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8" r:id="rId2"/>
    <p:sldId id="406" r:id="rId3"/>
    <p:sldId id="456" r:id="rId4"/>
    <p:sldId id="427" r:id="rId5"/>
    <p:sldId id="428" r:id="rId6"/>
    <p:sldId id="407" r:id="rId7"/>
    <p:sldId id="446" r:id="rId8"/>
    <p:sldId id="447" r:id="rId9"/>
    <p:sldId id="448" r:id="rId10"/>
    <p:sldId id="449" r:id="rId11"/>
    <p:sldId id="450" r:id="rId12"/>
    <p:sldId id="451" r:id="rId13"/>
    <p:sldId id="431" r:id="rId14"/>
    <p:sldId id="452" r:id="rId15"/>
    <p:sldId id="453" r:id="rId16"/>
    <p:sldId id="454" r:id="rId17"/>
    <p:sldId id="441" r:id="rId18"/>
    <p:sldId id="435" r:id="rId19"/>
    <p:sldId id="433" r:id="rId20"/>
    <p:sldId id="444" r:id="rId21"/>
    <p:sldId id="445" r:id="rId22"/>
    <p:sldId id="45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>
      <p:cViewPr varScale="1">
        <p:scale>
          <a:sx n="109" d="100"/>
          <a:sy n="109" d="100"/>
        </p:scale>
        <p:origin x="19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A6668-1D24-4AB1-945E-5EACA6E4021E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AF9B5-200D-46A5-A95B-11C3F07DF42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295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/>
              <a:t>Summer School KNMI CLIMATE WORKSHOP: Case Study 3 </a:t>
            </a:r>
            <a:endParaRPr lang="en-GB" b="1" u="sng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99426"/>
            <a:ext cx="9144000" cy="4393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</a:t>
            </a:r>
            <a:r>
              <a:rPr lang="es-ES" sz="3200" b="1" dirty="0" smtClean="0"/>
              <a:t>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4758" y="1075068"/>
            <a:ext cx="5157322" cy="304698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Dates: </a:t>
            </a:r>
            <a:r>
              <a:rPr lang="en-GB" sz="2400" b="1" dirty="0" smtClean="0"/>
              <a:t>Jun-Dec 1944 &amp; 1945  </a:t>
            </a:r>
            <a:endParaRPr lang="en-GB" sz="2400" b="1" dirty="0" smtClean="0"/>
          </a:p>
          <a:p>
            <a:r>
              <a:rPr lang="en-GB" sz="2400" dirty="0" smtClean="0"/>
              <a:t>Domain for this case study: </a:t>
            </a:r>
          </a:p>
          <a:p>
            <a:r>
              <a:rPr lang="en-GB" sz="2400" b="1" dirty="0" smtClean="0"/>
              <a:t>0 to 50N</a:t>
            </a:r>
          </a:p>
          <a:p>
            <a:r>
              <a:rPr lang="en-GB" sz="2400" b="1" dirty="0" smtClean="0"/>
              <a:t>100E to 180E</a:t>
            </a:r>
          </a:p>
          <a:p>
            <a:r>
              <a:rPr lang="en-GB" sz="2400" b="1" dirty="0" smtClean="0"/>
              <a:t>Typhoon </a:t>
            </a:r>
            <a:r>
              <a:rPr lang="en-GB" sz="2400" b="1" dirty="0" smtClean="0"/>
              <a:t>Season typicall</a:t>
            </a:r>
            <a:r>
              <a:rPr lang="en-GB" sz="2400" b="1" dirty="0"/>
              <a:t>y</a:t>
            </a:r>
            <a:r>
              <a:rPr lang="en-GB" sz="2400" b="1" dirty="0" smtClean="0"/>
              <a:t> </a:t>
            </a:r>
            <a:r>
              <a:rPr lang="en-GB" sz="2400" b="1" dirty="0" smtClean="0"/>
              <a:t>from Jun-Dec</a:t>
            </a:r>
          </a:p>
          <a:p>
            <a:r>
              <a:rPr lang="en-GB" sz="2400" b="1" dirty="0" smtClean="0"/>
              <a:t>Caused </a:t>
            </a:r>
            <a:r>
              <a:rPr lang="en-GB" sz="2400" b="1" dirty="0" smtClean="0"/>
              <a:t>sinking ships and loss of lives </a:t>
            </a:r>
            <a:r>
              <a:rPr lang="en-GB" sz="2400" b="1" dirty="0" smtClean="0"/>
              <a:t>in the Pacific Ocean due to Tropical </a:t>
            </a:r>
            <a:r>
              <a:rPr lang="en-GB" sz="2400" b="1" dirty="0" smtClean="0"/>
              <a:t>cyclone/Typhoon </a:t>
            </a:r>
            <a:r>
              <a:rPr lang="en-GB" sz="2400" b="1" dirty="0" smtClean="0"/>
              <a:t>activity</a:t>
            </a:r>
          </a:p>
        </p:txBody>
      </p:sp>
      <p:pic>
        <p:nvPicPr>
          <p:cNvPr id="20482" name="Picture 2" descr="1944 Pacific typhoon season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8654" y="1268760"/>
            <a:ext cx="3689607" cy="2853296"/>
          </a:xfrm>
          <a:prstGeom prst="rect">
            <a:avLst/>
          </a:prstGeom>
          <a:noFill/>
        </p:spPr>
      </p:pic>
      <p:pic>
        <p:nvPicPr>
          <p:cNvPr id="20484" name="Picture 4" descr="Two Typhoons Crippled Bull Halsey's Task Force 38 - Warfare History Netwo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293096"/>
            <a:ext cx="8117632" cy="23676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</a:t>
            </a:r>
            <a:r>
              <a:rPr lang="es-ES" sz="3200" b="1" dirty="0" smtClean="0"/>
              <a:t>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1520" y="1124744"/>
            <a:ext cx="5832648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Date: Specific Event on the </a:t>
            </a:r>
            <a:r>
              <a:rPr lang="en-GB" sz="2400" b="1" dirty="0" smtClean="0"/>
              <a:t>18</a:t>
            </a:r>
            <a:r>
              <a:rPr lang="en-GB" sz="2400" b="1" baseline="30000" dirty="0" smtClean="0"/>
              <a:t>th</a:t>
            </a:r>
            <a:r>
              <a:rPr lang="en-GB" sz="2400" b="1" dirty="0" smtClean="0"/>
              <a:t> of Dec 1944</a:t>
            </a:r>
          </a:p>
          <a:p>
            <a:r>
              <a:rPr lang="en-GB" sz="2400" b="1" dirty="0" smtClean="0"/>
              <a:t>Known as Typhoon Cobra</a:t>
            </a:r>
            <a:endParaRPr lang="en-GB" sz="2400" b="1" dirty="0" smtClean="0"/>
          </a:p>
          <a:p>
            <a:r>
              <a:rPr lang="en-GB" sz="2400" dirty="0" smtClean="0"/>
              <a:t>Domain </a:t>
            </a:r>
            <a:r>
              <a:rPr lang="en-GB" sz="2400" dirty="0" smtClean="0"/>
              <a:t>for this case study: </a:t>
            </a:r>
          </a:p>
          <a:p>
            <a:r>
              <a:rPr lang="en-GB" sz="2400" b="1" dirty="0" smtClean="0"/>
              <a:t>0 to 50N</a:t>
            </a:r>
          </a:p>
          <a:p>
            <a:r>
              <a:rPr lang="en-GB" sz="2400" b="1" dirty="0" smtClean="0"/>
              <a:t>100E to </a:t>
            </a:r>
            <a:r>
              <a:rPr lang="en-GB" sz="2400" b="1" dirty="0" smtClean="0"/>
              <a:t>180E</a:t>
            </a:r>
            <a:endParaRPr lang="en-GB" sz="2400" b="1" dirty="0" smtClean="0"/>
          </a:p>
        </p:txBody>
      </p:sp>
      <p:pic>
        <p:nvPicPr>
          <p:cNvPr id="1026" name="Picture 2" descr="December 18, 1944 Typhoon Cobra – Today in Hi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56992"/>
            <a:ext cx="3763243" cy="33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4" y="6427113"/>
            <a:ext cx="42185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FF0000"/>
                </a:solidFill>
              </a:rPr>
              <a:t>https://todayinhistory.blog/2017/12/18/december-18-1944-typhoon-cobra/</a:t>
            </a:r>
          </a:p>
        </p:txBody>
      </p:sp>
      <p:pic>
        <p:nvPicPr>
          <p:cNvPr id="1028" name="Picture 4" descr="Co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76" y="3179568"/>
            <a:ext cx="3919007" cy="217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bra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27464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5385990"/>
            <a:ext cx="47362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790 Americans lost their lives in Typhoon Cobra, killed outright or washed overboard and drowned</a:t>
            </a:r>
          </a:p>
        </p:txBody>
      </p:sp>
    </p:spTree>
    <p:extLst>
      <p:ext uri="{BB962C8B-B14F-4D97-AF65-F5344CB8AC3E}">
        <p14:creationId xmlns:p14="http://schemas.microsoft.com/office/powerpoint/2010/main" val="401685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4758" y="1075068"/>
            <a:ext cx="4083338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What is a Typhoon Event?</a:t>
            </a:r>
            <a:endParaRPr lang="en-GB" sz="2400" b="1" dirty="0" smtClean="0"/>
          </a:p>
          <a:p>
            <a:endParaRPr lang="en-GB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572000" y="965041"/>
            <a:ext cx="4499992" cy="563231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 typhoon is another name for a tropical cyclone that develops in the NW </a:t>
            </a:r>
            <a:r>
              <a:rPr lang="en-GB" sz="2400" dirty="0" smtClean="0"/>
              <a:t>Pacific </a:t>
            </a:r>
            <a:r>
              <a:rPr lang="en-GB" sz="2400" dirty="0" smtClean="0"/>
              <a:t>Basin between </a:t>
            </a:r>
            <a:r>
              <a:rPr lang="en-GB" sz="2400" dirty="0" smtClean="0"/>
              <a:t>100° </a:t>
            </a:r>
            <a:r>
              <a:rPr lang="en-GB" sz="2400" dirty="0" smtClean="0"/>
              <a:t>and </a:t>
            </a:r>
            <a:r>
              <a:rPr lang="en-GB" sz="2400" dirty="0" smtClean="0"/>
              <a:t>180°E </a:t>
            </a:r>
            <a:r>
              <a:rPr lang="en-GB" sz="2400" dirty="0" smtClean="0"/>
              <a:t>in the Northern Hemisphere and move westwards </a:t>
            </a:r>
          </a:p>
          <a:p>
            <a:endParaRPr lang="en-GB" sz="2400" dirty="0" smtClean="0"/>
          </a:p>
          <a:p>
            <a:r>
              <a:rPr lang="en-GB" sz="2400" dirty="0" smtClean="0"/>
              <a:t>This basin</a:t>
            </a:r>
            <a:r>
              <a:rPr lang="en-GB" sz="2400" dirty="0" smtClean="0"/>
              <a:t> </a:t>
            </a:r>
            <a:r>
              <a:rPr lang="en-GB" sz="2400" dirty="0" smtClean="0"/>
              <a:t>is the most active tropical cyclone basin globally, accounting for almost 1/3rd of the world's annual tropical cyclones</a:t>
            </a:r>
          </a:p>
          <a:p>
            <a:endParaRPr lang="en-GB" sz="2400" b="1" dirty="0"/>
          </a:p>
          <a:p>
            <a:r>
              <a:rPr lang="en-GB" sz="2400" b="1" dirty="0" smtClean="0"/>
              <a:t>These events are associated with heavy rain and damaging winds and low pressure centres</a:t>
            </a:r>
          </a:p>
          <a:p>
            <a:endParaRPr lang="en-GB" sz="2400" b="1" dirty="0" smtClean="0"/>
          </a:p>
        </p:txBody>
      </p:sp>
      <p:pic>
        <p:nvPicPr>
          <p:cNvPr id="19458" name="Picture 2" descr="Typhoons, hurricanes and cyclones - Eniscuo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2473842"/>
            <a:ext cx="4392488" cy="26113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239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4758" y="1075068"/>
            <a:ext cx="4602376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did the Typhoons of 1944 and 1945 affect shipping fleets </a:t>
            </a:r>
            <a:r>
              <a:rPr lang="en-GB" sz="2400" dirty="0" smtClean="0"/>
              <a:t>from the US to </a:t>
            </a:r>
            <a:r>
              <a:rPr lang="en-GB" sz="2400" dirty="0" smtClean="0"/>
              <a:t>Japan and the Philippines? </a:t>
            </a:r>
            <a:endParaRPr lang="en-GB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737134" y="4869160"/>
            <a:ext cx="4083338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Many of them sank due to the extreme weather conditions as well as affecting planes too and many people were killed.</a:t>
            </a:r>
            <a:endParaRPr lang="en-GB" sz="2400" b="1" dirty="0" smtClean="0"/>
          </a:p>
          <a:p>
            <a:endParaRPr lang="en-GB" sz="2400" b="1" dirty="0" smtClean="0"/>
          </a:p>
        </p:txBody>
      </p:sp>
      <p:pic>
        <p:nvPicPr>
          <p:cNvPr id="18434" name="Picture 2" descr="Two Typhoons Crippled Bull Halsey's Task Force 38 - Warfare History Netwo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4372102" cy="3473541"/>
          </a:xfrm>
          <a:prstGeom prst="rect">
            <a:avLst/>
          </a:prstGeom>
          <a:noFill/>
        </p:spPr>
      </p:pic>
      <p:pic>
        <p:nvPicPr>
          <p:cNvPr id="18436" name="Picture 4" descr="The Fleet at Flood Tide: America at Total War in the Pacific, 1944-1945 by  James D. Hornfisch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980728"/>
            <a:ext cx="2570601" cy="3876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101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1286772"/>
            <a:ext cx="3600400" cy="203132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Let’s start off selecting </a:t>
            </a:r>
            <a:r>
              <a:rPr lang="en-GB" b="1" dirty="0" smtClean="0"/>
              <a:t>Monthly Observations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Tropical Cyclones</a:t>
            </a:r>
            <a:r>
              <a:rPr lang="en-GB" dirty="0" smtClean="0"/>
              <a:t>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TC Tracks</a:t>
            </a:r>
          </a:p>
          <a:p>
            <a:r>
              <a:rPr lang="en-GB" b="1" dirty="0" smtClean="0"/>
              <a:t>Please note that data only begins from Jan </a:t>
            </a:r>
            <a:r>
              <a:rPr lang="en-GB" b="1" dirty="0" smtClean="0"/>
              <a:t>1945 therefore you cannot analyse events prior to this date. </a:t>
            </a:r>
            <a:endParaRPr lang="en-GB" b="1" dirty="0" smtClean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720"/>
            <a:ext cx="41243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4644008" y="1700808"/>
            <a:ext cx="2088232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296" y="4509120"/>
            <a:ext cx="874119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>
          <a:xfrm>
            <a:off x="2771800" y="3429000"/>
            <a:ext cx="1008112" cy="122413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1916832"/>
            <a:ext cx="2448272" cy="258532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Let’s </a:t>
            </a:r>
            <a:r>
              <a:rPr lang="en-GB" dirty="0" smtClean="0"/>
              <a:t>make a </a:t>
            </a:r>
            <a:r>
              <a:rPr lang="en-GB" b="1" dirty="0" smtClean="0"/>
              <a:t>time series </a:t>
            </a:r>
            <a:r>
              <a:rPr lang="en-GB" dirty="0" smtClean="0"/>
              <a:t>to see how the number of TC tracks have changed over the </a:t>
            </a:r>
            <a:r>
              <a:rPr lang="en-GB" dirty="0" smtClean="0"/>
              <a:t>NW </a:t>
            </a:r>
            <a:r>
              <a:rPr lang="en-GB" dirty="0" smtClean="0"/>
              <a:t>Pacific Ocean region</a:t>
            </a:r>
          </a:p>
          <a:p>
            <a:r>
              <a:rPr lang="en-GB" b="1" dirty="0" smtClean="0"/>
              <a:t>Input domain of </a:t>
            </a:r>
          </a:p>
          <a:p>
            <a:r>
              <a:rPr lang="en-GB" b="1" dirty="0" smtClean="0"/>
              <a:t>0-50N and 100E to 180E and </a:t>
            </a:r>
            <a:r>
              <a:rPr lang="en-GB" b="1" dirty="0" smtClean="0"/>
              <a:t>click Make </a:t>
            </a:r>
            <a:r>
              <a:rPr lang="en-GB" b="1" dirty="0" smtClean="0"/>
              <a:t>time series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9899" y="1340768"/>
            <a:ext cx="6234101" cy="4855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>
          <a:xfrm>
            <a:off x="2699792" y="3068960"/>
            <a:ext cx="1728192" cy="17281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7504" y="1700808"/>
            <a:ext cx="2520280" cy="397031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You </a:t>
            </a:r>
            <a:r>
              <a:rPr lang="en-GB" dirty="0"/>
              <a:t>c</a:t>
            </a:r>
            <a:r>
              <a:rPr lang="en-GB" dirty="0" smtClean="0"/>
              <a:t>an </a:t>
            </a:r>
            <a:r>
              <a:rPr lang="en-GB" dirty="0" smtClean="0"/>
              <a:t>see clearly from the top plot that number of TC tracks has increased with some peaks at 1958 and 1997.</a:t>
            </a:r>
          </a:p>
          <a:p>
            <a:r>
              <a:rPr lang="en-GB" b="1" dirty="0" smtClean="0"/>
              <a:t>There were a few tracks recorded in 1945 </a:t>
            </a:r>
          </a:p>
          <a:p>
            <a:r>
              <a:rPr lang="en-GB" dirty="0" smtClean="0"/>
              <a:t>The bottom graph shows the seasonal cycle of these tracks in the Pacific and can clearly see they peak from </a:t>
            </a:r>
            <a:r>
              <a:rPr lang="en-GB" dirty="0" smtClean="0"/>
              <a:t>June </a:t>
            </a:r>
            <a:r>
              <a:rPr lang="en-GB" dirty="0" smtClean="0"/>
              <a:t>to December with the largest peak in </a:t>
            </a:r>
            <a:r>
              <a:rPr lang="en-GB" b="1" dirty="0" smtClean="0"/>
              <a:t>Sept</a:t>
            </a:r>
            <a:r>
              <a:rPr lang="en-GB" dirty="0" smtClean="0"/>
              <a:t>.</a:t>
            </a:r>
          </a:p>
        </p:txBody>
      </p:sp>
      <p:pic>
        <p:nvPicPr>
          <p:cNvPr id="36866" name="Picture 2" descr="time ser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5252" y="980729"/>
            <a:ext cx="6458747" cy="2592287"/>
          </a:xfrm>
          <a:prstGeom prst="rect">
            <a:avLst/>
          </a:prstGeom>
          <a:noFill/>
        </p:spPr>
      </p:pic>
      <p:pic>
        <p:nvPicPr>
          <p:cNvPr id="36868" name="Picture 4" descr="Jul-Jun annual cycle of mean MIT #TC tracks 100-180E 0-50N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77072"/>
            <a:ext cx="4327798" cy="259089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V="1">
            <a:off x="2267744" y="3140968"/>
            <a:ext cx="1584176" cy="36004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67744" y="5445224"/>
            <a:ext cx="4464496" cy="216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7504" y="908720"/>
            <a:ext cx="2808312" cy="590931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Let’s plot these </a:t>
            </a:r>
            <a:r>
              <a:rPr lang="en-GB" b="1" dirty="0" smtClean="0"/>
              <a:t>TC tracks spatially</a:t>
            </a:r>
            <a:r>
              <a:rPr lang="en-GB" dirty="0" smtClean="0"/>
              <a:t> over the Pacific Region just for </a:t>
            </a:r>
            <a:r>
              <a:rPr lang="en-GB" b="1" dirty="0" smtClean="0"/>
              <a:t>1945</a:t>
            </a:r>
            <a:r>
              <a:rPr lang="en-GB" dirty="0" smtClean="0"/>
              <a:t> to see where the TCs occurred and if they match with the literature from </a:t>
            </a:r>
            <a:r>
              <a:rPr lang="en-GB" dirty="0" smtClean="0"/>
              <a:t>the case study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Click on </a:t>
            </a:r>
            <a:r>
              <a:rPr lang="en-GB" b="1" dirty="0" smtClean="0"/>
              <a:t>Monthly Observations </a:t>
            </a:r>
            <a:r>
              <a:rPr lang="en-GB" dirty="0" smtClean="0"/>
              <a:t>again and choose </a:t>
            </a:r>
            <a:r>
              <a:rPr lang="en-GB" b="1" dirty="0" smtClean="0"/>
              <a:t>TC tracks </a:t>
            </a:r>
            <a:r>
              <a:rPr lang="en-GB" dirty="0" smtClean="0"/>
              <a:t>but this time go to </a:t>
            </a:r>
            <a:r>
              <a:rPr lang="en-GB" b="1" dirty="0" smtClean="0"/>
              <a:t>Investigate this field</a:t>
            </a:r>
            <a:r>
              <a:rPr lang="en-GB" dirty="0" smtClean="0"/>
              <a:t> and </a:t>
            </a:r>
            <a:r>
              <a:rPr lang="en-GB" b="1" dirty="0" smtClean="0"/>
              <a:t>Plot this field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Then choose the entire year of </a:t>
            </a:r>
            <a:r>
              <a:rPr lang="en-GB" b="1" dirty="0" smtClean="0"/>
              <a:t>1945</a:t>
            </a:r>
            <a:r>
              <a:rPr lang="en-GB" dirty="0" smtClean="0"/>
              <a:t> – start from Jan and average over </a:t>
            </a:r>
            <a:r>
              <a:rPr lang="en-GB" b="1" dirty="0" smtClean="0"/>
              <a:t>12 months </a:t>
            </a:r>
            <a:r>
              <a:rPr lang="en-GB" dirty="0" smtClean="0"/>
              <a:t>and put in the domain </a:t>
            </a:r>
            <a:endParaRPr lang="en-GB" dirty="0" smtClean="0"/>
          </a:p>
          <a:p>
            <a:r>
              <a:rPr lang="en-GB" b="1" dirty="0" smtClean="0"/>
              <a:t>0-50N </a:t>
            </a:r>
            <a:r>
              <a:rPr lang="en-GB" b="1" dirty="0" smtClean="0"/>
              <a:t>and 100-180E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908720"/>
            <a:ext cx="3686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814" y="2996952"/>
            <a:ext cx="5844186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flipV="1">
            <a:off x="2843808" y="4149080"/>
            <a:ext cx="1800200" cy="9361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699792" y="1556792"/>
            <a:ext cx="2376264" cy="26642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1340768"/>
            <a:ext cx="2808312" cy="397031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see that there was a cluster of TC tracks over the region that was likely responsible for much damage and sinking of ships during this time</a:t>
            </a:r>
            <a:r>
              <a:rPr lang="en-GB" dirty="0" smtClean="0"/>
              <a:t>. Many around Taiwan specifically.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Let’s do the same plot but now for </a:t>
            </a:r>
            <a:r>
              <a:rPr lang="en-GB" b="1" dirty="0" smtClean="0"/>
              <a:t>tropical cyclones within 160km (Kerry Emanuel) 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38914" name="Picture 2" descr="tctracks Jan-Dec1945 MIT #TC track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215959"/>
            <a:ext cx="5796136" cy="4769958"/>
          </a:xfrm>
          <a:prstGeom prst="rect">
            <a:avLst/>
          </a:prstGeom>
          <a:noFill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95" y="6309320"/>
            <a:ext cx="74009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2771800" y="3212976"/>
            <a:ext cx="2232248" cy="36004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331640" y="4581128"/>
            <a:ext cx="720080" cy="20162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1928" y="3236263"/>
            <a:ext cx="5782072" cy="362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0157" y="2256145"/>
            <a:ext cx="2808312" cy="175432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Repeat slide 9 but for </a:t>
            </a:r>
            <a:r>
              <a:rPr lang="en-GB" b="1" dirty="0" smtClean="0"/>
              <a:t>Tropical Cyclones within 160km</a:t>
            </a:r>
          </a:p>
          <a:p>
            <a:r>
              <a:rPr lang="en-GB" dirty="0" smtClean="0"/>
              <a:t>Do it for the year </a:t>
            </a:r>
            <a:r>
              <a:rPr lang="en-GB" b="1" dirty="0" smtClean="0"/>
              <a:t>1945</a:t>
            </a:r>
            <a:endParaRPr lang="en-GB" b="1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cxnSp>
        <p:nvCxnSpPr>
          <p:cNvPr id="8" name="Straight Arrow Connector 7"/>
          <p:cNvCxnSpPr>
            <a:stCxn id="13" idx="3"/>
          </p:cNvCxnSpPr>
          <p:nvPr/>
        </p:nvCxnSpPr>
        <p:spPr>
          <a:xfrm flipV="1">
            <a:off x="2978469" y="1624515"/>
            <a:ext cx="1953571" cy="15087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908720"/>
            <a:ext cx="3686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>
            <a:off x="2843808" y="3789040"/>
            <a:ext cx="1872208" cy="576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1340768"/>
            <a:ext cx="2808312" cy="452431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see that there were a number of Typhoons that occurred in 1945 over the region which would have an effect on any ships passing through at the time.</a:t>
            </a:r>
          </a:p>
          <a:p>
            <a:endParaRPr lang="en-GB" dirty="0" smtClean="0"/>
          </a:p>
          <a:p>
            <a:r>
              <a:rPr lang="en-GB" dirty="0" smtClean="0"/>
              <a:t>It is a shame there is no data available for 1944 but we can look at some of that data in other observations and reanalysis </a:t>
            </a:r>
            <a:r>
              <a:rPr lang="en-GB" dirty="0" smtClean="0"/>
              <a:t>in the next few slides.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40962" name="Picture 2" descr="ntc annual1945 MIT TC within 160k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3579" y="1196752"/>
            <a:ext cx="5812917" cy="4762476"/>
          </a:xfrm>
          <a:prstGeom prst="rect">
            <a:avLst/>
          </a:prstGeom>
          <a:noFill/>
        </p:spPr>
      </p:pic>
      <p:cxnSp>
        <p:nvCxnSpPr>
          <p:cNvPr id="5" name="Straight Arrow Connector 4"/>
          <p:cNvCxnSpPr/>
          <p:nvPr/>
        </p:nvCxnSpPr>
        <p:spPr>
          <a:xfrm>
            <a:off x="2339752" y="2924944"/>
            <a:ext cx="2664296" cy="6480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4509120"/>
            <a:ext cx="6816105" cy="21212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91866" y="1268760"/>
            <a:ext cx="2755998" cy="313932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Lets look at </a:t>
            </a:r>
            <a:r>
              <a:rPr lang="en-GB" b="1" dirty="0" smtClean="0"/>
              <a:t>M</a:t>
            </a:r>
            <a:r>
              <a:rPr lang="en-GB" b="1" dirty="0" smtClean="0"/>
              <a:t>onthly Observations </a:t>
            </a:r>
            <a:r>
              <a:rPr lang="en-GB" dirty="0" smtClean="0"/>
              <a:t>to see some more evidence of these Typhoons during 1944-1945.</a:t>
            </a:r>
          </a:p>
          <a:p>
            <a:r>
              <a:rPr lang="en-GB" dirty="0" smtClean="0"/>
              <a:t>Let’s take a look at the </a:t>
            </a:r>
            <a:r>
              <a:rPr lang="en-GB" b="1" dirty="0" smtClean="0"/>
              <a:t>wind speeds </a:t>
            </a:r>
            <a:r>
              <a:rPr lang="en-GB" dirty="0" smtClean="0"/>
              <a:t>which appeared to have cause much damage during that time.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855243"/>
            <a:ext cx="4029075" cy="25622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2267744" y="4221088"/>
            <a:ext cx="1152128" cy="10081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3" idx="3"/>
          </p:cNvCxnSpPr>
          <p:nvPr/>
        </p:nvCxnSpPr>
        <p:spPr>
          <a:xfrm flipV="1">
            <a:off x="3347864" y="1916832"/>
            <a:ext cx="1584176" cy="9215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2420888"/>
            <a:ext cx="2736304" cy="230832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Choose </a:t>
            </a:r>
            <a:r>
              <a:rPr lang="en-GB" b="1" dirty="0" smtClean="0"/>
              <a:t>Plot this field</a:t>
            </a:r>
          </a:p>
          <a:p>
            <a:endParaRPr lang="en-GB" b="1" dirty="0" smtClean="0"/>
          </a:p>
          <a:p>
            <a:r>
              <a:rPr lang="en-GB" dirty="0" smtClean="0"/>
              <a:t>Choose </a:t>
            </a:r>
            <a:r>
              <a:rPr lang="en-GB" dirty="0" smtClean="0"/>
              <a:t>year </a:t>
            </a:r>
            <a:r>
              <a:rPr lang="en-GB" b="1" dirty="0" smtClean="0"/>
              <a:t>1944</a:t>
            </a:r>
            <a:r>
              <a:rPr lang="en-GB" dirty="0" smtClean="0"/>
              <a:t> starting month </a:t>
            </a:r>
            <a:r>
              <a:rPr lang="en-GB" b="1" dirty="0" smtClean="0"/>
              <a:t>June</a:t>
            </a:r>
            <a:r>
              <a:rPr lang="en-GB" dirty="0" smtClean="0"/>
              <a:t> and average over </a:t>
            </a:r>
            <a:r>
              <a:rPr lang="en-GB" b="1" dirty="0" smtClean="0"/>
              <a:t>6 months</a:t>
            </a:r>
            <a:r>
              <a:rPr lang="en-GB" dirty="0" smtClean="0"/>
              <a:t>.</a:t>
            </a:r>
          </a:p>
          <a:p>
            <a:r>
              <a:rPr lang="en-GB" dirty="0" smtClean="0"/>
              <a:t>Choose the domain </a:t>
            </a:r>
            <a:endParaRPr lang="en-GB" dirty="0" smtClean="0"/>
          </a:p>
          <a:p>
            <a:r>
              <a:rPr lang="en-GB" b="1" dirty="0" smtClean="0"/>
              <a:t>0-50N </a:t>
            </a:r>
            <a:r>
              <a:rPr lang="en-GB" b="1" dirty="0" smtClean="0"/>
              <a:t>and 100E to 180E</a:t>
            </a:r>
          </a:p>
          <a:p>
            <a:endParaRPr lang="en-GB" dirty="0"/>
          </a:p>
        </p:txBody>
      </p:sp>
      <p:cxnSp>
        <p:nvCxnSpPr>
          <p:cNvPr id="8" name="Straight Arrow Connector 7"/>
          <p:cNvCxnSpPr>
            <a:endCxn id="41986" idx="1"/>
          </p:cNvCxnSpPr>
          <p:nvPr/>
        </p:nvCxnSpPr>
        <p:spPr>
          <a:xfrm flipV="1">
            <a:off x="2915816" y="1662301"/>
            <a:ext cx="2304256" cy="9769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915816" y="4729212"/>
            <a:ext cx="504056" cy="4999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908720"/>
            <a:ext cx="3096344" cy="150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6969" y="2996952"/>
            <a:ext cx="5767031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39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2060848"/>
            <a:ext cx="1872208" cy="341632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clearly see much higher wind speeds to the </a:t>
            </a:r>
            <a:r>
              <a:rPr lang="en-GB" dirty="0" smtClean="0"/>
              <a:t>east </a:t>
            </a:r>
            <a:r>
              <a:rPr lang="en-GB" dirty="0" smtClean="0"/>
              <a:t>of Japan for this period which makes </a:t>
            </a:r>
            <a:r>
              <a:rPr lang="en-GB" dirty="0" smtClean="0"/>
              <a:t>physical sense </a:t>
            </a:r>
            <a:r>
              <a:rPr lang="en-GB" dirty="0" smtClean="0"/>
              <a:t>due to many typhoons moving through the area causing ship fleets to sink</a:t>
            </a:r>
          </a:p>
          <a:p>
            <a:endParaRPr lang="en-GB" dirty="0"/>
          </a:p>
        </p:txBody>
      </p:sp>
      <p:pic>
        <p:nvPicPr>
          <p:cNvPr id="43010" name="Picture 2" descr="wspd Jun-Nov1944 ICOADS v2.5 wind spe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1963" y="1052736"/>
            <a:ext cx="6822037" cy="558924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V="1">
            <a:off x="2267744" y="2708920"/>
            <a:ext cx="4032448" cy="13536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420144" y="4214952"/>
            <a:ext cx="2367880" cy="2221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51520" y="1556792"/>
            <a:ext cx="1872208" cy="480131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If you do the same plot for </a:t>
            </a:r>
            <a:r>
              <a:rPr lang="en-GB" b="1" dirty="0" smtClean="0"/>
              <a:t>1945</a:t>
            </a:r>
            <a:r>
              <a:rPr lang="en-GB" dirty="0" smtClean="0"/>
              <a:t> from </a:t>
            </a:r>
            <a:r>
              <a:rPr lang="en-GB" b="1" dirty="0" smtClean="0"/>
              <a:t>June averaged for 6 months </a:t>
            </a:r>
            <a:r>
              <a:rPr lang="en-GB" dirty="0" smtClean="0"/>
              <a:t>you can also see that this year also experienced high wind speeds from typhoons in the Pacific Basin</a:t>
            </a:r>
          </a:p>
          <a:p>
            <a:endParaRPr lang="en-GB" dirty="0" smtClean="0"/>
          </a:p>
          <a:p>
            <a:r>
              <a:rPr lang="en-GB" dirty="0" smtClean="0"/>
              <a:t>Now lets have a look at the </a:t>
            </a:r>
            <a:r>
              <a:rPr lang="en-GB" b="1" dirty="0" smtClean="0"/>
              <a:t>rainfall </a:t>
            </a:r>
            <a:r>
              <a:rPr lang="en-GB" dirty="0" smtClean="0"/>
              <a:t>from these events</a:t>
            </a:r>
          </a:p>
          <a:p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67744" y="4221088"/>
            <a:ext cx="1152128" cy="10081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034" name="Picture 2" descr="wspd Jun-Nov1945 ICOADS v2.5 wind spe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24744"/>
            <a:ext cx="6660232" cy="5456674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V="1">
            <a:off x="2339752" y="2708920"/>
            <a:ext cx="4176464" cy="11320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4034" idx="1"/>
          </p:cNvCxnSpPr>
          <p:nvPr/>
        </p:nvCxnSpPr>
        <p:spPr>
          <a:xfrm>
            <a:off x="2267744" y="3853081"/>
            <a:ext cx="2160240" cy="5120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54545" y="1054937"/>
            <a:ext cx="3024336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Select </a:t>
            </a:r>
            <a:r>
              <a:rPr lang="en-GB" b="1" dirty="0" smtClean="0"/>
              <a:t>Monthly Reanalysis Fields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20 Century Reanalysis Data V3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precipitation</a:t>
            </a:r>
            <a:endParaRPr lang="en-GB" b="1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720"/>
            <a:ext cx="41243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82278"/>
            <a:ext cx="79819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36246" y="4149845"/>
            <a:ext cx="3888432" cy="252184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275856" y="1340768"/>
            <a:ext cx="1440160" cy="8640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1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67544" y="908721"/>
            <a:ext cx="3600400" cy="203132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Lets look at </a:t>
            </a:r>
            <a:r>
              <a:rPr lang="en-GB" b="1" dirty="0" smtClean="0"/>
              <a:t>Monthly Reanalysis Fields </a:t>
            </a:r>
            <a:r>
              <a:rPr lang="en-GB" dirty="0" smtClean="0"/>
              <a:t>to see what the precipitation was like for the 1944-1945 period from the typhoons.</a:t>
            </a:r>
          </a:p>
          <a:p>
            <a:r>
              <a:rPr lang="en-GB" dirty="0" smtClean="0"/>
              <a:t>Choose 1944 and start from </a:t>
            </a:r>
            <a:r>
              <a:rPr lang="en-GB" b="1" dirty="0" smtClean="0"/>
              <a:t>Sept</a:t>
            </a:r>
            <a:r>
              <a:rPr lang="en-GB" dirty="0" smtClean="0"/>
              <a:t> and average over </a:t>
            </a:r>
            <a:r>
              <a:rPr lang="en-GB" b="1" dirty="0" smtClean="0"/>
              <a:t>3 months</a:t>
            </a:r>
          </a:p>
          <a:p>
            <a:endParaRPr lang="en-GB" dirty="0"/>
          </a:p>
        </p:txBody>
      </p:sp>
      <p:cxnSp>
        <p:nvCxnSpPr>
          <p:cNvPr id="8" name="Straight Arrow Connector 7"/>
          <p:cNvCxnSpPr>
            <a:stCxn id="13" idx="3"/>
            <a:endCxn id="4" idx="1"/>
          </p:cNvCxnSpPr>
          <p:nvPr/>
        </p:nvCxnSpPr>
        <p:spPr>
          <a:xfrm>
            <a:off x="4067944" y="1924384"/>
            <a:ext cx="792088" cy="2119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855243"/>
            <a:ext cx="4029075" cy="2562225"/>
          </a:xfrm>
          <a:prstGeom prst="rect">
            <a:avLst/>
          </a:prstGeom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726704"/>
            <a:ext cx="5976664" cy="413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76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980728"/>
            <a:ext cx="2755998" cy="480131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Clear evidence of higher precipitation rates where the typhoons would have passed through towards Japan and the Philippines. </a:t>
            </a:r>
          </a:p>
          <a:p>
            <a:endParaRPr lang="en-GB" dirty="0" smtClean="0"/>
          </a:p>
          <a:p>
            <a:r>
              <a:rPr lang="en-GB" dirty="0" smtClean="0"/>
              <a:t>This would have caused difficult weather conditions for the ships </a:t>
            </a:r>
            <a:r>
              <a:rPr lang="en-GB" dirty="0" smtClean="0"/>
              <a:t>which </a:t>
            </a:r>
            <a:r>
              <a:rPr lang="en-GB" dirty="0" smtClean="0"/>
              <a:t>the articles and grey literature </a:t>
            </a:r>
            <a:r>
              <a:rPr lang="en-GB" dirty="0" smtClean="0"/>
              <a:t>point </a:t>
            </a:r>
            <a:r>
              <a:rPr lang="en-GB" dirty="0" smtClean="0"/>
              <a:t>out.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Let’s now look at the rainfall for the specific event of </a:t>
            </a:r>
            <a:r>
              <a:rPr lang="en-GB" b="1" dirty="0" smtClean="0"/>
              <a:t>18 Dec 1944 </a:t>
            </a:r>
            <a:r>
              <a:rPr lang="en-GB" dirty="0" smtClean="0"/>
              <a:t>which was </a:t>
            </a:r>
            <a:r>
              <a:rPr lang="en-GB" b="1" dirty="0" smtClean="0"/>
              <a:t>Typhoon Cobra</a:t>
            </a:r>
            <a:endParaRPr lang="en-GB" b="1" dirty="0" smtClean="0"/>
          </a:p>
          <a:p>
            <a:endParaRPr lang="en-GB" dirty="0"/>
          </a:p>
        </p:txBody>
      </p:sp>
      <p:pic>
        <p:nvPicPr>
          <p:cNvPr id="12290" name="Picture 2" descr="prate Sep-Nov1944 20CRv3 precipi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196752"/>
            <a:ext cx="5652120" cy="4630736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>
            <a:off x="2843808" y="2492896"/>
            <a:ext cx="2088232" cy="14506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843808" y="2204864"/>
            <a:ext cx="4032448" cy="2160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25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54545" y="1054937"/>
            <a:ext cx="3024336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Select </a:t>
            </a:r>
            <a:r>
              <a:rPr lang="en-GB" b="1" dirty="0" smtClean="0"/>
              <a:t>Daily </a:t>
            </a:r>
            <a:r>
              <a:rPr lang="en-GB" b="1" dirty="0" smtClean="0"/>
              <a:t>Fields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20 Century Reanalysis Data </a:t>
            </a:r>
            <a:r>
              <a:rPr lang="en-GB" b="1" dirty="0" smtClean="0"/>
              <a:t>V3 1836-2015 </a:t>
            </a:r>
            <a:r>
              <a:rPr lang="en-GB" dirty="0" smtClean="0"/>
              <a:t>and </a:t>
            </a:r>
            <a:endParaRPr lang="en-GB" dirty="0" smtClean="0"/>
          </a:p>
          <a:p>
            <a:r>
              <a:rPr lang="en-GB" dirty="0" smtClean="0"/>
              <a:t>Choose </a:t>
            </a:r>
            <a:r>
              <a:rPr lang="en-GB" b="1" dirty="0" err="1" smtClean="0"/>
              <a:t>prcp</a:t>
            </a:r>
            <a:endParaRPr lang="en-GB" b="1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720"/>
            <a:ext cx="41243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28" y="4941168"/>
            <a:ext cx="7753350" cy="108585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578881" y="1268760"/>
            <a:ext cx="993119" cy="307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66713" y="2399258"/>
            <a:ext cx="1353160" cy="33339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65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6302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CASE STUDY 3: 1944-1945 </a:t>
            </a:r>
            <a:r>
              <a:rPr lang="es-ES" sz="3200" b="1" dirty="0" err="1" smtClean="0"/>
              <a:t>Typhoons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7421" y="5246443"/>
            <a:ext cx="3789396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see from the image </a:t>
            </a:r>
            <a:r>
              <a:rPr lang="en-GB" dirty="0" smtClean="0"/>
              <a:t>that there was very high rainfall rates near the Philippines which were a result of Typhoon Cobra</a:t>
            </a:r>
            <a:endParaRPr lang="en-GB" b="1" u="sng" dirty="0"/>
          </a:p>
        </p:txBody>
      </p:sp>
      <p:pic>
        <p:nvPicPr>
          <p:cNvPr id="2050" name="Picture 2" descr="prate 18-18Dec1944 20CRv3 precipi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373" y="2564904"/>
            <a:ext cx="5081627" cy="416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3635896" y="5085184"/>
            <a:ext cx="2232248" cy="10801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9" y="1916832"/>
            <a:ext cx="3902631" cy="26642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504" y="873857"/>
            <a:ext cx="4221444" cy="92333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Select </a:t>
            </a:r>
            <a:r>
              <a:rPr lang="en-GB" b="1" dirty="0" smtClean="0"/>
              <a:t>1944</a:t>
            </a:r>
            <a:r>
              <a:rPr lang="en-GB" dirty="0" smtClean="0"/>
              <a:t> and just the </a:t>
            </a:r>
            <a:r>
              <a:rPr lang="en-GB" b="1" dirty="0" smtClean="0"/>
              <a:t>18</a:t>
            </a:r>
            <a:r>
              <a:rPr lang="en-GB" b="1" baseline="30000" dirty="0" smtClean="0"/>
              <a:t>th</a:t>
            </a:r>
            <a:r>
              <a:rPr lang="en-GB" b="1" dirty="0" smtClean="0"/>
              <a:t> of Dec </a:t>
            </a:r>
            <a:r>
              <a:rPr lang="en-GB" dirty="0" smtClean="0"/>
              <a:t>and average over </a:t>
            </a:r>
            <a:r>
              <a:rPr lang="en-GB" b="1" dirty="0" smtClean="0"/>
              <a:t>1 day </a:t>
            </a:r>
            <a:r>
              <a:rPr lang="en-GB" dirty="0" smtClean="0"/>
              <a:t>for the region </a:t>
            </a:r>
            <a:r>
              <a:rPr lang="en-GB" b="1" dirty="0" smtClean="0"/>
              <a:t>0-50N and 100-180E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95243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53952"/>
            <a:ext cx="8229600" cy="1143000"/>
          </a:xfrm>
        </p:spPr>
        <p:txBody>
          <a:bodyPr>
            <a:noAutofit/>
          </a:bodyPr>
          <a:lstStyle/>
          <a:p>
            <a:r>
              <a:rPr lang="en-GB" b="1" dirty="0" smtClean="0"/>
              <a:t>Can you try and analyse other variables to see evidence of the typhoons in the Pacific during </a:t>
            </a:r>
            <a:r>
              <a:rPr lang="en-GB" b="1" dirty="0" smtClean="0"/>
              <a:t>1944-1945 </a:t>
            </a:r>
            <a:r>
              <a:rPr lang="en-GB" b="1" dirty="0" smtClean="0"/>
              <a:t>using KNMI?</a:t>
            </a:r>
            <a:br>
              <a:rPr lang="en-GB" b="1" dirty="0" smtClean="0"/>
            </a:br>
            <a:r>
              <a:rPr lang="en-GB" b="1" dirty="0" smtClean="0">
                <a:sym typeface="Wingdings" panose="05000000000000000000" pitchFamily="2" charset="2"/>
              </a:rPr>
              <a:t></a:t>
            </a:r>
            <a:br>
              <a:rPr lang="en-GB" b="1" dirty="0" smtClean="0">
                <a:sym typeface="Wingdings" panose="05000000000000000000" pitchFamily="2" charset="2"/>
              </a:rPr>
            </a:b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9401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34405</TotalTime>
  <Words>968</Words>
  <Application>Microsoft Office PowerPoint</Application>
  <PresentationFormat>On-screen Show (4:3)</PresentationFormat>
  <Paragraphs>94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Summer School KNMI CLIMATE WORKSHOP: Case Study 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you try and analyse other variables to see evidence of the typhoons in the Pacific during 1944-1945 using KNMI?  </vt:lpstr>
    </vt:vector>
  </TitlesOfParts>
  <Company>IT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 Services</dc:creator>
  <cp:lastModifiedBy>Melissa Lazenby</cp:lastModifiedBy>
  <cp:revision>331</cp:revision>
  <dcterms:created xsi:type="dcterms:W3CDTF">2011-03-18T11:30:32Z</dcterms:created>
  <dcterms:modified xsi:type="dcterms:W3CDTF">2021-05-25T15:01:30Z</dcterms:modified>
</cp:coreProperties>
</file>