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8" r:id="rId2"/>
    <p:sldId id="406" r:id="rId3"/>
    <p:sldId id="427" r:id="rId4"/>
    <p:sldId id="428" r:id="rId5"/>
    <p:sldId id="407" r:id="rId6"/>
    <p:sldId id="429" r:id="rId7"/>
    <p:sldId id="430" r:id="rId8"/>
    <p:sldId id="431" r:id="rId9"/>
    <p:sldId id="435" r:id="rId10"/>
    <p:sldId id="433" r:id="rId11"/>
    <p:sldId id="436" r:id="rId12"/>
    <p:sldId id="437" r:id="rId13"/>
    <p:sldId id="438" r:id="rId14"/>
    <p:sldId id="439" r:id="rId15"/>
    <p:sldId id="440" r:id="rId16"/>
    <p:sldId id="408" r:id="rId17"/>
    <p:sldId id="442" r:id="rId18"/>
    <p:sldId id="441" r:id="rId19"/>
    <p:sldId id="443" r:id="rId20"/>
    <p:sldId id="444" r:id="rId21"/>
    <p:sldId id="445" r:id="rId22"/>
    <p:sldId id="44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60"/>
  </p:normalViewPr>
  <p:slideViewPr>
    <p:cSldViewPr>
      <p:cViewPr varScale="1">
        <p:scale>
          <a:sx n="109" d="100"/>
          <a:sy n="109" d="100"/>
        </p:scale>
        <p:origin x="190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A6668-1D24-4AB1-945E-5EACA6E4021E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AF9B5-200D-46A5-A95B-11C3F07DF42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295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625F-C827-43C7-BF6B-E6F9D15F14B5}" type="datetimeFigureOut">
              <a:rPr lang="en-GB" smtClean="0"/>
              <a:pPr/>
              <a:t>25/05/2021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574B3-ABC6-443E-8F87-E45BFC95894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en-GB" b="1" u="sng" dirty="0" smtClean="0"/>
              <a:t>Summer School KNMI CLIMATE WORKSHOP: Case Study 2 </a:t>
            </a:r>
            <a:endParaRPr lang="en-GB" b="1" u="sng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699426"/>
            <a:ext cx="9144000" cy="4393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</a:t>
            </a:r>
            <a:r>
              <a:rPr lang="es-ES" sz="3200" b="1" dirty="0" smtClean="0"/>
              <a:t>STUDY 2: </a:t>
            </a:r>
            <a:r>
              <a:rPr lang="es-ES" sz="3200" b="1" dirty="0"/>
              <a:t>1877-1878 El Niño</a:t>
            </a:r>
            <a:endParaRPr lang="en-GB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4758" y="1075068"/>
            <a:ext cx="4083338" cy="2677656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Date: </a:t>
            </a:r>
            <a:r>
              <a:rPr lang="en-GB" sz="2400" b="1" dirty="0" smtClean="0"/>
              <a:t>1877-1878</a:t>
            </a:r>
          </a:p>
          <a:p>
            <a:r>
              <a:rPr lang="en-GB" sz="2400" dirty="0" smtClean="0"/>
              <a:t>Domain for this case study: </a:t>
            </a:r>
          </a:p>
          <a:p>
            <a:r>
              <a:rPr lang="en-GB" sz="2400" b="1" dirty="0" smtClean="0"/>
              <a:t>0 to 35N</a:t>
            </a:r>
          </a:p>
          <a:p>
            <a:r>
              <a:rPr lang="en-GB" sz="2400" b="1" dirty="0" smtClean="0"/>
              <a:t>70E to 110E</a:t>
            </a:r>
          </a:p>
          <a:p>
            <a:r>
              <a:rPr lang="en-GB" sz="2400" b="1" dirty="0" smtClean="0"/>
              <a:t>Caused Drought and Great Famine for the Indian Ocean World especially India</a:t>
            </a:r>
          </a:p>
        </p:txBody>
      </p:sp>
      <p:pic>
        <p:nvPicPr>
          <p:cNvPr id="6148" name="Picture 4" descr="A Grande Seca&quot;: El Niño and Brazil's First Rubber Boom -  HISTORICALCLIMATOLOGY.C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740" y="4181565"/>
            <a:ext cx="5592093" cy="247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upload.wikimedia.org/wikipedia/en/thumb/5/5c/Pope1880BritishIndia1.jpg/1280px-Pope1880BritishIndia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58" y="3927612"/>
            <a:ext cx="3578446" cy="2728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upload.wikimedia.org/wikipedia/commons/thumb/2/2e/WWHooperFamine1876-78GroupOfEmaciaedMenandOneWoman.jpg/1280px-WWHooperFamine1876-78GroupOfEmaciaedMenandOneWoma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437" y="754212"/>
            <a:ext cx="4701396" cy="347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11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</a:t>
            </a:r>
            <a:r>
              <a:rPr lang="es-ES" sz="3200" b="1" dirty="0" smtClean="0"/>
              <a:t>STUDY 2: </a:t>
            </a:r>
            <a:r>
              <a:rPr lang="es-ES" sz="3200" b="1" dirty="0"/>
              <a:t>1877-1878 El Niño</a:t>
            </a:r>
            <a:endParaRPr lang="en-GB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4758" y="1075068"/>
            <a:ext cx="4083338" cy="83099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What is an El Nino Event?</a:t>
            </a:r>
            <a:endParaRPr lang="en-GB" sz="2400" b="1" dirty="0" smtClean="0"/>
          </a:p>
          <a:p>
            <a:endParaRPr lang="en-GB" sz="24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148064" y="1075068"/>
            <a:ext cx="3795306" cy="563231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When the trade winds change direction and warm water is pushed towards the central and eastern Pacific Ocean. </a:t>
            </a:r>
          </a:p>
          <a:p>
            <a:r>
              <a:rPr lang="en-GB" sz="2400" b="1" dirty="0" smtClean="0"/>
              <a:t>i.e. There are anomalously warm SSTs in the Pacific</a:t>
            </a:r>
          </a:p>
          <a:p>
            <a:endParaRPr lang="en-GB" sz="2400" b="1" dirty="0" smtClean="0"/>
          </a:p>
          <a:p>
            <a:r>
              <a:rPr lang="en-GB" sz="2400" dirty="0" smtClean="0"/>
              <a:t>This has knock on effects around the globe called </a:t>
            </a:r>
            <a:r>
              <a:rPr lang="en-GB" sz="2400" b="1" dirty="0" smtClean="0"/>
              <a:t>teleconnections</a:t>
            </a:r>
          </a:p>
          <a:p>
            <a:endParaRPr lang="en-GB" sz="2400" b="1" dirty="0"/>
          </a:p>
          <a:p>
            <a:r>
              <a:rPr lang="en-GB" sz="2400" b="1" dirty="0" smtClean="0"/>
              <a:t>These events normally peak in Dec-Jan-Feb</a:t>
            </a:r>
          </a:p>
          <a:p>
            <a:endParaRPr lang="en-GB" sz="2400" b="1" dirty="0" smtClean="0"/>
          </a:p>
        </p:txBody>
      </p:sp>
      <p:pic>
        <p:nvPicPr>
          <p:cNvPr id="7172" name="Picture 4" descr="El Niño present in Pacific, could mean drier 2019 for Pacific Northwest -  Spud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58" y="1938231"/>
            <a:ext cx="4663553" cy="478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39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</a:t>
            </a:r>
            <a:r>
              <a:rPr lang="es-ES" sz="3200" b="1" dirty="0" smtClean="0"/>
              <a:t>STUDY 2: </a:t>
            </a:r>
            <a:r>
              <a:rPr lang="es-ES" sz="3200" b="1" dirty="0"/>
              <a:t>1877-1878 El Niño</a:t>
            </a:r>
            <a:endParaRPr lang="en-GB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4758" y="1075068"/>
            <a:ext cx="4083338" cy="193899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How do El Nino events affect the Indian Ocean World??</a:t>
            </a:r>
          </a:p>
          <a:p>
            <a:r>
              <a:rPr lang="en-GB" sz="2400" b="1" dirty="0" smtClean="0"/>
              <a:t>I.e. What are their teleconnections</a:t>
            </a:r>
          </a:p>
          <a:p>
            <a:endParaRPr lang="en-GB" sz="2400" b="1" dirty="0" smtClean="0"/>
          </a:p>
        </p:txBody>
      </p:sp>
      <p:pic>
        <p:nvPicPr>
          <p:cNvPr id="7170" name="Picture 2" descr="Weather - El Niño phenomenon - Affects global weather patterns and impacts  humans and agriculture - APLF.c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75172"/>
            <a:ext cx="6192688" cy="3258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16016" y="5229200"/>
            <a:ext cx="4083338" cy="156966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Mainly by making it warmer and drier =&gt; drought events and potential famine. </a:t>
            </a:r>
            <a:endParaRPr lang="en-GB" sz="2400" b="1" dirty="0" smtClean="0"/>
          </a:p>
          <a:p>
            <a:endParaRPr lang="en-GB" sz="2400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3851920" y="3603784"/>
            <a:ext cx="1404156" cy="9327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01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1560" y="1286772"/>
            <a:ext cx="3600400" cy="1477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Let’s start off selecting </a:t>
            </a:r>
            <a:r>
              <a:rPr lang="en-GB" b="1" dirty="0" smtClean="0"/>
              <a:t>Monthly Climate Indices</a:t>
            </a:r>
            <a:r>
              <a:rPr lang="en-GB" dirty="0" smtClean="0"/>
              <a:t> and </a:t>
            </a:r>
          </a:p>
          <a:p>
            <a:r>
              <a:rPr lang="en-GB" dirty="0" smtClean="0"/>
              <a:t>Choose </a:t>
            </a:r>
            <a:r>
              <a:rPr lang="en-GB" b="1" i="1" dirty="0" smtClean="0"/>
              <a:t>ENSO </a:t>
            </a:r>
            <a:r>
              <a:rPr lang="en-GB" b="1" i="1" dirty="0" smtClean="0"/>
              <a:t>NINO3.4 </a:t>
            </a:r>
            <a:endParaRPr lang="en-GB" b="1" i="1" dirty="0" smtClean="0"/>
          </a:p>
          <a:p>
            <a:r>
              <a:rPr lang="en-GB" dirty="0" smtClean="0"/>
              <a:t>This is the Index used to identify an El Nino (+) or La Nina (-) Event</a:t>
            </a:r>
          </a:p>
        </p:txBody>
      </p:sp>
      <p:sp>
        <p:nvSpPr>
          <p:cNvPr id="4" name="Oval 3"/>
          <p:cNvSpPr/>
          <p:nvPr/>
        </p:nvSpPr>
        <p:spPr>
          <a:xfrm>
            <a:off x="3995936" y="5589240"/>
            <a:ext cx="432048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74616" y="1090653"/>
            <a:ext cx="4019550" cy="2381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377" y="3082847"/>
            <a:ext cx="5812352" cy="3642764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>
            <a:off x="2843808" y="2764100"/>
            <a:ext cx="432048" cy="12409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275856" y="1628800"/>
            <a:ext cx="1656184" cy="100811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11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3528" y="959502"/>
            <a:ext cx="8568952" cy="203132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You can see that in </a:t>
            </a:r>
            <a:r>
              <a:rPr lang="en-GB" b="1" dirty="0" smtClean="0"/>
              <a:t>1877</a:t>
            </a:r>
            <a:r>
              <a:rPr lang="en-GB" dirty="0" smtClean="0"/>
              <a:t> there was the </a:t>
            </a:r>
            <a:r>
              <a:rPr lang="en-GB" u="sng" dirty="0" smtClean="0"/>
              <a:t>highest ever </a:t>
            </a:r>
            <a:r>
              <a:rPr lang="en-GB" dirty="0" smtClean="0"/>
              <a:t>recorded El Nino event on record!! </a:t>
            </a:r>
          </a:p>
          <a:p>
            <a:endParaRPr lang="en-GB" dirty="0" smtClean="0"/>
          </a:p>
          <a:p>
            <a:r>
              <a:rPr lang="en-GB" dirty="0" smtClean="0"/>
              <a:t>This value means that the Pacific Ocean SSTs were anomalously ~2.5 degrees warmer than normal – any value over </a:t>
            </a:r>
            <a:r>
              <a:rPr lang="en-GB" b="1" dirty="0" smtClean="0"/>
              <a:t>+0.5 </a:t>
            </a:r>
            <a:r>
              <a:rPr lang="en-GB" dirty="0" smtClean="0"/>
              <a:t>on this index means there is an El Nino Event and the higher the value the </a:t>
            </a:r>
            <a:r>
              <a:rPr lang="en-GB" i="1" dirty="0" smtClean="0"/>
              <a:t>stronger</a:t>
            </a:r>
            <a:r>
              <a:rPr lang="en-GB" dirty="0" smtClean="0"/>
              <a:t> the event.</a:t>
            </a:r>
          </a:p>
          <a:p>
            <a:r>
              <a:rPr lang="en-GB" dirty="0" smtClean="0"/>
              <a:t>Negative </a:t>
            </a:r>
            <a:r>
              <a:rPr lang="en-GB" dirty="0" smtClean="0"/>
              <a:t>values of below </a:t>
            </a:r>
            <a:r>
              <a:rPr lang="en-GB" b="1" dirty="0" smtClean="0"/>
              <a:t>-0.5 </a:t>
            </a:r>
            <a:r>
              <a:rPr lang="en-GB" dirty="0" smtClean="0"/>
              <a:t>are </a:t>
            </a:r>
            <a:r>
              <a:rPr lang="en-GB" dirty="0" smtClean="0"/>
              <a:t>indicative</a:t>
            </a:r>
            <a:r>
              <a:rPr lang="en-GB" dirty="0" smtClean="0"/>
              <a:t> </a:t>
            </a:r>
            <a:r>
              <a:rPr lang="en-GB" dirty="0" smtClean="0"/>
              <a:t>of La Nina Events. </a:t>
            </a:r>
          </a:p>
          <a:p>
            <a:endParaRPr lang="en-GB" dirty="0"/>
          </a:p>
        </p:txBody>
      </p:sp>
      <p:pic>
        <p:nvPicPr>
          <p:cNvPr id="9218" name="Picture 2" descr="time seri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68"/>
            <a:ext cx="8401050" cy="337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2123728" y="2996952"/>
            <a:ext cx="504056" cy="31683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23528" y="2852936"/>
            <a:ext cx="2016224" cy="5040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899592" y="4509120"/>
            <a:ext cx="75608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99592" y="5013176"/>
            <a:ext cx="75608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1560" y="1286772"/>
            <a:ext cx="8208912" cy="120032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You can click on the </a:t>
            </a:r>
            <a:r>
              <a:rPr lang="en-GB" i="1" dirty="0" smtClean="0"/>
              <a:t>raw data</a:t>
            </a:r>
            <a:r>
              <a:rPr lang="en-GB" dirty="0" smtClean="0"/>
              <a:t> option (see </a:t>
            </a:r>
            <a:r>
              <a:rPr lang="en-GB" dirty="0" smtClean="0"/>
              <a:t>below: </a:t>
            </a:r>
            <a:r>
              <a:rPr lang="en-GB" dirty="0" smtClean="0"/>
              <a:t>to look up 1877 to see the exact value of the NINO3.4 Index). Scroll down to find </a:t>
            </a:r>
            <a:r>
              <a:rPr lang="en-GB" b="1" dirty="0" smtClean="0"/>
              <a:t>1877</a:t>
            </a:r>
            <a:r>
              <a:rPr lang="en-GB" dirty="0" smtClean="0"/>
              <a:t>. </a:t>
            </a:r>
            <a:r>
              <a:rPr lang="en-GB" dirty="0" smtClean="0"/>
              <a:t>(Note </a:t>
            </a:r>
            <a:r>
              <a:rPr lang="en-GB" dirty="0"/>
              <a:t>i</a:t>
            </a:r>
            <a:r>
              <a:rPr lang="en-GB" dirty="0" smtClean="0"/>
              <a:t>t’s </a:t>
            </a:r>
            <a:r>
              <a:rPr lang="en-GB" dirty="0" smtClean="0"/>
              <a:t>monthly data)</a:t>
            </a:r>
          </a:p>
          <a:p>
            <a:r>
              <a:rPr lang="en-GB" dirty="0" smtClean="0"/>
              <a:t>It should be: </a:t>
            </a:r>
            <a:r>
              <a:rPr lang="en-GB" b="1" dirty="0" smtClean="0"/>
              <a:t>2.52505</a:t>
            </a:r>
            <a:r>
              <a:rPr lang="en-GB" dirty="0" smtClean="0"/>
              <a:t> was the highest index value ever recorded reached in Nov 1877!</a:t>
            </a:r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96861" y="3140968"/>
            <a:ext cx="5717350" cy="369599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4463988" y="2348880"/>
            <a:ext cx="648072" cy="19442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39552" y="2662620"/>
            <a:ext cx="2286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1876.5834  0.206979    </a:t>
            </a:r>
          </a:p>
          <a:p>
            <a:r>
              <a:rPr lang="en-GB" sz="1100" dirty="0"/>
              <a:t> 1876.6666  0.169132    </a:t>
            </a:r>
          </a:p>
          <a:p>
            <a:r>
              <a:rPr lang="en-GB" sz="1100" dirty="0"/>
              <a:t> 1876.7500  0.574442    </a:t>
            </a:r>
          </a:p>
          <a:p>
            <a:r>
              <a:rPr lang="en-GB" sz="1100" dirty="0"/>
              <a:t> 1876.8334  0.560364    </a:t>
            </a:r>
          </a:p>
          <a:p>
            <a:r>
              <a:rPr lang="en-GB" sz="1100" dirty="0"/>
              <a:t> 1876.9166  0.753798    </a:t>
            </a:r>
          </a:p>
          <a:p>
            <a:r>
              <a:rPr lang="en-GB" sz="1100" dirty="0"/>
              <a:t> 1877.0000   1.01665    </a:t>
            </a:r>
          </a:p>
          <a:p>
            <a:r>
              <a:rPr lang="en-GB" sz="1100" dirty="0"/>
              <a:t> 1877.0834  0.918327    </a:t>
            </a:r>
          </a:p>
          <a:p>
            <a:r>
              <a:rPr lang="en-GB" sz="1100" dirty="0"/>
              <a:t> 1877.1666   1.42988    </a:t>
            </a:r>
          </a:p>
          <a:p>
            <a:r>
              <a:rPr lang="en-GB" sz="1100" dirty="0"/>
              <a:t> 1877.2500   1.02421    </a:t>
            </a:r>
          </a:p>
          <a:p>
            <a:r>
              <a:rPr lang="en-GB" sz="1100" dirty="0"/>
              <a:t> 1877.3334  0.571600    </a:t>
            </a:r>
          </a:p>
          <a:p>
            <a:r>
              <a:rPr lang="en-GB" sz="1100" dirty="0"/>
              <a:t> 1877.4166  0.435997    </a:t>
            </a:r>
          </a:p>
          <a:p>
            <a:r>
              <a:rPr lang="en-GB" sz="1100" dirty="0"/>
              <a:t> 1877.5000   1.04833    </a:t>
            </a:r>
          </a:p>
          <a:p>
            <a:r>
              <a:rPr lang="en-GB" sz="1100" dirty="0"/>
              <a:t> 1877.5834   2.00895    </a:t>
            </a:r>
          </a:p>
          <a:p>
            <a:r>
              <a:rPr lang="en-GB" sz="1100" dirty="0"/>
              <a:t> 1877.6666   1.93867    </a:t>
            </a:r>
          </a:p>
          <a:p>
            <a:r>
              <a:rPr lang="en-GB" sz="1100" dirty="0"/>
              <a:t> 1877.7500   2.07151    </a:t>
            </a:r>
          </a:p>
          <a:p>
            <a:r>
              <a:rPr lang="en-GB" sz="1100" dirty="0"/>
              <a:t> </a:t>
            </a:r>
            <a:r>
              <a:rPr lang="en-GB" sz="1100" dirty="0">
                <a:solidFill>
                  <a:srgbClr val="FF0000"/>
                </a:solidFill>
              </a:rPr>
              <a:t>1877.8334   2.52505    </a:t>
            </a:r>
          </a:p>
          <a:p>
            <a:r>
              <a:rPr lang="en-GB" sz="1100" dirty="0"/>
              <a:t> 1877.9166   2.42863    </a:t>
            </a:r>
          </a:p>
          <a:p>
            <a:r>
              <a:rPr lang="en-GB" sz="1100" dirty="0"/>
              <a:t> 1878.0000   2.44527    </a:t>
            </a:r>
          </a:p>
          <a:p>
            <a:r>
              <a:rPr lang="en-GB" sz="1100" dirty="0"/>
              <a:t> 1878.0834   2.72497    </a:t>
            </a:r>
          </a:p>
          <a:p>
            <a:r>
              <a:rPr lang="en-GB" sz="1100" dirty="0"/>
              <a:t> 1878.1666  0.823289    </a:t>
            </a:r>
          </a:p>
          <a:p>
            <a:r>
              <a:rPr lang="en-GB" sz="1100" dirty="0"/>
              <a:t> 1878.2500   1.52950    </a:t>
            </a:r>
          </a:p>
          <a:p>
            <a:r>
              <a:rPr lang="en-GB" sz="1100" dirty="0"/>
              <a:t> 1878.3334   1.41186    </a:t>
            </a:r>
          </a:p>
          <a:p>
            <a:r>
              <a:rPr lang="en-GB" sz="1100" dirty="0"/>
              <a:t> 1878.4166 -0.167337    </a:t>
            </a:r>
          </a:p>
          <a:p>
            <a:r>
              <a:rPr lang="en-GB" sz="1100" dirty="0"/>
              <a:t> 1878.5000 -0.95379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835696" y="2276872"/>
            <a:ext cx="216024" cy="30243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79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1866" y="1268760"/>
            <a:ext cx="2755998" cy="203132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Let’s </a:t>
            </a:r>
            <a:r>
              <a:rPr lang="en-GB" dirty="0" smtClean="0"/>
              <a:t>look at </a:t>
            </a:r>
            <a:r>
              <a:rPr lang="en-GB" b="1" dirty="0" smtClean="0"/>
              <a:t>Monthly Observations</a:t>
            </a:r>
            <a:r>
              <a:rPr lang="en-GB" dirty="0" smtClean="0"/>
              <a:t> to see what the SST anomalies were spatially over the </a:t>
            </a:r>
            <a:r>
              <a:rPr lang="en-GB" dirty="0" smtClean="0"/>
              <a:t>globe</a:t>
            </a:r>
          </a:p>
          <a:p>
            <a:r>
              <a:rPr lang="en-GB" dirty="0" smtClean="0"/>
              <a:t>Choose </a:t>
            </a:r>
            <a:r>
              <a:rPr lang="en-GB" b="1" dirty="0" smtClean="0"/>
              <a:t>1850-now: Hadley Centre</a:t>
            </a:r>
            <a:endParaRPr lang="en-GB" b="1" dirty="0" smtClean="0"/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857" y="3897693"/>
            <a:ext cx="8477250" cy="25812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855243"/>
            <a:ext cx="4029075" cy="2562225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2195736" y="3300085"/>
            <a:ext cx="216024" cy="17850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13" idx="3"/>
          </p:cNvCxnSpPr>
          <p:nvPr/>
        </p:nvCxnSpPr>
        <p:spPr>
          <a:xfrm flipV="1">
            <a:off x="3347864" y="1844825"/>
            <a:ext cx="1584176" cy="43959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93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941783"/>
            <a:ext cx="3812379" cy="17120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3528" y="1074901"/>
            <a:ext cx="4196158" cy="1754326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Now </a:t>
            </a:r>
            <a:r>
              <a:rPr lang="en-GB" b="1" dirty="0" smtClean="0"/>
              <a:t>Investigate this field </a:t>
            </a:r>
            <a:r>
              <a:rPr lang="en-GB" dirty="0" smtClean="0"/>
              <a:t>by using the </a:t>
            </a:r>
            <a:r>
              <a:rPr lang="en-GB" b="1" dirty="0" smtClean="0"/>
              <a:t>plot this field</a:t>
            </a:r>
            <a:r>
              <a:rPr lang="en-GB" dirty="0" smtClean="0"/>
              <a:t> function and choose </a:t>
            </a:r>
            <a:r>
              <a:rPr lang="en-GB" b="1" dirty="0" smtClean="0"/>
              <a:t>1877</a:t>
            </a:r>
            <a:r>
              <a:rPr lang="en-GB" dirty="0" smtClean="0"/>
              <a:t> from </a:t>
            </a:r>
            <a:r>
              <a:rPr lang="en-GB" b="1" dirty="0" smtClean="0"/>
              <a:t>Oct</a:t>
            </a:r>
            <a:r>
              <a:rPr lang="en-GB" dirty="0" smtClean="0"/>
              <a:t> averaging over </a:t>
            </a:r>
            <a:r>
              <a:rPr lang="en-GB" b="1" dirty="0" smtClean="0"/>
              <a:t>6 months </a:t>
            </a:r>
            <a:r>
              <a:rPr lang="en-GB" dirty="0" smtClean="0"/>
              <a:t>and leave </a:t>
            </a:r>
            <a:r>
              <a:rPr lang="en-GB" b="1" dirty="0" smtClean="0"/>
              <a:t>region blank </a:t>
            </a:r>
            <a:r>
              <a:rPr lang="en-GB" dirty="0" smtClean="0"/>
              <a:t>to ensure the entire globe is plotted</a:t>
            </a:r>
            <a:endParaRPr lang="en-GB" dirty="0" smtClean="0"/>
          </a:p>
          <a:p>
            <a:endParaRPr lang="en-GB" dirty="0"/>
          </a:p>
        </p:txBody>
      </p:sp>
      <p:cxnSp>
        <p:nvCxnSpPr>
          <p:cNvPr id="8" name="Straight Arrow Connector 7"/>
          <p:cNvCxnSpPr>
            <a:stCxn id="13" idx="3"/>
          </p:cNvCxnSpPr>
          <p:nvPr/>
        </p:nvCxnSpPr>
        <p:spPr>
          <a:xfrm flipV="1">
            <a:off x="4519686" y="1628800"/>
            <a:ext cx="700386" cy="3232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2852936"/>
            <a:ext cx="6616849" cy="3919388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2123728" y="2401371"/>
            <a:ext cx="72008" cy="145967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60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512" y="1484784"/>
            <a:ext cx="2755998" cy="480131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Can see there is quite a lot of missing </a:t>
            </a:r>
            <a:r>
              <a:rPr lang="en-GB" dirty="0" smtClean="0"/>
              <a:t>data (white blocks) </a:t>
            </a:r>
            <a:r>
              <a:rPr lang="en-GB" dirty="0" smtClean="0"/>
              <a:t>but </a:t>
            </a:r>
            <a:r>
              <a:rPr lang="en-GB" dirty="0" smtClean="0"/>
              <a:t>the event</a:t>
            </a:r>
            <a:r>
              <a:rPr lang="en-GB" dirty="0" smtClean="0"/>
              <a:t> </a:t>
            </a:r>
            <a:r>
              <a:rPr lang="en-GB" dirty="0" smtClean="0"/>
              <a:t>was a long time ago when there were </a:t>
            </a:r>
            <a:r>
              <a:rPr lang="en-GB" b="1" dirty="0" smtClean="0"/>
              <a:t>less </a:t>
            </a:r>
            <a:r>
              <a:rPr lang="en-GB" b="1" dirty="0" smtClean="0"/>
              <a:t>observations </a:t>
            </a:r>
            <a:r>
              <a:rPr lang="en-GB" dirty="0" smtClean="0"/>
              <a:t>available </a:t>
            </a:r>
            <a:r>
              <a:rPr lang="en-GB" dirty="0" smtClean="0"/>
              <a:t>(only a few from ships)</a:t>
            </a:r>
          </a:p>
          <a:p>
            <a:endParaRPr lang="en-GB" dirty="0" smtClean="0"/>
          </a:p>
          <a:p>
            <a:r>
              <a:rPr lang="en-GB" dirty="0" smtClean="0"/>
              <a:t>But you can see </a:t>
            </a:r>
            <a:r>
              <a:rPr lang="en-GB" b="1" dirty="0" smtClean="0"/>
              <a:t>warmer</a:t>
            </a:r>
            <a:r>
              <a:rPr lang="en-GB" dirty="0" smtClean="0"/>
              <a:t> SST anomalies for the Pacific Ocean over that 1877-1878 El Nino </a:t>
            </a:r>
            <a:r>
              <a:rPr lang="en-GB" dirty="0" smtClean="0"/>
              <a:t>Event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These El Nino events last </a:t>
            </a:r>
            <a:r>
              <a:rPr lang="en-GB" dirty="0" smtClean="0"/>
              <a:t>several</a:t>
            </a:r>
            <a:r>
              <a:rPr lang="en-GB" dirty="0" smtClean="0"/>
              <a:t> </a:t>
            </a:r>
            <a:r>
              <a:rPr lang="en-GB" dirty="0" smtClean="0"/>
              <a:t>months and sometimes even years.</a:t>
            </a:r>
          </a:p>
          <a:p>
            <a:endParaRPr lang="en-GB" dirty="0"/>
          </a:p>
        </p:txBody>
      </p:sp>
      <p:pic>
        <p:nvPicPr>
          <p:cNvPr id="11266" name="Picture 2" descr="sst Oct-Mar1877 HadSST3110 SS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715715"/>
            <a:ext cx="5623659" cy="385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2935510" y="3429000"/>
            <a:ext cx="1204442" cy="2160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25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536" y="1154100"/>
            <a:ext cx="3600400" cy="1477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Now go back to select </a:t>
            </a:r>
            <a:r>
              <a:rPr lang="en-GB" b="1" dirty="0" smtClean="0"/>
              <a:t>Monthly Climate Indices</a:t>
            </a:r>
            <a:r>
              <a:rPr lang="en-GB" dirty="0" smtClean="0"/>
              <a:t> and </a:t>
            </a:r>
          </a:p>
          <a:p>
            <a:r>
              <a:rPr lang="en-GB" dirty="0" smtClean="0"/>
              <a:t>Choose </a:t>
            </a:r>
            <a:r>
              <a:rPr lang="en-GB" i="1" dirty="0" smtClean="0"/>
              <a:t>ENSO Nino3.4 </a:t>
            </a:r>
            <a:r>
              <a:rPr lang="en-GB" i="1" dirty="0" smtClean="0"/>
              <a:t>again</a:t>
            </a:r>
            <a:endParaRPr lang="en-GB" i="1" dirty="0" smtClean="0"/>
          </a:p>
          <a:p>
            <a:r>
              <a:rPr lang="en-GB" dirty="0" smtClean="0"/>
              <a:t>This is the Index used to identify an El Nino (+) or La Nina (-) Event</a:t>
            </a:r>
          </a:p>
        </p:txBody>
      </p:sp>
      <p:sp>
        <p:nvSpPr>
          <p:cNvPr id="4" name="Oval 3"/>
          <p:cNvSpPr/>
          <p:nvPr/>
        </p:nvSpPr>
        <p:spPr>
          <a:xfrm>
            <a:off x="3995936" y="5589240"/>
            <a:ext cx="432048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099314"/>
            <a:ext cx="4019550" cy="2381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377" y="3082847"/>
            <a:ext cx="5812352" cy="3642764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>
            <a:off x="2843808" y="2631428"/>
            <a:ext cx="409849" cy="14095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419872" y="1484784"/>
            <a:ext cx="1296144" cy="122413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75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7926" y="941218"/>
            <a:ext cx="8624920" cy="64633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We are now going to </a:t>
            </a:r>
            <a:r>
              <a:rPr lang="en-GB" b="1" dirty="0" smtClean="0"/>
              <a:t>correlate this index with </a:t>
            </a:r>
            <a:r>
              <a:rPr lang="en-GB" b="1" dirty="0" smtClean="0"/>
              <a:t>rainfall and temperature</a:t>
            </a:r>
            <a:r>
              <a:rPr lang="en-GB" dirty="0" smtClean="0"/>
              <a:t> </a:t>
            </a:r>
            <a:r>
              <a:rPr lang="en-GB" dirty="0" smtClean="0"/>
              <a:t>over the Indian Ocean region to </a:t>
            </a:r>
            <a:r>
              <a:rPr lang="en-GB" dirty="0" smtClean="0"/>
              <a:t>determine</a:t>
            </a:r>
            <a:r>
              <a:rPr lang="en-GB" dirty="0" smtClean="0"/>
              <a:t> </a:t>
            </a:r>
            <a:r>
              <a:rPr lang="en-GB" dirty="0" smtClean="0"/>
              <a:t>how the El Nino events affect rainfall and temperature</a:t>
            </a:r>
          </a:p>
        </p:txBody>
      </p:sp>
      <p:sp>
        <p:nvSpPr>
          <p:cNvPr id="4" name="Oval 3"/>
          <p:cNvSpPr/>
          <p:nvPr/>
        </p:nvSpPr>
        <p:spPr>
          <a:xfrm>
            <a:off x="3995936" y="5589240"/>
            <a:ext cx="432048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7415" y="1844824"/>
            <a:ext cx="6882532" cy="48006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52320" y="2348880"/>
            <a:ext cx="1540526" cy="203132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Now go to </a:t>
            </a:r>
            <a:r>
              <a:rPr lang="en-GB" b="1" dirty="0" smtClean="0"/>
              <a:t>Investigate this Time Series</a:t>
            </a:r>
            <a:r>
              <a:rPr lang="en-GB" dirty="0" smtClean="0"/>
              <a:t> and click on </a:t>
            </a:r>
            <a:r>
              <a:rPr lang="en-GB" i="1" dirty="0" smtClean="0"/>
              <a:t>Correlate with a field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6444208" y="4380205"/>
            <a:ext cx="1584176" cy="18571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49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0248" y="1490388"/>
            <a:ext cx="4051034" cy="366680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7926" y="941218"/>
            <a:ext cx="8280920" cy="36933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Choose Twentieth Century precipitation data and scroll down for plotting options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4425" y="5203618"/>
            <a:ext cx="4032448" cy="1477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Choose </a:t>
            </a:r>
            <a:r>
              <a:rPr lang="en-GB" b="1" dirty="0" smtClean="0"/>
              <a:t>correlation</a:t>
            </a:r>
            <a:r>
              <a:rPr lang="en-GB" dirty="0" smtClean="0"/>
              <a:t> and domain of </a:t>
            </a:r>
            <a:r>
              <a:rPr lang="en-GB" b="1" dirty="0" smtClean="0"/>
              <a:t>0 to 35N and 70 to 110E</a:t>
            </a:r>
          </a:p>
          <a:p>
            <a:r>
              <a:rPr lang="en-GB" dirty="0" smtClean="0"/>
              <a:t>Starting Month </a:t>
            </a:r>
            <a:r>
              <a:rPr lang="en-GB" b="1" dirty="0" smtClean="0"/>
              <a:t>Dec</a:t>
            </a:r>
            <a:r>
              <a:rPr lang="en-GB" dirty="0" smtClean="0"/>
              <a:t> and average over </a:t>
            </a:r>
            <a:r>
              <a:rPr lang="en-GB" b="1" dirty="0" smtClean="0"/>
              <a:t>3 months</a:t>
            </a:r>
            <a:r>
              <a:rPr lang="en-GB" dirty="0" smtClean="0"/>
              <a:t> (this is when El Nino’s are the strongest) and click </a:t>
            </a:r>
            <a:r>
              <a:rPr lang="en-GB" i="1" dirty="0" smtClean="0"/>
              <a:t>Correlate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899592" y="1356977"/>
            <a:ext cx="360040" cy="264808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694357"/>
            <a:ext cx="4356416" cy="4986589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3203848" y="6453336"/>
            <a:ext cx="1440160" cy="720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12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7512" y="1357154"/>
            <a:ext cx="3096344" cy="5078313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The plot shows the relationship with ENSO events and </a:t>
            </a:r>
            <a:r>
              <a:rPr lang="en-GB" b="1" dirty="0" smtClean="0"/>
              <a:t>rainfall</a:t>
            </a:r>
            <a:r>
              <a:rPr lang="en-GB" dirty="0" smtClean="0"/>
              <a:t> over the Indian Ocean Basin</a:t>
            </a:r>
          </a:p>
          <a:p>
            <a:endParaRPr lang="en-GB" dirty="0" smtClean="0"/>
          </a:p>
          <a:p>
            <a:r>
              <a:rPr lang="en-GB" i="1" dirty="0" smtClean="0"/>
              <a:t>Can see that when you have a + event (which means an El Nino event you have more rainfall where it is orange and red. </a:t>
            </a:r>
          </a:p>
          <a:p>
            <a:r>
              <a:rPr lang="en-GB" i="1" dirty="0" smtClean="0"/>
              <a:t>It looks like there is less rainfall over most of the Indian Ocean basin or no change based on this relationship</a:t>
            </a:r>
          </a:p>
          <a:p>
            <a:endParaRPr lang="en-GB" i="1" dirty="0"/>
          </a:p>
          <a:p>
            <a:r>
              <a:rPr lang="en-GB" dirty="0" smtClean="0"/>
              <a:t>Now go back one step and choose </a:t>
            </a:r>
            <a:r>
              <a:rPr lang="en-GB" b="1" dirty="0" smtClean="0"/>
              <a:t>temperature</a:t>
            </a:r>
            <a:r>
              <a:rPr lang="en-GB" dirty="0" smtClean="0"/>
              <a:t> and correlate</a:t>
            </a:r>
          </a:p>
        </p:txBody>
      </p:sp>
      <p:pic>
        <p:nvPicPr>
          <p:cNvPr id="14338" name="Picture 2" descr="corr Dec-Feb averaged  NINO3.4_rel\with Dec-Feb averaged 20CRv3 precipitation 1854:2014 p&lt;10%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406" y="1628800"/>
            <a:ext cx="5361102" cy="446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53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38" y="1435044"/>
            <a:ext cx="3096344" cy="286232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Can see that when you have an El Nino event you expect much </a:t>
            </a:r>
            <a:r>
              <a:rPr lang="en-GB" b="1" dirty="0" smtClean="0"/>
              <a:t>warmer conditions </a:t>
            </a:r>
            <a:r>
              <a:rPr lang="en-GB" dirty="0" smtClean="0"/>
              <a:t>over much of the Indian Ocean Basin region in particular India.</a:t>
            </a:r>
          </a:p>
          <a:p>
            <a:endParaRPr lang="en-GB" dirty="0" smtClean="0"/>
          </a:p>
          <a:p>
            <a:r>
              <a:rPr lang="en-GB" i="1" dirty="0" smtClean="0"/>
              <a:t>These warmer temperatures may have been </a:t>
            </a:r>
            <a:r>
              <a:rPr lang="en-GB" i="1" dirty="0" smtClean="0"/>
              <a:t>an important factor affecting </a:t>
            </a:r>
            <a:r>
              <a:rPr lang="en-GB" i="1" dirty="0" smtClean="0"/>
              <a:t>the drought and famine of 1877.</a:t>
            </a:r>
          </a:p>
        </p:txBody>
      </p:sp>
      <p:pic>
        <p:nvPicPr>
          <p:cNvPr id="16386" name="Picture 2" descr="corr Dec-Feb averaged  NINO3.4_rel\with Dec-Feb averaged 20CRv3 SST/skin temp 1854:2014 p&lt;10%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865" y="1470022"/>
            <a:ext cx="5703844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Weather - El Niño phenomenon - Affects global weather patterns and impacts  humans and agriculture - APLF.c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8" y="4653136"/>
            <a:ext cx="3571038" cy="1879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1115617" y="4449766"/>
            <a:ext cx="2590359" cy="13554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716288" y="3581556"/>
            <a:ext cx="1647800" cy="8682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887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4545" y="1054937"/>
            <a:ext cx="3024336" cy="1477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Select </a:t>
            </a:r>
            <a:r>
              <a:rPr lang="en-GB" b="1" dirty="0" smtClean="0"/>
              <a:t>Monthly Observations</a:t>
            </a:r>
            <a:r>
              <a:rPr lang="en-GB" dirty="0" smtClean="0"/>
              <a:t> and </a:t>
            </a:r>
          </a:p>
          <a:p>
            <a:r>
              <a:rPr lang="en-GB" dirty="0" smtClean="0"/>
              <a:t>Choose Temperature </a:t>
            </a:r>
            <a:r>
              <a:rPr lang="en-GB" b="1" dirty="0" smtClean="0"/>
              <a:t>1850-2018 </a:t>
            </a:r>
            <a:r>
              <a:rPr lang="en-GB" b="1" dirty="0" smtClean="0"/>
              <a:t>anomalies HadCRUT5 median</a:t>
            </a:r>
            <a:endParaRPr lang="en-GB" b="1" dirty="0"/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08720"/>
            <a:ext cx="412432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" y="3501008"/>
            <a:ext cx="8181975" cy="28194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1835696" y="2348880"/>
            <a:ext cx="2088232" cy="24482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419872" y="1295326"/>
            <a:ext cx="1224136" cy="62954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11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44" y="1213370"/>
            <a:ext cx="3024336" cy="1477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If you make </a:t>
            </a:r>
            <a:r>
              <a:rPr lang="en-GB" b="1" dirty="0" smtClean="0"/>
              <a:t>time series </a:t>
            </a:r>
            <a:r>
              <a:rPr lang="en-GB" dirty="0" smtClean="0"/>
              <a:t>and leave the </a:t>
            </a:r>
            <a:r>
              <a:rPr lang="en-GB" dirty="0" err="1" smtClean="0"/>
              <a:t>lat</a:t>
            </a:r>
            <a:r>
              <a:rPr lang="en-GB" dirty="0" smtClean="0"/>
              <a:t> and </a:t>
            </a:r>
            <a:r>
              <a:rPr lang="en-GB" dirty="0" err="1" smtClean="0"/>
              <a:t>lon</a:t>
            </a:r>
            <a:r>
              <a:rPr lang="en-GB" dirty="0" smtClean="0"/>
              <a:t> out it will make a time series for the entire globe – see image on right</a:t>
            </a:r>
            <a:endParaRPr lang="en-GB" b="1" dirty="0"/>
          </a:p>
        </p:txBody>
      </p:sp>
      <p:pic>
        <p:nvPicPr>
          <p:cNvPr id="17410" name="Picture 2" descr="time seri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980728"/>
            <a:ext cx="4948216" cy="198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2966747"/>
            <a:ext cx="4632945" cy="38291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80112" y="4005064"/>
            <a:ext cx="3024336" cy="1754326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You can see globally </a:t>
            </a:r>
            <a:r>
              <a:rPr lang="en-GB" b="1" dirty="0" smtClean="0"/>
              <a:t>1877</a:t>
            </a:r>
            <a:r>
              <a:rPr lang="en-GB" dirty="0" smtClean="0"/>
              <a:t> was an </a:t>
            </a:r>
            <a:r>
              <a:rPr lang="en-GB" b="1" dirty="0" smtClean="0"/>
              <a:t>anomalous hot year </a:t>
            </a:r>
            <a:r>
              <a:rPr lang="en-GB" dirty="0" smtClean="0"/>
              <a:t>which was mainly due to the El Nino event but now the climate is warmer much more due to climate change</a:t>
            </a:r>
            <a:endParaRPr lang="en-GB" b="1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275856" y="2348880"/>
            <a:ext cx="1152128" cy="2160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8100392" y="1556792"/>
            <a:ext cx="288032" cy="24473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5436096" y="1700808"/>
            <a:ext cx="2088232" cy="23033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714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4545" y="1054937"/>
            <a:ext cx="3024336" cy="1477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Select </a:t>
            </a:r>
            <a:r>
              <a:rPr lang="en-GB" b="1" dirty="0" smtClean="0"/>
              <a:t>Monthly </a:t>
            </a:r>
            <a:r>
              <a:rPr lang="en-GB" b="1" dirty="0" smtClean="0"/>
              <a:t>Reanalysis Fields</a:t>
            </a:r>
            <a:r>
              <a:rPr lang="en-GB" dirty="0" smtClean="0"/>
              <a:t> </a:t>
            </a:r>
            <a:r>
              <a:rPr lang="en-GB" dirty="0" smtClean="0"/>
              <a:t>and </a:t>
            </a:r>
          </a:p>
          <a:p>
            <a:r>
              <a:rPr lang="en-GB" dirty="0" smtClean="0"/>
              <a:t>Choose </a:t>
            </a:r>
            <a:r>
              <a:rPr lang="en-GB" b="1" dirty="0" smtClean="0"/>
              <a:t>20 Century Reanalysis Data V3</a:t>
            </a:r>
            <a:r>
              <a:rPr lang="en-GB" dirty="0" smtClean="0"/>
              <a:t> and </a:t>
            </a:r>
          </a:p>
          <a:p>
            <a:r>
              <a:rPr lang="en-GB" dirty="0" smtClean="0"/>
              <a:t>Choose </a:t>
            </a:r>
            <a:r>
              <a:rPr lang="en-GB" b="1" dirty="0" smtClean="0"/>
              <a:t>precipitation</a:t>
            </a:r>
            <a:endParaRPr lang="en-GB" b="1" dirty="0"/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08720"/>
            <a:ext cx="412432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982278"/>
            <a:ext cx="798195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36246" y="4149845"/>
            <a:ext cx="3888432" cy="2521846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205737" y="1354152"/>
            <a:ext cx="1510279" cy="8507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699792" y="2325640"/>
            <a:ext cx="3024336" cy="30851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18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9321" y="1196752"/>
            <a:ext cx="3024336" cy="1477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Choose </a:t>
            </a:r>
            <a:r>
              <a:rPr lang="en-GB" b="1" dirty="0" smtClean="0"/>
              <a:t>1877</a:t>
            </a:r>
            <a:r>
              <a:rPr lang="en-GB" dirty="0" smtClean="0"/>
              <a:t> from </a:t>
            </a:r>
            <a:r>
              <a:rPr lang="en-GB" b="1" dirty="0" smtClean="0"/>
              <a:t>Oct to Mar </a:t>
            </a:r>
            <a:r>
              <a:rPr lang="en-GB" dirty="0" smtClean="0"/>
              <a:t>so average over </a:t>
            </a:r>
            <a:r>
              <a:rPr lang="en-GB" b="1" dirty="0" smtClean="0"/>
              <a:t>6 months </a:t>
            </a:r>
            <a:r>
              <a:rPr lang="en-GB" dirty="0" smtClean="0"/>
              <a:t>to see the precipitation data over the Indian Ocean domain </a:t>
            </a:r>
          </a:p>
          <a:p>
            <a:r>
              <a:rPr lang="en-GB" b="1" dirty="0" smtClean="0"/>
              <a:t>0-35N and 70E to 110E</a:t>
            </a:r>
            <a:endParaRPr lang="en-GB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/>
          <a:srcRect r="17517"/>
          <a:stretch/>
        </p:blipFill>
        <p:spPr>
          <a:xfrm>
            <a:off x="4485447" y="754212"/>
            <a:ext cx="4479041" cy="3228970"/>
          </a:xfrm>
          <a:prstGeom prst="rect">
            <a:avLst/>
          </a:prstGeom>
        </p:spPr>
      </p:pic>
      <p:pic>
        <p:nvPicPr>
          <p:cNvPr id="18434" name="Picture 2" descr="prate Oct-Mar1877 20CRv3 precipit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24944"/>
            <a:ext cx="4503994" cy="3784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932040" y="4077072"/>
            <a:ext cx="3823697" cy="230832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Can see that the precipitation rate is not very high over most of India (dark blue) for those 6 months which would have contributed to the Great Famine of 1877 as many crop yields would have failed with insufficient water </a:t>
            </a:r>
            <a:r>
              <a:rPr lang="en-GB" dirty="0" smtClean="0"/>
              <a:t>and the effect of </a:t>
            </a:r>
            <a:r>
              <a:rPr lang="en-GB" dirty="0" smtClean="0"/>
              <a:t>warmer temperatures we have seen in previous slides</a:t>
            </a:r>
            <a:endParaRPr lang="en-GB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253657" y="1700808"/>
            <a:ext cx="1894407" cy="2160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68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552" y="1054936"/>
            <a:ext cx="3240359" cy="1477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Select </a:t>
            </a:r>
            <a:r>
              <a:rPr lang="en-GB" b="1" dirty="0" smtClean="0"/>
              <a:t>Monthly </a:t>
            </a:r>
            <a:r>
              <a:rPr lang="en-GB" b="1" dirty="0" smtClean="0"/>
              <a:t>Reanalysis fields</a:t>
            </a:r>
            <a:r>
              <a:rPr lang="en-GB" dirty="0" smtClean="0"/>
              <a:t> </a:t>
            </a:r>
            <a:r>
              <a:rPr lang="en-GB" dirty="0" smtClean="0"/>
              <a:t>and </a:t>
            </a:r>
          </a:p>
          <a:p>
            <a:r>
              <a:rPr lang="en-GB" dirty="0" smtClean="0"/>
              <a:t>Choose </a:t>
            </a:r>
            <a:r>
              <a:rPr lang="en-GB" b="1" dirty="0" smtClean="0"/>
              <a:t>20 Century Reanalysis Data V3</a:t>
            </a:r>
            <a:r>
              <a:rPr lang="en-GB" dirty="0" smtClean="0"/>
              <a:t> and </a:t>
            </a:r>
          </a:p>
          <a:p>
            <a:r>
              <a:rPr lang="en-GB" dirty="0" smtClean="0"/>
              <a:t>Choose </a:t>
            </a:r>
            <a:r>
              <a:rPr lang="en-GB" b="1" dirty="0" smtClean="0"/>
              <a:t>temperature</a:t>
            </a:r>
            <a:endParaRPr lang="en-GB" b="1" dirty="0"/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08720"/>
            <a:ext cx="412432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8508" y="3140968"/>
            <a:ext cx="8905492" cy="352839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3707904" y="1412776"/>
            <a:ext cx="936104" cy="7920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1907704" y="2532264"/>
            <a:ext cx="432048" cy="25529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65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69437"/>
            <a:ext cx="5860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CASE STUDY 2: 1877-1878 El Niño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9321" y="1196752"/>
            <a:ext cx="3024336" cy="1477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Choose </a:t>
            </a:r>
            <a:r>
              <a:rPr lang="en-GB" b="1" dirty="0" smtClean="0"/>
              <a:t>1877</a:t>
            </a:r>
            <a:r>
              <a:rPr lang="en-GB" dirty="0" smtClean="0"/>
              <a:t> from </a:t>
            </a:r>
            <a:r>
              <a:rPr lang="en-GB" b="1" dirty="0" smtClean="0"/>
              <a:t>Oct to Mar </a:t>
            </a:r>
            <a:r>
              <a:rPr lang="en-GB" dirty="0" smtClean="0"/>
              <a:t>so average over </a:t>
            </a:r>
            <a:r>
              <a:rPr lang="en-GB" b="1" dirty="0" smtClean="0"/>
              <a:t>6 months </a:t>
            </a:r>
            <a:r>
              <a:rPr lang="en-GB" dirty="0" smtClean="0"/>
              <a:t>to see the temperature data over the Indian Ocean domain </a:t>
            </a:r>
          </a:p>
          <a:p>
            <a:r>
              <a:rPr lang="en-GB" b="1" dirty="0" smtClean="0"/>
              <a:t>0-35N and 70E to 110E</a:t>
            </a:r>
            <a:endParaRPr lang="en-GB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880881" y="4290343"/>
            <a:ext cx="3823697" cy="1754326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Can see that the average temperatures for that 6 month period during 1877/1878 were around 20-25 which means that some days would have been much warmer than that and caused much heat stress to crops. </a:t>
            </a:r>
            <a:endParaRPr lang="en-GB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72953" y="692696"/>
            <a:ext cx="4639553" cy="3076947"/>
          </a:xfrm>
          <a:prstGeom prst="rect">
            <a:avLst/>
          </a:prstGeom>
        </p:spPr>
      </p:pic>
      <p:pic>
        <p:nvPicPr>
          <p:cNvPr id="19458" name="Picture 2" descr="ave(skt-273.15,t+0,t+5) Oct-Mar1877 20CRv3 SST/skin te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8" y="3212976"/>
            <a:ext cx="4414975" cy="33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3253657" y="1844824"/>
            <a:ext cx="131834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43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53952"/>
            <a:ext cx="8229600" cy="1143000"/>
          </a:xfrm>
        </p:spPr>
        <p:txBody>
          <a:bodyPr>
            <a:noAutofit/>
          </a:bodyPr>
          <a:lstStyle/>
          <a:p>
            <a:r>
              <a:rPr lang="en-GB" b="1" dirty="0" smtClean="0"/>
              <a:t>Can you try and analyse other variables to see evidence of the </a:t>
            </a:r>
            <a:r>
              <a:rPr lang="en-GB" b="1" dirty="0" smtClean="0"/>
              <a:t>strong 1877/78 El Nino event using</a:t>
            </a:r>
            <a:r>
              <a:rPr lang="en-GB" b="1" dirty="0" smtClean="0"/>
              <a:t> </a:t>
            </a:r>
            <a:r>
              <a:rPr lang="en-GB" b="1" dirty="0" smtClean="0"/>
              <a:t>KNMI?</a:t>
            </a:r>
            <a:br>
              <a:rPr lang="en-GB" b="1" dirty="0" smtClean="0"/>
            </a:br>
            <a:r>
              <a:rPr lang="en-GB" b="1" dirty="0" smtClean="0">
                <a:sym typeface="Wingdings" panose="05000000000000000000" pitchFamily="2" charset="2"/>
              </a:rPr>
              <a:t></a:t>
            </a:r>
            <a:br>
              <a:rPr lang="en-GB" b="1" dirty="0" smtClean="0">
                <a:sym typeface="Wingdings" panose="05000000000000000000" pitchFamily="2" charset="2"/>
              </a:rPr>
            </a:b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7276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34261</TotalTime>
  <Words>1096</Words>
  <Application>Microsoft Office PowerPoint</Application>
  <PresentationFormat>On-screen Show (4:3)</PresentationFormat>
  <Paragraphs>111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Office Theme</vt:lpstr>
      <vt:lpstr>Summer School KNMI CLIMATE WORKSHOP: Case Study 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Can you try and analyse other variables to see evidence of the strong 1877/78 El Nino event using KNMI?  </vt:lpstr>
    </vt:vector>
  </TitlesOfParts>
  <Company>IT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IT Services</dc:creator>
  <cp:lastModifiedBy>Melissa Lazenby</cp:lastModifiedBy>
  <cp:revision>323</cp:revision>
  <dcterms:created xsi:type="dcterms:W3CDTF">2011-03-18T11:30:32Z</dcterms:created>
  <dcterms:modified xsi:type="dcterms:W3CDTF">2021-05-25T15:01:18Z</dcterms:modified>
</cp:coreProperties>
</file>