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98" r:id="rId2"/>
    <p:sldId id="299" r:id="rId3"/>
    <p:sldId id="300" r:id="rId4"/>
    <p:sldId id="296" r:id="rId5"/>
    <p:sldId id="352" r:id="rId6"/>
    <p:sldId id="353" r:id="rId7"/>
    <p:sldId id="349" r:id="rId8"/>
    <p:sldId id="350" r:id="rId9"/>
    <p:sldId id="405" r:id="rId10"/>
    <p:sldId id="354" r:id="rId11"/>
    <p:sldId id="355" r:id="rId12"/>
    <p:sldId id="406" r:id="rId13"/>
    <p:sldId id="407" r:id="rId14"/>
    <p:sldId id="409" r:id="rId15"/>
    <p:sldId id="413" r:id="rId16"/>
    <p:sldId id="422" r:id="rId17"/>
    <p:sldId id="424" r:id="rId18"/>
    <p:sldId id="408" r:id="rId19"/>
    <p:sldId id="411" r:id="rId20"/>
    <p:sldId id="410" r:id="rId21"/>
    <p:sldId id="415" r:id="rId22"/>
    <p:sldId id="426" r:id="rId23"/>
    <p:sldId id="425" r:id="rId2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p:cViewPr varScale="1">
        <p:scale>
          <a:sx n="109" d="100"/>
          <a:sy n="109" d="100"/>
        </p:scale>
        <p:origin x="190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316BAEAB-EAB1-4D6D-A661-71A686E3A86A}" type="datetimeFigureOut">
              <a:rPr lang="en-GB" smtClean="0"/>
              <a:t>25/05/2021</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48D969-E2CA-4398-91CD-42F5400C7A3F}" type="slidenum">
              <a:rPr lang="en-GB" smtClean="0"/>
              <a:t>‹#›</a:t>
            </a:fld>
            <a:endParaRPr lang="en-GB"/>
          </a:p>
        </p:txBody>
      </p:sp>
    </p:spTree>
    <p:extLst>
      <p:ext uri="{BB962C8B-B14F-4D97-AF65-F5344CB8AC3E}">
        <p14:creationId xmlns:p14="http://schemas.microsoft.com/office/powerpoint/2010/main" val="2375815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BFA6668-1D24-4AB1-945E-5EACA6E4021E}" type="datetimeFigureOut">
              <a:rPr lang="en-GB" smtClean="0"/>
              <a:pPr/>
              <a:t>25/05/2021</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48AF9B5-200D-46A5-A95B-11C3F07DF42D}" type="slidenum">
              <a:rPr lang="en-GB" smtClean="0"/>
              <a:pPr/>
              <a:t>‹#›</a:t>
            </a:fld>
            <a:endParaRPr lang="en-GB"/>
          </a:p>
        </p:txBody>
      </p:sp>
    </p:spTree>
    <p:extLst>
      <p:ext uri="{BB962C8B-B14F-4D97-AF65-F5344CB8AC3E}">
        <p14:creationId xmlns:p14="http://schemas.microsoft.com/office/powerpoint/2010/main" val="2412295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8AF9B5-200D-46A5-A95B-11C3F07DF42D}" type="slidenum">
              <a:rPr lang="en-GB" smtClean="0"/>
              <a:pPr/>
              <a:t>3</a:t>
            </a:fld>
            <a:endParaRPr lang="en-GB"/>
          </a:p>
        </p:txBody>
      </p:sp>
    </p:spTree>
    <p:extLst>
      <p:ext uri="{BB962C8B-B14F-4D97-AF65-F5344CB8AC3E}">
        <p14:creationId xmlns:p14="http://schemas.microsoft.com/office/powerpoint/2010/main" val="2984045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8AF9B5-200D-46A5-A95B-11C3F07DF42D}" type="slidenum">
              <a:rPr lang="en-GB" smtClean="0"/>
              <a:pPr/>
              <a:t>10</a:t>
            </a:fld>
            <a:endParaRPr lang="en-GB"/>
          </a:p>
        </p:txBody>
      </p:sp>
    </p:spTree>
    <p:extLst>
      <p:ext uri="{BB962C8B-B14F-4D97-AF65-F5344CB8AC3E}">
        <p14:creationId xmlns:p14="http://schemas.microsoft.com/office/powerpoint/2010/main" val="372897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high enough</a:t>
            </a:r>
            <a:r>
              <a:rPr lang="en-GB" baseline="0" dirty="0" smtClean="0"/>
              <a:t> resolution to see the detail of the lower pressure of the tropical cyclone</a:t>
            </a:r>
            <a:endParaRPr lang="en-GB" dirty="0"/>
          </a:p>
        </p:txBody>
      </p:sp>
      <p:sp>
        <p:nvSpPr>
          <p:cNvPr id="4" name="Slide Number Placeholder 3"/>
          <p:cNvSpPr>
            <a:spLocks noGrp="1"/>
          </p:cNvSpPr>
          <p:nvPr>
            <p:ph type="sldNum" sz="quarter" idx="10"/>
          </p:nvPr>
        </p:nvSpPr>
        <p:spPr/>
        <p:txBody>
          <a:bodyPr/>
          <a:lstStyle/>
          <a:p>
            <a:fld id="{D48AF9B5-200D-46A5-A95B-11C3F07DF42D}" type="slidenum">
              <a:rPr lang="en-GB" smtClean="0"/>
              <a:pPr/>
              <a:t>14</a:t>
            </a:fld>
            <a:endParaRPr lang="en-GB"/>
          </a:p>
        </p:txBody>
      </p:sp>
    </p:spTree>
    <p:extLst>
      <p:ext uri="{BB962C8B-B14F-4D97-AF65-F5344CB8AC3E}">
        <p14:creationId xmlns:p14="http://schemas.microsoft.com/office/powerpoint/2010/main" val="2320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zonal wind is positive if it blows from the west and negative if from the east</a:t>
            </a:r>
          </a:p>
          <a:p>
            <a:r>
              <a:rPr lang="en-GB" sz="1200" b="0" i="0" kern="1200" dirty="0" smtClean="0">
                <a:solidFill>
                  <a:schemeClr val="tx1"/>
                </a:solidFill>
                <a:effectLst/>
                <a:latin typeface="+mn-lt"/>
                <a:ea typeface="+mn-ea"/>
                <a:cs typeface="+mn-cs"/>
              </a:rPr>
              <a:t>positive </a:t>
            </a:r>
            <a:r>
              <a:rPr lang="en-GB" sz="1200" b="1" i="0" kern="1200" dirty="0" smtClean="0">
                <a:solidFill>
                  <a:schemeClr val="tx1"/>
                </a:solidFill>
                <a:effectLst/>
                <a:latin typeface="+mn-lt"/>
                <a:ea typeface="+mn-ea"/>
                <a:cs typeface="+mn-cs"/>
              </a:rPr>
              <a:t>meridional</a:t>
            </a:r>
            <a:r>
              <a:rPr lang="en-GB" sz="1200" b="0" i="0" kern="1200" dirty="0" smtClean="0">
                <a:solidFill>
                  <a:schemeClr val="tx1"/>
                </a:solidFill>
                <a:effectLst/>
                <a:latin typeface="+mn-lt"/>
                <a:ea typeface="+mn-ea"/>
                <a:cs typeface="+mn-cs"/>
              </a:rPr>
              <a:t> values indicate </a:t>
            </a:r>
            <a:r>
              <a:rPr lang="en-GB" sz="1200" b="1" i="0" kern="1200" dirty="0" smtClean="0">
                <a:solidFill>
                  <a:schemeClr val="tx1"/>
                </a:solidFill>
                <a:effectLst/>
                <a:latin typeface="+mn-lt"/>
                <a:ea typeface="+mn-ea"/>
                <a:cs typeface="+mn-cs"/>
              </a:rPr>
              <a:t>wind</a:t>
            </a:r>
            <a:r>
              <a:rPr lang="en-GB" sz="1200" b="0" i="0" kern="1200" dirty="0" smtClean="0">
                <a:solidFill>
                  <a:schemeClr val="tx1"/>
                </a:solidFill>
                <a:effectLst/>
                <a:latin typeface="+mn-lt"/>
                <a:ea typeface="+mn-ea"/>
                <a:cs typeface="+mn-cs"/>
              </a:rPr>
              <a:t> blowing from south to north</a:t>
            </a:r>
            <a:endParaRPr lang="en-GB" dirty="0"/>
          </a:p>
        </p:txBody>
      </p:sp>
      <p:sp>
        <p:nvSpPr>
          <p:cNvPr id="4" name="Slide Number Placeholder 3"/>
          <p:cNvSpPr>
            <a:spLocks noGrp="1"/>
          </p:cNvSpPr>
          <p:nvPr>
            <p:ph type="sldNum" sz="quarter" idx="10"/>
          </p:nvPr>
        </p:nvSpPr>
        <p:spPr/>
        <p:txBody>
          <a:bodyPr/>
          <a:lstStyle/>
          <a:p>
            <a:fld id="{D48AF9B5-200D-46A5-A95B-11C3F07DF42D}" type="slidenum">
              <a:rPr lang="en-GB" smtClean="0"/>
              <a:pPr/>
              <a:t>21</a:t>
            </a:fld>
            <a:endParaRPr lang="en-GB"/>
          </a:p>
        </p:txBody>
      </p:sp>
    </p:spTree>
    <p:extLst>
      <p:ext uri="{BB962C8B-B14F-4D97-AF65-F5344CB8AC3E}">
        <p14:creationId xmlns:p14="http://schemas.microsoft.com/office/powerpoint/2010/main" val="3110509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8AF9B5-200D-46A5-A95B-11C3F07DF42D}" type="slidenum">
              <a:rPr lang="en-GB" smtClean="0"/>
              <a:pPr/>
              <a:t>22</a:t>
            </a:fld>
            <a:endParaRPr lang="en-GB"/>
          </a:p>
        </p:txBody>
      </p:sp>
    </p:spTree>
    <p:extLst>
      <p:ext uri="{BB962C8B-B14F-4D97-AF65-F5344CB8AC3E}">
        <p14:creationId xmlns:p14="http://schemas.microsoft.com/office/powerpoint/2010/main" val="395902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318625F-C827-43C7-BF6B-E6F9D15F14B5}" type="datetimeFigureOut">
              <a:rPr lang="en-GB" smtClean="0"/>
              <a:pPr/>
              <a:t>25/05/2021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574B3-ABC6-443E-8F87-E45BFC95894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18625F-C827-43C7-BF6B-E6F9D15F14B5}" type="datetimeFigureOut">
              <a:rPr lang="en-GB" smtClean="0"/>
              <a:pPr/>
              <a:t>25/05/2021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574B3-ABC6-443E-8F87-E45BFC95894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knmi.nl/onderzk/oceano/climex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rmAutofit fontScale="90000"/>
          </a:bodyPr>
          <a:lstStyle/>
          <a:p>
            <a:r>
              <a:rPr lang="en-GB" b="1" u="sng" dirty="0" smtClean="0"/>
              <a:t>Summer School KNMI CLIMATE WORKSHOP: 27 May 2021 </a:t>
            </a:r>
            <a:endParaRPr lang="en-GB" b="1" u="sng" dirty="0"/>
          </a:p>
        </p:txBody>
      </p:sp>
      <p:pic>
        <p:nvPicPr>
          <p:cNvPr id="4" name="Picture 3"/>
          <p:cNvPicPr>
            <a:picLocks noChangeAspect="1" noChangeArrowheads="1"/>
          </p:cNvPicPr>
          <p:nvPr/>
        </p:nvPicPr>
        <p:blipFill>
          <a:blip r:embed="rId2" cstate="print"/>
          <a:srcRect/>
          <a:stretch>
            <a:fillRect/>
          </a:stretch>
        </p:blipFill>
        <p:spPr bwMode="auto">
          <a:xfrm>
            <a:off x="1" y="1699426"/>
            <a:ext cx="9144000" cy="43938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568952" cy="6250706"/>
          </a:xfrm>
        </p:spPr>
        <p:txBody>
          <a:bodyPr>
            <a:noAutofit/>
          </a:bodyPr>
          <a:lstStyle/>
          <a:p>
            <a:pPr algn="l"/>
            <a:r>
              <a:rPr lang="en-GB" sz="2400" dirty="0" smtClean="0"/>
              <a:t/>
            </a:r>
            <a:br>
              <a:rPr lang="en-GB" sz="2400" dirty="0" smtClean="0"/>
            </a:br>
            <a:r>
              <a:rPr lang="en-GB" sz="3600" b="1" u="sng" dirty="0" smtClean="0"/>
              <a:t>Workshop Outcomes: </a:t>
            </a:r>
            <a:br>
              <a:rPr lang="en-GB" sz="3600" b="1" u="sng" dirty="0" smtClean="0"/>
            </a:br>
            <a:r>
              <a:rPr lang="en-GB" sz="2400" dirty="0" smtClean="0"/>
              <a:t/>
            </a:r>
            <a:br>
              <a:rPr lang="en-GB" sz="2400" dirty="0" smtClean="0"/>
            </a:br>
            <a:r>
              <a:rPr lang="en-GB" sz="2400" dirty="0" smtClean="0"/>
              <a:t/>
            </a:r>
            <a:br>
              <a:rPr lang="en-GB" sz="2400" dirty="0" smtClean="0"/>
            </a:br>
            <a:r>
              <a:rPr lang="en-GB" sz="2400" dirty="0" smtClean="0"/>
              <a:t>An </a:t>
            </a:r>
            <a:r>
              <a:rPr lang="en-GB" sz="2400" dirty="0" smtClean="0"/>
              <a:t>introduction to </a:t>
            </a:r>
            <a:r>
              <a:rPr lang="en-GB" sz="2400" dirty="0" smtClean="0"/>
              <a:t>KNMI </a:t>
            </a:r>
            <a:r>
              <a:rPr lang="en-GB" sz="2400" dirty="0" smtClean="0"/>
              <a:t>which allows you to</a:t>
            </a:r>
            <a:r>
              <a:rPr lang="en-GB" sz="2400" dirty="0" smtClean="0"/>
              <a:t> </a:t>
            </a:r>
            <a:r>
              <a:rPr lang="en-GB" sz="2400" b="1" u="sng" dirty="0" smtClean="0"/>
              <a:t>access</a:t>
            </a:r>
            <a:r>
              <a:rPr lang="en-GB" sz="2400" b="1" dirty="0" smtClean="0"/>
              <a:t> </a:t>
            </a:r>
            <a:r>
              <a:rPr lang="en-GB" sz="2400" dirty="0" smtClean="0"/>
              <a:t>and </a:t>
            </a:r>
            <a:r>
              <a:rPr lang="en-GB" sz="2400" b="1" u="sng" dirty="0" smtClean="0"/>
              <a:t>analysis</a:t>
            </a:r>
            <a:r>
              <a:rPr lang="en-GB" sz="2400" dirty="0" smtClean="0"/>
              <a:t> climate data</a:t>
            </a:r>
            <a:br>
              <a:rPr lang="en-GB" sz="2400" dirty="0" smtClean="0"/>
            </a:br>
            <a:r>
              <a:rPr lang="en-GB" sz="2400" dirty="0" smtClean="0"/>
              <a:t> </a:t>
            </a:r>
            <a:br>
              <a:rPr lang="en-GB" sz="2400" dirty="0" smtClean="0"/>
            </a:br>
            <a:r>
              <a:rPr lang="en-GB" sz="2400" dirty="0"/>
              <a:t> </a:t>
            </a:r>
            <a:r>
              <a:rPr lang="en-GB" sz="2400" dirty="0" smtClean="0"/>
              <a:t>  </a:t>
            </a:r>
            <a:br>
              <a:rPr lang="en-GB" sz="2400" dirty="0" smtClean="0"/>
            </a:br>
            <a:r>
              <a:rPr lang="en-GB" sz="2400" dirty="0" smtClean="0"/>
              <a:t>Demonstrate how to obtain and analyse climate data for 3 different case studies from Day 1 of the Summer School </a:t>
            </a:r>
            <a:br>
              <a:rPr lang="en-GB" sz="2400" dirty="0" smtClean="0"/>
            </a:br>
            <a:r>
              <a:rPr lang="en-GB" sz="2400" dirty="0" smtClean="0"/>
              <a:t>    </a:t>
            </a:r>
            <a:br>
              <a:rPr lang="en-GB" sz="2400" dirty="0" smtClean="0"/>
            </a:br>
            <a:r>
              <a:rPr lang="en-GB" sz="2400" dirty="0" smtClean="0"/>
              <a:t/>
            </a:r>
            <a:br>
              <a:rPr lang="en-GB" sz="2400" dirty="0" smtClean="0"/>
            </a:br>
            <a:r>
              <a:rPr lang="en-GB" sz="2400" b="1" dirty="0" smtClean="0"/>
              <a:t>1. </a:t>
            </a:r>
            <a:r>
              <a:rPr lang="en-GB" sz="2400" b="1" dirty="0"/>
              <a:t>CASE STUDY: 1864 Kolkata </a:t>
            </a:r>
            <a:r>
              <a:rPr lang="en-GB" sz="2400" b="1" dirty="0" smtClean="0"/>
              <a:t>Cyclone (I will demo this case study)</a:t>
            </a:r>
            <a:br>
              <a:rPr lang="en-GB" sz="2400" b="1" dirty="0" smtClean="0"/>
            </a:br>
            <a:r>
              <a:rPr lang="en-GB" sz="2400" b="1" dirty="0" smtClean="0"/>
              <a:t>2. </a:t>
            </a:r>
            <a:r>
              <a:rPr lang="es-ES" sz="2400" b="1" dirty="0"/>
              <a:t>CASE STUDY: 1877-1878 El </a:t>
            </a:r>
            <a:r>
              <a:rPr lang="es-ES" sz="2400" b="1" dirty="0" smtClean="0"/>
              <a:t>Niño</a:t>
            </a:r>
            <a:br>
              <a:rPr lang="es-ES" sz="2400" b="1" dirty="0" smtClean="0"/>
            </a:br>
            <a:r>
              <a:rPr lang="en-GB" sz="2400" b="1" dirty="0" smtClean="0"/>
              <a:t>3.</a:t>
            </a:r>
            <a:r>
              <a:rPr lang="en-GB" sz="2400" b="1" dirty="0"/>
              <a:t> CASE STUDY: 1944-1945 </a:t>
            </a:r>
            <a:r>
              <a:rPr lang="en-GB" sz="2400" b="1" dirty="0" smtClean="0"/>
              <a:t>Typhoons</a:t>
            </a:r>
            <a:r>
              <a:rPr lang="en-GB" sz="2400" b="1" dirty="0"/>
              <a:t/>
            </a:r>
            <a:br>
              <a:rPr lang="en-GB" sz="2400" b="1" dirty="0"/>
            </a:br>
            <a:r>
              <a:rPr lang="en-GB" sz="2400" dirty="0" smtClean="0"/>
              <a:t/>
            </a:r>
            <a:br>
              <a:rPr lang="en-GB" sz="2400" dirty="0" smtClean="0"/>
            </a:br>
            <a:r>
              <a:rPr lang="en-GB" sz="2400" dirty="0" smtClean="0"/>
              <a:t/>
            </a:r>
            <a:br>
              <a:rPr lang="en-GB" sz="2400" dirty="0" smtClean="0"/>
            </a:br>
            <a:endParaRPr lang="en-GB"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467544" y="188640"/>
            <a:ext cx="8229600" cy="1143000"/>
          </a:xfrm>
        </p:spPr>
        <p:txBody>
          <a:bodyPr/>
          <a:lstStyle/>
          <a:p>
            <a:r>
              <a:rPr lang="en-US" b="1" dirty="0" smtClean="0"/>
              <a:t>Site for doing research remotely</a:t>
            </a:r>
          </a:p>
        </p:txBody>
      </p:sp>
      <p:sp>
        <p:nvSpPr>
          <p:cNvPr id="87042" name="Rectangle 3"/>
          <p:cNvSpPr>
            <a:spLocks noGrp="1" noChangeArrowheads="1"/>
          </p:cNvSpPr>
          <p:nvPr>
            <p:ph type="body" idx="1"/>
          </p:nvPr>
        </p:nvSpPr>
        <p:spPr/>
        <p:txBody>
          <a:bodyPr/>
          <a:lstStyle/>
          <a:p>
            <a:pPr>
              <a:spcBef>
                <a:spcPts val="500"/>
              </a:spcBef>
              <a:spcAft>
                <a:spcPts val="500"/>
              </a:spcAft>
            </a:pPr>
            <a:r>
              <a:rPr lang="en-US" b="1" dirty="0" smtClean="0">
                <a:hlinkClick r:id="rId3"/>
              </a:rPr>
              <a:t>KNMI Climate Explorer</a:t>
            </a:r>
            <a:r>
              <a:rPr lang="en-US" i="1" dirty="0" smtClean="0"/>
              <a:t> (</a:t>
            </a:r>
            <a:r>
              <a:rPr lang="en-US" i="1" dirty="0" err="1" smtClean="0"/>
              <a:t>Geert</a:t>
            </a:r>
            <a:r>
              <a:rPr lang="en-US" i="1" dirty="0" smtClean="0"/>
              <a:t> Jan van </a:t>
            </a:r>
            <a:r>
              <a:rPr lang="en-US" i="1" dirty="0" err="1" smtClean="0"/>
              <a:t>Oldenborgh</a:t>
            </a:r>
            <a:r>
              <a:rPr lang="en-US" i="1" dirty="0" smtClean="0"/>
              <a:t>)</a:t>
            </a:r>
            <a:r>
              <a:rPr lang="en-US" dirty="0" smtClean="0"/>
              <a:t> </a:t>
            </a:r>
          </a:p>
          <a:p>
            <a:pPr>
              <a:spcBef>
                <a:spcPts val="500"/>
              </a:spcBef>
              <a:spcAft>
                <a:spcPts val="500"/>
              </a:spcAft>
            </a:pPr>
            <a:r>
              <a:rPr lang="en-US" sz="2400" dirty="0"/>
              <a:t>S</a:t>
            </a:r>
            <a:r>
              <a:rPr lang="en-US" sz="2400" dirty="0" smtClean="0"/>
              <a:t>ite allows external users to produce temporal and spatial averages of climate variables such as rainfall from global, gridded data sets and relate these to global data sets such as SSTs.</a:t>
            </a:r>
            <a:r>
              <a:rPr lang="en-US" sz="2800" dirty="0" smtClean="0"/>
              <a:t>  </a:t>
            </a:r>
          </a:p>
          <a:p>
            <a:endParaRPr lang="en-US" dirty="0" smtClean="0"/>
          </a:p>
        </p:txBody>
      </p:sp>
      <p:pic>
        <p:nvPicPr>
          <p:cNvPr id="1026" name="Picture 2" descr="corr Dec-Feb averaged  NINO3.4_rel\with Dec-Feb averaged CRU TS4.04 precipitation 1901:2018 p&lt;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1800" y="4005064"/>
            <a:ext cx="3744416" cy="27033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stretch>
            <a:fillRect/>
          </a:stretch>
        </p:blipFill>
        <p:spPr>
          <a:xfrm>
            <a:off x="5436096" y="2519841"/>
            <a:ext cx="2842199" cy="4334821"/>
          </a:xfrm>
          <a:prstGeom prst="rect">
            <a:avLst/>
          </a:prstGeom>
        </p:spPr>
      </p:pic>
      <p:sp>
        <p:nvSpPr>
          <p:cNvPr id="5" name="Title 4"/>
          <p:cNvSpPr>
            <a:spLocks noGrp="1"/>
          </p:cNvSpPr>
          <p:nvPr>
            <p:ph type="title"/>
          </p:nvPr>
        </p:nvSpPr>
        <p:spPr>
          <a:xfrm>
            <a:off x="431527" y="-99392"/>
            <a:ext cx="8229600" cy="1143000"/>
          </a:xfrm>
        </p:spPr>
        <p:txBody>
          <a:bodyPr/>
          <a:lstStyle/>
          <a:p>
            <a:r>
              <a:rPr lang="en-GB" b="1" dirty="0" smtClean="0"/>
              <a:t>Types of data</a:t>
            </a:r>
            <a:endParaRPr lang="en-GB" b="1" dirty="0"/>
          </a:p>
        </p:txBody>
      </p:sp>
      <p:sp>
        <p:nvSpPr>
          <p:cNvPr id="7" name="TextBox 6"/>
          <p:cNvSpPr txBox="1"/>
          <p:nvPr/>
        </p:nvSpPr>
        <p:spPr>
          <a:xfrm>
            <a:off x="225847" y="1412776"/>
            <a:ext cx="8640960" cy="3416320"/>
          </a:xfrm>
          <a:prstGeom prst="rect">
            <a:avLst/>
          </a:prstGeom>
          <a:noFill/>
        </p:spPr>
        <p:txBody>
          <a:bodyPr wrap="square" rtlCol="0">
            <a:spAutoFit/>
          </a:bodyPr>
          <a:lstStyle/>
          <a:p>
            <a:r>
              <a:rPr lang="en-GB" sz="2400" dirty="0" smtClean="0"/>
              <a:t>We are dealing here with data which covers both </a:t>
            </a:r>
          </a:p>
          <a:p>
            <a:r>
              <a:rPr lang="en-GB" sz="2400" b="1" dirty="0" smtClean="0"/>
              <a:t>space</a:t>
            </a:r>
            <a:r>
              <a:rPr lang="en-GB" sz="2400" dirty="0" smtClean="0"/>
              <a:t> (the world) and </a:t>
            </a:r>
            <a:r>
              <a:rPr lang="en-GB" sz="2400" b="1" dirty="0" smtClean="0"/>
              <a:t>time</a:t>
            </a:r>
          </a:p>
          <a:p>
            <a:endParaRPr lang="en-GB" sz="2400" dirty="0" smtClean="0"/>
          </a:p>
          <a:p>
            <a:r>
              <a:rPr lang="en-GB" sz="2400" dirty="0" smtClean="0"/>
              <a:t>We will deal mainly with </a:t>
            </a:r>
            <a:r>
              <a:rPr lang="en-GB" sz="2400" b="1" dirty="0" smtClean="0"/>
              <a:t>DAILY</a:t>
            </a:r>
            <a:r>
              <a:rPr lang="en-GB" sz="2400" dirty="0" smtClean="0"/>
              <a:t> and </a:t>
            </a:r>
          </a:p>
          <a:p>
            <a:r>
              <a:rPr lang="en-GB" sz="2400" b="1" dirty="0" smtClean="0"/>
              <a:t>MONTHLY during this workshop </a:t>
            </a:r>
            <a:r>
              <a:rPr lang="en-GB" sz="2400" dirty="0" smtClean="0"/>
              <a:t> </a:t>
            </a:r>
          </a:p>
          <a:p>
            <a:endParaRPr lang="en-GB" sz="2400" dirty="0"/>
          </a:p>
          <a:p>
            <a:endParaRPr lang="en-GB" sz="2400" dirty="0" smtClean="0"/>
          </a:p>
          <a:p>
            <a:endParaRPr lang="en-GB" sz="2400" dirty="0" smtClean="0"/>
          </a:p>
          <a:p>
            <a:endParaRPr lang="en-GB" sz="2400" dirty="0" smtClean="0"/>
          </a:p>
        </p:txBody>
      </p:sp>
      <p:sp>
        <p:nvSpPr>
          <p:cNvPr id="2" name="Oval 1"/>
          <p:cNvSpPr/>
          <p:nvPr/>
        </p:nvSpPr>
        <p:spPr>
          <a:xfrm>
            <a:off x="5436096" y="2924944"/>
            <a:ext cx="1512168" cy="9361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302030" y="4365104"/>
            <a:ext cx="2078281" cy="11521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31527" y="-99392"/>
            <a:ext cx="8229600" cy="1143000"/>
          </a:xfrm>
        </p:spPr>
        <p:txBody>
          <a:bodyPr/>
          <a:lstStyle/>
          <a:p>
            <a:r>
              <a:rPr lang="en-GB" b="1" dirty="0" smtClean="0"/>
              <a:t>Types of data: TIMESERIES</a:t>
            </a:r>
            <a:endParaRPr lang="en-GB" b="1" dirty="0"/>
          </a:p>
        </p:txBody>
      </p:sp>
      <p:sp>
        <p:nvSpPr>
          <p:cNvPr id="10" name="TextBox 9"/>
          <p:cNvSpPr txBox="1"/>
          <p:nvPr/>
        </p:nvSpPr>
        <p:spPr>
          <a:xfrm>
            <a:off x="180598" y="908720"/>
            <a:ext cx="6335618" cy="1107996"/>
          </a:xfrm>
          <a:prstGeom prst="rect">
            <a:avLst/>
          </a:prstGeom>
          <a:noFill/>
        </p:spPr>
        <p:txBody>
          <a:bodyPr wrap="square" rtlCol="0">
            <a:spAutoFit/>
          </a:bodyPr>
          <a:lstStyle/>
          <a:p>
            <a:r>
              <a:rPr lang="en-GB" sz="1600" dirty="0" smtClean="0"/>
              <a:t>Historical Trends of Precipitation versus Temperature (</a:t>
            </a:r>
            <a:r>
              <a:rPr lang="en-GB" sz="1600" b="1" dirty="0" smtClean="0"/>
              <a:t>time series </a:t>
            </a:r>
            <a:r>
              <a:rPr lang="en-GB" sz="1600" dirty="0" smtClean="0"/>
              <a:t>analysis)</a:t>
            </a:r>
          </a:p>
          <a:p>
            <a:endParaRPr lang="en-GB" sz="1600" dirty="0"/>
          </a:p>
          <a:p>
            <a:r>
              <a:rPr lang="en-GB" sz="1600" dirty="0" smtClean="0"/>
              <a:t> </a:t>
            </a:r>
          </a:p>
          <a:p>
            <a:endParaRPr lang="en-GB" dirty="0"/>
          </a:p>
        </p:txBody>
      </p:sp>
      <p:sp>
        <p:nvSpPr>
          <p:cNvPr id="15" name="TextBox 14"/>
          <p:cNvSpPr txBox="1"/>
          <p:nvPr/>
        </p:nvSpPr>
        <p:spPr>
          <a:xfrm>
            <a:off x="7055675" y="2204864"/>
            <a:ext cx="1872209" cy="923330"/>
          </a:xfrm>
          <a:prstGeom prst="rect">
            <a:avLst/>
          </a:prstGeom>
          <a:noFill/>
        </p:spPr>
        <p:txBody>
          <a:bodyPr wrap="square" rtlCol="0">
            <a:spAutoFit/>
          </a:bodyPr>
          <a:lstStyle/>
          <a:p>
            <a:r>
              <a:rPr lang="en-GB" b="1" dirty="0" smtClean="0"/>
              <a:t>Temperature Trend Globally</a:t>
            </a:r>
          </a:p>
          <a:p>
            <a:r>
              <a:rPr lang="en-GB" b="1" dirty="0"/>
              <a:t>for 1975-present</a:t>
            </a:r>
          </a:p>
        </p:txBody>
      </p:sp>
      <p:pic>
        <p:nvPicPr>
          <p:cNvPr id="276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3894502"/>
            <a:ext cx="4951041" cy="2751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3838" y="1238127"/>
            <a:ext cx="4981837" cy="265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7082043" y="4967971"/>
            <a:ext cx="1872209" cy="923330"/>
          </a:xfrm>
          <a:prstGeom prst="rect">
            <a:avLst/>
          </a:prstGeom>
          <a:noFill/>
        </p:spPr>
        <p:txBody>
          <a:bodyPr wrap="square" rtlCol="0">
            <a:spAutoFit/>
          </a:bodyPr>
          <a:lstStyle/>
          <a:p>
            <a:r>
              <a:rPr lang="en-GB" b="1" dirty="0" smtClean="0"/>
              <a:t>Precipitation Trend Globally for 1979-present</a:t>
            </a:r>
            <a:endParaRPr lang="en-GB" b="1" dirty="0"/>
          </a:p>
        </p:txBody>
      </p:sp>
      <p:sp>
        <p:nvSpPr>
          <p:cNvPr id="19" name="TextBox 18"/>
          <p:cNvSpPr txBox="1"/>
          <p:nvPr/>
        </p:nvSpPr>
        <p:spPr>
          <a:xfrm>
            <a:off x="170798" y="2216900"/>
            <a:ext cx="1854927" cy="3693319"/>
          </a:xfrm>
          <a:prstGeom prst="rect">
            <a:avLst/>
          </a:prstGeom>
          <a:noFill/>
        </p:spPr>
        <p:txBody>
          <a:bodyPr wrap="square" rtlCol="0">
            <a:spAutoFit/>
          </a:bodyPr>
          <a:lstStyle/>
          <a:p>
            <a:r>
              <a:rPr lang="en-GB" dirty="0" smtClean="0"/>
              <a:t>Temperature has a much clearer historical trend (clearly increasing)</a:t>
            </a:r>
          </a:p>
          <a:p>
            <a:endParaRPr lang="en-GB" dirty="0"/>
          </a:p>
          <a:p>
            <a:endParaRPr lang="en-GB" dirty="0" smtClean="0"/>
          </a:p>
          <a:p>
            <a:endParaRPr lang="en-GB" dirty="0" smtClean="0"/>
          </a:p>
          <a:p>
            <a:endParaRPr lang="en-GB" dirty="0"/>
          </a:p>
          <a:p>
            <a:r>
              <a:rPr lang="en-GB" dirty="0" smtClean="0"/>
              <a:t>However </a:t>
            </a:r>
            <a:r>
              <a:rPr lang="en-GB" dirty="0" err="1" smtClean="0"/>
              <a:t>pr</a:t>
            </a:r>
            <a:r>
              <a:rPr lang="en-GB" dirty="0" smtClean="0"/>
              <a:t> is highly variable and more difficult to identify trends</a:t>
            </a:r>
            <a:endParaRPr lang="en-GB" dirty="0"/>
          </a:p>
        </p:txBody>
      </p:sp>
    </p:spTree>
    <p:extLst>
      <p:ext uri="{BB962C8B-B14F-4D97-AF65-F5344CB8AC3E}">
        <p14:creationId xmlns:p14="http://schemas.microsoft.com/office/powerpoint/2010/main" val="3782078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31527" y="-99392"/>
            <a:ext cx="8229600" cy="1143000"/>
          </a:xfrm>
        </p:spPr>
        <p:txBody>
          <a:bodyPr/>
          <a:lstStyle/>
          <a:p>
            <a:r>
              <a:rPr lang="en-GB" b="1" dirty="0" smtClean="0"/>
              <a:t>Types of data: SPATIAL</a:t>
            </a:r>
            <a:endParaRPr lang="en-GB" b="1" dirty="0"/>
          </a:p>
        </p:txBody>
      </p:sp>
      <p:sp>
        <p:nvSpPr>
          <p:cNvPr id="10" name="TextBox 9"/>
          <p:cNvSpPr txBox="1"/>
          <p:nvPr/>
        </p:nvSpPr>
        <p:spPr>
          <a:xfrm>
            <a:off x="180598" y="908720"/>
            <a:ext cx="5975578" cy="1107996"/>
          </a:xfrm>
          <a:prstGeom prst="rect">
            <a:avLst/>
          </a:prstGeom>
          <a:noFill/>
        </p:spPr>
        <p:txBody>
          <a:bodyPr wrap="square" rtlCol="0">
            <a:spAutoFit/>
          </a:bodyPr>
          <a:lstStyle/>
          <a:p>
            <a:r>
              <a:rPr lang="en-GB" sz="1600" dirty="0" smtClean="0"/>
              <a:t>Historical Trends of Precipitation versus Temperature (</a:t>
            </a:r>
            <a:r>
              <a:rPr lang="en-GB" sz="1600" b="1" dirty="0" smtClean="0"/>
              <a:t>spatial </a:t>
            </a:r>
            <a:r>
              <a:rPr lang="en-GB" sz="1600" dirty="0" smtClean="0"/>
              <a:t>analysis)</a:t>
            </a:r>
          </a:p>
          <a:p>
            <a:endParaRPr lang="en-GB" sz="1600" dirty="0"/>
          </a:p>
          <a:p>
            <a:r>
              <a:rPr lang="en-GB" sz="1600" dirty="0" smtClean="0"/>
              <a:t> </a:t>
            </a:r>
          </a:p>
          <a:p>
            <a:endParaRPr lang="en-GB" dirty="0"/>
          </a:p>
        </p:txBody>
      </p:sp>
      <p:sp>
        <p:nvSpPr>
          <p:cNvPr id="15" name="TextBox 14"/>
          <p:cNvSpPr txBox="1"/>
          <p:nvPr/>
        </p:nvSpPr>
        <p:spPr>
          <a:xfrm>
            <a:off x="7055675" y="2204864"/>
            <a:ext cx="1872209" cy="923330"/>
          </a:xfrm>
          <a:prstGeom prst="rect">
            <a:avLst/>
          </a:prstGeom>
          <a:noFill/>
        </p:spPr>
        <p:txBody>
          <a:bodyPr wrap="square" rtlCol="0">
            <a:spAutoFit/>
          </a:bodyPr>
          <a:lstStyle/>
          <a:p>
            <a:r>
              <a:rPr lang="en-GB" b="1" dirty="0" smtClean="0"/>
              <a:t>Temperature Trend Globally</a:t>
            </a:r>
          </a:p>
          <a:p>
            <a:r>
              <a:rPr lang="en-GB" b="1" dirty="0"/>
              <a:t>for 1975-present</a:t>
            </a:r>
          </a:p>
        </p:txBody>
      </p:sp>
      <p:sp>
        <p:nvSpPr>
          <p:cNvPr id="18" name="TextBox 17"/>
          <p:cNvSpPr txBox="1"/>
          <p:nvPr/>
        </p:nvSpPr>
        <p:spPr>
          <a:xfrm>
            <a:off x="7082043" y="4967971"/>
            <a:ext cx="1872209" cy="923330"/>
          </a:xfrm>
          <a:prstGeom prst="rect">
            <a:avLst/>
          </a:prstGeom>
          <a:noFill/>
        </p:spPr>
        <p:txBody>
          <a:bodyPr wrap="square" rtlCol="0">
            <a:spAutoFit/>
          </a:bodyPr>
          <a:lstStyle/>
          <a:p>
            <a:r>
              <a:rPr lang="en-GB" b="1" dirty="0" smtClean="0"/>
              <a:t>Precipitation Trend Globally for 1979-present</a:t>
            </a:r>
            <a:endParaRPr lang="en-GB" b="1" dirty="0"/>
          </a:p>
        </p:txBody>
      </p:sp>
      <p:sp>
        <p:nvSpPr>
          <p:cNvPr id="19" name="TextBox 18"/>
          <p:cNvSpPr txBox="1"/>
          <p:nvPr/>
        </p:nvSpPr>
        <p:spPr>
          <a:xfrm>
            <a:off x="194365" y="1954360"/>
            <a:ext cx="1854927" cy="4247317"/>
          </a:xfrm>
          <a:prstGeom prst="rect">
            <a:avLst/>
          </a:prstGeom>
          <a:noFill/>
        </p:spPr>
        <p:txBody>
          <a:bodyPr wrap="square" rtlCol="0">
            <a:spAutoFit/>
          </a:bodyPr>
          <a:lstStyle/>
          <a:p>
            <a:r>
              <a:rPr lang="en-GB" dirty="0" smtClean="0"/>
              <a:t>Temperature spatially is warming much more rapidly in the NH than SH</a:t>
            </a:r>
          </a:p>
          <a:p>
            <a:endParaRPr lang="en-GB" dirty="0"/>
          </a:p>
          <a:p>
            <a:endParaRPr lang="en-GB" dirty="0" smtClean="0"/>
          </a:p>
          <a:p>
            <a:endParaRPr lang="en-GB" dirty="0" smtClean="0"/>
          </a:p>
          <a:p>
            <a:endParaRPr lang="en-GB" dirty="0"/>
          </a:p>
          <a:p>
            <a:r>
              <a:rPr lang="en-GB" dirty="0" err="1" smtClean="0"/>
              <a:t>Pr</a:t>
            </a:r>
            <a:r>
              <a:rPr lang="en-GB" dirty="0" smtClean="0"/>
              <a:t> has spatially increased more along the equatorial regions (wet – get wetter?)</a:t>
            </a:r>
            <a:endParaRPr lang="en-GB" dirty="0"/>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2963" y="4078019"/>
            <a:ext cx="3888432" cy="277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2806" y="1220177"/>
            <a:ext cx="4018589" cy="2845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9515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31527" y="-99392"/>
            <a:ext cx="8229600" cy="1143000"/>
          </a:xfrm>
        </p:spPr>
        <p:txBody>
          <a:bodyPr>
            <a:normAutofit fontScale="90000"/>
          </a:bodyPr>
          <a:lstStyle/>
          <a:p>
            <a:r>
              <a:rPr lang="en-GB" b="1" dirty="0" smtClean="0"/>
              <a:t>How to choose your region of interest</a:t>
            </a:r>
            <a:endParaRPr lang="en-GB" b="1" dirty="0"/>
          </a:p>
        </p:txBody>
      </p:sp>
      <p:sp>
        <p:nvSpPr>
          <p:cNvPr id="10" name="TextBox 9"/>
          <p:cNvSpPr txBox="1"/>
          <p:nvPr/>
        </p:nvSpPr>
        <p:spPr>
          <a:xfrm>
            <a:off x="422028" y="1635184"/>
            <a:ext cx="2853828" cy="2369880"/>
          </a:xfrm>
          <a:prstGeom prst="rect">
            <a:avLst/>
          </a:prstGeom>
          <a:noFill/>
        </p:spPr>
        <p:txBody>
          <a:bodyPr wrap="square" rtlCol="0">
            <a:spAutoFit/>
          </a:bodyPr>
          <a:lstStyle/>
          <a:p>
            <a:r>
              <a:rPr lang="en-GB" sz="2400" dirty="0" smtClean="0"/>
              <a:t>Coordinates in KNMI are + for N and E</a:t>
            </a:r>
          </a:p>
          <a:p>
            <a:r>
              <a:rPr lang="en-GB" sz="2400" dirty="0" smtClean="0"/>
              <a:t>and – for S and W</a:t>
            </a:r>
          </a:p>
          <a:p>
            <a:endParaRPr lang="en-GB" sz="2400" dirty="0"/>
          </a:p>
          <a:p>
            <a:r>
              <a:rPr lang="en-GB" sz="2400" dirty="0" smtClean="0"/>
              <a:t> </a:t>
            </a:r>
          </a:p>
          <a:p>
            <a:endParaRPr lang="en-GB" sz="2800" dirty="0"/>
          </a:p>
        </p:txBody>
      </p:sp>
      <p:sp>
        <p:nvSpPr>
          <p:cNvPr id="15" name="TextBox 14"/>
          <p:cNvSpPr txBox="1"/>
          <p:nvPr/>
        </p:nvSpPr>
        <p:spPr>
          <a:xfrm>
            <a:off x="4067944" y="1460713"/>
            <a:ext cx="1260741" cy="369332"/>
          </a:xfrm>
          <a:prstGeom prst="rect">
            <a:avLst/>
          </a:prstGeom>
          <a:noFill/>
        </p:spPr>
        <p:txBody>
          <a:bodyPr wrap="square" rtlCol="0">
            <a:spAutoFit/>
          </a:bodyPr>
          <a:lstStyle/>
          <a:p>
            <a:r>
              <a:rPr lang="en-GB" b="1" dirty="0" smtClean="0"/>
              <a:t>North +</a:t>
            </a:r>
            <a:endParaRPr lang="en-GB" b="1" dirty="0"/>
          </a:p>
        </p:txBody>
      </p:sp>
      <p:cxnSp>
        <p:nvCxnSpPr>
          <p:cNvPr id="11" name="Straight Arrow Connector 10"/>
          <p:cNvCxnSpPr/>
          <p:nvPr/>
        </p:nvCxnSpPr>
        <p:spPr>
          <a:xfrm flipV="1">
            <a:off x="4489122" y="1742801"/>
            <a:ext cx="0" cy="21602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555776" y="3856856"/>
            <a:ext cx="1955604"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439671" y="3856856"/>
            <a:ext cx="1860521"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74840" y="3870956"/>
            <a:ext cx="25152" cy="19910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55039" y="3686290"/>
            <a:ext cx="1260741" cy="369332"/>
          </a:xfrm>
          <a:prstGeom prst="rect">
            <a:avLst/>
          </a:prstGeom>
          <a:noFill/>
        </p:spPr>
        <p:txBody>
          <a:bodyPr wrap="square" rtlCol="0">
            <a:spAutoFit/>
          </a:bodyPr>
          <a:lstStyle/>
          <a:p>
            <a:r>
              <a:rPr lang="en-GB" b="1" dirty="0" smtClean="0"/>
              <a:t>West -</a:t>
            </a:r>
            <a:endParaRPr lang="en-GB" b="1" dirty="0"/>
          </a:p>
        </p:txBody>
      </p:sp>
      <p:sp>
        <p:nvSpPr>
          <p:cNvPr id="22" name="TextBox 21"/>
          <p:cNvSpPr txBox="1"/>
          <p:nvPr/>
        </p:nvSpPr>
        <p:spPr>
          <a:xfrm>
            <a:off x="4109190" y="5891301"/>
            <a:ext cx="1260741" cy="369332"/>
          </a:xfrm>
          <a:prstGeom prst="rect">
            <a:avLst/>
          </a:prstGeom>
          <a:noFill/>
        </p:spPr>
        <p:txBody>
          <a:bodyPr wrap="square" rtlCol="0">
            <a:spAutoFit/>
          </a:bodyPr>
          <a:lstStyle/>
          <a:p>
            <a:r>
              <a:rPr lang="en-GB" b="1" dirty="0" smtClean="0"/>
              <a:t>South </a:t>
            </a:r>
            <a:r>
              <a:rPr lang="en-GB" b="1" dirty="0"/>
              <a:t>-</a:t>
            </a:r>
          </a:p>
        </p:txBody>
      </p:sp>
      <p:sp>
        <p:nvSpPr>
          <p:cNvPr id="23" name="TextBox 22"/>
          <p:cNvSpPr txBox="1"/>
          <p:nvPr/>
        </p:nvSpPr>
        <p:spPr>
          <a:xfrm>
            <a:off x="6308309" y="3672190"/>
            <a:ext cx="1260741" cy="369332"/>
          </a:xfrm>
          <a:prstGeom prst="rect">
            <a:avLst/>
          </a:prstGeom>
          <a:noFill/>
        </p:spPr>
        <p:txBody>
          <a:bodyPr wrap="square" rtlCol="0">
            <a:spAutoFit/>
          </a:bodyPr>
          <a:lstStyle/>
          <a:p>
            <a:r>
              <a:rPr lang="en-GB" b="1" dirty="0" smtClean="0"/>
              <a:t>East +</a:t>
            </a:r>
            <a:endParaRPr lang="en-GB" b="1" dirty="0"/>
          </a:p>
        </p:txBody>
      </p:sp>
    </p:spTree>
    <p:extLst>
      <p:ext uri="{BB962C8B-B14F-4D97-AF65-F5344CB8AC3E}">
        <p14:creationId xmlns:p14="http://schemas.microsoft.com/office/powerpoint/2010/main" val="1495754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rld map Globe Outline Maps, globe transparent background PNG clipart |  Hi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840" y="2041084"/>
            <a:ext cx="7620000" cy="4029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431527" y="-99392"/>
            <a:ext cx="8229600" cy="1143000"/>
          </a:xfrm>
        </p:spPr>
        <p:txBody>
          <a:bodyPr/>
          <a:lstStyle/>
          <a:p>
            <a:r>
              <a:rPr lang="en-GB" b="1" dirty="0" smtClean="0"/>
              <a:t>Choose your region of interest</a:t>
            </a:r>
            <a:endParaRPr lang="en-GB" b="1" dirty="0"/>
          </a:p>
        </p:txBody>
      </p:sp>
      <p:sp>
        <p:nvSpPr>
          <p:cNvPr id="10" name="TextBox 9"/>
          <p:cNvSpPr txBox="1"/>
          <p:nvPr/>
        </p:nvSpPr>
        <p:spPr>
          <a:xfrm>
            <a:off x="140665" y="942582"/>
            <a:ext cx="2015138" cy="1600438"/>
          </a:xfrm>
          <a:prstGeom prst="rect">
            <a:avLst/>
          </a:prstGeom>
          <a:noFill/>
        </p:spPr>
        <p:txBody>
          <a:bodyPr wrap="square" rtlCol="0">
            <a:spAutoFit/>
          </a:bodyPr>
          <a:lstStyle/>
          <a:p>
            <a:r>
              <a:rPr lang="en-GB" sz="1600" dirty="0" smtClean="0"/>
              <a:t>Example southern Africa is</a:t>
            </a:r>
          </a:p>
          <a:p>
            <a:r>
              <a:rPr lang="en-GB" sz="1600" dirty="0" smtClean="0"/>
              <a:t>-40 to 0</a:t>
            </a:r>
          </a:p>
          <a:p>
            <a:r>
              <a:rPr lang="en-GB" sz="1600" dirty="0" smtClean="0"/>
              <a:t>0 to 50</a:t>
            </a:r>
            <a:endParaRPr lang="en-GB" sz="1600" dirty="0"/>
          </a:p>
          <a:p>
            <a:r>
              <a:rPr lang="en-GB" sz="1600" dirty="0" smtClean="0"/>
              <a:t> </a:t>
            </a:r>
          </a:p>
          <a:p>
            <a:endParaRPr lang="en-GB" dirty="0"/>
          </a:p>
        </p:txBody>
      </p:sp>
      <p:sp>
        <p:nvSpPr>
          <p:cNvPr id="15" name="TextBox 14"/>
          <p:cNvSpPr txBox="1"/>
          <p:nvPr/>
        </p:nvSpPr>
        <p:spPr>
          <a:xfrm>
            <a:off x="4067944" y="1460713"/>
            <a:ext cx="1260741" cy="369332"/>
          </a:xfrm>
          <a:prstGeom prst="rect">
            <a:avLst/>
          </a:prstGeom>
          <a:noFill/>
        </p:spPr>
        <p:txBody>
          <a:bodyPr wrap="square" rtlCol="0">
            <a:spAutoFit/>
          </a:bodyPr>
          <a:lstStyle/>
          <a:p>
            <a:r>
              <a:rPr lang="en-GB" b="1" dirty="0" smtClean="0"/>
              <a:t>North +</a:t>
            </a:r>
            <a:endParaRPr lang="en-GB" b="1" dirty="0"/>
          </a:p>
        </p:txBody>
      </p:sp>
      <p:cxnSp>
        <p:nvCxnSpPr>
          <p:cNvPr id="11" name="Straight Arrow Connector 10"/>
          <p:cNvCxnSpPr/>
          <p:nvPr/>
        </p:nvCxnSpPr>
        <p:spPr>
          <a:xfrm flipV="1">
            <a:off x="4489122" y="1742801"/>
            <a:ext cx="0" cy="21602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531812" y="3998523"/>
            <a:ext cx="1955604"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468456" y="4005056"/>
            <a:ext cx="1860521"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74840" y="3870956"/>
            <a:ext cx="25152" cy="19910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94364" y="3813857"/>
            <a:ext cx="1260741" cy="369332"/>
          </a:xfrm>
          <a:prstGeom prst="rect">
            <a:avLst/>
          </a:prstGeom>
          <a:noFill/>
        </p:spPr>
        <p:txBody>
          <a:bodyPr wrap="square" rtlCol="0">
            <a:spAutoFit/>
          </a:bodyPr>
          <a:lstStyle/>
          <a:p>
            <a:r>
              <a:rPr lang="en-GB" b="1" dirty="0" smtClean="0"/>
              <a:t>West -</a:t>
            </a:r>
            <a:endParaRPr lang="en-GB" b="1" dirty="0"/>
          </a:p>
        </p:txBody>
      </p:sp>
      <p:sp>
        <p:nvSpPr>
          <p:cNvPr id="22" name="TextBox 21"/>
          <p:cNvSpPr txBox="1"/>
          <p:nvPr/>
        </p:nvSpPr>
        <p:spPr>
          <a:xfrm>
            <a:off x="4109190" y="5891301"/>
            <a:ext cx="1260741" cy="369332"/>
          </a:xfrm>
          <a:prstGeom prst="rect">
            <a:avLst/>
          </a:prstGeom>
          <a:noFill/>
        </p:spPr>
        <p:txBody>
          <a:bodyPr wrap="square" rtlCol="0">
            <a:spAutoFit/>
          </a:bodyPr>
          <a:lstStyle/>
          <a:p>
            <a:r>
              <a:rPr lang="en-GB" b="1" dirty="0" smtClean="0"/>
              <a:t>South </a:t>
            </a:r>
            <a:r>
              <a:rPr lang="en-GB" b="1" dirty="0"/>
              <a:t>-</a:t>
            </a:r>
          </a:p>
        </p:txBody>
      </p:sp>
      <p:sp>
        <p:nvSpPr>
          <p:cNvPr id="23" name="TextBox 22"/>
          <p:cNvSpPr txBox="1"/>
          <p:nvPr/>
        </p:nvSpPr>
        <p:spPr>
          <a:xfrm>
            <a:off x="6356638" y="3813857"/>
            <a:ext cx="1260741" cy="369332"/>
          </a:xfrm>
          <a:prstGeom prst="rect">
            <a:avLst/>
          </a:prstGeom>
          <a:noFill/>
        </p:spPr>
        <p:txBody>
          <a:bodyPr wrap="square" rtlCol="0">
            <a:spAutoFit/>
          </a:bodyPr>
          <a:lstStyle/>
          <a:p>
            <a:r>
              <a:rPr lang="en-GB" b="1" dirty="0" smtClean="0"/>
              <a:t>East +</a:t>
            </a:r>
            <a:endParaRPr lang="en-GB" b="1" dirty="0"/>
          </a:p>
        </p:txBody>
      </p:sp>
      <p:sp>
        <p:nvSpPr>
          <p:cNvPr id="16" name="TextBox 15"/>
          <p:cNvSpPr txBox="1"/>
          <p:nvPr/>
        </p:nvSpPr>
        <p:spPr>
          <a:xfrm>
            <a:off x="6987008" y="1029826"/>
            <a:ext cx="2015138" cy="1354217"/>
          </a:xfrm>
          <a:prstGeom prst="rect">
            <a:avLst/>
          </a:prstGeom>
          <a:noFill/>
        </p:spPr>
        <p:txBody>
          <a:bodyPr wrap="square" rtlCol="0">
            <a:spAutoFit/>
          </a:bodyPr>
          <a:lstStyle/>
          <a:p>
            <a:r>
              <a:rPr lang="en-GB" sz="1600" dirty="0" smtClean="0"/>
              <a:t>Example UK is</a:t>
            </a:r>
          </a:p>
          <a:p>
            <a:r>
              <a:rPr lang="en-GB" sz="1600" dirty="0" smtClean="0"/>
              <a:t>50 to 60</a:t>
            </a:r>
          </a:p>
          <a:p>
            <a:r>
              <a:rPr lang="en-GB" sz="1600" dirty="0" smtClean="0"/>
              <a:t>-10 to 2</a:t>
            </a:r>
            <a:endParaRPr lang="en-GB" sz="1600" dirty="0"/>
          </a:p>
          <a:p>
            <a:r>
              <a:rPr lang="en-GB" sz="1600" dirty="0" smtClean="0"/>
              <a:t> </a:t>
            </a:r>
          </a:p>
          <a:p>
            <a:endParaRPr lang="en-GB" dirty="0"/>
          </a:p>
        </p:txBody>
      </p:sp>
    </p:spTree>
    <p:extLst>
      <p:ext uri="{BB962C8B-B14F-4D97-AF65-F5344CB8AC3E}">
        <p14:creationId xmlns:p14="http://schemas.microsoft.com/office/powerpoint/2010/main" val="3232262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rld map Globe Outline Maps, globe transparent background PNG clipart |  Hi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840" y="2041084"/>
            <a:ext cx="7620000" cy="4029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431527" y="-99392"/>
            <a:ext cx="8229600" cy="1143000"/>
          </a:xfrm>
        </p:spPr>
        <p:txBody>
          <a:bodyPr/>
          <a:lstStyle/>
          <a:p>
            <a:r>
              <a:rPr lang="en-GB" b="1" dirty="0" smtClean="0"/>
              <a:t>Choose your region of interest</a:t>
            </a:r>
            <a:endParaRPr lang="en-GB" b="1" dirty="0"/>
          </a:p>
        </p:txBody>
      </p:sp>
      <p:sp>
        <p:nvSpPr>
          <p:cNvPr id="10" name="TextBox 9"/>
          <p:cNvSpPr txBox="1"/>
          <p:nvPr/>
        </p:nvSpPr>
        <p:spPr>
          <a:xfrm>
            <a:off x="140665" y="942582"/>
            <a:ext cx="2015138" cy="615553"/>
          </a:xfrm>
          <a:prstGeom prst="rect">
            <a:avLst/>
          </a:prstGeom>
          <a:noFill/>
        </p:spPr>
        <p:txBody>
          <a:bodyPr wrap="square" rtlCol="0">
            <a:spAutoFit/>
          </a:bodyPr>
          <a:lstStyle/>
          <a:p>
            <a:r>
              <a:rPr lang="en-GB" sz="1600" dirty="0" smtClean="0"/>
              <a:t> </a:t>
            </a:r>
          </a:p>
          <a:p>
            <a:endParaRPr lang="en-GB" dirty="0"/>
          </a:p>
        </p:txBody>
      </p:sp>
      <p:sp>
        <p:nvSpPr>
          <p:cNvPr id="15" name="TextBox 14"/>
          <p:cNvSpPr txBox="1"/>
          <p:nvPr/>
        </p:nvSpPr>
        <p:spPr>
          <a:xfrm>
            <a:off x="4067944" y="1460713"/>
            <a:ext cx="1260741" cy="369332"/>
          </a:xfrm>
          <a:prstGeom prst="rect">
            <a:avLst/>
          </a:prstGeom>
          <a:noFill/>
        </p:spPr>
        <p:txBody>
          <a:bodyPr wrap="square" rtlCol="0">
            <a:spAutoFit/>
          </a:bodyPr>
          <a:lstStyle/>
          <a:p>
            <a:r>
              <a:rPr lang="en-GB" b="1" dirty="0" smtClean="0"/>
              <a:t>North +</a:t>
            </a:r>
            <a:endParaRPr lang="en-GB" b="1" dirty="0"/>
          </a:p>
        </p:txBody>
      </p:sp>
      <p:cxnSp>
        <p:nvCxnSpPr>
          <p:cNvPr id="11" name="Straight Arrow Connector 10"/>
          <p:cNvCxnSpPr/>
          <p:nvPr/>
        </p:nvCxnSpPr>
        <p:spPr>
          <a:xfrm flipV="1">
            <a:off x="4489122" y="1742801"/>
            <a:ext cx="0" cy="21602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531812" y="3998523"/>
            <a:ext cx="1955604"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468456" y="4005056"/>
            <a:ext cx="1860521" cy="41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74840" y="3870956"/>
            <a:ext cx="25152" cy="19910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94364" y="3813857"/>
            <a:ext cx="1260741" cy="369332"/>
          </a:xfrm>
          <a:prstGeom prst="rect">
            <a:avLst/>
          </a:prstGeom>
          <a:noFill/>
        </p:spPr>
        <p:txBody>
          <a:bodyPr wrap="square" rtlCol="0">
            <a:spAutoFit/>
          </a:bodyPr>
          <a:lstStyle/>
          <a:p>
            <a:r>
              <a:rPr lang="en-GB" b="1" dirty="0" smtClean="0"/>
              <a:t>West -</a:t>
            </a:r>
            <a:endParaRPr lang="en-GB" b="1" dirty="0"/>
          </a:p>
        </p:txBody>
      </p:sp>
      <p:sp>
        <p:nvSpPr>
          <p:cNvPr id="22" name="TextBox 21"/>
          <p:cNvSpPr txBox="1"/>
          <p:nvPr/>
        </p:nvSpPr>
        <p:spPr>
          <a:xfrm>
            <a:off x="4109190" y="5891301"/>
            <a:ext cx="1260741" cy="369332"/>
          </a:xfrm>
          <a:prstGeom prst="rect">
            <a:avLst/>
          </a:prstGeom>
          <a:noFill/>
        </p:spPr>
        <p:txBody>
          <a:bodyPr wrap="square" rtlCol="0">
            <a:spAutoFit/>
          </a:bodyPr>
          <a:lstStyle/>
          <a:p>
            <a:r>
              <a:rPr lang="en-GB" b="1" dirty="0" smtClean="0"/>
              <a:t>South </a:t>
            </a:r>
            <a:r>
              <a:rPr lang="en-GB" b="1" dirty="0"/>
              <a:t>-</a:t>
            </a:r>
          </a:p>
        </p:txBody>
      </p:sp>
      <p:sp>
        <p:nvSpPr>
          <p:cNvPr id="23" name="TextBox 22"/>
          <p:cNvSpPr txBox="1"/>
          <p:nvPr/>
        </p:nvSpPr>
        <p:spPr>
          <a:xfrm>
            <a:off x="6356638" y="3813857"/>
            <a:ext cx="1260741" cy="369332"/>
          </a:xfrm>
          <a:prstGeom prst="rect">
            <a:avLst/>
          </a:prstGeom>
          <a:noFill/>
        </p:spPr>
        <p:txBody>
          <a:bodyPr wrap="square" rtlCol="0">
            <a:spAutoFit/>
          </a:bodyPr>
          <a:lstStyle/>
          <a:p>
            <a:r>
              <a:rPr lang="en-GB" b="1" dirty="0" smtClean="0"/>
              <a:t>East +</a:t>
            </a:r>
            <a:endParaRPr lang="en-GB" b="1" dirty="0"/>
          </a:p>
        </p:txBody>
      </p:sp>
      <p:sp>
        <p:nvSpPr>
          <p:cNvPr id="16" name="TextBox 15"/>
          <p:cNvSpPr txBox="1"/>
          <p:nvPr/>
        </p:nvSpPr>
        <p:spPr>
          <a:xfrm>
            <a:off x="5292080" y="980728"/>
            <a:ext cx="3707904" cy="1785104"/>
          </a:xfrm>
          <a:prstGeom prst="rect">
            <a:avLst/>
          </a:prstGeom>
          <a:noFill/>
        </p:spPr>
        <p:txBody>
          <a:bodyPr wrap="square" rtlCol="0">
            <a:spAutoFit/>
          </a:bodyPr>
          <a:lstStyle/>
          <a:p>
            <a:r>
              <a:rPr lang="en-GB" dirty="0" smtClean="0"/>
              <a:t>Red Box: Indian Ocean World domain</a:t>
            </a:r>
          </a:p>
          <a:p>
            <a:r>
              <a:rPr lang="en-GB" dirty="0" smtClean="0"/>
              <a:t>-50 to 35</a:t>
            </a:r>
          </a:p>
          <a:p>
            <a:r>
              <a:rPr lang="en-GB" dirty="0"/>
              <a:t>2</a:t>
            </a:r>
            <a:r>
              <a:rPr lang="en-GB" dirty="0" smtClean="0"/>
              <a:t>0 to 140</a:t>
            </a:r>
          </a:p>
          <a:p>
            <a:endParaRPr lang="en-GB" dirty="0"/>
          </a:p>
          <a:p>
            <a:r>
              <a:rPr lang="en-GB" dirty="0" smtClean="0"/>
              <a:t> </a:t>
            </a:r>
          </a:p>
          <a:p>
            <a:endParaRPr lang="en-GB" sz="2000" dirty="0"/>
          </a:p>
        </p:txBody>
      </p:sp>
      <p:sp>
        <p:nvSpPr>
          <p:cNvPr id="17" name="Rectangle 16"/>
          <p:cNvSpPr/>
          <p:nvPr/>
        </p:nvSpPr>
        <p:spPr>
          <a:xfrm>
            <a:off x="4932040"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32262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tretch>
            <a:fillRect/>
          </a:stretch>
        </p:blipFill>
        <p:spPr>
          <a:xfrm>
            <a:off x="214821" y="4935925"/>
            <a:ext cx="3591694" cy="1896080"/>
          </a:xfrm>
          <a:prstGeom prst="rect">
            <a:avLst/>
          </a:prstGeom>
        </p:spPr>
      </p:pic>
      <p:pic>
        <p:nvPicPr>
          <p:cNvPr id="3" name="Picture 2"/>
          <p:cNvPicPr>
            <a:picLocks noChangeAspect="1"/>
          </p:cNvPicPr>
          <p:nvPr/>
        </p:nvPicPr>
        <p:blipFill>
          <a:blip r:embed="rId4" cstate="print"/>
          <a:stretch>
            <a:fillRect/>
          </a:stretch>
        </p:blipFill>
        <p:spPr>
          <a:xfrm>
            <a:off x="0" y="860972"/>
            <a:ext cx="6026198" cy="4008187"/>
          </a:xfrm>
          <a:prstGeom prst="rect">
            <a:avLst/>
          </a:prstGeom>
        </p:spPr>
      </p:pic>
      <p:sp>
        <p:nvSpPr>
          <p:cNvPr id="6" name="Oval 5"/>
          <p:cNvSpPr/>
          <p:nvPr/>
        </p:nvSpPr>
        <p:spPr>
          <a:xfrm>
            <a:off x="111061" y="5897339"/>
            <a:ext cx="2164780" cy="735608"/>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876256" y="893911"/>
            <a:ext cx="1872208" cy="1077218"/>
          </a:xfrm>
          <a:prstGeom prst="rect">
            <a:avLst/>
          </a:prstGeom>
          <a:noFill/>
          <a:ln>
            <a:solidFill>
              <a:schemeClr val="accent2">
                <a:lumMod val="75000"/>
              </a:schemeClr>
            </a:solidFill>
          </a:ln>
        </p:spPr>
        <p:txBody>
          <a:bodyPr wrap="square" rtlCol="0">
            <a:spAutoFit/>
          </a:bodyPr>
          <a:lstStyle/>
          <a:p>
            <a:r>
              <a:rPr lang="en-GB" sz="1600" dirty="0" smtClean="0"/>
              <a:t>Click here to login in with your email, name and institution</a:t>
            </a:r>
            <a:endParaRPr lang="en-GB" sz="1600" dirty="0"/>
          </a:p>
        </p:txBody>
      </p:sp>
      <p:sp>
        <p:nvSpPr>
          <p:cNvPr id="10" name="TextBox 9"/>
          <p:cNvSpPr txBox="1"/>
          <p:nvPr/>
        </p:nvSpPr>
        <p:spPr>
          <a:xfrm>
            <a:off x="6118871" y="4878350"/>
            <a:ext cx="1872208" cy="830997"/>
          </a:xfrm>
          <a:prstGeom prst="rect">
            <a:avLst/>
          </a:prstGeom>
          <a:noFill/>
          <a:ln>
            <a:solidFill>
              <a:schemeClr val="accent2">
                <a:lumMod val="75000"/>
              </a:schemeClr>
            </a:solidFill>
          </a:ln>
        </p:spPr>
        <p:txBody>
          <a:bodyPr wrap="square" rtlCol="0">
            <a:spAutoFit/>
          </a:bodyPr>
          <a:lstStyle/>
          <a:p>
            <a:r>
              <a:rPr lang="en-GB" sz="1600" dirty="0" smtClean="0"/>
              <a:t>Insert you details here and click register/log in</a:t>
            </a:r>
            <a:endParaRPr lang="en-GB" sz="1600" dirty="0"/>
          </a:p>
        </p:txBody>
      </p:sp>
      <p:cxnSp>
        <p:nvCxnSpPr>
          <p:cNvPr id="11" name="Straight Arrow Connector 10"/>
          <p:cNvCxnSpPr>
            <a:endCxn id="6" idx="6"/>
          </p:cNvCxnSpPr>
          <p:nvPr/>
        </p:nvCxnSpPr>
        <p:spPr>
          <a:xfrm flipH="1">
            <a:off x="2275841" y="5177259"/>
            <a:ext cx="3816426" cy="108788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7504" y="0"/>
            <a:ext cx="8928992" cy="830997"/>
          </a:xfrm>
          <a:prstGeom prst="rect">
            <a:avLst/>
          </a:prstGeom>
          <a:noFill/>
        </p:spPr>
        <p:txBody>
          <a:bodyPr wrap="square" rtlCol="0">
            <a:spAutoFit/>
          </a:bodyPr>
          <a:lstStyle/>
          <a:p>
            <a:pPr algn="ctr"/>
            <a:r>
              <a:rPr lang="en-GB" sz="2400" b="1" dirty="0" smtClean="0"/>
              <a:t>Getting </a:t>
            </a:r>
            <a:r>
              <a:rPr lang="en-GB" sz="2400" b="1" dirty="0" smtClean="0"/>
              <a:t>started – go to KNMI Climate Explorer in Google Chrome and Login</a:t>
            </a:r>
            <a:endParaRPr lang="en-GB" sz="2400" b="1" dirty="0"/>
          </a:p>
        </p:txBody>
      </p:sp>
      <p:cxnSp>
        <p:nvCxnSpPr>
          <p:cNvPr id="9" name="Straight Arrow Connector 8"/>
          <p:cNvCxnSpPr>
            <a:stCxn id="7" idx="1"/>
            <a:endCxn id="5" idx="6"/>
          </p:cNvCxnSpPr>
          <p:nvPr/>
        </p:nvCxnSpPr>
        <p:spPr>
          <a:xfrm flipH="1">
            <a:off x="2010668" y="1432520"/>
            <a:ext cx="4865588" cy="104527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895052" y="2009746"/>
            <a:ext cx="1115616" cy="936104"/>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p:cNvSpPr/>
          <p:nvPr/>
        </p:nvSpPr>
        <p:spPr>
          <a:xfrm>
            <a:off x="5548660" y="6275075"/>
            <a:ext cx="3209597" cy="369332"/>
          </a:xfrm>
          <a:prstGeom prst="rect">
            <a:avLst/>
          </a:prstGeom>
        </p:spPr>
        <p:txBody>
          <a:bodyPr wrap="none">
            <a:spAutoFit/>
          </a:bodyPr>
          <a:lstStyle/>
          <a:p>
            <a:r>
              <a:rPr lang="en-GB" dirty="0"/>
              <a:t>https://climexp.knmi.nl/start.cgi</a:t>
            </a:r>
          </a:p>
        </p:txBody>
      </p:sp>
    </p:spTree>
    <p:extLst>
      <p:ext uri="{BB962C8B-B14F-4D97-AF65-F5344CB8AC3E}">
        <p14:creationId xmlns:p14="http://schemas.microsoft.com/office/powerpoint/2010/main" val="171906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8472" y="1268760"/>
            <a:ext cx="6795983" cy="4962720"/>
          </a:xfrm>
          <a:prstGeom prst="rect">
            <a:avLst/>
          </a:prstGeom>
        </p:spPr>
      </p:pic>
      <p:sp>
        <p:nvSpPr>
          <p:cNvPr id="5" name="Oval 4"/>
          <p:cNvSpPr/>
          <p:nvPr/>
        </p:nvSpPr>
        <p:spPr>
          <a:xfrm>
            <a:off x="4572000" y="2123101"/>
            <a:ext cx="1800200" cy="1521923"/>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4644008" y="3573016"/>
            <a:ext cx="1656184" cy="2304255"/>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7092280" y="764704"/>
            <a:ext cx="1872208" cy="2031325"/>
          </a:xfrm>
          <a:prstGeom prst="rect">
            <a:avLst/>
          </a:prstGeom>
          <a:noFill/>
          <a:ln>
            <a:solidFill>
              <a:schemeClr val="accent2">
                <a:lumMod val="75000"/>
              </a:schemeClr>
            </a:solidFill>
          </a:ln>
        </p:spPr>
        <p:txBody>
          <a:bodyPr wrap="square" rtlCol="0">
            <a:spAutoFit/>
          </a:bodyPr>
          <a:lstStyle/>
          <a:p>
            <a:r>
              <a:rPr lang="en-GB" sz="1400" dirty="0" smtClean="0"/>
              <a:t>Single </a:t>
            </a:r>
            <a:r>
              <a:rPr lang="en-GB" sz="1400" b="1" dirty="0" smtClean="0"/>
              <a:t>time series </a:t>
            </a:r>
            <a:r>
              <a:rPr lang="en-GB" sz="1400" dirty="0" smtClean="0"/>
              <a:t>either (</a:t>
            </a:r>
            <a:r>
              <a:rPr lang="en-GB" sz="1400" dirty="0" err="1" smtClean="0"/>
              <a:t>i</a:t>
            </a:r>
            <a:r>
              <a:rPr lang="en-GB" sz="1400" dirty="0" smtClean="0"/>
              <a:t>) at one location e.g. rainfall in Brighton or (ii) some area-average index e.g. global mean temp, ENSO SSTs etc (iii) you can upload you own </a:t>
            </a:r>
            <a:r>
              <a:rPr lang="en-GB" sz="1400" dirty="0" err="1" smtClean="0"/>
              <a:t>timeseries</a:t>
            </a:r>
            <a:r>
              <a:rPr lang="en-GB" sz="1400" dirty="0" smtClean="0"/>
              <a:t> </a:t>
            </a:r>
            <a:endParaRPr lang="en-GB" sz="1400" dirty="0"/>
          </a:p>
        </p:txBody>
      </p:sp>
      <p:cxnSp>
        <p:nvCxnSpPr>
          <p:cNvPr id="9" name="Straight Arrow Connector 8"/>
          <p:cNvCxnSpPr>
            <a:stCxn id="7" idx="1"/>
            <a:endCxn id="5" idx="6"/>
          </p:cNvCxnSpPr>
          <p:nvPr/>
        </p:nvCxnSpPr>
        <p:spPr>
          <a:xfrm flipH="1">
            <a:off x="6372200" y="1780367"/>
            <a:ext cx="720080" cy="11036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954455" y="3140968"/>
            <a:ext cx="2010033" cy="3323987"/>
          </a:xfrm>
          <a:prstGeom prst="rect">
            <a:avLst/>
          </a:prstGeom>
          <a:noFill/>
          <a:ln>
            <a:solidFill>
              <a:schemeClr val="accent2">
                <a:lumMod val="75000"/>
              </a:schemeClr>
            </a:solidFill>
          </a:ln>
        </p:spPr>
        <p:txBody>
          <a:bodyPr wrap="square" rtlCol="0">
            <a:spAutoFit/>
          </a:bodyPr>
          <a:lstStyle/>
          <a:p>
            <a:r>
              <a:rPr lang="en-GB" sz="1400" dirty="0" smtClean="0"/>
              <a:t>Gridded/</a:t>
            </a:r>
            <a:r>
              <a:rPr lang="en-GB" sz="1400" b="1" dirty="0" smtClean="0"/>
              <a:t>spatial</a:t>
            </a:r>
            <a:r>
              <a:rPr lang="en-GB" sz="1400" dirty="0" smtClean="0"/>
              <a:t> (usually global) datasets) either (</a:t>
            </a:r>
            <a:r>
              <a:rPr lang="en-GB" sz="1400" dirty="0" err="1" smtClean="0"/>
              <a:t>i</a:t>
            </a:r>
            <a:r>
              <a:rPr lang="en-GB" sz="1400" dirty="0" smtClean="0"/>
              <a:t>) observed rainfall (ii) climate model projections (‘scenario run’ SSP585). Also provides access to (iii) seasonal and decadal predictions and </a:t>
            </a:r>
            <a:r>
              <a:rPr lang="en-GB" sz="1400" b="1" dirty="0" smtClean="0"/>
              <a:t>reanalysis data (Historical observations interpolated using a  model: very good source of fully global historical conditions</a:t>
            </a:r>
            <a:r>
              <a:rPr lang="en-GB" sz="1400" dirty="0" smtClean="0"/>
              <a:t>) </a:t>
            </a:r>
            <a:endParaRPr lang="en-GB" sz="1400" dirty="0"/>
          </a:p>
        </p:txBody>
      </p:sp>
      <p:cxnSp>
        <p:nvCxnSpPr>
          <p:cNvPr id="11" name="Straight Arrow Connector 10"/>
          <p:cNvCxnSpPr/>
          <p:nvPr/>
        </p:nvCxnSpPr>
        <p:spPr>
          <a:xfrm flipH="1" flipV="1">
            <a:off x="6300192" y="4581128"/>
            <a:ext cx="582255" cy="100811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3528" y="169437"/>
            <a:ext cx="4204356" cy="584775"/>
          </a:xfrm>
          <a:prstGeom prst="rect">
            <a:avLst/>
          </a:prstGeom>
          <a:noFill/>
        </p:spPr>
        <p:txBody>
          <a:bodyPr wrap="none" rtlCol="0">
            <a:spAutoFit/>
          </a:bodyPr>
          <a:lstStyle/>
          <a:p>
            <a:r>
              <a:rPr lang="en-GB" sz="3200" b="1" dirty="0" smtClean="0"/>
              <a:t>Access to data on KNMI</a:t>
            </a:r>
            <a:endParaRPr lang="en-GB" sz="3200" b="1" dirty="0"/>
          </a:p>
        </p:txBody>
      </p:sp>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571414" cy="584775"/>
          </a:xfrm>
          <a:prstGeom prst="rect">
            <a:avLst/>
          </a:prstGeom>
          <a:noFill/>
        </p:spPr>
        <p:txBody>
          <a:bodyPr wrap="none" rtlCol="0">
            <a:spAutoFit/>
          </a:bodyPr>
          <a:lstStyle/>
          <a:p>
            <a:r>
              <a:rPr lang="en-GB" sz="3200" b="1" dirty="0" smtClean="0"/>
              <a:t>CASE </a:t>
            </a:r>
            <a:r>
              <a:rPr lang="en-GB" sz="3200" b="1" dirty="0" smtClean="0"/>
              <a:t>STUDY 1 </a:t>
            </a:r>
            <a:r>
              <a:rPr lang="en-GB" sz="3200" b="1" dirty="0" smtClean="0"/>
              <a:t>: 1864 Kolkata Cyclone </a:t>
            </a:r>
            <a:endParaRPr lang="en-GB" sz="3200" b="1" dirty="0"/>
          </a:p>
        </p:txBody>
      </p:sp>
      <p:pic>
        <p:nvPicPr>
          <p:cNvPr id="1026" name="Picture 2" descr="Calcutta Cyclone – India – October 5, 1864 – Devastating Disasters"/>
          <p:cNvPicPr>
            <a:picLocks noChangeAspect="1" noChangeArrowheads="1"/>
          </p:cNvPicPr>
          <p:nvPr/>
        </p:nvPicPr>
        <p:blipFill>
          <a:blip r:embed="rId2" cstate="print"/>
          <a:srcRect/>
          <a:stretch>
            <a:fillRect/>
          </a:stretch>
        </p:blipFill>
        <p:spPr bwMode="auto">
          <a:xfrm>
            <a:off x="0" y="3847063"/>
            <a:ext cx="6048672" cy="2972399"/>
          </a:xfrm>
          <a:prstGeom prst="rect">
            <a:avLst/>
          </a:prstGeom>
          <a:noFill/>
        </p:spPr>
      </p:pic>
      <p:pic>
        <p:nvPicPr>
          <p:cNvPr id="1028" name="Picture 4" descr="A new catalogue of tropical cyclones of the northern Bay of Bengal and the  distribution and effects of selected landfalling events in Bangladesh -  Alam - 2015 - International Journal of Climatology - Wiley Online Library"/>
          <p:cNvPicPr>
            <a:picLocks noChangeAspect="1" noChangeArrowheads="1"/>
          </p:cNvPicPr>
          <p:nvPr/>
        </p:nvPicPr>
        <p:blipFill>
          <a:blip r:embed="rId3" cstate="print"/>
          <a:srcRect/>
          <a:stretch>
            <a:fillRect/>
          </a:stretch>
        </p:blipFill>
        <p:spPr bwMode="auto">
          <a:xfrm>
            <a:off x="4355976" y="980728"/>
            <a:ext cx="4432459" cy="4165105"/>
          </a:xfrm>
          <a:prstGeom prst="rect">
            <a:avLst/>
          </a:prstGeom>
          <a:noFill/>
        </p:spPr>
      </p:pic>
      <p:sp>
        <p:nvSpPr>
          <p:cNvPr id="14" name="TextBox 13"/>
          <p:cNvSpPr txBox="1"/>
          <p:nvPr/>
        </p:nvSpPr>
        <p:spPr>
          <a:xfrm>
            <a:off x="134758" y="1075068"/>
            <a:ext cx="4083338" cy="2677656"/>
          </a:xfrm>
          <a:prstGeom prst="rect">
            <a:avLst/>
          </a:prstGeom>
          <a:noFill/>
          <a:ln>
            <a:solidFill>
              <a:schemeClr val="accent2">
                <a:lumMod val="75000"/>
              </a:schemeClr>
            </a:solidFill>
          </a:ln>
        </p:spPr>
        <p:txBody>
          <a:bodyPr wrap="square" rtlCol="0">
            <a:spAutoFit/>
          </a:bodyPr>
          <a:lstStyle/>
          <a:p>
            <a:r>
              <a:rPr lang="en-GB" sz="2400" dirty="0" smtClean="0"/>
              <a:t>Date: </a:t>
            </a:r>
            <a:r>
              <a:rPr lang="en-GB" sz="2400" b="1" dirty="0" smtClean="0"/>
              <a:t>5 October 1864</a:t>
            </a:r>
          </a:p>
          <a:p>
            <a:r>
              <a:rPr lang="en-GB" sz="2400" dirty="0" smtClean="0"/>
              <a:t>Domain for this case study: </a:t>
            </a:r>
          </a:p>
          <a:p>
            <a:r>
              <a:rPr lang="en-GB" sz="2400" b="1" dirty="0" smtClean="0"/>
              <a:t>0 to 35N</a:t>
            </a:r>
          </a:p>
          <a:p>
            <a:r>
              <a:rPr lang="en-GB" sz="2400" b="1" dirty="0" smtClean="0"/>
              <a:t>70E to 110E</a:t>
            </a:r>
          </a:p>
          <a:p>
            <a:r>
              <a:rPr lang="en-GB" sz="2400" b="1" dirty="0" smtClean="0"/>
              <a:t>Low pressure</a:t>
            </a:r>
          </a:p>
          <a:p>
            <a:r>
              <a:rPr lang="en-GB" sz="2400" b="1" dirty="0" smtClean="0"/>
              <a:t>Warm SSTs &gt;28 degrees C</a:t>
            </a:r>
          </a:p>
          <a:p>
            <a:r>
              <a:rPr lang="en-GB" sz="2400" b="1" dirty="0" smtClean="0"/>
              <a:t>Heavy winds and rainfall</a:t>
            </a:r>
            <a:endParaRPr lang="en-GB" sz="2400" b="1" dirty="0"/>
          </a:p>
        </p:txBody>
      </p:sp>
      <p:pic>
        <p:nvPicPr>
          <p:cNvPr id="1030" name="Picture 6" descr="5-worst-cyclones-in-indian-history"/>
          <p:cNvPicPr>
            <a:picLocks noChangeAspect="1" noChangeArrowheads="1"/>
          </p:cNvPicPr>
          <p:nvPr/>
        </p:nvPicPr>
        <p:blipFill>
          <a:blip r:embed="rId4" cstate="print"/>
          <a:srcRect/>
          <a:stretch>
            <a:fillRect/>
          </a:stretch>
        </p:blipFill>
        <p:spPr bwMode="auto">
          <a:xfrm>
            <a:off x="5850904" y="4797152"/>
            <a:ext cx="2969568" cy="2001984"/>
          </a:xfrm>
          <a:prstGeom prst="rect">
            <a:avLst/>
          </a:prstGeom>
          <a:noFill/>
        </p:spPr>
      </p:pic>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571414" cy="584775"/>
          </a:xfrm>
          <a:prstGeom prst="rect">
            <a:avLst/>
          </a:prstGeom>
          <a:noFill/>
        </p:spPr>
        <p:txBody>
          <a:bodyPr wrap="none" rtlCol="0">
            <a:spAutoFit/>
          </a:bodyPr>
          <a:lstStyle/>
          <a:p>
            <a:r>
              <a:rPr lang="en-GB" sz="3200" b="1" dirty="0" smtClean="0"/>
              <a:t>CASE </a:t>
            </a:r>
            <a:r>
              <a:rPr lang="en-GB" sz="3200" b="1" dirty="0" smtClean="0"/>
              <a:t>STUDY 1 </a:t>
            </a:r>
            <a:r>
              <a:rPr lang="en-GB" sz="3200" b="1" dirty="0" smtClean="0"/>
              <a:t>: 1864 Kolkata Cyclone </a:t>
            </a:r>
            <a:endParaRPr lang="en-GB" sz="3200" b="1" dirty="0"/>
          </a:p>
        </p:txBody>
      </p:sp>
      <p:sp>
        <p:nvSpPr>
          <p:cNvPr id="13" name="TextBox 12"/>
          <p:cNvSpPr txBox="1"/>
          <p:nvPr/>
        </p:nvSpPr>
        <p:spPr>
          <a:xfrm>
            <a:off x="611560" y="1412776"/>
            <a:ext cx="3024336" cy="1754326"/>
          </a:xfrm>
          <a:prstGeom prst="rect">
            <a:avLst/>
          </a:prstGeom>
          <a:noFill/>
          <a:ln>
            <a:solidFill>
              <a:schemeClr val="accent2">
                <a:lumMod val="75000"/>
              </a:schemeClr>
            </a:solidFill>
          </a:ln>
        </p:spPr>
        <p:txBody>
          <a:bodyPr wrap="square" rtlCol="0">
            <a:spAutoFit/>
          </a:bodyPr>
          <a:lstStyle/>
          <a:p>
            <a:r>
              <a:rPr lang="en-GB" dirty="0" smtClean="0"/>
              <a:t>Let’s start off selecting </a:t>
            </a:r>
            <a:r>
              <a:rPr lang="en-GB" b="1" dirty="0" smtClean="0"/>
              <a:t>Daily Fields</a:t>
            </a:r>
            <a:r>
              <a:rPr lang="en-GB" dirty="0" smtClean="0"/>
              <a:t> and </a:t>
            </a:r>
          </a:p>
          <a:p>
            <a:r>
              <a:rPr lang="en-GB" dirty="0" smtClean="0"/>
              <a:t>Choose </a:t>
            </a:r>
            <a:r>
              <a:rPr lang="en-GB" b="1" dirty="0" smtClean="0"/>
              <a:t>20 Century Reanalysis Data</a:t>
            </a:r>
            <a:r>
              <a:rPr lang="en-GB" dirty="0" smtClean="0"/>
              <a:t> and </a:t>
            </a:r>
          </a:p>
          <a:p>
            <a:r>
              <a:rPr lang="en-GB" dirty="0" smtClean="0"/>
              <a:t>Choose </a:t>
            </a:r>
            <a:r>
              <a:rPr lang="en-GB" b="1" dirty="0" err="1" smtClean="0"/>
              <a:t>slp</a:t>
            </a:r>
            <a:r>
              <a:rPr lang="en-GB" dirty="0" smtClean="0"/>
              <a:t> which is sea level pressure</a:t>
            </a:r>
          </a:p>
        </p:txBody>
      </p:sp>
      <p:pic>
        <p:nvPicPr>
          <p:cNvPr id="102402" name="Picture 2"/>
          <p:cNvPicPr>
            <a:picLocks noChangeAspect="1" noChangeArrowheads="1"/>
          </p:cNvPicPr>
          <p:nvPr/>
        </p:nvPicPr>
        <p:blipFill>
          <a:blip r:embed="rId2" cstate="print"/>
          <a:srcRect/>
          <a:stretch>
            <a:fillRect/>
          </a:stretch>
        </p:blipFill>
        <p:spPr bwMode="auto">
          <a:xfrm>
            <a:off x="683568" y="4941168"/>
            <a:ext cx="8029575" cy="1095375"/>
          </a:xfrm>
          <a:prstGeom prst="rect">
            <a:avLst/>
          </a:prstGeom>
          <a:noFill/>
          <a:ln w="9525">
            <a:noFill/>
            <a:miter lim="800000"/>
            <a:headEnd/>
            <a:tailEnd/>
          </a:ln>
        </p:spPr>
      </p:pic>
      <p:pic>
        <p:nvPicPr>
          <p:cNvPr id="102403" name="Picture 3"/>
          <p:cNvPicPr>
            <a:picLocks noChangeAspect="1" noChangeArrowheads="1"/>
          </p:cNvPicPr>
          <p:nvPr/>
        </p:nvPicPr>
        <p:blipFill>
          <a:blip r:embed="rId3" cstate="print"/>
          <a:srcRect/>
          <a:stretch>
            <a:fillRect/>
          </a:stretch>
        </p:blipFill>
        <p:spPr bwMode="auto">
          <a:xfrm>
            <a:off x="4572000" y="908720"/>
            <a:ext cx="4124325" cy="3209925"/>
          </a:xfrm>
          <a:prstGeom prst="rect">
            <a:avLst/>
          </a:prstGeom>
          <a:noFill/>
          <a:ln w="9525">
            <a:noFill/>
            <a:miter lim="800000"/>
            <a:headEnd/>
            <a:tailEnd/>
          </a:ln>
        </p:spPr>
      </p:pic>
      <p:cxnSp>
        <p:nvCxnSpPr>
          <p:cNvPr id="3" name="Straight Arrow Connector 2"/>
          <p:cNvCxnSpPr/>
          <p:nvPr/>
        </p:nvCxnSpPr>
        <p:spPr>
          <a:xfrm>
            <a:off x="107504" y="5805264"/>
            <a:ext cx="57606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3995936" y="5589240"/>
            <a:ext cx="432048"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p:cNvCxnSpPr/>
          <p:nvPr/>
        </p:nvCxnSpPr>
        <p:spPr>
          <a:xfrm>
            <a:off x="3563888" y="1628800"/>
            <a:ext cx="100811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52647" y="69330"/>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251520" y="816123"/>
            <a:ext cx="4680520" cy="646331"/>
          </a:xfrm>
          <a:prstGeom prst="rect">
            <a:avLst/>
          </a:prstGeom>
          <a:noFill/>
          <a:ln>
            <a:solidFill>
              <a:schemeClr val="accent2">
                <a:lumMod val="75000"/>
              </a:schemeClr>
            </a:solidFill>
          </a:ln>
        </p:spPr>
        <p:txBody>
          <a:bodyPr wrap="square" rtlCol="0">
            <a:spAutoFit/>
          </a:bodyPr>
          <a:lstStyle/>
          <a:p>
            <a:r>
              <a:rPr lang="en-GB" dirty="0" smtClean="0"/>
              <a:t>Select </a:t>
            </a:r>
            <a:r>
              <a:rPr lang="en-GB" b="1" dirty="0" smtClean="0"/>
              <a:t>plot this field </a:t>
            </a:r>
            <a:r>
              <a:rPr lang="en-GB" dirty="0" smtClean="0"/>
              <a:t>SLP and plot for the exact day the event occurred </a:t>
            </a:r>
            <a:r>
              <a:rPr lang="en-GB" b="1" dirty="0" smtClean="0"/>
              <a:t>5 October 1864</a:t>
            </a:r>
            <a:endParaRPr lang="en-GB" b="1" dirty="0"/>
          </a:p>
        </p:txBody>
      </p:sp>
      <p:pic>
        <p:nvPicPr>
          <p:cNvPr id="103427" name="Picture 3"/>
          <p:cNvPicPr>
            <a:picLocks noChangeAspect="1" noChangeArrowheads="1"/>
          </p:cNvPicPr>
          <p:nvPr/>
        </p:nvPicPr>
        <p:blipFill>
          <a:blip r:embed="rId3" cstate="print"/>
          <a:srcRect/>
          <a:stretch>
            <a:fillRect/>
          </a:stretch>
        </p:blipFill>
        <p:spPr bwMode="auto">
          <a:xfrm>
            <a:off x="35496" y="1556792"/>
            <a:ext cx="4415539" cy="3054499"/>
          </a:xfrm>
          <a:prstGeom prst="rect">
            <a:avLst/>
          </a:prstGeom>
          <a:noFill/>
          <a:ln w="9525">
            <a:noFill/>
            <a:miter lim="800000"/>
            <a:headEnd/>
            <a:tailEnd/>
          </a:ln>
        </p:spPr>
      </p:pic>
      <p:pic>
        <p:nvPicPr>
          <p:cNvPr id="103426" name="Picture 2" descr="prmsl 5-5Oct1864 20CRv3 SLP"/>
          <p:cNvPicPr>
            <a:picLocks noChangeAspect="1" noChangeArrowheads="1"/>
          </p:cNvPicPr>
          <p:nvPr/>
        </p:nvPicPr>
        <p:blipFill>
          <a:blip r:embed="rId4" cstate="print"/>
          <a:srcRect/>
          <a:stretch>
            <a:fillRect/>
          </a:stretch>
        </p:blipFill>
        <p:spPr bwMode="auto">
          <a:xfrm>
            <a:off x="4211960" y="2708920"/>
            <a:ext cx="4860032" cy="4104317"/>
          </a:xfrm>
          <a:prstGeom prst="rect">
            <a:avLst/>
          </a:prstGeom>
          <a:noFill/>
        </p:spPr>
      </p:pic>
      <p:pic>
        <p:nvPicPr>
          <p:cNvPr id="103428" name="Picture 4"/>
          <p:cNvPicPr>
            <a:picLocks noChangeAspect="1" noChangeArrowheads="1"/>
          </p:cNvPicPr>
          <p:nvPr/>
        </p:nvPicPr>
        <p:blipFill>
          <a:blip r:embed="rId5" cstate="print"/>
          <a:srcRect/>
          <a:stretch>
            <a:fillRect/>
          </a:stretch>
        </p:blipFill>
        <p:spPr bwMode="auto">
          <a:xfrm>
            <a:off x="5146194" y="764704"/>
            <a:ext cx="3890302" cy="1440160"/>
          </a:xfrm>
          <a:prstGeom prst="rect">
            <a:avLst/>
          </a:prstGeom>
          <a:noFill/>
          <a:ln w="9525">
            <a:noFill/>
            <a:miter lim="800000"/>
            <a:headEnd/>
            <a:tailEnd/>
          </a:ln>
        </p:spPr>
      </p:pic>
      <p:pic>
        <p:nvPicPr>
          <p:cNvPr id="1026" name="Picture 2" descr="Kolkata | History, Population, Government, &amp; Facts | Britann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1653" y="4574684"/>
            <a:ext cx="2860214" cy="223633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6084168" y="4247377"/>
            <a:ext cx="45719" cy="4571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ve(air-273.15,t+0,t+4) 1-5Oct1864 20CRv3 2m temperat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6504" y="2852936"/>
            <a:ext cx="4759992" cy="36185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359024" y="908720"/>
            <a:ext cx="4068960" cy="1477328"/>
          </a:xfrm>
          <a:prstGeom prst="rect">
            <a:avLst/>
          </a:prstGeom>
          <a:noFill/>
          <a:ln>
            <a:solidFill>
              <a:schemeClr val="accent2">
                <a:lumMod val="75000"/>
              </a:schemeClr>
            </a:solidFill>
          </a:ln>
        </p:spPr>
        <p:txBody>
          <a:bodyPr wrap="square" rtlCol="0">
            <a:spAutoFit/>
          </a:bodyPr>
          <a:lstStyle/>
          <a:p>
            <a:r>
              <a:rPr lang="en-GB" dirty="0" smtClean="0"/>
              <a:t>Select plot this field – Temp 2m temperature for 5 days before leading up to the </a:t>
            </a:r>
            <a:r>
              <a:rPr lang="en-GB" b="1" dirty="0" smtClean="0"/>
              <a:t>5</a:t>
            </a:r>
            <a:r>
              <a:rPr lang="en-GB" b="1" baseline="30000" dirty="0" smtClean="0"/>
              <a:t>th</a:t>
            </a:r>
            <a:r>
              <a:rPr lang="en-GB" b="1" dirty="0" smtClean="0"/>
              <a:t> of October 1864</a:t>
            </a:r>
          </a:p>
          <a:p>
            <a:r>
              <a:rPr lang="en-GB" dirty="0" smtClean="0"/>
              <a:t>Change contours to 10-40 degrees Celsius</a:t>
            </a:r>
          </a:p>
          <a:p>
            <a:endParaRPr lang="en-GB" dirty="0"/>
          </a:p>
        </p:txBody>
      </p:sp>
      <p:pic>
        <p:nvPicPr>
          <p:cNvPr id="103428" name="Picture 4"/>
          <p:cNvPicPr>
            <a:picLocks noChangeAspect="1" noChangeArrowheads="1"/>
          </p:cNvPicPr>
          <p:nvPr/>
        </p:nvPicPr>
        <p:blipFill>
          <a:blip r:embed="rId3" cstate="print"/>
          <a:srcRect/>
          <a:stretch>
            <a:fillRect/>
          </a:stretch>
        </p:blipFill>
        <p:spPr bwMode="auto">
          <a:xfrm>
            <a:off x="5146194" y="764704"/>
            <a:ext cx="3890302" cy="1440160"/>
          </a:xfrm>
          <a:prstGeom prst="rect">
            <a:avLst/>
          </a:prstGeom>
          <a:noFill/>
          <a:ln w="9525">
            <a:noFill/>
            <a:miter lim="800000"/>
            <a:headEnd/>
            <a:tailEnd/>
          </a:ln>
        </p:spPr>
      </p:pic>
      <p:sp>
        <p:nvSpPr>
          <p:cNvPr id="7" name="TextBox 6"/>
          <p:cNvSpPr txBox="1"/>
          <p:nvPr/>
        </p:nvSpPr>
        <p:spPr>
          <a:xfrm>
            <a:off x="179512" y="5301208"/>
            <a:ext cx="4053530" cy="1477328"/>
          </a:xfrm>
          <a:prstGeom prst="rect">
            <a:avLst/>
          </a:prstGeom>
          <a:noFill/>
          <a:ln>
            <a:solidFill>
              <a:schemeClr val="accent2">
                <a:lumMod val="75000"/>
              </a:schemeClr>
            </a:solidFill>
          </a:ln>
        </p:spPr>
        <p:txBody>
          <a:bodyPr wrap="square" rtlCol="0">
            <a:spAutoFit/>
          </a:bodyPr>
          <a:lstStyle/>
          <a:p>
            <a:r>
              <a:rPr lang="en-GB" dirty="0" smtClean="0"/>
              <a:t>SSTs </a:t>
            </a:r>
            <a:r>
              <a:rPr lang="en-GB" b="1" dirty="0" smtClean="0"/>
              <a:t>28 degrees and above </a:t>
            </a:r>
            <a:r>
              <a:rPr lang="en-GB" dirty="0" smtClean="0"/>
              <a:t>in the Indian Ocean basin for the formation and maintenance of this tropical cyclone for the 5 days leading up to the event</a:t>
            </a:r>
          </a:p>
          <a:p>
            <a:endParaRPr lang="en-GB" dirty="0"/>
          </a:p>
        </p:txBody>
      </p:sp>
      <p:cxnSp>
        <p:nvCxnSpPr>
          <p:cNvPr id="3" name="Straight Arrow Connector 2"/>
          <p:cNvCxnSpPr/>
          <p:nvPr/>
        </p:nvCxnSpPr>
        <p:spPr>
          <a:xfrm flipV="1">
            <a:off x="3995936" y="4705132"/>
            <a:ext cx="2520280" cy="16761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4" cstate="print"/>
          <a:stretch>
            <a:fillRect/>
          </a:stretch>
        </p:blipFill>
        <p:spPr>
          <a:xfrm>
            <a:off x="149296" y="2540556"/>
            <a:ext cx="4105477" cy="2720628"/>
          </a:xfrm>
          <a:prstGeom prst="rect">
            <a:avLst/>
          </a:prstGeom>
        </p:spPr>
      </p:pic>
    </p:spTree>
    <p:extLst>
      <p:ext uri="{BB962C8B-B14F-4D97-AF65-F5344CB8AC3E}">
        <p14:creationId xmlns:p14="http://schemas.microsoft.com/office/powerpoint/2010/main" val="284625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ate 5-5Oct1864 20CRv3 precipit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7702" y="2852936"/>
            <a:ext cx="4450640" cy="373948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359024" y="908720"/>
            <a:ext cx="4068960" cy="923330"/>
          </a:xfrm>
          <a:prstGeom prst="rect">
            <a:avLst/>
          </a:prstGeom>
          <a:noFill/>
          <a:ln>
            <a:solidFill>
              <a:schemeClr val="accent2">
                <a:lumMod val="75000"/>
              </a:schemeClr>
            </a:solidFill>
          </a:ln>
        </p:spPr>
        <p:txBody>
          <a:bodyPr wrap="square" rtlCol="0">
            <a:spAutoFit/>
          </a:bodyPr>
          <a:lstStyle/>
          <a:p>
            <a:r>
              <a:rPr lang="en-GB" dirty="0" smtClean="0"/>
              <a:t>Select plot this field – precipitation for the </a:t>
            </a:r>
            <a:r>
              <a:rPr lang="en-GB" b="1" dirty="0" smtClean="0"/>
              <a:t>5</a:t>
            </a:r>
            <a:r>
              <a:rPr lang="en-GB" b="1" baseline="30000" dirty="0" smtClean="0"/>
              <a:t>th</a:t>
            </a:r>
            <a:r>
              <a:rPr lang="en-GB" b="1" dirty="0" smtClean="0"/>
              <a:t> of October 1864</a:t>
            </a:r>
          </a:p>
          <a:p>
            <a:endParaRPr lang="en-GB" dirty="0"/>
          </a:p>
        </p:txBody>
      </p:sp>
      <p:pic>
        <p:nvPicPr>
          <p:cNvPr id="103428" name="Picture 4"/>
          <p:cNvPicPr>
            <a:picLocks noChangeAspect="1" noChangeArrowheads="1"/>
          </p:cNvPicPr>
          <p:nvPr/>
        </p:nvPicPr>
        <p:blipFill>
          <a:blip r:embed="rId3" cstate="print"/>
          <a:srcRect/>
          <a:stretch>
            <a:fillRect/>
          </a:stretch>
        </p:blipFill>
        <p:spPr bwMode="auto">
          <a:xfrm>
            <a:off x="5146194" y="764704"/>
            <a:ext cx="3890302" cy="1440160"/>
          </a:xfrm>
          <a:prstGeom prst="rect">
            <a:avLst/>
          </a:prstGeom>
          <a:noFill/>
          <a:ln w="9525">
            <a:noFill/>
            <a:miter lim="800000"/>
            <a:headEnd/>
            <a:tailEnd/>
          </a:ln>
        </p:spPr>
      </p:pic>
      <p:sp>
        <p:nvSpPr>
          <p:cNvPr id="7" name="TextBox 6"/>
          <p:cNvSpPr txBox="1"/>
          <p:nvPr/>
        </p:nvSpPr>
        <p:spPr>
          <a:xfrm>
            <a:off x="179512" y="5301208"/>
            <a:ext cx="4053530" cy="1477328"/>
          </a:xfrm>
          <a:prstGeom prst="rect">
            <a:avLst/>
          </a:prstGeom>
          <a:noFill/>
          <a:ln>
            <a:solidFill>
              <a:schemeClr val="accent2">
                <a:lumMod val="75000"/>
              </a:schemeClr>
            </a:solidFill>
          </a:ln>
        </p:spPr>
        <p:txBody>
          <a:bodyPr wrap="square" rtlCol="0">
            <a:spAutoFit/>
          </a:bodyPr>
          <a:lstStyle/>
          <a:p>
            <a:r>
              <a:rPr lang="en-GB" dirty="0" smtClean="0"/>
              <a:t>On the 5</a:t>
            </a:r>
            <a:r>
              <a:rPr lang="en-GB" baseline="30000" dirty="0" smtClean="0"/>
              <a:t>th</a:t>
            </a:r>
            <a:r>
              <a:rPr lang="en-GB" dirty="0" smtClean="0"/>
              <a:t> of Oct the precipitation rate was clearly high in the Indian Ocean Basin and over the Kolkata region which would be due to the tropical cyclone</a:t>
            </a:r>
          </a:p>
          <a:p>
            <a:endParaRPr lang="en-GB" dirty="0"/>
          </a:p>
        </p:txBody>
      </p:sp>
      <p:cxnSp>
        <p:nvCxnSpPr>
          <p:cNvPr id="3" name="Straight Arrow Connector 2"/>
          <p:cNvCxnSpPr/>
          <p:nvPr/>
        </p:nvCxnSpPr>
        <p:spPr>
          <a:xfrm flipV="1">
            <a:off x="4233042" y="4231580"/>
            <a:ext cx="1995142" cy="16300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cstate="print"/>
          <a:stretch>
            <a:fillRect/>
          </a:stretch>
        </p:blipFill>
        <p:spPr>
          <a:xfrm>
            <a:off x="0" y="1997576"/>
            <a:ext cx="4593946" cy="3115787"/>
          </a:xfrm>
          <a:prstGeom prst="rect">
            <a:avLst/>
          </a:prstGeom>
        </p:spPr>
      </p:pic>
      <p:sp>
        <p:nvSpPr>
          <p:cNvPr id="9" name="Rectangle 8"/>
          <p:cNvSpPr/>
          <p:nvPr/>
        </p:nvSpPr>
        <p:spPr>
          <a:xfrm>
            <a:off x="5868144" y="4077072"/>
            <a:ext cx="720080"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8638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359024" y="908720"/>
            <a:ext cx="4068960" cy="2031325"/>
          </a:xfrm>
          <a:prstGeom prst="rect">
            <a:avLst/>
          </a:prstGeom>
          <a:noFill/>
          <a:ln>
            <a:solidFill>
              <a:schemeClr val="accent2">
                <a:lumMod val="75000"/>
              </a:schemeClr>
            </a:solidFill>
          </a:ln>
        </p:spPr>
        <p:txBody>
          <a:bodyPr wrap="square" rtlCol="0">
            <a:spAutoFit/>
          </a:bodyPr>
          <a:lstStyle/>
          <a:p>
            <a:r>
              <a:rPr lang="en-GB" dirty="0" smtClean="0"/>
              <a:t>Lets make a </a:t>
            </a:r>
            <a:r>
              <a:rPr lang="en-GB" u="sng" dirty="0" smtClean="0"/>
              <a:t>time series </a:t>
            </a:r>
            <a:r>
              <a:rPr lang="en-GB" dirty="0" smtClean="0"/>
              <a:t>over a smaller domain over Kolkata to see how </a:t>
            </a:r>
            <a:r>
              <a:rPr lang="en-GB" dirty="0" err="1" smtClean="0"/>
              <a:t>precip</a:t>
            </a:r>
            <a:r>
              <a:rPr lang="en-GB" dirty="0" smtClean="0"/>
              <a:t> changed over time.</a:t>
            </a:r>
          </a:p>
          <a:p>
            <a:r>
              <a:rPr lang="en-GB" b="1" dirty="0" smtClean="0"/>
              <a:t>Domain 18N to 24N and 82E to 92E</a:t>
            </a:r>
          </a:p>
          <a:p>
            <a:r>
              <a:rPr lang="en-GB" b="1" dirty="0" smtClean="0"/>
              <a:t>Please note this takes some time to load as it is daily data.</a:t>
            </a:r>
          </a:p>
          <a:p>
            <a:endParaRPr lang="en-GB" dirty="0"/>
          </a:p>
        </p:txBody>
      </p:sp>
      <p:sp>
        <p:nvSpPr>
          <p:cNvPr id="7" name="TextBox 6"/>
          <p:cNvSpPr txBox="1"/>
          <p:nvPr/>
        </p:nvSpPr>
        <p:spPr>
          <a:xfrm>
            <a:off x="4700914" y="5373216"/>
            <a:ext cx="4418152" cy="1600438"/>
          </a:xfrm>
          <a:prstGeom prst="rect">
            <a:avLst/>
          </a:prstGeom>
          <a:noFill/>
          <a:ln>
            <a:solidFill>
              <a:schemeClr val="accent2">
                <a:lumMod val="75000"/>
              </a:schemeClr>
            </a:solidFill>
          </a:ln>
        </p:spPr>
        <p:txBody>
          <a:bodyPr wrap="square" rtlCol="0">
            <a:spAutoFit/>
          </a:bodyPr>
          <a:lstStyle/>
          <a:p>
            <a:r>
              <a:rPr lang="en-GB" sz="1600" dirty="0" smtClean="0"/>
              <a:t>In 1864 it does not appear to show very high precipitation in the dataset, this may be due to a category 1 cyclone which did not produce very high rainfall but the wind speed may have been more </a:t>
            </a:r>
            <a:r>
              <a:rPr lang="en-GB" sz="1600" dirty="0" smtClean="0"/>
              <a:t>damaging factor</a:t>
            </a:r>
            <a:endParaRPr lang="en-GB" sz="1600" dirty="0" smtClean="0"/>
          </a:p>
          <a:p>
            <a:endParaRPr lang="en-GB" sz="1600" dirty="0"/>
          </a:p>
        </p:txBody>
      </p:sp>
      <p:pic>
        <p:nvPicPr>
          <p:cNvPr id="5" name="Picture 4"/>
          <p:cNvPicPr>
            <a:picLocks noChangeAspect="1"/>
          </p:cNvPicPr>
          <p:nvPr/>
        </p:nvPicPr>
        <p:blipFill>
          <a:blip r:embed="rId2" cstate="print"/>
          <a:stretch>
            <a:fillRect/>
          </a:stretch>
        </p:blipFill>
        <p:spPr>
          <a:xfrm>
            <a:off x="86094" y="3155835"/>
            <a:ext cx="4614820" cy="3347070"/>
          </a:xfrm>
          <a:prstGeom prst="rect">
            <a:avLst/>
          </a:prstGeom>
        </p:spPr>
      </p:pic>
      <p:pic>
        <p:nvPicPr>
          <p:cNvPr id="4098" name="Picture 2" descr="time seri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6308" y="908720"/>
            <a:ext cx="4711320" cy="188240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4572000" y="1052736"/>
            <a:ext cx="1440160" cy="11521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cstate="print"/>
          <a:stretch>
            <a:fillRect/>
          </a:stretch>
        </p:blipFill>
        <p:spPr>
          <a:xfrm>
            <a:off x="4860032" y="2875657"/>
            <a:ext cx="4498652" cy="491797"/>
          </a:xfrm>
          <a:prstGeom prst="rect">
            <a:avLst/>
          </a:prstGeom>
        </p:spPr>
      </p:pic>
      <p:pic>
        <p:nvPicPr>
          <p:cNvPr id="4100" name="Picture 4" descr="time seri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7330" y="3552884"/>
            <a:ext cx="4281736" cy="1706909"/>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flipV="1">
            <a:off x="5292080" y="4604117"/>
            <a:ext cx="2088232" cy="8411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8186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554545" y="1054937"/>
            <a:ext cx="3024336" cy="1477328"/>
          </a:xfrm>
          <a:prstGeom prst="rect">
            <a:avLst/>
          </a:prstGeom>
          <a:noFill/>
          <a:ln>
            <a:solidFill>
              <a:schemeClr val="accent2">
                <a:lumMod val="75000"/>
              </a:schemeClr>
            </a:solidFill>
          </a:ln>
        </p:spPr>
        <p:txBody>
          <a:bodyPr wrap="square" rtlCol="0">
            <a:spAutoFit/>
          </a:bodyPr>
          <a:lstStyle/>
          <a:p>
            <a:r>
              <a:rPr lang="en-GB" dirty="0" smtClean="0"/>
              <a:t>Select </a:t>
            </a:r>
            <a:r>
              <a:rPr lang="en-GB" b="1" dirty="0" smtClean="0"/>
              <a:t>Monthly Reanalysis Fields</a:t>
            </a:r>
            <a:r>
              <a:rPr lang="en-GB" dirty="0" smtClean="0"/>
              <a:t> and </a:t>
            </a:r>
          </a:p>
          <a:p>
            <a:r>
              <a:rPr lang="en-GB" dirty="0" smtClean="0"/>
              <a:t>Choose </a:t>
            </a:r>
            <a:r>
              <a:rPr lang="en-GB" b="1" dirty="0" smtClean="0"/>
              <a:t>20 Century Reanalysis Data V3</a:t>
            </a:r>
            <a:r>
              <a:rPr lang="en-GB" dirty="0" smtClean="0"/>
              <a:t> and </a:t>
            </a:r>
          </a:p>
          <a:p>
            <a:r>
              <a:rPr lang="en-GB" dirty="0" smtClean="0"/>
              <a:t>Choose </a:t>
            </a:r>
            <a:r>
              <a:rPr lang="en-GB" b="1" dirty="0" smtClean="0"/>
              <a:t>precipitation</a:t>
            </a:r>
            <a:endParaRPr lang="en-GB" b="1" dirty="0"/>
          </a:p>
        </p:txBody>
      </p:sp>
      <p:pic>
        <p:nvPicPr>
          <p:cNvPr id="102403" name="Picture 3"/>
          <p:cNvPicPr>
            <a:picLocks noChangeAspect="1" noChangeArrowheads="1"/>
          </p:cNvPicPr>
          <p:nvPr/>
        </p:nvPicPr>
        <p:blipFill>
          <a:blip r:embed="rId2" cstate="print"/>
          <a:srcRect/>
          <a:stretch>
            <a:fillRect/>
          </a:stretch>
        </p:blipFill>
        <p:spPr bwMode="auto">
          <a:xfrm>
            <a:off x="4572000" y="908720"/>
            <a:ext cx="4124325" cy="3209925"/>
          </a:xfrm>
          <a:prstGeom prst="rect">
            <a:avLst/>
          </a:prstGeom>
          <a:noFill/>
          <a:ln w="9525">
            <a:noFill/>
            <a:miter lim="800000"/>
            <a:headEnd/>
            <a:tailEnd/>
          </a:ln>
        </p:spPr>
      </p:pic>
      <p:pic>
        <p:nvPicPr>
          <p:cNvPr id="102404" name="Picture 4"/>
          <p:cNvPicPr>
            <a:picLocks noChangeAspect="1" noChangeArrowheads="1"/>
          </p:cNvPicPr>
          <p:nvPr/>
        </p:nvPicPr>
        <p:blipFill>
          <a:blip r:embed="rId3" cstate="print"/>
          <a:srcRect/>
          <a:stretch>
            <a:fillRect/>
          </a:stretch>
        </p:blipFill>
        <p:spPr bwMode="auto">
          <a:xfrm>
            <a:off x="467544" y="2982278"/>
            <a:ext cx="7981950" cy="2238375"/>
          </a:xfrm>
          <a:prstGeom prst="rect">
            <a:avLst/>
          </a:prstGeom>
          <a:noFill/>
          <a:ln w="9525">
            <a:noFill/>
            <a:miter lim="800000"/>
            <a:headEnd/>
            <a:tailEnd/>
          </a:ln>
        </p:spPr>
      </p:pic>
      <p:pic>
        <p:nvPicPr>
          <p:cNvPr id="2" name="Picture 1"/>
          <p:cNvPicPr>
            <a:picLocks noChangeAspect="1"/>
          </p:cNvPicPr>
          <p:nvPr/>
        </p:nvPicPr>
        <p:blipFill>
          <a:blip r:embed="rId4" cstate="print"/>
          <a:stretch>
            <a:fillRect/>
          </a:stretch>
        </p:blipFill>
        <p:spPr>
          <a:xfrm>
            <a:off x="4536246" y="4149845"/>
            <a:ext cx="3888432" cy="2521846"/>
          </a:xfrm>
          <a:prstGeom prst="rect">
            <a:avLst/>
          </a:prstGeom>
        </p:spPr>
      </p:pic>
      <p:cxnSp>
        <p:nvCxnSpPr>
          <p:cNvPr id="7" name="Straight Arrow Connector 6"/>
          <p:cNvCxnSpPr/>
          <p:nvPr/>
        </p:nvCxnSpPr>
        <p:spPr>
          <a:xfrm>
            <a:off x="3131840" y="1268760"/>
            <a:ext cx="1512168" cy="9361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71800" y="2420888"/>
            <a:ext cx="2808312" cy="30243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251520" y="908720"/>
            <a:ext cx="3600400" cy="923330"/>
          </a:xfrm>
          <a:prstGeom prst="rect">
            <a:avLst/>
          </a:prstGeom>
          <a:noFill/>
          <a:ln>
            <a:solidFill>
              <a:schemeClr val="accent2">
                <a:lumMod val="75000"/>
              </a:schemeClr>
            </a:solidFill>
          </a:ln>
        </p:spPr>
        <p:txBody>
          <a:bodyPr wrap="square" rtlCol="0">
            <a:spAutoFit/>
          </a:bodyPr>
          <a:lstStyle/>
          <a:p>
            <a:r>
              <a:rPr lang="en-GB" dirty="0" smtClean="0"/>
              <a:t>Select plot this field</a:t>
            </a:r>
          </a:p>
          <a:p>
            <a:r>
              <a:rPr lang="en-GB" dirty="0" smtClean="0"/>
              <a:t>Do it for </a:t>
            </a:r>
            <a:r>
              <a:rPr lang="en-GB" b="1" dirty="0" smtClean="0"/>
              <a:t>Precipitation</a:t>
            </a:r>
            <a:r>
              <a:rPr lang="en-GB" dirty="0" smtClean="0"/>
              <a:t> and average over </a:t>
            </a:r>
            <a:r>
              <a:rPr lang="en-GB" b="1" dirty="0" smtClean="0"/>
              <a:t>1 month - October</a:t>
            </a:r>
            <a:endParaRPr lang="en-GB" b="1" dirty="0"/>
          </a:p>
        </p:txBody>
      </p:sp>
      <p:pic>
        <p:nvPicPr>
          <p:cNvPr id="103428" name="Picture 4"/>
          <p:cNvPicPr>
            <a:picLocks noChangeAspect="1" noChangeArrowheads="1"/>
          </p:cNvPicPr>
          <p:nvPr/>
        </p:nvPicPr>
        <p:blipFill>
          <a:blip r:embed="rId2" cstate="print"/>
          <a:srcRect/>
          <a:stretch>
            <a:fillRect/>
          </a:stretch>
        </p:blipFill>
        <p:spPr bwMode="auto">
          <a:xfrm>
            <a:off x="5146194" y="764704"/>
            <a:ext cx="3890302" cy="1440160"/>
          </a:xfrm>
          <a:prstGeom prst="rect">
            <a:avLst/>
          </a:prstGeom>
          <a:noFill/>
          <a:ln w="9525">
            <a:noFill/>
            <a:miter lim="800000"/>
            <a:headEnd/>
            <a:tailEnd/>
          </a:ln>
        </p:spPr>
      </p:pic>
      <p:pic>
        <p:nvPicPr>
          <p:cNvPr id="106499" name="Picture 3"/>
          <p:cNvPicPr>
            <a:picLocks noChangeAspect="1" noChangeArrowheads="1"/>
          </p:cNvPicPr>
          <p:nvPr/>
        </p:nvPicPr>
        <p:blipFill>
          <a:blip r:embed="rId3" cstate="print"/>
          <a:srcRect/>
          <a:stretch>
            <a:fillRect/>
          </a:stretch>
        </p:blipFill>
        <p:spPr bwMode="auto">
          <a:xfrm>
            <a:off x="0" y="1844824"/>
            <a:ext cx="4758876" cy="3394348"/>
          </a:xfrm>
          <a:prstGeom prst="rect">
            <a:avLst/>
          </a:prstGeom>
          <a:noFill/>
          <a:ln w="9525">
            <a:noFill/>
            <a:miter lim="800000"/>
            <a:headEnd/>
            <a:tailEnd/>
          </a:ln>
        </p:spPr>
      </p:pic>
      <p:pic>
        <p:nvPicPr>
          <p:cNvPr id="106498" name="Picture 2" descr="prate Oct1864 20CRv3 precipitation"/>
          <p:cNvPicPr>
            <a:picLocks noChangeAspect="1" noChangeArrowheads="1"/>
          </p:cNvPicPr>
          <p:nvPr/>
        </p:nvPicPr>
        <p:blipFill>
          <a:blip r:embed="rId4" cstate="print"/>
          <a:srcRect/>
          <a:stretch>
            <a:fillRect/>
          </a:stretch>
        </p:blipFill>
        <p:spPr bwMode="auto">
          <a:xfrm>
            <a:off x="4159957" y="2719933"/>
            <a:ext cx="4984043" cy="4138067"/>
          </a:xfrm>
          <a:prstGeom prst="rect">
            <a:avLst/>
          </a:prstGeom>
          <a:noFill/>
        </p:spPr>
      </p:pic>
      <p:sp>
        <p:nvSpPr>
          <p:cNvPr id="2" name="Rectangle 1"/>
          <p:cNvSpPr/>
          <p:nvPr/>
        </p:nvSpPr>
        <p:spPr>
          <a:xfrm>
            <a:off x="5796136" y="4077072"/>
            <a:ext cx="648072" cy="7067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1111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251520" y="908720"/>
            <a:ext cx="3384376" cy="646331"/>
          </a:xfrm>
          <a:prstGeom prst="rect">
            <a:avLst/>
          </a:prstGeom>
          <a:noFill/>
          <a:ln>
            <a:solidFill>
              <a:schemeClr val="accent2">
                <a:lumMod val="75000"/>
              </a:schemeClr>
            </a:solidFill>
          </a:ln>
        </p:spPr>
        <p:txBody>
          <a:bodyPr wrap="square" rtlCol="0">
            <a:spAutoFit/>
          </a:bodyPr>
          <a:lstStyle/>
          <a:p>
            <a:r>
              <a:rPr lang="en-GB" dirty="0" smtClean="0"/>
              <a:t>Select plot this field</a:t>
            </a:r>
          </a:p>
          <a:p>
            <a:r>
              <a:rPr lang="en-GB" dirty="0" smtClean="0"/>
              <a:t>Do it for </a:t>
            </a:r>
            <a:r>
              <a:rPr lang="en-GB" b="1" dirty="0" smtClean="0"/>
              <a:t>SLP</a:t>
            </a:r>
            <a:r>
              <a:rPr lang="en-GB" dirty="0" smtClean="0"/>
              <a:t> – sea level pressure</a:t>
            </a:r>
            <a:endParaRPr lang="en-GB" dirty="0"/>
          </a:p>
        </p:txBody>
      </p:sp>
      <p:pic>
        <p:nvPicPr>
          <p:cNvPr id="103428" name="Picture 4"/>
          <p:cNvPicPr>
            <a:picLocks noChangeAspect="1" noChangeArrowheads="1"/>
          </p:cNvPicPr>
          <p:nvPr/>
        </p:nvPicPr>
        <p:blipFill>
          <a:blip r:embed="rId2" cstate="print"/>
          <a:srcRect/>
          <a:stretch>
            <a:fillRect/>
          </a:stretch>
        </p:blipFill>
        <p:spPr bwMode="auto">
          <a:xfrm>
            <a:off x="5146194" y="764704"/>
            <a:ext cx="3890302" cy="1440160"/>
          </a:xfrm>
          <a:prstGeom prst="rect">
            <a:avLst/>
          </a:prstGeom>
          <a:noFill/>
          <a:ln w="9525">
            <a:noFill/>
            <a:miter lim="800000"/>
            <a:headEnd/>
            <a:tailEnd/>
          </a:ln>
        </p:spPr>
      </p:pic>
      <p:pic>
        <p:nvPicPr>
          <p:cNvPr id="105474" name="Picture 2"/>
          <p:cNvPicPr>
            <a:picLocks noChangeAspect="1" noChangeArrowheads="1"/>
          </p:cNvPicPr>
          <p:nvPr/>
        </p:nvPicPr>
        <p:blipFill>
          <a:blip r:embed="rId3" cstate="print"/>
          <a:srcRect/>
          <a:stretch>
            <a:fillRect/>
          </a:stretch>
        </p:blipFill>
        <p:spPr bwMode="auto">
          <a:xfrm>
            <a:off x="0" y="1772816"/>
            <a:ext cx="4839210" cy="3441973"/>
          </a:xfrm>
          <a:prstGeom prst="rect">
            <a:avLst/>
          </a:prstGeom>
          <a:noFill/>
          <a:ln w="9525">
            <a:noFill/>
            <a:miter lim="800000"/>
            <a:headEnd/>
            <a:tailEnd/>
          </a:ln>
        </p:spPr>
      </p:pic>
      <p:pic>
        <p:nvPicPr>
          <p:cNvPr id="105476" name="Picture 4" descr="prmsl Oct1864 20CRv3 SLP"/>
          <p:cNvPicPr>
            <a:picLocks noChangeAspect="1" noChangeArrowheads="1"/>
          </p:cNvPicPr>
          <p:nvPr/>
        </p:nvPicPr>
        <p:blipFill>
          <a:blip r:embed="rId4" cstate="print"/>
          <a:srcRect/>
          <a:stretch>
            <a:fillRect/>
          </a:stretch>
        </p:blipFill>
        <p:spPr bwMode="auto">
          <a:xfrm>
            <a:off x="4390319" y="2708920"/>
            <a:ext cx="4718185" cy="3984526"/>
          </a:xfrm>
          <a:prstGeom prst="rect">
            <a:avLst/>
          </a:prstGeom>
          <a:noFill/>
        </p:spPr>
      </p:pic>
      <p:pic>
        <p:nvPicPr>
          <p:cNvPr id="7" name="Picture 2" descr="prmsl 5-5Oct1864 20CRv3 SLP"/>
          <p:cNvPicPr>
            <a:picLocks noChangeAspect="1" noChangeArrowheads="1"/>
          </p:cNvPicPr>
          <p:nvPr/>
        </p:nvPicPr>
        <p:blipFill>
          <a:blip r:embed="rId5" cstate="print"/>
          <a:srcRect/>
          <a:stretch>
            <a:fillRect/>
          </a:stretch>
        </p:blipFill>
        <p:spPr bwMode="auto">
          <a:xfrm>
            <a:off x="107504" y="2822988"/>
            <a:ext cx="4448041" cy="3756389"/>
          </a:xfrm>
          <a:prstGeom prst="rect">
            <a:avLst/>
          </a:prstGeom>
          <a:noFill/>
        </p:spPr>
      </p:pic>
    </p:spTree>
    <p:extLst>
      <p:ext uri="{BB962C8B-B14F-4D97-AF65-F5344CB8AC3E}">
        <p14:creationId xmlns:p14="http://schemas.microsoft.com/office/powerpoint/2010/main" val="400111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2123728" y="1028475"/>
            <a:ext cx="4752528" cy="923330"/>
          </a:xfrm>
          <a:prstGeom prst="rect">
            <a:avLst/>
          </a:prstGeom>
          <a:noFill/>
          <a:ln>
            <a:solidFill>
              <a:schemeClr val="accent2">
                <a:lumMod val="75000"/>
              </a:schemeClr>
            </a:solidFill>
          </a:ln>
        </p:spPr>
        <p:txBody>
          <a:bodyPr wrap="square" rtlCol="0">
            <a:spAutoFit/>
          </a:bodyPr>
          <a:lstStyle/>
          <a:p>
            <a:r>
              <a:rPr lang="en-GB" dirty="0" smtClean="0"/>
              <a:t>Select plot this field</a:t>
            </a:r>
          </a:p>
          <a:p>
            <a:r>
              <a:rPr lang="en-GB" dirty="0" smtClean="0"/>
              <a:t>Do it for </a:t>
            </a:r>
            <a:r>
              <a:rPr lang="en-GB" b="1" dirty="0" smtClean="0"/>
              <a:t>U and W winds</a:t>
            </a:r>
            <a:r>
              <a:rPr lang="en-GB" dirty="0" smtClean="0"/>
              <a:t> – zonal (E/W) and </a:t>
            </a:r>
            <a:r>
              <a:rPr lang="en-GB" dirty="0" err="1" smtClean="0"/>
              <a:t>meridonal</a:t>
            </a:r>
            <a:r>
              <a:rPr lang="en-GB" dirty="0" smtClean="0"/>
              <a:t> (N/S) winds</a:t>
            </a:r>
            <a:endParaRPr lang="en-GB" dirty="0"/>
          </a:p>
        </p:txBody>
      </p:sp>
      <p:pic>
        <p:nvPicPr>
          <p:cNvPr id="3074" name="Picture 2" descr="uwnd Oct1864 20CRv3 10m zonal wi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32" y="2431538"/>
            <a:ext cx="4697484" cy="417480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wnd Oct1864 20CRv3 10m meridional wi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3968" y="2406761"/>
            <a:ext cx="4725363" cy="419958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H="1">
            <a:off x="1907704" y="3789040"/>
            <a:ext cx="86409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228184" y="4437112"/>
            <a:ext cx="0" cy="10801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95536" y="5661248"/>
            <a:ext cx="855712" cy="83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8100392" y="3933056"/>
            <a:ext cx="8384" cy="7843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5885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sp>
        <p:nvSpPr>
          <p:cNvPr id="13" name="TextBox 12"/>
          <p:cNvSpPr txBox="1"/>
          <p:nvPr/>
        </p:nvSpPr>
        <p:spPr>
          <a:xfrm>
            <a:off x="251521" y="836712"/>
            <a:ext cx="5976664" cy="1747659"/>
          </a:xfrm>
          <a:prstGeom prst="rect">
            <a:avLst/>
          </a:prstGeom>
          <a:noFill/>
          <a:ln>
            <a:solidFill>
              <a:schemeClr val="accent2">
                <a:lumMod val="75000"/>
              </a:schemeClr>
            </a:solidFill>
          </a:ln>
        </p:spPr>
        <p:txBody>
          <a:bodyPr wrap="square" rtlCol="0">
            <a:spAutoFit/>
          </a:bodyPr>
          <a:lstStyle/>
          <a:p>
            <a:r>
              <a:rPr lang="en-GB" dirty="0" smtClean="0"/>
              <a:t>Let’s have a look at what </a:t>
            </a:r>
            <a:r>
              <a:rPr lang="en-GB" b="1" dirty="0" smtClean="0"/>
              <a:t>Monthly Observations </a:t>
            </a:r>
            <a:r>
              <a:rPr lang="en-GB" dirty="0" smtClean="0"/>
              <a:t>KNMI has for Tropical Cyclones and Case Study 1:</a:t>
            </a:r>
          </a:p>
          <a:p>
            <a:r>
              <a:rPr lang="en-GB" dirty="0" smtClean="0"/>
              <a:t>Data only starts from </a:t>
            </a:r>
            <a:r>
              <a:rPr lang="en-GB" b="1" dirty="0" smtClean="0"/>
              <a:t>1945</a:t>
            </a:r>
            <a:r>
              <a:rPr lang="en-GB" dirty="0" smtClean="0"/>
              <a:t> for TC data fields</a:t>
            </a:r>
          </a:p>
          <a:p>
            <a:r>
              <a:rPr lang="en-GB" dirty="0" smtClean="0"/>
              <a:t>And wind speed data has </a:t>
            </a:r>
            <a:r>
              <a:rPr lang="en-GB" b="1" dirty="0" smtClean="0"/>
              <a:t>missing values</a:t>
            </a:r>
            <a:r>
              <a:rPr lang="en-GB" dirty="0" smtClean="0"/>
              <a:t> for our period of interest – will use them in the other </a:t>
            </a:r>
            <a:r>
              <a:rPr lang="en-GB" dirty="0" smtClean="0"/>
              <a:t>2 case </a:t>
            </a:r>
            <a:r>
              <a:rPr lang="en-GB" dirty="0" smtClean="0"/>
              <a:t>studies</a:t>
            </a:r>
          </a:p>
          <a:p>
            <a:endParaRPr lang="en-GB" dirty="0"/>
          </a:p>
        </p:txBody>
      </p:sp>
      <p:pic>
        <p:nvPicPr>
          <p:cNvPr id="2" name="Picture 1"/>
          <p:cNvPicPr>
            <a:picLocks noChangeAspect="1"/>
          </p:cNvPicPr>
          <p:nvPr/>
        </p:nvPicPr>
        <p:blipFill>
          <a:blip r:embed="rId3" cstate="print"/>
          <a:stretch>
            <a:fillRect/>
          </a:stretch>
        </p:blipFill>
        <p:spPr>
          <a:xfrm>
            <a:off x="1475656" y="2647144"/>
            <a:ext cx="6816105" cy="2121297"/>
          </a:xfrm>
          <a:prstGeom prst="rect">
            <a:avLst/>
          </a:prstGeom>
        </p:spPr>
      </p:pic>
      <p:pic>
        <p:nvPicPr>
          <p:cNvPr id="4" name="Picture 3"/>
          <p:cNvPicPr>
            <a:picLocks noChangeAspect="1"/>
          </p:cNvPicPr>
          <p:nvPr/>
        </p:nvPicPr>
        <p:blipFill>
          <a:blip r:embed="rId4" cstate="print"/>
          <a:stretch>
            <a:fillRect/>
          </a:stretch>
        </p:blipFill>
        <p:spPr>
          <a:xfrm>
            <a:off x="6338155" y="908720"/>
            <a:ext cx="2805845" cy="1227986"/>
          </a:xfrm>
          <a:prstGeom prst="rect">
            <a:avLst/>
          </a:prstGeom>
        </p:spPr>
      </p:pic>
      <p:pic>
        <p:nvPicPr>
          <p:cNvPr id="5122" name="Picture 2" descr="time seri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89" y="4798712"/>
            <a:ext cx="4678232" cy="187765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ime seri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4417" y="4831214"/>
            <a:ext cx="4323298" cy="1735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7013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169437"/>
            <a:ext cx="6478440" cy="584775"/>
          </a:xfrm>
          <a:prstGeom prst="rect">
            <a:avLst/>
          </a:prstGeom>
          <a:noFill/>
        </p:spPr>
        <p:txBody>
          <a:bodyPr wrap="none" rtlCol="0">
            <a:spAutoFit/>
          </a:bodyPr>
          <a:lstStyle/>
          <a:p>
            <a:r>
              <a:rPr lang="en-GB" sz="3200" b="1" dirty="0" smtClean="0"/>
              <a:t>CASE STUDY1 : 1864 Kolkata Cyclone </a:t>
            </a:r>
            <a:endParaRPr lang="en-GB" sz="3200" b="1" dirty="0"/>
          </a:p>
        </p:txBody>
      </p:sp>
      <p:pic>
        <p:nvPicPr>
          <p:cNvPr id="2" name="Picture 1"/>
          <p:cNvPicPr>
            <a:picLocks noChangeAspect="1"/>
          </p:cNvPicPr>
          <p:nvPr/>
        </p:nvPicPr>
        <p:blipFill>
          <a:blip r:embed="rId2" cstate="print"/>
          <a:stretch>
            <a:fillRect/>
          </a:stretch>
        </p:blipFill>
        <p:spPr>
          <a:xfrm>
            <a:off x="4102752" y="853984"/>
            <a:ext cx="4671492" cy="4210699"/>
          </a:xfrm>
          <a:prstGeom prst="rect">
            <a:avLst/>
          </a:prstGeom>
        </p:spPr>
      </p:pic>
      <p:sp>
        <p:nvSpPr>
          <p:cNvPr id="9" name="TextBox 8"/>
          <p:cNvSpPr txBox="1"/>
          <p:nvPr/>
        </p:nvSpPr>
        <p:spPr>
          <a:xfrm>
            <a:off x="251520" y="908720"/>
            <a:ext cx="3744416" cy="4801314"/>
          </a:xfrm>
          <a:prstGeom prst="rect">
            <a:avLst/>
          </a:prstGeom>
          <a:noFill/>
          <a:ln>
            <a:solidFill>
              <a:schemeClr val="accent2">
                <a:lumMod val="75000"/>
              </a:schemeClr>
            </a:solidFill>
          </a:ln>
        </p:spPr>
        <p:txBody>
          <a:bodyPr wrap="square" rtlCol="0">
            <a:spAutoFit/>
          </a:bodyPr>
          <a:lstStyle/>
          <a:p>
            <a:r>
              <a:rPr lang="en-GB" dirty="0" smtClean="0"/>
              <a:t>Limitations to analysing climate data of this event:</a:t>
            </a:r>
          </a:p>
          <a:p>
            <a:endParaRPr lang="en-GB" dirty="0" smtClean="0"/>
          </a:p>
          <a:p>
            <a:pPr marL="342900" indent="-342900">
              <a:buAutoNum type="arabicPeriod"/>
            </a:pPr>
            <a:r>
              <a:rPr lang="en-GB" u="sng" dirty="0" smtClean="0"/>
              <a:t>Low resolution </a:t>
            </a:r>
            <a:r>
              <a:rPr lang="en-GB" dirty="0" smtClean="0"/>
              <a:t>data 1 degree x 1 degree which = ~100km x 100km grid boxes and cyclones happen on smaller scales so not able to clearly see the event in the data.</a:t>
            </a:r>
          </a:p>
          <a:p>
            <a:pPr marL="342900" indent="-342900">
              <a:buAutoNum type="arabicPeriod"/>
            </a:pPr>
            <a:r>
              <a:rPr lang="en-GB" dirty="0" smtClean="0"/>
              <a:t>This cyclone was only a Category 1 cyclone but produced much damage and killed </a:t>
            </a:r>
            <a:r>
              <a:rPr lang="en-GB" dirty="0" smtClean="0"/>
              <a:t>many people.</a:t>
            </a:r>
            <a:endParaRPr lang="en-GB" dirty="0" smtClean="0"/>
          </a:p>
          <a:p>
            <a:pPr marL="342900" indent="-342900">
              <a:buAutoNum type="arabicPeriod"/>
            </a:pPr>
            <a:r>
              <a:rPr lang="en-GB" dirty="0" smtClean="0"/>
              <a:t>This was the oldest case study out of the 3 when less observational data was collected therefore more uncertainty as we use </a:t>
            </a:r>
            <a:r>
              <a:rPr lang="en-GB" dirty="0" smtClean="0"/>
              <a:t>models </a:t>
            </a:r>
            <a:r>
              <a:rPr lang="en-GB" dirty="0" smtClean="0"/>
              <a:t>to fill the gaps and </a:t>
            </a:r>
            <a:r>
              <a:rPr lang="en-GB" dirty="0" smtClean="0"/>
              <a:t>interpolate.</a:t>
            </a:r>
            <a:endParaRPr lang="en-GB" dirty="0" smtClean="0"/>
          </a:p>
          <a:p>
            <a:pPr marL="342900" indent="-342900">
              <a:buAutoNum type="arabicPeriod"/>
            </a:pPr>
            <a:endParaRPr lang="en-GB" dirty="0" smtClean="0"/>
          </a:p>
        </p:txBody>
      </p:sp>
      <p:sp>
        <p:nvSpPr>
          <p:cNvPr id="4" name="Oval 3"/>
          <p:cNvSpPr/>
          <p:nvPr/>
        </p:nvSpPr>
        <p:spPr>
          <a:xfrm>
            <a:off x="4211960" y="3429000"/>
            <a:ext cx="273630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2" descr="154 years ago, this infamous cyclone in Calcutta took over 60,000 lives and  flooded the entire city - Education Today New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185" y="4159781"/>
            <a:ext cx="47148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643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34253</TotalTime>
  <Words>1076</Words>
  <Application>Microsoft Office PowerPoint</Application>
  <PresentationFormat>On-screen Show (4:3)</PresentationFormat>
  <Paragraphs>136</Paragraphs>
  <Slides>23</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Summer School KNMI CLIMATE WORKSHOP: 27 May 2021 </vt:lpstr>
      <vt:lpstr> Workshop Outcomes:    An introduction to KNMI which allows you to access and analysis climate data       Demonstrate how to obtain and analyse climate data for 3 different case studies from Day 1 of the Summer School        1. CASE STUDY: 1864 Kolkata Cyclone (I will demo this case study) 2. CASE STUDY: 1877-1878 El Niño 3. CASE STUDY: 1944-1945 Typhoons   </vt:lpstr>
      <vt:lpstr>Site for doing research remotely</vt:lpstr>
      <vt:lpstr>Types of data</vt:lpstr>
      <vt:lpstr>Types of data: TIMESERIES</vt:lpstr>
      <vt:lpstr>Types of data: SPATIAL</vt:lpstr>
      <vt:lpstr>How to choose your region of interest</vt:lpstr>
      <vt:lpstr>Choose your region of interest</vt:lpstr>
      <vt:lpstr>Choose your region of interest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IT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 Services</dc:creator>
  <cp:lastModifiedBy>Melissa Lazenby</cp:lastModifiedBy>
  <cp:revision>297</cp:revision>
  <cp:lastPrinted>2021-05-25T15:13:01Z</cp:lastPrinted>
  <dcterms:created xsi:type="dcterms:W3CDTF">2011-03-18T11:30:32Z</dcterms:created>
  <dcterms:modified xsi:type="dcterms:W3CDTF">2021-05-25T15:13:03Z</dcterms:modified>
</cp:coreProperties>
</file>