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6" r:id="rId2"/>
    <p:sldId id="519" r:id="rId3"/>
    <p:sldId id="413" r:id="rId4"/>
    <p:sldId id="515" r:id="rId5"/>
    <p:sldId id="417" r:id="rId6"/>
    <p:sldId id="501" r:id="rId7"/>
    <p:sldId id="457" r:id="rId8"/>
    <p:sldId id="502" r:id="rId9"/>
    <p:sldId id="516" r:id="rId10"/>
    <p:sldId id="520" r:id="rId11"/>
    <p:sldId id="517" r:id="rId12"/>
    <p:sldId id="344" r:id="rId13"/>
    <p:sldId id="503" r:id="rId14"/>
    <p:sldId id="400" r:id="rId15"/>
    <p:sldId id="504" r:id="rId16"/>
    <p:sldId id="505" r:id="rId17"/>
    <p:sldId id="506" r:id="rId18"/>
    <p:sldId id="518" r:id="rId19"/>
    <p:sldId id="364" r:id="rId20"/>
    <p:sldId id="365" r:id="rId21"/>
    <p:sldId id="369" r:id="rId22"/>
    <p:sldId id="375" r:id="rId23"/>
    <p:sldId id="376" r:id="rId24"/>
    <p:sldId id="377" r:id="rId25"/>
    <p:sldId id="508" r:id="rId26"/>
    <p:sldId id="468" r:id="rId27"/>
    <p:sldId id="469" r:id="rId28"/>
    <p:sldId id="470" r:id="rId29"/>
    <p:sldId id="471" r:id="rId30"/>
    <p:sldId id="472" r:id="rId31"/>
    <p:sldId id="473" r:id="rId32"/>
    <p:sldId id="476" r:id="rId33"/>
    <p:sldId id="490" r:id="rId34"/>
    <p:sldId id="521" r:id="rId35"/>
    <p:sldId id="479" r:id="rId36"/>
    <p:sldId id="488" r:id="rId37"/>
    <p:sldId id="510" r:id="rId38"/>
    <p:sldId id="265" r:id="rId39"/>
    <p:sldId id="266" r:id="rId40"/>
    <p:sldId id="511" r:id="rId41"/>
    <p:sldId id="512" r:id="rId42"/>
    <p:sldId id="513" r:id="rId43"/>
    <p:sldId id="289" r:id="rId44"/>
    <p:sldId id="290" r:id="rId45"/>
    <p:sldId id="514" r:id="rId46"/>
    <p:sldId id="480" r:id="rId47"/>
    <p:sldId id="481" r:id="rId48"/>
    <p:sldId id="482" r:id="rId49"/>
    <p:sldId id="483" r:id="rId50"/>
    <p:sldId id="484" r:id="rId51"/>
    <p:sldId id="485" r:id="rId52"/>
    <p:sldId id="486" r:id="rId53"/>
    <p:sldId id="487" r:id="rId54"/>
    <p:sldId id="522" r:id="rId55"/>
    <p:sldId id="499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694"/>
  </p:normalViewPr>
  <p:slideViewPr>
    <p:cSldViewPr>
      <p:cViewPr varScale="1">
        <p:scale>
          <a:sx n="111" d="100"/>
          <a:sy n="111" d="100"/>
        </p:scale>
        <p:origin x="208" y="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8E013-EC3C-4D1E-AC50-E667B92570E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A9623-E60A-4302-8E68-829990739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74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A9E1-DC0C-4DC3-9475-11EB0095519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70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52400"/>
            <a:ext cx="6172200" cy="1894362"/>
          </a:xfrm>
        </p:spPr>
        <p:txBody>
          <a:bodyPr/>
          <a:lstStyle/>
          <a:p>
            <a:r>
              <a:rPr lang="en-GB" dirty="0"/>
              <a:t>The Rational(?) Status of the Decision Fallacies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590800"/>
            <a:ext cx="6400800" cy="3048000"/>
          </a:xfrm>
        </p:spPr>
        <p:txBody>
          <a:bodyPr>
            <a:normAutofit/>
          </a:bodyPr>
          <a:lstStyle/>
          <a:p>
            <a:r>
              <a:rPr lang="en-GB" dirty="0"/>
              <a:t>Emmanuel Pothos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Funding: </a:t>
            </a:r>
          </a:p>
          <a:p>
            <a:r>
              <a:rPr lang="en-US" dirty="0"/>
              <a:t>ONRG grant N62909-19-1-2000</a:t>
            </a:r>
            <a:r>
              <a:rPr lang="en-GB" dirty="0"/>
              <a:t>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BE2E-01D1-A245-9791-8200F05D9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of study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0CCAA-C4C2-C447-B5BF-4B5F888FB31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How people develop intuitions for why certain events are more or less likely. </a:t>
            </a:r>
          </a:p>
          <a:p>
            <a:endParaRPr lang="en-US" dirty="0"/>
          </a:p>
          <a:p>
            <a:r>
              <a:rPr lang="en-US" dirty="0"/>
              <a:t>Note, maybe there are no regular patterns across individuals for higher cognition (maybe this depends on the person’s knowledge, expert relevant knowledge etc. – Fodor). </a:t>
            </a:r>
          </a:p>
          <a:p>
            <a:endParaRPr lang="en-US" dirty="0"/>
          </a:p>
          <a:p>
            <a:r>
              <a:rPr lang="en-US" dirty="0"/>
              <a:t>However, this seems unlikely. </a:t>
            </a:r>
          </a:p>
        </p:txBody>
      </p:sp>
    </p:spTree>
    <p:extLst>
      <p:ext uri="{BB962C8B-B14F-4D97-AF65-F5344CB8AC3E}">
        <p14:creationId xmlns:p14="http://schemas.microsoft.com/office/powerpoint/2010/main" val="287814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Predominant framework for probabilistic inference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Classical probability (CP) theory </a:t>
            </a:r>
            <a:r>
              <a:rPr lang="en-US" dirty="0"/>
              <a:t>(Oaksford &amp; Chater, 2009). </a:t>
            </a:r>
          </a:p>
          <a:p>
            <a:endParaRPr lang="en-GB" dirty="0"/>
          </a:p>
          <a:p>
            <a:r>
              <a:rPr lang="en-GB" dirty="0"/>
              <a:t>Three main reasons: </a:t>
            </a:r>
          </a:p>
          <a:p>
            <a:endParaRPr lang="en-GB" dirty="0"/>
          </a:p>
          <a:p>
            <a:pPr lvl="1"/>
            <a:r>
              <a:rPr lang="en-GB" dirty="0"/>
              <a:t>Formal a priori motivation (notably, the Dutch Book theorem).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Excellent descriptive coverage.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Intuition: </a:t>
            </a:r>
            <a:r>
              <a:rPr lang="en-US" dirty="0"/>
              <a:t>“probability theory is nothing but common sense reduced to calculation (</a:t>
            </a:r>
            <a:r>
              <a:rPr lang="en-GB" dirty="0"/>
              <a:t>Laplace, 1816).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82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236CE-F8C5-2647-8C8F-5455FECC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exactly is the claim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75E6F-B4BC-F34B-AB61-A3937139A6A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Behavior is the emergent outcome of the interaction of ~</a:t>
            </a:r>
            <a:r>
              <a:rPr lang="en-US" dirty="0" err="1"/>
              <a:t>Bs</a:t>
            </a:r>
            <a:r>
              <a:rPr lang="en-US" dirty="0"/>
              <a:t> of neurons.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best way to characterize this behavior? </a:t>
            </a:r>
          </a:p>
          <a:p>
            <a:endParaRPr lang="en-US" dirty="0"/>
          </a:p>
          <a:p>
            <a:r>
              <a:rPr lang="en-US" dirty="0"/>
              <a:t>Some researchers employ individual principles (e.g., heuristics). </a:t>
            </a:r>
          </a:p>
          <a:p>
            <a:endParaRPr lang="en-US" dirty="0"/>
          </a:p>
          <a:p>
            <a:r>
              <a:rPr lang="en-US" dirty="0"/>
              <a:t>CPT principles are an extremely influential approach (for the reason just noted).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2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Problems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600200"/>
                <a:ext cx="7467600" cy="52578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dirty="0"/>
                  <a:t>Because of closure, CP inference can be expensive (JPD terms needed for n questions, k options,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dirty="0"/>
                  <a:t>)</a:t>
                </a:r>
              </a:p>
              <a:p>
                <a:endParaRPr lang="en-GB" dirty="0"/>
              </a:p>
              <a:p>
                <a:r>
                  <a:rPr lang="en-GB" dirty="0"/>
                  <a:t>Note most CPT psychologists acknowledge the problem (e.g., Tenenbaum et al., 2011). </a:t>
                </a:r>
              </a:p>
              <a:p>
                <a:endParaRPr lang="en-GB" dirty="0"/>
              </a:p>
              <a:p>
                <a:r>
                  <a:rPr lang="en-GB" dirty="0"/>
                  <a:t>Indication that a </a:t>
                </a:r>
                <a:r>
                  <a:rPr lang="en-GB" i="1" dirty="0"/>
                  <a:t>baseline</a:t>
                </a:r>
                <a:r>
                  <a:rPr lang="en-GB" dirty="0"/>
                  <a:t> CPT approach is inadequate: Empirical results problematic from a classical perspective. </a:t>
                </a:r>
              </a:p>
              <a:p>
                <a:endParaRPr lang="en-GB" dirty="0"/>
              </a:p>
              <a:p>
                <a:r>
                  <a:rPr lang="en-GB" dirty="0"/>
                  <a:t>These are called fallacies, because of their persistence, even after the ‘correct’ approach explained (Gilboa, 2000)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600200"/>
                <a:ext cx="7467600" cy="5257800"/>
              </a:xfrm>
              <a:blipFill>
                <a:blip r:embed="rId2"/>
                <a:stretch>
                  <a:fillRect l="-510" t="-1446" r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278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9B3C9-D136-4F81-AD0B-8F7F48A3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Several approaches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D9088-9CE6-4626-AB3F-11EA1D70C9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1) sampling or other approximations in CPT (e.g., Bayesian nets). </a:t>
            </a:r>
          </a:p>
          <a:p>
            <a:endParaRPr lang="en-GB" dirty="0"/>
          </a:p>
          <a:p>
            <a:r>
              <a:rPr lang="en-GB" dirty="0"/>
              <a:t>2) abandon CP to favour heuristics/ biases. </a:t>
            </a:r>
          </a:p>
          <a:p>
            <a:endParaRPr lang="en-GB" dirty="0"/>
          </a:p>
          <a:p>
            <a:r>
              <a:rPr lang="en-GB" dirty="0"/>
              <a:t>3) dual route models (analytic/ heuristic). </a:t>
            </a:r>
          </a:p>
          <a:p>
            <a:endParaRPr lang="en-GB" dirty="0"/>
          </a:p>
          <a:p>
            <a:r>
              <a:rPr lang="en-GB" dirty="0"/>
              <a:t>4) alternative probabilistic frameworks. </a:t>
            </a:r>
            <a:endParaRPr lang="en-US" dirty="0"/>
          </a:p>
          <a:p>
            <a:endParaRPr lang="en-GB" dirty="0"/>
          </a:p>
          <a:p>
            <a:r>
              <a:rPr lang="en-GB" dirty="0"/>
              <a:t>Note, relevant concept common to all the above: </a:t>
            </a:r>
            <a:r>
              <a:rPr lang="en-GB" u="sng" dirty="0"/>
              <a:t>bounded rationality</a:t>
            </a:r>
            <a:r>
              <a:rPr lang="en-GB" dirty="0"/>
              <a:t> (Simon, 1955; NB: Nobel price 1978). </a:t>
            </a:r>
          </a:p>
        </p:txBody>
      </p:sp>
    </p:spTree>
    <p:extLst>
      <p:ext uri="{BB962C8B-B14F-4D97-AF65-F5344CB8AC3E}">
        <p14:creationId xmlns:p14="http://schemas.microsoft.com/office/powerpoint/2010/main" val="2994811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r>
              <a:rPr lang="en-GB" dirty="0"/>
              <a:t>Approach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4038600" cy="5257800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We </a:t>
            </a:r>
            <a:r>
              <a:rPr lang="en-GB" u="sng" dirty="0"/>
              <a:t>call</a:t>
            </a:r>
            <a:r>
              <a:rPr lang="en-GB" dirty="0"/>
              <a:t> quantum probability theory (QPT) in psychological modelling. </a:t>
            </a:r>
          </a:p>
          <a:p>
            <a:endParaRPr lang="en-GB" dirty="0"/>
          </a:p>
          <a:p>
            <a:r>
              <a:rPr lang="en-GB" dirty="0"/>
              <a:t>QPT: the rules for how to compute probabilities from quantum theory, without any of the physics. 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US" sz="2100" dirty="0"/>
              <a:t>Pothos, E.M. &amp; Busemeyer, J.R. (2013). </a:t>
            </a:r>
            <a:r>
              <a:rPr lang="en-US" sz="2100" b="1" i="1" dirty="0"/>
              <a:t>Behavioral &amp; Brain Sciences</a:t>
            </a:r>
            <a:r>
              <a:rPr lang="en-US" sz="2100" dirty="0"/>
              <a:t>, 36, 255-327.</a:t>
            </a:r>
          </a:p>
          <a:p>
            <a:r>
              <a:rPr lang="en-US" sz="2100" dirty="0"/>
              <a:t>Yearsley, J. M. &amp; Pothos, E. M. (2014). </a:t>
            </a:r>
            <a:r>
              <a:rPr lang="en-US" sz="2100" b="1" i="1" dirty="0"/>
              <a:t>Proceedings of the Royal Society </a:t>
            </a:r>
            <a:r>
              <a:rPr lang="en-US" sz="2100" dirty="0"/>
              <a:t>B, 281, 1471-1479.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DF7DDD-21F7-4875-B884-07717572A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600200"/>
            <a:ext cx="3276600" cy="489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A70FB-E349-4D2E-A779-4527A5191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exactly is quantum?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168D6-FDC7-40CD-ACFE-9ED1BADDB86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No ‘fundamental’ quantum effects – QPT is used as a framework for probabilistic inference. </a:t>
            </a:r>
          </a:p>
          <a:p>
            <a:endParaRPr lang="en-GB" dirty="0"/>
          </a:p>
          <a:p>
            <a:r>
              <a:rPr lang="en-GB" u="sng" dirty="0"/>
              <a:t>Problem</a:t>
            </a:r>
            <a:r>
              <a:rPr lang="en-GB" dirty="0"/>
              <a:t>: how to understand regularity in human probabilistic inference. </a:t>
            </a:r>
          </a:p>
          <a:p>
            <a:endParaRPr lang="en-GB" dirty="0"/>
          </a:p>
          <a:p>
            <a:r>
              <a:rPr lang="en-GB" dirty="0"/>
              <a:t>A priori, any formal framework for assigning probabilities is a likely candidate. </a:t>
            </a:r>
          </a:p>
          <a:p>
            <a:endParaRPr lang="en-GB" dirty="0"/>
          </a:p>
          <a:p>
            <a:r>
              <a:rPr lang="en-GB" dirty="0"/>
              <a:t>Most researchers employ CPT; we ask whether QPT could provide a better </a:t>
            </a:r>
            <a:r>
              <a:rPr lang="en-GB" u="sng" dirty="0"/>
              <a:t>descriptive</a:t>
            </a:r>
            <a:r>
              <a:rPr lang="en-GB" dirty="0"/>
              <a:t> framework in some cases.  </a:t>
            </a:r>
          </a:p>
          <a:p>
            <a:endParaRPr lang="en-GB" dirty="0"/>
          </a:p>
          <a:p>
            <a:r>
              <a:rPr lang="en-GB" dirty="0"/>
              <a:t>In fact, we need not be restricted to a choice between CPT (work with James).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368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39317-E04B-8249-AAB7-9740923D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exactly is quantum?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4BA51-A8A8-F94D-8D63-03152CF9D08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But QPT requires incompatibility. Where does it come from in human inference?</a:t>
            </a:r>
          </a:p>
          <a:p>
            <a:endParaRPr lang="en-GB" dirty="0"/>
          </a:p>
          <a:p>
            <a:r>
              <a:rPr lang="en-GB" dirty="0"/>
              <a:t>Actually we do not know. </a:t>
            </a:r>
          </a:p>
          <a:p>
            <a:endParaRPr lang="en-GB" dirty="0"/>
          </a:p>
          <a:p>
            <a:r>
              <a:rPr lang="en-GB" dirty="0"/>
              <a:t>Possibilities (none of which equivalent to incompatibility in the physical sense). </a:t>
            </a:r>
          </a:p>
          <a:p>
            <a:endParaRPr lang="en-GB" dirty="0"/>
          </a:p>
          <a:p>
            <a:pPr lvl="1"/>
            <a:r>
              <a:rPr lang="en-GB" dirty="0"/>
              <a:t>Genuine contextuality (Pothos et al., 2017).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Unfamiliarity (Trueblood et al., 2017).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Savings in probabilistic inference/ representation (</a:t>
            </a:r>
            <a:r>
              <a:rPr lang="en-GB" dirty="0" err="1"/>
              <a:t>Khrennikov</a:t>
            </a:r>
            <a:r>
              <a:rPr lang="en-GB" dirty="0"/>
              <a:t>, Basieva).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94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E31DB-3873-8A4A-BEEF-17B4EFEA3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Incompatibility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85FB8-128E-7E42-8EBB-74AB3B99F16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What can incompatibility mean in the study of behavior? </a:t>
            </a:r>
          </a:p>
          <a:p>
            <a:endParaRPr lang="en-US" dirty="0"/>
          </a:p>
          <a:p>
            <a:r>
              <a:rPr lang="en-US" dirty="0"/>
              <a:t>Operational (and approximate) approach: </a:t>
            </a:r>
          </a:p>
          <a:p>
            <a:endParaRPr lang="en-US" dirty="0"/>
          </a:p>
          <a:p>
            <a:pPr lvl="1"/>
            <a:r>
              <a:rPr lang="en-US" dirty="0"/>
              <a:t>Are there order effects in a sequence of questions? </a:t>
            </a:r>
          </a:p>
          <a:p>
            <a:endParaRPr lang="en-US" dirty="0"/>
          </a:p>
          <a:p>
            <a:pPr lvl="1"/>
            <a:r>
              <a:rPr lang="en-US" dirty="0"/>
              <a:t>Is there evidence of contextual dependence when one question asked together with others?</a:t>
            </a:r>
          </a:p>
        </p:txBody>
      </p:sp>
    </p:spTree>
    <p:extLst>
      <p:ext uri="{BB962C8B-B14F-4D97-AF65-F5344CB8AC3E}">
        <p14:creationId xmlns:p14="http://schemas.microsoft.com/office/powerpoint/2010/main" val="78987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C8143-A519-C84D-BCAE-256CD44D1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exactly is quantum?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897EC-B9DF-E243-AF80-0E94C11D463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What about the brain? </a:t>
            </a:r>
          </a:p>
          <a:p>
            <a:endParaRPr lang="en-US" dirty="0"/>
          </a:p>
          <a:p>
            <a:r>
              <a:rPr lang="en-US" dirty="0"/>
              <a:t>We assume a fully classical brain.</a:t>
            </a:r>
          </a:p>
          <a:p>
            <a:endParaRPr lang="en-US" dirty="0"/>
          </a:p>
          <a:p>
            <a:r>
              <a:rPr lang="en-US" dirty="0"/>
              <a:t>There are often mimicries between a QPT description of a psychological finding and a CPT description (e.g., with conditionalization). </a:t>
            </a:r>
          </a:p>
          <a:p>
            <a:endParaRPr lang="en-US" dirty="0"/>
          </a:p>
          <a:p>
            <a:r>
              <a:rPr lang="en-US" dirty="0"/>
              <a:t>But, where we are advocating a QPT description, we argue that it provides a ‘better’ explanation for the data. </a:t>
            </a:r>
          </a:p>
          <a:p>
            <a:endParaRPr lang="en-US" dirty="0"/>
          </a:p>
          <a:p>
            <a:r>
              <a:rPr lang="en-US" dirty="0"/>
              <a:t>Note: in psychology it is common to have mimicries between formal explanations. </a:t>
            </a:r>
          </a:p>
          <a:p>
            <a:endParaRPr lang="en-US" dirty="0"/>
          </a:p>
          <a:p>
            <a:r>
              <a:rPr lang="en-US" dirty="0"/>
              <a:t>Yearsley, J. M. &amp; Pothos, E. M. (2014). Challenging the classical notion of time in cognition: a quantum perspective. </a:t>
            </a:r>
            <a:r>
              <a:rPr lang="en-US" b="1" i="1" dirty="0"/>
              <a:t>Proceedings of the Royal Society B</a:t>
            </a:r>
            <a:r>
              <a:rPr lang="en-US" dirty="0"/>
              <a:t>, 281, 1471-1479. 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48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381000"/>
            <a:ext cx="7620000" cy="1143000"/>
          </a:xfrm>
        </p:spPr>
        <p:txBody>
          <a:bodyPr>
            <a:normAutofit/>
          </a:bodyPr>
          <a:lstStyle/>
          <a:p>
            <a:r>
              <a:rPr lang="en-GB" sz="2400" dirty="0"/>
              <a:t>Tversky and Kahneman (1983; note Nobel 2002 )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17448"/>
            <a:ext cx="7467600" cy="4873752"/>
          </a:xfrm>
        </p:spPr>
        <p:txBody>
          <a:bodyPr/>
          <a:lstStyle/>
          <a:p>
            <a:r>
              <a:rPr lang="en-GB" i="1" dirty="0"/>
              <a:t>Linda is 31 years old, single, outspoken, and very bright. She majored in philosophy. As a student, she was deeply concerned with issues of discrimination and social justice, and also participated in anti-nuclear demonstrations.</a:t>
            </a:r>
          </a:p>
          <a:p>
            <a:endParaRPr lang="en-GB" i="1" dirty="0"/>
          </a:p>
          <a:p>
            <a:r>
              <a:rPr lang="en-GB" dirty="0"/>
              <a:t>Which is more probable?</a:t>
            </a:r>
          </a:p>
          <a:p>
            <a:endParaRPr lang="en-GB" dirty="0"/>
          </a:p>
          <a:p>
            <a:pPr>
              <a:buNone/>
            </a:pPr>
            <a:r>
              <a:rPr lang="en-GB" dirty="0"/>
              <a:t>Linda is a bank teller.</a:t>
            </a:r>
          </a:p>
          <a:p>
            <a:pPr>
              <a:buNone/>
            </a:pPr>
            <a:r>
              <a:rPr lang="en-GB" dirty="0"/>
              <a:t>Linda is a bank teller and is active in the feminist movement.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808127" y="3810000"/>
            <a:ext cx="2925801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More participants choose </a:t>
            </a:r>
          </a:p>
          <a:p>
            <a:r>
              <a:rPr lang="en-GB" dirty="0"/>
              <a:t>the second option.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83304" y="5257800"/>
            <a:ext cx="546495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This CONJUNCTION FALLACY has been </a:t>
            </a:r>
          </a:p>
          <a:p>
            <a:r>
              <a:rPr lang="en-GB" dirty="0"/>
              <a:t>extensively replicated with other types of stimuli.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211669"/>
            <a:ext cx="7414209" cy="646331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Moreover, even after discounting conversational implicatures, there</a:t>
            </a:r>
          </a:p>
          <a:p>
            <a:r>
              <a:rPr lang="en-GB" dirty="0">
                <a:solidFill>
                  <a:schemeClr val="bg1"/>
                </a:solidFill>
              </a:rPr>
              <a:t>is a residual CF (Moro, 2009, Synthese).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A50E3-2943-46B8-932B-F1539DD2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Conjunction fallacy puzzle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73DD-7D89-4244-BC41-650D165DACB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Conjunction fallacy emerges even when the problem makes the set-theoretic structure of probabilities obvious (Tentori et al., 2004). </a:t>
            </a:r>
          </a:p>
          <a:p>
            <a:endParaRPr lang="en-GB" dirty="0"/>
          </a:p>
          <a:p>
            <a:r>
              <a:rPr lang="en-GB" dirty="0"/>
              <a:t>“It is common in the Scandinavian peninsula to come across people with both blue hair and blue eyes.”</a:t>
            </a:r>
          </a:p>
          <a:p>
            <a:endParaRPr lang="en-GB" dirty="0"/>
          </a:p>
          <a:p>
            <a:r>
              <a:rPr lang="en-GB" dirty="0"/>
              <a:t>Imagine such a person chosen at random.</a:t>
            </a:r>
          </a:p>
          <a:p>
            <a:endParaRPr lang="en-GB" dirty="0"/>
          </a:p>
          <a:p>
            <a:r>
              <a:rPr lang="en-GB" dirty="0"/>
              <a:t>Choose ‘the most probable’ between the following three statements: </a:t>
            </a:r>
          </a:p>
          <a:p>
            <a:pPr lvl="1"/>
            <a:r>
              <a:rPr lang="en-GB" dirty="0"/>
              <a:t>the individual has blond hair </a:t>
            </a:r>
          </a:p>
          <a:p>
            <a:pPr lvl="1"/>
            <a:r>
              <a:rPr lang="en-GB" dirty="0"/>
              <a:t>the individual has blond hair and blue eyes </a:t>
            </a:r>
          </a:p>
          <a:p>
            <a:pPr lvl="1"/>
            <a:r>
              <a:rPr lang="en-GB" dirty="0"/>
              <a:t>the individual has blond hair and does not have blue eyes.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305126-AE7D-42FF-A28E-AB6F55D15DC0}"/>
              </a:ext>
            </a:extLst>
          </p:cNvPr>
          <p:cNvSpPr/>
          <p:nvPr/>
        </p:nvSpPr>
        <p:spPr>
          <a:xfrm>
            <a:off x="609600" y="5737654"/>
            <a:ext cx="7162800" cy="758952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32FBB6-EFBE-4C40-94D2-9496F951ACAC}"/>
              </a:ext>
            </a:extLst>
          </p:cNvPr>
          <p:cNvSpPr txBox="1"/>
          <p:nvPr/>
        </p:nvSpPr>
        <p:spPr>
          <a:xfrm>
            <a:off x="7162800" y="5334000"/>
            <a:ext cx="633507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74%</a:t>
            </a:r>
          </a:p>
        </p:txBody>
      </p:sp>
    </p:spTree>
    <p:extLst>
      <p:ext uri="{BB962C8B-B14F-4D97-AF65-F5344CB8AC3E}">
        <p14:creationId xmlns:p14="http://schemas.microsoft.com/office/powerpoint/2010/main" val="279522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common are such fallacies?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Gallup poll result (Moore et al., 2002, </a:t>
            </a:r>
            <a:r>
              <a:rPr lang="en-US" i="1" dirty="0"/>
              <a:t>Public Opinion Quarterly</a:t>
            </a:r>
            <a:r>
              <a:rPr lang="en-GB" dirty="0"/>
              <a:t>):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Is Clinton honest? (50%) Is Gore honest? (68%)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Is Gore honest? (60%) Is Clinton honest? (57%)</a:t>
            </a:r>
          </a:p>
          <a:p>
            <a:endParaRPr lang="en-GB" dirty="0"/>
          </a:p>
          <a:p>
            <a:r>
              <a:rPr lang="en-GB" dirty="0"/>
              <a:t>Classically we would expect: </a:t>
            </a:r>
            <a:r>
              <a:rPr lang="en-GB" i="1" dirty="0"/>
              <a:t>Prob</a:t>
            </a:r>
            <a:r>
              <a:rPr lang="en-GB" dirty="0"/>
              <a:t> ‘yes’ to question A and then ‘yes’ to question B = </a:t>
            </a:r>
            <a:r>
              <a:rPr lang="en-GB" i="1" dirty="0"/>
              <a:t>Prob</a:t>
            </a:r>
            <a:r>
              <a:rPr lang="en-GB" dirty="0"/>
              <a:t>(B|A) </a:t>
            </a:r>
            <a:r>
              <a:rPr lang="en-GB" i="1" dirty="0"/>
              <a:t>Prob</a:t>
            </a:r>
            <a:r>
              <a:rPr lang="en-GB" dirty="0"/>
              <a:t>(A) = </a:t>
            </a:r>
            <a:r>
              <a:rPr lang="en-GB" i="1" dirty="0"/>
              <a:t>Prob</a:t>
            </a:r>
            <a:r>
              <a:rPr lang="en-GB" dirty="0"/>
              <a:t>(A&amp;B) </a:t>
            </a:r>
          </a:p>
          <a:p>
            <a:pPr>
              <a:buNone/>
            </a:pPr>
            <a:r>
              <a:rPr lang="en-GB" dirty="0"/>
              <a:t>    =</a:t>
            </a:r>
            <a:r>
              <a:rPr lang="en-GB" i="1" dirty="0"/>
              <a:t>Prob</a:t>
            </a:r>
            <a:r>
              <a:rPr lang="en-GB" dirty="0"/>
              <a:t>(B&amp;A) = </a:t>
            </a:r>
            <a:r>
              <a:rPr lang="en-GB" i="1" dirty="0"/>
              <a:t>Prob</a:t>
            </a:r>
            <a:r>
              <a:rPr lang="en-GB" dirty="0"/>
              <a:t>(A|B) </a:t>
            </a:r>
            <a:r>
              <a:rPr lang="en-GB" i="1" dirty="0"/>
              <a:t>Prob</a:t>
            </a:r>
            <a:r>
              <a:rPr lang="en-GB" dirty="0"/>
              <a:t>(B)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7" name="Picture 3" descr="C:\Users\PSPOTHEM\Desktop\bill-clinton-photograp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971800"/>
            <a:ext cx="984609" cy="1217340"/>
          </a:xfrm>
          <a:prstGeom prst="rect">
            <a:avLst/>
          </a:prstGeom>
          <a:noFill/>
        </p:spPr>
      </p:pic>
      <p:pic>
        <p:nvPicPr>
          <p:cNvPr id="1028" name="Picture 4" descr="C:\Users\PSPOTHEM\Desktop\ALGoreEPA_468x5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6097" y="2971800"/>
            <a:ext cx="1008112" cy="1247216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8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6CD6D-1C57-48A8-B491-EAF1C83AE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Medical diagnosis (Bergus et al., 1998)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4F48-04B6-45E2-8E89-34E4B30A047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i="1" dirty="0"/>
              <a:t>Prob</a:t>
            </a:r>
            <a:r>
              <a:rPr lang="en-GB" dirty="0"/>
              <a:t>  (Infection| Lab test &amp; Physical Exam) = .59 </a:t>
            </a:r>
            <a:r>
              <a:rPr lang="en-GB" dirty="0">
                <a:sym typeface="Symbol"/>
              </a:rPr>
              <a:t></a:t>
            </a:r>
            <a:endParaRPr lang="en-GB" dirty="0"/>
          </a:p>
          <a:p>
            <a:r>
              <a:rPr lang="en-GB" i="1" dirty="0"/>
              <a:t>Prob</a:t>
            </a:r>
            <a:r>
              <a:rPr lang="en-GB" dirty="0"/>
              <a:t>  (Infection| Physical Exam &amp; Lab Test ) = .51</a:t>
            </a:r>
          </a:p>
          <a:p>
            <a:endParaRPr lang="en-GB" dirty="0"/>
          </a:p>
          <a:p>
            <a:r>
              <a:rPr lang="en-GB" dirty="0"/>
              <a:t>Participants: 315 active members of the Iowa Academy of Family Practice</a:t>
            </a:r>
          </a:p>
        </p:txBody>
      </p:sp>
    </p:spTree>
    <p:extLst>
      <p:ext uri="{BB962C8B-B14F-4D97-AF65-F5344CB8AC3E}">
        <p14:creationId xmlns:p14="http://schemas.microsoft.com/office/powerpoint/2010/main" val="334421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1322-BA89-4D3D-8748-7CB975777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Jury decision making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E0522-00AA-4309-9280-8E240BD68C1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McKenzie et al. (2002) jury decision making task. </a:t>
            </a:r>
          </a:p>
          <a:p>
            <a:endParaRPr lang="en-GB" dirty="0"/>
          </a:p>
          <a:p>
            <a:r>
              <a:rPr lang="en-GB" i="1" dirty="0"/>
              <a:t>Prob</a:t>
            </a:r>
            <a:r>
              <a:rPr lang="en-GB" dirty="0"/>
              <a:t>  (Guilt| Defence &amp; Prosecution) </a:t>
            </a:r>
            <a:r>
              <a:rPr lang="en-GB" dirty="0">
                <a:sym typeface="Symbol"/>
              </a:rPr>
              <a:t></a:t>
            </a:r>
            <a:endParaRPr lang="en-GB" dirty="0"/>
          </a:p>
          <a:p>
            <a:r>
              <a:rPr lang="en-GB" i="1" dirty="0"/>
              <a:t>Prob</a:t>
            </a:r>
            <a:r>
              <a:rPr lang="en-GB" dirty="0"/>
              <a:t>  (Guilt| Prosecution &amp; Defence)</a:t>
            </a:r>
          </a:p>
          <a:p>
            <a:endParaRPr lang="en-GB" dirty="0"/>
          </a:p>
          <a:p>
            <a:r>
              <a:rPr lang="en-GB" dirty="0"/>
              <a:t>Participants were asked to imagine that they were jurors involved in a criminal trial.</a:t>
            </a:r>
          </a:p>
          <a:p>
            <a:endParaRPr lang="en-GB" dirty="0"/>
          </a:p>
          <a:p>
            <a:r>
              <a:rPr lang="en-GB" dirty="0"/>
              <a:t>Several other effects: disjunction fallacies, disjunction effects, unpacking effects etc.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711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18A12-FD23-4E2E-9C10-465F1B6FD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4245"/>
            <a:ext cx="7467600" cy="884238"/>
          </a:xfrm>
        </p:spPr>
        <p:txBody>
          <a:bodyPr/>
          <a:lstStyle/>
          <a:p>
            <a:r>
              <a:rPr lang="en-GB" dirty="0"/>
              <a:t>CF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02273D-AE3A-4082-B174-CCCAB7A19DA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600200"/>
                <a:ext cx="7924800" cy="5410200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GB" dirty="0"/>
                  <a:t> mental state of a participant after reading the Linda story. </a:t>
                </a:r>
              </a:p>
              <a:p>
                <a:endParaRPr lang="en-GB" dirty="0"/>
              </a:p>
              <a:p>
                <a:r>
                  <a:rPr lang="en-GB" dirty="0"/>
                  <a:t>BT, F the questions of whether Linda is a bank teller or feminist. </a:t>
                </a:r>
              </a:p>
              <a:p>
                <a:endParaRPr lang="en-GB" dirty="0"/>
              </a:p>
              <a:p>
                <a:r>
                  <a:rPr lang="en-GB" b="1" u="sng" dirty="0"/>
                  <a:t>Assume</a:t>
                </a:r>
                <a:r>
                  <a:rPr lang="en-GB" dirty="0"/>
                  <a:t> they are incompatible. </a:t>
                </a:r>
              </a:p>
              <a:p>
                <a:endParaRPr lang="en-GB" dirty="0"/>
              </a:p>
              <a:p>
                <a:r>
                  <a:rPr lang="en-GB" dirty="0"/>
                  <a:t>(What do we mean by incompatibility? Mostly contextuality/ uncertainty relations…) 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𝐵𝑇</m:t>
                        </m:r>
                      </m:sub>
                    </m:sSub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GB" dirty="0"/>
                  <a:t> corresponding projectors. But conjunction for incompatible observables? </a:t>
                </a:r>
              </a:p>
              <a:p>
                <a:endParaRPr lang="en-GB" dirty="0"/>
              </a:p>
              <a:p>
                <a:r>
                  <a:rPr lang="en-GB" u="sng" dirty="0"/>
                  <a:t>Assume</a:t>
                </a:r>
                <a:r>
                  <a:rPr lang="en-GB" dirty="0"/>
                  <a:t> a sequential conjunction based on sequential projections. 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This looks like: </a:t>
                </a:r>
                <a:r>
                  <a:rPr lang="en-GB" dirty="0" err="1"/>
                  <a:t>Prob</a:t>
                </a:r>
                <a:r>
                  <a:rPr lang="en-GB" dirty="0"/>
                  <a:t>(A &amp; then B)=</a:t>
                </a:r>
                <a:r>
                  <a:rPr lang="en-GB" dirty="0" err="1"/>
                  <a:t>Prob</a:t>
                </a:r>
                <a:r>
                  <a:rPr lang="en-GB" dirty="0"/>
                  <a:t>(A) * </a:t>
                </a:r>
                <a:r>
                  <a:rPr lang="en-GB" dirty="0" err="1"/>
                  <a:t>Prob</a:t>
                </a:r>
                <a:r>
                  <a:rPr lang="en-GB" dirty="0"/>
                  <a:t>(B|A), which is consistent with classical picture. 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02273D-AE3A-4082-B174-CCCAB7A19D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600200"/>
                <a:ext cx="7924800" cy="5410200"/>
              </a:xfrm>
              <a:blipFill>
                <a:blip r:embed="rId2"/>
                <a:stretch>
                  <a:fillRect l="-160" t="-8899" b="-1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59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D5F0F-227D-3F46-A0A0-B716975FA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DCA5EE-39EB-FF48-8F78-BC9CD8A24DCD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~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|(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~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~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~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~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𝐵𝑇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𝐵𝑇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&amp; 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𝑡h𝑒𝑛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𝐵𝑇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~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&amp;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𝑡h𝑒𝑛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𝐵𝑇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This looks like the law of total probability plus an interference term. </a:t>
                </a:r>
              </a:p>
              <a:p>
                <a:endParaRPr lang="en-GB" dirty="0"/>
              </a:p>
              <a:p>
                <a:r>
                  <a:rPr lang="en-GB" dirty="0"/>
                  <a:t>This little bit of arithmetic just shows that we can violate the law of total probability/ possibly reproduce the CF findings. </a:t>
                </a:r>
              </a:p>
              <a:p>
                <a:endParaRPr lang="en-GB" dirty="0"/>
              </a:p>
              <a:p>
                <a:r>
                  <a:rPr lang="en-GB" dirty="0"/>
                  <a:t>But what does this mean and why is this a (good) approach for a psychological model? </a:t>
                </a:r>
              </a:p>
              <a:p>
                <a:endParaRPr lang="en-GB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DCA5EE-39EB-FF48-8F78-BC9CD8A24D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70" t="-9610" r="-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444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simple model for the conjunction fallacy</a:t>
            </a:r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62200"/>
            <a:ext cx="3810000" cy="3432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27889" y="2256244"/>
            <a:ext cx="380585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For </a:t>
            </a:r>
            <a:r>
              <a:rPr lang="en-GB" b="1" u="sng" dirty="0"/>
              <a:t>illustration</a:t>
            </a:r>
            <a:r>
              <a:rPr lang="en-GB" dirty="0"/>
              <a:t> assume relevant</a:t>
            </a:r>
          </a:p>
          <a:p>
            <a:r>
              <a:rPr lang="en-GB" dirty="0"/>
              <a:t>subspaces are 1D</a:t>
            </a:r>
            <a:r>
              <a:rPr lang="en-GB" b="1" dirty="0"/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5F6CFD-A778-4C86-874A-0E272FA06607}"/>
              </a:ext>
            </a:extLst>
          </p:cNvPr>
          <p:cNvSpPr txBox="1"/>
          <p:nvPr/>
        </p:nvSpPr>
        <p:spPr>
          <a:xfrm>
            <a:off x="4572000" y="3616995"/>
            <a:ext cx="378661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State vector corresponds to the </a:t>
            </a:r>
          </a:p>
          <a:p>
            <a:r>
              <a:rPr lang="en-GB" dirty="0"/>
              <a:t>impression a P would have about </a:t>
            </a:r>
          </a:p>
          <a:p>
            <a:r>
              <a:rPr lang="en-GB" dirty="0"/>
              <a:t>Linda, after reading the story.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simple model for the conjunction fallacy</a:t>
            </a:r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62200"/>
            <a:ext cx="3810000" cy="3432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52600" y="1676400"/>
            <a:ext cx="3501280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Notice that we placed Psi near </a:t>
            </a:r>
          </a:p>
          <a:p>
            <a:r>
              <a:rPr lang="en-GB" dirty="0"/>
              <a:t>the not BT subspace.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5000" y="2743200"/>
            <a:ext cx="5121915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This reflects our prior assumption that, after </a:t>
            </a:r>
          </a:p>
          <a:p>
            <a:r>
              <a:rPr lang="en-GB" dirty="0"/>
              <a:t>reading the story, Linda is very unlikely to be </a:t>
            </a:r>
          </a:p>
          <a:p>
            <a:r>
              <a:rPr lang="en-GB" dirty="0"/>
              <a:t>a BT.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914400" y="4724400"/>
            <a:ext cx="2971800" cy="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38200" y="4724400"/>
            <a:ext cx="0" cy="762000"/>
          </a:xfrm>
          <a:prstGeom prst="line">
            <a:avLst/>
          </a:prstGeom>
          <a:ln w="1047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simple model for the conjunction fallacy</a:t>
            </a:r>
          </a:p>
        </p:txBody>
      </p:sp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049256"/>
            <a:ext cx="3124200" cy="4808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657600" y="5297269"/>
            <a:ext cx="464742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By assumption, the story makes Ps think </a:t>
            </a:r>
          </a:p>
          <a:p>
            <a:r>
              <a:rPr lang="en-GB" dirty="0"/>
              <a:t>of Linda as a very likely feminist.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1676400"/>
            <a:ext cx="4054315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The F subspace is a bit closer to the </a:t>
            </a:r>
          </a:p>
          <a:p>
            <a:r>
              <a:rPr lang="en-GB" dirty="0"/>
              <a:t>not BT one.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99085" y="2477869"/>
            <a:ext cx="4275529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That is, we assume that being a BT is </a:t>
            </a:r>
          </a:p>
          <a:p>
            <a:r>
              <a:rPr lang="en-GB" dirty="0"/>
              <a:t>not the most likely profession for a F,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8200" y="3429000"/>
            <a:ext cx="40014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but it’s not entirely unlikely either!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400" y="4114800"/>
            <a:ext cx="350448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Note also that Psi is very close </a:t>
            </a:r>
          </a:p>
          <a:p>
            <a:r>
              <a:rPr lang="en-GB" dirty="0"/>
              <a:t>to the F subspace.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447800"/>
            <a:ext cx="3048000" cy="469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457200"/>
            <a:ext cx="4511675" cy="419100"/>
          </a:xfrm>
          <a:prstGeom prst="rect">
            <a:avLst/>
          </a:prstGeom>
          <a:noFill/>
        </p:spPr>
      </p:pic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6172200" y="2743200"/>
            <a:ext cx="304800" cy="609600"/>
          </a:xfrm>
          <a:prstGeom prst="line">
            <a:avLst/>
          </a:prstGeom>
          <a:ln w="3492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114800" y="2743200"/>
            <a:ext cx="20574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114800" y="2743200"/>
            <a:ext cx="0" cy="1219200"/>
          </a:xfrm>
          <a:prstGeom prst="line">
            <a:avLst/>
          </a:prstGeom>
          <a:ln w="984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19600" y="1905000"/>
            <a:ext cx="259237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then project to the BT </a:t>
            </a:r>
          </a:p>
          <a:p>
            <a:r>
              <a:rPr lang="en-GB" dirty="0"/>
              <a:t>subspace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28208" y="2514600"/>
            <a:ext cx="2387192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first project to the F </a:t>
            </a:r>
          </a:p>
          <a:p>
            <a:r>
              <a:rPr lang="en-GB" dirty="0"/>
              <a:t>subspace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600" y="2819400"/>
            <a:ext cx="228600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the squared length </a:t>
            </a:r>
          </a:p>
          <a:p>
            <a:r>
              <a:rPr lang="en-GB" dirty="0"/>
              <a:t>of the projection is prob(F &amp; then BT)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447800"/>
            <a:ext cx="3048000" cy="469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457200"/>
            <a:ext cx="4511675" cy="419100"/>
          </a:xfrm>
          <a:prstGeom prst="rect">
            <a:avLst/>
          </a:prstGeom>
          <a:noFill/>
        </p:spPr>
      </p:pic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4114800" y="2743200"/>
            <a:ext cx="0" cy="1219200"/>
          </a:xfrm>
          <a:prstGeom prst="line">
            <a:avLst/>
          </a:prstGeom>
          <a:ln w="984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71600" y="1676400"/>
            <a:ext cx="228600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this squared length </a:t>
            </a:r>
          </a:p>
          <a:p>
            <a:r>
              <a:rPr lang="en-GB" dirty="0"/>
              <a:t>is prob(F &amp; then BT)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4114800" y="3352800"/>
            <a:ext cx="228600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048000" y="2362200"/>
            <a:ext cx="914400" cy="914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10200" y="4419600"/>
            <a:ext cx="3187091" cy="92333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Recall, the direct projection</a:t>
            </a:r>
          </a:p>
          <a:p>
            <a:r>
              <a:rPr lang="en-GB" dirty="0"/>
              <a:t>of Psi onto the BT subspace </a:t>
            </a:r>
          </a:p>
          <a:p>
            <a:r>
              <a:rPr lang="en-GB" dirty="0"/>
              <a:t>is prob(BT)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4038600" y="3352800"/>
            <a:ext cx="0" cy="609600"/>
          </a:xfrm>
          <a:prstGeom prst="line">
            <a:avLst/>
          </a:prstGeom>
          <a:ln w="857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62000" y="3733800"/>
            <a:ext cx="2262158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this squared length</a:t>
            </a:r>
          </a:p>
          <a:p>
            <a:r>
              <a:rPr lang="en-GB" dirty="0"/>
              <a:t>is prob (BT)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2819400" y="3657600"/>
            <a:ext cx="114300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52400" y="5334000"/>
            <a:ext cx="3991798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Thus, the quantum model can </a:t>
            </a:r>
          </a:p>
          <a:p>
            <a:r>
              <a:rPr lang="en-GB" dirty="0">
                <a:solidFill>
                  <a:schemeClr val="bg1"/>
                </a:solidFill>
              </a:rPr>
              <a:t>allow prob(F &amp; then BT)&gt;prob(BT)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Quantum account for the conjunction fallacy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It (the general version) works well for the CF and several related fallacies (</a:t>
            </a:r>
            <a:r>
              <a:rPr lang="en-US" dirty="0"/>
              <a:t>disjunction fallacy, event dependencies, order effects, and unpacking effects). </a:t>
            </a:r>
          </a:p>
          <a:p>
            <a:endParaRPr lang="en-US" dirty="0"/>
          </a:p>
          <a:p>
            <a:r>
              <a:rPr lang="en-US" dirty="0"/>
              <a:t>Two key assumptions: </a:t>
            </a:r>
          </a:p>
          <a:p>
            <a:r>
              <a:rPr lang="en-US" dirty="0"/>
              <a:t>a) Incompatibility </a:t>
            </a:r>
          </a:p>
          <a:p>
            <a:r>
              <a:rPr lang="en-US" dirty="0"/>
              <a:t>b) Order for projection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900" dirty="0"/>
              <a:t>Busemeyer, J.R., Pothos, E. &amp; Franco, R., Trueblood, J. S. (2011). </a:t>
            </a:r>
            <a:r>
              <a:rPr lang="en-US" sz="1900" b="1" i="1" dirty="0"/>
              <a:t>Psychological Review</a:t>
            </a:r>
            <a:r>
              <a:rPr lang="en-US" sz="1900" dirty="0"/>
              <a:t>, 118, 193-218.</a:t>
            </a:r>
          </a:p>
          <a:p>
            <a:pPr marL="0" indent="0">
              <a:buNone/>
            </a:pPr>
            <a:r>
              <a:rPr lang="en-US" sz="1900" dirty="0"/>
              <a:t>Busemeyer, J. R., Wang, J., Pothos, E. M., &amp; Trueblood, J. S. (2015). </a:t>
            </a:r>
            <a:r>
              <a:rPr lang="en-US" sz="1900" b="1" i="1" dirty="0"/>
              <a:t>Journal of Experimental Psychology: General</a:t>
            </a:r>
            <a:r>
              <a:rPr lang="en-US" sz="1900" dirty="0"/>
              <a:t>, 144, 236-243.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A0CA-4B1A-41C5-92AC-0C0E7BD6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Psychology?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3CEDC-EE35-4C15-AE23-9EF3986B948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From the perspective of the initial description, Linda is extremely unlikely to be a BT. </a:t>
            </a:r>
          </a:p>
          <a:p>
            <a:endParaRPr lang="en-GB" dirty="0"/>
          </a:p>
          <a:p>
            <a:r>
              <a:rPr lang="en-GB" dirty="0"/>
              <a:t>But, once a P has accepted Linda as a F, then she can imagine all sorts of professions a F can have, including that of a BT. </a:t>
            </a:r>
          </a:p>
          <a:p>
            <a:endParaRPr lang="en-GB" dirty="0"/>
          </a:p>
          <a:p>
            <a:r>
              <a:rPr lang="en-GB" dirty="0"/>
              <a:t>Accepting the F property for Linda is a kind of abstraction process: </a:t>
            </a:r>
          </a:p>
          <a:p>
            <a:endParaRPr lang="en-GB" dirty="0"/>
          </a:p>
          <a:p>
            <a:r>
              <a:rPr lang="en-GB" dirty="0"/>
              <a:t>Some of the initial information about Linda is lost. This lost information made it impossible to initially think of Linda as a BT.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789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8EFE-56C4-4C6D-880A-826E2730C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Rationality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C8085-985D-4EA3-8B49-5E03CA28261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The conjunction fallacy is not a fallacy according to QPT. </a:t>
            </a:r>
          </a:p>
          <a:p>
            <a:endParaRPr lang="en-GB" dirty="0"/>
          </a:p>
          <a:p>
            <a:r>
              <a:rPr lang="en-GB" dirty="0"/>
              <a:t>But is it rational? </a:t>
            </a:r>
          </a:p>
          <a:p>
            <a:endParaRPr lang="en-GB" dirty="0"/>
          </a:p>
          <a:p>
            <a:r>
              <a:rPr lang="en-GB" dirty="0"/>
              <a:t>And if yes, how do we resolve a possible conundrum of having the conjunction fallacy rational according to one framework (QPT) and irrational according to another (CPT)? </a:t>
            </a:r>
          </a:p>
        </p:txBody>
      </p:sp>
    </p:spTree>
    <p:extLst>
      <p:ext uri="{BB962C8B-B14F-4D97-AF65-F5344CB8AC3E}">
        <p14:creationId xmlns:p14="http://schemas.microsoft.com/office/powerpoint/2010/main" val="219360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8A598-6B10-4449-8FBB-AFD2E0E6E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Dutch Book Theorem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69C2A-0692-46E3-9EB2-4115F2FEAD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Consistency with the principles of CPT protects reasoners from: </a:t>
            </a:r>
          </a:p>
          <a:p>
            <a:endParaRPr lang="en-GB" dirty="0"/>
          </a:p>
          <a:p>
            <a:r>
              <a:rPr lang="en-GB" dirty="0"/>
              <a:t>assigning probabilities to gambles in a way that leaves them vulnerable to a sure loss (de Finetti et al., 1993). </a:t>
            </a:r>
          </a:p>
          <a:p>
            <a:endParaRPr lang="en-GB" dirty="0"/>
          </a:p>
          <a:p>
            <a:r>
              <a:rPr lang="en-GB" dirty="0"/>
              <a:t>What properties does a probability measure need to have, before it is consistent with the Dutch Book requirements? </a:t>
            </a:r>
          </a:p>
        </p:txBody>
      </p:sp>
    </p:spTree>
    <p:extLst>
      <p:ext uri="{BB962C8B-B14F-4D97-AF65-F5344CB8AC3E}">
        <p14:creationId xmlns:p14="http://schemas.microsoft.com/office/powerpoint/2010/main" val="332933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6FC8E-2460-4C9E-B6C7-52C4D2AA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Conditions for consistency with the Dutch Book criterion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B3C21-AC3F-48C7-9A17-9636C560B46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Consider a probability measure </a:t>
            </a:r>
            <a:r>
              <a:rPr lang="en-GB" i="1" dirty="0"/>
              <a:t>p</a:t>
            </a:r>
            <a:r>
              <a:rPr lang="en-GB" dirty="0"/>
              <a:t>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1) </a:t>
            </a:r>
            <a:r>
              <a:rPr lang="en-GB" i="1" dirty="0"/>
              <a:t>p</a:t>
            </a:r>
            <a:r>
              <a:rPr lang="en-GB" dirty="0"/>
              <a:t> has to be in the real numbers range [0,1], with 0 for impossible events and 1 for certain events.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2) The </a:t>
            </a:r>
            <a:r>
              <a:rPr lang="en-GB" i="1" dirty="0"/>
              <a:t>p</a:t>
            </a:r>
            <a:r>
              <a:rPr lang="en-GB" dirty="0"/>
              <a:t> for the union of two mutually exclusive events is the sum of the </a:t>
            </a:r>
            <a:r>
              <a:rPr lang="en-GB" i="1" dirty="0"/>
              <a:t>p</a:t>
            </a:r>
            <a:r>
              <a:rPr lang="en-GB" dirty="0"/>
              <a:t>’s for each individual event (additivity).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3)</a:t>
            </a:r>
            <a:r>
              <a:rPr lang="en-GB" i="1" dirty="0"/>
              <a:t> p</a:t>
            </a:r>
            <a:r>
              <a:rPr lang="en-GB" dirty="0"/>
              <a:t>(A|B) = </a:t>
            </a:r>
            <a:r>
              <a:rPr lang="en-GB" i="1" dirty="0"/>
              <a:t>p</a:t>
            </a:r>
            <a:r>
              <a:rPr lang="en-GB" dirty="0"/>
              <a:t>(B and then A) / </a:t>
            </a:r>
            <a:r>
              <a:rPr lang="en-GB" i="1" dirty="0"/>
              <a:t>p</a:t>
            </a:r>
            <a:r>
              <a:rPr lang="en-GB" dirty="0"/>
              <a:t>(B)</a:t>
            </a:r>
          </a:p>
          <a:p>
            <a:endParaRPr lang="en-GB" dirty="0"/>
          </a:p>
          <a:p>
            <a:r>
              <a:rPr lang="en-GB" dirty="0"/>
              <a:t>(e.g., Howson &amp; Urbach, 1993)</a:t>
            </a:r>
          </a:p>
        </p:txBody>
      </p:sp>
    </p:spTree>
    <p:extLst>
      <p:ext uri="{BB962C8B-B14F-4D97-AF65-F5344CB8AC3E}">
        <p14:creationId xmlns:p14="http://schemas.microsoft.com/office/powerpoint/2010/main" val="262161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F0553-119F-464A-BEE3-0036B2B6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Conditions for consistency with the Dutch Book criterion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A2E1B-17CA-4147-8C52-2CF998F8542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CPT clearly satisfies these criteria. </a:t>
            </a:r>
          </a:p>
          <a:p>
            <a:endParaRPr lang="en-GB" dirty="0"/>
          </a:p>
          <a:p>
            <a:r>
              <a:rPr lang="en-GB" dirty="0"/>
              <a:t>Interestingly, QPT satisfies these criteria too (Pothos, Busemeyer, Shiffrin, &amp; Yearsley, 2017). </a:t>
            </a:r>
          </a:p>
          <a:p>
            <a:endParaRPr lang="en-GB" dirty="0"/>
          </a:p>
          <a:p>
            <a:r>
              <a:rPr lang="en-GB" dirty="0"/>
              <a:t>That is, both CPT and QPT can be said to be rational, on the basis of exactly the same criterion – the Dutch Book criterion. </a:t>
            </a:r>
          </a:p>
          <a:p>
            <a:endParaRPr lang="en-GB" dirty="0"/>
          </a:p>
          <a:p>
            <a:r>
              <a:rPr lang="en-GB" b="1" u="sng" dirty="0"/>
              <a:t>Do we have a conundrum</a:t>
            </a:r>
            <a:r>
              <a:rPr lang="en-GB" dirty="0"/>
              <a:t>? Did we just argue that the conjunction fallacy is both rational (consistent with the rational framework of QPT) and irrational (inconsistent with the rational framework of CPT)? </a:t>
            </a:r>
          </a:p>
        </p:txBody>
      </p:sp>
    </p:spTree>
    <p:extLst>
      <p:ext uri="{BB962C8B-B14F-4D97-AF65-F5344CB8AC3E}">
        <p14:creationId xmlns:p14="http://schemas.microsoft.com/office/powerpoint/2010/main" val="140337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81B31-E923-40CD-A44A-F91CC2A6F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Contextuality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0A37F0-59F3-4897-B93D-260A1411075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GB" dirty="0"/>
                  <a:t>The conjunction fallacy in QPT involves comparing Prob(</a:t>
                </a:r>
                <a:r>
                  <a:rPr lang="en-GB" i="1" dirty="0"/>
                  <a:t>A</a:t>
                </a:r>
                <a:r>
                  <a:rPr lang="en-GB" dirty="0"/>
                  <a:t> and then </a:t>
                </a:r>
                <a:r>
                  <a:rPr lang="en-GB" i="1" dirty="0"/>
                  <a:t>B</a:t>
                </a:r>
                <a:r>
                  <a:rPr lang="en-GB" dirty="0"/>
                  <a:t>) with Prob(</a:t>
                </a:r>
                <a:r>
                  <a:rPr lang="en-GB" i="1" dirty="0"/>
                  <a:t>B</a:t>
                </a:r>
                <a:r>
                  <a:rPr lang="en-GB" dirty="0"/>
                  <a:t>). </a:t>
                </a:r>
              </a:p>
              <a:p>
                <a:endParaRPr lang="en-GB" dirty="0"/>
              </a:p>
              <a:p>
                <a:r>
                  <a:rPr lang="en-GB" dirty="0"/>
                  <a:t>However, because </a:t>
                </a:r>
                <a:r>
                  <a:rPr lang="en-GB" i="1" dirty="0"/>
                  <a:t>A</a:t>
                </a:r>
                <a:r>
                  <a:rPr lang="en-GB" dirty="0"/>
                  <a:t>, </a:t>
                </a:r>
                <a:r>
                  <a:rPr lang="en-GB" i="1" dirty="0"/>
                  <a:t>B</a:t>
                </a:r>
                <a:r>
                  <a:rPr lang="en-GB" dirty="0"/>
                  <a:t> are incompatible, a key aspect of QPT is that the question </a:t>
                </a:r>
                <a:r>
                  <a:rPr lang="en-GB" i="1" dirty="0"/>
                  <a:t>B</a:t>
                </a:r>
                <a:r>
                  <a:rPr lang="en-GB" dirty="0"/>
                  <a:t> in isolation and in the context of </a:t>
                </a:r>
                <a:r>
                  <a:rPr lang="en-GB" i="1" dirty="0"/>
                  <a:t>A</a:t>
                </a:r>
                <a:r>
                  <a:rPr lang="en-GB" dirty="0"/>
                  <a:t> have to be treated as separate questions. </a:t>
                </a:r>
              </a:p>
              <a:p>
                <a:endParaRPr lang="en-GB" dirty="0"/>
              </a:p>
              <a:p>
                <a:r>
                  <a:rPr lang="en-GB" dirty="0"/>
                  <a:t>That is, (we assume that we) have to write: 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&amp;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𝑃𝑟𝑜𝑏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0A37F0-59F3-4897-B93D-260A141107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510" t="-10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541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5D153-9D05-43E7-964D-EA9F41BF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Contextuality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15EB7D-11B4-4000-837D-8D309EF772BA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600200"/>
                <a:ext cx="5943600" cy="487375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Once we write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&amp;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𝑃𝑟𝑜𝑏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then this judgment is clearly allowed in CPT too, </a:t>
                </a:r>
              </a:p>
              <a:p>
                <a:endParaRPr lang="en-US" dirty="0"/>
              </a:p>
              <a:p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That is, QPT reveals a perspective for the rationality of the conjunction fallacy which is the same as for CTP. </a:t>
                </a:r>
              </a:p>
              <a:p>
                <a:endParaRPr lang="en-GB" dirty="0"/>
              </a:p>
              <a:p>
                <a:r>
                  <a:rPr lang="en-GB" dirty="0"/>
                  <a:t>Contextuality can be captured in CPT too (e.g., through conditionalization), but QPT is more technically suited for dealing with contextuality.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15EB7D-11B4-4000-837D-8D309EF772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600200"/>
                <a:ext cx="5943600" cy="4873752"/>
              </a:xfrm>
              <a:blipFill>
                <a:blip r:embed="rId2"/>
                <a:stretch>
                  <a:fillRect l="-308" t="-1627" r="-2462" b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72B3E2C-2109-48F7-84AC-45563745CD5A}"/>
              </a:ext>
            </a:extLst>
          </p:cNvPr>
          <p:cNvSpPr txBox="1"/>
          <p:nvPr/>
        </p:nvSpPr>
        <p:spPr>
          <a:xfrm>
            <a:off x="6376358" y="1981200"/>
            <a:ext cx="2310442" cy="230832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Classical vs. </a:t>
            </a:r>
          </a:p>
          <a:p>
            <a:r>
              <a:rPr lang="en-GB" dirty="0"/>
              <a:t>Quantum contextuality:</a:t>
            </a:r>
          </a:p>
          <a:p>
            <a:endParaRPr lang="en-GB" dirty="0"/>
          </a:p>
          <a:p>
            <a:r>
              <a:rPr lang="en-GB" dirty="0"/>
              <a:t>Former still requires a BA, the latter entails a PBA.  </a:t>
            </a:r>
          </a:p>
        </p:txBody>
      </p:sp>
    </p:spTree>
    <p:extLst>
      <p:ext uri="{BB962C8B-B14F-4D97-AF65-F5344CB8AC3E}">
        <p14:creationId xmlns:p14="http://schemas.microsoft.com/office/powerpoint/2010/main" val="146019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2203E-B042-4968-B860-CB2C5C5C7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Rationality of the CF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C0B17-E632-4BC0-961D-A9C8DFCAFC1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However, is it really rational? Is there a sense in which </a:t>
            </a:r>
            <a:r>
              <a:rPr lang="en-GB" i="1" dirty="0"/>
              <a:t>BT</a:t>
            </a:r>
            <a:r>
              <a:rPr lang="en-GB" dirty="0"/>
              <a:t>, </a:t>
            </a:r>
            <a:r>
              <a:rPr lang="en-GB" i="1" dirty="0"/>
              <a:t>F</a:t>
            </a:r>
            <a:r>
              <a:rPr lang="en-GB" dirty="0"/>
              <a:t> are contextual in the real world? </a:t>
            </a:r>
          </a:p>
          <a:p>
            <a:endParaRPr lang="en-GB" dirty="0"/>
          </a:p>
          <a:p>
            <a:r>
              <a:rPr lang="en-GB" dirty="0"/>
              <a:t>Probably not and we have to conclude that the CF is still a mental error (of representing as incompatible questions that are compatible. </a:t>
            </a:r>
          </a:p>
        </p:txBody>
      </p:sp>
    </p:spTree>
    <p:extLst>
      <p:ext uri="{BB962C8B-B14F-4D97-AF65-F5344CB8AC3E}">
        <p14:creationId xmlns:p14="http://schemas.microsoft.com/office/powerpoint/2010/main" val="226591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E6A09-5506-460A-8D7E-CA9B42835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Baby Eve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1066A2-FADB-45CE-8EC3-BC266F413002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GB" dirty="0"/>
                  <a:t>Baby Eve loves sleeping on her front!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Is Eve sleeping on her back at 10pm, 11pm.</a:t>
                </a:r>
              </a:p>
              <a:p>
                <a:endParaRPr lang="en-GB" dirty="0"/>
              </a:p>
              <a:p>
                <a:r>
                  <a:rPr lang="en-GB" dirty="0"/>
                  <a:t>Her parents can check, but this disturbs her and she rolls over!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US" dirty="0"/>
                  <a:t>𝑃𝑟𝑜𝑏</a:t>
                </a:r>
                <a:r>
                  <a:rPr lang="en-GB" dirty="0"/>
                  <a:t>(</a:t>
                </a:r>
                <a:r>
                  <a:rPr lang="en-US" dirty="0"/>
                  <a:t>𝑃𝑜𝑠</a:t>
                </a:r>
                <a:r>
                  <a:rPr lang="en-GB" dirty="0"/>
                  <a:t>_</a:t>
                </a:r>
                <a:r>
                  <a:rPr lang="en-US" dirty="0"/>
                  <a:t>10=back)=.1=𝑃𝑟𝑜𝑏</a:t>
                </a:r>
                <a:r>
                  <a:rPr lang="en-GB" dirty="0"/>
                  <a:t>(</a:t>
                </a:r>
                <a:r>
                  <a:rPr lang="en-US" dirty="0"/>
                  <a:t>𝑃𝑜𝑠</a:t>
                </a:r>
                <a:r>
                  <a:rPr lang="en-GB" dirty="0"/>
                  <a:t>_</a:t>
                </a:r>
                <a:r>
                  <a:rPr lang="en-US" dirty="0"/>
                  <a:t>11=back)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𝑃𝑜𝑠𝑖𝑡𝑖𝑜𝑛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𝑓𝑟𝑜𝑛𝑡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 &amp;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𝑃𝑜𝑠𝑖𝑡𝑖𝑜𝑛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𝑏𝑎𝑐𝑘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≫.1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At 10pm she is likely to be sleeping on her front. But, checking Eve at 10pm makes it likely she will roll over. </a:t>
                </a:r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1066A2-FADB-45CE-8EC3-BC266F4130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340" t="-2338" r="-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803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8A78956-0211-4FD2-8D7B-94112106171B}"/>
              </a:ext>
            </a:extLst>
          </p:cNvPr>
          <p:cNvSpPr txBox="1"/>
          <p:nvPr/>
        </p:nvSpPr>
        <p:spPr>
          <a:xfrm>
            <a:off x="6019800" y="838200"/>
            <a:ext cx="2413564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There are two sample spaces for the Back question. </a:t>
            </a:r>
          </a:p>
          <a:p>
            <a:endParaRPr lang="en-GB" dirty="0"/>
          </a:p>
          <a:p>
            <a:pPr marL="342900" indent="-342900">
              <a:buAutoNum type="arabicParenBoth"/>
            </a:pPr>
            <a:r>
              <a:rPr lang="en-GB" dirty="0"/>
              <a:t>When Eve has been checked previously. </a:t>
            </a:r>
          </a:p>
          <a:p>
            <a:pPr marL="342900" indent="-342900">
              <a:buAutoNum type="arabicParenBoth"/>
            </a:pPr>
            <a:endParaRPr lang="en-GB" dirty="0"/>
          </a:p>
          <a:p>
            <a:pPr marL="342900" indent="-342900">
              <a:buAutoNum type="arabicParenBoth"/>
            </a:pPr>
            <a:r>
              <a:rPr lang="en-GB" dirty="0"/>
              <a:t>When Eve has not been checked.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D0A7A7-A623-4C61-999E-1BB473E88541}"/>
                  </a:ext>
                </a:extLst>
              </p:cNvPr>
              <p:cNvSpPr txBox="1"/>
              <p:nvPr/>
            </p:nvSpPr>
            <p:spPr>
              <a:xfrm>
                <a:off x="614199" y="4153835"/>
                <a:ext cx="4801314" cy="64633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Back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checks</m:t>
                          </m:r>
                        </m:sub>
                      </m:sSub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Eve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more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likely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be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sleeping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on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her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back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after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check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D0A7A7-A623-4C61-999E-1BB473E88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99" y="4153835"/>
                <a:ext cx="4801314" cy="646331"/>
              </a:xfrm>
              <a:prstGeom prst="rect">
                <a:avLst/>
              </a:prstGeom>
              <a:blipFill>
                <a:blip r:embed="rId2"/>
                <a:stretch>
                  <a:fillRect b="-9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C8C66AD-EBF7-46E9-9B0F-47E745295B60}"/>
              </a:ext>
            </a:extLst>
          </p:cNvPr>
          <p:cNvSpPr txBox="1"/>
          <p:nvPr/>
        </p:nvSpPr>
        <p:spPr>
          <a:xfrm>
            <a:off x="614199" y="4953000"/>
            <a:ext cx="470192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Back: Eve is not likely at all to be sleeping</a:t>
            </a:r>
          </a:p>
          <a:p>
            <a:r>
              <a:rPr lang="en-GB" dirty="0"/>
              <a:t>on her back.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D91EF4-B96F-7345-9AF9-07AE2C319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615950"/>
            <a:ext cx="5207000" cy="35378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0FDC95-920A-6B4F-ABC6-F1717DF12567}"/>
              </a:ext>
            </a:extLst>
          </p:cNvPr>
          <p:cNvSpPr txBox="1"/>
          <p:nvPr/>
        </p:nvSpPr>
        <p:spPr>
          <a:xfrm>
            <a:off x="614199" y="5791200"/>
            <a:ext cx="472597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Organising both events in a single sample </a:t>
            </a:r>
          </a:p>
          <a:p>
            <a:r>
              <a:rPr lang="en-GB" dirty="0"/>
              <a:t>space misses structure. </a:t>
            </a:r>
          </a:p>
        </p:txBody>
      </p:sp>
    </p:spTree>
    <p:extLst>
      <p:ext uri="{BB962C8B-B14F-4D97-AF65-F5344CB8AC3E}">
        <p14:creationId xmlns:p14="http://schemas.microsoft.com/office/powerpoint/2010/main" val="161319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9528D-1FEF-4996-9D00-5E3C4577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 we need QPT for contextuality?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E517F-FBDA-4496-A187-5E1F37A0C14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No. </a:t>
            </a:r>
          </a:p>
          <a:p>
            <a:endParaRPr lang="en-GB" dirty="0"/>
          </a:p>
          <a:p>
            <a:r>
              <a:rPr lang="en-GB" dirty="0"/>
              <a:t>We can keep track of different question versions with conditionalization (though recall there is an issue of representation).  </a:t>
            </a:r>
          </a:p>
          <a:p>
            <a:endParaRPr lang="en-GB" dirty="0"/>
          </a:p>
          <a:p>
            <a:r>
              <a:rPr lang="en-GB" dirty="0"/>
              <a:t>Also, the idea that prior questions can ‘activate thoughts’ which alter the meaning of subsequent ones is not new (e.g., Schwarz, 2007). </a:t>
            </a:r>
          </a:p>
          <a:p>
            <a:endParaRPr lang="en-GB" dirty="0"/>
          </a:p>
          <a:p>
            <a:r>
              <a:rPr lang="en-GB" dirty="0"/>
              <a:t>What does QPT offer?</a:t>
            </a:r>
          </a:p>
          <a:p>
            <a:endParaRPr lang="en-GB" dirty="0"/>
          </a:p>
          <a:p>
            <a:r>
              <a:rPr lang="en-GB" dirty="0"/>
              <a:t>(We argue) a more principled framework for modelling contextuality. </a:t>
            </a:r>
          </a:p>
        </p:txBody>
      </p:sp>
    </p:spTree>
    <p:extLst>
      <p:ext uri="{BB962C8B-B14F-4D97-AF65-F5344CB8AC3E}">
        <p14:creationId xmlns:p14="http://schemas.microsoft.com/office/powerpoint/2010/main" val="400027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B0ADE-D5C5-4437-B772-0AA104E80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Qualifications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071D-E9DD-4021-96C3-95E008A3034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There are other ways to absolve the CE of fallacy. </a:t>
            </a:r>
          </a:p>
          <a:p>
            <a:endParaRPr lang="en-GB" dirty="0"/>
          </a:p>
          <a:p>
            <a:r>
              <a:rPr lang="en-GB" i="1" dirty="0"/>
              <a:t>Prob</a:t>
            </a:r>
            <a:r>
              <a:rPr lang="en-GB" dirty="0"/>
              <a:t>(BT&amp;F | FM1)&gt;</a:t>
            </a:r>
            <a:r>
              <a:rPr lang="en-GB" i="1" dirty="0"/>
              <a:t>Prob</a:t>
            </a:r>
            <a:r>
              <a:rPr lang="en-GB" dirty="0"/>
              <a:t>(BT | FM2)</a:t>
            </a:r>
          </a:p>
          <a:p>
            <a:endParaRPr lang="en-GB" dirty="0"/>
          </a:p>
          <a:p>
            <a:r>
              <a:rPr lang="en-GB" b="1" u="sng" dirty="0"/>
              <a:t>Inductive confirmation</a:t>
            </a:r>
            <a:r>
              <a:rPr lang="en-GB" dirty="0"/>
              <a:t> (Tentori et al., 2013). </a:t>
            </a:r>
          </a:p>
          <a:p>
            <a:endParaRPr lang="en-GB" dirty="0"/>
          </a:p>
          <a:p>
            <a:r>
              <a:rPr lang="en-GB" dirty="0"/>
              <a:t>But, the price is to postulate a function other than a CPT conjunction, when faced with a conjunction. </a:t>
            </a:r>
          </a:p>
          <a:p>
            <a:endParaRPr lang="en-GB" dirty="0"/>
          </a:p>
          <a:p>
            <a:r>
              <a:rPr lang="en-GB" b="1" u="sng" dirty="0"/>
              <a:t>CPT plus noise</a:t>
            </a:r>
            <a:r>
              <a:rPr lang="en-GB" dirty="0"/>
              <a:t> (Costello &amp; Watts, 2013). More noise for more complex events leads to the CF. </a:t>
            </a:r>
          </a:p>
          <a:p>
            <a:endParaRPr lang="en-GB" dirty="0"/>
          </a:p>
          <a:p>
            <a:r>
              <a:rPr lang="en-GB" dirty="0"/>
              <a:t>But: a few notable problems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3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B1754-8B37-4830-8B12-FBB97EEF8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employing dynamics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14770-468C-479E-B63B-4DABD0F838A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Consider a binary ‘complex’ decision making task. </a:t>
            </a:r>
          </a:p>
          <a:p>
            <a:endParaRPr lang="en-GB" dirty="0"/>
          </a:p>
          <a:p>
            <a:r>
              <a:rPr lang="en-GB" dirty="0"/>
              <a:t>That is, a task such that the alternatives have poorly matched attributes and it is not possible to resolve in a systematic way (e.g., max expected utility). </a:t>
            </a:r>
          </a:p>
        </p:txBody>
      </p:sp>
    </p:spTree>
    <p:extLst>
      <p:ext uri="{BB962C8B-B14F-4D97-AF65-F5344CB8AC3E}">
        <p14:creationId xmlns:p14="http://schemas.microsoft.com/office/powerpoint/2010/main" val="51392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FC482E-9532-415E-BAFF-6E4486E4B1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2650" y="957366"/>
            <a:ext cx="8953427" cy="474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511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75F649-0B57-43FD-AC66-B2449251D4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4843" y="1015511"/>
            <a:ext cx="9079157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60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69F65-196D-400A-9603-8B86C0288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1FB72-D581-46EA-9BE3-C59049E613A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Eye tracking variable: </a:t>
            </a:r>
          </a:p>
          <a:p>
            <a:endParaRPr lang="en-GB" dirty="0"/>
          </a:p>
          <a:p>
            <a:r>
              <a:rPr lang="en-GB" dirty="0"/>
              <a:t>Fixation durations in pros/yes Area of Interest (AOI) vs. cons/no AOI, in 200ms time bins. There is a ‘neither’ category too.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 descr="C:\Users\Emmanuel Pothos\Desktop\psych\Projects\Irina grant\rumination\experiment 1\2017 nov eye tracking experiment results\AOI_def_Rplot.bmp">
            <a:extLst>
              <a:ext uri="{FF2B5EF4-FFF2-40B4-BE49-F238E27FC236}">
                <a16:creationId xmlns:a16="http://schemas.microsoft.com/office/drawing/2014/main" id="{A9196A7D-8E31-48B1-929E-820416AA37E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23652"/>
            <a:ext cx="3728811" cy="2868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650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CD12-29AA-4AD1-A3D9-6D9D5C7D2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Quantum approach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931A7C-F5EA-4530-964B-4505959F5ADC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GB" dirty="0"/>
                  <a:t>Note, here (just) a technical framework for modelling eye tracking curves, on the assumption that we have oscillation followed by stabilization. </a:t>
                </a:r>
              </a:p>
              <a:p>
                <a:endParaRPr lang="en-GB" dirty="0"/>
              </a:p>
              <a:p>
                <a:r>
                  <a:rPr lang="en-GB" dirty="0"/>
                  <a:t>Open systems Lindblad model: 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bSup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bSup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GB" dirty="0"/>
                  <a:t> follows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begChr m:val=""/>
                        <m:endChr m:val="⟩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𝑦𝑒𝑠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begChr m:val=""/>
                        <m:endChr m:val="⟩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𝑢𝑛𝑑𝑒𝑐𝑖𝑑𝑒𝑑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begChr m:val=""/>
                        <m:endChr m:val="⟩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𝑛𝑜</m:t>
                        </m:r>
                      </m:e>
                    </m:d>
                  </m:oMath>
                </a14:m>
                <a:r>
                  <a:rPr lang="en-GB" dirty="0"/>
                  <a:t> (canonical basis)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931A7C-F5EA-4530-964B-4505959F5A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327" t="-1001" r="-1878" b="-88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864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6BBFE-2657-4DF9-9A50-A89985864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Quantum approach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21E883-B964-4F38-BDD4-AACCD9204EF1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Fairly vague motivation: essentially that we have oscillations at two frequencies. (E0 can be set to 1.)</a:t>
                </a:r>
              </a:p>
              <a:p>
                <a:endParaRPr lang="en-GB" dirty="0"/>
              </a:p>
              <a:p>
                <a:r>
                  <a:rPr lang="en-GB" dirty="0"/>
                  <a:t>One plausible Lindblad term 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32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32</m:t>
                        </m:r>
                      </m:sub>
                    </m:sSub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</m:oMath>
                </a14:m>
                <a:r>
                  <a:rPr lang="en-GB" dirty="0"/>
                  <a:t> drift rate from uncertainty to yes. </a:t>
                </a:r>
              </a:p>
              <a:p>
                <a:endParaRPr lang="en-GB" dirty="0"/>
              </a:p>
              <a:p>
                <a:r>
                  <a:rPr lang="en-GB" dirty="0"/>
                  <a:t>We can also include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</m:oMath>
                </a14:m>
                <a:r>
                  <a:rPr lang="en-GB" dirty="0"/>
                  <a:t> Lindblad terms. 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</m:oMath>
                </a14:m>
                <a:r>
                  <a:rPr lang="en-GB" dirty="0"/>
                  <a:t> drift rate from yes to uncertainty. </a:t>
                </a:r>
              </a:p>
              <a:p>
                <a:endParaRPr lang="en-GB" dirty="0"/>
              </a:p>
              <a:p>
                <a:r>
                  <a:rPr lang="en-GB" dirty="0"/>
                  <a:t>Overall parameterization: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𝑎𝑑𝑗𝑇</m:t>
                    </m:r>
                  </m:oMath>
                </a14:m>
                <a:r>
                  <a:rPr lang="en-US" dirty="0"/>
                  <a:t>, </a:t>
                </a:r>
                <a:r>
                  <a:rPr lang="en-US" i="1" dirty="0"/>
                  <a:t>d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21E883-B964-4F38-BDD4-AACCD9204E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82" b="-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461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64D2B-9FF4-4FA9-8AC9-1FC61FC6C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504297-860C-47A7-BE05-8E80B4674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97" y="1909107"/>
            <a:ext cx="5802338" cy="4020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337C5E-5370-4182-AD14-2920B381AFA6}"/>
              </a:ext>
            </a:extLst>
          </p:cNvPr>
          <p:cNvSpPr txBox="1"/>
          <p:nvPr/>
        </p:nvSpPr>
        <p:spPr>
          <a:xfrm>
            <a:off x="4953000" y="457200"/>
            <a:ext cx="3823483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Three different decision scenarios across</a:t>
            </a:r>
          </a:p>
          <a:p>
            <a:r>
              <a:rPr lang="en-US" sz="1350" dirty="0"/>
              <a:t>left, middle, right </a:t>
            </a:r>
          </a:p>
          <a:p>
            <a:endParaRPr lang="en-US" sz="1350" dirty="0"/>
          </a:p>
          <a:p>
            <a:r>
              <a:rPr lang="en-US" sz="1350" dirty="0"/>
              <a:t>Green curve: pros/ yes AOI</a:t>
            </a:r>
          </a:p>
          <a:p>
            <a:r>
              <a:rPr lang="en-US" sz="1350" dirty="0"/>
              <a:t>Purple dashed line: cons/ no AOI </a:t>
            </a:r>
          </a:p>
          <a:p>
            <a:r>
              <a:rPr lang="en-US" sz="1350" dirty="0"/>
              <a:t>Blue dotted line: neither (includes eye blinks)</a:t>
            </a:r>
            <a:endParaRPr lang="en-GB" sz="13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BE46A-06DB-41B2-BCCD-2701439677AB}"/>
              </a:ext>
            </a:extLst>
          </p:cNvPr>
          <p:cNvSpPr txBox="1"/>
          <p:nvPr/>
        </p:nvSpPr>
        <p:spPr>
          <a:xfrm>
            <a:off x="1219200" y="6043009"/>
            <a:ext cx="473653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Impression for both oscillation and stabilization, </a:t>
            </a:r>
          </a:p>
          <a:p>
            <a:r>
              <a:rPr lang="en-US" sz="1350" dirty="0"/>
              <a:t>but hardly a consistent pattern of gradually </a:t>
            </a:r>
          </a:p>
          <a:p>
            <a:r>
              <a:rPr lang="en-US" sz="1350" dirty="0"/>
              <a:t>diminishing oscillation.</a:t>
            </a: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48978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D79605-50F5-4BFD-A6FD-25F4957B92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935379"/>
            <a:ext cx="5656193" cy="25416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054002-421B-4EDA-968A-C459152E9FD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477010"/>
            <a:ext cx="5656193" cy="25237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81E965-701E-41DC-8A89-E8B82399EA0B}"/>
              </a:ext>
            </a:extLst>
          </p:cNvPr>
          <p:cNvSpPr txBox="1"/>
          <p:nvPr/>
        </p:nvSpPr>
        <p:spPr>
          <a:xfrm>
            <a:off x="5961719" y="1600200"/>
            <a:ext cx="31822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/>
              <a:t>Decision 1: somewhat unclear picture</a:t>
            </a:r>
          </a:p>
          <a:p>
            <a:r>
              <a:rPr lang="en-GB" sz="1350" dirty="0"/>
              <a:t>regarding relative merits of 4 </a:t>
            </a:r>
            <a:r>
              <a:rPr lang="en-GB" sz="1350" dirty="0" err="1"/>
              <a:t>param</a:t>
            </a:r>
            <a:r>
              <a:rPr lang="en-GB" sz="1350" dirty="0"/>
              <a:t> </a:t>
            </a:r>
          </a:p>
          <a:p>
            <a:r>
              <a:rPr lang="en-GB" sz="1350" dirty="0"/>
              <a:t>OS-QDDM and 6 </a:t>
            </a:r>
            <a:r>
              <a:rPr lang="en-GB" sz="1350" dirty="0" err="1"/>
              <a:t>param</a:t>
            </a:r>
            <a:r>
              <a:rPr lang="en-GB" sz="1350" dirty="0"/>
              <a:t> one. </a:t>
            </a:r>
          </a:p>
          <a:p>
            <a:r>
              <a:rPr lang="en-GB" sz="1350" dirty="0"/>
              <a:t>(both models better than null)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74F303-21E4-4D67-A76F-CF15FB8AC5CA}"/>
              </a:ext>
            </a:extLst>
          </p:cNvPr>
          <p:cNvSpPr txBox="1"/>
          <p:nvPr/>
        </p:nvSpPr>
        <p:spPr>
          <a:xfrm>
            <a:off x="5961719" y="3962400"/>
            <a:ext cx="332334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/>
              <a:t>Decision 2: 6 </a:t>
            </a:r>
            <a:r>
              <a:rPr lang="en-GB" sz="1350" dirty="0" err="1"/>
              <a:t>param</a:t>
            </a:r>
            <a:r>
              <a:rPr lang="en-GB" sz="1350" dirty="0"/>
              <a:t> OS-QDDM clearly </a:t>
            </a:r>
          </a:p>
          <a:p>
            <a:r>
              <a:rPr lang="en-GB" sz="1350" dirty="0"/>
              <a:t>better. </a:t>
            </a:r>
          </a:p>
        </p:txBody>
      </p:sp>
    </p:spTree>
    <p:extLst>
      <p:ext uri="{BB962C8B-B14F-4D97-AF65-F5344CB8AC3E}">
        <p14:creationId xmlns:p14="http://schemas.microsoft.com/office/powerpoint/2010/main" val="387688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9BA4-F2D0-481C-A1C0-734422551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Possible uses of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CFE1F-6556-4CFD-93F5-B3DE89A9E0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Can the model reveal structure that is less obvious in the raw data? </a:t>
            </a:r>
          </a:p>
          <a:p>
            <a:endParaRPr lang="en-GB" dirty="0"/>
          </a:p>
          <a:p>
            <a:r>
              <a:rPr lang="en-GB" dirty="0"/>
              <a:t>For example, can the model parameters be related to important psychological parameters (e.g., actual decisions)? </a:t>
            </a:r>
          </a:p>
          <a:p>
            <a:endParaRPr lang="en-GB" dirty="0"/>
          </a:p>
          <a:p>
            <a:r>
              <a:rPr lang="en-GB" dirty="0"/>
              <a:t>Note: gaze cascade effect that this is the case, but maybe the model can provide added value. </a:t>
            </a:r>
          </a:p>
        </p:txBody>
      </p:sp>
    </p:spTree>
    <p:extLst>
      <p:ext uri="{BB962C8B-B14F-4D97-AF65-F5344CB8AC3E}">
        <p14:creationId xmlns:p14="http://schemas.microsoft.com/office/powerpoint/2010/main" val="374691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Predictions?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What is the generative value of this research programme? </a:t>
            </a:r>
          </a:p>
          <a:p>
            <a:endParaRPr lang="en-GB" dirty="0"/>
          </a:p>
          <a:p>
            <a:r>
              <a:rPr lang="en-GB" dirty="0"/>
              <a:t>One major area of application concerns so-called constructive influences in decision making: </a:t>
            </a:r>
          </a:p>
          <a:p>
            <a:endParaRPr lang="en-GB" dirty="0"/>
          </a:p>
          <a:p>
            <a:r>
              <a:rPr lang="en-GB" dirty="0"/>
              <a:t>Plenty of evidence that </a:t>
            </a:r>
            <a:r>
              <a:rPr lang="en-GB" u="sng" dirty="0"/>
              <a:t>choices</a:t>
            </a:r>
            <a:r>
              <a:rPr lang="en-GB" dirty="0"/>
              <a:t> can influence our preference (</a:t>
            </a:r>
            <a:r>
              <a:rPr lang="en-US" dirty="0"/>
              <a:t>Ariely &amp; Norton, 2008; Sharot et al., 2010). </a:t>
            </a:r>
          </a:p>
          <a:p>
            <a:endParaRPr lang="en-GB" dirty="0"/>
          </a:p>
          <a:p>
            <a:r>
              <a:rPr lang="en-GB" dirty="0"/>
              <a:t>Plenty of suggestions for possible mechanisms: e.g., perhaps constructive influences reflect memory or attention mechanisms. </a:t>
            </a:r>
          </a:p>
          <a:p>
            <a:endParaRPr lang="en-GB" dirty="0"/>
          </a:p>
          <a:p>
            <a:r>
              <a:rPr lang="en-GB" dirty="0"/>
              <a:t>Unique contribution of quantum theory: there is a fundamental requirement for constructive influences, whenever a ‘measurement’ is made.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91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Consultancy\Research\Quantum Probability\QP Images Exp v5\MN4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9" y="1556792"/>
            <a:ext cx="234517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Y:\Consultancy\Research\Quantum Probability\QP Images Exp v5\MP4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848" y="1535933"/>
            <a:ext cx="2316063" cy="163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Basic paradigm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1884344" y="5738673"/>
            <a:ext cx="321834" cy="284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323528" y="4997386"/>
            <a:ext cx="2088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Double rating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06177" y="5465673"/>
            <a:ext cx="1021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How does this advert make you feel?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50625" y="5558006"/>
            <a:ext cx="80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You have rated this advert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10346" y="5465673"/>
            <a:ext cx="1021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How does this advert make you feel?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15121" y="5558006"/>
            <a:ext cx="80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You have rated this advert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3170046" y="5738673"/>
            <a:ext cx="321834" cy="284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 Arrow 32"/>
          <p:cNvSpPr/>
          <p:nvPr/>
        </p:nvSpPr>
        <p:spPr>
          <a:xfrm>
            <a:off x="4394182" y="5738673"/>
            <a:ext cx="321834" cy="284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Arrow 33"/>
          <p:cNvSpPr/>
          <p:nvPr/>
        </p:nvSpPr>
        <p:spPr>
          <a:xfrm>
            <a:off x="6338398" y="5738673"/>
            <a:ext cx="321834" cy="284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Arrow 34"/>
          <p:cNvSpPr/>
          <p:nvPr/>
        </p:nvSpPr>
        <p:spPr>
          <a:xfrm>
            <a:off x="7562534" y="5738673"/>
            <a:ext cx="321834" cy="284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Arrow 35"/>
          <p:cNvSpPr/>
          <p:nvPr/>
        </p:nvSpPr>
        <p:spPr>
          <a:xfrm>
            <a:off x="1884345" y="4206180"/>
            <a:ext cx="321834" cy="284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323528" y="3479992"/>
            <a:ext cx="2088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Single rating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78385" y="3928534"/>
            <a:ext cx="1021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How does this advert make you feel?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3160" y="4020867"/>
            <a:ext cx="80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You have rated this advert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3806437" y="4201534"/>
            <a:ext cx="321834" cy="284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>
            <a:off x="5030573" y="4201534"/>
            <a:ext cx="321834" cy="284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Picture 2" descr="Y:\Consultancy\Research\Quantum Probability\QP Images Exp v5\MN4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8800"/>
            <a:ext cx="142734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Y:\Consultancy\Research\Quantum Probability\QP Images Exp v5\MN4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92800"/>
            <a:ext cx="142734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" descr="Y:\Consultancy\Research\Quantum Probability\QP Images Exp v5\MP4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099" y="3868800"/>
            <a:ext cx="142734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Y:\Consultancy\Research\Quantum Probability\QP Images Exp v5\MP4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85" y="5392800"/>
            <a:ext cx="142734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16053" y="1556792"/>
            <a:ext cx="1869423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600" dirty="0"/>
              <a:t>Pairs of images of</a:t>
            </a:r>
          </a:p>
          <a:p>
            <a:r>
              <a:rPr lang="en-GB" sz="1600" dirty="0"/>
              <a:t>opposite affect.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454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9" grpId="0"/>
      <p:bldP spid="41" grpId="0"/>
      <p:bldP spid="42" grpId="0" animBg="1"/>
      <p:bldP spid="4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75" y="-348734"/>
            <a:ext cx="8229600" cy="1143000"/>
          </a:xfrm>
        </p:spPr>
        <p:txBody>
          <a:bodyPr/>
          <a:lstStyle/>
          <a:p>
            <a:r>
              <a:rPr lang="en-GB" dirty="0"/>
              <a:t>Quantum prediction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451051" y="609600"/>
            <a:ext cx="2780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Double rating, PN condition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2171700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1295400"/>
            <a:ext cx="262661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The state after seeing the </a:t>
            </a:r>
          </a:p>
          <a:p>
            <a:r>
              <a:rPr lang="en-GB" dirty="0"/>
              <a:t>first image is close to the </a:t>
            </a:r>
          </a:p>
          <a:p>
            <a:r>
              <a:rPr lang="en-GB" dirty="0"/>
              <a:t>Happy ray. 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1800"/>
            <a:ext cx="195897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28800" y="3276600"/>
            <a:ext cx="2626616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The state after seeing the </a:t>
            </a:r>
          </a:p>
          <a:p>
            <a:r>
              <a:rPr lang="en-GB" dirty="0"/>
              <a:t>second image rotates </a:t>
            </a:r>
          </a:p>
          <a:p>
            <a:r>
              <a:rPr lang="en-GB" dirty="0"/>
              <a:t>towards the Sad ray.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953000"/>
            <a:ext cx="1958975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28800" y="5105400"/>
            <a:ext cx="268669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This projection indicates</a:t>
            </a:r>
          </a:p>
          <a:p>
            <a:r>
              <a:rPr lang="en-GB" dirty="0"/>
              <a:t>how negatively the second</a:t>
            </a:r>
          </a:p>
          <a:p>
            <a:r>
              <a:rPr lang="en-GB" dirty="0"/>
              <a:t>image will be judged. </a:t>
            </a:r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78932"/>
            <a:ext cx="2171700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81600" y="1387733"/>
            <a:ext cx="207031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Same starting point.</a:t>
            </a:r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14095"/>
            <a:ext cx="195897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05400" y="3415099"/>
            <a:ext cx="239238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But after the first rating</a:t>
            </a:r>
          </a:p>
          <a:p>
            <a:r>
              <a:rPr lang="en-GB" dirty="0"/>
              <a:t>the state changes. </a:t>
            </a:r>
            <a:endParaRPr 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928734"/>
            <a:ext cx="195897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05400" y="5271755"/>
            <a:ext cx="1561005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Same rotation </a:t>
            </a:r>
          </a:p>
          <a:p>
            <a:r>
              <a:rPr lang="en-GB" dirty="0"/>
              <a:t>as before. </a:t>
            </a:r>
            <a:endParaRPr lang="en-US" dirty="0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876800"/>
            <a:ext cx="1958975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62800" y="4992019"/>
            <a:ext cx="1889748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But the projection</a:t>
            </a:r>
          </a:p>
          <a:p>
            <a:r>
              <a:rPr lang="en-GB" dirty="0"/>
              <a:t>is longer.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28600" y="609600"/>
            <a:ext cx="2661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Single rating, PN condition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05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  <p:bldP spid="11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Quantum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(In the PN direction) the intermediate response forces the mental state to the Happy state. </a:t>
            </a:r>
          </a:p>
          <a:p>
            <a:endParaRPr lang="en-GB" dirty="0"/>
          </a:p>
          <a:p>
            <a:r>
              <a:rPr lang="en-GB" dirty="0"/>
              <a:t>So when the second, N image is presented...</a:t>
            </a:r>
          </a:p>
          <a:p>
            <a:endParaRPr lang="en-GB" dirty="0"/>
          </a:p>
          <a:p>
            <a:r>
              <a:rPr lang="en-GB" dirty="0"/>
              <a:t>...its negative affective content generates a more contrasting impression. </a:t>
            </a:r>
          </a:p>
          <a:p>
            <a:endParaRPr lang="en-GB" dirty="0"/>
          </a:p>
          <a:p>
            <a:r>
              <a:rPr lang="en-GB" dirty="0"/>
              <a:t>This in turn translates to a more negative rating. </a:t>
            </a:r>
          </a:p>
        </p:txBody>
      </p:sp>
    </p:spTree>
    <p:extLst>
      <p:ext uri="{BB962C8B-B14F-4D97-AF65-F5344CB8AC3E}">
        <p14:creationId xmlns:p14="http://schemas.microsoft.com/office/powerpoint/2010/main" val="173177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304800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/>
          <p:cNvSpPr txBox="1">
            <a:spLocks/>
          </p:cNvSpPr>
          <p:nvPr/>
        </p:nvSpPr>
        <p:spPr>
          <a:xfrm>
            <a:off x="92696" y="4999410"/>
            <a:ext cx="2867047" cy="2528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/>
              <a:t>Double rated P-&gt;N adverts rated significantly lower than single rated adverts (</a:t>
            </a:r>
            <a:r>
              <a:rPr lang="en-GB" sz="1400" i="1" dirty="0"/>
              <a:t>t</a:t>
            </a:r>
            <a:r>
              <a:rPr lang="en-GB" sz="1400" dirty="0"/>
              <a:t>(19)=-4.58, </a:t>
            </a:r>
            <a:r>
              <a:rPr lang="en-GB" sz="1400" i="1" dirty="0"/>
              <a:t>p</a:t>
            </a:r>
            <a:r>
              <a:rPr lang="en-GB" sz="1400" dirty="0"/>
              <a:t>&lt;.001; </a:t>
            </a:r>
            <a:r>
              <a:rPr lang="en-GB" sz="1400" i="1" dirty="0"/>
              <a:t>d</a:t>
            </a:r>
            <a:r>
              <a:rPr lang="en-GB" sz="1400" dirty="0"/>
              <a:t>=1.03).</a:t>
            </a:r>
          </a:p>
          <a:p>
            <a:pPr marL="0" indent="0">
              <a:buNone/>
            </a:pPr>
            <a:r>
              <a:rPr lang="en-GB" sz="1400" dirty="0"/>
              <a:t>Double rated N-&gt;P adverts were rated significantly higher than single rated adverts (</a:t>
            </a:r>
            <a:r>
              <a:rPr lang="en-GB" sz="1400" i="1" dirty="0"/>
              <a:t>t</a:t>
            </a:r>
            <a:r>
              <a:rPr lang="en-GB" sz="1400" dirty="0"/>
              <a:t>(19)=4.78, </a:t>
            </a:r>
            <a:r>
              <a:rPr lang="en-GB" sz="1400" i="1" dirty="0"/>
              <a:t>p</a:t>
            </a:r>
            <a:r>
              <a:rPr lang="en-GB" sz="1400" dirty="0"/>
              <a:t>&lt;.001; </a:t>
            </a:r>
            <a:r>
              <a:rPr lang="en-GB" sz="1400" i="1" dirty="0"/>
              <a:t>d</a:t>
            </a:r>
            <a:r>
              <a:rPr lang="en-GB" sz="1400" dirty="0"/>
              <a:t>=1.06).</a:t>
            </a: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3131840" y="4999409"/>
            <a:ext cx="2867047" cy="2528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/>
              <a:t>Double rated P-&gt;N adverts rated significantly lower than single rated adverts (</a:t>
            </a:r>
            <a:r>
              <a:rPr lang="en-GB" sz="1400" i="1" dirty="0"/>
              <a:t>t</a:t>
            </a:r>
            <a:r>
              <a:rPr lang="en-GB" sz="1400" dirty="0"/>
              <a:t>(22)=2.53, </a:t>
            </a:r>
            <a:r>
              <a:rPr lang="en-GB" sz="1400" i="1" dirty="0"/>
              <a:t>p</a:t>
            </a:r>
            <a:r>
              <a:rPr lang="en-GB" sz="1400" dirty="0"/>
              <a:t>=.019; </a:t>
            </a:r>
            <a:r>
              <a:rPr lang="en-GB" sz="1400" i="1" dirty="0"/>
              <a:t>d</a:t>
            </a:r>
            <a:r>
              <a:rPr lang="en-GB" sz="1400" dirty="0"/>
              <a:t>=0.53).</a:t>
            </a:r>
          </a:p>
          <a:p>
            <a:pPr marL="0" indent="0">
              <a:buNone/>
            </a:pPr>
            <a:r>
              <a:rPr lang="en-GB" sz="1400" dirty="0"/>
              <a:t>Double rated N-&gt;P adverts were rated significantly higher than single rated adverts (</a:t>
            </a:r>
            <a:r>
              <a:rPr lang="en-GB" sz="1400" i="1" dirty="0"/>
              <a:t>t</a:t>
            </a:r>
            <a:r>
              <a:rPr lang="en-GB" sz="1400" dirty="0"/>
              <a:t>(22)=-3.88, </a:t>
            </a:r>
            <a:r>
              <a:rPr lang="en-GB" sz="1400" i="1" dirty="0"/>
              <a:t>p</a:t>
            </a:r>
            <a:r>
              <a:rPr lang="en-GB" sz="1400" dirty="0"/>
              <a:t>=.001; </a:t>
            </a:r>
            <a:r>
              <a:rPr lang="en-GB" sz="1400" i="1" dirty="0"/>
              <a:t>d</a:t>
            </a:r>
            <a:r>
              <a:rPr lang="en-GB" sz="1400" dirty="0"/>
              <a:t>=0.81).</a:t>
            </a: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6204186" y="4999408"/>
            <a:ext cx="2867047" cy="2528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/>
              <a:t>Control type: no effect. </a:t>
            </a:r>
          </a:p>
          <a:p>
            <a:pPr marL="0" indent="0">
              <a:buNone/>
            </a:pPr>
            <a:r>
              <a:rPr lang="en-GB" sz="1400" dirty="0"/>
              <a:t>Anchoring: no evidence (no correlation between the anchor and the 2</a:t>
            </a:r>
            <a:r>
              <a:rPr lang="en-GB" sz="1400" baseline="30000" dirty="0"/>
              <a:t>nd</a:t>
            </a:r>
            <a:r>
              <a:rPr lang="en-GB" sz="1400" dirty="0"/>
              <a:t> rating: PN: </a:t>
            </a:r>
            <a:r>
              <a:rPr lang="en-GB" sz="1400" i="1" dirty="0"/>
              <a:t>r</a:t>
            </a:r>
            <a:r>
              <a:rPr lang="en-GB" sz="1400" dirty="0"/>
              <a:t>=-.31, </a:t>
            </a:r>
            <a:r>
              <a:rPr lang="en-GB" sz="1400" i="1" dirty="0"/>
              <a:t>p</a:t>
            </a:r>
            <a:r>
              <a:rPr lang="en-GB" sz="1400" dirty="0"/>
              <a:t>=.04; NP: </a:t>
            </a:r>
            <a:r>
              <a:rPr lang="en-GB" sz="1400" i="1" dirty="0"/>
              <a:t>r</a:t>
            </a:r>
            <a:r>
              <a:rPr lang="en-GB" sz="1400" dirty="0"/>
              <a:t>=-.34, </a:t>
            </a:r>
            <a:r>
              <a:rPr lang="en-GB" sz="1400" i="1" dirty="0"/>
              <a:t>p</a:t>
            </a:r>
            <a:r>
              <a:rPr lang="en-GB" sz="1400" dirty="0"/>
              <a:t>=.02). </a:t>
            </a:r>
          </a:p>
          <a:p>
            <a:pPr marL="0" indent="0">
              <a:buNone/>
            </a:pPr>
            <a:r>
              <a:rPr lang="en-GB" sz="1400" dirty="0"/>
              <a:t>Main effect: as before (</a:t>
            </a:r>
            <a:r>
              <a:rPr lang="en-GB" sz="1400" i="1" dirty="0"/>
              <a:t>t</a:t>
            </a:r>
            <a:r>
              <a:rPr lang="en-GB" sz="1400" dirty="0"/>
              <a:t>(40)=-1.92, </a:t>
            </a:r>
            <a:r>
              <a:rPr lang="en-GB" sz="1400" i="1" dirty="0"/>
              <a:t>p</a:t>
            </a:r>
            <a:r>
              <a:rPr lang="en-GB" sz="1400" dirty="0"/>
              <a:t>&lt;.05, </a:t>
            </a:r>
            <a:r>
              <a:rPr lang="en-GB" sz="1400" i="1" dirty="0"/>
              <a:t>d</a:t>
            </a:r>
            <a:r>
              <a:rPr lang="en-GB" sz="1400" dirty="0"/>
              <a:t>=.37; </a:t>
            </a:r>
            <a:r>
              <a:rPr lang="en-GB" sz="1400" i="1" dirty="0"/>
              <a:t>t</a:t>
            </a:r>
            <a:r>
              <a:rPr lang="en-GB" sz="1400" dirty="0"/>
              <a:t>(40)=4.51, </a:t>
            </a:r>
            <a:r>
              <a:rPr lang="en-GB" sz="1400" i="1" dirty="0"/>
              <a:t>p</a:t>
            </a:r>
            <a:r>
              <a:rPr lang="en-GB" sz="1400" dirty="0"/>
              <a:t>&lt;.001, </a:t>
            </a:r>
            <a:r>
              <a:rPr lang="en-GB" sz="1400" i="1" dirty="0"/>
              <a:t>d</a:t>
            </a:r>
            <a:r>
              <a:rPr lang="en-GB" sz="1400" dirty="0"/>
              <a:t>=.67). 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76008" y="-17838"/>
            <a:ext cx="2867046" cy="379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/>
              <a:t>Study 1 (N=20) single image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3150629" y="1"/>
            <a:ext cx="2848258" cy="361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/>
              <a:t>Study 2 (N=23) time control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237282" y="0"/>
            <a:ext cx="2833950" cy="361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/>
              <a:t>Study 3 (N=41) anchoring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76008" y="3655097"/>
            <a:ext cx="8995225" cy="138684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An intermediate rating leads to a stronger affective contrast between the images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Time control: does the effect arise because the intermediate rating leads to greater processing?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Anchoring: does the effect arise because of the availability of *a* rating prior to the second rating? </a:t>
            </a:r>
          </a:p>
        </p:txBody>
      </p:sp>
      <p:pic>
        <p:nvPicPr>
          <p:cNvPr id="24" name="Picture 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1" y="361508"/>
            <a:ext cx="2797220" cy="1322271"/>
          </a:xfrm>
          <a:prstGeom prst="rect">
            <a:avLst/>
          </a:prstGeom>
        </p:spPr>
      </p:pic>
      <p:pic>
        <p:nvPicPr>
          <p:cNvPr id="25" name="Picture 2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8" y="1726079"/>
            <a:ext cx="2867046" cy="1875600"/>
          </a:xfrm>
          <a:prstGeom prst="rect">
            <a:avLst/>
          </a:prstGeom>
          <a:noFill/>
        </p:spPr>
      </p:pic>
      <p:pic>
        <p:nvPicPr>
          <p:cNvPr id="31" name="Picture 3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52" y="361508"/>
            <a:ext cx="2755222" cy="1302418"/>
          </a:xfrm>
          <a:prstGeom prst="rect">
            <a:avLst/>
          </a:prstGeom>
        </p:spPr>
      </p:pic>
      <p:pic>
        <p:nvPicPr>
          <p:cNvPr id="32" name="Picture 3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629" y="1733641"/>
            <a:ext cx="2858316" cy="1878924"/>
          </a:xfrm>
          <a:prstGeom prst="rect">
            <a:avLst/>
          </a:prstGeom>
          <a:noFill/>
        </p:spPr>
      </p:pic>
      <p:pic>
        <p:nvPicPr>
          <p:cNvPr id="33" name="Picture 3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282" y="328294"/>
            <a:ext cx="2771681" cy="1388698"/>
          </a:xfrm>
          <a:prstGeom prst="rect">
            <a:avLst/>
          </a:prstGeom>
        </p:spPr>
      </p:pic>
      <p:pic>
        <p:nvPicPr>
          <p:cNvPr id="34" name="Picture 3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282" y="1733640"/>
            <a:ext cx="2819635" cy="1878925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494B6-5D14-4532-B3C5-E488949326D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3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  <p:bldP spid="28" grpId="0"/>
      <p:bldP spid="2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Judgments of trustworthiness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556792"/>
            <a:ext cx="3970784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Design similar to that for affective judgments. </a:t>
            </a:r>
          </a:p>
          <a:p>
            <a:endParaRPr lang="en-GB" dirty="0"/>
          </a:p>
          <a:p>
            <a:r>
              <a:rPr lang="en-GB" dirty="0"/>
              <a:t>Pick celebrity pairs such that one would be considered </a:t>
            </a:r>
            <a:r>
              <a:rPr lang="en-GB" b="1" u="sng" dirty="0"/>
              <a:t>trustworthy</a:t>
            </a:r>
            <a:r>
              <a:rPr lang="en-GB" dirty="0"/>
              <a:t> and the other </a:t>
            </a:r>
            <a:r>
              <a:rPr lang="en-GB" b="1" u="sng" dirty="0"/>
              <a:t>untrustworthy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/>
              <a:t>Aim for recognizable celebrity pairs. </a:t>
            </a:r>
          </a:p>
          <a:p>
            <a:endParaRPr lang="en-GB" dirty="0"/>
          </a:p>
          <a:p>
            <a:r>
              <a:rPr lang="en-GB" dirty="0"/>
              <a:t>All other aspects of the design, identical to before.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2494B6-5D14-4532-B3C5-E488949326D2}" type="slidenum">
              <a:rPr lang="en-US" smtClean="0"/>
              <a:t>51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61656" y="1484784"/>
            <a:ext cx="45823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Effect replicates, both directions, </a:t>
            </a:r>
            <a:r>
              <a:rPr lang="en-GB" sz="2400" i="1" dirty="0"/>
              <a:t>t</a:t>
            </a:r>
            <a:r>
              <a:rPr lang="en-GB" sz="2400" dirty="0"/>
              <a:t>(51)=-2.23, </a:t>
            </a:r>
            <a:r>
              <a:rPr lang="en-GB" sz="2400" i="1" dirty="0"/>
              <a:t>p</a:t>
            </a:r>
            <a:r>
              <a:rPr lang="en-GB" sz="2400" dirty="0"/>
              <a:t>=.029 and </a:t>
            </a:r>
            <a:r>
              <a:rPr lang="en-GB" sz="2400" i="1" dirty="0"/>
              <a:t>t</a:t>
            </a:r>
            <a:r>
              <a:rPr lang="en-GB" sz="2400" dirty="0"/>
              <a:t>(51)=2.23, </a:t>
            </a:r>
            <a:r>
              <a:rPr lang="en-GB" sz="2400" i="1" dirty="0"/>
              <a:t>p</a:t>
            </a:r>
            <a:r>
              <a:rPr lang="en-GB" sz="2400" dirty="0"/>
              <a:t>=.029. </a:t>
            </a:r>
          </a:p>
          <a:p>
            <a:endParaRPr lang="en-GB" dirty="0"/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836" y="3881673"/>
            <a:ext cx="3502728" cy="2301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096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Quantum Zeno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828799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 more ambitious application of these ideas concerns the quantum Zeno effect. </a:t>
            </a:r>
          </a:p>
          <a:p>
            <a:endParaRPr lang="en-GB" dirty="0"/>
          </a:p>
          <a:p>
            <a:r>
              <a:rPr lang="en-GB" dirty="0"/>
              <a:t>If an initial state is close to a ray, then continuous measurement can slow down or even freeze change. </a:t>
            </a:r>
          </a:p>
          <a:p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76600"/>
            <a:ext cx="166032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343" y="3287487"/>
            <a:ext cx="166032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135" y="3287487"/>
            <a:ext cx="1648465" cy="15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274" y="3287487"/>
            <a:ext cx="166032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029200"/>
            <a:ext cx="1805359" cy="165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781" y="5029200"/>
            <a:ext cx="1817219" cy="166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3584" y="3499991"/>
            <a:ext cx="1181734" cy="53860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sz="1100" dirty="0"/>
              <a:t>Person initially </a:t>
            </a:r>
          </a:p>
          <a:p>
            <a:r>
              <a:rPr lang="en-GB" sz="1100" dirty="0"/>
              <a:t>supports Clinton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4833258"/>
            <a:ext cx="1374094" cy="43088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sz="1100" dirty="0"/>
              <a:t>Present some </a:t>
            </a:r>
          </a:p>
          <a:p>
            <a:r>
              <a:rPr lang="en-GB" sz="1100" dirty="0"/>
              <a:t>evidence for Walker.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3733800"/>
            <a:ext cx="1345240" cy="60016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sz="1100" dirty="0"/>
              <a:t>Asking *now* about</a:t>
            </a:r>
          </a:p>
          <a:p>
            <a:r>
              <a:rPr lang="en-GB" sz="1100" dirty="0"/>
              <a:t>Walker, projects</a:t>
            </a:r>
          </a:p>
          <a:p>
            <a:r>
              <a:rPr lang="en-GB" sz="1100" dirty="0"/>
              <a:t>back to Clinton.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10400" y="3581400"/>
            <a:ext cx="1997663" cy="43088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sz="1100" dirty="0"/>
              <a:t>New evidence about Walker</a:t>
            </a:r>
          </a:p>
          <a:p>
            <a:r>
              <a:rPr lang="en-GB" sz="1100" dirty="0"/>
              <a:t>has the same impact as before.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126" y="5715000"/>
            <a:ext cx="1923925" cy="6001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100" dirty="0"/>
              <a:t>Present lots of evidence about</a:t>
            </a:r>
          </a:p>
          <a:p>
            <a:r>
              <a:rPr lang="en-GB" sz="1100" dirty="0"/>
              <a:t>Walker, *without* forcing a </a:t>
            </a:r>
          </a:p>
          <a:p>
            <a:r>
              <a:rPr lang="en-GB" sz="1100" dirty="0"/>
              <a:t>decision.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9075" y="5105400"/>
            <a:ext cx="2010487" cy="6001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100" dirty="0"/>
              <a:t>Asking about Walker now has </a:t>
            </a:r>
          </a:p>
          <a:p>
            <a:r>
              <a:rPr lang="en-GB" sz="1100" dirty="0"/>
              <a:t>given a ‘chance’ to the state to </a:t>
            </a:r>
          </a:p>
          <a:p>
            <a:r>
              <a:rPr lang="en-GB" sz="1100" dirty="0"/>
              <a:t>move towards the Walker ray. </a:t>
            </a:r>
          </a:p>
        </p:txBody>
      </p:sp>
    </p:spTree>
    <p:extLst>
      <p:ext uri="{BB962C8B-B14F-4D97-AF65-F5344CB8AC3E}">
        <p14:creationId xmlns:p14="http://schemas.microsoft.com/office/powerpoint/2010/main" val="215442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Quantum Zeno effect</a:t>
            </a: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1524000"/>
            <a:ext cx="615043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838200" y="6248400"/>
            <a:ext cx="3752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Yearsley &amp; Pothos, 2016, </a:t>
            </a:r>
            <a:r>
              <a:rPr lang="en-GB" i="1" dirty="0"/>
              <a:t>PROCB</a:t>
            </a:r>
          </a:p>
        </p:txBody>
      </p:sp>
    </p:spTree>
    <p:extLst>
      <p:ext uri="{BB962C8B-B14F-4D97-AF65-F5344CB8AC3E}">
        <p14:creationId xmlns:p14="http://schemas.microsoft.com/office/powerpoint/2010/main" val="31036427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BF027-8E9B-7646-B7AA-09190244D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655638"/>
          </a:xfrm>
        </p:spPr>
        <p:txBody>
          <a:bodyPr/>
          <a:lstStyle/>
          <a:p>
            <a:r>
              <a:rPr lang="en-US" dirty="0"/>
              <a:t>Work in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130EB-E023-664B-AD88-20A385A7D9E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92124"/>
            <a:ext cx="7467600" cy="563727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Understanding the impact of information overflow in modern political debate. </a:t>
            </a:r>
          </a:p>
          <a:p>
            <a:endParaRPr lang="en-US" dirty="0"/>
          </a:p>
          <a:p>
            <a:r>
              <a:rPr lang="en-US" dirty="0"/>
              <a:t>Briefly: complex questions </a:t>
            </a:r>
            <a:r>
              <a:rPr lang="en-US" dirty="0">
                <a:sym typeface="Wingdings" pitchFamily="2" charset="2"/>
              </a:rPr>
              <a:t> a transition from a Boolean algebra to a partial Boolean algebra. 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This reduces the complexity of the required probability distributions, but at a price of incompatibility which may not exist in the real world. 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This incompatibility could be one origin for the problems in modern political debate. 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These ideas align well with ‘knowledge partitions’. 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Technical challenge: If I have a set of questions A {A1,A2…} and a set of questions B {B1,B2...}; A, B are incompatible; I have only a broad idea of how A, B relate to each other.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How can I economically construct the unitary for A to B.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19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BB276-9E21-4326-9446-B9AE51680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Thanks </a:t>
            </a:r>
            <a:r>
              <a:rPr lang="en-GB"/>
              <a:t>to my collaborators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C7CD9-BBBB-434D-B762-9DDA410441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Irina Basieva</a:t>
            </a:r>
          </a:p>
          <a:p>
            <a:r>
              <a:rPr lang="en-GB" dirty="0"/>
              <a:t>Pawel Blasiak </a:t>
            </a:r>
          </a:p>
          <a:p>
            <a:r>
              <a:rPr lang="en-GB" dirty="0"/>
              <a:t>Jerome Busemeyer</a:t>
            </a:r>
          </a:p>
          <a:p>
            <a:r>
              <a:rPr lang="en-GB" dirty="0"/>
              <a:t>Andrei Khrennikov</a:t>
            </a:r>
          </a:p>
          <a:p>
            <a:r>
              <a:rPr lang="en-GB" dirty="0"/>
              <a:t>James Yearsley</a:t>
            </a:r>
          </a:p>
          <a:p>
            <a:r>
              <a:rPr lang="en-GB" dirty="0"/>
              <a:t>Rich Shiffrin</a:t>
            </a:r>
          </a:p>
          <a:p>
            <a:r>
              <a:rPr lang="en-GB" dirty="0"/>
              <a:t>Jennifer Trueblood</a:t>
            </a:r>
          </a:p>
          <a:p>
            <a:r>
              <a:rPr lang="en-GB" dirty="0"/>
              <a:t>Bartosz Wojciechowski</a:t>
            </a:r>
          </a:p>
        </p:txBody>
      </p:sp>
    </p:spTree>
    <p:extLst>
      <p:ext uri="{BB962C8B-B14F-4D97-AF65-F5344CB8AC3E}">
        <p14:creationId xmlns:p14="http://schemas.microsoft.com/office/powerpoint/2010/main" val="11793818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4694</TotalTime>
  <Words>3835</Words>
  <Application>Microsoft Macintosh PowerPoint</Application>
  <PresentationFormat>On-screen Show (4:3)</PresentationFormat>
  <Paragraphs>503</Paragraphs>
  <Slides>55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Arial</vt:lpstr>
      <vt:lpstr>Calibri</vt:lpstr>
      <vt:lpstr>Cambria Math</vt:lpstr>
      <vt:lpstr>Century Schoolbook</vt:lpstr>
      <vt:lpstr>Wingdings</vt:lpstr>
      <vt:lpstr>Wingdings 2</vt:lpstr>
      <vt:lpstr>Oriel</vt:lpstr>
      <vt:lpstr>The Rational(?) Status of the Decision Fallacies</vt:lpstr>
      <vt:lpstr>Focus of study </vt:lpstr>
      <vt:lpstr>Predominant framework for probabilistic inference </vt:lpstr>
      <vt:lpstr>What exactly is the claim </vt:lpstr>
      <vt:lpstr>Problems</vt:lpstr>
      <vt:lpstr>Several approaches </vt:lpstr>
      <vt:lpstr>Approach (4)</vt:lpstr>
      <vt:lpstr>What exactly is quantum? </vt:lpstr>
      <vt:lpstr>What exactly is quantum? </vt:lpstr>
      <vt:lpstr>Incompatibility </vt:lpstr>
      <vt:lpstr>What exactly is quantum? </vt:lpstr>
      <vt:lpstr>Tversky and Kahneman (1983; note Nobel 2002 )</vt:lpstr>
      <vt:lpstr>Conjunction fallacy puzzle</vt:lpstr>
      <vt:lpstr>How common are such fallacies? </vt:lpstr>
      <vt:lpstr>Medical diagnosis (Bergus et al., 1998)</vt:lpstr>
      <vt:lpstr>Jury decision making </vt:lpstr>
      <vt:lpstr>CF  </vt:lpstr>
      <vt:lpstr>CF</vt:lpstr>
      <vt:lpstr>Build a simple model for the conjunction fallacy</vt:lpstr>
      <vt:lpstr>Build a simple model for the conjunction fallacy</vt:lpstr>
      <vt:lpstr>Build a simple model for the conjunction fallacy</vt:lpstr>
      <vt:lpstr>PowerPoint Presentation</vt:lpstr>
      <vt:lpstr>PowerPoint Presentation</vt:lpstr>
      <vt:lpstr>Quantum account for the conjunction fallacy </vt:lpstr>
      <vt:lpstr>Psychology? </vt:lpstr>
      <vt:lpstr>Rationality </vt:lpstr>
      <vt:lpstr>Dutch Book Theorem </vt:lpstr>
      <vt:lpstr>Conditions for consistency with the Dutch Book criterion</vt:lpstr>
      <vt:lpstr>Conditions for consistency with the Dutch Book criterion</vt:lpstr>
      <vt:lpstr>Contextuality </vt:lpstr>
      <vt:lpstr>Contextuality </vt:lpstr>
      <vt:lpstr>The Rationality of the CF</vt:lpstr>
      <vt:lpstr>Baby Eve</vt:lpstr>
      <vt:lpstr>PowerPoint Presentation</vt:lpstr>
      <vt:lpstr>Do we need QPT for contextuality?</vt:lpstr>
      <vt:lpstr>Qualifications</vt:lpstr>
      <vt:lpstr>Example employing dynamics </vt:lpstr>
      <vt:lpstr>PowerPoint Presentation</vt:lpstr>
      <vt:lpstr>PowerPoint Presentation</vt:lpstr>
      <vt:lpstr>Measurement </vt:lpstr>
      <vt:lpstr>Quantum approach </vt:lpstr>
      <vt:lpstr>Quantum approach </vt:lpstr>
      <vt:lpstr>Modelling</vt:lpstr>
      <vt:lpstr>PowerPoint Presentation</vt:lpstr>
      <vt:lpstr>Possible uses of the model</vt:lpstr>
      <vt:lpstr>New Predictions? </vt:lpstr>
      <vt:lpstr>Basic paradigm</vt:lpstr>
      <vt:lpstr>Quantum prediction</vt:lpstr>
      <vt:lpstr>Quantum prediction</vt:lpstr>
      <vt:lpstr>PowerPoint Presentation</vt:lpstr>
      <vt:lpstr>Judgments of trustworthiness</vt:lpstr>
      <vt:lpstr>Quantum Zeno effect</vt:lpstr>
      <vt:lpstr>Quantum Zeno effect</vt:lpstr>
      <vt:lpstr>Work in Progress</vt:lpstr>
      <vt:lpstr>Thanks to my collaborators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Riddle of Similarity Judgments</dc:title>
  <dc:creator>PSPOTHEM</dc:creator>
  <cp:lastModifiedBy>Pothos, Emmanuel</cp:lastModifiedBy>
  <cp:revision>316</cp:revision>
  <dcterms:created xsi:type="dcterms:W3CDTF">2006-08-16T00:00:00Z</dcterms:created>
  <dcterms:modified xsi:type="dcterms:W3CDTF">2019-04-30T19:45:38Z</dcterms:modified>
</cp:coreProperties>
</file>