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5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0" r:id="rId4"/>
    <p:sldMasterId id="2147484263" r:id="rId5"/>
    <p:sldMasterId id="2147484184" r:id="rId6"/>
    <p:sldMasterId id="2147484205" r:id="rId7"/>
    <p:sldMasterId id="2147484245" r:id="rId8"/>
    <p:sldMasterId id="2147484225" r:id="rId9"/>
  </p:sldMasterIdLst>
  <p:notesMasterIdLst>
    <p:notesMasterId r:id="rId23"/>
  </p:notesMasterIdLst>
  <p:handoutMasterIdLst>
    <p:handoutMasterId r:id="rId24"/>
  </p:handoutMasterIdLst>
  <p:sldIdLst>
    <p:sldId id="257" r:id="rId10"/>
    <p:sldId id="494" r:id="rId11"/>
    <p:sldId id="480" r:id="rId12"/>
    <p:sldId id="488" r:id="rId13"/>
    <p:sldId id="485" r:id="rId14"/>
    <p:sldId id="468" r:id="rId15"/>
    <p:sldId id="495" r:id="rId16"/>
    <p:sldId id="489" r:id="rId17"/>
    <p:sldId id="490" r:id="rId18"/>
    <p:sldId id="491" r:id="rId19"/>
    <p:sldId id="265" r:id="rId20"/>
    <p:sldId id="492" r:id="rId21"/>
    <p:sldId id="25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365D"/>
    <a:srgbClr val="FFFDF9"/>
    <a:srgbClr val="003A49"/>
    <a:srgbClr val="D5263D"/>
    <a:srgbClr val="5D3853"/>
    <a:srgbClr val="4B6075"/>
    <a:srgbClr val="A74320"/>
    <a:srgbClr val="F2692B"/>
    <a:srgbClr val="D1D3D3"/>
    <a:srgbClr val="037A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792" autoAdjust="0"/>
  </p:normalViewPr>
  <p:slideViewPr>
    <p:cSldViewPr snapToGrid="0" showGuides="1">
      <p:cViewPr varScale="1">
        <p:scale>
          <a:sx n="67" d="100"/>
          <a:sy n="67" d="100"/>
        </p:scale>
        <p:origin x="756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71" d="100"/>
          <a:sy n="171" d="100"/>
        </p:scale>
        <p:origin x="4376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24/06/2022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24/06/2022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9385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graph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4A05259-9925-5D46-9CF5-1285BC402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822909" y="6260294"/>
            <a:ext cx="1532728" cy="325765"/>
            <a:chOff x="5299581" y="6263595"/>
            <a:chExt cx="1532728" cy="32576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FF48EBD-508F-4B46-90DB-8295B7C78A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26695" y="6327476"/>
              <a:ext cx="805614" cy="242523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8A50EF2-9C18-3140-B1F4-0EB015A85AA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99581" y="6263595"/>
              <a:ext cx="452451" cy="325765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43A7FE3-D9D1-9746-9D60-520475B63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6445188" y="6027938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GB" sz="1200" dirty="0">
              <a:solidFill>
                <a:schemeClr val="tx2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3F61270-1868-9B49-ABD6-2C43EA319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0912" y="5204983"/>
            <a:ext cx="2277688" cy="84227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301EACB-C000-2F44-B879-2EA3B88A7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756" y="0"/>
            <a:ext cx="9144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24B3BA0-D790-AA4A-8769-3F7F2CB96B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9099" y="4794250"/>
            <a:ext cx="2800351" cy="1698625"/>
          </a:xfrm>
          <a:solidFill>
            <a:schemeClr val="accent2"/>
          </a:solidFill>
        </p:spPr>
        <p:txBody>
          <a:bodyPr anchor="ctr"/>
          <a:lstStyle>
            <a:lvl1pPr marL="0" marR="0" indent="0" algn="ctr" defTabSz="126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400" b="1" i="0">
                <a:solidFill>
                  <a:schemeClr val="bg1"/>
                </a:solidFill>
                <a:effectLst/>
              </a:defRPr>
            </a:lvl1pPr>
          </a:lstStyle>
          <a:p>
            <a:pPr marL="0" marR="0" lvl="0" indent="0" algn="ctr" defTabSz="126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To change background image, right-click (or shift+F10 on a PC/</a:t>
            </a:r>
            <a:r>
              <a:rPr lang="en-GB" dirty="0" err="1"/>
              <a:t>ctrl+click</a:t>
            </a:r>
            <a:r>
              <a:rPr lang="en-GB" dirty="0"/>
              <a:t> on a Mac) on the image and select ‘Format Background’. Click ‘Insert picture from File’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376357"/>
          </a:xfrm>
          <a:solidFill>
            <a:srgbClr val="D1D3D3"/>
          </a:solidFill>
        </p:spPr>
        <p:txBody>
          <a:bodyPr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2814452"/>
            <a:ext cx="6858000" cy="695510"/>
          </a:xfrm>
          <a:solidFill>
            <a:srgbClr val="D1D3D3"/>
          </a:solidFill>
        </p:spPr>
        <p:txBody>
          <a:bodyPr anchor="b"/>
          <a:lstStyle>
            <a:lvl1pPr algn="ctr">
              <a:defRPr sz="4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5380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Photograph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4A05259-9925-5D46-9CF5-1285BC402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822909" y="6260294"/>
            <a:ext cx="1532728" cy="325765"/>
            <a:chOff x="5299581" y="6263595"/>
            <a:chExt cx="1532728" cy="32576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FF48EBD-508F-4B46-90DB-8295B7C78A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26695" y="6327476"/>
              <a:ext cx="805614" cy="242523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8A50EF2-9C18-3140-B1F4-0EB015A85AA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99581" y="6263595"/>
              <a:ext cx="452451" cy="325765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43A7FE3-D9D1-9746-9D60-520475B63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6445188" y="6027938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GB" sz="1200" dirty="0">
              <a:solidFill>
                <a:schemeClr val="tx2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3F61270-1868-9B49-ABD6-2C43EA319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0912" y="5204983"/>
            <a:ext cx="2277688" cy="84227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301EACB-C000-2F44-B879-2EA3B88A7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1977" y="0"/>
            <a:ext cx="9144000" cy="6857999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24B3BA0-D790-AA4A-8769-3F7F2CB96B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9099" y="4794250"/>
            <a:ext cx="2800351" cy="1698625"/>
          </a:xfrm>
          <a:solidFill>
            <a:schemeClr val="accent2"/>
          </a:solidFill>
        </p:spPr>
        <p:txBody>
          <a:bodyPr anchor="ctr"/>
          <a:lstStyle>
            <a:lvl1pPr marL="0" marR="0" indent="0" algn="ctr" defTabSz="126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400" b="1" i="0">
                <a:solidFill>
                  <a:schemeClr val="bg1"/>
                </a:solidFill>
                <a:effectLst/>
              </a:defRPr>
            </a:lvl1pPr>
          </a:lstStyle>
          <a:p>
            <a:pPr marL="0" marR="0" lvl="0" indent="0" algn="ctr" defTabSz="126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To change background image, right-click (or shift+F10 on a PC/</a:t>
            </a:r>
            <a:r>
              <a:rPr lang="en-GB" dirty="0" err="1"/>
              <a:t>ctrl+click</a:t>
            </a:r>
            <a:r>
              <a:rPr lang="en-GB" dirty="0"/>
              <a:t> on a Mac) on the image and select ‘Format Background’. Click ‘Insert picture from File’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376357"/>
          </a:xfrm>
          <a:solidFill>
            <a:srgbClr val="D1D3D3"/>
          </a:solidFill>
        </p:spPr>
        <p:txBody>
          <a:bodyPr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2814452"/>
            <a:ext cx="6858000" cy="695510"/>
          </a:xfrm>
          <a:solidFill>
            <a:srgbClr val="D1D3D3"/>
          </a:solidFill>
        </p:spPr>
        <p:txBody>
          <a:bodyPr anchor="b"/>
          <a:lstStyle>
            <a:lvl1pPr algn="ctr">
              <a:defRPr sz="4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8636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uoton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69416EB-BABF-E84F-8871-6CEEB323FE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F4EF923-84AB-AA42-8291-86F472CAB3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2814452"/>
            <a:ext cx="6858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2267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uoton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A1BF04E-15C5-2044-AF6B-BC6C56CCEB6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0AFC3F2-AEE0-5C4B-AAC8-B8BAE6FDB7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2814452"/>
            <a:ext cx="6858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104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14182EA-6466-154D-9C48-15CEF17CB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" y="0"/>
            <a:ext cx="9143048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B8E8C1D-170D-3043-A2E4-4F0FDC337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0912" y="5204983"/>
            <a:ext cx="2277688" cy="842278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1283196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1082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 Statem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6440004-9676-0B4E-8178-887B29F4E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4000"/>
            <a:ext cx="1790700" cy="5334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122362"/>
            <a:ext cx="6858000" cy="4261727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Section tile, quote or statement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1699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CEB79FC-C7F9-7A41-9F31-DE5E9936D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F0961-687E-414F-B883-189E0943E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50B9C83-55C2-E04A-A322-D2E5553ED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5EB2273-3E9C-714C-947C-062AFA427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0096766" y="-351692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1476000"/>
            <a:ext cx="3528000" cy="252000"/>
          </a:xfrm>
        </p:spPr>
        <p:txBody>
          <a:bodyPr anchor="t" anchorCtr="0"/>
          <a:lstStyle>
            <a:lvl1pPr>
              <a:defRPr sz="1600" cap="all" spc="80" baseline="0">
                <a:solidFill>
                  <a:schemeClr val="tx2"/>
                </a:solidFill>
              </a:defRPr>
            </a:lvl1pPr>
          </a:lstStyle>
          <a:p>
            <a:pPr algn="ctr"/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448000"/>
            <a:ext cx="6858000" cy="2340000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introduction text or statement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3935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6AAF91-5A38-2443-B97F-A98FAD177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8" name="Content Placeholder 11">
            <a:extLst>
              <a:ext uri="{FF2B5EF4-FFF2-40B4-BE49-F238E27FC236}">
                <a16:creationId xmlns:a16="http://schemas.microsoft.com/office/drawing/2014/main" id="{A6E03B43-8C85-3146-B22E-4FD9A082F70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643438" y="1476375"/>
            <a:ext cx="4140200" cy="414020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75999"/>
            <a:ext cx="4140000" cy="4140000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8798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6AAF91-5A38-2443-B97F-A98FAD177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084000" y="1476000"/>
            <a:ext cx="270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AB1F66A-DEB0-684D-B5D3-31629EAC14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22000" y="1475999"/>
            <a:ext cx="27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75999"/>
            <a:ext cx="27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9530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80000" y="1334950"/>
            <a:ext cx="4302000" cy="534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EE6D62C-CA9F-B648-9F03-C8CF6C941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304" y="5904000"/>
            <a:ext cx="1790700" cy="5334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317502-C27C-FB44-A9DD-A2CB8CCF8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81575" y="1661024"/>
            <a:ext cx="3714817" cy="3723776"/>
          </a:xfrm>
        </p:spPr>
        <p:txBody>
          <a:bodyPr anchor="ctr"/>
          <a:lstStyle>
            <a:lvl1pPr algn="ctr"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D0EED9-FA6A-7B42-91E1-DA8F03660D1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4981574" y="1417474"/>
            <a:ext cx="3714817" cy="180000"/>
          </a:xfrm>
        </p:spPr>
        <p:txBody>
          <a:bodyPr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A57B211-0045-2844-B5DA-1D7E13A68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0000" y="1334950"/>
            <a:ext cx="4302000" cy="5346000"/>
          </a:xfrm>
        </p:spPr>
        <p:txBody>
          <a:bodyPr/>
          <a:lstStyle>
            <a:lvl1pPr>
              <a:defRPr sz="20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0193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358D9A-2D1B-4343-A341-EED6475A2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9D6B513-3819-7244-9EB7-E0FD3745B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73FD968-33E5-5544-8AF8-C18E6B0B0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83845-5854-164D-9D7C-28AF5EC6DD6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F5D1C0F-74B3-8A4E-AAC6-F9A9FAAF8A5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60363" y="1470025"/>
            <a:ext cx="8423275" cy="4164013"/>
          </a:xfrm>
        </p:spPr>
        <p:txBody>
          <a:bodyPr/>
          <a:lstStyle/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D7ADA7-995B-A647-A79A-89447D55F3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19797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D81C43-8221-2A45-AEF1-CF3F0F1FD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DD6CF35-5CC2-D84E-935D-C78D0E7F1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99A4C3-4565-4045-B45B-83391528B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BC7CC9-C258-3543-B9DD-40781B83006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2A65CA6F-7D91-3C47-9C36-79BAEE1D4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44000" y="1476000"/>
            <a:ext cx="414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7C14F64-0AD7-814E-ADBD-00D172CAC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0000" y="1476000"/>
            <a:ext cx="414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798FDC9-9F20-E049-ABF0-2BC5CCB3F1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1129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19A5C0-0572-7D40-947B-70636C7B4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2979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nse Sl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63CDE-4DD1-EC4A-84C4-5DD7C09D00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6563524"/>
            <a:ext cx="360000" cy="180000"/>
          </a:xfrm>
        </p:spPr>
        <p:txBody>
          <a:bodyPr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F4F3D47-B439-104B-BEEC-3A61169D7A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3931788" y="6563523"/>
            <a:ext cx="3086100" cy="180000"/>
          </a:xfrm>
        </p:spPr>
        <p:txBody>
          <a:bodyPr/>
          <a:lstStyle>
            <a:lvl1pPr>
              <a:defRPr sz="1600" cap="none" spc="0" baseline="0"/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127A75-19B8-EE42-98A0-A61504FE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93835" y="6477963"/>
            <a:ext cx="6230805" cy="3511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600" dirty="0">
                <a:solidFill>
                  <a:schemeClr val="tx2"/>
                </a:solidFill>
              </a:rPr>
              <a:t>University of Sussex Business School – 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1F34AE87-A884-3F46-BDEF-93AEDE5E01E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83356" y="396453"/>
            <a:ext cx="2700337" cy="6013028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0219AE79-442B-B24C-BB69-50651E6FEAA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218662" y="1475999"/>
            <a:ext cx="2700337" cy="493348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EC8765E-7826-1748-8472-ADB34D09F79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60363" y="1475999"/>
            <a:ext cx="2700337" cy="4933481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4F738EF-07CA-1144-A98A-54B9757C59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5558999" cy="1080000"/>
          </a:xfrm>
        </p:spPr>
        <p:txBody>
          <a:bodyPr anchor="ctr"/>
          <a:lstStyle>
            <a:lvl1pPr algn="l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6821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E316A53-C9C4-7446-89F2-04D81C460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515" y="5905500"/>
            <a:ext cx="1790700" cy="5334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7211" y="1334950"/>
            <a:ext cx="4302000" cy="534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6225B155-635C-B54E-98A0-3C52FD0CB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8C79CD37-E4DA-FA41-8E9D-41522B86F4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392890" y="4197601"/>
            <a:ext cx="1571110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4CFF857B-12AB-E04C-A1F6-FC4B79FE1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62000" y="4197601"/>
            <a:ext cx="2550890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7DA10396-CCCF-0340-BB00-412EEECBC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62000" y="1334950"/>
            <a:ext cx="4302000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786" y="1661024"/>
            <a:ext cx="3714817" cy="3723776"/>
          </a:xfrm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82801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9" y="4435477"/>
            <a:ext cx="2838372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253311" y="4435477"/>
            <a:ext cx="2725458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D55334C4-49FF-D842-96B2-0E6D459698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79999" y="3788397"/>
            <a:ext cx="2911644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DA11306-3A9C-C147-8075-4B097C80A86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50426" y="1358900"/>
            <a:ext cx="5710689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80000" y="1359468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44407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253310" y="4435477"/>
            <a:ext cx="5710689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E14BA15-028C-4244-B14A-1F875EC7F2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7211" y="3788397"/>
            <a:ext cx="2923563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88510E21-C73B-9842-AD1C-9E5C14629A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60189" y="1361213"/>
            <a:ext cx="2702070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9D107F9-4254-D14F-A367-8EFCDE9D21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52441" y="1361213"/>
            <a:ext cx="2846951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80000" y="1359468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53814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2B41031-5953-1A41-9DB9-9AD4FADFC77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145980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C49033BA-802B-9D4E-86E7-1DCABD90524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159793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D56863F-F6CD-E24A-AA3A-95A03E55F18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180000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F5982CB3-F96D-4847-90D1-78412688D8D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145979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B30A9D2-E284-2E4C-A561-386EF0A682B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159792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E65073E-903D-774A-B1F5-49BFBA51439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79999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66161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uoton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69416EB-BABF-E84F-8871-6CEEB323FE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F4EF923-84AB-AA42-8291-86F472CAB3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2814452"/>
            <a:ext cx="6858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294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uoton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A1BF04E-15C5-2044-AF6B-BC6C56CCEB6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0AFC3F2-AEE0-5C4B-AAC8-B8BAE6FDB7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2814452"/>
            <a:ext cx="6858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13304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3A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DD6D66F-1313-2A4A-9F09-9814CE0AAA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" y="0"/>
            <a:ext cx="9143048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B8E8C1D-170D-3043-A2E4-4F0FDC337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0912" y="5204983"/>
            <a:ext cx="2277688" cy="842278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1283196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6931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 Statement">
    <p:bg>
      <p:bgPr>
        <a:solidFill>
          <a:srgbClr val="003A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6440004-9676-0B4E-8178-887B29F4E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4000"/>
            <a:ext cx="1790700" cy="5334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122362"/>
            <a:ext cx="6858000" cy="4261727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Section tile, quote or statement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06869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3B1235B-5EBA-B543-8469-2968A8B07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F0961-687E-414F-B883-189E0943E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50B9C83-55C2-E04A-A322-D2E5553ED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5EB2273-3E9C-714C-947C-062AFA427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0096766" y="-351692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1476000"/>
            <a:ext cx="3528000" cy="252000"/>
          </a:xfrm>
        </p:spPr>
        <p:txBody>
          <a:bodyPr anchor="t" anchorCtr="0"/>
          <a:lstStyle>
            <a:lvl1pPr>
              <a:defRPr sz="1600" cap="all" spc="80" baseline="0">
                <a:solidFill>
                  <a:schemeClr val="tx2"/>
                </a:solidFill>
              </a:defRPr>
            </a:lvl1pPr>
          </a:lstStyle>
          <a:p>
            <a:pPr algn="ctr"/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448000"/>
            <a:ext cx="6858000" cy="2340000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introduction text or statement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34048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6AAF91-5A38-2443-B97F-A98FAD177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8" name="Content Placeholder 11">
            <a:extLst>
              <a:ext uri="{FF2B5EF4-FFF2-40B4-BE49-F238E27FC236}">
                <a16:creationId xmlns:a16="http://schemas.microsoft.com/office/drawing/2014/main" id="{A6E03B43-8C85-3146-B22E-4FD9A082F70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643438" y="1476375"/>
            <a:ext cx="4140200" cy="414020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75999"/>
            <a:ext cx="4140000" cy="4140000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93618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6AAF91-5A38-2443-B97F-A98FAD177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084000" y="1476000"/>
            <a:ext cx="270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AB1F66A-DEB0-684D-B5D3-31629EAC14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22000" y="1475999"/>
            <a:ext cx="27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75999"/>
            <a:ext cx="27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594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80000" y="1334950"/>
            <a:ext cx="4302000" cy="5346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EE6D62C-CA9F-B648-9F03-C8CF6C941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304" y="5904000"/>
            <a:ext cx="1790700" cy="5334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317502-C27C-FB44-A9DD-A2CB8CCF8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81575" y="1661024"/>
            <a:ext cx="3714817" cy="3723776"/>
          </a:xfrm>
        </p:spPr>
        <p:txBody>
          <a:bodyPr anchor="ctr"/>
          <a:lstStyle>
            <a:lvl1pPr algn="ctr"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D0EED9-FA6A-7B42-91E1-DA8F03660D1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4981574" y="1417474"/>
            <a:ext cx="3714817" cy="180000"/>
          </a:xfrm>
        </p:spPr>
        <p:txBody>
          <a:bodyPr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A57B211-0045-2844-B5DA-1D7E13A68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0000" y="1334950"/>
            <a:ext cx="4302000" cy="5346000"/>
          </a:xfrm>
        </p:spPr>
        <p:txBody>
          <a:bodyPr/>
          <a:lstStyle>
            <a:lvl1pPr>
              <a:defRPr sz="20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30076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358D9A-2D1B-4343-A341-EED6475A2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9D6B513-3819-7244-9EB7-E0FD3745B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73FD968-33E5-5544-8AF8-C18E6B0B0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83845-5854-164D-9D7C-28AF5EC6DD6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F5D1C0F-74B3-8A4E-AAC6-F9A9FAAF8A5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60363" y="1470025"/>
            <a:ext cx="8423275" cy="4164013"/>
          </a:xfrm>
        </p:spPr>
        <p:txBody>
          <a:bodyPr/>
          <a:lstStyle/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D7ADA7-995B-A647-A79A-89447D55F3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53180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D81C43-8221-2A45-AEF1-CF3F0F1FD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DD6CF35-5CC2-D84E-935D-C78D0E7F1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99A4C3-4565-4045-B45B-83391528B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BC7CC9-C258-3543-B9DD-40781B83006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2A65CA6F-7D91-3C47-9C36-79BAEE1D4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44000" y="1476000"/>
            <a:ext cx="414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7C14F64-0AD7-814E-ADBD-00D172CAC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0000" y="1476000"/>
            <a:ext cx="414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798FDC9-9F20-E049-ABF0-2BC5CCB3F1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6617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19A5C0-0572-7D40-947B-70636C7B4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7444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nse Sl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63CDE-4DD1-EC4A-84C4-5DD7C09D00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6563524"/>
            <a:ext cx="360000" cy="180000"/>
          </a:xfrm>
        </p:spPr>
        <p:txBody>
          <a:bodyPr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F4F3D47-B439-104B-BEEC-3A61169D7A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3931788" y="6563523"/>
            <a:ext cx="3086100" cy="180000"/>
          </a:xfrm>
        </p:spPr>
        <p:txBody>
          <a:bodyPr/>
          <a:lstStyle>
            <a:lvl1pPr>
              <a:defRPr sz="1600" cap="none" spc="0" baseline="0"/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127A75-19B8-EE42-98A0-A61504FE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93835" y="6477963"/>
            <a:ext cx="6230805" cy="3511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600" dirty="0">
                <a:solidFill>
                  <a:schemeClr val="tx2"/>
                </a:solidFill>
              </a:rPr>
              <a:t>University of Sussex Business School – 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1F34AE87-A884-3F46-BDEF-93AEDE5E01E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83356" y="396453"/>
            <a:ext cx="2700337" cy="6013028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0219AE79-442B-B24C-BB69-50651E6FEAA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218662" y="1475999"/>
            <a:ext cx="2700337" cy="493348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EC8765E-7826-1748-8472-ADB34D09F79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60363" y="1475999"/>
            <a:ext cx="2700337" cy="4933481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4F738EF-07CA-1144-A98A-54B9757C59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5558999" cy="1080000"/>
          </a:xfrm>
        </p:spPr>
        <p:txBody>
          <a:bodyPr anchor="ctr"/>
          <a:lstStyle>
            <a:lvl1pPr algn="l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66199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E316A53-C9C4-7446-89F2-04D81C460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515" y="5905500"/>
            <a:ext cx="1790700" cy="5334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7211" y="1334950"/>
            <a:ext cx="4302000" cy="534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6225B155-635C-B54E-98A0-3C52FD0CB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8C79CD37-E4DA-FA41-8E9D-41522B86F4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392890" y="4197601"/>
            <a:ext cx="1571110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4CFF857B-12AB-E04C-A1F6-FC4B79FE1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62000" y="4197601"/>
            <a:ext cx="2550890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7DA10396-CCCF-0340-BB00-412EEECBC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62000" y="1334950"/>
            <a:ext cx="4302000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786" y="1661024"/>
            <a:ext cx="3714817" cy="3723776"/>
          </a:xfrm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59702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9" y="4435477"/>
            <a:ext cx="2838372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253311" y="4435477"/>
            <a:ext cx="2725458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D55334C4-49FF-D842-96B2-0E6D459698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79999" y="3788397"/>
            <a:ext cx="2911644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DA11306-3A9C-C147-8075-4B097C80A86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50426" y="1358900"/>
            <a:ext cx="5710689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80000" y="1359468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14560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253310" y="4435477"/>
            <a:ext cx="5710689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E14BA15-028C-4244-B14A-1F875EC7F2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7211" y="3788397"/>
            <a:ext cx="2923563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88510E21-C73B-9842-AD1C-9E5C14629A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60189" y="1361213"/>
            <a:ext cx="2702070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9D107F9-4254-D14F-A367-8EFCDE9D21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52441" y="1361213"/>
            <a:ext cx="2846951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80000" y="1359468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94845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2B41031-5953-1A41-9DB9-9AD4FADFC77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145980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C49033BA-802B-9D4E-86E7-1DCABD90524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159793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D56863F-F6CD-E24A-AA3A-95A03E55F18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180000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F5982CB3-F96D-4847-90D1-78412688D8D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145979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B30A9D2-E284-2E4C-A561-386EF0A682B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159792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E65073E-903D-774A-B1F5-49BFBA51439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79999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07953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Duoton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2900DDD-D472-684D-91AA-C06D197878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C10D86C-54B3-4943-A054-30480F0092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2814452"/>
            <a:ext cx="6858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332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Duoton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0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</a:t>
            </a:r>
            <a:r>
              <a:rPr lang="en-GB" sz="1600" dirty="0"/>
              <a:t>Economics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D9DB69D-8951-974A-AFEE-A60BB12B0C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11A28CA-0688-1E4A-A3D8-CB9C9E1020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2814452"/>
            <a:ext cx="6858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6494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37A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A11C471-0382-4B4B-954A-DF92E6A9E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" y="0"/>
            <a:ext cx="9143048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B8E8C1D-170D-3043-A2E4-4F0FDC337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0912" y="5204983"/>
            <a:ext cx="2277688" cy="842278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1283196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78930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 Statement">
    <p:bg>
      <p:bgPr>
        <a:solidFill>
          <a:srgbClr val="037A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6440004-9676-0B4E-8178-887B29F4E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4000"/>
            <a:ext cx="1790700" cy="5334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122362"/>
            <a:ext cx="6858000" cy="4261727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Section tile, quote or statement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50822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5E35A9B-F7E7-3F4D-B169-A6FD21703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F0961-687E-414F-B883-189E0943E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50B9C83-55C2-E04A-A322-D2E5553ED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5EB2273-3E9C-714C-947C-062AFA427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0096766" y="-351692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1476000"/>
            <a:ext cx="3528000" cy="252000"/>
          </a:xfrm>
        </p:spPr>
        <p:txBody>
          <a:bodyPr anchor="t" anchorCtr="0"/>
          <a:lstStyle>
            <a:lvl1pPr>
              <a:defRPr sz="1600" cap="all" spc="80" baseline="0">
                <a:solidFill>
                  <a:schemeClr val="tx2"/>
                </a:solidFill>
              </a:defRPr>
            </a:lvl1pPr>
          </a:lstStyle>
          <a:p>
            <a:pPr algn="ctr"/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448000"/>
            <a:ext cx="6858000" cy="2340000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introduction text or statement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1488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6AAF91-5A38-2443-B97F-A98FAD177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8" name="Content Placeholder 11">
            <a:extLst>
              <a:ext uri="{FF2B5EF4-FFF2-40B4-BE49-F238E27FC236}">
                <a16:creationId xmlns:a16="http://schemas.microsoft.com/office/drawing/2014/main" id="{A6E03B43-8C85-3146-B22E-4FD9A082F70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643438" y="1476375"/>
            <a:ext cx="4140200" cy="414020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75999"/>
            <a:ext cx="4140000" cy="4140000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58515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6AAF91-5A38-2443-B97F-A98FAD177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084000" y="1476000"/>
            <a:ext cx="270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AB1F66A-DEB0-684D-B5D3-31629EAC14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22000" y="1475999"/>
            <a:ext cx="27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75999"/>
            <a:ext cx="27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57645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80000" y="1334950"/>
            <a:ext cx="4302000" cy="5346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EE6D62C-CA9F-B648-9F03-C8CF6C941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304" y="5904000"/>
            <a:ext cx="1790700" cy="5334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317502-C27C-FB44-A9DD-A2CB8CCF8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81575" y="1661024"/>
            <a:ext cx="3714817" cy="3723776"/>
          </a:xfrm>
        </p:spPr>
        <p:txBody>
          <a:bodyPr anchor="ctr"/>
          <a:lstStyle>
            <a:lvl1pPr algn="ctr"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D0EED9-FA6A-7B42-91E1-DA8F03660D1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4981574" y="1417474"/>
            <a:ext cx="3714817" cy="180000"/>
          </a:xfrm>
        </p:spPr>
        <p:txBody>
          <a:bodyPr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A57B211-0045-2844-B5DA-1D7E13A68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0000" y="1334950"/>
            <a:ext cx="4302000" cy="5346000"/>
          </a:xfrm>
        </p:spPr>
        <p:txBody>
          <a:bodyPr/>
          <a:lstStyle>
            <a:lvl1pPr>
              <a:defRPr sz="20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1011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358D9A-2D1B-4343-A341-EED6475A2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9D6B513-3819-7244-9EB7-E0FD3745B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73FD968-33E5-5544-8AF8-C18E6B0B0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83845-5854-164D-9D7C-28AF5EC6DD6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F5D1C0F-74B3-8A4E-AAC6-F9A9FAAF8A5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60363" y="1470025"/>
            <a:ext cx="8423275" cy="4164013"/>
          </a:xfrm>
        </p:spPr>
        <p:txBody>
          <a:bodyPr/>
          <a:lstStyle/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D7ADA7-995B-A647-A79A-89447D55F3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04288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D81C43-8221-2A45-AEF1-CF3F0F1FD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DD6CF35-5CC2-D84E-935D-C78D0E7F1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99A4C3-4565-4045-B45B-83391528B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BC7CC9-C258-3543-B9DD-40781B83006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2A65CA6F-7D91-3C47-9C36-79BAEE1D4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44000" y="1476000"/>
            <a:ext cx="414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7C14F64-0AD7-814E-ADBD-00D172CAC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0000" y="1476000"/>
            <a:ext cx="414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798FDC9-9F20-E049-ABF0-2BC5CCB3F1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85374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19A5C0-0572-7D40-947B-70636C7B4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7608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nse Sl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63CDE-4DD1-EC4A-84C4-5DD7C09D00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6563524"/>
            <a:ext cx="360000" cy="180000"/>
          </a:xfrm>
        </p:spPr>
        <p:txBody>
          <a:bodyPr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F4F3D47-B439-104B-BEEC-3A61169D7A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3931788" y="6563523"/>
            <a:ext cx="3086100" cy="180000"/>
          </a:xfrm>
        </p:spPr>
        <p:txBody>
          <a:bodyPr/>
          <a:lstStyle>
            <a:lvl1pPr>
              <a:defRPr sz="1600" cap="none" spc="0" baseline="0"/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127A75-19B8-EE42-98A0-A61504FE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93835" y="6477963"/>
            <a:ext cx="6230805" cy="3511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600" dirty="0">
                <a:solidFill>
                  <a:schemeClr val="tx2"/>
                </a:solidFill>
              </a:rPr>
              <a:t>University of Sussex Business School – 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1F34AE87-A884-3F46-BDEF-93AEDE5E01E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83356" y="396453"/>
            <a:ext cx="2700337" cy="6013028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0219AE79-442B-B24C-BB69-50651E6FEAA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218662" y="1475999"/>
            <a:ext cx="2700337" cy="493348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EC8765E-7826-1748-8472-ADB34D09F79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60363" y="1475999"/>
            <a:ext cx="2700337" cy="4933481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4F738EF-07CA-1144-A98A-54B9757C59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5558999" cy="1080000"/>
          </a:xfrm>
        </p:spPr>
        <p:txBody>
          <a:bodyPr anchor="ctr"/>
          <a:lstStyle>
            <a:lvl1pPr algn="l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36715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E316A53-C9C4-7446-89F2-04D81C460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515" y="5905500"/>
            <a:ext cx="1790700" cy="5334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7211" y="1334950"/>
            <a:ext cx="4302000" cy="534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6225B155-635C-B54E-98A0-3C52FD0CB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8C79CD37-E4DA-FA41-8E9D-41522B86F4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392890" y="4197601"/>
            <a:ext cx="1571110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4CFF857B-12AB-E04C-A1F6-FC4B79FE1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62000" y="4197601"/>
            <a:ext cx="2550890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7DA10396-CCCF-0340-BB00-412EEECBC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62000" y="1334950"/>
            <a:ext cx="4302000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786" y="1661024"/>
            <a:ext cx="3714817" cy="3723776"/>
          </a:xfrm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71896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9" y="4435477"/>
            <a:ext cx="2838372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253311" y="4435477"/>
            <a:ext cx="2725458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D55334C4-49FF-D842-96B2-0E6D459698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79999" y="3788397"/>
            <a:ext cx="2911644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DA11306-3A9C-C147-8075-4B097C80A86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50426" y="1358900"/>
            <a:ext cx="5710689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80000" y="1359468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884620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253310" y="4435477"/>
            <a:ext cx="5710689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E14BA15-028C-4244-B14A-1F875EC7F2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7211" y="3788397"/>
            <a:ext cx="2923563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88510E21-C73B-9842-AD1C-9E5C14629A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60189" y="1361213"/>
            <a:ext cx="2702070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9D107F9-4254-D14F-A367-8EFCDE9D21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52441" y="1361213"/>
            <a:ext cx="2846951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80000" y="1359468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95510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2B41031-5953-1A41-9DB9-9AD4FADFC77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145980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C49033BA-802B-9D4E-86E7-1DCABD90524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159793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D56863F-F6CD-E24A-AA3A-95A03E55F18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180000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F5982CB3-F96D-4847-90D1-78412688D8D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145979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B30A9D2-E284-2E4C-A561-386EF0A682B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159792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E65073E-903D-774A-B1F5-49BFBA51439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79999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354846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Duoton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98AAC1D6-68BA-4C4E-A8F4-304C1FCEEB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28B7712-1D7E-6242-820D-E303E7BC7F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2814452"/>
            <a:ext cx="6858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461596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Duoton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6952692F-76EC-2844-B454-E694F2A128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D9D8FD-DF27-814B-862C-5535D750155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2814452"/>
            <a:ext cx="6858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44481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D526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F41A99B-CAAE-B841-93C8-B1A614DEC8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" y="0"/>
            <a:ext cx="9143048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B8E8C1D-170D-3043-A2E4-4F0FDC337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0912" y="5204983"/>
            <a:ext cx="2277688" cy="842278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1283196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249193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 Statement">
    <p:bg>
      <p:bgPr>
        <a:solidFill>
          <a:srgbClr val="D526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6440004-9676-0B4E-8178-887B29F4E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4000"/>
            <a:ext cx="1790700" cy="5334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122362"/>
            <a:ext cx="6858000" cy="4261727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Section tile, quote or statement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95117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E92C0F6-B89E-814B-BDB2-B0BE01631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F0961-687E-414F-B883-189E0943E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50B9C83-55C2-E04A-A322-D2E5553ED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5EB2273-3E9C-714C-947C-062AFA427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0096766" y="-351692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1476000"/>
            <a:ext cx="3528000" cy="252000"/>
          </a:xfrm>
        </p:spPr>
        <p:txBody>
          <a:bodyPr anchor="t" anchorCtr="0"/>
          <a:lstStyle>
            <a:lvl1pPr>
              <a:defRPr sz="1600" cap="all" spc="80" baseline="0">
                <a:solidFill>
                  <a:schemeClr val="tx2"/>
                </a:solidFill>
              </a:defRPr>
            </a:lvl1pPr>
          </a:lstStyle>
          <a:p>
            <a:pPr algn="ctr"/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448000"/>
            <a:ext cx="6858000" cy="2340000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introduction text or statement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677597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6AAF91-5A38-2443-B97F-A98FAD177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8" name="Content Placeholder 11">
            <a:extLst>
              <a:ext uri="{FF2B5EF4-FFF2-40B4-BE49-F238E27FC236}">
                <a16:creationId xmlns:a16="http://schemas.microsoft.com/office/drawing/2014/main" id="{A6E03B43-8C85-3146-B22E-4FD9A082F70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643438" y="1476375"/>
            <a:ext cx="4140200" cy="414020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75999"/>
            <a:ext cx="4140000" cy="4140000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3456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6AAF91-5A38-2443-B97F-A98FAD177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084000" y="1476000"/>
            <a:ext cx="270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AB1F66A-DEB0-684D-B5D3-31629EAC14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22000" y="1475999"/>
            <a:ext cx="27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75999"/>
            <a:ext cx="27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5824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80000" y="1334950"/>
            <a:ext cx="4302000" cy="5346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EE6D62C-CA9F-B648-9F03-C8CF6C941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304" y="5904000"/>
            <a:ext cx="1790700" cy="5334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317502-C27C-FB44-A9DD-A2CB8CCF8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81575" y="1661024"/>
            <a:ext cx="3714817" cy="3723776"/>
          </a:xfrm>
        </p:spPr>
        <p:txBody>
          <a:bodyPr anchor="ctr"/>
          <a:lstStyle>
            <a:lvl1pPr algn="ctr"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D0EED9-FA6A-7B42-91E1-DA8F03660D1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4981574" y="1417474"/>
            <a:ext cx="3714817" cy="180000"/>
          </a:xfrm>
        </p:spPr>
        <p:txBody>
          <a:bodyPr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A57B211-0045-2844-B5DA-1D7E13A68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0000" y="1334950"/>
            <a:ext cx="4302000" cy="5346000"/>
          </a:xfrm>
        </p:spPr>
        <p:txBody>
          <a:bodyPr/>
          <a:lstStyle>
            <a:lvl1pPr>
              <a:defRPr sz="20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475217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358D9A-2D1B-4343-A341-EED6475A2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9D6B513-3819-7244-9EB7-E0FD3745B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73FD968-33E5-5544-8AF8-C18E6B0B0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83845-5854-164D-9D7C-28AF5EC6DD6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F5D1C0F-74B3-8A4E-AAC6-F9A9FAAF8A5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60363" y="1470025"/>
            <a:ext cx="8423275" cy="4164013"/>
          </a:xfrm>
        </p:spPr>
        <p:txBody>
          <a:bodyPr/>
          <a:lstStyle/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D7ADA7-995B-A647-A79A-89447D55F3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878881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D81C43-8221-2A45-AEF1-CF3F0F1FD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DD6CF35-5CC2-D84E-935D-C78D0E7F1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99A4C3-4565-4045-B45B-83391528B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BC7CC9-C258-3543-B9DD-40781B83006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2A65CA6F-7D91-3C47-9C36-79BAEE1D4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44000" y="1476000"/>
            <a:ext cx="414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7C14F64-0AD7-814E-ADBD-00D172CAC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0000" y="1476000"/>
            <a:ext cx="414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798FDC9-9F20-E049-ABF0-2BC5CCB3F1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114293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19A5C0-0572-7D40-947B-70636C7B4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23577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nse Sl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63CDE-4DD1-EC4A-84C4-5DD7C09D00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6563524"/>
            <a:ext cx="360000" cy="180000"/>
          </a:xfrm>
        </p:spPr>
        <p:txBody>
          <a:bodyPr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F4F3D47-B439-104B-BEEC-3A61169D7A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3931788" y="6563523"/>
            <a:ext cx="3086100" cy="180000"/>
          </a:xfrm>
        </p:spPr>
        <p:txBody>
          <a:bodyPr/>
          <a:lstStyle>
            <a:lvl1pPr>
              <a:defRPr sz="1600" cap="none" spc="0" baseline="0"/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127A75-19B8-EE42-98A0-A61504FE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93835" y="6477963"/>
            <a:ext cx="6230805" cy="3511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600" dirty="0">
                <a:solidFill>
                  <a:schemeClr val="tx2"/>
                </a:solidFill>
              </a:rPr>
              <a:t>University of Sussex Business School – 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1F34AE87-A884-3F46-BDEF-93AEDE5E01E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83356" y="396453"/>
            <a:ext cx="2700337" cy="6013028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0219AE79-442B-B24C-BB69-50651E6FEAA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218662" y="1475999"/>
            <a:ext cx="2700337" cy="493348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EC8765E-7826-1748-8472-ADB34D09F79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60363" y="1475999"/>
            <a:ext cx="2700337" cy="4933481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4F738EF-07CA-1144-A98A-54B9757C59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5558999" cy="1080000"/>
          </a:xfrm>
        </p:spPr>
        <p:txBody>
          <a:bodyPr anchor="ctr"/>
          <a:lstStyle>
            <a:lvl1pPr algn="l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053000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E316A53-C9C4-7446-89F2-04D81C460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515" y="5905500"/>
            <a:ext cx="1790700" cy="5334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7211" y="1334950"/>
            <a:ext cx="4302000" cy="534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6225B155-635C-B54E-98A0-3C52FD0CB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8C79CD37-E4DA-FA41-8E9D-41522B86F4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392890" y="4197601"/>
            <a:ext cx="1571110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4CFF857B-12AB-E04C-A1F6-FC4B79FE1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62000" y="4197601"/>
            <a:ext cx="2550890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7DA10396-CCCF-0340-BB00-412EEECBC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62000" y="1334950"/>
            <a:ext cx="4302000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786" y="1661024"/>
            <a:ext cx="3714817" cy="3723776"/>
          </a:xfrm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326137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9" y="4435477"/>
            <a:ext cx="2838372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253311" y="4435477"/>
            <a:ext cx="2725458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D55334C4-49FF-D842-96B2-0E6D459698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79999" y="3788397"/>
            <a:ext cx="2911644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DA11306-3A9C-C147-8075-4B097C80A86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50426" y="1358900"/>
            <a:ext cx="5710689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80000" y="1359468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569776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253310" y="4435477"/>
            <a:ext cx="5710689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E14BA15-028C-4244-B14A-1F875EC7F2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7211" y="3788397"/>
            <a:ext cx="2923563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88510E21-C73B-9842-AD1C-9E5C14629A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60189" y="1361213"/>
            <a:ext cx="2702070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9D107F9-4254-D14F-A367-8EFCDE9D21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52441" y="1361213"/>
            <a:ext cx="2846951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80000" y="1359468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049794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2B41031-5953-1A41-9DB9-9AD4FADFC77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145980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C49033BA-802B-9D4E-86E7-1DCABD90524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159793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D56863F-F6CD-E24A-AA3A-95A03E55F18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180000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F5982CB3-F96D-4847-90D1-78412688D8D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145979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B30A9D2-E284-2E4C-A561-386EF0A682B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159792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E65073E-903D-774A-B1F5-49BFBA51439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79999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712617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uoton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69416EB-BABF-E84F-8871-6CEEB323FE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F4EF923-84AB-AA42-8291-86F472CAB3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2814452"/>
            <a:ext cx="6858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362774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uoton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05FF27D-305D-D449-A962-A5FEF481C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0912" y="5204983"/>
            <a:ext cx="2277688" cy="842278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1A1BF04E-15C5-2044-AF6B-BC6C56CCEB6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0AFC3F2-AEE0-5C4B-AAC8-B8BAE6FDB7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2814452"/>
            <a:ext cx="6858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185825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1A36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F5E415B-7C07-EB47-8488-3B47D2E7A1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" y="0"/>
            <a:ext cx="9143048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B8E8C1D-170D-3043-A2E4-4F0FDC337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0912" y="5204983"/>
            <a:ext cx="2277688" cy="842278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1283196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620959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 Statement">
    <p:bg>
      <p:bgPr>
        <a:solidFill>
          <a:srgbClr val="1A36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6440004-9676-0B4E-8178-887B29F4E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4000"/>
            <a:ext cx="1790700" cy="5334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122362"/>
            <a:ext cx="6858000" cy="4261727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Section tile, quote or statement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698143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CEC5C9A-1159-3147-8DCA-DEE756748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F0961-687E-414F-B883-189E0943E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50B9C83-55C2-E04A-A322-D2E5553ED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5EB2273-3E9C-714C-947C-062AFA427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0096766" y="-351692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1476000"/>
            <a:ext cx="3528000" cy="252000"/>
          </a:xfrm>
        </p:spPr>
        <p:txBody>
          <a:bodyPr anchor="t" anchorCtr="0"/>
          <a:lstStyle>
            <a:lvl1pPr>
              <a:defRPr sz="1600" cap="all" spc="80" baseline="0">
                <a:solidFill>
                  <a:schemeClr val="tx2"/>
                </a:solidFill>
              </a:defRPr>
            </a:lvl1pPr>
          </a:lstStyle>
          <a:p>
            <a:pPr algn="ctr"/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448000"/>
            <a:ext cx="6858000" cy="2340000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introduction text or statement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832105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6AAF91-5A38-2443-B97F-A98FAD177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8" name="Content Placeholder 11">
            <a:extLst>
              <a:ext uri="{FF2B5EF4-FFF2-40B4-BE49-F238E27FC236}">
                <a16:creationId xmlns:a16="http://schemas.microsoft.com/office/drawing/2014/main" id="{A6E03B43-8C85-3146-B22E-4FD9A082F70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643438" y="1476375"/>
            <a:ext cx="4140200" cy="414020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75999"/>
            <a:ext cx="4140000" cy="4140000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07149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6AAF91-5A38-2443-B97F-A98FAD177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084000" y="1476000"/>
            <a:ext cx="270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AB1F66A-DEB0-684D-B5D3-31629EAC14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22000" y="1475999"/>
            <a:ext cx="27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75999"/>
            <a:ext cx="27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200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80000" y="1334950"/>
            <a:ext cx="4302000" cy="5346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EE6D62C-CA9F-B648-9F03-C8CF6C941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304" y="5904000"/>
            <a:ext cx="1790700" cy="5334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317502-C27C-FB44-A9DD-A2CB8CCF8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81575" y="1661024"/>
            <a:ext cx="3714817" cy="3723776"/>
          </a:xfrm>
        </p:spPr>
        <p:txBody>
          <a:bodyPr anchor="ctr"/>
          <a:lstStyle>
            <a:lvl1pPr algn="ctr"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D0EED9-FA6A-7B42-91E1-DA8F03660D1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4981574" y="1417474"/>
            <a:ext cx="3714817" cy="180000"/>
          </a:xfrm>
        </p:spPr>
        <p:txBody>
          <a:bodyPr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A57B211-0045-2844-B5DA-1D7E13A68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0000" y="1334950"/>
            <a:ext cx="4302000" cy="5346000"/>
          </a:xfrm>
        </p:spPr>
        <p:txBody>
          <a:bodyPr/>
          <a:lstStyle>
            <a:lvl1pPr>
              <a:defRPr sz="20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885608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358D9A-2D1B-4343-A341-EED6475A2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9D6B513-3819-7244-9EB7-E0FD3745B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73FD968-33E5-5544-8AF8-C18E6B0B0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83845-5854-164D-9D7C-28AF5EC6DD6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F5D1C0F-74B3-8A4E-AAC6-F9A9FAAF8A5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60363" y="1470025"/>
            <a:ext cx="8423275" cy="4164013"/>
          </a:xfrm>
        </p:spPr>
        <p:txBody>
          <a:bodyPr/>
          <a:lstStyle/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D7ADA7-995B-A647-A79A-89447D55F3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85129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D81C43-8221-2A45-AEF1-CF3F0F1FD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DD6CF35-5CC2-D84E-935D-C78D0E7F1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99A4C3-4565-4045-B45B-83391528B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BC7CC9-C258-3543-B9DD-40781B83006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2A65CA6F-7D91-3C47-9C36-79BAEE1D4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44000" y="1476000"/>
            <a:ext cx="414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7C14F64-0AD7-814E-ADBD-00D172CAC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0000" y="1476000"/>
            <a:ext cx="414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798FDC9-9F20-E049-ABF0-2BC5CCB3F1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982142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19A5C0-0572-7D40-947B-70636C7B4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19976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nse Sl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63CDE-4DD1-EC4A-84C4-5DD7C09D00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6563524"/>
            <a:ext cx="360000" cy="180000"/>
          </a:xfrm>
        </p:spPr>
        <p:txBody>
          <a:bodyPr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F4F3D47-B439-104B-BEEC-3A61169D7A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3931788" y="6563523"/>
            <a:ext cx="3086100" cy="180000"/>
          </a:xfrm>
        </p:spPr>
        <p:txBody>
          <a:bodyPr/>
          <a:lstStyle>
            <a:lvl1pPr>
              <a:defRPr sz="1600" cap="none" spc="0" baseline="0"/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127A75-19B8-EE42-98A0-A61504FE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93835" y="6477963"/>
            <a:ext cx="6230805" cy="3511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600" dirty="0">
                <a:solidFill>
                  <a:schemeClr val="tx2"/>
                </a:solidFill>
              </a:rPr>
              <a:t>University of Sussex Business School – 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1F34AE87-A884-3F46-BDEF-93AEDE5E01E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83356" y="396453"/>
            <a:ext cx="2700337" cy="6013028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0219AE79-442B-B24C-BB69-50651E6FEAA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218662" y="1475999"/>
            <a:ext cx="2700337" cy="493348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EC8765E-7826-1748-8472-ADB34D09F79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60363" y="1475999"/>
            <a:ext cx="2700337" cy="4933481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4F738EF-07CA-1144-A98A-54B9757C59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5558999" cy="1080000"/>
          </a:xfrm>
        </p:spPr>
        <p:txBody>
          <a:bodyPr anchor="ctr"/>
          <a:lstStyle>
            <a:lvl1pPr algn="l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751816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E316A53-C9C4-7446-89F2-04D81C460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515" y="5905500"/>
            <a:ext cx="1790700" cy="5334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7211" y="1334950"/>
            <a:ext cx="4302000" cy="534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6225B155-635C-B54E-98A0-3C52FD0CB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8C79CD37-E4DA-FA41-8E9D-41522B86F4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392890" y="4197601"/>
            <a:ext cx="1571110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4CFF857B-12AB-E04C-A1F6-FC4B79FE1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62000" y="4197601"/>
            <a:ext cx="2550890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7DA10396-CCCF-0340-BB00-412EEECBC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62000" y="1334950"/>
            <a:ext cx="4302000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786" y="1661024"/>
            <a:ext cx="3714817" cy="3723776"/>
          </a:xfrm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601561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9" y="4435477"/>
            <a:ext cx="2838372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253311" y="4435477"/>
            <a:ext cx="2725458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D55334C4-49FF-D842-96B2-0E6D459698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79999" y="3788397"/>
            <a:ext cx="2911644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DA11306-3A9C-C147-8075-4B097C80A86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50426" y="1358900"/>
            <a:ext cx="5710689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80000" y="1359468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695261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253310" y="4435477"/>
            <a:ext cx="5710689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E14BA15-028C-4244-B14A-1F875EC7F2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7211" y="3788397"/>
            <a:ext cx="2923563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88510E21-C73B-9842-AD1C-9E5C14629A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60189" y="1361213"/>
            <a:ext cx="2702070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9D107F9-4254-D14F-A367-8EFCDE9D21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52441" y="1361213"/>
            <a:ext cx="2846951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80000" y="1359468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961653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2B41031-5953-1A41-9DB9-9AD4FADFC77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145980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C49033BA-802B-9D4E-86E7-1DCABD90524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159793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D56863F-F6CD-E24A-AA3A-95A03E55F18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180000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F5982CB3-F96D-4847-90D1-78412688D8D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145979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B30A9D2-E284-2E4C-A561-386EF0A682B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159792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E65073E-903D-774A-B1F5-49BFBA51439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79999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478612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Duoton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0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E3CB145-B54D-D648-9217-24486EFCAA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92085D6-8A4A-714C-A3D6-4516E5ED30F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2814452"/>
            <a:ext cx="6858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882738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Duoton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0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4B92B32-C913-2744-8115-DA2C5E7200A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4C645E5-5AC9-D547-B69A-784A769A2C5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2814452"/>
            <a:ext cx="6858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910366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5D3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1D64C99-518F-A647-8687-3962F84754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" y="0"/>
            <a:ext cx="9143048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B8E8C1D-170D-3043-A2E4-4F0FDC337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0912" y="5204983"/>
            <a:ext cx="2277688" cy="842278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1283196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601887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 Statement">
    <p:bg>
      <p:bgPr>
        <a:solidFill>
          <a:srgbClr val="5D3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6440004-9676-0B4E-8178-887B29F4E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4000"/>
            <a:ext cx="1790700" cy="5334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122362"/>
            <a:ext cx="6858000" cy="4261727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Section tile, quote or statement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613675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CEB79FC-C7F9-7A41-9F31-DE5E9936D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F0961-687E-414F-B883-189E0943E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50B9C83-55C2-E04A-A322-D2E5553ED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5EB2273-3E9C-714C-947C-062AFA427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0096766" y="-351692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1476000"/>
            <a:ext cx="3528000" cy="252000"/>
          </a:xfrm>
        </p:spPr>
        <p:txBody>
          <a:bodyPr anchor="t" anchorCtr="0"/>
          <a:lstStyle>
            <a:lvl1pPr>
              <a:defRPr sz="1600" cap="all" spc="80" baseline="0">
                <a:solidFill>
                  <a:schemeClr val="tx2"/>
                </a:solidFill>
              </a:defRPr>
            </a:lvl1pPr>
          </a:lstStyle>
          <a:p>
            <a:pPr algn="ctr"/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448000"/>
            <a:ext cx="6858000" cy="2340000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introduction text or statement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33478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6AAF91-5A38-2443-B97F-A98FAD177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8" name="Content Placeholder 11">
            <a:extLst>
              <a:ext uri="{FF2B5EF4-FFF2-40B4-BE49-F238E27FC236}">
                <a16:creationId xmlns:a16="http://schemas.microsoft.com/office/drawing/2014/main" id="{A6E03B43-8C85-3146-B22E-4FD9A082F70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643438" y="1476375"/>
            <a:ext cx="4140200" cy="414020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75999"/>
            <a:ext cx="4140000" cy="4140000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62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6AAF91-5A38-2443-B97F-A98FAD177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084000" y="1476000"/>
            <a:ext cx="270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AB1F66A-DEB0-684D-B5D3-31629EAC14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22000" y="1475999"/>
            <a:ext cx="27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75999"/>
            <a:ext cx="27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53175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80000" y="1334950"/>
            <a:ext cx="4302000" cy="5346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EE6D62C-CA9F-B648-9F03-C8CF6C941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304" y="5904000"/>
            <a:ext cx="1790700" cy="5334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317502-C27C-FB44-A9DD-A2CB8CCF8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81575" y="1661024"/>
            <a:ext cx="3714817" cy="3723776"/>
          </a:xfrm>
        </p:spPr>
        <p:txBody>
          <a:bodyPr anchor="ctr"/>
          <a:lstStyle>
            <a:lvl1pPr algn="ctr"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D0EED9-FA6A-7B42-91E1-DA8F03660D1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4981574" y="1417474"/>
            <a:ext cx="3714817" cy="180000"/>
          </a:xfrm>
        </p:spPr>
        <p:txBody>
          <a:bodyPr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A57B211-0045-2844-B5DA-1D7E13A68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0000" y="1334950"/>
            <a:ext cx="4302000" cy="5346000"/>
          </a:xfrm>
        </p:spPr>
        <p:txBody>
          <a:bodyPr/>
          <a:lstStyle>
            <a:lvl1pPr>
              <a:defRPr sz="20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540493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358D9A-2D1B-4343-A341-EED6475A2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9D6B513-3819-7244-9EB7-E0FD3745B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73FD968-33E5-5544-8AF8-C18E6B0B0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83845-5854-164D-9D7C-28AF5EC6DD6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F5D1C0F-74B3-8A4E-AAC6-F9A9FAAF8A5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60363" y="1470025"/>
            <a:ext cx="8423275" cy="4164013"/>
          </a:xfrm>
        </p:spPr>
        <p:txBody>
          <a:bodyPr/>
          <a:lstStyle/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D7ADA7-995B-A647-A79A-89447D55F3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197030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D81C43-8221-2A45-AEF1-CF3F0F1FD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DD6CF35-5CC2-D84E-935D-C78D0E7F1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99A4C3-4565-4045-B45B-83391528B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BC7CC9-C258-3543-B9DD-40781B83006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2A65CA6F-7D91-3C47-9C36-79BAEE1D4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44000" y="1476000"/>
            <a:ext cx="414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7C14F64-0AD7-814E-ADBD-00D172CAC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0000" y="1476000"/>
            <a:ext cx="414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798FDC9-9F20-E049-ABF0-2BC5CCB3F1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37532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19A5C0-0572-7D40-947B-70636C7B4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57392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nse Sl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63CDE-4DD1-EC4A-84C4-5DD7C09D00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6563524"/>
            <a:ext cx="360000" cy="180000"/>
          </a:xfrm>
        </p:spPr>
        <p:txBody>
          <a:bodyPr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F4F3D47-B439-104B-BEEC-3A61169D7A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3931788" y="6563523"/>
            <a:ext cx="3086100" cy="180000"/>
          </a:xfrm>
        </p:spPr>
        <p:txBody>
          <a:bodyPr/>
          <a:lstStyle>
            <a:lvl1pPr>
              <a:defRPr sz="1600" cap="none" spc="0" baseline="0"/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127A75-19B8-EE42-98A0-A61504FE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93835" y="6477963"/>
            <a:ext cx="6230805" cy="3511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600" dirty="0">
                <a:solidFill>
                  <a:schemeClr val="tx2"/>
                </a:solidFill>
              </a:rPr>
              <a:t>University of Sussex Business School – 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1F34AE87-A884-3F46-BDEF-93AEDE5E01E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83356" y="396453"/>
            <a:ext cx="2700337" cy="6013028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0219AE79-442B-B24C-BB69-50651E6FEAA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218662" y="1475999"/>
            <a:ext cx="2700337" cy="493348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EC8765E-7826-1748-8472-ADB34D09F79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60363" y="1475999"/>
            <a:ext cx="2700337" cy="4933481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4F738EF-07CA-1144-A98A-54B9757C59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5558999" cy="1080000"/>
          </a:xfrm>
        </p:spPr>
        <p:txBody>
          <a:bodyPr anchor="ctr"/>
          <a:lstStyle>
            <a:lvl1pPr algn="l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511085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E316A53-C9C4-7446-89F2-04D81C460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515" y="5905500"/>
            <a:ext cx="1790700" cy="5334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7211" y="1334950"/>
            <a:ext cx="4302000" cy="534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6225B155-635C-B54E-98A0-3C52FD0CB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8C79CD37-E4DA-FA41-8E9D-41522B86F4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392890" y="4197601"/>
            <a:ext cx="1571110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4CFF857B-12AB-E04C-A1F6-FC4B79FE1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62000" y="4197601"/>
            <a:ext cx="2550890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7DA10396-CCCF-0340-BB00-412EEECBC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62000" y="1334950"/>
            <a:ext cx="4302000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786" y="1661024"/>
            <a:ext cx="3714817" cy="3723776"/>
          </a:xfrm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611002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9" y="4435477"/>
            <a:ext cx="2838372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253311" y="4435477"/>
            <a:ext cx="2725458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D55334C4-49FF-D842-96B2-0E6D459698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79999" y="3788397"/>
            <a:ext cx="2911644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DA11306-3A9C-C147-8075-4B097C80A86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50426" y="1358900"/>
            <a:ext cx="5710689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80000" y="1359468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453468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253310" y="4435477"/>
            <a:ext cx="5710689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E14BA15-028C-4244-B14A-1F875EC7F2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7211" y="3788397"/>
            <a:ext cx="2923563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88510E21-C73B-9842-AD1C-9E5C14629A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60189" y="1361213"/>
            <a:ext cx="2702070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9D107F9-4254-D14F-A367-8EFCDE9D21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52441" y="1361213"/>
            <a:ext cx="2846951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80000" y="1359468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033567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2B41031-5953-1A41-9DB9-9AD4FADFC77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145980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C49033BA-802B-9D4E-86E7-1DCABD90524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159793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D56863F-F6CD-E24A-AA3A-95A03E55F18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180000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F5982CB3-F96D-4847-90D1-78412688D8D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145979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B30A9D2-E284-2E4C-A561-386EF0A682B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159792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E65073E-903D-774A-B1F5-49BFBA51439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79999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449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D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ECA59-8BD6-7B47-9929-3DA4054A7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0000" y="6356350"/>
            <a:ext cx="2057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07B2D-3C01-C64E-87EE-98CF42FA7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211" y="50489"/>
            <a:ext cx="30861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kern="1000" cap="none" spc="0" baseline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1825625"/>
            <a:ext cx="8424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5125"/>
            <a:ext cx="84240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2AE4E-44FE-7E4B-AF1A-860913C2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4000" y="47625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719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1" r:id="rId1"/>
    <p:sldLayoutId id="2147484281" r:id="rId2"/>
    <p:sldLayoutId id="2147484061" r:id="rId3"/>
    <p:sldLayoutId id="2147484166" r:id="rId4"/>
    <p:sldLayoutId id="2147484157" r:id="rId5"/>
    <p:sldLayoutId id="2147484098" r:id="rId6"/>
    <p:sldLayoutId id="2147484093" r:id="rId7"/>
    <p:sldLayoutId id="2147484073" r:id="rId8"/>
    <p:sldLayoutId id="2147484094" r:id="rId9"/>
    <p:sldLayoutId id="2147484062" r:id="rId10"/>
    <p:sldLayoutId id="2147484074" r:id="rId11"/>
    <p:sldLayoutId id="2147484075" r:id="rId12"/>
    <p:sldLayoutId id="2147484082" r:id="rId13"/>
    <p:sldLayoutId id="2147484072" r:id="rId14"/>
    <p:sldLayoutId id="2147484095" r:id="rId15"/>
    <p:sldLayoutId id="2147484089" r:id="rId16"/>
    <p:sldLayoutId id="2147484096" r:id="rId17"/>
    <p:sldLayoutId id="2147484097" r:id="rId1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1260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26000" indent="-126000" algn="l" defTabSz="126000" rtl="0" eaLnBrk="1" latinLnBrk="0" hangingPunct="1">
        <a:lnSpc>
          <a:spcPct val="105000"/>
        </a:lnSpc>
        <a:spcBef>
          <a:spcPts val="0"/>
        </a:spcBef>
        <a:buFont typeface="System Font Regular"/>
        <a:buChar char="-"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126000" rtl="0" eaLnBrk="1" latinLnBrk="0" hangingPunct="1">
        <a:lnSpc>
          <a:spcPct val="95000"/>
        </a:lnSpc>
        <a:spcBef>
          <a:spcPts val="800"/>
        </a:spcBef>
        <a:spcAft>
          <a:spcPts val="800"/>
        </a:spcAft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26000" indent="-12600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System Font Regular"/>
        <a:buChar char="-"/>
        <a:tabLst>
          <a:tab pos="126000" algn="l"/>
        </a:tabLst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D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ECA59-8BD6-7B47-9929-3DA4054A7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0000" y="6356350"/>
            <a:ext cx="2057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07B2D-3C01-C64E-87EE-98CF42FA7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211" y="50489"/>
            <a:ext cx="30861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kern="1000" cap="none" spc="0" baseline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1825625"/>
            <a:ext cx="8424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5125"/>
            <a:ext cx="84240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2AE4E-44FE-7E4B-AF1A-860913C2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4000" y="47625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8388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5" r:id="rId1"/>
    <p:sldLayoutId id="2147484266" r:id="rId2"/>
    <p:sldLayoutId id="2147484267" r:id="rId3"/>
    <p:sldLayoutId id="2147484268" r:id="rId4"/>
    <p:sldLayoutId id="2147484269" r:id="rId5"/>
    <p:sldLayoutId id="2147484270" r:id="rId6"/>
    <p:sldLayoutId id="2147484271" r:id="rId7"/>
    <p:sldLayoutId id="2147484272" r:id="rId8"/>
    <p:sldLayoutId id="2147484273" r:id="rId9"/>
    <p:sldLayoutId id="2147484274" r:id="rId10"/>
    <p:sldLayoutId id="2147484275" r:id="rId11"/>
    <p:sldLayoutId id="2147484276" r:id="rId12"/>
    <p:sldLayoutId id="2147484277" r:id="rId13"/>
    <p:sldLayoutId id="2147484278" r:id="rId14"/>
    <p:sldLayoutId id="2147484279" r:id="rId15"/>
    <p:sldLayoutId id="2147484280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1260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26000" indent="-126000" algn="l" defTabSz="126000" rtl="0" eaLnBrk="1" latinLnBrk="0" hangingPunct="1">
        <a:lnSpc>
          <a:spcPct val="105000"/>
        </a:lnSpc>
        <a:spcBef>
          <a:spcPts val="0"/>
        </a:spcBef>
        <a:buFont typeface="System Font Regular"/>
        <a:buChar char="-"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126000" rtl="0" eaLnBrk="1" latinLnBrk="0" hangingPunct="1">
        <a:lnSpc>
          <a:spcPct val="95000"/>
        </a:lnSpc>
        <a:spcBef>
          <a:spcPts val="800"/>
        </a:spcBef>
        <a:spcAft>
          <a:spcPts val="800"/>
        </a:spcAft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26000" indent="-12600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System Font Regular"/>
        <a:buChar char="-"/>
        <a:tabLst>
          <a:tab pos="126000" algn="l"/>
        </a:tabLst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D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ECA59-8BD6-7B47-9929-3DA4054A7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0000" y="6356350"/>
            <a:ext cx="2057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07B2D-3C01-C64E-87EE-98CF42FA7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211" y="50489"/>
            <a:ext cx="30861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kern="1000" cap="none" spc="0" baseline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1825625"/>
            <a:ext cx="8424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5125"/>
            <a:ext cx="84240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2AE4E-44FE-7E4B-AF1A-860913C2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4000" y="47625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36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2" r:id="rId1"/>
    <p:sldLayoutId id="2147484203" r:id="rId2"/>
    <p:sldLayoutId id="2147484188" r:id="rId3"/>
    <p:sldLayoutId id="2147484189" r:id="rId4"/>
    <p:sldLayoutId id="2147484190" r:id="rId5"/>
    <p:sldLayoutId id="2147484191" r:id="rId6"/>
    <p:sldLayoutId id="2147484192" r:id="rId7"/>
    <p:sldLayoutId id="2147484193" r:id="rId8"/>
    <p:sldLayoutId id="2147484194" r:id="rId9"/>
    <p:sldLayoutId id="2147484195" r:id="rId10"/>
    <p:sldLayoutId id="2147484196" r:id="rId11"/>
    <p:sldLayoutId id="2147484197" r:id="rId12"/>
    <p:sldLayoutId id="2147484198" r:id="rId13"/>
    <p:sldLayoutId id="2147484199" r:id="rId14"/>
    <p:sldLayoutId id="2147484200" r:id="rId15"/>
    <p:sldLayoutId id="2147484201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1260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26000" indent="-126000" algn="l" defTabSz="126000" rtl="0" eaLnBrk="1" latinLnBrk="0" hangingPunct="1">
        <a:lnSpc>
          <a:spcPct val="105000"/>
        </a:lnSpc>
        <a:spcBef>
          <a:spcPts val="0"/>
        </a:spcBef>
        <a:buFont typeface="System Font Regular"/>
        <a:buChar char="-"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126000" rtl="0" eaLnBrk="1" latinLnBrk="0" hangingPunct="1">
        <a:lnSpc>
          <a:spcPct val="95000"/>
        </a:lnSpc>
        <a:spcBef>
          <a:spcPts val="800"/>
        </a:spcBef>
        <a:spcAft>
          <a:spcPts val="800"/>
        </a:spcAft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26000" indent="-12600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System Font Regular"/>
        <a:buChar char="-"/>
        <a:tabLst>
          <a:tab pos="126000" algn="l"/>
        </a:tabLst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D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ECA59-8BD6-7B47-9929-3DA4054A7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0000" y="6356350"/>
            <a:ext cx="2057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07B2D-3C01-C64E-87EE-98CF42FA7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211" y="50489"/>
            <a:ext cx="30861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kern="1000" cap="none" spc="0" baseline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1825625"/>
            <a:ext cx="8424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5125"/>
            <a:ext cx="84240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2AE4E-44FE-7E4B-AF1A-860913C2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4000" y="47625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8443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3" r:id="rId1"/>
    <p:sldLayoutId id="2147484224" r:id="rId2"/>
    <p:sldLayoutId id="2147484209" r:id="rId3"/>
    <p:sldLayoutId id="2147484210" r:id="rId4"/>
    <p:sldLayoutId id="2147484211" r:id="rId5"/>
    <p:sldLayoutId id="2147484212" r:id="rId6"/>
    <p:sldLayoutId id="2147484213" r:id="rId7"/>
    <p:sldLayoutId id="2147484214" r:id="rId8"/>
    <p:sldLayoutId id="2147484215" r:id="rId9"/>
    <p:sldLayoutId id="2147484216" r:id="rId10"/>
    <p:sldLayoutId id="2147484217" r:id="rId11"/>
    <p:sldLayoutId id="2147484218" r:id="rId12"/>
    <p:sldLayoutId id="2147484219" r:id="rId13"/>
    <p:sldLayoutId id="2147484220" r:id="rId14"/>
    <p:sldLayoutId id="2147484221" r:id="rId15"/>
    <p:sldLayoutId id="2147484222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1260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26000" indent="-126000" algn="l" defTabSz="126000" rtl="0" eaLnBrk="1" latinLnBrk="0" hangingPunct="1">
        <a:lnSpc>
          <a:spcPct val="105000"/>
        </a:lnSpc>
        <a:spcBef>
          <a:spcPts val="0"/>
        </a:spcBef>
        <a:buFont typeface="System Font Regular"/>
        <a:buChar char="-"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126000" rtl="0" eaLnBrk="1" latinLnBrk="0" hangingPunct="1">
        <a:lnSpc>
          <a:spcPct val="95000"/>
        </a:lnSpc>
        <a:spcBef>
          <a:spcPts val="800"/>
        </a:spcBef>
        <a:spcAft>
          <a:spcPts val="800"/>
        </a:spcAft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26000" indent="-12600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System Font Regular"/>
        <a:buChar char="-"/>
        <a:tabLst>
          <a:tab pos="126000" algn="l"/>
        </a:tabLst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D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ECA59-8BD6-7B47-9929-3DA4054A7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0000" y="6356350"/>
            <a:ext cx="2057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07B2D-3C01-C64E-87EE-98CF42FA7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211" y="50489"/>
            <a:ext cx="30861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kern="1000" cap="none" spc="0" baseline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1825625"/>
            <a:ext cx="8424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5125"/>
            <a:ext cx="84240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2AE4E-44FE-7E4B-AF1A-860913C2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4000" y="47625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3777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7" r:id="rId1"/>
    <p:sldLayoutId id="2147484248" r:id="rId2"/>
    <p:sldLayoutId id="2147484249" r:id="rId3"/>
    <p:sldLayoutId id="2147484250" r:id="rId4"/>
    <p:sldLayoutId id="2147484251" r:id="rId5"/>
    <p:sldLayoutId id="2147484252" r:id="rId6"/>
    <p:sldLayoutId id="2147484253" r:id="rId7"/>
    <p:sldLayoutId id="2147484254" r:id="rId8"/>
    <p:sldLayoutId id="2147484255" r:id="rId9"/>
    <p:sldLayoutId id="2147484256" r:id="rId10"/>
    <p:sldLayoutId id="2147484257" r:id="rId11"/>
    <p:sldLayoutId id="2147484258" r:id="rId12"/>
    <p:sldLayoutId id="2147484259" r:id="rId13"/>
    <p:sldLayoutId id="2147484260" r:id="rId14"/>
    <p:sldLayoutId id="2147484261" r:id="rId15"/>
    <p:sldLayoutId id="2147484262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1260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26000" indent="-126000" algn="l" defTabSz="126000" rtl="0" eaLnBrk="1" latinLnBrk="0" hangingPunct="1">
        <a:lnSpc>
          <a:spcPct val="105000"/>
        </a:lnSpc>
        <a:spcBef>
          <a:spcPts val="0"/>
        </a:spcBef>
        <a:buFont typeface="System Font Regular"/>
        <a:buChar char="-"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126000" rtl="0" eaLnBrk="1" latinLnBrk="0" hangingPunct="1">
        <a:lnSpc>
          <a:spcPct val="95000"/>
        </a:lnSpc>
        <a:spcBef>
          <a:spcPts val="800"/>
        </a:spcBef>
        <a:spcAft>
          <a:spcPts val="800"/>
        </a:spcAft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26000" indent="-12600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System Font Regular"/>
        <a:buChar char="-"/>
        <a:tabLst>
          <a:tab pos="126000" algn="l"/>
        </a:tabLst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D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ECA59-8BD6-7B47-9929-3DA4054A7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0000" y="6356350"/>
            <a:ext cx="2057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07B2D-3C01-C64E-87EE-98CF42FA7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211" y="50489"/>
            <a:ext cx="30861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kern="1000" cap="none" spc="0" baseline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1825625"/>
            <a:ext cx="8424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5125"/>
            <a:ext cx="84240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2AE4E-44FE-7E4B-AF1A-860913C2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4000" y="47625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94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3" r:id="rId1"/>
    <p:sldLayoutId id="2147484244" r:id="rId2"/>
    <p:sldLayoutId id="2147484229" r:id="rId3"/>
    <p:sldLayoutId id="2147484230" r:id="rId4"/>
    <p:sldLayoutId id="2147484231" r:id="rId5"/>
    <p:sldLayoutId id="2147484232" r:id="rId6"/>
    <p:sldLayoutId id="2147484233" r:id="rId7"/>
    <p:sldLayoutId id="2147484234" r:id="rId8"/>
    <p:sldLayoutId id="2147484235" r:id="rId9"/>
    <p:sldLayoutId id="2147484236" r:id="rId10"/>
    <p:sldLayoutId id="2147484237" r:id="rId11"/>
    <p:sldLayoutId id="2147484238" r:id="rId12"/>
    <p:sldLayoutId id="2147484239" r:id="rId13"/>
    <p:sldLayoutId id="2147484240" r:id="rId14"/>
    <p:sldLayoutId id="2147484241" r:id="rId15"/>
    <p:sldLayoutId id="2147484242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1260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26000" indent="-126000" algn="l" defTabSz="126000" rtl="0" eaLnBrk="1" latinLnBrk="0" hangingPunct="1">
        <a:lnSpc>
          <a:spcPct val="105000"/>
        </a:lnSpc>
        <a:spcBef>
          <a:spcPts val="0"/>
        </a:spcBef>
        <a:buFont typeface="System Font Regular"/>
        <a:buChar char="-"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126000" rtl="0" eaLnBrk="1" latinLnBrk="0" hangingPunct="1">
        <a:lnSpc>
          <a:spcPct val="95000"/>
        </a:lnSpc>
        <a:spcBef>
          <a:spcPts val="800"/>
        </a:spcBef>
        <a:spcAft>
          <a:spcPts val="800"/>
        </a:spcAft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26000" indent="-12600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System Font Regular"/>
        <a:buChar char="-"/>
        <a:tabLst>
          <a:tab pos="126000" algn="l"/>
        </a:tabLst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package" Target="../embeddings/Microsoft_PowerPoint_Presentation.pptx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ing-dutch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442FB58-B842-CAB0-80BC-158B62BF5BE2}"/>
              </a:ext>
            </a:extLst>
          </p:cNvPr>
          <p:cNvSpPr txBox="1"/>
          <p:nvPr/>
        </p:nvSpPr>
        <p:spPr>
          <a:xfrm>
            <a:off x="360000" y="47624"/>
            <a:ext cx="8424000" cy="1080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2200" b="1" dirty="0">
                <a:solidFill>
                  <a:schemeClr val="bg1"/>
                </a:solidFill>
              </a:rPr>
              <a:t>Governance approaches to residential heat decarbonisation: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2200" b="1" dirty="0">
                <a:solidFill>
                  <a:schemeClr val="bg1"/>
                </a:solidFill>
              </a:rPr>
              <a:t>A comparative analysis of the UK and the Netherlands</a:t>
            </a:r>
            <a:endParaRPr lang="en-GB" sz="22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3B14A0-CD58-D89A-C2BD-78868B05C845}"/>
              </a:ext>
            </a:extLst>
          </p:cNvPr>
          <p:cNvSpPr txBox="1"/>
          <p:nvPr/>
        </p:nvSpPr>
        <p:spPr>
          <a:xfrm>
            <a:off x="4572000" y="1728000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16" name="Subtitle 4">
            <a:extLst>
              <a:ext uri="{FF2B5EF4-FFF2-40B4-BE49-F238E27FC236}">
                <a16:creationId xmlns:a16="http://schemas.microsoft.com/office/drawing/2014/main" id="{8BDE5959-46F7-DC60-3EA0-1B31B33C2EBD}"/>
              </a:ext>
            </a:extLst>
          </p:cNvPr>
          <p:cNvSpPr txBox="1">
            <a:spLocks/>
          </p:cNvSpPr>
          <p:nvPr/>
        </p:nvSpPr>
        <p:spPr>
          <a:xfrm>
            <a:off x="799168" y="4829473"/>
            <a:ext cx="7545664" cy="1980902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l" defTabSz="126000" rtl="0" eaLnBrk="1" latinLnBrk="0" hangingPunct="1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26000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6000" indent="-126000" algn="l" defTabSz="126000" rtl="0" eaLnBrk="1" latinLnBrk="0" hangingPunct="1">
              <a:lnSpc>
                <a:spcPct val="105000"/>
              </a:lnSpc>
              <a:spcBef>
                <a:spcPts val="0"/>
              </a:spcBef>
              <a:buFont typeface="System Font Regular"/>
              <a:buChar char="-"/>
              <a:tabLst>
                <a:tab pos="126000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126000" rtl="0" eaLnBrk="1" latinLnBrk="0" hangingPunct="1">
              <a:lnSpc>
                <a:spcPct val="95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None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1260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26000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26000" indent="-126000" algn="l" defTabSz="1260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-"/>
              <a:tabLst>
                <a:tab pos="126000" algn="l"/>
              </a:tabLst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126000" rtl="0" eaLnBrk="1" latinLnBrk="0" hangingPunct="1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1600" b="1" dirty="0">
                <a:solidFill>
                  <a:schemeClr val="tx2">
                    <a:lumMod val="75000"/>
                  </a:schemeClr>
                </a:solidFill>
                <a:highlight>
                  <a:srgbClr val="FFFDF9"/>
                </a:highlight>
                <a:ea typeface="+mj-ea"/>
                <a:cs typeface="+mj-cs"/>
              </a:rPr>
              <a:t>International Conference on Energy Research and Social Science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1600" b="1" dirty="0">
                <a:solidFill>
                  <a:schemeClr val="tx2">
                    <a:lumMod val="75000"/>
                  </a:schemeClr>
                </a:solidFill>
                <a:highlight>
                  <a:srgbClr val="FFFDF9"/>
                </a:highlight>
                <a:ea typeface="+mj-ea"/>
                <a:cs typeface="+mj-cs"/>
              </a:rPr>
              <a:t>University of Manchester, 20-23 June 2022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GB" sz="1600" dirty="0">
              <a:solidFill>
                <a:schemeClr val="tx2">
                  <a:lumMod val="75000"/>
                </a:schemeClr>
              </a:solidFill>
              <a:highlight>
                <a:srgbClr val="FFFDF9"/>
              </a:highlight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1600" b="1" i="0" dirty="0">
                <a:solidFill>
                  <a:schemeClr val="tx2">
                    <a:lumMod val="75000"/>
                  </a:schemeClr>
                </a:solidFill>
                <a:effectLst/>
                <a:highlight>
                  <a:srgbClr val="FFFDF9"/>
                </a:highlight>
                <a:ea typeface="+mj-ea"/>
                <a:cs typeface="+mj-cs"/>
              </a:rPr>
              <a:t>Anna Devenish</a:t>
            </a:r>
            <a:r>
              <a:rPr lang="en-GB" sz="1600" b="1" i="0" strike="noStrike" baseline="30000" dirty="0">
                <a:solidFill>
                  <a:schemeClr val="tx2">
                    <a:lumMod val="75000"/>
                  </a:schemeClr>
                </a:solidFill>
                <a:effectLst/>
                <a:highlight>
                  <a:srgbClr val="FFFDF9"/>
                </a:highlight>
                <a:ea typeface="+mj-ea"/>
                <a:cs typeface="+mj-cs"/>
              </a:rPr>
              <a:t>1</a:t>
            </a:r>
            <a:r>
              <a:rPr lang="en-GB" sz="1600" b="1" i="0" dirty="0">
                <a:solidFill>
                  <a:schemeClr val="tx2">
                    <a:lumMod val="75000"/>
                  </a:schemeClr>
                </a:solidFill>
                <a:effectLst/>
                <a:highlight>
                  <a:srgbClr val="FFFDF9"/>
                </a:highlight>
                <a:ea typeface="+mj-ea"/>
                <a:cs typeface="+mj-cs"/>
              </a:rPr>
              <a:t>, Niall Kerr</a:t>
            </a:r>
            <a:r>
              <a:rPr lang="en-GB" sz="1600" b="1" i="0" u="none" strike="noStrike" baseline="30000" dirty="0">
                <a:solidFill>
                  <a:schemeClr val="tx2">
                    <a:lumMod val="75000"/>
                  </a:schemeClr>
                </a:solidFill>
                <a:effectLst/>
                <a:highlight>
                  <a:srgbClr val="FFFDF9"/>
                </a:highlight>
                <a:ea typeface="+mj-ea"/>
                <a:cs typeface="+mj-cs"/>
              </a:rPr>
              <a:t>2</a:t>
            </a:r>
            <a:r>
              <a:rPr lang="en-GB" sz="1600" b="1" i="0" dirty="0">
                <a:solidFill>
                  <a:schemeClr val="tx2">
                    <a:lumMod val="75000"/>
                  </a:schemeClr>
                </a:solidFill>
                <a:effectLst/>
                <a:highlight>
                  <a:srgbClr val="FFFDF9"/>
                </a:highlight>
                <a:ea typeface="+mj-ea"/>
                <a:cs typeface="+mj-cs"/>
              </a:rPr>
              <a:t>, Matthew Lockwood</a:t>
            </a:r>
            <a:r>
              <a:rPr lang="en-GB" sz="1600" b="1" i="0" u="none" strike="noStrike" baseline="30000" dirty="0">
                <a:solidFill>
                  <a:schemeClr val="tx2">
                    <a:lumMod val="75000"/>
                  </a:schemeClr>
                </a:solidFill>
                <a:effectLst/>
                <a:highlight>
                  <a:srgbClr val="FFFDF9"/>
                </a:highlight>
                <a:ea typeface="+mj-ea"/>
                <a:cs typeface="+mj-cs"/>
              </a:rPr>
              <a:t>1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1600" b="0" i="0" u="none" strike="noStrike" baseline="30000" dirty="0">
                <a:solidFill>
                  <a:schemeClr val="tx2">
                    <a:lumMod val="75000"/>
                  </a:schemeClr>
                </a:solidFill>
                <a:effectLst/>
                <a:highlight>
                  <a:srgbClr val="FFFDF9"/>
                </a:highlight>
                <a:ea typeface="+mj-ea"/>
                <a:cs typeface="+mj-cs"/>
              </a:rPr>
              <a:t>1 </a:t>
            </a:r>
            <a:r>
              <a:rPr lang="en-GB" sz="1600" b="0" i="0" u="none" strike="noStrike" dirty="0">
                <a:solidFill>
                  <a:schemeClr val="tx2">
                    <a:lumMod val="75000"/>
                  </a:schemeClr>
                </a:solidFill>
                <a:effectLst/>
                <a:highlight>
                  <a:srgbClr val="FFFDF9"/>
                </a:highlight>
                <a:ea typeface="+mj-ea"/>
                <a:cs typeface="+mj-cs"/>
              </a:rPr>
              <a:t>University of Sussex, Brighton, UK </a:t>
            </a:r>
            <a:r>
              <a:rPr lang="en-GB" sz="1600" b="0" i="0" u="none" strike="noStrike" baseline="30000" dirty="0">
                <a:solidFill>
                  <a:schemeClr val="tx2">
                    <a:lumMod val="75000"/>
                  </a:schemeClr>
                </a:solidFill>
                <a:effectLst/>
                <a:highlight>
                  <a:srgbClr val="FFFDF9"/>
                </a:highlight>
                <a:ea typeface="+mj-ea"/>
                <a:cs typeface="+mj-cs"/>
              </a:rPr>
              <a:t>2</a:t>
            </a:r>
            <a:r>
              <a:rPr lang="en-GB" sz="1600" b="0" i="0" u="none" strike="noStrike" dirty="0">
                <a:solidFill>
                  <a:schemeClr val="tx2">
                    <a:lumMod val="75000"/>
                  </a:schemeClr>
                </a:solidFill>
                <a:effectLst/>
                <a:highlight>
                  <a:srgbClr val="FFFDF9"/>
                </a:highlight>
                <a:ea typeface="+mj-ea"/>
                <a:cs typeface="+mj-cs"/>
              </a:rPr>
              <a:t> University of Edinburgh, Edinburgh, UK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GB" sz="1600" b="0" i="0" u="none" strike="noStrike" baseline="30000" dirty="0">
              <a:solidFill>
                <a:schemeClr val="tx2">
                  <a:lumMod val="75000"/>
                </a:schemeClr>
              </a:solidFill>
              <a:effectLst/>
              <a:highlight>
                <a:srgbClr val="FFFDF9"/>
              </a:highlight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GB" sz="1600" b="0" i="0" dirty="0">
              <a:solidFill>
                <a:schemeClr val="tx2">
                  <a:lumMod val="75000"/>
                </a:schemeClr>
              </a:solidFill>
              <a:effectLst/>
              <a:highlight>
                <a:srgbClr val="FFFDF9"/>
              </a:highlight>
              <a:latin typeface="+mj-lt"/>
              <a:ea typeface="+mj-ea"/>
              <a:cs typeface="+mj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F3DF0A6-3082-90A4-BE6D-265467F409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09"/>
          <a:stretch/>
        </p:blipFill>
        <p:spPr>
          <a:xfrm>
            <a:off x="1323975" y="1185319"/>
            <a:ext cx="6496050" cy="3586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879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A2958F1-FC8C-4044-96B4-ACD12EBCB3F5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556C56D-C02A-F784-C1E9-A1B7D3061B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4" name="Object 3">
            <a:hlinkClick r:id="" action="ppaction://ole?verb=0"/>
            <a:extLst>
              <a:ext uri="{FF2B5EF4-FFF2-40B4-BE49-F238E27FC236}">
                <a16:creationId xmlns:a16="http://schemas.microsoft.com/office/drawing/2014/main" id="{E55AD4D0-B622-7FD5-AE22-43943D95EA2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923925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esentation" r:id="rId2" imgW="6096141" imgH="3429239" progId="PowerPoint.Show.12">
                  <p:embed/>
                </p:oleObj>
              </mc:Choice>
              <mc:Fallback>
                <p:oleObj name="Presentation" r:id="rId2" imgW="6096141" imgH="3429239" progId="PowerPoint.Show.12">
                  <p:embed/>
                  <p:pic>
                    <p:nvPicPr>
                      <p:cNvPr id="4" name="Object 3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E55AD4D0-B622-7FD5-AE22-43943D95EA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923925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04351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i="1" dirty="0"/>
              <a:t>Going Dutch?</a:t>
            </a:r>
            <a:r>
              <a:rPr lang="en-GB" dirty="0"/>
              <a:t> project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28600" y="1371600"/>
            <a:ext cx="3129461" cy="5281328"/>
          </a:xfrm>
        </p:spPr>
        <p:txBody>
          <a:bodyPr/>
          <a:lstStyle/>
          <a:p>
            <a:pPr marL="342900" indent="-34290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2">
                    <a:lumMod val="75000"/>
                  </a:schemeClr>
                </a:solidFill>
              </a:rPr>
              <a:t>18-month research project, led by Dr Matthew Lockwood (University of Sussex), funded by the UK Energy Research Centre, more at </a:t>
            </a:r>
            <a:r>
              <a:rPr lang="en-GB" sz="1800" dirty="0">
                <a:solidFill>
                  <a:schemeClr val="tx2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https://www.going-dutch.org/</a:t>
            </a:r>
            <a:endParaRPr lang="en-GB" sz="18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2">
                    <a:lumMod val="75000"/>
                  </a:schemeClr>
                </a:solidFill>
              </a:rPr>
              <a:t>Comparing governance arrangements for heat decarbonisation and natural gas phase-out in the UK and the Netherlands</a:t>
            </a:r>
          </a:p>
          <a:p>
            <a:pPr marL="342900" indent="-34290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2">
                    <a:lumMod val="75000"/>
                  </a:schemeClr>
                </a:solidFill>
              </a:rPr>
              <a:t>Looking at possibilities of lesson-learning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99590" y="1311230"/>
            <a:ext cx="3755613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600" dirty="0"/>
              <a:t>Fuel share for heating demand (residential and commercial)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26845" y="6332521"/>
            <a:ext cx="2015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Source: BEIS 2018</a:t>
            </a:r>
          </a:p>
        </p:txBody>
      </p:sp>
      <p:sp>
        <p:nvSpPr>
          <p:cNvPr id="3" name="Rectangle 2"/>
          <p:cNvSpPr/>
          <p:nvPr/>
        </p:nvSpPr>
        <p:spPr>
          <a:xfrm>
            <a:off x="3423684" y="5986130"/>
            <a:ext cx="2211572" cy="6541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4" name="Picture 14" descr="Chart, bar chart&#10;&#10;Description automatically generated">
            <a:extLst>
              <a:ext uri="{FF2B5EF4-FFF2-40B4-BE49-F238E27FC236}">
                <a16:creationId xmlns:a16="http://schemas.microsoft.com/office/drawing/2014/main" id="{15874E90-F8E2-CA34-2B53-8C79C7CE1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1959" y="1877362"/>
            <a:ext cx="5685950" cy="4454669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3648ADE4-7040-1005-4DEE-EB310C632F04}"/>
              </a:ext>
            </a:extLst>
          </p:cNvPr>
          <p:cNvSpPr/>
          <p:nvPr/>
        </p:nvSpPr>
        <p:spPr>
          <a:xfrm>
            <a:off x="3529092" y="5493031"/>
            <a:ext cx="808310" cy="32837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871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Rationale for case selection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893486" y="1567284"/>
            <a:ext cx="7545664" cy="4290805"/>
          </a:xfrm>
          <a:solidFill>
            <a:schemeClr val="bg1"/>
          </a:solidFill>
        </p:spPr>
        <p:txBody>
          <a:bodyPr/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lang="en-GB" sz="2000" b="1" dirty="0">
                <a:solidFill>
                  <a:schemeClr val="tx2">
                    <a:lumMod val="75000"/>
                  </a:schemeClr>
                </a:solidFill>
              </a:rPr>
              <a:t>Similarities between the UK and the Netherlands</a:t>
            </a:r>
            <a:r>
              <a:rPr lang="en-GB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marL="514350" indent="-514350" algn="l">
              <a:lnSpc>
                <a:spcPct val="100000"/>
              </a:lnSpc>
              <a:spcAft>
                <a:spcPts val="600"/>
              </a:spcAft>
              <a:buChar char="•"/>
            </a:pPr>
            <a:r>
              <a:rPr lang="en-GB" sz="2000" dirty="0">
                <a:solidFill>
                  <a:schemeClr val="tx2">
                    <a:lumMod val="75000"/>
                  </a:schemeClr>
                </a:solidFill>
              </a:rPr>
              <a:t>High dependence on natural gas for heating,</a:t>
            </a:r>
            <a:r>
              <a:rPr lang="en-GB" sz="20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 but domestic gas production has been declining</a:t>
            </a:r>
            <a:endParaRPr lang="en-GB" sz="2000" dirty="0">
              <a:solidFill>
                <a:schemeClr val="tx2">
                  <a:lumMod val="75000"/>
                </a:schemeClr>
              </a:solidFill>
              <a:cs typeface="Arial"/>
            </a:endParaRPr>
          </a:p>
          <a:p>
            <a:pPr marL="514350" indent="-51435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>
                    <a:lumMod val="75000"/>
                  </a:schemeClr>
                </a:solidFill>
              </a:rPr>
              <a:t>Liberalised gas and electricity markets</a:t>
            </a:r>
            <a:endParaRPr lang="en-GB" sz="2000" dirty="0">
              <a:solidFill>
                <a:schemeClr val="tx2">
                  <a:lumMod val="75000"/>
                </a:schemeClr>
              </a:solidFill>
              <a:cs typeface="Arial"/>
            </a:endParaRPr>
          </a:p>
          <a:p>
            <a:pPr marL="514350" indent="-514350" algn="l">
              <a:lnSpc>
                <a:spcPct val="100000"/>
              </a:lnSpc>
              <a:spcAft>
                <a:spcPts val="600"/>
              </a:spcAft>
              <a:buChar char="•"/>
            </a:pPr>
            <a:r>
              <a:rPr lang="en-GB" sz="2000" dirty="0">
                <a:solidFill>
                  <a:schemeClr val="tx2">
                    <a:lumMod val="75000"/>
                  </a:schemeClr>
                </a:solidFill>
              </a:rPr>
              <a:t>Strong climate frameworks</a:t>
            </a:r>
          </a:p>
          <a:p>
            <a:pPr marL="971550" lvl="1" indent="-51435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2">
                    <a:lumMod val="75000"/>
                  </a:schemeClr>
                </a:solidFill>
              </a:rPr>
              <a:t>2008 UK Climate Change Act and 2009 Climate Change (Scotland) Act were amended in 2019 to adopt net zero targets by 2050 and 2045, respectively</a:t>
            </a:r>
            <a:endParaRPr lang="en-GB" sz="1800" dirty="0">
              <a:solidFill>
                <a:schemeClr val="tx2">
                  <a:lumMod val="75000"/>
                </a:schemeClr>
              </a:solidFill>
              <a:cs typeface="Arial"/>
            </a:endParaRPr>
          </a:p>
          <a:p>
            <a:pPr marL="971550" lvl="1" indent="-51435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2">
                    <a:lumMod val="75000"/>
                  </a:schemeClr>
                </a:solidFill>
              </a:rPr>
              <a:t>2019 Climate Act set a goal of a 95% greenhouse gas reduction by 2030 compared to 1990 levels</a:t>
            </a:r>
            <a:endParaRPr lang="en-GB" sz="1800" dirty="0">
              <a:solidFill>
                <a:schemeClr val="tx2">
                  <a:lumMod val="75000"/>
                </a:schemeClr>
              </a:solidFill>
              <a:cs typeface="Arial"/>
            </a:endParaRP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lang="en-GB" sz="2000" b="1" dirty="0">
                <a:solidFill>
                  <a:schemeClr val="tx2">
                    <a:lumMod val="75000"/>
                  </a:schemeClr>
                </a:solidFill>
              </a:rPr>
              <a:t>BUT</a:t>
            </a:r>
          </a:p>
          <a:p>
            <a:pPr marL="514350" indent="-514350" algn="l">
              <a:lnSpc>
                <a:spcPct val="100000"/>
              </a:lnSpc>
              <a:spcAft>
                <a:spcPts val="600"/>
              </a:spcAft>
              <a:buChar char="•"/>
            </a:pPr>
            <a:r>
              <a:rPr lang="en-GB" sz="2000" dirty="0">
                <a:solidFill>
                  <a:schemeClr val="tx2">
                    <a:lumMod val="75000"/>
                  </a:schemeClr>
                </a:solidFill>
                <a:cs typeface="Arial"/>
              </a:rPr>
              <a:t>Different </a:t>
            </a:r>
            <a:r>
              <a:rPr lang="en-GB" sz="2000" dirty="0">
                <a:solidFill>
                  <a:schemeClr val="tx2">
                    <a:lumMod val="75000"/>
                  </a:schemeClr>
                </a:solidFill>
              </a:rPr>
              <a:t>governance approaches for heat decarbonisation and natural gas phase-out </a:t>
            </a:r>
            <a:endParaRPr lang="en-GB" sz="2000" dirty="0">
              <a:solidFill>
                <a:schemeClr val="tx2">
                  <a:lumMod val="75000"/>
                </a:schemeClr>
              </a:solidFill>
              <a:cs typeface="Arial"/>
            </a:endParaRP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endParaRPr lang="en-GB" sz="2000" dirty="0">
              <a:solidFill>
                <a:schemeClr val="tx2">
                  <a:lumMod val="75000"/>
                </a:schemeClr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0975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Key questions for this study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893486" y="1872867"/>
            <a:ext cx="7545664" cy="3851658"/>
          </a:xfrm>
          <a:solidFill>
            <a:schemeClr val="bg1"/>
          </a:solidFill>
        </p:spPr>
        <p:txBody>
          <a:bodyPr/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lang="en-GB" sz="2000" dirty="0">
                <a:solidFill>
                  <a:srgbClr val="002060"/>
                </a:solidFill>
              </a:rPr>
              <a:t>Institutional contexts shape governance choices for energy system changes (Kuzemko et al. 2016) </a:t>
            </a:r>
          </a:p>
          <a:p>
            <a:pPr marL="514350" indent="-514350" algn="l">
              <a:lnSpc>
                <a:spcPct val="100000"/>
              </a:lnSpc>
              <a:spcAft>
                <a:spcPts val="600"/>
              </a:spcAft>
              <a:buAutoNum type="romanLcParenBoth"/>
            </a:pPr>
            <a:r>
              <a:rPr lang="en-GB" sz="2000" dirty="0">
                <a:solidFill>
                  <a:srgbClr val="002060"/>
                </a:solidFill>
              </a:rPr>
              <a:t>How has the wider system of institutions shaped the governance of heat transitions?</a:t>
            </a:r>
          </a:p>
          <a:p>
            <a:pPr marL="971550" lvl="1" indent="-51435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2060"/>
                </a:solidFill>
              </a:rPr>
              <a:t>Economic institutions (coordinated market economies vs liberal market economies)</a:t>
            </a:r>
          </a:p>
          <a:p>
            <a:pPr marL="971550" lvl="1" indent="-51435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2060"/>
                </a:solidFill>
              </a:rPr>
              <a:t>Political institutions (majoritarian democracy vs consensus democracy)</a:t>
            </a:r>
          </a:p>
          <a:p>
            <a:pPr marL="971550" lvl="1" indent="-51435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2060"/>
                </a:solidFill>
              </a:rPr>
              <a:t>Degree of government decentralisation</a:t>
            </a:r>
            <a:endParaRPr lang="en-GB" sz="2000" dirty="0">
              <a:solidFill>
                <a:srgbClr val="002060"/>
              </a:solidFill>
            </a:endParaRPr>
          </a:p>
          <a:p>
            <a:pPr marL="514350" indent="-514350" algn="l">
              <a:lnSpc>
                <a:spcPct val="100000"/>
              </a:lnSpc>
              <a:spcAft>
                <a:spcPts val="600"/>
              </a:spcAft>
              <a:buAutoNum type="romanLcParenBoth"/>
            </a:pPr>
            <a:r>
              <a:rPr lang="en-GB" sz="2000" dirty="0">
                <a:solidFill>
                  <a:srgbClr val="002060"/>
                </a:solidFill>
              </a:rPr>
              <a:t>What are the possibilities for successful policy learning, given the institutional differences?</a:t>
            </a:r>
            <a:endParaRPr lang="en-GB" sz="1800" dirty="0"/>
          </a:p>
          <a:p>
            <a:pPr lvl="1" algn="l">
              <a:lnSpc>
                <a:spcPct val="100000"/>
              </a:lnSpc>
              <a:spcAft>
                <a:spcPts val="600"/>
              </a:spcAft>
            </a:pPr>
            <a:endParaRPr lang="en-GB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584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Methodology and data sources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449" y="1509615"/>
            <a:ext cx="7547376" cy="3976785"/>
          </a:xfrm>
          <a:solidFill>
            <a:schemeClr val="bg1"/>
          </a:solidFill>
        </p:spPr>
        <p:txBody>
          <a:bodyPr/>
          <a:lstStyle/>
          <a:p>
            <a:pPr marL="342900" indent="-34290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</a:rPr>
              <a:t>Comparative case study approach</a:t>
            </a:r>
          </a:p>
          <a:p>
            <a:pPr marL="342900" indent="-34290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</a:rPr>
              <a:t>Sources of evidence will include: </a:t>
            </a:r>
          </a:p>
          <a:p>
            <a:pPr marL="800100" lvl="1" indent="-34290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grey literature, policy documentation and legislation; </a:t>
            </a:r>
          </a:p>
          <a:p>
            <a:pPr marL="800100" lvl="1" indent="-34290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secondary research; </a:t>
            </a:r>
          </a:p>
          <a:p>
            <a:pPr marL="800100" lvl="1" indent="-34290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semi-structured interviews with participants in and close observers of governance of heat transition and gas phase out at national, regional and local levels; </a:t>
            </a:r>
          </a:p>
          <a:p>
            <a:pPr marL="800100" lvl="1" indent="-34290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tracking activities of local authorities in 5 locations in both NL and UK</a:t>
            </a:r>
          </a:p>
        </p:txBody>
      </p:sp>
    </p:spTree>
    <p:extLst>
      <p:ext uri="{BB962C8B-B14F-4D97-AF65-F5344CB8AC3E}">
        <p14:creationId xmlns:p14="http://schemas.microsoft.com/office/powerpoint/2010/main" val="1440481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Heat and natural gas phase-out targets in the UK and the Netherlands</a:t>
            </a:r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85750" y="1186600"/>
          <a:ext cx="8835131" cy="53475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04925">
                  <a:extLst>
                    <a:ext uri="{9D8B030D-6E8A-4147-A177-3AD203B41FA5}">
                      <a16:colId xmlns:a16="http://schemas.microsoft.com/office/drawing/2014/main" val="3145718587"/>
                    </a:ext>
                  </a:extLst>
                </a:gridCol>
                <a:gridCol w="3954188">
                  <a:extLst>
                    <a:ext uri="{9D8B030D-6E8A-4147-A177-3AD203B41FA5}">
                      <a16:colId xmlns:a16="http://schemas.microsoft.com/office/drawing/2014/main" val="1054623673"/>
                    </a:ext>
                  </a:extLst>
                </a:gridCol>
                <a:gridCol w="3576018">
                  <a:extLst>
                    <a:ext uri="{9D8B030D-6E8A-4147-A177-3AD203B41FA5}">
                      <a16:colId xmlns:a16="http://schemas.microsoft.com/office/drawing/2014/main" val="1844250337"/>
                    </a:ext>
                  </a:extLst>
                </a:gridCol>
              </a:tblGrid>
              <a:tr h="767763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222609"/>
                  </a:ext>
                </a:extLst>
              </a:tr>
              <a:tr h="23177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Heat transition targets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defTabSz="126000">
                        <a:lnSpc>
                          <a:spcPct val="95000"/>
                        </a:lnSpc>
                        <a:spcAft>
                          <a:spcPts val="600"/>
                        </a:spcAft>
                      </a:pPr>
                      <a:r>
                        <a:rPr lang="en-GB" sz="1600" b="1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2021 </a:t>
                      </a:r>
                      <a:r>
                        <a:rPr lang="en-GB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Heat and Buildings Strategy (UK): </a:t>
                      </a: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economy-wide 68% emission reduction target by 2030 from 1990 levels </a:t>
                      </a:r>
                    </a:p>
                    <a:p>
                      <a:pPr marL="0" marR="0" lvl="0" indent="0" algn="l" defTabSz="12600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2021 Heat in Buildings Strategy (Scotland)</a:t>
                      </a: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: </a:t>
                      </a: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move 1 million homes (50% of all homes) currently using mains gas, and the majority of off-gas homes to zero-emission heating by 2030 (Scotland)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cs typeface="Arial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2019 Climate Agreement, Built Environment sector</a:t>
                      </a: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: 7 million homes should be natural gas-free by 2050, with 1.5 million homes should be made ‘more sustainable’ by 2030 (about 20% of residential dwellings)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539211"/>
                  </a:ext>
                </a:extLst>
              </a:tr>
              <a:tr h="13486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Standards for new buildings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No gas boilers in new buildings from 2025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2024 zero emission heat standard (Scotland)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2018: new buildings are no longer allowed to connect to the gas grid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2021 standard for a net heating demand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0826471"/>
                  </a:ext>
                </a:extLst>
              </a:tr>
              <a:tr h="9133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Standards for existing buildings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“Confirmed ambition" to end sale of fossil fuel boilers by 2035 (Scotland by 2030)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From 2026, requirement to adopt low-carbon heating solutions when the gas boiler is to be replaced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216986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478" y="1353772"/>
            <a:ext cx="870332" cy="5221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6984084" y="1320287"/>
            <a:ext cx="833526" cy="5556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1926" y="1353772"/>
            <a:ext cx="891011" cy="53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447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Political institutions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535765"/>
              </p:ext>
            </p:extLst>
          </p:nvPr>
        </p:nvGraphicFramePr>
        <p:xfrm>
          <a:off x="257175" y="1186600"/>
          <a:ext cx="8696325" cy="556815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35982">
                  <a:extLst>
                    <a:ext uri="{9D8B030D-6E8A-4147-A177-3AD203B41FA5}">
                      <a16:colId xmlns:a16="http://schemas.microsoft.com/office/drawing/2014/main" val="1054623673"/>
                    </a:ext>
                  </a:extLst>
                </a:gridCol>
                <a:gridCol w="4260343">
                  <a:extLst>
                    <a:ext uri="{9D8B030D-6E8A-4147-A177-3AD203B41FA5}">
                      <a16:colId xmlns:a16="http://schemas.microsoft.com/office/drawing/2014/main" val="1844250337"/>
                    </a:ext>
                  </a:extLst>
                </a:gridCol>
              </a:tblGrid>
              <a:tr h="618214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222609"/>
                  </a:ext>
                </a:extLst>
              </a:tr>
              <a:tr h="323169">
                <a:tc gridSpan="2"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Differences in political institutions (Lijphart 1999)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0099021"/>
                  </a:ext>
                </a:extLst>
              </a:tr>
              <a:tr h="12632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sng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Majoritarian (Westminster) democracy model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Winner-takes-all electoral system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Single-party cabinets</a:t>
                      </a:r>
                    </a:p>
                    <a:p>
                      <a:pPr marL="285750" marR="0" lvl="0" indent="-28575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Pluralist interest group system</a:t>
                      </a:r>
                    </a:p>
                    <a:p>
                      <a:pPr marL="285750" marR="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sng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Consensus democracy model </a:t>
                      </a:r>
                    </a:p>
                    <a:p>
                      <a:pPr marL="285750" marR="0" lvl="0" indent="-28575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Proportional representation </a:t>
                      </a:r>
                    </a:p>
                    <a:p>
                      <a:pPr marL="285750" marR="0" lvl="0" indent="-28575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Multi-party coalition cabinets</a:t>
                      </a:r>
                      <a:endParaRPr lang="en-GB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pPr marL="285750" marR="0" lvl="0" indent="-28575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Corporatist interest group system</a:t>
                      </a:r>
                    </a:p>
                    <a:p>
                      <a:pPr marL="285750" marR="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539211"/>
                  </a:ext>
                </a:extLst>
              </a:tr>
              <a:tr h="39549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Impact on the governance of heat transitions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876057"/>
                  </a:ext>
                </a:extLst>
              </a:tr>
              <a:tr h="2908520">
                <a:tc>
                  <a:txBody>
                    <a:bodyPr/>
                    <a:lstStyle/>
                    <a:p>
                      <a:pPr marL="285750" marR="0" lvl="0" indent="-28575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Climate targets were recommended by a technocratic body – Climate Change Committee </a:t>
                      </a:r>
                      <a:endParaRPr lang="en-US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pPr marL="285750" marR="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</a:pPr>
                      <a:r>
                        <a:rPr lang="en-GB" sz="1600" b="0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/>
                        </a:rPr>
                        <a:t>Heat transition targets were set by the central government</a:t>
                      </a:r>
                    </a:p>
                    <a:p>
                      <a:pPr marL="285750" marR="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</a:pPr>
                      <a:r>
                        <a:rPr lang="en-GB" sz="1600" b="0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/>
                        </a:rPr>
                        <a:t>Citizens Climate Assemblies, limited impact</a:t>
                      </a:r>
                      <a:endParaRPr lang="en-GB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pPr marL="285750" marR="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</a:pPr>
                      <a:r>
                        <a:rPr lang="en-GB" sz="1600" b="0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Less support for measures requiring large amounts of government spending (energy efficiency) in the UK</a:t>
                      </a:r>
                    </a:p>
                    <a:p>
                      <a:pPr marL="285750" marR="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</a:pPr>
                      <a:endParaRPr lang="en-GB" sz="1600" b="0" i="0" u="none" strike="noStrike" noProof="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Climate and heat transitions targets were negotiated through a consultative Polder-style process </a:t>
                      </a:r>
                    </a:p>
                    <a:p>
                      <a:pPr marL="285750" marR="0" lvl="0" indent="-28575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Greater societal support for heat decarbonisation?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Consultative process takes time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GB" sz="1600" b="0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Greater focus on energy efficiency supported by government funds (National Insulation Programme, €4 billion)</a:t>
                      </a: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pPr marL="285750" marR="0" lvl="0" indent="-28575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</a:pP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pPr marL="285750" marR="0" lvl="0" indent="-28575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</a:pP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0826471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258" y="1220085"/>
            <a:ext cx="870332" cy="5221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6384669" y="1186600"/>
            <a:ext cx="833526" cy="5556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FF61D7-320F-B796-11AE-79D7E862B2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1196" y="1220085"/>
            <a:ext cx="890093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587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Degree of decentralisation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166474"/>
              </p:ext>
            </p:extLst>
          </p:nvPr>
        </p:nvGraphicFramePr>
        <p:xfrm>
          <a:off x="257175" y="1186600"/>
          <a:ext cx="8696324" cy="54436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35981">
                  <a:extLst>
                    <a:ext uri="{9D8B030D-6E8A-4147-A177-3AD203B41FA5}">
                      <a16:colId xmlns:a16="http://schemas.microsoft.com/office/drawing/2014/main" val="1054623673"/>
                    </a:ext>
                  </a:extLst>
                </a:gridCol>
                <a:gridCol w="4260343">
                  <a:extLst>
                    <a:ext uri="{9D8B030D-6E8A-4147-A177-3AD203B41FA5}">
                      <a16:colId xmlns:a16="http://schemas.microsoft.com/office/drawing/2014/main" val="1844250337"/>
                    </a:ext>
                  </a:extLst>
                </a:gridCol>
              </a:tblGrid>
              <a:tr h="808541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222609"/>
                  </a:ext>
                </a:extLst>
              </a:tr>
              <a:tr h="37317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Differences in administrative decentralisation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0099021"/>
                  </a:ext>
                </a:extLst>
              </a:tr>
              <a:tr h="642685">
                <a:tc>
                  <a:txBody>
                    <a:bodyPr/>
                    <a:lstStyle/>
                    <a:p>
                      <a:pPr marL="285750" marR="0" lvl="0" indent="-28575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Centralised unitary state</a:t>
                      </a:r>
                    </a:p>
                    <a:p>
                      <a:pPr marL="285750" marR="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</a:pP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Decentralised unitary state</a:t>
                      </a:r>
                      <a:endParaRPr lang="en-US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539211"/>
                  </a:ext>
                </a:extLst>
              </a:tr>
              <a:tr h="37317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Impact on the governance of heat transitions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876057"/>
                  </a:ext>
                </a:extLst>
              </a:tr>
              <a:tr h="3068310">
                <a:tc>
                  <a:txBody>
                    <a:bodyPr/>
                    <a:lstStyle/>
                    <a:p>
                      <a:pPr marL="285750" marR="0" lvl="0" indent="-28575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/>
                        <a:buChar char="•"/>
                      </a:pPr>
                      <a:r>
                        <a:rPr lang="en-GB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Centralised high-level heat strategy to date </a:t>
                      </a: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at the UK level – lots of experiments in local energy</a:t>
                      </a:r>
                      <a:r>
                        <a:rPr lang="en-GB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planning/pilots</a:t>
                      </a:r>
                    </a:p>
                    <a:p>
                      <a:pPr marL="285750" marR="0" lvl="0" indent="-28575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/>
                        <a:buChar char="•"/>
                      </a:pPr>
                      <a:r>
                        <a:rPr lang="en-GB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Some role for local </a:t>
                      </a: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stakeholders signalled in 2021 Heat and Buildings Strategy, but still unclear how systematic this will be</a:t>
                      </a:r>
                    </a:p>
                    <a:p>
                      <a:pPr marL="285750" marR="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/>
                        <a:buChar char="•"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Scotland, devolved powers</a:t>
                      </a:r>
                      <a:r>
                        <a:rPr lang="en-GB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– Local Heat and Energy Efficiency Strategies (LHEES) were piloted by local authorities and became statutory to be delivered by the end of 2023</a:t>
                      </a: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pPr marL="285750" marR="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/>
                        <a:buChar char="•"/>
                      </a:pPr>
                      <a:endParaRPr lang="en-GB" sz="1600" b="0" i="0" u="none" strike="noStrike" baseline="0" noProof="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</a:pPr>
                      <a:r>
                        <a:rPr lang="en-GB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Strong decentralisation</a:t>
                      </a: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:</a:t>
                      </a:r>
                    </a:p>
                    <a:p>
                      <a:pPr marL="742950" marR="0" lvl="1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all Dutch municipalities were required to develop a plan for how to go gas-free at the neighbourhood level by 2021</a:t>
                      </a: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30 ‘regions’ developed Regional Energy Strategies 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GB" sz="1600" b="0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The Climate Agreement specifies in detail the roles of different actors and governance levels </a:t>
                      </a: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pPr marL="742950" marR="0" lvl="1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Open-source modelling tool (MAIS)</a:t>
                      </a:r>
                    </a:p>
                    <a:p>
                      <a:pPr marL="742950" marR="0" lvl="1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Heating Expertise Centre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0826471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864" y="1353772"/>
            <a:ext cx="870332" cy="5221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6284278" y="1320287"/>
            <a:ext cx="833526" cy="5556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951C2BE-BDA2-AB38-D139-06F7D6576A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8997" y="1353772"/>
            <a:ext cx="890093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187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Economic institutions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789297"/>
              </p:ext>
            </p:extLst>
          </p:nvPr>
        </p:nvGraphicFramePr>
        <p:xfrm>
          <a:off x="257175" y="1186600"/>
          <a:ext cx="8696325" cy="52770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77827">
                  <a:extLst>
                    <a:ext uri="{9D8B030D-6E8A-4147-A177-3AD203B41FA5}">
                      <a16:colId xmlns:a16="http://schemas.microsoft.com/office/drawing/2014/main" val="1054623673"/>
                    </a:ext>
                  </a:extLst>
                </a:gridCol>
                <a:gridCol w="5018498">
                  <a:extLst>
                    <a:ext uri="{9D8B030D-6E8A-4147-A177-3AD203B41FA5}">
                      <a16:colId xmlns:a16="http://schemas.microsoft.com/office/drawing/2014/main" val="1446675567"/>
                    </a:ext>
                  </a:extLst>
                </a:gridCol>
              </a:tblGrid>
              <a:tr h="746129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222609"/>
                  </a:ext>
                </a:extLst>
              </a:tr>
              <a:tr h="343746">
                <a:tc gridSpan="2"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'Varieties of capitalism' (</a:t>
                      </a:r>
                      <a:r>
                        <a:rPr lang="en-GB" sz="1600" b="1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/>
                        </a:rPr>
                        <a:t>Hall and Soskice 2001, p. 8 )</a:t>
                      </a:r>
                      <a:endParaRPr lang="en-GB" sz="16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099021"/>
                  </a:ext>
                </a:extLst>
              </a:tr>
              <a:tr h="539939">
                <a:tc>
                  <a:txBody>
                    <a:bodyPr/>
                    <a:lstStyle/>
                    <a:p>
                      <a:pPr marL="285750" marR="0" lvl="0" indent="-28575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u="sng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Liberal market economy (LME)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None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Market institutions shape firms' activities: 'the arms-length exchange of goods and services in a context of competition and formal contracting'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u="sng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Coordinated market economy (CME)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None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Non-market coordination: 'exchange of private information inside networks, and more reliance on collaborative, as opposed to competitive, relationships’</a:t>
                      </a:r>
                    </a:p>
                    <a:p>
                      <a:pPr marL="285750" marR="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The neoliberal shift in the 1980s did not go as far as it did in the UK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539211"/>
                  </a:ext>
                </a:extLst>
              </a:tr>
              <a:tr h="34671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Impact on the governance of heat transitions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76057"/>
                  </a:ext>
                </a:extLst>
              </a:tr>
              <a:tr h="918465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Reliance on market mechanisms (proposal for mandating the manufacturers of fossil fuel boilers to have a certain share of heat pump sales)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‘Wait-and-see’ approach on costs of low-carbon technologies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/>
                        </a:rPr>
                        <a:t>Learning by doing</a:t>
                      </a:r>
                      <a:r>
                        <a:rPr lang="en-GB" sz="1600" b="0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: Natural Gas-Free Neighbourhoods Programme provides grants to municipalities to establish testbeds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Public R&amp;D funding through Multi-year Mission-driven Innovation Programmes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Construction and Technology Innovation Centre (BTIC) </a:t>
                      </a:r>
                      <a:endParaRPr lang="en-GB" sz="1600" b="0" i="0" u="none" strike="noStrike" noProof="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/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0" u="none" strike="noStrik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Demand-pooling to standardise supply packages</a:t>
                      </a: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0826471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697" y="1303543"/>
            <a:ext cx="870332" cy="5221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6095798" y="1286802"/>
            <a:ext cx="833526" cy="5556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0855EF-3BC2-8C9B-ECA0-42B26F414B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4676" y="1305992"/>
            <a:ext cx="890093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390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29E7EC7-C8DD-2E0B-FE7F-650721BCC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0100" y="2819475"/>
            <a:ext cx="7362825" cy="2340000"/>
          </a:xfrm>
        </p:spPr>
        <p:txBody>
          <a:bodyPr/>
          <a:lstStyle/>
          <a:p>
            <a:pPr marL="342900" indent="-342900" algn="l">
              <a:lnSpc>
                <a:spcPct val="100000"/>
              </a:lnSpc>
              <a:buChar char="•"/>
            </a:pPr>
            <a:r>
              <a:rPr lang="en-GB" dirty="0">
                <a:solidFill>
                  <a:schemeClr val="tx2">
                    <a:lumMod val="75000"/>
                  </a:schemeClr>
                </a:solidFill>
                <a:cs typeface="Arial"/>
              </a:rPr>
              <a:t>Lessons for local heat transition planning in the UK from the Dutch experience</a:t>
            </a:r>
            <a:endParaRPr lang="en-GB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 algn="l">
              <a:lnSpc>
                <a:spcPct val="100000"/>
              </a:lnSpc>
              <a:buChar char="•"/>
            </a:pPr>
            <a:r>
              <a:rPr lang="en-GB" dirty="0">
                <a:solidFill>
                  <a:schemeClr val="tx2">
                    <a:lumMod val="75000"/>
                  </a:schemeClr>
                </a:solidFill>
                <a:cs typeface="Arial"/>
              </a:rPr>
              <a:t>Developing policy interventions and regulatory frameworks in the UK: allow proper deliberation and incorporation of different priorities (to avoid policy failure similar to the Green Deal 2013-2015 collapse)</a:t>
            </a:r>
            <a:endParaRPr lang="en-GB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 algn="l">
              <a:lnSpc>
                <a:spcPct val="100000"/>
              </a:lnSpc>
              <a:buChar char="•"/>
            </a:pP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In the NL, legitimacy issues even with the consultative process – the need for broader public participation in the heat transition (e.g., Citizen Assemblies)</a:t>
            </a:r>
          </a:p>
          <a:p>
            <a:pPr marL="342900" indent="-342900" algn="l">
              <a:lnSpc>
                <a:spcPct val="100000"/>
              </a:lnSpc>
              <a:buChar char="•"/>
            </a:pPr>
            <a:endParaRPr lang="en-US" dirty="0">
              <a:solidFill>
                <a:schemeClr val="tx2">
                  <a:lumMod val="75000"/>
                </a:schemeClr>
              </a:solidFill>
              <a:cs typeface="Arial"/>
            </a:endParaRPr>
          </a:p>
          <a:p>
            <a:pPr marL="342900" indent="-342900" algn="l">
              <a:lnSpc>
                <a:spcPct val="100000"/>
              </a:lnSpc>
              <a:buChar char="•"/>
            </a:pPr>
            <a:endParaRPr lang="en-GB" dirty="0">
              <a:solidFill>
                <a:schemeClr val="tx2">
                  <a:lumMod val="75000"/>
                </a:schemeClr>
              </a:solidFill>
              <a:cs typeface="Arial"/>
            </a:endParaRPr>
          </a:p>
          <a:p>
            <a:pPr marL="342900" indent="-342900" algn="l">
              <a:lnSpc>
                <a:spcPct val="100000"/>
              </a:lnSpc>
              <a:buChar char="•"/>
            </a:pPr>
            <a:endParaRPr lang="en-GB" dirty="0">
              <a:solidFill>
                <a:schemeClr val="tx2">
                  <a:lumMod val="75000"/>
                </a:schemeClr>
              </a:solidFill>
              <a:cs typeface="Arial"/>
            </a:endParaRPr>
          </a:p>
          <a:p>
            <a:pPr algn="l"/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6D27C08-468C-55E7-78F8-6BE83C9BC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Potential lesson learning</a:t>
            </a:r>
          </a:p>
        </p:txBody>
      </p:sp>
    </p:spTree>
    <p:extLst>
      <p:ext uri="{BB962C8B-B14F-4D97-AF65-F5344CB8AC3E}">
        <p14:creationId xmlns:p14="http://schemas.microsoft.com/office/powerpoint/2010/main" val="1672815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29E7EC7-C8DD-2E0B-FE7F-650721BCC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1457" y="3433126"/>
            <a:ext cx="7362825" cy="1342244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en-GB" sz="2000" dirty="0">
                <a:ea typeface="+mn-lt"/>
                <a:cs typeface="+mn-lt"/>
              </a:rPr>
              <a:t>BEIS. (2018). Clean growth—Transforming heating: Overview of current evidence.</a:t>
            </a:r>
            <a:endParaRPr lang="en-US" sz="2000" dirty="0">
              <a:cs typeface="Arial"/>
            </a:endParaRPr>
          </a:p>
          <a:p>
            <a:pPr algn="l">
              <a:lnSpc>
                <a:spcPct val="100000"/>
              </a:lnSpc>
            </a:pPr>
            <a:r>
              <a:rPr lang="en-GB" sz="2000" dirty="0">
                <a:ea typeface="+mn-lt"/>
                <a:cs typeface="+mn-lt"/>
              </a:rPr>
              <a:t>Hall PA and Soskice D (2001) An introduction to varieties of capitalism. In: Hall PA and Soskice D (eds) Varieties of Capitalism: </a:t>
            </a:r>
            <a:r>
              <a:rPr lang="en-GB" sz="2000" i="1" dirty="0">
                <a:ea typeface="+mn-lt"/>
                <a:cs typeface="+mn-lt"/>
              </a:rPr>
              <a:t>The Institutional Foundations of Comparative Advantage. </a:t>
            </a:r>
            <a:r>
              <a:rPr lang="en-GB" sz="2000" dirty="0">
                <a:ea typeface="+mn-lt"/>
                <a:cs typeface="+mn-lt"/>
              </a:rPr>
              <a:t>Oxford: Oxford University Press, pp. 1–68.</a:t>
            </a:r>
          </a:p>
          <a:p>
            <a:pPr algn="l">
              <a:lnSpc>
                <a:spcPct val="100000"/>
              </a:lnSpc>
            </a:pPr>
            <a:r>
              <a:rPr lang="en-GB" sz="2000" dirty="0">
                <a:cs typeface="Arial"/>
              </a:rPr>
              <a:t>Kuzemko, C., Lockwood, M., Mitchell, C., &amp; Hoggett, R. (2016). Governing for sustainable energy system change: Politics, contexts and contingency. Energy Research &amp; Social Science, 12, 96-105.</a:t>
            </a:r>
          </a:p>
          <a:p>
            <a:pPr algn="l">
              <a:lnSpc>
                <a:spcPct val="100000"/>
              </a:lnSpc>
            </a:pPr>
            <a:r>
              <a:rPr lang="en-GB" sz="2000" dirty="0">
                <a:ea typeface="+mn-lt"/>
                <a:cs typeface="+mn-lt"/>
              </a:rPr>
              <a:t>Lijphart, A. (1999). </a:t>
            </a:r>
            <a:r>
              <a:rPr lang="en-GB" sz="2000" i="1" dirty="0">
                <a:ea typeface="+mn-lt"/>
                <a:cs typeface="+mn-lt"/>
              </a:rPr>
              <a:t>Patterns of Democracy: Government Forms and Performance in Thirty-six Countries</a:t>
            </a:r>
            <a:r>
              <a:rPr lang="en-GB" sz="2000" dirty="0">
                <a:ea typeface="+mn-lt"/>
                <a:cs typeface="+mn-lt"/>
              </a:rPr>
              <a:t>. Yale University Press.</a:t>
            </a:r>
            <a:endParaRPr lang="en-GB" sz="2000" dirty="0">
              <a:cs typeface="Arial"/>
            </a:endParaRPr>
          </a:p>
          <a:p>
            <a:pPr algn="l">
              <a:lnSpc>
                <a:spcPct val="100000"/>
              </a:lnSpc>
            </a:pPr>
            <a:endParaRPr lang="en-GB" dirty="0">
              <a:cs typeface="Arial"/>
            </a:endParaRPr>
          </a:p>
          <a:p>
            <a:pPr algn="l">
              <a:lnSpc>
                <a:spcPct val="100000"/>
              </a:lnSpc>
            </a:pPr>
            <a:endParaRPr lang="en-GB" dirty="0">
              <a:cs typeface="Arial"/>
            </a:endParaRPr>
          </a:p>
          <a:p>
            <a:pPr algn="l"/>
            <a:endParaRPr lang="en-GB" dirty="0">
              <a:cs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6D27C08-468C-55E7-78F8-6BE83C9BC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050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8E937-26A4-5BF6-AB98-9B1DC23A46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Thanks!</a:t>
            </a:r>
            <a:br>
              <a:rPr lang="en-GB" dirty="0"/>
            </a:br>
            <a:r>
              <a:rPr lang="en-GB" dirty="0"/>
              <a:t>Questions?</a:t>
            </a:r>
            <a:br>
              <a:rPr lang="en-GB" dirty="0"/>
            </a:br>
            <a:br>
              <a:rPr lang="en-GB" dirty="0"/>
            </a:br>
            <a:r>
              <a:rPr lang="en-GB" sz="2400" dirty="0"/>
              <a:t>Dr Anna Devenish, Research Fellow</a:t>
            </a:r>
            <a:br>
              <a:rPr lang="en-GB" sz="2400" dirty="0"/>
            </a:br>
            <a:r>
              <a:rPr lang="en-GB" sz="2400" dirty="0"/>
              <a:t>Science Policy Research Unit</a:t>
            </a:r>
            <a:br>
              <a:rPr lang="en-GB" sz="2400" dirty="0"/>
            </a:br>
            <a:r>
              <a:rPr lang="en-GB" sz="2400" dirty="0"/>
              <a:t>University of Sussex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A.Devenish@sussex.ac.uk</a:t>
            </a:r>
            <a:br>
              <a:rPr lang="en-GB" sz="2400" dirty="0"/>
            </a:br>
            <a:r>
              <a:rPr lang="en-GB" sz="2400" dirty="0"/>
              <a:t>https://www.going-dutch.org/ </a:t>
            </a:r>
            <a:br>
              <a:rPr lang="en-GB" sz="2400" dirty="0"/>
            </a:b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842699750"/>
      </p:ext>
    </p:extLst>
  </p:cSld>
  <p:clrMapOvr>
    <a:masterClrMapping/>
  </p:clrMapOvr>
</p:sld>
</file>

<file path=ppt/theme/theme1.xml><?xml version="1.0" encoding="utf-8"?>
<a:theme xmlns:a="http://schemas.openxmlformats.org/drawingml/2006/main" name="UoS Cobalt Theme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D428A"/>
      </a:hlink>
      <a:folHlink>
        <a:srgbClr val="1D428A"/>
      </a:folHlink>
    </a:clrScheme>
    <a:fontScheme name="BBR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 algn="l">
          <a:defRPr sz="1200" dirty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oS BS PowerPoint template - Standard" id="{0390BC9D-4276-924A-BB51-64A1FBC508AE}" vid="{8CC56EC7-32F9-3A4E-B0F9-2779C7151FF9}"/>
    </a:ext>
  </a:extLst>
</a:theme>
</file>

<file path=ppt/theme/theme2.xml><?xml version="1.0" encoding="utf-8"?>
<a:theme xmlns:a="http://schemas.openxmlformats.org/drawingml/2006/main" name="UoS Flint Theme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D428A"/>
      </a:hlink>
      <a:folHlink>
        <a:srgbClr val="1D428A"/>
      </a:folHlink>
    </a:clrScheme>
    <a:fontScheme name="BBR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 algn="l">
          <a:defRPr sz="1200" dirty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oS BS PowerPoint template - Standard" id="{0390BC9D-4276-924A-BB51-64A1FBC508AE}" vid="{8CC56EC7-32F9-3A4E-B0F9-2779C7151FF9}"/>
    </a:ext>
  </a:extLst>
</a:theme>
</file>

<file path=ppt/theme/theme3.xml><?xml version="1.0" encoding="utf-8"?>
<a:theme xmlns:a="http://schemas.openxmlformats.org/drawingml/2006/main" name="UoS Aquamarine Theme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D428A"/>
      </a:hlink>
      <a:folHlink>
        <a:srgbClr val="1D428A"/>
      </a:folHlink>
    </a:clrScheme>
    <a:fontScheme name="BBR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 algn="l">
          <a:defRPr sz="1200" dirty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oS BS PowerPoint template - Standard" id="{0390BC9D-4276-924A-BB51-64A1FBC508AE}" vid="{8CC56EC7-32F9-3A4E-B0F9-2779C7151FF9}"/>
    </a:ext>
  </a:extLst>
</a:theme>
</file>

<file path=ppt/theme/theme4.xml><?xml version="1.0" encoding="utf-8"?>
<a:theme xmlns:a="http://schemas.openxmlformats.org/drawingml/2006/main" name="UoS Coral Theme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D428A"/>
      </a:hlink>
      <a:folHlink>
        <a:srgbClr val="1D428A"/>
      </a:folHlink>
    </a:clrScheme>
    <a:fontScheme name="BBR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 algn="l">
          <a:defRPr sz="1200" dirty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oS BS PowerPoint template - Standard" id="{0390BC9D-4276-924A-BB51-64A1FBC508AE}" vid="{8CC56EC7-32F9-3A4E-B0F9-2779C7151FF9}"/>
    </a:ext>
  </a:extLst>
</a:theme>
</file>

<file path=ppt/theme/theme5.xml><?xml version="1.0" encoding="utf-8"?>
<a:theme xmlns:a="http://schemas.openxmlformats.org/drawingml/2006/main" name="UoS Navy Theme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D428A"/>
      </a:hlink>
      <a:folHlink>
        <a:srgbClr val="1D428A"/>
      </a:folHlink>
    </a:clrScheme>
    <a:fontScheme name="BBR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 algn="l">
          <a:defRPr sz="1200" dirty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oS BS PowerPoint template - Standard" id="{0390BC9D-4276-924A-BB51-64A1FBC508AE}" vid="{8CC56EC7-32F9-3A4E-B0F9-2779C7151FF9}"/>
    </a:ext>
  </a:extLst>
</a:theme>
</file>

<file path=ppt/theme/theme6.xml><?xml version="1.0" encoding="utf-8"?>
<a:theme xmlns:a="http://schemas.openxmlformats.org/drawingml/2006/main" name="UoS Grape Theme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D428A"/>
      </a:hlink>
      <a:folHlink>
        <a:srgbClr val="1D428A"/>
      </a:folHlink>
    </a:clrScheme>
    <a:fontScheme name="BBR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 algn="l">
          <a:defRPr sz="1200" dirty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oS BS PowerPoint template - Standard" id="{0390BC9D-4276-924A-BB51-64A1FBC508AE}" vid="{8CC56EC7-32F9-3A4E-B0F9-2779C7151FF9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F501B915072B41A1D1CD975AA2555E" ma:contentTypeVersion="10" ma:contentTypeDescription="Create a new document." ma:contentTypeScope="" ma:versionID="a228ce16f808d1a1543b79fbbc0b8ed9">
  <xsd:schema xmlns:xsd="http://www.w3.org/2001/XMLSchema" xmlns:xs="http://www.w3.org/2001/XMLSchema" xmlns:p="http://schemas.microsoft.com/office/2006/metadata/properties" xmlns:ns3="fbfcd3bc-36cc-49d4-ab94-dad880698017" xmlns:ns4="81b47143-da60-4bea-b113-92971706247e" targetNamespace="http://schemas.microsoft.com/office/2006/metadata/properties" ma:root="true" ma:fieldsID="49cc3971f344ba9deecd96597550034a" ns3:_="" ns4:_="">
    <xsd:import namespace="fbfcd3bc-36cc-49d4-ab94-dad880698017"/>
    <xsd:import namespace="81b47143-da60-4bea-b113-92971706247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fcd3bc-36cc-49d4-ab94-dad8806980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b47143-da60-4bea-b113-92971706247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6A2914-2F4B-4221-9F28-0EDAA9B9E03D}">
  <ds:schemaRefs>
    <ds:schemaRef ds:uri="http://schemas.microsoft.com/office/infopath/2007/PartnerControls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terms/"/>
    <ds:schemaRef ds:uri="fbfcd3bc-36cc-49d4-ab94-dad880698017"/>
    <ds:schemaRef ds:uri="http://www.w3.org/XML/1998/namespace"/>
    <ds:schemaRef ds:uri="http://schemas.openxmlformats.org/package/2006/metadata/core-properties"/>
    <ds:schemaRef ds:uri="81b47143-da60-4bea-b113-92971706247e"/>
  </ds:schemaRefs>
</ds:datastoreItem>
</file>

<file path=customXml/itemProps2.xml><?xml version="1.0" encoding="utf-8"?>
<ds:datastoreItem xmlns:ds="http://schemas.openxmlformats.org/officeDocument/2006/customXml" ds:itemID="{3DA7ACE8-E55C-4AEC-8276-26F1822C3C7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66244F6-8E23-464B-A7B5-6825C5D3D4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bfcd3bc-36cc-49d4-ab94-dad880698017"/>
    <ds:schemaRef ds:uri="81b47143-da60-4bea-b113-9297170624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UoS Blue Theme</Template>
  <TotalTime>3496</TotalTime>
  <Words>1238</Words>
  <Application>Microsoft Office PowerPoint</Application>
  <PresentationFormat>On-screen Show (4:3)</PresentationFormat>
  <Paragraphs>112</Paragraphs>
  <Slides>13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Arial</vt:lpstr>
      <vt:lpstr>Calibri</vt:lpstr>
      <vt:lpstr>Georgia</vt:lpstr>
      <vt:lpstr>System Font Regular</vt:lpstr>
      <vt:lpstr>UoS Cobalt Theme</vt:lpstr>
      <vt:lpstr>UoS Flint Theme</vt:lpstr>
      <vt:lpstr>UoS Aquamarine Theme</vt:lpstr>
      <vt:lpstr>UoS Coral Theme</vt:lpstr>
      <vt:lpstr>UoS Navy Theme</vt:lpstr>
      <vt:lpstr>UoS Grape Theme</vt:lpstr>
      <vt:lpstr>Presentation</vt:lpstr>
      <vt:lpstr>PowerPoint Presentation</vt:lpstr>
      <vt:lpstr>PowerPoint Presentation</vt:lpstr>
      <vt:lpstr>Going Dutch? project</vt:lpstr>
      <vt:lpstr>Rationale for case selection</vt:lpstr>
      <vt:lpstr>Key questions for this study</vt:lpstr>
      <vt:lpstr>Methodology and data sources</vt:lpstr>
      <vt:lpstr>Heat and natural gas phase-out targets in the UK and the Netherlands</vt:lpstr>
      <vt:lpstr>Political institutions</vt:lpstr>
      <vt:lpstr>Degree of decentralisation</vt:lpstr>
      <vt:lpstr>Economic institutions</vt:lpstr>
      <vt:lpstr>Potential lesson learning</vt:lpstr>
      <vt:lpstr>References</vt:lpstr>
      <vt:lpstr>Thanks! Questions?  Dr Anna Devenish, Research Fellow Science Policy Research Unit University of Sussex  A.Devenish@sussex.ac.uk https://www.going-dutch.org/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Brief guide to this template</dc:title>
  <dc:creator>Klair Clarke</dc:creator>
  <cp:lastModifiedBy>Anna Devenish</cp:lastModifiedBy>
  <cp:revision>603</cp:revision>
  <dcterms:created xsi:type="dcterms:W3CDTF">2020-05-27T15:47:31Z</dcterms:created>
  <dcterms:modified xsi:type="dcterms:W3CDTF">2022-06-24T13:40:15Z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0x01010070F501B915072B41A1D1CD975AA2555E</vt:lpwstr>
  </property>
</Properties>
</file>