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Override1.xml" ContentType="application/vnd.openxmlformats-officedocument.themeOverrid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Override2.xml" ContentType="application/vnd.openxmlformats-officedocument.themeOverrid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3" r:id="rId2"/>
    <p:sldMasterId id="2147483715" r:id="rId3"/>
    <p:sldMasterId id="2147483728" r:id="rId4"/>
    <p:sldMasterId id="2147483758" r:id="rId5"/>
    <p:sldMasterId id="2147483770" r:id="rId6"/>
  </p:sldMasterIdLst>
  <p:notesMasterIdLst>
    <p:notesMasterId r:id="rId44"/>
  </p:notesMasterIdLst>
  <p:sldIdLst>
    <p:sldId id="402" r:id="rId7"/>
    <p:sldId id="446" r:id="rId8"/>
    <p:sldId id="377" r:id="rId9"/>
    <p:sldId id="421" r:id="rId10"/>
    <p:sldId id="422" r:id="rId11"/>
    <p:sldId id="424" r:id="rId12"/>
    <p:sldId id="425" r:id="rId13"/>
    <p:sldId id="426" r:id="rId14"/>
    <p:sldId id="430" r:id="rId15"/>
    <p:sldId id="431" r:id="rId16"/>
    <p:sldId id="370" r:id="rId17"/>
    <p:sldId id="432" r:id="rId18"/>
    <p:sldId id="398" r:id="rId19"/>
    <p:sldId id="397" r:id="rId20"/>
    <p:sldId id="442" r:id="rId21"/>
    <p:sldId id="443" r:id="rId22"/>
    <p:sldId id="373" r:id="rId23"/>
    <p:sldId id="419" r:id="rId24"/>
    <p:sldId id="451" r:id="rId25"/>
    <p:sldId id="416" r:id="rId26"/>
    <p:sldId id="389" r:id="rId27"/>
    <p:sldId id="403" r:id="rId28"/>
    <p:sldId id="407" r:id="rId29"/>
    <p:sldId id="408" r:id="rId30"/>
    <p:sldId id="374" r:id="rId31"/>
    <p:sldId id="388" r:id="rId32"/>
    <p:sldId id="387" r:id="rId33"/>
    <p:sldId id="410" r:id="rId34"/>
    <p:sldId id="411" r:id="rId35"/>
    <p:sldId id="412" r:id="rId36"/>
    <p:sldId id="414" r:id="rId37"/>
    <p:sldId id="455" r:id="rId38"/>
    <p:sldId id="456" r:id="rId39"/>
    <p:sldId id="453" r:id="rId40"/>
    <p:sldId id="454" r:id="rId41"/>
    <p:sldId id="448" r:id="rId42"/>
    <p:sldId id="450" r:id="rId43"/>
  </p:sldIdLst>
  <p:sldSz cx="9144000" cy="6858000" type="screen4x3"/>
  <p:notesSz cx="6797675" cy="987425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ehathaw" initials="K" lastIdx="1" clrIdx="0"/>
  <p:cmAuthor id="1" name="Wright, Mike" initials="WM"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1956"/>
    <a:srgbClr val="2DBBAA"/>
    <a:srgbClr val="4F535A"/>
    <a:srgbClr val="787E83"/>
    <a:srgbClr val="D8E0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907" autoAdjust="0"/>
    <p:restoredTop sz="94629" autoAdjust="0"/>
  </p:normalViewPr>
  <p:slideViewPr>
    <p:cSldViewPr>
      <p:cViewPr varScale="1">
        <p:scale>
          <a:sx n="95" d="100"/>
          <a:sy n="95" d="100"/>
        </p:scale>
        <p:origin x="571" y="67"/>
      </p:cViewPr>
      <p:guideLst>
        <p:guide orient="horz" pos="2160"/>
        <p:guide pos="2880"/>
      </p:guideLst>
    </p:cSldViewPr>
  </p:slideViewPr>
  <p:outlineViewPr>
    <p:cViewPr>
      <p:scale>
        <a:sx n="33" d="100"/>
        <a:sy n="33" d="100"/>
      </p:scale>
      <p:origin x="0" y="8550"/>
    </p:cViewPr>
  </p:outlineViewPr>
  <p:notesTextViewPr>
    <p:cViewPr>
      <p:scale>
        <a:sx n="1" d="1"/>
        <a:sy n="1" d="1"/>
      </p:scale>
      <p:origin x="0" y="0"/>
    </p:cViewPr>
  </p:notesTextViewPr>
  <p:sorterViewPr>
    <p:cViewPr>
      <p:scale>
        <a:sx n="100" d="100"/>
        <a:sy n="100" d="100"/>
      </p:scale>
      <p:origin x="0" y="-640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commentAuthors" Target="commentAuthor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theme" Target="theme/theme1.xml"/><Relationship Id="rId8"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GB" dirty="0" smtClean="0"/>
              <a:t>Share</a:t>
            </a:r>
            <a:r>
              <a:rPr lang="en-GB" baseline="0" dirty="0" smtClean="0"/>
              <a:t> of total investments</a:t>
            </a:r>
            <a:endParaRPr lang="en-GB"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non-Crowdfunding</c:v>
                </c:pt>
              </c:strCache>
            </c:strRef>
          </c:tx>
          <c:spPr>
            <a:solidFill>
              <a:srgbClr val="4F535A"/>
            </a:solidFill>
            <a:ln>
              <a:noFill/>
            </a:ln>
            <a:effectLst/>
          </c:spPr>
          <c:invertIfNegative val="0"/>
          <c:cat>
            <c:strRef>
              <c:f>Sheet1!$A$2:$A$6</c:f>
              <c:strCache>
                <c:ptCount val="5"/>
                <c:pt idx="0">
                  <c:v>Negative growth</c:v>
                </c:pt>
                <c:pt idx="1">
                  <c:v>No real growth</c:v>
                </c:pt>
                <c:pt idx="2">
                  <c:v>Reasonable growth</c:v>
                </c:pt>
                <c:pt idx="3">
                  <c:v>High growth</c:v>
                </c:pt>
                <c:pt idx="4">
                  <c:v>Likely to exit in next year</c:v>
                </c:pt>
              </c:strCache>
            </c:strRef>
          </c:cat>
          <c:val>
            <c:numRef>
              <c:f>Sheet1!$B$2:$B$6</c:f>
              <c:numCache>
                <c:formatCode>0%</c:formatCode>
                <c:ptCount val="5"/>
                <c:pt idx="0">
                  <c:v>0.12025316455696203</c:v>
                </c:pt>
                <c:pt idx="1">
                  <c:v>0.32911392405063289</c:v>
                </c:pt>
                <c:pt idx="2">
                  <c:v>0.29272151898734178</c:v>
                </c:pt>
                <c:pt idx="3">
                  <c:v>0.21044303797468356</c:v>
                </c:pt>
                <c:pt idx="4">
                  <c:v>4.746835443037975E-2</c:v>
                </c:pt>
              </c:numCache>
            </c:numRef>
          </c:val>
        </c:ser>
        <c:ser>
          <c:idx val="1"/>
          <c:order val="1"/>
          <c:tx>
            <c:strRef>
              <c:f>Sheet1!$C$1</c:f>
              <c:strCache>
                <c:ptCount val="1"/>
                <c:pt idx="0">
                  <c:v>Crowdfunding</c:v>
                </c:pt>
              </c:strCache>
            </c:strRef>
          </c:tx>
          <c:spPr>
            <a:solidFill>
              <a:srgbClr val="2DBBAA"/>
            </a:solidFill>
            <a:ln>
              <a:noFill/>
            </a:ln>
            <a:effectLst/>
          </c:spPr>
          <c:invertIfNegative val="0"/>
          <c:cat>
            <c:strRef>
              <c:f>Sheet1!$A$2:$A$6</c:f>
              <c:strCache>
                <c:ptCount val="5"/>
                <c:pt idx="0">
                  <c:v>Negative growth</c:v>
                </c:pt>
                <c:pt idx="1">
                  <c:v>No real growth</c:v>
                </c:pt>
                <c:pt idx="2">
                  <c:v>Reasonable growth</c:v>
                </c:pt>
                <c:pt idx="3">
                  <c:v>High growth</c:v>
                </c:pt>
                <c:pt idx="4">
                  <c:v>Likely to exit in next year</c:v>
                </c:pt>
              </c:strCache>
            </c:strRef>
          </c:cat>
          <c:val>
            <c:numRef>
              <c:f>Sheet1!$C$2:$C$6</c:f>
              <c:numCache>
                <c:formatCode>0%</c:formatCode>
                <c:ptCount val="5"/>
                <c:pt idx="0">
                  <c:v>6.9119286510590863E-2</c:v>
                </c:pt>
                <c:pt idx="1">
                  <c:v>0.34448160535117056</c:v>
                </c:pt>
                <c:pt idx="2">
                  <c:v>0.37458193979933108</c:v>
                </c:pt>
                <c:pt idx="3">
                  <c:v>0.1705685618729097</c:v>
                </c:pt>
                <c:pt idx="4">
                  <c:v>4.1248606465997768E-2</c:v>
                </c:pt>
              </c:numCache>
            </c:numRef>
          </c:val>
        </c:ser>
        <c:dLbls>
          <c:showLegendKey val="0"/>
          <c:showVal val="0"/>
          <c:showCatName val="0"/>
          <c:showSerName val="0"/>
          <c:showPercent val="0"/>
          <c:showBubbleSize val="0"/>
        </c:dLbls>
        <c:gapWidth val="219"/>
        <c:overlap val="-27"/>
        <c:axId val="483327104"/>
        <c:axId val="483327496"/>
      </c:barChart>
      <c:catAx>
        <c:axId val="48332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327496"/>
        <c:crosses val="autoZero"/>
        <c:auto val="1"/>
        <c:lblAlgn val="ctr"/>
        <c:lblOffset val="100"/>
        <c:noMultiLvlLbl val="0"/>
      </c:catAx>
      <c:valAx>
        <c:axId val="4833274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327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GB" dirty="0" smtClean="0"/>
              <a:t>Share of total investments</a:t>
            </a:r>
            <a:endParaRPr lang="en-GB"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non-VC</c:v>
                </c:pt>
              </c:strCache>
            </c:strRef>
          </c:tx>
          <c:spPr>
            <a:solidFill>
              <a:srgbClr val="4F535A"/>
            </a:solidFill>
            <a:ln>
              <a:noFill/>
            </a:ln>
            <a:effectLst/>
          </c:spPr>
          <c:invertIfNegative val="0"/>
          <c:cat>
            <c:strRef>
              <c:f>Sheet1!$A$2:$A$6</c:f>
              <c:strCache>
                <c:ptCount val="5"/>
                <c:pt idx="0">
                  <c:v>Negative growth</c:v>
                </c:pt>
                <c:pt idx="1">
                  <c:v>No real growth</c:v>
                </c:pt>
                <c:pt idx="2">
                  <c:v>Reasonable growth</c:v>
                </c:pt>
                <c:pt idx="3">
                  <c:v>High growth</c:v>
                </c:pt>
                <c:pt idx="4">
                  <c:v>Likely to exit in next year</c:v>
                </c:pt>
              </c:strCache>
            </c:strRef>
          </c:cat>
          <c:val>
            <c:numRef>
              <c:f>Sheet1!$B$2:$B$6</c:f>
              <c:numCache>
                <c:formatCode>0%</c:formatCode>
                <c:ptCount val="5"/>
                <c:pt idx="0">
                  <c:v>6.4102564102564097E-2</c:v>
                </c:pt>
                <c:pt idx="1">
                  <c:v>0.41025641025641024</c:v>
                </c:pt>
                <c:pt idx="2">
                  <c:v>0.34615384615384615</c:v>
                </c:pt>
                <c:pt idx="3">
                  <c:v>0.14452214452214451</c:v>
                </c:pt>
                <c:pt idx="4">
                  <c:v>3.4965034965034968E-2</c:v>
                </c:pt>
              </c:numCache>
            </c:numRef>
          </c:val>
        </c:ser>
        <c:ser>
          <c:idx val="1"/>
          <c:order val="1"/>
          <c:tx>
            <c:strRef>
              <c:f>Sheet1!$C$1</c:f>
              <c:strCache>
                <c:ptCount val="1"/>
                <c:pt idx="0">
                  <c:v>VC</c:v>
                </c:pt>
              </c:strCache>
            </c:strRef>
          </c:tx>
          <c:spPr>
            <a:solidFill>
              <a:srgbClr val="2DBBAA"/>
            </a:solidFill>
            <a:ln>
              <a:noFill/>
            </a:ln>
            <a:effectLst/>
          </c:spPr>
          <c:invertIfNegative val="0"/>
          <c:cat>
            <c:strRef>
              <c:f>Sheet1!$A$2:$A$6</c:f>
              <c:strCache>
                <c:ptCount val="5"/>
                <c:pt idx="0">
                  <c:v>Negative growth</c:v>
                </c:pt>
                <c:pt idx="1">
                  <c:v>No real growth</c:v>
                </c:pt>
                <c:pt idx="2">
                  <c:v>Reasonable growth</c:v>
                </c:pt>
                <c:pt idx="3">
                  <c:v>High growth</c:v>
                </c:pt>
                <c:pt idx="4">
                  <c:v>Likely to exit in next year</c:v>
                </c:pt>
              </c:strCache>
            </c:strRef>
          </c:cat>
          <c:val>
            <c:numRef>
              <c:f>Sheet1!$C$2:$C$6</c:f>
              <c:numCache>
                <c:formatCode>0%</c:formatCode>
                <c:ptCount val="5"/>
                <c:pt idx="0">
                  <c:v>0.12704174228675136</c:v>
                </c:pt>
                <c:pt idx="1">
                  <c:v>0.24500907441016334</c:v>
                </c:pt>
                <c:pt idx="2">
                  <c:v>0.35571687840290384</c:v>
                </c:pt>
                <c:pt idx="3">
                  <c:v>0.21415607985480944</c:v>
                </c:pt>
                <c:pt idx="4">
                  <c:v>5.8076225045372049E-2</c:v>
                </c:pt>
              </c:numCache>
            </c:numRef>
          </c:val>
        </c:ser>
        <c:dLbls>
          <c:showLegendKey val="0"/>
          <c:showVal val="0"/>
          <c:showCatName val="0"/>
          <c:showSerName val="0"/>
          <c:showPercent val="0"/>
          <c:showBubbleSize val="0"/>
        </c:dLbls>
        <c:gapWidth val="219"/>
        <c:overlap val="-27"/>
        <c:axId val="481735552"/>
        <c:axId val="481735944"/>
      </c:barChart>
      <c:catAx>
        <c:axId val="481735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735944"/>
        <c:crosses val="autoZero"/>
        <c:auto val="1"/>
        <c:lblAlgn val="ctr"/>
        <c:lblOffset val="100"/>
        <c:noMultiLvlLbl val="0"/>
      </c:catAx>
      <c:valAx>
        <c:axId val="4817359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735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4"/>
    </mc:Choice>
    <mc:Fallback>
      <c:style val="34"/>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689214760037864"/>
          <c:y val="3.3207911376111406E-2"/>
          <c:w val="0.85278276481149018"/>
          <c:h val="0.69283276450511944"/>
        </c:manualLayout>
      </c:layout>
      <c:lineChart>
        <c:grouping val="standard"/>
        <c:varyColors val="0"/>
        <c:ser>
          <c:idx val="0"/>
          <c:order val="0"/>
          <c:tx>
            <c:strRef>
              <c:f>Sheet1!$B$1</c:f>
              <c:strCache>
                <c:ptCount val="1"/>
                <c:pt idx="0">
                  <c:v>Other Value £m</c:v>
                </c:pt>
              </c:strCache>
            </c:strRef>
          </c:tx>
          <c:spPr>
            <a:ln w="60325">
              <a:solidFill>
                <a:schemeClr val="accent2">
                  <a:lumMod val="75000"/>
                </a:schemeClr>
              </a:solidFill>
            </a:ln>
          </c:spPr>
          <c:marker>
            <c:symbol val="none"/>
          </c:marker>
          <c:cat>
            <c:numRef>
              <c:f>Sheet1!$A$2:$A$29</c:f>
              <c:numCache>
                <c:formatCode>General</c:formatCode>
                <c:ptCount val="28"/>
                <c:pt idx="0">
                  <c:v>1989</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pt idx="25">
                  <c:v>2014</c:v>
                </c:pt>
                <c:pt idx="26">
                  <c:v>2015</c:v>
                </c:pt>
                <c:pt idx="27">
                  <c:v>2016</c:v>
                </c:pt>
              </c:numCache>
            </c:numRef>
          </c:cat>
          <c:val>
            <c:numRef>
              <c:f>Sheet1!$B$2:$B$29</c:f>
              <c:numCache>
                <c:formatCode>General</c:formatCode>
                <c:ptCount val="28"/>
                <c:pt idx="0">
                  <c:v>6450.3</c:v>
                </c:pt>
                <c:pt idx="1">
                  <c:v>2305.6999999999998</c:v>
                </c:pt>
                <c:pt idx="2">
                  <c:v>2009.1</c:v>
                </c:pt>
                <c:pt idx="3">
                  <c:v>2561.1</c:v>
                </c:pt>
                <c:pt idx="4">
                  <c:v>2213.8000000000002</c:v>
                </c:pt>
                <c:pt idx="5">
                  <c:v>2943</c:v>
                </c:pt>
                <c:pt idx="6">
                  <c:v>4328</c:v>
                </c:pt>
                <c:pt idx="7">
                  <c:v>6324.8</c:v>
                </c:pt>
                <c:pt idx="8">
                  <c:v>9065</c:v>
                </c:pt>
                <c:pt idx="9">
                  <c:v>10914.2</c:v>
                </c:pt>
                <c:pt idx="10">
                  <c:v>11996.3</c:v>
                </c:pt>
                <c:pt idx="11">
                  <c:v>18584.599999999999</c:v>
                </c:pt>
                <c:pt idx="12">
                  <c:v>15026.6</c:v>
                </c:pt>
                <c:pt idx="13">
                  <c:v>9539.4</c:v>
                </c:pt>
                <c:pt idx="14">
                  <c:v>11858.2</c:v>
                </c:pt>
                <c:pt idx="15">
                  <c:v>9983.7999999999993</c:v>
                </c:pt>
                <c:pt idx="16">
                  <c:v>14082.3</c:v>
                </c:pt>
                <c:pt idx="17">
                  <c:v>16842.7</c:v>
                </c:pt>
                <c:pt idx="18">
                  <c:v>29327.599999999999</c:v>
                </c:pt>
                <c:pt idx="19">
                  <c:v>13340.7</c:v>
                </c:pt>
                <c:pt idx="20">
                  <c:v>3917.3</c:v>
                </c:pt>
                <c:pt idx="21">
                  <c:v>10364.4</c:v>
                </c:pt>
                <c:pt idx="22">
                  <c:v>7188.4</c:v>
                </c:pt>
                <c:pt idx="23">
                  <c:v>9640</c:v>
                </c:pt>
                <c:pt idx="24">
                  <c:v>6590.6</c:v>
                </c:pt>
                <c:pt idx="25">
                  <c:v>10178.700000000001</c:v>
                </c:pt>
                <c:pt idx="26">
                  <c:v>7924</c:v>
                </c:pt>
                <c:pt idx="27">
                  <c:v>5565</c:v>
                </c:pt>
              </c:numCache>
            </c:numRef>
          </c:val>
          <c:smooth val="0"/>
        </c:ser>
        <c:ser>
          <c:idx val="1"/>
          <c:order val="1"/>
          <c:tx>
            <c:strRef>
              <c:f>Sheet1!$C$1</c:f>
              <c:strCache>
                <c:ptCount val="1"/>
                <c:pt idx="0">
                  <c:v>SBO Value £m</c:v>
                </c:pt>
              </c:strCache>
            </c:strRef>
          </c:tx>
          <c:spPr>
            <a:ln w="60325">
              <a:solidFill>
                <a:srgbClr val="FF0000"/>
              </a:solidFill>
            </a:ln>
          </c:spPr>
          <c:marker>
            <c:symbol val="none"/>
          </c:marker>
          <c:cat>
            <c:numRef>
              <c:f>Sheet1!$A$2:$A$29</c:f>
              <c:numCache>
                <c:formatCode>General</c:formatCode>
                <c:ptCount val="28"/>
                <c:pt idx="0">
                  <c:v>1989</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pt idx="25">
                  <c:v>2014</c:v>
                </c:pt>
                <c:pt idx="26">
                  <c:v>2015</c:v>
                </c:pt>
                <c:pt idx="27">
                  <c:v>2016</c:v>
                </c:pt>
              </c:numCache>
            </c:numRef>
          </c:cat>
          <c:val>
            <c:numRef>
              <c:f>Sheet1!$C$2:$C$29</c:f>
              <c:numCache>
                <c:formatCode>General</c:formatCode>
                <c:ptCount val="28"/>
                <c:pt idx="0">
                  <c:v>30</c:v>
                </c:pt>
                <c:pt idx="1">
                  <c:v>82.1</c:v>
                </c:pt>
                <c:pt idx="2">
                  <c:v>7.4</c:v>
                </c:pt>
                <c:pt idx="3">
                  <c:v>2.2999999999999998</c:v>
                </c:pt>
                <c:pt idx="4">
                  <c:v>49.6</c:v>
                </c:pt>
                <c:pt idx="5">
                  <c:v>71</c:v>
                </c:pt>
                <c:pt idx="6">
                  <c:v>354.9</c:v>
                </c:pt>
                <c:pt idx="7">
                  <c:v>203.3</c:v>
                </c:pt>
                <c:pt idx="8">
                  <c:v>536.6</c:v>
                </c:pt>
                <c:pt idx="9">
                  <c:v>1630.5</c:v>
                </c:pt>
                <c:pt idx="10">
                  <c:v>2844.8</c:v>
                </c:pt>
                <c:pt idx="11">
                  <c:v>2723.1</c:v>
                </c:pt>
                <c:pt idx="12">
                  <c:v>869.1</c:v>
                </c:pt>
                <c:pt idx="13">
                  <c:v>4199.7</c:v>
                </c:pt>
                <c:pt idx="14">
                  <c:v>2607.1</c:v>
                </c:pt>
                <c:pt idx="15">
                  <c:v>7172</c:v>
                </c:pt>
                <c:pt idx="16">
                  <c:v>8699.2000000000007</c:v>
                </c:pt>
                <c:pt idx="17">
                  <c:v>8248.7999999999993</c:v>
                </c:pt>
                <c:pt idx="18">
                  <c:v>14777.6</c:v>
                </c:pt>
                <c:pt idx="19">
                  <c:v>5062.6000000000004</c:v>
                </c:pt>
                <c:pt idx="20">
                  <c:v>1122.8</c:v>
                </c:pt>
                <c:pt idx="21">
                  <c:v>9545.1</c:v>
                </c:pt>
                <c:pt idx="22">
                  <c:v>5896.1</c:v>
                </c:pt>
                <c:pt idx="23">
                  <c:v>7295.9</c:v>
                </c:pt>
                <c:pt idx="24">
                  <c:v>8681.4</c:v>
                </c:pt>
                <c:pt idx="25">
                  <c:v>6162.3</c:v>
                </c:pt>
                <c:pt idx="26">
                  <c:v>11586</c:v>
                </c:pt>
                <c:pt idx="27">
                  <c:v>6353</c:v>
                </c:pt>
              </c:numCache>
            </c:numRef>
          </c:val>
          <c:smooth val="0"/>
        </c:ser>
        <c:dLbls>
          <c:showLegendKey val="0"/>
          <c:showVal val="0"/>
          <c:showCatName val="0"/>
          <c:showSerName val="0"/>
          <c:showPercent val="0"/>
          <c:showBubbleSize val="0"/>
        </c:dLbls>
        <c:smooth val="0"/>
        <c:axId val="484056992"/>
        <c:axId val="484057384"/>
      </c:lineChart>
      <c:catAx>
        <c:axId val="484056992"/>
        <c:scaling>
          <c:orientation val="minMax"/>
        </c:scaling>
        <c:delete val="0"/>
        <c:axPos val="b"/>
        <c:numFmt formatCode="General" sourceLinked="1"/>
        <c:majorTickMark val="out"/>
        <c:minorTickMark val="none"/>
        <c:tickLblPos val="nextTo"/>
        <c:txPr>
          <a:bodyPr rot="-5400000" vert="horz"/>
          <a:lstStyle/>
          <a:p>
            <a:pPr>
              <a:defRPr sz="1100"/>
            </a:pPr>
            <a:endParaRPr lang="en-US"/>
          </a:p>
        </c:txPr>
        <c:crossAx val="484057384"/>
        <c:crosses val="autoZero"/>
        <c:auto val="1"/>
        <c:lblAlgn val="ctr"/>
        <c:lblOffset val="100"/>
        <c:tickLblSkip val="2"/>
        <c:tickMarkSkip val="1"/>
        <c:noMultiLvlLbl val="0"/>
      </c:catAx>
      <c:valAx>
        <c:axId val="484057384"/>
        <c:scaling>
          <c:orientation val="minMax"/>
        </c:scaling>
        <c:delete val="0"/>
        <c:axPos val="l"/>
        <c:majorGridlines>
          <c:spPr>
            <a:ln>
              <a:noFill/>
            </a:ln>
          </c:spPr>
        </c:majorGridlines>
        <c:title>
          <c:tx>
            <c:rich>
              <a:bodyPr/>
              <a:lstStyle/>
              <a:p>
                <a:pPr>
                  <a:defRPr/>
                </a:pPr>
                <a:r>
                  <a:rPr lang="en-GB"/>
                  <a:t>  Value   </a:t>
                </a:r>
              </a:p>
            </c:rich>
          </c:tx>
          <c:layout>
            <c:manualLayout>
              <c:xMode val="edge"/>
              <c:yMode val="edge"/>
              <c:x val="1.9748653500897665E-2"/>
              <c:y val="0.32081911262798668"/>
            </c:manualLayout>
          </c:layout>
          <c:overlay val="0"/>
        </c:title>
        <c:numFmt formatCode="General" sourceLinked="1"/>
        <c:majorTickMark val="out"/>
        <c:minorTickMark val="none"/>
        <c:tickLblPos val="nextTo"/>
        <c:txPr>
          <a:bodyPr rot="0" vert="horz"/>
          <a:lstStyle/>
          <a:p>
            <a:pPr>
              <a:defRPr sz="800"/>
            </a:pPr>
            <a:endParaRPr lang="en-US"/>
          </a:p>
        </c:txPr>
        <c:crossAx val="484056992"/>
        <c:crosses val="autoZero"/>
        <c:crossBetween val="between"/>
      </c:valAx>
      <c:spPr>
        <a:noFill/>
      </c:spPr>
    </c:plotArea>
    <c:legend>
      <c:legendPos val="t"/>
      <c:overlay val="0"/>
      <c:txPr>
        <a:bodyPr/>
        <a:lstStyle/>
        <a:p>
          <a:pPr>
            <a:defRPr sz="1200"/>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3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6400" cy="493713"/>
          </a:xfrm>
          <a:prstGeom prst="rect">
            <a:avLst/>
          </a:prstGeom>
        </p:spPr>
        <p:txBody>
          <a:bodyPr vert="horz" lIns="90198" tIns="45099" rIns="90198" bIns="45099" rtlCol="0"/>
          <a:lstStyle>
            <a:lvl1pPr algn="l" fontAlgn="auto">
              <a:spcBef>
                <a:spcPts val="0"/>
              </a:spcBef>
              <a:spcAft>
                <a:spcPts val="0"/>
              </a:spcAft>
              <a:defRPr sz="1200">
                <a:latin typeface="+mn-lt"/>
                <a:cs typeface="+mn-cs"/>
              </a:defRPr>
            </a:lvl1pPr>
          </a:lstStyle>
          <a:p>
            <a:pPr>
              <a:defRPr/>
            </a:pPr>
            <a:endParaRPr lang="en-GB" dirty="0"/>
          </a:p>
        </p:txBody>
      </p:sp>
      <p:sp>
        <p:nvSpPr>
          <p:cNvPr id="3" name="Date Placeholder 2"/>
          <p:cNvSpPr>
            <a:spLocks noGrp="1"/>
          </p:cNvSpPr>
          <p:nvPr>
            <p:ph type="dt" idx="1"/>
          </p:nvPr>
        </p:nvSpPr>
        <p:spPr>
          <a:xfrm>
            <a:off x="3849688" y="0"/>
            <a:ext cx="2946400" cy="493713"/>
          </a:xfrm>
          <a:prstGeom prst="rect">
            <a:avLst/>
          </a:prstGeom>
        </p:spPr>
        <p:txBody>
          <a:bodyPr vert="horz" lIns="90198" tIns="45099" rIns="90198" bIns="45099" rtlCol="0"/>
          <a:lstStyle>
            <a:lvl1pPr algn="r" fontAlgn="auto">
              <a:spcBef>
                <a:spcPts val="0"/>
              </a:spcBef>
              <a:spcAft>
                <a:spcPts val="0"/>
              </a:spcAft>
              <a:defRPr sz="1200" smtClean="0">
                <a:latin typeface="+mn-lt"/>
                <a:cs typeface="+mn-cs"/>
              </a:defRPr>
            </a:lvl1pPr>
          </a:lstStyle>
          <a:p>
            <a:pPr>
              <a:defRPr/>
            </a:pPr>
            <a:fld id="{E8BD4B3C-70AA-4617-8D81-006AF32F4696}" type="datetimeFigureOut">
              <a:rPr lang="en-GB"/>
              <a:pPr>
                <a:defRPr/>
              </a:pPr>
              <a:t>30/04/2018</a:t>
            </a:fld>
            <a:endParaRPr lang="en-GB" dirty="0"/>
          </a:p>
        </p:txBody>
      </p:sp>
      <p:sp>
        <p:nvSpPr>
          <p:cNvPr id="4" name="Slide Image Placeholder 3"/>
          <p:cNvSpPr>
            <a:spLocks noGrp="1" noRot="1" noChangeAspect="1"/>
          </p:cNvSpPr>
          <p:nvPr>
            <p:ph type="sldImg" idx="2"/>
          </p:nvPr>
        </p:nvSpPr>
        <p:spPr>
          <a:xfrm>
            <a:off x="928688" y="739775"/>
            <a:ext cx="4940300" cy="3705225"/>
          </a:xfrm>
          <a:prstGeom prst="rect">
            <a:avLst/>
          </a:prstGeom>
          <a:noFill/>
          <a:ln w="12700">
            <a:solidFill>
              <a:prstClr val="black"/>
            </a:solidFill>
          </a:ln>
        </p:spPr>
        <p:txBody>
          <a:bodyPr vert="horz" lIns="90198" tIns="45099" rIns="90198" bIns="45099" rtlCol="0" anchor="ctr"/>
          <a:lstStyle/>
          <a:p>
            <a:pPr lvl="0"/>
            <a:endParaRPr lang="en-GB" noProof="0" dirty="0"/>
          </a:p>
        </p:txBody>
      </p:sp>
      <p:sp>
        <p:nvSpPr>
          <p:cNvPr id="5" name="Notes Placeholder 4"/>
          <p:cNvSpPr>
            <a:spLocks noGrp="1"/>
          </p:cNvSpPr>
          <p:nvPr>
            <p:ph type="body" sz="quarter" idx="3"/>
          </p:nvPr>
        </p:nvSpPr>
        <p:spPr>
          <a:xfrm>
            <a:off x="679451" y="4691064"/>
            <a:ext cx="5438775" cy="4441825"/>
          </a:xfrm>
          <a:prstGeom prst="rect">
            <a:avLst/>
          </a:prstGeom>
        </p:spPr>
        <p:txBody>
          <a:bodyPr vert="horz" lIns="90198" tIns="45099" rIns="90198" bIns="45099"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a:xfrm>
            <a:off x="1" y="9378951"/>
            <a:ext cx="2946400" cy="493713"/>
          </a:xfrm>
          <a:prstGeom prst="rect">
            <a:avLst/>
          </a:prstGeom>
        </p:spPr>
        <p:txBody>
          <a:bodyPr vert="horz" lIns="90198" tIns="45099" rIns="90198" bIns="45099" rtlCol="0" anchor="b"/>
          <a:lstStyle>
            <a:lvl1pPr algn="l" fontAlgn="auto">
              <a:spcBef>
                <a:spcPts val="0"/>
              </a:spcBef>
              <a:spcAft>
                <a:spcPts val="0"/>
              </a:spcAft>
              <a:defRPr sz="1200">
                <a:latin typeface="+mn-lt"/>
                <a:cs typeface="+mn-cs"/>
              </a:defRPr>
            </a:lvl1pPr>
          </a:lstStyle>
          <a:p>
            <a:pPr>
              <a:defRPr/>
            </a:pPr>
            <a:endParaRPr lang="en-GB" dirty="0"/>
          </a:p>
        </p:txBody>
      </p:sp>
      <p:sp>
        <p:nvSpPr>
          <p:cNvPr id="7" name="Slide Number Placeholder 6"/>
          <p:cNvSpPr>
            <a:spLocks noGrp="1"/>
          </p:cNvSpPr>
          <p:nvPr>
            <p:ph type="sldNum" sz="quarter" idx="5"/>
          </p:nvPr>
        </p:nvSpPr>
        <p:spPr>
          <a:xfrm>
            <a:off x="3849688" y="9378951"/>
            <a:ext cx="2946400" cy="493713"/>
          </a:xfrm>
          <a:prstGeom prst="rect">
            <a:avLst/>
          </a:prstGeom>
        </p:spPr>
        <p:txBody>
          <a:bodyPr vert="horz" lIns="90198" tIns="45099" rIns="90198" bIns="45099" rtlCol="0" anchor="b"/>
          <a:lstStyle>
            <a:lvl1pPr algn="r" fontAlgn="auto">
              <a:spcBef>
                <a:spcPts val="0"/>
              </a:spcBef>
              <a:spcAft>
                <a:spcPts val="0"/>
              </a:spcAft>
              <a:defRPr sz="1200" smtClean="0">
                <a:latin typeface="+mn-lt"/>
                <a:cs typeface="+mn-cs"/>
              </a:defRPr>
            </a:lvl1pPr>
          </a:lstStyle>
          <a:p>
            <a:pPr>
              <a:defRPr/>
            </a:pPr>
            <a:fld id="{FA238808-A3C1-466D-961A-FFA6E7834B48}" type="slidenum">
              <a:rPr lang="en-GB"/>
              <a:pPr>
                <a:defRPr/>
              </a:pPr>
              <a:t>‹#›</a:t>
            </a:fld>
            <a:endParaRPr lang="en-GB" dirty="0"/>
          </a:p>
        </p:txBody>
      </p:sp>
    </p:spTree>
    <p:extLst>
      <p:ext uri="{BB962C8B-B14F-4D97-AF65-F5344CB8AC3E}">
        <p14:creationId xmlns:p14="http://schemas.microsoft.com/office/powerpoint/2010/main" val="199760650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53BD7F-CC90-B745-910D-0DE8F44E1738}" type="slidenum">
              <a:rPr lang="en-US" smtClean="0"/>
              <a:t>1</a:t>
            </a:fld>
            <a:endParaRPr lang="en-US"/>
          </a:p>
        </p:txBody>
      </p:sp>
    </p:spTree>
    <p:extLst>
      <p:ext uri="{BB962C8B-B14F-4D97-AF65-F5344CB8AC3E}">
        <p14:creationId xmlns:p14="http://schemas.microsoft.com/office/powerpoint/2010/main" val="21335845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D209B1C-5CFF-4B0E-B9B0-0710524279B2}" type="slidenum">
              <a:rPr lang="en-GB"/>
              <a:pPr>
                <a:defRPr/>
              </a:pPr>
              <a:t>10</a:t>
            </a:fld>
            <a:endParaRPr lang="en-GB"/>
          </a:p>
        </p:txBody>
      </p:sp>
      <p:sp>
        <p:nvSpPr>
          <p:cNvPr id="471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extLst>
      <p:ext uri="{BB962C8B-B14F-4D97-AF65-F5344CB8AC3E}">
        <p14:creationId xmlns:p14="http://schemas.microsoft.com/office/powerpoint/2010/main" val="2724634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GB" sz="1200" b="0" i="0" u="none" strike="noStrike" kern="1200" baseline="0" dirty="0" smtClean="0">
                <a:solidFill>
                  <a:schemeClr val="tx1"/>
                </a:solidFill>
                <a:latin typeface="+mn-lt"/>
                <a:ea typeface="ＭＳ Ｐゴシック" charset="0"/>
                <a:cs typeface="ＭＳ Ｐゴシック" charset="0"/>
              </a:rPr>
              <a:t>Worldwide we have noticed the past few years an increasing number of programs designed specifically for </a:t>
            </a:r>
            <a:r>
              <a:rPr lang="en-GB" sz="1200" b="0" i="0" u="none" strike="noStrike" kern="1200" baseline="0" dirty="0" err="1" smtClean="0">
                <a:solidFill>
                  <a:schemeClr val="tx1"/>
                </a:solidFill>
                <a:latin typeface="+mn-lt"/>
                <a:ea typeface="ＭＳ Ｐゴシック" charset="0"/>
                <a:cs typeface="ＭＳ Ｐゴシック" charset="0"/>
              </a:rPr>
              <a:t>startups</a:t>
            </a:r>
            <a:r>
              <a:rPr lang="en-GB" sz="1200" b="0" i="0" u="none" strike="noStrike" kern="1200" baseline="0" dirty="0" smtClean="0">
                <a:solidFill>
                  <a:schemeClr val="tx1"/>
                </a:solidFill>
                <a:latin typeface="+mn-lt"/>
                <a:ea typeface="ＭＳ Ｐゴシック" charset="0"/>
                <a:cs typeface="ＭＳ Ｐゴシック" charset="0"/>
              </a:rPr>
              <a:t> in the hardware and device space, as well as the emergence of programs equipped with wet labs to handle </a:t>
            </a:r>
            <a:r>
              <a:rPr lang="en-GB" sz="1200" b="0" i="0" u="none" strike="noStrike" kern="1200" baseline="0" dirty="0" err="1" smtClean="0">
                <a:solidFill>
                  <a:schemeClr val="tx1"/>
                </a:solidFill>
                <a:latin typeface="+mn-lt"/>
                <a:ea typeface="ＭＳ Ｐゴシック" charset="0"/>
                <a:cs typeface="ＭＳ Ｐゴシック" charset="0"/>
              </a:rPr>
              <a:t>startups</a:t>
            </a:r>
            <a:r>
              <a:rPr lang="en-GB" sz="1200" b="0" i="0" u="none" strike="noStrike" kern="1200" baseline="0" dirty="0" smtClean="0">
                <a:solidFill>
                  <a:schemeClr val="tx1"/>
                </a:solidFill>
                <a:latin typeface="+mn-lt"/>
                <a:ea typeface="ＭＳ Ｐゴシック" charset="0"/>
                <a:cs typeface="ＭＳ Ｐゴシック" charset="0"/>
              </a:rPr>
              <a:t> in the life sciences. Corporate-initiated programs are also on the rise, exhibiting a variety of forms and approaches. Universities, like many local governments, have also glommed onto the accelerator trends, opening summer programs to help facilitate their students’ entrepreneurial aspirations. Networks and franchising have become common. A number of marquee programs to transition away from the accelerator label and evolve into other models </a:t>
            </a:r>
            <a:endParaRPr lang="en-GB" dirty="0" smtClean="0"/>
          </a:p>
          <a:p>
            <a:endParaRPr lang="en-GB" dirty="0"/>
          </a:p>
        </p:txBody>
      </p:sp>
      <p:sp>
        <p:nvSpPr>
          <p:cNvPr id="4" name="Slide Number Placeholder 3"/>
          <p:cNvSpPr>
            <a:spLocks noGrp="1"/>
          </p:cNvSpPr>
          <p:nvPr>
            <p:ph type="sldNum" sz="quarter" idx="10"/>
          </p:nvPr>
        </p:nvSpPr>
        <p:spPr/>
        <p:txBody>
          <a:bodyPr/>
          <a:lstStyle/>
          <a:p>
            <a:fld id="{B434480B-2924-40E6-A178-E9F4E744D055}" type="slidenum">
              <a:rPr lang="en-GB" altLang="en-US" smtClean="0"/>
              <a:pPr/>
              <a:t>22</a:t>
            </a:fld>
            <a:endParaRPr lang="en-GB" altLang="en-US"/>
          </a:p>
        </p:txBody>
      </p:sp>
    </p:spTree>
    <p:extLst>
      <p:ext uri="{BB962C8B-B14F-4D97-AF65-F5344CB8AC3E}">
        <p14:creationId xmlns:p14="http://schemas.microsoft.com/office/powerpoint/2010/main" val="3414066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GB" sz="1200" b="0" i="0" u="none" strike="noStrike" kern="1200" baseline="0" dirty="0" smtClean="0">
                <a:solidFill>
                  <a:schemeClr val="tx1"/>
                </a:solidFill>
                <a:latin typeface="+mn-lt"/>
                <a:ea typeface="ＭＳ Ｐゴシック" charset="0"/>
                <a:cs typeface="ＭＳ Ｐゴシック" charset="0"/>
              </a:rPr>
              <a:t>Worldwide we have noticed the past few years an increasing number of programs designed specifically for </a:t>
            </a:r>
            <a:r>
              <a:rPr lang="en-GB" sz="1200" b="0" i="0" u="none" strike="noStrike" kern="1200" baseline="0" dirty="0" err="1" smtClean="0">
                <a:solidFill>
                  <a:schemeClr val="tx1"/>
                </a:solidFill>
                <a:latin typeface="+mn-lt"/>
                <a:ea typeface="ＭＳ Ｐゴシック" charset="0"/>
                <a:cs typeface="ＭＳ Ｐゴシック" charset="0"/>
              </a:rPr>
              <a:t>startups</a:t>
            </a:r>
            <a:r>
              <a:rPr lang="en-GB" sz="1200" b="0" i="0" u="none" strike="noStrike" kern="1200" baseline="0" dirty="0" smtClean="0">
                <a:solidFill>
                  <a:schemeClr val="tx1"/>
                </a:solidFill>
                <a:latin typeface="+mn-lt"/>
                <a:ea typeface="ＭＳ Ｐゴシック" charset="0"/>
                <a:cs typeface="ＭＳ Ｐゴシック" charset="0"/>
              </a:rPr>
              <a:t> in the hardware and device space, as well as the emergence of programs equipped with wet labs to handle </a:t>
            </a:r>
            <a:r>
              <a:rPr lang="en-GB" sz="1200" b="0" i="0" u="none" strike="noStrike" kern="1200" baseline="0" dirty="0" err="1" smtClean="0">
                <a:solidFill>
                  <a:schemeClr val="tx1"/>
                </a:solidFill>
                <a:latin typeface="+mn-lt"/>
                <a:ea typeface="ＭＳ Ｐゴシック" charset="0"/>
                <a:cs typeface="ＭＳ Ｐゴシック" charset="0"/>
              </a:rPr>
              <a:t>startups</a:t>
            </a:r>
            <a:r>
              <a:rPr lang="en-GB" sz="1200" b="0" i="0" u="none" strike="noStrike" kern="1200" baseline="0" dirty="0" smtClean="0">
                <a:solidFill>
                  <a:schemeClr val="tx1"/>
                </a:solidFill>
                <a:latin typeface="+mn-lt"/>
                <a:ea typeface="ＭＳ Ｐゴシック" charset="0"/>
                <a:cs typeface="ＭＳ Ｐゴシック" charset="0"/>
              </a:rPr>
              <a:t> in the life sciences. Corporate-initiated programs are also on the rise, exhibiting a variety of forms and approaches. Universities, like many local governments, have also glommed onto the accelerator trends, opening summer programs to help facilitate their students’ entrepreneurial aspirations. Networks and franchising have become common. A number of marquee programs to transition away from the accelerator label and evolve into other models </a:t>
            </a:r>
            <a:endParaRPr lang="en-GB" dirty="0" smtClean="0"/>
          </a:p>
          <a:p>
            <a:endParaRPr lang="en-GB" dirty="0"/>
          </a:p>
        </p:txBody>
      </p:sp>
      <p:sp>
        <p:nvSpPr>
          <p:cNvPr id="4" name="Slide Number Placeholder 3"/>
          <p:cNvSpPr>
            <a:spLocks noGrp="1"/>
          </p:cNvSpPr>
          <p:nvPr>
            <p:ph type="sldNum" sz="quarter" idx="10"/>
          </p:nvPr>
        </p:nvSpPr>
        <p:spPr/>
        <p:txBody>
          <a:bodyPr/>
          <a:lstStyle/>
          <a:p>
            <a:fld id="{B434480B-2924-40E6-A178-E9F4E744D055}" type="slidenum">
              <a:rPr lang="en-GB" altLang="en-US" smtClean="0"/>
              <a:pPr/>
              <a:t>23</a:t>
            </a:fld>
            <a:endParaRPr lang="en-GB" altLang="en-US"/>
          </a:p>
        </p:txBody>
      </p:sp>
    </p:spTree>
    <p:extLst>
      <p:ext uri="{BB962C8B-B14F-4D97-AF65-F5344CB8AC3E}">
        <p14:creationId xmlns:p14="http://schemas.microsoft.com/office/powerpoint/2010/main" val="4214454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1EB2383-CF8F-486D-8D7D-877C0588D25E}"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9655936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hemeOverride" Target="../theme/themeOverride1.xml"/><Relationship Id="rId5" Type="http://schemas.openxmlformats.org/officeDocument/2006/relationships/image" Target="../media/image5.emf"/><Relationship Id="rId4" Type="http://schemas.openxmlformats.org/officeDocument/2006/relationships/image" Target="../media/image4.em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hemeOverride" Target="../theme/themeOverride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srcRect/>
          <a:stretch>
            <a:fillRect/>
          </a:stretch>
        </p:blipFill>
        <p:spPr bwMode="auto">
          <a:xfrm>
            <a:off x="0" y="6559550"/>
            <a:ext cx="9144000" cy="298450"/>
          </a:xfrm>
          <a:prstGeom prst="rect">
            <a:avLst/>
          </a:prstGeom>
          <a:noFill/>
          <a:ln w="9525">
            <a:noFill/>
            <a:miter lim="800000"/>
            <a:headEnd/>
            <a:tailEnd/>
          </a:ln>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5" name="Date Placeholder 3"/>
          <p:cNvSpPr>
            <a:spLocks noGrp="1"/>
          </p:cNvSpPr>
          <p:nvPr>
            <p:ph type="dt" sz="half" idx="10"/>
          </p:nvPr>
        </p:nvSpPr>
        <p:spPr/>
        <p:txBody>
          <a:bodyPr/>
          <a:lstStyle>
            <a:lvl1pPr>
              <a:defRPr/>
            </a:lvl1pPr>
          </a:lstStyle>
          <a:p>
            <a:pPr>
              <a:defRPr/>
            </a:pPr>
            <a:fld id="{E7F2D21A-B671-4E00-A008-F8E4D98CAD38}" type="datetimeFigureOut">
              <a:rPr lang="en-GB"/>
              <a:pPr>
                <a:defRPr/>
              </a:pPr>
              <a:t>30/04/2018</a:t>
            </a:fld>
            <a:endParaRPr lang="en-GB" dirty="0"/>
          </a:p>
        </p:txBody>
      </p:sp>
      <p:sp>
        <p:nvSpPr>
          <p:cNvPr id="6" name="Footer Placeholder 4"/>
          <p:cNvSpPr>
            <a:spLocks noGrp="1"/>
          </p:cNvSpPr>
          <p:nvPr>
            <p:ph type="ftr" sz="quarter" idx="11"/>
          </p:nvPr>
        </p:nvSpPr>
        <p:spPr/>
        <p:txBody>
          <a:bodyPr/>
          <a:lstStyle>
            <a:lvl1pPr>
              <a:defRPr/>
            </a:lvl1pPr>
          </a:lstStyle>
          <a:p>
            <a:pPr>
              <a:defRPr/>
            </a:pPr>
            <a:endParaRPr lang="en-GB" dirty="0"/>
          </a:p>
        </p:txBody>
      </p:sp>
      <p:sp>
        <p:nvSpPr>
          <p:cNvPr id="7" name="Slide Number Placeholder 5"/>
          <p:cNvSpPr>
            <a:spLocks noGrp="1"/>
          </p:cNvSpPr>
          <p:nvPr>
            <p:ph type="sldNum" sz="quarter" idx="12"/>
          </p:nvPr>
        </p:nvSpPr>
        <p:spPr/>
        <p:txBody>
          <a:bodyPr/>
          <a:lstStyle>
            <a:lvl1pPr>
              <a:defRPr/>
            </a:lvl1pPr>
          </a:lstStyle>
          <a:p>
            <a:pPr>
              <a:defRPr/>
            </a:pPr>
            <a:fld id="{798E3804-5676-4EAE-BA60-F4D7EA42B3A9}" type="slidenum">
              <a:rPr lang="en-GB"/>
              <a:pPr>
                <a:defRPr/>
              </a:pPr>
              <a:t>‹#›</a:t>
            </a:fld>
            <a:endParaRPr lang="en-GB"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srcRect/>
          <a:stretch>
            <a:fillRect/>
          </a:stretch>
        </p:blipFill>
        <p:spPr bwMode="auto">
          <a:xfrm>
            <a:off x="0" y="6559550"/>
            <a:ext cx="9144000" cy="298450"/>
          </a:xfrm>
          <a:prstGeom prst="rect">
            <a:avLst/>
          </a:prstGeom>
          <a:noFill/>
          <a:ln w="9525">
            <a:noFill/>
            <a:miter lim="800000"/>
            <a:headEnd/>
            <a:tailEnd/>
          </a:ln>
        </p:spPr>
      </p:pic>
      <p:sp>
        <p:nvSpPr>
          <p:cNvPr id="2" name="Title 1"/>
          <p:cNvSpPr>
            <a:spLocks noGrp="1"/>
          </p:cNvSpPr>
          <p:nvPr>
            <p:ph type="title"/>
          </p:nvPr>
        </p:nvSpPr>
        <p:spPr>
          <a:xfrm>
            <a:off x="457200" y="274638"/>
            <a:ext cx="6131024" cy="1143000"/>
          </a:xfrm>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3D98F1EA-F490-4A4D-80FA-56F824A3843F}" type="datetimeFigureOut">
              <a:rPr lang="en-GB"/>
              <a:pPr>
                <a:defRPr/>
              </a:pPr>
              <a:t>30/04/2018</a:t>
            </a:fld>
            <a:endParaRPr lang="en-GB" dirty="0"/>
          </a:p>
        </p:txBody>
      </p:sp>
      <p:sp>
        <p:nvSpPr>
          <p:cNvPr id="6" name="Footer Placeholder 4"/>
          <p:cNvSpPr>
            <a:spLocks noGrp="1"/>
          </p:cNvSpPr>
          <p:nvPr>
            <p:ph type="ftr" sz="quarter" idx="11"/>
          </p:nvPr>
        </p:nvSpPr>
        <p:spPr/>
        <p:txBody>
          <a:bodyPr/>
          <a:lstStyle>
            <a:lvl1pPr>
              <a:defRPr/>
            </a:lvl1pPr>
          </a:lstStyle>
          <a:p>
            <a:pPr>
              <a:defRPr/>
            </a:pPr>
            <a:endParaRPr lang="en-GB" dirty="0"/>
          </a:p>
        </p:txBody>
      </p:sp>
      <p:sp>
        <p:nvSpPr>
          <p:cNvPr id="7" name="Slide Number Placeholder 5"/>
          <p:cNvSpPr>
            <a:spLocks noGrp="1"/>
          </p:cNvSpPr>
          <p:nvPr>
            <p:ph type="sldNum" sz="quarter" idx="12"/>
          </p:nvPr>
        </p:nvSpPr>
        <p:spPr/>
        <p:txBody>
          <a:bodyPr/>
          <a:lstStyle>
            <a:lvl1pPr>
              <a:defRPr/>
            </a:lvl1pPr>
          </a:lstStyle>
          <a:p>
            <a:pPr>
              <a:defRPr/>
            </a:pPr>
            <a:fld id="{BC55B7F1-3864-435C-ABA6-49A9B3870F66}" type="slidenum">
              <a:rPr lang="en-GB"/>
              <a:pPr>
                <a:defRPr/>
              </a:pPr>
              <a:t>‹#›</a:t>
            </a:fld>
            <a:endParaRPr lang="en-GB"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srcRect/>
          <a:stretch>
            <a:fillRect/>
          </a:stretch>
        </p:blipFill>
        <p:spPr bwMode="auto">
          <a:xfrm>
            <a:off x="0" y="6559550"/>
            <a:ext cx="9144000" cy="298450"/>
          </a:xfrm>
          <a:prstGeom prst="rect">
            <a:avLst/>
          </a:prstGeom>
          <a:noFill/>
          <a:ln w="9525">
            <a:noFill/>
            <a:miter lim="800000"/>
            <a:headEnd/>
            <a:tailEnd/>
          </a:ln>
        </p:spPr>
      </p:pic>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616AE7B-5EBE-40A9-9FBA-AD419C84640D}" type="datetimeFigureOut">
              <a:rPr lang="en-GB"/>
              <a:pPr>
                <a:defRPr/>
              </a:pPr>
              <a:t>30/04/2018</a:t>
            </a:fld>
            <a:endParaRPr lang="en-GB" dirty="0"/>
          </a:p>
        </p:txBody>
      </p:sp>
      <p:sp>
        <p:nvSpPr>
          <p:cNvPr id="6" name="Footer Placeholder 4"/>
          <p:cNvSpPr>
            <a:spLocks noGrp="1"/>
          </p:cNvSpPr>
          <p:nvPr>
            <p:ph type="ftr" sz="quarter" idx="11"/>
          </p:nvPr>
        </p:nvSpPr>
        <p:spPr/>
        <p:txBody>
          <a:bodyPr/>
          <a:lstStyle>
            <a:lvl1pPr>
              <a:defRPr/>
            </a:lvl1pPr>
          </a:lstStyle>
          <a:p>
            <a:pPr>
              <a:defRPr/>
            </a:pPr>
            <a:endParaRPr lang="en-GB" dirty="0"/>
          </a:p>
        </p:txBody>
      </p:sp>
      <p:sp>
        <p:nvSpPr>
          <p:cNvPr id="7" name="Slide Number Placeholder 5"/>
          <p:cNvSpPr>
            <a:spLocks noGrp="1"/>
          </p:cNvSpPr>
          <p:nvPr>
            <p:ph type="sldNum" sz="quarter" idx="12"/>
          </p:nvPr>
        </p:nvSpPr>
        <p:spPr/>
        <p:txBody>
          <a:bodyPr/>
          <a:lstStyle>
            <a:lvl1pPr>
              <a:defRPr/>
            </a:lvl1pPr>
          </a:lstStyle>
          <a:p>
            <a:pPr>
              <a:defRPr/>
            </a:pPr>
            <a:fld id="{0BBB095C-1D40-4F4C-A604-9C2AA5AAF5AB}" type="slidenum">
              <a:rPr lang="en-GB"/>
              <a:pPr>
                <a:defRPr/>
              </a:pPr>
              <a:t>‹#›</a:t>
            </a:fld>
            <a:endParaRPr lang="en-GB"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a:srcRect/>
          <a:stretch>
            <a:fillRect/>
          </a:stretch>
        </p:blipFill>
        <p:spPr bwMode="auto">
          <a:xfrm>
            <a:off x="0" y="6559550"/>
            <a:ext cx="9144000" cy="298450"/>
          </a:xfrm>
          <a:prstGeom prst="rect">
            <a:avLst/>
          </a:prstGeom>
          <a:noFill/>
          <a:ln w="9525">
            <a:noFill/>
            <a:miter lim="800000"/>
            <a:headEnd/>
            <a:tailEnd/>
          </a:ln>
        </p:spPr>
      </p:pic>
      <p:sp>
        <p:nvSpPr>
          <p:cNvPr id="2" name="Title 1"/>
          <p:cNvSpPr>
            <a:spLocks noGrp="1"/>
          </p:cNvSpPr>
          <p:nvPr>
            <p:ph type="title"/>
          </p:nvPr>
        </p:nvSpPr>
        <p:spPr>
          <a:xfrm>
            <a:off x="457200" y="274638"/>
            <a:ext cx="6131024" cy="1143000"/>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Date Placeholder 4"/>
          <p:cNvSpPr>
            <a:spLocks noGrp="1"/>
          </p:cNvSpPr>
          <p:nvPr>
            <p:ph type="dt" sz="half" idx="10"/>
          </p:nvPr>
        </p:nvSpPr>
        <p:spPr/>
        <p:txBody>
          <a:bodyPr/>
          <a:lstStyle>
            <a:lvl1pPr>
              <a:defRPr/>
            </a:lvl1pPr>
          </a:lstStyle>
          <a:p>
            <a:pPr>
              <a:defRPr/>
            </a:pPr>
            <a:fld id="{8DE6A934-4659-4971-8A57-B4524067A757}" type="datetimeFigureOut">
              <a:rPr lang="en-GB"/>
              <a:pPr>
                <a:defRPr/>
              </a:pPr>
              <a:t>30/04/2018</a:t>
            </a:fld>
            <a:endParaRPr lang="en-GB" dirty="0"/>
          </a:p>
        </p:txBody>
      </p:sp>
      <p:sp>
        <p:nvSpPr>
          <p:cNvPr id="7" name="Footer Placeholder 5"/>
          <p:cNvSpPr>
            <a:spLocks noGrp="1"/>
          </p:cNvSpPr>
          <p:nvPr>
            <p:ph type="ftr" sz="quarter" idx="11"/>
          </p:nvPr>
        </p:nvSpPr>
        <p:spPr/>
        <p:txBody>
          <a:bodyPr/>
          <a:lstStyle>
            <a:lvl1pPr>
              <a:defRPr/>
            </a:lvl1pPr>
          </a:lstStyle>
          <a:p>
            <a:pPr>
              <a:defRPr/>
            </a:pPr>
            <a:endParaRPr lang="en-GB" dirty="0"/>
          </a:p>
        </p:txBody>
      </p:sp>
      <p:sp>
        <p:nvSpPr>
          <p:cNvPr id="8" name="Slide Number Placeholder 6"/>
          <p:cNvSpPr>
            <a:spLocks noGrp="1"/>
          </p:cNvSpPr>
          <p:nvPr>
            <p:ph type="sldNum" sz="quarter" idx="12"/>
          </p:nvPr>
        </p:nvSpPr>
        <p:spPr/>
        <p:txBody>
          <a:bodyPr/>
          <a:lstStyle>
            <a:lvl1pPr>
              <a:defRPr/>
            </a:lvl1pPr>
          </a:lstStyle>
          <a:p>
            <a:pPr>
              <a:defRPr/>
            </a:pPr>
            <a:fld id="{3DD691C3-1F1E-4385-8DA6-C9BF6571EE4A}" type="slidenum">
              <a:rPr lang="en-GB"/>
              <a:pPr>
                <a:defRPr/>
              </a:pPr>
              <a:t>‹#›</a:t>
            </a:fld>
            <a:endParaRPr lang="en-GB"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a:srcRect/>
          <a:stretch>
            <a:fillRect/>
          </a:stretch>
        </p:blipFill>
        <p:spPr bwMode="auto">
          <a:xfrm>
            <a:off x="0" y="6559550"/>
            <a:ext cx="9144000" cy="298450"/>
          </a:xfrm>
          <a:prstGeom prst="rect">
            <a:avLst/>
          </a:prstGeom>
          <a:noFill/>
          <a:ln w="9525">
            <a:noFill/>
            <a:miter lim="800000"/>
            <a:headEnd/>
            <a:tailEnd/>
          </a:ln>
        </p:spPr>
      </p:pic>
      <p:sp>
        <p:nvSpPr>
          <p:cNvPr id="2" name="Title 1"/>
          <p:cNvSpPr>
            <a:spLocks noGrp="1"/>
          </p:cNvSpPr>
          <p:nvPr>
            <p:ph type="title"/>
          </p:nvPr>
        </p:nvSpPr>
        <p:spPr>
          <a:xfrm>
            <a:off x="457200" y="274638"/>
            <a:ext cx="6347048"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8" name="Date Placeholder 6"/>
          <p:cNvSpPr>
            <a:spLocks noGrp="1"/>
          </p:cNvSpPr>
          <p:nvPr>
            <p:ph type="dt" sz="half" idx="10"/>
          </p:nvPr>
        </p:nvSpPr>
        <p:spPr/>
        <p:txBody>
          <a:bodyPr/>
          <a:lstStyle>
            <a:lvl1pPr>
              <a:defRPr/>
            </a:lvl1pPr>
          </a:lstStyle>
          <a:p>
            <a:pPr>
              <a:defRPr/>
            </a:pPr>
            <a:fld id="{DA1BBFE4-EC54-4224-BEAA-953B382C357C}" type="datetimeFigureOut">
              <a:rPr lang="en-GB"/>
              <a:pPr>
                <a:defRPr/>
              </a:pPr>
              <a:t>30/04/2018</a:t>
            </a:fld>
            <a:endParaRPr lang="en-GB" dirty="0"/>
          </a:p>
        </p:txBody>
      </p:sp>
      <p:sp>
        <p:nvSpPr>
          <p:cNvPr id="9" name="Footer Placeholder 7"/>
          <p:cNvSpPr>
            <a:spLocks noGrp="1"/>
          </p:cNvSpPr>
          <p:nvPr>
            <p:ph type="ftr" sz="quarter" idx="11"/>
          </p:nvPr>
        </p:nvSpPr>
        <p:spPr/>
        <p:txBody>
          <a:bodyPr/>
          <a:lstStyle>
            <a:lvl1pPr>
              <a:defRPr/>
            </a:lvl1pPr>
          </a:lstStyle>
          <a:p>
            <a:pPr>
              <a:defRPr/>
            </a:pPr>
            <a:endParaRPr lang="en-GB" dirty="0"/>
          </a:p>
        </p:txBody>
      </p:sp>
      <p:sp>
        <p:nvSpPr>
          <p:cNvPr id="10" name="Slide Number Placeholder 8"/>
          <p:cNvSpPr>
            <a:spLocks noGrp="1"/>
          </p:cNvSpPr>
          <p:nvPr>
            <p:ph type="sldNum" sz="quarter" idx="12"/>
          </p:nvPr>
        </p:nvSpPr>
        <p:spPr/>
        <p:txBody>
          <a:bodyPr/>
          <a:lstStyle>
            <a:lvl1pPr>
              <a:defRPr/>
            </a:lvl1pPr>
          </a:lstStyle>
          <a:p>
            <a:pPr>
              <a:defRPr/>
            </a:pPr>
            <a:fld id="{7C55581A-A7EC-421C-A6B0-2E53EE34DF38}" type="slidenum">
              <a:rPr lang="en-GB"/>
              <a:pPr>
                <a:defRPr/>
              </a:pPr>
              <a:t>‹#›</a:t>
            </a:fld>
            <a:endParaRPr lang="en-GB"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2"/>
          <p:cNvPicPr>
            <a:picLocks noChangeAspect="1" noChangeArrowheads="1"/>
          </p:cNvPicPr>
          <p:nvPr userDrawn="1"/>
        </p:nvPicPr>
        <p:blipFill>
          <a:blip r:embed="rId2"/>
          <a:srcRect/>
          <a:stretch>
            <a:fillRect/>
          </a:stretch>
        </p:blipFill>
        <p:spPr bwMode="auto">
          <a:xfrm>
            <a:off x="0" y="6559550"/>
            <a:ext cx="9144000" cy="298450"/>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Click to edit Master title style</a:t>
            </a:r>
            <a:endParaRPr lang="en-GB" dirty="0"/>
          </a:p>
        </p:txBody>
      </p:sp>
      <p:sp>
        <p:nvSpPr>
          <p:cNvPr id="4" name="Date Placeholder 2"/>
          <p:cNvSpPr>
            <a:spLocks noGrp="1"/>
          </p:cNvSpPr>
          <p:nvPr>
            <p:ph type="dt" sz="half" idx="10"/>
          </p:nvPr>
        </p:nvSpPr>
        <p:spPr/>
        <p:txBody>
          <a:bodyPr/>
          <a:lstStyle>
            <a:lvl1pPr>
              <a:defRPr/>
            </a:lvl1pPr>
          </a:lstStyle>
          <a:p>
            <a:pPr>
              <a:defRPr/>
            </a:pPr>
            <a:fld id="{BBDC35FD-2C90-4A49-A811-157CDFF359E4}" type="datetimeFigureOut">
              <a:rPr lang="en-GB"/>
              <a:pPr>
                <a:defRPr/>
              </a:pPr>
              <a:t>30/04/2018</a:t>
            </a:fld>
            <a:endParaRPr lang="en-GB" dirty="0"/>
          </a:p>
        </p:txBody>
      </p:sp>
      <p:sp>
        <p:nvSpPr>
          <p:cNvPr id="5" name="Footer Placeholder 3"/>
          <p:cNvSpPr>
            <a:spLocks noGrp="1"/>
          </p:cNvSpPr>
          <p:nvPr>
            <p:ph type="ftr" sz="quarter" idx="11"/>
          </p:nvPr>
        </p:nvSpPr>
        <p:spPr/>
        <p:txBody>
          <a:bodyPr/>
          <a:lstStyle>
            <a:lvl1pPr>
              <a:defRPr/>
            </a:lvl1pPr>
          </a:lstStyle>
          <a:p>
            <a:pPr>
              <a:defRPr/>
            </a:pPr>
            <a:endParaRPr lang="en-GB" dirty="0"/>
          </a:p>
        </p:txBody>
      </p:sp>
      <p:sp>
        <p:nvSpPr>
          <p:cNvPr id="6" name="Slide Number Placeholder 4"/>
          <p:cNvSpPr>
            <a:spLocks noGrp="1"/>
          </p:cNvSpPr>
          <p:nvPr>
            <p:ph type="sldNum" sz="quarter" idx="12"/>
          </p:nvPr>
        </p:nvSpPr>
        <p:spPr/>
        <p:txBody>
          <a:bodyPr/>
          <a:lstStyle>
            <a:lvl1pPr>
              <a:defRPr/>
            </a:lvl1pPr>
          </a:lstStyle>
          <a:p>
            <a:pPr>
              <a:defRPr/>
            </a:pPr>
            <a:fld id="{2D29D2D1-30AC-4AD7-803A-31E0B64B5C93}" type="slidenum">
              <a:rPr lang="en-GB"/>
              <a:pPr>
                <a:defRPr/>
              </a:pPr>
              <a:t>‹#›</a:t>
            </a:fld>
            <a:endParaRPr lang="en-GB"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a:srcRect/>
          <a:stretch>
            <a:fillRect/>
          </a:stretch>
        </p:blipFill>
        <p:spPr bwMode="auto">
          <a:xfrm>
            <a:off x="0" y="6559550"/>
            <a:ext cx="9144000" cy="298450"/>
          </a:xfrm>
          <a:prstGeom prst="rect">
            <a:avLst/>
          </a:prstGeom>
          <a:noFill/>
          <a:ln w="9525">
            <a:noFill/>
            <a:miter lim="800000"/>
            <a:headEnd/>
            <a:tailEnd/>
          </a:ln>
        </p:spPr>
      </p:pic>
      <p:sp>
        <p:nvSpPr>
          <p:cNvPr id="3" name="Date Placeholder 1"/>
          <p:cNvSpPr>
            <a:spLocks noGrp="1"/>
          </p:cNvSpPr>
          <p:nvPr>
            <p:ph type="dt" sz="half" idx="10"/>
          </p:nvPr>
        </p:nvSpPr>
        <p:spPr/>
        <p:txBody>
          <a:bodyPr/>
          <a:lstStyle>
            <a:lvl1pPr>
              <a:defRPr/>
            </a:lvl1pPr>
          </a:lstStyle>
          <a:p>
            <a:pPr>
              <a:defRPr/>
            </a:pPr>
            <a:fld id="{6756AA58-5B80-4D0C-9DF1-412E502CAFAC}" type="datetimeFigureOut">
              <a:rPr lang="en-GB"/>
              <a:pPr>
                <a:defRPr/>
              </a:pPr>
              <a:t>30/04/2018</a:t>
            </a:fld>
            <a:endParaRPr lang="en-GB" dirty="0"/>
          </a:p>
        </p:txBody>
      </p:sp>
      <p:sp>
        <p:nvSpPr>
          <p:cNvPr id="4" name="Footer Placeholder 2"/>
          <p:cNvSpPr>
            <a:spLocks noGrp="1"/>
          </p:cNvSpPr>
          <p:nvPr>
            <p:ph type="ftr" sz="quarter" idx="11"/>
          </p:nvPr>
        </p:nvSpPr>
        <p:spPr/>
        <p:txBody>
          <a:bodyPr/>
          <a:lstStyle>
            <a:lvl1pPr>
              <a:defRPr/>
            </a:lvl1pPr>
          </a:lstStyle>
          <a:p>
            <a:pPr>
              <a:defRPr/>
            </a:pPr>
            <a:endParaRPr lang="en-GB" dirty="0"/>
          </a:p>
        </p:txBody>
      </p:sp>
      <p:sp>
        <p:nvSpPr>
          <p:cNvPr id="5" name="Slide Number Placeholder 3"/>
          <p:cNvSpPr>
            <a:spLocks noGrp="1"/>
          </p:cNvSpPr>
          <p:nvPr>
            <p:ph type="sldNum" sz="quarter" idx="12"/>
          </p:nvPr>
        </p:nvSpPr>
        <p:spPr/>
        <p:txBody>
          <a:bodyPr/>
          <a:lstStyle>
            <a:lvl1pPr>
              <a:defRPr/>
            </a:lvl1pPr>
          </a:lstStyle>
          <a:p>
            <a:pPr>
              <a:defRPr/>
            </a:pPr>
            <a:fld id="{7B6988EA-87CF-4B8E-A315-2803C56BD6D6}" type="slidenum">
              <a:rPr lang="en-GB"/>
              <a:pPr>
                <a:defRPr/>
              </a:pPr>
              <a:t>‹#›</a:t>
            </a:fld>
            <a:endParaRPr lang="en-GB"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EECFCFD-2534-4428-8723-8A568366BB58}" type="datetimeFigureOut">
              <a:rPr lang="en-GB"/>
              <a:pPr>
                <a:defRPr/>
              </a:pPr>
              <a:t>30/04/2018</a:t>
            </a:fld>
            <a:endParaRPr lang="en-GB" dirty="0"/>
          </a:p>
        </p:txBody>
      </p:sp>
      <p:sp>
        <p:nvSpPr>
          <p:cNvPr id="6" name="Footer Placeholder 4"/>
          <p:cNvSpPr>
            <a:spLocks noGrp="1"/>
          </p:cNvSpPr>
          <p:nvPr>
            <p:ph type="ftr" sz="quarter" idx="11"/>
          </p:nvPr>
        </p:nvSpPr>
        <p:spPr/>
        <p:txBody>
          <a:bodyPr/>
          <a:lstStyle>
            <a:lvl1pPr>
              <a:defRPr/>
            </a:lvl1pPr>
          </a:lstStyle>
          <a:p>
            <a:pPr>
              <a:defRPr/>
            </a:pPr>
            <a:endParaRPr lang="en-GB" dirty="0"/>
          </a:p>
        </p:txBody>
      </p:sp>
      <p:sp>
        <p:nvSpPr>
          <p:cNvPr id="7" name="Slide Number Placeholder 5"/>
          <p:cNvSpPr>
            <a:spLocks noGrp="1"/>
          </p:cNvSpPr>
          <p:nvPr>
            <p:ph type="sldNum" sz="quarter" idx="12"/>
          </p:nvPr>
        </p:nvSpPr>
        <p:spPr/>
        <p:txBody>
          <a:bodyPr/>
          <a:lstStyle>
            <a:lvl1pPr>
              <a:defRPr/>
            </a:lvl1pPr>
          </a:lstStyle>
          <a:p>
            <a:pPr>
              <a:defRPr/>
            </a:pPr>
            <a:fld id="{1A9E30B8-B899-4183-A036-235C437F76BA}" type="slidenum">
              <a:rPr lang="en-GB"/>
              <a:pPr>
                <a:defRPr/>
              </a:pPr>
              <a:t>‹#›</a:t>
            </a:fld>
            <a:endParaRPr lang="en-GB"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a:srcRect/>
          <a:stretch>
            <a:fillRect/>
          </a:stretch>
        </p:blipFill>
        <p:spPr bwMode="auto">
          <a:xfrm>
            <a:off x="0" y="6559550"/>
            <a:ext cx="9144000" cy="298450"/>
          </a:xfrm>
          <a:prstGeom prst="rect">
            <a:avLst/>
          </a:prstGeom>
          <a:noFill/>
          <a:ln w="9525">
            <a:noFill/>
            <a:miter lim="800000"/>
            <a:headEnd/>
            <a:tailEnd/>
          </a:ln>
        </p:spPr>
      </p:pic>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4"/>
          <p:cNvSpPr>
            <a:spLocks noGrp="1"/>
          </p:cNvSpPr>
          <p:nvPr>
            <p:ph type="dt" sz="half" idx="10"/>
          </p:nvPr>
        </p:nvSpPr>
        <p:spPr/>
        <p:txBody>
          <a:bodyPr/>
          <a:lstStyle>
            <a:lvl1pPr>
              <a:defRPr/>
            </a:lvl1pPr>
          </a:lstStyle>
          <a:p>
            <a:pPr>
              <a:defRPr/>
            </a:pPr>
            <a:fld id="{308F9257-C114-4B36-A535-11C7620A871F}" type="datetimeFigureOut">
              <a:rPr lang="en-GB"/>
              <a:pPr>
                <a:defRPr/>
              </a:pPr>
              <a:t>30/04/2018</a:t>
            </a:fld>
            <a:endParaRPr lang="en-GB" dirty="0"/>
          </a:p>
        </p:txBody>
      </p:sp>
      <p:sp>
        <p:nvSpPr>
          <p:cNvPr id="7" name="Footer Placeholder 5"/>
          <p:cNvSpPr>
            <a:spLocks noGrp="1"/>
          </p:cNvSpPr>
          <p:nvPr>
            <p:ph type="ftr" sz="quarter" idx="11"/>
          </p:nvPr>
        </p:nvSpPr>
        <p:spPr/>
        <p:txBody>
          <a:bodyPr/>
          <a:lstStyle>
            <a:lvl1pPr>
              <a:defRPr/>
            </a:lvl1pPr>
          </a:lstStyle>
          <a:p>
            <a:pPr>
              <a:defRPr/>
            </a:pPr>
            <a:endParaRPr lang="en-GB" dirty="0"/>
          </a:p>
        </p:txBody>
      </p:sp>
      <p:sp>
        <p:nvSpPr>
          <p:cNvPr id="8" name="Slide Number Placeholder 6"/>
          <p:cNvSpPr>
            <a:spLocks noGrp="1"/>
          </p:cNvSpPr>
          <p:nvPr>
            <p:ph type="sldNum" sz="quarter" idx="12"/>
          </p:nvPr>
        </p:nvSpPr>
        <p:spPr/>
        <p:txBody>
          <a:bodyPr/>
          <a:lstStyle>
            <a:lvl1pPr>
              <a:defRPr/>
            </a:lvl1pPr>
          </a:lstStyle>
          <a:p>
            <a:pPr>
              <a:defRPr/>
            </a:pPr>
            <a:fld id="{328740E7-544A-448E-98D9-79DC5EAB62A9}" type="slidenum">
              <a:rPr lang="en-GB"/>
              <a:pPr>
                <a:defRPr/>
              </a:pPr>
              <a:t>‹#›</a:t>
            </a:fld>
            <a:endParaRPr lang="en-GB"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EA4D615E-05F3-43DA-89D0-A091C32F2E32}" type="datetimeFigureOut">
              <a:rPr lang="en-GB"/>
              <a:pPr>
                <a:defRPr/>
              </a:pPr>
              <a:t>30/04/2018</a:t>
            </a:fld>
            <a:endParaRPr lang="en-GB" dirty="0"/>
          </a:p>
        </p:txBody>
      </p:sp>
      <p:sp>
        <p:nvSpPr>
          <p:cNvPr id="5" name="Footer Placeholder 4"/>
          <p:cNvSpPr>
            <a:spLocks noGrp="1"/>
          </p:cNvSpPr>
          <p:nvPr>
            <p:ph type="ftr" sz="quarter" idx="11"/>
          </p:nvPr>
        </p:nvSpPr>
        <p:spPr/>
        <p:txBody>
          <a:bodyPr/>
          <a:lstStyle>
            <a:lvl1pPr>
              <a:defRPr/>
            </a:lvl1pPr>
          </a:lstStyle>
          <a:p>
            <a:pPr>
              <a:defRPr/>
            </a:pP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9D1BD8A0-53A8-4D1B-85E4-FCAEACC28B34}" type="slidenum">
              <a:rPr lang="en-GB"/>
              <a:pPr>
                <a:defRPr/>
              </a:pPr>
              <a:t>‹#›</a:t>
            </a:fld>
            <a:endParaRPr lang="en-GB"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5E2508C8-2DC9-48D9-A0A9-3A1F4771C1B8}" type="datetimeFigureOut">
              <a:rPr lang="en-GB"/>
              <a:pPr>
                <a:defRPr/>
              </a:pPr>
              <a:t>30/04/2018</a:t>
            </a:fld>
            <a:endParaRPr lang="en-GB" dirty="0"/>
          </a:p>
        </p:txBody>
      </p:sp>
      <p:sp>
        <p:nvSpPr>
          <p:cNvPr id="5" name="Footer Placeholder 4"/>
          <p:cNvSpPr>
            <a:spLocks noGrp="1"/>
          </p:cNvSpPr>
          <p:nvPr>
            <p:ph type="ftr" sz="quarter" idx="11"/>
          </p:nvPr>
        </p:nvSpPr>
        <p:spPr/>
        <p:txBody>
          <a:bodyPr/>
          <a:lstStyle>
            <a:lvl1pPr>
              <a:defRPr/>
            </a:lvl1pPr>
          </a:lstStyle>
          <a:p>
            <a:pPr>
              <a:defRPr/>
            </a:pP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57D2F1C7-B20C-4EF5-8D76-FB8475470DCA}" type="slidenum">
              <a:rPr lang="en-GB"/>
              <a:pPr>
                <a:defRPr/>
              </a:pPr>
              <a:t>‹#›</a:t>
            </a:fld>
            <a:endParaRPr lang="en-GB"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Slide">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5" name="Picture 7" descr="The_Warwick_Uni_black.emf"/>
          <p:cNvPicPr>
            <a:picLocks noChangeAspect="1"/>
          </p:cNvPicPr>
          <p:nvPr/>
        </p:nvPicPr>
        <p:blipFill>
          <a:blip r:embed="rId4"/>
          <a:srcRect/>
          <a:stretch>
            <a:fillRect/>
          </a:stretch>
        </p:blipFill>
        <p:spPr bwMode="auto">
          <a:xfrm>
            <a:off x="7292975" y="6245225"/>
            <a:ext cx="1455738" cy="612775"/>
          </a:xfrm>
          <a:prstGeom prst="rect">
            <a:avLst/>
          </a:prstGeom>
          <a:noFill/>
          <a:ln w="9525">
            <a:noFill/>
            <a:miter lim="800000"/>
            <a:headEnd/>
            <a:tailEnd/>
          </a:ln>
        </p:spPr>
      </p:pic>
      <p:pic>
        <p:nvPicPr>
          <p:cNvPr id="6" name="Picture 8" descr="wbs_tab-logo_cmyk.emf"/>
          <p:cNvPicPr>
            <a:picLocks noChangeAspect="1"/>
          </p:cNvPicPr>
          <p:nvPr/>
        </p:nvPicPr>
        <p:blipFill>
          <a:blip r:embed="rId5"/>
          <a:srcRect/>
          <a:stretch>
            <a:fillRect/>
          </a:stretch>
        </p:blipFill>
        <p:spPr bwMode="auto">
          <a:xfrm>
            <a:off x="0" y="561975"/>
            <a:ext cx="914400" cy="1401763"/>
          </a:xfrm>
          <a:prstGeom prst="rect">
            <a:avLst/>
          </a:prstGeom>
          <a:noFill/>
          <a:ln w="9525">
            <a:noFill/>
            <a:miter lim="800000"/>
            <a:headEnd/>
            <a:tailEnd/>
          </a:ln>
        </p:spPr>
      </p:pic>
      <p:sp>
        <p:nvSpPr>
          <p:cNvPr id="9" name="Title 8"/>
          <p:cNvSpPr>
            <a:spLocks noGrp="1"/>
          </p:cNvSpPr>
          <p:nvPr>
            <p:ph type="ctrTitle"/>
          </p:nvPr>
        </p:nvSpPr>
        <p:spPr>
          <a:xfrm>
            <a:off x="1220400" y="1524000"/>
            <a:ext cx="6591000" cy="2225040"/>
          </a:xfrm>
        </p:spPr>
        <p:txBody>
          <a:bodyPr lIns="36000" anchor="b">
            <a:normAutofit/>
          </a:bodyPr>
          <a:lstStyle>
            <a:lvl1pPr algn="l">
              <a:defRPr lang="en-US" sz="4200" b="1" cap="none" baseline="0" dirty="0">
                <a:ln w="5000" cmpd="sng">
                  <a:solidFill>
                    <a:schemeClr val="tx2">
                      <a:alpha val="50000"/>
                    </a:schemeClr>
                  </a:solidFill>
                  <a:prstDash val="solid"/>
                </a:ln>
                <a:solidFill>
                  <a:schemeClr val="bg1"/>
                </a:solidFill>
                <a:effectLst/>
                <a:latin typeface="+mj-lt"/>
                <a:cs typeface="Arial"/>
              </a:defRPr>
            </a:lvl1pPr>
          </a:lstStyle>
          <a:p>
            <a:r>
              <a:rPr lang="en-US" smtClean="0"/>
              <a:t>Click to edit Master title style</a:t>
            </a:r>
            <a:endParaRPr lang="en-US" dirty="0"/>
          </a:p>
        </p:txBody>
      </p:sp>
      <p:sp>
        <p:nvSpPr>
          <p:cNvPr id="17" name="Subtitle 16"/>
          <p:cNvSpPr>
            <a:spLocks noGrp="1"/>
          </p:cNvSpPr>
          <p:nvPr>
            <p:ph type="subTitle" idx="1"/>
          </p:nvPr>
        </p:nvSpPr>
        <p:spPr>
          <a:xfrm>
            <a:off x="1220400" y="3749040"/>
            <a:ext cx="6591000" cy="746760"/>
          </a:xfrm>
        </p:spPr>
        <p:txBody>
          <a:bodyPr lIns="72000" tIns="0" rIns="72000" bIns="0">
            <a:normAutofit/>
          </a:bodyPr>
          <a:lstStyle>
            <a:lvl1pPr marL="0" indent="0" algn="l">
              <a:buNone/>
              <a:defRPr sz="2100">
                <a:ln w="1270" cmpd="sng">
                  <a:solidFill>
                    <a:schemeClr val="tx2">
                      <a:alpha val="40000"/>
                    </a:schemeClr>
                  </a:solidFill>
                  <a:prstDash val="solid"/>
                </a:ln>
                <a:solidFill>
                  <a:schemeClr val="bg1"/>
                </a:solidFill>
                <a:effectLst/>
              </a:defRPr>
            </a:lvl1pPr>
            <a:lvl2pPr marL="478908" indent="0" algn="ctr">
              <a:buNone/>
            </a:lvl2pPr>
            <a:lvl3pPr marL="957816" indent="0" algn="ctr">
              <a:buNone/>
            </a:lvl3pPr>
            <a:lvl4pPr marL="1436724" indent="0" algn="ctr">
              <a:buNone/>
            </a:lvl4pPr>
            <a:lvl5pPr marL="1915631" indent="0" algn="ctr">
              <a:buNone/>
            </a:lvl5pPr>
            <a:lvl6pPr marL="2394539" indent="0" algn="ctr">
              <a:buNone/>
            </a:lvl6pPr>
            <a:lvl7pPr marL="2873447" indent="0" algn="ctr">
              <a:buNone/>
            </a:lvl7pPr>
            <a:lvl8pPr marL="3352355" indent="0" algn="ctr">
              <a:buNone/>
            </a:lvl8pPr>
            <a:lvl9pPr marL="3831263" indent="0" algn="ctr">
              <a:buNone/>
            </a:lvl9pPr>
          </a:lstStyle>
          <a:p>
            <a:r>
              <a:rPr lang="en-US" smtClean="0"/>
              <a:t>Click to edit Master subtitle style</a:t>
            </a:r>
            <a:endParaRPr lang="en-GB" dirty="0" smtClean="0"/>
          </a:p>
        </p:txBody>
      </p:sp>
      <p:sp>
        <p:nvSpPr>
          <p:cNvPr id="36" name="Content Placeholder 35"/>
          <p:cNvSpPr>
            <a:spLocks noGrp="1"/>
          </p:cNvSpPr>
          <p:nvPr>
            <p:ph sz="quarter" idx="13"/>
          </p:nvPr>
        </p:nvSpPr>
        <p:spPr>
          <a:xfrm>
            <a:off x="1220400" y="4800600"/>
            <a:ext cx="6591300" cy="1219200"/>
          </a:xfrm>
        </p:spPr>
        <p:txBody>
          <a:bodyPr>
            <a:noAutofit/>
          </a:bodyPr>
          <a:lstStyle>
            <a:lvl1pPr marL="0" indent="0">
              <a:buFontTx/>
              <a:buNone/>
              <a:defRPr sz="2100" baseline="0">
                <a:solidFill>
                  <a:schemeClr val="tx2"/>
                </a:solidFill>
              </a:defRPr>
            </a:lvl1pPr>
            <a:lvl2pPr marL="540000" indent="-457200">
              <a:buNone/>
              <a:defRPr sz="1800"/>
            </a:lvl2pPr>
          </a:lstStyle>
          <a:p>
            <a:pPr lvl="0"/>
            <a:r>
              <a:rPr lang="en-US" smtClean="0"/>
              <a:t>Click to edit Master text styles</a:t>
            </a:r>
          </a:p>
        </p:txBody>
      </p:sp>
      <p:sp>
        <p:nvSpPr>
          <p:cNvPr id="7" name="Date Placeholder 26"/>
          <p:cNvSpPr>
            <a:spLocks noGrp="1"/>
          </p:cNvSpPr>
          <p:nvPr>
            <p:ph type="dt" sz="half" idx="14"/>
          </p:nvPr>
        </p:nvSpPr>
        <p:spPr/>
        <p:txBody>
          <a:bodyPr wrap="square" numCol="1" anchorCtr="0" compatLnSpc="1">
            <a:prstTxWarp prst="textNoShape">
              <a:avLst/>
            </a:prstTxWarp>
          </a:bodyPr>
          <a:lstStyle>
            <a:lvl1pPr>
              <a:defRPr/>
            </a:lvl1pPr>
          </a:lstStyle>
          <a:p>
            <a:pPr>
              <a:defRPr/>
            </a:pPr>
            <a:fld id="{4626D955-7E35-4C82-B555-225EF8AE50A8}" type="datetime1">
              <a:rPr lang="en-GB"/>
              <a:pPr>
                <a:defRPr/>
              </a:pPr>
              <a:t>30/04/2018</a:t>
            </a:fld>
            <a:endParaRPr lang="en-GB" dirty="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8229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57200" y="3941763"/>
            <a:ext cx="8229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p:txBody>
          <a:bodyPr/>
          <a:lstStyle>
            <a:lvl1pPr>
              <a:defRPr/>
            </a:lvl1pPr>
          </a:lstStyle>
          <a:p>
            <a:pPr>
              <a:defRPr/>
            </a:pPr>
            <a:fld id="{855A1CCA-C6F8-430A-8002-3F7837767171}" type="slidenum">
              <a:rPr lang="en-US" altLang="en-US"/>
              <a:pPr>
                <a:defRPr/>
              </a:pPr>
              <a:t>‹#›</a:t>
            </a:fld>
            <a:endParaRPr lang="en-US" alt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 No subheading">
    <p:spTree>
      <p:nvGrpSpPr>
        <p:cNvPr id="1" name=""/>
        <p:cNvGrpSpPr/>
        <p:nvPr/>
      </p:nvGrpSpPr>
      <p:grpSpPr>
        <a:xfrm>
          <a:off x="0" y="0"/>
          <a:ext cx="0" cy="0"/>
          <a:chOff x="0" y="0"/>
          <a:chExt cx="0" cy="0"/>
        </a:xfrm>
      </p:grpSpPr>
      <p:cxnSp>
        <p:nvCxnSpPr>
          <p:cNvPr id="5" name="Straight Connector 4"/>
          <p:cNvCxnSpPr/>
          <p:nvPr/>
        </p:nvCxnSpPr>
        <p:spPr>
          <a:xfrm>
            <a:off x="357189" y="1474835"/>
            <a:ext cx="8331200"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4" name="Content Placeholder 3"/>
          <p:cNvSpPr>
            <a:spLocks noGrp="1"/>
          </p:cNvSpPr>
          <p:nvPr>
            <p:ph sz="quarter" idx="10"/>
          </p:nvPr>
        </p:nvSpPr>
        <p:spPr>
          <a:xfrm>
            <a:off x="357188" y="1640115"/>
            <a:ext cx="8329612" cy="4780643"/>
          </a:xfrm>
        </p:spPr>
        <p:txBody>
          <a:bodyPr/>
          <a:lstStyle>
            <a:lvl1pPr>
              <a:defRPr sz="2399" baseline="0">
                <a:latin typeface="+mn-lt"/>
              </a:defRPr>
            </a:lvl1pPr>
            <a:lvl2pPr>
              <a:defRPr sz="2199" baseline="0"/>
            </a:lvl2pPr>
            <a:lvl3pPr>
              <a:defRPr baseline="0"/>
            </a:lvl3pPr>
            <a:lvl4pPr>
              <a:defRPr sz="1800"/>
            </a:lvl4pPr>
            <a:lvl5pPr>
              <a:defRPr baseline="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Slide Number Placeholder 6"/>
          <p:cNvSpPr>
            <a:spLocks noGrp="1"/>
          </p:cNvSpPr>
          <p:nvPr>
            <p:ph type="sldNum" sz="quarter" idx="13"/>
          </p:nvPr>
        </p:nvSpPr>
        <p:spPr>
          <a:xfrm>
            <a:off x="6553200" y="6530519"/>
            <a:ext cx="2133600" cy="365125"/>
          </a:xfrm>
          <a:prstGeom prst="rect">
            <a:avLst/>
          </a:prstGeom>
        </p:spPr>
        <p:txBody>
          <a:bodyPr/>
          <a:lstStyle/>
          <a:p>
            <a:pPr defTabSz="915702" fontAlgn="auto">
              <a:spcBef>
                <a:spcPts val="0"/>
              </a:spcBef>
              <a:spcAft>
                <a:spcPts val="0"/>
              </a:spcAft>
            </a:pPr>
            <a:fld id="{8AB485D7-2040-4088-B150-78DD66AE22E1}" type="slidenum">
              <a:rPr lang="en-GB" sz="1802" smtClean="0">
                <a:solidFill>
                  <a:srgbClr val="4F535A"/>
                </a:solidFill>
                <a:latin typeface="Arial"/>
                <a:ea typeface="+mn-ea"/>
                <a:cs typeface="+mn-cs"/>
              </a:rPr>
              <a:pPr defTabSz="915702" fontAlgn="auto">
                <a:spcBef>
                  <a:spcPts val="0"/>
                </a:spcBef>
                <a:spcAft>
                  <a:spcPts val="0"/>
                </a:spcAft>
              </a:pPr>
              <a:t>‹#›</a:t>
            </a:fld>
            <a:endParaRPr lang="en-GB" sz="1802" dirty="0">
              <a:solidFill>
                <a:srgbClr val="4F535A"/>
              </a:solidFill>
              <a:latin typeface="Arial"/>
              <a:ea typeface="+mn-ea"/>
              <a:cs typeface="+mn-cs"/>
            </a:endParaRPr>
          </a:p>
        </p:txBody>
      </p:sp>
      <p:sp>
        <p:nvSpPr>
          <p:cNvPr id="8" name="Title 2"/>
          <p:cNvSpPr>
            <a:spLocks noGrp="1"/>
          </p:cNvSpPr>
          <p:nvPr>
            <p:ph type="title"/>
          </p:nvPr>
        </p:nvSpPr>
        <p:spPr>
          <a:xfrm>
            <a:off x="2144713" y="385763"/>
            <a:ext cx="6542087" cy="346249"/>
          </a:xfrm>
        </p:spPr>
        <p:txBody>
          <a:bodyPr/>
          <a:lstStyle/>
          <a:p>
            <a:r>
              <a:rPr lang="en-US" smtClean="0"/>
              <a:t>Click to edit Master title style</a:t>
            </a:r>
            <a:endParaRPr lang="en-GB" dirty="0"/>
          </a:p>
        </p:txBody>
      </p:sp>
    </p:spTree>
    <p:extLst>
      <p:ext uri="{BB962C8B-B14F-4D97-AF65-F5344CB8AC3E}">
        <p14:creationId xmlns:p14="http://schemas.microsoft.com/office/powerpoint/2010/main" val="41244363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9" name="Picture 8" descr="PPCover.jpg"/>
          <p:cNvPicPr>
            <a:picLocks noChangeAspect="1"/>
          </p:cNvPicPr>
          <p:nvPr userDrawn="1"/>
        </p:nvPicPr>
        <p:blipFill>
          <a:blip r:embed="rId2"/>
          <a:stretch>
            <a:fillRect/>
          </a:stretch>
        </p:blipFill>
        <p:spPr>
          <a:xfrm>
            <a:off x="-8467" y="0"/>
            <a:ext cx="9134476" cy="6858000"/>
          </a:xfrm>
          <a:prstGeom prst="rect">
            <a:avLst/>
          </a:prstGeom>
        </p:spPr>
      </p:pic>
      <p:pic>
        <p:nvPicPr>
          <p:cNvPr id="10" name="Picture 9" descr="ERC_Logo_v2.jpg"/>
          <p:cNvPicPr>
            <a:picLocks noChangeAspect="1"/>
          </p:cNvPicPr>
          <p:nvPr userDrawn="1"/>
        </p:nvPicPr>
        <p:blipFill>
          <a:blip r:embed="rId3"/>
          <a:stretch>
            <a:fillRect/>
          </a:stretch>
        </p:blipFill>
        <p:spPr>
          <a:xfrm>
            <a:off x="7645679" y="432151"/>
            <a:ext cx="1160678" cy="712013"/>
          </a:xfrm>
          <a:prstGeom prst="rect">
            <a:avLst/>
          </a:prstGeom>
        </p:spPr>
      </p:pic>
    </p:spTree>
    <p:extLst>
      <p:ext uri="{BB962C8B-B14F-4D97-AF65-F5344CB8AC3E}">
        <p14:creationId xmlns:p14="http://schemas.microsoft.com/office/powerpoint/2010/main" val="31441206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10" name="Picture 9" descr="ERC_Band_v2.jpg"/>
          <p:cNvPicPr>
            <a:picLocks noChangeAspect="1"/>
          </p:cNvPicPr>
          <p:nvPr userDrawn="1"/>
        </p:nvPicPr>
        <p:blipFill>
          <a:blip r:embed="rId2"/>
          <a:stretch>
            <a:fillRect/>
          </a:stretch>
        </p:blipFill>
        <p:spPr>
          <a:xfrm>
            <a:off x="-29634" y="6477542"/>
            <a:ext cx="9235440" cy="398151"/>
          </a:xfrm>
          <a:prstGeom prst="rect">
            <a:avLst/>
          </a:prstGeom>
        </p:spPr>
      </p:pic>
      <p:pic>
        <p:nvPicPr>
          <p:cNvPr id="5" name="Picture 4" descr="ERC_Logo_v2.jpg"/>
          <p:cNvPicPr>
            <a:picLocks noChangeAspect="1"/>
          </p:cNvPicPr>
          <p:nvPr userDrawn="1"/>
        </p:nvPicPr>
        <p:blipFill>
          <a:blip r:embed="rId3"/>
          <a:stretch>
            <a:fillRect/>
          </a:stretch>
        </p:blipFill>
        <p:spPr>
          <a:xfrm>
            <a:off x="7645679" y="432151"/>
            <a:ext cx="1160678" cy="712013"/>
          </a:xfrm>
          <a:prstGeom prst="rect">
            <a:avLst/>
          </a:prstGeom>
        </p:spPr>
      </p:pic>
    </p:spTree>
    <p:extLst>
      <p:ext uri="{BB962C8B-B14F-4D97-AF65-F5344CB8AC3E}">
        <p14:creationId xmlns:p14="http://schemas.microsoft.com/office/powerpoint/2010/main" val="11076866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90600"/>
          </a:xfrm>
          <a:prstGeom prst="rect">
            <a:avLst/>
          </a:prstGeom>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457200" y="19050"/>
            <a:ext cx="2895600" cy="328613"/>
          </a:xfrm>
          <a:prstGeom prst="rect">
            <a:avLst/>
          </a:prstGeom>
        </p:spPr>
        <p:txBody>
          <a:bodyPr/>
          <a:lstStyle>
            <a:lvl1pPr>
              <a:defRPr/>
            </a:lvl1pPr>
          </a:lstStyle>
          <a:p>
            <a:pPr>
              <a:defRPr/>
            </a:pPr>
            <a:fld id="{AF0824BA-6E13-4B7C-AB7A-B10ED54467B3}" type="datetime2">
              <a:rPr lang="en-US"/>
              <a:pPr>
                <a:defRPr/>
              </a:pPr>
              <a:t>Monday, April 30, 2018</a:t>
            </a:fld>
            <a:endParaRPr lang="en-US" dirty="0"/>
          </a:p>
        </p:txBody>
      </p:sp>
      <p:sp>
        <p:nvSpPr>
          <p:cNvPr id="4" name="Footer Placeholder 4"/>
          <p:cNvSpPr>
            <a:spLocks noGrp="1"/>
          </p:cNvSpPr>
          <p:nvPr>
            <p:ph type="ftr" sz="quarter" idx="11"/>
          </p:nvPr>
        </p:nvSpPr>
        <p:spPr>
          <a:xfrm>
            <a:off x="3429000" y="19050"/>
            <a:ext cx="4114800" cy="328613"/>
          </a:xfrm>
          <a:prstGeom prst="rect">
            <a:avLst/>
          </a:prstGeom>
        </p:spPr>
        <p:txBody>
          <a:bodyPr/>
          <a:lstStyle>
            <a:lvl1pPr>
              <a:defRPr/>
            </a:lvl1pPr>
          </a:lstStyle>
          <a:p>
            <a:pPr>
              <a:defRPr/>
            </a:pPr>
            <a:endParaRPr lang="en-US"/>
          </a:p>
        </p:txBody>
      </p:sp>
      <p:sp>
        <p:nvSpPr>
          <p:cNvPr id="5" name="Slide Number Placeholder 5"/>
          <p:cNvSpPr>
            <a:spLocks noGrp="1"/>
          </p:cNvSpPr>
          <p:nvPr>
            <p:ph type="sldNum" sz="quarter" idx="12"/>
          </p:nvPr>
        </p:nvSpPr>
        <p:spPr>
          <a:xfrm>
            <a:off x="7620000" y="19050"/>
            <a:ext cx="1066800" cy="328613"/>
          </a:xfrm>
          <a:prstGeom prst="rect">
            <a:avLst/>
          </a:prstGeom>
        </p:spPr>
        <p:txBody>
          <a:bodyPr/>
          <a:lstStyle>
            <a:lvl1pPr>
              <a:defRPr/>
            </a:lvl1pPr>
          </a:lstStyle>
          <a:p>
            <a:pPr>
              <a:defRPr/>
            </a:pPr>
            <a:fld id="{92DF0642-4F3F-4E47-921F-4EC1D6AFB488}" type="slidenum">
              <a:rPr lang="en-US"/>
              <a:pPr>
                <a:defRPr/>
              </a:pPr>
              <a:t>‹#›</a:t>
            </a:fld>
            <a:endParaRPr lang="en-US" dirty="0"/>
          </a:p>
        </p:txBody>
      </p:sp>
    </p:spTree>
    <p:extLst>
      <p:ext uri="{BB962C8B-B14F-4D97-AF65-F5344CB8AC3E}">
        <p14:creationId xmlns:p14="http://schemas.microsoft.com/office/powerpoint/2010/main" val="2196353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2"/>
            <a:ext cx="3657600" cy="5714999"/>
          </a:xfrm>
          <a:prstGeom prst="rect">
            <a:avLst/>
          </a:prstGeom>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itle 15"/>
          <p:cNvSpPr>
            <a:spLocks noGrp="1"/>
          </p:cNvSpPr>
          <p:nvPr>
            <p:ph type="title"/>
          </p:nvPr>
        </p:nvSpPr>
        <p:spPr>
          <a:xfrm>
            <a:off x="4876800" y="457200"/>
            <a:ext cx="2819400" cy="5715000"/>
          </a:xfrm>
          <a:prstGeom prst="rect">
            <a:avLst/>
          </a:prstGeom>
        </p:spPr>
        <p:txBody>
          <a:bodyPr/>
          <a:lstStyle/>
          <a:p>
            <a:r>
              <a:rPr lang="en-US" smtClean="0"/>
              <a:t>Click to edit Master title style</a:t>
            </a:r>
            <a:endParaRPr lang="en-US"/>
          </a:p>
        </p:txBody>
      </p:sp>
      <p:sp>
        <p:nvSpPr>
          <p:cNvPr id="10" name="Date Placeholder 9"/>
          <p:cNvSpPr>
            <a:spLocks noGrp="1"/>
          </p:cNvSpPr>
          <p:nvPr>
            <p:ph type="dt" sz="half" idx="10"/>
          </p:nvPr>
        </p:nvSpPr>
        <p:spPr>
          <a:xfrm>
            <a:off x="4876802" y="6426203"/>
            <a:ext cx="2819399" cy="126999"/>
          </a:xfrm>
          <a:prstGeom prst="rect">
            <a:avLst/>
          </a:prstGeom>
        </p:spPr>
        <p:txBody>
          <a:bodyPr/>
          <a:lstStyle/>
          <a:p>
            <a:fld id="{57CC963F-AEB3-489D-8937-9C22E5DE13E3}" type="datetime1">
              <a:rPr lang="en-CA" smtClean="0">
                <a:solidFill>
                  <a:prstClr val="black">
                    <a:lumMod val="50000"/>
                    <a:lumOff val="50000"/>
                  </a:prstClr>
                </a:solidFill>
              </a:rPr>
              <a:pPr/>
              <a:t>30/04/2018</a:t>
            </a:fld>
            <a:endParaRPr lang="en-CA">
              <a:solidFill>
                <a:prstClr val="black">
                  <a:lumMod val="50000"/>
                  <a:lumOff val="50000"/>
                </a:prstClr>
              </a:solidFill>
            </a:endParaRPr>
          </a:p>
        </p:txBody>
      </p:sp>
      <p:sp>
        <p:nvSpPr>
          <p:cNvPr id="11" name="Slide Number Placeholder 10"/>
          <p:cNvSpPr>
            <a:spLocks noGrp="1"/>
          </p:cNvSpPr>
          <p:nvPr>
            <p:ph type="sldNum" sz="quarter" idx="11"/>
          </p:nvPr>
        </p:nvSpPr>
        <p:spPr>
          <a:xfrm>
            <a:off x="7772400" y="6400800"/>
            <a:ext cx="533400" cy="152400"/>
          </a:xfrm>
          <a:prstGeom prst="rect">
            <a:avLst/>
          </a:prstGeom>
        </p:spPr>
        <p:txBody>
          <a:bodyPr/>
          <a:lstStyle/>
          <a:p>
            <a:fld id="{DBA8D55D-BC2F-4A80-9B6A-4CEEB3F8C224}" type="slidenum">
              <a:rPr lang="en-CA" smtClean="0">
                <a:solidFill>
                  <a:prstClr val="black">
                    <a:lumMod val="50000"/>
                    <a:lumOff val="50000"/>
                  </a:prstClr>
                </a:solidFill>
              </a:rPr>
              <a:pPr/>
              <a:t>‹#›</a:t>
            </a:fld>
            <a:endParaRPr lang="en-CA">
              <a:solidFill>
                <a:prstClr val="black">
                  <a:lumMod val="50000"/>
                  <a:lumOff val="50000"/>
                </a:prstClr>
              </a:solidFill>
            </a:endParaRPr>
          </a:p>
        </p:txBody>
      </p:sp>
      <p:sp>
        <p:nvSpPr>
          <p:cNvPr id="12" name="Footer Placeholder 11"/>
          <p:cNvSpPr>
            <a:spLocks noGrp="1"/>
          </p:cNvSpPr>
          <p:nvPr>
            <p:ph type="ftr" sz="quarter" idx="12"/>
          </p:nvPr>
        </p:nvSpPr>
        <p:spPr>
          <a:xfrm>
            <a:off x="4875214" y="6296248"/>
            <a:ext cx="2820987" cy="152400"/>
          </a:xfrm>
          <a:prstGeom prst="rect">
            <a:avLst/>
          </a:prstGeom>
        </p:spPr>
        <p:txBody>
          <a:bodyPr/>
          <a:lstStyle/>
          <a:p>
            <a:endParaRPr lang="en-CA">
              <a:solidFill>
                <a:prstClr val="black"/>
              </a:solidFill>
            </a:endParaRPr>
          </a:p>
        </p:txBody>
      </p:sp>
    </p:spTree>
    <p:extLst>
      <p:ext uri="{BB962C8B-B14F-4D97-AF65-F5344CB8AC3E}">
        <p14:creationId xmlns:p14="http://schemas.microsoft.com/office/powerpoint/2010/main" val="24026570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9B9C672-AC3A-412A-B4A5-3E8AFD8EAC79}" type="datetimeFigureOut">
              <a:rPr lang="en-GB" smtClean="0">
                <a:solidFill>
                  <a:prstClr val="black">
                    <a:tint val="75000"/>
                  </a:prstClr>
                </a:solidFill>
              </a:rPr>
              <a:pPr/>
              <a:t>30/04/2018</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B11D47B-01F3-475F-94D0-7DED117D887E}" type="slidenum">
              <a:rPr lang="en-GB" smtClean="0">
                <a:solidFill>
                  <a:prstClr val="black">
                    <a:tint val="75000"/>
                  </a:prstClr>
                </a:solidFill>
              </a:rPr>
              <a:pPr/>
              <a:t>‹#›</a:t>
            </a:fld>
            <a:endParaRPr lang="en-GB">
              <a:solidFill>
                <a:prstClr val="black">
                  <a:tint val="75000"/>
                </a:prstClr>
              </a:solidFill>
            </a:endParaRPr>
          </a:p>
        </p:txBody>
      </p:sp>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559550"/>
            <a:ext cx="9144000"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08864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131024" cy="1143000"/>
          </a:xfrm>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9B9C672-AC3A-412A-B4A5-3E8AFD8EAC79}" type="datetimeFigureOut">
              <a:rPr lang="en-GB" smtClean="0">
                <a:solidFill>
                  <a:prstClr val="black">
                    <a:tint val="75000"/>
                  </a:prstClr>
                </a:solidFill>
              </a:rPr>
              <a:pPr/>
              <a:t>30/04/2018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B11D47B-01F3-475F-94D0-7DED117D887E}" type="slidenum">
              <a:rPr lang="en-GB" smtClean="0">
                <a:solidFill>
                  <a:prstClr val="black">
                    <a:tint val="75000"/>
                  </a:prstClr>
                </a:solidFill>
              </a:rPr>
              <a:pPr/>
              <a:t>‹#›</a:t>
            </a:fld>
            <a:endParaRPr lang="en-GB">
              <a:solidFill>
                <a:prstClr val="black">
                  <a:tint val="75000"/>
                </a:prstClr>
              </a:solidFill>
            </a:endParaRPr>
          </a:p>
        </p:txBody>
      </p:sp>
      <p:pic>
        <p:nvPicPr>
          <p:cNvPr id="8"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559550"/>
            <a:ext cx="9144000"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49380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B9C672-AC3A-412A-B4A5-3E8AFD8EAC79}" type="datetimeFigureOut">
              <a:rPr lang="en-GB" smtClean="0">
                <a:solidFill>
                  <a:prstClr val="black">
                    <a:tint val="75000"/>
                  </a:prstClr>
                </a:solidFill>
              </a:rPr>
              <a:pPr/>
              <a:t>30/04/2018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B11D47B-01F3-475F-94D0-7DED117D887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7257544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131024" cy="1143000"/>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9B9C672-AC3A-412A-B4A5-3E8AFD8EAC79}" type="datetimeFigureOut">
              <a:rPr lang="en-GB" smtClean="0">
                <a:solidFill>
                  <a:prstClr val="black">
                    <a:tint val="75000"/>
                  </a:prstClr>
                </a:solidFill>
              </a:rPr>
              <a:pPr/>
              <a:t>30/04/2018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0B11D47B-01F3-475F-94D0-7DED117D887E}" type="slidenum">
              <a:rPr lang="en-GB" smtClean="0">
                <a:solidFill>
                  <a:prstClr val="black">
                    <a:tint val="75000"/>
                  </a:prstClr>
                </a:solidFill>
              </a:rPr>
              <a:pPr/>
              <a:t>‹#›</a:t>
            </a:fld>
            <a:endParaRPr lang="en-GB">
              <a:solidFill>
                <a:prstClr val="black">
                  <a:tint val="75000"/>
                </a:prstClr>
              </a:solidFill>
            </a:endParaRPr>
          </a:p>
        </p:txBody>
      </p:sp>
      <p:pic>
        <p:nvPicPr>
          <p:cNvPr id="8"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559550"/>
            <a:ext cx="9144000"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32240" y="260648"/>
            <a:ext cx="1952328" cy="836712"/>
          </a:xfrm>
          <a:prstGeom prst="rect">
            <a:avLst/>
          </a:prstGeom>
        </p:spPr>
      </p:pic>
    </p:spTree>
    <p:extLst>
      <p:ext uri="{BB962C8B-B14F-4D97-AF65-F5344CB8AC3E}">
        <p14:creationId xmlns:p14="http://schemas.microsoft.com/office/powerpoint/2010/main" val="13782701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9B9C672-AC3A-412A-B4A5-3E8AFD8EAC79}" type="datetimeFigureOut">
              <a:rPr lang="en-GB" smtClean="0">
                <a:solidFill>
                  <a:prstClr val="black">
                    <a:tint val="75000"/>
                  </a:prstClr>
                </a:solidFill>
              </a:rPr>
              <a:pPr/>
              <a:t>30/04/2018</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0B11D47B-01F3-475F-94D0-7DED117D887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8721538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9B9C672-AC3A-412A-B4A5-3E8AFD8EAC79}" type="datetimeFigureOut">
              <a:rPr lang="en-GB" smtClean="0">
                <a:solidFill>
                  <a:prstClr val="black">
                    <a:tint val="75000"/>
                  </a:prstClr>
                </a:solidFill>
              </a:rPr>
              <a:pPr/>
              <a:t>30/04/2018</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0B11D47B-01F3-475F-94D0-7DED117D887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994553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B9C672-AC3A-412A-B4A5-3E8AFD8EAC79}" type="datetimeFigureOut">
              <a:rPr lang="en-GB" smtClean="0">
                <a:solidFill>
                  <a:prstClr val="black">
                    <a:tint val="75000"/>
                  </a:prstClr>
                </a:solidFill>
              </a:rPr>
              <a:pPr/>
              <a:t>30/04/2018</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0B11D47B-01F3-475F-94D0-7DED117D887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6848557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B9C672-AC3A-412A-B4A5-3E8AFD8EAC79}" type="datetimeFigureOut">
              <a:rPr lang="en-GB" smtClean="0">
                <a:solidFill>
                  <a:prstClr val="black">
                    <a:tint val="75000"/>
                  </a:prstClr>
                </a:solidFill>
              </a:rPr>
              <a:pPr/>
              <a:t>30/04/2018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0B11D47B-01F3-475F-94D0-7DED117D887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2867258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B9C672-AC3A-412A-B4A5-3E8AFD8EAC79}" type="datetimeFigureOut">
              <a:rPr lang="en-GB" smtClean="0">
                <a:solidFill>
                  <a:prstClr val="black">
                    <a:tint val="75000"/>
                  </a:prstClr>
                </a:solidFill>
              </a:rPr>
              <a:pPr/>
              <a:t>30/04/2018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0B11D47B-01F3-475F-94D0-7DED117D887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9531386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9B9C672-AC3A-412A-B4A5-3E8AFD8EAC79}" type="datetimeFigureOut">
              <a:rPr lang="en-GB" smtClean="0">
                <a:solidFill>
                  <a:prstClr val="black">
                    <a:tint val="75000"/>
                  </a:prstClr>
                </a:solidFill>
              </a:rPr>
              <a:pPr/>
              <a:t>30/04/2018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B11D47B-01F3-475F-94D0-7DED117D887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9782403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9B9C672-AC3A-412A-B4A5-3E8AFD8EAC79}" type="datetimeFigureOut">
              <a:rPr lang="en-GB" smtClean="0">
                <a:solidFill>
                  <a:prstClr val="black">
                    <a:tint val="75000"/>
                  </a:prstClr>
                </a:solidFill>
              </a:rPr>
              <a:pPr/>
              <a:t>30/04/2018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B11D47B-01F3-475F-94D0-7DED117D887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6081145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a:off x="685800" y="339883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8C2D3242-0CA8-4FF6-9BC9-7344E2C57D67}" type="slidenum">
              <a:rPr lang="en-GB"/>
              <a:pPr>
                <a:defRPr/>
              </a:pPr>
              <a:t>‹#›</a:t>
            </a:fld>
            <a:endParaRPr lang="en-GB"/>
          </a:p>
        </p:txBody>
      </p:sp>
    </p:spTree>
    <p:extLst>
      <p:ext uri="{BB962C8B-B14F-4D97-AF65-F5344CB8AC3E}">
        <p14:creationId xmlns:p14="http://schemas.microsoft.com/office/powerpoint/2010/main" val="30483751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E19EBA8C-74C8-4D54-B7A4-74585A79B5CF}" type="slidenum">
              <a:rPr lang="en-GB"/>
              <a:pPr>
                <a:defRPr/>
              </a:pPr>
              <a:t>‹#›</a:t>
            </a:fld>
            <a:endParaRPr lang="en-GB"/>
          </a:p>
        </p:txBody>
      </p:sp>
    </p:spTree>
    <p:extLst>
      <p:ext uri="{BB962C8B-B14F-4D97-AF65-F5344CB8AC3E}">
        <p14:creationId xmlns:p14="http://schemas.microsoft.com/office/powerpoint/2010/main" val="30128344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cxnSp>
        <p:nvCxnSpPr>
          <p:cNvPr id="4" name="Straight Connector 3"/>
          <p:cNvCxnSpPr/>
          <p:nvPr/>
        </p:nvCxnSpPr>
        <p:spPr>
          <a:xfrm>
            <a:off x="731838" y="459898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22313" y="2362200"/>
            <a:ext cx="7772400" cy="2200275"/>
          </a:xfrm>
        </p:spPr>
        <p:txBody>
          <a:bodyPr anchor="b"/>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8C7E8167-164C-4126-9066-F5085799BF36}" type="slidenum">
              <a:rPr lang="en-GB"/>
              <a:pPr>
                <a:defRPr/>
              </a:pPr>
              <a:t>‹#›</a:t>
            </a:fld>
            <a:endParaRPr lang="en-GB"/>
          </a:p>
        </p:txBody>
      </p:sp>
    </p:spTree>
    <p:extLst>
      <p:ext uri="{BB962C8B-B14F-4D97-AF65-F5344CB8AC3E}">
        <p14:creationId xmlns:p14="http://schemas.microsoft.com/office/powerpoint/2010/main" val="279252302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6B0B287E-CB20-4DC9-9FC8-CBE23BDC1C4A}" type="slidenum">
              <a:rPr lang="en-GB"/>
              <a:pPr>
                <a:defRPr/>
              </a:pPr>
              <a:t>‹#›</a:t>
            </a:fld>
            <a:endParaRPr lang="en-GB"/>
          </a:p>
        </p:txBody>
      </p:sp>
    </p:spTree>
    <p:extLst>
      <p:ext uri="{BB962C8B-B14F-4D97-AF65-F5344CB8AC3E}">
        <p14:creationId xmlns:p14="http://schemas.microsoft.com/office/powerpoint/2010/main" val="1131903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rot="5400000">
            <a:off x="2218531" y="4045744"/>
            <a:ext cx="470852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6"/>
          <p:cNvSpPr>
            <a:spLocks noGrp="1"/>
          </p:cNvSpPr>
          <p:nvPr>
            <p:ph type="dt" sz="half" idx="10"/>
          </p:nvPr>
        </p:nvSpPr>
        <p:spPr/>
        <p:txBody>
          <a:bodyPr/>
          <a:lstStyle>
            <a:lvl1pPr>
              <a:defRPr/>
            </a:lvl1pPr>
          </a:lstStyle>
          <a:p>
            <a:pPr>
              <a:defRPr/>
            </a:pPr>
            <a:endParaRPr lang="en-GB"/>
          </a:p>
        </p:txBody>
      </p:sp>
      <p:sp>
        <p:nvSpPr>
          <p:cNvPr id="9" name="Footer Placeholder 7"/>
          <p:cNvSpPr>
            <a:spLocks noGrp="1"/>
          </p:cNvSpPr>
          <p:nvPr>
            <p:ph type="ftr" sz="quarter" idx="11"/>
          </p:nvPr>
        </p:nvSpPr>
        <p:spPr/>
        <p:txBody>
          <a:bodyPr/>
          <a:lstStyle>
            <a:lvl1pPr>
              <a:defRPr/>
            </a:lvl1pPr>
          </a:lstStyle>
          <a:p>
            <a:pPr>
              <a:defRPr/>
            </a:pPr>
            <a:endParaRPr lang="en-GB"/>
          </a:p>
        </p:txBody>
      </p:sp>
      <p:sp>
        <p:nvSpPr>
          <p:cNvPr id="10" name="Slide Number Placeholder 8"/>
          <p:cNvSpPr>
            <a:spLocks noGrp="1"/>
          </p:cNvSpPr>
          <p:nvPr>
            <p:ph type="sldNum" sz="quarter" idx="12"/>
          </p:nvPr>
        </p:nvSpPr>
        <p:spPr/>
        <p:txBody>
          <a:bodyPr/>
          <a:lstStyle>
            <a:lvl1pPr>
              <a:defRPr/>
            </a:lvl1pPr>
          </a:lstStyle>
          <a:p>
            <a:pPr>
              <a:defRPr/>
            </a:pPr>
            <a:fld id="{C8C88CEE-D055-453E-8637-C55B82957B1C}" type="slidenum">
              <a:rPr lang="en-GB"/>
              <a:pPr>
                <a:defRPr/>
              </a:pPr>
              <a:t>‹#›</a:t>
            </a:fld>
            <a:endParaRPr lang="en-GB"/>
          </a:p>
        </p:txBody>
      </p:sp>
    </p:spTree>
    <p:extLst>
      <p:ext uri="{BB962C8B-B14F-4D97-AF65-F5344CB8AC3E}">
        <p14:creationId xmlns:p14="http://schemas.microsoft.com/office/powerpoint/2010/main" val="39557725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3A309336-2CD1-4044-A163-397185298989}" type="slidenum">
              <a:rPr lang="en-GB"/>
              <a:pPr>
                <a:defRPr/>
              </a:pPr>
              <a:t>‹#›</a:t>
            </a:fld>
            <a:endParaRPr lang="en-GB"/>
          </a:p>
        </p:txBody>
      </p:sp>
    </p:spTree>
    <p:extLst>
      <p:ext uri="{BB962C8B-B14F-4D97-AF65-F5344CB8AC3E}">
        <p14:creationId xmlns:p14="http://schemas.microsoft.com/office/powerpoint/2010/main" val="32488064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7D0DAA3E-F4BF-43F4-A89B-71D15D26038D}" type="slidenum">
              <a:rPr lang="en-GB"/>
              <a:pPr>
                <a:defRPr/>
              </a:pPr>
              <a:t>‹#›</a:t>
            </a:fld>
            <a:endParaRPr lang="en-GB"/>
          </a:p>
        </p:txBody>
      </p:sp>
    </p:spTree>
    <p:extLst>
      <p:ext uri="{BB962C8B-B14F-4D97-AF65-F5344CB8AC3E}">
        <p14:creationId xmlns:p14="http://schemas.microsoft.com/office/powerpoint/2010/main" val="15219266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p:nvPr/>
        </p:nvCxnSpPr>
        <p:spPr>
          <a:xfrm rot="5400000">
            <a:off x="-13494" y="3580607"/>
            <a:ext cx="557847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4"/>
          <p:cNvSpPr>
            <a:spLocks noGrp="1"/>
          </p:cNvSpPr>
          <p:nvPr>
            <p:ph type="dt" sz="half" idx="10"/>
          </p:nvPr>
        </p:nvSpPr>
        <p:spPr/>
        <p:txBody>
          <a:bodyPr/>
          <a:lstStyle>
            <a:lvl1pPr>
              <a:defRPr/>
            </a:lvl1pPr>
          </a:lstStyle>
          <a:p>
            <a:pPr>
              <a:defRPr/>
            </a:pPr>
            <a:endParaRPr lang="en-GB"/>
          </a:p>
        </p:txBody>
      </p:sp>
      <p:sp>
        <p:nvSpPr>
          <p:cNvPr id="7" name="Footer Placeholder 5"/>
          <p:cNvSpPr>
            <a:spLocks noGrp="1"/>
          </p:cNvSpPr>
          <p:nvPr>
            <p:ph type="ftr" sz="quarter" idx="11"/>
          </p:nvPr>
        </p:nvSpPr>
        <p:spPr/>
        <p:txBody>
          <a:bodyPr/>
          <a:lstStyle>
            <a:lvl1pPr>
              <a:defRPr/>
            </a:lvl1pPr>
          </a:lstStyle>
          <a:p>
            <a:pPr>
              <a:defRPr/>
            </a:pPr>
            <a:endParaRPr lang="en-GB" dirty="0"/>
          </a:p>
        </p:txBody>
      </p:sp>
      <p:sp>
        <p:nvSpPr>
          <p:cNvPr id="8" name="Slide Number Placeholder 6"/>
          <p:cNvSpPr>
            <a:spLocks noGrp="1"/>
          </p:cNvSpPr>
          <p:nvPr>
            <p:ph type="sldNum" sz="quarter" idx="12"/>
          </p:nvPr>
        </p:nvSpPr>
        <p:spPr/>
        <p:txBody>
          <a:bodyPr/>
          <a:lstStyle>
            <a:lvl1pPr>
              <a:defRPr/>
            </a:lvl1pPr>
          </a:lstStyle>
          <a:p>
            <a:pPr>
              <a:defRPr/>
            </a:pPr>
            <a:fld id="{4F6EB618-C541-47A0-B21E-519CF366D8D1}" type="slidenum">
              <a:rPr lang="en-GB"/>
              <a:pPr>
                <a:defRPr/>
              </a:pPr>
              <a:t>‹#›</a:t>
            </a:fld>
            <a:endParaRPr lang="en-GB"/>
          </a:p>
        </p:txBody>
      </p:sp>
    </p:spTree>
    <p:extLst>
      <p:ext uri="{BB962C8B-B14F-4D97-AF65-F5344CB8AC3E}">
        <p14:creationId xmlns:p14="http://schemas.microsoft.com/office/powerpoint/2010/main" val="13674131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16581A53-96C0-4B44-A491-C8CC5B324627}" type="slidenum">
              <a:rPr lang="en-GB"/>
              <a:pPr>
                <a:defRPr/>
              </a:pPr>
              <a:t>‹#›</a:t>
            </a:fld>
            <a:endParaRPr lang="en-GB"/>
          </a:p>
        </p:txBody>
      </p:sp>
    </p:spTree>
    <p:extLst>
      <p:ext uri="{BB962C8B-B14F-4D97-AF65-F5344CB8AC3E}">
        <p14:creationId xmlns:p14="http://schemas.microsoft.com/office/powerpoint/2010/main" val="37932582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A9A72D61-7EF9-4F32-A43B-12AB6C67944A}" type="slidenum">
              <a:rPr lang="en-GB"/>
              <a:pPr>
                <a:defRPr/>
              </a:pPr>
              <a:t>‹#›</a:t>
            </a:fld>
            <a:endParaRPr lang="en-GB"/>
          </a:p>
        </p:txBody>
      </p:sp>
    </p:spTree>
    <p:extLst>
      <p:ext uri="{BB962C8B-B14F-4D97-AF65-F5344CB8AC3E}">
        <p14:creationId xmlns:p14="http://schemas.microsoft.com/office/powerpoint/2010/main" val="16609187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4D93522C-FC37-4820-9117-9B8035E8A4CE}" type="slidenum">
              <a:rPr lang="en-GB"/>
              <a:pPr>
                <a:defRPr/>
              </a:pPr>
              <a:t>‹#›</a:t>
            </a:fld>
            <a:endParaRPr lang="en-GB"/>
          </a:p>
        </p:txBody>
      </p:sp>
    </p:spTree>
    <p:extLst>
      <p:ext uri="{BB962C8B-B14F-4D97-AF65-F5344CB8AC3E}">
        <p14:creationId xmlns:p14="http://schemas.microsoft.com/office/powerpoint/2010/main" val="2329702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685800" y="1981200"/>
            <a:ext cx="7772400" cy="4114800"/>
          </a:xfrm>
        </p:spPr>
        <p:txBody>
          <a:bodyPr rtlCol="0">
            <a:normAutofit/>
          </a:bodyPr>
          <a:lstStyle/>
          <a:p>
            <a:pPr lvl="0"/>
            <a:endParaRPr lang="en-GB" noProof="0" smtClean="0"/>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3A0635F2-57DE-457D-8148-4E16678040A2}" type="slidenum">
              <a:rPr lang="en-GB"/>
              <a:pPr>
                <a:defRPr/>
              </a:pPr>
              <a:t>‹#›</a:t>
            </a:fld>
            <a:endParaRPr lang="en-GB"/>
          </a:p>
        </p:txBody>
      </p:sp>
    </p:spTree>
    <p:extLst>
      <p:ext uri="{BB962C8B-B14F-4D97-AF65-F5344CB8AC3E}">
        <p14:creationId xmlns:p14="http://schemas.microsoft.com/office/powerpoint/2010/main" val="25542528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3756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FBB96B3B-D193-4163-B90D-40DA6713A127}" type="datetimeFigureOut">
              <a:rPr lang="en-US" smtClean="0">
                <a:solidFill>
                  <a:prstClr val="black">
                    <a:tint val="75000"/>
                  </a:prstClr>
                </a:solidFill>
              </a:rPr>
              <a:pPr/>
              <a:t>4/30/2018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F0470B4-0036-41EE-B9F9-211B830BE5F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91983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BB96B3B-D193-4163-B90D-40DA6713A127}" type="datetimeFigureOut">
              <a:rPr lang="en-US" smtClean="0">
                <a:solidFill>
                  <a:prstClr val="black">
                    <a:tint val="75000"/>
                  </a:prstClr>
                </a:solidFill>
              </a:rPr>
              <a:pPr/>
              <a:t>4/30/2018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F0470B4-0036-41EE-B9F9-211B830BE5F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216389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BB96B3B-D193-4163-B90D-40DA6713A127}" type="datetimeFigureOut">
              <a:rPr lang="en-US" smtClean="0">
                <a:solidFill>
                  <a:prstClr val="black">
                    <a:tint val="75000"/>
                  </a:prstClr>
                </a:solidFill>
              </a:rPr>
              <a:pPr/>
              <a:t>4/30/2018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F0470B4-0036-41EE-B9F9-211B830BE5F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078970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BB96B3B-D193-4163-B90D-40DA6713A127}" type="datetimeFigureOut">
              <a:rPr lang="en-US" smtClean="0">
                <a:solidFill>
                  <a:prstClr val="black">
                    <a:tint val="75000"/>
                  </a:prstClr>
                </a:solidFill>
              </a:rPr>
              <a:pPr/>
              <a:t>4/30/2018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F0470B4-0036-41EE-B9F9-211B830BE5F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005604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BB96B3B-D193-4163-B90D-40DA6713A127}" type="datetimeFigureOut">
              <a:rPr lang="en-US" smtClean="0">
                <a:solidFill>
                  <a:prstClr val="black">
                    <a:tint val="75000"/>
                  </a:prstClr>
                </a:solidFill>
              </a:rPr>
              <a:pPr/>
              <a:t>4/30/2018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F0470B4-0036-41EE-B9F9-211B830BE5F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763790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BB96B3B-D193-4163-B90D-40DA6713A127}" type="datetimeFigureOut">
              <a:rPr lang="en-US" smtClean="0">
                <a:solidFill>
                  <a:prstClr val="black">
                    <a:tint val="75000"/>
                  </a:prstClr>
                </a:solidFill>
              </a:rPr>
              <a:pPr/>
              <a:t>4/30/2018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F0470B4-0036-41EE-B9F9-211B830BE5F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010105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B96B3B-D193-4163-B90D-40DA6713A127}" type="datetimeFigureOut">
              <a:rPr lang="en-US" smtClean="0">
                <a:solidFill>
                  <a:prstClr val="black">
                    <a:tint val="75000"/>
                  </a:prstClr>
                </a:solidFill>
              </a:rPr>
              <a:pPr/>
              <a:t>4/30/2018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F0470B4-0036-41EE-B9F9-211B830BE5F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65054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BB96B3B-D193-4163-B90D-40DA6713A127}" type="datetimeFigureOut">
              <a:rPr lang="en-US" smtClean="0">
                <a:solidFill>
                  <a:prstClr val="black">
                    <a:tint val="75000"/>
                  </a:prstClr>
                </a:solidFill>
              </a:rPr>
              <a:pPr/>
              <a:t>4/30/2018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F0470B4-0036-41EE-B9F9-211B830BE5F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1190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BB96B3B-D193-4163-B90D-40DA6713A127}" type="datetimeFigureOut">
              <a:rPr lang="en-US" smtClean="0">
                <a:solidFill>
                  <a:prstClr val="black">
                    <a:tint val="75000"/>
                  </a:prstClr>
                </a:solidFill>
              </a:rPr>
              <a:pPr/>
              <a:t>4/30/2018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F0470B4-0036-41EE-B9F9-211B830BE5F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95246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BB96B3B-D193-4163-B90D-40DA6713A127}" type="datetimeFigureOut">
              <a:rPr lang="en-US" smtClean="0">
                <a:solidFill>
                  <a:prstClr val="black">
                    <a:tint val="75000"/>
                  </a:prstClr>
                </a:solidFill>
              </a:rPr>
              <a:pPr/>
              <a:t>4/30/2018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F0470B4-0036-41EE-B9F9-211B830BE5F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266142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BB96B3B-D193-4163-B90D-40DA6713A127}" type="datetimeFigureOut">
              <a:rPr lang="en-US" smtClean="0">
                <a:solidFill>
                  <a:prstClr val="black">
                    <a:tint val="75000"/>
                  </a:prstClr>
                </a:solidFill>
              </a:rPr>
              <a:pPr/>
              <a:t>4/30/2018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F0470B4-0036-41EE-B9F9-211B830BE5F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21378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a:off x="685800" y="339883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GB" altLang="en-US"/>
          </a:p>
        </p:txBody>
      </p:sp>
      <p:sp>
        <p:nvSpPr>
          <p:cNvPr id="6" name="Footer Placeholder 4"/>
          <p:cNvSpPr>
            <a:spLocks noGrp="1"/>
          </p:cNvSpPr>
          <p:nvPr>
            <p:ph type="ftr" sz="quarter" idx="11"/>
          </p:nvPr>
        </p:nvSpPr>
        <p:spPr/>
        <p:txBody>
          <a:bodyPr/>
          <a:lstStyle>
            <a:lvl1pPr>
              <a:defRPr/>
            </a:lvl1pPr>
          </a:lstStyle>
          <a:p>
            <a:pPr>
              <a:defRPr/>
            </a:pPr>
            <a:endParaRPr lang="en-GB" altLang="en-US"/>
          </a:p>
        </p:txBody>
      </p:sp>
      <p:sp>
        <p:nvSpPr>
          <p:cNvPr id="7" name="Slide Number Placeholder 5"/>
          <p:cNvSpPr>
            <a:spLocks noGrp="1"/>
          </p:cNvSpPr>
          <p:nvPr>
            <p:ph type="sldNum" sz="quarter" idx="12"/>
          </p:nvPr>
        </p:nvSpPr>
        <p:spPr/>
        <p:txBody>
          <a:bodyPr/>
          <a:lstStyle>
            <a:lvl1pPr>
              <a:defRPr/>
            </a:lvl1pPr>
          </a:lstStyle>
          <a:p>
            <a:pPr>
              <a:defRPr/>
            </a:pPr>
            <a:fld id="{13E709EA-E780-459C-9C1F-A6F869B27734}" type="slidenum">
              <a:rPr lang="en-GB" altLang="en-US"/>
              <a:pPr>
                <a:defRPr/>
              </a:pPr>
              <a:t>‹#›</a:t>
            </a:fld>
            <a:endParaRPr lang="en-GB" altLang="en-US"/>
          </a:p>
        </p:txBody>
      </p:sp>
    </p:spTree>
    <p:extLst>
      <p:ext uri="{BB962C8B-B14F-4D97-AF65-F5344CB8AC3E}">
        <p14:creationId xmlns:p14="http://schemas.microsoft.com/office/powerpoint/2010/main" val="1602093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GB" altLang="en-US"/>
          </a:p>
        </p:txBody>
      </p:sp>
      <p:sp>
        <p:nvSpPr>
          <p:cNvPr id="5" name="Footer Placeholder 4"/>
          <p:cNvSpPr>
            <a:spLocks noGrp="1"/>
          </p:cNvSpPr>
          <p:nvPr>
            <p:ph type="ftr" sz="quarter" idx="11"/>
          </p:nvPr>
        </p:nvSpPr>
        <p:spPr/>
        <p:txBody>
          <a:bodyPr/>
          <a:lstStyle>
            <a:lvl1pPr>
              <a:defRPr/>
            </a:lvl1pPr>
          </a:lstStyle>
          <a:p>
            <a:pPr>
              <a:defRPr/>
            </a:pPr>
            <a:endParaRPr lang="en-GB" altLang="en-US"/>
          </a:p>
        </p:txBody>
      </p:sp>
      <p:sp>
        <p:nvSpPr>
          <p:cNvPr id="6" name="Slide Number Placeholder 5"/>
          <p:cNvSpPr>
            <a:spLocks noGrp="1"/>
          </p:cNvSpPr>
          <p:nvPr>
            <p:ph type="sldNum" sz="quarter" idx="12"/>
          </p:nvPr>
        </p:nvSpPr>
        <p:spPr/>
        <p:txBody>
          <a:bodyPr/>
          <a:lstStyle>
            <a:lvl1pPr>
              <a:defRPr/>
            </a:lvl1pPr>
          </a:lstStyle>
          <a:p>
            <a:pPr>
              <a:defRPr/>
            </a:pPr>
            <a:fld id="{E1D5D7A3-39FA-43D6-B1CA-30FDEC578774}" type="slidenum">
              <a:rPr lang="en-GB" altLang="en-US"/>
              <a:pPr>
                <a:defRPr/>
              </a:pPr>
              <a:t>‹#›</a:t>
            </a:fld>
            <a:endParaRPr lang="en-GB" altLang="en-US"/>
          </a:p>
        </p:txBody>
      </p:sp>
    </p:spTree>
    <p:extLst>
      <p:ext uri="{BB962C8B-B14F-4D97-AF65-F5344CB8AC3E}">
        <p14:creationId xmlns:p14="http://schemas.microsoft.com/office/powerpoint/2010/main" val="221586710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cxnSp>
        <p:nvCxnSpPr>
          <p:cNvPr id="4" name="Straight Connector 3"/>
          <p:cNvCxnSpPr/>
          <p:nvPr/>
        </p:nvCxnSpPr>
        <p:spPr>
          <a:xfrm>
            <a:off x="731838" y="459898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22313" y="2362200"/>
            <a:ext cx="7772400" cy="2200275"/>
          </a:xfrm>
        </p:spPr>
        <p:txBody>
          <a:bodyPr anchor="b"/>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GB" altLang="en-US"/>
          </a:p>
        </p:txBody>
      </p:sp>
      <p:sp>
        <p:nvSpPr>
          <p:cNvPr id="6" name="Footer Placeholder 4"/>
          <p:cNvSpPr>
            <a:spLocks noGrp="1"/>
          </p:cNvSpPr>
          <p:nvPr>
            <p:ph type="ftr" sz="quarter" idx="11"/>
          </p:nvPr>
        </p:nvSpPr>
        <p:spPr/>
        <p:txBody>
          <a:bodyPr/>
          <a:lstStyle>
            <a:lvl1pPr>
              <a:defRPr/>
            </a:lvl1pPr>
          </a:lstStyle>
          <a:p>
            <a:pPr>
              <a:defRPr/>
            </a:pPr>
            <a:endParaRPr lang="en-GB" altLang="en-US"/>
          </a:p>
        </p:txBody>
      </p:sp>
      <p:sp>
        <p:nvSpPr>
          <p:cNvPr id="7" name="Slide Number Placeholder 5"/>
          <p:cNvSpPr>
            <a:spLocks noGrp="1"/>
          </p:cNvSpPr>
          <p:nvPr>
            <p:ph type="sldNum" sz="quarter" idx="12"/>
          </p:nvPr>
        </p:nvSpPr>
        <p:spPr/>
        <p:txBody>
          <a:bodyPr/>
          <a:lstStyle>
            <a:lvl1pPr>
              <a:defRPr/>
            </a:lvl1pPr>
          </a:lstStyle>
          <a:p>
            <a:pPr>
              <a:defRPr/>
            </a:pPr>
            <a:fld id="{5EE3715F-F5AD-4F49-8408-64B447BAAFAD}" type="slidenum">
              <a:rPr lang="en-GB" altLang="en-US"/>
              <a:pPr>
                <a:defRPr/>
              </a:pPr>
              <a:t>‹#›</a:t>
            </a:fld>
            <a:endParaRPr lang="en-GB" altLang="en-US"/>
          </a:p>
        </p:txBody>
      </p:sp>
    </p:spTree>
    <p:extLst>
      <p:ext uri="{BB962C8B-B14F-4D97-AF65-F5344CB8AC3E}">
        <p14:creationId xmlns:p14="http://schemas.microsoft.com/office/powerpoint/2010/main" val="650193152"/>
      </p:ext>
    </p:extLst>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GB" altLang="en-US"/>
          </a:p>
        </p:txBody>
      </p:sp>
      <p:sp>
        <p:nvSpPr>
          <p:cNvPr id="6" name="Footer Placeholder 4"/>
          <p:cNvSpPr>
            <a:spLocks noGrp="1"/>
          </p:cNvSpPr>
          <p:nvPr>
            <p:ph type="ftr" sz="quarter" idx="11"/>
          </p:nvPr>
        </p:nvSpPr>
        <p:spPr/>
        <p:txBody>
          <a:bodyPr/>
          <a:lstStyle>
            <a:lvl1pPr>
              <a:defRPr/>
            </a:lvl1pPr>
          </a:lstStyle>
          <a:p>
            <a:pPr>
              <a:defRPr/>
            </a:pPr>
            <a:endParaRPr lang="en-GB" altLang="en-US"/>
          </a:p>
        </p:txBody>
      </p:sp>
      <p:sp>
        <p:nvSpPr>
          <p:cNvPr id="7" name="Slide Number Placeholder 5"/>
          <p:cNvSpPr>
            <a:spLocks noGrp="1"/>
          </p:cNvSpPr>
          <p:nvPr>
            <p:ph type="sldNum" sz="quarter" idx="12"/>
          </p:nvPr>
        </p:nvSpPr>
        <p:spPr/>
        <p:txBody>
          <a:bodyPr/>
          <a:lstStyle>
            <a:lvl1pPr>
              <a:defRPr/>
            </a:lvl1pPr>
          </a:lstStyle>
          <a:p>
            <a:pPr>
              <a:defRPr/>
            </a:pPr>
            <a:fld id="{01B61FAD-298B-4760-A8A2-25E2D224050A}" type="slidenum">
              <a:rPr lang="en-GB" altLang="en-US"/>
              <a:pPr>
                <a:defRPr/>
              </a:pPr>
              <a:t>‹#›</a:t>
            </a:fld>
            <a:endParaRPr lang="en-GB" altLang="en-US"/>
          </a:p>
        </p:txBody>
      </p:sp>
    </p:spTree>
    <p:extLst>
      <p:ext uri="{BB962C8B-B14F-4D97-AF65-F5344CB8AC3E}">
        <p14:creationId xmlns:p14="http://schemas.microsoft.com/office/powerpoint/2010/main" val="67854404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rot="5400000">
            <a:off x="2218531" y="4045744"/>
            <a:ext cx="470852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6"/>
          <p:cNvSpPr>
            <a:spLocks noGrp="1"/>
          </p:cNvSpPr>
          <p:nvPr>
            <p:ph type="dt" sz="half" idx="10"/>
          </p:nvPr>
        </p:nvSpPr>
        <p:spPr/>
        <p:txBody>
          <a:bodyPr/>
          <a:lstStyle>
            <a:lvl1pPr>
              <a:defRPr/>
            </a:lvl1pPr>
          </a:lstStyle>
          <a:p>
            <a:pPr>
              <a:defRPr/>
            </a:pPr>
            <a:endParaRPr lang="en-GB" altLang="en-US"/>
          </a:p>
        </p:txBody>
      </p:sp>
      <p:sp>
        <p:nvSpPr>
          <p:cNvPr id="9" name="Footer Placeholder 7"/>
          <p:cNvSpPr>
            <a:spLocks noGrp="1"/>
          </p:cNvSpPr>
          <p:nvPr>
            <p:ph type="ftr" sz="quarter" idx="11"/>
          </p:nvPr>
        </p:nvSpPr>
        <p:spPr/>
        <p:txBody>
          <a:bodyPr/>
          <a:lstStyle>
            <a:lvl1pPr>
              <a:defRPr/>
            </a:lvl1pPr>
          </a:lstStyle>
          <a:p>
            <a:pPr>
              <a:defRPr/>
            </a:pPr>
            <a:endParaRPr lang="en-GB" altLang="en-US"/>
          </a:p>
        </p:txBody>
      </p:sp>
      <p:sp>
        <p:nvSpPr>
          <p:cNvPr id="10" name="Slide Number Placeholder 8"/>
          <p:cNvSpPr>
            <a:spLocks noGrp="1"/>
          </p:cNvSpPr>
          <p:nvPr>
            <p:ph type="sldNum" sz="quarter" idx="12"/>
          </p:nvPr>
        </p:nvSpPr>
        <p:spPr/>
        <p:txBody>
          <a:bodyPr/>
          <a:lstStyle>
            <a:lvl1pPr>
              <a:defRPr/>
            </a:lvl1pPr>
          </a:lstStyle>
          <a:p>
            <a:pPr>
              <a:defRPr/>
            </a:pPr>
            <a:fld id="{380993EE-1D1C-46AE-AAD0-294564B1D236}" type="slidenum">
              <a:rPr lang="en-GB" altLang="en-US"/>
              <a:pPr>
                <a:defRPr/>
              </a:pPr>
              <a:t>‹#›</a:t>
            </a:fld>
            <a:endParaRPr lang="en-GB" altLang="en-US"/>
          </a:p>
        </p:txBody>
      </p:sp>
    </p:spTree>
    <p:extLst>
      <p:ext uri="{BB962C8B-B14F-4D97-AF65-F5344CB8AC3E}">
        <p14:creationId xmlns:p14="http://schemas.microsoft.com/office/powerpoint/2010/main" val="381317716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GB" altLang="en-US"/>
          </a:p>
        </p:txBody>
      </p:sp>
      <p:sp>
        <p:nvSpPr>
          <p:cNvPr id="4" name="Footer Placeholder 4"/>
          <p:cNvSpPr>
            <a:spLocks noGrp="1"/>
          </p:cNvSpPr>
          <p:nvPr>
            <p:ph type="ftr" sz="quarter" idx="11"/>
          </p:nvPr>
        </p:nvSpPr>
        <p:spPr/>
        <p:txBody>
          <a:bodyPr/>
          <a:lstStyle>
            <a:lvl1pPr>
              <a:defRPr/>
            </a:lvl1pPr>
          </a:lstStyle>
          <a:p>
            <a:pPr>
              <a:defRPr/>
            </a:pPr>
            <a:endParaRPr lang="en-GB" altLang="en-US"/>
          </a:p>
        </p:txBody>
      </p:sp>
      <p:sp>
        <p:nvSpPr>
          <p:cNvPr id="5" name="Slide Number Placeholder 5"/>
          <p:cNvSpPr>
            <a:spLocks noGrp="1"/>
          </p:cNvSpPr>
          <p:nvPr>
            <p:ph type="sldNum" sz="quarter" idx="12"/>
          </p:nvPr>
        </p:nvSpPr>
        <p:spPr/>
        <p:txBody>
          <a:bodyPr/>
          <a:lstStyle>
            <a:lvl1pPr>
              <a:defRPr/>
            </a:lvl1pPr>
          </a:lstStyle>
          <a:p>
            <a:pPr>
              <a:defRPr/>
            </a:pPr>
            <a:fld id="{FD4C7043-FD9C-47F4-8AC6-3620E925E573}" type="slidenum">
              <a:rPr lang="en-GB" altLang="en-US"/>
              <a:pPr>
                <a:defRPr/>
              </a:pPr>
              <a:t>‹#›</a:t>
            </a:fld>
            <a:endParaRPr lang="en-GB" altLang="en-US"/>
          </a:p>
        </p:txBody>
      </p:sp>
    </p:spTree>
    <p:extLst>
      <p:ext uri="{BB962C8B-B14F-4D97-AF65-F5344CB8AC3E}">
        <p14:creationId xmlns:p14="http://schemas.microsoft.com/office/powerpoint/2010/main" val="403328122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GB" altLang="en-US"/>
          </a:p>
        </p:txBody>
      </p:sp>
      <p:sp>
        <p:nvSpPr>
          <p:cNvPr id="3" name="Footer Placeholder 4"/>
          <p:cNvSpPr>
            <a:spLocks noGrp="1"/>
          </p:cNvSpPr>
          <p:nvPr>
            <p:ph type="ftr" sz="quarter" idx="11"/>
          </p:nvPr>
        </p:nvSpPr>
        <p:spPr/>
        <p:txBody>
          <a:bodyPr/>
          <a:lstStyle>
            <a:lvl1pPr>
              <a:defRPr/>
            </a:lvl1pPr>
          </a:lstStyle>
          <a:p>
            <a:pPr>
              <a:defRPr/>
            </a:pPr>
            <a:endParaRPr lang="en-GB" altLang="en-US"/>
          </a:p>
        </p:txBody>
      </p:sp>
      <p:sp>
        <p:nvSpPr>
          <p:cNvPr id="4" name="Slide Number Placeholder 5"/>
          <p:cNvSpPr>
            <a:spLocks noGrp="1"/>
          </p:cNvSpPr>
          <p:nvPr>
            <p:ph type="sldNum" sz="quarter" idx="12"/>
          </p:nvPr>
        </p:nvSpPr>
        <p:spPr/>
        <p:txBody>
          <a:bodyPr/>
          <a:lstStyle>
            <a:lvl1pPr>
              <a:defRPr/>
            </a:lvl1pPr>
          </a:lstStyle>
          <a:p>
            <a:pPr>
              <a:defRPr/>
            </a:pPr>
            <a:fld id="{54D50D92-38F6-473B-8E53-077AF8EEA04B}" type="slidenum">
              <a:rPr lang="en-GB" altLang="en-US"/>
              <a:pPr>
                <a:defRPr/>
              </a:pPr>
              <a:t>‹#›</a:t>
            </a:fld>
            <a:endParaRPr lang="en-GB" altLang="en-US"/>
          </a:p>
        </p:txBody>
      </p:sp>
    </p:spTree>
    <p:extLst>
      <p:ext uri="{BB962C8B-B14F-4D97-AF65-F5344CB8AC3E}">
        <p14:creationId xmlns:p14="http://schemas.microsoft.com/office/powerpoint/2010/main" val="245099917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p:nvPr/>
        </p:nvCxnSpPr>
        <p:spPr>
          <a:xfrm rot="5400000">
            <a:off x="-13494" y="3580607"/>
            <a:ext cx="557847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4"/>
          <p:cNvSpPr>
            <a:spLocks noGrp="1"/>
          </p:cNvSpPr>
          <p:nvPr>
            <p:ph type="dt" sz="half" idx="10"/>
          </p:nvPr>
        </p:nvSpPr>
        <p:spPr/>
        <p:txBody>
          <a:bodyPr/>
          <a:lstStyle>
            <a:lvl1pPr>
              <a:defRPr/>
            </a:lvl1pPr>
          </a:lstStyle>
          <a:p>
            <a:pPr>
              <a:defRPr/>
            </a:pPr>
            <a:endParaRPr lang="en-GB" altLang="en-US"/>
          </a:p>
        </p:txBody>
      </p:sp>
      <p:sp>
        <p:nvSpPr>
          <p:cNvPr id="7" name="Footer Placeholder 5"/>
          <p:cNvSpPr>
            <a:spLocks noGrp="1"/>
          </p:cNvSpPr>
          <p:nvPr>
            <p:ph type="ftr" sz="quarter" idx="11"/>
          </p:nvPr>
        </p:nvSpPr>
        <p:spPr/>
        <p:txBody>
          <a:bodyPr/>
          <a:lstStyle>
            <a:lvl1pPr>
              <a:defRPr/>
            </a:lvl1pPr>
          </a:lstStyle>
          <a:p>
            <a:pPr>
              <a:defRPr/>
            </a:pPr>
            <a:endParaRPr lang="en-GB" altLang="en-US"/>
          </a:p>
        </p:txBody>
      </p:sp>
      <p:sp>
        <p:nvSpPr>
          <p:cNvPr id="8" name="Slide Number Placeholder 6"/>
          <p:cNvSpPr>
            <a:spLocks noGrp="1"/>
          </p:cNvSpPr>
          <p:nvPr>
            <p:ph type="sldNum" sz="quarter" idx="12"/>
          </p:nvPr>
        </p:nvSpPr>
        <p:spPr/>
        <p:txBody>
          <a:bodyPr/>
          <a:lstStyle>
            <a:lvl1pPr>
              <a:defRPr/>
            </a:lvl1pPr>
          </a:lstStyle>
          <a:p>
            <a:pPr>
              <a:defRPr/>
            </a:pPr>
            <a:fld id="{06B34784-FD60-417A-B5F6-A017890434E3}" type="slidenum">
              <a:rPr lang="en-GB" altLang="en-US"/>
              <a:pPr>
                <a:defRPr/>
              </a:pPr>
              <a:t>‹#›</a:t>
            </a:fld>
            <a:endParaRPr lang="en-GB" altLang="en-US"/>
          </a:p>
        </p:txBody>
      </p:sp>
    </p:spTree>
    <p:extLst>
      <p:ext uri="{BB962C8B-B14F-4D97-AF65-F5344CB8AC3E}">
        <p14:creationId xmlns:p14="http://schemas.microsoft.com/office/powerpoint/2010/main" val="208528787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GB" altLang="en-US"/>
          </a:p>
        </p:txBody>
      </p:sp>
      <p:sp>
        <p:nvSpPr>
          <p:cNvPr id="6" name="Footer Placeholder 4"/>
          <p:cNvSpPr>
            <a:spLocks noGrp="1"/>
          </p:cNvSpPr>
          <p:nvPr>
            <p:ph type="ftr" sz="quarter" idx="11"/>
          </p:nvPr>
        </p:nvSpPr>
        <p:spPr/>
        <p:txBody>
          <a:bodyPr/>
          <a:lstStyle>
            <a:lvl1pPr>
              <a:defRPr/>
            </a:lvl1pPr>
          </a:lstStyle>
          <a:p>
            <a:pPr>
              <a:defRPr/>
            </a:pPr>
            <a:endParaRPr lang="en-GB" altLang="en-US"/>
          </a:p>
        </p:txBody>
      </p:sp>
      <p:sp>
        <p:nvSpPr>
          <p:cNvPr id="7" name="Slide Number Placeholder 5"/>
          <p:cNvSpPr>
            <a:spLocks noGrp="1"/>
          </p:cNvSpPr>
          <p:nvPr>
            <p:ph type="sldNum" sz="quarter" idx="12"/>
          </p:nvPr>
        </p:nvSpPr>
        <p:spPr/>
        <p:txBody>
          <a:bodyPr/>
          <a:lstStyle>
            <a:lvl1pPr>
              <a:defRPr/>
            </a:lvl1pPr>
          </a:lstStyle>
          <a:p>
            <a:pPr>
              <a:defRPr/>
            </a:pPr>
            <a:fld id="{A8BF1DEB-E3EA-41B3-81F6-29661737B4EC}" type="slidenum">
              <a:rPr lang="en-GB" altLang="en-US"/>
              <a:pPr>
                <a:defRPr/>
              </a:pPr>
              <a:t>‹#›</a:t>
            </a:fld>
            <a:endParaRPr lang="en-GB" altLang="en-US"/>
          </a:p>
        </p:txBody>
      </p:sp>
    </p:spTree>
    <p:extLst>
      <p:ext uri="{BB962C8B-B14F-4D97-AF65-F5344CB8AC3E}">
        <p14:creationId xmlns:p14="http://schemas.microsoft.com/office/powerpoint/2010/main" val="195140258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GB" altLang="en-US"/>
          </a:p>
        </p:txBody>
      </p:sp>
      <p:sp>
        <p:nvSpPr>
          <p:cNvPr id="5" name="Footer Placeholder 4"/>
          <p:cNvSpPr>
            <a:spLocks noGrp="1"/>
          </p:cNvSpPr>
          <p:nvPr>
            <p:ph type="ftr" sz="quarter" idx="11"/>
          </p:nvPr>
        </p:nvSpPr>
        <p:spPr/>
        <p:txBody>
          <a:bodyPr/>
          <a:lstStyle>
            <a:lvl1pPr>
              <a:defRPr/>
            </a:lvl1pPr>
          </a:lstStyle>
          <a:p>
            <a:pPr>
              <a:defRPr/>
            </a:pPr>
            <a:endParaRPr lang="en-GB" altLang="en-US"/>
          </a:p>
        </p:txBody>
      </p:sp>
      <p:sp>
        <p:nvSpPr>
          <p:cNvPr id="6" name="Slide Number Placeholder 5"/>
          <p:cNvSpPr>
            <a:spLocks noGrp="1"/>
          </p:cNvSpPr>
          <p:nvPr>
            <p:ph type="sldNum" sz="quarter" idx="12"/>
          </p:nvPr>
        </p:nvSpPr>
        <p:spPr/>
        <p:txBody>
          <a:bodyPr/>
          <a:lstStyle>
            <a:lvl1pPr>
              <a:defRPr/>
            </a:lvl1pPr>
          </a:lstStyle>
          <a:p>
            <a:pPr>
              <a:defRPr/>
            </a:pPr>
            <a:fld id="{9F51AAE3-8FC7-410D-B420-8A20B62649C0}" type="slidenum">
              <a:rPr lang="en-GB" altLang="en-US"/>
              <a:pPr>
                <a:defRPr/>
              </a:pPr>
              <a:t>‹#›</a:t>
            </a:fld>
            <a:endParaRPr lang="en-GB" altLang="en-US"/>
          </a:p>
        </p:txBody>
      </p:sp>
    </p:spTree>
    <p:extLst>
      <p:ext uri="{BB962C8B-B14F-4D97-AF65-F5344CB8AC3E}">
        <p14:creationId xmlns:p14="http://schemas.microsoft.com/office/powerpoint/2010/main" val="199656037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GB" altLang="en-US"/>
          </a:p>
        </p:txBody>
      </p:sp>
      <p:sp>
        <p:nvSpPr>
          <p:cNvPr id="5" name="Footer Placeholder 4"/>
          <p:cNvSpPr>
            <a:spLocks noGrp="1"/>
          </p:cNvSpPr>
          <p:nvPr>
            <p:ph type="ftr" sz="quarter" idx="11"/>
          </p:nvPr>
        </p:nvSpPr>
        <p:spPr/>
        <p:txBody>
          <a:bodyPr/>
          <a:lstStyle>
            <a:lvl1pPr>
              <a:defRPr/>
            </a:lvl1pPr>
          </a:lstStyle>
          <a:p>
            <a:pPr>
              <a:defRPr/>
            </a:pPr>
            <a:endParaRPr lang="en-GB" altLang="en-US"/>
          </a:p>
        </p:txBody>
      </p:sp>
      <p:sp>
        <p:nvSpPr>
          <p:cNvPr id="6" name="Slide Number Placeholder 5"/>
          <p:cNvSpPr>
            <a:spLocks noGrp="1"/>
          </p:cNvSpPr>
          <p:nvPr>
            <p:ph type="sldNum" sz="quarter" idx="12"/>
          </p:nvPr>
        </p:nvSpPr>
        <p:spPr/>
        <p:txBody>
          <a:bodyPr/>
          <a:lstStyle>
            <a:lvl1pPr>
              <a:defRPr/>
            </a:lvl1pPr>
          </a:lstStyle>
          <a:p>
            <a:pPr>
              <a:defRPr/>
            </a:pPr>
            <a:fld id="{64958953-8E2E-4E99-ADCC-CE59D865BC12}" type="slidenum">
              <a:rPr lang="en-GB" altLang="en-US"/>
              <a:pPr>
                <a:defRPr/>
              </a:pPr>
              <a:t>‹#›</a:t>
            </a:fld>
            <a:endParaRPr lang="en-GB" altLang="en-US"/>
          </a:p>
        </p:txBody>
      </p:sp>
    </p:spTree>
    <p:extLst>
      <p:ext uri="{BB962C8B-B14F-4D97-AF65-F5344CB8AC3E}">
        <p14:creationId xmlns:p14="http://schemas.microsoft.com/office/powerpoint/2010/main" val="245699752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4. Cover 4">
    <p:spTree>
      <p:nvGrpSpPr>
        <p:cNvPr id="1" name=""/>
        <p:cNvGrpSpPr/>
        <p:nvPr/>
      </p:nvGrpSpPr>
      <p:grpSpPr>
        <a:xfrm>
          <a:off x="0" y="0"/>
          <a:ext cx="0" cy="0"/>
          <a:chOff x="0" y="0"/>
          <a:chExt cx="0" cy="0"/>
        </a:xfrm>
      </p:grpSpPr>
      <p:pic>
        <p:nvPicPr>
          <p:cNvPr id="4" name="Picture 8" descr="C:\Users\user\Desktop\TanakaEve-027.jpg"/>
          <p:cNvPicPr>
            <a:picLocks noChangeAspect="1" noChangeArrowheads="1"/>
          </p:cNvPicPr>
          <p:nvPr userDrawn="1"/>
        </p:nvPicPr>
        <p:blipFill>
          <a:blip r:embed="rId2">
            <a:extLst>
              <a:ext uri="{28A0092B-C50C-407E-A947-70E740481C1C}">
                <a14:useLocalDpi xmlns:a14="http://schemas.microsoft.com/office/drawing/2010/main" val="0"/>
              </a:ext>
            </a:extLst>
          </a:blip>
          <a:srcRect l="-66" t="15257" r="1245" b="6731"/>
          <a:stretch>
            <a:fillRect/>
          </a:stretch>
        </p:blipFill>
        <p:spPr bwMode="auto">
          <a:xfrm>
            <a:off x="-20638" y="1844675"/>
            <a:ext cx="8640763" cy="455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ontent Placeholder 2"/>
          <p:cNvSpPr>
            <a:spLocks noGrp="1"/>
          </p:cNvSpPr>
          <p:nvPr>
            <p:ph sz="quarter" idx="11"/>
          </p:nvPr>
        </p:nvSpPr>
        <p:spPr>
          <a:xfrm>
            <a:off x="2383196" y="1255992"/>
            <a:ext cx="6221412" cy="481012"/>
          </a:xfrm>
        </p:spPr>
        <p:txBody>
          <a:bodyPr anchor="ctr">
            <a:noAutofit/>
          </a:bodyPr>
          <a:lstStyle>
            <a:lvl1pPr marL="0" indent="0" algn="r">
              <a:buNone/>
              <a:defRPr sz="2800">
                <a:solidFill>
                  <a:schemeClr val="bg1">
                    <a:lumMod val="50000"/>
                  </a:schemeClr>
                </a:solidFill>
              </a:defRPr>
            </a:lvl1pPr>
          </a:lstStyle>
          <a:p>
            <a:pPr lvl="0"/>
            <a:r>
              <a:rPr lang="en-US" smtClean="0"/>
              <a:t>Click to edit Master text styles</a:t>
            </a:r>
          </a:p>
        </p:txBody>
      </p:sp>
      <p:sp>
        <p:nvSpPr>
          <p:cNvPr id="6" name="Title 3"/>
          <p:cNvSpPr>
            <a:spLocks noGrp="1"/>
          </p:cNvSpPr>
          <p:nvPr>
            <p:ph type="title"/>
          </p:nvPr>
        </p:nvSpPr>
        <p:spPr>
          <a:xfrm>
            <a:off x="2144713" y="385763"/>
            <a:ext cx="6542087" cy="742950"/>
          </a:xfrm>
        </p:spPr>
        <p:txBody>
          <a:bodyPr/>
          <a:lstStyle/>
          <a:p>
            <a:r>
              <a:rPr lang="en-US" smtClean="0"/>
              <a:t>Click to edit Master title style</a:t>
            </a:r>
            <a:endParaRPr lang="en-GB" dirty="0"/>
          </a:p>
        </p:txBody>
      </p:sp>
      <p:sp>
        <p:nvSpPr>
          <p:cNvPr id="5" name="Footer Placeholder 1"/>
          <p:cNvSpPr>
            <a:spLocks noGrp="1"/>
          </p:cNvSpPr>
          <p:nvPr>
            <p:ph type="ftr" sz="quarter" idx="12"/>
          </p:nvPr>
        </p:nvSpPr>
        <p:spPr/>
        <p:txBody>
          <a:bodyPr/>
          <a:lstStyle>
            <a:lvl1pPr>
              <a:defRPr/>
            </a:lvl1pPr>
          </a:lstStyle>
          <a:p>
            <a:pPr>
              <a:defRPr/>
            </a:pPr>
            <a:r>
              <a:rPr lang="en-GB"/>
              <a:t>© Imperial College Business School</a:t>
            </a:r>
          </a:p>
        </p:txBody>
      </p:sp>
      <p:sp>
        <p:nvSpPr>
          <p:cNvPr id="7" name="Slide Number Placeholder 1"/>
          <p:cNvSpPr>
            <a:spLocks noGrp="1"/>
          </p:cNvSpPr>
          <p:nvPr>
            <p:ph type="sldNum" sz="quarter" idx="13"/>
          </p:nvPr>
        </p:nvSpPr>
        <p:spPr/>
        <p:txBody>
          <a:bodyPr/>
          <a:lstStyle>
            <a:lvl1pPr>
              <a:defRPr/>
            </a:lvl1pPr>
          </a:lstStyle>
          <a:p>
            <a:pPr>
              <a:defRPr/>
            </a:pPr>
            <a:fld id="{ED4643C5-66CF-4314-B655-0E0B2C1978DA}" type="slidenum">
              <a:rPr lang="en-GB"/>
              <a:pPr>
                <a:defRPr/>
              </a:pPr>
              <a:t>‹#›</a:t>
            </a:fld>
            <a:endParaRPr lang="en-GB"/>
          </a:p>
        </p:txBody>
      </p:sp>
    </p:spTree>
    <p:extLst>
      <p:ext uri="{BB962C8B-B14F-4D97-AF65-F5344CB8AC3E}">
        <p14:creationId xmlns:p14="http://schemas.microsoft.com/office/powerpoint/2010/main" val="139095117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10. No sub/No content">
    <p:spTree>
      <p:nvGrpSpPr>
        <p:cNvPr id="1" name=""/>
        <p:cNvGrpSpPr/>
        <p:nvPr/>
      </p:nvGrpSpPr>
      <p:grpSpPr>
        <a:xfrm>
          <a:off x="0" y="0"/>
          <a:ext cx="0" cy="0"/>
          <a:chOff x="0" y="0"/>
          <a:chExt cx="0" cy="0"/>
        </a:xfrm>
      </p:grpSpPr>
      <p:cxnSp>
        <p:nvCxnSpPr>
          <p:cNvPr id="3" name="Straight Connector 2"/>
          <p:cNvCxnSpPr/>
          <p:nvPr/>
        </p:nvCxnSpPr>
        <p:spPr>
          <a:xfrm>
            <a:off x="357188" y="1474788"/>
            <a:ext cx="8331200"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8" name="Title 2"/>
          <p:cNvSpPr>
            <a:spLocks noGrp="1"/>
          </p:cNvSpPr>
          <p:nvPr>
            <p:ph type="title"/>
          </p:nvPr>
        </p:nvSpPr>
        <p:spPr>
          <a:xfrm>
            <a:off x="2144713" y="385763"/>
            <a:ext cx="6542087" cy="742950"/>
          </a:xfrm>
        </p:spPr>
        <p:txBody>
          <a:bodyPr/>
          <a:lstStyle/>
          <a:p>
            <a:r>
              <a:rPr lang="en-US" smtClean="0"/>
              <a:t>Click to edit Master title style</a:t>
            </a:r>
            <a:endParaRPr lang="en-GB" dirty="0"/>
          </a:p>
        </p:txBody>
      </p:sp>
      <p:sp>
        <p:nvSpPr>
          <p:cNvPr id="4" name="Footer Placeholder 1"/>
          <p:cNvSpPr>
            <a:spLocks noGrp="1"/>
          </p:cNvSpPr>
          <p:nvPr>
            <p:ph type="ftr" sz="quarter" idx="10"/>
          </p:nvPr>
        </p:nvSpPr>
        <p:spPr/>
        <p:txBody>
          <a:bodyPr/>
          <a:lstStyle>
            <a:lvl1pPr>
              <a:defRPr/>
            </a:lvl1pPr>
          </a:lstStyle>
          <a:p>
            <a:pPr>
              <a:defRPr/>
            </a:pPr>
            <a:r>
              <a:rPr lang="en-GB"/>
              <a:t>© Imperial College Business School</a:t>
            </a:r>
          </a:p>
        </p:txBody>
      </p:sp>
      <p:sp>
        <p:nvSpPr>
          <p:cNvPr id="5" name="Slide Number Placeholder 6"/>
          <p:cNvSpPr>
            <a:spLocks noGrp="1"/>
          </p:cNvSpPr>
          <p:nvPr>
            <p:ph type="sldNum" sz="quarter" idx="11"/>
          </p:nvPr>
        </p:nvSpPr>
        <p:spPr/>
        <p:txBody>
          <a:bodyPr/>
          <a:lstStyle>
            <a:lvl1pPr>
              <a:defRPr/>
            </a:lvl1pPr>
          </a:lstStyle>
          <a:p>
            <a:pPr>
              <a:defRPr/>
            </a:pPr>
            <a:fld id="{AE21EA12-89E6-4B2A-86A1-60CDBB1C2DD9}" type="slidenum">
              <a:rPr lang="en-GB"/>
              <a:pPr>
                <a:defRPr/>
              </a:pPr>
              <a:t>‹#›</a:t>
            </a:fld>
            <a:endParaRPr lang="en-GB" dirty="0"/>
          </a:p>
        </p:txBody>
      </p:sp>
    </p:spTree>
    <p:extLst>
      <p:ext uri="{BB962C8B-B14F-4D97-AF65-F5344CB8AC3E}">
        <p14:creationId xmlns:p14="http://schemas.microsoft.com/office/powerpoint/2010/main" val="586686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theme" Target="../theme/theme2.xml"/><Relationship Id="rId4"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theme" Target="../theme/theme5.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6418263"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20D1FDE1-4D84-4413-B9D8-E12A76F8A20C}" type="datetimeFigureOut">
              <a:rPr lang="en-GB"/>
              <a:pPr>
                <a:defRPr/>
              </a:pPr>
              <a:t>30/04/2018</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420BD71E-C13F-4AC7-932E-A1E8995A20DD}" type="slidenum">
              <a:rPr lang="en-GB"/>
              <a:pPr>
                <a:defRPr/>
              </a:pPr>
              <a:t>‹#›</a:t>
            </a:fld>
            <a:endParaRPr lang="en-GB" dirty="0"/>
          </a:p>
        </p:txBody>
      </p:sp>
      <p:pic>
        <p:nvPicPr>
          <p:cNvPr id="1031" name="Picture 2"/>
          <p:cNvPicPr>
            <a:picLocks noChangeAspect="1" noChangeArrowheads="1"/>
          </p:cNvPicPr>
          <p:nvPr userDrawn="1"/>
        </p:nvPicPr>
        <p:blipFill>
          <a:blip r:embed="rId16"/>
          <a:srcRect/>
          <a:stretch>
            <a:fillRect/>
          </a:stretch>
        </p:blipFill>
        <p:spPr bwMode="auto">
          <a:xfrm>
            <a:off x="7019925" y="260350"/>
            <a:ext cx="1957388" cy="8350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1" r:id="rId8"/>
    <p:sldLayoutId id="2147483669" r:id="rId9"/>
    <p:sldLayoutId id="2147483660" r:id="rId10"/>
    <p:sldLayoutId id="2147483659" r:id="rId11"/>
    <p:sldLayoutId id="2147483670" r:id="rId12"/>
    <p:sldLayoutId id="2147483671" r:id="rId13"/>
    <p:sldLayoutId id="2147483757" r:id="rId14"/>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7461147"/>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727" r:id="rId3"/>
    <p:sldLayoutId id="2147483756" r:id="rId4"/>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l" rtl="0" eaLnBrk="0" fontAlgn="base" hangingPunct="0">
        <a:spcBef>
          <a:spcPct val="0"/>
        </a:spcBef>
        <a:spcAft>
          <a:spcPct val="0"/>
        </a:spcAft>
        <a:defRPr b="1">
          <a:solidFill>
            <a:schemeClr val="bg2"/>
          </a:solidFill>
          <a:latin typeface="+mj-lt"/>
          <a:ea typeface="ＭＳ Ｐゴシック" pitchFamily="127" charset="-128"/>
          <a:cs typeface="ＭＳ Ｐゴシック" pitchFamily="127" charset="-128"/>
        </a:defRPr>
      </a:lvl1pPr>
      <a:lvl2pPr algn="l" rtl="0" eaLnBrk="0" fontAlgn="base" hangingPunct="0">
        <a:spcBef>
          <a:spcPct val="0"/>
        </a:spcBef>
        <a:spcAft>
          <a:spcPct val="0"/>
        </a:spcAft>
        <a:defRPr b="1">
          <a:solidFill>
            <a:schemeClr val="bg2"/>
          </a:solidFill>
          <a:latin typeface="Arial" charset="0"/>
          <a:ea typeface="ＭＳ Ｐゴシック" pitchFamily="127" charset="-128"/>
          <a:cs typeface="ＭＳ Ｐゴシック" pitchFamily="127" charset="-128"/>
        </a:defRPr>
      </a:lvl2pPr>
      <a:lvl3pPr algn="l" rtl="0" eaLnBrk="0" fontAlgn="base" hangingPunct="0">
        <a:spcBef>
          <a:spcPct val="0"/>
        </a:spcBef>
        <a:spcAft>
          <a:spcPct val="0"/>
        </a:spcAft>
        <a:defRPr b="1">
          <a:solidFill>
            <a:schemeClr val="bg2"/>
          </a:solidFill>
          <a:latin typeface="Arial" charset="0"/>
          <a:ea typeface="ＭＳ Ｐゴシック" pitchFamily="127" charset="-128"/>
          <a:cs typeface="ＭＳ Ｐゴシック" pitchFamily="127" charset="-128"/>
        </a:defRPr>
      </a:lvl3pPr>
      <a:lvl4pPr algn="l" rtl="0" eaLnBrk="0" fontAlgn="base" hangingPunct="0">
        <a:spcBef>
          <a:spcPct val="0"/>
        </a:spcBef>
        <a:spcAft>
          <a:spcPct val="0"/>
        </a:spcAft>
        <a:defRPr b="1">
          <a:solidFill>
            <a:schemeClr val="bg2"/>
          </a:solidFill>
          <a:latin typeface="Arial" charset="0"/>
          <a:ea typeface="ＭＳ Ｐゴシック" pitchFamily="127" charset="-128"/>
          <a:cs typeface="ＭＳ Ｐゴシック" pitchFamily="127" charset="-128"/>
        </a:defRPr>
      </a:lvl4pPr>
      <a:lvl5pPr algn="l" rtl="0" eaLnBrk="0" fontAlgn="base" hangingPunct="0">
        <a:spcBef>
          <a:spcPct val="0"/>
        </a:spcBef>
        <a:spcAft>
          <a:spcPct val="0"/>
        </a:spcAft>
        <a:defRPr b="1">
          <a:solidFill>
            <a:schemeClr val="bg2"/>
          </a:solidFill>
          <a:latin typeface="Arial" charset="0"/>
          <a:ea typeface="ＭＳ Ｐゴシック" pitchFamily="127" charset="-128"/>
          <a:cs typeface="ＭＳ Ｐゴシック" pitchFamily="127" charset="-128"/>
        </a:defRPr>
      </a:lvl5pPr>
      <a:lvl6pPr marL="457200" algn="l" rtl="0" fontAlgn="base">
        <a:spcBef>
          <a:spcPct val="0"/>
        </a:spcBef>
        <a:spcAft>
          <a:spcPct val="0"/>
        </a:spcAft>
        <a:defRPr b="1">
          <a:solidFill>
            <a:schemeClr val="bg2"/>
          </a:solidFill>
          <a:latin typeface="Arial" charset="0"/>
        </a:defRPr>
      </a:lvl6pPr>
      <a:lvl7pPr marL="914400" algn="l" rtl="0" fontAlgn="base">
        <a:spcBef>
          <a:spcPct val="0"/>
        </a:spcBef>
        <a:spcAft>
          <a:spcPct val="0"/>
        </a:spcAft>
        <a:defRPr b="1">
          <a:solidFill>
            <a:schemeClr val="bg2"/>
          </a:solidFill>
          <a:latin typeface="Arial" charset="0"/>
        </a:defRPr>
      </a:lvl7pPr>
      <a:lvl8pPr marL="1371600" algn="l" rtl="0" fontAlgn="base">
        <a:spcBef>
          <a:spcPct val="0"/>
        </a:spcBef>
        <a:spcAft>
          <a:spcPct val="0"/>
        </a:spcAft>
        <a:defRPr b="1">
          <a:solidFill>
            <a:schemeClr val="bg2"/>
          </a:solidFill>
          <a:latin typeface="Arial" charset="0"/>
        </a:defRPr>
      </a:lvl8pPr>
      <a:lvl9pPr marL="1828800" algn="l" rtl="0" fontAlgn="base">
        <a:spcBef>
          <a:spcPct val="0"/>
        </a:spcBef>
        <a:spcAft>
          <a:spcPct val="0"/>
        </a:spcAft>
        <a:defRPr b="1">
          <a:solidFill>
            <a:schemeClr val="bg2"/>
          </a:solidFill>
          <a:latin typeface="Arial" charset="0"/>
        </a:defRPr>
      </a:lvl9pPr>
    </p:titleStyle>
    <p:bodyStyle>
      <a:lvl1pPr marL="342900" indent="-342900" algn="l" rtl="0" eaLnBrk="0" fontAlgn="base" hangingPunct="0">
        <a:spcBef>
          <a:spcPct val="20000"/>
        </a:spcBef>
        <a:spcAft>
          <a:spcPct val="0"/>
        </a:spcAft>
        <a:buFont typeface="Arial" pitchFamily="127" charset="0"/>
        <a:defRPr sz="1400">
          <a:solidFill>
            <a:schemeClr val="tx1"/>
          </a:solidFill>
          <a:latin typeface="+mn-lt"/>
          <a:ea typeface="ＭＳ Ｐゴシック" pitchFamily="127" charset="-128"/>
          <a:cs typeface="ＭＳ Ｐゴシック" pitchFamily="127" charset="-128"/>
        </a:defRPr>
      </a:lvl1pPr>
      <a:lvl2pPr marL="742950" indent="-285750" algn="l" rtl="0" eaLnBrk="0" fontAlgn="base" hangingPunct="0">
        <a:spcBef>
          <a:spcPct val="20000"/>
        </a:spcBef>
        <a:spcAft>
          <a:spcPct val="0"/>
        </a:spcAft>
        <a:buFont typeface="Arial" pitchFamily="127" charset="0"/>
        <a:buChar char="&gt;"/>
        <a:defRPr sz="1400">
          <a:solidFill>
            <a:schemeClr val="tx1"/>
          </a:solidFill>
          <a:latin typeface="+mn-lt"/>
          <a:ea typeface="ＭＳ Ｐゴシック" pitchFamily="127" charset="-128"/>
        </a:defRPr>
      </a:lvl2pPr>
      <a:lvl3pPr marL="1143000" indent="-228600" algn="l" rtl="0" eaLnBrk="0" fontAlgn="base" hangingPunct="0">
        <a:spcBef>
          <a:spcPct val="20000"/>
        </a:spcBef>
        <a:spcAft>
          <a:spcPct val="0"/>
        </a:spcAft>
        <a:buFont typeface="Arial" pitchFamily="127" charset="0"/>
        <a:buChar char="&gt;"/>
        <a:defRPr sz="1400">
          <a:solidFill>
            <a:schemeClr val="tx1"/>
          </a:solidFill>
          <a:latin typeface="+mn-lt"/>
          <a:ea typeface="ＭＳ Ｐゴシック" pitchFamily="127" charset="-128"/>
        </a:defRPr>
      </a:lvl3pPr>
      <a:lvl4pPr marL="1562100" indent="-228600" algn="l" rtl="0" eaLnBrk="0" fontAlgn="base" hangingPunct="0">
        <a:spcBef>
          <a:spcPct val="20000"/>
        </a:spcBef>
        <a:spcAft>
          <a:spcPct val="0"/>
        </a:spcAft>
        <a:buFont typeface="Arial" pitchFamily="127" charset="0"/>
        <a:buChar char="&gt;"/>
        <a:defRPr sz="1400">
          <a:solidFill>
            <a:schemeClr val="tx1"/>
          </a:solidFill>
          <a:latin typeface="+mn-lt"/>
          <a:ea typeface="ＭＳ Ｐゴシック" pitchFamily="127" charset="-128"/>
        </a:defRPr>
      </a:lvl4pPr>
      <a:lvl5pPr marL="1981200" indent="-228600" algn="l" rtl="0" eaLnBrk="0" fontAlgn="base" hangingPunct="0">
        <a:spcBef>
          <a:spcPct val="20000"/>
        </a:spcBef>
        <a:spcAft>
          <a:spcPct val="0"/>
        </a:spcAft>
        <a:buFont typeface="Arial" pitchFamily="127" charset="0"/>
        <a:buChar char="&gt;"/>
        <a:defRPr sz="1400">
          <a:solidFill>
            <a:schemeClr val="tx1"/>
          </a:solidFill>
          <a:latin typeface="+mn-lt"/>
          <a:ea typeface="ＭＳ Ｐゴシック" pitchFamily="127" charset="-128"/>
        </a:defRPr>
      </a:lvl5pPr>
      <a:lvl6pPr marL="2438400" indent="-228600" algn="l" rtl="0" fontAlgn="base">
        <a:spcBef>
          <a:spcPct val="20000"/>
        </a:spcBef>
        <a:spcAft>
          <a:spcPct val="0"/>
        </a:spcAft>
        <a:buFont typeface="Arial" charset="0"/>
        <a:buChar char="&gt;"/>
        <a:defRPr sz="1400">
          <a:solidFill>
            <a:schemeClr val="tx1"/>
          </a:solidFill>
          <a:latin typeface="+mn-lt"/>
        </a:defRPr>
      </a:lvl6pPr>
      <a:lvl7pPr marL="2895600" indent="-228600" algn="l" rtl="0" fontAlgn="base">
        <a:spcBef>
          <a:spcPct val="20000"/>
        </a:spcBef>
        <a:spcAft>
          <a:spcPct val="0"/>
        </a:spcAft>
        <a:buFont typeface="Arial" charset="0"/>
        <a:buChar char="&gt;"/>
        <a:defRPr sz="1400">
          <a:solidFill>
            <a:schemeClr val="tx1"/>
          </a:solidFill>
          <a:latin typeface="+mn-lt"/>
        </a:defRPr>
      </a:lvl7pPr>
      <a:lvl8pPr marL="3352800" indent="-228600" algn="l" rtl="0" fontAlgn="base">
        <a:spcBef>
          <a:spcPct val="20000"/>
        </a:spcBef>
        <a:spcAft>
          <a:spcPct val="0"/>
        </a:spcAft>
        <a:buFont typeface="Arial" charset="0"/>
        <a:buChar char="&gt;"/>
        <a:defRPr sz="1400">
          <a:solidFill>
            <a:schemeClr val="tx1"/>
          </a:solidFill>
          <a:latin typeface="+mn-lt"/>
        </a:defRPr>
      </a:lvl8pPr>
      <a:lvl9pPr marL="3810000" indent="-228600" algn="l" rtl="0" fontAlgn="base">
        <a:spcBef>
          <a:spcPct val="20000"/>
        </a:spcBef>
        <a:spcAft>
          <a:spcPct val="0"/>
        </a:spcAft>
        <a:buFont typeface="Arial" charset="0"/>
        <a:buChar char="&gt;"/>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09B9C672-AC3A-412A-B4A5-3E8AFD8EAC79}" type="datetimeFigureOut">
              <a:rPr lang="en-GB" smtClean="0">
                <a:solidFill>
                  <a:prstClr val="black">
                    <a:tint val="75000"/>
                  </a:prstClr>
                </a:solidFill>
                <a:latin typeface="Calibri"/>
                <a:cs typeface="+mn-cs"/>
              </a:rPr>
              <a:pPr fontAlgn="auto">
                <a:spcBef>
                  <a:spcPts val="0"/>
                </a:spcBef>
                <a:spcAft>
                  <a:spcPts val="0"/>
                </a:spcAft>
              </a:pPr>
              <a:t>30/04/2018</a:t>
            </a:fld>
            <a:endParaRPr lang="en-GB">
              <a:solidFill>
                <a:prstClr val="black">
                  <a:tint val="75000"/>
                </a:prstClr>
              </a:solidFill>
              <a:latin typeface="Calibri"/>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GB">
              <a:solidFill>
                <a:prstClr val="black">
                  <a:tint val="75000"/>
                </a:prstClr>
              </a:solidFill>
              <a:latin typeface="Calibri"/>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0B11D47B-01F3-475F-94D0-7DED117D887E}" type="slidenum">
              <a:rPr lang="en-GB" smtClean="0">
                <a:solidFill>
                  <a:prstClr val="black">
                    <a:tint val="75000"/>
                  </a:prstClr>
                </a:solidFill>
                <a:latin typeface="Calibri"/>
                <a:cs typeface="+mn-cs"/>
              </a:rPr>
              <a:pPr fontAlgn="auto">
                <a:spcBef>
                  <a:spcPts val="0"/>
                </a:spcBef>
                <a:spcAft>
                  <a:spcPts val="0"/>
                </a:spcAft>
              </a:pPr>
              <a:t>‹#›</a:t>
            </a:fld>
            <a:endParaRPr lang="en-GB">
              <a:solidFill>
                <a:prstClr val="black">
                  <a:tint val="75000"/>
                </a:prstClr>
              </a:solidFill>
              <a:latin typeface="Calibri"/>
              <a:cs typeface="+mn-cs"/>
            </a:endParaRPr>
          </a:p>
        </p:txBody>
      </p:sp>
    </p:spTree>
    <p:extLst>
      <p:ext uri="{BB962C8B-B14F-4D97-AF65-F5344CB8AC3E}">
        <p14:creationId xmlns:p14="http://schemas.microsoft.com/office/powerpoint/2010/main" val="2520554267"/>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663"/>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2400">
              <a:solidFill>
                <a:srgbClr val="FFFFFF"/>
              </a:solidFill>
            </a:endParaRPr>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1028" name="Text Placeholder 2"/>
          <p:cNvSpPr>
            <a:spLocks noGrp="1"/>
          </p:cNvSpPr>
          <p:nvPr>
            <p:ph type="body" idx="1"/>
          </p:nvPr>
        </p:nvSpPr>
        <p:spPr bwMode="auto">
          <a:xfrm>
            <a:off x="457200" y="1600200"/>
            <a:ext cx="8229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7" name="Rectangle 6"/>
          <p:cNvSpPr/>
          <p:nvPr/>
        </p:nvSpPr>
        <p:spPr>
          <a:xfrm>
            <a:off x="0" y="0"/>
            <a:ext cx="9144000"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2400">
              <a:solidFill>
                <a:srgbClr val="FFFFFF"/>
              </a:solidFill>
            </a:endParaRPr>
          </a:p>
        </p:txBody>
      </p:sp>
      <p:sp>
        <p:nvSpPr>
          <p:cNvPr id="4" name="Date Placeholder 3"/>
          <p:cNvSpPr>
            <a:spLocks noGrp="1"/>
          </p:cNvSpPr>
          <p:nvPr>
            <p:ph type="dt" sz="half" idx="2"/>
          </p:nvPr>
        </p:nvSpPr>
        <p:spPr>
          <a:xfrm>
            <a:off x="457200" y="19050"/>
            <a:ext cx="2895600" cy="328613"/>
          </a:xfrm>
          <a:prstGeom prst="rect">
            <a:avLst/>
          </a:prstGeom>
        </p:spPr>
        <p:txBody>
          <a:bodyPr vert="horz" lIns="91440" tIns="45720" rIns="91440" bIns="45720" rtlCol="0" anchor="ctr"/>
          <a:lstStyle>
            <a:lvl1pPr algn="l">
              <a:defRPr sz="1200">
                <a:solidFill>
                  <a:srgbClr val="FFFFFF"/>
                </a:solidFill>
              </a:defRPr>
            </a:lvl1pPr>
          </a:lstStyle>
          <a:p>
            <a:pPr eaLnBrk="0" hangingPunct="0">
              <a:defRPr/>
            </a:pPr>
            <a:endParaRPr lang="en-GB">
              <a:latin typeface="Times New Roman" pitchFamily="18" charset="0"/>
              <a:cs typeface="+mn-cs"/>
            </a:endParaRPr>
          </a:p>
        </p:txBody>
      </p:sp>
      <p:sp>
        <p:nvSpPr>
          <p:cNvPr id="5" name="Footer Placeholder 4"/>
          <p:cNvSpPr>
            <a:spLocks noGrp="1"/>
          </p:cNvSpPr>
          <p:nvPr>
            <p:ph type="ftr" sz="quarter" idx="3"/>
          </p:nvPr>
        </p:nvSpPr>
        <p:spPr>
          <a:xfrm>
            <a:off x="3429000" y="19050"/>
            <a:ext cx="4114800" cy="328613"/>
          </a:xfrm>
          <a:prstGeom prst="rect">
            <a:avLst/>
          </a:prstGeom>
        </p:spPr>
        <p:txBody>
          <a:bodyPr vert="horz" lIns="91440" tIns="45720" rIns="91440" bIns="45720" rtlCol="0" anchor="ctr"/>
          <a:lstStyle>
            <a:lvl1pPr algn="ctr">
              <a:defRPr sz="1200">
                <a:solidFill>
                  <a:srgbClr val="FFFFFF"/>
                </a:solidFill>
              </a:defRPr>
            </a:lvl1pPr>
          </a:lstStyle>
          <a:p>
            <a:pPr eaLnBrk="0" hangingPunct="0">
              <a:defRPr/>
            </a:pPr>
            <a:endParaRPr lang="en-GB">
              <a:latin typeface="Times New Roman" pitchFamily="18" charset="0"/>
              <a:cs typeface="+mn-cs"/>
            </a:endParaRPr>
          </a:p>
        </p:txBody>
      </p:sp>
      <p:sp>
        <p:nvSpPr>
          <p:cNvPr id="6" name="Slide Number Placeholder 5"/>
          <p:cNvSpPr>
            <a:spLocks noGrp="1"/>
          </p:cNvSpPr>
          <p:nvPr>
            <p:ph type="sldNum" sz="quarter" idx="4"/>
          </p:nvPr>
        </p:nvSpPr>
        <p:spPr>
          <a:xfrm>
            <a:off x="7620000" y="19050"/>
            <a:ext cx="1066800" cy="328613"/>
          </a:xfrm>
          <a:prstGeom prst="rect">
            <a:avLst/>
          </a:prstGeom>
        </p:spPr>
        <p:txBody>
          <a:bodyPr vert="horz" lIns="91440" tIns="45720" rIns="91440" bIns="45720" rtlCol="0" anchor="ctr"/>
          <a:lstStyle>
            <a:lvl1pPr algn="l">
              <a:defRPr sz="1400" b="1">
                <a:solidFill>
                  <a:srgbClr val="FFFFFF"/>
                </a:solidFill>
              </a:defRPr>
            </a:lvl1pPr>
          </a:lstStyle>
          <a:p>
            <a:pPr eaLnBrk="0" hangingPunct="0">
              <a:defRPr/>
            </a:pPr>
            <a:fld id="{C98AEAE8-E938-4A78-AB60-B50BAF3747CC}" type="slidenum">
              <a:rPr lang="en-GB">
                <a:latin typeface="Times New Roman" pitchFamily="18" charset="0"/>
                <a:cs typeface="+mn-cs"/>
              </a:rPr>
              <a:pPr eaLnBrk="0" hangingPunct="0">
                <a:defRPr/>
              </a:pPr>
              <a:t>‹#›</a:t>
            </a:fld>
            <a:endParaRPr lang="en-GB">
              <a:latin typeface="Times New Roman" pitchFamily="18" charset="0"/>
              <a:cs typeface="+mn-cs"/>
            </a:endParaRPr>
          </a:p>
        </p:txBody>
      </p:sp>
    </p:spTree>
    <p:extLst>
      <p:ext uri="{BB962C8B-B14F-4D97-AF65-F5344CB8AC3E}">
        <p14:creationId xmlns:p14="http://schemas.microsoft.com/office/powerpoint/2010/main" val="2787496412"/>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l" rtl="0" eaLnBrk="0" fontAlgn="base" hangingPunct="0">
        <a:spcBef>
          <a:spcPct val="0"/>
        </a:spcBef>
        <a:spcAft>
          <a:spcPct val="0"/>
        </a:spcAft>
        <a:defRPr sz="4000" kern="1200" spc="-1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charset="0"/>
        </a:defRPr>
      </a:lvl2pPr>
      <a:lvl3pPr algn="l" rtl="0" eaLnBrk="0" fontAlgn="base" hangingPunct="0">
        <a:spcBef>
          <a:spcPct val="0"/>
        </a:spcBef>
        <a:spcAft>
          <a:spcPct val="0"/>
        </a:spcAft>
        <a:defRPr sz="4000">
          <a:solidFill>
            <a:schemeClr val="tx2"/>
          </a:solidFill>
          <a:latin typeface="Arial" charset="0"/>
        </a:defRPr>
      </a:lvl3pPr>
      <a:lvl4pPr algn="l" rtl="0" eaLnBrk="0" fontAlgn="base" hangingPunct="0">
        <a:spcBef>
          <a:spcPct val="0"/>
        </a:spcBef>
        <a:spcAft>
          <a:spcPct val="0"/>
        </a:spcAft>
        <a:defRPr sz="4000">
          <a:solidFill>
            <a:schemeClr val="tx2"/>
          </a:solidFill>
          <a:latin typeface="Arial" charset="0"/>
        </a:defRPr>
      </a:lvl4pPr>
      <a:lvl5pPr algn="l" rtl="0" eaLnBrk="0" fontAlgn="base" hangingPunct="0">
        <a:spcBef>
          <a:spcPct val="0"/>
        </a:spcBef>
        <a:spcAft>
          <a:spcPct val="0"/>
        </a:spcAft>
        <a:defRPr sz="4000">
          <a:solidFill>
            <a:schemeClr val="tx2"/>
          </a:solidFill>
          <a:latin typeface="Arial"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p:titleStyle>
    <p:bodyStyle>
      <a:lvl1pPr marL="182563" indent="-182563" algn="l" rtl="0" eaLnBrk="0" fontAlgn="base" hangingPunct="0">
        <a:spcBef>
          <a:spcPct val="20000"/>
        </a:spcBef>
        <a:spcAft>
          <a:spcPct val="0"/>
        </a:spcAft>
        <a:buClr>
          <a:schemeClr val="accent1"/>
        </a:buClr>
        <a:buSzPct val="85000"/>
        <a:buFont typeface="Arial" charset="0"/>
        <a:buChar char="•"/>
        <a:defRPr sz="2400" kern="1200">
          <a:solidFill>
            <a:schemeClr val="tx1"/>
          </a:solidFill>
          <a:latin typeface="+mn-lt"/>
          <a:ea typeface="+mn-ea"/>
          <a:cs typeface="+mn-cs"/>
        </a:defRPr>
      </a:lvl1pPr>
      <a:lvl2pPr marL="457200" indent="-182563" algn="l" rtl="0" eaLnBrk="0" fontAlgn="base" hangingPunct="0">
        <a:spcBef>
          <a:spcPct val="20000"/>
        </a:spcBef>
        <a:spcAft>
          <a:spcPct val="0"/>
        </a:spcAft>
        <a:buClr>
          <a:schemeClr val="accent1"/>
        </a:buClr>
        <a:buSzPct val="85000"/>
        <a:buFont typeface="Arial" charset="0"/>
        <a:buChar char="•"/>
        <a:defRPr sz="2000" kern="1200">
          <a:solidFill>
            <a:schemeClr val="tx1"/>
          </a:solidFill>
          <a:latin typeface="+mn-lt"/>
          <a:ea typeface="+mn-ea"/>
          <a:cs typeface="+mn-cs"/>
        </a:defRPr>
      </a:lvl2pPr>
      <a:lvl3pPr marL="730250" indent="-182563" algn="l" rtl="0" eaLnBrk="0" fontAlgn="base" hangingPunct="0">
        <a:spcBef>
          <a:spcPct val="20000"/>
        </a:spcBef>
        <a:spcAft>
          <a:spcPct val="0"/>
        </a:spcAft>
        <a:buClr>
          <a:schemeClr val="accent1"/>
        </a:buClr>
        <a:buSzPct val="90000"/>
        <a:buFont typeface="Arial" charset="0"/>
        <a:buChar char="•"/>
        <a:defRPr kern="1200">
          <a:solidFill>
            <a:schemeClr val="tx1"/>
          </a:solidFill>
          <a:latin typeface="+mn-lt"/>
          <a:ea typeface="+mn-ea"/>
          <a:cs typeface="+mn-cs"/>
        </a:defRPr>
      </a:lvl3pPr>
      <a:lvl4pPr marL="1004888" indent="-182563" algn="l" rtl="0" eaLnBrk="0" fontAlgn="base" hangingPunct="0">
        <a:spcBef>
          <a:spcPct val="20000"/>
        </a:spcBef>
        <a:spcAft>
          <a:spcPct val="0"/>
        </a:spcAft>
        <a:buClr>
          <a:schemeClr val="accent1"/>
        </a:buClr>
        <a:buFont typeface="Arial" charset="0"/>
        <a:buChar char="•"/>
        <a:defRPr sz="1600" kern="1200">
          <a:solidFill>
            <a:schemeClr val="tx1"/>
          </a:solidFill>
          <a:latin typeface="+mn-lt"/>
          <a:ea typeface="+mn-ea"/>
          <a:cs typeface="+mn-cs"/>
        </a:defRPr>
      </a:lvl4pPr>
      <a:lvl5pPr marL="1187450" indent="-136525" algn="l" rtl="0" eaLnBrk="0" fontAlgn="base" hangingPunct="0">
        <a:spcBef>
          <a:spcPct val="20000"/>
        </a:spcBef>
        <a:spcAft>
          <a:spcPct val="0"/>
        </a:spcAft>
        <a:buClr>
          <a:schemeClr val="accent1"/>
        </a:buClr>
        <a:buSzPct val="100000"/>
        <a:buFont typeface="Arial" charset="0"/>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auto">
              <a:spcBef>
                <a:spcPts val="0"/>
              </a:spcBef>
              <a:spcAft>
                <a:spcPts val="0"/>
              </a:spcAft>
            </a:pPr>
            <a:fld id="{FBB96B3B-D193-4163-B90D-40DA6713A127}" type="datetimeFigureOut">
              <a:rPr lang="en-US" smtClean="0">
                <a:solidFill>
                  <a:prstClr val="black">
                    <a:tint val="75000"/>
                  </a:prstClr>
                </a:solidFill>
                <a:latin typeface="Calibri" panose="020F0502020204030204"/>
                <a:cs typeface="+mn-cs"/>
              </a:rPr>
              <a:pPr fontAlgn="auto">
                <a:spcBef>
                  <a:spcPts val="0"/>
                </a:spcBef>
                <a:spcAft>
                  <a:spcPts val="0"/>
                </a:spcAft>
              </a:pPr>
              <a:t>4/30/2018</a:t>
            </a:fld>
            <a:endParaRPr lang="en-US">
              <a:solidFill>
                <a:prstClr val="black">
                  <a:tint val="75000"/>
                </a:prstClr>
              </a:solidFill>
              <a:latin typeface="Calibri" panose="020F0502020204030204"/>
              <a:cs typeface="+mn-cs"/>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auto">
              <a:spcBef>
                <a:spcPts val="0"/>
              </a:spcBef>
              <a:spcAft>
                <a:spcPts val="0"/>
              </a:spcAft>
            </a:pPr>
            <a:endParaRPr lang="en-US">
              <a:solidFill>
                <a:prstClr val="black">
                  <a:tint val="75000"/>
                </a:prstClr>
              </a:solidFill>
              <a:latin typeface="Calibri" panose="020F0502020204030204"/>
              <a:cs typeface="+mn-cs"/>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auto">
              <a:spcBef>
                <a:spcPts val="0"/>
              </a:spcBef>
              <a:spcAft>
                <a:spcPts val="0"/>
              </a:spcAft>
            </a:pPr>
            <a:fld id="{4F0470B4-0036-41EE-B9F9-211B830BE5FF}" type="slidenum">
              <a:rPr lang="en-US" smtClean="0">
                <a:solidFill>
                  <a:prstClr val="black">
                    <a:tint val="75000"/>
                  </a:prstClr>
                </a:solidFill>
                <a:latin typeface="Calibri" panose="020F0502020204030204"/>
                <a:cs typeface="+mn-cs"/>
              </a:rPr>
              <a:pPr fontAlgn="auto">
                <a:spcBef>
                  <a:spcPts val="0"/>
                </a:spcBef>
                <a:spcAft>
                  <a:spcPts val="0"/>
                </a:spcAft>
              </a:pPr>
              <a:t>‹#›</a:t>
            </a:fld>
            <a:endParaRPr lang="en-US">
              <a:solidFill>
                <a:prstClr val="black">
                  <a:tint val="75000"/>
                </a:prstClr>
              </a:solidFill>
              <a:latin typeface="Calibri" panose="020F0502020204030204"/>
              <a:cs typeface="+mn-cs"/>
            </a:endParaRPr>
          </a:p>
        </p:txBody>
      </p:sp>
    </p:spTree>
    <p:extLst>
      <p:ext uri="{BB962C8B-B14F-4D97-AF65-F5344CB8AC3E}">
        <p14:creationId xmlns:p14="http://schemas.microsoft.com/office/powerpoint/2010/main" val="3173263692"/>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663"/>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1028" name="Text Placeholder 2"/>
          <p:cNvSpPr>
            <a:spLocks noGrp="1"/>
          </p:cNvSpPr>
          <p:nvPr>
            <p:ph type="body" idx="1"/>
          </p:nvPr>
        </p:nvSpPr>
        <p:spPr bwMode="auto">
          <a:xfrm>
            <a:off x="457200" y="1600200"/>
            <a:ext cx="8229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 name="Rectangle 6"/>
          <p:cNvSpPr/>
          <p:nvPr/>
        </p:nvSpPr>
        <p:spPr>
          <a:xfrm>
            <a:off x="0" y="0"/>
            <a:ext cx="9144000"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4" name="Date Placeholder 3"/>
          <p:cNvSpPr>
            <a:spLocks noGrp="1"/>
          </p:cNvSpPr>
          <p:nvPr>
            <p:ph type="dt" sz="half" idx="2"/>
          </p:nvPr>
        </p:nvSpPr>
        <p:spPr>
          <a:xfrm>
            <a:off x="457200" y="19050"/>
            <a:ext cx="2895600" cy="328613"/>
          </a:xfrm>
          <a:prstGeom prst="rect">
            <a:avLst/>
          </a:prstGeom>
        </p:spPr>
        <p:txBody>
          <a:bodyPr vert="horz" lIns="91440" tIns="45720" rIns="91440" bIns="45720" rtlCol="0" anchor="ctr"/>
          <a:lstStyle>
            <a:lvl1pPr algn="l">
              <a:defRPr sz="1200">
                <a:solidFill>
                  <a:srgbClr val="FFFFFF"/>
                </a:solidFill>
                <a:latin typeface="Arial" charset="0"/>
              </a:defRPr>
            </a:lvl1pPr>
          </a:lstStyle>
          <a:p>
            <a:pPr>
              <a:defRPr/>
            </a:pPr>
            <a:endParaRPr lang="en-GB" altLang="en-US">
              <a:ea typeface="ＭＳ Ｐゴシック" pitchFamily="34" charset="-128"/>
              <a:cs typeface="+mn-cs"/>
            </a:endParaRPr>
          </a:p>
        </p:txBody>
      </p:sp>
      <p:sp>
        <p:nvSpPr>
          <p:cNvPr id="5" name="Footer Placeholder 4"/>
          <p:cNvSpPr>
            <a:spLocks noGrp="1"/>
          </p:cNvSpPr>
          <p:nvPr>
            <p:ph type="ftr" sz="quarter" idx="3"/>
          </p:nvPr>
        </p:nvSpPr>
        <p:spPr>
          <a:xfrm>
            <a:off x="3429000" y="19050"/>
            <a:ext cx="4114800" cy="328613"/>
          </a:xfrm>
          <a:prstGeom prst="rect">
            <a:avLst/>
          </a:prstGeom>
        </p:spPr>
        <p:txBody>
          <a:bodyPr vert="horz" lIns="91440" tIns="45720" rIns="91440" bIns="45720" rtlCol="0" anchor="ctr"/>
          <a:lstStyle>
            <a:lvl1pPr algn="ctr">
              <a:defRPr sz="1200">
                <a:solidFill>
                  <a:srgbClr val="FFFFFF"/>
                </a:solidFill>
                <a:latin typeface="Arial" charset="0"/>
              </a:defRPr>
            </a:lvl1pPr>
          </a:lstStyle>
          <a:p>
            <a:pPr>
              <a:defRPr/>
            </a:pPr>
            <a:endParaRPr lang="en-GB" altLang="en-US">
              <a:ea typeface="ＭＳ Ｐゴシック" pitchFamily="34" charset="-128"/>
              <a:cs typeface="+mn-cs"/>
            </a:endParaRPr>
          </a:p>
        </p:txBody>
      </p:sp>
      <p:sp>
        <p:nvSpPr>
          <p:cNvPr id="6" name="Slide Number Placeholder 5"/>
          <p:cNvSpPr>
            <a:spLocks noGrp="1"/>
          </p:cNvSpPr>
          <p:nvPr>
            <p:ph type="sldNum" sz="quarter" idx="4"/>
          </p:nvPr>
        </p:nvSpPr>
        <p:spPr>
          <a:xfrm>
            <a:off x="7620000" y="19050"/>
            <a:ext cx="1066800" cy="328613"/>
          </a:xfrm>
          <a:prstGeom prst="rect">
            <a:avLst/>
          </a:prstGeom>
        </p:spPr>
        <p:txBody>
          <a:bodyPr vert="horz" lIns="91440" tIns="45720" rIns="91440" bIns="45720" rtlCol="0" anchor="ctr"/>
          <a:lstStyle>
            <a:lvl1pPr algn="l">
              <a:defRPr sz="1400" b="1">
                <a:solidFill>
                  <a:srgbClr val="FFFFFF"/>
                </a:solidFill>
                <a:latin typeface="Arial" charset="0"/>
              </a:defRPr>
            </a:lvl1pPr>
          </a:lstStyle>
          <a:p>
            <a:pPr>
              <a:defRPr/>
            </a:pPr>
            <a:fld id="{C1F0980B-3AF8-4849-8EA0-A331B5794532}" type="slidenum">
              <a:rPr lang="en-GB" altLang="en-US">
                <a:ea typeface="ＭＳ Ｐゴシック" pitchFamily="34" charset="-128"/>
                <a:cs typeface="+mn-cs"/>
              </a:rPr>
              <a:pPr>
                <a:defRPr/>
              </a:pPr>
              <a:t>‹#›</a:t>
            </a:fld>
            <a:endParaRPr lang="en-GB" altLang="en-US">
              <a:ea typeface="ＭＳ Ｐゴシック" pitchFamily="34" charset="-128"/>
              <a:cs typeface="+mn-cs"/>
            </a:endParaRPr>
          </a:p>
        </p:txBody>
      </p:sp>
    </p:spTree>
    <p:extLst>
      <p:ext uri="{BB962C8B-B14F-4D97-AF65-F5344CB8AC3E}">
        <p14:creationId xmlns:p14="http://schemas.microsoft.com/office/powerpoint/2010/main" val="1847189259"/>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 id="2147483783" r:id="rId13"/>
  </p:sldLayoutIdLst>
  <p:txStyles>
    <p:titleStyle>
      <a:lvl1pPr algn="l" rtl="0" eaLnBrk="0" fontAlgn="base" hangingPunct="0">
        <a:spcBef>
          <a:spcPct val="0"/>
        </a:spcBef>
        <a:spcAft>
          <a:spcPct val="0"/>
        </a:spcAft>
        <a:defRPr sz="4000" kern="1200" spc="-1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pitchFamily="34" charset="0"/>
        </a:defRPr>
      </a:lvl2pPr>
      <a:lvl3pPr algn="l" rtl="0" eaLnBrk="0" fontAlgn="base" hangingPunct="0">
        <a:spcBef>
          <a:spcPct val="0"/>
        </a:spcBef>
        <a:spcAft>
          <a:spcPct val="0"/>
        </a:spcAft>
        <a:defRPr sz="4000">
          <a:solidFill>
            <a:schemeClr val="tx2"/>
          </a:solidFill>
          <a:latin typeface="Arial" pitchFamily="34" charset="0"/>
        </a:defRPr>
      </a:lvl3pPr>
      <a:lvl4pPr algn="l" rtl="0" eaLnBrk="0" fontAlgn="base" hangingPunct="0">
        <a:spcBef>
          <a:spcPct val="0"/>
        </a:spcBef>
        <a:spcAft>
          <a:spcPct val="0"/>
        </a:spcAft>
        <a:defRPr sz="4000">
          <a:solidFill>
            <a:schemeClr val="tx2"/>
          </a:solidFill>
          <a:latin typeface="Arial" pitchFamily="34" charset="0"/>
        </a:defRPr>
      </a:lvl4pPr>
      <a:lvl5pPr algn="l" rtl="0" eaLnBrk="0" fontAlgn="base" hangingPunct="0">
        <a:spcBef>
          <a:spcPct val="0"/>
        </a:spcBef>
        <a:spcAft>
          <a:spcPct val="0"/>
        </a:spcAft>
        <a:defRPr sz="4000">
          <a:solidFill>
            <a:schemeClr val="tx2"/>
          </a:solidFill>
          <a:latin typeface="Arial" pitchFamily="34" charset="0"/>
        </a:defRPr>
      </a:lvl5pPr>
      <a:lvl6pPr marL="457200" algn="l" rtl="0" fontAlgn="base">
        <a:spcBef>
          <a:spcPct val="0"/>
        </a:spcBef>
        <a:spcAft>
          <a:spcPct val="0"/>
        </a:spcAft>
        <a:defRPr sz="4000">
          <a:solidFill>
            <a:schemeClr val="tx2"/>
          </a:solidFill>
          <a:latin typeface="Arial" pitchFamily="34" charset="0"/>
        </a:defRPr>
      </a:lvl6pPr>
      <a:lvl7pPr marL="914400" algn="l" rtl="0" fontAlgn="base">
        <a:spcBef>
          <a:spcPct val="0"/>
        </a:spcBef>
        <a:spcAft>
          <a:spcPct val="0"/>
        </a:spcAft>
        <a:defRPr sz="4000">
          <a:solidFill>
            <a:schemeClr val="tx2"/>
          </a:solidFill>
          <a:latin typeface="Arial" pitchFamily="34" charset="0"/>
        </a:defRPr>
      </a:lvl7pPr>
      <a:lvl8pPr marL="1371600" algn="l" rtl="0" fontAlgn="base">
        <a:spcBef>
          <a:spcPct val="0"/>
        </a:spcBef>
        <a:spcAft>
          <a:spcPct val="0"/>
        </a:spcAft>
        <a:defRPr sz="4000">
          <a:solidFill>
            <a:schemeClr val="tx2"/>
          </a:solidFill>
          <a:latin typeface="Arial" pitchFamily="34" charset="0"/>
        </a:defRPr>
      </a:lvl8pPr>
      <a:lvl9pPr marL="1828800" algn="l" rtl="0" fontAlgn="base">
        <a:spcBef>
          <a:spcPct val="0"/>
        </a:spcBef>
        <a:spcAft>
          <a:spcPct val="0"/>
        </a:spcAft>
        <a:defRPr sz="4000">
          <a:solidFill>
            <a:schemeClr val="tx2"/>
          </a:solidFill>
          <a:latin typeface="Arial" pitchFamily="34" charset="0"/>
        </a:defRPr>
      </a:lvl9pPr>
    </p:titleStyle>
    <p:bodyStyle>
      <a:lvl1pPr marL="182563" indent="-182563" algn="l" rtl="0" eaLnBrk="0" fontAlgn="base" hangingPunct="0">
        <a:spcBef>
          <a:spcPct val="20000"/>
        </a:spcBef>
        <a:spcAft>
          <a:spcPct val="0"/>
        </a:spcAft>
        <a:buClr>
          <a:schemeClr val="accent1"/>
        </a:buClr>
        <a:buSzPct val="85000"/>
        <a:buFont typeface="Arial" charset="0"/>
        <a:buChar char="•"/>
        <a:defRPr sz="2400" kern="1200">
          <a:solidFill>
            <a:schemeClr val="tx1"/>
          </a:solidFill>
          <a:latin typeface="+mn-lt"/>
          <a:ea typeface="+mn-ea"/>
          <a:cs typeface="+mn-cs"/>
        </a:defRPr>
      </a:lvl1pPr>
      <a:lvl2pPr marL="457200" indent="-182563" algn="l" rtl="0" eaLnBrk="0" fontAlgn="base" hangingPunct="0">
        <a:spcBef>
          <a:spcPct val="20000"/>
        </a:spcBef>
        <a:spcAft>
          <a:spcPct val="0"/>
        </a:spcAft>
        <a:buClr>
          <a:schemeClr val="accent1"/>
        </a:buClr>
        <a:buSzPct val="85000"/>
        <a:buFont typeface="Arial" charset="0"/>
        <a:buChar char="•"/>
        <a:defRPr sz="2000" kern="1200">
          <a:solidFill>
            <a:schemeClr val="tx1"/>
          </a:solidFill>
          <a:latin typeface="+mn-lt"/>
          <a:ea typeface="+mn-ea"/>
          <a:cs typeface="+mn-cs"/>
        </a:defRPr>
      </a:lvl2pPr>
      <a:lvl3pPr marL="730250" indent="-182563" algn="l" rtl="0" eaLnBrk="0" fontAlgn="base" hangingPunct="0">
        <a:spcBef>
          <a:spcPct val="20000"/>
        </a:spcBef>
        <a:spcAft>
          <a:spcPct val="0"/>
        </a:spcAft>
        <a:buClr>
          <a:schemeClr val="accent1"/>
        </a:buClr>
        <a:buSzPct val="90000"/>
        <a:buFont typeface="Arial" charset="0"/>
        <a:buChar char="•"/>
        <a:defRPr kern="1200">
          <a:solidFill>
            <a:schemeClr val="tx1"/>
          </a:solidFill>
          <a:latin typeface="+mn-lt"/>
          <a:ea typeface="+mn-ea"/>
          <a:cs typeface="+mn-cs"/>
        </a:defRPr>
      </a:lvl3pPr>
      <a:lvl4pPr marL="1004888" indent="-182563" algn="l" rtl="0" eaLnBrk="0" fontAlgn="base" hangingPunct="0">
        <a:spcBef>
          <a:spcPct val="20000"/>
        </a:spcBef>
        <a:spcAft>
          <a:spcPct val="0"/>
        </a:spcAft>
        <a:buClr>
          <a:schemeClr val="accent1"/>
        </a:buClr>
        <a:buFont typeface="Arial" charset="0"/>
        <a:buChar char="•"/>
        <a:defRPr sz="1600" kern="1200">
          <a:solidFill>
            <a:schemeClr val="tx1"/>
          </a:solidFill>
          <a:latin typeface="+mn-lt"/>
          <a:ea typeface="+mn-ea"/>
          <a:cs typeface="+mn-cs"/>
        </a:defRPr>
      </a:lvl4pPr>
      <a:lvl5pPr marL="1187450" indent="-136525" algn="l" rtl="0" eaLnBrk="0" fontAlgn="base" hangingPunct="0">
        <a:spcBef>
          <a:spcPct val="20000"/>
        </a:spcBef>
        <a:spcAft>
          <a:spcPct val="0"/>
        </a:spcAft>
        <a:buClr>
          <a:schemeClr val="accent1"/>
        </a:buClr>
        <a:buSzPct val="100000"/>
        <a:buFont typeface="Arial" charset="0"/>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2.jpe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25.emf"/></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26.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17.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0.xml"/><Relationship Id="rId1" Type="http://schemas.openxmlformats.org/officeDocument/2006/relationships/vmlDrawing" Target="../drawings/vmlDrawing1.vml"/><Relationship Id="rId5" Type="http://schemas.openxmlformats.org/officeDocument/2006/relationships/image" Target="../media/image30.emf"/><Relationship Id="rId4" Type="http://schemas.openxmlformats.org/officeDocument/2006/relationships/package" Target="../embeddings/Microsoft_Word_Document4.docx"/></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395536" y="1547112"/>
            <a:ext cx="9144000" cy="585744"/>
          </a:xfrm>
        </p:spPr>
        <p:txBody>
          <a:bodyPr>
            <a:normAutofit fontScale="90000"/>
          </a:bodyPr>
          <a:lstStyle/>
          <a:p>
            <a:r>
              <a:rPr lang="en-GB" sz="2800" b="1" dirty="0" smtClean="0">
                <a:latin typeface="Arial" panose="020B0604020202020204" pitchFamily="34" charset="0"/>
                <a:cs typeface="Arial" panose="020B0604020202020204" pitchFamily="34" charset="0"/>
              </a:rPr>
              <a:t> </a:t>
            </a:r>
            <a:r>
              <a:rPr lang="en-GB" b="1" dirty="0" smtClean="0">
                <a:solidFill>
                  <a:srgbClr val="C00000"/>
                </a:solidFill>
                <a:latin typeface="Arial" panose="020B0604020202020204" pitchFamily="34" charset="0"/>
                <a:cs typeface="Arial" panose="020B0604020202020204" pitchFamily="34" charset="0"/>
              </a:rPr>
              <a:t>Entrepreneurial Finance in a Changing Landscape: </a:t>
            </a:r>
            <a:br>
              <a:rPr lang="en-GB" b="1" dirty="0" smtClean="0">
                <a:solidFill>
                  <a:srgbClr val="C00000"/>
                </a:solidFill>
                <a:latin typeface="Arial" panose="020B0604020202020204" pitchFamily="34" charset="0"/>
                <a:cs typeface="Arial" panose="020B0604020202020204" pitchFamily="34" charset="0"/>
              </a:rPr>
            </a:br>
            <a:r>
              <a:rPr lang="en-GB" b="1" dirty="0" smtClean="0">
                <a:solidFill>
                  <a:srgbClr val="C00000"/>
                </a:solidFill>
                <a:latin typeface="Arial" panose="020B0604020202020204" pitchFamily="34" charset="0"/>
                <a:cs typeface="Arial" panose="020B0604020202020204" pitchFamily="34" charset="0"/>
              </a:rPr>
              <a:t>New Research Directions </a:t>
            </a:r>
            <a:endParaRPr lang="en-GB" b="1" dirty="0">
              <a:solidFill>
                <a:srgbClr val="C00000"/>
              </a:solidFill>
              <a:latin typeface="Arial" panose="020B0604020202020204" pitchFamily="34" charset="0"/>
              <a:cs typeface="Arial" panose="020B0604020202020204" pitchFamily="34" charset="0"/>
            </a:endParaRPr>
          </a:p>
        </p:txBody>
      </p:sp>
      <p:sp>
        <p:nvSpPr>
          <p:cNvPr id="8" name="Subtitle 7"/>
          <p:cNvSpPr>
            <a:spLocks noGrp="1"/>
          </p:cNvSpPr>
          <p:nvPr>
            <p:ph type="subTitle" idx="1"/>
          </p:nvPr>
        </p:nvSpPr>
        <p:spPr>
          <a:xfrm>
            <a:off x="137299" y="2944796"/>
            <a:ext cx="8607404" cy="340188"/>
          </a:xfrm>
        </p:spPr>
        <p:txBody>
          <a:bodyPr>
            <a:noAutofit/>
          </a:bodyPr>
          <a:lstStyle/>
          <a:p>
            <a:endParaRPr lang="en-GB" sz="2800" dirty="0" smtClean="0">
              <a:solidFill>
                <a:schemeClr val="tx1">
                  <a:lumMod val="75000"/>
                  <a:lumOff val="25000"/>
                </a:schemeClr>
              </a:solidFill>
              <a:latin typeface="Arial" panose="020B0604020202020204" pitchFamily="34" charset="0"/>
              <a:cs typeface="Arial" panose="020B0604020202020204" pitchFamily="34" charset="0"/>
            </a:endParaRPr>
          </a:p>
          <a:p>
            <a:r>
              <a:rPr lang="en-GB" sz="2800" dirty="0" smtClean="0">
                <a:solidFill>
                  <a:schemeClr val="tx1">
                    <a:lumMod val="75000"/>
                    <a:lumOff val="25000"/>
                  </a:schemeClr>
                </a:solidFill>
                <a:latin typeface="Arial" panose="020B0604020202020204" pitchFamily="34" charset="0"/>
                <a:cs typeface="Arial" panose="020B0604020202020204" pitchFamily="34" charset="0"/>
              </a:rPr>
              <a:t>Mike Wright</a:t>
            </a:r>
          </a:p>
          <a:p>
            <a:endParaRPr lang="en-GB" sz="2800" dirty="0">
              <a:solidFill>
                <a:schemeClr val="tx1">
                  <a:lumMod val="75000"/>
                  <a:lumOff val="25000"/>
                </a:schemeClr>
              </a:solidFill>
              <a:latin typeface="Arial" panose="020B0604020202020204" pitchFamily="34" charset="0"/>
              <a:cs typeface="Arial" panose="020B0604020202020204" pitchFamily="34" charset="0"/>
            </a:endParaRPr>
          </a:p>
          <a:p>
            <a:r>
              <a:rPr lang="en-GB" sz="2800" dirty="0" smtClean="0">
                <a:solidFill>
                  <a:schemeClr val="tx1">
                    <a:lumMod val="75000"/>
                    <a:lumOff val="25000"/>
                  </a:schemeClr>
                </a:solidFill>
                <a:latin typeface="Arial" panose="020B0604020202020204" pitchFamily="34" charset="0"/>
                <a:cs typeface="Arial" panose="020B0604020202020204" pitchFamily="34" charset="0"/>
              </a:rPr>
              <a:t>Mike.wright@imperial.ac.uk</a:t>
            </a:r>
            <a:endParaRPr lang="en-GB" sz="2800" dirty="0">
              <a:solidFill>
                <a:schemeClr val="tx1">
                  <a:lumMod val="75000"/>
                  <a:lumOff val="25000"/>
                </a:schemeClr>
              </a:solidFill>
              <a:latin typeface="Arial" panose="020B0604020202020204" pitchFamily="34" charset="0"/>
              <a:cs typeface="Arial" panose="020B0604020202020204" pitchFamily="34" charset="0"/>
            </a:endParaRPr>
          </a:p>
        </p:txBody>
      </p:sp>
      <p:pic>
        <p:nvPicPr>
          <p:cNvPr id="10" name="Picture 11" descr="LOGO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5445224"/>
            <a:ext cx="1920064" cy="970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547" y="315940"/>
            <a:ext cx="2042448" cy="520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5"/>
          <a:stretch>
            <a:fillRect/>
          </a:stretch>
        </p:blipFill>
        <p:spPr>
          <a:xfrm>
            <a:off x="137299" y="2944796"/>
            <a:ext cx="1719221" cy="1152244"/>
          </a:xfrm>
          <a:prstGeom prst="rect">
            <a:avLst/>
          </a:prstGeom>
        </p:spPr>
      </p:pic>
      <p:pic>
        <p:nvPicPr>
          <p:cNvPr id="3" name="Picture 2"/>
          <p:cNvPicPr>
            <a:picLocks noChangeAspect="1"/>
          </p:cNvPicPr>
          <p:nvPr/>
        </p:nvPicPr>
        <p:blipFill>
          <a:blip r:embed="rId6"/>
          <a:stretch>
            <a:fillRect/>
          </a:stretch>
        </p:blipFill>
        <p:spPr>
          <a:xfrm>
            <a:off x="7242981" y="4371190"/>
            <a:ext cx="1883827" cy="2188654"/>
          </a:xfrm>
          <a:prstGeom prst="rect">
            <a:avLst/>
          </a:prstGeom>
        </p:spPr>
      </p:pic>
      <p:pic>
        <p:nvPicPr>
          <p:cNvPr id="4" name="Picture 3"/>
          <p:cNvPicPr>
            <a:picLocks noChangeAspect="1"/>
          </p:cNvPicPr>
          <p:nvPr/>
        </p:nvPicPr>
        <p:blipFill>
          <a:blip r:embed="rId7"/>
          <a:stretch>
            <a:fillRect/>
          </a:stretch>
        </p:blipFill>
        <p:spPr>
          <a:xfrm>
            <a:off x="7334429" y="1740709"/>
            <a:ext cx="1792379" cy="2633700"/>
          </a:xfrm>
          <a:prstGeom prst="rect">
            <a:avLst/>
          </a:prstGeom>
        </p:spPr>
      </p:pic>
    </p:spTree>
    <p:extLst>
      <p:ext uri="{BB962C8B-B14F-4D97-AF65-F5344CB8AC3E}">
        <p14:creationId xmlns:p14="http://schemas.microsoft.com/office/powerpoint/2010/main" val="805901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b="1" dirty="0" smtClean="0"/>
              <a:t>Entrepreneurial Finance – </a:t>
            </a:r>
            <a:br>
              <a:rPr lang="en-GB" b="1" dirty="0" smtClean="0"/>
            </a:br>
            <a:r>
              <a:rPr lang="en-GB" b="1" dirty="0" smtClean="0"/>
              <a:t>Paying for new Ideas</a:t>
            </a:r>
            <a:endParaRPr lang="en-GB" b="1" dirty="0"/>
          </a:p>
        </p:txBody>
      </p:sp>
      <p:pic>
        <p:nvPicPr>
          <p:cNvPr id="4" name="Content Placeholder 3"/>
          <p:cNvPicPr>
            <a:picLocks noGrp="1" noChangeAspect="1"/>
          </p:cNvPicPr>
          <p:nvPr>
            <p:ph idx="1"/>
          </p:nvPr>
        </p:nvPicPr>
        <p:blipFill>
          <a:blip r:embed="rId2"/>
          <a:stretch>
            <a:fillRect/>
          </a:stretch>
        </p:blipFill>
        <p:spPr>
          <a:xfrm>
            <a:off x="2659211" y="1936576"/>
            <a:ext cx="3825578" cy="4876800"/>
          </a:xfrm>
          <a:prstGeom prst="rect">
            <a:avLst/>
          </a:prstGeom>
        </p:spPr>
      </p:pic>
    </p:spTree>
    <p:extLst>
      <p:ext uri="{BB962C8B-B14F-4D97-AF65-F5344CB8AC3E}">
        <p14:creationId xmlns:p14="http://schemas.microsoft.com/office/powerpoint/2010/main" val="32393917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7"/>
          <p:cNvSpPr>
            <a:spLocks noChangeArrowheads="1"/>
          </p:cNvSpPr>
          <p:nvPr/>
        </p:nvSpPr>
        <p:spPr bwMode="auto">
          <a:xfrm>
            <a:off x="-180528" y="399256"/>
            <a:ext cx="7772400" cy="72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0" hangingPunct="0"/>
            <a:r>
              <a:rPr lang="en-GB" altLang="en-US" sz="3200" b="1" dirty="0" smtClean="0">
                <a:solidFill>
                  <a:srgbClr val="C00000"/>
                </a:solidFill>
                <a:latin typeface="Arial" panose="020B0604020202020204" pitchFamily="34" charset="0"/>
                <a:cs typeface="Arial" panose="020B0604020202020204" pitchFamily="34" charset="0"/>
              </a:rPr>
              <a:t>Changing Funding Landscape</a:t>
            </a:r>
          </a:p>
        </p:txBody>
      </p:sp>
      <p:pic>
        <p:nvPicPr>
          <p:cNvPr id="11" name="Picture 11" descr="LOGO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5826744"/>
            <a:ext cx="1952328" cy="986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052736"/>
            <a:ext cx="8822795" cy="5280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209328" y="4215826"/>
            <a:ext cx="1274440" cy="725342"/>
          </a:xfrm>
          <a:prstGeom prst="rect">
            <a:avLst/>
          </a:prstGeom>
          <a:solidFill>
            <a:srgbClr val="787E83"/>
          </a:solidFill>
          <a:ln>
            <a:solidFill>
              <a:srgbClr val="787E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Accelerator</a:t>
            </a:r>
            <a:endParaRPr lang="en-GB" sz="1400" dirty="0"/>
          </a:p>
        </p:txBody>
      </p:sp>
      <p:sp>
        <p:nvSpPr>
          <p:cNvPr id="3" name="Rectangle 2"/>
          <p:cNvSpPr/>
          <p:nvPr/>
        </p:nvSpPr>
        <p:spPr>
          <a:xfrm>
            <a:off x="1763688" y="3284984"/>
            <a:ext cx="1656184" cy="1008112"/>
          </a:xfrm>
          <a:prstGeom prst="rect">
            <a:avLst/>
          </a:prstGeom>
          <a:solidFill>
            <a:srgbClr val="787E83"/>
          </a:solidFill>
          <a:ln>
            <a:solidFill>
              <a:srgbClr val="787E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Crowd-funding</a:t>
            </a:r>
            <a:endParaRPr lang="en-GB" sz="1400" dirty="0"/>
          </a:p>
        </p:txBody>
      </p:sp>
      <p:sp>
        <p:nvSpPr>
          <p:cNvPr id="2" name="Rectangle 1"/>
          <p:cNvSpPr/>
          <p:nvPr/>
        </p:nvSpPr>
        <p:spPr>
          <a:xfrm>
            <a:off x="2699792" y="2204864"/>
            <a:ext cx="1296144" cy="1098854"/>
          </a:xfrm>
          <a:prstGeom prst="rect">
            <a:avLst/>
          </a:prstGeom>
          <a:solidFill>
            <a:srgbClr val="787E83"/>
          </a:solidFill>
          <a:ln>
            <a:solidFill>
              <a:srgbClr val="787E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Coinvesting</a:t>
            </a:r>
            <a:endParaRPr lang="en-GB" sz="1400" dirty="0"/>
          </a:p>
        </p:txBody>
      </p:sp>
      <p:sp>
        <p:nvSpPr>
          <p:cNvPr id="5" name="Right Arrow 4"/>
          <p:cNvSpPr/>
          <p:nvPr/>
        </p:nvSpPr>
        <p:spPr>
          <a:xfrm rot="20931188">
            <a:off x="4025193" y="2479706"/>
            <a:ext cx="1395507" cy="431228"/>
          </a:xfrm>
          <a:prstGeom prst="rightArrow">
            <a:avLst/>
          </a:prstGeom>
          <a:solidFill>
            <a:srgbClr val="ED1956">
              <a:alpha val="51000"/>
            </a:srgbClr>
          </a:solidFill>
          <a:ln>
            <a:solidFill>
              <a:srgbClr val="ED19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Arrow 5"/>
          <p:cNvSpPr/>
          <p:nvPr/>
        </p:nvSpPr>
        <p:spPr>
          <a:xfrm rot="21148214">
            <a:off x="3419872" y="3438854"/>
            <a:ext cx="1281292" cy="484632"/>
          </a:xfrm>
          <a:prstGeom prst="rightArrow">
            <a:avLst/>
          </a:prstGeom>
          <a:solidFill>
            <a:srgbClr val="ED1956">
              <a:alpha val="47000"/>
            </a:srgbClr>
          </a:solidFill>
          <a:ln>
            <a:solidFill>
              <a:srgbClr val="ED19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U-Turn Arrow 6"/>
          <p:cNvSpPr/>
          <p:nvPr/>
        </p:nvSpPr>
        <p:spPr>
          <a:xfrm rot="6614523">
            <a:off x="6639713" y="1919154"/>
            <a:ext cx="850442" cy="1433138"/>
          </a:xfrm>
          <a:prstGeom prst="uturnArrow">
            <a:avLst/>
          </a:prstGeom>
          <a:solidFill>
            <a:srgbClr val="ED1956">
              <a:alpha val="66000"/>
            </a:srgbClr>
          </a:solidFill>
          <a:ln>
            <a:solidFill>
              <a:srgbClr val="ED19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2" name="Rectangle 11"/>
          <p:cNvSpPr/>
          <p:nvPr/>
        </p:nvSpPr>
        <p:spPr>
          <a:xfrm>
            <a:off x="7812360" y="2204864"/>
            <a:ext cx="1224136" cy="1008112"/>
          </a:xfrm>
          <a:prstGeom prst="rect">
            <a:avLst/>
          </a:prstGeom>
          <a:solidFill>
            <a:srgbClr val="787E83"/>
          </a:solidFill>
          <a:ln>
            <a:solidFill>
              <a:srgbClr val="787E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SMBO</a:t>
            </a:r>
            <a:endParaRPr lang="en-GB" sz="1400" dirty="0"/>
          </a:p>
        </p:txBody>
      </p:sp>
    </p:spTree>
    <p:extLst>
      <p:ext uri="{BB962C8B-B14F-4D97-AF65-F5344CB8AC3E}">
        <p14:creationId xmlns:p14="http://schemas.microsoft.com/office/powerpoint/2010/main" val="23409672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686800" cy="990600"/>
          </a:xfrm>
        </p:spPr>
        <p:txBody>
          <a:bodyPr>
            <a:noAutofit/>
          </a:bodyPr>
          <a:lstStyle/>
          <a:p>
            <a:r>
              <a:rPr lang="en-US" sz="3200" b="1" dirty="0" smtClean="0">
                <a:solidFill>
                  <a:srgbClr val="C00000"/>
                </a:solidFill>
              </a:rPr>
              <a:t>The Landscape according to Google Scholar</a:t>
            </a:r>
            <a:endParaRPr lang="en-US" sz="3200" b="1" dirty="0">
              <a:solidFill>
                <a:srgbClr val="C00000"/>
              </a:solidFill>
            </a:endParaRPr>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600200"/>
            <a:ext cx="8839200" cy="5105400"/>
          </a:xfrm>
          <a:prstGeom prst="rect">
            <a:avLst/>
          </a:prstGeom>
          <a:noFill/>
        </p:spPr>
      </p:pic>
      <p:sp>
        <p:nvSpPr>
          <p:cNvPr id="5" name="TextBox 4"/>
          <p:cNvSpPr txBox="1"/>
          <p:nvPr/>
        </p:nvSpPr>
        <p:spPr>
          <a:xfrm>
            <a:off x="152400" y="6324600"/>
            <a:ext cx="4322017" cy="369332"/>
          </a:xfrm>
          <a:prstGeom prst="rect">
            <a:avLst/>
          </a:prstGeom>
          <a:noFill/>
        </p:spPr>
        <p:txBody>
          <a:bodyPr wrap="none" rtlCol="0">
            <a:spAutoFit/>
          </a:bodyPr>
          <a:lstStyle/>
          <a:p>
            <a:r>
              <a:rPr lang="en-US" dirty="0" smtClean="0"/>
              <a:t>Source: Cumming and Johan (2017 SEJ)</a:t>
            </a:r>
            <a:endParaRPr lang="en-US" dirty="0"/>
          </a:p>
        </p:txBody>
      </p:sp>
      <p:sp>
        <p:nvSpPr>
          <p:cNvPr id="6" name="Slide Number Placeholder 5"/>
          <p:cNvSpPr>
            <a:spLocks noGrp="1"/>
          </p:cNvSpPr>
          <p:nvPr>
            <p:ph type="sldNum" sz="quarter" idx="12"/>
          </p:nvPr>
        </p:nvSpPr>
        <p:spPr/>
        <p:txBody>
          <a:bodyPr/>
          <a:lstStyle/>
          <a:p>
            <a:fld id="{598714FD-1DA8-4F3B-9D9C-D4C7B70C2242}" type="slidenum">
              <a:rPr lang="en-US" smtClean="0"/>
              <a:t>4</a:t>
            </a:fld>
            <a:endParaRPr lang="en-US"/>
          </a:p>
        </p:txBody>
      </p:sp>
    </p:spTree>
    <p:extLst>
      <p:ext uri="{BB962C8B-B14F-4D97-AF65-F5344CB8AC3E}">
        <p14:creationId xmlns:p14="http://schemas.microsoft.com/office/powerpoint/2010/main" val="27177736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C00000"/>
                </a:solidFill>
              </a:rPr>
              <a:t>Time Series Patterns</a:t>
            </a:r>
            <a:endParaRPr lang="en-US" sz="3200" b="1" dirty="0">
              <a:solidFill>
                <a:srgbClr val="C00000"/>
              </a:solidFill>
            </a:endParaRP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152400" y="1600200"/>
            <a:ext cx="8839200" cy="5105400"/>
          </a:xfrm>
          <a:prstGeom prst="rect">
            <a:avLst/>
          </a:prstGeom>
          <a:noFill/>
        </p:spPr>
      </p:pic>
      <p:sp>
        <p:nvSpPr>
          <p:cNvPr id="5" name="Slide Number Placeholder 4"/>
          <p:cNvSpPr>
            <a:spLocks noGrp="1"/>
          </p:cNvSpPr>
          <p:nvPr>
            <p:ph type="sldNum" sz="quarter" idx="12"/>
          </p:nvPr>
        </p:nvSpPr>
        <p:spPr/>
        <p:txBody>
          <a:bodyPr/>
          <a:lstStyle/>
          <a:p>
            <a:fld id="{598714FD-1DA8-4F3B-9D9C-D4C7B70C2242}" type="slidenum">
              <a:rPr lang="en-US" smtClean="0"/>
              <a:t>5</a:t>
            </a:fld>
            <a:endParaRPr lang="en-US"/>
          </a:p>
        </p:txBody>
      </p:sp>
    </p:spTree>
    <p:extLst>
      <p:ext uri="{BB962C8B-B14F-4D97-AF65-F5344CB8AC3E}">
        <p14:creationId xmlns:p14="http://schemas.microsoft.com/office/powerpoint/2010/main" val="12169945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b="1" dirty="0" smtClean="0">
                <a:solidFill>
                  <a:srgbClr val="C00000"/>
                </a:solidFill>
              </a:rPr>
              <a:t>Cross-Citations: Asymmetric Interdisciplinary</a:t>
            </a:r>
            <a:endParaRPr lang="en-US" sz="3200" b="1" dirty="0">
              <a:solidFill>
                <a:srgbClr val="C00000"/>
              </a:solidFill>
            </a:endParaRPr>
          </a:p>
        </p:txBody>
      </p:sp>
      <p:sp>
        <p:nvSpPr>
          <p:cNvPr id="3" name="Slide Number Placeholder 2"/>
          <p:cNvSpPr>
            <a:spLocks noGrp="1"/>
          </p:cNvSpPr>
          <p:nvPr>
            <p:ph type="sldNum" sz="quarter" idx="12"/>
          </p:nvPr>
        </p:nvSpPr>
        <p:spPr/>
        <p:txBody>
          <a:bodyPr/>
          <a:lstStyle/>
          <a:p>
            <a:fld id="{598714FD-1DA8-4F3B-9D9C-D4C7B70C2242}" type="slidenum">
              <a:rPr lang="en-US" smtClean="0"/>
              <a:t>6</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1773186533"/>
              </p:ext>
            </p:extLst>
          </p:nvPr>
        </p:nvGraphicFramePr>
        <p:xfrm>
          <a:off x="152400" y="1600200"/>
          <a:ext cx="8839199" cy="5029201"/>
        </p:xfrm>
        <a:graphic>
          <a:graphicData uri="http://schemas.openxmlformats.org/drawingml/2006/table">
            <a:tbl>
              <a:tblPr firstRow="1" firstCol="1" bandRow="1">
                <a:tableStyleId>{5C22544A-7EE6-4342-B048-85BDC9FD1C3A}</a:tableStyleId>
              </a:tblPr>
              <a:tblGrid>
                <a:gridCol w="1451363"/>
                <a:gridCol w="1520437"/>
                <a:gridCol w="2037416"/>
                <a:gridCol w="2106490"/>
                <a:gridCol w="1723493"/>
              </a:tblGrid>
              <a:tr h="684235">
                <a:tc>
                  <a:txBody>
                    <a:bodyPr/>
                    <a:lstStyle/>
                    <a:p>
                      <a:pPr>
                        <a:lnSpc>
                          <a:spcPct val="115000"/>
                        </a:lnSpc>
                      </a:pPr>
                      <a:endParaRPr lang="en-US" sz="1800" dirty="0">
                        <a:effectLst/>
                        <a:latin typeface="Calibri"/>
                      </a:endParaRPr>
                    </a:p>
                  </a:txBody>
                  <a:tcPr marL="68580" marR="68580" marT="0" marB="0" anchor="b"/>
                </a:tc>
                <a:tc>
                  <a:txBody>
                    <a:bodyPr/>
                    <a:lstStyle/>
                    <a:p>
                      <a:pPr>
                        <a:lnSpc>
                          <a:spcPct val="115000"/>
                        </a:lnSpc>
                      </a:pPr>
                      <a:endParaRPr lang="en-US" sz="1800">
                        <a:effectLst/>
                        <a:latin typeface="Calibri"/>
                      </a:endParaRPr>
                    </a:p>
                  </a:txBody>
                  <a:tcPr marL="68580" marR="68580" marT="0" marB="0" anchor="b"/>
                </a:tc>
                <a:tc gridSpan="3">
                  <a:txBody>
                    <a:bodyPr/>
                    <a:lstStyle/>
                    <a:p>
                      <a:pPr marL="0" marR="0" algn="ctr">
                        <a:lnSpc>
                          <a:spcPct val="115000"/>
                        </a:lnSpc>
                        <a:spcBef>
                          <a:spcPts val="0"/>
                        </a:spcBef>
                        <a:spcAft>
                          <a:spcPts val="0"/>
                        </a:spcAft>
                      </a:pPr>
                      <a:r>
                        <a:rPr lang="en-US" sz="1800" u="sng" dirty="0">
                          <a:effectLst/>
                        </a:rPr>
                        <a:t>Private Equity Papers with at Least One Reference to a…</a:t>
                      </a:r>
                      <a:endParaRPr lang="en-US" sz="1800" dirty="0">
                        <a:effectLst/>
                        <a:latin typeface="Calibri"/>
                        <a:ea typeface="Calibri"/>
                        <a:cs typeface="Times New Roman"/>
                      </a:endParaRPr>
                    </a:p>
                  </a:txBody>
                  <a:tcPr marL="68580" marR="68580" marT="0" marB="0" anchor="b"/>
                </a:tc>
                <a:tc hMerge="1">
                  <a:txBody>
                    <a:bodyPr/>
                    <a:lstStyle/>
                    <a:p>
                      <a:endParaRPr lang="en-US"/>
                    </a:p>
                  </a:txBody>
                  <a:tcPr/>
                </a:tc>
                <a:tc hMerge="1">
                  <a:txBody>
                    <a:bodyPr/>
                    <a:lstStyle/>
                    <a:p>
                      <a:endParaRPr lang="en-US"/>
                    </a:p>
                  </a:txBody>
                  <a:tcPr/>
                </a:tc>
              </a:tr>
              <a:tr h="684235">
                <a:tc>
                  <a:txBody>
                    <a:bodyPr/>
                    <a:lstStyle/>
                    <a:p>
                      <a:pPr>
                        <a:lnSpc>
                          <a:spcPct val="115000"/>
                        </a:lnSpc>
                      </a:pPr>
                      <a:endParaRPr lang="en-US" sz="1800">
                        <a:effectLst/>
                        <a:latin typeface="Calibri"/>
                      </a:endParaRPr>
                    </a:p>
                  </a:txBody>
                  <a:tcPr marL="68580" marR="68580" marT="0" marB="0" anchor="b"/>
                </a:tc>
                <a:tc>
                  <a:txBody>
                    <a:bodyPr/>
                    <a:lstStyle/>
                    <a:p>
                      <a:pPr marL="0" marR="0">
                        <a:lnSpc>
                          <a:spcPct val="115000"/>
                        </a:lnSpc>
                        <a:spcBef>
                          <a:spcPts val="0"/>
                        </a:spcBef>
                        <a:spcAft>
                          <a:spcPts val="0"/>
                        </a:spcAft>
                      </a:pPr>
                      <a:r>
                        <a:rPr lang="en-US" sz="1800">
                          <a:effectLst/>
                        </a:rPr>
                        <a:t>2007-2016</a:t>
                      </a:r>
                      <a:endParaRPr lang="en-US" sz="1800">
                        <a:effectLst/>
                        <a:latin typeface="Calibri"/>
                        <a:ea typeface="Calibri"/>
                        <a:cs typeface="Times New Roman"/>
                      </a:endParaRPr>
                    </a:p>
                  </a:txBody>
                  <a:tcPr marL="68580" marR="68580" marT="0" marB="0" anchor="b"/>
                </a:tc>
                <a:tc>
                  <a:txBody>
                    <a:bodyPr/>
                    <a:lstStyle/>
                    <a:p>
                      <a:pPr marL="0" marR="0" algn="ctr">
                        <a:lnSpc>
                          <a:spcPct val="115000"/>
                        </a:lnSpc>
                        <a:spcBef>
                          <a:spcPts val="0"/>
                        </a:spcBef>
                        <a:spcAft>
                          <a:spcPts val="0"/>
                        </a:spcAft>
                      </a:pPr>
                      <a:r>
                        <a:rPr lang="en-US" sz="1800" dirty="0">
                          <a:effectLst/>
                        </a:rPr>
                        <a:t>Finance Journal</a:t>
                      </a:r>
                      <a:endParaRPr lang="en-US" sz="1800" dirty="0">
                        <a:effectLst/>
                        <a:latin typeface="Calibri"/>
                        <a:ea typeface="Calibri"/>
                        <a:cs typeface="Times New Roman"/>
                      </a:endParaRPr>
                    </a:p>
                  </a:txBody>
                  <a:tcPr marL="68580" marR="68580" marT="0" marB="0" anchor="b"/>
                </a:tc>
                <a:tc>
                  <a:txBody>
                    <a:bodyPr/>
                    <a:lstStyle/>
                    <a:p>
                      <a:pPr marL="0" marR="0" algn="ctr">
                        <a:lnSpc>
                          <a:spcPct val="115000"/>
                        </a:lnSpc>
                        <a:spcBef>
                          <a:spcPts val="0"/>
                        </a:spcBef>
                        <a:spcAft>
                          <a:spcPts val="0"/>
                        </a:spcAft>
                      </a:pPr>
                      <a:r>
                        <a:rPr lang="en-US" sz="1800">
                          <a:effectLst/>
                        </a:rPr>
                        <a:t>Entrepreneurship Journal</a:t>
                      </a:r>
                      <a:endParaRPr lang="en-US" sz="1800">
                        <a:effectLst/>
                        <a:latin typeface="Calibri"/>
                        <a:ea typeface="Calibri"/>
                        <a:cs typeface="Times New Roman"/>
                      </a:endParaRPr>
                    </a:p>
                  </a:txBody>
                  <a:tcPr marL="68580" marR="68580" marT="0" marB="0" anchor="b"/>
                </a:tc>
                <a:tc>
                  <a:txBody>
                    <a:bodyPr/>
                    <a:lstStyle/>
                    <a:p>
                      <a:pPr marL="0" marR="0" algn="ctr">
                        <a:lnSpc>
                          <a:spcPct val="115000"/>
                        </a:lnSpc>
                        <a:spcBef>
                          <a:spcPts val="0"/>
                        </a:spcBef>
                        <a:spcAft>
                          <a:spcPts val="0"/>
                        </a:spcAft>
                      </a:pPr>
                      <a:r>
                        <a:rPr lang="en-US" sz="1800">
                          <a:effectLst/>
                        </a:rPr>
                        <a:t>Management Journal</a:t>
                      </a:r>
                      <a:endParaRPr lang="en-US" sz="1800">
                        <a:effectLst/>
                        <a:latin typeface="Calibri"/>
                        <a:ea typeface="Calibri"/>
                        <a:cs typeface="Times New Roman"/>
                      </a:endParaRPr>
                    </a:p>
                  </a:txBody>
                  <a:tcPr marL="68580" marR="68580" marT="0" marB="0" anchor="b"/>
                </a:tc>
              </a:tr>
              <a:tr h="792085">
                <a:tc rowSpan="3">
                  <a:txBody>
                    <a:bodyPr/>
                    <a:lstStyle/>
                    <a:p>
                      <a:pPr marL="0" marR="0" algn="ctr">
                        <a:lnSpc>
                          <a:spcPct val="115000"/>
                        </a:lnSpc>
                        <a:spcBef>
                          <a:spcPts val="0"/>
                        </a:spcBef>
                        <a:spcAft>
                          <a:spcPts val="0"/>
                        </a:spcAft>
                      </a:pPr>
                      <a:r>
                        <a:rPr lang="en-US" sz="1800" u="sng">
                          <a:effectLst/>
                        </a:rPr>
                        <a:t>Papers that also have a reference to a…</a:t>
                      </a:r>
                      <a:endParaRPr lang="en-US" sz="1800">
                        <a:effectLst/>
                        <a:latin typeface="Calibri"/>
                        <a:ea typeface="Calibri"/>
                        <a:cs typeface="Times New Roman"/>
                      </a:endParaRPr>
                    </a:p>
                  </a:txBody>
                  <a:tcPr marL="68580" marR="68580" marT="0" marB="0" anchor="ctr"/>
                </a:tc>
                <a:tc>
                  <a:txBody>
                    <a:bodyPr/>
                    <a:lstStyle/>
                    <a:p>
                      <a:pPr marL="0" marR="0" algn="r">
                        <a:lnSpc>
                          <a:spcPct val="115000"/>
                        </a:lnSpc>
                        <a:spcBef>
                          <a:spcPts val="0"/>
                        </a:spcBef>
                        <a:spcAft>
                          <a:spcPts val="0"/>
                        </a:spcAft>
                      </a:pPr>
                      <a:r>
                        <a:rPr lang="en-US" sz="1800">
                          <a:effectLst/>
                        </a:rPr>
                        <a:t>Finance Journal</a:t>
                      </a:r>
                      <a:endParaRPr lang="en-US" sz="1800">
                        <a:effectLst/>
                        <a:latin typeface="Calibri"/>
                        <a:ea typeface="Calibri"/>
                        <a:cs typeface="Times New Roman"/>
                      </a:endParaRPr>
                    </a:p>
                  </a:txBody>
                  <a:tcPr marL="68580" marR="68580" marT="0" marB="0" anchor="b"/>
                </a:tc>
                <a:tc>
                  <a:txBody>
                    <a:bodyPr/>
                    <a:lstStyle/>
                    <a:p>
                      <a:pPr marL="0" marR="0" algn="ctr">
                        <a:lnSpc>
                          <a:spcPct val="115000"/>
                        </a:lnSpc>
                        <a:spcBef>
                          <a:spcPts val="0"/>
                        </a:spcBef>
                        <a:spcAft>
                          <a:spcPts val="0"/>
                        </a:spcAft>
                      </a:pPr>
                      <a:r>
                        <a:rPr lang="en-US" sz="1800" dirty="0">
                          <a:effectLst/>
                        </a:rPr>
                        <a:t>53.50%</a:t>
                      </a:r>
                      <a:endParaRPr lang="en-US" sz="1800" dirty="0">
                        <a:effectLst/>
                        <a:latin typeface="Calibri"/>
                        <a:ea typeface="Calibri"/>
                        <a:cs typeface="Times New Roman"/>
                      </a:endParaRPr>
                    </a:p>
                  </a:txBody>
                  <a:tcPr marL="68580" marR="68580" marT="0" marB="0" anchor="b"/>
                </a:tc>
                <a:tc>
                  <a:txBody>
                    <a:bodyPr/>
                    <a:lstStyle/>
                    <a:p>
                      <a:pPr marL="0" marR="0" algn="ctr">
                        <a:lnSpc>
                          <a:spcPct val="115000"/>
                        </a:lnSpc>
                        <a:spcBef>
                          <a:spcPts val="0"/>
                        </a:spcBef>
                        <a:spcAft>
                          <a:spcPts val="0"/>
                        </a:spcAft>
                      </a:pPr>
                      <a:r>
                        <a:rPr lang="en-US" sz="1800">
                          <a:effectLst/>
                        </a:rPr>
                        <a:t>33.25%</a:t>
                      </a:r>
                      <a:endParaRPr lang="en-US" sz="1800">
                        <a:effectLst/>
                        <a:latin typeface="Calibri"/>
                        <a:ea typeface="Calibri"/>
                        <a:cs typeface="Times New Roman"/>
                      </a:endParaRPr>
                    </a:p>
                  </a:txBody>
                  <a:tcPr marL="68580" marR="68580" marT="0" marB="0" anchor="b"/>
                </a:tc>
                <a:tc>
                  <a:txBody>
                    <a:bodyPr/>
                    <a:lstStyle/>
                    <a:p>
                      <a:pPr marL="0" marR="0" algn="ctr">
                        <a:lnSpc>
                          <a:spcPct val="115000"/>
                        </a:lnSpc>
                        <a:spcBef>
                          <a:spcPts val="0"/>
                        </a:spcBef>
                        <a:spcAft>
                          <a:spcPts val="0"/>
                        </a:spcAft>
                      </a:pPr>
                      <a:r>
                        <a:rPr lang="en-US" sz="1800">
                          <a:effectLst/>
                        </a:rPr>
                        <a:t>39.95%</a:t>
                      </a:r>
                      <a:endParaRPr lang="en-US" sz="1800">
                        <a:effectLst/>
                        <a:latin typeface="Calibri"/>
                        <a:ea typeface="Calibri"/>
                        <a:cs typeface="Times New Roman"/>
                      </a:endParaRPr>
                    </a:p>
                  </a:txBody>
                  <a:tcPr marL="68580" marR="68580" marT="0" marB="0" anchor="b"/>
                </a:tc>
              </a:tr>
              <a:tr h="1025249">
                <a:tc vMerge="1">
                  <a:txBody>
                    <a:bodyPr/>
                    <a:lstStyle/>
                    <a:p>
                      <a:endParaRPr lang="en-US"/>
                    </a:p>
                  </a:txBody>
                  <a:tcPr/>
                </a:tc>
                <a:tc>
                  <a:txBody>
                    <a:bodyPr/>
                    <a:lstStyle/>
                    <a:p>
                      <a:pPr marL="0" marR="0" algn="r">
                        <a:lnSpc>
                          <a:spcPct val="115000"/>
                        </a:lnSpc>
                        <a:spcBef>
                          <a:spcPts val="0"/>
                        </a:spcBef>
                        <a:spcAft>
                          <a:spcPts val="0"/>
                        </a:spcAft>
                      </a:pPr>
                      <a:r>
                        <a:rPr lang="en-US" sz="1800" dirty="0" err="1" smtClean="0">
                          <a:effectLst/>
                        </a:rPr>
                        <a:t>Entrepre-neurship</a:t>
                      </a:r>
                      <a:r>
                        <a:rPr lang="en-US" sz="1800" dirty="0" smtClean="0">
                          <a:effectLst/>
                        </a:rPr>
                        <a:t> </a:t>
                      </a:r>
                      <a:r>
                        <a:rPr lang="en-US" sz="1800" dirty="0">
                          <a:effectLst/>
                        </a:rPr>
                        <a:t>Journal</a:t>
                      </a:r>
                      <a:endParaRPr lang="en-US" sz="1800" dirty="0">
                        <a:effectLst/>
                        <a:latin typeface="Calibri"/>
                        <a:ea typeface="Calibri"/>
                        <a:cs typeface="Times New Roman"/>
                      </a:endParaRPr>
                    </a:p>
                  </a:txBody>
                  <a:tcPr marL="68580" marR="68580" marT="0" marB="0" anchor="b"/>
                </a:tc>
                <a:tc>
                  <a:txBody>
                    <a:bodyPr/>
                    <a:lstStyle/>
                    <a:p>
                      <a:pPr marL="0" marR="0" algn="ctr">
                        <a:lnSpc>
                          <a:spcPct val="115000"/>
                        </a:lnSpc>
                        <a:spcBef>
                          <a:spcPts val="0"/>
                        </a:spcBef>
                        <a:spcAft>
                          <a:spcPts val="0"/>
                        </a:spcAft>
                      </a:pPr>
                      <a:r>
                        <a:rPr lang="en-US" sz="1800" dirty="0">
                          <a:effectLst/>
                        </a:rPr>
                        <a:t>18.30%</a:t>
                      </a:r>
                      <a:endParaRPr lang="en-US" sz="1800" dirty="0">
                        <a:effectLst/>
                        <a:latin typeface="Calibri"/>
                        <a:ea typeface="Calibri"/>
                        <a:cs typeface="Times New Roman"/>
                      </a:endParaRPr>
                    </a:p>
                  </a:txBody>
                  <a:tcPr marL="68580" marR="68580" marT="0" marB="0" anchor="b"/>
                </a:tc>
                <a:tc>
                  <a:txBody>
                    <a:bodyPr/>
                    <a:lstStyle/>
                    <a:p>
                      <a:pPr marL="0" marR="0" algn="ctr">
                        <a:lnSpc>
                          <a:spcPct val="115000"/>
                        </a:lnSpc>
                        <a:spcBef>
                          <a:spcPts val="0"/>
                        </a:spcBef>
                        <a:spcAft>
                          <a:spcPts val="0"/>
                        </a:spcAft>
                      </a:pPr>
                      <a:r>
                        <a:rPr lang="en-US" sz="1800" dirty="0">
                          <a:effectLst/>
                        </a:rPr>
                        <a:t>21.60%</a:t>
                      </a:r>
                      <a:endParaRPr lang="en-US" sz="1800" dirty="0">
                        <a:effectLst/>
                        <a:latin typeface="Calibri"/>
                        <a:ea typeface="Calibri"/>
                        <a:cs typeface="Times New Roman"/>
                      </a:endParaRPr>
                    </a:p>
                  </a:txBody>
                  <a:tcPr marL="68580" marR="68580" marT="0" marB="0" anchor="b"/>
                </a:tc>
                <a:tc>
                  <a:txBody>
                    <a:bodyPr/>
                    <a:lstStyle/>
                    <a:p>
                      <a:pPr marL="0" marR="0" algn="ctr">
                        <a:lnSpc>
                          <a:spcPct val="115000"/>
                        </a:lnSpc>
                        <a:spcBef>
                          <a:spcPts val="0"/>
                        </a:spcBef>
                        <a:spcAft>
                          <a:spcPts val="0"/>
                        </a:spcAft>
                      </a:pPr>
                      <a:r>
                        <a:rPr lang="en-US" sz="1800">
                          <a:effectLst/>
                        </a:rPr>
                        <a:t>23.78%</a:t>
                      </a:r>
                      <a:endParaRPr lang="en-US" sz="1800">
                        <a:effectLst/>
                        <a:latin typeface="Calibri"/>
                        <a:ea typeface="Calibri"/>
                        <a:cs typeface="Times New Roman"/>
                      </a:endParaRPr>
                    </a:p>
                  </a:txBody>
                  <a:tcPr marL="68580" marR="68580" marT="0" marB="0" anchor="b"/>
                </a:tc>
              </a:tr>
              <a:tr h="1152123">
                <a:tc vMerge="1">
                  <a:txBody>
                    <a:bodyPr/>
                    <a:lstStyle/>
                    <a:p>
                      <a:endParaRPr lang="en-US"/>
                    </a:p>
                  </a:txBody>
                  <a:tcPr/>
                </a:tc>
                <a:tc>
                  <a:txBody>
                    <a:bodyPr/>
                    <a:lstStyle/>
                    <a:p>
                      <a:pPr marL="0" marR="0" algn="r">
                        <a:lnSpc>
                          <a:spcPct val="115000"/>
                        </a:lnSpc>
                        <a:spcBef>
                          <a:spcPts val="0"/>
                        </a:spcBef>
                        <a:spcAft>
                          <a:spcPts val="0"/>
                        </a:spcAft>
                      </a:pPr>
                      <a:r>
                        <a:rPr lang="en-US" sz="1800">
                          <a:effectLst/>
                        </a:rPr>
                        <a:t>Management Journal</a:t>
                      </a:r>
                      <a:endParaRPr lang="en-US" sz="1800">
                        <a:effectLst/>
                        <a:latin typeface="Calibri"/>
                        <a:ea typeface="Calibri"/>
                        <a:cs typeface="Times New Roman"/>
                      </a:endParaRPr>
                    </a:p>
                  </a:txBody>
                  <a:tcPr marL="68580" marR="68580" marT="0" marB="0" anchor="b"/>
                </a:tc>
                <a:tc>
                  <a:txBody>
                    <a:bodyPr/>
                    <a:lstStyle/>
                    <a:p>
                      <a:pPr marL="0" marR="0" algn="ctr">
                        <a:lnSpc>
                          <a:spcPct val="115000"/>
                        </a:lnSpc>
                        <a:spcBef>
                          <a:spcPts val="0"/>
                        </a:spcBef>
                        <a:spcAft>
                          <a:spcPts val="0"/>
                        </a:spcAft>
                      </a:pPr>
                      <a:r>
                        <a:rPr lang="en-US" sz="1800">
                          <a:effectLst/>
                        </a:rPr>
                        <a:t>28.21%</a:t>
                      </a:r>
                      <a:endParaRPr lang="en-US" sz="1800">
                        <a:effectLst/>
                        <a:latin typeface="Calibri"/>
                        <a:ea typeface="Calibri"/>
                        <a:cs typeface="Times New Roman"/>
                      </a:endParaRPr>
                    </a:p>
                  </a:txBody>
                  <a:tcPr marL="68580" marR="68580" marT="0" marB="0" anchor="b"/>
                </a:tc>
                <a:tc>
                  <a:txBody>
                    <a:bodyPr/>
                    <a:lstStyle/>
                    <a:p>
                      <a:pPr marL="0" marR="0" algn="ctr">
                        <a:lnSpc>
                          <a:spcPct val="115000"/>
                        </a:lnSpc>
                        <a:spcBef>
                          <a:spcPts val="0"/>
                        </a:spcBef>
                        <a:spcAft>
                          <a:spcPts val="0"/>
                        </a:spcAft>
                      </a:pPr>
                      <a:r>
                        <a:rPr lang="en-US" sz="1800" dirty="0">
                          <a:effectLst/>
                        </a:rPr>
                        <a:t>45.15%</a:t>
                      </a:r>
                      <a:endParaRPr lang="en-US" sz="1800" dirty="0">
                        <a:effectLst/>
                        <a:latin typeface="Calibri"/>
                        <a:ea typeface="Calibri"/>
                        <a:cs typeface="Times New Roman"/>
                      </a:endParaRPr>
                    </a:p>
                  </a:txBody>
                  <a:tcPr marL="68580" marR="68580" marT="0" marB="0" anchor="b"/>
                </a:tc>
                <a:tc>
                  <a:txBody>
                    <a:bodyPr/>
                    <a:lstStyle/>
                    <a:p>
                      <a:pPr marL="0" marR="0" algn="ctr">
                        <a:lnSpc>
                          <a:spcPct val="115000"/>
                        </a:lnSpc>
                        <a:spcBef>
                          <a:spcPts val="0"/>
                        </a:spcBef>
                        <a:spcAft>
                          <a:spcPts val="0"/>
                        </a:spcAft>
                      </a:pPr>
                      <a:r>
                        <a:rPr lang="en-US" sz="1800">
                          <a:effectLst/>
                        </a:rPr>
                        <a:t>36.27%</a:t>
                      </a:r>
                      <a:endParaRPr lang="en-US" sz="1800">
                        <a:effectLst/>
                        <a:latin typeface="Calibri"/>
                        <a:ea typeface="Calibri"/>
                        <a:cs typeface="Times New Roman"/>
                      </a:endParaRPr>
                    </a:p>
                  </a:txBody>
                  <a:tcPr marL="68580" marR="68580" marT="0" marB="0" anchor="b"/>
                </a:tc>
              </a:tr>
              <a:tr h="691274">
                <a:tc>
                  <a:txBody>
                    <a:bodyPr/>
                    <a:lstStyle/>
                    <a:p>
                      <a:pPr>
                        <a:lnSpc>
                          <a:spcPct val="115000"/>
                        </a:lnSpc>
                      </a:pPr>
                      <a:endParaRPr lang="en-US" sz="1800">
                        <a:effectLst/>
                        <a:latin typeface="Calibri"/>
                      </a:endParaRPr>
                    </a:p>
                  </a:txBody>
                  <a:tcPr marL="68580" marR="68580" marT="0" marB="0" vert="vert270" anchor="b"/>
                </a:tc>
                <a:tc>
                  <a:txBody>
                    <a:bodyPr/>
                    <a:lstStyle/>
                    <a:p>
                      <a:pPr>
                        <a:lnSpc>
                          <a:spcPct val="115000"/>
                        </a:lnSpc>
                      </a:pPr>
                      <a:endParaRPr lang="en-US" sz="1800">
                        <a:effectLst/>
                        <a:latin typeface="Calibri"/>
                      </a:endParaRPr>
                    </a:p>
                  </a:txBody>
                  <a:tcPr marL="68580" marR="68580" marT="0" marB="0" anchor="b"/>
                </a:tc>
                <a:tc>
                  <a:txBody>
                    <a:bodyPr/>
                    <a:lstStyle/>
                    <a:p>
                      <a:pPr marL="0" marR="0" algn="ctr">
                        <a:lnSpc>
                          <a:spcPct val="115000"/>
                        </a:lnSpc>
                        <a:spcBef>
                          <a:spcPts val="0"/>
                        </a:spcBef>
                        <a:spcAft>
                          <a:spcPts val="0"/>
                        </a:spcAft>
                      </a:pPr>
                      <a:r>
                        <a:rPr lang="en-US" sz="1800">
                          <a:effectLst/>
                        </a:rPr>
                        <a:t>100.00%</a:t>
                      </a:r>
                      <a:endParaRPr lang="en-US" sz="1800">
                        <a:effectLst/>
                        <a:latin typeface="Calibri"/>
                        <a:ea typeface="Calibri"/>
                        <a:cs typeface="Times New Roman"/>
                      </a:endParaRPr>
                    </a:p>
                  </a:txBody>
                  <a:tcPr marL="68580" marR="68580" marT="0" marB="0" anchor="b"/>
                </a:tc>
                <a:tc>
                  <a:txBody>
                    <a:bodyPr/>
                    <a:lstStyle/>
                    <a:p>
                      <a:pPr marL="0" marR="0" algn="ctr">
                        <a:lnSpc>
                          <a:spcPct val="115000"/>
                        </a:lnSpc>
                        <a:spcBef>
                          <a:spcPts val="0"/>
                        </a:spcBef>
                        <a:spcAft>
                          <a:spcPts val="0"/>
                        </a:spcAft>
                      </a:pPr>
                      <a:r>
                        <a:rPr lang="en-US" sz="1800" dirty="0">
                          <a:effectLst/>
                        </a:rPr>
                        <a:t>100.00%</a:t>
                      </a:r>
                      <a:endParaRPr lang="en-US" sz="1800" dirty="0">
                        <a:effectLst/>
                        <a:latin typeface="Calibri"/>
                        <a:ea typeface="Calibri"/>
                        <a:cs typeface="Times New Roman"/>
                      </a:endParaRPr>
                    </a:p>
                  </a:txBody>
                  <a:tcPr marL="68580" marR="68580" marT="0" marB="0" anchor="b"/>
                </a:tc>
                <a:tc>
                  <a:txBody>
                    <a:bodyPr/>
                    <a:lstStyle/>
                    <a:p>
                      <a:pPr marL="0" marR="0" algn="ctr">
                        <a:lnSpc>
                          <a:spcPct val="115000"/>
                        </a:lnSpc>
                        <a:spcBef>
                          <a:spcPts val="0"/>
                        </a:spcBef>
                        <a:spcAft>
                          <a:spcPts val="0"/>
                        </a:spcAft>
                      </a:pPr>
                      <a:r>
                        <a:rPr lang="en-US" sz="1800" dirty="0">
                          <a:effectLst/>
                        </a:rPr>
                        <a:t>100.00%</a:t>
                      </a:r>
                      <a:endParaRPr lang="en-US" sz="1800" dirty="0">
                        <a:effectLst/>
                        <a:latin typeface="Calibri"/>
                        <a:ea typeface="Calibri"/>
                        <a:cs typeface="Times New Roman"/>
                      </a:endParaRPr>
                    </a:p>
                  </a:txBody>
                  <a:tcPr marL="68580" marR="68580" marT="0" marB="0" anchor="b"/>
                </a:tc>
              </a:tr>
            </a:tbl>
          </a:graphicData>
        </a:graphic>
      </p:graphicFrame>
      <p:sp>
        <p:nvSpPr>
          <p:cNvPr id="4" name="Oval 3"/>
          <p:cNvSpPr/>
          <p:nvPr/>
        </p:nvSpPr>
        <p:spPr>
          <a:xfrm>
            <a:off x="3505200" y="3200400"/>
            <a:ext cx="1219200" cy="838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4495800" y="3015734"/>
            <a:ext cx="696024" cy="369332"/>
          </a:xfrm>
          <a:prstGeom prst="rect">
            <a:avLst/>
          </a:prstGeom>
          <a:noFill/>
        </p:spPr>
        <p:txBody>
          <a:bodyPr wrap="none" rtlCol="0">
            <a:spAutoFit/>
          </a:bodyPr>
          <a:lstStyle/>
          <a:p>
            <a:r>
              <a:rPr lang="en-US" dirty="0" smtClean="0">
                <a:solidFill>
                  <a:srgbClr val="FF0000"/>
                </a:solidFill>
              </a:rPr>
              <a:t>Bias!</a:t>
            </a:r>
            <a:endParaRPr lang="en-US" dirty="0">
              <a:solidFill>
                <a:srgbClr val="FF0000"/>
              </a:solidFill>
            </a:endParaRPr>
          </a:p>
        </p:txBody>
      </p:sp>
    </p:spTree>
    <p:extLst>
      <p:ext uri="{BB962C8B-B14F-4D97-AF65-F5344CB8AC3E}">
        <p14:creationId xmlns:p14="http://schemas.microsoft.com/office/powerpoint/2010/main" val="7720734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2656"/>
            <a:ext cx="9036496" cy="990600"/>
          </a:xfrm>
        </p:spPr>
        <p:txBody>
          <a:bodyPr>
            <a:noAutofit/>
          </a:bodyPr>
          <a:lstStyle/>
          <a:p>
            <a:r>
              <a:rPr lang="en-US" sz="3200" b="1" dirty="0" smtClean="0">
                <a:solidFill>
                  <a:srgbClr val="C00000"/>
                </a:solidFill>
              </a:rPr>
              <a:t>Entrepreneurial Finance a Segmented Discipline!</a:t>
            </a:r>
            <a:endParaRPr lang="en-US" sz="3200" b="1" dirty="0">
              <a:solidFill>
                <a:srgbClr val="C00000"/>
              </a:solidFill>
            </a:endParaRPr>
          </a:p>
        </p:txBody>
      </p:sp>
      <p:sp>
        <p:nvSpPr>
          <p:cNvPr id="3" name="Slide Number Placeholder 2"/>
          <p:cNvSpPr>
            <a:spLocks noGrp="1"/>
          </p:cNvSpPr>
          <p:nvPr>
            <p:ph type="sldNum" sz="quarter" idx="12"/>
          </p:nvPr>
        </p:nvSpPr>
        <p:spPr/>
        <p:txBody>
          <a:bodyPr/>
          <a:lstStyle/>
          <a:p>
            <a:fld id="{598714FD-1DA8-4F3B-9D9C-D4C7B70C2242}" type="slidenum">
              <a:rPr lang="en-US" smtClean="0"/>
              <a:t>7</a:t>
            </a:fld>
            <a:endParaRPr lang="en-US"/>
          </a:p>
        </p:txBody>
      </p:sp>
      <p:sp>
        <p:nvSpPr>
          <p:cNvPr id="4" name="Content Placeholder 3"/>
          <p:cNvSpPr>
            <a:spLocks noGrp="1"/>
          </p:cNvSpPr>
          <p:nvPr>
            <p:ph sz="quarter" idx="1"/>
          </p:nvPr>
        </p:nvSpPr>
        <p:spPr>
          <a:xfrm>
            <a:off x="457200" y="1323256"/>
            <a:ext cx="8229600" cy="5418112"/>
          </a:xfrm>
        </p:spPr>
        <p:txBody>
          <a:bodyPr>
            <a:normAutofit fontScale="77500" lnSpcReduction="20000"/>
          </a:bodyPr>
          <a:lstStyle/>
          <a:p>
            <a:r>
              <a:rPr lang="en-US" dirty="0" smtClean="0"/>
              <a:t>By field</a:t>
            </a:r>
          </a:p>
          <a:p>
            <a:pPr lvl="1"/>
            <a:r>
              <a:rPr lang="en-US" dirty="0"/>
              <a:t>M</a:t>
            </a:r>
            <a:r>
              <a:rPr lang="en-US" dirty="0" smtClean="0"/>
              <a:t>anagement/entrepreneurship v. finance</a:t>
            </a:r>
          </a:p>
          <a:p>
            <a:pPr lvl="1"/>
            <a:r>
              <a:rPr lang="en-US" dirty="0"/>
              <a:t>Publishing outside your home </a:t>
            </a:r>
            <a:r>
              <a:rPr lang="en-US" dirty="0" err="1"/>
              <a:t>dept</a:t>
            </a:r>
            <a:r>
              <a:rPr lang="en-US" dirty="0"/>
              <a:t> viewed negatively</a:t>
            </a:r>
          </a:p>
          <a:p>
            <a:pPr lvl="1"/>
            <a:r>
              <a:rPr lang="en-US" dirty="0"/>
              <a:t>Citing outside your home field even viewed negatively by finance scholars</a:t>
            </a:r>
          </a:p>
          <a:p>
            <a:endParaRPr lang="en-US" dirty="0" smtClean="0"/>
          </a:p>
          <a:p>
            <a:r>
              <a:rPr lang="en-US" dirty="0" smtClean="0"/>
              <a:t>By journal </a:t>
            </a:r>
          </a:p>
          <a:p>
            <a:pPr lvl="1"/>
            <a:r>
              <a:rPr lang="en-US" dirty="0"/>
              <a:t>D</a:t>
            </a:r>
            <a:r>
              <a:rPr lang="en-US" dirty="0" smtClean="0"/>
              <a:t>ifferent folks control different outlets; you are dead if you write a paper that upsets someone</a:t>
            </a:r>
          </a:p>
          <a:p>
            <a:endParaRPr lang="en-US" b="1" dirty="0" smtClean="0"/>
          </a:p>
          <a:p>
            <a:r>
              <a:rPr lang="en-US" dirty="0" smtClean="0"/>
              <a:t>By data</a:t>
            </a:r>
          </a:p>
          <a:p>
            <a:pPr lvl="1"/>
            <a:r>
              <a:rPr lang="en-US" dirty="0"/>
              <a:t>D</a:t>
            </a:r>
            <a:r>
              <a:rPr lang="en-US" dirty="0" smtClean="0"/>
              <a:t>atasets not integrated with more than one form of finance</a:t>
            </a:r>
          </a:p>
          <a:p>
            <a:endParaRPr lang="en-US" dirty="0" smtClean="0"/>
          </a:p>
          <a:p>
            <a:r>
              <a:rPr lang="en-US" dirty="0" smtClean="0"/>
              <a:t>By competing interests</a:t>
            </a:r>
          </a:p>
          <a:p>
            <a:pPr lvl="1"/>
            <a:r>
              <a:rPr lang="en-US" dirty="0" smtClean="0"/>
              <a:t>“My dataset with 200 observations is more representative than your dataset with thousands of observations because the company that recorded the observations is systematically biased or are not reliable”</a:t>
            </a:r>
          </a:p>
          <a:p>
            <a:endParaRPr lang="en-US" dirty="0"/>
          </a:p>
          <a:p>
            <a:r>
              <a:rPr lang="en-US" dirty="0" smtClean="0"/>
              <a:t>By country</a:t>
            </a:r>
          </a:p>
          <a:p>
            <a:pPr lvl="1"/>
            <a:r>
              <a:rPr lang="en-US" dirty="0" smtClean="0"/>
              <a:t>“My country’s data are better than your country’s data”</a:t>
            </a:r>
          </a:p>
          <a:p>
            <a:pPr lvl="1"/>
            <a:r>
              <a:rPr lang="en-US" dirty="0" smtClean="0"/>
              <a:t>“Who cares about UK/Canada/France?”</a:t>
            </a:r>
            <a:endParaRPr lang="en-US" dirty="0"/>
          </a:p>
        </p:txBody>
      </p:sp>
    </p:spTree>
    <p:extLst>
      <p:ext uri="{BB962C8B-B14F-4D97-AF65-F5344CB8AC3E}">
        <p14:creationId xmlns:p14="http://schemas.microsoft.com/office/powerpoint/2010/main" val="24888181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rPr>
              <a:t>[segmented!] Sources of Data</a:t>
            </a:r>
            <a:endParaRPr lang="en-US" b="1" dirty="0">
              <a:solidFill>
                <a:srgbClr val="C00000"/>
              </a:solidFill>
            </a:endParaRPr>
          </a:p>
        </p:txBody>
      </p:sp>
      <p:sp>
        <p:nvSpPr>
          <p:cNvPr id="3" name="Slide Number Placeholder 2"/>
          <p:cNvSpPr>
            <a:spLocks noGrp="1"/>
          </p:cNvSpPr>
          <p:nvPr>
            <p:ph type="sldNum" sz="quarter" idx="12"/>
          </p:nvPr>
        </p:nvSpPr>
        <p:spPr/>
        <p:txBody>
          <a:bodyPr/>
          <a:lstStyle/>
          <a:p>
            <a:fld id="{598714FD-1DA8-4F3B-9D9C-D4C7B70C2242}" type="slidenum">
              <a:rPr lang="en-US" smtClean="0"/>
              <a:t>8</a:t>
            </a:fld>
            <a:endParaRPr lang="en-US"/>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1698795913"/>
              </p:ext>
            </p:extLst>
          </p:nvPr>
        </p:nvGraphicFramePr>
        <p:xfrm>
          <a:off x="301625" y="1527175"/>
          <a:ext cx="8504238" cy="4724400"/>
        </p:xfrm>
        <a:graphic>
          <a:graphicData uri="http://schemas.openxmlformats.org/drawingml/2006/table">
            <a:tbl>
              <a:tblPr firstRow="1" bandRow="1">
                <a:tableStyleId>{5C22544A-7EE6-4342-B048-85BDC9FD1C3A}</a:tableStyleId>
              </a:tblPr>
              <a:tblGrid>
                <a:gridCol w="2834746"/>
                <a:gridCol w="2834746"/>
                <a:gridCol w="2834746"/>
              </a:tblGrid>
              <a:tr h="370840">
                <a:tc>
                  <a:txBody>
                    <a:bodyPr/>
                    <a:lstStyle/>
                    <a:p>
                      <a:r>
                        <a:rPr lang="en-US" sz="1400" dirty="0" smtClean="0"/>
                        <a:t>Topic</a:t>
                      </a:r>
                      <a:endParaRPr lang="en-US" sz="1400" dirty="0"/>
                    </a:p>
                  </a:txBody>
                  <a:tcPr/>
                </a:tc>
                <a:tc>
                  <a:txBody>
                    <a:bodyPr/>
                    <a:lstStyle/>
                    <a:p>
                      <a:r>
                        <a:rPr lang="en-US" sz="1400" dirty="0" smtClean="0"/>
                        <a:t>Main Source</a:t>
                      </a:r>
                      <a:endParaRPr lang="en-US" sz="1400" dirty="0"/>
                    </a:p>
                  </a:txBody>
                  <a:tcPr/>
                </a:tc>
                <a:tc>
                  <a:txBody>
                    <a:bodyPr/>
                    <a:lstStyle/>
                    <a:p>
                      <a:r>
                        <a:rPr lang="en-US" sz="1400" dirty="0" smtClean="0"/>
                        <a:t>Other Sources</a:t>
                      </a:r>
                      <a:endParaRPr lang="en-US" sz="1400" dirty="0"/>
                    </a:p>
                  </a:txBody>
                  <a:tcPr/>
                </a:tc>
              </a:tr>
              <a:tr h="370840">
                <a:tc>
                  <a:txBody>
                    <a:bodyPr/>
                    <a:lstStyle/>
                    <a:p>
                      <a:r>
                        <a:rPr lang="en-US" sz="1400" dirty="0" smtClean="0"/>
                        <a:t>Venture</a:t>
                      </a:r>
                      <a:r>
                        <a:rPr lang="en-US" sz="1400" baseline="0" dirty="0" smtClean="0"/>
                        <a:t> Capital</a:t>
                      </a:r>
                      <a:endParaRPr lang="en-US" sz="1400" dirty="0"/>
                    </a:p>
                  </a:txBody>
                  <a:tcPr/>
                </a:tc>
                <a:tc>
                  <a:txBody>
                    <a:bodyPr/>
                    <a:lstStyle/>
                    <a:p>
                      <a:r>
                        <a:rPr lang="en-US" sz="1400" dirty="0" smtClean="0"/>
                        <a:t>Thompson SDC</a:t>
                      </a:r>
                      <a:endParaRPr lang="en-US" sz="1400" dirty="0"/>
                    </a:p>
                  </a:txBody>
                  <a:tcPr/>
                </a:tc>
                <a:tc>
                  <a:txBody>
                    <a:bodyPr/>
                    <a:lstStyle/>
                    <a:p>
                      <a:r>
                        <a:rPr lang="en-US" sz="1400" dirty="0" err="1" smtClean="0"/>
                        <a:t>Preqin</a:t>
                      </a:r>
                      <a:r>
                        <a:rPr lang="en-US" sz="1400" dirty="0" smtClean="0"/>
                        <a:t>, </a:t>
                      </a:r>
                      <a:r>
                        <a:rPr lang="en-US" sz="1400" dirty="0" err="1" smtClean="0"/>
                        <a:t>Pitchbook</a:t>
                      </a:r>
                      <a:r>
                        <a:rPr lang="en-US" sz="1400" dirty="0" smtClean="0"/>
                        <a:t>, Venture</a:t>
                      </a:r>
                      <a:r>
                        <a:rPr lang="en-US" sz="1400" baseline="0" dirty="0" smtClean="0"/>
                        <a:t> Source, </a:t>
                      </a:r>
                      <a:r>
                        <a:rPr lang="en-US" sz="1400" baseline="0" dirty="0" err="1" smtClean="0"/>
                        <a:t>VentureOne</a:t>
                      </a:r>
                      <a:r>
                        <a:rPr lang="en-US" sz="1400" baseline="0" dirty="0" smtClean="0"/>
                        <a:t>, </a:t>
                      </a:r>
                      <a:r>
                        <a:rPr lang="en-US" sz="1400" baseline="0" dirty="0" err="1" smtClean="0"/>
                        <a:t>CapitalIQ</a:t>
                      </a:r>
                      <a:r>
                        <a:rPr lang="en-US" sz="1400" baseline="0" dirty="0" smtClean="0"/>
                        <a:t>, Zephyr</a:t>
                      </a:r>
                      <a:endParaRPr lang="en-US" sz="1400" dirty="0"/>
                    </a:p>
                  </a:txBody>
                  <a:tcPr/>
                </a:tc>
              </a:tr>
              <a:tr h="370840">
                <a:tc>
                  <a:txBody>
                    <a:bodyPr/>
                    <a:lstStyle/>
                    <a:p>
                      <a:r>
                        <a:rPr lang="en-US" sz="1400" dirty="0" smtClean="0"/>
                        <a:t>Private Equity</a:t>
                      </a:r>
                      <a:endParaRPr lang="en-US" sz="1400" dirty="0"/>
                    </a:p>
                  </a:txBody>
                  <a:tcPr/>
                </a:tc>
                <a:tc>
                  <a:txBody>
                    <a:bodyPr/>
                    <a:lstStyle/>
                    <a:p>
                      <a:r>
                        <a:rPr lang="en-US" sz="1400" dirty="0" smtClean="0"/>
                        <a:t>CMBOR</a:t>
                      </a:r>
                      <a:endParaRPr lang="en-US" sz="1400" dirty="0"/>
                    </a:p>
                  </a:txBody>
                  <a:tcPr/>
                </a:tc>
                <a:tc>
                  <a:txBody>
                    <a:bodyPr/>
                    <a:lstStyle/>
                    <a:p>
                      <a:r>
                        <a:rPr lang="en-US" sz="1400" dirty="0" err="1" smtClean="0"/>
                        <a:t>Pitchbook</a:t>
                      </a:r>
                      <a:r>
                        <a:rPr lang="en-US" sz="1400" dirty="0" smtClean="0"/>
                        <a:t>,</a:t>
                      </a:r>
                      <a:r>
                        <a:rPr lang="en-US" sz="1400" baseline="0" dirty="0" smtClean="0"/>
                        <a:t> </a:t>
                      </a:r>
                      <a:r>
                        <a:rPr lang="en-US" sz="1400" baseline="0" dirty="0" err="1" smtClean="0"/>
                        <a:t>CapitalIQ</a:t>
                      </a:r>
                      <a:r>
                        <a:rPr lang="en-US" sz="1400" baseline="0" dirty="0" smtClean="0"/>
                        <a:t>, </a:t>
                      </a:r>
                      <a:r>
                        <a:rPr kumimoji="0" lang="en-US" sz="1400" kern="1200" dirty="0" smtClean="0">
                          <a:solidFill>
                            <a:schemeClr val="dk1"/>
                          </a:solidFill>
                          <a:effectLst/>
                          <a:latin typeface="+mn-lt"/>
                          <a:ea typeface="+mn-ea"/>
                          <a:cs typeface="+mn-cs"/>
                        </a:rPr>
                        <a:t>Private Research Capital Research Institute, Zephyr</a:t>
                      </a:r>
                      <a:endParaRPr lang="en-US" sz="1400" dirty="0"/>
                    </a:p>
                  </a:txBody>
                  <a:tcPr/>
                </a:tc>
              </a:tr>
              <a:tr h="370840">
                <a:tc>
                  <a:txBody>
                    <a:bodyPr/>
                    <a:lstStyle/>
                    <a:p>
                      <a:r>
                        <a:rPr lang="en-US" sz="1400" dirty="0" err="1" smtClean="0"/>
                        <a:t>Crowdfunding</a:t>
                      </a:r>
                      <a:endParaRPr lang="en-US" sz="1400" dirty="0"/>
                    </a:p>
                  </a:txBody>
                  <a:tcPr/>
                </a:tc>
                <a:tc>
                  <a:txBody>
                    <a:bodyPr/>
                    <a:lstStyle/>
                    <a:p>
                      <a:r>
                        <a:rPr lang="en-US" sz="1400" dirty="0" smtClean="0"/>
                        <a:t>Specific</a:t>
                      </a:r>
                      <a:r>
                        <a:rPr lang="en-US" sz="1400" baseline="0" dirty="0" smtClean="0"/>
                        <a:t> </a:t>
                      </a:r>
                      <a:r>
                        <a:rPr lang="en-US" sz="1400" baseline="0" dirty="0" err="1" smtClean="0"/>
                        <a:t>crowdfunding</a:t>
                      </a:r>
                      <a:r>
                        <a:rPr lang="en-US" sz="1400" baseline="0" dirty="0" smtClean="0"/>
                        <a:t> platforms (donations, rewards, debt, equity)</a:t>
                      </a:r>
                      <a:endParaRPr lang="en-US" sz="1400" dirty="0"/>
                    </a:p>
                  </a:txBody>
                  <a:tcPr/>
                </a:tc>
                <a:tc>
                  <a:txBody>
                    <a:bodyPr/>
                    <a:lstStyle/>
                    <a:p>
                      <a:r>
                        <a:rPr lang="en-US" sz="1400" dirty="0" smtClean="0"/>
                        <a:t>Various data vendors that charge for scraped data</a:t>
                      </a:r>
                      <a:endParaRPr lang="en-US" sz="1400" dirty="0"/>
                    </a:p>
                  </a:txBody>
                  <a:tcPr/>
                </a:tc>
              </a:tr>
              <a:tr h="370840">
                <a:tc>
                  <a:txBody>
                    <a:bodyPr/>
                    <a:lstStyle/>
                    <a:p>
                      <a:r>
                        <a:rPr lang="en-US" sz="1400" dirty="0" smtClean="0"/>
                        <a:t>Boards</a:t>
                      </a:r>
                      <a:endParaRPr lang="en-US" sz="1400" dirty="0"/>
                    </a:p>
                  </a:txBody>
                  <a:tcPr/>
                </a:tc>
                <a:tc>
                  <a:txBody>
                    <a:bodyPr/>
                    <a:lstStyle/>
                    <a:p>
                      <a:r>
                        <a:rPr lang="en-US" sz="1400" dirty="0" err="1" smtClean="0"/>
                        <a:t>Crunchbase</a:t>
                      </a:r>
                      <a:endParaRPr lang="en-US" sz="1400" dirty="0"/>
                    </a:p>
                  </a:txBody>
                  <a:tcPr/>
                </a:tc>
                <a:tc>
                  <a:txBody>
                    <a:bodyPr/>
                    <a:lstStyle/>
                    <a:p>
                      <a:r>
                        <a:rPr lang="en-US" sz="1400" dirty="0" smtClean="0"/>
                        <a:t>Hand collected</a:t>
                      </a:r>
                      <a:endParaRPr lang="en-US" sz="1400" dirty="0"/>
                    </a:p>
                  </a:txBody>
                  <a:tcPr/>
                </a:tc>
              </a:tr>
              <a:tr h="370840">
                <a:tc>
                  <a:txBody>
                    <a:bodyPr/>
                    <a:lstStyle/>
                    <a:p>
                      <a:r>
                        <a:rPr lang="en-US" sz="1400" dirty="0" smtClean="0"/>
                        <a:t>Angels</a:t>
                      </a:r>
                      <a:endParaRPr lang="en-US" sz="1400" dirty="0"/>
                    </a:p>
                  </a:txBody>
                  <a:tcPr/>
                </a:tc>
                <a:tc>
                  <a:txBody>
                    <a:bodyPr/>
                    <a:lstStyle/>
                    <a:p>
                      <a:r>
                        <a:rPr lang="en-US" sz="1400" dirty="0" err="1" smtClean="0"/>
                        <a:t>Pitchbook</a:t>
                      </a:r>
                      <a:endParaRPr lang="en-US" sz="1400" dirty="0"/>
                    </a:p>
                  </a:txBody>
                  <a:tcPr/>
                </a:tc>
                <a:tc>
                  <a:txBody>
                    <a:bodyPr/>
                    <a:lstStyle/>
                    <a:p>
                      <a:r>
                        <a:rPr lang="en-US" sz="1400" dirty="0" smtClean="0"/>
                        <a:t>Kaufmann,</a:t>
                      </a:r>
                      <a:r>
                        <a:rPr lang="en-US" sz="1400" baseline="0" dirty="0" smtClean="0"/>
                        <a:t> Angel Networks, Hand Collected</a:t>
                      </a:r>
                      <a:endParaRPr lang="en-US" sz="1400" dirty="0"/>
                    </a:p>
                  </a:txBody>
                  <a:tcPr/>
                </a:tc>
              </a:tr>
              <a:tr h="370840">
                <a:tc>
                  <a:txBody>
                    <a:bodyPr/>
                    <a:lstStyle/>
                    <a:p>
                      <a:r>
                        <a:rPr lang="en-US" sz="1400" dirty="0" smtClean="0"/>
                        <a:t>IPOs</a:t>
                      </a:r>
                      <a:endParaRPr lang="en-US" sz="1400" dirty="0"/>
                    </a:p>
                  </a:txBody>
                  <a:tcPr/>
                </a:tc>
                <a:tc>
                  <a:txBody>
                    <a:bodyPr/>
                    <a:lstStyle/>
                    <a:p>
                      <a:r>
                        <a:rPr lang="en-US" sz="1400" dirty="0" smtClean="0"/>
                        <a:t>SDC New Issues; </a:t>
                      </a:r>
                      <a:r>
                        <a:rPr lang="en-US" sz="1400" dirty="0" err="1" smtClean="0"/>
                        <a:t>Compustat</a:t>
                      </a:r>
                      <a:endParaRPr lang="en-US" sz="1400" dirty="0"/>
                    </a:p>
                  </a:txBody>
                  <a:tcPr/>
                </a:tc>
                <a:tc>
                  <a:txBody>
                    <a:bodyPr/>
                    <a:lstStyle/>
                    <a:p>
                      <a:r>
                        <a:rPr lang="en-US" sz="1400" dirty="0" smtClean="0"/>
                        <a:t>Stock Exchanges</a:t>
                      </a:r>
                      <a:endParaRPr lang="en-US" sz="1400" dirty="0"/>
                    </a:p>
                  </a:txBody>
                  <a:tcPr/>
                </a:tc>
              </a:tr>
              <a:tr h="370840">
                <a:tc>
                  <a:txBody>
                    <a:bodyPr/>
                    <a:lstStyle/>
                    <a:p>
                      <a:r>
                        <a:rPr lang="en-US" sz="1400" dirty="0" smtClean="0"/>
                        <a:t>Trade Credit</a:t>
                      </a:r>
                      <a:endParaRPr lang="en-US" sz="1400" dirty="0"/>
                    </a:p>
                  </a:txBody>
                  <a:tcPr/>
                </a:tc>
                <a:tc>
                  <a:txBody>
                    <a:bodyPr/>
                    <a:lstStyle/>
                    <a:p>
                      <a:r>
                        <a:rPr lang="en-US" sz="1400" dirty="0" smtClean="0"/>
                        <a:t>Company House</a:t>
                      </a:r>
                      <a:endParaRPr lang="en-US" sz="1400" dirty="0"/>
                    </a:p>
                  </a:txBody>
                  <a:tcPr/>
                </a:tc>
                <a:tc>
                  <a:txBody>
                    <a:bodyPr/>
                    <a:lstStyle/>
                    <a:p>
                      <a:r>
                        <a:rPr lang="en-US" sz="1400" dirty="0" smtClean="0"/>
                        <a:t>Surveys</a:t>
                      </a:r>
                      <a:endParaRPr lang="en-US" sz="1400" dirty="0"/>
                    </a:p>
                  </a:txBody>
                  <a:tcPr/>
                </a:tc>
              </a:tr>
              <a:tr h="370840">
                <a:tc>
                  <a:txBody>
                    <a:bodyPr/>
                    <a:lstStyle/>
                    <a:p>
                      <a:r>
                        <a:rPr lang="en-US" sz="1400" dirty="0" smtClean="0"/>
                        <a:t>Venture</a:t>
                      </a:r>
                      <a:r>
                        <a:rPr lang="en-US" sz="1400" baseline="0" dirty="0" smtClean="0"/>
                        <a:t> Debt</a:t>
                      </a:r>
                      <a:endParaRPr lang="en-US" sz="1400" dirty="0"/>
                    </a:p>
                  </a:txBody>
                  <a:tcPr/>
                </a:tc>
                <a:tc>
                  <a:txBody>
                    <a:bodyPr/>
                    <a:lstStyle/>
                    <a:p>
                      <a:r>
                        <a:rPr lang="en-US" sz="1400" dirty="0" err="1" smtClean="0"/>
                        <a:t>DealScan</a:t>
                      </a:r>
                      <a:endParaRPr lang="en-US" sz="1400" dirty="0"/>
                    </a:p>
                  </a:txBody>
                  <a:tcPr/>
                </a:tc>
                <a:tc>
                  <a:txBody>
                    <a:bodyPr/>
                    <a:lstStyle/>
                    <a:p>
                      <a:r>
                        <a:rPr lang="en-US" sz="1400" dirty="0" smtClean="0"/>
                        <a:t>Private Investment Memorandum</a:t>
                      </a:r>
                      <a:endParaRPr lang="en-US" sz="1400" dirty="0"/>
                    </a:p>
                  </a:txBody>
                  <a:tcPr/>
                </a:tc>
              </a:tr>
              <a:tr h="370840">
                <a:tc>
                  <a:txBody>
                    <a:bodyPr/>
                    <a:lstStyle/>
                    <a:p>
                      <a:r>
                        <a:rPr lang="en-US" sz="1400" dirty="0" smtClean="0"/>
                        <a:t>Accelerators</a:t>
                      </a:r>
                      <a:endParaRPr lang="en-US" sz="1400" dirty="0"/>
                    </a:p>
                  </a:txBody>
                  <a:tcPr/>
                </a:tc>
                <a:tc>
                  <a:txBody>
                    <a:bodyPr/>
                    <a:lstStyle/>
                    <a:p>
                      <a:r>
                        <a:rPr lang="en-US" sz="1400" dirty="0" err="1" smtClean="0"/>
                        <a:t>Nesta</a:t>
                      </a:r>
                      <a:r>
                        <a:rPr lang="en-US" sz="1400" dirty="0" smtClean="0"/>
                        <a:t> (UK)</a:t>
                      </a:r>
                      <a:endParaRPr lang="en-US" sz="1400" dirty="0"/>
                    </a:p>
                  </a:txBody>
                  <a:tcPr/>
                </a:tc>
                <a:tc>
                  <a:txBody>
                    <a:bodyPr/>
                    <a:lstStyle/>
                    <a:p>
                      <a:r>
                        <a:rPr lang="en-US" sz="1400" dirty="0" err="1" smtClean="0"/>
                        <a:t>Crunchbase</a:t>
                      </a:r>
                      <a:endParaRPr lang="en-US" sz="1400" dirty="0"/>
                    </a:p>
                  </a:txBody>
                  <a:tcPr/>
                </a:tc>
              </a:tr>
            </a:tbl>
          </a:graphicData>
        </a:graphic>
      </p:graphicFrame>
    </p:spTree>
    <p:extLst>
      <p:ext uri="{BB962C8B-B14F-4D97-AF65-F5344CB8AC3E}">
        <p14:creationId xmlns:p14="http://schemas.microsoft.com/office/powerpoint/2010/main" val="40482324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75240" cy="1143000"/>
          </a:xfrm>
        </p:spPr>
        <p:txBody>
          <a:bodyPr/>
          <a:lstStyle/>
          <a:p>
            <a:r>
              <a:rPr lang="en-US" sz="4000" b="1" dirty="0" smtClean="0">
                <a:solidFill>
                  <a:srgbClr val="C00000"/>
                </a:solidFill>
              </a:rPr>
              <a:t>New landscape means escalator approach too simplistic</a:t>
            </a:r>
            <a:endParaRPr lang="en-US" sz="4000" b="1" dirty="0">
              <a:solidFill>
                <a:srgbClr val="C00000"/>
              </a:solidFill>
            </a:endParaRPr>
          </a:p>
        </p:txBody>
      </p:sp>
      <p:sp>
        <p:nvSpPr>
          <p:cNvPr id="3" name="Slide Number Placeholder 2"/>
          <p:cNvSpPr>
            <a:spLocks noGrp="1"/>
          </p:cNvSpPr>
          <p:nvPr>
            <p:ph type="sldNum" sz="quarter" idx="12"/>
          </p:nvPr>
        </p:nvSpPr>
        <p:spPr/>
        <p:txBody>
          <a:bodyPr/>
          <a:lstStyle/>
          <a:p>
            <a:fld id="{598714FD-1DA8-4F3B-9D9C-D4C7B70C2242}" type="slidenum">
              <a:rPr lang="en-US" smtClean="0"/>
              <a:t>9</a:t>
            </a:fld>
            <a:endParaRPr lang="en-US"/>
          </a:p>
        </p:txBody>
      </p:sp>
      <p:sp>
        <p:nvSpPr>
          <p:cNvPr id="4" name="Content Placeholder 3"/>
          <p:cNvSpPr>
            <a:spLocks noGrp="1"/>
          </p:cNvSpPr>
          <p:nvPr>
            <p:ph sz="quarter" idx="1"/>
          </p:nvPr>
        </p:nvSpPr>
        <p:spPr/>
        <p:txBody>
          <a:bodyPr/>
          <a:lstStyle/>
          <a:p>
            <a:r>
              <a:rPr lang="en-US" dirty="0" smtClean="0"/>
              <a:t>Angels are early stage and VC later stage and PE even later stage, right?</a:t>
            </a:r>
          </a:p>
          <a:p>
            <a:endParaRPr lang="en-US" dirty="0"/>
          </a:p>
          <a:p>
            <a:r>
              <a:rPr lang="en-US" dirty="0" smtClean="0"/>
              <a:t>No!  Massive amount of style drift among VC investors. </a:t>
            </a:r>
          </a:p>
          <a:p>
            <a:pPr lvl="1"/>
            <a:r>
              <a:rPr lang="en-US" dirty="0" smtClean="0"/>
              <a:t>Cumming, Fleming and </a:t>
            </a:r>
            <a:r>
              <a:rPr lang="en-US" dirty="0" err="1" smtClean="0"/>
              <a:t>Schwienbacher</a:t>
            </a:r>
            <a:r>
              <a:rPr lang="en-US" dirty="0" smtClean="0"/>
              <a:t> (2009 JBFA) show style drift to different stages is extremely frequent (next slide)</a:t>
            </a:r>
          </a:p>
          <a:p>
            <a:pPr lvl="1"/>
            <a:endParaRPr lang="en-US" dirty="0"/>
          </a:p>
        </p:txBody>
      </p:sp>
    </p:spTree>
    <p:extLst>
      <p:ext uri="{BB962C8B-B14F-4D97-AF65-F5344CB8AC3E}">
        <p14:creationId xmlns:p14="http://schemas.microsoft.com/office/powerpoint/2010/main" val="30189657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530" name="Picture 4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673352"/>
            <a:ext cx="8763000" cy="339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a:xfrm>
            <a:off x="457200" y="274638"/>
            <a:ext cx="8003232" cy="1143000"/>
          </a:xfrm>
        </p:spPr>
        <p:txBody>
          <a:bodyPr/>
          <a:lstStyle/>
          <a:p>
            <a:r>
              <a:rPr lang="en-US" b="1" dirty="0" smtClean="0">
                <a:solidFill>
                  <a:srgbClr val="C00000"/>
                </a:solidFill>
              </a:rPr>
              <a:t>VC Style Drift is Common!</a:t>
            </a:r>
            <a:endParaRPr lang="en-US" b="1" dirty="0">
              <a:solidFill>
                <a:srgbClr val="C00000"/>
              </a:solidFill>
            </a:endParaRPr>
          </a:p>
        </p:txBody>
      </p:sp>
      <p:sp>
        <p:nvSpPr>
          <p:cNvPr id="22534" name="Rectangle 479"/>
          <p:cNvSpPr>
            <a:spLocks noGrp="1" noChangeArrowheads="1"/>
          </p:cNvSpPr>
          <p:nvPr>
            <p:ph sz="quarter" idx="1"/>
          </p:nvPr>
        </p:nvSpPr>
        <p:spPr>
          <a:xfrm>
            <a:off x="301752" y="1752600"/>
            <a:ext cx="8503920" cy="4572000"/>
          </a:xfrm>
        </p:spPr>
        <p:txBody>
          <a:bodyPr>
            <a:normAutofit lnSpcReduction="10000"/>
          </a:bodyPr>
          <a:lstStyle/>
          <a:p>
            <a:pPr>
              <a:lnSpc>
                <a:spcPct val="90000"/>
              </a:lnSpc>
            </a:pPr>
            <a:endParaRPr lang="en-US" altLang="en-US" sz="2400" dirty="0" smtClean="0"/>
          </a:p>
          <a:p>
            <a:pPr>
              <a:lnSpc>
                <a:spcPct val="90000"/>
              </a:lnSpc>
            </a:pPr>
            <a:endParaRPr lang="en-US" altLang="en-US" sz="2400" dirty="0" smtClean="0"/>
          </a:p>
          <a:p>
            <a:pPr>
              <a:lnSpc>
                <a:spcPct val="90000"/>
              </a:lnSpc>
            </a:pPr>
            <a:endParaRPr lang="en-US" altLang="en-US" sz="2400" dirty="0" smtClean="0"/>
          </a:p>
          <a:p>
            <a:pPr>
              <a:lnSpc>
                <a:spcPct val="90000"/>
              </a:lnSpc>
            </a:pPr>
            <a:endParaRPr lang="en-US" altLang="en-US" sz="2400" dirty="0" smtClean="0"/>
          </a:p>
          <a:p>
            <a:pPr>
              <a:lnSpc>
                <a:spcPct val="90000"/>
              </a:lnSpc>
            </a:pPr>
            <a:endParaRPr lang="en-US" altLang="en-US" sz="2400" dirty="0" smtClean="0"/>
          </a:p>
          <a:p>
            <a:pPr>
              <a:lnSpc>
                <a:spcPct val="90000"/>
              </a:lnSpc>
            </a:pPr>
            <a:endParaRPr lang="en-US" altLang="en-US" sz="2400" dirty="0" smtClean="0"/>
          </a:p>
          <a:p>
            <a:pPr>
              <a:lnSpc>
                <a:spcPct val="90000"/>
              </a:lnSpc>
            </a:pPr>
            <a:endParaRPr lang="en-US" altLang="en-US" sz="2400" dirty="0" smtClean="0"/>
          </a:p>
          <a:p>
            <a:pPr>
              <a:lnSpc>
                <a:spcPct val="90000"/>
              </a:lnSpc>
            </a:pPr>
            <a:endParaRPr lang="en-US" altLang="en-US" sz="2400" dirty="0" smtClean="0"/>
          </a:p>
          <a:p>
            <a:pPr>
              <a:lnSpc>
                <a:spcPct val="90000"/>
              </a:lnSpc>
            </a:pPr>
            <a:endParaRPr lang="en-US" altLang="en-US" sz="2000" dirty="0" smtClean="0">
              <a:latin typeface="Arial" pitchFamily="34" charset="0"/>
            </a:endParaRPr>
          </a:p>
          <a:p>
            <a:pPr>
              <a:lnSpc>
                <a:spcPct val="90000"/>
              </a:lnSpc>
            </a:pPr>
            <a:endParaRPr lang="en-US" altLang="en-US" sz="2000" dirty="0">
              <a:latin typeface="Arial" pitchFamily="34" charset="0"/>
            </a:endParaRPr>
          </a:p>
          <a:p>
            <a:pPr>
              <a:lnSpc>
                <a:spcPct val="90000"/>
              </a:lnSpc>
            </a:pPr>
            <a:r>
              <a:rPr lang="en-US" altLang="en-US" sz="2000" dirty="0" smtClean="0">
                <a:latin typeface="Arial" pitchFamily="34" charset="0"/>
              </a:rPr>
              <a:t>Up drifts: 14.9 %</a:t>
            </a:r>
          </a:p>
          <a:p>
            <a:pPr>
              <a:lnSpc>
                <a:spcPct val="90000"/>
              </a:lnSpc>
            </a:pPr>
            <a:r>
              <a:rPr lang="en-US" altLang="en-US" sz="2000" dirty="0" smtClean="0">
                <a:latin typeface="Arial" pitchFamily="34" charset="0"/>
              </a:rPr>
              <a:t>No drifts: 41.3 %</a:t>
            </a:r>
          </a:p>
          <a:p>
            <a:pPr>
              <a:lnSpc>
                <a:spcPct val="90000"/>
              </a:lnSpc>
            </a:pPr>
            <a:r>
              <a:rPr lang="en-US" altLang="en-US" sz="2000" dirty="0" smtClean="0">
                <a:latin typeface="Arial" pitchFamily="34" charset="0"/>
              </a:rPr>
              <a:t>Down drifts: 43.9 %</a:t>
            </a:r>
            <a:endParaRPr lang="en-GB" altLang="en-US" sz="2400" dirty="0" smtClean="0">
              <a:latin typeface="Arial" pitchFamily="34" charset="0"/>
            </a:endParaRPr>
          </a:p>
        </p:txBody>
      </p:sp>
      <p:sp>
        <p:nvSpPr>
          <p:cNvPr id="7" name="Rectangle 10"/>
          <p:cNvSpPr txBox="1">
            <a:spLocks noChangeArrowheads="1"/>
          </p:cNvSpPr>
          <p:nvPr/>
        </p:nvSpPr>
        <p:spPr>
          <a:xfrm>
            <a:off x="7010400" y="6248400"/>
            <a:ext cx="2133600" cy="457200"/>
          </a:xfrm>
          <a:prstGeom prst="rect">
            <a:avLst/>
          </a:prstGeom>
        </p:spPr>
        <p:txBody>
          <a:bodyPr anchor="ctr"/>
          <a:lstStyle/>
          <a:p>
            <a:pPr algn="r" fontAlgn="auto">
              <a:spcBef>
                <a:spcPts val="0"/>
              </a:spcBef>
              <a:spcAft>
                <a:spcPts val="0"/>
              </a:spcAft>
              <a:defRPr/>
            </a:pPr>
            <a:fld id="{F8F40812-0814-4A94-930B-9D28DD47CDB0}" type="slidenum">
              <a:rPr lang="en-US" sz="1200">
                <a:solidFill>
                  <a:schemeClr val="tx1">
                    <a:tint val="75000"/>
                  </a:schemeClr>
                </a:solidFill>
                <a:latin typeface="+mn-lt"/>
                <a:cs typeface="+mn-cs"/>
              </a:rPr>
              <a:pPr algn="r" fontAlgn="auto">
                <a:spcBef>
                  <a:spcPts val="0"/>
                </a:spcBef>
                <a:spcAft>
                  <a:spcPts val="0"/>
                </a:spcAft>
                <a:defRPr/>
              </a:pPr>
              <a:t>10</a:t>
            </a:fld>
            <a:endParaRPr lang="en-US" sz="1200">
              <a:solidFill>
                <a:schemeClr val="tx1">
                  <a:tint val="75000"/>
                </a:schemeClr>
              </a:solidFill>
              <a:latin typeface="+mn-lt"/>
              <a:cs typeface="+mn-cs"/>
            </a:endParaRPr>
          </a:p>
        </p:txBody>
      </p:sp>
    </p:spTree>
    <p:extLst>
      <p:ext uri="{BB962C8B-B14F-4D97-AF65-F5344CB8AC3E}">
        <p14:creationId xmlns:p14="http://schemas.microsoft.com/office/powerpoint/2010/main" val="6398020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3"/>
          <p:cNvSpPr txBox="1">
            <a:spLocks noChangeArrowheads="1"/>
          </p:cNvSpPr>
          <p:nvPr/>
        </p:nvSpPr>
        <p:spPr bwMode="auto">
          <a:xfrm>
            <a:off x="35496" y="188640"/>
            <a:ext cx="7704856" cy="108170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eaLnBrk="0" hangingPunct="0">
              <a:defRPr/>
            </a:pPr>
            <a:r>
              <a:rPr lang="en-US" sz="3200" b="1" dirty="0" smtClean="0">
                <a:solidFill>
                  <a:srgbClr val="C00000"/>
                </a:solidFill>
                <a:latin typeface="Arial" pitchFamily="127" charset="0"/>
                <a:ea typeface="ＭＳ Ｐゴシック" pitchFamily="127" charset="-128"/>
              </a:rPr>
              <a:t>Important role of co-investing </a:t>
            </a:r>
          </a:p>
          <a:p>
            <a:pPr eaLnBrk="0" hangingPunct="0">
              <a:defRPr/>
            </a:pPr>
            <a:r>
              <a:rPr lang="en-US" sz="3200" b="1" dirty="0" smtClean="0">
                <a:solidFill>
                  <a:srgbClr val="C00000"/>
                </a:solidFill>
                <a:latin typeface="Arial" pitchFamily="127" charset="0"/>
                <a:ea typeface="ＭＳ Ｐゴシック" pitchFamily="127" charset="-128"/>
              </a:rPr>
              <a:t>Angels, VC and </a:t>
            </a:r>
            <a:r>
              <a:rPr lang="en-US" sz="3200" b="1" dirty="0" err="1" smtClean="0">
                <a:solidFill>
                  <a:srgbClr val="C00000"/>
                </a:solidFill>
                <a:latin typeface="Arial" pitchFamily="127" charset="0"/>
                <a:ea typeface="ＭＳ Ｐゴシック" pitchFamily="127" charset="-128"/>
              </a:rPr>
              <a:t>crowdfunding</a:t>
            </a:r>
            <a:endParaRPr lang="en-US" sz="3200" b="1" kern="0" dirty="0">
              <a:solidFill>
                <a:srgbClr val="C00000"/>
              </a:solidFill>
              <a:latin typeface="Arial"/>
              <a:ea typeface="ＭＳ Ｐゴシック" pitchFamily="127" charset="-128"/>
              <a:cs typeface="ＭＳ Ｐゴシック" pitchFamily="127" charset="-128"/>
            </a:endParaRPr>
          </a:p>
        </p:txBody>
      </p:sp>
      <p:pic>
        <p:nvPicPr>
          <p:cNvPr id="4" name="Picture 3" descr="p10.jpg"/>
          <p:cNvPicPr>
            <a:picLocks noChangeAspect="1"/>
          </p:cNvPicPr>
          <p:nvPr/>
        </p:nvPicPr>
        <p:blipFill>
          <a:blip r:embed="rId2"/>
          <a:stretch>
            <a:fillRect/>
          </a:stretch>
        </p:blipFill>
        <p:spPr>
          <a:xfrm>
            <a:off x="495663" y="1270341"/>
            <a:ext cx="8540833" cy="5076000"/>
          </a:xfrm>
          <a:prstGeom prst="rect">
            <a:avLst/>
          </a:prstGeom>
        </p:spPr>
      </p:pic>
      <p:sp>
        <p:nvSpPr>
          <p:cNvPr id="3" name="Rectangle 2"/>
          <p:cNvSpPr/>
          <p:nvPr/>
        </p:nvSpPr>
        <p:spPr>
          <a:xfrm>
            <a:off x="5148065" y="5975632"/>
            <a:ext cx="3870684" cy="370709"/>
          </a:xfrm>
          <a:prstGeom prst="rect">
            <a:avLst/>
          </a:prstGeom>
          <a:solidFill>
            <a:srgbClr val="4F535A"/>
          </a:solidFill>
          <a:ln>
            <a:solidFill>
              <a:srgbClr val="4F53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bg1"/>
                </a:solidFill>
              </a:rPr>
              <a:t>Source: Wright, Hart and Fu, 2015</a:t>
            </a:r>
            <a:endParaRPr lang="en-GB" dirty="0">
              <a:solidFill>
                <a:schemeClr val="bg1"/>
              </a:solidFill>
            </a:endParaRPr>
          </a:p>
        </p:txBody>
      </p:sp>
      <p:pic>
        <p:nvPicPr>
          <p:cNvPr id="5" name="Picture 11" descr="LOGO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6" y="5975632"/>
            <a:ext cx="1800200" cy="909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p:cNvSpPr/>
          <p:nvPr/>
        </p:nvSpPr>
        <p:spPr>
          <a:xfrm>
            <a:off x="755576" y="1700808"/>
            <a:ext cx="576064" cy="3096344"/>
          </a:xfrm>
          <a:prstGeom prst="ellipse">
            <a:avLst/>
          </a:prstGeom>
          <a:solidFill>
            <a:schemeClr val="accent1">
              <a:alpha val="0"/>
            </a:schemeClr>
          </a:solidFill>
          <a:ln w="317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3131840" y="2996952"/>
            <a:ext cx="576064" cy="1952600"/>
          </a:xfrm>
          <a:prstGeom prst="ellipse">
            <a:avLst/>
          </a:prstGeom>
          <a:solidFill>
            <a:schemeClr val="accent1">
              <a:alpha val="0"/>
            </a:schemeClr>
          </a:solidFill>
          <a:ln w="317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p:nvPr/>
        </p:nvSpPr>
        <p:spPr>
          <a:xfrm>
            <a:off x="1628657" y="3010656"/>
            <a:ext cx="667206" cy="2664296"/>
          </a:xfrm>
          <a:prstGeom prst="ellipse">
            <a:avLst/>
          </a:prstGeom>
          <a:solidFill>
            <a:schemeClr val="accent1">
              <a:alpha val="0"/>
            </a:schemeClr>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535512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43192" cy="1143000"/>
          </a:xfrm>
        </p:spPr>
        <p:txBody>
          <a:bodyPr/>
          <a:lstStyle/>
          <a:p>
            <a:r>
              <a:rPr lang="en-US" b="1" dirty="0" smtClean="0">
                <a:solidFill>
                  <a:srgbClr val="C00000"/>
                </a:solidFill>
              </a:rPr>
              <a:t>Angels and VC Coinvesting Some Issues</a:t>
            </a:r>
            <a:endParaRPr lang="en-US" b="1" dirty="0">
              <a:solidFill>
                <a:srgbClr val="C00000"/>
              </a:solidFill>
            </a:endParaRPr>
          </a:p>
        </p:txBody>
      </p:sp>
      <p:sp>
        <p:nvSpPr>
          <p:cNvPr id="3" name="Slide Number Placeholder 2"/>
          <p:cNvSpPr>
            <a:spLocks noGrp="1"/>
          </p:cNvSpPr>
          <p:nvPr>
            <p:ph type="sldNum" sz="quarter" idx="12"/>
          </p:nvPr>
        </p:nvSpPr>
        <p:spPr/>
        <p:txBody>
          <a:bodyPr/>
          <a:lstStyle/>
          <a:p>
            <a:fld id="{598714FD-1DA8-4F3B-9D9C-D4C7B70C2242}" type="slidenum">
              <a:rPr lang="en-US" smtClean="0"/>
              <a:t>12</a:t>
            </a:fld>
            <a:endParaRPr lang="en-US"/>
          </a:p>
        </p:txBody>
      </p:sp>
      <p:sp>
        <p:nvSpPr>
          <p:cNvPr id="4" name="Content Placeholder 3"/>
          <p:cNvSpPr>
            <a:spLocks noGrp="1"/>
          </p:cNvSpPr>
          <p:nvPr>
            <p:ph sz="quarter" idx="1"/>
          </p:nvPr>
        </p:nvSpPr>
        <p:spPr/>
        <p:txBody>
          <a:bodyPr>
            <a:normAutofit fontScale="77500" lnSpcReduction="20000"/>
          </a:bodyPr>
          <a:lstStyle/>
          <a:p>
            <a:r>
              <a:rPr lang="en-US" dirty="0" smtClean="0"/>
              <a:t>Sometimes Angels invest </a:t>
            </a:r>
          </a:p>
          <a:p>
            <a:pPr lvl="1"/>
            <a:r>
              <a:rPr lang="en-US" dirty="0" smtClean="0"/>
              <a:t>on their own or in angel groups,</a:t>
            </a:r>
          </a:p>
          <a:p>
            <a:pPr lvl="1"/>
            <a:r>
              <a:rPr lang="en-US" dirty="0"/>
              <a:t>w</a:t>
            </a:r>
            <a:r>
              <a:rPr lang="en-US" dirty="0" smtClean="0"/>
              <a:t>ith VC funds</a:t>
            </a:r>
          </a:p>
          <a:p>
            <a:pPr lvl="1"/>
            <a:r>
              <a:rPr lang="en-US" dirty="0"/>
              <a:t>w</a:t>
            </a:r>
            <a:r>
              <a:rPr lang="en-US" dirty="0" smtClean="0"/>
              <a:t>ith PE funds</a:t>
            </a:r>
          </a:p>
          <a:p>
            <a:pPr lvl="1"/>
            <a:endParaRPr lang="en-US" dirty="0"/>
          </a:p>
          <a:p>
            <a:r>
              <a:rPr lang="en-US" dirty="0" smtClean="0"/>
              <a:t>Are Angel deals more sensitive to environment</a:t>
            </a:r>
          </a:p>
          <a:p>
            <a:pPr lvl="1"/>
            <a:r>
              <a:rPr lang="en-US" dirty="0" smtClean="0"/>
              <a:t>Cultural</a:t>
            </a:r>
          </a:p>
          <a:p>
            <a:pPr lvl="1"/>
            <a:r>
              <a:rPr lang="en-US" dirty="0" smtClean="0"/>
              <a:t>Legal</a:t>
            </a:r>
          </a:p>
          <a:p>
            <a:pPr lvl="1"/>
            <a:r>
              <a:rPr lang="en-US" dirty="0" smtClean="0"/>
              <a:t>Economic?</a:t>
            </a:r>
          </a:p>
          <a:p>
            <a:pPr lvl="1"/>
            <a:endParaRPr lang="en-US" dirty="0"/>
          </a:p>
          <a:p>
            <a:r>
              <a:rPr lang="en-US" dirty="0" smtClean="0"/>
              <a:t>Do Angel deals do better or worse than VC (and mixed)?</a:t>
            </a:r>
          </a:p>
          <a:p>
            <a:pPr lvl="1"/>
            <a:r>
              <a:rPr lang="en-US" dirty="0" smtClean="0"/>
              <a:t>Propensity score match for deal characteristics</a:t>
            </a:r>
            <a:endParaRPr lang="en-US" dirty="0"/>
          </a:p>
        </p:txBody>
      </p:sp>
    </p:spTree>
    <p:extLst>
      <p:ext uri="{BB962C8B-B14F-4D97-AF65-F5344CB8AC3E}">
        <p14:creationId xmlns:p14="http://schemas.microsoft.com/office/powerpoint/2010/main" val="8305781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350168"/>
            <a:ext cx="8928992" cy="990600"/>
          </a:xfrm>
        </p:spPr>
        <p:txBody>
          <a:bodyPr>
            <a:noAutofit/>
          </a:bodyPr>
          <a:lstStyle/>
          <a:p>
            <a:r>
              <a:rPr lang="en-GB" sz="3200" b="1" dirty="0" smtClean="0">
                <a:solidFill>
                  <a:srgbClr val="C00000"/>
                </a:solidFill>
              </a:rPr>
              <a:t>Angels Co-investing with </a:t>
            </a:r>
            <a:r>
              <a:rPr lang="en-GB" sz="3200" b="1" dirty="0" err="1" smtClean="0">
                <a:solidFill>
                  <a:srgbClr val="C00000"/>
                </a:solidFill>
              </a:rPr>
              <a:t>Crowdfunding</a:t>
            </a:r>
            <a:r>
              <a:rPr lang="en-GB" sz="3200" b="1" dirty="0" smtClean="0">
                <a:solidFill>
                  <a:srgbClr val="C00000"/>
                </a:solidFill>
              </a:rPr>
              <a:t> expect  fewer high growth …but also fewer negative</a:t>
            </a:r>
            <a:endParaRPr lang="en-GB" sz="3200" b="1" dirty="0">
              <a:solidFill>
                <a:srgbClr val="C00000"/>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982409145"/>
              </p:ext>
            </p:extLst>
          </p:nvPr>
        </p:nvGraphicFramePr>
        <p:xfrm>
          <a:off x="395536" y="1628800"/>
          <a:ext cx="8229600" cy="4876800"/>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3"/>
          <p:cNvSpPr/>
          <p:nvPr/>
        </p:nvSpPr>
        <p:spPr>
          <a:xfrm>
            <a:off x="2645532" y="6488323"/>
            <a:ext cx="3870684" cy="253045"/>
          </a:xfrm>
          <a:prstGeom prst="rect">
            <a:avLst/>
          </a:prstGeom>
          <a:solidFill>
            <a:srgbClr val="4F535A"/>
          </a:solidFill>
          <a:ln>
            <a:solidFill>
              <a:srgbClr val="4F53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bg1"/>
                </a:solidFill>
              </a:rPr>
              <a:t>Source: Wright, Hart and Fu, 2015</a:t>
            </a:r>
            <a:endParaRPr lang="en-GB" dirty="0">
              <a:solidFill>
                <a:schemeClr val="bg1"/>
              </a:solidFill>
            </a:endParaRPr>
          </a:p>
        </p:txBody>
      </p:sp>
    </p:spTree>
    <p:extLst>
      <p:ext uri="{BB962C8B-B14F-4D97-AF65-F5344CB8AC3E}">
        <p14:creationId xmlns:p14="http://schemas.microsoft.com/office/powerpoint/2010/main" val="9259939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533400"/>
            <a:ext cx="8928992" cy="990600"/>
          </a:xfrm>
        </p:spPr>
        <p:txBody>
          <a:bodyPr>
            <a:noAutofit/>
          </a:bodyPr>
          <a:lstStyle/>
          <a:p>
            <a:r>
              <a:rPr lang="en-GB" sz="3200" b="1" dirty="0" smtClean="0">
                <a:solidFill>
                  <a:srgbClr val="C00000"/>
                </a:solidFill>
              </a:rPr>
              <a:t>Angels Co-investing with VC expect  more high growth …but also more negative</a:t>
            </a:r>
            <a:endParaRPr lang="en-GB" sz="3200" b="1" dirty="0">
              <a:solidFill>
                <a:srgbClr val="C00000"/>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822098315"/>
              </p:ext>
            </p:extLst>
          </p:nvPr>
        </p:nvGraphicFramePr>
        <p:xfrm>
          <a:off x="457200" y="1916832"/>
          <a:ext cx="8229600" cy="456016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978703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787208" cy="1143000"/>
          </a:xfrm>
        </p:spPr>
        <p:txBody>
          <a:bodyPr/>
          <a:lstStyle/>
          <a:p>
            <a:r>
              <a:rPr lang="en-US" b="1" dirty="0" err="1" smtClean="0">
                <a:solidFill>
                  <a:srgbClr val="C00000"/>
                </a:solidFill>
              </a:rPr>
              <a:t>Crowdfunding</a:t>
            </a:r>
            <a:r>
              <a:rPr lang="en-US" b="1" dirty="0" smtClean="0">
                <a:solidFill>
                  <a:srgbClr val="C00000"/>
                </a:solidFill>
              </a:rPr>
              <a:t> and </a:t>
            </a:r>
            <a:r>
              <a:rPr lang="en-US" b="1" dirty="0" err="1" smtClean="0">
                <a:solidFill>
                  <a:srgbClr val="C00000"/>
                </a:solidFill>
              </a:rPr>
              <a:t>Coinvesting</a:t>
            </a:r>
            <a:endParaRPr lang="en-US" b="1" dirty="0">
              <a:solidFill>
                <a:srgbClr val="C00000"/>
              </a:solidFill>
            </a:endParaRPr>
          </a:p>
        </p:txBody>
      </p:sp>
      <p:sp>
        <p:nvSpPr>
          <p:cNvPr id="3" name="Slide Number Placeholder 2"/>
          <p:cNvSpPr>
            <a:spLocks noGrp="1"/>
          </p:cNvSpPr>
          <p:nvPr>
            <p:ph type="sldNum" sz="quarter" idx="12"/>
          </p:nvPr>
        </p:nvSpPr>
        <p:spPr/>
        <p:txBody>
          <a:bodyPr/>
          <a:lstStyle/>
          <a:p>
            <a:fld id="{598714FD-1DA8-4F3B-9D9C-D4C7B70C2242}" type="slidenum">
              <a:rPr lang="en-US" smtClean="0"/>
              <a:t>15</a:t>
            </a:fld>
            <a:endParaRPr lang="en-US"/>
          </a:p>
        </p:txBody>
      </p:sp>
      <p:sp>
        <p:nvSpPr>
          <p:cNvPr id="4" name="Content Placeholder 3"/>
          <p:cNvSpPr>
            <a:spLocks noGrp="1"/>
          </p:cNvSpPr>
          <p:nvPr>
            <p:ph sz="quarter" idx="1"/>
          </p:nvPr>
        </p:nvSpPr>
        <p:spPr/>
        <p:txBody>
          <a:bodyPr>
            <a:normAutofit fontScale="85000" lnSpcReduction="20000"/>
          </a:bodyPr>
          <a:lstStyle/>
          <a:p>
            <a:r>
              <a:rPr lang="en-US" dirty="0" err="1" smtClean="0"/>
              <a:t>Crowdfunding</a:t>
            </a:r>
            <a:r>
              <a:rPr lang="en-US" dirty="0" smtClean="0"/>
              <a:t> – More or Less Sensitive to Economic, Cultural, Legal Conditions?</a:t>
            </a:r>
          </a:p>
          <a:p>
            <a:endParaRPr lang="en-US" dirty="0"/>
          </a:p>
          <a:p>
            <a:r>
              <a:rPr lang="en-US" dirty="0" err="1" smtClean="0"/>
              <a:t>Coinvesting</a:t>
            </a:r>
            <a:r>
              <a:rPr lang="en-US" dirty="0" smtClean="0"/>
              <a:t> – works better or worse between</a:t>
            </a:r>
          </a:p>
          <a:p>
            <a:pPr lvl="1"/>
            <a:r>
              <a:rPr lang="en-US" dirty="0" smtClean="0"/>
              <a:t>Angels and VCs?</a:t>
            </a:r>
          </a:p>
          <a:p>
            <a:pPr lvl="1"/>
            <a:r>
              <a:rPr lang="en-US" dirty="0" smtClean="0"/>
              <a:t>Angels and </a:t>
            </a:r>
            <a:r>
              <a:rPr lang="en-US" dirty="0" err="1" smtClean="0"/>
              <a:t>crowdfunding</a:t>
            </a:r>
            <a:r>
              <a:rPr lang="en-US" dirty="0" smtClean="0"/>
              <a:t>?</a:t>
            </a:r>
          </a:p>
          <a:p>
            <a:pPr lvl="1"/>
            <a:r>
              <a:rPr lang="en-US" dirty="0" err="1" smtClean="0"/>
              <a:t>Crowdfunding</a:t>
            </a:r>
            <a:r>
              <a:rPr lang="en-US" dirty="0" smtClean="0"/>
              <a:t> and VC?</a:t>
            </a:r>
          </a:p>
          <a:p>
            <a:pPr lvl="1"/>
            <a:r>
              <a:rPr lang="en-US" dirty="0" smtClean="0"/>
              <a:t>Etc.</a:t>
            </a:r>
          </a:p>
          <a:p>
            <a:pPr lvl="1"/>
            <a:endParaRPr lang="en-US" dirty="0"/>
          </a:p>
          <a:p>
            <a:r>
              <a:rPr lang="en-US" dirty="0" smtClean="0"/>
              <a:t>Selection versus Treatment issues </a:t>
            </a:r>
          </a:p>
          <a:p>
            <a:pPr lvl="1"/>
            <a:r>
              <a:rPr lang="en-US" dirty="0" smtClean="0"/>
              <a:t>Differences across each form of entrepreneurial finance</a:t>
            </a:r>
          </a:p>
        </p:txBody>
      </p:sp>
    </p:spTree>
    <p:extLst>
      <p:ext uri="{BB962C8B-B14F-4D97-AF65-F5344CB8AC3E}">
        <p14:creationId xmlns:p14="http://schemas.microsoft.com/office/powerpoint/2010/main" val="31145813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931224" cy="1143000"/>
          </a:xfrm>
        </p:spPr>
        <p:txBody>
          <a:bodyPr/>
          <a:lstStyle/>
          <a:p>
            <a:r>
              <a:rPr lang="en-US" b="1" dirty="0" err="1" smtClean="0">
                <a:solidFill>
                  <a:srgbClr val="C00000"/>
                </a:solidFill>
              </a:rPr>
              <a:t>Crowdfunding</a:t>
            </a:r>
            <a:r>
              <a:rPr lang="en-US" b="1" dirty="0" smtClean="0">
                <a:solidFill>
                  <a:srgbClr val="C00000"/>
                </a:solidFill>
              </a:rPr>
              <a:t> and </a:t>
            </a:r>
            <a:r>
              <a:rPr lang="en-US" b="1" dirty="0" err="1" smtClean="0">
                <a:solidFill>
                  <a:srgbClr val="C00000"/>
                </a:solidFill>
              </a:rPr>
              <a:t>coinvesting</a:t>
            </a:r>
            <a:endParaRPr lang="en-US" b="1" dirty="0">
              <a:solidFill>
                <a:srgbClr val="C00000"/>
              </a:solidFill>
            </a:endParaRPr>
          </a:p>
        </p:txBody>
      </p:sp>
      <p:sp>
        <p:nvSpPr>
          <p:cNvPr id="3" name="Slide Number Placeholder 2"/>
          <p:cNvSpPr>
            <a:spLocks noGrp="1"/>
          </p:cNvSpPr>
          <p:nvPr>
            <p:ph type="sldNum" sz="quarter" idx="12"/>
          </p:nvPr>
        </p:nvSpPr>
        <p:spPr/>
        <p:txBody>
          <a:bodyPr/>
          <a:lstStyle/>
          <a:p>
            <a:fld id="{598714FD-1DA8-4F3B-9D9C-D4C7B70C2242}" type="slidenum">
              <a:rPr lang="en-US" smtClean="0"/>
              <a:t>16</a:t>
            </a:fld>
            <a:endParaRPr lang="en-US"/>
          </a:p>
        </p:txBody>
      </p:sp>
      <p:sp>
        <p:nvSpPr>
          <p:cNvPr id="4" name="Content Placeholder 3"/>
          <p:cNvSpPr>
            <a:spLocks noGrp="1"/>
          </p:cNvSpPr>
          <p:nvPr>
            <p:ph sz="quarter" idx="1"/>
          </p:nvPr>
        </p:nvSpPr>
        <p:spPr/>
        <p:txBody>
          <a:bodyPr>
            <a:normAutofit fontScale="85000" lnSpcReduction="20000"/>
          </a:bodyPr>
          <a:lstStyle/>
          <a:p>
            <a:r>
              <a:rPr lang="en-US" dirty="0" err="1"/>
              <a:t>Crowdfunding</a:t>
            </a:r>
            <a:r>
              <a:rPr lang="en-US" dirty="0"/>
              <a:t> mixed with other forms of finance</a:t>
            </a:r>
          </a:p>
          <a:p>
            <a:pPr lvl="1"/>
            <a:r>
              <a:rPr lang="en-US" dirty="0"/>
              <a:t>Does it depend on the platform characteristics?</a:t>
            </a:r>
          </a:p>
          <a:p>
            <a:pPr lvl="2"/>
            <a:r>
              <a:rPr lang="en-US" dirty="0"/>
              <a:t>Due Diligence, fees, value-added services</a:t>
            </a:r>
          </a:p>
          <a:p>
            <a:pPr lvl="2"/>
            <a:r>
              <a:rPr lang="en-US" dirty="0"/>
              <a:t>Type of platform (donations, rewards, debt, equity)</a:t>
            </a:r>
          </a:p>
          <a:p>
            <a:pPr lvl="1"/>
            <a:r>
              <a:rPr lang="en-US" dirty="0"/>
              <a:t>Most [single-platform datasets] papers assume that the platforms are all homogenous</a:t>
            </a:r>
          </a:p>
          <a:p>
            <a:endParaRPr lang="en-US" dirty="0"/>
          </a:p>
          <a:p>
            <a:r>
              <a:rPr lang="en-US" dirty="0"/>
              <a:t>Which form of finance gives rise to the best real outcomes</a:t>
            </a:r>
          </a:p>
          <a:p>
            <a:pPr lvl="1"/>
            <a:r>
              <a:rPr lang="en-US" dirty="0"/>
              <a:t>Employment, patents / new products / R&amp;D, sales, income, exports, government grants, strategic alliances, new investment capital, IPO / acquisitions, </a:t>
            </a:r>
            <a:r>
              <a:rPr lang="en-US" dirty="0" smtClean="0"/>
              <a:t>other</a:t>
            </a:r>
            <a:endParaRPr lang="en-US" dirty="0"/>
          </a:p>
        </p:txBody>
      </p:sp>
    </p:spTree>
    <p:extLst>
      <p:ext uri="{BB962C8B-B14F-4D97-AF65-F5344CB8AC3E}">
        <p14:creationId xmlns:p14="http://schemas.microsoft.com/office/powerpoint/2010/main" val="15059631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7384"/>
            <a:ext cx="7056784" cy="1143000"/>
          </a:xfrm>
        </p:spPr>
        <p:txBody>
          <a:bodyPr/>
          <a:lstStyle/>
          <a:p>
            <a:r>
              <a:rPr lang="en-GB" sz="3200" b="1" dirty="0" smtClean="0">
                <a:solidFill>
                  <a:srgbClr val="C00000"/>
                </a:solidFill>
                <a:latin typeface="Arial" panose="020B0604020202020204" pitchFamily="34" charset="0"/>
                <a:cs typeface="Arial" panose="020B0604020202020204" pitchFamily="34" charset="0"/>
              </a:rPr>
              <a:t>Coinvesting future research</a:t>
            </a:r>
            <a:r>
              <a:rPr lang="en-GB" sz="3200" b="1" dirty="0" smtClean="0">
                <a:latin typeface="Arial" panose="020B0604020202020204" pitchFamily="34" charset="0"/>
                <a:cs typeface="Arial" panose="020B0604020202020204" pitchFamily="34" charset="0"/>
              </a:rPr>
              <a:t/>
            </a:r>
            <a:br>
              <a:rPr lang="en-GB" sz="3200" b="1" dirty="0" smtClean="0">
                <a:latin typeface="Arial" panose="020B0604020202020204" pitchFamily="34" charset="0"/>
                <a:cs typeface="Arial" panose="020B0604020202020204" pitchFamily="34" charset="0"/>
              </a:rPr>
            </a:br>
            <a:r>
              <a:rPr lang="en-GB" sz="3200" b="1" dirty="0" smtClean="0">
                <a:solidFill>
                  <a:srgbClr val="FF0000"/>
                </a:solidFill>
                <a:latin typeface="Arial" panose="020B0604020202020204" pitchFamily="34" charset="0"/>
                <a:cs typeface="Arial" panose="020B0604020202020204" pitchFamily="34" charset="0"/>
              </a:rPr>
              <a:t>Investor level</a:t>
            </a:r>
            <a:endParaRPr lang="en-GB" sz="3200" b="1" dirty="0">
              <a:solidFill>
                <a:srgbClr val="FF000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51520" y="1340768"/>
            <a:ext cx="8640960" cy="5289451"/>
          </a:xfrm>
        </p:spPr>
        <p:txBody>
          <a:bodyPr/>
          <a:lstStyle/>
          <a:p>
            <a:r>
              <a:rPr lang="en-GB" sz="2800" b="1" dirty="0" smtClean="0">
                <a:latin typeface="Arial" panose="020B0604020202020204" pitchFamily="34" charset="0"/>
                <a:cs typeface="Arial" panose="020B0604020202020204" pitchFamily="34" charset="0"/>
              </a:rPr>
              <a:t>Heterogeneity of </a:t>
            </a:r>
            <a:r>
              <a:rPr lang="en-GB" sz="2800" b="1" dirty="0" err="1" smtClean="0">
                <a:latin typeface="Arial" panose="020B0604020202020204" pitchFamily="34" charset="0"/>
                <a:cs typeface="Arial" panose="020B0604020202020204" pitchFamily="34" charset="0"/>
              </a:rPr>
              <a:t>crowdfunders</a:t>
            </a:r>
            <a:endParaRPr lang="en-GB" sz="2800" b="1" dirty="0" smtClean="0">
              <a:latin typeface="Arial" panose="020B0604020202020204" pitchFamily="34" charset="0"/>
              <a:cs typeface="Arial" panose="020B0604020202020204" pitchFamily="34" charset="0"/>
            </a:endParaRPr>
          </a:p>
          <a:p>
            <a:pPr lvl="1"/>
            <a:r>
              <a:rPr lang="en-GB" sz="2400" dirty="0" smtClean="0">
                <a:latin typeface="Arial" panose="020B0604020202020204" pitchFamily="34" charset="0"/>
                <a:cs typeface="Arial" panose="020B0604020202020204" pitchFamily="34" charset="0"/>
              </a:rPr>
              <a:t>Even among equity:</a:t>
            </a:r>
          </a:p>
          <a:p>
            <a:pPr lvl="2"/>
            <a:r>
              <a:rPr lang="en-GB" sz="2000" dirty="0" smtClean="0">
                <a:latin typeface="Arial" panose="020B0604020202020204" pitchFamily="34" charset="0"/>
                <a:cs typeface="Arial" panose="020B0604020202020204" pitchFamily="34" charset="0"/>
              </a:rPr>
              <a:t>Nominee (</a:t>
            </a:r>
            <a:r>
              <a:rPr lang="en-GB" sz="2000" dirty="0" err="1" smtClean="0">
                <a:latin typeface="Arial" panose="020B0604020202020204" pitchFamily="34" charset="0"/>
                <a:cs typeface="Arial" panose="020B0604020202020204" pitchFamily="34" charset="0"/>
              </a:rPr>
              <a:t>Seedrs</a:t>
            </a:r>
            <a:r>
              <a:rPr lang="en-GB" sz="2000" dirty="0" smtClean="0">
                <a:latin typeface="Arial" panose="020B0604020202020204" pitchFamily="34" charset="0"/>
                <a:cs typeface="Arial" panose="020B0604020202020204" pitchFamily="34" charset="0"/>
              </a:rPr>
              <a:t>) vs individual (</a:t>
            </a:r>
            <a:r>
              <a:rPr lang="en-GB" sz="2000" dirty="0" err="1" smtClean="0">
                <a:latin typeface="Arial" panose="020B0604020202020204" pitchFamily="34" charset="0"/>
                <a:cs typeface="Arial" panose="020B0604020202020204" pitchFamily="34" charset="0"/>
              </a:rPr>
              <a:t>Crowdcube</a:t>
            </a:r>
            <a:r>
              <a:rPr lang="en-GB" sz="2000" dirty="0" smtClean="0">
                <a:latin typeface="Arial" panose="020B0604020202020204" pitchFamily="34" charset="0"/>
                <a:cs typeface="Arial" panose="020B0604020202020204" pitchFamily="34" charset="0"/>
              </a:rPr>
              <a:t>) vs syndicated shareholdings (</a:t>
            </a:r>
            <a:r>
              <a:rPr lang="en-GB" sz="2000" dirty="0" err="1" smtClean="0">
                <a:latin typeface="Arial" panose="020B0604020202020204" pitchFamily="34" charset="0"/>
                <a:cs typeface="Arial" panose="020B0604020202020204" pitchFamily="34" charset="0"/>
              </a:rPr>
              <a:t>Syndicateroom</a:t>
            </a:r>
            <a:r>
              <a:rPr lang="en-GB" sz="2000" dirty="0" smtClean="0">
                <a:latin typeface="Arial" panose="020B0604020202020204" pitchFamily="34" charset="0"/>
                <a:cs typeface="Arial" panose="020B0604020202020204" pitchFamily="34" charset="0"/>
              </a:rPr>
              <a:t>) vs fund structure (</a:t>
            </a:r>
            <a:r>
              <a:rPr lang="en-GB" sz="2000" dirty="0" err="1" smtClean="0">
                <a:latin typeface="Arial" panose="020B0604020202020204" pitchFamily="34" charset="0"/>
                <a:cs typeface="Arial" panose="020B0604020202020204" pitchFamily="34" charset="0"/>
              </a:rPr>
              <a:t>Ourcrowd</a:t>
            </a:r>
            <a:r>
              <a:rPr lang="en-GB" sz="2000" dirty="0" smtClean="0">
                <a:latin typeface="Arial" panose="020B0604020202020204" pitchFamily="34" charset="0"/>
                <a:cs typeface="Arial" panose="020B0604020202020204" pitchFamily="34" charset="0"/>
              </a:rPr>
              <a:t>)</a:t>
            </a:r>
          </a:p>
          <a:p>
            <a:pPr lvl="2"/>
            <a:r>
              <a:rPr lang="en-GB" sz="2000" b="1" dirty="0" smtClean="0">
                <a:latin typeface="Arial" panose="020B0604020202020204" pitchFamily="34" charset="0"/>
                <a:cs typeface="Arial" panose="020B0604020202020204" pitchFamily="34" charset="0"/>
              </a:rPr>
              <a:t>Combining datasets from different platforms?</a:t>
            </a:r>
            <a:endParaRPr lang="en-GB" sz="2000" b="1" dirty="0">
              <a:latin typeface="Arial" panose="020B0604020202020204" pitchFamily="34" charset="0"/>
              <a:cs typeface="Arial" panose="020B0604020202020204" pitchFamily="34" charset="0"/>
            </a:endParaRPr>
          </a:p>
          <a:p>
            <a:pPr lvl="1"/>
            <a:r>
              <a:rPr lang="en-GB" sz="2400" dirty="0" smtClean="0">
                <a:solidFill>
                  <a:schemeClr val="tx1">
                    <a:lumMod val="75000"/>
                    <a:lumOff val="25000"/>
                  </a:schemeClr>
                </a:solidFill>
                <a:latin typeface="Arial" panose="020B0604020202020204" pitchFamily="34" charset="0"/>
                <a:cs typeface="Arial" panose="020B0604020202020204" pitchFamily="34" charset="0"/>
              </a:rPr>
              <a:t>How does investment process vary?</a:t>
            </a:r>
          </a:p>
          <a:p>
            <a:pPr lvl="2"/>
            <a:r>
              <a:rPr lang="en-GB" sz="1600" dirty="0" smtClean="0">
                <a:solidFill>
                  <a:schemeClr val="tx1">
                    <a:lumMod val="75000"/>
                    <a:lumOff val="25000"/>
                  </a:schemeClr>
                </a:solidFill>
                <a:latin typeface="Arial" panose="020B0604020202020204" pitchFamily="34" charset="0"/>
                <a:cs typeface="Arial" panose="020B0604020202020204" pitchFamily="34" charset="0"/>
              </a:rPr>
              <a:t>’Sophisticated</a:t>
            </a:r>
            <a:r>
              <a:rPr lang="en-GB" sz="1600" dirty="0">
                <a:solidFill>
                  <a:schemeClr val="tx1">
                    <a:lumMod val="75000"/>
                    <a:lumOff val="25000"/>
                  </a:schemeClr>
                </a:solidFill>
                <a:latin typeface="Arial" panose="020B0604020202020204" pitchFamily="34" charset="0"/>
                <a:cs typeface="Arial" panose="020B0604020202020204" pitchFamily="34" charset="0"/>
              </a:rPr>
              <a:t>’ vs other investors</a:t>
            </a:r>
          </a:p>
          <a:p>
            <a:pPr lvl="2"/>
            <a:r>
              <a:rPr lang="en-GB" sz="2000" dirty="0" smtClean="0">
                <a:solidFill>
                  <a:schemeClr val="tx1">
                    <a:lumMod val="75000"/>
                    <a:lumOff val="25000"/>
                  </a:schemeClr>
                </a:solidFill>
                <a:latin typeface="Arial" panose="020B0604020202020204" pitchFamily="34" charset="0"/>
                <a:cs typeface="Arial" panose="020B0604020202020204" pitchFamily="34" charset="0"/>
              </a:rPr>
              <a:t>Aggressive dilution</a:t>
            </a:r>
            <a:r>
              <a:rPr lang="en-GB" sz="2000" dirty="0">
                <a:solidFill>
                  <a:schemeClr val="tx1">
                    <a:lumMod val="75000"/>
                    <a:lumOff val="25000"/>
                  </a:schemeClr>
                </a:solidFill>
                <a:latin typeface="Arial" panose="020B0604020202020204" pitchFamily="34" charset="0"/>
                <a:cs typeface="Arial" panose="020B0604020202020204" pitchFamily="34" charset="0"/>
              </a:rPr>
              <a:t>, pre-emption, etc.</a:t>
            </a:r>
          </a:p>
          <a:p>
            <a:r>
              <a:rPr lang="en-GB" sz="2800" b="1" dirty="0" smtClean="0">
                <a:latin typeface="Arial" panose="020B0604020202020204" pitchFamily="34" charset="0"/>
                <a:cs typeface="Arial" panose="020B0604020202020204" pitchFamily="34" charset="0"/>
              </a:rPr>
              <a:t>How does post-investment interaction operate?</a:t>
            </a:r>
          </a:p>
          <a:p>
            <a:pPr lvl="1"/>
            <a:r>
              <a:rPr lang="en-GB" sz="2400" dirty="0" smtClean="0">
                <a:solidFill>
                  <a:schemeClr val="tx1">
                    <a:lumMod val="75000"/>
                    <a:lumOff val="25000"/>
                  </a:schemeClr>
                </a:solidFill>
                <a:latin typeface="Arial" panose="020B0604020202020204" pitchFamily="34" charset="0"/>
                <a:cs typeface="Arial" panose="020B0604020202020204" pitchFamily="34" charset="0"/>
              </a:rPr>
              <a:t>Responsiveness of entrepreneurs</a:t>
            </a:r>
          </a:p>
          <a:p>
            <a:pPr lvl="1"/>
            <a:r>
              <a:rPr lang="en-GB" sz="2400" dirty="0" smtClean="0">
                <a:solidFill>
                  <a:schemeClr val="tx1">
                    <a:lumMod val="75000"/>
                    <a:lumOff val="25000"/>
                  </a:schemeClr>
                </a:solidFill>
                <a:latin typeface="Arial" panose="020B0604020202020204" pitchFamily="34" charset="0"/>
                <a:cs typeface="Arial" panose="020B0604020202020204" pitchFamily="34" charset="0"/>
              </a:rPr>
              <a:t>Involvement of which investors</a:t>
            </a:r>
          </a:p>
          <a:p>
            <a:endParaRPr lang="en-GB" dirty="0" smtClean="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pic>
        <p:nvPicPr>
          <p:cNvPr id="4" name="Picture 11" descr="LOGO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5939242"/>
            <a:ext cx="1872208" cy="94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70809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7384"/>
            <a:ext cx="7056784" cy="1143000"/>
          </a:xfrm>
        </p:spPr>
        <p:txBody>
          <a:bodyPr/>
          <a:lstStyle/>
          <a:p>
            <a:r>
              <a:rPr lang="en-GB" sz="3200" b="1" dirty="0" smtClean="0">
                <a:solidFill>
                  <a:srgbClr val="C00000"/>
                </a:solidFill>
                <a:latin typeface="Arial" panose="020B0604020202020204" pitchFamily="34" charset="0"/>
                <a:cs typeface="Arial" panose="020B0604020202020204" pitchFamily="34" charset="0"/>
              </a:rPr>
              <a:t>Coinvesting future research</a:t>
            </a:r>
            <a:r>
              <a:rPr lang="en-GB" sz="3200" b="1" dirty="0" smtClean="0">
                <a:latin typeface="Arial" panose="020B0604020202020204" pitchFamily="34" charset="0"/>
                <a:cs typeface="Arial" panose="020B0604020202020204" pitchFamily="34" charset="0"/>
              </a:rPr>
              <a:t/>
            </a:r>
            <a:br>
              <a:rPr lang="en-GB" sz="3200" b="1" dirty="0" smtClean="0">
                <a:latin typeface="Arial" panose="020B0604020202020204" pitchFamily="34" charset="0"/>
                <a:cs typeface="Arial" panose="020B0604020202020204" pitchFamily="34" charset="0"/>
              </a:rPr>
            </a:br>
            <a:r>
              <a:rPr lang="en-GB" sz="3200" b="1" dirty="0" smtClean="0">
                <a:solidFill>
                  <a:srgbClr val="FF0000"/>
                </a:solidFill>
                <a:latin typeface="Arial" panose="020B0604020202020204" pitchFamily="34" charset="0"/>
                <a:cs typeface="Arial" panose="020B0604020202020204" pitchFamily="34" charset="0"/>
              </a:rPr>
              <a:t>Venture level</a:t>
            </a:r>
            <a:endParaRPr lang="en-GB" sz="3200" b="1" dirty="0">
              <a:solidFill>
                <a:srgbClr val="FF000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51520" y="1340768"/>
            <a:ext cx="8640960" cy="5289451"/>
          </a:xfrm>
        </p:spPr>
        <p:txBody>
          <a:bodyPr/>
          <a:lstStyle/>
          <a:p>
            <a:r>
              <a:rPr lang="en-GB" sz="2800" b="1" dirty="0" smtClean="0">
                <a:latin typeface="Arial" panose="020B0604020202020204" pitchFamily="34" charset="0"/>
                <a:cs typeface="Arial" panose="020B0604020202020204" pitchFamily="34" charset="0"/>
              </a:rPr>
              <a:t>Heterogeneity of entrepreneurs</a:t>
            </a:r>
          </a:p>
          <a:p>
            <a:pPr lvl="1"/>
            <a:r>
              <a:rPr lang="en-GB" sz="2400" dirty="0" smtClean="0">
                <a:latin typeface="Arial" panose="020B0604020202020204" pitchFamily="34" charset="0"/>
                <a:cs typeface="Arial" panose="020B0604020202020204" pitchFamily="34" charset="0"/>
              </a:rPr>
              <a:t>Which entrepreneurs select which type? Why?</a:t>
            </a:r>
            <a:endParaRPr lang="en-GB" sz="2000" dirty="0">
              <a:latin typeface="Arial" panose="020B0604020202020204" pitchFamily="34" charset="0"/>
              <a:cs typeface="Arial" panose="020B0604020202020204" pitchFamily="34" charset="0"/>
            </a:endParaRPr>
          </a:p>
          <a:p>
            <a:pPr lvl="1"/>
            <a:r>
              <a:rPr lang="en-GB" sz="2400" dirty="0" smtClean="0">
                <a:solidFill>
                  <a:schemeClr val="tx1">
                    <a:lumMod val="75000"/>
                    <a:lumOff val="25000"/>
                  </a:schemeClr>
                </a:solidFill>
                <a:latin typeface="Arial" panose="020B0604020202020204" pitchFamily="34" charset="0"/>
                <a:cs typeface="Arial" panose="020B0604020202020204" pitchFamily="34" charset="0"/>
              </a:rPr>
              <a:t>What other funding sources have they approached and why rejected?</a:t>
            </a:r>
          </a:p>
          <a:p>
            <a:pPr lvl="2"/>
            <a:r>
              <a:rPr lang="en-GB" sz="1600" dirty="0" smtClean="0">
                <a:solidFill>
                  <a:schemeClr val="tx1">
                    <a:lumMod val="75000"/>
                    <a:lumOff val="25000"/>
                  </a:schemeClr>
                </a:solidFill>
                <a:latin typeface="Arial" panose="020B0604020202020204" pitchFamily="34" charset="0"/>
                <a:cs typeface="Arial" panose="020B0604020202020204" pitchFamily="34" charset="0"/>
              </a:rPr>
              <a:t>Discouraged or rejected borrowers?</a:t>
            </a:r>
            <a:endParaRPr lang="en-GB" sz="1600" dirty="0">
              <a:solidFill>
                <a:schemeClr val="tx1">
                  <a:lumMod val="75000"/>
                  <a:lumOff val="25000"/>
                </a:schemeClr>
              </a:solidFill>
              <a:latin typeface="Arial" panose="020B0604020202020204" pitchFamily="34" charset="0"/>
              <a:cs typeface="Arial" panose="020B0604020202020204" pitchFamily="34" charset="0"/>
            </a:endParaRPr>
          </a:p>
          <a:p>
            <a:r>
              <a:rPr lang="en-GB" sz="2800" b="1" dirty="0" smtClean="0">
                <a:latin typeface="Arial" panose="020B0604020202020204" pitchFamily="34" charset="0"/>
                <a:cs typeface="Arial" panose="020B0604020202020204" pitchFamily="34" charset="0"/>
              </a:rPr>
              <a:t>What post-investment interaction is sought?</a:t>
            </a:r>
          </a:p>
          <a:p>
            <a:r>
              <a:rPr lang="en-GB" sz="2800" b="1" dirty="0" smtClean="0">
                <a:latin typeface="Arial" panose="020B0604020202020204" pitchFamily="34" charset="0"/>
                <a:cs typeface="Arial" panose="020B0604020202020204" pitchFamily="34" charset="0"/>
              </a:rPr>
              <a:t>What constraints on information provision and availability?</a:t>
            </a:r>
          </a:p>
          <a:p>
            <a:pPr lvl="1"/>
            <a:r>
              <a:rPr lang="en-GB" sz="2400" dirty="0" smtClean="0">
                <a:latin typeface="Arial" panose="020B0604020202020204" pitchFamily="34" charset="0"/>
                <a:cs typeface="Arial" panose="020B0604020202020204" pitchFamily="34" charset="0"/>
              </a:rPr>
              <a:t>Soft vs hard information?</a:t>
            </a:r>
          </a:p>
          <a:p>
            <a:endParaRPr lang="en-GB" dirty="0" smtClean="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pic>
        <p:nvPicPr>
          <p:cNvPr id="4" name="Picture 11" descr="LOGO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5939242"/>
            <a:ext cx="1872208" cy="94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84810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381621" y="44624"/>
            <a:ext cx="4508272" cy="6669360"/>
          </a:xfrm>
          <a:prstGeom prst="rect">
            <a:avLst/>
          </a:prstGeom>
        </p:spPr>
      </p:pic>
    </p:spTree>
    <p:extLst>
      <p:ext uri="{BB962C8B-B14F-4D97-AF65-F5344CB8AC3E}">
        <p14:creationId xmlns:p14="http://schemas.microsoft.com/office/powerpoint/2010/main" val="25572271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C00000"/>
                </a:solidFill>
              </a:rPr>
              <a:t>Accelerators</a:t>
            </a:r>
            <a:endParaRPr lang="en-GB" b="1" dirty="0">
              <a:solidFill>
                <a:srgbClr val="C00000"/>
              </a:solidFill>
            </a:endParaRPr>
          </a:p>
        </p:txBody>
      </p:sp>
      <p:sp>
        <p:nvSpPr>
          <p:cNvPr id="3" name="Content Placeholder 2"/>
          <p:cNvSpPr>
            <a:spLocks noGrp="1"/>
          </p:cNvSpPr>
          <p:nvPr>
            <p:ph idx="1"/>
          </p:nvPr>
        </p:nvSpPr>
        <p:spPr/>
        <p:txBody>
          <a:bodyPr/>
          <a:lstStyle/>
          <a:p>
            <a:r>
              <a:rPr lang="en-GB" dirty="0" smtClean="0"/>
              <a:t>Provide funding and structured support, for typically very early stage ventures or venture ideas</a:t>
            </a:r>
          </a:p>
          <a:p>
            <a:r>
              <a:rPr lang="en-GB" b="1" dirty="0" smtClean="0"/>
              <a:t>Accelerator </a:t>
            </a:r>
            <a:r>
              <a:rPr lang="en-GB" b="1" dirty="0"/>
              <a:t>program </a:t>
            </a:r>
            <a:endParaRPr lang="en-GB" b="1" dirty="0" smtClean="0"/>
          </a:p>
          <a:p>
            <a:pPr lvl="1"/>
            <a:r>
              <a:rPr lang="en-GB" dirty="0" smtClean="0"/>
              <a:t>“</a:t>
            </a:r>
            <a:r>
              <a:rPr lang="en-GB" dirty="0"/>
              <a:t>a fixed-term, cohort-based program, including mentorship and educational components, that culminates in a public pitch event or demo-day”</a:t>
            </a:r>
          </a:p>
        </p:txBody>
      </p:sp>
    </p:spTree>
    <p:extLst>
      <p:ext uri="{BB962C8B-B14F-4D97-AF65-F5344CB8AC3E}">
        <p14:creationId xmlns:p14="http://schemas.microsoft.com/office/powerpoint/2010/main" val="19880379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5496" y="-18256"/>
            <a:ext cx="7128792" cy="1143000"/>
          </a:xfrm>
        </p:spPr>
        <p:txBody>
          <a:bodyPr/>
          <a:lstStyle/>
          <a:p>
            <a:r>
              <a:rPr lang="en-GB" sz="3200" b="1" dirty="0">
                <a:solidFill>
                  <a:srgbClr val="C00000"/>
                </a:solidFill>
                <a:latin typeface="Arial" panose="020B0604020202020204" pitchFamily="34" charset="0"/>
                <a:cs typeface="Arial" panose="020B0604020202020204" pitchFamily="34" charset="0"/>
              </a:rPr>
              <a:t>Accelerator </a:t>
            </a:r>
            <a:r>
              <a:rPr lang="en-GB" sz="3200" b="1" dirty="0" smtClean="0">
                <a:solidFill>
                  <a:srgbClr val="C00000"/>
                </a:solidFill>
                <a:latin typeface="Arial" panose="020B0604020202020204" pitchFamily="34" charset="0"/>
                <a:cs typeface="Arial" panose="020B0604020202020204" pitchFamily="34" charset="0"/>
              </a:rPr>
              <a:t>Programs Rapid Growth</a:t>
            </a:r>
            <a:endParaRPr lang="en-GB" sz="3200" dirty="0">
              <a:solidFill>
                <a:srgbClr val="C00000"/>
              </a:solidFill>
              <a:latin typeface="Arial" panose="020B0604020202020204" pitchFamily="34" charset="0"/>
              <a:cs typeface="Arial" panose="020B0604020202020204" pitchFamily="34" charset="0"/>
            </a:endParaRPr>
          </a:p>
        </p:txBody>
      </p:sp>
      <p:sp>
        <p:nvSpPr>
          <p:cNvPr id="4" name="Rectangle 3"/>
          <p:cNvSpPr/>
          <p:nvPr/>
        </p:nvSpPr>
        <p:spPr>
          <a:xfrm>
            <a:off x="2627784" y="5887171"/>
            <a:ext cx="4176464" cy="410344"/>
          </a:xfrm>
          <a:prstGeom prst="rect">
            <a:avLst/>
          </a:prstGeom>
          <a:solidFill>
            <a:srgbClr val="4F535A"/>
          </a:solidFill>
          <a:ln>
            <a:solidFill>
              <a:srgbClr val="4F53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Source: </a:t>
            </a:r>
            <a:r>
              <a:rPr lang="en-GB" dirty="0"/>
              <a:t>Hathaway, I. 2016. </a:t>
            </a:r>
          </a:p>
        </p:txBody>
      </p:sp>
      <p:pic>
        <p:nvPicPr>
          <p:cNvPr id="5" name="Picture 11" descr="LOGO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5898752"/>
            <a:ext cx="1952328" cy="986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http://www.brookings.edu/~/media/Research/Files/Papers/2016/02/17-accelerators-hathaway/figure-2.jpg?la=en"/>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1340768"/>
            <a:ext cx="7272808" cy="4176464"/>
          </a:xfrm>
          <a:prstGeom prst="rect">
            <a:avLst/>
          </a:prstGeom>
          <a:noFill/>
          <a:ln>
            <a:noFill/>
          </a:ln>
        </p:spPr>
      </p:pic>
    </p:spTree>
    <p:extLst>
      <p:ext uri="{BB962C8B-B14F-4D97-AF65-F5344CB8AC3E}">
        <p14:creationId xmlns:p14="http://schemas.microsoft.com/office/powerpoint/2010/main" val="2729243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4"/>
          <p:cNvSpPr txBox="1">
            <a:spLocks/>
          </p:cNvSpPr>
          <p:nvPr/>
        </p:nvSpPr>
        <p:spPr>
          <a:xfrm>
            <a:off x="357188" y="841988"/>
            <a:ext cx="6969301" cy="368049"/>
          </a:xfrm>
          <a:prstGeom prst="rect">
            <a:avLst/>
          </a:prstGeom>
        </p:spPr>
        <p:txBody>
          <a:bodyPr vert="horz" wrap="square" lIns="0" tIns="0" rIns="0" bIns="0" rtlCol="0" anchor="t">
            <a:spAutoFit/>
          </a:bodyPr>
          <a:lstStyle>
            <a:lvl1pPr algn="l" defTabSz="914095" rtl="0" eaLnBrk="1" latinLnBrk="0" hangingPunct="1">
              <a:lnSpc>
                <a:spcPts val="2671"/>
              </a:lnSpc>
              <a:spcBef>
                <a:spcPct val="0"/>
              </a:spcBef>
              <a:buNone/>
              <a:defRPr sz="2390" kern="1200">
                <a:solidFill>
                  <a:schemeClr val="tx1"/>
                </a:solidFill>
                <a:latin typeface="+mj-lt"/>
                <a:ea typeface="+mj-ea"/>
                <a:cs typeface="+mj-cs"/>
              </a:defRPr>
            </a:lvl1pPr>
          </a:lstStyle>
          <a:p>
            <a:pPr fontAlgn="auto">
              <a:spcAft>
                <a:spcPts val="0"/>
              </a:spcAft>
            </a:pPr>
            <a:r>
              <a:rPr lang="en-GB" sz="3200" b="1" dirty="0" smtClean="0">
                <a:solidFill>
                  <a:srgbClr val="C00000"/>
                </a:solidFill>
              </a:rPr>
              <a:t>……and similar for London</a:t>
            </a:r>
            <a:endParaRPr lang="en-GB" sz="3200" b="1" dirty="0">
              <a:solidFill>
                <a:srgbClr val="C00000"/>
              </a:solidFill>
            </a:endParaRPr>
          </a:p>
        </p:txBody>
      </p:sp>
      <p:pic>
        <p:nvPicPr>
          <p:cNvPr id="5" name="Picture 11" descr="LOGO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6" y="5898752"/>
            <a:ext cx="1952328" cy="986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2627784" y="5887171"/>
            <a:ext cx="4176464" cy="410344"/>
          </a:xfrm>
          <a:prstGeom prst="rect">
            <a:avLst/>
          </a:prstGeom>
          <a:solidFill>
            <a:srgbClr val="4F535A"/>
          </a:solidFill>
          <a:ln>
            <a:solidFill>
              <a:srgbClr val="4F53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Source: </a:t>
            </a:r>
            <a:r>
              <a:rPr lang="en-GB" dirty="0" err="1" smtClean="0"/>
              <a:t>Clarysse</a:t>
            </a:r>
            <a:r>
              <a:rPr lang="en-GB" dirty="0" smtClean="0"/>
              <a:t>, Wright, van Hove (2015)</a:t>
            </a:r>
            <a:endParaRPr lang="en-GB" dirty="0"/>
          </a:p>
        </p:txBody>
      </p:sp>
      <p:pic>
        <p:nvPicPr>
          <p:cNvPr id="9" name="Picture 8"/>
          <p:cNvPicPr/>
          <p:nvPr/>
        </p:nvPicPr>
        <p:blipFill>
          <a:blip r:embed="rId4"/>
          <a:stretch>
            <a:fillRect/>
          </a:stretch>
        </p:blipFill>
        <p:spPr>
          <a:xfrm>
            <a:off x="539552" y="2019300"/>
            <a:ext cx="7920880" cy="3569940"/>
          </a:xfrm>
          <a:prstGeom prst="rect">
            <a:avLst/>
          </a:prstGeom>
        </p:spPr>
      </p:pic>
    </p:spTree>
    <p:extLst>
      <p:ext uri="{BB962C8B-B14F-4D97-AF65-F5344CB8AC3E}">
        <p14:creationId xmlns:p14="http://schemas.microsoft.com/office/powerpoint/2010/main" val="9358166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4"/>
          <p:cNvSpPr txBox="1">
            <a:spLocks/>
          </p:cNvSpPr>
          <p:nvPr/>
        </p:nvSpPr>
        <p:spPr>
          <a:xfrm>
            <a:off x="791225" y="889893"/>
            <a:ext cx="6969301" cy="368049"/>
          </a:xfrm>
          <a:prstGeom prst="rect">
            <a:avLst/>
          </a:prstGeom>
        </p:spPr>
        <p:txBody>
          <a:bodyPr vert="horz" wrap="square" lIns="0" tIns="0" rIns="0" bIns="0" rtlCol="0" anchor="t">
            <a:spAutoFit/>
          </a:bodyPr>
          <a:lstStyle>
            <a:lvl1pPr algn="l" defTabSz="914095" rtl="0" eaLnBrk="1" latinLnBrk="0" hangingPunct="1">
              <a:lnSpc>
                <a:spcPts val="2671"/>
              </a:lnSpc>
              <a:spcBef>
                <a:spcPct val="0"/>
              </a:spcBef>
              <a:buNone/>
              <a:defRPr sz="2390" kern="1200">
                <a:solidFill>
                  <a:schemeClr val="tx1"/>
                </a:solidFill>
                <a:latin typeface="+mj-lt"/>
                <a:ea typeface="+mj-ea"/>
                <a:cs typeface="+mj-cs"/>
              </a:defRPr>
            </a:lvl1pPr>
          </a:lstStyle>
          <a:p>
            <a:pPr fontAlgn="auto">
              <a:spcAft>
                <a:spcPts val="0"/>
              </a:spcAft>
            </a:pPr>
            <a:r>
              <a:rPr lang="en-GB" sz="3200" b="1" dirty="0" smtClean="0">
                <a:solidFill>
                  <a:srgbClr val="C00000"/>
                </a:solidFill>
              </a:rPr>
              <a:t>……and Paris, though different emphasis</a:t>
            </a:r>
            <a:endParaRPr lang="en-GB" sz="3200" b="1" dirty="0">
              <a:solidFill>
                <a:srgbClr val="C00000"/>
              </a:solidFill>
            </a:endParaRPr>
          </a:p>
        </p:txBody>
      </p:sp>
      <p:pic>
        <p:nvPicPr>
          <p:cNvPr id="5" name="Picture 11" descr="LOGO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6" y="5898752"/>
            <a:ext cx="1952328" cy="986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2627784" y="5887171"/>
            <a:ext cx="4176464" cy="410344"/>
          </a:xfrm>
          <a:prstGeom prst="rect">
            <a:avLst/>
          </a:prstGeom>
          <a:solidFill>
            <a:srgbClr val="4F535A"/>
          </a:solidFill>
          <a:ln>
            <a:solidFill>
              <a:srgbClr val="4F53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Source: </a:t>
            </a:r>
            <a:r>
              <a:rPr lang="en-GB" dirty="0" err="1" smtClean="0"/>
              <a:t>Clarysse</a:t>
            </a:r>
            <a:r>
              <a:rPr lang="en-GB" dirty="0" smtClean="0"/>
              <a:t>, Wright, van Hove (2015)</a:t>
            </a:r>
            <a:endParaRPr lang="en-GB" dirty="0"/>
          </a:p>
        </p:txBody>
      </p:sp>
      <p:pic>
        <p:nvPicPr>
          <p:cNvPr id="6" name="Picture 5"/>
          <p:cNvPicPr/>
          <p:nvPr/>
        </p:nvPicPr>
        <p:blipFill>
          <a:blip r:embed="rId4"/>
          <a:stretch>
            <a:fillRect/>
          </a:stretch>
        </p:blipFill>
        <p:spPr>
          <a:xfrm>
            <a:off x="1393190" y="1924685"/>
            <a:ext cx="6357620" cy="3008630"/>
          </a:xfrm>
          <a:prstGeom prst="rect">
            <a:avLst/>
          </a:prstGeom>
        </p:spPr>
      </p:pic>
    </p:spTree>
    <p:extLst>
      <p:ext uri="{BB962C8B-B14F-4D97-AF65-F5344CB8AC3E}">
        <p14:creationId xmlns:p14="http://schemas.microsoft.com/office/powerpoint/2010/main" val="11378878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277121" y="940594"/>
            <a:ext cx="7886700" cy="347258"/>
          </a:xfrm>
        </p:spPr>
        <p:txBody>
          <a:bodyPr>
            <a:normAutofit fontScale="90000"/>
          </a:bodyPr>
          <a:lstStyle/>
          <a:p>
            <a:pPr algn="ctr"/>
            <a:r>
              <a:rPr lang="en-GB" b="1" dirty="0" smtClean="0">
                <a:solidFill>
                  <a:srgbClr val="C00000"/>
                </a:solidFill>
              </a:rPr>
              <a:t>Accelerator Process Life-cycle</a:t>
            </a:r>
            <a:endParaRPr lang="en-GB" b="1" dirty="0">
              <a:solidFill>
                <a:srgbClr val="C00000"/>
              </a:solidFill>
            </a:endParaRPr>
          </a:p>
        </p:txBody>
      </p:sp>
      <p:sp>
        <p:nvSpPr>
          <p:cNvPr id="5" name="Rectangle 4"/>
          <p:cNvSpPr/>
          <p:nvPr/>
        </p:nvSpPr>
        <p:spPr>
          <a:xfrm>
            <a:off x="2699714" y="1465412"/>
            <a:ext cx="4147149" cy="6034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Candidate Sourcing</a:t>
            </a:r>
          </a:p>
        </p:txBody>
      </p:sp>
      <p:sp>
        <p:nvSpPr>
          <p:cNvPr id="6" name="Rectangle 5"/>
          <p:cNvSpPr/>
          <p:nvPr/>
        </p:nvSpPr>
        <p:spPr>
          <a:xfrm>
            <a:off x="2721275" y="2402097"/>
            <a:ext cx="4147149" cy="3996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Cohort Selection Process</a:t>
            </a:r>
          </a:p>
        </p:txBody>
      </p:sp>
      <p:cxnSp>
        <p:nvCxnSpPr>
          <p:cNvPr id="21" name="Straight Arrow Connector 20"/>
          <p:cNvCxnSpPr/>
          <p:nvPr/>
        </p:nvCxnSpPr>
        <p:spPr>
          <a:xfrm>
            <a:off x="4733386" y="2056681"/>
            <a:ext cx="6470" cy="3263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4746685" y="3603330"/>
            <a:ext cx="6470" cy="3263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4740573" y="2823358"/>
            <a:ext cx="6470" cy="3263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2701866" y="3171649"/>
            <a:ext cx="4166199" cy="4101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Accelerator Program</a:t>
            </a:r>
          </a:p>
        </p:txBody>
      </p:sp>
      <p:sp>
        <p:nvSpPr>
          <p:cNvPr id="19" name="Rectangle 18"/>
          <p:cNvSpPr/>
          <p:nvPr/>
        </p:nvSpPr>
        <p:spPr>
          <a:xfrm>
            <a:off x="2699714" y="3945870"/>
            <a:ext cx="4166199" cy="4101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Demo Days</a:t>
            </a:r>
          </a:p>
        </p:txBody>
      </p:sp>
      <p:sp>
        <p:nvSpPr>
          <p:cNvPr id="20" name="Rectangle 19"/>
          <p:cNvSpPr/>
          <p:nvPr/>
        </p:nvSpPr>
        <p:spPr>
          <a:xfrm>
            <a:off x="2712651" y="4676951"/>
            <a:ext cx="4166199" cy="4101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Exit to Next Stage</a:t>
            </a:r>
          </a:p>
        </p:txBody>
      </p:sp>
      <p:sp>
        <p:nvSpPr>
          <p:cNvPr id="22" name="Rectangle 21"/>
          <p:cNvSpPr/>
          <p:nvPr/>
        </p:nvSpPr>
        <p:spPr>
          <a:xfrm>
            <a:off x="2723436" y="5373533"/>
            <a:ext cx="4166199" cy="4101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Assessment of Performance</a:t>
            </a:r>
          </a:p>
        </p:txBody>
      </p:sp>
      <p:cxnSp>
        <p:nvCxnSpPr>
          <p:cNvPr id="23" name="Straight Arrow Connector 22"/>
          <p:cNvCxnSpPr/>
          <p:nvPr/>
        </p:nvCxnSpPr>
        <p:spPr>
          <a:xfrm>
            <a:off x="4776520" y="4293075"/>
            <a:ext cx="6470" cy="3263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20" idx="2"/>
            <a:endCxn id="22" idx="0"/>
          </p:cNvCxnSpPr>
          <p:nvPr/>
        </p:nvCxnSpPr>
        <p:spPr>
          <a:xfrm>
            <a:off x="4795751" y="5087065"/>
            <a:ext cx="10785" cy="2864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196937" y="1465412"/>
            <a:ext cx="2430847" cy="43182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Accelerator Context</a:t>
            </a:r>
          </a:p>
          <a:p>
            <a:pPr algn="ctr"/>
            <a:endParaRPr lang="en-GB" b="1" dirty="0" smtClean="0"/>
          </a:p>
          <a:p>
            <a:pPr algn="ctr"/>
            <a:r>
              <a:rPr lang="en-GB" dirty="0" smtClean="0"/>
              <a:t>Life-cycle – </a:t>
            </a:r>
          </a:p>
          <a:p>
            <a:pPr algn="ctr"/>
            <a:r>
              <a:rPr lang="en-GB" dirty="0" smtClean="0"/>
              <a:t>Ownership Type, Goals and Governance</a:t>
            </a:r>
          </a:p>
          <a:p>
            <a:pPr algn="ctr"/>
            <a:r>
              <a:rPr lang="en-GB" dirty="0" smtClean="0"/>
              <a:t>– Sector - Location - Policy</a:t>
            </a:r>
            <a:endParaRPr lang="en-GB" dirty="0"/>
          </a:p>
        </p:txBody>
      </p:sp>
      <p:sp>
        <p:nvSpPr>
          <p:cNvPr id="2" name="Rectangle 1"/>
          <p:cNvSpPr/>
          <p:nvPr/>
        </p:nvSpPr>
        <p:spPr>
          <a:xfrm>
            <a:off x="1979712" y="5949280"/>
            <a:ext cx="3600400" cy="4823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Source: Wright &amp; </a:t>
            </a:r>
            <a:r>
              <a:rPr lang="en-GB" dirty="0" err="1" smtClean="0"/>
              <a:t>Drori</a:t>
            </a:r>
            <a:r>
              <a:rPr lang="en-GB" dirty="0" smtClean="0"/>
              <a:t> (2017)</a:t>
            </a:r>
            <a:endParaRPr lang="en-GB" dirty="0"/>
          </a:p>
        </p:txBody>
      </p:sp>
    </p:spTree>
    <p:extLst>
      <p:ext uri="{BB962C8B-B14F-4D97-AF65-F5344CB8AC3E}">
        <p14:creationId xmlns:p14="http://schemas.microsoft.com/office/powerpoint/2010/main" val="19402468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836712"/>
            <a:ext cx="9013825" cy="573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a:xfrm>
            <a:off x="152846" y="332557"/>
            <a:ext cx="8883650" cy="864195"/>
          </a:xfrm>
        </p:spPr>
        <p:txBody>
          <a:bodyPr/>
          <a:lstStyle/>
          <a:p>
            <a:pPr>
              <a:defRPr/>
            </a:pPr>
            <a:r>
              <a:rPr lang="en-GB" sz="3200" b="1" dirty="0" smtClean="0">
                <a:solidFill>
                  <a:srgbClr val="C00000"/>
                </a:solidFill>
                <a:latin typeface="Arial" panose="020B0604020202020204" pitchFamily="34" charset="0"/>
                <a:cs typeface="Arial" panose="020B0604020202020204" pitchFamily="34" charset="0"/>
              </a:rPr>
              <a:t>Accelerator Program Offerings </a:t>
            </a:r>
            <a:r>
              <a:rPr lang="en-GB" sz="3200" dirty="0" smtClean="0">
                <a:solidFill>
                  <a:srgbClr val="C00000"/>
                </a:solidFill>
                <a:latin typeface="Arial" panose="020B0604020202020204" pitchFamily="34" charset="0"/>
                <a:cs typeface="Arial" panose="020B0604020202020204" pitchFamily="34" charset="0"/>
              </a:rPr>
              <a:t>Vary</a:t>
            </a:r>
            <a:r>
              <a:rPr lang="en-GB" sz="3200" b="1" dirty="0" smtClean="0">
                <a:solidFill>
                  <a:srgbClr val="C00000"/>
                </a:solidFill>
                <a:latin typeface="Arial" panose="020B0604020202020204" pitchFamily="34" charset="0"/>
                <a:cs typeface="Arial" panose="020B0604020202020204" pitchFamily="34" charset="0"/>
              </a:rPr>
              <a:t/>
            </a:r>
            <a:br>
              <a:rPr lang="en-GB" sz="3200" b="1" dirty="0" smtClean="0">
                <a:solidFill>
                  <a:srgbClr val="C00000"/>
                </a:solidFill>
                <a:latin typeface="Arial" panose="020B0604020202020204" pitchFamily="34" charset="0"/>
                <a:cs typeface="Arial" panose="020B0604020202020204" pitchFamily="34" charset="0"/>
              </a:rPr>
            </a:br>
            <a:endParaRPr lang="en-GB" sz="3200" b="1" dirty="0">
              <a:solidFill>
                <a:srgbClr val="C00000"/>
              </a:solidFill>
              <a:latin typeface="Arial" panose="020B0604020202020204" pitchFamily="34" charset="0"/>
              <a:cs typeface="Arial" panose="020B0604020202020204" pitchFamily="34" charset="0"/>
            </a:endParaRPr>
          </a:p>
        </p:txBody>
      </p:sp>
      <p:pic>
        <p:nvPicPr>
          <p:cNvPr id="112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175" y="5229200"/>
            <a:ext cx="9042400" cy="360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907704" y="5589240"/>
            <a:ext cx="7069609" cy="12744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2800" i="1" dirty="0" smtClean="0">
                <a:solidFill>
                  <a:schemeClr val="tx1"/>
                </a:solidFill>
              </a:rPr>
              <a:t>Challenge of effectiveness of ‘Demo Days’ for identifying good deals for VCs</a:t>
            </a:r>
          </a:p>
          <a:p>
            <a:pPr algn="ctr">
              <a:defRPr/>
            </a:pPr>
            <a:r>
              <a:rPr lang="en-GB" dirty="0" smtClean="0">
                <a:solidFill>
                  <a:schemeClr val="tx1"/>
                </a:solidFill>
              </a:rPr>
              <a:t>Clarysse</a:t>
            </a:r>
            <a:r>
              <a:rPr lang="en-GB" dirty="0">
                <a:solidFill>
                  <a:schemeClr val="tx1"/>
                </a:solidFill>
              </a:rPr>
              <a:t>, Wright, &amp; Van Hove, 2015</a:t>
            </a:r>
          </a:p>
        </p:txBody>
      </p:sp>
      <p:pic>
        <p:nvPicPr>
          <p:cNvPr id="7" name="Picture 11" descr="LOGO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96" y="6021288"/>
            <a:ext cx="1952328" cy="825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33568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96" y="116632"/>
            <a:ext cx="9073007" cy="576064"/>
          </a:xfrm>
        </p:spPr>
        <p:txBody>
          <a:bodyPr>
            <a:noAutofit/>
          </a:bodyPr>
          <a:lstStyle/>
          <a:p>
            <a:pPr algn="ctr"/>
            <a:r>
              <a:rPr lang="en-GB" sz="3200" b="1" dirty="0" smtClean="0">
                <a:solidFill>
                  <a:srgbClr val="C00000"/>
                </a:solidFill>
              </a:rPr>
              <a:t>Accelerators Have Different Objectives</a:t>
            </a:r>
            <a:endParaRPr lang="en-GB" sz="3200" b="1" dirty="0">
              <a:solidFill>
                <a:srgbClr val="C0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65895962"/>
              </p:ext>
            </p:extLst>
          </p:nvPr>
        </p:nvGraphicFramePr>
        <p:xfrm>
          <a:off x="611558" y="765093"/>
          <a:ext cx="7848872" cy="4824147"/>
        </p:xfrm>
        <a:graphic>
          <a:graphicData uri="http://schemas.openxmlformats.org/drawingml/2006/table">
            <a:tbl>
              <a:tblPr firstRow="1" bandRow="1">
                <a:tableStyleId>{5C22544A-7EE6-4342-B048-85BDC9FD1C3A}</a:tableStyleId>
              </a:tblPr>
              <a:tblGrid>
                <a:gridCol w="1962218"/>
                <a:gridCol w="1962218"/>
                <a:gridCol w="1962218"/>
                <a:gridCol w="1962218"/>
              </a:tblGrid>
              <a:tr h="1213294">
                <a:tc>
                  <a:txBody>
                    <a:bodyPr/>
                    <a:lstStyle/>
                    <a:p>
                      <a:endParaRPr lang="en-GB" sz="1800" dirty="0"/>
                    </a:p>
                  </a:txBody>
                  <a:tcPr marL="51435" marR="51435" marT="34290" marB="34290">
                    <a:solidFill>
                      <a:srgbClr val="4F535A"/>
                    </a:solidFill>
                  </a:tcPr>
                </a:tc>
                <a:tc>
                  <a:txBody>
                    <a:bodyPr/>
                    <a:lstStyle/>
                    <a:p>
                      <a:r>
                        <a:rPr lang="en-GB" sz="2400" dirty="0" smtClean="0">
                          <a:solidFill>
                            <a:schemeClr val="bg1"/>
                          </a:solidFill>
                        </a:rPr>
                        <a:t>Berlin</a:t>
                      </a:r>
                      <a:endParaRPr lang="en-GB" sz="2400" dirty="0">
                        <a:solidFill>
                          <a:schemeClr val="bg1"/>
                        </a:solidFill>
                      </a:endParaRPr>
                    </a:p>
                  </a:txBody>
                  <a:tcPr marL="68580" marR="68580">
                    <a:solidFill>
                      <a:srgbClr val="4F535A"/>
                    </a:solidFill>
                  </a:tcPr>
                </a:tc>
                <a:tc>
                  <a:txBody>
                    <a:bodyPr/>
                    <a:lstStyle/>
                    <a:p>
                      <a:r>
                        <a:rPr lang="en-GB" sz="2400" dirty="0" smtClean="0">
                          <a:solidFill>
                            <a:schemeClr val="bg1"/>
                          </a:solidFill>
                        </a:rPr>
                        <a:t>London</a:t>
                      </a:r>
                      <a:endParaRPr lang="en-GB" sz="2400" dirty="0">
                        <a:solidFill>
                          <a:schemeClr val="bg1"/>
                        </a:solidFill>
                      </a:endParaRPr>
                    </a:p>
                  </a:txBody>
                  <a:tcPr marL="68580" marR="68580">
                    <a:solidFill>
                      <a:srgbClr val="4F535A"/>
                    </a:solidFill>
                  </a:tcPr>
                </a:tc>
                <a:tc>
                  <a:txBody>
                    <a:bodyPr/>
                    <a:lstStyle/>
                    <a:p>
                      <a:r>
                        <a:rPr lang="en-GB" sz="2400" dirty="0" smtClean="0">
                          <a:solidFill>
                            <a:schemeClr val="bg1"/>
                          </a:solidFill>
                        </a:rPr>
                        <a:t>Paris</a:t>
                      </a:r>
                      <a:endParaRPr lang="en-GB" sz="2400" dirty="0">
                        <a:solidFill>
                          <a:schemeClr val="bg1"/>
                        </a:solidFill>
                      </a:endParaRPr>
                    </a:p>
                  </a:txBody>
                  <a:tcPr marL="68580" marR="68580">
                    <a:solidFill>
                      <a:srgbClr val="4F535A"/>
                    </a:solidFill>
                  </a:tcPr>
                </a:tc>
              </a:tr>
              <a:tr h="1284967">
                <a:tc>
                  <a:txBody>
                    <a:bodyPr/>
                    <a:lstStyle/>
                    <a:p>
                      <a:r>
                        <a:rPr lang="en-GB" sz="1800" b="1" dirty="0" smtClean="0"/>
                        <a:t>Welfare Stimulator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smtClean="0">
                          <a:ln>
                            <a:noFill/>
                          </a:ln>
                          <a:solidFill>
                            <a:prstClr val="black"/>
                          </a:solidFill>
                          <a:effectLst/>
                          <a:uLnTx/>
                          <a:uFillTx/>
                          <a:latin typeface="Calibri"/>
                          <a:ea typeface="+mn-ea"/>
                          <a:cs typeface="+mn-cs"/>
                        </a:rPr>
                        <a:t>[mainly generic]</a:t>
                      </a:r>
                    </a:p>
                    <a:p>
                      <a:endParaRPr lang="en-GB" sz="1800" b="1" dirty="0"/>
                    </a:p>
                  </a:txBody>
                  <a:tcPr marL="51435" marR="51435" marT="34290" marB="34290">
                    <a:solidFill>
                      <a:srgbClr val="787E8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smtClean="0">
                          <a:ln>
                            <a:noFill/>
                          </a:ln>
                          <a:solidFill>
                            <a:prstClr val="black"/>
                          </a:solidFill>
                          <a:effectLst/>
                          <a:uLnTx/>
                          <a:uFillTx/>
                          <a:latin typeface="+mn-lt"/>
                          <a:ea typeface="+mn-ea"/>
                          <a:cs typeface="+mn-cs"/>
                        </a:rPr>
                        <a:t>Corporates</a:t>
                      </a:r>
                      <a:endParaRPr kumimoji="0" lang="en-GB" sz="1500" b="1"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smtClean="0">
                          <a:ln>
                            <a:noFill/>
                          </a:ln>
                          <a:solidFill>
                            <a:prstClr val="black"/>
                          </a:solidFill>
                          <a:effectLst/>
                          <a:uLnTx/>
                          <a:uFillTx/>
                          <a:latin typeface="+mn-lt"/>
                          <a:ea typeface="+mn-ea"/>
                          <a:cs typeface="+mn-cs"/>
                        </a:rPr>
                        <a:t>Government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smtClean="0">
                          <a:ln>
                            <a:noFill/>
                          </a:ln>
                          <a:solidFill>
                            <a:prstClr val="black"/>
                          </a:solidFill>
                          <a:effectLst/>
                          <a:uLnTx/>
                          <a:uFillTx/>
                          <a:latin typeface="+mn-lt"/>
                          <a:ea typeface="+mn-ea"/>
                          <a:cs typeface="+mn-cs"/>
                        </a:rPr>
                        <a:t>Universities</a:t>
                      </a:r>
                    </a:p>
                    <a:p>
                      <a:endParaRPr lang="en-GB" sz="1800" dirty="0"/>
                    </a:p>
                  </a:txBody>
                  <a:tcPr marL="51435" marR="51435" marT="34290" marB="34290">
                    <a:solidFill>
                      <a:srgbClr val="787E83"/>
                    </a:solidFill>
                  </a:tcPr>
                </a:tc>
                <a:tc>
                  <a:txBody>
                    <a:bodyPr/>
                    <a:lstStyle/>
                    <a:p>
                      <a:r>
                        <a:rPr lang="en-GB" sz="1800" b="1" dirty="0" smtClean="0"/>
                        <a:t>Leading universities</a:t>
                      </a:r>
                    </a:p>
                    <a:p>
                      <a:r>
                        <a:rPr lang="en-GB" sz="1500" i="1" dirty="0" smtClean="0"/>
                        <a:t>Government</a:t>
                      </a:r>
                    </a:p>
                    <a:p>
                      <a:r>
                        <a:rPr lang="en-GB" sz="1100" dirty="0" smtClean="0"/>
                        <a:t>Charities</a:t>
                      </a:r>
                      <a:endParaRPr lang="en-GB" sz="1100" dirty="0"/>
                    </a:p>
                  </a:txBody>
                  <a:tcPr marL="51435" marR="51435" marT="34290" marB="34290">
                    <a:solidFill>
                      <a:srgbClr val="787E83"/>
                    </a:solidFill>
                  </a:tcPr>
                </a:tc>
                <a:tc>
                  <a:txBody>
                    <a:bodyPr/>
                    <a:lstStyle/>
                    <a:p>
                      <a:r>
                        <a:rPr lang="en-GB" sz="1800" b="1" dirty="0" smtClean="0"/>
                        <a:t>Government</a:t>
                      </a:r>
                    </a:p>
                    <a:p>
                      <a:r>
                        <a:rPr lang="en-GB" sz="1500" i="1" dirty="0" smtClean="0"/>
                        <a:t>Public</a:t>
                      </a:r>
                      <a:r>
                        <a:rPr lang="en-GB" sz="1500" i="1" baseline="0" dirty="0" smtClean="0"/>
                        <a:t> sector corporates</a:t>
                      </a:r>
                      <a:endParaRPr lang="en-GB" sz="1500" i="1" dirty="0"/>
                    </a:p>
                  </a:txBody>
                  <a:tcPr marL="51435" marR="51435" marT="34290" marB="34290">
                    <a:solidFill>
                      <a:srgbClr val="787E83"/>
                    </a:solidFill>
                  </a:tcPr>
                </a:tc>
              </a:tr>
              <a:tr h="782574">
                <a:tc>
                  <a:txBody>
                    <a:bodyPr/>
                    <a:lstStyle/>
                    <a:p>
                      <a:r>
                        <a:rPr lang="en-GB" sz="1800" b="1" dirty="0" smtClean="0"/>
                        <a:t>Deal-flow</a:t>
                      </a:r>
                      <a:r>
                        <a:rPr lang="en-GB" sz="1800" b="1" baseline="0" dirty="0" smtClean="0"/>
                        <a:t> Makers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smtClean="0">
                          <a:ln>
                            <a:noFill/>
                          </a:ln>
                          <a:solidFill>
                            <a:prstClr val="black"/>
                          </a:solidFill>
                          <a:effectLst/>
                          <a:uLnTx/>
                          <a:uFillTx/>
                          <a:latin typeface="Calibri"/>
                          <a:ea typeface="+mn-ea"/>
                          <a:cs typeface="+mn-cs"/>
                        </a:rPr>
                        <a:t>[mainly generic]</a:t>
                      </a:r>
                    </a:p>
                    <a:p>
                      <a:endParaRPr lang="en-GB" sz="1800" b="1" dirty="0"/>
                    </a:p>
                  </a:txBody>
                  <a:tcPr marL="51435" marR="51435" marT="34290" marB="34290">
                    <a:solidFill>
                      <a:srgbClr val="D8E0E6"/>
                    </a:solidFill>
                  </a:tcPr>
                </a:tc>
                <a:tc>
                  <a:txBody>
                    <a:bodyPr/>
                    <a:lstStyle/>
                    <a:p>
                      <a:r>
                        <a:rPr lang="en-GB" sz="1800" b="1" dirty="0" smtClean="0"/>
                        <a:t>Corporates</a:t>
                      </a:r>
                      <a:endParaRPr lang="en-GB" sz="1800" b="1" dirty="0"/>
                    </a:p>
                  </a:txBody>
                  <a:tcPr marL="51435" marR="51435" marT="34290" marB="34290">
                    <a:solidFill>
                      <a:srgbClr val="D8E0E6"/>
                    </a:solidFill>
                  </a:tcPr>
                </a:tc>
                <a:tc>
                  <a:txBody>
                    <a:bodyPr/>
                    <a:lstStyle/>
                    <a:p>
                      <a:r>
                        <a:rPr lang="en-GB" sz="1800" b="1" dirty="0" smtClean="0"/>
                        <a:t>VCs</a:t>
                      </a:r>
                      <a:r>
                        <a:rPr lang="en-GB" sz="1800" b="1" baseline="0" dirty="0" smtClean="0"/>
                        <a:t>, Angels</a:t>
                      </a:r>
                      <a:endParaRPr lang="en-GB" sz="1800" b="1" dirty="0"/>
                    </a:p>
                  </a:txBody>
                  <a:tcPr marL="51435" marR="51435" marT="34290" marB="34290">
                    <a:solidFill>
                      <a:srgbClr val="D8E0E6"/>
                    </a:solidFill>
                  </a:tcPr>
                </a:tc>
                <a:tc>
                  <a:txBody>
                    <a:bodyPr/>
                    <a:lstStyle/>
                    <a:p>
                      <a:r>
                        <a:rPr lang="en-GB" sz="1800" b="1" dirty="0" smtClean="0"/>
                        <a:t>VCs, Angels</a:t>
                      </a:r>
                      <a:endParaRPr lang="en-GB" sz="1800" b="1" dirty="0"/>
                    </a:p>
                  </a:txBody>
                  <a:tcPr marL="51435" marR="51435" marT="34290" marB="34290">
                    <a:solidFill>
                      <a:srgbClr val="D8E0E6"/>
                    </a:solidFill>
                  </a:tcPr>
                </a:tc>
              </a:tr>
              <a:tr h="1190506">
                <a:tc>
                  <a:txBody>
                    <a:bodyPr/>
                    <a:lstStyle/>
                    <a:p>
                      <a:r>
                        <a:rPr lang="en-GB" sz="1800" b="1" dirty="0" smtClean="0"/>
                        <a:t>Ecosystem Builder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smtClean="0">
                          <a:ln>
                            <a:noFill/>
                          </a:ln>
                          <a:solidFill>
                            <a:prstClr val="black"/>
                          </a:solidFill>
                          <a:effectLst/>
                          <a:uLnTx/>
                          <a:uFillTx/>
                          <a:latin typeface="Calibri"/>
                          <a:ea typeface="+mn-ea"/>
                          <a:cs typeface="+mn-cs"/>
                        </a:rPr>
                        <a:t>[mainly specialized]</a:t>
                      </a:r>
                    </a:p>
                    <a:p>
                      <a:endParaRPr lang="en-GB" sz="1800" b="1" dirty="0"/>
                    </a:p>
                  </a:txBody>
                  <a:tcPr marL="51435" marR="51435" marT="34290" marB="34290">
                    <a:solidFill>
                      <a:srgbClr val="787E83"/>
                    </a:solidFill>
                  </a:tcPr>
                </a:tc>
                <a:tc>
                  <a:txBody>
                    <a:bodyPr/>
                    <a:lstStyle/>
                    <a:p>
                      <a:r>
                        <a:rPr lang="en-GB" sz="1800" dirty="0" smtClean="0"/>
                        <a:t>-</a:t>
                      </a:r>
                      <a:endParaRPr lang="en-GB" sz="1800" dirty="0"/>
                    </a:p>
                  </a:txBody>
                  <a:tcPr marL="51435" marR="51435" marT="34290" marB="34290">
                    <a:solidFill>
                      <a:srgbClr val="787E8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smtClean="0">
                          <a:ln>
                            <a:noFill/>
                          </a:ln>
                          <a:solidFill>
                            <a:prstClr val="black"/>
                          </a:solidFill>
                          <a:effectLst/>
                          <a:uLnTx/>
                          <a:uFillTx/>
                          <a:latin typeface="+mn-lt"/>
                          <a:ea typeface="+mn-ea"/>
                          <a:cs typeface="+mn-cs"/>
                        </a:rPr>
                        <a:t>Corporates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0" i="1" u="none" strike="noStrike" kern="1200" cap="none" spc="0" normalizeH="0" baseline="0" noProof="0" dirty="0" smtClean="0">
                          <a:ln>
                            <a:noFill/>
                          </a:ln>
                          <a:solidFill>
                            <a:prstClr val="black"/>
                          </a:solidFill>
                          <a:effectLst/>
                          <a:uLnTx/>
                          <a:uFillTx/>
                          <a:latin typeface="+mn-lt"/>
                          <a:ea typeface="+mn-ea"/>
                          <a:cs typeface="+mn-cs"/>
                        </a:rPr>
                        <a:t>Government</a:t>
                      </a:r>
                    </a:p>
                    <a:p>
                      <a:endParaRPr lang="en-GB" sz="1800" dirty="0"/>
                    </a:p>
                  </a:txBody>
                  <a:tcPr marL="51435" marR="51435" marT="34290" marB="34290">
                    <a:solidFill>
                      <a:srgbClr val="787E8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smtClean="0">
                          <a:ln>
                            <a:noFill/>
                          </a:ln>
                          <a:solidFill>
                            <a:prstClr val="black"/>
                          </a:solidFill>
                          <a:effectLst/>
                          <a:uLnTx/>
                          <a:uFillTx/>
                          <a:latin typeface="+mn-lt"/>
                          <a:ea typeface="+mn-ea"/>
                          <a:cs typeface="+mn-cs"/>
                        </a:rPr>
                        <a:t>Corporates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0" i="1" u="none" strike="noStrike" kern="1200" cap="none" spc="0" normalizeH="0" baseline="0" noProof="0" dirty="0" smtClean="0">
                          <a:ln>
                            <a:noFill/>
                          </a:ln>
                          <a:solidFill>
                            <a:prstClr val="black"/>
                          </a:solidFill>
                          <a:effectLst/>
                          <a:uLnTx/>
                          <a:uFillTx/>
                          <a:latin typeface="+mn-lt"/>
                          <a:ea typeface="+mn-ea"/>
                          <a:cs typeface="+mn-cs"/>
                        </a:rPr>
                        <a:t>Government</a:t>
                      </a:r>
                    </a:p>
                    <a:p>
                      <a:endParaRPr lang="en-GB" sz="1800" dirty="0"/>
                    </a:p>
                  </a:txBody>
                  <a:tcPr marL="51435" marR="51435" marT="34290" marB="34290">
                    <a:solidFill>
                      <a:srgbClr val="787E83"/>
                    </a:solidFill>
                  </a:tcPr>
                </a:tc>
              </a:tr>
            </a:tbl>
          </a:graphicData>
        </a:graphic>
      </p:graphicFrame>
      <p:sp>
        <p:nvSpPr>
          <p:cNvPr id="3" name="Rectangle 2"/>
          <p:cNvSpPr/>
          <p:nvPr/>
        </p:nvSpPr>
        <p:spPr>
          <a:xfrm>
            <a:off x="1979713" y="6398030"/>
            <a:ext cx="3600400" cy="415346"/>
          </a:xfrm>
          <a:prstGeom prst="rect">
            <a:avLst/>
          </a:prstGeom>
          <a:solidFill>
            <a:srgbClr val="4F535A"/>
          </a:solidFill>
          <a:ln>
            <a:solidFill>
              <a:srgbClr val="4F53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Font size indicates relative importance</a:t>
            </a:r>
          </a:p>
        </p:txBody>
      </p:sp>
      <p:graphicFrame>
        <p:nvGraphicFramePr>
          <p:cNvPr id="5" name="Table 4"/>
          <p:cNvGraphicFramePr>
            <a:graphicFrameLocks noGrp="1"/>
          </p:cNvGraphicFramePr>
          <p:nvPr>
            <p:extLst>
              <p:ext uri="{D42A27DB-BD31-4B8C-83A1-F6EECF244321}">
                <p14:modId xmlns:p14="http://schemas.microsoft.com/office/powerpoint/2010/main" val="2276159350"/>
              </p:ext>
            </p:extLst>
          </p:nvPr>
        </p:nvGraphicFramePr>
        <p:xfrm>
          <a:off x="628650" y="5602560"/>
          <a:ext cx="7831780" cy="706760"/>
        </p:xfrm>
        <a:graphic>
          <a:graphicData uri="http://schemas.openxmlformats.org/drawingml/2006/table">
            <a:tbl>
              <a:tblPr firstRow="1" bandRow="1">
                <a:tableStyleId>{5C22544A-7EE6-4342-B048-85BDC9FD1C3A}</a:tableStyleId>
              </a:tblPr>
              <a:tblGrid>
                <a:gridCol w="1957945"/>
                <a:gridCol w="2011824"/>
                <a:gridCol w="1957241"/>
                <a:gridCol w="1904770"/>
              </a:tblGrid>
              <a:tr h="706760">
                <a:tc>
                  <a:txBody>
                    <a:bodyPr/>
                    <a:lstStyle/>
                    <a:p>
                      <a:r>
                        <a:rPr lang="en-GB" sz="1600" b="1" dirty="0" smtClean="0">
                          <a:solidFill>
                            <a:schemeClr val="bg1"/>
                          </a:solidFill>
                        </a:rPr>
                        <a:t>Evolving Trend</a:t>
                      </a:r>
                      <a:endParaRPr lang="en-GB" sz="1600" b="1" dirty="0">
                        <a:solidFill>
                          <a:schemeClr val="bg1"/>
                        </a:solidFill>
                      </a:endParaRPr>
                    </a:p>
                  </a:txBody>
                  <a:tcPr marL="68580" marR="68580">
                    <a:solidFill>
                      <a:srgbClr val="4F535A"/>
                    </a:solidFill>
                  </a:tcPr>
                </a:tc>
                <a:tc>
                  <a:txBody>
                    <a:bodyPr/>
                    <a:lstStyle/>
                    <a:p>
                      <a:r>
                        <a:rPr lang="en-GB" sz="1600" b="1" dirty="0" smtClean="0">
                          <a:solidFill>
                            <a:schemeClr val="bg1"/>
                          </a:solidFill>
                        </a:rPr>
                        <a:t>More</a:t>
                      </a:r>
                      <a:r>
                        <a:rPr lang="en-GB" sz="1600" b="1" baseline="0" dirty="0" smtClean="0">
                          <a:solidFill>
                            <a:schemeClr val="bg1"/>
                          </a:solidFill>
                        </a:rPr>
                        <a:t> specialist </a:t>
                      </a:r>
                      <a:r>
                        <a:rPr lang="en-GB" sz="1600" baseline="0" dirty="0" smtClean="0">
                          <a:solidFill>
                            <a:schemeClr val="bg1"/>
                          </a:solidFill>
                        </a:rPr>
                        <a:t>in </a:t>
                      </a:r>
                      <a:r>
                        <a:rPr lang="en-GB" sz="1600" baseline="0" dirty="0" err="1" smtClean="0">
                          <a:solidFill>
                            <a:schemeClr val="bg1"/>
                          </a:solidFill>
                        </a:rPr>
                        <a:t>Healthtech</a:t>
                      </a:r>
                      <a:endParaRPr lang="en-GB" sz="1600" baseline="0" dirty="0" smtClean="0">
                        <a:solidFill>
                          <a:schemeClr val="bg1"/>
                        </a:solidFill>
                      </a:endParaRPr>
                    </a:p>
                  </a:txBody>
                  <a:tcPr marL="68580" marR="68580">
                    <a:solidFill>
                      <a:srgbClr val="4F535A"/>
                    </a:solidFill>
                  </a:tcPr>
                </a:tc>
                <a:tc>
                  <a:txBody>
                    <a:bodyPr/>
                    <a:lstStyle/>
                    <a:p>
                      <a:r>
                        <a:rPr lang="en-GB" sz="1600" b="1" dirty="0" smtClean="0">
                          <a:solidFill>
                            <a:schemeClr val="bg1"/>
                          </a:solidFill>
                        </a:rPr>
                        <a:t>More specialist </a:t>
                      </a:r>
                      <a:r>
                        <a:rPr lang="en-GB" sz="1600" dirty="0" smtClean="0">
                          <a:solidFill>
                            <a:schemeClr val="bg1"/>
                          </a:solidFill>
                        </a:rPr>
                        <a:t>in</a:t>
                      </a:r>
                      <a:r>
                        <a:rPr lang="en-GB" sz="1600" baseline="0" dirty="0" smtClean="0">
                          <a:solidFill>
                            <a:schemeClr val="bg1"/>
                          </a:solidFill>
                        </a:rPr>
                        <a:t> </a:t>
                      </a:r>
                      <a:r>
                        <a:rPr lang="en-GB" sz="1600" baseline="0" dirty="0" err="1" smtClean="0">
                          <a:solidFill>
                            <a:schemeClr val="bg1"/>
                          </a:solidFill>
                        </a:rPr>
                        <a:t>Fintech</a:t>
                      </a:r>
                      <a:endParaRPr lang="en-GB" sz="1600" baseline="0" dirty="0" smtClean="0">
                        <a:solidFill>
                          <a:schemeClr val="bg1"/>
                        </a:solidFill>
                      </a:endParaRPr>
                    </a:p>
                  </a:txBody>
                  <a:tcPr marL="68580" marR="68580">
                    <a:solidFill>
                      <a:srgbClr val="4F535A"/>
                    </a:solidFill>
                  </a:tcPr>
                </a:tc>
                <a:tc>
                  <a:txBody>
                    <a:bodyPr/>
                    <a:lstStyle/>
                    <a:p>
                      <a:r>
                        <a:rPr lang="en-GB" sz="1600" b="1" dirty="0" smtClean="0">
                          <a:solidFill>
                            <a:schemeClr val="bg1"/>
                          </a:solidFill>
                        </a:rPr>
                        <a:t>Mainly generic</a:t>
                      </a:r>
                      <a:endParaRPr lang="en-GB" sz="1600" b="1" dirty="0">
                        <a:solidFill>
                          <a:schemeClr val="bg1"/>
                        </a:solidFill>
                      </a:endParaRPr>
                    </a:p>
                  </a:txBody>
                  <a:tcPr marL="68580" marR="68580">
                    <a:solidFill>
                      <a:srgbClr val="4F535A"/>
                    </a:solidFill>
                  </a:tcPr>
                </a:tc>
              </a:tr>
            </a:tbl>
          </a:graphicData>
        </a:graphic>
      </p:graphicFrame>
      <p:pic>
        <p:nvPicPr>
          <p:cNvPr id="6" name="Picture 11" descr="LOGO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6" y="6021288"/>
            <a:ext cx="1872208" cy="791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5724129" y="6398030"/>
            <a:ext cx="3240360" cy="3936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err="1" smtClean="0">
                <a:solidFill>
                  <a:schemeClr val="tx1"/>
                </a:solidFill>
              </a:rPr>
              <a:t>Pauwels</a:t>
            </a:r>
            <a:r>
              <a:rPr lang="en-GB" sz="1200" dirty="0" smtClean="0">
                <a:solidFill>
                  <a:schemeClr val="tx1"/>
                </a:solidFill>
              </a:rPr>
              <a:t>, </a:t>
            </a:r>
            <a:r>
              <a:rPr lang="en-GB" sz="1200" dirty="0" err="1" smtClean="0">
                <a:solidFill>
                  <a:schemeClr val="tx1"/>
                </a:solidFill>
              </a:rPr>
              <a:t>Clarysse</a:t>
            </a:r>
            <a:r>
              <a:rPr lang="en-GB" sz="1200" dirty="0" smtClean="0">
                <a:solidFill>
                  <a:schemeClr val="tx1"/>
                </a:solidFill>
              </a:rPr>
              <a:t>, Wright, Van Hove, 2016 </a:t>
            </a:r>
            <a:endParaRPr lang="en-GB" sz="1200" dirty="0">
              <a:solidFill>
                <a:schemeClr val="tx1"/>
              </a:solidFill>
            </a:endParaRPr>
          </a:p>
        </p:txBody>
      </p:sp>
    </p:spTree>
    <p:extLst>
      <p:ext uri="{BB962C8B-B14F-4D97-AF65-F5344CB8AC3E}">
        <p14:creationId xmlns:p14="http://schemas.microsoft.com/office/powerpoint/2010/main" val="18946605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16632"/>
            <a:ext cx="6131024" cy="882352"/>
          </a:xfrm>
        </p:spPr>
        <p:txBody>
          <a:bodyPr/>
          <a:lstStyle/>
          <a:p>
            <a:r>
              <a:rPr lang="en-GB" sz="3600" b="1" dirty="0" smtClean="0">
                <a:solidFill>
                  <a:srgbClr val="C00000"/>
                </a:solidFill>
                <a:latin typeface="Arial" panose="020B0604020202020204" pitchFamily="34" charset="0"/>
                <a:cs typeface="Arial" panose="020B0604020202020204" pitchFamily="34" charset="0"/>
              </a:rPr>
              <a:t>Accelerator Impact</a:t>
            </a:r>
            <a:endParaRPr lang="en-GB" sz="3600" b="1" dirty="0">
              <a:solidFill>
                <a:srgbClr val="C0000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67544" y="1207293"/>
            <a:ext cx="8435280" cy="4669979"/>
          </a:xfrm>
        </p:spPr>
        <p:txBody>
          <a:bodyPr/>
          <a:lstStyle/>
          <a:p>
            <a:r>
              <a:rPr lang="en-GB" sz="2400" b="1" dirty="0" smtClean="0">
                <a:latin typeface="Arial" panose="020B0604020202020204" pitchFamily="34" charset="0"/>
                <a:cs typeface="Arial" panose="020B0604020202020204" pitchFamily="34" charset="0"/>
              </a:rPr>
              <a:t>Accelerator backed start-ups exit faster than angel backed through</a:t>
            </a:r>
          </a:p>
          <a:p>
            <a:pPr lvl="1">
              <a:buFont typeface="Arial" pitchFamily="34" charset="0"/>
              <a:buChar char="–"/>
            </a:pPr>
            <a:r>
              <a:rPr lang="en-GB" sz="2000" dirty="0">
                <a:solidFill>
                  <a:schemeClr val="tx1">
                    <a:lumMod val="75000"/>
                    <a:lumOff val="25000"/>
                  </a:schemeClr>
                </a:solidFill>
                <a:latin typeface="Arial" panose="020B0604020202020204" pitchFamily="34" charset="0"/>
                <a:cs typeface="Arial" panose="020B0604020202020204" pitchFamily="34" charset="0"/>
              </a:rPr>
              <a:t>Acquisitions</a:t>
            </a:r>
          </a:p>
          <a:p>
            <a:pPr lvl="1">
              <a:buFont typeface="Arial" pitchFamily="34" charset="0"/>
              <a:buChar char="–"/>
            </a:pPr>
            <a:r>
              <a:rPr lang="en-GB" sz="2000" dirty="0">
                <a:solidFill>
                  <a:schemeClr val="tx1">
                    <a:lumMod val="75000"/>
                    <a:lumOff val="25000"/>
                  </a:schemeClr>
                </a:solidFill>
                <a:latin typeface="Arial" panose="020B0604020202020204" pitchFamily="34" charset="0"/>
                <a:cs typeface="Arial" panose="020B0604020202020204" pitchFamily="34" charset="0"/>
              </a:rPr>
              <a:t>Quitting</a:t>
            </a:r>
          </a:p>
          <a:p>
            <a:pPr lvl="1">
              <a:buFont typeface="Arial" pitchFamily="34" charset="0"/>
              <a:buChar char="–"/>
            </a:pPr>
            <a:r>
              <a:rPr lang="en-GB" sz="2000" dirty="0">
                <a:solidFill>
                  <a:schemeClr val="tx1">
                    <a:lumMod val="75000"/>
                    <a:lumOff val="25000"/>
                  </a:schemeClr>
                </a:solidFill>
                <a:latin typeface="Arial" panose="020B0604020202020204" pitchFamily="34" charset="0"/>
                <a:cs typeface="Arial" panose="020B0604020202020204" pitchFamily="34" charset="0"/>
              </a:rPr>
              <a:t>Receive follow-on VC funding more quickly in short run but longer in long </a:t>
            </a:r>
            <a:r>
              <a:rPr lang="en-GB" sz="2000" dirty="0" smtClean="0">
                <a:solidFill>
                  <a:schemeClr val="tx1">
                    <a:lumMod val="75000"/>
                    <a:lumOff val="25000"/>
                  </a:schemeClr>
                </a:solidFill>
                <a:latin typeface="Arial" panose="020B0604020202020204" pitchFamily="34" charset="0"/>
                <a:cs typeface="Arial" panose="020B0604020202020204" pitchFamily="34" charset="0"/>
              </a:rPr>
              <a:t>term </a:t>
            </a:r>
            <a:r>
              <a:rPr lang="en-GB" sz="1600" dirty="0" smtClean="0">
                <a:solidFill>
                  <a:schemeClr val="tx1">
                    <a:lumMod val="75000"/>
                    <a:lumOff val="25000"/>
                  </a:schemeClr>
                </a:solidFill>
                <a:latin typeface="Arial" panose="020B0604020202020204" pitchFamily="34" charset="0"/>
                <a:cs typeface="Arial" panose="020B0604020202020204" pitchFamily="34" charset="0"/>
              </a:rPr>
              <a:t>[Winston Smith and </a:t>
            </a:r>
            <a:r>
              <a:rPr lang="en-GB" sz="1600" dirty="0" err="1" smtClean="0">
                <a:solidFill>
                  <a:schemeClr val="tx1">
                    <a:lumMod val="75000"/>
                    <a:lumOff val="25000"/>
                  </a:schemeClr>
                </a:solidFill>
                <a:latin typeface="Arial" panose="020B0604020202020204" pitchFamily="34" charset="0"/>
                <a:cs typeface="Arial" panose="020B0604020202020204" pitchFamily="34" charset="0"/>
              </a:rPr>
              <a:t>Hannigan</a:t>
            </a:r>
            <a:r>
              <a:rPr lang="en-GB" sz="1600" dirty="0" smtClean="0">
                <a:solidFill>
                  <a:schemeClr val="tx1">
                    <a:lumMod val="75000"/>
                    <a:lumOff val="25000"/>
                  </a:schemeClr>
                </a:solidFill>
                <a:latin typeface="Arial" panose="020B0604020202020204" pitchFamily="34" charset="0"/>
                <a:cs typeface="Arial" panose="020B0604020202020204" pitchFamily="34" charset="0"/>
              </a:rPr>
              <a:t> 2015]</a:t>
            </a:r>
          </a:p>
          <a:p>
            <a:r>
              <a:rPr lang="en-GB" sz="2400" b="1" dirty="0">
                <a:latin typeface="Arial" panose="020B0604020202020204" pitchFamily="34" charset="0"/>
                <a:cs typeface="Arial" panose="020B0604020202020204" pitchFamily="34" charset="0"/>
              </a:rPr>
              <a:t>More investor links during accelerator increases capital raising </a:t>
            </a:r>
            <a:r>
              <a:rPr lang="en-GB" sz="1600" dirty="0" smtClean="0">
                <a:solidFill>
                  <a:schemeClr val="tx1">
                    <a:lumMod val="75000"/>
                    <a:lumOff val="25000"/>
                  </a:schemeClr>
                </a:solidFill>
                <a:latin typeface="Arial" panose="020B0604020202020204" pitchFamily="34" charset="0"/>
                <a:cs typeface="Arial" panose="020B0604020202020204" pitchFamily="34" charset="0"/>
              </a:rPr>
              <a:t>[</a:t>
            </a:r>
            <a:r>
              <a:rPr lang="en-GB" sz="1600" dirty="0">
                <a:solidFill>
                  <a:schemeClr val="tx1">
                    <a:lumMod val="75000"/>
                    <a:lumOff val="25000"/>
                  </a:schemeClr>
                </a:solidFill>
                <a:latin typeface="Arial" panose="020B0604020202020204" pitchFamily="34" charset="0"/>
                <a:cs typeface="Arial" panose="020B0604020202020204" pitchFamily="34" charset="0"/>
              </a:rPr>
              <a:t>Mejia and Gopal, 2015</a:t>
            </a:r>
            <a:r>
              <a:rPr lang="en-GB" sz="1600" dirty="0" smtClean="0">
                <a:solidFill>
                  <a:schemeClr val="tx1">
                    <a:lumMod val="75000"/>
                    <a:lumOff val="25000"/>
                  </a:schemeClr>
                </a:solidFill>
                <a:latin typeface="Arial" panose="020B0604020202020204" pitchFamily="34" charset="0"/>
                <a:cs typeface="Arial" panose="020B0604020202020204" pitchFamily="34" charset="0"/>
              </a:rPr>
              <a:t>]</a:t>
            </a:r>
          </a:p>
          <a:p>
            <a:r>
              <a:rPr lang="en-GB" sz="2400" b="1" dirty="0" smtClean="0">
                <a:latin typeface="Arial" panose="020B0604020202020204" pitchFamily="34" charset="0"/>
                <a:cs typeface="Arial" panose="020B0604020202020204" pitchFamily="34" charset="0"/>
              </a:rPr>
              <a:t>Accelerators aid </a:t>
            </a:r>
            <a:r>
              <a:rPr lang="en-GB" sz="2400" b="1" dirty="0">
                <a:latin typeface="Arial" panose="020B0604020202020204" pitchFamily="34" charset="0"/>
                <a:cs typeface="Arial" panose="020B0604020202020204" pitchFamily="34" charset="0"/>
              </a:rPr>
              <a:t>and accelerate </a:t>
            </a:r>
            <a:r>
              <a:rPr lang="en-GB" sz="2400" b="1" dirty="0" err="1">
                <a:latin typeface="Arial" panose="020B0604020202020204" pitchFamily="34" charset="0"/>
                <a:cs typeface="Arial" panose="020B0604020202020204" pitchFamily="34" charset="0"/>
              </a:rPr>
              <a:t>startups’</a:t>
            </a:r>
            <a:r>
              <a:rPr lang="en-GB" sz="2400" b="1" dirty="0">
                <a:latin typeface="Arial" panose="020B0604020202020204" pitchFamily="34" charset="0"/>
                <a:cs typeface="Arial" panose="020B0604020202020204" pitchFamily="34" charset="0"/>
              </a:rPr>
              <a:t> development </a:t>
            </a:r>
            <a:endParaRPr lang="en-GB" sz="2400" b="1" dirty="0" smtClean="0">
              <a:latin typeface="Arial" panose="020B0604020202020204" pitchFamily="34" charset="0"/>
              <a:cs typeface="Arial" panose="020B0604020202020204" pitchFamily="34" charset="0"/>
            </a:endParaRPr>
          </a:p>
          <a:p>
            <a:pPr lvl="1"/>
            <a:r>
              <a:rPr lang="en-GB" sz="2000" dirty="0" smtClean="0">
                <a:latin typeface="Arial" panose="020B0604020202020204" pitchFamily="34" charset="0"/>
                <a:cs typeface="Arial" panose="020B0604020202020204" pitchFamily="34" charset="0"/>
              </a:rPr>
              <a:t>effects neither </a:t>
            </a:r>
            <a:r>
              <a:rPr lang="en-GB" sz="2000" dirty="0">
                <a:latin typeface="Arial" panose="020B0604020202020204" pitchFamily="34" charset="0"/>
                <a:cs typeface="Arial" panose="020B0604020202020204" pitchFamily="34" charset="0"/>
              </a:rPr>
              <a:t>due purely to selection nor </a:t>
            </a:r>
            <a:r>
              <a:rPr lang="en-GB" sz="2000" dirty="0" smtClean="0">
                <a:latin typeface="Arial" panose="020B0604020202020204" pitchFamily="34" charset="0"/>
                <a:cs typeface="Arial" panose="020B0604020202020204" pitchFamily="34" charset="0"/>
              </a:rPr>
              <a:t>credentialing</a:t>
            </a:r>
          </a:p>
          <a:p>
            <a:pPr lvl="1"/>
            <a:r>
              <a:rPr lang="en-GB" sz="2000" dirty="0" smtClean="0">
                <a:latin typeface="Arial" panose="020B0604020202020204" pitchFamily="34" charset="0"/>
                <a:cs typeface="Arial" panose="020B0604020202020204" pitchFamily="34" charset="0"/>
              </a:rPr>
              <a:t>participation </a:t>
            </a:r>
            <a:r>
              <a:rPr lang="en-GB" sz="2000" dirty="0">
                <a:latin typeface="Arial" panose="020B0604020202020204" pitchFamily="34" charset="0"/>
                <a:cs typeface="Arial" panose="020B0604020202020204" pitchFamily="34" charset="0"/>
              </a:rPr>
              <a:t>in accelerators complements rather than substitutes for other forms of prior founders’ </a:t>
            </a:r>
            <a:r>
              <a:rPr lang="en-GB" sz="2000" dirty="0" smtClean="0">
                <a:latin typeface="Arial" panose="020B0604020202020204" pitchFamily="34" charset="0"/>
                <a:cs typeface="Arial" panose="020B0604020202020204" pitchFamily="34" charset="0"/>
              </a:rPr>
              <a:t>experience </a:t>
            </a:r>
            <a:endParaRPr lang="en-GB" sz="2000" dirty="0">
              <a:solidFill>
                <a:schemeClr val="tx1">
                  <a:lumMod val="75000"/>
                  <a:lumOff val="25000"/>
                </a:schemeClr>
              </a:solidFill>
              <a:latin typeface="Arial" panose="020B0604020202020204" pitchFamily="34" charset="0"/>
              <a:cs typeface="Arial" panose="020B0604020202020204" pitchFamily="34" charset="0"/>
            </a:endParaRPr>
          </a:p>
        </p:txBody>
      </p:sp>
      <p:pic>
        <p:nvPicPr>
          <p:cNvPr id="4" name="Picture 11" descr="LOGO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5975632"/>
            <a:ext cx="1800200" cy="909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44929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787208" cy="1143000"/>
          </a:xfrm>
        </p:spPr>
        <p:txBody>
          <a:bodyPr/>
          <a:lstStyle/>
          <a:p>
            <a:r>
              <a:rPr lang="en-GB" b="1" dirty="0" smtClean="0">
                <a:solidFill>
                  <a:srgbClr val="C00000"/>
                </a:solidFill>
              </a:rPr>
              <a:t>Accelerator Future Research </a:t>
            </a:r>
            <a:r>
              <a:rPr lang="en-GB" b="1" dirty="0" smtClean="0">
                <a:solidFill>
                  <a:srgbClr val="FF0000"/>
                </a:solidFill>
              </a:rPr>
              <a:t>accelerator </a:t>
            </a:r>
            <a:r>
              <a:rPr lang="en-GB" b="1" dirty="0">
                <a:solidFill>
                  <a:srgbClr val="FF0000"/>
                </a:solidFill>
              </a:rPr>
              <a:t>level</a:t>
            </a:r>
          </a:p>
        </p:txBody>
      </p:sp>
      <p:sp>
        <p:nvSpPr>
          <p:cNvPr id="3" name="Content Placeholder 2"/>
          <p:cNvSpPr>
            <a:spLocks noGrp="1"/>
          </p:cNvSpPr>
          <p:nvPr>
            <p:ph idx="1"/>
          </p:nvPr>
        </p:nvSpPr>
        <p:spPr/>
        <p:txBody>
          <a:bodyPr/>
          <a:lstStyle/>
          <a:p>
            <a:r>
              <a:rPr lang="en-GB" sz="2400" b="1" dirty="0" smtClean="0"/>
              <a:t>What is the </a:t>
            </a:r>
            <a:r>
              <a:rPr lang="en-GB" sz="2400" b="1" dirty="0" err="1" smtClean="0"/>
              <a:t>additionality</a:t>
            </a:r>
            <a:r>
              <a:rPr lang="en-GB" sz="2400" b="1" dirty="0" smtClean="0"/>
              <a:t> of accelerators?</a:t>
            </a:r>
          </a:p>
          <a:p>
            <a:pPr lvl="1"/>
            <a:r>
              <a:rPr lang="en-GB" sz="2400" dirty="0" smtClean="0"/>
              <a:t>Fad, crowding out or gap filling?</a:t>
            </a:r>
          </a:p>
          <a:p>
            <a:r>
              <a:rPr lang="en-GB" sz="2400" b="1" dirty="0" smtClean="0"/>
              <a:t>How do accelerators contribute to and enter entrepreneurial ecosystems?</a:t>
            </a:r>
          </a:p>
          <a:p>
            <a:pPr lvl="1"/>
            <a:r>
              <a:rPr lang="en-GB" sz="2400" dirty="0" smtClean="0"/>
              <a:t>Narratives used to distinguish from incubators?</a:t>
            </a:r>
          </a:p>
          <a:p>
            <a:r>
              <a:rPr lang="en-GB" sz="2400" b="1" dirty="0" smtClean="0"/>
              <a:t>What are KPIs for different types of accelerators with different goals?</a:t>
            </a:r>
          </a:p>
          <a:p>
            <a:pPr lvl="1"/>
            <a:r>
              <a:rPr lang="en-GB" sz="2400" dirty="0" smtClean="0"/>
              <a:t>How relevant is financial performance of accelerated </a:t>
            </a:r>
            <a:r>
              <a:rPr lang="en-GB" sz="2400" dirty="0" err="1" smtClean="0"/>
              <a:t>startups</a:t>
            </a:r>
            <a:r>
              <a:rPr lang="en-GB" sz="2400" dirty="0" smtClean="0"/>
              <a:t>?</a:t>
            </a:r>
          </a:p>
          <a:p>
            <a:r>
              <a:rPr lang="en-GB" sz="2400" b="1" dirty="0" smtClean="0"/>
              <a:t>What is the particular impact of corporate accelerators?</a:t>
            </a:r>
          </a:p>
          <a:p>
            <a:pPr lvl="1"/>
            <a:r>
              <a:rPr lang="en-GB" sz="2400" dirty="0" smtClean="0"/>
              <a:t>Relationship between corporate accelerators and CVC?</a:t>
            </a:r>
          </a:p>
          <a:p>
            <a:endParaRPr lang="en-GB" dirty="0" smtClean="0"/>
          </a:p>
        </p:txBody>
      </p:sp>
    </p:spTree>
    <p:extLst>
      <p:ext uri="{BB962C8B-B14F-4D97-AF65-F5344CB8AC3E}">
        <p14:creationId xmlns:p14="http://schemas.microsoft.com/office/powerpoint/2010/main" val="17653334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74638"/>
            <a:ext cx="7920880" cy="1143000"/>
          </a:xfrm>
        </p:spPr>
        <p:txBody>
          <a:bodyPr/>
          <a:lstStyle/>
          <a:p>
            <a:r>
              <a:rPr lang="en-GB" b="1" dirty="0" smtClean="0">
                <a:solidFill>
                  <a:srgbClr val="C00000"/>
                </a:solidFill>
              </a:rPr>
              <a:t>Accelerator future </a:t>
            </a:r>
            <a:r>
              <a:rPr lang="en-GB" b="1" dirty="0">
                <a:solidFill>
                  <a:srgbClr val="C00000"/>
                </a:solidFill>
              </a:rPr>
              <a:t>research </a:t>
            </a:r>
            <a:r>
              <a:rPr lang="en-GB" b="1" dirty="0" smtClean="0">
                <a:solidFill>
                  <a:srgbClr val="FF0000"/>
                </a:solidFill>
              </a:rPr>
              <a:t>accelerator </a:t>
            </a:r>
            <a:r>
              <a:rPr lang="en-GB" b="1" dirty="0">
                <a:solidFill>
                  <a:srgbClr val="FF0000"/>
                </a:solidFill>
              </a:rPr>
              <a:t>program level</a:t>
            </a:r>
          </a:p>
        </p:txBody>
      </p:sp>
      <p:sp>
        <p:nvSpPr>
          <p:cNvPr id="3" name="Content Placeholder 2"/>
          <p:cNvSpPr>
            <a:spLocks noGrp="1"/>
          </p:cNvSpPr>
          <p:nvPr>
            <p:ph idx="1"/>
          </p:nvPr>
        </p:nvSpPr>
        <p:spPr/>
        <p:txBody>
          <a:bodyPr/>
          <a:lstStyle/>
          <a:p>
            <a:r>
              <a:rPr lang="en-GB" b="1" dirty="0" smtClean="0"/>
              <a:t>Selection</a:t>
            </a:r>
          </a:p>
          <a:p>
            <a:pPr lvl="1"/>
            <a:r>
              <a:rPr lang="en-GB" sz="2000" dirty="0" smtClean="0"/>
              <a:t>How does accelerator cohort selection process differ from VC/BA?</a:t>
            </a:r>
          </a:p>
          <a:p>
            <a:pPr lvl="1"/>
            <a:r>
              <a:rPr lang="en-GB" sz="2000" dirty="0" smtClean="0"/>
              <a:t>What is the contribution of prior experience of accelerator managers in selecting? </a:t>
            </a:r>
          </a:p>
          <a:p>
            <a:r>
              <a:rPr lang="en-GB" b="1" dirty="0" smtClean="0"/>
              <a:t>Accelerating</a:t>
            </a:r>
          </a:p>
          <a:p>
            <a:pPr lvl="1"/>
            <a:r>
              <a:rPr lang="en-GB" sz="2000" dirty="0" smtClean="0"/>
              <a:t>How do accelerators select mentors? Their expertise and impact?</a:t>
            </a:r>
          </a:p>
          <a:p>
            <a:r>
              <a:rPr lang="en-GB" b="1" dirty="0" smtClean="0"/>
              <a:t>Exit</a:t>
            </a:r>
          </a:p>
          <a:p>
            <a:pPr lvl="1"/>
            <a:r>
              <a:rPr lang="en-GB" sz="2000" dirty="0" smtClean="0"/>
              <a:t>How definitive is exit? What links are maintained?</a:t>
            </a:r>
          </a:p>
          <a:p>
            <a:pPr lvl="1"/>
            <a:r>
              <a:rPr lang="en-GB" sz="2000" dirty="0" smtClean="0"/>
              <a:t>How successful is exit in terms of next stage finance?</a:t>
            </a:r>
          </a:p>
          <a:p>
            <a:endParaRPr lang="en-GB" dirty="0"/>
          </a:p>
        </p:txBody>
      </p:sp>
    </p:spTree>
    <p:extLst>
      <p:ext uri="{BB962C8B-B14F-4D97-AF65-F5344CB8AC3E}">
        <p14:creationId xmlns:p14="http://schemas.microsoft.com/office/powerpoint/2010/main" val="7138137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274638"/>
            <a:ext cx="6984776" cy="1143000"/>
          </a:xfrm>
        </p:spPr>
        <p:txBody>
          <a:bodyPr/>
          <a:lstStyle/>
          <a:p>
            <a:r>
              <a:rPr lang="en-GB" b="1" dirty="0">
                <a:solidFill>
                  <a:srgbClr val="C00000"/>
                </a:solidFill>
              </a:rPr>
              <a:t>Accelerator future research </a:t>
            </a:r>
            <a:r>
              <a:rPr lang="en-GB" dirty="0" smtClean="0">
                <a:solidFill>
                  <a:srgbClr val="C00000"/>
                </a:solidFill>
              </a:rPr>
              <a:t/>
            </a:r>
            <a:br>
              <a:rPr lang="en-GB" dirty="0" smtClean="0">
                <a:solidFill>
                  <a:srgbClr val="C00000"/>
                </a:solidFill>
              </a:rPr>
            </a:br>
            <a:r>
              <a:rPr lang="en-GB" b="1" dirty="0" smtClean="0">
                <a:solidFill>
                  <a:srgbClr val="FF0000"/>
                </a:solidFill>
              </a:rPr>
              <a:t>start up &amp; entrepreneur level</a:t>
            </a:r>
            <a:endParaRPr lang="en-GB" b="1" dirty="0">
              <a:solidFill>
                <a:srgbClr val="FF0000"/>
              </a:solidFill>
            </a:endParaRPr>
          </a:p>
        </p:txBody>
      </p:sp>
      <p:sp>
        <p:nvSpPr>
          <p:cNvPr id="3" name="Content Placeholder 2"/>
          <p:cNvSpPr>
            <a:spLocks noGrp="1"/>
          </p:cNvSpPr>
          <p:nvPr>
            <p:ph idx="1"/>
          </p:nvPr>
        </p:nvSpPr>
        <p:spPr/>
        <p:txBody>
          <a:bodyPr/>
          <a:lstStyle/>
          <a:p>
            <a:r>
              <a:rPr lang="en-GB" b="1" dirty="0" smtClean="0"/>
              <a:t>Need evidence on:</a:t>
            </a:r>
          </a:p>
          <a:p>
            <a:pPr lvl="1"/>
            <a:r>
              <a:rPr lang="en-GB" dirty="0" smtClean="0"/>
              <a:t>survivorship</a:t>
            </a:r>
            <a:r>
              <a:rPr lang="en-GB" dirty="0"/>
              <a:t>, financial and innovation performance, access to further finance, sale or </a:t>
            </a:r>
            <a:r>
              <a:rPr lang="en-GB" dirty="0" smtClean="0"/>
              <a:t>IPO</a:t>
            </a:r>
          </a:p>
          <a:p>
            <a:pPr lvl="1"/>
            <a:r>
              <a:rPr lang="en-GB" dirty="0" smtClean="0"/>
              <a:t>Influence of accelerator goals, ownership and types?</a:t>
            </a:r>
          </a:p>
          <a:p>
            <a:pPr lvl="1"/>
            <a:r>
              <a:rPr lang="en-GB" dirty="0" err="1" smtClean="0"/>
              <a:t>Endogeneity</a:t>
            </a:r>
            <a:r>
              <a:rPr lang="en-GB" dirty="0" smtClean="0"/>
              <a:t> and control samples</a:t>
            </a:r>
          </a:p>
          <a:p>
            <a:pPr lvl="1"/>
            <a:r>
              <a:rPr lang="en-GB" dirty="0" smtClean="0"/>
              <a:t>Start-up characteristics</a:t>
            </a:r>
          </a:p>
          <a:p>
            <a:pPr lvl="1"/>
            <a:r>
              <a:rPr lang="en-GB" dirty="0" smtClean="0"/>
              <a:t>Those who don’t apply or are rejected</a:t>
            </a:r>
          </a:p>
          <a:p>
            <a:endParaRPr lang="en-GB" dirty="0"/>
          </a:p>
        </p:txBody>
      </p:sp>
    </p:spTree>
    <p:extLst>
      <p:ext uri="{BB962C8B-B14F-4D97-AF65-F5344CB8AC3E}">
        <p14:creationId xmlns:p14="http://schemas.microsoft.com/office/powerpoint/2010/main" val="490666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74638"/>
            <a:ext cx="8496944" cy="1143000"/>
          </a:xfrm>
        </p:spPr>
        <p:txBody>
          <a:bodyPr/>
          <a:lstStyle/>
          <a:p>
            <a:r>
              <a:rPr lang="en-GB" b="1" dirty="0" smtClean="0">
                <a:solidFill>
                  <a:srgbClr val="C00000"/>
                </a:solidFill>
              </a:rPr>
              <a:t>Accelerator future </a:t>
            </a:r>
            <a:r>
              <a:rPr lang="en-GB" b="1" dirty="0">
                <a:solidFill>
                  <a:srgbClr val="C00000"/>
                </a:solidFill>
              </a:rPr>
              <a:t>research </a:t>
            </a:r>
            <a:r>
              <a:rPr lang="en-GB" dirty="0"/>
              <a:t/>
            </a:r>
            <a:br>
              <a:rPr lang="en-GB" dirty="0"/>
            </a:br>
            <a:r>
              <a:rPr lang="en-GB" b="1" dirty="0" smtClean="0">
                <a:solidFill>
                  <a:srgbClr val="FF0000"/>
                </a:solidFill>
              </a:rPr>
              <a:t>life cycle and time</a:t>
            </a:r>
            <a:endParaRPr lang="en-GB" b="1" dirty="0">
              <a:solidFill>
                <a:srgbClr val="FF0000"/>
              </a:solidFill>
            </a:endParaRPr>
          </a:p>
        </p:txBody>
      </p:sp>
      <p:sp>
        <p:nvSpPr>
          <p:cNvPr id="3" name="Content Placeholder 2"/>
          <p:cNvSpPr>
            <a:spLocks noGrp="1"/>
          </p:cNvSpPr>
          <p:nvPr>
            <p:ph idx="1"/>
          </p:nvPr>
        </p:nvSpPr>
        <p:spPr/>
        <p:txBody>
          <a:bodyPr/>
          <a:lstStyle/>
          <a:p>
            <a:r>
              <a:rPr lang="en-GB" dirty="0" smtClean="0"/>
              <a:t>Permanent or transitory? Drivers?</a:t>
            </a:r>
          </a:p>
          <a:p>
            <a:pPr lvl="1"/>
            <a:r>
              <a:rPr lang="en-GB" dirty="0" smtClean="0"/>
              <a:t>Role of funding and goals </a:t>
            </a:r>
          </a:p>
          <a:p>
            <a:r>
              <a:rPr lang="en-GB" dirty="0" smtClean="0"/>
              <a:t>How do accelerators evolve?</a:t>
            </a:r>
          </a:p>
          <a:p>
            <a:pPr lvl="1"/>
            <a:r>
              <a:rPr lang="en-GB" dirty="0" smtClean="0"/>
              <a:t>Selection, general to specific, </a:t>
            </a:r>
            <a:r>
              <a:rPr lang="en-GB" dirty="0" err="1" smtClean="0"/>
              <a:t>etc</a:t>
            </a:r>
            <a:endParaRPr lang="en-GB" dirty="0" smtClean="0"/>
          </a:p>
          <a:p>
            <a:r>
              <a:rPr lang="en-GB" dirty="0" smtClean="0"/>
              <a:t>How do diverse </a:t>
            </a:r>
            <a:r>
              <a:rPr lang="en-GB" dirty="0"/>
              <a:t>goals, </a:t>
            </a:r>
            <a:r>
              <a:rPr lang="en-GB" dirty="0" smtClean="0"/>
              <a:t>ownership types, programs</a:t>
            </a:r>
            <a:r>
              <a:rPr lang="en-GB" dirty="0"/>
              <a:t>, and funding regimes </a:t>
            </a:r>
            <a:r>
              <a:rPr lang="en-GB" dirty="0" smtClean="0"/>
              <a:t>affect sustainability?</a:t>
            </a:r>
          </a:p>
          <a:p>
            <a:r>
              <a:rPr lang="en-GB" dirty="0" smtClean="0"/>
              <a:t>What will the diffusion curve look like?</a:t>
            </a:r>
          </a:p>
          <a:p>
            <a:pPr lvl="1"/>
            <a:r>
              <a:rPr lang="en-GB" dirty="0" smtClean="0"/>
              <a:t>Entry and exit</a:t>
            </a:r>
            <a:endParaRPr lang="en-GB" dirty="0"/>
          </a:p>
        </p:txBody>
      </p:sp>
    </p:spTree>
    <p:extLst>
      <p:ext uri="{BB962C8B-B14F-4D97-AF65-F5344CB8AC3E}">
        <p14:creationId xmlns:p14="http://schemas.microsoft.com/office/powerpoint/2010/main" val="31892093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74638"/>
            <a:ext cx="8496944" cy="1138138"/>
          </a:xfrm>
        </p:spPr>
        <p:txBody>
          <a:bodyPr/>
          <a:lstStyle/>
          <a:p>
            <a:r>
              <a:rPr lang="en-GB" b="1" dirty="0" smtClean="0">
                <a:solidFill>
                  <a:srgbClr val="C00000"/>
                </a:solidFill>
              </a:rPr>
              <a:t>Secondary Buyouts</a:t>
            </a:r>
            <a:r>
              <a:rPr lang="en-GB" dirty="0"/>
              <a:t/>
            </a:r>
            <a:br>
              <a:rPr lang="en-GB" dirty="0"/>
            </a:br>
            <a:endParaRPr lang="en-GB" b="1" dirty="0">
              <a:solidFill>
                <a:srgbClr val="FF0000"/>
              </a:solidFill>
            </a:endParaRPr>
          </a:p>
        </p:txBody>
      </p:sp>
      <p:sp>
        <p:nvSpPr>
          <p:cNvPr id="3" name="Content Placeholder 2"/>
          <p:cNvSpPr>
            <a:spLocks noGrp="1"/>
          </p:cNvSpPr>
          <p:nvPr>
            <p:ph idx="1"/>
          </p:nvPr>
        </p:nvSpPr>
        <p:spPr>
          <a:xfrm>
            <a:off x="323528" y="1052736"/>
            <a:ext cx="8424936" cy="4741987"/>
          </a:xfrm>
        </p:spPr>
        <p:txBody>
          <a:bodyPr/>
          <a:lstStyle/>
          <a:p>
            <a:r>
              <a:rPr lang="en-GB" dirty="0"/>
              <a:t>SMBO = primary buyout acquired by a new set of PE </a:t>
            </a:r>
            <a:r>
              <a:rPr lang="en-GB" dirty="0" smtClean="0"/>
              <a:t>investors</a:t>
            </a:r>
          </a:p>
          <a:p>
            <a:r>
              <a:rPr lang="en-GB" dirty="0" smtClean="0"/>
              <a:t>Refinancing of primary buyout rather than IPO or trade sale</a:t>
            </a:r>
            <a:endParaRPr lang="en-GB" dirty="0"/>
          </a:p>
        </p:txBody>
      </p:sp>
      <p:graphicFrame>
        <p:nvGraphicFramePr>
          <p:cNvPr id="5" name="Object 2"/>
          <p:cNvGraphicFramePr>
            <a:graphicFrameLocks noChangeAspect="1"/>
          </p:cNvGraphicFramePr>
          <p:nvPr>
            <p:extLst>
              <p:ext uri="{D42A27DB-BD31-4B8C-83A1-F6EECF244321}">
                <p14:modId xmlns:p14="http://schemas.microsoft.com/office/powerpoint/2010/main" val="1291583129"/>
              </p:ext>
            </p:extLst>
          </p:nvPr>
        </p:nvGraphicFramePr>
        <p:xfrm>
          <a:off x="539552" y="3284984"/>
          <a:ext cx="8064895" cy="33843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438868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74638"/>
            <a:ext cx="8496944" cy="1138138"/>
          </a:xfrm>
        </p:spPr>
        <p:txBody>
          <a:bodyPr/>
          <a:lstStyle/>
          <a:p>
            <a:r>
              <a:rPr lang="en-GB" b="1" dirty="0" smtClean="0">
                <a:solidFill>
                  <a:srgbClr val="C00000"/>
                </a:solidFill>
              </a:rPr>
              <a:t>Secondary Buyouts</a:t>
            </a:r>
            <a:r>
              <a:rPr lang="en-GB" dirty="0"/>
              <a:t/>
            </a:r>
            <a:br>
              <a:rPr lang="en-GB" dirty="0"/>
            </a:br>
            <a:endParaRPr lang="en-GB" b="1" dirty="0">
              <a:solidFill>
                <a:srgbClr val="FF0000"/>
              </a:solidFill>
            </a:endParaRPr>
          </a:p>
        </p:txBody>
      </p:sp>
      <p:sp>
        <p:nvSpPr>
          <p:cNvPr id="3" name="Content Placeholder 2"/>
          <p:cNvSpPr>
            <a:spLocks noGrp="1"/>
          </p:cNvSpPr>
          <p:nvPr>
            <p:ph idx="1"/>
          </p:nvPr>
        </p:nvSpPr>
        <p:spPr>
          <a:xfrm>
            <a:off x="323528" y="1052736"/>
            <a:ext cx="5472608" cy="5328592"/>
          </a:xfrm>
        </p:spPr>
        <p:txBody>
          <a:bodyPr/>
          <a:lstStyle/>
          <a:p>
            <a:r>
              <a:rPr lang="en-GB" sz="2400" dirty="0" smtClean="0"/>
              <a:t>Mixed evidence </a:t>
            </a:r>
            <a:r>
              <a:rPr lang="en-GB" sz="2400" dirty="0"/>
              <a:t>on </a:t>
            </a:r>
            <a:r>
              <a:rPr lang="en-GB" sz="2400" dirty="0" smtClean="0"/>
              <a:t>S(M)BO performance </a:t>
            </a:r>
            <a:r>
              <a:rPr lang="en-GB" sz="2400" dirty="0"/>
              <a:t>(</a:t>
            </a:r>
            <a:r>
              <a:rPr lang="en-GB" sz="2400" dirty="0" err="1"/>
              <a:t>Achleitner</a:t>
            </a:r>
            <a:r>
              <a:rPr lang="en-GB" sz="2400" dirty="0"/>
              <a:t> and </a:t>
            </a:r>
            <a:r>
              <a:rPr lang="en-GB" sz="2400" dirty="0" err="1"/>
              <a:t>Figge</a:t>
            </a:r>
            <a:r>
              <a:rPr lang="en-GB" sz="2400" dirty="0"/>
              <a:t>, 2012;  </a:t>
            </a:r>
            <a:r>
              <a:rPr lang="en-GB" sz="2400" dirty="0" err="1"/>
              <a:t>Bonini</a:t>
            </a:r>
            <a:r>
              <a:rPr lang="en-GB" sz="2400" dirty="0"/>
              <a:t>, 2015; Wang, 2011; </a:t>
            </a:r>
            <a:r>
              <a:rPr lang="en-GB" sz="2400" dirty="0" err="1"/>
              <a:t>Jenkinson</a:t>
            </a:r>
            <a:r>
              <a:rPr lang="en-GB" sz="2400" dirty="0"/>
              <a:t> and Sousa, </a:t>
            </a:r>
            <a:r>
              <a:rPr lang="en-GB" sz="2400" dirty="0" smtClean="0"/>
              <a:t>2015; </a:t>
            </a:r>
            <a:r>
              <a:rPr lang="en-GB" sz="2400" dirty="0" err="1" smtClean="0"/>
              <a:t>Jelic</a:t>
            </a:r>
            <a:r>
              <a:rPr lang="en-GB" sz="2400" dirty="0" smtClean="0"/>
              <a:t>, Zhou &amp; Wright, 2018).</a:t>
            </a:r>
          </a:p>
          <a:p>
            <a:r>
              <a:rPr lang="en-GB" sz="2400" dirty="0" smtClean="0"/>
              <a:t>Changes to syndicate compositions?</a:t>
            </a:r>
          </a:p>
          <a:p>
            <a:pPr lvl="1"/>
            <a:r>
              <a:rPr lang="en-GB" sz="2400" dirty="0" smtClean="0"/>
              <a:t>Types of PE; expertise; international?</a:t>
            </a:r>
          </a:p>
          <a:p>
            <a:r>
              <a:rPr lang="en-GB" sz="2400" dirty="0" smtClean="0"/>
              <a:t>Changes to board expertise and processes?</a:t>
            </a:r>
          </a:p>
          <a:p>
            <a:pPr lvl="1"/>
            <a:r>
              <a:rPr lang="en-GB" sz="2400" dirty="0" smtClean="0"/>
              <a:t>International? Entrepreneurial?</a:t>
            </a:r>
          </a:p>
          <a:p>
            <a:r>
              <a:rPr lang="en-GB" sz="2400" dirty="0" smtClean="0"/>
              <a:t>Exits from S(M)BOs?</a:t>
            </a:r>
            <a:endParaRPr lang="en-GB" sz="2400" dirty="0"/>
          </a:p>
          <a:p>
            <a:pPr lvl="1"/>
            <a:r>
              <a:rPr lang="en-GB" sz="2400" dirty="0" smtClean="0"/>
              <a:t>3</a:t>
            </a:r>
            <a:r>
              <a:rPr lang="en-GB" sz="2400" baseline="30000" dirty="0" smtClean="0"/>
              <a:t>rd</a:t>
            </a:r>
            <a:r>
              <a:rPr lang="en-GB" sz="2400" dirty="0" smtClean="0"/>
              <a:t> or 4</a:t>
            </a:r>
            <a:r>
              <a:rPr lang="en-GB" sz="2400" baseline="30000" dirty="0" smtClean="0"/>
              <a:t>th</a:t>
            </a:r>
            <a:r>
              <a:rPr lang="en-GB" sz="2400" dirty="0" smtClean="0"/>
              <a:t> time around?</a:t>
            </a:r>
            <a:endParaRPr lang="en-GB" sz="2400" dirty="0"/>
          </a:p>
        </p:txBody>
      </p:sp>
      <p:pic>
        <p:nvPicPr>
          <p:cNvPr id="4" name="Picture 3"/>
          <p:cNvPicPr>
            <a:picLocks noChangeAspect="1"/>
          </p:cNvPicPr>
          <p:nvPr/>
        </p:nvPicPr>
        <p:blipFill>
          <a:blip r:embed="rId2"/>
          <a:stretch>
            <a:fillRect/>
          </a:stretch>
        </p:blipFill>
        <p:spPr>
          <a:xfrm>
            <a:off x="5580113" y="1052512"/>
            <a:ext cx="3456384" cy="4752975"/>
          </a:xfrm>
          <a:prstGeom prst="rect">
            <a:avLst/>
          </a:prstGeom>
        </p:spPr>
      </p:pic>
    </p:spTree>
    <p:extLst>
      <p:ext uri="{BB962C8B-B14F-4D97-AF65-F5344CB8AC3E}">
        <p14:creationId xmlns:p14="http://schemas.microsoft.com/office/powerpoint/2010/main" val="26774081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nvPr>
        </p:nvGraphicFramePr>
        <p:xfrm>
          <a:off x="237744" y="521209"/>
          <a:ext cx="8513763" cy="6560630"/>
        </p:xfrm>
        <a:graphic>
          <a:graphicData uri="http://schemas.openxmlformats.org/presentationml/2006/ole">
            <mc:AlternateContent xmlns:mc="http://schemas.openxmlformats.org/markup-compatibility/2006">
              <mc:Choice xmlns:v="urn:schemas-microsoft-com:vml" Requires="v">
                <p:oleObj spid="_x0000_s1044" name="Document" r:id="rId4" imgW="9768272" imgH="6992975" progId="Word.Document.12">
                  <p:embed/>
                </p:oleObj>
              </mc:Choice>
              <mc:Fallback>
                <p:oleObj name="Document" r:id="rId4" imgW="9768272" imgH="6992975" progId="Word.Document.12">
                  <p:embed/>
                  <p:pic>
                    <p:nvPicPr>
                      <p:cNvPr id="0" name=""/>
                      <p:cNvPicPr/>
                      <p:nvPr/>
                    </p:nvPicPr>
                    <p:blipFill>
                      <a:blip r:embed="rId5"/>
                      <a:stretch>
                        <a:fillRect/>
                      </a:stretch>
                    </p:blipFill>
                    <p:spPr>
                      <a:xfrm>
                        <a:off x="237744" y="521209"/>
                        <a:ext cx="8513763" cy="6560630"/>
                      </a:xfrm>
                      <a:prstGeom prst="rect">
                        <a:avLst/>
                      </a:prstGeom>
                    </p:spPr>
                  </p:pic>
                </p:oleObj>
              </mc:Fallback>
            </mc:AlternateContent>
          </a:graphicData>
        </a:graphic>
      </p:graphicFrame>
    </p:spTree>
    <p:extLst>
      <p:ext uri="{BB962C8B-B14F-4D97-AF65-F5344CB8AC3E}">
        <p14:creationId xmlns:p14="http://schemas.microsoft.com/office/powerpoint/2010/main" val="344489755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7384"/>
            <a:ext cx="7056784" cy="1143000"/>
          </a:xfrm>
        </p:spPr>
        <p:txBody>
          <a:bodyPr/>
          <a:lstStyle/>
          <a:p>
            <a:r>
              <a:rPr lang="en-GB" sz="3200" b="1" dirty="0" smtClean="0">
                <a:solidFill>
                  <a:srgbClr val="C00000"/>
                </a:solidFill>
                <a:latin typeface="Arial" panose="020B0604020202020204" pitchFamily="34" charset="0"/>
                <a:cs typeface="Arial" panose="020B0604020202020204" pitchFamily="34" charset="0"/>
              </a:rPr>
              <a:t>Boards and ENTFIN</a:t>
            </a:r>
            <a:endParaRPr lang="en-GB" sz="3200" b="1" dirty="0">
              <a:solidFill>
                <a:srgbClr val="C0000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51520" y="980728"/>
            <a:ext cx="8640960" cy="5289451"/>
          </a:xfrm>
        </p:spPr>
        <p:txBody>
          <a:bodyPr/>
          <a:lstStyle/>
          <a:p>
            <a:r>
              <a:rPr lang="en-GB" sz="2800" b="1" dirty="0" smtClean="0">
                <a:latin typeface="Arial" panose="020B0604020202020204" pitchFamily="34" charset="0"/>
                <a:cs typeface="Arial" panose="020B0604020202020204" pitchFamily="34" charset="0"/>
              </a:rPr>
              <a:t>ENTFIN is about involvement not just finance</a:t>
            </a:r>
          </a:p>
          <a:p>
            <a:pPr lvl="1"/>
            <a:r>
              <a:rPr lang="en-GB" sz="2400" dirty="0" smtClean="0">
                <a:latin typeface="Arial" panose="020B0604020202020204" pitchFamily="34" charset="0"/>
                <a:cs typeface="Arial" panose="020B0604020202020204" pitchFamily="34" charset="0"/>
              </a:rPr>
              <a:t>Complementarity </a:t>
            </a:r>
            <a:r>
              <a:rPr lang="en-GB" sz="2400" dirty="0">
                <a:latin typeface="Arial" panose="020B0604020202020204" pitchFamily="34" charset="0"/>
                <a:cs typeface="Arial" panose="020B0604020202020204" pitchFamily="34" charset="0"/>
              </a:rPr>
              <a:t>and substitutability of director’s </a:t>
            </a:r>
            <a:r>
              <a:rPr lang="en-GB" sz="2400" dirty="0" smtClean="0">
                <a:latin typeface="Arial" panose="020B0604020202020204" pitchFamily="34" charset="0"/>
                <a:cs typeface="Arial" panose="020B0604020202020204" pitchFamily="34" charset="0"/>
              </a:rPr>
              <a:t>expertise?</a:t>
            </a:r>
          </a:p>
          <a:p>
            <a:pPr lvl="1"/>
            <a:r>
              <a:rPr lang="en-GB" sz="2400" dirty="0" smtClean="0">
                <a:latin typeface="Arial" panose="020B0604020202020204" pitchFamily="34" charset="0"/>
                <a:cs typeface="Arial" panose="020B0604020202020204" pitchFamily="34" charset="0"/>
              </a:rPr>
              <a:t>What configurations </a:t>
            </a:r>
            <a:r>
              <a:rPr lang="en-GB" sz="2400" dirty="0">
                <a:latin typeface="Arial" panose="020B0604020202020204" pitchFamily="34" charset="0"/>
                <a:cs typeface="Arial" panose="020B0604020202020204" pitchFamily="34" charset="0"/>
              </a:rPr>
              <a:t>of </a:t>
            </a:r>
            <a:r>
              <a:rPr lang="en-GB" sz="2400" dirty="0" smtClean="0">
                <a:latin typeface="Arial" panose="020B0604020202020204" pitchFamily="34" charset="0"/>
                <a:cs typeface="Arial" panose="020B0604020202020204" pitchFamily="34" charset="0"/>
              </a:rPr>
              <a:t>expertise are more effective and when?</a:t>
            </a:r>
          </a:p>
          <a:p>
            <a:pPr lvl="1"/>
            <a:r>
              <a:rPr lang="en-GB" sz="2400" dirty="0" smtClean="0">
                <a:latin typeface="Arial" panose="020B0604020202020204" pitchFamily="34" charset="0"/>
                <a:cs typeface="Arial" panose="020B0604020202020204" pitchFamily="34" charset="0"/>
              </a:rPr>
              <a:t>How does effective board configuration vary with firm </a:t>
            </a:r>
            <a:r>
              <a:rPr lang="en-GB" sz="2400" b="1" dirty="0" smtClean="0">
                <a:latin typeface="Arial" panose="020B0604020202020204" pitchFamily="34" charset="0"/>
                <a:cs typeface="Arial" panose="020B0604020202020204" pitchFamily="34" charset="0"/>
              </a:rPr>
              <a:t>goals variety</a:t>
            </a:r>
            <a:r>
              <a:rPr lang="en-GB" sz="2400" dirty="0" smtClean="0">
                <a:latin typeface="Arial" panose="020B0604020202020204" pitchFamily="34" charset="0"/>
                <a:cs typeface="Arial" panose="020B0604020202020204" pitchFamily="34" charset="0"/>
              </a:rPr>
              <a:t>?</a:t>
            </a:r>
          </a:p>
          <a:p>
            <a:pPr lvl="1"/>
            <a:r>
              <a:rPr lang="en-GB" sz="2400" dirty="0" smtClean="0">
                <a:latin typeface="Arial" panose="020B0604020202020204" pitchFamily="34" charset="0"/>
                <a:cs typeface="Arial" panose="020B0604020202020204" pitchFamily="34" charset="0"/>
              </a:rPr>
              <a:t>How do boards change [or not] over life-cycle?</a:t>
            </a:r>
          </a:p>
          <a:p>
            <a:r>
              <a:rPr lang="en-GB" sz="2800" b="1" dirty="0" smtClean="0">
                <a:latin typeface="Arial" panose="020B0604020202020204" pitchFamily="34" charset="0"/>
                <a:cs typeface="Arial" panose="020B0604020202020204" pitchFamily="34" charset="0"/>
              </a:rPr>
              <a:t>Data</a:t>
            </a:r>
          </a:p>
          <a:p>
            <a:pPr lvl="1"/>
            <a:r>
              <a:rPr lang="en-GB" sz="2400" dirty="0" smtClean="0">
                <a:latin typeface="Arial" panose="020B0604020202020204" pitchFamily="34" charset="0"/>
                <a:cs typeface="Arial" panose="020B0604020202020204" pitchFamily="34" charset="0"/>
              </a:rPr>
              <a:t>Investor firm level data vs deal level board data</a:t>
            </a:r>
          </a:p>
          <a:p>
            <a:endParaRPr lang="en-GB" sz="2800" b="1" dirty="0" smtClean="0">
              <a:latin typeface="Arial" panose="020B0604020202020204" pitchFamily="34" charset="0"/>
              <a:cs typeface="Arial" panose="020B0604020202020204" pitchFamily="34" charset="0"/>
            </a:endParaRPr>
          </a:p>
          <a:p>
            <a:endParaRPr lang="en-GB" dirty="0" smtClean="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pic>
        <p:nvPicPr>
          <p:cNvPr id="4" name="Picture 11" descr="LOGO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5939242"/>
            <a:ext cx="1872208" cy="94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27017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C00000"/>
                </a:solidFill>
              </a:rPr>
              <a:t>Predicting the Future of Entrepreneurial Finance</a:t>
            </a:r>
            <a:endParaRPr lang="en-GB" b="1" dirty="0">
              <a:solidFill>
                <a:srgbClr val="C00000"/>
              </a:solidFill>
            </a:endParaRPr>
          </a:p>
        </p:txBody>
      </p:sp>
      <p:pic>
        <p:nvPicPr>
          <p:cNvPr id="4" name="Content Placeholder 3"/>
          <p:cNvPicPr>
            <a:picLocks noGrp="1" noChangeAspect="1"/>
          </p:cNvPicPr>
          <p:nvPr>
            <p:ph idx="1"/>
          </p:nvPr>
        </p:nvPicPr>
        <p:blipFill>
          <a:blip r:embed="rId2"/>
          <a:stretch>
            <a:fillRect/>
          </a:stretch>
        </p:blipFill>
        <p:spPr>
          <a:xfrm>
            <a:off x="1602071" y="1772816"/>
            <a:ext cx="4986153" cy="5904656"/>
          </a:xfrm>
          <a:prstGeom prst="rect">
            <a:avLst/>
          </a:prstGeom>
        </p:spPr>
      </p:pic>
    </p:spTree>
    <p:extLst>
      <p:ext uri="{BB962C8B-B14F-4D97-AF65-F5344CB8AC3E}">
        <p14:creationId xmlns:p14="http://schemas.microsoft.com/office/powerpoint/2010/main" val="26647313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22665"/>
            <a:ext cx="7886700" cy="994172"/>
          </a:xfrm>
        </p:spPr>
        <p:txBody>
          <a:bodyPr>
            <a:noAutofit/>
          </a:bodyPr>
          <a:lstStyle/>
          <a:p>
            <a:pPr algn="ctr"/>
            <a:r>
              <a:rPr lang="en-GB" sz="4500" b="1" dirty="0">
                <a:solidFill>
                  <a:srgbClr val="C00000"/>
                </a:solidFill>
                <a:latin typeface="Arial" panose="020B0604020202020204" pitchFamily="34" charset="0"/>
                <a:cs typeface="Arial" panose="020B0604020202020204" pitchFamily="34" charset="0"/>
              </a:rPr>
              <a:t>Thank You!</a:t>
            </a:r>
            <a:br>
              <a:rPr lang="en-GB" sz="4500" b="1" dirty="0">
                <a:solidFill>
                  <a:srgbClr val="C00000"/>
                </a:solidFill>
                <a:latin typeface="Arial" panose="020B0604020202020204" pitchFamily="34" charset="0"/>
                <a:cs typeface="Arial" panose="020B0604020202020204" pitchFamily="34" charset="0"/>
              </a:rPr>
            </a:br>
            <a:r>
              <a:rPr lang="en-GB" sz="4500" b="1" dirty="0">
                <a:solidFill>
                  <a:srgbClr val="C00000"/>
                </a:solidFill>
                <a:latin typeface="Arial" panose="020B0604020202020204" pitchFamily="34" charset="0"/>
                <a:cs typeface="Arial" panose="020B0604020202020204" pitchFamily="34" charset="0"/>
              </a:rPr>
              <a:t/>
            </a:r>
            <a:br>
              <a:rPr lang="en-GB" sz="4500" b="1" dirty="0">
                <a:solidFill>
                  <a:srgbClr val="C00000"/>
                </a:solidFill>
                <a:latin typeface="Arial" panose="020B0604020202020204" pitchFamily="34" charset="0"/>
                <a:cs typeface="Arial" panose="020B0604020202020204" pitchFamily="34" charset="0"/>
              </a:rPr>
            </a:br>
            <a:r>
              <a:rPr lang="en-GB" sz="4500" b="1" dirty="0">
                <a:solidFill>
                  <a:srgbClr val="C00000"/>
                </a:solidFill>
                <a:latin typeface="Arial" panose="020B0604020202020204" pitchFamily="34" charset="0"/>
                <a:cs typeface="Arial" panose="020B0604020202020204" pitchFamily="34" charset="0"/>
              </a:rPr>
              <a:t/>
            </a:r>
            <a:br>
              <a:rPr lang="en-GB" sz="4500" b="1" dirty="0">
                <a:solidFill>
                  <a:srgbClr val="C00000"/>
                </a:solidFill>
                <a:latin typeface="Arial" panose="020B0604020202020204" pitchFamily="34" charset="0"/>
                <a:cs typeface="Arial" panose="020B0604020202020204" pitchFamily="34" charset="0"/>
              </a:rPr>
            </a:br>
            <a:r>
              <a:rPr lang="en-GB" sz="4500" b="1" dirty="0">
                <a:solidFill>
                  <a:srgbClr val="C00000"/>
                </a:solidFill>
                <a:latin typeface="Arial" panose="020B0604020202020204" pitchFamily="34" charset="0"/>
                <a:cs typeface="Arial" panose="020B0604020202020204" pitchFamily="34" charset="0"/>
              </a:rPr>
              <a:t>Questions?</a:t>
            </a:r>
          </a:p>
        </p:txBody>
      </p:sp>
      <p:pic>
        <p:nvPicPr>
          <p:cNvPr id="3" name="Picture 2"/>
          <p:cNvPicPr>
            <a:picLocks noChangeAspect="1"/>
          </p:cNvPicPr>
          <p:nvPr/>
        </p:nvPicPr>
        <p:blipFill>
          <a:blip r:embed="rId2"/>
          <a:stretch>
            <a:fillRect/>
          </a:stretch>
        </p:blipFill>
        <p:spPr>
          <a:xfrm>
            <a:off x="7274285" y="4041831"/>
            <a:ext cx="1595766" cy="1737511"/>
          </a:xfrm>
          <a:prstGeom prst="rect">
            <a:avLst/>
          </a:prstGeom>
        </p:spPr>
      </p:pic>
      <p:pic>
        <p:nvPicPr>
          <p:cNvPr id="4" name="Picture 3"/>
          <p:cNvPicPr>
            <a:picLocks noChangeAspect="1"/>
          </p:cNvPicPr>
          <p:nvPr/>
        </p:nvPicPr>
        <p:blipFill>
          <a:blip r:embed="rId3"/>
          <a:stretch>
            <a:fillRect/>
          </a:stretch>
        </p:blipFill>
        <p:spPr>
          <a:xfrm>
            <a:off x="179512" y="5898444"/>
            <a:ext cx="1950889" cy="823031"/>
          </a:xfrm>
          <a:prstGeom prst="rect">
            <a:avLst/>
          </a:prstGeom>
        </p:spPr>
      </p:pic>
    </p:spTree>
    <p:extLst>
      <p:ext uri="{BB962C8B-B14F-4D97-AF65-F5344CB8AC3E}">
        <p14:creationId xmlns:p14="http://schemas.microsoft.com/office/powerpoint/2010/main" val="536921645"/>
      </p:ext>
    </p:extLst>
  </p:cSld>
  <p:clrMapOvr>
    <a:masterClrMapping/>
  </p:clrMapOvr>
  <p:timing>
    <p:tnLst>
      <p:par>
        <p:cTn id="1" dur="indefinite" restart="never" nodeType="tmRoot"/>
      </p:par>
    </p:tnLst>
  </p:timing>
</p:sld>
</file>

<file path=ppt/theme/_rels/theme4.xml.rels><?xml version="1.0" encoding="UTF-8" standalone="yes"?>
<Relationships xmlns="http://schemas.openxmlformats.org/package/2006/relationships"><Relationship Id="rId1" Type="http://schemas.openxmlformats.org/officeDocument/2006/relationships/image" Target="../media/image10.jpeg"/></Relationships>
</file>

<file path=ppt/theme/_rels/theme6.xml.rels><?xml version="1.0" encoding="UTF-8" standalone="yes"?>
<Relationships xmlns="http://schemas.openxmlformats.org/package/2006/relationships"><Relationship Id="rId1" Type="http://schemas.openxmlformats.org/officeDocument/2006/relationships/image" Target="../media/image10.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larity">
  <a:themeElements>
    <a:clrScheme name="Custom 1">
      <a:dk1>
        <a:srgbClr val="292934"/>
      </a:dk1>
      <a:lt1>
        <a:srgbClr val="FFFFFF"/>
      </a:lt1>
      <a:dk2>
        <a:srgbClr val="D2533C"/>
      </a:dk2>
      <a:lt2>
        <a:srgbClr val="F3F2DC"/>
      </a:lt2>
      <a:accent1>
        <a:srgbClr val="4F535A"/>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WBS 2010">
    <a:dk1>
      <a:sysClr val="windowText" lastClr="000000"/>
    </a:dk1>
    <a:lt1>
      <a:sysClr val="window" lastClr="FFFFFF"/>
    </a:lt1>
    <a:dk2>
      <a:srgbClr val="0039A6"/>
    </a:dk2>
    <a:lt2>
      <a:srgbClr val="EBEBE2"/>
    </a:lt2>
    <a:accent1>
      <a:srgbClr val="A71930"/>
    </a:accent1>
    <a:accent2>
      <a:srgbClr val="F9A300"/>
    </a:accent2>
    <a:accent3>
      <a:srgbClr val="00ADEF"/>
    </a:accent3>
    <a:accent4>
      <a:srgbClr val="399717"/>
    </a:accent4>
    <a:accent5>
      <a:srgbClr val="666666"/>
    </a:accent5>
    <a:accent6>
      <a:srgbClr val="3662B5"/>
    </a:accent6>
    <a:hlink>
      <a:srgbClr val="0000FF"/>
    </a:hlink>
    <a:folHlink>
      <a:srgbClr val="800080"/>
    </a:folHlink>
  </a:clrScheme>
</a:themeOverride>
</file>

<file path=ppt/theme/themeOverride2.xml><?xml version="1.0" encoding="utf-8"?>
<a:themeOverride xmlns:a="http://schemas.openxmlformats.org/drawingml/2006/main">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72952</TotalTime>
  <Words>1707</Words>
  <Application>Microsoft Office PowerPoint</Application>
  <PresentationFormat>On-screen Show (4:3)</PresentationFormat>
  <Paragraphs>305</Paragraphs>
  <Slides>37</Slides>
  <Notes>5</Notes>
  <HiddenSlides>0</HiddenSlides>
  <MMClips>0</MMClips>
  <ScaleCrop>false</ScaleCrop>
  <HeadingPairs>
    <vt:vector size="8" baseType="variant">
      <vt:variant>
        <vt:lpstr>Fonts Used</vt:lpstr>
      </vt:variant>
      <vt:variant>
        <vt:i4>5</vt:i4>
      </vt:variant>
      <vt:variant>
        <vt:lpstr>Theme</vt:lpstr>
      </vt:variant>
      <vt:variant>
        <vt:i4>6</vt:i4>
      </vt:variant>
      <vt:variant>
        <vt:lpstr>Embedded OLE Servers</vt:lpstr>
      </vt:variant>
      <vt:variant>
        <vt:i4>1</vt:i4>
      </vt:variant>
      <vt:variant>
        <vt:lpstr>Slide Titles</vt:lpstr>
      </vt:variant>
      <vt:variant>
        <vt:i4>37</vt:i4>
      </vt:variant>
    </vt:vector>
  </HeadingPairs>
  <TitlesOfParts>
    <vt:vector size="49" baseType="lpstr">
      <vt:lpstr>ＭＳ Ｐゴシック</vt:lpstr>
      <vt:lpstr>Arial</vt:lpstr>
      <vt:lpstr>Calibri</vt:lpstr>
      <vt:lpstr>Calibri Light</vt:lpstr>
      <vt:lpstr>Times New Roman</vt:lpstr>
      <vt:lpstr>Office Theme</vt:lpstr>
      <vt:lpstr>Default Design</vt:lpstr>
      <vt:lpstr>1_Office Theme</vt:lpstr>
      <vt:lpstr>Clarity</vt:lpstr>
      <vt:lpstr>2_Office Theme</vt:lpstr>
      <vt:lpstr>1_Clarity</vt:lpstr>
      <vt:lpstr>Document</vt:lpstr>
      <vt:lpstr> Entrepreneurial Finance in a Changing Landscape:  New Research Directions </vt:lpstr>
      <vt:lpstr>Entrepreneurial Finance –  Paying for new Ideas</vt:lpstr>
      <vt:lpstr>PowerPoint Presentation</vt:lpstr>
      <vt:lpstr>The Landscape according to Google Scholar</vt:lpstr>
      <vt:lpstr>Time Series Patterns</vt:lpstr>
      <vt:lpstr>Cross-Citations: Asymmetric Interdisciplinary</vt:lpstr>
      <vt:lpstr>Entrepreneurial Finance a Segmented Discipline!</vt:lpstr>
      <vt:lpstr>[segmented!] Sources of Data</vt:lpstr>
      <vt:lpstr>New landscape means escalator approach too simplistic</vt:lpstr>
      <vt:lpstr>VC Style Drift is Common!</vt:lpstr>
      <vt:lpstr>PowerPoint Presentation</vt:lpstr>
      <vt:lpstr>Angels and VC Coinvesting Some Issues</vt:lpstr>
      <vt:lpstr>Angels Co-investing with Crowdfunding expect  fewer high growth …but also fewer negative</vt:lpstr>
      <vt:lpstr>Angels Co-investing with VC expect  more high growth …but also more negative</vt:lpstr>
      <vt:lpstr>Crowdfunding and Coinvesting</vt:lpstr>
      <vt:lpstr>Crowdfunding and coinvesting</vt:lpstr>
      <vt:lpstr>Coinvesting future research Investor level</vt:lpstr>
      <vt:lpstr>Coinvesting future research Venture level</vt:lpstr>
      <vt:lpstr>PowerPoint Presentation</vt:lpstr>
      <vt:lpstr>Accelerators</vt:lpstr>
      <vt:lpstr>Accelerator Programs Rapid Growth</vt:lpstr>
      <vt:lpstr>PowerPoint Presentation</vt:lpstr>
      <vt:lpstr>PowerPoint Presentation</vt:lpstr>
      <vt:lpstr>Accelerator Process Life-cycle</vt:lpstr>
      <vt:lpstr>Accelerator Program Offerings Vary </vt:lpstr>
      <vt:lpstr>Accelerators Have Different Objectives</vt:lpstr>
      <vt:lpstr>Accelerator Impact</vt:lpstr>
      <vt:lpstr>Accelerator Future Research accelerator level</vt:lpstr>
      <vt:lpstr>Accelerator future research accelerator program level</vt:lpstr>
      <vt:lpstr>Accelerator future research  start up &amp; entrepreneur level</vt:lpstr>
      <vt:lpstr>Accelerator future research  life cycle and time</vt:lpstr>
      <vt:lpstr>Secondary Buyouts </vt:lpstr>
      <vt:lpstr>Secondary Buyouts </vt:lpstr>
      <vt:lpstr>PowerPoint Presentation</vt:lpstr>
      <vt:lpstr>Boards and ENTFIN</vt:lpstr>
      <vt:lpstr>Predicting the Future of Entrepreneurial Finance</vt:lpstr>
      <vt:lpstr>Thank You!   Questions?</vt:lpstr>
    </vt:vector>
  </TitlesOfParts>
  <Company>WBS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Introducing the Enterprise Research Centre</dc:title>
  <dc:creator>Roper, Stephen</dc:creator>
  <cp:lastModifiedBy>Wright, Mike</cp:lastModifiedBy>
  <cp:revision>373</cp:revision>
  <cp:lastPrinted>2015-11-09T14:19:19Z</cp:lastPrinted>
  <dcterms:created xsi:type="dcterms:W3CDTF">2013-01-06T14:21:27Z</dcterms:created>
  <dcterms:modified xsi:type="dcterms:W3CDTF">2018-04-30T09:50:44Z</dcterms:modified>
</cp:coreProperties>
</file>