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3"/>
  </p:notesMasterIdLst>
  <p:sldIdLst>
    <p:sldId id="256" r:id="rId2"/>
    <p:sldId id="271" r:id="rId3"/>
    <p:sldId id="272" r:id="rId4"/>
    <p:sldId id="266" r:id="rId5"/>
    <p:sldId id="267" r:id="rId6"/>
    <p:sldId id="268" r:id="rId7"/>
    <p:sldId id="312" r:id="rId8"/>
    <p:sldId id="314" r:id="rId9"/>
    <p:sldId id="313" r:id="rId10"/>
    <p:sldId id="315" r:id="rId11"/>
    <p:sldId id="257" r:id="rId12"/>
    <p:sldId id="259" r:id="rId13"/>
    <p:sldId id="273" r:id="rId14"/>
    <p:sldId id="274" r:id="rId15"/>
    <p:sldId id="260" r:id="rId16"/>
    <p:sldId id="275" r:id="rId17"/>
    <p:sldId id="317" r:id="rId18"/>
    <p:sldId id="320" r:id="rId19"/>
    <p:sldId id="318" r:id="rId20"/>
    <p:sldId id="258" r:id="rId21"/>
    <p:sldId id="261" r:id="rId22"/>
    <p:sldId id="316" r:id="rId23"/>
    <p:sldId id="262" r:id="rId24"/>
    <p:sldId id="279" r:id="rId25"/>
    <p:sldId id="263" r:id="rId26"/>
    <p:sldId id="280" r:id="rId27"/>
    <p:sldId id="276" r:id="rId28"/>
    <p:sldId id="281" r:id="rId29"/>
    <p:sldId id="277" r:id="rId30"/>
    <p:sldId id="264" r:id="rId31"/>
    <p:sldId id="265" r:id="rId32"/>
    <p:sldId id="270" r:id="rId33"/>
    <p:sldId id="282" r:id="rId34"/>
    <p:sldId id="283" r:id="rId35"/>
    <p:sldId id="284" r:id="rId36"/>
    <p:sldId id="295" r:id="rId37"/>
    <p:sldId id="296" r:id="rId38"/>
    <p:sldId id="285" r:id="rId39"/>
    <p:sldId id="286" r:id="rId40"/>
    <p:sldId id="291" r:id="rId41"/>
    <p:sldId id="288" r:id="rId42"/>
    <p:sldId id="289" r:id="rId43"/>
    <p:sldId id="292" r:id="rId44"/>
    <p:sldId id="293" r:id="rId45"/>
    <p:sldId id="294" r:id="rId46"/>
    <p:sldId id="298" r:id="rId47"/>
    <p:sldId id="302" r:id="rId48"/>
    <p:sldId id="300" r:id="rId49"/>
    <p:sldId id="303" r:id="rId50"/>
    <p:sldId id="304" r:id="rId51"/>
    <p:sldId id="299" r:id="rId52"/>
    <p:sldId id="301" r:id="rId53"/>
    <p:sldId id="305" r:id="rId54"/>
    <p:sldId id="306" r:id="rId55"/>
    <p:sldId id="307" r:id="rId56"/>
    <p:sldId id="308" r:id="rId57"/>
    <p:sldId id="310" r:id="rId58"/>
    <p:sldId id="319" r:id="rId59"/>
    <p:sldId id="311" r:id="rId60"/>
    <p:sldId id="321" r:id="rId61"/>
    <p:sldId id="309" r:id="rId6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43" autoAdjust="0"/>
    <p:restoredTop sz="94660"/>
  </p:normalViewPr>
  <p:slideViewPr>
    <p:cSldViewPr>
      <p:cViewPr varScale="1">
        <p:scale>
          <a:sx n="111" d="100"/>
          <a:sy n="111" d="100"/>
        </p:scale>
        <p:origin x="-1614"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99DFDBE-71A6-43C2-95DC-96B2BD7EF8CD}" type="datetimeFigureOut">
              <a:rPr lang="en-US" smtClean="0"/>
              <a:t>6/6/2016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B1837F7-C610-4DA6-8C47-2D19CB30AD9F}" type="slidenum">
              <a:rPr lang="en-US" smtClean="0"/>
              <a:t>‹#›</a:t>
            </a:fld>
            <a:endParaRPr lang="en-US"/>
          </a:p>
        </p:txBody>
      </p:sp>
    </p:spTree>
    <p:extLst>
      <p:ext uri="{BB962C8B-B14F-4D97-AF65-F5344CB8AC3E}">
        <p14:creationId xmlns:p14="http://schemas.microsoft.com/office/powerpoint/2010/main" val="36568614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B1837F7-C610-4DA6-8C47-2D19CB30AD9F}" type="slidenum">
              <a:rPr lang="en-US" smtClean="0"/>
              <a:t>1</a:t>
            </a:fld>
            <a:endParaRPr lang="en-US"/>
          </a:p>
        </p:txBody>
      </p:sp>
    </p:spTree>
    <p:extLst>
      <p:ext uri="{BB962C8B-B14F-4D97-AF65-F5344CB8AC3E}">
        <p14:creationId xmlns:p14="http://schemas.microsoft.com/office/powerpoint/2010/main" val="37699666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B1837F7-C610-4DA6-8C47-2D19CB30AD9F}" type="slidenum">
              <a:rPr lang="en-US" smtClean="0"/>
              <a:t>4</a:t>
            </a:fld>
            <a:endParaRPr lang="en-US"/>
          </a:p>
        </p:txBody>
      </p:sp>
    </p:spTree>
    <p:extLst>
      <p:ext uri="{BB962C8B-B14F-4D97-AF65-F5344CB8AC3E}">
        <p14:creationId xmlns:p14="http://schemas.microsoft.com/office/powerpoint/2010/main" val="22140265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B1837F7-C610-4DA6-8C47-2D19CB30AD9F}" type="slidenum">
              <a:rPr lang="en-US" smtClean="0"/>
              <a:t>5</a:t>
            </a:fld>
            <a:endParaRPr lang="en-US"/>
          </a:p>
        </p:txBody>
      </p:sp>
    </p:spTree>
    <p:extLst>
      <p:ext uri="{BB962C8B-B14F-4D97-AF65-F5344CB8AC3E}">
        <p14:creationId xmlns:p14="http://schemas.microsoft.com/office/powerpoint/2010/main" val="34863394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B1837F7-C610-4DA6-8C47-2D19CB30AD9F}" type="slidenum">
              <a:rPr lang="en-US" smtClean="0"/>
              <a:t>6</a:t>
            </a:fld>
            <a:endParaRPr lang="en-US"/>
          </a:p>
        </p:txBody>
      </p:sp>
    </p:spTree>
    <p:extLst>
      <p:ext uri="{BB962C8B-B14F-4D97-AF65-F5344CB8AC3E}">
        <p14:creationId xmlns:p14="http://schemas.microsoft.com/office/powerpoint/2010/main" val="30270053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B1837F7-C610-4DA6-8C47-2D19CB30AD9F}" type="slidenum">
              <a:rPr lang="en-US" smtClean="0"/>
              <a:t>11</a:t>
            </a:fld>
            <a:endParaRPr lang="en-US"/>
          </a:p>
        </p:txBody>
      </p:sp>
    </p:spTree>
    <p:extLst>
      <p:ext uri="{BB962C8B-B14F-4D97-AF65-F5344CB8AC3E}">
        <p14:creationId xmlns:p14="http://schemas.microsoft.com/office/powerpoint/2010/main" val="38081633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B1837F7-C610-4DA6-8C47-2D19CB30AD9F}" type="slidenum">
              <a:rPr lang="en-US" smtClean="0"/>
              <a:t>12</a:t>
            </a:fld>
            <a:endParaRPr lang="en-US"/>
          </a:p>
        </p:txBody>
      </p:sp>
    </p:spTree>
    <p:extLst>
      <p:ext uri="{BB962C8B-B14F-4D97-AF65-F5344CB8AC3E}">
        <p14:creationId xmlns:p14="http://schemas.microsoft.com/office/powerpoint/2010/main" val="6894972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B1837F7-C610-4DA6-8C47-2D19CB30AD9F}" type="slidenum">
              <a:rPr lang="en-US" smtClean="0"/>
              <a:t>15</a:t>
            </a:fld>
            <a:endParaRPr lang="en-US"/>
          </a:p>
        </p:txBody>
      </p:sp>
    </p:spTree>
    <p:extLst>
      <p:ext uri="{BB962C8B-B14F-4D97-AF65-F5344CB8AC3E}">
        <p14:creationId xmlns:p14="http://schemas.microsoft.com/office/powerpoint/2010/main" val="35487783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B1837F7-C610-4DA6-8C47-2D19CB30AD9F}" type="slidenum">
              <a:rPr lang="en-US" smtClean="0"/>
              <a:t>20</a:t>
            </a:fld>
            <a:endParaRPr lang="en-US"/>
          </a:p>
        </p:txBody>
      </p:sp>
    </p:spTree>
    <p:extLst>
      <p:ext uri="{BB962C8B-B14F-4D97-AF65-F5344CB8AC3E}">
        <p14:creationId xmlns:p14="http://schemas.microsoft.com/office/powerpoint/2010/main" val="37490990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B1837F7-C610-4DA6-8C47-2D19CB30AD9F}" type="slidenum">
              <a:rPr lang="en-US" smtClean="0"/>
              <a:t>21</a:t>
            </a:fld>
            <a:endParaRPr lang="en-US"/>
          </a:p>
        </p:txBody>
      </p:sp>
    </p:spTree>
    <p:extLst>
      <p:ext uri="{BB962C8B-B14F-4D97-AF65-F5344CB8AC3E}">
        <p14:creationId xmlns:p14="http://schemas.microsoft.com/office/powerpoint/2010/main" val="29692669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B1837F7-C610-4DA6-8C47-2D19CB30AD9F}" type="slidenum">
              <a:rPr lang="en-US" smtClean="0"/>
              <a:t>23</a:t>
            </a:fld>
            <a:endParaRPr lang="en-US"/>
          </a:p>
        </p:txBody>
      </p:sp>
    </p:spTree>
    <p:extLst>
      <p:ext uri="{BB962C8B-B14F-4D97-AF65-F5344CB8AC3E}">
        <p14:creationId xmlns:p14="http://schemas.microsoft.com/office/powerpoint/2010/main" val="35581374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B1837F7-C610-4DA6-8C47-2D19CB30AD9F}" type="slidenum">
              <a:rPr lang="en-US" smtClean="0"/>
              <a:t>25</a:t>
            </a:fld>
            <a:endParaRPr lang="en-US"/>
          </a:p>
        </p:txBody>
      </p:sp>
    </p:spTree>
    <p:extLst>
      <p:ext uri="{BB962C8B-B14F-4D97-AF65-F5344CB8AC3E}">
        <p14:creationId xmlns:p14="http://schemas.microsoft.com/office/powerpoint/2010/main" val="39178009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B1837F7-C610-4DA6-8C47-2D19CB30AD9F}" type="slidenum">
              <a:rPr lang="en-US" smtClean="0"/>
              <a:t>30</a:t>
            </a:fld>
            <a:endParaRPr lang="en-US"/>
          </a:p>
        </p:txBody>
      </p:sp>
    </p:spTree>
    <p:extLst>
      <p:ext uri="{BB962C8B-B14F-4D97-AF65-F5344CB8AC3E}">
        <p14:creationId xmlns:p14="http://schemas.microsoft.com/office/powerpoint/2010/main" val="2624210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B1837F7-C610-4DA6-8C47-2D19CB30AD9F}" type="slidenum">
              <a:rPr lang="en-US" smtClean="0"/>
              <a:t>31</a:t>
            </a:fld>
            <a:endParaRPr lang="en-US"/>
          </a:p>
        </p:txBody>
      </p:sp>
    </p:spTree>
    <p:extLst>
      <p:ext uri="{BB962C8B-B14F-4D97-AF65-F5344CB8AC3E}">
        <p14:creationId xmlns:p14="http://schemas.microsoft.com/office/powerpoint/2010/main" val="16909842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B1837F7-C610-4DA6-8C47-2D19CB30AD9F}" type="slidenum">
              <a:rPr lang="en-US" smtClean="0"/>
              <a:t>32</a:t>
            </a:fld>
            <a:endParaRPr lang="en-US"/>
          </a:p>
        </p:txBody>
      </p:sp>
    </p:spTree>
    <p:extLst>
      <p:ext uri="{BB962C8B-B14F-4D97-AF65-F5344CB8AC3E}">
        <p14:creationId xmlns:p14="http://schemas.microsoft.com/office/powerpoint/2010/main" val="1527007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35577492-3C27-4C29-AE45-914C49483051}" type="datetimeFigureOut">
              <a:rPr lang="en-US" smtClean="0"/>
              <a:t>6/6/2016</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66006BCA-708A-48E1-AD9F-3948378FAF9E}" type="slidenum">
              <a:rPr lang="en-US" smtClean="0"/>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35577492-3C27-4C29-AE45-914C49483051}" type="datetimeFigureOut">
              <a:rPr lang="en-US" smtClean="0"/>
              <a:t>6/6/2016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66006BCA-708A-48E1-AD9F-3948378FAF9E}" type="slidenum">
              <a:rPr lang="en-US" smtClean="0"/>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35577492-3C27-4C29-AE45-914C49483051}" type="datetimeFigureOut">
              <a:rPr lang="en-US" smtClean="0"/>
              <a:t>6/6/2016</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66006BCA-708A-48E1-AD9F-3948378FAF9E}" type="slidenum">
              <a:rPr lang="en-US" smtClean="0"/>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35577492-3C27-4C29-AE45-914C49483051}" type="datetimeFigureOut">
              <a:rPr lang="en-US" smtClean="0"/>
              <a:t>6/6/2016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006BCA-708A-48E1-AD9F-3948378FAF9E}" type="slidenum">
              <a:rPr lang="en-US" smtClean="0"/>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35577492-3C27-4C29-AE45-914C49483051}" type="datetimeFigureOut">
              <a:rPr lang="en-US" smtClean="0"/>
              <a:t>6/6/2016</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66006BCA-708A-48E1-AD9F-3948378FAF9E}" type="slidenum">
              <a:rPr lang="en-US" smtClean="0"/>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35577492-3C27-4C29-AE45-914C49483051}" type="datetimeFigureOut">
              <a:rPr lang="en-US" smtClean="0"/>
              <a:t>6/6/2016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66006BCA-708A-48E1-AD9F-3948378FAF9E}"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35577492-3C27-4C29-AE45-914C49483051}" type="datetimeFigureOut">
              <a:rPr lang="en-US" smtClean="0"/>
              <a:t>6/6/2016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66006BCA-708A-48E1-AD9F-3948378FAF9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66006BCA-708A-48E1-AD9F-3948378FAF9E}" type="slidenum">
              <a:rPr lang="en-US" smtClean="0"/>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35577492-3C27-4C29-AE45-914C49483051}" type="datetimeFigureOut">
              <a:rPr lang="en-US" smtClean="0"/>
              <a:t>6/6/2016</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66006BCA-708A-48E1-AD9F-3948378FAF9E}" type="slidenum">
              <a:rPr lang="en-US" smtClean="0"/>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35577492-3C27-4C29-AE45-914C49483051}" type="datetimeFigureOut">
              <a:rPr lang="en-US" smtClean="0"/>
              <a:t>6/6/2016</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5577492-3C27-4C29-AE45-914C49483051}" type="datetimeFigureOut">
              <a:rPr lang="en-US" smtClean="0"/>
              <a:t>6/6/2016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006BCA-708A-48E1-AD9F-3948378FAF9E}"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66006BCA-708A-48E1-AD9F-3948378FAF9E}" type="slidenum">
              <a:rPr lang="en-US" smtClean="0"/>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5577492-3C27-4C29-AE45-914C49483051}" type="datetimeFigureOut">
              <a:rPr lang="en-US" smtClean="0"/>
              <a:t>6/6/2016</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35577492-3C27-4C29-AE45-914C49483051}" type="datetimeFigureOut">
              <a:rPr lang="en-US" smtClean="0"/>
              <a:t>6/6/2016</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66006BCA-708A-48E1-AD9F-3948378FAF9E}" type="slidenum">
              <a:rPr lang="en-US" smtClean="0"/>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peerform.com/"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http://www.crowdnetic.com/" TargetMode="External"/><Relationship Id="rId4" Type="http://schemas.openxmlformats.org/officeDocument/2006/relationships/hyperlink" Target="https://www.sindeo.com/"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www.stata-journal.com/sjpdf.html?articlenum=st0147" TargetMode="External"/><Relationship Id="rId2" Type="http://schemas.openxmlformats.org/officeDocument/2006/relationships/hyperlink" Target="https://www3.nd.edu/~rwilliam/stats3/FractionalResponseModels.pdf"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066800" y="3048000"/>
            <a:ext cx="7086600" cy="2209800"/>
          </a:xfrm>
        </p:spPr>
        <p:txBody>
          <a:bodyPr>
            <a:normAutofit/>
          </a:bodyPr>
          <a:lstStyle/>
          <a:p>
            <a:r>
              <a:rPr lang="en-US" dirty="0" smtClean="0"/>
              <a:t>Based on some work with</a:t>
            </a:r>
            <a:endParaRPr lang="en-US" b="0" dirty="0" smtClean="0"/>
          </a:p>
          <a:p>
            <a:endParaRPr lang="en-US" dirty="0"/>
          </a:p>
          <a:p>
            <a:r>
              <a:rPr lang="en-US" dirty="0" smtClean="0"/>
              <a:t>Armin </a:t>
            </a:r>
            <a:r>
              <a:rPr lang="en-US" dirty="0" err="1" smtClean="0"/>
              <a:t>Schwienbacher</a:t>
            </a:r>
            <a:endParaRPr lang="en-US" dirty="0" smtClean="0"/>
          </a:p>
          <a:p>
            <a:r>
              <a:rPr lang="en-US" b="0" dirty="0" smtClean="0"/>
              <a:t>SKEMA Business School</a:t>
            </a:r>
          </a:p>
          <a:p>
            <a:endParaRPr lang="en-US" b="0" dirty="0"/>
          </a:p>
          <a:p>
            <a:r>
              <a:rPr lang="en-US" dirty="0" smtClean="0"/>
              <a:t>Lars </a:t>
            </a:r>
            <a:r>
              <a:rPr lang="en-US" dirty="0" err="1" smtClean="0"/>
              <a:t>Hornuf</a:t>
            </a:r>
            <a:endParaRPr lang="en-US" dirty="0"/>
          </a:p>
          <a:p>
            <a:r>
              <a:rPr lang="en-US" b="0" dirty="0" smtClean="0"/>
              <a:t>University of Trier</a:t>
            </a:r>
            <a:endParaRPr lang="en-US" b="0" dirty="0"/>
          </a:p>
        </p:txBody>
      </p:sp>
      <p:sp>
        <p:nvSpPr>
          <p:cNvPr id="2" name="Title 1"/>
          <p:cNvSpPr>
            <a:spLocks noGrp="1"/>
          </p:cNvSpPr>
          <p:nvPr>
            <p:ph type="ctrTitle"/>
          </p:nvPr>
        </p:nvSpPr>
        <p:spPr/>
        <p:txBody>
          <a:bodyPr/>
          <a:lstStyle/>
          <a:p>
            <a:r>
              <a:rPr lang="en-US" dirty="0"/>
              <a:t>Part 3: Shadow Banking and Other Emerging Themes</a:t>
            </a:r>
          </a:p>
        </p:txBody>
      </p:sp>
    </p:spTree>
    <p:extLst>
      <p:ext uri="{BB962C8B-B14F-4D97-AF65-F5344CB8AC3E}">
        <p14:creationId xmlns:p14="http://schemas.microsoft.com/office/powerpoint/2010/main" val="29041763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Objectives</a:t>
            </a:r>
            <a:endParaRPr lang="en-US" dirty="0"/>
          </a:p>
        </p:txBody>
      </p:sp>
      <p:sp>
        <p:nvSpPr>
          <p:cNvPr id="3" name="Content Placeholder 2"/>
          <p:cNvSpPr>
            <a:spLocks noGrp="1"/>
          </p:cNvSpPr>
          <p:nvPr>
            <p:ph sz="quarter" idx="1"/>
          </p:nvPr>
        </p:nvSpPr>
        <p:spPr/>
        <p:txBody>
          <a:bodyPr>
            <a:normAutofit fontScale="85000" lnSpcReduction="20000"/>
          </a:bodyPr>
          <a:lstStyle/>
          <a:p>
            <a:pPr marL="514350" indent="-514350">
              <a:buFont typeface="+mj-lt"/>
              <a:buAutoNum type="arabicPeriod"/>
            </a:pPr>
            <a:r>
              <a:rPr lang="en-US" dirty="0" smtClean="0"/>
              <a:t>Part I: Understand VC Investment in Fintech</a:t>
            </a:r>
          </a:p>
          <a:p>
            <a:pPr marL="788670" lvl="1" indent="-514350">
              <a:buFont typeface="+mj-lt"/>
              <a:buAutoNum type="alphaLcParenR"/>
            </a:pPr>
            <a:r>
              <a:rPr lang="en-US" dirty="0" smtClean="0"/>
              <a:t>Topics:</a:t>
            </a:r>
          </a:p>
          <a:p>
            <a:pPr marL="1062990" lvl="2" indent="-514350">
              <a:buFont typeface="+mj-lt"/>
              <a:buAutoNum type="alphaLcParenR"/>
            </a:pPr>
            <a:r>
              <a:rPr lang="en-US" dirty="0" smtClean="0"/>
              <a:t>Structure of VC funds, and investment strategies</a:t>
            </a:r>
          </a:p>
          <a:p>
            <a:pPr marL="1062990" lvl="2" indent="-514350">
              <a:buFont typeface="+mj-lt"/>
              <a:buAutoNum type="alphaLcParenR"/>
            </a:pPr>
            <a:r>
              <a:rPr lang="en-US" dirty="0" smtClean="0"/>
              <a:t>Exit outcomes</a:t>
            </a:r>
          </a:p>
          <a:p>
            <a:pPr marL="1062990" lvl="2" indent="-514350">
              <a:buFont typeface="+mj-lt"/>
              <a:buAutoNum type="alphaLcParenR"/>
            </a:pPr>
            <a:r>
              <a:rPr lang="en-US" dirty="0" smtClean="0"/>
              <a:t>Influence of financial regulation and enforcement</a:t>
            </a:r>
          </a:p>
          <a:p>
            <a:pPr marL="788670" lvl="1" indent="-514350">
              <a:buFont typeface="+mj-lt"/>
              <a:buAutoNum type="alphaLcParenR"/>
            </a:pPr>
            <a:r>
              <a:rPr lang="en-US" dirty="0" smtClean="0"/>
              <a:t>Methods:</a:t>
            </a:r>
          </a:p>
          <a:p>
            <a:pPr marL="1062990" lvl="2" indent="-514350">
              <a:buFont typeface="+mj-lt"/>
              <a:buAutoNum type="alphaLcParenR"/>
            </a:pPr>
            <a:r>
              <a:rPr lang="en-US" dirty="0" smtClean="0"/>
              <a:t>Difference-in-Differences Analyses</a:t>
            </a:r>
          </a:p>
          <a:p>
            <a:pPr marL="514350" indent="-514350">
              <a:buFont typeface="+mj-lt"/>
              <a:buAutoNum type="arabicPeriod"/>
            </a:pPr>
            <a:endParaRPr lang="en-US" dirty="0"/>
          </a:p>
          <a:p>
            <a:pPr marL="514350" indent="-514350">
              <a:buFont typeface="+mj-lt"/>
              <a:buAutoNum type="arabicPeriod"/>
            </a:pPr>
            <a:r>
              <a:rPr lang="en-US" dirty="0" smtClean="0"/>
              <a:t>Part II: Understand Lending </a:t>
            </a:r>
            <a:r>
              <a:rPr lang="en-US" dirty="0" err="1" smtClean="0"/>
              <a:t>Crowdfunding</a:t>
            </a:r>
            <a:endParaRPr lang="en-US" dirty="0" smtClean="0"/>
          </a:p>
          <a:p>
            <a:pPr marL="788670" lvl="1" indent="-514350">
              <a:buFont typeface="+mj-lt"/>
              <a:buAutoNum type="alphaLcParenR"/>
            </a:pPr>
            <a:r>
              <a:rPr lang="en-US" dirty="0" smtClean="0"/>
              <a:t>Topics:</a:t>
            </a:r>
          </a:p>
          <a:p>
            <a:pPr marL="1062990" lvl="2" indent="-514350">
              <a:buFont typeface="+mj-lt"/>
              <a:buAutoNum type="alphaLcParenR"/>
            </a:pPr>
            <a:r>
              <a:rPr lang="en-US" dirty="0" smtClean="0"/>
              <a:t>Structure of </a:t>
            </a:r>
            <a:r>
              <a:rPr lang="en-US" dirty="0" err="1" smtClean="0"/>
              <a:t>crowdfunding</a:t>
            </a:r>
            <a:r>
              <a:rPr lang="en-US" dirty="0" smtClean="0"/>
              <a:t> platforms</a:t>
            </a:r>
          </a:p>
          <a:p>
            <a:pPr marL="1062990" lvl="2" indent="-514350">
              <a:buFont typeface="+mj-lt"/>
              <a:buAutoNum type="alphaLcParenR"/>
            </a:pPr>
            <a:r>
              <a:rPr lang="en-US" dirty="0" smtClean="0"/>
              <a:t>How do lending platforms work?</a:t>
            </a:r>
          </a:p>
          <a:p>
            <a:pPr marL="1062990" lvl="2" indent="-514350">
              <a:buFont typeface="+mj-lt"/>
              <a:buAutoNum type="alphaLcParenR"/>
            </a:pPr>
            <a:r>
              <a:rPr lang="en-US" dirty="0" smtClean="0"/>
              <a:t>Performance of lending </a:t>
            </a:r>
            <a:r>
              <a:rPr lang="en-US" dirty="0" err="1" smtClean="0"/>
              <a:t>crowdfunding</a:t>
            </a:r>
            <a:endParaRPr lang="en-US" dirty="0" smtClean="0"/>
          </a:p>
          <a:p>
            <a:pPr marL="788670" lvl="1" indent="-514350">
              <a:buFont typeface="+mj-lt"/>
              <a:buAutoNum type="alphaLcParenR"/>
            </a:pPr>
            <a:r>
              <a:rPr lang="en-US" dirty="0" smtClean="0"/>
              <a:t>Methods:</a:t>
            </a:r>
          </a:p>
          <a:p>
            <a:pPr marL="1062990" lvl="2" indent="-514350">
              <a:buFont typeface="+mj-lt"/>
              <a:buAutoNum type="alphaLcParenR"/>
            </a:pPr>
            <a:r>
              <a:rPr lang="en-US" dirty="0" smtClean="0"/>
              <a:t>Panel Datasets / Hazard Models</a:t>
            </a:r>
          </a:p>
          <a:p>
            <a:pPr marL="1062990" lvl="2" indent="-514350">
              <a:buFont typeface="+mj-lt"/>
              <a:buAutoNum type="alphaLcParenR"/>
            </a:pPr>
            <a:r>
              <a:rPr lang="en-US" dirty="0" err="1" smtClean="0"/>
              <a:t>Endogeneity</a:t>
            </a:r>
            <a:endParaRPr lang="en-US" dirty="0"/>
          </a:p>
        </p:txBody>
      </p:sp>
    </p:spTree>
    <p:extLst>
      <p:ext uri="{BB962C8B-B14F-4D97-AF65-F5344CB8AC3E}">
        <p14:creationId xmlns:p14="http://schemas.microsoft.com/office/powerpoint/2010/main" val="21570453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1371600" y="2819400"/>
            <a:ext cx="6400800" cy="2514600"/>
          </a:xfrm>
        </p:spPr>
        <p:txBody>
          <a:bodyPr>
            <a:normAutofit fontScale="77500" lnSpcReduction="20000"/>
          </a:bodyPr>
          <a:lstStyle/>
          <a:p>
            <a:r>
              <a:rPr lang="en-US" b="0" dirty="0" smtClean="0"/>
              <a:t>Fintech vs. shadow banking</a:t>
            </a:r>
          </a:p>
          <a:p>
            <a:endParaRPr lang="en-US" b="0" dirty="0"/>
          </a:p>
          <a:p>
            <a:r>
              <a:rPr lang="en-US" b="0" dirty="0" smtClean="0"/>
              <a:t>Not all Fintech is shadow banking, and not all shadow banking is Fintech</a:t>
            </a:r>
          </a:p>
          <a:p>
            <a:endParaRPr lang="en-US" b="0" dirty="0"/>
          </a:p>
          <a:p>
            <a:r>
              <a:rPr lang="en-US" b="0" dirty="0" smtClean="0"/>
              <a:t>A</a:t>
            </a:r>
            <a:r>
              <a:rPr lang="en-US" b="0" dirty="0"/>
              <a:t> </a:t>
            </a:r>
            <a:r>
              <a:rPr lang="en-US" dirty="0"/>
              <a:t>shadow banking</a:t>
            </a:r>
            <a:r>
              <a:rPr lang="en-US" b="0" dirty="0"/>
              <a:t> system refers to the financial intermediaries involved in facilitating the creation of credit across the global financial system, but whose members are not subject to regulatory oversight. </a:t>
            </a:r>
            <a:endParaRPr lang="en-US" b="0" dirty="0" smtClean="0"/>
          </a:p>
          <a:p>
            <a:endParaRPr lang="en-US" b="0" dirty="0"/>
          </a:p>
          <a:p>
            <a:r>
              <a:rPr lang="en-US" b="0" dirty="0" smtClean="0"/>
              <a:t>The shadow </a:t>
            </a:r>
            <a:r>
              <a:rPr lang="en-US" b="0" dirty="0"/>
              <a:t>banking system also refers to unregulated activities by regulated institutions.</a:t>
            </a:r>
            <a:endParaRPr lang="en-US" dirty="0"/>
          </a:p>
        </p:txBody>
      </p:sp>
      <p:sp>
        <p:nvSpPr>
          <p:cNvPr id="4" name="Title 3"/>
          <p:cNvSpPr>
            <a:spLocks noGrp="1"/>
          </p:cNvSpPr>
          <p:nvPr>
            <p:ph type="ctrTitle"/>
          </p:nvPr>
        </p:nvSpPr>
        <p:spPr/>
        <p:txBody>
          <a:bodyPr/>
          <a:lstStyle/>
          <a:p>
            <a:r>
              <a:rPr lang="en-US" dirty="0" smtClean="0"/>
              <a:t>Part I</a:t>
            </a:r>
            <a:br>
              <a:rPr lang="en-US" dirty="0" smtClean="0"/>
            </a:br>
            <a:r>
              <a:rPr lang="en-US" dirty="0" smtClean="0"/>
              <a:t>Fintech Venture Capital</a:t>
            </a:r>
            <a:endParaRPr lang="en-US" dirty="0"/>
          </a:p>
        </p:txBody>
      </p:sp>
    </p:spTree>
    <p:extLst>
      <p:ext uri="{BB962C8B-B14F-4D97-AF65-F5344CB8AC3E}">
        <p14:creationId xmlns:p14="http://schemas.microsoft.com/office/powerpoint/2010/main" val="11566891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Rise of Fintech VC</a:t>
            </a:r>
            <a:endParaRPr lang="en-US" dirty="0"/>
          </a:p>
        </p:txBody>
      </p:sp>
      <p:sp>
        <p:nvSpPr>
          <p:cNvPr id="3" name="Content Placeholder 2"/>
          <p:cNvSpPr>
            <a:spLocks noGrp="1"/>
          </p:cNvSpPr>
          <p:nvPr>
            <p:ph sz="quarter" idx="1"/>
          </p:nvPr>
        </p:nvSpPr>
        <p:spPr/>
        <p:txBody>
          <a:bodyPr>
            <a:normAutofit fontScale="77500" lnSpcReduction="20000"/>
          </a:bodyPr>
          <a:lstStyle/>
          <a:p>
            <a:r>
              <a:rPr lang="en-US" dirty="0" smtClean="0"/>
              <a:t>“A </a:t>
            </a:r>
            <a:r>
              <a:rPr lang="en-US" dirty="0"/>
              <a:t>new </a:t>
            </a:r>
            <a:r>
              <a:rPr lang="en-US" dirty="0" err="1"/>
              <a:t>fintech</a:t>
            </a:r>
            <a:r>
              <a:rPr lang="en-US" dirty="0"/>
              <a:t>-only VC fund just launched </a:t>
            </a:r>
            <a:r>
              <a:rPr lang="en-US" dirty="0" smtClean="0"/>
              <a:t>[by Spanish Bank BBVA] with </a:t>
            </a:r>
            <a:r>
              <a:rPr lang="en-US" dirty="0"/>
              <a:t>over $150 million </a:t>
            </a:r>
            <a:r>
              <a:rPr lang="en-US" dirty="0" smtClean="0"/>
              <a:t>[changed to </a:t>
            </a:r>
            <a:r>
              <a:rPr lang="en-US" dirty="0" smtClean="0">
                <a:solidFill>
                  <a:srgbClr val="FF0000"/>
                </a:solidFill>
              </a:rPr>
              <a:t>$250 </a:t>
            </a:r>
            <a:r>
              <a:rPr lang="en-US" dirty="0" smtClean="0"/>
              <a:t>million] to </a:t>
            </a:r>
            <a:r>
              <a:rPr lang="en-US" dirty="0"/>
              <a:t>play </a:t>
            </a:r>
            <a:r>
              <a:rPr lang="en-US" dirty="0" smtClean="0"/>
              <a:t>with” </a:t>
            </a:r>
          </a:p>
          <a:p>
            <a:pPr lvl="1"/>
            <a:r>
              <a:rPr lang="en-US" dirty="0" smtClean="0"/>
              <a:t>Business Insider Feb 11, 2016</a:t>
            </a:r>
          </a:p>
          <a:p>
            <a:endParaRPr lang="en-US" dirty="0"/>
          </a:p>
          <a:p>
            <a:r>
              <a:rPr lang="en-US" dirty="0" smtClean="0"/>
              <a:t>“UK </a:t>
            </a:r>
            <a:r>
              <a:rPr lang="en-US" dirty="0" err="1"/>
              <a:t>fintech</a:t>
            </a:r>
            <a:r>
              <a:rPr lang="en-US" dirty="0"/>
              <a:t> VC investment booms to almost $</a:t>
            </a:r>
            <a:r>
              <a:rPr lang="en-US" dirty="0" smtClean="0"/>
              <a:t>1bn”</a:t>
            </a:r>
          </a:p>
          <a:p>
            <a:pPr lvl="1"/>
            <a:r>
              <a:rPr lang="en-US" dirty="0" smtClean="0"/>
              <a:t>Computer Business Review Feb 25, 2016</a:t>
            </a:r>
          </a:p>
          <a:p>
            <a:pPr lvl="1"/>
            <a:endParaRPr lang="en-US" dirty="0"/>
          </a:p>
          <a:p>
            <a:r>
              <a:rPr lang="en-US" dirty="0" smtClean="0"/>
              <a:t>“4 </a:t>
            </a:r>
            <a:r>
              <a:rPr lang="en-US" dirty="0"/>
              <a:t>reasons you should believe the </a:t>
            </a:r>
            <a:r>
              <a:rPr lang="en-US" dirty="0" err="1"/>
              <a:t>fintech</a:t>
            </a:r>
            <a:r>
              <a:rPr lang="en-US" dirty="0"/>
              <a:t> </a:t>
            </a:r>
            <a:r>
              <a:rPr lang="en-US" dirty="0" smtClean="0"/>
              <a:t>hype”</a:t>
            </a:r>
          </a:p>
          <a:p>
            <a:pPr lvl="1"/>
            <a:r>
              <a:rPr lang="en-US" dirty="0" err="1" smtClean="0"/>
              <a:t>Venturebeat</a:t>
            </a:r>
            <a:r>
              <a:rPr lang="en-US" dirty="0" smtClean="0"/>
              <a:t>, Feb 20, 2016</a:t>
            </a:r>
          </a:p>
          <a:p>
            <a:pPr lvl="1"/>
            <a:endParaRPr lang="en-US" dirty="0"/>
          </a:p>
          <a:p>
            <a:r>
              <a:rPr lang="en-US" dirty="0" smtClean="0"/>
              <a:t>“</a:t>
            </a:r>
            <a:r>
              <a:rPr lang="en-US" dirty="0" err="1" smtClean="0"/>
              <a:t>Fintech’s</a:t>
            </a:r>
            <a:r>
              <a:rPr lang="en-US" dirty="0" smtClean="0"/>
              <a:t> Wakeup Call”</a:t>
            </a:r>
          </a:p>
          <a:p>
            <a:pPr lvl="1"/>
            <a:r>
              <a:rPr lang="en-US" dirty="0" smtClean="0"/>
              <a:t>Bloomberg, Feb 22, 2016</a:t>
            </a:r>
          </a:p>
          <a:p>
            <a:pPr lvl="1"/>
            <a:r>
              <a:rPr lang="en-US" b="1" i="1" dirty="0" smtClean="0"/>
              <a:t>“without </a:t>
            </a:r>
            <a:r>
              <a:rPr lang="en-US" b="1" i="1" dirty="0"/>
              <a:t>the financial crisis and the popular anger it spawned against the whole banking system, there would be no </a:t>
            </a:r>
            <a:r>
              <a:rPr lang="en-US" b="1" i="1" dirty="0" err="1" smtClean="0"/>
              <a:t>fintech</a:t>
            </a:r>
            <a:r>
              <a:rPr lang="en-US" b="1" i="1" dirty="0" smtClean="0"/>
              <a:t>”</a:t>
            </a:r>
          </a:p>
          <a:p>
            <a:endParaRPr lang="en-US" dirty="0"/>
          </a:p>
          <a:p>
            <a:endParaRPr lang="en-US" dirty="0"/>
          </a:p>
        </p:txBody>
      </p:sp>
    </p:spTree>
    <p:extLst>
      <p:ext uri="{BB962C8B-B14F-4D97-AF65-F5344CB8AC3E}">
        <p14:creationId xmlns:p14="http://schemas.microsoft.com/office/powerpoint/2010/main" val="248050446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307848"/>
            <a:ext cx="8534400" cy="758952"/>
          </a:xfrm>
        </p:spPr>
        <p:txBody>
          <a:bodyPr>
            <a:normAutofit fontScale="90000"/>
          </a:bodyPr>
          <a:lstStyle/>
          <a:p>
            <a:r>
              <a:rPr lang="en-US" dirty="0" smtClean="0"/>
              <a:t>Forbes, Feb 27, 2016</a:t>
            </a:r>
            <a:r>
              <a:rPr lang="en-US" dirty="0"/>
              <a:t>… </a:t>
            </a:r>
            <a:r>
              <a:rPr lang="en-US" dirty="0" smtClean="0"/>
              <a:t>“An </a:t>
            </a:r>
            <a:r>
              <a:rPr lang="en-US" dirty="0"/>
              <a:t>Inside Look At Fintech Marketplace </a:t>
            </a:r>
            <a:r>
              <a:rPr lang="en-US" dirty="0" smtClean="0"/>
              <a:t>Lenders”</a:t>
            </a:r>
            <a:endParaRPr lang="en-US" dirty="0"/>
          </a:p>
        </p:txBody>
      </p:sp>
      <p:sp>
        <p:nvSpPr>
          <p:cNvPr id="3" name="Content Placeholder 2"/>
          <p:cNvSpPr>
            <a:spLocks noGrp="1"/>
          </p:cNvSpPr>
          <p:nvPr>
            <p:ph sz="quarter" idx="1"/>
          </p:nvPr>
        </p:nvSpPr>
        <p:spPr/>
        <p:txBody>
          <a:bodyPr>
            <a:normAutofit fontScale="40000" lnSpcReduction="20000"/>
          </a:bodyPr>
          <a:lstStyle/>
          <a:p>
            <a:r>
              <a:rPr lang="en-US" b="1" dirty="0" smtClean="0"/>
              <a:t>Regulatory </a:t>
            </a:r>
            <a:r>
              <a:rPr lang="en-US" b="1" dirty="0"/>
              <a:t>Matters</a:t>
            </a:r>
            <a:endParaRPr lang="en-US" dirty="0"/>
          </a:p>
          <a:p>
            <a:r>
              <a:rPr lang="en-US" dirty="0" smtClean="0"/>
              <a:t>“Despite </a:t>
            </a:r>
            <a:r>
              <a:rPr lang="en-US" dirty="0"/>
              <a:t>the notion that startups have it easier, marketplace lenders are held to many of the same rules as other lenders. </a:t>
            </a:r>
            <a:r>
              <a:rPr lang="en-US" dirty="0" err="1"/>
              <a:t>Catheryn</a:t>
            </a:r>
            <a:r>
              <a:rPr lang="en-US" dirty="0"/>
              <a:t> Robinson, Head of Business Development for </a:t>
            </a:r>
            <a:r>
              <a:rPr lang="en-US" dirty="0" err="1">
                <a:hlinkClick r:id="rId3"/>
              </a:rPr>
              <a:t>Peerform</a:t>
            </a:r>
            <a:r>
              <a:rPr lang="en-US" dirty="0"/>
              <a:t>, a personal loan marketplace, explained that, “Marketplace platforms are already complying with all the consumer lending rules and regulations in order to market, underwrite, and service the loans. These rules include the Truth in Lending Act, the Fair Credit Reporting Act, the Equal Credit Opportunity Act, and the Fair Debt Collection Practices Act, to name just a few. In addition to regulations on the borrower side, there are regulations for the investors who act as the lenders. Platforms accepting Accredited Investors must adhere to proper due diligence through KYC, OFAC rules and AML compliance.”</a:t>
            </a:r>
          </a:p>
          <a:p>
            <a:r>
              <a:rPr lang="en-US" dirty="0"/>
              <a:t>Compliance with these rules is no easy feat when you are a startup operating with a lean budget and small staff   “The 2008 financial crisis produced a thicket of new regulations which apply equally to a small </a:t>
            </a:r>
            <a:r>
              <a:rPr lang="en-US" dirty="0" err="1"/>
              <a:t>fintech</a:t>
            </a:r>
            <a:r>
              <a:rPr lang="en-US" dirty="0"/>
              <a:t> startup with no compliance officer to a big bank with over 100 compliance employees,” explained </a:t>
            </a:r>
            <a:r>
              <a:rPr lang="en-US" dirty="0" err="1"/>
              <a:t>Jobe</a:t>
            </a:r>
            <a:r>
              <a:rPr lang="en-US" dirty="0"/>
              <a:t> </a:t>
            </a:r>
            <a:r>
              <a:rPr lang="en-US" dirty="0" err="1"/>
              <a:t>Danganan</a:t>
            </a:r>
            <a:r>
              <a:rPr lang="en-US" dirty="0"/>
              <a:t>, General Counsel and Chief Compliance Officer for </a:t>
            </a:r>
            <a:r>
              <a:rPr lang="en-US" dirty="0" err="1">
                <a:hlinkClick r:id="rId4"/>
              </a:rPr>
              <a:t>Sindeo</a:t>
            </a:r>
            <a:r>
              <a:rPr lang="en-US" dirty="0"/>
              <a:t>, a </a:t>
            </a:r>
            <a:r>
              <a:rPr lang="en-US" dirty="0" err="1"/>
              <a:t>fintech</a:t>
            </a:r>
            <a:r>
              <a:rPr lang="en-US" dirty="0"/>
              <a:t> startup in the mortgage marketplace lending space.  Even setting up business is a complicated set of steps. “In the U.S., most of these </a:t>
            </a:r>
            <a:r>
              <a:rPr lang="en-US" dirty="0" err="1"/>
              <a:t>fintech</a:t>
            </a:r>
            <a:r>
              <a:rPr lang="en-US" dirty="0"/>
              <a:t> companies are non-banks, meaning they don’t have federal charter, so they have to apply for licenses at the individual state level,” added </a:t>
            </a:r>
            <a:r>
              <a:rPr lang="en-US" dirty="0" err="1"/>
              <a:t>Danganan</a:t>
            </a:r>
            <a:r>
              <a:rPr lang="en-US" dirty="0"/>
              <a:t>. The regulatory burdens don’t stop there as annual audits are done to ensure compliance with the relevant rules.</a:t>
            </a:r>
          </a:p>
          <a:p>
            <a:r>
              <a:rPr lang="en-US" dirty="0"/>
              <a:t>And regulators may impose even further requirements. Luan Cox, President &amp; CEO of </a:t>
            </a:r>
            <a:r>
              <a:rPr lang="en-US" dirty="0" err="1">
                <a:hlinkClick r:id="rId5"/>
              </a:rPr>
              <a:t>Crowdnetic</a:t>
            </a:r>
            <a:r>
              <a:rPr lang="en-US" dirty="0"/>
              <a:t>, a company which provides data, technology and infrastructure to marketplace lenders, highlighted that “Last July, the U.S. Treasury Department sought public comment and input through its Request For Information on the marketplace lending industry, and over 100 responses were submitted through September 30th, the end of the comment period. It remains to be seen what the regulatory response might be from this process, but the industry may be facing additional regulation to help support the safe and continued growth of this constantly-expanding sector.”</a:t>
            </a:r>
          </a:p>
          <a:p>
            <a:r>
              <a:rPr lang="en-US" dirty="0"/>
              <a:t>While the level of regulation and complexity might seem overblown to the average business person, the financial sector has always been a highly regulated arena, going back to the 1930s. </a:t>
            </a:r>
            <a:endParaRPr lang="en-US" dirty="0" smtClean="0"/>
          </a:p>
          <a:p>
            <a:r>
              <a:rPr lang="en-US" sz="3500" b="1" dirty="0" smtClean="0"/>
              <a:t>After </a:t>
            </a:r>
            <a:r>
              <a:rPr lang="en-US" sz="3500" b="1" dirty="0"/>
              <a:t>the 2008 crisis, banks faced additional capital adequacy requirements and also came under fire for non-compliance on existing rules. So while </a:t>
            </a:r>
            <a:r>
              <a:rPr lang="en-US" sz="3500" b="1" dirty="0" err="1"/>
              <a:t>fintech</a:t>
            </a:r>
            <a:r>
              <a:rPr lang="en-US" sz="3500" b="1" dirty="0"/>
              <a:t> startups are still subject to many of the same rules as their traditional counterparts, they don’t have the added burdens that come with litigation, fines and other penalties that several large institutions have had to deal with in recent </a:t>
            </a:r>
            <a:r>
              <a:rPr lang="en-US" sz="3500" b="1" dirty="0" smtClean="0"/>
              <a:t>years.</a:t>
            </a:r>
            <a:endParaRPr lang="en-US" sz="3500" b="1" dirty="0"/>
          </a:p>
          <a:p>
            <a:endParaRPr lang="en-US" dirty="0"/>
          </a:p>
        </p:txBody>
      </p:sp>
    </p:spTree>
    <p:extLst>
      <p:ext uri="{BB962C8B-B14F-4D97-AF65-F5344CB8AC3E}">
        <p14:creationId xmlns:p14="http://schemas.microsoft.com/office/powerpoint/2010/main" val="142373173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307848"/>
            <a:ext cx="8534400" cy="758952"/>
          </a:xfrm>
        </p:spPr>
        <p:txBody>
          <a:bodyPr>
            <a:normAutofit fontScale="90000"/>
          </a:bodyPr>
          <a:lstStyle/>
          <a:p>
            <a:r>
              <a:rPr lang="en-US" dirty="0" smtClean="0"/>
              <a:t>Implications of Differential Enforcement of Banking Rules… Fintech and Shadow Banking</a:t>
            </a:r>
            <a:endParaRPr lang="en-US" dirty="0"/>
          </a:p>
        </p:txBody>
      </p:sp>
      <p:sp>
        <p:nvSpPr>
          <p:cNvPr id="3" name="Content Placeholder 2"/>
          <p:cNvSpPr>
            <a:spLocks noGrp="1"/>
          </p:cNvSpPr>
          <p:nvPr>
            <p:ph sz="quarter" idx="1"/>
          </p:nvPr>
        </p:nvSpPr>
        <p:spPr/>
        <p:txBody>
          <a:bodyPr>
            <a:normAutofit fontScale="85000" lnSpcReduction="20000"/>
          </a:bodyPr>
          <a:lstStyle/>
          <a:p>
            <a:r>
              <a:rPr lang="en-US" dirty="0" smtClean="0"/>
              <a:t>Expect more </a:t>
            </a:r>
            <a:r>
              <a:rPr lang="en-US" dirty="0" err="1" smtClean="0"/>
              <a:t>fintech</a:t>
            </a:r>
            <a:r>
              <a:rPr lang="en-US" dirty="0" smtClean="0"/>
              <a:t> VC post financial crisis than pre-financial crisis relative to other types of VC, but only among certain types of VCs and in certain countries</a:t>
            </a:r>
          </a:p>
          <a:p>
            <a:endParaRPr lang="en-US" dirty="0"/>
          </a:p>
          <a:p>
            <a:r>
              <a:rPr lang="en-US" b="1" dirty="0"/>
              <a:t>Hypothesis 1:</a:t>
            </a:r>
            <a:r>
              <a:rPr lang="en-US" dirty="0"/>
              <a:t> </a:t>
            </a:r>
            <a:r>
              <a:rPr lang="en-US" i="1" dirty="0"/>
              <a:t>Fintech VC investment is more pronounced in countries without a major financial center</a:t>
            </a:r>
            <a:r>
              <a:rPr lang="en-US" i="1" dirty="0" smtClean="0"/>
              <a:t>.</a:t>
            </a:r>
          </a:p>
          <a:p>
            <a:endParaRPr lang="en-US" dirty="0"/>
          </a:p>
          <a:p>
            <a:r>
              <a:rPr lang="en-US" b="1" dirty="0"/>
              <a:t>Hypothesis 2:</a:t>
            </a:r>
            <a:r>
              <a:rPr lang="en-US" dirty="0"/>
              <a:t> </a:t>
            </a:r>
            <a:r>
              <a:rPr lang="en-US" i="1" dirty="0"/>
              <a:t>Fintech VC investment is more pronounced among less experienced VCs, particularly since the global financial crisis.</a:t>
            </a:r>
            <a:endParaRPr lang="en-US" dirty="0"/>
          </a:p>
          <a:p>
            <a:endParaRPr lang="en-US" b="1" dirty="0" smtClean="0"/>
          </a:p>
          <a:p>
            <a:r>
              <a:rPr lang="en-US" b="1" dirty="0" smtClean="0"/>
              <a:t>Hypothesis </a:t>
            </a:r>
            <a:r>
              <a:rPr lang="en-US" b="1" dirty="0"/>
              <a:t>3:</a:t>
            </a:r>
            <a:r>
              <a:rPr lang="en-US" dirty="0"/>
              <a:t> </a:t>
            </a:r>
            <a:r>
              <a:rPr lang="en-US" i="1" dirty="0"/>
              <a:t>Fintech VC investments are less likely to result in successful exit outcomes, particularly since the global financial crisis.</a:t>
            </a:r>
            <a:endParaRPr lang="en-US" dirty="0"/>
          </a:p>
          <a:p>
            <a:endParaRPr lang="en-US" dirty="0" smtClean="0"/>
          </a:p>
        </p:txBody>
      </p:sp>
    </p:spTree>
    <p:extLst>
      <p:ext uri="{BB962C8B-B14F-4D97-AF65-F5344CB8AC3E}">
        <p14:creationId xmlns:p14="http://schemas.microsoft.com/office/powerpoint/2010/main" val="26334556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Difference-in-Differences (DD) Analyses</a:t>
            </a:r>
            <a:endParaRPr lang="en-US" dirty="0"/>
          </a:p>
        </p:txBody>
      </p:sp>
      <p:sp>
        <p:nvSpPr>
          <p:cNvPr id="3" name="Content Placeholder 2"/>
          <p:cNvSpPr>
            <a:spLocks noGrp="1"/>
          </p:cNvSpPr>
          <p:nvPr>
            <p:ph sz="quarter" idx="1"/>
          </p:nvPr>
        </p:nvSpPr>
        <p:spPr/>
        <p:txBody>
          <a:bodyPr>
            <a:normAutofit fontScale="85000" lnSpcReduction="10000"/>
          </a:bodyPr>
          <a:lstStyle/>
          <a:p>
            <a:r>
              <a:rPr lang="en-US" dirty="0" smtClean="0"/>
              <a:t>One way to test these propositions is to create a panel dataset</a:t>
            </a:r>
          </a:p>
          <a:p>
            <a:pPr lvl="1"/>
            <a:r>
              <a:rPr lang="en-US" dirty="0" smtClean="0"/>
              <a:t>Typical context in which to study differential impact of a regime change</a:t>
            </a:r>
          </a:p>
          <a:p>
            <a:endParaRPr lang="en-US" dirty="0" smtClean="0"/>
          </a:p>
          <a:p>
            <a:r>
              <a:rPr lang="en-US" dirty="0" smtClean="0"/>
              <a:t>DD is a quasi-experimental technique</a:t>
            </a:r>
          </a:p>
          <a:p>
            <a:pPr lvl="1"/>
            <a:r>
              <a:rPr lang="en-US" dirty="0" smtClean="0"/>
              <a:t>Can be used to study </a:t>
            </a:r>
          </a:p>
          <a:p>
            <a:pPr lvl="2"/>
            <a:r>
              <a:rPr lang="en-US" dirty="0" smtClean="0"/>
              <a:t>Regime change</a:t>
            </a:r>
          </a:p>
          <a:p>
            <a:pPr lvl="2"/>
            <a:r>
              <a:rPr lang="en-US" dirty="0" smtClean="0"/>
              <a:t>Change in government policy</a:t>
            </a:r>
          </a:p>
          <a:p>
            <a:pPr lvl="2"/>
            <a:r>
              <a:rPr lang="en-US" dirty="0" smtClean="0"/>
              <a:t>Change in economic environment</a:t>
            </a:r>
          </a:p>
          <a:p>
            <a:endParaRPr lang="en-US" dirty="0"/>
          </a:p>
          <a:p>
            <a:r>
              <a:rPr lang="en-US" dirty="0" smtClean="0"/>
              <a:t>Natural experiment</a:t>
            </a:r>
          </a:p>
          <a:p>
            <a:pPr lvl="1"/>
            <a:r>
              <a:rPr lang="en-US" dirty="0" smtClean="0"/>
              <a:t>The change in the economic environment brought about a regime change</a:t>
            </a:r>
          </a:p>
          <a:p>
            <a:pPr lvl="1"/>
            <a:r>
              <a:rPr lang="en-US" dirty="0" smtClean="0"/>
              <a:t>Exogenous source of variation</a:t>
            </a:r>
          </a:p>
        </p:txBody>
      </p:sp>
    </p:spTree>
    <p:extLst>
      <p:ext uri="{BB962C8B-B14F-4D97-AF65-F5344CB8AC3E}">
        <p14:creationId xmlns:p14="http://schemas.microsoft.com/office/powerpoint/2010/main" val="20893710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Difference-in-Differences Estimator</a:t>
            </a:r>
            <a:endParaRPr lang="en-US" dirty="0"/>
          </a:p>
        </p:txBody>
      </p:sp>
      <p:sp>
        <p:nvSpPr>
          <p:cNvPr id="3" name="Content Placeholder 2"/>
          <p:cNvSpPr>
            <a:spLocks noGrp="1"/>
          </p:cNvSpPr>
          <p:nvPr>
            <p:ph sz="quarter" idx="1"/>
          </p:nvPr>
        </p:nvSpPr>
        <p:spPr/>
        <p:txBody>
          <a:bodyPr/>
          <a:lstStyle/>
          <a:p>
            <a:r>
              <a:rPr lang="en-US" dirty="0" smtClean="0"/>
              <a:t>Cross-sectional estimator avoids omitted common trends</a:t>
            </a:r>
          </a:p>
          <a:p>
            <a:r>
              <a:rPr lang="en-US" dirty="0" smtClean="0"/>
              <a:t>Time-series estimator avoids cross-sectional differences</a:t>
            </a:r>
          </a:p>
          <a:p>
            <a:endParaRPr lang="en-US" dirty="0"/>
          </a:p>
          <a:p>
            <a:endParaRPr lang="en-US" dirty="0" smtClean="0"/>
          </a:p>
          <a:p>
            <a:r>
              <a:rPr lang="en-US" dirty="0" smtClean="0"/>
              <a:t>Can see what the parameters estimate in this matrix:</a:t>
            </a:r>
          </a:p>
          <a:p>
            <a:endParaRPr lang="en-US" dirty="0"/>
          </a:p>
        </p:txBody>
      </p:sp>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3457575"/>
            <a:ext cx="8172450" cy="581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45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2463" y="4914900"/>
            <a:ext cx="7839075" cy="1714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418100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Natural Experiment: Financial Crisis</a:t>
            </a:r>
            <a:endParaRPr lang="en-US" dirty="0"/>
          </a:p>
        </p:txBody>
      </p:sp>
      <p:sp>
        <p:nvSpPr>
          <p:cNvPr id="3" name="Content Placeholder 2"/>
          <p:cNvSpPr>
            <a:spLocks noGrp="1"/>
          </p:cNvSpPr>
          <p:nvPr>
            <p:ph sz="quarter" idx="1"/>
          </p:nvPr>
        </p:nvSpPr>
        <p:spPr/>
        <p:txBody>
          <a:bodyPr>
            <a:normAutofit fontScale="85000" lnSpcReduction="10000"/>
          </a:bodyPr>
          <a:lstStyle/>
          <a:p>
            <a:r>
              <a:rPr lang="en-US" dirty="0" smtClean="0"/>
              <a:t>After the financial crisis, enforcement of banking rules for </a:t>
            </a:r>
            <a:r>
              <a:rPr lang="en-US" dirty="0" err="1" smtClean="0"/>
              <a:t>fintech</a:t>
            </a:r>
            <a:r>
              <a:rPr lang="en-US" dirty="0" smtClean="0"/>
              <a:t> start-ups were more stringent in countries with a major financial center than without a major financial center</a:t>
            </a:r>
          </a:p>
          <a:p>
            <a:endParaRPr lang="en-US" dirty="0" smtClean="0"/>
          </a:p>
          <a:p>
            <a:endParaRPr lang="en-US" dirty="0" smtClean="0"/>
          </a:p>
          <a:p>
            <a:endParaRPr lang="en-US" dirty="0"/>
          </a:p>
          <a:p>
            <a:endParaRPr lang="en-US" dirty="0" smtClean="0"/>
          </a:p>
          <a:p>
            <a:r>
              <a:rPr lang="en-US" dirty="0" err="1" smtClean="0"/>
              <a:t>y</a:t>
            </a:r>
            <a:r>
              <a:rPr lang="en-US" baseline="-25000" dirty="0" err="1" smtClean="0"/>
              <a:t>it</a:t>
            </a:r>
            <a:r>
              <a:rPr lang="en-US" dirty="0" smtClean="0"/>
              <a:t> : round amounts in </a:t>
            </a:r>
            <a:r>
              <a:rPr lang="en-US" dirty="0" err="1" smtClean="0"/>
              <a:t>fintech</a:t>
            </a:r>
            <a:r>
              <a:rPr lang="en-US" dirty="0" smtClean="0"/>
              <a:t> ventures per country per year</a:t>
            </a:r>
          </a:p>
          <a:p>
            <a:r>
              <a:rPr lang="en-US" dirty="0" smtClean="0"/>
              <a:t>“</a:t>
            </a:r>
            <a:r>
              <a:rPr lang="en-US" dirty="0"/>
              <a:t>Treat”: </a:t>
            </a:r>
            <a:r>
              <a:rPr lang="en-US" dirty="0" smtClean="0"/>
              <a:t>non-major </a:t>
            </a:r>
            <a:r>
              <a:rPr lang="en-US" dirty="0"/>
              <a:t>financial centers </a:t>
            </a:r>
          </a:p>
          <a:p>
            <a:r>
              <a:rPr lang="en-US" dirty="0"/>
              <a:t>“Post”: after the financial crisis</a:t>
            </a:r>
          </a:p>
          <a:p>
            <a:r>
              <a:rPr lang="en-US" dirty="0"/>
              <a:t>“Treat*Post”: the key variable of interest</a:t>
            </a:r>
          </a:p>
          <a:p>
            <a:endParaRPr lang="en-US"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3000375"/>
            <a:ext cx="8172450" cy="581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403182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Key Assumption of DD Estimator</a:t>
            </a:r>
            <a:endParaRPr lang="en-US" dirty="0"/>
          </a:p>
        </p:txBody>
      </p:sp>
      <p:sp>
        <p:nvSpPr>
          <p:cNvPr id="3" name="Content Placeholder 2"/>
          <p:cNvSpPr>
            <a:spLocks noGrp="1"/>
          </p:cNvSpPr>
          <p:nvPr>
            <p:ph sz="quarter" idx="1"/>
          </p:nvPr>
        </p:nvSpPr>
        <p:spPr/>
        <p:txBody>
          <a:bodyPr>
            <a:normAutofit fontScale="92500"/>
          </a:bodyPr>
          <a:lstStyle/>
          <a:p>
            <a:r>
              <a:rPr lang="en-US" dirty="0" smtClean="0"/>
              <a:t>In the absence of the differential enforcement of financial regulation in non-financial centers, the average change in round amounts in </a:t>
            </a:r>
            <a:r>
              <a:rPr lang="en-US" dirty="0" err="1" smtClean="0"/>
              <a:t>fintech</a:t>
            </a:r>
            <a:r>
              <a:rPr lang="en-US" dirty="0" smtClean="0"/>
              <a:t> would have been the same for the countries with and without a financial center</a:t>
            </a:r>
          </a:p>
          <a:p>
            <a:endParaRPr lang="en-US" dirty="0"/>
          </a:p>
          <a:p>
            <a:r>
              <a:rPr lang="en-US" dirty="0" smtClean="0"/>
              <a:t>Can’t observe </a:t>
            </a:r>
            <a:r>
              <a:rPr lang="el-GR" dirty="0" smtClean="0"/>
              <a:t>ε</a:t>
            </a:r>
            <a:r>
              <a:rPr lang="en-US" dirty="0" smtClean="0"/>
              <a:t> so this is not testable</a:t>
            </a:r>
          </a:p>
          <a:p>
            <a:r>
              <a:rPr lang="en-US" dirty="0" smtClean="0"/>
              <a:t>How to check this assumption (you should do it in your papers!): </a:t>
            </a:r>
          </a:p>
          <a:p>
            <a:pPr lvl="1"/>
            <a:r>
              <a:rPr lang="en-US" dirty="0" smtClean="0"/>
              <a:t>look at graphs for levels in the pre-era and compare the treat group with the non-treat group</a:t>
            </a:r>
          </a:p>
          <a:p>
            <a:pPr lvl="1"/>
            <a:r>
              <a:rPr lang="en-US" dirty="0" smtClean="0"/>
              <a:t>Do a t-test of levels during the pre-treatment period</a:t>
            </a:r>
            <a:endParaRPr lang="en-US" dirty="0"/>
          </a:p>
        </p:txBody>
      </p:sp>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05113" y="3124200"/>
            <a:ext cx="3533775" cy="447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463267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307848"/>
            <a:ext cx="8534400" cy="758952"/>
          </a:xfrm>
        </p:spPr>
        <p:txBody>
          <a:bodyPr>
            <a:normAutofit fontScale="90000"/>
          </a:bodyPr>
          <a:lstStyle/>
          <a:p>
            <a:r>
              <a:rPr lang="en-US" b="1" dirty="0"/>
              <a:t>Figure 1. Total Size of All VC Rounds, Scaled 2007=0</a:t>
            </a:r>
            <a:endParaRPr lang="en-US" dirty="0"/>
          </a:p>
        </p:txBody>
      </p:sp>
      <p:pic>
        <p:nvPicPr>
          <p:cNvPr id="4" name="Picture 3"/>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43000" y="1702752"/>
            <a:ext cx="6888797" cy="4698048"/>
          </a:xfrm>
          <a:prstGeom prst="rect">
            <a:avLst/>
          </a:prstGeom>
          <a:noFill/>
        </p:spPr>
      </p:pic>
    </p:spTree>
    <p:extLst>
      <p:ext uri="{BB962C8B-B14F-4D97-AF65-F5344CB8AC3E}">
        <p14:creationId xmlns:p14="http://schemas.microsoft.com/office/powerpoint/2010/main" val="158853500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304800"/>
            <a:ext cx="8534400" cy="758952"/>
          </a:xfrm>
        </p:spPr>
        <p:txBody>
          <a:bodyPr>
            <a:normAutofit fontScale="90000"/>
          </a:bodyPr>
          <a:lstStyle/>
          <a:p>
            <a:r>
              <a:rPr lang="en-US" b="1" dirty="0"/>
              <a:t>Figure 2. Number of VC Rounds, Scaled 2007=0</a:t>
            </a:r>
            <a:endParaRPr lang="en-US" dirty="0"/>
          </a:p>
        </p:txBody>
      </p:sp>
      <p:pic>
        <p:nvPicPr>
          <p:cNvPr id="4" name="Picture 3"/>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11250" y="1642427"/>
            <a:ext cx="6889750" cy="4758373"/>
          </a:xfrm>
          <a:prstGeom prst="rect">
            <a:avLst/>
          </a:prstGeom>
          <a:noFill/>
        </p:spPr>
      </p:pic>
    </p:spTree>
    <p:extLst>
      <p:ext uri="{BB962C8B-B14F-4D97-AF65-F5344CB8AC3E}">
        <p14:creationId xmlns:p14="http://schemas.microsoft.com/office/powerpoint/2010/main" val="183809939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307848"/>
            <a:ext cx="8534400" cy="758952"/>
          </a:xfrm>
        </p:spPr>
        <p:txBody>
          <a:bodyPr>
            <a:normAutofit fontScale="90000"/>
          </a:bodyPr>
          <a:lstStyle/>
          <a:p>
            <a:r>
              <a:rPr lang="en-US" b="1" dirty="0"/>
              <a:t>Figure 3. Number of Investment Rounds, Scaled </a:t>
            </a:r>
            <a:r>
              <a:rPr lang="en-US" b="1" dirty="0" smtClean="0"/>
              <a:t>2007=0</a:t>
            </a:r>
            <a:endParaRPr lang="en-US" dirty="0"/>
          </a:p>
        </p:txBody>
      </p:sp>
      <p:pic>
        <p:nvPicPr>
          <p:cNvPr id="4" name="Picture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17613" y="1681162"/>
            <a:ext cx="6783387" cy="4719638"/>
          </a:xfrm>
          <a:prstGeom prst="rect">
            <a:avLst/>
          </a:prstGeom>
          <a:noFill/>
        </p:spPr>
      </p:pic>
    </p:spTree>
    <p:extLst>
      <p:ext uri="{BB962C8B-B14F-4D97-AF65-F5344CB8AC3E}">
        <p14:creationId xmlns:p14="http://schemas.microsoft.com/office/powerpoint/2010/main" val="19529538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307848"/>
            <a:ext cx="8534400" cy="758952"/>
          </a:xfrm>
        </p:spPr>
        <p:txBody>
          <a:bodyPr>
            <a:normAutofit fontScale="90000"/>
          </a:bodyPr>
          <a:lstStyle/>
          <a:p>
            <a:r>
              <a:rPr lang="en-US" b="1" dirty="0"/>
              <a:t>Figure 4. Annual Volume of Round Investments, Scaled </a:t>
            </a:r>
            <a:r>
              <a:rPr lang="en-US" b="1" dirty="0" smtClean="0"/>
              <a:t>2007=0</a:t>
            </a:r>
            <a:endParaRPr lang="en-US" dirty="0"/>
          </a:p>
        </p:txBody>
      </p:sp>
      <p:pic>
        <p:nvPicPr>
          <p:cNvPr id="4" name="Picture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92225" y="1737042"/>
            <a:ext cx="6632575" cy="4663758"/>
          </a:xfrm>
          <a:prstGeom prst="rect">
            <a:avLst/>
          </a:prstGeom>
          <a:noFill/>
        </p:spPr>
      </p:pic>
    </p:spTree>
    <p:extLst>
      <p:ext uri="{BB962C8B-B14F-4D97-AF65-F5344CB8AC3E}">
        <p14:creationId xmlns:p14="http://schemas.microsoft.com/office/powerpoint/2010/main" val="41349959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a:t>
            </a:r>
            <a:endParaRPr lang="en-US" dirty="0"/>
          </a:p>
        </p:txBody>
      </p:sp>
      <p:sp>
        <p:nvSpPr>
          <p:cNvPr id="3" name="Content Placeholder 2"/>
          <p:cNvSpPr>
            <a:spLocks noGrp="1"/>
          </p:cNvSpPr>
          <p:nvPr>
            <p:ph sz="quarter" idx="1"/>
          </p:nvPr>
        </p:nvSpPr>
        <p:spPr/>
        <p:txBody>
          <a:bodyPr>
            <a:normAutofit/>
          </a:bodyPr>
          <a:lstStyle/>
          <a:p>
            <a:r>
              <a:rPr lang="en-US" dirty="0"/>
              <a:t>We collect all VC investments from the </a:t>
            </a:r>
            <a:r>
              <a:rPr lang="en-US" dirty="0" err="1"/>
              <a:t>VentureXpert</a:t>
            </a:r>
            <a:r>
              <a:rPr lang="en-US" dirty="0"/>
              <a:t> database from 1/1/1990 to 12/31/2015. </a:t>
            </a:r>
            <a:endParaRPr lang="en-US" dirty="0" smtClean="0"/>
          </a:p>
          <a:p>
            <a:endParaRPr lang="en-US" dirty="0" smtClean="0"/>
          </a:p>
          <a:p>
            <a:r>
              <a:rPr lang="en-US" dirty="0" smtClean="0"/>
              <a:t>3,704 </a:t>
            </a:r>
            <a:r>
              <a:rPr lang="en-US" dirty="0"/>
              <a:t>investment rounds in 1,805 distinct </a:t>
            </a:r>
            <a:r>
              <a:rPr lang="en-US" dirty="0" err="1"/>
              <a:t>fintech</a:t>
            </a:r>
            <a:r>
              <a:rPr lang="en-US" dirty="0"/>
              <a:t> ventures. </a:t>
            </a:r>
            <a:endParaRPr lang="en-US" dirty="0" smtClean="0"/>
          </a:p>
          <a:p>
            <a:endParaRPr lang="en-US" dirty="0" smtClean="0"/>
          </a:p>
          <a:p>
            <a:r>
              <a:rPr lang="en-US" dirty="0" smtClean="0"/>
              <a:t>329,131 </a:t>
            </a:r>
            <a:r>
              <a:rPr lang="en-US" dirty="0"/>
              <a:t>round investments in non-</a:t>
            </a:r>
            <a:r>
              <a:rPr lang="en-US" dirty="0" err="1"/>
              <a:t>fintech</a:t>
            </a:r>
            <a:r>
              <a:rPr lang="en-US" dirty="0"/>
              <a:t> ventures </a:t>
            </a:r>
            <a:r>
              <a:rPr lang="en-US" dirty="0" smtClean="0"/>
              <a:t>that comprises all remaining industry </a:t>
            </a:r>
            <a:r>
              <a:rPr lang="en-US" dirty="0"/>
              <a:t>sectors.</a:t>
            </a:r>
            <a:endParaRPr lang="en-US" dirty="0" smtClean="0"/>
          </a:p>
        </p:txBody>
      </p:sp>
    </p:spTree>
    <p:extLst>
      <p:ext uri="{BB962C8B-B14F-4D97-AF65-F5344CB8AC3E}">
        <p14:creationId xmlns:p14="http://schemas.microsoft.com/office/powerpoint/2010/main" val="3191417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Differential Enforcement of Banking Regulation</a:t>
            </a:r>
            <a:endParaRPr lang="en-US" dirty="0"/>
          </a:p>
        </p:txBody>
      </p:sp>
      <p:sp>
        <p:nvSpPr>
          <p:cNvPr id="3" name="Content Placeholder 2"/>
          <p:cNvSpPr>
            <a:spLocks noGrp="1"/>
          </p:cNvSpPr>
          <p:nvPr>
            <p:ph sz="quarter" idx="1"/>
          </p:nvPr>
        </p:nvSpPr>
        <p:spPr/>
        <p:txBody>
          <a:bodyPr>
            <a:normAutofit fontScale="92500" lnSpcReduction="10000"/>
          </a:bodyPr>
          <a:lstStyle/>
          <a:p>
            <a:r>
              <a:rPr lang="en-US" dirty="0"/>
              <a:t>To assess whether a venture is located in a country with a major financial center, we rely on the 2015 Global Financial </a:t>
            </a:r>
            <a:r>
              <a:rPr lang="en-US" dirty="0" err="1"/>
              <a:t>Centres</a:t>
            </a:r>
            <a:r>
              <a:rPr lang="en-US" dirty="0"/>
              <a:t> Index 18 (GFCI 18) that is computed by the Z/Yen Group Limited on an annual basis. </a:t>
            </a:r>
            <a:endParaRPr lang="en-US" dirty="0" smtClean="0"/>
          </a:p>
          <a:p>
            <a:endParaRPr lang="en-US" dirty="0"/>
          </a:p>
          <a:p>
            <a:r>
              <a:rPr lang="en-US" dirty="0" smtClean="0"/>
              <a:t>We </a:t>
            </a:r>
            <a:r>
              <a:rPr lang="en-US" dirty="0"/>
              <a:t>consider the following list of countries to have a major financial center: United Kingdom (London), United States (New York, San Francisco, Washington DC, Chicago, Boston), China (Hong Kong), Singapore (Singapore), Japan (Tokyo), South Korea (Seoul), Switzerland (Zurich, Geneva), Canada (Toronto), Germany (Frankfurt), and Australia (Sydney).</a:t>
            </a:r>
          </a:p>
        </p:txBody>
      </p:sp>
    </p:spTree>
    <p:extLst>
      <p:ext uri="{BB962C8B-B14F-4D97-AF65-F5344CB8AC3E}">
        <p14:creationId xmlns:p14="http://schemas.microsoft.com/office/powerpoint/2010/main" val="7860032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Difference-in-Differences: Number of Rounds</a:t>
            </a:r>
            <a:endParaRPr lang="en-US" dirty="0"/>
          </a:p>
        </p:txBody>
      </p:sp>
      <p:sp>
        <p:nvSpPr>
          <p:cNvPr id="3" name="Content Placeholder 2"/>
          <p:cNvSpPr>
            <a:spLocks noGrp="1"/>
          </p:cNvSpPr>
          <p:nvPr>
            <p:ph sz="quarter" idx="1"/>
          </p:nvPr>
        </p:nvSpPr>
        <p:spPr/>
        <p:txBody>
          <a:bodyPr>
            <a:normAutofit fontScale="55000" lnSpcReduction="20000"/>
          </a:bodyPr>
          <a:lstStyle/>
          <a:p>
            <a:r>
              <a:rPr lang="en-US" dirty="0" smtClean="0"/>
              <a:t>Difference-in-differences </a:t>
            </a:r>
            <a:r>
              <a:rPr lang="en-US" dirty="0"/>
              <a:t>analysis for </a:t>
            </a:r>
            <a:r>
              <a:rPr lang="en-US" dirty="0" err="1" smtClean="0"/>
              <a:t>fintech</a:t>
            </a:r>
            <a:r>
              <a:rPr lang="en-US" dirty="0" smtClean="0"/>
              <a:t> in non-financial versus financial centers. </a:t>
            </a:r>
          </a:p>
          <a:p>
            <a:endParaRPr lang="en-US" dirty="0" smtClean="0"/>
          </a:p>
          <a:p>
            <a:endParaRPr lang="en-US" dirty="0"/>
          </a:p>
          <a:p>
            <a:endParaRPr lang="en-US" dirty="0"/>
          </a:p>
          <a:p>
            <a:r>
              <a:rPr lang="en-US" dirty="0" err="1" smtClean="0"/>
              <a:t>y</a:t>
            </a:r>
            <a:r>
              <a:rPr lang="en-US" baseline="-25000" dirty="0" err="1" smtClean="0"/>
              <a:t>it</a:t>
            </a:r>
            <a:r>
              <a:rPr lang="en-US" dirty="0" smtClean="0"/>
              <a:t> </a:t>
            </a:r>
            <a:r>
              <a:rPr lang="en-US" dirty="0"/>
              <a:t>: </a:t>
            </a:r>
            <a:r>
              <a:rPr lang="en-US" dirty="0" smtClean="0"/>
              <a:t>number of round sin </a:t>
            </a:r>
            <a:r>
              <a:rPr lang="en-US" dirty="0" err="1"/>
              <a:t>fintech</a:t>
            </a:r>
            <a:r>
              <a:rPr lang="en-US" dirty="0"/>
              <a:t> ventures per country per year</a:t>
            </a:r>
          </a:p>
          <a:p>
            <a:r>
              <a:rPr lang="en-US" dirty="0"/>
              <a:t>“Treat”: non-major financial centers </a:t>
            </a:r>
          </a:p>
          <a:p>
            <a:r>
              <a:rPr lang="en-US" dirty="0"/>
              <a:t>“Post”: after the financial crisis</a:t>
            </a:r>
          </a:p>
          <a:p>
            <a:r>
              <a:rPr lang="en-US" dirty="0"/>
              <a:t>“Treat*Post”: the key variable of interest</a:t>
            </a:r>
          </a:p>
          <a:p>
            <a:endParaRPr lang="en-US" dirty="0" smtClean="0"/>
          </a:p>
          <a:p>
            <a:r>
              <a:rPr lang="en-US" dirty="0" smtClean="0"/>
              <a:t>Estimates: </a:t>
            </a:r>
          </a:p>
          <a:p>
            <a:r>
              <a:rPr lang="en-US" dirty="0" smtClean="0"/>
              <a:t>β</a:t>
            </a:r>
            <a:r>
              <a:rPr lang="en-US" baseline="-25000" dirty="0" smtClean="0"/>
              <a:t>1</a:t>
            </a:r>
            <a:r>
              <a:rPr lang="en-US" dirty="0" smtClean="0"/>
              <a:t> = -15.7497 (-1.41)</a:t>
            </a:r>
          </a:p>
          <a:p>
            <a:r>
              <a:rPr lang="el-GR" dirty="0" smtClean="0"/>
              <a:t>β</a:t>
            </a:r>
            <a:r>
              <a:rPr lang="en-US" baseline="-25000" dirty="0" smtClean="0"/>
              <a:t>2</a:t>
            </a:r>
            <a:r>
              <a:rPr lang="en-US" dirty="0" smtClean="0"/>
              <a:t> = -16.0194 (-1.13)</a:t>
            </a:r>
          </a:p>
          <a:p>
            <a:r>
              <a:rPr lang="el-GR" dirty="0" smtClean="0"/>
              <a:t>β</a:t>
            </a:r>
            <a:r>
              <a:rPr lang="en-US" baseline="-25000" dirty="0" smtClean="0"/>
              <a:t>3</a:t>
            </a:r>
            <a:r>
              <a:rPr lang="en-US" dirty="0" smtClean="0"/>
              <a:t> = </a:t>
            </a:r>
            <a:r>
              <a:rPr lang="en-US" dirty="0" smtClean="0">
                <a:solidFill>
                  <a:srgbClr val="FF0000"/>
                </a:solidFill>
              </a:rPr>
              <a:t>59.90831 (2.98)***</a:t>
            </a:r>
          </a:p>
          <a:p>
            <a:r>
              <a:rPr lang="en-US" dirty="0" smtClean="0"/>
              <a:t>β</a:t>
            </a:r>
            <a:r>
              <a:rPr lang="en-US" baseline="-25000" dirty="0" smtClean="0"/>
              <a:t>0</a:t>
            </a:r>
            <a:r>
              <a:rPr lang="en-US" dirty="0" smtClean="0"/>
              <a:t> </a:t>
            </a:r>
            <a:r>
              <a:rPr lang="en-US" dirty="0"/>
              <a:t>= </a:t>
            </a:r>
            <a:r>
              <a:rPr lang="en-US" dirty="0" smtClean="0"/>
              <a:t>60.19417 (7.63)***</a:t>
            </a:r>
          </a:p>
          <a:p>
            <a:r>
              <a:rPr lang="en-US" dirty="0" smtClean="0"/>
              <a:t>Observations = 52</a:t>
            </a:r>
          </a:p>
          <a:p>
            <a:r>
              <a:rPr lang="en-US" dirty="0" smtClean="0"/>
              <a:t>Fraction Treatment = 50%</a:t>
            </a:r>
          </a:p>
          <a:p>
            <a:r>
              <a:rPr lang="en-US" dirty="0" smtClean="0"/>
              <a:t>Adjusted R</a:t>
            </a:r>
            <a:r>
              <a:rPr lang="en-US" baseline="30000" dirty="0" smtClean="0"/>
              <a:t>2 </a:t>
            </a:r>
            <a:r>
              <a:rPr lang="en-US" dirty="0" smtClean="0"/>
              <a:t>= 0.1848</a:t>
            </a:r>
          </a:p>
          <a:p>
            <a:r>
              <a:rPr lang="en-US" dirty="0" smtClean="0"/>
              <a:t>Average value of dependent variable: 56.6</a:t>
            </a:r>
            <a:endParaRPr lang="en-US" dirty="0"/>
          </a:p>
          <a:p>
            <a:r>
              <a:rPr lang="en-US" dirty="0" smtClean="0"/>
              <a:t>Inference: number of </a:t>
            </a:r>
            <a:r>
              <a:rPr lang="en-US" dirty="0" err="1" smtClean="0"/>
              <a:t>fintech</a:t>
            </a:r>
            <a:r>
              <a:rPr lang="en-US" dirty="0" smtClean="0"/>
              <a:t> rounds went up by 105.8% after the financial crisis for </a:t>
            </a:r>
            <a:r>
              <a:rPr lang="en-US" dirty="0" err="1" smtClean="0"/>
              <a:t>fintech</a:t>
            </a:r>
            <a:r>
              <a:rPr lang="en-US" dirty="0" smtClean="0"/>
              <a:t> in countries without a financial center relative to countries with financial center</a:t>
            </a:r>
            <a:endParaRPr lang="en-US" dirty="0"/>
          </a:p>
          <a:p>
            <a:endParaRPr lang="en-US" dirty="0" smtClean="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2095" y="1781175"/>
            <a:ext cx="8172450" cy="581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888875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307848"/>
            <a:ext cx="8534400" cy="758952"/>
          </a:xfrm>
        </p:spPr>
        <p:txBody>
          <a:bodyPr>
            <a:normAutofit fontScale="90000"/>
          </a:bodyPr>
          <a:lstStyle/>
          <a:p>
            <a:r>
              <a:rPr lang="en-US" dirty="0" smtClean="0"/>
              <a:t>Robustness Checks with Differences-in-Differences Estimators</a:t>
            </a:r>
            <a:endParaRPr lang="en-US" dirty="0"/>
          </a:p>
        </p:txBody>
      </p:sp>
      <p:sp>
        <p:nvSpPr>
          <p:cNvPr id="3" name="Content Placeholder 2"/>
          <p:cNvSpPr>
            <a:spLocks noGrp="1"/>
          </p:cNvSpPr>
          <p:nvPr>
            <p:ph sz="quarter" idx="1"/>
          </p:nvPr>
        </p:nvSpPr>
        <p:spPr/>
        <p:txBody>
          <a:bodyPr>
            <a:normAutofit/>
          </a:bodyPr>
          <a:lstStyle/>
          <a:p>
            <a:r>
              <a:rPr lang="en-GB" dirty="0"/>
              <a:t>Bertrand, Marianne, Esther </a:t>
            </a:r>
            <a:r>
              <a:rPr lang="en-GB" dirty="0" err="1"/>
              <a:t>Duflo</a:t>
            </a:r>
            <a:r>
              <a:rPr lang="en-GB" dirty="0"/>
              <a:t>, and </a:t>
            </a:r>
            <a:r>
              <a:rPr lang="en-GB" dirty="0" err="1"/>
              <a:t>Sendhil</a:t>
            </a:r>
            <a:r>
              <a:rPr lang="en-GB" dirty="0"/>
              <a:t> </a:t>
            </a:r>
            <a:r>
              <a:rPr lang="en-GB" dirty="0" err="1"/>
              <a:t>Mullainathan</a:t>
            </a:r>
            <a:r>
              <a:rPr lang="en-GB" dirty="0"/>
              <a:t>. 2004. “How much should we trust difference in difference estimates?” 119 </a:t>
            </a:r>
            <a:r>
              <a:rPr lang="en-GB" i="1" dirty="0"/>
              <a:t>Quarterly Journal of Economics</a:t>
            </a:r>
            <a:r>
              <a:rPr lang="en-GB" dirty="0"/>
              <a:t> 249-275.</a:t>
            </a:r>
            <a:endParaRPr lang="en-US" dirty="0"/>
          </a:p>
          <a:p>
            <a:pPr lvl="1"/>
            <a:r>
              <a:rPr lang="en-US" dirty="0" smtClean="0"/>
              <a:t>Suggestion: use an AR(1) model Lagged dependent variable as a robustness check</a:t>
            </a:r>
          </a:p>
          <a:p>
            <a:endParaRPr lang="en-US" dirty="0"/>
          </a:p>
          <a:p>
            <a:r>
              <a:rPr lang="en-US" dirty="0" smtClean="0"/>
              <a:t>Another thing to do, if the data allow, is to look at transaction specific details… more below next number of slides</a:t>
            </a:r>
            <a:endParaRPr lang="en-US" dirty="0"/>
          </a:p>
        </p:txBody>
      </p:sp>
    </p:spTree>
    <p:extLst>
      <p:ext uri="{BB962C8B-B14F-4D97-AF65-F5344CB8AC3E}">
        <p14:creationId xmlns:p14="http://schemas.microsoft.com/office/powerpoint/2010/main" val="29525254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Looking into More Detail in the Data</a:t>
            </a:r>
            <a:endParaRPr lang="en-US" dirty="0"/>
          </a:p>
        </p:txBody>
      </p:sp>
      <p:sp>
        <p:nvSpPr>
          <p:cNvPr id="3" name="Content Placeholder 2"/>
          <p:cNvSpPr>
            <a:spLocks noGrp="1"/>
          </p:cNvSpPr>
          <p:nvPr>
            <p:ph sz="quarter" idx="1"/>
          </p:nvPr>
        </p:nvSpPr>
        <p:spPr/>
        <p:txBody>
          <a:bodyPr/>
          <a:lstStyle/>
          <a:p>
            <a:r>
              <a:rPr lang="en-US" dirty="0" smtClean="0"/>
              <a:t>Always start with some summary statistics </a:t>
            </a:r>
          </a:p>
          <a:p>
            <a:endParaRPr lang="en-US" dirty="0"/>
          </a:p>
          <a:p>
            <a:r>
              <a:rPr lang="en-US" dirty="0" smtClean="0"/>
              <a:t>Always include comparison tests</a:t>
            </a:r>
            <a:endParaRPr lang="en-US" dirty="0"/>
          </a:p>
        </p:txBody>
      </p:sp>
    </p:spTree>
    <p:extLst>
      <p:ext uri="{BB962C8B-B14F-4D97-AF65-F5344CB8AC3E}">
        <p14:creationId xmlns:p14="http://schemas.microsoft.com/office/powerpoint/2010/main" val="8256175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489406953"/>
              </p:ext>
            </p:extLst>
          </p:nvPr>
        </p:nvGraphicFramePr>
        <p:xfrm>
          <a:off x="152402" y="152392"/>
          <a:ext cx="8839199" cy="6598519"/>
        </p:xfrm>
        <a:graphic>
          <a:graphicData uri="http://schemas.openxmlformats.org/drawingml/2006/table">
            <a:tbl>
              <a:tblPr firstRow="1" firstCol="1" bandRow="1">
                <a:tableStyleId>{5C22544A-7EE6-4342-B048-85BDC9FD1C3A}</a:tableStyleId>
              </a:tblPr>
              <a:tblGrid>
                <a:gridCol w="3623913"/>
                <a:gridCol w="174173"/>
                <a:gridCol w="710651"/>
                <a:gridCol w="528265"/>
                <a:gridCol w="949726"/>
                <a:gridCol w="174173"/>
                <a:gridCol w="920973"/>
                <a:gridCol w="920973"/>
                <a:gridCol w="836352"/>
              </a:tblGrid>
              <a:tr h="567999">
                <a:tc>
                  <a:txBody>
                    <a:bodyPr/>
                    <a:lstStyle/>
                    <a:p>
                      <a:pPr>
                        <a:lnSpc>
                          <a:spcPct val="115000"/>
                        </a:lnSpc>
                      </a:pPr>
                      <a:endParaRPr lang="en-US" sz="1000" dirty="0">
                        <a:effectLst/>
                        <a:latin typeface="Calibri"/>
                      </a:endParaRPr>
                    </a:p>
                  </a:txBody>
                  <a:tcPr marL="24693" marR="24693" marT="0" marB="0" anchor="b"/>
                </a:tc>
                <a:tc>
                  <a:txBody>
                    <a:bodyPr/>
                    <a:lstStyle/>
                    <a:p>
                      <a:pPr>
                        <a:lnSpc>
                          <a:spcPct val="115000"/>
                        </a:lnSpc>
                      </a:pPr>
                      <a:endParaRPr lang="en-US" sz="1000">
                        <a:effectLst/>
                        <a:latin typeface="Calibri"/>
                      </a:endParaRPr>
                    </a:p>
                  </a:txBody>
                  <a:tcPr marL="24693" marR="24693" marT="0" marB="0" anchor="b"/>
                </a:tc>
                <a:tc gridSpan="3">
                  <a:txBody>
                    <a:bodyPr/>
                    <a:lstStyle/>
                    <a:p>
                      <a:pPr marL="0" marR="0" algn="ctr">
                        <a:lnSpc>
                          <a:spcPct val="107000"/>
                        </a:lnSpc>
                        <a:spcBef>
                          <a:spcPts val="0"/>
                        </a:spcBef>
                        <a:spcAft>
                          <a:spcPts val="0"/>
                        </a:spcAft>
                      </a:pPr>
                      <a:r>
                        <a:rPr lang="fr-FR" sz="1000" dirty="0">
                          <a:effectLst/>
                        </a:rPr>
                        <a:t>Full </a:t>
                      </a:r>
                      <a:r>
                        <a:rPr lang="fr-FR" sz="1000" dirty="0" err="1">
                          <a:effectLst/>
                        </a:rPr>
                        <a:t>Sample</a:t>
                      </a:r>
                      <a:endParaRPr lang="en-US" sz="1000" dirty="0">
                        <a:effectLst/>
                        <a:latin typeface="Calibri"/>
                        <a:ea typeface="Calibri"/>
                        <a:cs typeface="Times New Roman"/>
                      </a:endParaRPr>
                    </a:p>
                  </a:txBody>
                  <a:tcPr marL="24693" marR="24693" marT="0" marB="0" anchor="b"/>
                </a:tc>
                <a:tc hMerge="1">
                  <a:txBody>
                    <a:bodyPr/>
                    <a:lstStyle/>
                    <a:p>
                      <a:endParaRPr lang="en-US"/>
                    </a:p>
                  </a:txBody>
                  <a:tcPr/>
                </a:tc>
                <a:tc hMerge="1">
                  <a:txBody>
                    <a:bodyPr/>
                    <a:lstStyle/>
                    <a:p>
                      <a:endParaRPr lang="en-US"/>
                    </a:p>
                  </a:txBody>
                  <a:tcPr/>
                </a:tc>
                <a:tc>
                  <a:txBody>
                    <a:bodyPr/>
                    <a:lstStyle/>
                    <a:p>
                      <a:pPr>
                        <a:lnSpc>
                          <a:spcPct val="115000"/>
                        </a:lnSpc>
                      </a:pPr>
                      <a:endParaRPr lang="en-US" sz="1000" dirty="0">
                        <a:effectLst/>
                        <a:latin typeface="Calibri"/>
                      </a:endParaRPr>
                    </a:p>
                  </a:txBody>
                  <a:tcPr marL="24693" marR="24693" marT="0" marB="0" anchor="b"/>
                </a:tc>
                <a:tc>
                  <a:txBody>
                    <a:bodyPr/>
                    <a:lstStyle/>
                    <a:p>
                      <a:pPr marL="0" marR="0" algn="ctr">
                        <a:lnSpc>
                          <a:spcPct val="107000"/>
                        </a:lnSpc>
                        <a:spcBef>
                          <a:spcPts val="0"/>
                        </a:spcBef>
                        <a:spcAft>
                          <a:spcPts val="0"/>
                        </a:spcAft>
                      </a:pPr>
                      <a:r>
                        <a:rPr lang="fr-FR" sz="1000" dirty="0" err="1">
                          <a:effectLst/>
                        </a:rPr>
                        <a:t>Fintech</a:t>
                      </a:r>
                      <a:r>
                        <a:rPr lang="fr-FR" sz="1000" dirty="0">
                          <a:effectLst/>
                        </a:rPr>
                        <a:t> </a:t>
                      </a:r>
                      <a:r>
                        <a:rPr lang="fr-FR" sz="1000" dirty="0" err="1">
                          <a:effectLst/>
                        </a:rPr>
                        <a:t>Sample</a:t>
                      </a:r>
                      <a:r>
                        <a:rPr lang="fr-FR" sz="1000" dirty="0">
                          <a:effectLst/>
                        </a:rPr>
                        <a:t> </a:t>
                      </a:r>
                      <a:r>
                        <a:rPr lang="fr-FR" sz="1000" dirty="0" err="1">
                          <a:effectLst/>
                        </a:rPr>
                        <a:t>Only</a:t>
                      </a:r>
                      <a:endParaRPr lang="en-US" sz="1000" dirty="0">
                        <a:effectLst/>
                        <a:latin typeface="Calibri"/>
                        <a:ea typeface="Calibri"/>
                        <a:cs typeface="Times New Roman"/>
                      </a:endParaRPr>
                    </a:p>
                  </a:txBody>
                  <a:tcPr marL="24693" marR="24693" marT="0" marB="0" anchor="b"/>
                </a:tc>
                <a:tc>
                  <a:txBody>
                    <a:bodyPr/>
                    <a:lstStyle/>
                    <a:p>
                      <a:pPr marL="0" marR="0" algn="ctr">
                        <a:lnSpc>
                          <a:spcPct val="107000"/>
                        </a:lnSpc>
                        <a:spcBef>
                          <a:spcPts val="0"/>
                        </a:spcBef>
                        <a:spcAft>
                          <a:spcPts val="0"/>
                        </a:spcAft>
                      </a:pPr>
                      <a:r>
                        <a:rPr lang="fr-FR" sz="1000" dirty="0">
                          <a:effectLst/>
                        </a:rPr>
                        <a:t>Non-</a:t>
                      </a:r>
                      <a:r>
                        <a:rPr lang="fr-FR" sz="1000" dirty="0" err="1">
                          <a:effectLst/>
                        </a:rPr>
                        <a:t>Fintech</a:t>
                      </a:r>
                      <a:r>
                        <a:rPr lang="fr-FR" sz="1000" dirty="0">
                          <a:effectLst/>
                        </a:rPr>
                        <a:t> </a:t>
                      </a:r>
                      <a:r>
                        <a:rPr lang="fr-FR" sz="1000" dirty="0" err="1">
                          <a:effectLst/>
                        </a:rPr>
                        <a:t>Sample</a:t>
                      </a:r>
                      <a:r>
                        <a:rPr lang="fr-FR" sz="1000" dirty="0">
                          <a:effectLst/>
                        </a:rPr>
                        <a:t> </a:t>
                      </a:r>
                      <a:r>
                        <a:rPr lang="fr-FR" sz="1000" dirty="0" err="1">
                          <a:effectLst/>
                        </a:rPr>
                        <a:t>Only</a:t>
                      </a:r>
                      <a:endParaRPr lang="en-US" sz="1000" dirty="0">
                        <a:effectLst/>
                        <a:latin typeface="Calibri"/>
                        <a:ea typeface="Calibri"/>
                        <a:cs typeface="Times New Roman"/>
                      </a:endParaRPr>
                    </a:p>
                  </a:txBody>
                  <a:tcPr marL="24693" marR="24693" marT="0" marB="0" anchor="b"/>
                </a:tc>
                <a:tc>
                  <a:txBody>
                    <a:bodyPr/>
                    <a:lstStyle/>
                    <a:p>
                      <a:pPr marL="0" marR="0" algn="ctr">
                        <a:lnSpc>
                          <a:spcPct val="107000"/>
                        </a:lnSpc>
                        <a:spcBef>
                          <a:spcPts val="0"/>
                        </a:spcBef>
                        <a:spcAft>
                          <a:spcPts val="0"/>
                        </a:spcAft>
                      </a:pPr>
                      <a:r>
                        <a:rPr lang="fr-FR" sz="1000" dirty="0" err="1">
                          <a:effectLst/>
                        </a:rPr>
                        <a:t>Diff</a:t>
                      </a:r>
                      <a:r>
                        <a:rPr lang="fr-FR" sz="1000" dirty="0">
                          <a:effectLst/>
                        </a:rPr>
                        <a:t>. </a:t>
                      </a:r>
                      <a:r>
                        <a:rPr lang="fr-FR" sz="1000" dirty="0" err="1">
                          <a:effectLst/>
                        </a:rPr>
                        <a:t>Mean</a:t>
                      </a:r>
                      <a:r>
                        <a:rPr lang="fr-FR" sz="1000" dirty="0">
                          <a:effectLst/>
                        </a:rPr>
                        <a:t> Test</a:t>
                      </a:r>
                      <a:endParaRPr lang="en-US" sz="1000" dirty="0">
                        <a:effectLst/>
                        <a:latin typeface="Calibri"/>
                        <a:ea typeface="Calibri"/>
                        <a:cs typeface="Times New Roman"/>
                      </a:endParaRPr>
                    </a:p>
                  </a:txBody>
                  <a:tcPr marL="24693" marR="24693" marT="0" marB="0" anchor="b"/>
                </a:tc>
              </a:tr>
              <a:tr h="284000">
                <a:tc>
                  <a:txBody>
                    <a:bodyPr/>
                    <a:lstStyle/>
                    <a:p>
                      <a:pPr marL="0" marR="0">
                        <a:lnSpc>
                          <a:spcPct val="107000"/>
                        </a:lnSpc>
                        <a:spcBef>
                          <a:spcPts val="0"/>
                        </a:spcBef>
                        <a:spcAft>
                          <a:spcPts val="0"/>
                        </a:spcAft>
                      </a:pPr>
                      <a:r>
                        <a:rPr lang="fr-FR" sz="1000">
                          <a:effectLst/>
                        </a:rPr>
                        <a:t>Variable</a:t>
                      </a:r>
                      <a:endParaRPr lang="en-US" sz="1000">
                        <a:effectLst/>
                        <a:latin typeface="Calibri"/>
                        <a:ea typeface="Calibri"/>
                        <a:cs typeface="Times New Roman"/>
                      </a:endParaRPr>
                    </a:p>
                  </a:txBody>
                  <a:tcPr marL="24693" marR="24693" marT="0" marB="0" anchor="b"/>
                </a:tc>
                <a:tc>
                  <a:txBody>
                    <a:bodyPr/>
                    <a:lstStyle/>
                    <a:p>
                      <a:pPr>
                        <a:lnSpc>
                          <a:spcPct val="115000"/>
                        </a:lnSpc>
                      </a:pPr>
                      <a:endParaRPr lang="en-US" sz="1000">
                        <a:effectLst/>
                        <a:latin typeface="Calibri"/>
                      </a:endParaRPr>
                    </a:p>
                  </a:txBody>
                  <a:tcPr marL="24693" marR="24693" marT="0" marB="0" anchor="b"/>
                </a:tc>
                <a:tc>
                  <a:txBody>
                    <a:bodyPr/>
                    <a:lstStyle/>
                    <a:p>
                      <a:pPr marL="0" marR="0" algn="ctr">
                        <a:lnSpc>
                          <a:spcPct val="107000"/>
                        </a:lnSpc>
                        <a:spcBef>
                          <a:spcPts val="0"/>
                        </a:spcBef>
                        <a:spcAft>
                          <a:spcPts val="0"/>
                        </a:spcAft>
                      </a:pPr>
                      <a:r>
                        <a:rPr lang="fr-FR" sz="1000">
                          <a:effectLst/>
                        </a:rPr>
                        <a:t>Mean</a:t>
                      </a:r>
                      <a:endParaRPr lang="en-US" sz="1000">
                        <a:effectLst/>
                        <a:latin typeface="Calibri"/>
                        <a:ea typeface="Calibri"/>
                        <a:cs typeface="Times New Roman"/>
                      </a:endParaRPr>
                    </a:p>
                  </a:txBody>
                  <a:tcPr marL="24693" marR="24693" marT="0" marB="0" anchor="b"/>
                </a:tc>
                <a:tc>
                  <a:txBody>
                    <a:bodyPr/>
                    <a:lstStyle/>
                    <a:p>
                      <a:pPr marL="0" marR="0" algn="ctr">
                        <a:lnSpc>
                          <a:spcPct val="107000"/>
                        </a:lnSpc>
                        <a:spcBef>
                          <a:spcPts val="0"/>
                        </a:spcBef>
                        <a:spcAft>
                          <a:spcPts val="0"/>
                        </a:spcAft>
                      </a:pPr>
                      <a:r>
                        <a:rPr lang="fr-FR" sz="1000">
                          <a:effectLst/>
                        </a:rPr>
                        <a:t>Median</a:t>
                      </a:r>
                      <a:endParaRPr lang="en-US" sz="1000">
                        <a:effectLst/>
                        <a:latin typeface="Calibri"/>
                        <a:ea typeface="Calibri"/>
                        <a:cs typeface="Times New Roman"/>
                      </a:endParaRPr>
                    </a:p>
                  </a:txBody>
                  <a:tcPr marL="24693" marR="24693" marT="0" marB="0" anchor="b"/>
                </a:tc>
                <a:tc>
                  <a:txBody>
                    <a:bodyPr/>
                    <a:lstStyle/>
                    <a:p>
                      <a:pPr marL="0" marR="0" algn="ctr">
                        <a:lnSpc>
                          <a:spcPct val="107000"/>
                        </a:lnSpc>
                        <a:spcBef>
                          <a:spcPts val="0"/>
                        </a:spcBef>
                        <a:spcAft>
                          <a:spcPts val="0"/>
                        </a:spcAft>
                      </a:pPr>
                      <a:r>
                        <a:rPr lang="fr-FR" sz="1000">
                          <a:effectLst/>
                        </a:rPr>
                        <a:t>Std. Dev.</a:t>
                      </a:r>
                      <a:endParaRPr lang="en-US" sz="1000">
                        <a:effectLst/>
                        <a:latin typeface="Calibri"/>
                        <a:ea typeface="Calibri"/>
                        <a:cs typeface="Times New Roman"/>
                      </a:endParaRPr>
                    </a:p>
                  </a:txBody>
                  <a:tcPr marL="24693" marR="24693" marT="0" marB="0" anchor="b"/>
                </a:tc>
                <a:tc>
                  <a:txBody>
                    <a:bodyPr/>
                    <a:lstStyle/>
                    <a:p>
                      <a:pPr>
                        <a:lnSpc>
                          <a:spcPct val="115000"/>
                        </a:lnSpc>
                      </a:pPr>
                      <a:endParaRPr lang="en-US" sz="1000">
                        <a:effectLst/>
                        <a:latin typeface="Calibri"/>
                      </a:endParaRPr>
                    </a:p>
                  </a:txBody>
                  <a:tcPr marL="24693" marR="24693" marT="0" marB="0" anchor="b"/>
                </a:tc>
                <a:tc>
                  <a:txBody>
                    <a:bodyPr/>
                    <a:lstStyle/>
                    <a:p>
                      <a:pPr marL="0" marR="0" algn="ctr">
                        <a:lnSpc>
                          <a:spcPct val="107000"/>
                        </a:lnSpc>
                        <a:spcBef>
                          <a:spcPts val="0"/>
                        </a:spcBef>
                        <a:spcAft>
                          <a:spcPts val="0"/>
                        </a:spcAft>
                      </a:pPr>
                      <a:r>
                        <a:rPr lang="fr-FR" sz="1000">
                          <a:effectLst/>
                        </a:rPr>
                        <a:t>Mean</a:t>
                      </a:r>
                      <a:endParaRPr lang="en-US" sz="1000">
                        <a:effectLst/>
                        <a:latin typeface="Calibri"/>
                        <a:ea typeface="Calibri"/>
                        <a:cs typeface="Times New Roman"/>
                      </a:endParaRPr>
                    </a:p>
                  </a:txBody>
                  <a:tcPr marL="24693" marR="24693" marT="0" marB="0" anchor="b"/>
                </a:tc>
                <a:tc>
                  <a:txBody>
                    <a:bodyPr/>
                    <a:lstStyle/>
                    <a:p>
                      <a:pPr marL="0" marR="0" algn="ctr">
                        <a:lnSpc>
                          <a:spcPct val="107000"/>
                        </a:lnSpc>
                        <a:spcBef>
                          <a:spcPts val="0"/>
                        </a:spcBef>
                        <a:spcAft>
                          <a:spcPts val="0"/>
                        </a:spcAft>
                      </a:pPr>
                      <a:r>
                        <a:rPr lang="fr-FR" sz="1000">
                          <a:effectLst/>
                        </a:rPr>
                        <a:t>Mean</a:t>
                      </a:r>
                      <a:endParaRPr lang="en-US" sz="1000">
                        <a:effectLst/>
                        <a:latin typeface="Calibri"/>
                        <a:ea typeface="Calibri"/>
                        <a:cs typeface="Times New Roman"/>
                      </a:endParaRPr>
                    </a:p>
                  </a:txBody>
                  <a:tcPr marL="24693" marR="24693" marT="0" marB="0" anchor="b"/>
                </a:tc>
                <a:tc>
                  <a:txBody>
                    <a:bodyPr/>
                    <a:lstStyle/>
                    <a:p>
                      <a:pPr marL="0" marR="0" algn="ctr">
                        <a:lnSpc>
                          <a:spcPct val="107000"/>
                        </a:lnSpc>
                        <a:spcBef>
                          <a:spcPts val="0"/>
                        </a:spcBef>
                        <a:spcAft>
                          <a:spcPts val="0"/>
                        </a:spcAft>
                      </a:pPr>
                      <a:r>
                        <a:rPr lang="fr-FR" sz="1000">
                          <a:effectLst/>
                        </a:rPr>
                        <a:t>p-value</a:t>
                      </a:r>
                      <a:endParaRPr lang="en-US" sz="1000">
                        <a:effectLst/>
                        <a:latin typeface="Calibri"/>
                        <a:ea typeface="Calibri"/>
                        <a:cs typeface="Times New Roman"/>
                      </a:endParaRPr>
                    </a:p>
                  </a:txBody>
                  <a:tcPr marL="24693" marR="24693" marT="0" marB="0" anchor="b"/>
                </a:tc>
              </a:tr>
              <a:tr h="152606">
                <a:tc>
                  <a:txBody>
                    <a:bodyPr/>
                    <a:lstStyle/>
                    <a:p>
                      <a:pPr>
                        <a:lnSpc>
                          <a:spcPct val="115000"/>
                        </a:lnSpc>
                      </a:pPr>
                      <a:endParaRPr lang="en-US" sz="1000">
                        <a:effectLst/>
                        <a:latin typeface="Calibri"/>
                      </a:endParaRPr>
                    </a:p>
                  </a:txBody>
                  <a:tcPr marL="24693" marR="24693" marT="0" marB="0" anchor="b"/>
                </a:tc>
                <a:tc>
                  <a:txBody>
                    <a:bodyPr/>
                    <a:lstStyle/>
                    <a:p>
                      <a:pPr>
                        <a:lnSpc>
                          <a:spcPct val="115000"/>
                        </a:lnSpc>
                      </a:pPr>
                      <a:endParaRPr lang="en-US" sz="1000">
                        <a:effectLst/>
                        <a:latin typeface="Calibri"/>
                      </a:endParaRPr>
                    </a:p>
                  </a:txBody>
                  <a:tcPr marL="24693" marR="24693" marT="0" marB="0" anchor="b"/>
                </a:tc>
                <a:tc>
                  <a:txBody>
                    <a:bodyPr/>
                    <a:lstStyle/>
                    <a:p>
                      <a:pPr>
                        <a:lnSpc>
                          <a:spcPct val="115000"/>
                        </a:lnSpc>
                      </a:pPr>
                      <a:endParaRPr lang="en-US" sz="1000">
                        <a:effectLst/>
                        <a:latin typeface="Calibri"/>
                      </a:endParaRPr>
                    </a:p>
                  </a:txBody>
                  <a:tcPr marL="24693" marR="24693" marT="0" marB="0" anchor="b"/>
                </a:tc>
                <a:tc>
                  <a:txBody>
                    <a:bodyPr/>
                    <a:lstStyle/>
                    <a:p>
                      <a:pPr>
                        <a:lnSpc>
                          <a:spcPct val="115000"/>
                        </a:lnSpc>
                      </a:pPr>
                      <a:endParaRPr lang="en-US" sz="1000">
                        <a:effectLst/>
                        <a:latin typeface="Calibri"/>
                      </a:endParaRPr>
                    </a:p>
                  </a:txBody>
                  <a:tcPr marL="24693" marR="24693" marT="0" marB="0" anchor="b"/>
                </a:tc>
                <a:tc>
                  <a:txBody>
                    <a:bodyPr/>
                    <a:lstStyle/>
                    <a:p>
                      <a:pPr>
                        <a:lnSpc>
                          <a:spcPct val="115000"/>
                        </a:lnSpc>
                      </a:pPr>
                      <a:endParaRPr lang="en-US" sz="1000">
                        <a:effectLst/>
                        <a:latin typeface="Calibri"/>
                      </a:endParaRPr>
                    </a:p>
                  </a:txBody>
                  <a:tcPr marL="24693" marR="24693" marT="0" marB="0" anchor="b"/>
                </a:tc>
                <a:tc>
                  <a:txBody>
                    <a:bodyPr/>
                    <a:lstStyle/>
                    <a:p>
                      <a:pPr>
                        <a:lnSpc>
                          <a:spcPct val="115000"/>
                        </a:lnSpc>
                      </a:pPr>
                      <a:endParaRPr lang="en-US" sz="1000">
                        <a:effectLst/>
                        <a:latin typeface="Calibri"/>
                      </a:endParaRPr>
                    </a:p>
                  </a:txBody>
                  <a:tcPr marL="24693" marR="24693" marT="0" marB="0" anchor="b"/>
                </a:tc>
                <a:tc>
                  <a:txBody>
                    <a:bodyPr/>
                    <a:lstStyle/>
                    <a:p>
                      <a:pPr>
                        <a:lnSpc>
                          <a:spcPct val="115000"/>
                        </a:lnSpc>
                      </a:pPr>
                      <a:endParaRPr lang="en-US" sz="1000">
                        <a:effectLst/>
                        <a:latin typeface="Calibri"/>
                      </a:endParaRPr>
                    </a:p>
                  </a:txBody>
                  <a:tcPr marL="24693" marR="24693" marT="0" marB="0" anchor="b"/>
                </a:tc>
                <a:tc>
                  <a:txBody>
                    <a:bodyPr/>
                    <a:lstStyle/>
                    <a:p>
                      <a:pPr>
                        <a:lnSpc>
                          <a:spcPct val="115000"/>
                        </a:lnSpc>
                      </a:pPr>
                      <a:endParaRPr lang="en-US" sz="1000">
                        <a:effectLst/>
                        <a:latin typeface="Calibri"/>
                      </a:endParaRPr>
                    </a:p>
                  </a:txBody>
                  <a:tcPr marL="24693" marR="24693" marT="0" marB="0" anchor="b"/>
                </a:tc>
                <a:tc>
                  <a:txBody>
                    <a:bodyPr/>
                    <a:lstStyle/>
                    <a:p>
                      <a:pPr>
                        <a:lnSpc>
                          <a:spcPct val="115000"/>
                        </a:lnSpc>
                      </a:pPr>
                      <a:endParaRPr lang="en-US" sz="1000">
                        <a:effectLst/>
                        <a:latin typeface="Calibri"/>
                      </a:endParaRPr>
                    </a:p>
                  </a:txBody>
                  <a:tcPr marL="24693" marR="24693" marT="0" marB="0" anchor="b"/>
                </a:tc>
              </a:tr>
              <a:tr h="152606">
                <a:tc>
                  <a:txBody>
                    <a:bodyPr/>
                    <a:lstStyle/>
                    <a:p>
                      <a:pPr marL="0" marR="0">
                        <a:lnSpc>
                          <a:spcPct val="107000"/>
                        </a:lnSpc>
                        <a:spcBef>
                          <a:spcPts val="0"/>
                        </a:spcBef>
                        <a:spcAft>
                          <a:spcPts val="0"/>
                        </a:spcAft>
                      </a:pPr>
                      <a:r>
                        <a:rPr lang="fr-FR" sz="1000" u="sng">
                          <a:effectLst/>
                        </a:rPr>
                        <a:t>Startup Characteristics:</a:t>
                      </a:r>
                      <a:endParaRPr lang="en-US" sz="1000">
                        <a:effectLst/>
                        <a:latin typeface="Calibri"/>
                        <a:ea typeface="Calibri"/>
                        <a:cs typeface="Times New Roman"/>
                      </a:endParaRPr>
                    </a:p>
                  </a:txBody>
                  <a:tcPr marL="24693" marR="24693" marT="0" marB="0" anchor="b"/>
                </a:tc>
                <a:tc>
                  <a:txBody>
                    <a:bodyPr/>
                    <a:lstStyle/>
                    <a:p>
                      <a:pPr>
                        <a:lnSpc>
                          <a:spcPct val="115000"/>
                        </a:lnSpc>
                      </a:pPr>
                      <a:endParaRPr lang="en-US" sz="1000">
                        <a:effectLst/>
                        <a:latin typeface="Calibri"/>
                      </a:endParaRPr>
                    </a:p>
                  </a:txBody>
                  <a:tcPr marL="24693" marR="24693" marT="0" marB="0" anchor="b"/>
                </a:tc>
                <a:tc>
                  <a:txBody>
                    <a:bodyPr/>
                    <a:lstStyle/>
                    <a:p>
                      <a:pPr>
                        <a:lnSpc>
                          <a:spcPct val="115000"/>
                        </a:lnSpc>
                      </a:pPr>
                      <a:endParaRPr lang="en-US" sz="1000">
                        <a:effectLst/>
                        <a:latin typeface="Calibri"/>
                      </a:endParaRPr>
                    </a:p>
                  </a:txBody>
                  <a:tcPr marL="24693" marR="24693" marT="0" marB="0" anchor="b"/>
                </a:tc>
                <a:tc>
                  <a:txBody>
                    <a:bodyPr/>
                    <a:lstStyle/>
                    <a:p>
                      <a:pPr>
                        <a:lnSpc>
                          <a:spcPct val="115000"/>
                        </a:lnSpc>
                      </a:pPr>
                      <a:endParaRPr lang="en-US" sz="1000">
                        <a:effectLst/>
                        <a:latin typeface="Calibri"/>
                      </a:endParaRPr>
                    </a:p>
                  </a:txBody>
                  <a:tcPr marL="24693" marR="24693" marT="0" marB="0" anchor="b"/>
                </a:tc>
                <a:tc>
                  <a:txBody>
                    <a:bodyPr/>
                    <a:lstStyle/>
                    <a:p>
                      <a:pPr>
                        <a:lnSpc>
                          <a:spcPct val="115000"/>
                        </a:lnSpc>
                      </a:pPr>
                      <a:endParaRPr lang="en-US" sz="1000">
                        <a:effectLst/>
                        <a:latin typeface="Calibri"/>
                      </a:endParaRPr>
                    </a:p>
                  </a:txBody>
                  <a:tcPr marL="24693" marR="24693" marT="0" marB="0" anchor="b"/>
                </a:tc>
                <a:tc>
                  <a:txBody>
                    <a:bodyPr/>
                    <a:lstStyle/>
                    <a:p>
                      <a:pPr>
                        <a:lnSpc>
                          <a:spcPct val="115000"/>
                        </a:lnSpc>
                      </a:pPr>
                      <a:endParaRPr lang="en-US" sz="1000">
                        <a:effectLst/>
                        <a:latin typeface="Calibri"/>
                      </a:endParaRPr>
                    </a:p>
                  </a:txBody>
                  <a:tcPr marL="24693" marR="24693" marT="0" marB="0" anchor="b"/>
                </a:tc>
                <a:tc>
                  <a:txBody>
                    <a:bodyPr/>
                    <a:lstStyle/>
                    <a:p>
                      <a:pPr>
                        <a:lnSpc>
                          <a:spcPct val="115000"/>
                        </a:lnSpc>
                      </a:pPr>
                      <a:endParaRPr lang="en-US" sz="1000">
                        <a:effectLst/>
                        <a:latin typeface="Calibri"/>
                      </a:endParaRPr>
                    </a:p>
                  </a:txBody>
                  <a:tcPr marL="24693" marR="24693" marT="0" marB="0" anchor="b"/>
                </a:tc>
                <a:tc>
                  <a:txBody>
                    <a:bodyPr/>
                    <a:lstStyle/>
                    <a:p>
                      <a:pPr>
                        <a:lnSpc>
                          <a:spcPct val="115000"/>
                        </a:lnSpc>
                      </a:pPr>
                      <a:endParaRPr lang="en-US" sz="1000">
                        <a:effectLst/>
                        <a:latin typeface="Calibri"/>
                      </a:endParaRPr>
                    </a:p>
                  </a:txBody>
                  <a:tcPr marL="24693" marR="24693" marT="0" marB="0" anchor="b"/>
                </a:tc>
                <a:tc>
                  <a:txBody>
                    <a:bodyPr/>
                    <a:lstStyle/>
                    <a:p>
                      <a:pPr>
                        <a:lnSpc>
                          <a:spcPct val="115000"/>
                        </a:lnSpc>
                      </a:pPr>
                      <a:endParaRPr lang="en-US" sz="1000">
                        <a:effectLst/>
                        <a:latin typeface="Calibri"/>
                      </a:endParaRPr>
                    </a:p>
                  </a:txBody>
                  <a:tcPr marL="24693" marR="24693" marT="0" marB="0" anchor="b"/>
                </a:tc>
              </a:tr>
              <a:tr h="284000">
                <a:tc>
                  <a:txBody>
                    <a:bodyPr/>
                    <a:lstStyle/>
                    <a:p>
                      <a:pPr marL="0" marR="0">
                        <a:lnSpc>
                          <a:spcPct val="107000"/>
                        </a:lnSpc>
                        <a:spcBef>
                          <a:spcPts val="0"/>
                        </a:spcBef>
                        <a:spcAft>
                          <a:spcPts val="0"/>
                        </a:spcAft>
                      </a:pPr>
                      <a:r>
                        <a:rPr lang="fr-FR" sz="1000">
                          <a:effectLst/>
                        </a:rPr>
                        <a:t>Post-Crisis (dummy)</a:t>
                      </a:r>
                      <a:endParaRPr lang="en-US" sz="1000">
                        <a:effectLst/>
                        <a:latin typeface="Calibri"/>
                        <a:ea typeface="Calibri"/>
                        <a:cs typeface="Times New Roman"/>
                      </a:endParaRPr>
                    </a:p>
                  </a:txBody>
                  <a:tcPr marL="24693" marR="24693" marT="0" marB="0" anchor="b"/>
                </a:tc>
                <a:tc>
                  <a:txBody>
                    <a:bodyPr/>
                    <a:lstStyle/>
                    <a:p>
                      <a:pPr>
                        <a:lnSpc>
                          <a:spcPct val="115000"/>
                        </a:lnSpc>
                      </a:pPr>
                      <a:endParaRPr lang="en-US" sz="1000">
                        <a:effectLst/>
                        <a:latin typeface="Calibri"/>
                      </a:endParaRPr>
                    </a:p>
                  </a:txBody>
                  <a:tcPr marL="24693" marR="24693" marT="0" marB="0" anchor="b"/>
                </a:tc>
                <a:tc>
                  <a:txBody>
                    <a:bodyPr/>
                    <a:lstStyle/>
                    <a:p>
                      <a:pPr marL="0" marR="0" algn="ctr">
                        <a:lnSpc>
                          <a:spcPct val="107000"/>
                        </a:lnSpc>
                        <a:spcBef>
                          <a:spcPts val="0"/>
                        </a:spcBef>
                        <a:spcAft>
                          <a:spcPts val="0"/>
                        </a:spcAft>
                      </a:pPr>
                      <a:r>
                        <a:rPr lang="fr-FR" sz="1000">
                          <a:effectLst/>
                        </a:rPr>
                        <a:t>0.3412</a:t>
                      </a:r>
                      <a:endParaRPr lang="en-US" sz="1000">
                        <a:effectLst/>
                        <a:latin typeface="Calibri"/>
                        <a:ea typeface="Calibri"/>
                        <a:cs typeface="Times New Roman"/>
                      </a:endParaRPr>
                    </a:p>
                  </a:txBody>
                  <a:tcPr marL="24693" marR="24693" marT="0" marB="0" anchor="b"/>
                </a:tc>
                <a:tc>
                  <a:txBody>
                    <a:bodyPr/>
                    <a:lstStyle/>
                    <a:p>
                      <a:pPr marL="0" marR="0" algn="ctr">
                        <a:lnSpc>
                          <a:spcPct val="107000"/>
                        </a:lnSpc>
                        <a:spcBef>
                          <a:spcPts val="0"/>
                        </a:spcBef>
                        <a:spcAft>
                          <a:spcPts val="0"/>
                        </a:spcAft>
                      </a:pPr>
                      <a:r>
                        <a:rPr lang="fr-FR" sz="1000">
                          <a:effectLst/>
                        </a:rPr>
                        <a:t>0.0000</a:t>
                      </a:r>
                      <a:endParaRPr lang="en-US" sz="1000">
                        <a:effectLst/>
                        <a:latin typeface="Calibri"/>
                        <a:ea typeface="Calibri"/>
                        <a:cs typeface="Times New Roman"/>
                      </a:endParaRPr>
                    </a:p>
                  </a:txBody>
                  <a:tcPr marL="24693" marR="24693" marT="0" marB="0" anchor="b"/>
                </a:tc>
                <a:tc>
                  <a:txBody>
                    <a:bodyPr/>
                    <a:lstStyle/>
                    <a:p>
                      <a:pPr marL="0" marR="0" algn="ctr">
                        <a:lnSpc>
                          <a:spcPct val="107000"/>
                        </a:lnSpc>
                        <a:spcBef>
                          <a:spcPts val="0"/>
                        </a:spcBef>
                        <a:spcAft>
                          <a:spcPts val="0"/>
                        </a:spcAft>
                      </a:pPr>
                      <a:r>
                        <a:rPr lang="fr-FR" sz="1000">
                          <a:effectLst/>
                        </a:rPr>
                        <a:t>0.4741</a:t>
                      </a:r>
                      <a:endParaRPr lang="en-US" sz="1000">
                        <a:effectLst/>
                        <a:latin typeface="Calibri"/>
                        <a:ea typeface="Calibri"/>
                        <a:cs typeface="Times New Roman"/>
                      </a:endParaRPr>
                    </a:p>
                  </a:txBody>
                  <a:tcPr marL="24693" marR="24693" marT="0" marB="0" anchor="b"/>
                </a:tc>
                <a:tc>
                  <a:txBody>
                    <a:bodyPr/>
                    <a:lstStyle/>
                    <a:p>
                      <a:pPr>
                        <a:lnSpc>
                          <a:spcPct val="115000"/>
                        </a:lnSpc>
                      </a:pPr>
                      <a:endParaRPr lang="en-US" sz="1000">
                        <a:effectLst/>
                        <a:latin typeface="Calibri"/>
                      </a:endParaRPr>
                    </a:p>
                  </a:txBody>
                  <a:tcPr marL="24693" marR="24693" marT="0" marB="0" anchor="b"/>
                </a:tc>
                <a:tc>
                  <a:txBody>
                    <a:bodyPr/>
                    <a:lstStyle/>
                    <a:p>
                      <a:pPr marL="0" marR="0" algn="ctr">
                        <a:lnSpc>
                          <a:spcPct val="107000"/>
                        </a:lnSpc>
                        <a:spcBef>
                          <a:spcPts val="0"/>
                        </a:spcBef>
                        <a:spcAft>
                          <a:spcPts val="0"/>
                        </a:spcAft>
                      </a:pPr>
                      <a:r>
                        <a:rPr lang="fr-FR" sz="1000">
                          <a:effectLst/>
                        </a:rPr>
                        <a:t>0.3170</a:t>
                      </a:r>
                      <a:endParaRPr lang="en-US" sz="1000">
                        <a:effectLst/>
                        <a:latin typeface="Calibri"/>
                        <a:ea typeface="Calibri"/>
                        <a:cs typeface="Times New Roman"/>
                      </a:endParaRPr>
                    </a:p>
                  </a:txBody>
                  <a:tcPr marL="24693" marR="24693" marT="0" marB="0" anchor="b"/>
                </a:tc>
                <a:tc>
                  <a:txBody>
                    <a:bodyPr/>
                    <a:lstStyle/>
                    <a:p>
                      <a:pPr marL="0" marR="0" algn="ctr">
                        <a:lnSpc>
                          <a:spcPct val="107000"/>
                        </a:lnSpc>
                        <a:spcBef>
                          <a:spcPts val="0"/>
                        </a:spcBef>
                        <a:spcAft>
                          <a:spcPts val="0"/>
                        </a:spcAft>
                      </a:pPr>
                      <a:r>
                        <a:rPr lang="fr-FR" sz="1000">
                          <a:effectLst/>
                        </a:rPr>
                        <a:t>0.3414</a:t>
                      </a:r>
                      <a:endParaRPr lang="en-US" sz="1000">
                        <a:effectLst/>
                        <a:latin typeface="Calibri"/>
                        <a:ea typeface="Calibri"/>
                        <a:cs typeface="Times New Roman"/>
                      </a:endParaRPr>
                    </a:p>
                  </a:txBody>
                  <a:tcPr marL="24693" marR="24693" marT="0" marB="0" anchor="b"/>
                </a:tc>
                <a:tc>
                  <a:txBody>
                    <a:bodyPr/>
                    <a:lstStyle/>
                    <a:p>
                      <a:pPr marL="0" marR="0" algn="ctr">
                        <a:lnSpc>
                          <a:spcPct val="107000"/>
                        </a:lnSpc>
                        <a:spcBef>
                          <a:spcPts val="0"/>
                        </a:spcBef>
                        <a:spcAft>
                          <a:spcPts val="0"/>
                        </a:spcAft>
                      </a:pPr>
                      <a:r>
                        <a:rPr lang="fr-FR" sz="1000">
                          <a:effectLst/>
                        </a:rPr>
                        <a:t>0.008</a:t>
                      </a:r>
                      <a:endParaRPr lang="en-US" sz="1000">
                        <a:effectLst/>
                        <a:latin typeface="Calibri"/>
                        <a:ea typeface="Calibri"/>
                        <a:cs typeface="Times New Roman"/>
                      </a:endParaRPr>
                    </a:p>
                  </a:txBody>
                  <a:tcPr marL="24693" marR="24693" marT="0" marB="0" anchor="b"/>
                </a:tc>
              </a:tr>
              <a:tr h="284000">
                <a:tc>
                  <a:txBody>
                    <a:bodyPr/>
                    <a:lstStyle/>
                    <a:p>
                      <a:pPr marL="0" marR="0">
                        <a:lnSpc>
                          <a:spcPct val="107000"/>
                        </a:lnSpc>
                        <a:spcBef>
                          <a:spcPts val="0"/>
                        </a:spcBef>
                        <a:spcAft>
                          <a:spcPts val="0"/>
                        </a:spcAft>
                      </a:pPr>
                      <a:r>
                        <a:rPr lang="fr-FR" sz="1000">
                          <a:effectLst/>
                        </a:rPr>
                        <a:t>Fintech Startup (dummy)</a:t>
                      </a:r>
                      <a:endParaRPr lang="en-US" sz="1000">
                        <a:effectLst/>
                        <a:latin typeface="Calibri"/>
                        <a:ea typeface="Calibri"/>
                        <a:cs typeface="Times New Roman"/>
                      </a:endParaRPr>
                    </a:p>
                  </a:txBody>
                  <a:tcPr marL="24693" marR="24693" marT="0" marB="0" anchor="b"/>
                </a:tc>
                <a:tc>
                  <a:txBody>
                    <a:bodyPr/>
                    <a:lstStyle/>
                    <a:p>
                      <a:pPr>
                        <a:lnSpc>
                          <a:spcPct val="115000"/>
                        </a:lnSpc>
                      </a:pPr>
                      <a:endParaRPr lang="en-US" sz="1000">
                        <a:effectLst/>
                        <a:latin typeface="Calibri"/>
                      </a:endParaRPr>
                    </a:p>
                  </a:txBody>
                  <a:tcPr marL="24693" marR="24693" marT="0" marB="0" anchor="b"/>
                </a:tc>
                <a:tc>
                  <a:txBody>
                    <a:bodyPr/>
                    <a:lstStyle/>
                    <a:p>
                      <a:pPr marL="0" marR="0" algn="ctr">
                        <a:lnSpc>
                          <a:spcPct val="107000"/>
                        </a:lnSpc>
                        <a:spcBef>
                          <a:spcPts val="0"/>
                        </a:spcBef>
                        <a:spcAft>
                          <a:spcPts val="0"/>
                        </a:spcAft>
                      </a:pPr>
                      <a:r>
                        <a:rPr lang="fr-FR" sz="1000">
                          <a:effectLst/>
                        </a:rPr>
                        <a:t>0.0096</a:t>
                      </a:r>
                      <a:endParaRPr lang="en-US" sz="1000">
                        <a:effectLst/>
                        <a:latin typeface="Calibri"/>
                        <a:ea typeface="Calibri"/>
                        <a:cs typeface="Times New Roman"/>
                      </a:endParaRPr>
                    </a:p>
                  </a:txBody>
                  <a:tcPr marL="24693" marR="24693" marT="0" marB="0" anchor="b"/>
                </a:tc>
                <a:tc>
                  <a:txBody>
                    <a:bodyPr/>
                    <a:lstStyle/>
                    <a:p>
                      <a:pPr marL="0" marR="0" algn="ctr">
                        <a:lnSpc>
                          <a:spcPct val="107000"/>
                        </a:lnSpc>
                        <a:spcBef>
                          <a:spcPts val="0"/>
                        </a:spcBef>
                        <a:spcAft>
                          <a:spcPts val="0"/>
                        </a:spcAft>
                      </a:pPr>
                      <a:r>
                        <a:rPr lang="fr-FR" sz="1000">
                          <a:effectLst/>
                        </a:rPr>
                        <a:t>0.0000</a:t>
                      </a:r>
                      <a:endParaRPr lang="en-US" sz="1000">
                        <a:effectLst/>
                        <a:latin typeface="Calibri"/>
                        <a:ea typeface="Calibri"/>
                        <a:cs typeface="Times New Roman"/>
                      </a:endParaRPr>
                    </a:p>
                  </a:txBody>
                  <a:tcPr marL="24693" marR="24693" marT="0" marB="0" anchor="b"/>
                </a:tc>
                <a:tc>
                  <a:txBody>
                    <a:bodyPr/>
                    <a:lstStyle/>
                    <a:p>
                      <a:pPr marL="0" marR="0" algn="ctr">
                        <a:lnSpc>
                          <a:spcPct val="107000"/>
                        </a:lnSpc>
                        <a:spcBef>
                          <a:spcPts val="0"/>
                        </a:spcBef>
                        <a:spcAft>
                          <a:spcPts val="0"/>
                        </a:spcAft>
                      </a:pPr>
                      <a:r>
                        <a:rPr lang="fr-FR" sz="1000">
                          <a:effectLst/>
                        </a:rPr>
                        <a:t>0.0977</a:t>
                      </a:r>
                      <a:endParaRPr lang="en-US" sz="1000">
                        <a:effectLst/>
                        <a:latin typeface="Calibri"/>
                        <a:ea typeface="Calibri"/>
                        <a:cs typeface="Times New Roman"/>
                      </a:endParaRPr>
                    </a:p>
                  </a:txBody>
                  <a:tcPr marL="24693" marR="24693" marT="0" marB="0" anchor="b"/>
                </a:tc>
                <a:tc>
                  <a:txBody>
                    <a:bodyPr/>
                    <a:lstStyle/>
                    <a:p>
                      <a:pPr>
                        <a:lnSpc>
                          <a:spcPct val="115000"/>
                        </a:lnSpc>
                      </a:pPr>
                      <a:endParaRPr lang="en-US" sz="1000">
                        <a:effectLst/>
                        <a:latin typeface="Calibri"/>
                      </a:endParaRPr>
                    </a:p>
                  </a:txBody>
                  <a:tcPr marL="24693" marR="24693" marT="0" marB="0" anchor="b"/>
                </a:tc>
                <a:tc>
                  <a:txBody>
                    <a:bodyPr/>
                    <a:lstStyle/>
                    <a:p>
                      <a:pPr marL="0" marR="0" algn="ctr">
                        <a:lnSpc>
                          <a:spcPct val="107000"/>
                        </a:lnSpc>
                        <a:spcBef>
                          <a:spcPts val="0"/>
                        </a:spcBef>
                        <a:spcAft>
                          <a:spcPts val="0"/>
                        </a:spcAft>
                      </a:pPr>
                      <a:r>
                        <a:rPr lang="fr-FR" sz="1000">
                          <a:effectLst/>
                        </a:rPr>
                        <a:t>1.0000</a:t>
                      </a:r>
                      <a:endParaRPr lang="en-US" sz="1000">
                        <a:effectLst/>
                        <a:latin typeface="Calibri"/>
                        <a:ea typeface="Calibri"/>
                        <a:cs typeface="Times New Roman"/>
                      </a:endParaRPr>
                    </a:p>
                  </a:txBody>
                  <a:tcPr marL="24693" marR="24693" marT="0" marB="0" anchor="b"/>
                </a:tc>
                <a:tc>
                  <a:txBody>
                    <a:bodyPr/>
                    <a:lstStyle/>
                    <a:p>
                      <a:pPr marL="0" marR="0" algn="ctr">
                        <a:lnSpc>
                          <a:spcPct val="107000"/>
                        </a:lnSpc>
                        <a:spcBef>
                          <a:spcPts val="0"/>
                        </a:spcBef>
                        <a:spcAft>
                          <a:spcPts val="0"/>
                        </a:spcAft>
                      </a:pPr>
                      <a:r>
                        <a:rPr lang="fr-FR" sz="1000">
                          <a:effectLst/>
                        </a:rPr>
                        <a:t>0.0000</a:t>
                      </a:r>
                      <a:endParaRPr lang="en-US" sz="1000">
                        <a:effectLst/>
                        <a:latin typeface="Calibri"/>
                        <a:ea typeface="Calibri"/>
                        <a:cs typeface="Times New Roman"/>
                      </a:endParaRPr>
                    </a:p>
                  </a:txBody>
                  <a:tcPr marL="24693" marR="24693" marT="0" marB="0" anchor="b"/>
                </a:tc>
                <a:tc>
                  <a:txBody>
                    <a:bodyPr/>
                    <a:lstStyle/>
                    <a:p>
                      <a:pPr marL="0" marR="0" algn="ctr">
                        <a:lnSpc>
                          <a:spcPct val="107000"/>
                        </a:lnSpc>
                        <a:spcBef>
                          <a:spcPts val="0"/>
                        </a:spcBef>
                        <a:spcAft>
                          <a:spcPts val="0"/>
                        </a:spcAft>
                      </a:pPr>
                      <a:r>
                        <a:rPr lang="fr-FR" sz="1000">
                          <a:effectLst/>
                        </a:rPr>
                        <a:t> - -</a:t>
                      </a:r>
                      <a:endParaRPr lang="en-US" sz="1000">
                        <a:effectLst/>
                        <a:latin typeface="Calibri"/>
                        <a:ea typeface="Calibri"/>
                        <a:cs typeface="Times New Roman"/>
                      </a:endParaRPr>
                    </a:p>
                  </a:txBody>
                  <a:tcPr marL="24693" marR="24693" marT="0" marB="0" anchor="b"/>
                </a:tc>
              </a:tr>
              <a:tr h="284000">
                <a:tc>
                  <a:txBody>
                    <a:bodyPr/>
                    <a:lstStyle/>
                    <a:p>
                      <a:pPr marL="0" marR="0">
                        <a:lnSpc>
                          <a:spcPct val="107000"/>
                        </a:lnSpc>
                        <a:spcBef>
                          <a:spcPts val="0"/>
                        </a:spcBef>
                        <a:spcAft>
                          <a:spcPts val="0"/>
                        </a:spcAft>
                      </a:pPr>
                      <a:r>
                        <a:rPr lang="fr-FR" sz="1000">
                          <a:effectLst/>
                        </a:rPr>
                        <a:t>Round Amount (x1000 USD)</a:t>
                      </a:r>
                      <a:endParaRPr lang="en-US" sz="1000">
                        <a:effectLst/>
                        <a:latin typeface="Calibri"/>
                        <a:ea typeface="Calibri"/>
                        <a:cs typeface="Times New Roman"/>
                      </a:endParaRPr>
                    </a:p>
                  </a:txBody>
                  <a:tcPr marL="24693" marR="24693" marT="0" marB="0" anchor="b"/>
                </a:tc>
                <a:tc>
                  <a:txBody>
                    <a:bodyPr/>
                    <a:lstStyle/>
                    <a:p>
                      <a:pPr>
                        <a:lnSpc>
                          <a:spcPct val="115000"/>
                        </a:lnSpc>
                      </a:pPr>
                      <a:endParaRPr lang="en-US" sz="1000">
                        <a:effectLst/>
                        <a:latin typeface="Calibri"/>
                      </a:endParaRPr>
                    </a:p>
                  </a:txBody>
                  <a:tcPr marL="24693" marR="24693" marT="0" marB="0" anchor="b"/>
                </a:tc>
                <a:tc>
                  <a:txBody>
                    <a:bodyPr/>
                    <a:lstStyle/>
                    <a:p>
                      <a:pPr marL="0" marR="0" algn="ctr">
                        <a:lnSpc>
                          <a:spcPct val="107000"/>
                        </a:lnSpc>
                        <a:spcBef>
                          <a:spcPts val="0"/>
                        </a:spcBef>
                        <a:spcAft>
                          <a:spcPts val="0"/>
                        </a:spcAft>
                      </a:pPr>
                      <a:r>
                        <a:rPr lang="fr-FR" sz="1000">
                          <a:effectLst/>
                        </a:rPr>
                        <a:t>13,323.8</a:t>
                      </a:r>
                      <a:endParaRPr lang="en-US" sz="1000">
                        <a:effectLst/>
                        <a:latin typeface="Calibri"/>
                        <a:ea typeface="Calibri"/>
                        <a:cs typeface="Times New Roman"/>
                      </a:endParaRPr>
                    </a:p>
                  </a:txBody>
                  <a:tcPr marL="24693" marR="24693" marT="0" marB="0" anchor="b"/>
                </a:tc>
                <a:tc>
                  <a:txBody>
                    <a:bodyPr/>
                    <a:lstStyle/>
                    <a:p>
                      <a:pPr marL="0" marR="0" algn="ctr">
                        <a:lnSpc>
                          <a:spcPct val="107000"/>
                        </a:lnSpc>
                        <a:spcBef>
                          <a:spcPts val="0"/>
                        </a:spcBef>
                        <a:spcAft>
                          <a:spcPts val="0"/>
                        </a:spcAft>
                      </a:pPr>
                      <a:r>
                        <a:rPr lang="fr-FR" sz="1000">
                          <a:effectLst/>
                        </a:rPr>
                        <a:t>6,000.0</a:t>
                      </a:r>
                      <a:endParaRPr lang="en-US" sz="1000">
                        <a:effectLst/>
                        <a:latin typeface="Calibri"/>
                        <a:ea typeface="Calibri"/>
                        <a:cs typeface="Times New Roman"/>
                      </a:endParaRPr>
                    </a:p>
                  </a:txBody>
                  <a:tcPr marL="24693" marR="24693" marT="0" marB="0" anchor="b"/>
                </a:tc>
                <a:tc>
                  <a:txBody>
                    <a:bodyPr/>
                    <a:lstStyle/>
                    <a:p>
                      <a:pPr marL="0" marR="0" algn="ctr">
                        <a:lnSpc>
                          <a:spcPct val="107000"/>
                        </a:lnSpc>
                        <a:spcBef>
                          <a:spcPts val="0"/>
                        </a:spcBef>
                        <a:spcAft>
                          <a:spcPts val="0"/>
                        </a:spcAft>
                      </a:pPr>
                      <a:r>
                        <a:rPr lang="fr-FR" sz="1000">
                          <a:effectLst/>
                        </a:rPr>
                        <a:t>39,161.4</a:t>
                      </a:r>
                      <a:endParaRPr lang="en-US" sz="1000">
                        <a:effectLst/>
                        <a:latin typeface="Calibri"/>
                        <a:ea typeface="Calibri"/>
                        <a:cs typeface="Times New Roman"/>
                      </a:endParaRPr>
                    </a:p>
                  </a:txBody>
                  <a:tcPr marL="24693" marR="24693" marT="0" marB="0" anchor="b"/>
                </a:tc>
                <a:tc>
                  <a:txBody>
                    <a:bodyPr/>
                    <a:lstStyle/>
                    <a:p>
                      <a:pPr>
                        <a:lnSpc>
                          <a:spcPct val="115000"/>
                        </a:lnSpc>
                      </a:pPr>
                      <a:endParaRPr lang="en-US" sz="1000">
                        <a:effectLst/>
                        <a:latin typeface="Calibri"/>
                      </a:endParaRPr>
                    </a:p>
                  </a:txBody>
                  <a:tcPr marL="24693" marR="24693" marT="0" marB="0" anchor="b"/>
                </a:tc>
                <a:tc>
                  <a:txBody>
                    <a:bodyPr/>
                    <a:lstStyle/>
                    <a:p>
                      <a:pPr marL="0" marR="0" algn="ctr">
                        <a:lnSpc>
                          <a:spcPct val="107000"/>
                        </a:lnSpc>
                        <a:spcBef>
                          <a:spcPts val="0"/>
                        </a:spcBef>
                        <a:spcAft>
                          <a:spcPts val="0"/>
                        </a:spcAft>
                      </a:pPr>
                      <a:r>
                        <a:rPr lang="fr-FR" sz="1000">
                          <a:effectLst/>
                        </a:rPr>
                        <a:t>17,937.2</a:t>
                      </a:r>
                      <a:endParaRPr lang="en-US" sz="1000">
                        <a:effectLst/>
                        <a:latin typeface="Calibri"/>
                        <a:ea typeface="Calibri"/>
                        <a:cs typeface="Times New Roman"/>
                      </a:endParaRPr>
                    </a:p>
                  </a:txBody>
                  <a:tcPr marL="24693" marR="24693" marT="0" marB="0" anchor="b"/>
                </a:tc>
                <a:tc>
                  <a:txBody>
                    <a:bodyPr/>
                    <a:lstStyle/>
                    <a:p>
                      <a:pPr marL="0" marR="0" algn="ctr">
                        <a:lnSpc>
                          <a:spcPct val="107000"/>
                        </a:lnSpc>
                        <a:spcBef>
                          <a:spcPts val="0"/>
                        </a:spcBef>
                        <a:spcAft>
                          <a:spcPts val="0"/>
                        </a:spcAft>
                      </a:pPr>
                      <a:r>
                        <a:rPr lang="fr-FR" sz="1000">
                          <a:effectLst/>
                        </a:rPr>
                        <a:t>13,279.0</a:t>
                      </a:r>
                      <a:endParaRPr lang="en-US" sz="1000">
                        <a:effectLst/>
                        <a:latin typeface="Calibri"/>
                        <a:ea typeface="Calibri"/>
                        <a:cs typeface="Times New Roman"/>
                      </a:endParaRPr>
                    </a:p>
                  </a:txBody>
                  <a:tcPr marL="24693" marR="24693" marT="0" marB="0" anchor="b"/>
                </a:tc>
                <a:tc>
                  <a:txBody>
                    <a:bodyPr/>
                    <a:lstStyle/>
                    <a:p>
                      <a:pPr marL="0" marR="0" algn="ctr">
                        <a:lnSpc>
                          <a:spcPct val="107000"/>
                        </a:lnSpc>
                        <a:spcBef>
                          <a:spcPts val="0"/>
                        </a:spcBef>
                        <a:spcAft>
                          <a:spcPts val="0"/>
                        </a:spcAft>
                      </a:pPr>
                      <a:r>
                        <a:rPr lang="fr-FR" sz="1000">
                          <a:effectLst/>
                        </a:rPr>
                        <a:t>0.000</a:t>
                      </a:r>
                      <a:endParaRPr lang="en-US" sz="1000">
                        <a:effectLst/>
                        <a:latin typeface="Calibri"/>
                        <a:ea typeface="Calibri"/>
                        <a:cs typeface="Times New Roman"/>
                      </a:endParaRPr>
                    </a:p>
                  </a:txBody>
                  <a:tcPr marL="24693" marR="24693" marT="0" marB="0" anchor="b"/>
                </a:tc>
              </a:tr>
              <a:tr h="284000">
                <a:tc>
                  <a:txBody>
                    <a:bodyPr/>
                    <a:lstStyle/>
                    <a:p>
                      <a:pPr marL="0" marR="0">
                        <a:lnSpc>
                          <a:spcPct val="107000"/>
                        </a:lnSpc>
                        <a:spcBef>
                          <a:spcPts val="0"/>
                        </a:spcBef>
                        <a:spcAft>
                          <a:spcPts val="0"/>
                        </a:spcAft>
                      </a:pPr>
                      <a:r>
                        <a:rPr lang="fr-FR" sz="1000">
                          <a:effectLst/>
                        </a:rPr>
                        <a:t>ln(Round Amount)</a:t>
                      </a:r>
                      <a:endParaRPr lang="en-US" sz="1000">
                        <a:effectLst/>
                        <a:latin typeface="Calibri"/>
                        <a:ea typeface="Calibri"/>
                        <a:cs typeface="Times New Roman"/>
                      </a:endParaRPr>
                    </a:p>
                  </a:txBody>
                  <a:tcPr marL="24693" marR="24693" marT="0" marB="0" anchor="b"/>
                </a:tc>
                <a:tc>
                  <a:txBody>
                    <a:bodyPr/>
                    <a:lstStyle/>
                    <a:p>
                      <a:pPr>
                        <a:lnSpc>
                          <a:spcPct val="115000"/>
                        </a:lnSpc>
                      </a:pPr>
                      <a:endParaRPr lang="en-US" sz="1000">
                        <a:effectLst/>
                        <a:latin typeface="Calibri"/>
                      </a:endParaRPr>
                    </a:p>
                  </a:txBody>
                  <a:tcPr marL="24693" marR="24693" marT="0" marB="0" anchor="b"/>
                </a:tc>
                <a:tc>
                  <a:txBody>
                    <a:bodyPr/>
                    <a:lstStyle/>
                    <a:p>
                      <a:pPr marL="0" marR="0" algn="ctr">
                        <a:lnSpc>
                          <a:spcPct val="107000"/>
                        </a:lnSpc>
                        <a:spcBef>
                          <a:spcPts val="0"/>
                        </a:spcBef>
                        <a:spcAft>
                          <a:spcPts val="0"/>
                        </a:spcAft>
                      </a:pPr>
                      <a:r>
                        <a:rPr lang="fr-FR" sz="1000">
                          <a:effectLst/>
                        </a:rPr>
                        <a:t>8.5001</a:t>
                      </a:r>
                      <a:endParaRPr lang="en-US" sz="1000">
                        <a:effectLst/>
                        <a:latin typeface="Calibri"/>
                        <a:ea typeface="Calibri"/>
                        <a:cs typeface="Times New Roman"/>
                      </a:endParaRPr>
                    </a:p>
                  </a:txBody>
                  <a:tcPr marL="24693" marR="24693" marT="0" marB="0" anchor="b"/>
                </a:tc>
                <a:tc>
                  <a:txBody>
                    <a:bodyPr/>
                    <a:lstStyle/>
                    <a:p>
                      <a:pPr marL="0" marR="0" algn="ctr">
                        <a:lnSpc>
                          <a:spcPct val="107000"/>
                        </a:lnSpc>
                        <a:spcBef>
                          <a:spcPts val="0"/>
                        </a:spcBef>
                        <a:spcAft>
                          <a:spcPts val="0"/>
                        </a:spcAft>
                      </a:pPr>
                      <a:r>
                        <a:rPr lang="fr-FR" sz="1000">
                          <a:effectLst/>
                        </a:rPr>
                        <a:t>8.6995</a:t>
                      </a:r>
                      <a:endParaRPr lang="en-US" sz="1000">
                        <a:effectLst/>
                        <a:latin typeface="Calibri"/>
                        <a:ea typeface="Calibri"/>
                        <a:cs typeface="Times New Roman"/>
                      </a:endParaRPr>
                    </a:p>
                  </a:txBody>
                  <a:tcPr marL="24693" marR="24693" marT="0" marB="0" anchor="b"/>
                </a:tc>
                <a:tc>
                  <a:txBody>
                    <a:bodyPr/>
                    <a:lstStyle/>
                    <a:p>
                      <a:pPr marL="0" marR="0" algn="ctr">
                        <a:lnSpc>
                          <a:spcPct val="107000"/>
                        </a:lnSpc>
                        <a:spcBef>
                          <a:spcPts val="0"/>
                        </a:spcBef>
                        <a:spcAft>
                          <a:spcPts val="0"/>
                        </a:spcAft>
                      </a:pPr>
                      <a:r>
                        <a:rPr lang="fr-FR" sz="1000">
                          <a:effectLst/>
                        </a:rPr>
                        <a:t>1.6260</a:t>
                      </a:r>
                      <a:endParaRPr lang="en-US" sz="1000">
                        <a:effectLst/>
                        <a:latin typeface="Calibri"/>
                        <a:ea typeface="Calibri"/>
                        <a:cs typeface="Times New Roman"/>
                      </a:endParaRPr>
                    </a:p>
                  </a:txBody>
                  <a:tcPr marL="24693" marR="24693" marT="0" marB="0" anchor="b"/>
                </a:tc>
                <a:tc>
                  <a:txBody>
                    <a:bodyPr/>
                    <a:lstStyle/>
                    <a:p>
                      <a:pPr>
                        <a:lnSpc>
                          <a:spcPct val="115000"/>
                        </a:lnSpc>
                      </a:pPr>
                      <a:endParaRPr lang="en-US" sz="1000">
                        <a:effectLst/>
                        <a:latin typeface="Calibri"/>
                      </a:endParaRPr>
                    </a:p>
                  </a:txBody>
                  <a:tcPr marL="24693" marR="24693" marT="0" marB="0" anchor="b"/>
                </a:tc>
                <a:tc>
                  <a:txBody>
                    <a:bodyPr/>
                    <a:lstStyle/>
                    <a:p>
                      <a:pPr marL="0" marR="0" algn="ctr">
                        <a:lnSpc>
                          <a:spcPct val="107000"/>
                        </a:lnSpc>
                        <a:spcBef>
                          <a:spcPts val="0"/>
                        </a:spcBef>
                        <a:spcAft>
                          <a:spcPts val="0"/>
                        </a:spcAft>
                      </a:pPr>
                      <a:r>
                        <a:rPr lang="fr-FR" sz="1000">
                          <a:effectLst/>
                        </a:rPr>
                        <a:t>8.5672</a:t>
                      </a:r>
                      <a:endParaRPr lang="en-US" sz="1000">
                        <a:effectLst/>
                        <a:latin typeface="Calibri"/>
                        <a:ea typeface="Calibri"/>
                        <a:cs typeface="Times New Roman"/>
                      </a:endParaRPr>
                    </a:p>
                  </a:txBody>
                  <a:tcPr marL="24693" marR="24693" marT="0" marB="0" anchor="b"/>
                </a:tc>
                <a:tc>
                  <a:txBody>
                    <a:bodyPr/>
                    <a:lstStyle/>
                    <a:p>
                      <a:pPr marL="0" marR="0" algn="ctr">
                        <a:lnSpc>
                          <a:spcPct val="107000"/>
                        </a:lnSpc>
                        <a:spcBef>
                          <a:spcPts val="0"/>
                        </a:spcBef>
                        <a:spcAft>
                          <a:spcPts val="0"/>
                        </a:spcAft>
                      </a:pPr>
                      <a:r>
                        <a:rPr lang="fr-FR" sz="1000">
                          <a:effectLst/>
                        </a:rPr>
                        <a:t>8.4995</a:t>
                      </a:r>
                      <a:endParaRPr lang="en-US" sz="1000">
                        <a:effectLst/>
                        <a:latin typeface="Calibri"/>
                        <a:ea typeface="Calibri"/>
                        <a:cs typeface="Times New Roman"/>
                      </a:endParaRPr>
                    </a:p>
                  </a:txBody>
                  <a:tcPr marL="24693" marR="24693" marT="0" marB="0" anchor="b"/>
                </a:tc>
                <a:tc>
                  <a:txBody>
                    <a:bodyPr/>
                    <a:lstStyle/>
                    <a:p>
                      <a:pPr marL="0" marR="0" algn="ctr">
                        <a:lnSpc>
                          <a:spcPct val="107000"/>
                        </a:lnSpc>
                        <a:spcBef>
                          <a:spcPts val="0"/>
                        </a:spcBef>
                        <a:spcAft>
                          <a:spcPts val="0"/>
                        </a:spcAft>
                      </a:pPr>
                      <a:r>
                        <a:rPr lang="fr-FR" sz="1000">
                          <a:effectLst/>
                        </a:rPr>
                        <a:t>0.032</a:t>
                      </a:r>
                      <a:endParaRPr lang="en-US" sz="1000">
                        <a:effectLst/>
                        <a:latin typeface="Calibri"/>
                        <a:ea typeface="Calibri"/>
                        <a:cs typeface="Times New Roman"/>
                      </a:endParaRPr>
                    </a:p>
                  </a:txBody>
                  <a:tcPr marL="24693" marR="24693" marT="0" marB="0" anchor="b"/>
                </a:tc>
              </a:tr>
              <a:tr h="284000">
                <a:tc>
                  <a:txBody>
                    <a:bodyPr/>
                    <a:lstStyle/>
                    <a:p>
                      <a:pPr marL="0" marR="0">
                        <a:lnSpc>
                          <a:spcPct val="107000"/>
                        </a:lnSpc>
                        <a:spcBef>
                          <a:spcPts val="0"/>
                        </a:spcBef>
                        <a:spcAft>
                          <a:spcPts val="0"/>
                        </a:spcAft>
                      </a:pPr>
                      <a:r>
                        <a:rPr lang="fr-FR" sz="1000">
                          <a:effectLst/>
                        </a:rPr>
                        <a:t>Syndicate Size (No. Investors)</a:t>
                      </a:r>
                      <a:endParaRPr lang="en-US" sz="1000">
                        <a:effectLst/>
                        <a:latin typeface="Calibri"/>
                        <a:ea typeface="Calibri"/>
                        <a:cs typeface="Times New Roman"/>
                      </a:endParaRPr>
                    </a:p>
                  </a:txBody>
                  <a:tcPr marL="24693" marR="24693" marT="0" marB="0" anchor="b"/>
                </a:tc>
                <a:tc>
                  <a:txBody>
                    <a:bodyPr/>
                    <a:lstStyle/>
                    <a:p>
                      <a:pPr>
                        <a:lnSpc>
                          <a:spcPct val="115000"/>
                        </a:lnSpc>
                      </a:pPr>
                      <a:endParaRPr lang="en-US" sz="1000">
                        <a:effectLst/>
                        <a:latin typeface="Calibri"/>
                      </a:endParaRPr>
                    </a:p>
                  </a:txBody>
                  <a:tcPr marL="24693" marR="24693" marT="0" marB="0" anchor="b"/>
                </a:tc>
                <a:tc>
                  <a:txBody>
                    <a:bodyPr/>
                    <a:lstStyle/>
                    <a:p>
                      <a:pPr marL="0" marR="0" algn="ctr">
                        <a:lnSpc>
                          <a:spcPct val="107000"/>
                        </a:lnSpc>
                        <a:spcBef>
                          <a:spcPts val="0"/>
                        </a:spcBef>
                        <a:spcAft>
                          <a:spcPts val="0"/>
                        </a:spcAft>
                      </a:pPr>
                      <a:r>
                        <a:rPr lang="fr-FR" sz="1000">
                          <a:effectLst/>
                        </a:rPr>
                        <a:t>4.5392</a:t>
                      </a:r>
                      <a:endParaRPr lang="en-US" sz="1000">
                        <a:effectLst/>
                        <a:latin typeface="Calibri"/>
                        <a:ea typeface="Calibri"/>
                        <a:cs typeface="Times New Roman"/>
                      </a:endParaRPr>
                    </a:p>
                  </a:txBody>
                  <a:tcPr marL="24693" marR="24693" marT="0" marB="0" anchor="b"/>
                </a:tc>
                <a:tc>
                  <a:txBody>
                    <a:bodyPr/>
                    <a:lstStyle/>
                    <a:p>
                      <a:pPr marL="0" marR="0" algn="ctr">
                        <a:lnSpc>
                          <a:spcPct val="107000"/>
                        </a:lnSpc>
                        <a:spcBef>
                          <a:spcPts val="0"/>
                        </a:spcBef>
                        <a:spcAft>
                          <a:spcPts val="0"/>
                        </a:spcAft>
                      </a:pPr>
                      <a:r>
                        <a:rPr lang="fr-FR" sz="1000">
                          <a:effectLst/>
                        </a:rPr>
                        <a:t>4.0000</a:t>
                      </a:r>
                      <a:endParaRPr lang="en-US" sz="1000">
                        <a:effectLst/>
                        <a:latin typeface="Calibri"/>
                        <a:ea typeface="Calibri"/>
                        <a:cs typeface="Times New Roman"/>
                      </a:endParaRPr>
                    </a:p>
                  </a:txBody>
                  <a:tcPr marL="24693" marR="24693" marT="0" marB="0" anchor="b"/>
                </a:tc>
                <a:tc>
                  <a:txBody>
                    <a:bodyPr/>
                    <a:lstStyle/>
                    <a:p>
                      <a:pPr marL="0" marR="0" algn="ctr">
                        <a:lnSpc>
                          <a:spcPct val="107000"/>
                        </a:lnSpc>
                        <a:spcBef>
                          <a:spcPts val="0"/>
                        </a:spcBef>
                        <a:spcAft>
                          <a:spcPts val="0"/>
                        </a:spcAft>
                      </a:pPr>
                      <a:r>
                        <a:rPr lang="fr-FR" sz="1000">
                          <a:effectLst/>
                        </a:rPr>
                        <a:t>3.2081</a:t>
                      </a:r>
                      <a:endParaRPr lang="en-US" sz="1000">
                        <a:effectLst/>
                        <a:latin typeface="Calibri"/>
                        <a:ea typeface="Calibri"/>
                        <a:cs typeface="Times New Roman"/>
                      </a:endParaRPr>
                    </a:p>
                  </a:txBody>
                  <a:tcPr marL="24693" marR="24693" marT="0" marB="0" anchor="b"/>
                </a:tc>
                <a:tc>
                  <a:txBody>
                    <a:bodyPr/>
                    <a:lstStyle/>
                    <a:p>
                      <a:pPr>
                        <a:lnSpc>
                          <a:spcPct val="115000"/>
                        </a:lnSpc>
                      </a:pPr>
                      <a:endParaRPr lang="en-US" sz="1000">
                        <a:effectLst/>
                        <a:latin typeface="Calibri"/>
                      </a:endParaRPr>
                    </a:p>
                  </a:txBody>
                  <a:tcPr marL="24693" marR="24693" marT="0" marB="0" anchor="b"/>
                </a:tc>
                <a:tc>
                  <a:txBody>
                    <a:bodyPr/>
                    <a:lstStyle/>
                    <a:p>
                      <a:pPr marL="0" marR="0" algn="ctr">
                        <a:lnSpc>
                          <a:spcPct val="107000"/>
                        </a:lnSpc>
                        <a:spcBef>
                          <a:spcPts val="0"/>
                        </a:spcBef>
                        <a:spcAft>
                          <a:spcPts val="0"/>
                        </a:spcAft>
                      </a:pPr>
                      <a:r>
                        <a:rPr lang="fr-FR" sz="1000">
                          <a:effectLst/>
                        </a:rPr>
                        <a:t>3.1538</a:t>
                      </a:r>
                      <a:endParaRPr lang="en-US" sz="1000">
                        <a:effectLst/>
                        <a:latin typeface="Calibri"/>
                        <a:ea typeface="Calibri"/>
                        <a:cs typeface="Times New Roman"/>
                      </a:endParaRPr>
                    </a:p>
                  </a:txBody>
                  <a:tcPr marL="24693" marR="24693" marT="0" marB="0" anchor="b"/>
                </a:tc>
                <a:tc>
                  <a:txBody>
                    <a:bodyPr/>
                    <a:lstStyle/>
                    <a:p>
                      <a:pPr marL="0" marR="0" algn="ctr">
                        <a:lnSpc>
                          <a:spcPct val="107000"/>
                        </a:lnSpc>
                        <a:spcBef>
                          <a:spcPts val="0"/>
                        </a:spcBef>
                        <a:spcAft>
                          <a:spcPts val="0"/>
                        </a:spcAft>
                      </a:pPr>
                      <a:r>
                        <a:rPr lang="fr-FR" sz="1000">
                          <a:effectLst/>
                        </a:rPr>
                        <a:t>4.5527</a:t>
                      </a:r>
                      <a:endParaRPr lang="en-US" sz="1000">
                        <a:effectLst/>
                        <a:latin typeface="Calibri"/>
                        <a:ea typeface="Calibri"/>
                        <a:cs typeface="Times New Roman"/>
                      </a:endParaRPr>
                    </a:p>
                  </a:txBody>
                  <a:tcPr marL="24693" marR="24693" marT="0" marB="0" anchor="b"/>
                </a:tc>
                <a:tc>
                  <a:txBody>
                    <a:bodyPr/>
                    <a:lstStyle/>
                    <a:p>
                      <a:pPr marL="0" marR="0" algn="ctr">
                        <a:lnSpc>
                          <a:spcPct val="107000"/>
                        </a:lnSpc>
                        <a:spcBef>
                          <a:spcPts val="0"/>
                        </a:spcBef>
                        <a:spcAft>
                          <a:spcPts val="0"/>
                        </a:spcAft>
                      </a:pPr>
                      <a:r>
                        <a:rPr lang="fr-FR" sz="1000">
                          <a:effectLst/>
                        </a:rPr>
                        <a:t>0.000</a:t>
                      </a:r>
                      <a:endParaRPr lang="en-US" sz="1000">
                        <a:effectLst/>
                        <a:latin typeface="Calibri"/>
                        <a:ea typeface="Calibri"/>
                        <a:cs typeface="Times New Roman"/>
                      </a:endParaRPr>
                    </a:p>
                  </a:txBody>
                  <a:tcPr marL="24693" marR="24693" marT="0" marB="0" anchor="b"/>
                </a:tc>
              </a:tr>
              <a:tr h="284000">
                <a:tc>
                  <a:txBody>
                    <a:bodyPr/>
                    <a:lstStyle/>
                    <a:p>
                      <a:pPr marL="0" marR="0">
                        <a:lnSpc>
                          <a:spcPct val="107000"/>
                        </a:lnSpc>
                        <a:spcBef>
                          <a:spcPts val="0"/>
                        </a:spcBef>
                        <a:spcAft>
                          <a:spcPts val="0"/>
                        </a:spcAft>
                      </a:pPr>
                      <a:r>
                        <a:rPr lang="fr-FR" sz="1000">
                          <a:effectLst/>
                        </a:rPr>
                        <a:t>Startup Age (in years)</a:t>
                      </a:r>
                      <a:endParaRPr lang="en-US" sz="1000">
                        <a:effectLst/>
                        <a:latin typeface="Calibri"/>
                        <a:ea typeface="Calibri"/>
                        <a:cs typeface="Times New Roman"/>
                      </a:endParaRPr>
                    </a:p>
                  </a:txBody>
                  <a:tcPr marL="24693" marR="24693" marT="0" marB="0" anchor="b"/>
                </a:tc>
                <a:tc>
                  <a:txBody>
                    <a:bodyPr/>
                    <a:lstStyle/>
                    <a:p>
                      <a:pPr>
                        <a:lnSpc>
                          <a:spcPct val="115000"/>
                        </a:lnSpc>
                      </a:pPr>
                      <a:endParaRPr lang="en-US" sz="1000">
                        <a:effectLst/>
                        <a:latin typeface="Calibri"/>
                      </a:endParaRPr>
                    </a:p>
                  </a:txBody>
                  <a:tcPr marL="24693" marR="24693" marT="0" marB="0" anchor="b"/>
                </a:tc>
                <a:tc>
                  <a:txBody>
                    <a:bodyPr/>
                    <a:lstStyle/>
                    <a:p>
                      <a:pPr marL="0" marR="0" algn="ctr">
                        <a:lnSpc>
                          <a:spcPct val="107000"/>
                        </a:lnSpc>
                        <a:spcBef>
                          <a:spcPts val="0"/>
                        </a:spcBef>
                        <a:spcAft>
                          <a:spcPts val="0"/>
                        </a:spcAft>
                      </a:pPr>
                      <a:r>
                        <a:rPr lang="fr-FR" sz="1000">
                          <a:effectLst/>
                        </a:rPr>
                        <a:t>5.1569</a:t>
                      </a:r>
                      <a:endParaRPr lang="en-US" sz="1000">
                        <a:effectLst/>
                        <a:latin typeface="Calibri"/>
                        <a:ea typeface="Calibri"/>
                        <a:cs typeface="Times New Roman"/>
                      </a:endParaRPr>
                    </a:p>
                  </a:txBody>
                  <a:tcPr marL="24693" marR="24693" marT="0" marB="0" anchor="b"/>
                </a:tc>
                <a:tc>
                  <a:txBody>
                    <a:bodyPr/>
                    <a:lstStyle/>
                    <a:p>
                      <a:pPr marL="0" marR="0" algn="ctr">
                        <a:lnSpc>
                          <a:spcPct val="107000"/>
                        </a:lnSpc>
                        <a:spcBef>
                          <a:spcPts val="0"/>
                        </a:spcBef>
                        <a:spcAft>
                          <a:spcPts val="0"/>
                        </a:spcAft>
                      </a:pPr>
                      <a:r>
                        <a:rPr lang="fr-FR" sz="1000">
                          <a:effectLst/>
                        </a:rPr>
                        <a:t>4.0000</a:t>
                      </a:r>
                      <a:endParaRPr lang="en-US" sz="1000">
                        <a:effectLst/>
                        <a:latin typeface="Calibri"/>
                        <a:ea typeface="Calibri"/>
                        <a:cs typeface="Times New Roman"/>
                      </a:endParaRPr>
                    </a:p>
                  </a:txBody>
                  <a:tcPr marL="24693" marR="24693" marT="0" marB="0" anchor="b"/>
                </a:tc>
                <a:tc>
                  <a:txBody>
                    <a:bodyPr/>
                    <a:lstStyle/>
                    <a:p>
                      <a:pPr marL="0" marR="0" algn="ctr">
                        <a:lnSpc>
                          <a:spcPct val="107000"/>
                        </a:lnSpc>
                        <a:spcBef>
                          <a:spcPts val="0"/>
                        </a:spcBef>
                        <a:spcAft>
                          <a:spcPts val="0"/>
                        </a:spcAft>
                      </a:pPr>
                      <a:r>
                        <a:rPr lang="fr-FR" sz="1000">
                          <a:effectLst/>
                        </a:rPr>
                        <a:t>8.7989</a:t>
                      </a:r>
                      <a:endParaRPr lang="en-US" sz="1000">
                        <a:effectLst/>
                        <a:latin typeface="Calibri"/>
                        <a:ea typeface="Calibri"/>
                        <a:cs typeface="Times New Roman"/>
                      </a:endParaRPr>
                    </a:p>
                  </a:txBody>
                  <a:tcPr marL="24693" marR="24693" marT="0" marB="0" anchor="b"/>
                </a:tc>
                <a:tc>
                  <a:txBody>
                    <a:bodyPr/>
                    <a:lstStyle/>
                    <a:p>
                      <a:pPr>
                        <a:lnSpc>
                          <a:spcPct val="115000"/>
                        </a:lnSpc>
                      </a:pPr>
                      <a:endParaRPr lang="en-US" sz="1000">
                        <a:effectLst/>
                        <a:latin typeface="Calibri"/>
                      </a:endParaRPr>
                    </a:p>
                  </a:txBody>
                  <a:tcPr marL="24693" marR="24693" marT="0" marB="0" anchor="b"/>
                </a:tc>
                <a:tc>
                  <a:txBody>
                    <a:bodyPr/>
                    <a:lstStyle/>
                    <a:p>
                      <a:pPr marL="0" marR="0" algn="ctr">
                        <a:lnSpc>
                          <a:spcPct val="107000"/>
                        </a:lnSpc>
                        <a:spcBef>
                          <a:spcPts val="0"/>
                        </a:spcBef>
                        <a:spcAft>
                          <a:spcPts val="0"/>
                        </a:spcAft>
                      </a:pPr>
                      <a:r>
                        <a:rPr lang="fr-FR" sz="1000">
                          <a:effectLst/>
                        </a:rPr>
                        <a:t>7.5358</a:t>
                      </a:r>
                      <a:endParaRPr lang="en-US" sz="1000">
                        <a:effectLst/>
                        <a:latin typeface="Calibri"/>
                        <a:ea typeface="Calibri"/>
                        <a:cs typeface="Times New Roman"/>
                      </a:endParaRPr>
                    </a:p>
                  </a:txBody>
                  <a:tcPr marL="24693" marR="24693" marT="0" marB="0" anchor="b"/>
                </a:tc>
                <a:tc>
                  <a:txBody>
                    <a:bodyPr/>
                    <a:lstStyle/>
                    <a:p>
                      <a:pPr marL="0" marR="0" algn="ctr">
                        <a:lnSpc>
                          <a:spcPct val="107000"/>
                        </a:lnSpc>
                        <a:spcBef>
                          <a:spcPts val="0"/>
                        </a:spcBef>
                        <a:spcAft>
                          <a:spcPts val="0"/>
                        </a:spcAft>
                      </a:pPr>
                      <a:r>
                        <a:rPr lang="fr-FR" sz="1000">
                          <a:effectLst/>
                        </a:rPr>
                        <a:t>5.1338</a:t>
                      </a:r>
                      <a:endParaRPr lang="en-US" sz="1000">
                        <a:effectLst/>
                        <a:latin typeface="Calibri"/>
                        <a:ea typeface="Calibri"/>
                        <a:cs typeface="Times New Roman"/>
                      </a:endParaRPr>
                    </a:p>
                  </a:txBody>
                  <a:tcPr marL="24693" marR="24693" marT="0" marB="0" anchor="b"/>
                </a:tc>
                <a:tc>
                  <a:txBody>
                    <a:bodyPr/>
                    <a:lstStyle/>
                    <a:p>
                      <a:pPr marL="0" marR="0" algn="ctr">
                        <a:lnSpc>
                          <a:spcPct val="107000"/>
                        </a:lnSpc>
                        <a:spcBef>
                          <a:spcPts val="0"/>
                        </a:spcBef>
                        <a:spcAft>
                          <a:spcPts val="0"/>
                        </a:spcAft>
                      </a:pPr>
                      <a:r>
                        <a:rPr lang="fr-FR" sz="1000">
                          <a:effectLst/>
                        </a:rPr>
                        <a:t>0.000</a:t>
                      </a:r>
                      <a:endParaRPr lang="en-US" sz="1000">
                        <a:effectLst/>
                        <a:latin typeface="Calibri"/>
                        <a:ea typeface="Calibri"/>
                        <a:cs typeface="Times New Roman"/>
                      </a:endParaRPr>
                    </a:p>
                  </a:txBody>
                  <a:tcPr marL="24693" marR="24693" marT="0" marB="0" anchor="b"/>
                </a:tc>
              </a:tr>
              <a:tr h="284000">
                <a:tc>
                  <a:txBody>
                    <a:bodyPr/>
                    <a:lstStyle/>
                    <a:p>
                      <a:pPr marL="0" marR="0">
                        <a:lnSpc>
                          <a:spcPct val="107000"/>
                        </a:lnSpc>
                        <a:spcBef>
                          <a:spcPts val="0"/>
                        </a:spcBef>
                        <a:spcAft>
                          <a:spcPts val="0"/>
                        </a:spcAft>
                      </a:pPr>
                      <a:r>
                        <a:rPr lang="fr-FR" sz="1000">
                          <a:effectLst/>
                        </a:rPr>
                        <a:t>Seed-Stage Dev. (dummy)</a:t>
                      </a:r>
                      <a:endParaRPr lang="en-US" sz="1000">
                        <a:effectLst/>
                        <a:latin typeface="Calibri"/>
                        <a:ea typeface="Calibri"/>
                        <a:cs typeface="Times New Roman"/>
                      </a:endParaRPr>
                    </a:p>
                  </a:txBody>
                  <a:tcPr marL="24693" marR="24693" marT="0" marB="0" anchor="b"/>
                </a:tc>
                <a:tc>
                  <a:txBody>
                    <a:bodyPr/>
                    <a:lstStyle/>
                    <a:p>
                      <a:pPr>
                        <a:lnSpc>
                          <a:spcPct val="115000"/>
                        </a:lnSpc>
                      </a:pPr>
                      <a:endParaRPr lang="en-US" sz="1000">
                        <a:effectLst/>
                        <a:latin typeface="Calibri"/>
                      </a:endParaRPr>
                    </a:p>
                  </a:txBody>
                  <a:tcPr marL="24693" marR="24693" marT="0" marB="0" anchor="b"/>
                </a:tc>
                <a:tc>
                  <a:txBody>
                    <a:bodyPr/>
                    <a:lstStyle/>
                    <a:p>
                      <a:pPr marL="0" marR="0" algn="ctr">
                        <a:lnSpc>
                          <a:spcPct val="107000"/>
                        </a:lnSpc>
                        <a:spcBef>
                          <a:spcPts val="0"/>
                        </a:spcBef>
                        <a:spcAft>
                          <a:spcPts val="0"/>
                        </a:spcAft>
                      </a:pPr>
                      <a:r>
                        <a:rPr lang="fr-FR" sz="1000">
                          <a:effectLst/>
                        </a:rPr>
                        <a:t>0.0759</a:t>
                      </a:r>
                      <a:endParaRPr lang="en-US" sz="1000">
                        <a:effectLst/>
                        <a:latin typeface="Calibri"/>
                        <a:ea typeface="Calibri"/>
                        <a:cs typeface="Times New Roman"/>
                      </a:endParaRPr>
                    </a:p>
                  </a:txBody>
                  <a:tcPr marL="24693" marR="24693" marT="0" marB="0" anchor="b"/>
                </a:tc>
                <a:tc>
                  <a:txBody>
                    <a:bodyPr/>
                    <a:lstStyle/>
                    <a:p>
                      <a:pPr marL="0" marR="0" algn="ctr">
                        <a:lnSpc>
                          <a:spcPct val="107000"/>
                        </a:lnSpc>
                        <a:spcBef>
                          <a:spcPts val="0"/>
                        </a:spcBef>
                        <a:spcAft>
                          <a:spcPts val="0"/>
                        </a:spcAft>
                      </a:pPr>
                      <a:r>
                        <a:rPr lang="fr-FR" sz="1000">
                          <a:effectLst/>
                        </a:rPr>
                        <a:t>0.0000</a:t>
                      </a:r>
                      <a:endParaRPr lang="en-US" sz="1000">
                        <a:effectLst/>
                        <a:latin typeface="Calibri"/>
                        <a:ea typeface="Calibri"/>
                        <a:cs typeface="Times New Roman"/>
                      </a:endParaRPr>
                    </a:p>
                  </a:txBody>
                  <a:tcPr marL="24693" marR="24693" marT="0" marB="0" anchor="b"/>
                </a:tc>
                <a:tc>
                  <a:txBody>
                    <a:bodyPr/>
                    <a:lstStyle/>
                    <a:p>
                      <a:pPr marL="0" marR="0" algn="ctr">
                        <a:lnSpc>
                          <a:spcPct val="107000"/>
                        </a:lnSpc>
                        <a:spcBef>
                          <a:spcPts val="0"/>
                        </a:spcBef>
                        <a:spcAft>
                          <a:spcPts val="0"/>
                        </a:spcAft>
                      </a:pPr>
                      <a:r>
                        <a:rPr lang="fr-FR" sz="1000">
                          <a:effectLst/>
                        </a:rPr>
                        <a:t>0.2648</a:t>
                      </a:r>
                      <a:endParaRPr lang="en-US" sz="1000">
                        <a:effectLst/>
                        <a:latin typeface="Calibri"/>
                        <a:ea typeface="Calibri"/>
                        <a:cs typeface="Times New Roman"/>
                      </a:endParaRPr>
                    </a:p>
                  </a:txBody>
                  <a:tcPr marL="24693" marR="24693" marT="0" marB="0" anchor="b"/>
                </a:tc>
                <a:tc>
                  <a:txBody>
                    <a:bodyPr/>
                    <a:lstStyle/>
                    <a:p>
                      <a:pPr>
                        <a:lnSpc>
                          <a:spcPct val="115000"/>
                        </a:lnSpc>
                      </a:pPr>
                      <a:endParaRPr lang="en-US" sz="1000">
                        <a:effectLst/>
                        <a:latin typeface="Calibri"/>
                      </a:endParaRPr>
                    </a:p>
                  </a:txBody>
                  <a:tcPr marL="24693" marR="24693" marT="0" marB="0" anchor="b"/>
                </a:tc>
                <a:tc>
                  <a:txBody>
                    <a:bodyPr/>
                    <a:lstStyle/>
                    <a:p>
                      <a:pPr marL="0" marR="0" algn="ctr">
                        <a:lnSpc>
                          <a:spcPct val="107000"/>
                        </a:lnSpc>
                        <a:spcBef>
                          <a:spcPts val="0"/>
                        </a:spcBef>
                        <a:spcAft>
                          <a:spcPts val="0"/>
                        </a:spcAft>
                      </a:pPr>
                      <a:r>
                        <a:rPr lang="fr-FR" sz="1000">
                          <a:effectLst/>
                        </a:rPr>
                        <a:t>0.0586</a:t>
                      </a:r>
                      <a:endParaRPr lang="en-US" sz="1000">
                        <a:effectLst/>
                        <a:latin typeface="Calibri"/>
                        <a:ea typeface="Calibri"/>
                        <a:cs typeface="Times New Roman"/>
                      </a:endParaRPr>
                    </a:p>
                  </a:txBody>
                  <a:tcPr marL="24693" marR="24693" marT="0" marB="0" anchor="b"/>
                </a:tc>
                <a:tc>
                  <a:txBody>
                    <a:bodyPr/>
                    <a:lstStyle/>
                    <a:p>
                      <a:pPr marL="0" marR="0" algn="ctr">
                        <a:lnSpc>
                          <a:spcPct val="107000"/>
                        </a:lnSpc>
                        <a:spcBef>
                          <a:spcPts val="0"/>
                        </a:spcBef>
                        <a:spcAft>
                          <a:spcPts val="0"/>
                        </a:spcAft>
                      </a:pPr>
                      <a:r>
                        <a:rPr lang="fr-FR" sz="1000">
                          <a:effectLst/>
                        </a:rPr>
                        <a:t>0.0760</a:t>
                      </a:r>
                      <a:endParaRPr lang="en-US" sz="1000">
                        <a:effectLst/>
                        <a:latin typeface="Calibri"/>
                        <a:ea typeface="Calibri"/>
                        <a:cs typeface="Times New Roman"/>
                      </a:endParaRPr>
                    </a:p>
                  </a:txBody>
                  <a:tcPr marL="24693" marR="24693" marT="0" marB="0" anchor="b"/>
                </a:tc>
                <a:tc>
                  <a:txBody>
                    <a:bodyPr/>
                    <a:lstStyle/>
                    <a:p>
                      <a:pPr marL="0" marR="0" algn="ctr">
                        <a:lnSpc>
                          <a:spcPct val="107000"/>
                        </a:lnSpc>
                        <a:spcBef>
                          <a:spcPts val="0"/>
                        </a:spcBef>
                        <a:spcAft>
                          <a:spcPts val="0"/>
                        </a:spcAft>
                      </a:pPr>
                      <a:r>
                        <a:rPr lang="fr-FR" sz="1000">
                          <a:effectLst/>
                        </a:rPr>
                        <a:t>0.001</a:t>
                      </a:r>
                      <a:endParaRPr lang="en-US" sz="1000">
                        <a:effectLst/>
                        <a:latin typeface="Calibri"/>
                        <a:ea typeface="Calibri"/>
                        <a:cs typeface="Times New Roman"/>
                      </a:endParaRPr>
                    </a:p>
                  </a:txBody>
                  <a:tcPr marL="24693" marR="24693" marT="0" marB="0" anchor="b"/>
                </a:tc>
              </a:tr>
              <a:tr h="284000">
                <a:tc>
                  <a:txBody>
                    <a:bodyPr/>
                    <a:lstStyle/>
                    <a:p>
                      <a:pPr marL="0" marR="0">
                        <a:lnSpc>
                          <a:spcPct val="107000"/>
                        </a:lnSpc>
                        <a:spcBef>
                          <a:spcPts val="0"/>
                        </a:spcBef>
                        <a:spcAft>
                          <a:spcPts val="0"/>
                        </a:spcAft>
                      </a:pPr>
                      <a:r>
                        <a:rPr lang="fr-FR" sz="1000">
                          <a:effectLst/>
                        </a:rPr>
                        <a:t>Early-Stage Dev. (dummy)</a:t>
                      </a:r>
                      <a:endParaRPr lang="en-US" sz="1000">
                        <a:effectLst/>
                        <a:latin typeface="Calibri"/>
                        <a:ea typeface="Calibri"/>
                        <a:cs typeface="Times New Roman"/>
                      </a:endParaRPr>
                    </a:p>
                  </a:txBody>
                  <a:tcPr marL="24693" marR="24693" marT="0" marB="0" anchor="b"/>
                </a:tc>
                <a:tc>
                  <a:txBody>
                    <a:bodyPr/>
                    <a:lstStyle/>
                    <a:p>
                      <a:pPr>
                        <a:lnSpc>
                          <a:spcPct val="115000"/>
                        </a:lnSpc>
                      </a:pPr>
                      <a:endParaRPr lang="en-US" sz="1000">
                        <a:effectLst/>
                        <a:latin typeface="Calibri"/>
                      </a:endParaRPr>
                    </a:p>
                  </a:txBody>
                  <a:tcPr marL="24693" marR="24693" marT="0" marB="0" anchor="b"/>
                </a:tc>
                <a:tc>
                  <a:txBody>
                    <a:bodyPr/>
                    <a:lstStyle/>
                    <a:p>
                      <a:pPr marL="0" marR="0" algn="ctr">
                        <a:lnSpc>
                          <a:spcPct val="107000"/>
                        </a:lnSpc>
                        <a:spcBef>
                          <a:spcPts val="0"/>
                        </a:spcBef>
                        <a:spcAft>
                          <a:spcPts val="0"/>
                        </a:spcAft>
                      </a:pPr>
                      <a:r>
                        <a:rPr lang="fr-FR" sz="1000">
                          <a:effectLst/>
                        </a:rPr>
                        <a:t>0.2726</a:t>
                      </a:r>
                      <a:endParaRPr lang="en-US" sz="1000">
                        <a:effectLst/>
                        <a:latin typeface="Calibri"/>
                        <a:ea typeface="Calibri"/>
                        <a:cs typeface="Times New Roman"/>
                      </a:endParaRPr>
                    </a:p>
                  </a:txBody>
                  <a:tcPr marL="24693" marR="24693" marT="0" marB="0" anchor="b"/>
                </a:tc>
                <a:tc>
                  <a:txBody>
                    <a:bodyPr/>
                    <a:lstStyle/>
                    <a:p>
                      <a:pPr marL="0" marR="0" algn="ctr">
                        <a:lnSpc>
                          <a:spcPct val="107000"/>
                        </a:lnSpc>
                        <a:spcBef>
                          <a:spcPts val="0"/>
                        </a:spcBef>
                        <a:spcAft>
                          <a:spcPts val="0"/>
                        </a:spcAft>
                      </a:pPr>
                      <a:r>
                        <a:rPr lang="fr-FR" sz="1000">
                          <a:effectLst/>
                        </a:rPr>
                        <a:t>0.0000</a:t>
                      </a:r>
                      <a:endParaRPr lang="en-US" sz="1000">
                        <a:effectLst/>
                        <a:latin typeface="Calibri"/>
                        <a:ea typeface="Calibri"/>
                        <a:cs typeface="Times New Roman"/>
                      </a:endParaRPr>
                    </a:p>
                  </a:txBody>
                  <a:tcPr marL="24693" marR="24693" marT="0" marB="0" anchor="b"/>
                </a:tc>
                <a:tc>
                  <a:txBody>
                    <a:bodyPr/>
                    <a:lstStyle/>
                    <a:p>
                      <a:pPr marL="0" marR="0" algn="ctr">
                        <a:lnSpc>
                          <a:spcPct val="107000"/>
                        </a:lnSpc>
                        <a:spcBef>
                          <a:spcPts val="0"/>
                        </a:spcBef>
                        <a:spcAft>
                          <a:spcPts val="0"/>
                        </a:spcAft>
                      </a:pPr>
                      <a:r>
                        <a:rPr lang="fr-FR" sz="1000">
                          <a:effectLst/>
                        </a:rPr>
                        <a:t>0.4453</a:t>
                      </a:r>
                      <a:endParaRPr lang="en-US" sz="1000">
                        <a:effectLst/>
                        <a:latin typeface="Calibri"/>
                        <a:ea typeface="Calibri"/>
                        <a:cs typeface="Times New Roman"/>
                      </a:endParaRPr>
                    </a:p>
                  </a:txBody>
                  <a:tcPr marL="24693" marR="24693" marT="0" marB="0" anchor="b"/>
                </a:tc>
                <a:tc>
                  <a:txBody>
                    <a:bodyPr/>
                    <a:lstStyle/>
                    <a:p>
                      <a:pPr>
                        <a:lnSpc>
                          <a:spcPct val="115000"/>
                        </a:lnSpc>
                      </a:pPr>
                      <a:endParaRPr lang="en-US" sz="1000">
                        <a:effectLst/>
                        <a:latin typeface="Calibri"/>
                      </a:endParaRPr>
                    </a:p>
                  </a:txBody>
                  <a:tcPr marL="24693" marR="24693" marT="0" marB="0" anchor="b"/>
                </a:tc>
                <a:tc>
                  <a:txBody>
                    <a:bodyPr/>
                    <a:lstStyle/>
                    <a:p>
                      <a:pPr marL="0" marR="0" algn="ctr">
                        <a:lnSpc>
                          <a:spcPct val="107000"/>
                        </a:lnSpc>
                        <a:spcBef>
                          <a:spcPts val="0"/>
                        </a:spcBef>
                        <a:spcAft>
                          <a:spcPts val="0"/>
                        </a:spcAft>
                      </a:pPr>
                      <a:r>
                        <a:rPr lang="fr-FR" sz="1000">
                          <a:effectLst/>
                        </a:rPr>
                        <a:t>0.2296</a:t>
                      </a:r>
                      <a:endParaRPr lang="en-US" sz="1000">
                        <a:effectLst/>
                        <a:latin typeface="Calibri"/>
                        <a:ea typeface="Calibri"/>
                        <a:cs typeface="Times New Roman"/>
                      </a:endParaRPr>
                    </a:p>
                  </a:txBody>
                  <a:tcPr marL="24693" marR="24693" marT="0" marB="0" anchor="b"/>
                </a:tc>
                <a:tc>
                  <a:txBody>
                    <a:bodyPr/>
                    <a:lstStyle/>
                    <a:p>
                      <a:pPr marL="0" marR="0" algn="ctr">
                        <a:lnSpc>
                          <a:spcPct val="107000"/>
                        </a:lnSpc>
                        <a:spcBef>
                          <a:spcPts val="0"/>
                        </a:spcBef>
                        <a:spcAft>
                          <a:spcPts val="0"/>
                        </a:spcAft>
                      </a:pPr>
                      <a:r>
                        <a:rPr lang="fr-FR" sz="1000">
                          <a:effectLst/>
                        </a:rPr>
                        <a:t>0.2730</a:t>
                      </a:r>
                      <a:endParaRPr lang="en-US" sz="1000">
                        <a:effectLst/>
                        <a:latin typeface="Calibri"/>
                        <a:ea typeface="Calibri"/>
                        <a:cs typeface="Times New Roman"/>
                      </a:endParaRPr>
                    </a:p>
                  </a:txBody>
                  <a:tcPr marL="24693" marR="24693" marT="0" marB="0" anchor="b"/>
                </a:tc>
                <a:tc>
                  <a:txBody>
                    <a:bodyPr/>
                    <a:lstStyle/>
                    <a:p>
                      <a:pPr marL="0" marR="0" algn="ctr">
                        <a:lnSpc>
                          <a:spcPct val="107000"/>
                        </a:lnSpc>
                        <a:spcBef>
                          <a:spcPts val="0"/>
                        </a:spcBef>
                        <a:spcAft>
                          <a:spcPts val="0"/>
                        </a:spcAft>
                      </a:pPr>
                      <a:r>
                        <a:rPr lang="fr-FR" sz="1000">
                          <a:effectLst/>
                        </a:rPr>
                        <a:t>0.000</a:t>
                      </a:r>
                      <a:endParaRPr lang="en-US" sz="1000">
                        <a:effectLst/>
                        <a:latin typeface="Calibri"/>
                        <a:ea typeface="Calibri"/>
                        <a:cs typeface="Times New Roman"/>
                      </a:endParaRPr>
                    </a:p>
                  </a:txBody>
                  <a:tcPr marL="24693" marR="24693" marT="0" marB="0" anchor="b"/>
                </a:tc>
              </a:tr>
              <a:tr h="284000">
                <a:tc>
                  <a:txBody>
                    <a:bodyPr/>
                    <a:lstStyle/>
                    <a:p>
                      <a:pPr marL="0" marR="0">
                        <a:lnSpc>
                          <a:spcPct val="107000"/>
                        </a:lnSpc>
                        <a:spcBef>
                          <a:spcPts val="0"/>
                        </a:spcBef>
                        <a:spcAft>
                          <a:spcPts val="0"/>
                        </a:spcAft>
                      </a:pPr>
                      <a:r>
                        <a:rPr lang="fr-FR" sz="1000">
                          <a:effectLst/>
                        </a:rPr>
                        <a:t>Expansion-Stage Dev. (dummy)</a:t>
                      </a:r>
                      <a:endParaRPr lang="en-US" sz="1000">
                        <a:effectLst/>
                        <a:latin typeface="Calibri"/>
                        <a:ea typeface="Calibri"/>
                        <a:cs typeface="Times New Roman"/>
                      </a:endParaRPr>
                    </a:p>
                  </a:txBody>
                  <a:tcPr marL="24693" marR="24693" marT="0" marB="0" anchor="b"/>
                </a:tc>
                <a:tc>
                  <a:txBody>
                    <a:bodyPr/>
                    <a:lstStyle/>
                    <a:p>
                      <a:pPr>
                        <a:lnSpc>
                          <a:spcPct val="115000"/>
                        </a:lnSpc>
                      </a:pPr>
                      <a:endParaRPr lang="en-US" sz="1000">
                        <a:effectLst/>
                        <a:latin typeface="Calibri"/>
                      </a:endParaRPr>
                    </a:p>
                  </a:txBody>
                  <a:tcPr marL="24693" marR="24693" marT="0" marB="0" anchor="b"/>
                </a:tc>
                <a:tc>
                  <a:txBody>
                    <a:bodyPr/>
                    <a:lstStyle/>
                    <a:p>
                      <a:pPr marL="0" marR="0" algn="ctr">
                        <a:lnSpc>
                          <a:spcPct val="107000"/>
                        </a:lnSpc>
                        <a:spcBef>
                          <a:spcPts val="0"/>
                        </a:spcBef>
                        <a:spcAft>
                          <a:spcPts val="0"/>
                        </a:spcAft>
                      </a:pPr>
                      <a:r>
                        <a:rPr lang="fr-FR" sz="1000">
                          <a:effectLst/>
                        </a:rPr>
                        <a:t>0.4096</a:t>
                      </a:r>
                      <a:endParaRPr lang="en-US" sz="1000">
                        <a:effectLst/>
                        <a:latin typeface="Calibri"/>
                        <a:ea typeface="Calibri"/>
                        <a:cs typeface="Times New Roman"/>
                      </a:endParaRPr>
                    </a:p>
                  </a:txBody>
                  <a:tcPr marL="24693" marR="24693" marT="0" marB="0" anchor="b"/>
                </a:tc>
                <a:tc>
                  <a:txBody>
                    <a:bodyPr/>
                    <a:lstStyle/>
                    <a:p>
                      <a:pPr marL="0" marR="0" algn="ctr">
                        <a:lnSpc>
                          <a:spcPct val="107000"/>
                        </a:lnSpc>
                        <a:spcBef>
                          <a:spcPts val="0"/>
                        </a:spcBef>
                        <a:spcAft>
                          <a:spcPts val="0"/>
                        </a:spcAft>
                      </a:pPr>
                      <a:r>
                        <a:rPr lang="fr-FR" sz="1000">
                          <a:effectLst/>
                        </a:rPr>
                        <a:t>0.0000</a:t>
                      </a:r>
                      <a:endParaRPr lang="en-US" sz="1000">
                        <a:effectLst/>
                        <a:latin typeface="Calibri"/>
                        <a:ea typeface="Calibri"/>
                        <a:cs typeface="Times New Roman"/>
                      </a:endParaRPr>
                    </a:p>
                  </a:txBody>
                  <a:tcPr marL="24693" marR="24693" marT="0" marB="0" anchor="b"/>
                </a:tc>
                <a:tc>
                  <a:txBody>
                    <a:bodyPr/>
                    <a:lstStyle/>
                    <a:p>
                      <a:pPr marL="0" marR="0" algn="ctr">
                        <a:lnSpc>
                          <a:spcPct val="107000"/>
                        </a:lnSpc>
                        <a:spcBef>
                          <a:spcPts val="0"/>
                        </a:spcBef>
                        <a:spcAft>
                          <a:spcPts val="0"/>
                        </a:spcAft>
                      </a:pPr>
                      <a:r>
                        <a:rPr lang="fr-FR" sz="1000">
                          <a:effectLst/>
                        </a:rPr>
                        <a:t>0.4918</a:t>
                      </a:r>
                      <a:endParaRPr lang="en-US" sz="1000">
                        <a:effectLst/>
                        <a:latin typeface="Calibri"/>
                        <a:ea typeface="Calibri"/>
                        <a:cs typeface="Times New Roman"/>
                      </a:endParaRPr>
                    </a:p>
                  </a:txBody>
                  <a:tcPr marL="24693" marR="24693" marT="0" marB="0" anchor="b"/>
                </a:tc>
                <a:tc>
                  <a:txBody>
                    <a:bodyPr/>
                    <a:lstStyle/>
                    <a:p>
                      <a:pPr>
                        <a:lnSpc>
                          <a:spcPct val="115000"/>
                        </a:lnSpc>
                      </a:pPr>
                      <a:endParaRPr lang="en-US" sz="1000">
                        <a:effectLst/>
                        <a:latin typeface="Calibri"/>
                      </a:endParaRPr>
                    </a:p>
                  </a:txBody>
                  <a:tcPr marL="24693" marR="24693" marT="0" marB="0" anchor="b"/>
                </a:tc>
                <a:tc>
                  <a:txBody>
                    <a:bodyPr/>
                    <a:lstStyle/>
                    <a:p>
                      <a:pPr marL="0" marR="0" algn="ctr">
                        <a:lnSpc>
                          <a:spcPct val="107000"/>
                        </a:lnSpc>
                        <a:spcBef>
                          <a:spcPts val="0"/>
                        </a:spcBef>
                        <a:spcAft>
                          <a:spcPts val="0"/>
                        </a:spcAft>
                      </a:pPr>
                      <a:r>
                        <a:rPr lang="fr-FR" sz="1000">
                          <a:effectLst/>
                        </a:rPr>
                        <a:t>0.4955</a:t>
                      </a:r>
                      <a:endParaRPr lang="en-US" sz="1000">
                        <a:effectLst/>
                        <a:latin typeface="Calibri"/>
                        <a:ea typeface="Calibri"/>
                        <a:cs typeface="Times New Roman"/>
                      </a:endParaRPr>
                    </a:p>
                  </a:txBody>
                  <a:tcPr marL="24693" marR="24693" marT="0" marB="0" anchor="b"/>
                </a:tc>
                <a:tc>
                  <a:txBody>
                    <a:bodyPr/>
                    <a:lstStyle/>
                    <a:p>
                      <a:pPr marL="0" marR="0" algn="ctr">
                        <a:lnSpc>
                          <a:spcPct val="107000"/>
                        </a:lnSpc>
                        <a:spcBef>
                          <a:spcPts val="0"/>
                        </a:spcBef>
                        <a:spcAft>
                          <a:spcPts val="0"/>
                        </a:spcAft>
                      </a:pPr>
                      <a:r>
                        <a:rPr lang="fr-FR" sz="1000">
                          <a:effectLst/>
                        </a:rPr>
                        <a:t>0.4087</a:t>
                      </a:r>
                      <a:endParaRPr lang="en-US" sz="1000">
                        <a:effectLst/>
                        <a:latin typeface="Calibri"/>
                        <a:ea typeface="Calibri"/>
                        <a:cs typeface="Times New Roman"/>
                      </a:endParaRPr>
                    </a:p>
                  </a:txBody>
                  <a:tcPr marL="24693" marR="24693" marT="0" marB="0" anchor="b"/>
                </a:tc>
                <a:tc>
                  <a:txBody>
                    <a:bodyPr/>
                    <a:lstStyle/>
                    <a:p>
                      <a:pPr marL="0" marR="0" algn="ctr">
                        <a:lnSpc>
                          <a:spcPct val="107000"/>
                        </a:lnSpc>
                        <a:spcBef>
                          <a:spcPts val="0"/>
                        </a:spcBef>
                        <a:spcAft>
                          <a:spcPts val="0"/>
                        </a:spcAft>
                      </a:pPr>
                      <a:r>
                        <a:rPr lang="fr-FR" sz="1000">
                          <a:effectLst/>
                        </a:rPr>
                        <a:t>0.000</a:t>
                      </a:r>
                      <a:endParaRPr lang="en-US" sz="1000">
                        <a:effectLst/>
                        <a:latin typeface="Calibri"/>
                        <a:ea typeface="Calibri"/>
                        <a:cs typeface="Times New Roman"/>
                      </a:endParaRPr>
                    </a:p>
                  </a:txBody>
                  <a:tcPr marL="24693" marR="24693" marT="0" marB="0" anchor="b"/>
                </a:tc>
              </a:tr>
              <a:tr h="284000">
                <a:tc>
                  <a:txBody>
                    <a:bodyPr/>
                    <a:lstStyle/>
                    <a:p>
                      <a:pPr marL="0" marR="0">
                        <a:lnSpc>
                          <a:spcPct val="107000"/>
                        </a:lnSpc>
                        <a:spcBef>
                          <a:spcPts val="0"/>
                        </a:spcBef>
                        <a:spcAft>
                          <a:spcPts val="0"/>
                        </a:spcAft>
                      </a:pPr>
                      <a:r>
                        <a:rPr lang="fr-FR" sz="1000">
                          <a:effectLst/>
                        </a:rPr>
                        <a:t>Later-Stage Dev. (dummy)</a:t>
                      </a:r>
                      <a:endParaRPr lang="en-US" sz="1000">
                        <a:effectLst/>
                        <a:latin typeface="Calibri"/>
                        <a:ea typeface="Calibri"/>
                        <a:cs typeface="Times New Roman"/>
                      </a:endParaRPr>
                    </a:p>
                  </a:txBody>
                  <a:tcPr marL="24693" marR="24693" marT="0" marB="0" anchor="b"/>
                </a:tc>
                <a:tc>
                  <a:txBody>
                    <a:bodyPr/>
                    <a:lstStyle/>
                    <a:p>
                      <a:pPr>
                        <a:lnSpc>
                          <a:spcPct val="115000"/>
                        </a:lnSpc>
                      </a:pPr>
                      <a:endParaRPr lang="en-US" sz="1000">
                        <a:effectLst/>
                        <a:latin typeface="Calibri"/>
                      </a:endParaRPr>
                    </a:p>
                  </a:txBody>
                  <a:tcPr marL="24693" marR="24693" marT="0" marB="0" anchor="b"/>
                </a:tc>
                <a:tc>
                  <a:txBody>
                    <a:bodyPr/>
                    <a:lstStyle/>
                    <a:p>
                      <a:pPr marL="0" marR="0" algn="ctr">
                        <a:lnSpc>
                          <a:spcPct val="107000"/>
                        </a:lnSpc>
                        <a:spcBef>
                          <a:spcPts val="0"/>
                        </a:spcBef>
                        <a:spcAft>
                          <a:spcPts val="0"/>
                        </a:spcAft>
                      </a:pPr>
                      <a:r>
                        <a:rPr lang="fr-FR" sz="1000">
                          <a:effectLst/>
                        </a:rPr>
                        <a:t>0.2419</a:t>
                      </a:r>
                      <a:endParaRPr lang="en-US" sz="1000">
                        <a:effectLst/>
                        <a:latin typeface="Calibri"/>
                        <a:ea typeface="Calibri"/>
                        <a:cs typeface="Times New Roman"/>
                      </a:endParaRPr>
                    </a:p>
                  </a:txBody>
                  <a:tcPr marL="24693" marR="24693" marT="0" marB="0" anchor="b"/>
                </a:tc>
                <a:tc>
                  <a:txBody>
                    <a:bodyPr/>
                    <a:lstStyle/>
                    <a:p>
                      <a:pPr marL="0" marR="0" algn="ctr">
                        <a:lnSpc>
                          <a:spcPct val="107000"/>
                        </a:lnSpc>
                        <a:spcBef>
                          <a:spcPts val="0"/>
                        </a:spcBef>
                        <a:spcAft>
                          <a:spcPts val="0"/>
                        </a:spcAft>
                      </a:pPr>
                      <a:r>
                        <a:rPr lang="fr-FR" sz="1000">
                          <a:effectLst/>
                        </a:rPr>
                        <a:t>0.0000</a:t>
                      </a:r>
                      <a:endParaRPr lang="en-US" sz="1000">
                        <a:effectLst/>
                        <a:latin typeface="Calibri"/>
                        <a:ea typeface="Calibri"/>
                        <a:cs typeface="Times New Roman"/>
                      </a:endParaRPr>
                    </a:p>
                  </a:txBody>
                  <a:tcPr marL="24693" marR="24693" marT="0" marB="0" anchor="b"/>
                </a:tc>
                <a:tc>
                  <a:txBody>
                    <a:bodyPr/>
                    <a:lstStyle/>
                    <a:p>
                      <a:pPr marL="0" marR="0" algn="ctr">
                        <a:lnSpc>
                          <a:spcPct val="107000"/>
                        </a:lnSpc>
                        <a:spcBef>
                          <a:spcPts val="0"/>
                        </a:spcBef>
                        <a:spcAft>
                          <a:spcPts val="0"/>
                        </a:spcAft>
                      </a:pPr>
                      <a:r>
                        <a:rPr lang="fr-FR" sz="1000">
                          <a:effectLst/>
                        </a:rPr>
                        <a:t>0.4283</a:t>
                      </a:r>
                      <a:endParaRPr lang="en-US" sz="1000">
                        <a:effectLst/>
                        <a:latin typeface="Calibri"/>
                        <a:ea typeface="Calibri"/>
                        <a:cs typeface="Times New Roman"/>
                      </a:endParaRPr>
                    </a:p>
                  </a:txBody>
                  <a:tcPr marL="24693" marR="24693" marT="0" marB="0" anchor="b"/>
                </a:tc>
                <a:tc>
                  <a:txBody>
                    <a:bodyPr/>
                    <a:lstStyle/>
                    <a:p>
                      <a:pPr>
                        <a:lnSpc>
                          <a:spcPct val="115000"/>
                        </a:lnSpc>
                      </a:pPr>
                      <a:endParaRPr lang="en-US" sz="1000">
                        <a:effectLst/>
                        <a:latin typeface="Calibri"/>
                      </a:endParaRPr>
                    </a:p>
                  </a:txBody>
                  <a:tcPr marL="24693" marR="24693" marT="0" marB="0" anchor="b"/>
                </a:tc>
                <a:tc>
                  <a:txBody>
                    <a:bodyPr/>
                    <a:lstStyle/>
                    <a:p>
                      <a:pPr marL="0" marR="0" algn="ctr">
                        <a:lnSpc>
                          <a:spcPct val="107000"/>
                        </a:lnSpc>
                        <a:spcBef>
                          <a:spcPts val="0"/>
                        </a:spcBef>
                        <a:spcAft>
                          <a:spcPts val="0"/>
                        </a:spcAft>
                      </a:pPr>
                      <a:r>
                        <a:rPr lang="fr-FR" sz="1000">
                          <a:effectLst/>
                        </a:rPr>
                        <a:t>0.2162</a:t>
                      </a:r>
                      <a:endParaRPr lang="en-US" sz="1000">
                        <a:effectLst/>
                        <a:latin typeface="Calibri"/>
                        <a:ea typeface="Calibri"/>
                        <a:cs typeface="Times New Roman"/>
                      </a:endParaRPr>
                    </a:p>
                  </a:txBody>
                  <a:tcPr marL="24693" marR="24693" marT="0" marB="0" anchor="b"/>
                </a:tc>
                <a:tc>
                  <a:txBody>
                    <a:bodyPr/>
                    <a:lstStyle/>
                    <a:p>
                      <a:pPr marL="0" marR="0" algn="ctr">
                        <a:lnSpc>
                          <a:spcPct val="107000"/>
                        </a:lnSpc>
                        <a:spcBef>
                          <a:spcPts val="0"/>
                        </a:spcBef>
                        <a:spcAft>
                          <a:spcPts val="0"/>
                        </a:spcAft>
                      </a:pPr>
                      <a:r>
                        <a:rPr lang="fr-FR" sz="1000">
                          <a:effectLst/>
                        </a:rPr>
                        <a:t>0.2422</a:t>
                      </a:r>
                      <a:endParaRPr lang="en-US" sz="1000">
                        <a:effectLst/>
                        <a:latin typeface="Calibri"/>
                        <a:ea typeface="Calibri"/>
                        <a:cs typeface="Times New Roman"/>
                      </a:endParaRPr>
                    </a:p>
                  </a:txBody>
                  <a:tcPr marL="24693" marR="24693" marT="0" marB="0" anchor="b"/>
                </a:tc>
                <a:tc>
                  <a:txBody>
                    <a:bodyPr/>
                    <a:lstStyle/>
                    <a:p>
                      <a:pPr marL="0" marR="0" algn="ctr">
                        <a:lnSpc>
                          <a:spcPct val="107000"/>
                        </a:lnSpc>
                        <a:spcBef>
                          <a:spcPts val="0"/>
                        </a:spcBef>
                        <a:spcAft>
                          <a:spcPts val="0"/>
                        </a:spcAft>
                      </a:pPr>
                      <a:r>
                        <a:rPr lang="fr-FR" sz="1000">
                          <a:effectLst/>
                        </a:rPr>
                        <a:t>0.002</a:t>
                      </a:r>
                      <a:endParaRPr lang="en-US" sz="1000">
                        <a:effectLst/>
                        <a:latin typeface="Calibri"/>
                        <a:ea typeface="Calibri"/>
                        <a:cs typeface="Times New Roman"/>
                      </a:endParaRPr>
                    </a:p>
                  </a:txBody>
                  <a:tcPr marL="24693" marR="24693" marT="0" marB="0" anchor="b"/>
                </a:tc>
              </a:tr>
              <a:tr h="284000">
                <a:tc>
                  <a:txBody>
                    <a:bodyPr/>
                    <a:lstStyle/>
                    <a:p>
                      <a:pPr marL="0" marR="0">
                        <a:lnSpc>
                          <a:spcPct val="107000"/>
                        </a:lnSpc>
                        <a:spcBef>
                          <a:spcPts val="0"/>
                        </a:spcBef>
                        <a:spcAft>
                          <a:spcPts val="0"/>
                        </a:spcAft>
                      </a:pPr>
                      <a:r>
                        <a:rPr lang="fr-FR" sz="1000">
                          <a:effectLst/>
                        </a:rPr>
                        <a:t>IPO Exit (dummy)</a:t>
                      </a:r>
                      <a:endParaRPr lang="en-US" sz="1000">
                        <a:effectLst/>
                        <a:latin typeface="Calibri"/>
                        <a:ea typeface="Calibri"/>
                        <a:cs typeface="Times New Roman"/>
                      </a:endParaRPr>
                    </a:p>
                  </a:txBody>
                  <a:tcPr marL="24693" marR="24693" marT="0" marB="0" anchor="b"/>
                </a:tc>
                <a:tc>
                  <a:txBody>
                    <a:bodyPr/>
                    <a:lstStyle/>
                    <a:p>
                      <a:pPr>
                        <a:lnSpc>
                          <a:spcPct val="115000"/>
                        </a:lnSpc>
                      </a:pPr>
                      <a:endParaRPr lang="en-US" sz="1000">
                        <a:effectLst/>
                        <a:latin typeface="Calibri"/>
                      </a:endParaRPr>
                    </a:p>
                  </a:txBody>
                  <a:tcPr marL="24693" marR="24693" marT="0" marB="0" anchor="b"/>
                </a:tc>
                <a:tc>
                  <a:txBody>
                    <a:bodyPr/>
                    <a:lstStyle/>
                    <a:p>
                      <a:pPr marL="0" marR="0" algn="ctr">
                        <a:lnSpc>
                          <a:spcPct val="107000"/>
                        </a:lnSpc>
                        <a:spcBef>
                          <a:spcPts val="0"/>
                        </a:spcBef>
                        <a:spcAft>
                          <a:spcPts val="0"/>
                        </a:spcAft>
                      </a:pPr>
                      <a:r>
                        <a:rPr lang="fr-FR" sz="1000">
                          <a:effectLst/>
                        </a:rPr>
                        <a:t>0.2216</a:t>
                      </a:r>
                      <a:endParaRPr lang="en-US" sz="1000">
                        <a:effectLst/>
                        <a:latin typeface="Calibri"/>
                        <a:ea typeface="Calibri"/>
                        <a:cs typeface="Times New Roman"/>
                      </a:endParaRPr>
                    </a:p>
                  </a:txBody>
                  <a:tcPr marL="24693" marR="24693" marT="0" marB="0" anchor="b"/>
                </a:tc>
                <a:tc>
                  <a:txBody>
                    <a:bodyPr/>
                    <a:lstStyle/>
                    <a:p>
                      <a:pPr marL="0" marR="0" algn="ctr">
                        <a:lnSpc>
                          <a:spcPct val="107000"/>
                        </a:lnSpc>
                        <a:spcBef>
                          <a:spcPts val="0"/>
                        </a:spcBef>
                        <a:spcAft>
                          <a:spcPts val="0"/>
                        </a:spcAft>
                      </a:pPr>
                      <a:r>
                        <a:rPr lang="fr-FR" sz="1000">
                          <a:effectLst/>
                        </a:rPr>
                        <a:t>0.0000</a:t>
                      </a:r>
                      <a:endParaRPr lang="en-US" sz="1000">
                        <a:effectLst/>
                        <a:latin typeface="Calibri"/>
                        <a:ea typeface="Calibri"/>
                        <a:cs typeface="Times New Roman"/>
                      </a:endParaRPr>
                    </a:p>
                  </a:txBody>
                  <a:tcPr marL="24693" marR="24693" marT="0" marB="0" anchor="b"/>
                </a:tc>
                <a:tc>
                  <a:txBody>
                    <a:bodyPr/>
                    <a:lstStyle/>
                    <a:p>
                      <a:pPr marL="0" marR="0" algn="ctr">
                        <a:lnSpc>
                          <a:spcPct val="107000"/>
                        </a:lnSpc>
                        <a:spcBef>
                          <a:spcPts val="0"/>
                        </a:spcBef>
                        <a:spcAft>
                          <a:spcPts val="0"/>
                        </a:spcAft>
                      </a:pPr>
                      <a:r>
                        <a:rPr lang="fr-FR" sz="1000">
                          <a:effectLst/>
                        </a:rPr>
                        <a:t>0.4153</a:t>
                      </a:r>
                      <a:endParaRPr lang="en-US" sz="1000">
                        <a:effectLst/>
                        <a:latin typeface="Calibri"/>
                        <a:ea typeface="Calibri"/>
                        <a:cs typeface="Times New Roman"/>
                      </a:endParaRPr>
                    </a:p>
                  </a:txBody>
                  <a:tcPr marL="24693" marR="24693" marT="0" marB="0" anchor="b"/>
                </a:tc>
                <a:tc>
                  <a:txBody>
                    <a:bodyPr/>
                    <a:lstStyle/>
                    <a:p>
                      <a:pPr>
                        <a:lnSpc>
                          <a:spcPct val="115000"/>
                        </a:lnSpc>
                      </a:pPr>
                      <a:endParaRPr lang="en-US" sz="1000">
                        <a:effectLst/>
                        <a:latin typeface="Calibri"/>
                      </a:endParaRPr>
                    </a:p>
                  </a:txBody>
                  <a:tcPr marL="24693" marR="24693" marT="0" marB="0" anchor="b"/>
                </a:tc>
                <a:tc>
                  <a:txBody>
                    <a:bodyPr/>
                    <a:lstStyle/>
                    <a:p>
                      <a:pPr marL="0" marR="0" algn="ctr">
                        <a:lnSpc>
                          <a:spcPct val="107000"/>
                        </a:lnSpc>
                        <a:spcBef>
                          <a:spcPts val="0"/>
                        </a:spcBef>
                        <a:spcAft>
                          <a:spcPts val="0"/>
                        </a:spcAft>
                      </a:pPr>
                      <a:r>
                        <a:rPr lang="fr-FR" sz="1000">
                          <a:effectLst/>
                        </a:rPr>
                        <a:t>0.3000</a:t>
                      </a:r>
                      <a:endParaRPr lang="en-US" sz="1000">
                        <a:effectLst/>
                        <a:latin typeface="Calibri"/>
                        <a:ea typeface="Calibri"/>
                        <a:cs typeface="Times New Roman"/>
                      </a:endParaRPr>
                    </a:p>
                  </a:txBody>
                  <a:tcPr marL="24693" marR="24693" marT="0" marB="0" anchor="b"/>
                </a:tc>
                <a:tc>
                  <a:txBody>
                    <a:bodyPr/>
                    <a:lstStyle/>
                    <a:p>
                      <a:pPr marL="0" marR="0" algn="ctr">
                        <a:lnSpc>
                          <a:spcPct val="107000"/>
                        </a:lnSpc>
                        <a:spcBef>
                          <a:spcPts val="0"/>
                        </a:spcBef>
                        <a:spcAft>
                          <a:spcPts val="0"/>
                        </a:spcAft>
                      </a:pPr>
                      <a:r>
                        <a:rPr lang="fr-FR" sz="1000">
                          <a:effectLst/>
                        </a:rPr>
                        <a:t>0.2209</a:t>
                      </a:r>
                      <a:endParaRPr lang="en-US" sz="1000">
                        <a:effectLst/>
                        <a:latin typeface="Calibri"/>
                        <a:ea typeface="Calibri"/>
                        <a:cs typeface="Times New Roman"/>
                      </a:endParaRPr>
                    </a:p>
                  </a:txBody>
                  <a:tcPr marL="24693" marR="24693" marT="0" marB="0" anchor="b"/>
                </a:tc>
                <a:tc>
                  <a:txBody>
                    <a:bodyPr/>
                    <a:lstStyle/>
                    <a:p>
                      <a:pPr marL="0" marR="0" algn="ctr">
                        <a:lnSpc>
                          <a:spcPct val="107000"/>
                        </a:lnSpc>
                        <a:spcBef>
                          <a:spcPts val="0"/>
                        </a:spcBef>
                        <a:spcAft>
                          <a:spcPts val="0"/>
                        </a:spcAft>
                      </a:pPr>
                      <a:r>
                        <a:rPr lang="fr-FR" sz="1000">
                          <a:effectLst/>
                        </a:rPr>
                        <a:t>0.000</a:t>
                      </a:r>
                      <a:endParaRPr lang="en-US" sz="1000">
                        <a:effectLst/>
                        <a:latin typeface="Calibri"/>
                        <a:ea typeface="Calibri"/>
                        <a:cs typeface="Times New Roman"/>
                      </a:endParaRPr>
                    </a:p>
                  </a:txBody>
                  <a:tcPr marL="24693" marR="24693" marT="0" marB="0" anchor="b"/>
                </a:tc>
              </a:tr>
              <a:tr h="284000">
                <a:tc>
                  <a:txBody>
                    <a:bodyPr/>
                    <a:lstStyle/>
                    <a:p>
                      <a:pPr marL="0" marR="0">
                        <a:lnSpc>
                          <a:spcPct val="107000"/>
                        </a:lnSpc>
                        <a:spcBef>
                          <a:spcPts val="0"/>
                        </a:spcBef>
                        <a:spcAft>
                          <a:spcPts val="0"/>
                        </a:spcAft>
                      </a:pPr>
                      <a:r>
                        <a:rPr lang="fr-FR" sz="1000">
                          <a:effectLst/>
                        </a:rPr>
                        <a:t>Trade Sale Exit (dummy)</a:t>
                      </a:r>
                      <a:endParaRPr lang="en-US" sz="1000">
                        <a:effectLst/>
                        <a:latin typeface="Calibri"/>
                        <a:ea typeface="Calibri"/>
                        <a:cs typeface="Times New Roman"/>
                      </a:endParaRPr>
                    </a:p>
                  </a:txBody>
                  <a:tcPr marL="24693" marR="24693" marT="0" marB="0" anchor="b"/>
                </a:tc>
                <a:tc>
                  <a:txBody>
                    <a:bodyPr/>
                    <a:lstStyle/>
                    <a:p>
                      <a:pPr>
                        <a:lnSpc>
                          <a:spcPct val="115000"/>
                        </a:lnSpc>
                      </a:pPr>
                      <a:endParaRPr lang="en-US" sz="1000">
                        <a:effectLst/>
                        <a:latin typeface="Calibri"/>
                      </a:endParaRPr>
                    </a:p>
                  </a:txBody>
                  <a:tcPr marL="24693" marR="24693" marT="0" marB="0" anchor="b"/>
                </a:tc>
                <a:tc>
                  <a:txBody>
                    <a:bodyPr/>
                    <a:lstStyle/>
                    <a:p>
                      <a:pPr marL="0" marR="0" algn="ctr">
                        <a:lnSpc>
                          <a:spcPct val="107000"/>
                        </a:lnSpc>
                        <a:spcBef>
                          <a:spcPts val="0"/>
                        </a:spcBef>
                        <a:spcAft>
                          <a:spcPts val="0"/>
                        </a:spcAft>
                      </a:pPr>
                      <a:r>
                        <a:rPr lang="fr-FR" sz="1000">
                          <a:effectLst/>
                        </a:rPr>
                        <a:t>0.6129</a:t>
                      </a:r>
                      <a:endParaRPr lang="en-US" sz="1000">
                        <a:effectLst/>
                        <a:latin typeface="Calibri"/>
                        <a:ea typeface="Calibri"/>
                        <a:cs typeface="Times New Roman"/>
                      </a:endParaRPr>
                    </a:p>
                  </a:txBody>
                  <a:tcPr marL="24693" marR="24693" marT="0" marB="0" anchor="b"/>
                </a:tc>
                <a:tc>
                  <a:txBody>
                    <a:bodyPr/>
                    <a:lstStyle/>
                    <a:p>
                      <a:pPr marL="0" marR="0" algn="ctr">
                        <a:lnSpc>
                          <a:spcPct val="107000"/>
                        </a:lnSpc>
                        <a:spcBef>
                          <a:spcPts val="0"/>
                        </a:spcBef>
                        <a:spcAft>
                          <a:spcPts val="0"/>
                        </a:spcAft>
                      </a:pPr>
                      <a:r>
                        <a:rPr lang="fr-FR" sz="1000">
                          <a:effectLst/>
                        </a:rPr>
                        <a:t>1.0000</a:t>
                      </a:r>
                      <a:endParaRPr lang="en-US" sz="1000">
                        <a:effectLst/>
                        <a:latin typeface="Calibri"/>
                        <a:ea typeface="Calibri"/>
                        <a:cs typeface="Times New Roman"/>
                      </a:endParaRPr>
                    </a:p>
                  </a:txBody>
                  <a:tcPr marL="24693" marR="24693" marT="0" marB="0" anchor="b"/>
                </a:tc>
                <a:tc>
                  <a:txBody>
                    <a:bodyPr/>
                    <a:lstStyle/>
                    <a:p>
                      <a:pPr marL="0" marR="0" algn="ctr">
                        <a:lnSpc>
                          <a:spcPct val="107000"/>
                        </a:lnSpc>
                        <a:spcBef>
                          <a:spcPts val="0"/>
                        </a:spcBef>
                        <a:spcAft>
                          <a:spcPts val="0"/>
                        </a:spcAft>
                      </a:pPr>
                      <a:r>
                        <a:rPr lang="fr-FR" sz="1000">
                          <a:effectLst/>
                        </a:rPr>
                        <a:t>0.4871</a:t>
                      </a:r>
                      <a:endParaRPr lang="en-US" sz="1000">
                        <a:effectLst/>
                        <a:latin typeface="Calibri"/>
                        <a:ea typeface="Calibri"/>
                        <a:cs typeface="Times New Roman"/>
                      </a:endParaRPr>
                    </a:p>
                  </a:txBody>
                  <a:tcPr marL="24693" marR="24693" marT="0" marB="0" anchor="b"/>
                </a:tc>
                <a:tc>
                  <a:txBody>
                    <a:bodyPr/>
                    <a:lstStyle/>
                    <a:p>
                      <a:pPr>
                        <a:lnSpc>
                          <a:spcPct val="115000"/>
                        </a:lnSpc>
                      </a:pPr>
                      <a:endParaRPr lang="en-US" sz="1000">
                        <a:effectLst/>
                        <a:latin typeface="Calibri"/>
                      </a:endParaRPr>
                    </a:p>
                  </a:txBody>
                  <a:tcPr marL="24693" marR="24693" marT="0" marB="0" anchor="b"/>
                </a:tc>
                <a:tc>
                  <a:txBody>
                    <a:bodyPr/>
                    <a:lstStyle/>
                    <a:p>
                      <a:pPr marL="0" marR="0" algn="ctr">
                        <a:lnSpc>
                          <a:spcPct val="107000"/>
                        </a:lnSpc>
                        <a:spcBef>
                          <a:spcPts val="0"/>
                        </a:spcBef>
                        <a:spcAft>
                          <a:spcPts val="0"/>
                        </a:spcAft>
                      </a:pPr>
                      <a:r>
                        <a:rPr lang="fr-FR" sz="1000">
                          <a:effectLst/>
                        </a:rPr>
                        <a:t>0.5118</a:t>
                      </a:r>
                      <a:endParaRPr lang="en-US" sz="1000">
                        <a:effectLst/>
                        <a:latin typeface="Calibri"/>
                        <a:ea typeface="Calibri"/>
                        <a:cs typeface="Times New Roman"/>
                      </a:endParaRPr>
                    </a:p>
                  </a:txBody>
                  <a:tcPr marL="24693" marR="24693" marT="0" marB="0" anchor="b"/>
                </a:tc>
                <a:tc>
                  <a:txBody>
                    <a:bodyPr/>
                    <a:lstStyle/>
                    <a:p>
                      <a:pPr marL="0" marR="0" algn="ctr">
                        <a:lnSpc>
                          <a:spcPct val="107000"/>
                        </a:lnSpc>
                        <a:spcBef>
                          <a:spcPts val="0"/>
                        </a:spcBef>
                        <a:spcAft>
                          <a:spcPts val="0"/>
                        </a:spcAft>
                      </a:pPr>
                      <a:r>
                        <a:rPr lang="fr-FR" sz="1000">
                          <a:effectLst/>
                        </a:rPr>
                        <a:t>0.6137</a:t>
                      </a:r>
                      <a:endParaRPr lang="en-US" sz="1000">
                        <a:effectLst/>
                        <a:latin typeface="Calibri"/>
                        <a:ea typeface="Calibri"/>
                        <a:cs typeface="Times New Roman"/>
                      </a:endParaRPr>
                    </a:p>
                  </a:txBody>
                  <a:tcPr marL="24693" marR="24693" marT="0" marB="0" anchor="b"/>
                </a:tc>
                <a:tc>
                  <a:txBody>
                    <a:bodyPr/>
                    <a:lstStyle/>
                    <a:p>
                      <a:pPr marL="0" marR="0" algn="ctr">
                        <a:lnSpc>
                          <a:spcPct val="107000"/>
                        </a:lnSpc>
                        <a:spcBef>
                          <a:spcPts val="0"/>
                        </a:spcBef>
                        <a:spcAft>
                          <a:spcPts val="0"/>
                        </a:spcAft>
                      </a:pPr>
                      <a:r>
                        <a:rPr lang="fr-FR" sz="1000">
                          <a:effectLst/>
                        </a:rPr>
                        <a:t>0.000</a:t>
                      </a:r>
                      <a:endParaRPr lang="en-US" sz="1000">
                        <a:effectLst/>
                        <a:latin typeface="Calibri"/>
                        <a:ea typeface="Calibri"/>
                        <a:cs typeface="Times New Roman"/>
                      </a:endParaRPr>
                    </a:p>
                  </a:txBody>
                  <a:tcPr marL="24693" marR="24693" marT="0" marB="0" anchor="b"/>
                </a:tc>
              </a:tr>
              <a:tr h="284000">
                <a:tc>
                  <a:txBody>
                    <a:bodyPr/>
                    <a:lstStyle/>
                    <a:p>
                      <a:pPr marL="0" marR="0">
                        <a:lnSpc>
                          <a:spcPct val="107000"/>
                        </a:lnSpc>
                        <a:spcBef>
                          <a:spcPts val="0"/>
                        </a:spcBef>
                        <a:spcAft>
                          <a:spcPts val="0"/>
                        </a:spcAft>
                      </a:pPr>
                      <a:r>
                        <a:rPr lang="fr-FR" sz="1000">
                          <a:effectLst/>
                        </a:rPr>
                        <a:t>Successful Exit (dummy)</a:t>
                      </a:r>
                      <a:endParaRPr lang="en-US" sz="1000">
                        <a:effectLst/>
                        <a:latin typeface="Calibri"/>
                        <a:ea typeface="Calibri"/>
                        <a:cs typeface="Times New Roman"/>
                      </a:endParaRPr>
                    </a:p>
                  </a:txBody>
                  <a:tcPr marL="24693" marR="24693" marT="0" marB="0" anchor="b"/>
                </a:tc>
                <a:tc>
                  <a:txBody>
                    <a:bodyPr/>
                    <a:lstStyle/>
                    <a:p>
                      <a:pPr>
                        <a:lnSpc>
                          <a:spcPct val="115000"/>
                        </a:lnSpc>
                      </a:pPr>
                      <a:endParaRPr lang="en-US" sz="1000">
                        <a:effectLst/>
                        <a:latin typeface="Calibri"/>
                      </a:endParaRPr>
                    </a:p>
                  </a:txBody>
                  <a:tcPr marL="24693" marR="24693" marT="0" marB="0" anchor="b"/>
                </a:tc>
                <a:tc>
                  <a:txBody>
                    <a:bodyPr/>
                    <a:lstStyle/>
                    <a:p>
                      <a:pPr marL="0" marR="0" algn="ctr">
                        <a:lnSpc>
                          <a:spcPct val="107000"/>
                        </a:lnSpc>
                        <a:spcBef>
                          <a:spcPts val="0"/>
                        </a:spcBef>
                        <a:spcAft>
                          <a:spcPts val="0"/>
                        </a:spcAft>
                      </a:pPr>
                      <a:r>
                        <a:rPr lang="fr-FR" sz="1000">
                          <a:effectLst/>
                        </a:rPr>
                        <a:t>0.8345</a:t>
                      </a:r>
                      <a:endParaRPr lang="en-US" sz="1000">
                        <a:effectLst/>
                        <a:latin typeface="Calibri"/>
                        <a:ea typeface="Calibri"/>
                        <a:cs typeface="Times New Roman"/>
                      </a:endParaRPr>
                    </a:p>
                  </a:txBody>
                  <a:tcPr marL="24693" marR="24693" marT="0" marB="0" anchor="b"/>
                </a:tc>
                <a:tc>
                  <a:txBody>
                    <a:bodyPr/>
                    <a:lstStyle/>
                    <a:p>
                      <a:pPr marL="0" marR="0" algn="ctr">
                        <a:lnSpc>
                          <a:spcPct val="107000"/>
                        </a:lnSpc>
                        <a:spcBef>
                          <a:spcPts val="0"/>
                        </a:spcBef>
                        <a:spcAft>
                          <a:spcPts val="0"/>
                        </a:spcAft>
                      </a:pPr>
                      <a:r>
                        <a:rPr lang="fr-FR" sz="1000">
                          <a:effectLst/>
                        </a:rPr>
                        <a:t>1.0000</a:t>
                      </a:r>
                      <a:endParaRPr lang="en-US" sz="1000">
                        <a:effectLst/>
                        <a:latin typeface="Calibri"/>
                        <a:ea typeface="Calibri"/>
                        <a:cs typeface="Times New Roman"/>
                      </a:endParaRPr>
                    </a:p>
                  </a:txBody>
                  <a:tcPr marL="24693" marR="24693" marT="0" marB="0" anchor="b"/>
                </a:tc>
                <a:tc>
                  <a:txBody>
                    <a:bodyPr/>
                    <a:lstStyle/>
                    <a:p>
                      <a:pPr marL="0" marR="0" algn="ctr">
                        <a:lnSpc>
                          <a:spcPct val="107000"/>
                        </a:lnSpc>
                        <a:spcBef>
                          <a:spcPts val="0"/>
                        </a:spcBef>
                        <a:spcAft>
                          <a:spcPts val="0"/>
                        </a:spcAft>
                      </a:pPr>
                      <a:r>
                        <a:rPr lang="fr-FR" sz="1000">
                          <a:effectLst/>
                        </a:rPr>
                        <a:t>0.3717</a:t>
                      </a:r>
                      <a:endParaRPr lang="en-US" sz="1000">
                        <a:effectLst/>
                        <a:latin typeface="Calibri"/>
                        <a:ea typeface="Calibri"/>
                        <a:cs typeface="Times New Roman"/>
                      </a:endParaRPr>
                    </a:p>
                  </a:txBody>
                  <a:tcPr marL="24693" marR="24693" marT="0" marB="0" anchor="b"/>
                </a:tc>
                <a:tc>
                  <a:txBody>
                    <a:bodyPr/>
                    <a:lstStyle/>
                    <a:p>
                      <a:pPr>
                        <a:lnSpc>
                          <a:spcPct val="115000"/>
                        </a:lnSpc>
                      </a:pPr>
                      <a:endParaRPr lang="en-US" sz="1000">
                        <a:effectLst/>
                        <a:latin typeface="Calibri"/>
                      </a:endParaRPr>
                    </a:p>
                  </a:txBody>
                  <a:tcPr marL="24693" marR="24693" marT="0" marB="0" anchor="b"/>
                </a:tc>
                <a:tc>
                  <a:txBody>
                    <a:bodyPr/>
                    <a:lstStyle/>
                    <a:p>
                      <a:pPr marL="0" marR="0" algn="ctr">
                        <a:lnSpc>
                          <a:spcPct val="107000"/>
                        </a:lnSpc>
                        <a:spcBef>
                          <a:spcPts val="0"/>
                        </a:spcBef>
                        <a:spcAft>
                          <a:spcPts val="0"/>
                        </a:spcAft>
                      </a:pPr>
                      <a:r>
                        <a:rPr lang="fr-FR" sz="1000">
                          <a:effectLst/>
                        </a:rPr>
                        <a:t>0.8118</a:t>
                      </a:r>
                      <a:endParaRPr lang="en-US" sz="1000">
                        <a:effectLst/>
                        <a:latin typeface="Calibri"/>
                        <a:ea typeface="Calibri"/>
                        <a:cs typeface="Times New Roman"/>
                      </a:endParaRPr>
                    </a:p>
                  </a:txBody>
                  <a:tcPr marL="24693" marR="24693" marT="0" marB="0" anchor="b"/>
                </a:tc>
                <a:tc>
                  <a:txBody>
                    <a:bodyPr/>
                    <a:lstStyle/>
                    <a:p>
                      <a:pPr marL="0" marR="0" algn="ctr">
                        <a:lnSpc>
                          <a:spcPct val="107000"/>
                        </a:lnSpc>
                        <a:spcBef>
                          <a:spcPts val="0"/>
                        </a:spcBef>
                        <a:spcAft>
                          <a:spcPts val="0"/>
                        </a:spcAft>
                      </a:pPr>
                      <a:r>
                        <a:rPr lang="fr-FR" sz="1000">
                          <a:effectLst/>
                        </a:rPr>
                        <a:t>0.8347</a:t>
                      </a:r>
                      <a:endParaRPr lang="en-US" sz="1000">
                        <a:effectLst/>
                        <a:latin typeface="Calibri"/>
                        <a:ea typeface="Calibri"/>
                        <a:cs typeface="Times New Roman"/>
                      </a:endParaRPr>
                    </a:p>
                  </a:txBody>
                  <a:tcPr marL="24693" marR="24693" marT="0" marB="0" anchor="b"/>
                </a:tc>
                <a:tc>
                  <a:txBody>
                    <a:bodyPr/>
                    <a:lstStyle/>
                    <a:p>
                      <a:pPr marL="0" marR="0" algn="ctr">
                        <a:lnSpc>
                          <a:spcPct val="107000"/>
                        </a:lnSpc>
                        <a:spcBef>
                          <a:spcPts val="0"/>
                        </a:spcBef>
                        <a:spcAft>
                          <a:spcPts val="0"/>
                        </a:spcAft>
                      </a:pPr>
                      <a:r>
                        <a:rPr lang="fr-FR" sz="1000">
                          <a:effectLst/>
                        </a:rPr>
                        <a:t>0.029</a:t>
                      </a:r>
                      <a:endParaRPr lang="en-US" sz="1000">
                        <a:effectLst/>
                        <a:latin typeface="Calibri"/>
                        <a:ea typeface="Calibri"/>
                        <a:cs typeface="Times New Roman"/>
                      </a:endParaRPr>
                    </a:p>
                  </a:txBody>
                  <a:tcPr marL="24693" marR="24693" marT="0" marB="0" anchor="b"/>
                </a:tc>
              </a:tr>
              <a:tr h="284000">
                <a:tc>
                  <a:txBody>
                    <a:bodyPr/>
                    <a:lstStyle/>
                    <a:p>
                      <a:pPr marL="0" marR="0">
                        <a:lnSpc>
                          <a:spcPct val="107000"/>
                        </a:lnSpc>
                        <a:spcBef>
                          <a:spcPts val="0"/>
                        </a:spcBef>
                        <a:spcAft>
                          <a:spcPts val="0"/>
                        </a:spcAft>
                      </a:pPr>
                      <a:r>
                        <a:rPr lang="fr-FR" sz="1000">
                          <a:effectLst/>
                        </a:rPr>
                        <a:t>Bankruptcy Exit (dummy)</a:t>
                      </a:r>
                      <a:endParaRPr lang="en-US" sz="1000">
                        <a:effectLst/>
                        <a:latin typeface="Calibri"/>
                        <a:ea typeface="Calibri"/>
                        <a:cs typeface="Times New Roman"/>
                      </a:endParaRPr>
                    </a:p>
                  </a:txBody>
                  <a:tcPr marL="24693" marR="24693" marT="0" marB="0" anchor="b"/>
                </a:tc>
                <a:tc>
                  <a:txBody>
                    <a:bodyPr/>
                    <a:lstStyle/>
                    <a:p>
                      <a:pPr>
                        <a:lnSpc>
                          <a:spcPct val="115000"/>
                        </a:lnSpc>
                      </a:pPr>
                      <a:endParaRPr lang="en-US" sz="1000">
                        <a:effectLst/>
                        <a:latin typeface="Calibri"/>
                      </a:endParaRPr>
                    </a:p>
                  </a:txBody>
                  <a:tcPr marL="24693" marR="24693" marT="0" marB="0" anchor="b"/>
                </a:tc>
                <a:tc>
                  <a:txBody>
                    <a:bodyPr/>
                    <a:lstStyle/>
                    <a:p>
                      <a:pPr marL="0" marR="0" algn="ctr">
                        <a:lnSpc>
                          <a:spcPct val="107000"/>
                        </a:lnSpc>
                        <a:spcBef>
                          <a:spcPts val="0"/>
                        </a:spcBef>
                        <a:spcAft>
                          <a:spcPts val="0"/>
                        </a:spcAft>
                      </a:pPr>
                      <a:r>
                        <a:rPr lang="fr-FR" sz="1000">
                          <a:effectLst/>
                        </a:rPr>
                        <a:t>0.1453</a:t>
                      </a:r>
                      <a:endParaRPr lang="en-US" sz="1000">
                        <a:effectLst/>
                        <a:latin typeface="Calibri"/>
                        <a:ea typeface="Calibri"/>
                        <a:cs typeface="Times New Roman"/>
                      </a:endParaRPr>
                    </a:p>
                  </a:txBody>
                  <a:tcPr marL="24693" marR="24693" marT="0" marB="0" anchor="b"/>
                </a:tc>
                <a:tc>
                  <a:txBody>
                    <a:bodyPr/>
                    <a:lstStyle/>
                    <a:p>
                      <a:pPr marL="0" marR="0" algn="ctr">
                        <a:lnSpc>
                          <a:spcPct val="107000"/>
                        </a:lnSpc>
                        <a:spcBef>
                          <a:spcPts val="0"/>
                        </a:spcBef>
                        <a:spcAft>
                          <a:spcPts val="0"/>
                        </a:spcAft>
                      </a:pPr>
                      <a:r>
                        <a:rPr lang="fr-FR" sz="1000">
                          <a:effectLst/>
                        </a:rPr>
                        <a:t>0.0000</a:t>
                      </a:r>
                      <a:endParaRPr lang="en-US" sz="1000">
                        <a:effectLst/>
                        <a:latin typeface="Calibri"/>
                        <a:ea typeface="Calibri"/>
                        <a:cs typeface="Times New Roman"/>
                      </a:endParaRPr>
                    </a:p>
                  </a:txBody>
                  <a:tcPr marL="24693" marR="24693" marT="0" marB="0" anchor="b"/>
                </a:tc>
                <a:tc>
                  <a:txBody>
                    <a:bodyPr/>
                    <a:lstStyle/>
                    <a:p>
                      <a:pPr marL="0" marR="0" algn="ctr">
                        <a:lnSpc>
                          <a:spcPct val="107000"/>
                        </a:lnSpc>
                        <a:spcBef>
                          <a:spcPts val="0"/>
                        </a:spcBef>
                        <a:spcAft>
                          <a:spcPts val="0"/>
                        </a:spcAft>
                      </a:pPr>
                      <a:r>
                        <a:rPr lang="fr-FR" sz="1000">
                          <a:effectLst/>
                        </a:rPr>
                        <a:t>0.3524</a:t>
                      </a:r>
                      <a:endParaRPr lang="en-US" sz="1000">
                        <a:effectLst/>
                        <a:latin typeface="Calibri"/>
                        <a:ea typeface="Calibri"/>
                        <a:cs typeface="Times New Roman"/>
                      </a:endParaRPr>
                    </a:p>
                  </a:txBody>
                  <a:tcPr marL="24693" marR="24693" marT="0" marB="0" anchor="b"/>
                </a:tc>
                <a:tc>
                  <a:txBody>
                    <a:bodyPr/>
                    <a:lstStyle/>
                    <a:p>
                      <a:pPr>
                        <a:lnSpc>
                          <a:spcPct val="115000"/>
                        </a:lnSpc>
                      </a:pPr>
                      <a:endParaRPr lang="en-US" sz="1000">
                        <a:effectLst/>
                        <a:latin typeface="Calibri"/>
                      </a:endParaRPr>
                    </a:p>
                  </a:txBody>
                  <a:tcPr marL="24693" marR="24693" marT="0" marB="0" anchor="b"/>
                </a:tc>
                <a:tc>
                  <a:txBody>
                    <a:bodyPr/>
                    <a:lstStyle/>
                    <a:p>
                      <a:pPr marL="0" marR="0" algn="ctr">
                        <a:lnSpc>
                          <a:spcPct val="107000"/>
                        </a:lnSpc>
                        <a:spcBef>
                          <a:spcPts val="0"/>
                        </a:spcBef>
                        <a:spcAft>
                          <a:spcPts val="0"/>
                        </a:spcAft>
                      </a:pPr>
                      <a:r>
                        <a:rPr lang="fr-FR" sz="1000">
                          <a:effectLst/>
                        </a:rPr>
                        <a:t>0.1567</a:t>
                      </a:r>
                      <a:endParaRPr lang="en-US" sz="1000">
                        <a:effectLst/>
                        <a:latin typeface="Calibri"/>
                        <a:ea typeface="Calibri"/>
                        <a:cs typeface="Times New Roman"/>
                      </a:endParaRPr>
                    </a:p>
                  </a:txBody>
                  <a:tcPr marL="24693" marR="24693" marT="0" marB="0" anchor="b"/>
                </a:tc>
                <a:tc>
                  <a:txBody>
                    <a:bodyPr/>
                    <a:lstStyle/>
                    <a:p>
                      <a:pPr marL="0" marR="0" algn="ctr">
                        <a:lnSpc>
                          <a:spcPct val="107000"/>
                        </a:lnSpc>
                        <a:spcBef>
                          <a:spcPts val="0"/>
                        </a:spcBef>
                        <a:spcAft>
                          <a:spcPts val="0"/>
                        </a:spcAft>
                      </a:pPr>
                      <a:r>
                        <a:rPr lang="fr-FR" sz="1000">
                          <a:effectLst/>
                        </a:rPr>
                        <a:t>0.1452</a:t>
                      </a:r>
                      <a:endParaRPr lang="en-US" sz="1000">
                        <a:effectLst/>
                        <a:latin typeface="Calibri"/>
                        <a:ea typeface="Calibri"/>
                        <a:cs typeface="Times New Roman"/>
                      </a:endParaRPr>
                    </a:p>
                  </a:txBody>
                  <a:tcPr marL="24693" marR="24693" marT="0" marB="0" anchor="b"/>
                </a:tc>
                <a:tc>
                  <a:txBody>
                    <a:bodyPr/>
                    <a:lstStyle/>
                    <a:p>
                      <a:pPr marL="0" marR="0" algn="ctr">
                        <a:lnSpc>
                          <a:spcPct val="107000"/>
                        </a:lnSpc>
                        <a:spcBef>
                          <a:spcPts val="0"/>
                        </a:spcBef>
                        <a:spcAft>
                          <a:spcPts val="0"/>
                        </a:spcAft>
                      </a:pPr>
                      <a:r>
                        <a:rPr lang="fr-FR" sz="1000">
                          <a:effectLst/>
                        </a:rPr>
                        <a:t>0.249</a:t>
                      </a:r>
                      <a:endParaRPr lang="en-US" sz="1000">
                        <a:effectLst/>
                        <a:latin typeface="Calibri"/>
                        <a:ea typeface="Calibri"/>
                        <a:cs typeface="Times New Roman"/>
                      </a:endParaRPr>
                    </a:p>
                  </a:txBody>
                  <a:tcPr marL="24693" marR="24693" marT="0" marB="0" anchor="b"/>
                </a:tc>
              </a:tr>
              <a:tr h="284000">
                <a:tc>
                  <a:txBody>
                    <a:bodyPr/>
                    <a:lstStyle/>
                    <a:p>
                      <a:pPr marL="0" marR="0">
                        <a:lnSpc>
                          <a:spcPct val="107000"/>
                        </a:lnSpc>
                        <a:spcBef>
                          <a:spcPts val="0"/>
                        </a:spcBef>
                        <a:spcAft>
                          <a:spcPts val="0"/>
                        </a:spcAft>
                      </a:pPr>
                      <a:r>
                        <a:rPr lang="fr-FR" sz="1000">
                          <a:effectLst/>
                        </a:rPr>
                        <a:t>Startup Country: USA (dummy)</a:t>
                      </a:r>
                      <a:endParaRPr lang="en-US" sz="1000">
                        <a:effectLst/>
                        <a:latin typeface="Calibri"/>
                        <a:ea typeface="Calibri"/>
                        <a:cs typeface="Times New Roman"/>
                      </a:endParaRPr>
                    </a:p>
                  </a:txBody>
                  <a:tcPr marL="24693" marR="24693" marT="0" marB="0" anchor="b"/>
                </a:tc>
                <a:tc>
                  <a:txBody>
                    <a:bodyPr/>
                    <a:lstStyle/>
                    <a:p>
                      <a:pPr>
                        <a:lnSpc>
                          <a:spcPct val="115000"/>
                        </a:lnSpc>
                      </a:pPr>
                      <a:endParaRPr lang="en-US" sz="1000">
                        <a:effectLst/>
                        <a:latin typeface="Calibri"/>
                      </a:endParaRPr>
                    </a:p>
                  </a:txBody>
                  <a:tcPr marL="24693" marR="24693" marT="0" marB="0" anchor="b"/>
                </a:tc>
                <a:tc>
                  <a:txBody>
                    <a:bodyPr/>
                    <a:lstStyle/>
                    <a:p>
                      <a:pPr marL="0" marR="0" algn="ctr">
                        <a:lnSpc>
                          <a:spcPct val="107000"/>
                        </a:lnSpc>
                        <a:spcBef>
                          <a:spcPts val="0"/>
                        </a:spcBef>
                        <a:spcAft>
                          <a:spcPts val="0"/>
                        </a:spcAft>
                      </a:pPr>
                      <a:r>
                        <a:rPr lang="fr-FR" sz="1000">
                          <a:effectLst/>
                        </a:rPr>
                        <a:t>0.7527</a:t>
                      </a:r>
                      <a:endParaRPr lang="en-US" sz="1000">
                        <a:effectLst/>
                        <a:latin typeface="Calibri"/>
                        <a:ea typeface="Calibri"/>
                        <a:cs typeface="Times New Roman"/>
                      </a:endParaRPr>
                    </a:p>
                  </a:txBody>
                  <a:tcPr marL="24693" marR="24693" marT="0" marB="0" anchor="b"/>
                </a:tc>
                <a:tc>
                  <a:txBody>
                    <a:bodyPr/>
                    <a:lstStyle/>
                    <a:p>
                      <a:pPr marL="0" marR="0" algn="ctr">
                        <a:lnSpc>
                          <a:spcPct val="107000"/>
                        </a:lnSpc>
                        <a:spcBef>
                          <a:spcPts val="0"/>
                        </a:spcBef>
                        <a:spcAft>
                          <a:spcPts val="0"/>
                        </a:spcAft>
                      </a:pPr>
                      <a:r>
                        <a:rPr lang="fr-FR" sz="1000">
                          <a:effectLst/>
                        </a:rPr>
                        <a:t>1.0000</a:t>
                      </a:r>
                      <a:endParaRPr lang="en-US" sz="1000">
                        <a:effectLst/>
                        <a:latin typeface="Calibri"/>
                        <a:ea typeface="Calibri"/>
                        <a:cs typeface="Times New Roman"/>
                      </a:endParaRPr>
                    </a:p>
                  </a:txBody>
                  <a:tcPr marL="24693" marR="24693" marT="0" marB="0" anchor="b"/>
                </a:tc>
                <a:tc>
                  <a:txBody>
                    <a:bodyPr/>
                    <a:lstStyle/>
                    <a:p>
                      <a:pPr marL="0" marR="0" algn="ctr">
                        <a:lnSpc>
                          <a:spcPct val="107000"/>
                        </a:lnSpc>
                        <a:spcBef>
                          <a:spcPts val="0"/>
                        </a:spcBef>
                        <a:spcAft>
                          <a:spcPts val="0"/>
                        </a:spcAft>
                      </a:pPr>
                      <a:r>
                        <a:rPr lang="fr-FR" sz="1000">
                          <a:effectLst/>
                        </a:rPr>
                        <a:t>0.4314</a:t>
                      </a:r>
                      <a:endParaRPr lang="en-US" sz="1000">
                        <a:effectLst/>
                        <a:latin typeface="Calibri"/>
                        <a:ea typeface="Calibri"/>
                        <a:cs typeface="Times New Roman"/>
                      </a:endParaRPr>
                    </a:p>
                  </a:txBody>
                  <a:tcPr marL="24693" marR="24693" marT="0" marB="0" anchor="b"/>
                </a:tc>
                <a:tc>
                  <a:txBody>
                    <a:bodyPr/>
                    <a:lstStyle/>
                    <a:p>
                      <a:pPr>
                        <a:lnSpc>
                          <a:spcPct val="115000"/>
                        </a:lnSpc>
                      </a:pPr>
                      <a:endParaRPr lang="en-US" sz="1000">
                        <a:effectLst/>
                        <a:latin typeface="Calibri"/>
                      </a:endParaRPr>
                    </a:p>
                  </a:txBody>
                  <a:tcPr marL="24693" marR="24693" marT="0" marB="0" anchor="b"/>
                </a:tc>
                <a:tc>
                  <a:txBody>
                    <a:bodyPr/>
                    <a:lstStyle/>
                    <a:p>
                      <a:pPr marL="0" marR="0" algn="ctr">
                        <a:lnSpc>
                          <a:spcPct val="107000"/>
                        </a:lnSpc>
                        <a:spcBef>
                          <a:spcPts val="0"/>
                        </a:spcBef>
                        <a:spcAft>
                          <a:spcPts val="0"/>
                        </a:spcAft>
                      </a:pPr>
                      <a:r>
                        <a:rPr lang="fr-FR" sz="1000">
                          <a:effectLst/>
                        </a:rPr>
                        <a:t>0.6281</a:t>
                      </a:r>
                      <a:endParaRPr lang="en-US" sz="1000">
                        <a:effectLst/>
                        <a:latin typeface="Calibri"/>
                        <a:ea typeface="Calibri"/>
                        <a:cs typeface="Times New Roman"/>
                      </a:endParaRPr>
                    </a:p>
                  </a:txBody>
                  <a:tcPr marL="24693" marR="24693" marT="0" marB="0" anchor="b"/>
                </a:tc>
                <a:tc>
                  <a:txBody>
                    <a:bodyPr/>
                    <a:lstStyle/>
                    <a:p>
                      <a:pPr marL="0" marR="0" algn="ctr">
                        <a:lnSpc>
                          <a:spcPct val="107000"/>
                        </a:lnSpc>
                        <a:spcBef>
                          <a:spcPts val="0"/>
                        </a:spcBef>
                        <a:spcAft>
                          <a:spcPts val="0"/>
                        </a:spcAft>
                      </a:pPr>
                      <a:r>
                        <a:rPr lang="fr-FR" sz="1000">
                          <a:effectLst/>
                        </a:rPr>
                        <a:t>0.7539</a:t>
                      </a:r>
                      <a:endParaRPr lang="en-US" sz="1000">
                        <a:effectLst/>
                        <a:latin typeface="Calibri"/>
                        <a:ea typeface="Calibri"/>
                        <a:cs typeface="Times New Roman"/>
                      </a:endParaRPr>
                    </a:p>
                  </a:txBody>
                  <a:tcPr marL="24693" marR="24693" marT="0" marB="0" anchor="b"/>
                </a:tc>
                <a:tc>
                  <a:txBody>
                    <a:bodyPr/>
                    <a:lstStyle/>
                    <a:p>
                      <a:pPr marL="0" marR="0" algn="ctr">
                        <a:lnSpc>
                          <a:spcPct val="107000"/>
                        </a:lnSpc>
                        <a:spcBef>
                          <a:spcPts val="0"/>
                        </a:spcBef>
                        <a:spcAft>
                          <a:spcPts val="0"/>
                        </a:spcAft>
                      </a:pPr>
                      <a:r>
                        <a:rPr lang="fr-FR" sz="1000">
                          <a:effectLst/>
                        </a:rPr>
                        <a:t>0.000</a:t>
                      </a:r>
                      <a:endParaRPr lang="en-US" sz="1000">
                        <a:effectLst/>
                        <a:latin typeface="Calibri"/>
                        <a:ea typeface="Calibri"/>
                        <a:cs typeface="Times New Roman"/>
                      </a:endParaRPr>
                    </a:p>
                  </a:txBody>
                  <a:tcPr marL="24693" marR="24693" marT="0" marB="0" anchor="b"/>
                </a:tc>
              </a:tr>
              <a:tr h="284000">
                <a:tc>
                  <a:txBody>
                    <a:bodyPr/>
                    <a:lstStyle/>
                    <a:p>
                      <a:pPr marL="0" marR="0">
                        <a:lnSpc>
                          <a:spcPct val="107000"/>
                        </a:lnSpc>
                        <a:spcBef>
                          <a:spcPts val="0"/>
                        </a:spcBef>
                        <a:spcAft>
                          <a:spcPts val="0"/>
                        </a:spcAft>
                      </a:pPr>
                      <a:r>
                        <a:rPr lang="fr-FR" sz="1000">
                          <a:effectLst/>
                        </a:rPr>
                        <a:t>Startup Country: Canada (dummy)</a:t>
                      </a:r>
                      <a:endParaRPr lang="en-US" sz="1000">
                        <a:effectLst/>
                        <a:latin typeface="Calibri"/>
                        <a:ea typeface="Calibri"/>
                        <a:cs typeface="Times New Roman"/>
                      </a:endParaRPr>
                    </a:p>
                  </a:txBody>
                  <a:tcPr marL="24693" marR="24693" marT="0" marB="0" anchor="b"/>
                </a:tc>
                <a:tc>
                  <a:txBody>
                    <a:bodyPr/>
                    <a:lstStyle/>
                    <a:p>
                      <a:pPr>
                        <a:lnSpc>
                          <a:spcPct val="115000"/>
                        </a:lnSpc>
                      </a:pPr>
                      <a:endParaRPr lang="en-US" sz="1000">
                        <a:effectLst/>
                        <a:latin typeface="Calibri"/>
                      </a:endParaRPr>
                    </a:p>
                  </a:txBody>
                  <a:tcPr marL="24693" marR="24693" marT="0" marB="0" anchor="b"/>
                </a:tc>
                <a:tc>
                  <a:txBody>
                    <a:bodyPr/>
                    <a:lstStyle/>
                    <a:p>
                      <a:pPr marL="0" marR="0" algn="ctr">
                        <a:lnSpc>
                          <a:spcPct val="107000"/>
                        </a:lnSpc>
                        <a:spcBef>
                          <a:spcPts val="0"/>
                        </a:spcBef>
                        <a:spcAft>
                          <a:spcPts val="0"/>
                        </a:spcAft>
                      </a:pPr>
                      <a:r>
                        <a:rPr lang="fr-FR" sz="1000">
                          <a:effectLst/>
                        </a:rPr>
                        <a:t>0.0385</a:t>
                      </a:r>
                      <a:endParaRPr lang="en-US" sz="1000">
                        <a:effectLst/>
                        <a:latin typeface="Calibri"/>
                        <a:ea typeface="Calibri"/>
                        <a:cs typeface="Times New Roman"/>
                      </a:endParaRPr>
                    </a:p>
                  </a:txBody>
                  <a:tcPr marL="24693" marR="24693" marT="0" marB="0" anchor="b"/>
                </a:tc>
                <a:tc>
                  <a:txBody>
                    <a:bodyPr/>
                    <a:lstStyle/>
                    <a:p>
                      <a:pPr marL="0" marR="0" algn="ctr">
                        <a:lnSpc>
                          <a:spcPct val="107000"/>
                        </a:lnSpc>
                        <a:spcBef>
                          <a:spcPts val="0"/>
                        </a:spcBef>
                        <a:spcAft>
                          <a:spcPts val="0"/>
                        </a:spcAft>
                      </a:pPr>
                      <a:r>
                        <a:rPr lang="fr-FR" sz="1000">
                          <a:effectLst/>
                        </a:rPr>
                        <a:t>0.0000</a:t>
                      </a:r>
                      <a:endParaRPr lang="en-US" sz="1000">
                        <a:effectLst/>
                        <a:latin typeface="Calibri"/>
                        <a:ea typeface="Calibri"/>
                        <a:cs typeface="Times New Roman"/>
                      </a:endParaRPr>
                    </a:p>
                  </a:txBody>
                  <a:tcPr marL="24693" marR="24693" marT="0" marB="0" anchor="b"/>
                </a:tc>
                <a:tc>
                  <a:txBody>
                    <a:bodyPr/>
                    <a:lstStyle/>
                    <a:p>
                      <a:pPr marL="0" marR="0" algn="ctr">
                        <a:lnSpc>
                          <a:spcPct val="107000"/>
                        </a:lnSpc>
                        <a:spcBef>
                          <a:spcPts val="0"/>
                        </a:spcBef>
                        <a:spcAft>
                          <a:spcPts val="0"/>
                        </a:spcAft>
                      </a:pPr>
                      <a:r>
                        <a:rPr lang="fr-FR" sz="1000">
                          <a:effectLst/>
                        </a:rPr>
                        <a:t>0.1925</a:t>
                      </a:r>
                      <a:endParaRPr lang="en-US" sz="1000">
                        <a:effectLst/>
                        <a:latin typeface="Calibri"/>
                        <a:ea typeface="Calibri"/>
                        <a:cs typeface="Times New Roman"/>
                      </a:endParaRPr>
                    </a:p>
                  </a:txBody>
                  <a:tcPr marL="24693" marR="24693" marT="0" marB="0" anchor="b"/>
                </a:tc>
                <a:tc>
                  <a:txBody>
                    <a:bodyPr/>
                    <a:lstStyle/>
                    <a:p>
                      <a:pPr>
                        <a:lnSpc>
                          <a:spcPct val="115000"/>
                        </a:lnSpc>
                      </a:pPr>
                      <a:endParaRPr lang="en-US" sz="1000">
                        <a:effectLst/>
                        <a:latin typeface="Calibri"/>
                      </a:endParaRPr>
                    </a:p>
                  </a:txBody>
                  <a:tcPr marL="24693" marR="24693" marT="0" marB="0" anchor="b"/>
                </a:tc>
                <a:tc>
                  <a:txBody>
                    <a:bodyPr/>
                    <a:lstStyle/>
                    <a:p>
                      <a:pPr marL="0" marR="0" algn="ctr">
                        <a:lnSpc>
                          <a:spcPct val="107000"/>
                        </a:lnSpc>
                        <a:spcBef>
                          <a:spcPts val="0"/>
                        </a:spcBef>
                        <a:spcAft>
                          <a:spcPts val="0"/>
                        </a:spcAft>
                      </a:pPr>
                      <a:r>
                        <a:rPr lang="fr-FR" sz="1000">
                          <a:effectLst/>
                        </a:rPr>
                        <a:t>0.0183</a:t>
                      </a:r>
                      <a:endParaRPr lang="en-US" sz="1000">
                        <a:effectLst/>
                        <a:latin typeface="Calibri"/>
                        <a:ea typeface="Calibri"/>
                        <a:cs typeface="Times New Roman"/>
                      </a:endParaRPr>
                    </a:p>
                  </a:txBody>
                  <a:tcPr marL="24693" marR="24693" marT="0" marB="0" anchor="b"/>
                </a:tc>
                <a:tc>
                  <a:txBody>
                    <a:bodyPr/>
                    <a:lstStyle/>
                    <a:p>
                      <a:pPr marL="0" marR="0" algn="ctr">
                        <a:lnSpc>
                          <a:spcPct val="107000"/>
                        </a:lnSpc>
                        <a:spcBef>
                          <a:spcPts val="0"/>
                        </a:spcBef>
                        <a:spcAft>
                          <a:spcPts val="0"/>
                        </a:spcAft>
                      </a:pPr>
                      <a:r>
                        <a:rPr lang="fr-FR" sz="1000">
                          <a:effectLst/>
                        </a:rPr>
                        <a:t>0.0387</a:t>
                      </a:r>
                      <a:endParaRPr lang="en-US" sz="1000">
                        <a:effectLst/>
                        <a:latin typeface="Calibri"/>
                        <a:ea typeface="Calibri"/>
                        <a:cs typeface="Times New Roman"/>
                      </a:endParaRPr>
                    </a:p>
                  </a:txBody>
                  <a:tcPr marL="24693" marR="24693" marT="0" marB="0" anchor="b"/>
                </a:tc>
                <a:tc>
                  <a:txBody>
                    <a:bodyPr/>
                    <a:lstStyle/>
                    <a:p>
                      <a:pPr marL="0" marR="0" algn="ctr">
                        <a:lnSpc>
                          <a:spcPct val="107000"/>
                        </a:lnSpc>
                        <a:spcBef>
                          <a:spcPts val="0"/>
                        </a:spcBef>
                        <a:spcAft>
                          <a:spcPts val="0"/>
                        </a:spcAft>
                      </a:pPr>
                      <a:r>
                        <a:rPr lang="fr-FR" sz="1000">
                          <a:effectLst/>
                        </a:rPr>
                        <a:t>0.000</a:t>
                      </a:r>
                      <a:endParaRPr lang="en-US" sz="1000">
                        <a:effectLst/>
                        <a:latin typeface="Calibri"/>
                        <a:ea typeface="Calibri"/>
                        <a:cs typeface="Times New Roman"/>
                      </a:endParaRPr>
                    </a:p>
                  </a:txBody>
                  <a:tcPr marL="24693" marR="24693" marT="0" marB="0" anchor="b"/>
                </a:tc>
              </a:tr>
              <a:tr h="284000">
                <a:tc>
                  <a:txBody>
                    <a:bodyPr/>
                    <a:lstStyle/>
                    <a:p>
                      <a:pPr marL="0" marR="0">
                        <a:lnSpc>
                          <a:spcPct val="107000"/>
                        </a:lnSpc>
                        <a:spcBef>
                          <a:spcPts val="0"/>
                        </a:spcBef>
                        <a:spcAft>
                          <a:spcPts val="0"/>
                        </a:spcAft>
                      </a:pPr>
                      <a:r>
                        <a:rPr lang="en-US" sz="1000">
                          <a:effectLst/>
                        </a:rPr>
                        <a:t>Startup Country: United Kingdom (dummy)</a:t>
                      </a:r>
                      <a:endParaRPr lang="en-US" sz="1000">
                        <a:effectLst/>
                        <a:latin typeface="Calibri"/>
                        <a:ea typeface="Calibri"/>
                        <a:cs typeface="Times New Roman"/>
                      </a:endParaRPr>
                    </a:p>
                  </a:txBody>
                  <a:tcPr marL="24693" marR="24693" marT="0" marB="0" anchor="b"/>
                </a:tc>
                <a:tc>
                  <a:txBody>
                    <a:bodyPr/>
                    <a:lstStyle/>
                    <a:p>
                      <a:pPr>
                        <a:lnSpc>
                          <a:spcPct val="115000"/>
                        </a:lnSpc>
                      </a:pPr>
                      <a:endParaRPr lang="en-US" sz="1000">
                        <a:effectLst/>
                        <a:latin typeface="Calibri"/>
                      </a:endParaRPr>
                    </a:p>
                  </a:txBody>
                  <a:tcPr marL="24693" marR="24693" marT="0" marB="0" anchor="b"/>
                </a:tc>
                <a:tc>
                  <a:txBody>
                    <a:bodyPr/>
                    <a:lstStyle/>
                    <a:p>
                      <a:pPr marL="0" marR="0" algn="ctr">
                        <a:lnSpc>
                          <a:spcPct val="107000"/>
                        </a:lnSpc>
                        <a:spcBef>
                          <a:spcPts val="0"/>
                        </a:spcBef>
                        <a:spcAft>
                          <a:spcPts val="0"/>
                        </a:spcAft>
                      </a:pPr>
                      <a:r>
                        <a:rPr lang="fr-FR" sz="1000">
                          <a:effectLst/>
                        </a:rPr>
                        <a:t>0.0348</a:t>
                      </a:r>
                      <a:endParaRPr lang="en-US" sz="1000">
                        <a:effectLst/>
                        <a:latin typeface="Calibri"/>
                        <a:ea typeface="Calibri"/>
                        <a:cs typeface="Times New Roman"/>
                      </a:endParaRPr>
                    </a:p>
                  </a:txBody>
                  <a:tcPr marL="24693" marR="24693" marT="0" marB="0" anchor="b"/>
                </a:tc>
                <a:tc>
                  <a:txBody>
                    <a:bodyPr/>
                    <a:lstStyle/>
                    <a:p>
                      <a:pPr marL="0" marR="0" algn="ctr">
                        <a:lnSpc>
                          <a:spcPct val="107000"/>
                        </a:lnSpc>
                        <a:spcBef>
                          <a:spcPts val="0"/>
                        </a:spcBef>
                        <a:spcAft>
                          <a:spcPts val="0"/>
                        </a:spcAft>
                      </a:pPr>
                      <a:r>
                        <a:rPr lang="fr-FR" sz="1000">
                          <a:effectLst/>
                        </a:rPr>
                        <a:t>0.0000</a:t>
                      </a:r>
                      <a:endParaRPr lang="en-US" sz="1000">
                        <a:effectLst/>
                        <a:latin typeface="Calibri"/>
                        <a:ea typeface="Calibri"/>
                        <a:cs typeface="Times New Roman"/>
                      </a:endParaRPr>
                    </a:p>
                  </a:txBody>
                  <a:tcPr marL="24693" marR="24693" marT="0" marB="0" anchor="b"/>
                </a:tc>
                <a:tc>
                  <a:txBody>
                    <a:bodyPr/>
                    <a:lstStyle/>
                    <a:p>
                      <a:pPr marL="0" marR="0" algn="ctr">
                        <a:lnSpc>
                          <a:spcPct val="107000"/>
                        </a:lnSpc>
                        <a:spcBef>
                          <a:spcPts val="0"/>
                        </a:spcBef>
                        <a:spcAft>
                          <a:spcPts val="0"/>
                        </a:spcAft>
                      </a:pPr>
                      <a:r>
                        <a:rPr lang="fr-FR" sz="1000">
                          <a:effectLst/>
                        </a:rPr>
                        <a:t>0.1832</a:t>
                      </a:r>
                      <a:endParaRPr lang="en-US" sz="1000">
                        <a:effectLst/>
                        <a:latin typeface="Calibri"/>
                        <a:ea typeface="Calibri"/>
                        <a:cs typeface="Times New Roman"/>
                      </a:endParaRPr>
                    </a:p>
                  </a:txBody>
                  <a:tcPr marL="24693" marR="24693" marT="0" marB="0" anchor="b"/>
                </a:tc>
                <a:tc>
                  <a:txBody>
                    <a:bodyPr/>
                    <a:lstStyle/>
                    <a:p>
                      <a:pPr>
                        <a:lnSpc>
                          <a:spcPct val="115000"/>
                        </a:lnSpc>
                      </a:pPr>
                      <a:endParaRPr lang="en-US" sz="1000">
                        <a:effectLst/>
                        <a:latin typeface="Calibri"/>
                      </a:endParaRPr>
                    </a:p>
                  </a:txBody>
                  <a:tcPr marL="24693" marR="24693" marT="0" marB="0" anchor="b"/>
                </a:tc>
                <a:tc>
                  <a:txBody>
                    <a:bodyPr/>
                    <a:lstStyle/>
                    <a:p>
                      <a:pPr marL="0" marR="0" algn="ctr">
                        <a:lnSpc>
                          <a:spcPct val="107000"/>
                        </a:lnSpc>
                        <a:spcBef>
                          <a:spcPts val="0"/>
                        </a:spcBef>
                        <a:spcAft>
                          <a:spcPts val="0"/>
                        </a:spcAft>
                      </a:pPr>
                      <a:r>
                        <a:rPr lang="fr-FR" sz="1000">
                          <a:effectLst/>
                        </a:rPr>
                        <a:t>0.0616</a:t>
                      </a:r>
                      <a:endParaRPr lang="en-US" sz="1000">
                        <a:effectLst/>
                        <a:latin typeface="Calibri"/>
                        <a:ea typeface="Calibri"/>
                        <a:cs typeface="Times New Roman"/>
                      </a:endParaRPr>
                    </a:p>
                  </a:txBody>
                  <a:tcPr marL="24693" marR="24693" marT="0" marB="0" anchor="b"/>
                </a:tc>
                <a:tc>
                  <a:txBody>
                    <a:bodyPr/>
                    <a:lstStyle/>
                    <a:p>
                      <a:pPr marL="0" marR="0" algn="ctr">
                        <a:lnSpc>
                          <a:spcPct val="107000"/>
                        </a:lnSpc>
                        <a:spcBef>
                          <a:spcPts val="0"/>
                        </a:spcBef>
                        <a:spcAft>
                          <a:spcPts val="0"/>
                        </a:spcAft>
                      </a:pPr>
                      <a:r>
                        <a:rPr lang="fr-FR" sz="1000">
                          <a:effectLst/>
                        </a:rPr>
                        <a:t>0.0345</a:t>
                      </a:r>
                      <a:endParaRPr lang="en-US" sz="1000">
                        <a:effectLst/>
                        <a:latin typeface="Calibri"/>
                        <a:ea typeface="Calibri"/>
                        <a:cs typeface="Times New Roman"/>
                      </a:endParaRPr>
                    </a:p>
                  </a:txBody>
                  <a:tcPr marL="24693" marR="24693" marT="0" marB="0" anchor="b"/>
                </a:tc>
                <a:tc>
                  <a:txBody>
                    <a:bodyPr/>
                    <a:lstStyle/>
                    <a:p>
                      <a:pPr marL="0" marR="0" algn="ctr">
                        <a:lnSpc>
                          <a:spcPct val="107000"/>
                        </a:lnSpc>
                        <a:spcBef>
                          <a:spcPts val="0"/>
                        </a:spcBef>
                        <a:spcAft>
                          <a:spcPts val="0"/>
                        </a:spcAft>
                      </a:pPr>
                      <a:r>
                        <a:rPr lang="fr-FR" sz="1000">
                          <a:effectLst/>
                        </a:rPr>
                        <a:t>0.000</a:t>
                      </a:r>
                      <a:endParaRPr lang="en-US" sz="1000">
                        <a:effectLst/>
                        <a:latin typeface="Calibri"/>
                        <a:ea typeface="Calibri"/>
                        <a:cs typeface="Times New Roman"/>
                      </a:endParaRPr>
                    </a:p>
                  </a:txBody>
                  <a:tcPr marL="24693" marR="24693" marT="0" marB="0" anchor="b"/>
                </a:tc>
              </a:tr>
              <a:tr h="284000">
                <a:tc>
                  <a:txBody>
                    <a:bodyPr/>
                    <a:lstStyle/>
                    <a:p>
                      <a:pPr marL="0" marR="0">
                        <a:lnSpc>
                          <a:spcPct val="107000"/>
                        </a:lnSpc>
                        <a:spcBef>
                          <a:spcPts val="0"/>
                        </a:spcBef>
                        <a:spcAft>
                          <a:spcPts val="0"/>
                        </a:spcAft>
                      </a:pPr>
                      <a:r>
                        <a:rPr lang="fr-FR" sz="1000">
                          <a:effectLst/>
                        </a:rPr>
                        <a:t>Startup Country: China (dummy)</a:t>
                      </a:r>
                      <a:endParaRPr lang="en-US" sz="1000">
                        <a:effectLst/>
                        <a:latin typeface="Calibri"/>
                        <a:ea typeface="Calibri"/>
                        <a:cs typeface="Times New Roman"/>
                      </a:endParaRPr>
                    </a:p>
                  </a:txBody>
                  <a:tcPr marL="24693" marR="24693" marT="0" marB="0" anchor="b"/>
                </a:tc>
                <a:tc>
                  <a:txBody>
                    <a:bodyPr/>
                    <a:lstStyle/>
                    <a:p>
                      <a:pPr>
                        <a:lnSpc>
                          <a:spcPct val="115000"/>
                        </a:lnSpc>
                      </a:pPr>
                      <a:endParaRPr lang="en-US" sz="1000">
                        <a:effectLst/>
                        <a:latin typeface="Calibri"/>
                      </a:endParaRPr>
                    </a:p>
                  </a:txBody>
                  <a:tcPr marL="24693" marR="24693" marT="0" marB="0" anchor="b"/>
                </a:tc>
                <a:tc>
                  <a:txBody>
                    <a:bodyPr/>
                    <a:lstStyle/>
                    <a:p>
                      <a:pPr marL="0" marR="0" algn="ctr">
                        <a:lnSpc>
                          <a:spcPct val="107000"/>
                        </a:lnSpc>
                        <a:spcBef>
                          <a:spcPts val="0"/>
                        </a:spcBef>
                        <a:spcAft>
                          <a:spcPts val="0"/>
                        </a:spcAft>
                      </a:pPr>
                      <a:r>
                        <a:rPr lang="fr-FR" sz="1000">
                          <a:effectLst/>
                        </a:rPr>
                        <a:t>0.0286</a:t>
                      </a:r>
                      <a:endParaRPr lang="en-US" sz="1000">
                        <a:effectLst/>
                        <a:latin typeface="Calibri"/>
                        <a:ea typeface="Calibri"/>
                        <a:cs typeface="Times New Roman"/>
                      </a:endParaRPr>
                    </a:p>
                  </a:txBody>
                  <a:tcPr marL="24693" marR="24693" marT="0" marB="0" anchor="b"/>
                </a:tc>
                <a:tc>
                  <a:txBody>
                    <a:bodyPr/>
                    <a:lstStyle/>
                    <a:p>
                      <a:pPr marL="0" marR="0" algn="ctr">
                        <a:lnSpc>
                          <a:spcPct val="107000"/>
                        </a:lnSpc>
                        <a:spcBef>
                          <a:spcPts val="0"/>
                        </a:spcBef>
                        <a:spcAft>
                          <a:spcPts val="0"/>
                        </a:spcAft>
                      </a:pPr>
                      <a:r>
                        <a:rPr lang="fr-FR" sz="1000">
                          <a:effectLst/>
                        </a:rPr>
                        <a:t>0.0000</a:t>
                      </a:r>
                      <a:endParaRPr lang="en-US" sz="1000">
                        <a:effectLst/>
                        <a:latin typeface="Calibri"/>
                        <a:ea typeface="Calibri"/>
                        <a:cs typeface="Times New Roman"/>
                      </a:endParaRPr>
                    </a:p>
                  </a:txBody>
                  <a:tcPr marL="24693" marR="24693" marT="0" marB="0" anchor="b"/>
                </a:tc>
                <a:tc>
                  <a:txBody>
                    <a:bodyPr/>
                    <a:lstStyle/>
                    <a:p>
                      <a:pPr marL="0" marR="0" algn="ctr">
                        <a:lnSpc>
                          <a:spcPct val="107000"/>
                        </a:lnSpc>
                        <a:spcBef>
                          <a:spcPts val="0"/>
                        </a:spcBef>
                        <a:spcAft>
                          <a:spcPts val="0"/>
                        </a:spcAft>
                      </a:pPr>
                      <a:r>
                        <a:rPr lang="fr-FR" sz="1000">
                          <a:effectLst/>
                        </a:rPr>
                        <a:t>0.1667</a:t>
                      </a:r>
                      <a:endParaRPr lang="en-US" sz="1000">
                        <a:effectLst/>
                        <a:latin typeface="Calibri"/>
                        <a:ea typeface="Calibri"/>
                        <a:cs typeface="Times New Roman"/>
                      </a:endParaRPr>
                    </a:p>
                  </a:txBody>
                  <a:tcPr marL="24693" marR="24693" marT="0" marB="0" anchor="b"/>
                </a:tc>
                <a:tc>
                  <a:txBody>
                    <a:bodyPr/>
                    <a:lstStyle/>
                    <a:p>
                      <a:pPr>
                        <a:lnSpc>
                          <a:spcPct val="115000"/>
                        </a:lnSpc>
                      </a:pPr>
                      <a:endParaRPr lang="en-US" sz="1000">
                        <a:effectLst/>
                        <a:latin typeface="Calibri"/>
                      </a:endParaRPr>
                    </a:p>
                  </a:txBody>
                  <a:tcPr marL="24693" marR="24693" marT="0" marB="0" anchor="b"/>
                </a:tc>
                <a:tc>
                  <a:txBody>
                    <a:bodyPr/>
                    <a:lstStyle/>
                    <a:p>
                      <a:pPr marL="0" marR="0" algn="ctr">
                        <a:lnSpc>
                          <a:spcPct val="107000"/>
                        </a:lnSpc>
                        <a:spcBef>
                          <a:spcPts val="0"/>
                        </a:spcBef>
                        <a:spcAft>
                          <a:spcPts val="0"/>
                        </a:spcAft>
                      </a:pPr>
                      <a:r>
                        <a:rPr lang="fr-FR" sz="1000">
                          <a:effectLst/>
                        </a:rPr>
                        <a:t>0.0560</a:t>
                      </a:r>
                      <a:endParaRPr lang="en-US" sz="1000">
                        <a:effectLst/>
                        <a:latin typeface="Calibri"/>
                        <a:ea typeface="Calibri"/>
                        <a:cs typeface="Times New Roman"/>
                      </a:endParaRPr>
                    </a:p>
                  </a:txBody>
                  <a:tcPr marL="24693" marR="24693" marT="0" marB="0" anchor="b"/>
                </a:tc>
                <a:tc>
                  <a:txBody>
                    <a:bodyPr/>
                    <a:lstStyle/>
                    <a:p>
                      <a:pPr marL="0" marR="0" algn="ctr">
                        <a:lnSpc>
                          <a:spcPct val="107000"/>
                        </a:lnSpc>
                        <a:spcBef>
                          <a:spcPts val="0"/>
                        </a:spcBef>
                        <a:spcAft>
                          <a:spcPts val="0"/>
                        </a:spcAft>
                      </a:pPr>
                      <a:r>
                        <a:rPr lang="fr-FR" sz="1000">
                          <a:effectLst/>
                        </a:rPr>
                        <a:t>0.0284</a:t>
                      </a:r>
                      <a:endParaRPr lang="en-US" sz="1000">
                        <a:effectLst/>
                        <a:latin typeface="Calibri"/>
                        <a:ea typeface="Calibri"/>
                        <a:cs typeface="Times New Roman"/>
                      </a:endParaRPr>
                    </a:p>
                  </a:txBody>
                  <a:tcPr marL="24693" marR="24693" marT="0" marB="0" anchor="b"/>
                </a:tc>
                <a:tc>
                  <a:txBody>
                    <a:bodyPr/>
                    <a:lstStyle/>
                    <a:p>
                      <a:pPr marL="0" marR="0" algn="ctr">
                        <a:lnSpc>
                          <a:spcPct val="107000"/>
                        </a:lnSpc>
                        <a:spcBef>
                          <a:spcPts val="0"/>
                        </a:spcBef>
                        <a:spcAft>
                          <a:spcPts val="0"/>
                        </a:spcAft>
                      </a:pPr>
                      <a:r>
                        <a:rPr lang="fr-FR" sz="1000">
                          <a:effectLst/>
                        </a:rPr>
                        <a:t>0.000</a:t>
                      </a:r>
                      <a:endParaRPr lang="en-US" sz="1000">
                        <a:effectLst/>
                        <a:latin typeface="Calibri"/>
                        <a:ea typeface="Calibri"/>
                        <a:cs typeface="Times New Roman"/>
                      </a:endParaRPr>
                    </a:p>
                  </a:txBody>
                  <a:tcPr marL="24693" marR="24693" marT="0" marB="0" anchor="b"/>
                </a:tc>
              </a:tr>
              <a:tr h="284000">
                <a:tc>
                  <a:txBody>
                    <a:bodyPr/>
                    <a:lstStyle/>
                    <a:p>
                      <a:pPr marL="0" marR="0">
                        <a:lnSpc>
                          <a:spcPct val="107000"/>
                        </a:lnSpc>
                        <a:spcBef>
                          <a:spcPts val="0"/>
                        </a:spcBef>
                        <a:spcAft>
                          <a:spcPts val="0"/>
                        </a:spcAft>
                      </a:pPr>
                      <a:r>
                        <a:rPr lang="fr-FR" sz="1000">
                          <a:effectLst/>
                        </a:rPr>
                        <a:t>Startup Country: France (dummy)</a:t>
                      </a:r>
                      <a:endParaRPr lang="en-US" sz="1000">
                        <a:effectLst/>
                        <a:latin typeface="Calibri"/>
                        <a:ea typeface="Calibri"/>
                        <a:cs typeface="Times New Roman"/>
                      </a:endParaRPr>
                    </a:p>
                  </a:txBody>
                  <a:tcPr marL="24693" marR="24693" marT="0" marB="0" anchor="b"/>
                </a:tc>
                <a:tc>
                  <a:txBody>
                    <a:bodyPr/>
                    <a:lstStyle/>
                    <a:p>
                      <a:pPr>
                        <a:lnSpc>
                          <a:spcPct val="115000"/>
                        </a:lnSpc>
                      </a:pPr>
                      <a:endParaRPr lang="en-US" sz="1000">
                        <a:effectLst/>
                        <a:latin typeface="Calibri"/>
                      </a:endParaRPr>
                    </a:p>
                  </a:txBody>
                  <a:tcPr marL="24693" marR="24693" marT="0" marB="0" anchor="b"/>
                </a:tc>
                <a:tc>
                  <a:txBody>
                    <a:bodyPr/>
                    <a:lstStyle/>
                    <a:p>
                      <a:pPr marL="0" marR="0" algn="ctr">
                        <a:lnSpc>
                          <a:spcPct val="107000"/>
                        </a:lnSpc>
                        <a:spcBef>
                          <a:spcPts val="0"/>
                        </a:spcBef>
                        <a:spcAft>
                          <a:spcPts val="0"/>
                        </a:spcAft>
                      </a:pPr>
                      <a:r>
                        <a:rPr lang="fr-FR" sz="1000">
                          <a:effectLst/>
                        </a:rPr>
                        <a:t>0.0295</a:t>
                      </a:r>
                      <a:endParaRPr lang="en-US" sz="1000">
                        <a:effectLst/>
                        <a:latin typeface="Calibri"/>
                        <a:ea typeface="Calibri"/>
                        <a:cs typeface="Times New Roman"/>
                      </a:endParaRPr>
                    </a:p>
                  </a:txBody>
                  <a:tcPr marL="24693" marR="24693" marT="0" marB="0" anchor="b"/>
                </a:tc>
                <a:tc>
                  <a:txBody>
                    <a:bodyPr/>
                    <a:lstStyle/>
                    <a:p>
                      <a:pPr marL="0" marR="0" algn="ctr">
                        <a:lnSpc>
                          <a:spcPct val="107000"/>
                        </a:lnSpc>
                        <a:spcBef>
                          <a:spcPts val="0"/>
                        </a:spcBef>
                        <a:spcAft>
                          <a:spcPts val="0"/>
                        </a:spcAft>
                      </a:pPr>
                      <a:r>
                        <a:rPr lang="fr-FR" sz="1000">
                          <a:effectLst/>
                        </a:rPr>
                        <a:t>0.0000</a:t>
                      </a:r>
                      <a:endParaRPr lang="en-US" sz="1000">
                        <a:effectLst/>
                        <a:latin typeface="Calibri"/>
                        <a:ea typeface="Calibri"/>
                        <a:cs typeface="Times New Roman"/>
                      </a:endParaRPr>
                    </a:p>
                  </a:txBody>
                  <a:tcPr marL="24693" marR="24693" marT="0" marB="0" anchor="b"/>
                </a:tc>
                <a:tc>
                  <a:txBody>
                    <a:bodyPr/>
                    <a:lstStyle/>
                    <a:p>
                      <a:pPr marL="0" marR="0" algn="ctr">
                        <a:lnSpc>
                          <a:spcPct val="107000"/>
                        </a:lnSpc>
                        <a:spcBef>
                          <a:spcPts val="0"/>
                        </a:spcBef>
                        <a:spcAft>
                          <a:spcPts val="0"/>
                        </a:spcAft>
                      </a:pPr>
                      <a:r>
                        <a:rPr lang="fr-FR" sz="1000">
                          <a:effectLst/>
                        </a:rPr>
                        <a:t>0.1691</a:t>
                      </a:r>
                      <a:endParaRPr lang="en-US" sz="1000">
                        <a:effectLst/>
                        <a:latin typeface="Calibri"/>
                        <a:ea typeface="Calibri"/>
                        <a:cs typeface="Times New Roman"/>
                      </a:endParaRPr>
                    </a:p>
                  </a:txBody>
                  <a:tcPr marL="24693" marR="24693" marT="0" marB="0" anchor="b"/>
                </a:tc>
                <a:tc>
                  <a:txBody>
                    <a:bodyPr/>
                    <a:lstStyle/>
                    <a:p>
                      <a:pPr>
                        <a:lnSpc>
                          <a:spcPct val="115000"/>
                        </a:lnSpc>
                      </a:pPr>
                      <a:endParaRPr lang="en-US" sz="1000">
                        <a:effectLst/>
                        <a:latin typeface="Calibri"/>
                      </a:endParaRPr>
                    </a:p>
                  </a:txBody>
                  <a:tcPr marL="24693" marR="24693" marT="0" marB="0" anchor="b"/>
                </a:tc>
                <a:tc>
                  <a:txBody>
                    <a:bodyPr/>
                    <a:lstStyle/>
                    <a:p>
                      <a:pPr marL="0" marR="0" algn="ctr">
                        <a:lnSpc>
                          <a:spcPct val="107000"/>
                        </a:lnSpc>
                        <a:spcBef>
                          <a:spcPts val="0"/>
                        </a:spcBef>
                        <a:spcAft>
                          <a:spcPts val="0"/>
                        </a:spcAft>
                      </a:pPr>
                      <a:r>
                        <a:rPr lang="fr-FR" sz="1000">
                          <a:effectLst/>
                        </a:rPr>
                        <a:t>0.0176</a:t>
                      </a:r>
                      <a:endParaRPr lang="en-US" sz="1000">
                        <a:effectLst/>
                        <a:latin typeface="Calibri"/>
                        <a:ea typeface="Calibri"/>
                        <a:cs typeface="Times New Roman"/>
                      </a:endParaRPr>
                    </a:p>
                  </a:txBody>
                  <a:tcPr marL="24693" marR="24693" marT="0" marB="0" anchor="b"/>
                </a:tc>
                <a:tc>
                  <a:txBody>
                    <a:bodyPr/>
                    <a:lstStyle/>
                    <a:p>
                      <a:pPr marL="0" marR="0" algn="ctr">
                        <a:lnSpc>
                          <a:spcPct val="107000"/>
                        </a:lnSpc>
                        <a:spcBef>
                          <a:spcPts val="0"/>
                        </a:spcBef>
                        <a:spcAft>
                          <a:spcPts val="0"/>
                        </a:spcAft>
                      </a:pPr>
                      <a:r>
                        <a:rPr lang="fr-FR" sz="1000">
                          <a:effectLst/>
                        </a:rPr>
                        <a:t>0.0296</a:t>
                      </a:r>
                      <a:endParaRPr lang="en-US" sz="1000">
                        <a:effectLst/>
                        <a:latin typeface="Calibri"/>
                        <a:ea typeface="Calibri"/>
                        <a:cs typeface="Times New Roman"/>
                      </a:endParaRPr>
                    </a:p>
                  </a:txBody>
                  <a:tcPr marL="24693" marR="24693" marT="0" marB="0" anchor="b"/>
                </a:tc>
                <a:tc>
                  <a:txBody>
                    <a:bodyPr/>
                    <a:lstStyle/>
                    <a:p>
                      <a:pPr marL="0" marR="0" algn="ctr">
                        <a:lnSpc>
                          <a:spcPct val="107000"/>
                        </a:lnSpc>
                        <a:spcBef>
                          <a:spcPts val="0"/>
                        </a:spcBef>
                        <a:spcAft>
                          <a:spcPts val="0"/>
                        </a:spcAft>
                      </a:pPr>
                      <a:r>
                        <a:rPr lang="fr-FR" sz="1000" dirty="0">
                          <a:effectLst/>
                        </a:rPr>
                        <a:t>0.000</a:t>
                      </a:r>
                      <a:endParaRPr lang="en-US" sz="1000" dirty="0">
                        <a:effectLst/>
                        <a:latin typeface="Calibri"/>
                        <a:ea typeface="Calibri"/>
                        <a:cs typeface="Times New Roman"/>
                      </a:endParaRPr>
                    </a:p>
                  </a:txBody>
                  <a:tcPr marL="24693" marR="24693" marT="0" marB="0" anchor="b"/>
                </a:tc>
              </a:tr>
            </a:tbl>
          </a:graphicData>
        </a:graphic>
      </p:graphicFrame>
    </p:spTree>
    <p:extLst>
      <p:ext uri="{BB962C8B-B14F-4D97-AF65-F5344CB8AC3E}">
        <p14:creationId xmlns:p14="http://schemas.microsoft.com/office/powerpoint/2010/main" val="41034496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723689116"/>
              </p:ext>
            </p:extLst>
          </p:nvPr>
        </p:nvGraphicFramePr>
        <p:xfrm>
          <a:off x="152401" y="152395"/>
          <a:ext cx="8839198" cy="6604805"/>
        </p:xfrm>
        <a:graphic>
          <a:graphicData uri="http://schemas.openxmlformats.org/drawingml/2006/table">
            <a:tbl>
              <a:tblPr firstRow="1" firstCol="1" bandRow="1">
                <a:tableStyleId>{5C22544A-7EE6-4342-B048-85BDC9FD1C3A}</a:tableStyleId>
              </a:tblPr>
              <a:tblGrid>
                <a:gridCol w="2947871"/>
                <a:gridCol w="1008483"/>
                <a:gridCol w="1014593"/>
                <a:gridCol w="970842"/>
                <a:gridCol w="159567"/>
                <a:gridCol w="941448"/>
                <a:gridCol w="941448"/>
                <a:gridCol w="854946"/>
              </a:tblGrid>
              <a:tr h="731227">
                <a:tc>
                  <a:txBody>
                    <a:bodyPr/>
                    <a:lstStyle/>
                    <a:p>
                      <a:pPr marL="0" marR="0">
                        <a:lnSpc>
                          <a:spcPct val="107000"/>
                        </a:lnSpc>
                        <a:spcBef>
                          <a:spcPts val="0"/>
                        </a:spcBef>
                        <a:spcAft>
                          <a:spcPts val="0"/>
                        </a:spcAft>
                      </a:pPr>
                      <a:r>
                        <a:rPr lang="fr-FR" sz="1200" u="sng" dirty="0">
                          <a:effectLst/>
                        </a:rPr>
                        <a:t>VC </a:t>
                      </a:r>
                      <a:r>
                        <a:rPr lang="fr-FR" sz="1200" u="sng" dirty="0" err="1">
                          <a:effectLst/>
                        </a:rPr>
                        <a:t>Fund</a:t>
                      </a:r>
                      <a:r>
                        <a:rPr lang="fr-FR" sz="1200" u="sng" dirty="0">
                          <a:effectLst/>
                        </a:rPr>
                        <a:t> </a:t>
                      </a:r>
                      <a:r>
                        <a:rPr lang="fr-FR" sz="1200" u="sng" dirty="0" err="1">
                          <a:effectLst/>
                        </a:rPr>
                        <a:t>Characteristics</a:t>
                      </a:r>
                      <a:r>
                        <a:rPr lang="fr-FR" sz="1200" u="sng" dirty="0">
                          <a:effectLst/>
                        </a:rPr>
                        <a:t>:</a:t>
                      </a:r>
                      <a:endParaRPr lang="en-US" sz="1200" dirty="0">
                        <a:effectLst/>
                        <a:latin typeface="Calibri"/>
                        <a:ea typeface="Calibri"/>
                        <a:cs typeface="Times New Roman"/>
                      </a:endParaRPr>
                    </a:p>
                  </a:txBody>
                  <a:tcPr marL="44450" marR="44450" marT="0" marB="0" anchor="b"/>
                </a:tc>
                <a:tc gridSpan="3">
                  <a:txBody>
                    <a:bodyPr/>
                    <a:lstStyle/>
                    <a:p>
                      <a:pPr marL="0" marR="0" algn="ctr">
                        <a:lnSpc>
                          <a:spcPct val="107000"/>
                        </a:lnSpc>
                        <a:spcBef>
                          <a:spcPts val="0"/>
                        </a:spcBef>
                        <a:spcAft>
                          <a:spcPts val="0"/>
                        </a:spcAft>
                      </a:pPr>
                      <a:r>
                        <a:rPr lang="fr-FR" sz="1200" dirty="0">
                          <a:effectLst/>
                        </a:rPr>
                        <a:t>Full </a:t>
                      </a:r>
                      <a:r>
                        <a:rPr lang="fr-FR" sz="1200" dirty="0" err="1">
                          <a:effectLst/>
                        </a:rPr>
                        <a:t>Sample</a:t>
                      </a:r>
                      <a:endParaRPr lang="en-US" sz="1200" dirty="0">
                        <a:effectLst/>
                        <a:latin typeface="Calibri"/>
                        <a:ea typeface="Calibri"/>
                        <a:cs typeface="Times New Roman"/>
                      </a:endParaRPr>
                    </a:p>
                  </a:txBody>
                  <a:tcPr marL="24693" marR="24693" marT="0" marB="0" anchor="b"/>
                </a:tc>
                <a:tc hMerge="1">
                  <a:txBody>
                    <a:bodyPr/>
                    <a:lstStyle/>
                    <a:p>
                      <a:endParaRPr lang="en-US"/>
                    </a:p>
                  </a:txBody>
                  <a:tcPr/>
                </a:tc>
                <a:tc hMerge="1">
                  <a:txBody>
                    <a:bodyPr/>
                    <a:lstStyle/>
                    <a:p>
                      <a:endParaRPr lang="en-US"/>
                    </a:p>
                  </a:txBody>
                  <a:tcPr/>
                </a:tc>
                <a:tc>
                  <a:txBody>
                    <a:bodyPr/>
                    <a:lstStyle/>
                    <a:p>
                      <a:pPr>
                        <a:lnSpc>
                          <a:spcPct val="115000"/>
                        </a:lnSpc>
                      </a:pPr>
                      <a:endParaRPr lang="en-US" sz="1200" dirty="0">
                        <a:effectLst/>
                        <a:latin typeface="Calibri"/>
                      </a:endParaRPr>
                    </a:p>
                  </a:txBody>
                  <a:tcPr marL="24693" marR="24693" marT="0" marB="0" anchor="b"/>
                </a:tc>
                <a:tc>
                  <a:txBody>
                    <a:bodyPr/>
                    <a:lstStyle/>
                    <a:p>
                      <a:pPr marL="0" marR="0" algn="ctr">
                        <a:lnSpc>
                          <a:spcPct val="107000"/>
                        </a:lnSpc>
                        <a:spcBef>
                          <a:spcPts val="0"/>
                        </a:spcBef>
                        <a:spcAft>
                          <a:spcPts val="0"/>
                        </a:spcAft>
                      </a:pPr>
                      <a:r>
                        <a:rPr lang="fr-FR" sz="1200" dirty="0" err="1">
                          <a:effectLst/>
                        </a:rPr>
                        <a:t>Fintech</a:t>
                      </a:r>
                      <a:r>
                        <a:rPr lang="fr-FR" sz="1200" dirty="0">
                          <a:effectLst/>
                        </a:rPr>
                        <a:t> </a:t>
                      </a:r>
                      <a:r>
                        <a:rPr lang="fr-FR" sz="1200" dirty="0" err="1">
                          <a:effectLst/>
                        </a:rPr>
                        <a:t>Sample</a:t>
                      </a:r>
                      <a:r>
                        <a:rPr lang="fr-FR" sz="1200" dirty="0">
                          <a:effectLst/>
                        </a:rPr>
                        <a:t> </a:t>
                      </a:r>
                      <a:r>
                        <a:rPr lang="fr-FR" sz="1200" dirty="0" err="1">
                          <a:effectLst/>
                        </a:rPr>
                        <a:t>Only</a:t>
                      </a:r>
                      <a:endParaRPr lang="en-US" sz="1200" dirty="0">
                        <a:effectLst/>
                        <a:latin typeface="Calibri"/>
                        <a:ea typeface="Calibri"/>
                        <a:cs typeface="Times New Roman"/>
                      </a:endParaRPr>
                    </a:p>
                  </a:txBody>
                  <a:tcPr marL="24693" marR="24693" marT="0" marB="0" anchor="b"/>
                </a:tc>
                <a:tc>
                  <a:txBody>
                    <a:bodyPr/>
                    <a:lstStyle/>
                    <a:p>
                      <a:pPr marL="0" marR="0" algn="ctr">
                        <a:lnSpc>
                          <a:spcPct val="107000"/>
                        </a:lnSpc>
                        <a:spcBef>
                          <a:spcPts val="0"/>
                        </a:spcBef>
                        <a:spcAft>
                          <a:spcPts val="0"/>
                        </a:spcAft>
                      </a:pPr>
                      <a:r>
                        <a:rPr lang="fr-FR" sz="1200" dirty="0">
                          <a:effectLst/>
                        </a:rPr>
                        <a:t>Non-</a:t>
                      </a:r>
                      <a:r>
                        <a:rPr lang="fr-FR" sz="1200" dirty="0" err="1">
                          <a:effectLst/>
                        </a:rPr>
                        <a:t>Fintech</a:t>
                      </a:r>
                      <a:r>
                        <a:rPr lang="fr-FR" sz="1200" dirty="0">
                          <a:effectLst/>
                        </a:rPr>
                        <a:t> </a:t>
                      </a:r>
                      <a:r>
                        <a:rPr lang="fr-FR" sz="1200" dirty="0" err="1">
                          <a:effectLst/>
                        </a:rPr>
                        <a:t>Sample</a:t>
                      </a:r>
                      <a:r>
                        <a:rPr lang="fr-FR" sz="1200" dirty="0">
                          <a:effectLst/>
                        </a:rPr>
                        <a:t> </a:t>
                      </a:r>
                      <a:r>
                        <a:rPr lang="fr-FR" sz="1200" dirty="0" err="1">
                          <a:effectLst/>
                        </a:rPr>
                        <a:t>Only</a:t>
                      </a:r>
                      <a:endParaRPr lang="en-US" sz="1200" dirty="0">
                        <a:effectLst/>
                        <a:latin typeface="Calibri"/>
                        <a:ea typeface="Calibri"/>
                        <a:cs typeface="Times New Roman"/>
                      </a:endParaRPr>
                    </a:p>
                  </a:txBody>
                  <a:tcPr marL="24693" marR="24693" marT="0" marB="0" anchor="b"/>
                </a:tc>
                <a:tc>
                  <a:txBody>
                    <a:bodyPr/>
                    <a:lstStyle/>
                    <a:p>
                      <a:pPr marL="0" marR="0" algn="ctr">
                        <a:lnSpc>
                          <a:spcPct val="107000"/>
                        </a:lnSpc>
                        <a:spcBef>
                          <a:spcPts val="0"/>
                        </a:spcBef>
                        <a:spcAft>
                          <a:spcPts val="0"/>
                        </a:spcAft>
                      </a:pPr>
                      <a:r>
                        <a:rPr lang="fr-FR" sz="1200" dirty="0" err="1">
                          <a:effectLst/>
                        </a:rPr>
                        <a:t>Diff</a:t>
                      </a:r>
                      <a:r>
                        <a:rPr lang="fr-FR" sz="1200" dirty="0">
                          <a:effectLst/>
                        </a:rPr>
                        <a:t>. </a:t>
                      </a:r>
                      <a:r>
                        <a:rPr lang="fr-FR" sz="1200" dirty="0" err="1">
                          <a:effectLst/>
                        </a:rPr>
                        <a:t>Mean</a:t>
                      </a:r>
                      <a:r>
                        <a:rPr lang="fr-FR" sz="1200" dirty="0">
                          <a:effectLst/>
                        </a:rPr>
                        <a:t> Test</a:t>
                      </a:r>
                      <a:endParaRPr lang="en-US" sz="1200" dirty="0">
                        <a:effectLst/>
                        <a:latin typeface="Calibri"/>
                        <a:ea typeface="Calibri"/>
                        <a:cs typeface="Times New Roman"/>
                      </a:endParaRPr>
                    </a:p>
                  </a:txBody>
                  <a:tcPr marL="24693" marR="24693" marT="0" marB="0" anchor="b"/>
                </a:tc>
              </a:tr>
              <a:tr h="548620">
                <a:tc>
                  <a:txBody>
                    <a:bodyPr/>
                    <a:lstStyle/>
                    <a:p>
                      <a:pPr marL="0" marR="0">
                        <a:lnSpc>
                          <a:spcPct val="107000"/>
                        </a:lnSpc>
                        <a:spcBef>
                          <a:spcPts val="0"/>
                        </a:spcBef>
                        <a:spcAft>
                          <a:spcPts val="0"/>
                        </a:spcAft>
                      </a:pPr>
                      <a:r>
                        <a:rPr lang="fr-FR" sz="1200">
                          <a:effectLst/>
                        </a:rPr>
                        <a:t>Financial VC Fund (dummy)</a:t>
                      </a:r>
                      <a:endParaRPr lang="en-US" sz="1200">
                        <a:effectLst/>
                        <a:latin typeface="Calibri"/>
                        <a:ea typeface="Calibri"/>
                        <a:cs typeface="Times New Roman"/>
                      </a:endParaRPr>
                    </a:p>
                  </a:txBody>
                  <a:tcPr marL="44450" marR="44450" marT="0" marB="0" anchor="b"/>
                </a:tc>
                <a:tc>
                  <a:txBody>
                    <a:bodyPr/>
                    <a:lstStyle/>
                    <a:p>
                      <a:pPr marL="0" marR="0" algn="ctr">
                        <a:lnSpc>
                          <a:spcPct val="107000"/>
                        </a:lnSpc>
                        <a:spcBef>
                          <a:spcPts val="0"/>
                        </a:spcBef>
                        <a:spcAft>
                          <a:spcPts val="0"/>
                        </a:spcAft>
                      </a:pPr>
                      <a:r>
                        <a:rPr lang="fr-FR" sz="1200">
                          <a:effectLst/>
                        </a:rPr>
                        <a:t>0.0665</a:t>
                      </a:r>
                      <a:endParaRPr lang="en-US" sz="1200">
                        <a:effectLst/>
                        <a:latin typeface="Calibri"/>
                        <a:ea typeface="Calibri"/>
                        <a:cs typeface="Times New Roman"/>
                      </a:endParaRPr>
                    </a:p>
                  </a:txBody>
                  <a:tcPr marL="44450" marR="44450" marT="0" marB="0" anchor="b"/>
                </a:tc>
                <a:tc>
                  <a:txBody>
                    <a:bodyPr/>
                    <a:lstStyle/>
                    <a:p>
                      <a:pPr marL="0" marR="0" algn="ctr">
                        <a:lnSpc>
                          <a:spcPct val="107000"/>
                        </a:lnSpc>
                        <a:spcBef>
                          <a:spcPts val="0"/>
                        </a:spcBef>
                        <a:spcAft>
                          <a:spcPts val="0"/>
                        </a:spcAft>
                      </a:pPr>
                      <a:r>
                        <a:rPr lang="fr-FR" sz="1200">
                          <a:effectLst/>
                        </a:rPr>
                        <a:t>0.0000</a:t>
                      </a:r>
                      <a:endParaRPr lang="en-US" sz="1200">
                        <a:effectLst/>
                        <a:latin typeface="Calibri"/>
                        <a:ea typeface="Calibri"/>
                        <a:cs typeface="Times New Roman"/>
                      </a:endParaRPr>
                    </a:p>
                  </a:txBody>
                  <a:tcPr marL="44450" marR="44450" marT="0" marB="0" anchor="b"/>
                </a:tc>
                <a:tc>
                  <a:txBody>
                    <a:bodyPr/>
                    <a:lstStyle/>
                    <a:p>
                      <a:pPr marL="0" marR="0" algn="ctr">
                        <a:lnSpc>
                          <a:spcPct val="107000"/>
                        </a:lnSpc>
                        <a:spcBef>
                          <a:spcPts val="0"/>
                        </a:spcBef>
                        <a:spcAft>
                          <a:spcPts val="0"/>
                        </a:spcAft>
                      </a:pPr>
                      <a:r>
                        <a:rPr lang="fr-FR" sz="1200">
                          <a:effectLst/>
                        </a:rPr>
                        <a:t>0.2491</a:t>
                      </a:r>
                      <a:endParaRPr lang="en-US" sz="1200">
                        <a:effectLst/>
                        <a:latin typeface="Calibri"/>
                        <a:ea typeface="Calibri"/>
                        <a:cs typeface="Times New Roman"/>
                      </a:endParaRPr>
                    </a:p>
                  </a:txBody>
                  <a:tcPr marL="44450" marR="44450" marT="0" marB="0" anchor="b"/>
                </a:tc>
                <a:tc>
                  <a:txBody>
                    <a:bodyPr/>
                    <a:lstStyle/>
                    <a:p>
                      <a:pPr>
                        <a:lnSpc>
                          <a:spcPct val="115000"/>
                        </a:lnSpc>
                      </a:pPr>
                      <a:endParaRPr lang="en-US" sz="1200">
                        <a:effectLst/>
                        <a:latin typeface="Calibri"/>
                      </a:endParaRPr>
                    </a:p>
                  </a:txBody>
                  <a:tcPr marL="44450" marR="44450" marT="0" marB="0" anchor="b"/>
                </a:tc>
                <a:tc>
                  <a:txBody>
                    <a:bodyPr/>
                    <a:lstStyle/>
                    <a:p>
                      <a:pPr marL="0" marR="0" algn="ctr">
                        <a:lnSpc>
                          <a:spcPct val="107000"/>
                        </a:lnSpc>
                        <a:spcBef>
                          <a:spcPts val="0"/>
                        </a:spcBef>
                        <a:spcAft>
                          <a:spcPts val="0"/>
                        </a:spcAft>
                      </a:pPr>
                      <a:r>
                        <a:rPr lang="fr-FR" sz="1200">
                          <a:effectLst/>
                        </a:rPr>
                        <a:t>0.1019</a:t>
                      </a:r>
                      <a:endParaRPr lang="en-US" sz="1200">
                        <a:effectLst/>
                        <a:latin typeface="Calibri"/>
                        <a:ea typeface="Calibri"/>
                        <a:cs typeface="Times New Roman"/>
                      </a:endParaRPr>
                    </a:p>
                  </a:txBody>
                  <a:tcPr marL="44450" marR="44450" marT="0" marB="0" anchor="b"/>
                </a:tc>
                <a:tc>
                  <a:txBody>
                    <a:bodyPr/>
                    <a:lstStyle/>
                    <a:p>
                      <a:pPr marL="0" marR="0" algn="ctr">
                        <a:lnSpc>
                          <a:spcPct val="107000"/>
                        </a:lnSpc>
                        <a:spcBef>
                          <a:spcPts val="0"/>
                        </a:spcBef>
                        <a:spcAft>
                          <a:spcPts val="0"/>
                        </a:spcAft>
                      </a:pPr>
                      <a:r>
                        <a:rPr lang="fr-FR" sz="1200">
                          <a:effectLst/>
                        </a:rPr>
                        <a:t>0.0661</a:t>
                      </a:r>
                      <a:endParaRPr lang="en-US" sz="1200">
                        <a:effectLst/>
                        <a:latin typeface="Calibri"/>
                        <a:ea typeface="Calibri"/>
                        <a:cs typeface="Times New Roman"/>
                      </a:endParaRPr>
                    </a:p>
                  </a:txBody>
                  <a:tcPr marL="44450" marR="44450" marT="0" marB="0" anchor="b"/>
                </a:tc>
                <a:tc>
                  <a:txBody>
                    <a:bodyPr/>
                    <a:lstStyle/>
                    <a:p>
                      <a:pPr marL="0" marR="0" algn="ctr">
                        <a:lnSpc>
                          <a:spcPct val="107000"/>
                        </a:lnSpc>
                        <a:spcBef>
                          <a:spcPts val="0"/>
                        </a:spcBef>
                        <a:spcAft>
                          <a:spcPts val="0"/>
                        </a:spcAft>
                      </a:pPr>
                      <a:r>
                        <a:rPr lang="fr-FR" sz="1200">
                          <a:effectLst/>
                        </a:rPr>
                        <a:t>0.000</a:t>
                      </a:r>
                      <a:endParaRPr lang="en-US" sz="1200">
                        <a:effectLst/>
                        <a:latin typeface="Calibri"/>
                        <a:ea typeface="Calibri"/>
                        <a:cs typeface="Times New Roman"/>
                      </a:endParaRPr>
                    </a:p>
                  </a:txBody>
                  <a:tcPr marL="44450" marR="44450" marT="0" marB="0" anchor="b"/>
                </a:tc>
              </a:tr>
              <a:tr h="548620">
                <a:tc>
                  <a:txBody>
                    <a:bodyPr/>
                    <a:lstStyle/>
                    <a:p>
                      <a:pPr marL="0" marR="0">
                        <a:lnSpc>
                          <a:spcPct val="107000"/>
                        </a:lnSpc>
                        <a:spcBef>
                          <a:spcPts val="0"/>
                        </a:spcBef>
                        <a:spcAft>
                          <a:spcPts val="0"/>
                        </a:spcAft>
                      </a:pPr>
                      <a:r>
                        <a:rPr lang="fr-FR" sz="1200">
                          <a:effectLst/>
                        </a:rPr>
                        <a:t>Private VC Fund (dummy)</a:t>
                      </a:r>
                      <a:endParaRPr lang="en-US" sz="1200">
                        <a:effectLst/>
                        <a:latin typeface="Calibri"/>
                        <a:ea typeface="Calibri"/>
                        <a:cs typeface="Times New Roman"/>
                      </a:endParaRPr>
                    </a:p>
                  </a:txBody>
                  <a:tcPr marL="44450" marR="44450" marT="0" marB="0" anchor="b"/>
                </a:tc>
                <a:tc>
                  <a:txBody>
                    <a:bodyPr/>
                    <a:lstStyle/>
                    <a:p>
                      <a:pPr marL="0" marR="0" algn="ctr">
                        <a:lnSpc>
                          <a:spcPct val="107000"/>
                        </a:lnSpc>
                        <a:spcBef>
                          <a:spcPts val="0"/>
                        </a:spcBef>
                        <a:spcAft>
                          <a:spcPts val="0"/>
                        </a:spcAft>
                      </a:pPr>
                      <a:r>
                        <a:rPr lang="fr-FR" sz="1200">
                          <a:effectLst/>
                        </a:rPr>
                        <a:t>0.6497</a:t>
                      </a:r>
                      <a:endParaRPr lang="en-US" sz="1200">
                        <a:effectLst/>
                        <a:latin typeface="Calibri"/>
                        <a:ea typeface="Calibri"/>
                        <a:cs typeface="Times New Roman"/>
                      </a:endParaRPr>
                    </a:p>
                  </a:txBody>
                  <a:tcPr marL="44450" marR="44450" marT="0" marB="0" anchor="b"/>
                </a:tc>
                <a:tc>
                  <a:txBody>
                    <a:bodyPr/>
                    <a:lstStyle/>
                    <a:p>
                      <a:pPr marL="0" marR="0" algn="ctr">
                        <a:lnSpc>
                          <a:spcPct val="107000"/>
                        </a:lnSpc>
                        <a:spcBef>
                          <a:spcPts val="0"/>
                        </a:spcBef>
                        <a:spcAft>
                          <a:spcPts val="0"/>
                        </a:spcAft>
                      </a:pPr>
                      <a:r>
                        <a:rPr lang="fr-FR" sz="1200">
                          <a:effectLst/>
                        </a:rPr>
                        <a:t>1.0000</a:t>
                      </a:r>
                      <a:endParaRPr lang="en-US" sz="1200">
                        <a:effectLst/>
                        <a:latin typeface="Calibri"/>
                        <a:ea typeface="Calibri"/>
                        <a:cs typeface="Times New Roman"/>
                      </a:endParaRPr>
                    </a:p>
                  </a:txBody>
                  <a:tcPr marL="44450" marR="44450" marT="0" marB="0" anchor="b"/>
                </a:tc>
                <a:tc>
                  <a:txBody>
                    <a:bodyPr/>
                    <a:lstStyle/>
                    <a:p>
                      <a:pPr marL="0" marR="0" algn="ctr">
                        <a:lnSpc>
                          <a:spcPct val="107000"/>
                        </a:lnSpc>
                        <a:spcBef>
                          <a:spcPts val="0"/>
                        </a:spcBef>
                        <a:spcAft>
                          <a:spcPts val="0"/>
                        </a:spcAft>
                      </a:pPr>
                      <a:r>
                        <a:rPr lang="fr-FR" sz="1200">
                          <a:effectLst/>
                        </a:rPr>
                        <a:t>0.4771</a:t>
                      </a:r>
                      <a:endParaRPr lang="en-US" sz="1200">
                        <a:effectLst/>
                        <a:latin typeface="Calibri"/>
                        <a:ea typeface="Calibri"/>
                        <a:cs typeface="Times New Roman"/>
                      </a:endParaRPr>
                    </a:p>
                  </a:txBody>
                  <a:tcPr marL="44450" marR="44450" marT="0" marB="0" anchor="b"/>
                </a:tc>
                <a:tc>
                  <a:txBody>
                    <a:bodyPr/>
                    <a:lstStyle/>
                    <a:p>
                      <a:pPr>
                        <a:lnSpc>
                          <a:spcPct val="115000"/>
                        </a:lnSpc>
                      </a:pPr>
                      <a:endParaRPr lang="en-US" sz="1200">
                        <a:effectLst/>
                        <a:latin typeface="Calibri"/>
                      </a:endParaRPr>
                    </a:p>
                  </a:txBody>
                  <a:tcPr marL="44450" marR="44450" marT="0" marB="0" anchor="b"/>
                </a:tc>
                <a:tc>
                  <a:txBody>
                    <a:bodyPr/>
                    <a:lstStyle/>
                    <a:p>
                      <a:pPr marL="0" marR="0" algn="ctr">
                        <a:lnSpc>
                          <a:spcPct val="107000"/>
                        </a:lnSpc>
                        <a:spcBef>
                          <a:spcPts val="0"/>
                        </a:spcBef>
                        <a:spcAft>
                          <a:spcPts val="0"/>
                        </a:spcAft>
                      </a:pPr>
                      <a:r>
                        <a:rPr lang="fr-FR" sz="1200">
                          <a:effectLst/>
                        </a:rPr>
                        <a:t>0.6355</a:t>
                      </a:r>
                      <a:endParaRPr lang="en-US" sz="1200">
                        <a:effectLst/>
                        <a:latin typeface="Calibri"/>
                        <a:ea typeface="Calibri"/>
                        <a:cs typeface="Times New Roman"/>
                      </a:endParaRPr>
                    </a:p>
                  </a:txBody>
                  <a:tcPr marL="44450" marR="44450" marT="0" marB="0" anchor="b"/>
                </a:tc>
                <a:tc>
                  <a:txBody>
                    <a:bodyPr/>
                    <a:lstStyle/>
                    <a:p>
                      <a:pPr marL="0" marR="0" algn="ctr">
                        <a:lnSpc>
                          <a:spcPct val="107000"/>
                        </a:lnSpc>
                        <a:spcBef>
                          <a:spcPts val="0"/>
                        </a:spcBef>
                        <a:spcAft>
                          <a:spcPts val="0"/>
                        </a:spcAft>
                      </a:pPr>
                      <a:r>
                        <a:rPr lang="fr-FR" sz="1200">
                          <a:effectLst/>
                        </a:rPr>
                        <a:t>0.6499</a:t>
                      </a:r>
                      <a:endParaRPr lang="en-US" sz="1200">
                        <a:effectLst/>
                        <a:latin typeface="Calibri"/>
                        <a:ea typeface="Calibri"/>
                        <a:cs typeface="Times New Roman"/>
                      </a:endParaRPr>
                    </a:p>
                  </a:txBody>
                  <a:tcPr marL="44450" marR="44450" marT="0" marB="0" anchor="b"/>
                </a:tc>
                <a:tc>
                  <a:txBody>
                    <a:bodyPr/>
                    <a:lstStyle/>
                    <a:p>
                      <a:pPr marL="0" marR="0" algn="ctr">
                        <a:lnSpc>
                          <a:spcPct val="107000"/>
                        </a:lnSpc>
                        <a:spcBef>
                          <a:spcPts val="0"/>
                        </a:spcBef>
                        <a:spcAft>
                          <a:spcPts val="0"/>
                        </a:spcAft>
                      </a:pPr>
                      <a:r>
                        <a:rPr lang="fr-FR" sz="1200">
                          <a:effectLst/>
                        </a:rPr>
                        <a:t>0.122</a:t>
                      </a:r>
                      <a:endParaRPr lang="en-US" sz="1200">
                        <a:effectLst/>
                        <a:latin typeface="Calibri"/>
                        <a:ea typeface="Calibri"/>
                        <a:cs typeface="Times New Roman"/>
                      </a:endParaRPr>
                    </a:p>
                  </a:txBody>
                  <a:tcPr marL="44450" marR="44450" marT="0" marB="0" anchor="b"/>
                </a:tc>
              </a:tr>
              <a:tr h="548620">
                <a:tc>
                  <a:txBody>
                    <a:bodyPr/>
                    <a:lstStyle/>
                    <a:p>
                      <a:pPr marL="0" marR="0">
                        <a:lnSpc>
                          <a:spcPct val="107000"/>
                        </a:lnSpc>
                        <a:spcBef>
                          <a:spcPts val="0"/>
                        </a:spcBef>
                        <a:spcAft>
                          <a:spcPts val="0"/>
                        </a:spcAft>
                      </a:pPr>
                      <a:r>
                        <a:rPr lang="fr-FR" sz="1200">
                          <a:effectLst/>
                        </a:rPr>
                        <a:t>Corporate VC Fund (dummy)</a:t>
                      </a:r>
                      <a:endParaRPr lang="en-US" sz="1200">
                        <a:effectLst/>
                        <a:latin typeface="Calibri"/>
                        <a:ea typeface="Calibri"/>
                        <a:cs typeface="Times New Roman"/>
                      </a:endParaRPr>
                    </a:p>
                  </a:txBody>
                  <a:tcPr marL="44450" marR="44450" marT="0" marB="0" anchor="b"/>
                </a:tc>
                <a:tc>
                  <a:txBody>
                    <a:bodyPr/>
                    <a:lstStyle/>
                    <a:p>
                      <a:pPr marL="0" marR="0" algn="ctr">
                        <a:lnSpc>
                          <a:spcPct val="107000"/>
                        </a:lnSpc>
                        <a:spcBef>
                          <a:spcPts val="0"/>
                        </a:spcBef>
                        <a:spcAft>
                          <a:spcPts val="0"/>
                        </a:spcAft>
                      </a:pPr>
                      <a:r>
                        <a:rPr lang="fr-FR" sz="1200">
                          <a:effectLst/>
                        </a:rPr>
                        <a:t>0.0772</a:t>
                      </a:r>
                      <a:endParaRPr lang="en-US" sz="1200">
                        <a:effectLst/>
                        <a:latin typeface="Calibri"/>
                        <a:ea typeface="Calibri"/>
                        <a:cs typeface="Times New Roman"/>
                      </a:endParaRPr>
                    </a:p>
                  </a:txBody>
                  <a:tcPr marL="44450" marR="44450" marT="0" marB="0" anchor="b"/>
                </a:tc>
                <a:tc>
                  <a:txBody>
                    <a:bodyPr/>
                    <a:lstStyle/>
                    <a:p>
                      <a:pPr marL="0" marR="0" algn="ctr">
                        <a:lnSpc>
                          <a:spcPct val="107000"/>
                        </a:lnSpc>
                        <a:spcBef>
                          <a:spcPts val="0"/>
                        </a:spcBef>
                        <a:spcAft>
                          <a:spcPts val="0"/>
                        </a:spcAft>
                      </a:pPr>
                      <a:r>
                        <a:rPr lang="fr-FR" sz="1200">
                          <a:effectLst/>
                        </a:rPr>
                        <a:t>0.0000</a:t>
                      </a:r>
                      <a:endParaRPr lang="en-US" sz="1200">
                        <a:effectLst/>
                        <a:latin typeface="Calibri"/>
                        <a:ea typeface="Calibri"/>
                        <a:cs typeface="Times New Roman"/>
                      </a:endParaRPr>
                    </a:p>
                  </a:txBody>
                  <a:tcPr marL="44450" marR="44450" marT="0" marB="0" anchor="b"/>
                </a:tc>
                <a:tc>
                  <a:txBody>
                    <a:bodyPr/>
                    <a:lstStyle/>
                    <a:p>
                      <a:pPr marL="0" marR="0" algn="ctr">
                        <a:lnSpc>
                          <a:spcPct val="107000"/>
                        </a:lnSpc>
                        <a:spcBef>
                          <a:spcPts val="0"/>
                        </a:spcBef>
                        <a:spcAft>
                          <a:spcPts val="0"/>
                        </a:spcAft>
                      </a:pPr>
                      <a:r>
                        <a:rPr lang="fr-FR" sz="1200">
                          <a:effectLst/>
                        </a:rPr>
                        <a:t>0.2668</a:t>
                      </a:r>
                      <a:endParaRPr lang="en-US" sz="1200">
                        <a:effectLst/>
                        <a:latin typeface="Calibri"/>
                        <a:ea typeface="Calibri"/>
                        <a:cs typeface="Times New Roman"/>
                      </a:endParaRPr>
                    </a:p>
                  </a:txBody>
                  <a:tcPr marL="44450" marR="44450" marT="0" marB="0" anchor="b"/>
                </a:tc>
                <a:tc>
                  <a:txBody>
                    <a:bodyPr/>
                    <a:lstStyle/>
                    <a:p>
                      <a:pPr>
                        <a:lnSpc>
                          <a:spcPct val="115000"/>
                        </a:lnSpc>
                      </a:pPr>
                      <a:endParaRPr lang="en-US" sz="1200">
                        <a:effectLst/>
                        <a:latin typeface="Calibri"/>
                      </a:endParaRPr>
                    </a:p>
                  </a:txBody>
                  <a:tcPr marL="44450" marR="44450" marT="0" marB="0" anchor="b"/>
                </a:tc>
                <a:tc>
                  <a:txBody>
                    <a:bodyPr/>
                    <a:lstStyle/>
                    <a:p>
                      <a:pPr marL="0" marR="0" algn="ctr">
                        <a:lnSpc>
                          <a:spcPct val="107000"/>
                        </a:lnSpc>
                        <a:spcBef>
                          <a:spcPts val="0"/>
                        </a:spcBef>
                        <a:spcAft>
                          <a:spcPts val="0"/>
                        </a:spcAft>
                      </a:pPr>
                      <a:r>
                        <a:rPr lang="fr-FR" sz="1200">
                          <a:effectLst/>
                        </a:rPr>
                        <a:t>0.0579</a:t>
                      </a:r>
                      <a:endParaRPr lang="en-US" sz="1200">
                        <a:effectLst/>
                        <a:latin typeface="Calibri"/>
                        <a:ea typeface="Calibri"/>
                        <a:cs typeface="Times New Roman"/>
                      </a:endParaRPr>
                    </a:p>
                  </a:txBody>
                  <a:tcPr marL="44450" marR="44450" marT="0" marB="0" anchor="b"/>
                </a:tc>
                <a:tc>
                  <a:txBody>
                    <a:bodyPr/>
                    <a:lstStyle/>
                    <a:p>
                      <a:pPr marL="0" marR="0" algn="ctr">
                        <a:lnSpc>
                          <a:spcPct val="107000"/>
                        </a:lnSpc>
                        <a:spcBef>
                          <a:spcPts val="0"/>
                        </a:spcBef>
                        <a:spcAft>
                          <a:spcPts val="0"/>
                        </a:spcAft>
                      </a:pPr>
                      <a:r>
                        <a:rPr lang="fr-FR" sz="1200">
                          <a:effectLst/>
                        </a:rPr>
                        <a:t>0.0773</a:t>
                      </a:r>
                      <a:endParaRPr lang="en-US" sz="1200">
                        <a:effectLst/>
                        <a:latin typeface="Calibri"/>
                        <a:ea typeface="Calibri"/>
                        <a:cs typeface="Times New Roman"/>
                      </a:endParaRPr>
                    </a:p>
                  </a:txBody>
                  <a:tcPr marL="44450" marR="44450" marT="0" marB="0" anchor="b"/>
                </a:tc>
                <a:tc>
                  <a:txBody>
                    <a:bodyPr/>
                    <a:lstStyle/>
                    <a:p>
                      <a:pPr marL="0" marR="0" algn="ctr">
                        <a:lnSpc>
                          <a:spcPct val="107000"/>
                        </a:lnSpc>
                        <a:spcBef>
                          <a:spcPts val="0"/>
                        </a:spcBef>
                        <a:spcAft>
                          <a:spcPts val="0"/>
                        </a:spcAft>
                      </a:pPr>
                      <a:r>
                        <a:rPr lang="fr-FR" sz="1200">
                          <a:effectLst/>
                        </a:rPr>
                        <a:t>0.000</a:t>
                      </a:r>
                      <a:endParaRPr lang="en-US" sz="1200">
                        <a:effectLst/>
                        <a:latin typeface="Calibri"/>
                        <a:ea typeface="Calibri"/>
                        <a:cs typeface="Times New Roman"/>
                      </a:endParaRPr>
                    </a:p>
                  </a:txBody>
                  <a:tcPr marL="44450" marR="44450" marT="0" marB="0" anchor="b"/>
                </a:tc>
              </a:tr>
              <a:tr h="548620">
                <a:tc>
                  <a:txBody>
                    <a:bodyPr/>
                    <a:lstStyle/>
                    <a:p>
                      <a:pPr marL="0" marR="0">
                        <a:lnSpc>
                          <a:spcPct val="107000"/>
                        </a:lnSpc>
                        <a:spcBef>
                          <a:spcPts val="0"/>
                        </a:spcBef>
                        <a:spcAft>
                          <a:spcPts val="0"/>
                        </a:spcAft>
                      </a:pPr>
                      <a:r>
                        <a:rPr lang="en-US" sz="1200">
                          <a:effectLst/>
                        </a:rPr>
                        <a:t>VC Firm Age (in years)</a:t>
                      </a:r>
                      <a:endParaRPr lang="en-US" sz="1200">
                        <a:effectLst/>
                        <a:latin typeface="Calibri"/>
                        <a:ea typeface="Calibri"/>
                        <a:cs typeface="Times New Roman"/>
                      </a:endParaRPr>
                    </a:p>
                  </a:txBody>
                  <a:tcPr marL="44450" marR="44450" marT="0" marB="0" anchor="b"/>
                </a:tc>
                <a:tc>
                  <a:txBody>
                    <a:bodyPr/>
                    <a:lstStyle/>
                    <a:p>
                      <a:pPr marL="0" marR="0" algn="ctr">
                        <a:lnSpc>
                          <a:spcPct val="107000"/>
                        </a:lnSpc>
                        <a:spcBef>
                          <a:spcPts val="0"/>
                        </a:spcBef>
                        <a:spcAft>
                          <a:spcPts val="0"/>
                        </a:spcAft>
                      </a:pPr>
                      <a:r>
                        <a:rPr lang="fr-FR" sz="1200">
                          <a:effectLst/>
                        </a:rPr>
                        <a:t>20.2090</a:t>
                      </a:r>
                      <a:endParaRPr lang="en-US" sz="1200">
                        <a:effectLst/>
                        <a:latin typeface="Calibri"/>
                        <a:ea typeface="Calibri"/>
                        <a:cs typeface="Times New Roman"/>
                      </a:endParaRPr>
                    </a:p>
                  </a:txBody>
                  <a:tcPr marL="44450" marR="44450" marT="0" marB="0" anchor="b"/>
                </a:tc>
                <a:tc>
                  <a:txBody>
                    <a:bodyPr/>
                    <a:lstStyle/>
                    <a:p>
                      <a:pPr marL="0" marR="0" algn="ctr">
                        <a:lnSpc>
                          <a:spcPct val="107000"/>
                        </a:lnSpc>
                        <a:spcBef>
                          <a:spcPts val="0"/>
                        </a:spcBef>
                        <a:spcAft>
                          <a:spcPts val="0"/>
                        </a:spcAft>
                      </a:pPr>
                      <a:r>
                        <a:rPr lang="fr-FR" sz="1200">
                          <a:effectLst/>
                        </a:rPr>
                        <a:t>15.0000</a:t>
                      </a:r>
                      <a:endParaRPr lang="en-US" sz="1200">
                        <a:effectLst/>
                        <a:latin typeface="Calibri"/>
                        <a:ea typeface="Calibri"/>
                        <a:cs typeface="Times New Roman"/>
                      </a:endParaRPr>
                    </a:p>
                  </a:txBody>
                  <a:tcPr marL="44450" marR="44450" marT="0" marB="0" anchor="b"/>
                </a:tc>
                <a:tc>
                  <a:txBody>
                    <a:bodyPr/>
                    <a:lstStyle/>
                    <a:p>
                      <a:pPr marL="0" marR="0" algn="ctr">
                        <a:lnSpc>
                          <a:spcPct val="107000"/>
                        </a:lnSpc>
                        <a:spcBef>
                          <a:spcPts val="0"/>
                        </a:spcBef>
                        <a:spcAft>
                          <a:spcPts val="0"/>
                        </a:spcAft>
                      </a:pPr>
                      <a:r>
                        <a:rPr lang="fr-FR" sz="1200">
                          <a:effectLst/>
                        </a:rPr>
                        <a:t>18.0797</a:t>
                      </a:r>
                      <a:endParaRPr lang="en-US" sz="1200">
                        <a:effectLst/>
                        <a:latin typeface="Calibri"/>
                        <a:ea typeface="Calibri"/>
                        <a:cs typeface="Times New Roman"/>
                      </a:endParaRPr>
                    </a:p>
                  </a:txBody>
                  <a:tcPr marL="44450" marR="44450" marT="0" marB="0" anchor="b"/>
                </a:tc>
                <a:tc>
                  <a:txBody>
                    <a:bodyPr/>
                    <a:lstStyle/>
                    <a:p>
                      <a:pPr>
                        <a:lnSpc>
                          <a:spcPct val="115000"/>
                        </a:lnSpc>
                      </a:pPr>
                      <a:endParaRPr lang="en-US" sz="1200">
                        <a:effectLst/>
                        <a:latin typeface="Calibri"/>
                      </a:endParaRPr>
                    </a:p>
                  </a:txBody>
                  <a:tcPr marL="44450" marR="44450" marT="0" marB="0" anchor="b"/>
                </a:tc>
                <a:tc>
                  <a:txBody>
                    <a:bodyPr/>
                    <a:lstStyle/>
                    <a:p>
                      <a:pPr marL="0" marR="0" algn="ctr">
                        <a:lnSpc>
                          <a:spcPct val="107000"/>
                        </a:lnSpc>
                        <a:spcBef>
                          <a:spcPts val="0"/>
                        </a:spcBef>
                        <a:spcAft>
                          <a:spcPts val="0"/>
                        </a:spcAft>
                      </a:pPr>
                      <a:r>
                        <a:rPr lang="fr-FR" sz="1200">
                          <a:effectLst/>
                        </a:rPr>
                        <a:t>21.8096</a:t>
                      </a:r>
                      <a:endParaRPr lang="en-US" sz="1200">
                        <a:effectLst/>
                        <a:latin typeface="Calibri"/>
                        <a:ea typeface="Calibri"/>
                        <a:cs typeface="Times New Roman"/>
                      </a:endParaRPr>
                    </a:p>
                  </a:txBody>
                  <a:tcPr marL="44450" marR="44450" marT="0" marB="0" anchor="b"/>
                </a:tc>
                <a:tc>
                  <a:txBody>
                    <a:bodyPr/>
                    <a:lstStyle/>
                    <a:p>
                      <a:pPr marL="0" marR="0" algn="ctr">
                        <a:lnSpc>
                          <a:spcPct val="107000"/>
                        </a:lnSpc>
                        <a:spcBef>
                          <a:spcPts val="0"/>
                        </a:spcBef>
                        <a:spcAft>
                          <a:spcPts val="0"/>
                        </a:spcAft>
                      </a:pPr>
                      <a:r>
                        <a:rPr lang="fr-FR" sz="1200">
                          <a:effectLst/>
                        </a:rPr>
                        <a:t>20.1935</a:t>
                      </a:r>
                      <a:endParaRPr lang="en-US" sz="1200">
                        <a:effectLst/>
                        <a:latin typeface="Calibri"/>
                        <a:ea typeface="Calibri"/>
                        <a:cs typeface="Times New Roman"/>
                      </a:endParaRPr>
                    </a:p>
                  </a:txBody>
                  <a:tcPr marL="44450" marR="44450" marT="0" marB="0" anchor="b"/>
                </a:tc>
                <a:tc>
                  <a:txBody>
                    <a:bodyPr/>
                    <a:lstStyle/>
                    <a:p>
                      <a:pPr marL="0" marR="0" algn="ctr">
                        <a:lnSpc>
                          <a:spcPct val="107000"/>
                        </a:lnSpc>
                        <a:spcBef>
                          <a:spcPts val="0"/>
                        </a:spcBef>
                        <a:spcAft>
                          <a:spcPts val="0"/>
                        </a:spcAft>
                      </a:pPr>
                      <a:r>
                        <a:rPr lang="fr-FR" sz="1200">
                          <a:effectLst/>
                        </a:rPr>
                        <a:t>0.000</a:t>
                      </a:r>
                      <a:endParaRPr lang="en-US" sz="1200">
                        <a:effectLst/>
                        <a:latin typeface="Calibri"/>
                        <a:ea typeface="Calibri"/>
                        <a:cs typeface="Times New Roman"/>
                      </a:endParaRPr>
                    </a:p>
                  </a:txBody>
                  <a:tcPr marL="44450" marR="44450" marT="0" marB="0" anchor="b"/>
                </a:tc>
              </a:tr>
              <a:tr h="548620">
                <a:tc>
                  <a:txBody>
                    <a:bodyPr/>
                    <a:lstStyle/>
                    <a:p>
                      <a:pPr marL="0" marR="0">
                        <a:lnSpc>
                          <a:spcPct val="107000"/>
                        </a:lnSpc>
                        <a:spcBef>
                          <a:spcPts val="0"/>
                        </a:spcBef>
                        <a:spcAft>
                          <a:spcPts val="0"/>
                        </a:spcAft>
                      </a:pPr>
                      <a:r>
                        <a:rPr lang="fr-FR" sz="1200">
                          <a:effectLst/>
                        </a:rPr>
                        <a:t>Fund Size (million USD)</a:t>
                      </a:r>
                      <a:endParaRPr lang="en-US" sz="1200">
                        <a:effectLst/>
                        <a:latin typeface="Calibri"/>
                        <a:ea typeface="Calibri"/>
                        <a:cs typeface="Times New Roman"/>
                      </a:endParaRPr>
                    </a:p>
                  </a:txBody>
                  <a:tcPr marL="44450" marR="44450" marT="0" marB="0" anchor="b"/>
                </a:tc>
                <a:tc>
                  <a:txBody>
                    <a:bodyPr/>
                    <a:lstStyle/>
                    <a:p>
                      <a:pPr marL="0" marR="0" algn="ctr">
                        <a:lnSpc>
                          <a:spcPct val="107000"/>
                        </a:lnSpc>
                        <a:spcBef>
                          <a:spcPts val="0"/>
                        </a:spcBef>
                        <a:spcAft>
                          <a:spcPts val="0"/>
                        </a:spcAft>
                      </a:pPr>
                      <a:r>
                        <a:rPr lang="fr-FR" sz="1200">
                          <a:effectLst/>
                        </a:rPr>
                        <a:t>293.01</a:t>
                      </a:r>
                      <a:endParaRPr lang="en-US" sz="1200">
                        <a:effectLst/>
                        <a:latin typeface="Calibri"/>
                        <a:ea typeface="Calibri"/>
                        <a:cs typeface="Times New Roman"/>
                      </a:endParaRPr>
                    </a:p>
                  </a:txBody>
                  <a:tcPr marL="44450" marR="44450" marT="0" marB="0" anchor="b"/>
                </a:tc>
                <a:tc>
                  <a:txBody>
                    <a:bodyPr/>
                    <a:lstStyle/>
                    <a:p>
                      <a:pPr marL="0" marR="0" algn="ctr">
                        <a:lnSpc>
                          <a:spcPct val="107000"/>
                        </a:lnSpc>
                        <a:spcBef>
                          <a:spcPts val="0"/>
                        </a:spcBef>
                        <a:spcAft>
                          <a:spcPts val="0"/>
                        </a:spcAft>
                      </a:pPr>
                      <a:r>
                        <a:rPr lang="fr-FR" sz="1200">
                          <a:effectLst/>
                        </a:rPr>
                        <a:t>106.60</a:t>
                      </a:r>
                      <a:endParaRPr lang="en-US" sz="1200">
                        <a:effectLst/>
                        <a:latin typeface="Calibri"/>
                        <a:ea typeface="Calibri"/>
                        <a:cs typeface="Times New Roman"/>
                      </a:endParaRPr>
                    </a:p>
                  </a:txBody>
                  <a:tcPr marL="44450" marR="44450" marT="0" marB="0" anchor="b"/>
                </a:tc>
                <a:tc>
                  <a:txBody>
                    <a:bodyPr/>
                    <a:lstStyle/>
                    <a:p>
                      <a:pPr marL="0" marR="0" algn="ctr">
                        <a:lnSpc>
                          <a:spcPct val="107000"/>
                        </a:lnSpc>
                        <a:spcBef>
                          <a:spcPts val="0"/>
                        </a:spcBef>
                        <a:spcAft>
                          <a:spcPts val="0"/>
                        </a:spcAft>
                      </a:pPr>
                      <a:r>
                        <a:rPr lang="fr-FR" sz="1200">
                          <a:effectLst/>
                        </a:rPr>
                        <a:t>945.00</a:t>
                      </a:r>
                      <a:endParaRPr lang="en-US" sz="1200">
                        <a:effectLst/>
                        <a:latin typeface="Calibri"/>
                        <a:ea typeface="Calibri"/>
                        <a:cs typeface="Times New Roman"/>
                      </a:endParaRPr>
                    </a:p>
                  </a:txBody>
                  <a:tcPr marL="44450" marR="44450" marT="0" marB="0" anchor="b"/>
                </a:tc>
                <a:tc>
                  <a:txBody>
                    <a:bodyPr/>
                    <a:lstStyle/>
                    <a:p>
                      <a:pPr>
                        <a:lnSpc>
                          <a:spcPct val="115000"/>
                        </a:lnSpc>
                      </a:pPr>
                      <a:endParaRPr lang="en-US" sz="1200">
                        <a:effectLst/>
                        <a:latin typeface="Calibri"/>
                      </a:endParaRPr>
                    </a:p>
                  </a:txBody>
                  <a:tcPr marL="44450" marR="44450" marT="0" marB="0" anchor="b"/>
                </a:tc>
                <a:tc>
                  <a:txBody>
                    <a:bodyPr/>
                    <a:lstStyle/>
                    <a:p>
                      <a:pPr marL="0" marR="0" algn="ctr">
                        <a:lnSpc>
                          <a:spcPct val="107000"/>
                        </a:lnSpc>
                        <a:spcBef>
                          <a:spcPts val="0"/>
                        </a:spcBef>
                        <a:spcAft>
                          <a:spcPts val="0"/>
                        </a:spcAft>
                      </a:pPr>
                      <a:r>
                        <a:rPr lang="fr-FR" sz="1200">
                          <a:effectLst/>
                        </a:rPr>
                        <a:t>395.26</a:t>
                      </a:r>
                      <a:endParaRPr lang="en-US" sz="1200">
                        <a:effectLst/>
                        <a:latin typeface="Calibri"/>
                        <a:ea typeface="Calibri"/>
                        <a:cs typeface="Times New Roman"/>
                      </a:endParaRPr>
                    </a:p>
                  </a:txBody>
                  <a:tcPr marL="44450" marR="44450" marT="0" marB="0" anchor="b"/>
                </a:tc>
                <a:tc>
                  <a:txBody>
                    <a:bodyPr/>
                    <a:lstStyle/>
                    <a:p>
                      <a:pPr marL="0" marR="0" algn="ctr">
                        <a:lnSpc>
                          <a:spcPct val="107000"/>
                        </a:lnSpc>
                        <a:spcBef>
                          <a:spcPts val="0"/>
                        </a:spcBef>
                        <a:spcAft>
                          <a:spcPts val="0"/>
                        </a:spcAft>
                      </a:pPr>
                      <a:r>
                        <a:rPr lang="fr-FR" sz="1200">
                          <a:effectLst/>
                        </a:rPr>
                        <a:t>292.00</a:t>
                      </a:r>
                      <a:endParaRPr lang="en-US" sz="1200">
                        <a:effectLst/>
                        <a:latin typeface="Calibri"/>
                        <a:ea typeface="Calibri"/>
                        <a:cs typeface="Times New Roman"/>
                      </a:endParaRPr>
                    </a:p>
                  </a:txBody>
                  <a:tcPr marL="44450" marR="44450" marT="0" marB="0" anchor="b"/>
                </a:tc>
                <a:tc>
                  <a:txBody>
                    <a:bodyPr/>
                    <a:lstStyle/>
                    <a:p>
                      <a:pPr marL="0" marR="0" algn="ctr">
                        <a:lnSpc>
                          <a:spcPct val="107000"/>
                        </a:lnSpc>
                        <a:spcBef>
                          <a:spcPts val="0"/>
                        </a:spcBef>
                        <a:spcAft>
                          <a:spcPts val="0"/>
                        </a:spcAft>
                      </a:pPr>
                      <a:r>
                        <a:rPr lang="fr-FR" sz="1200">
                          <a:effectLst/>
                        </a:rPr>
                        <a:t>0.000</a:t>
                      </a:r>
                      <a:endParaRPr lang="en-US" sz="1200">
                        <a:effectLst/>
                        <a:latin typeface="Calibri"/>
                        <a:ea typeface="Calibri"/>
                        <a:cs typeface="Times New Roman"/>
                      </a:endParaRPr>
                    </a:p>
                  </a:txBody>
                  <a:tcPr marL="44450" marR="44450" marT="0" marB="0" anchor="b"/>
                </a:tc>
              </a:tr>
              <a:tr h="294799">
                <a:tc>
                  <a:txBody>
                    <a:bodyPr/>
                    <a:lstStyle/>
                    <a:p>
                      <a:pPr>
                        <a:lnSpc>
                          <a:spcPct val="115000"/>
                        </a:lnSpc>
                      </a:pPr>
                      <a:endParaRPr lang="en-US" sz="1200">
                        <a:effectLst/>
                        <a:latin typeface="Calibri"/>
                      </a:endParaRPr>
                    </a:p>
                  </a:txBody>
                  <a:tcPr marL="44450" marR="44450" marT="0" marB="0" anchor="b"/>
                </a:tc>
                <a:tc>
                  <a:txBody>
                    <a:bodyPr/>
                    <a:lstStyle/>
                    <a:p>
                      <a:pPr>
                        <a:lnSpc>
                          <a:spcPct val="115000"/>
                        </a:lnSpc>
                      </a:pPr>
                      <a:endParaRPr lang="en-US" sz="1200">
                        <a:effectLst/>
                        <a:latin typeface="Calibri"/>
                      </a:endParaRPr>
                    </a:p>
                  </a:txBody>
                  <a:tcPr marL="44450" marR="44450" marT="0" marB="0" anchor="b"/>
                </a:tc>
                <a:tc>
                  <a:txBody>
                    <a:bodyPr/>
                    <a:lstStyle/>
                    <a:p>
                      <a:pPr>
                        <a:lnSpc>
                          <a:spcPct val="115000"/>
                        </a:lnSpc>
                      </a:pPr>
                      <a:endParaRPr lang="en-US" sz="1200">
                        <a:effectLst/>
                        <a:latin typeface="Calibri"/>
                      </a:endParaRPr>
                    </a:p>
                  </a:txBody>
                  <a:tcPr marL="44450" marR="44450" marT="0" marB="0" anchor="b"/>
                </a:tc>
                <a:tc>
                  <a:txBody>
                    <a:bodyPr/>
                    <a:lstStyle/>
                    <a:p>
                      <a:pPr>
                        <a:lnSpc>
                          <a:spcPct val="115000"/>
                        </a:lnSpc>
                      </a:pPr>
                      <a:endParaRPr lang="en-US" sz="1200">
                        <a:effectLst/>
                        <a:latin typeface="Calibri"/>
                      </a:endParaRPr>
                    </a:p>
                  </a:txBody>
                  <a:tcPr marL="44450" marR="44450" marT="0" marB="0" anchor="b"/>
                </a:tc>
                <a:tc>
                  <a:txBody>
                    <a:bodyPr/>
                    <a:lstStyle/>
                    <a:p>
                      <a:pPr>
                        <a:lnSpc>
                          <a:spcPct val="115000"/>
                        </a:lnSpc>
                      </a:pPr>
                      <a:endParaRPr lang="en-US" sz="1200">
                        <a:effectLst/>
                        <a:latin typeface="Calibri"/>
                      </a:endParaRPr>
                    </a:p>
                  </a:txBody>
                  <a:tcPr marL="44450" marR="44450" marT="0" marB="0" anchor="b"/>
                </a:tc>
                <a:tc>
                  <a:txBody>
                    <a:bodyPr/>
                    <a:lstStyle/>
                    <a:p>
                      <a:pPr>
                        <a:lnSpc>
                          <a:spcPct val="115000"/>
                        </a:lnSpc>
                      </a:pPr>
                      <a:endParaRPr lang="en-US" sz="1200">
                        <a:effectLst/>
                        <a:latin typeface="Calibri"/>
                      </a:endParaRPr>
                    </a:p>
                  </a:txBody>
                  <a:tcPr marL="44450" marR="44450" marT="0" marB="0" anchor="b"/>
                </a:tc>
                <a:tc>
                  <a:txBody>
                    <a:bodyPr/>
                    <a:lstStyle/>
                    <a:p>
                      <a:pPr>
                        <a:lnSpc>
                          <a:spcPct val="115000"/>
                        </a:lnSpc>
                      </a:pPr>
                      <a:endParaRPr lang="en-US" sz="1200">
                        <a:effectLst/>
                        <a:latin typeface="Calibri"/>
                      </a:endParaRPr>
                    </a:p>
                  </a:txBody>
                  <a:tcPr marL="44450" marR="44450" marT="0" marB="0" anchor="b"/>
                </a:tc>
                <a:tc>
                  <a:txBody>
                    <a:bodyPr/>
                    <a:lstStyle/>
                    <a:p>
                      <a:pPr>
                        <a:lnSpc>
                          <a:spcPct val="115000"/>
                        </a:lnSpc>
                      </a:pPr>
                      <a:endParaRPr lang="en-US" sz="1200">
                        <a:effectLst/>
                        <a:latin typeface="Calibri"/>
                      </a:endParaRPr>
                    </a:p>
                  </a:txBody>
                  <a:tcPr marL="44450" marR="44450" marT="0" marB="0" anchor="b"/>
                </a:tc>
              </a:tr>
              <a:tr h="294799">
                <a:tc>
                  <a:txBody>
                    <a:bodyPr/>
                    <a:lstStyle/>
                    <a:p>
                      <a:pPr marL="0" marR="0">
                        <a:lnSpc>
                          <a:spcPct val="107000"/>
                        </a:lnSpc>
                        <a:spcBef>
                          <a:spcPts val="0"/>
                        </a:spcBef>
                        <a:spcAft>
                          <a:spcPts val="0"/>
                        </a:spcAft>
                      </a:pPr>
                      <a:r>
                        <a:rPr lang="fr-FR" sz="1200" u="sng">
                          <a:effectLst/>
                        </a:rPr>
                        <a:t>Market Conditions:</a:t>
                      </a:r>
                      <a:endParaRPr lang="en-US" sz="1200">
                        <a:effectLst/>
                        <a:latin typeface="Calibri"/>
                        <a:ea typeface="Calibri"/>
                        <a:cs typeface="Times New Roman"/>
                      </a:endParaRPr>
                    </a:p>
                  </a:txBody>
                  <a:tcPr marL="44450" marR="44450" marT="0" marB="0" anchor="b"/>
                </a:tc>
                <a:tc>
                  <a:txBody>
                    <a:bodyPr/>
                    <a:lstStyle/>
                    <a:p>
                      <a:pPr>
                        <a:lnSpc>
                          <a:spcPct val="115000"/>
                        </a:lnSpc>
                      </a:pPr>
                      <a:endParaRPr lang="en-US" sz="1200">
                        <a:effectLst/>
                        <a:latin typeface="Calibri"/>
                      </a:endParaRPr>
                    </a:p>
                  </a:txBody>
                  <a:tcPr marL="44450" marR="44450" marT="0" marB="0" anchor="b"/>
                </a:tc>
                <a:tc>
                  <a:txBody>
                    <a:bodyPr/>
                    <a:lstStyle/>
                    <a:p>
                      <a:pPr>
                        <a:lnSpc>
                          <a:spcPct val="115000"/>
                        </a:lnSpc>
                      </a:pPr>
                      <a:endParaRPr lang="en-US" sz="1200">
                        <a:effectLst/>
                        <a:latin typeface="Calibri"/>
                      </a:endParaRPr>
                    </a:p>
                  </a:txBody>
                  <a:tcPr marL="44450" marR="44450" marT="0" marB="0" anchor="b"/>
                </a:tc>
                <a:tc>
                  <a:txBody>
                    <a:bodyPr/>
                    <a:lstStyle/>
                    <a:p>
                      <a:pPr>
                        <a:lnSpc>
                          <a:spcPct val="115000"/>
                        </a:lnSpc>
                      </a:pPr>
                      <a:endParaRPr lang="en-US" sz="1200">
                        <a:effectLst/>
                        <a:latin typeface="Calibri"/>
                      </a:endParaRPr>
                    </a:p>
                  </a:txBody>
                  <a:tcPr marL="44450" marR="44450" marT="0" marB="0" anchor="b"/>
                </a:tc>
                <a:tc>
                  <a:txBody>
                    <a:bodyPr/>
                    <a:lstStyle/>
                    <a:p>
                      <a:pPr>
                        <a:lnSpc>
                          <a:spcPct val="115000"/>
                        </a:lnSpc>
                      </a:pPr>
                      <a:endParaRPr lang="en-US" sz="1200">
                        <a:effectLst/>
                        <a:latin typeface="Calibri"/>
                      </a:endParaRPr>
                    </a:p>
                  </a:txBody>
                  <a:tcPr marL="44450" marR="44450" marT="0" marB="0" anchor="b"/>
                </a:tc>
                <a:tc>
                  <a:txBody>
                    <a:bodyPr/>
                    <a:lstStyle/>
                    <a:p>
                      <a:pPr>
                        <a:lnSpc>
                          <a:spcPct val="115000"/>
                        </a:lnSpc>
                      </a:pPr>
                      <a:endParaRPr lang="en-US" sz="1200">
                        <a:effectLst/>
                        <a:latin typeface="Calibri"/>
                      </a:endParaRPr>
                    </a:p>
                  </a:txBody>
                  <a:tcPr marL="44450" marR="44450" marT="0" marB="0" anchor="b"/>
                </a:tc>
                <a:tc>
                  <a:txBody>
                    <a:bodyPr/>
                    <a:lstStyle/>
                    <a:p>
                      <a:pPr>
                        <a:lnSpc>
                          <a:spcPct val="115000"/>
                        </a:lnSpc>
                      </a:pPr>
                      <a:endParaRPr lang="en-US" sz="1200">
                        <a:effectLst/>
                        <a:latin typeface="Calibri"/>
                      </a:endParaRPr>
                    </a:p>
                  </a:txBody>
                  <a:tcPr marL="44450" marR="44450" marT="0" marB="0" anchor="b"/>
                </a:tc>
                <a:tc>
                  <a:txBody>
                    <a:bodyPr/>
                    <a:lstStyle/>
                    <a:p>
                      <a:pPr>
                        <a:lnSpc>
                          <a:spcPct val="115000"/>
                        </a:lnSpc>
                      </a:pPr>
                      <a:endParaRPr lang="en-US" sz="1200">
                        <a:effectLst/>
                        <a:latin typeface="Calibri"/>
                      </a:endParaRPr>
                    </a:p>
                  </a:txBody>
                  <a:tcPr marL="44450" marR="44450" marT="0" marB="0" anchor="b"/>
                </a:tc>
              </a:tr>
              <a:tr h="548620">
                <a:tc>
                  <a:txBody>
                    <a:bodyPr/>
                    <a:lstStyle/>
                    <a:p>
                      <a:pPr marL="0" marR="0">
                        <a:lnSpc>
                          <a:spcPct val="107000"/>
                        </a:lnSpc>
                        <a:spcBef>
                          <a:spcPts val="0"/>
                        </a:spcBef>
                        <a:spcAft>
                          <a:spcPts val="0"/>
                        </a:spcAft>
                      </a:pPr>
                      <a:r>
                        <a:rPr lang="fr-FR" sz="1200">
                          <a:effectLst/>
                        </a:rPr>
                        <a:t>GDP (in USD)</a:t>
                      </a:r>
                      <a:endParaRPr lang="en-US" sz="1200">
                        <a:effectLst/>
                        <a:latin typeface="Calibri"/>
                        <a:ea typeface="Calibri"/>
                        <a:cs typeface="Times New Roman"/>
                      </a:endParaRPr>
                    </a:p>
                  </a:txBody>
                  <a:tcPr marL="44450" marR="44450" marT="0" marB="0" anchor="b"/>
                </a:tc>
                <a:tc>
                  <a:txBody>
                    <a:bodyPr/>
                    <a:lstStyle/>
                    <a:p>
                      <a:pPr marL="0" marR="0" algn="ctr">
                        <a:lnSpc>
                          <a:spcPct val="107000"/>
                        </a:lnSpc>
                        <a:spcBef>
                          <a:spcPts val="0"/>
                        </a:spcBef>
                        <a:spcAft>
                          <a:spcPts val="0"/>
                        </a:spcAft>
                      </a:pPr>
                      <a:r>
                        <a:rPr lang="fr-FR" sz="1200">
                          <a:effectLst/>
                        </a:rPr>
                        <a:t>9.6895</a:t>
                      </a:r>
                      <a:endParaRPr lang="en-US" sz="1200">
                        <a:effectLst/>
                        <a:latin typeface="Calibri"/>
                        <a:ea typeface="Calibri"/>
                        <a:cs typeface="Times New Roman"/>
                      </a:endParaRPr>
                    </a:p>
                  </a:txBody>
                  <a:tcPr marL="44450" marR="44450" marT="0" marB="0" anchor="b"/>
                </a:tc>
                <a:tc>
                  <a:txBody>
                    <a:bodyPr/>
                    <a:lstStyle/>
                    <a:p>
                      <a:pPr marL="0" marR="0" algn="ctr">
                        <a:lnSpc>
                          <a:spcPct val="107000"/>
                        </a:lnSpc>
                        <a:spcBef>
                          <a:spcPts val="0"/>
                        </a:spcBef>
                        <a:spcAft>
                          <a:spcPts val="0"/>
                        </a:spcAft>
                      </a:pPr>
                      <a:r>
                        <a:rPr lang="fr-FR" sz="1200">
                          <a:effectLst/>
                        </a:rPr>
                        <a:t>10.2848</a:t>
                      </a:r>
                      <a:endParaRPr lang="en-US" sz="1200">
                        <a:effectLst/>
                        <a:latin typeface="Calibri"/>
                        <a:ea typeface="Calibri"/>
                        <a:cs typeface="Times New Roman"/>
                      </a:endParaRPr>
                    </a:p>
                  </a:txBody>
                  <a:tcPr marL="44450" marR="44450" marT="0" marB="0" anchor="b"/>
                </a:tc>
                <a:tc>
                  <a:txBody>
                    <a:bodyPr/>
                    <a:lstStyle/>
                    <a:p>
                      <a:pPr marL="0" marR="0" algn="ctr">
                        <a:lnSpc>
                          <a:spcPct val="107000"/>
                        </a:lnSpc>
                        <a:spcBef>
                          <a:spcPts val="0"/>
                        </a:spcBef>
                        <a:spcAft>
                          <a:spcPts val="0"/>
                        </a:spcAft>
                      </a:pPr>
                      <a:r>
                        <a:rPr lang="fr-FR" sz="1200">
                          <a:effectLst/>
                        </a:rPr>
                        <a:t>5.3009</a:t>
                      </a:r>
                      <a:endParaRPr lang="en-US" sz="1200">
                        <a:effectLst/>
                        <a:latin typeface="Calibri"/>
                        <a:ea typeface="Calibri"/>
                        <a:cs typeface="Times New Roman"/>
                      </a:endParaRPr>
                    </a:p>
                  </a:txBody>
                  <a:tcPr marL="44450" marR="44450" marT="0" marB="0" anchor="b"/>
                </a:tc>
                <a:tc>
                  <a:txBody>
                    <a:bodyPr/>
                    <a:lstStyle/>
                    <a:p>
                      <a:pPr>
                        <a:lnSpc>
                          <a:spcPct val="115000"/>
                        </a:lnSpc>
                      </a:pPr>
                      <a:endParaRPr lang="en-US" sz="1200">
                        <a:effectLst/>
                        <a:latin typeface="Calibri"/>
                      </a:endParaRPr>
                    </a:p>
                  </a:txBody>
                  <a:tcPr marL="44450" marR="44450" marT="0" marB="0" anchor="b"/>
                </a:tc>
                <a:tc>
                  <a:txBody>
                    <a:bodyPr/>
                    <a:lstStyle/>
                    <a:p>
                      <a:pPr marL="0" marR="0" algn="ctr">
                        <a:lnSpc>
                          <a:spcPct val="107000"/>
                        </a:lnSpc>
                        <a:spcBef>
                          <a:spcPts val="0"/>
                        </a:spcBef>
                        <a:spcAft>
                          <a:spcPts val="0"/>
                        </a:spcAft>
                      </a:pPr>
                      <a:r>
                        <a:rPr lang="fr-FR" sz="1200">
                          <a:effectLst/>
                        </a:rPr>
                        <a:t>7.9656</a:t>
                      </a:r>
                      <a:endParaRPr lang="en-US" sz="1200">
                        <a:effectLst/>
                        <a:latin typeface="Calibri"/>
                        <a:ea typeface="Calibri"/>
                        <a:cs typeface="Times New Roman"/>
                      </a:endParaRPr>
                    </a:p>
                  </a:txBody>
                  <a:tcPr marL="44450" marR="44450" marT="0" marB="0" anchor="b"/>
                </a:tc>
                <a:tc>
                  <a:txBody>
                    <a:bodyPr/>
                    <a:lstStyle/>
                    <a:p>
                      <a:pPr marL="0" marR="0" algn="ctr">
                        <a:lnSpc>
                          <a:spcPct val="107000"/>
                        </a:lnSpc>
                        <a:spcBef>
                          <a:spcPts val="0"/>
                        </a:spcBef>
                        <a:spcAft>
                          <a:spcPts val="0"/>
                        </a:spcAft>
                      </a:pPr>
                      <a:r>
                        <a:rPr lang="fr-FR" sz="1200">
                          <a:effectLst/>
                        </a:rPr>
                        <a:t>9.7062</a:t>
                      </a:r>
                      <a:endParaRPr lang="en-US" sz="1200">
                        <a:effectLst/>
                        <a:latin typeface="Calibri"/>
                        <a:ea typeface="Calibri"/>
                        <a:cs typeface="Times New Roman"/>
                      </a:endParaRPr>
                    </a:p>
                  </a:txBody>
                  <a:tcPr marL="44450" marR="44450" marT="0" marB="0" anchor="b"/>
                </a:tc>
                <a:tc>
                  <a:txBody>
                    <a:bodyPr/>
                    <a:lstStyle/>
                    <a:p>
                      <a:pPr marL="0" marR="0" algn="ctr">
                        <a:lnSpc>
                          <a:spcPct val="107000"/>
                        </a:lnSpc>
                        <a:spcBef>
                          <a:spcPts val="0"/>
                        </a:spcBef>
                        <a:spcAft>
                          <a:spcPts val="0"/>
                        </a:spcAft>
                      </a:pPr>
                      <a:r>
                        <a:rPr lang="fr-FR" sz="1200">
                          <a:effectLst/>
                        </a:rPr>
                        <a:t>0.000</a:t>
                      </a:r>
                      <a:endParaRPr lang="en-US" sz="1200">
                        <a:effectLst/>
                        <a:latin typeface="Calibri"/>
                        <a:ea typeface="Calibri"/>
                        <a:cs typeface="Times New Roman"/>
                      </a:endParaRPr>
                    </a:p>
                  </a:txBody>
                  <a:tcPr marL="44450" marR="44450" marT="0" marB="0" anchor="b"/>
                </a:tc>
              </a:tr>
              <a:tr h="548620">
                <a:tc>
                  <a:txBody>
                    <a:bodyPr/>
                    <a:lstStyle/>
                    <a:p>
                      <a:pPr marL="0" marR="0">
                        <a:lnSpc>
                          <a:spcPct val="107000"/>
                        </a:lnSpc>
                        <a:spcBef>
                          <a:spcPts val="0"/>
                        </a:spcBef>
                        <a:spcAft>
                          <a:spcPts val="0"/>
                        </a:spcAft>
                      </a:pPr>
                      <a:r>
                        <a:rPr lang="en-US" sz="1200">
                          <a:effectLst/>
                        </a:rPr>
                        <a:t>GDP per Capita (in USD)</a:t>
                      </a:r>
                      <a:endParaRPr lang="en-US" sz="1200">
                        <a:effectLst/>
                        <a:latin typeface="Calibri"/>
                        <a:ea typeface="Calibri"/>
                        <a:cs typeface="Times New Roman"/>
                      </a:endParaRPr>
                    </a:p>
                  </a:txBody>
                  <a:tcPr marL="44450" marR="44450" marT="0" marB="0" anchor="b"/>
                </a:tc>
                <a:tc>
                  <a:txBody>
                    <a:bodyPr/>
                    <a:lstStyle/>
                    <a:p>
                      <a:pPr marL="0" marR="0" algn="ctr">
                        <a:lnSpc>
                          <a:spcPct val="107000"/>
                        </a:lnSpc>
                        <a:spcBef>
                          <a:spcPts val="0"/>
                        </a:spcBef>
                        <a:spcAft>
                          <a:spcPts val="0"/>
                        </a:spcAft>
                      </a:pPr>
                      <a:r>
                        <a:rPr lang="fr-FR" sz="1200">
                          <a:effectLst/>
                        </a:rPr>
                        <a:t>38.4823</a:t>
                      </a:r>
                      <a:endParaRPr lang="en-US" sz="1200">
                        <a:effectLst/>
                        <a:latin typeface="Calibri"/>
                        <a:ea typeface="Calibri"/>
                        <a:cs typeface="Times New Roman"/>
                      </a:endParaRPr>
                    </a:p>
                  </a:txBody>
                  <a:tcPr marL="44450" marR="44450" marT="0" marB="0" anchor="b"/>
                </a:tc>
                <a:tc>
                  <a:txBody>
                    <a:bodyPr/>
                    <a:lstStyle/>
                    <a:p>
                      <a:pPr marL="0" marR="0" algn="ctr">
                        <a:lnSpc>
                          <a:spcPct val="107000"/>
                        </a:lnSpc>
                        <a:spcBef>
                          <a:spcPts val="0"/>
                        </a:spcBef>
                        <a:spcAft>
                          <a:spcPts val="0"/>
                        </a:spcAft>
                      </a:pPr>
                      <a:r>
                        <a:rPr lang="fr-FR" sz="1200">
                          <a:effectLst/>
                        </a:rPr>
                        <a:t>38.1139</a:t>
                      </a:r>
                      <a:endParaRPr lang="en-US" sz="1200">
                        <a:effectLst/>
                        <a:latin typeface="Calibri"/>
                        <a:ea typeface="Calibri"/>
                        <a:cs typeface="Times New Roman"/>
                      </a:endParaRPr>
                    </a:p>
                  </a:txBody>
                  <a:tcPr marL="44450" marR="44450" marT="0" marB="0" anchor="b"/>
                </a:tc>
                <a:tc>
                  <a:txBody>
                    <a:bodyPr/>
                    <a:lstStyle/>
                    <a:p>
                      <a:pPr marL="0" marR="0" algn="ctr">
                        <a:lnSpc>
                          <a:spcPct val="107000"/>
                        </a:lnSpc>
                        <a:spcBef>
                          <a:spcPts val="0"/>
                        </a:spcBef>
                        <a:spcAft>
                          <a:spcPts val="0"/>
                        </a:spcAft>
                      </a:pPr>
                      <a:r>
                        <a:rPr lang="fr-FR" sz="1200">
                          <a:effectLst/>
                        </a:rPr>
                        <a:t>12.3711</a:t>
                      </a:r>
                      <a:endParaRPr lang="en-US" sz="1200">
                        <a:effectLst/>
                        <a:latin typeface="Calibri"/>
                        <a:ea typeface="Calibri"/>
                        <a:cs typeface="Times New Roman"/>
                      </a:endParaRPr>
                    </a:p>
                  </a:txBody>
                  <a:tcPr marL="44450" marR="44450" marT="0" marB="0" anchor="b"/>
                </a:tc>
                <a:tc>
                  <a:txBody>
                    <a:bodyPr/>
                    <a:lstStyle/>
                    <a:p>
                      <a:pPr>
                        <a:lnSpc>
                          <a:spcPct val="115000"/>
                        </a:lnSpc>
                      </a:pPr>
                      <a:endParaRPr lang="en-US" sz="1200">
                        <a:effectLst/>
                        <a:latin typeface="Calibri"/>
                      </a:endParaRPr>
                    </a:p>
                  </a:txBody>
                  <a:tcPr marL="44450" marR="44450" marT="0" marB="0" anchor="b"/>
                </a:tc>
                <a:tc>
                  <a:txBody>
                    <a:bodyPr/>
                    <a:lstStyle/>
                    <a:p>
                      <a:pPr marL="0" marR="0" algn="ctr">
                        <a:lnSpc>
                          <a:spcPct val="107000"/>
                        </a:lnSpc>
                        <a:spcBef>
                          <a:spcPts val="0"/>
                        </a:spcBef>
                        <a:spcAft>
                          <a:spcPts val="0"/>
                        </a:spcAft>
                      </a:pPr>
                      <a:r>
                        <a:rPr lang="fr-FR" sz="1200">
                          <a:effectLst/>
                        </a:rPr>
                        <a:t>31.4577</a:t>
                      </a:r>
                      <a:endParaRPr lang="en-US" sz="1200">
                        <a:effectLst/>
                        <a:latin typeface="Calibri"/>
                        <a:ea typeface="Calibri"/>
                        <a:cs typeface="Times New Roman"/>
                      </a:endParaRPr>
                    </a:p>
                  </a:txBody>
                  <a:tcPr marL="44450" marR="44450" marT="0" marB="0" anchor="b"/>
                </a:tc>
                <a:tc>
                  <a:txBody>
                    <a:bodyPr/>
                    <a:lstStyle/>
                    <a:p>
                      <a:pPr marL="0" marR="0" algn="ctr">
                        <a:lnSpc>
                          <a:spcPct val="107000"/>
                        </a:lnSpc>
                        <a:spcBef>
                          <a:spcPts val="0"/>
                        </a:spcBef>
                        <a:spcAft>
                          <a:spcPts val="0"/>
                        </a:spcAft>
                      </a:pPr>
                      <a:r>
                        <a:rPr lang="fr-FR" sz="1200">
                          <a:effectLst/>
                        </a:rPr>
                        <a:t>38.5506</a:t>
                      </a:r>
                      <a:endParaRPr lang="en-US" sz="1200">
                        <a:effectLst/>
                        <a:latin typeface="Calibri"/>
                        <a:ea typeface="Calibri"/>
                        <a:cs typeface="Times New Roman"/>
                      </a:endParaRPr>
                    </a:p>
                  </a:txBody>
                  <a:tcPr marL="44450" marR="44450" marT="0" marB="0" anchor="b"/>
                </a:tc>
                <a:tc>
                  <a:txBody>
                    <a:bodyPr/>
                    <a:lstStyle/>
                    <a:p>
                      <a:pPr marL="0" marR="0" algn="ctr">
                        <a:lnSpc>
                          <a:spcPct val="107000"/>
                        </a:lnSpc>
                        <a:spcBef>
                          <a:spcPts val="0"/>
                        </a:spcBef>
                        <a:spcAft>
                          <a:spcPts val="0"/>
                        </a:spcAft>
                      </a:pPr>
                      <a:r>
                        <a:rPr lang="fr-FR" sz="1200">
                          <a:effectLst/>
                        </a:rPr>
                        <a:t>0.000</a:t>
                      </a:r>
                      <a:endParaRPr lang="en-US" sz="1200">
                        <a:effectLst/>
                        <a:latin typeface="Calibri"/>
                        <a:ea typeface="Calibri"/>
                        <a:cs typeface="Times New Roman"/>
                      </a:endParaRPr>
                    </a:p>
                  </a:txBody>
                  <a:tcPr marL="44450" marR="44450" marT="0" marB="0" anchor="b"/>
                </a:tc>
              </a:tr>
              <a:tr h="548620">
                <a:tc>
                  <a:txBody>
                    <a:bodyPr/>
                    <a:lstStyle/>
                    <a:p>
                      <a:pPr marL="0" marR="0">
                        <a:lnSpc>
                          <a:spcPct val="107000"/>
                        </a:lnSpc>
                        <a:spcBef>
                          <a:spcPts val="0"/>
                        </a:spcBef>
                        <a:spcAft>
                          <a:spcPts val="0"/>
                        </a:spcAft>
                      </a:pPr>
                      <a:r>
                        <a:rPr lang="fr-FR" sz="1200">
                          <a:effectLst/>
                        </a:rPr>
                        <a:t>GDP Growth</a:t>
                      </a:r>
                      <a:endParaRPr lang="en-US" sz="1200">
                        <a:effectLst/>
                        <a:latin typeface="Calibri"/>
                        <a:ea typeface="Calibri"/>
                        <a:cs typeface="Times New Roman"/>
                      </a:endParaRPr>
                    </a:p>
                  </a:txBody>
                  <a:tcPr marL="44450" marR="44450" marT="0" marB="0" anchor="b"/>
                </a:tc>
                <a:tc>
                  <a:txBody>
                    <a:bodyPr/>
                    <a:lstStyle/>
                    <a:p>
                      <a:pPr marL="0" marR="0" algn="ctr">
                        <a:lnSpc>
                          <a:spcPct val="107000"/>
                        </a:lnSpc>
                        <a:spcBef>
                          <a:spcPts val="0"/>
                        </a:spcBef>
                        <a:spcAft>
                          <a:spcPts val="0"/>
                        </a:spcAft>
                      </a:pPr>
                      <a:r>
                        <a:rPr lang="fr-FR" sz="1200">
                          <a:effectLst/>
                        </a:rPr>
                        <a:t>2.8160</a:t>
                      </a:r>
                      <a:endParaRPr lang="en-US" sz="1200">
                        <a:effectLst/>
                        <a:latin typeface="Calibri"/>
                        <a:ea typeface="Calibri"/>
                        <a:cs typeface="Times New Roman"/>
                      </a:endParaRPr>
                    </a:p>
                  </a:txBody>
                  <a:tcPr marL="44450" marR="44450" marT="0" marB="0" anchor="b"/>
                </a:tc>
                <a:tc>
                  <a:txBody>
                    <a:bodyPr/>
                    <a:lstStyle/>
                    <a:p>
                      <a:pPr marL="0" marR="0" algn="ctr">
                        <a:lnSpc>
                          <a:spcPct val="107000"/>
                        </a:lnSpc>
                        <a:spcBef>
                          <a:spcPts val="0"/>
                        </a:spcBef>
                        <a:spcAft>
                          <a:spcPts val="0"/>
                        </a:spcAft>
                      </a:pPr>
                      <a:r>
                        <a:rPr lang="fr-FR" sz="1200">
                          <a:effectLst/>
                        </a:rPr>
                        <a:t>2.6660</a:t>
                      </a:r>
                      <a:endParaRPr lang="en-US" sz="1200">
                        <a:effectLst/>
                        <a:latin typeface="Calibri"/>
                        <a:ea typeface="Calibri"/>
                        <a:cs typeface="Times New Roman"/>
                      </a:endParaRPr>
                    </a:p>
                  </a:txBody>
                  <a:tcPr marL="44450" marR="44450" marT="0" marB="0" anchor="b"/>
                </a:tc>
                <a:tc>
                  <a:txBody>
                    <a:bodyPr/>
                    <a:lstStyle/>
                    <a:p>
                      <a:pPr marL="0" marR="0" algn="ctr">
                        <a:lnSpc>
                          <a:spcPct val="107000"/>
                        </a:lnSpc>
                        <a:spcBef>
                          <a:spcPts val="0"/>
                        </a:spcBef>
                        <a:spcAft>
                          <a:spcPts val="0"/>
                        </a:spcAft>
                      </a:pPr>
                      <a:r>
                        <a:rPr lang="fr-FR" sz="1200">
                          <a:effectLst/>
                        </a:rPr>
                        <a:t>2.2646</a:t>
                      </a:r>
                      <a:endParaRPr lang="en-US" sz="1200">
                        <a:effectLst/>
                        <a:latin typeface="Calibri"/>
                        <a:ea typeface="Calibri"/>
                        <a:cs typeface="Times New Roman"/>
                      </a:endParaRPr>
                    </a:p>
                  </a:txBody>
                  <a:tcPr marL="44450" marR="44450" marT="0" marB="0" anchor="b"/>
                </a:tc>
                <a:tc>
                  <a:txBody>
                    <a:bodyPr/>
                    <a:lstStyle/>
                    <a:p>
                      <a:pPr>
                        <a:lnSpc>
                          <a:spcPct val="115000"/>
                        </a:lnSpc>
                      </a:pPr>
                      <a:endParaRPr lang="en-US" sz="1200">
                        <a:effectLst/>
                        <a:latin typeface="Calibri"/>
                      </a:endParaRPr>
                    </a:p>
                  </a:txBody>
                  <a:tcPr marL="44450" marR="44450" marT="0" marB="0" anchor="b"/>
                </a:tc>
                <a:tc>
                  <a:txBody>
                    <a:bodyPr/>
                    <a:lstStyle/>
                    <a:p>
                      <a:pPr marL="0" marR="0" algn="ctr">
                        <a:lnSpc>
                          <a:spcPct val="107000"/>
                        </a:lnSpc>
                        <a:spcBef>
                          <a:spcPts val="0"/>
                        </a:spcBef>
                        <a:spcAft>
                          <a:spcPts val="0"/>
                        </a:spcAft>
                      </a:pPr>
                      <a:r>
                        <a:rPr lang="fr-FR" sz="1200">
                          <a:effectLst/>
                        </a:rPr>
                        <a:t>3.7273</a:t>
                      </a:r>
                      <a:endParaRPr lang="en-US" sz="1200">
                        <a:effectLst/>
                        <a:latin typeface="Calibri"/>
                        <a:ea typeface="Calibri"/>
                        <a:cs typeface="Times New Roman"/>
                      </a:endParaRPr>
                    </a:p>
                  </a:txBody>
                  <a:tcPr marL="44450" marR="44450" marT="0" marB="0" anchor="b"/>
                </a:tc>
                <a:tc>
                  <a:txBody>
                    <a:bodyPr/>
                    <a:lstStyle/>
                    <a:p>
                      <a:pPr marL="0" marR="0" algn="ctr">
                        <a:lnSpc>
                          <a:spcPct val="107000"/>
                        </a:lnSpc>
                        <a:spcBef>
                          <a:spcPts val="0"/>
                        </a:spcBef>
                        <a:spcAft>
                          <a:spcPts val="0"/>
                        </a:spcAft>
                      </a:pPr>
                      <a:r>
                        <a:rPr lang="fr-FR" sz="1200">
                          <a:effectLst/>
                        </a:rPr>
                        <a:t>2.8071</a:t>
                      </a:r>
                      <a:endParaRPr lang="en-US" sz="1200">
                        <a:effectLst/>
                        <a:latin typeface="Calibri"/>
                        <a:ea typeface="Calibri"/>
                        <a:cs typeface="Times New Roman"/>
                      </a:endParaRPr>
                    </a:p>
                  </a:txBody>
                  <a:tcPr marL="44450" marR="44450" marT="0" marB="0" anchor="b"/>
                </a:tc>
                <a:tc>
                  <a:txBody>
                    <a:bodyPr/>
                    <a:lstStyle/>
                    <a:p>
                      <a:pPr marL="0" marR="0" algn="ctr">
                        <a:lnSpc>
                          <a:spcPct val="107000"/>
                        </a:lnSpc>
                        <a:spcBef>
                          <a:spcPts val="0"/>
                        </a:spcBef>
                        <a:spcAft>
                          <a:spcPts val="0"/>
                        </a:spcAft>
                      </a:pPr>
                      <a:r>
                        <a:rPr lang="fr-FR" sz="1200">
                          <a:effectLst/>
                        </a:rPr>
                        <a:t>0.000</a:t>
                      </a:r>
                      <a:endParaRPr lang="en-US" sz="1200">
                        <a:effectLst/>
                        <a:latin typeface="Calibri"/>
                        <a:ea typeface="Calibri"/>
                        <a:cs typeface="Times New Roman"/>
                      </a:endParaRPr>
                    </a:p>
                  </a:txBody>
                  <a:tcPr marL="44450" marR="44450" marT="0" marB="0" anchor="b"/>
                </a:tc>
              </a:tr>
              <a:tr h="294799">
                <a:tc>
                  <a:txBody>
                    <a:bodyPr/>
                    <a:lstStyle/>
                    <a:p>
                      <a:pPr>
                        <a:lnSpc>
                          <a:spcPct val="115000"/>
                        </a:lnSpc>
                      </a:pPr>
                      <a:endParaRPr lang="en-US" sz="1200">
                        <a:effectLst/>
                        <a:latin typeface="Calibri"/>
                      </a:endParaRPr>
                    </a:p>
                  </a:txBody>
                  <a:tcPr marL="44450" marR="44450" marT="0" marB="0" anchor="b"/>
                </a:tc>
                <a:tc>
                  <a:txBody>
                    <a:bodyPr/>
                    <a:lstStyle/>
                    <a:p>
                      <a:pPr>
                        <a:lnSpc>
                          <a:spcPct val="115000"/>
                        </a:lnSpc>
                      </a:pPr>
                      <a:endParaRPr lang="en-US" sz="1200">
                        <a:effectLst/>
                        <a:latin typeface="Calibri"/>
                      </a:endParaRPr>
                    </a:p>
                  </a:txBody>
                  <a:tcPr marL="44450" marR="44450" marT="0" marB="0" anchor="b"/>
                </a:tc>
                <a:tc>
                  <a:txBody>
                    <a:bodyPr/>
                    <a:lstStyle/>
                    <a:p>
                      <a:pPr>
                        <a:lnSpc>
                          <a:spcPct val="115000"/>
                        </a:lnSpc>
                      </a:pPr>
                      <a:endParaRPr lang="en-US" sz="1200">
                        <a:effectLst/>
                        <a:latin typeface="Calibri"/>
                      </a:endParaRPr>
                    </a:p>
                  </a:txBody>
                  <a:tcPr marL="44450" marR="44450" marT="0" marB="0" anchor="b"/>
                </a:tc>
                <a:tc>
                  <a:txBody>
                    <a:bodyPr/>
                    <a:lstStyle/>
                    <a:p>
                      <a:pPr>
                        <a:lnSpc>
                          <a:spcPct val="115000"/>
                        </a:lnSpc>
                      </a:pPr>
                      <a:endParaRPr lang="en-US" sz="1200">
                        <a:effectLst/>
                        <a:latin typeface="Calibri"/>
                      </a:endParaRPr>
                    </a:p>
                  </a:txBody>
                  <a:tcPr marL="44450" marR="44450" marT="0" marB="0" anchor="b"/>
                </a:tc>
                <a:tc>
                  <a:txBody>
                    <a:bodyPr/>
                    <a:lstStyle/>
                    <a:p>
                      <a:pPr>
                        <a:lnSpc>
                          <a:spcPct val="115000"/>
                        </a:lnSpc>
                      </a:pPr>
                      <a:endParaRPr lang="en-US" sz="1200">
                        <a:effectLst/>
                        <a:latin typeface="Calibri"/>
                      </a:endParaRPr>
                    </a:p>
                  </a:txBody>
                  <a:tcPr marL="44450" marR="44450" marT="0" marB="0" anchor="b"/>
                </a:tc>
                <a:tc>
                  <a:txBody>
                    <a:bodyPr/>
                    <a:lstStyle/>
                    <a:p>
                      <a:pPr>
                        <a:lnSpc>
                          <a:spcPct val="115000"/>
                        </a:lnSpc>
                      </a:pPr>
                      <a:endParaRPr lang="en-US" sz="1200">
                        <a:effectLst/>
                        <a:latin typeface="Calibri"/>
                      </a:endParaRPr>
                    </a:p>
                  </a:txBody>
                  <a:tcPr marL="44450" marR="44450" marT="0" marB="0" anchor="b"/>
                </a:tc>
                <a:tc>
                  <a:txBody>
                    <a:bodyPr/>
                    <a:lstStyle/>
                    <a:p>
                      <a:pPr>
                        <a:lnSpc>
                          <a:spcPct val="115000"/>
                        </a:lnSpc>
                      </a:pPr>
                      <a:endParaRPr lang="en-US" sz="1200">
                        <a:effectLst/>
                        <a:latin typeface="Calibri"/>
                      </a:endParaRPr>
                    </a:p>
                  </a:txBody>
                  <a:tcPr marL="44450" marR="44450" marT="0" marB="0" anchor="b"/>
                </a:tc>
                <a:tc>
                  <a:txBody>
                    <a:bodyPr/>
                    <a:lstStyle/>
                    <a:p>
                      <a:pPr>
                        <a:lnSpc>
                          <a:spcPct val="115000"/>
                        </a:lnSpc>
                      </a:pPr>
                      <a:endParaRPr lang="en-US" sz="1200">
                        <a:effectLst/>
                        <a:latin typeface="Calibri"/>
                      </a:endParaRPr>
                    </a:p>
                  </a:txBody>
                  <a:tcPr marL="44450" marR="44450" marT="0" marB="0" anchor="b"/>
                </a:tc>
              </a:tr>
              <a:tr h="548620">
                <a:tc>
                  <a:txBody>
                    <a:bodyPr/>
                    <a:lstStyle/>
                    <a:p>
                      <a:pPr marL="0" marR="0">
                        <a:lnSpc>
                          <a:spcPct val="107000"/>
                        </a:lnSpc>
                        <a:spcBef>
                          <a:spcPts val="0"/>
                        </a:spcBef>
                        <a:spcAft>
                          <a:spcPts val="0"/>
                        </a:spcAft>
                      </a:pPr>
                      <a:r>
                        <a:rPr lang="fr-FR" sz="1200">
                          <a:effectLst/>
                        </a:rPr>
                        <a:t>No. Obs.</a:t>
                      </a:r>
                      <a:endParaRPr lang="en-US" sz="1200">
                        <a:effectLst/>
                        <a:latin typeface="Calibri"/>
                        <a:ea typeface="Calibri"/>
                        <a:cs typeface="Times New Roman"/>
                      </a:endParaRPr>
                    </a:p>
                  </a:txBody>
                  <a:tcPr marL="44450" marR="44450" marT="0" marB="0" anchor="b"/>
                </a:tc>
                <a:tc>
                  <a:txBody>
                    <a:bodyPr/>
                    <a:lstStyle/>
                    <a:p>
                      <a:pPr marL="0" marR="0" algn="ctr">
                        <a:lnSpc>
                          <a:spcPct val="107000"/>
                        </a:lnSpc>
                        <a:spcBef>
                          <a:spcPts val="0"/>
                        </a:spcBef>
                        <a:spcAft>
                          <a:spcPts val="0"/>
                        </a:spcAft>
                      </a:pPr>
                      <a:r>
                        <a:rPr lang="fr-FR" sz="1200">
                          <a:effectLst/>
                        </a:rPr>
                        <a:t>277,994</a:t>
                      </a:r>
                      <a:endParaRPr lang="en-US" sz="1200">
                        <a:effectLst/>
                        <a:latin typeface="Calibri"/>
                        <a:ea typeface="Calibri"/>
                        <a:cs typeface="Times New Roman"/>
                      </a:endParaRPr>
                    </a:p>
                  </a:txBody>
                  <a:tcPr marL="44450" marR="44450" marT="0" marB="0" anchor="b"/>
                </a:tc>
                <a:tc>
                  <a:txBody>
                    <a:bodyPr/>
                    <a:lstStyle/>
                    <a:p>
                      <a:pPr>
                        <a:lnSpc>
                          <a:spcPct val="115000"/>
                        </a:lnSpc>
                      </a:pPr>
                      <a:endParaRPr lang="en-US" sz="1200">
                        <a:effectLst/>
                        <a:latin typeface="Calibri"/>
                      </a:endParaRPr>
                    </a:p>
                  </a:txBody>
                  <a:tcPr marL="44450" marR="44450" marT="0" marB="0" anchor="b"/>
                </a:tc>
                <a:tc>
                  <a:txBody>
                    <a:bodyPr/>
                    <a:lstStyle/>
                    <a:p>
                      <a:pPr>
                        <a:lnSpc>
                          <a:spcPct val="115000"/>
                        </a:lnSpc>
                      </a:pPr>
                      <a:endParaRPr lang="en-US" sz="1200">
                        <a:effectLst/>
                        <a:latin typeface="Calibri"/>
                      </a:endParaRPr>
                    </a:p>
                  </a:txBody>
                  <a:tcPr marL="44450" marR="44450" marT="0" marB="0" anchor="b"/>
                </a:tc>
                <a:tc>
                  <a:txBody>
                    <a:bodyPr/>
                    <a:lstStyle/>
                    <a:p>
                      <a:pPr>
                        <a:lnSpc>
                          <a:spcPct val="115000"/>
                        </a:lnSpc>
                      </a:pPr>
                      <a:endParaRPr lang="en-US" sz="1200">
                        <a:effectLst/>
                        <a:latin typeface="Calibri"/>
                      </a:endParaRPr>
                    </a:p>
                  </a:txBody>
                  <a:tcPr marL="44450" marR="44450" marT="0" marB="0" anchor="b"/>
                </a:tc>
                <a:tc>
                  <a:txBody>
                    <a:bodyPr/>
                    <a:lstStyle/>
                    <a:p>
                      <a:pPr marL="0" marR="0" algn="ctr">
                        <a:lnSpc>
                          <a:spcPct val="107000"/>
                        </a:lnSpc>
                        <a:spcBef>
                          <a:spcPts val="0"/>
                        </a:spcBef>
                        <a:spcAft>
                          <a:spcPts val="0"/>
                        </a:spcAft>
                      </a:pPr>
                      <a:r>
                        <a:rPr lang="fr-FR" sz="1200">
                          <a:effectLst/>
                        </a:rPr>
                        <a:t>2,678</a:t>
                      </a:r>
                      <a:endParaRPr lang="en-US" sz="1200">
                        <a:effectLst/>
                        <a:latin typeface="Calibri"/>
                        <a:ea typeface="Calibri"/>
                        <a:cs typeface="Times New Roman"/>
                      </a:endParaRPr>
                    </a:p>
                  </a:txBody>
                  <a:tcPr marL="44450" marR="44450" marT="0" marB="0" anchor="b"/>
                </a:tc>
                <a:tc>
                  <a:txBody>
                    <a:bodyPr/>
                    <a:lstStyle/>
                    <a:p>
                      <a:pPr marL="0" marR="0" algn="ctr">
                        <a:lnSpc>
                          <a:spcPct val="107000"/>
                        </a:lnSpc>
                        <a:spcBef>
                          <a:spcPts val="0"/>
                        </a:spcBef>
                        <a:spcAft>
                          <a:spcPts val="0"/>
                        </a:spcAft>
                      </a:pPr>
                      <a:r>
                        <a:rPr lang="fr-FR" sz="1200">
                          <a:effectLst/>
                        </a:rPr>
                        <a:t>275,316</a:t>
                      </a:r>
                      <a:endParaRPr lang="en-US" sz="1200">
                        <a:effectLst/>
                        <a:latin typeface="Calibri"/>
                        <a:ea typeface="Calibri"/>
                        <a:cs typeface="Times New Roman"/>
                      </a:endParaRPr>
                    </a:p>
                  </a:txBody>
                  <a:tcPr marL="44450" marR="44450" marT="0" marB="0" anchor="b"/>
                </a:tc>
                <a:tc>
                  <a:txBody>
                    <a:bodyPr/>
                    <a:lstStyle/>
                    <a:p>
                      <a:pPr>
                        <a:lnSpc>
                          <a:spcPct val="115000"/>
                        </a:lnSpc>
                      </a:pPr>
                      <a:endParaRPr lang="en-US" sz="1200" dirty="0">
                        <a:effectLst/>
                        <a:latin typeface="Calibri"/>
                      </a:endParaRPr>
                    </a:p>
                  </a:txBody>
                  <a:tcPr marL="44450" marR="44450" marT="0" marB="0" anchor="b"/>
                </a:tc>
              </a:tr>
            </a:tbl>
          </a:graphicData>
        </a:graphic>
      </p:graphicFrame>
    </p:spTree>
    <p:extLst>
      <p:ext uri="{BB962C8B-B14F-4D97-AF65-F5344CB8AC3E}">
        <p14:creationId xmlns:p14="http://schemas.microsoft.com/office/powerpoint/2010/main" val="29693040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Deal Level Analyses: Round Amounts</a:t>
            </a:r>
            <a:endParaRPr lang="en-US" dirty="0"/>
          </a:p>
        </p:txBody>
      </p:sp>
      <p:sp>
        <p:nvSpPr>
          <p:cNvPr id="3" name="Content Placeholder 2"/>
          <p:cNvSpPr>
            <a:spLocks noGrp="1"/>
          </p:cNvSpPr>
          <p:nvPr>
            <p:ph sz="quarter" idx="1"/>
          </p:nvPr>
        </p:nvSpPr>
        <p:spPr/>
        <p:txBody>
          <a:bodyPr>
            <a:normAutofit fontScale="77500" lnSpcReduction="20000"/>
          </a:bodyPr>
          <a:lstStyle/>
          <a:p>
            <a:r>
              <a:rPr lang="en-US" dirty="0" smtClean="0"/>
              <a:t>We also performed deal level analyses</a:t>
            </a:r>
          </a:p>
          <a:p>
            <a:endParaRPr lang="en-US" dirty="0"/>
          </a:p>
          <a:p>
            <a:r>
              <a:rPr lang="en-US" dirty="0" smtClean="0"/>
              <a:t>Our </a:t>
            </a:r>
            <a:r>
              <a:rPr lang="en-US" dirty="0"/>
              <a:t>main variable of interest is </a:t>
            </a:r>
            <a:r>
              <a:rPr lang="en-US" dirty="0" smtClean="0"/>
              <a:t>similar to the standard difference-in-differences estimator above, but instead now we focus on this variable: </a:t>
            </a:r>
            <a:r>
              <a:rPr lang="en-US" i="1" dirty="0" smtClean="0">
                <a:solidFill>
                  <a:srgbClr val="FF0000"/>
                </a:solidFill>
              </a:rPr>
              <a:t>Post-Crisis*Fintech</a:t>
            </a:r>
            <a:r>
              <a:rPr lang="en-US" dirty="0" smtClean="0"/>
              <a:t> </a:t>
            </a:r>
          </a:p>
          <a:p>
            <a:endParaRPr lang="en-US" dirty="0"/>
          </a:p>
          <a:p>
            <a:r>
              <a:rPr lang="en-US" dirty="0" smtClean="0"/>
              <a:t>The </a:t>
            </a:r>
            <a:r>
              <a:rPr lang="en-US" dirty="0"/>
              <a:t>data examined are very consistent with our expectations that </a:t>
            </a:r>
            <a:r>
              <a:rPr lang="en-US" dirty="0" err="1"/>
              <a:t>fintech</a:t>
            </a:r>
            <a:r>
              <a:rPr lang="en-US" dirty="0"/>
              <a:t> increased after the financial crisis. </a:t>
            </a:r>
            <a:endParaRPr lang="en-US" dirty="0" smtClean="0"/>
          </a:p>
          <a:p>
            <a:endParaRPr lang="en-US" dirty="0"/>
          </a:p>
          <a:p>
            <a:r>
              <a:rPr lang="en-US" dirty="0" smtClean="0"/>
              <a:t>Round </a:t>
            </a:r>
            <a:r>
              <a:rPr lang="en-US" dirty="0"/>
              <a:t>investment amounts for </a:t>
            </a:r>
            <a:r>
              <a:rPr lang="en-US" dirty="0" err="1"/>
              <a:t>fintech</a:t>
            </a:r>
            <a:r>
              <a:rPr lang="en-US" dirty="0"/>
              <a:t> went up, relative to the average amounts for all investments in the sample, </a:t>
            </a:r>
            <a:endParaRPr lang="en-US" dirty="0" smtClean="0"/>
          </a:p>
          <a:p>
            <a:pPr lvl="1"/>
            <a:r>
              <a:rPr lang="en-US" dirty="0" smtClean="0"/>
              <a:t>by </a:t>
            </a:r>
            <a:r>
              <a:rPr lang="en-US" dirty="0">
                <a:solidFill>
                  <a:srgbClr val="FF0000"/>
                </a:solidFill>
              </a:rPr>
              <a:t>3.2%</a:t>
            </a:r>
            <a:r>
              <a:rPr lang="en-US" dirty="0"/>
              <a:t> to </a:t>
            </a:r>
            <a:r>
              <a:rPr lang="en-US" dirty="0">
                <a:solidFill>
                  <a:srgbClr val="FF0000"/>
                </a:solidFill>
              </a:rPr>
              <a:t>3.7%</a:t>
            </a:r>
            <a:r>
              <a:rPr lang="en-US" dirty="0"/>
              <a:t> for the full sample (Models 3-4), relative to the average deal sizes in the sample. </a:t>
            </a:r>
            <a:endParaRPr lang="en-US" dirty="0" smtClean="0"/>
          </a:p>
          <a:p>
            <a:pPr lvl="1"/>
            <a:r>
              <a:rPr lang="en-US" dirty="0" smtClean="0"/>
              <a:t>by </a:t>
            </a:r>
            <a:r>
              <a:rPr lang="en-US" dirty="0">
                <a:solidFill>
                  <a:srgbClr val="FF0000"/>
                </a:solidFill>
              </a:rPr>
              <a:t>3.0%</a:t>
            </a:r>
            <a:r>
              <a:rPr lang="en-US" dirty="0"/>
              <a:t> to </a:t>
            </a:r>
            <a:r>
              <a:rPr lang="en-US" dirty="0">
                <a:solidFill>
                  <a:srgbClr val="FF0000"/>
                </a:solidFill>
              </a:rPr>
              <a:t>3.4%</a:t>
            </a:r>
            <a:r>
              <a:rPr lang="en-US" dirty="0"/>
              <a:t> for the subset of early stage VC </a:t>
            </a:r>
            <a:r>
              <a:rPr lang="en-US" dirty="0" err="1"/>
              <a:t>fintech</a:t>
            </a:r>
            <a:r>
              <a:rPr lang="en-US" dirty="0"/>
              <a:t> deals (Models 5-6), </a:t>
            </a:r>
            <a:r>
              <a:rPr lang="en-US" dirty="0" smtClean="0"/>
              <a:t>and</a:t>
            </a:r>
          </a:p>
          <a:p>
            <a:pPr lvl="1"/>
            <a:r>
              <a:rPr lang="en-US" dirty="0" smtClean="0"/>
              <a:t>by </a:t>
            </a:r>
            <a:r>
              <a:rPr lang="en-US" dirty="0">
                <a:solidFill>
                  <a:srgbClr val="FF0000"/>
                </a:solidFill>
              </a:rPr>
              <a:t>2.7%</a:t>
            </a:r>
            <a:r>
              <a:rPr lang="en-US" dirty="0"/>
              <a:t> to </a:t>
            </a:r>
            <a:r>
              <a:rPr lang="en-US" dirty="0">
                <a:solidFill>
                  <a:srgbClr val="FF0000"/>
                </a:solidFill>
              </a:rPr>
              <a:t>3.2%</a:t>
            </a:r>
            <a:r>
              <a:rPr lang="en-US" dirty="0"/>
              <a:t> for the early/seed stage rounds excluded (Models 7-8). </a:t>
            </a:r>
          </a:p>
          <a:p>
            <a:endParaRPr lang="en-US" dirty="0"/>
          </a:p>
        </p:txBody>
      </p:sp>
    </p:spTree>
    <p:extLst>
      <p:ext uri="{BB962C8B-B14F-4D97-AF65-F5344CB8AC3E}">
        <p14:creationId xmlns:p14="http://schemas.microsoft.com/office/powerpoint/2010/main" val="13898606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1934862726"/>
              </p:ext>
            </p:extLst>
          </p:nvPr>
        </p:nvGraphicFramePr>
        <p:xfrm>
          <a:off x="152399" y="152405"/>
          <a:ext cx="8839203" cy="6553194"/>
        </p:xfrm>
        <a:graphic>
          <a:graphicData uri="http://schemas.openxmlformats.org/drawingml/2006/table">
            <a:tbl>
              <a:tblPr firstRow="1" firstCol="1" bandRow="1">
                <a:tableStyleId>{5C22544A-7EE6-4342-B048-85BDC9FD1C3A}</a:tableStyleId>
              </a:tblPr>
              <a:tblGrid>
                <a:gridCol w="2189392"/>
                <a:gridCol w="761469"/>
                <a:gridCol w="761469"/>
                <a:gridCol w="832398"/>
                <a:gridCol w="831728"/>
                <a:gridCol w="131150"/>
                <a:gridCol w="831728"/>
                <a:gridCol w="835743"/>
                <a:gridCol w="831728"/>
                <a:gridCol w="832398"/>
              </a:tblGrid>
              <a:tr h="420334">
                <a:tc>
                  <a:txBody>
                    <a:bodyPr/>
                    <a:lstStyle/>
                    <a:p>
                      <a:pPr>
                        <a:lnSpc>
                          <a:spcPct val="115000"/>
                        </a:lnSpc>
                      </a:pPr>
                      <a:endParaRPr lang="en-US" sz="1000">
                        <a:effectLst/>
                        <a:latin typeface="Calibri"/>
                      </a:endParaRPr>
                    </a:p>
                  </a:txBody>
                  <a:tcPr marL="41003" marR="41003" marT="0" marB="0" anchor="ctr"/>
                </a:tc>
                <a:tc gridSpan="4">
                  <a:txBody>
                    <a:bodyPr/>
                    <a:lstStyle/>
                    <a:p>
                      <a:pPr marL="0" marR="0" algn="ctr">
                        <a:lnSpc>
                          <a:spcPct val="107000"/>
                        </a:lnSpc>
                        <a:spcBef>
                          <a:spcPts val="0"/>
                        </a:spcBef>
                        <a:spcAft>
                          <a:spcPts val="0"/>
                        </a:spcAft>
                      </a:pPr>
                      <a:r>
                        <a:rPr lang="fr-FR" sz="1000">
                          <a:effectLst/>
                        </a:rPr>
                        <a:t>Full Sample</a:t>
                      </a:r>
                      <a:endParaRPr lang="en-US" sz="1000">
                        <a:effectLst/>
                        <a:latin typeface="Calibri"/>
                        <a:ea typeface="Calibri"/>
                        <a:cs typeface="Times New Roman"/>
                      </a:endParaRPr>
                    </a:p>
                  </a:txBody>
                  <a:tcPr marL="41003" marR="41003"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nSpc>
                          <a:spcPct val="115000"/>
                        </a:lnSpc>
                      </a:pPr>
                      <a:endParaRPr lang="en-US" sz="1000">
                        <a:effectLst/>
                        <a:latin typeface="Calibri"/>
                      </a:endParaRPr>
                    </a:p>
                  </a:txBody>
                  <a:tcPr marL="41003" marR="41003" marT="0" marB="0" anchor="ctr"/>
                </a:tc>
                <a:tc gridSpan="2">
                  <a:txBody>
                    <a:bodyPr/>
                    <a:lstStyle/>
                    <a:p>
                      <a:pPr marL="0" marR="0" algn="ctr">
                        <a:lnSpc>
                          <a:spcPct val="107000"/>
                        </a:lnSpc>
                        <a:spcBef>
                          <a:spcPts val="0"/>
                        </a:spcBef>
                        <a:spcAft>
                          <a:spcPts val="0"/>
                        </a:spcAft>
                      </a:pPr>
                      <a:r>
                        <a:rPr lang="en-US" sz="1000">
                          <a:effectLst/>
                        </a:rPr>
                        <a:t>Early/Seed-Stage Rounds Only</a:t>
                      </a:r>
                      <a:endParaRPr lang="en-US" sz="1000">
                        <a:effectLst/>
                        <a:latin typeface="Calibri"/>
                        <a:ea typeface="Calibri"/>
                        <a:cs typeface="Times New Roman"/>
                      </a:endParaRPr>
                    </a:p>
                  </a:txBody>
                  <a:tcPr marL="41003" marR="41003" marT="0" marB="0" anchor="ctr"/>
                </a:tc>
                <a:tc hMerge="1">
                  <a:txBody>
                    <a:bodyPr/>
                    <a:lstStyle/>
                    <a:p>
                      <a:endParaRPr lang="en-US"/>
                    </a:p>
                  </a:txBody>
                  <a:tcPr/>
                </a:tc>
                <a:tc gridSpan="2">
                  <a:txBody>
                    <a:bodyPr/>
                    <a:lstStyle/>
                    <a:p>
                      <a:pPr marL="0" marR="0" algn="ctr">
                        <a:lnSpc>
                          <a:spcPct val="107000"/>
                        </a:lnSpc>
                        <a:spcBef>
                          <a:spcPts val="0"/>
                        </a:spcBef>
                        <a:spcAft>
                          <a:spcPts val="0"/>
                        </a:spcAft>
                      </a:pPr>
                      <a:r>
                        <a:rPr lang="en-US" sz="1000">
                          <a:effectLst/>
                        </a:rPr>
                        <a:t>Early/Seed-Stage Rounds Excluded</a:t>
                      </a:r>
                      <a:endParaRPr lang="en-US" sz="1000">
                        <a:effectLst/>
                        <a:latin typeface="Calibri"/>
                        <a:ea typeface="Calibri"/>
                        <a:cs typeface="Times New Roman"/>
                      </a:endParaRPr>
                    </a:p>
                  </a:txBody>
                  <a:tcPr marL="41003" marR="41003" marT="0" marB="0" anchor="ctr"/>
                </a:tc>
                <a:tc hMerge="1">
                  <a:txBody>
                    <a:bodyPr/>
                    <a:lstStyle/>
                    <a:p>
                      <a:endParaRPr lang="en-US"/>
                    </a:p>
                  </a:txBody>
                  <a:tcPr/>
                </a:tc>
              </a:tr>
              <a:tr h="225864">
                <a:tc>
                  <a:txBody>
                    <a:bodyPr/>
                    <a:lstStyle/>
                    <a:p>
                      <a:pPr marL="0" marR="0">
                        <a:lnSpc>
                          <a:spcPct val="107000"/>
                        </a:lnSpc>
                        <a:spcBef>
                          <a:spcPts val="0"/>
                        </a:spcBef>
                        <a:spcAft>
                          <a:spcPts val="0"/>
                        </a:spcAft>
                      </a:pPr>
                      <a:r>
                        <a:rPr lang="fr-FR" sz="1000">
                          <a:effectLst/>
                        </a:rPr>
                        <a:t>Variable</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0"/>
                        </a:spcAft>
                      </a:pPr>
                      <a:r>
                        <a:rPr lang="fr-FR" sz="1000">
                          <a:effectLst/>
                        </a:rPr>
                        <a:t>[1]</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0"/>
                        </a:spcAft>
                      </a:pPr>
                      <a:r>
                        <a:rPr lang="fr-FR" sz="1000">
                          <a:effectLst/>
                        </a:rPr>
                        <a:t>[2]</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0"/>
                        </a:spcAft>
                      </a:pPr>
                      <a:r>
                        <a:rPr lang="fr-FR" sz="1000">
                          <a:effectLst/>
                        </a:rPr>
                        <a:t>[3]</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0"/>
                        </a:spcAft>
                      </a:pPr>
                      <a:r>
                        <a:rPr lang="fr-FR" sz="1000">
                          <a:effectLst/>
                        </a:rPr>
                        <a:t>[4]</a:t>
                      </a:r>
                      <a:endParaRPr lang="en-US" sz="1000">
                        <a:effectLst/>
                        <a:latin typeface="Calibri"/>
                        <a:ea typeface="Calibri"/>
                        <a:cs typeface="Times New Roman"/>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c>
                  <a:txBody>
                    <a:bodyPr/>
                    <a:lstStyle/>
                    <a:p>
                      <a:pPr marL="0" marR="0" algn="ctr">
                        <a:lnSpc>
                          <a:spcPct val="107000"/>
                        </a:lnSpc>
                        <a:spcBef>
                          <a:spcPts val="0"/>
                        </a:spcBef>
                        <a:spcAft>
                          <a:spcPts val="0"/>
                        </a:spcAft>
                      </a:pPr>
                      <a:r>
                        <a:rPr lang="fr-FR" sz="1000">
                          <a:effectLst/>
                        </a:rPr>
                        <a:t>[5]</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0"/>
                        </a:spcAft>
                      </a:pPr>
                      <a:r>
                        <a:rPr lang="fr-FR" sz="1000">
                          <a:effectLst/>
                        </a:rPr>
                        <a:t>[6]</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0"/>
                        </a:spcAft>
                      </a:pPr>
                      <a:r>
                        <a:rPr lang="fr-FR" sz="1000">
                          <a:effectLst/>
                        </a:rPr>
                        <a:t>[7]</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0"/>
                        </a:spcAft>
                      </a:pPr>
                      <a:r>
                        <a:rPr lang="fr-FR" sz="1000">
                          <a:effectLst/>
                        </a:rPr>
                        <a:t>[8]</a:t>
                      </a:r>
                      <a:endParaRPr lang="en-US" sz="1000">
                        <a:effectLst/>
                        <a:latin typeface="Calibri"/>
                        <a:ea typeface="Calibri"/>
                        <a:cs typeface="Times New Roman"/>
                      </a:endParaRPr>
                    </a:p>
                  </a:txBody>
                  <a:tcPr marL="41003" marR="41003" marT="0" marB="0" anchor="ctr"/>
                </a:tc>
              </a:tr>
              <a:tr h="225864">
                <a:tc>
                  <a:txBody>
                    <a:bodyPr/>
                    <a:lstStyle/>
                    <a:p>
                      <a:pPr>
                        <a:lnSpc>
                          <a:spcPct val="115000"/>
                        </a:lnSpc>
                      </a:pPr>
                      <a:endParaRPr lang="en-US" sz="1000">
                        <a:effectLst/>
                        <a:latin typeface="Calibri"/>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r>
              <a:tr h="225864">
                <a:tc>
                  <a:txBody>
                    <a:bodyPr/>
                    <a:lstStyle/>
                    <a:p>
                      <a:pPr marL="0" marR="0">
                        <a:lnSpc>
                          <a:spcPct val="107000"/>
                        </a:lnSpc>
                        <a:spcBef>
                          <a:spcPts val="0"/>
                        </a:spcBef>
                        <a:spcAft>
                          <a:spcPts val="0"/>
                        </a:spcAft>
                      </a:pPr>
                      <a:r>
                        <a:rPr lang="fr-FR" sz="1000" u="sng">
                          <a:effectLst/>
                        </a:rPr>
                        <a:t>Startup Characteristics:</a:t>
                      </a:r>
                      <a:endParaRPr lang="en-US" sz="1000">
                        <a:effectLst/>
                        <a:latin typeface="Calibri"/>
                        <a:ea typeface="Calibri"/>
                        <a:cs typeface="Times New Roman"/>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r>
              <a:tr h="225864">
                <a:tc>
                  <a:txBody>
                    <a:bodyPr/>
                    <a:lstStyle/>
                    <a:p>
                      <a:pPr marL="0" marR="0">
                        <a:lnSpc>
                          <a:spcPct val="107000"/>
                        </a:lnSpc>
                        <a:spcBef>
                          <a:spcPts val="0"/>
                        </a:spcBef>
                        <a:spcAft>
                          <a:spcPts val="0"/>
                        </a:spcAft>
                      </a:pPr>
                      <a:r>
                        <a:rPr lang="fr-FR" sz="1000">
                          <a:effectLst/>
                        </a:rPr>
                        <a:t>Post-Crisis (dummy)</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0"/>
                        </a:spcAft>
                      </a:pPr>
                      <a:r>
                        <a:rPr lang="fr-FR" sz="1000">
                          <a:effectLst/>
                        </a:rPr>
                        <a:t>-0.1381</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0"/>
                        </a:spcAft>
                      </a:pPr>
                      <a:r>
                        <a:rPr lang="fr-FR" sz="1000">
                          <a:effectLst/>
                        </a:rPr>
                        <a:t>-0.1015</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0"/>
                        </a:spcAft>
                      </a:pPr>
                      <a:r>
                        <a:rPr lang="fr-FR" sz="1000">
                          <a:effectLst/>
                        </a:rPr>
                        <a:t>-0.1414</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0"/>
                        </a:spcAft>
                      </a:pPr>
                      <a:r>
                        <a:rPr lang="fr-FR" sz="1000">
                          <a:effectLst/>
                        </a:rPr>
                        <a:t>-0.1045</a:t>
                      </a:r>
                      <a:endParaRPr lang="en-US" sz="1000">
                        <a:effectLst/>
                        <a:latin typeface="Calibri"/>
                        <a:ea typeface="Calibri"/>
                        <a:cs typeface="Times New Roman"/>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c>
                  <a:txBody>
                    <a:bodyPr/>
                    <a:lstStyle/>
                    <a:p>
                      <a:pPr marL="0" marR="0" algn="ctr">
                        <a:lnSpc>
                          <a:spcPct val="107000"/>
                        </a:lnSpc>
                        <a:spcBef>
                          <a:spcPts val="0"/>
                        </a:spcBef>
                        <a:spcAft>
                          <a:spcPts val="800"/>
                        </a:spcAft>
                      </a:pPr>
                      <a:r>
                        <a:rPr lang="fr-FR" sz="1000">
                          <a:effectLst/>
                        </a:rPr>
                        <a:t>-0.1255</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800"/>
                        </a:spcAft>
                      </a:pPr>
                      <a:r>
                        <a:rPr lang="fr-FR" sz="1000">
                          <a:effectLst/>
                        </a:rPr>
                        <a:t>-0.0853</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800"/>
                        </a:spcAft>
                      </a:pPr>
                      <a:r>
                        <a:rPr lang="fr-FR" sz="1000">
                          <a:effectLst/>
                        </a:rPr>
                        <a:t>-0.1409</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800"/>
                        </a:spcAft>
                      </a:pPr>
                      <a:r>
                        <a:rPr lang="fr-FR" sz="1000">
                          <a:effectLst/>
                        </a:rPr>
                        <a:t>-0.1026</a:t>
                      </a:r>
                      <a:endParaRPr lang="en-US" sz="1000">
                        <a:effectLst/>
                        <a:latin typeface="Calibri"/>
                        <a:ea typeface="Calibri"/>
                        <a:cs typeface="Times New Roman"/>
                      </a:endParaRPr>
                    </a:p>
                  </a:txBody>
                  <a:tcPr marL="41003" marR="41003" marT="0" marB="0" anchor="ctr"/>
                </a:tc>
              </a:tr>
              <a:tr h="225864">
                <a:tc>
                  <a:txBody>
                    <a:bodyPr/>
                    <a:lstStyle/>
                    <a:p>
                      <a:pPr marL="0" marR="0">
                        <a:lnSpc>
                          <a:spcPct val="107000"/>
                        </a:lnSpc>
                        <a:spcBef>
                          <a:spcPts val="0"/>
                        </a:spcBef>
                        <a:spcAft>
                          <a:spcPts val="0"/>
                        </a:spcAft>
                      </a:pPr>
                      <a:r>
                        <a:rPr lang="fr-FR" sz="1000">
                          <a:effectLst/>
                        </a:rPr>
                        <a:t>Fintech Startup (dummy)</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0"/>
                        </a:spcAft>
                      </a:pPr>
                      <a:r>
                        <a:rPr lang="fr-FR" sz="1000">
                          <a:effectLst/>
                        </a:rPr>
                        <a:t>0.0358</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0"/>
                        </a:spcAft>
                      </a:pPr>
                      <a:r>
                        <a:rPr lang="fr-FR" sz="1000">
                          <a:effectLst/>
                        </a:rPr>
                        <a:t>0.5288***</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0"/>
                        </a:spcAft>
                      </a:pPr>
                      <a:r>
                        <a:rPr lang="fr-FR" sz="1000">
                          <a:effectLst/>
                        </a:rPr>
                        <a:t>-0.0615</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0"/>
                        </a:spcAft>
                      </a:pPr>
                      <a:r>
                        <a:rPr lang="fr-FR" sz="1000">
                          <a:effectLst/>
                        </a:rPr>
                        <a:t>0.4431***</a:t>
                      </a:r>
                      <a:endParaRPr lang="en-US" sz="1000">
                        <a:effectLst/>
                        <a:latin typeface="Calibri"/>
                        <a:ea typeface="Calibri"/>
                        <a:cs typeface="Times New Roman"/>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c>
                  <a:txBody>
                    <a:bodyPr/>
                    <a:lstStyle/>
                    <a:p>
                      <a:pPr marL="0" marR="0" algn="ctr">
                        <a:lnSpc>
                          <a:spcPct val="107000"/>
                        </a:lnSpc>
                        <a:spcBef>
                          <a:spcPts val="0"/>
                        </a:spcBef>
                        <a:spcAft>
                          <a:spcPts val="800"/>
                        </a:spcAft>
                      </a:pPr>
                      <a:r>
                        <a:rPr lang="fr-FR" sz="1000">
                          <a:effectLst/>
                        </a:rPr>
                        <a:t>0.1003</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800"/>
                        </a:spcAft>
                      </a:pPr>
                      <a:r>
                        <a:rPr lang="fr-FR" sz="1000">
                          <a:effectLst/>
                        </a:rPr>
                        <a:t>0.3659*</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800"/>
                        </a:spcAft>
                      </a:pPr>
                      <a:r>
                        <a:rPr lang="fr-FR" sz="1000">
                          <a:effectLst/>
                        </a:rPr>
                        <a:t>-0.1185</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800"/>
                        </a:spcAft>
                      </a:pPr>
                      <a:r>
                        <a:rPr lang="fr-FR" sz="1000">
                          <a:effectLst/>
                        </a:rPr>
                        <a:t>0.4551**</a:t>
                      </a:r>
                      <a:endParaRPr lang="en-US" sz="1000">
                        <a:effectLst/>
                        <a:latin typeface="Calibri"/>
                        <a:ea typeface="Calibri"/>
                        <a:cs typeface="Times New Roman"/>
                      </a:endParaRPr>
                    </a:p>
                  </a:txBody>
                  <a:tcPr marL="41003" marR="41003" marT="0" marB="0" anchor="ctr"/>
                </a:tc>
              </a:tr>
              <a:tr h="225864">
                <a:tc>
                  <a:txBody>
                    <a:bodyPr/>
                    <a:lstStyle/>
                    <a:p>
                      <a:pPr marL="0" marR="0">
                        <a:lnSpc>
                          <a:spcPct val="107000"/>
                        </a:lnSpc>
                        <a:spcBef>
                          <a:spcPts val="0"/>
                        </a:spcBef>
                        <a:spcAft>
                          <a:spcPts val="0"/>
                        </a:spcAft>
                      </a:pPr>
                      <a:r>
                        <a:rPr lang="fr-FR" sz="1000">
                          <a:effectLst/>
                        </a:rPr>
                        <a:t>Post-Crisis * Fintech</a:t>
                      </a:r>
                      <a:endParaRPr lang="en-US" sz="1000">
                        <a:effectLst/>
                        <a:latin typeface="Calibri"/>
                        <a:ea typeface="Calibri"/>
                        <a:cs typeface="Times New Roman"/>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c>
                  <a:txBody>
                    <a:bodyPr/>
                    <a:lstStyle/>
                    <a:p>
                      <a:pPr marL="0" marR="0" algn="ctr">
                        <a:lnSpc>
                          <a:spcPct val="107000"/>
                        </a:lnSpc>
                        <a:spcBef>
                          <a:spcPts val="0"/>
                        </a:spcBef>
                        <a:spcAft>
                          <a:spcPts val="0"/>
                        </a:spcAft>
                      </a:pPr>
                      <a:r>
                        <a:rPr lang="fr-FR" sz="1000">
                          <a:effectLst/>
                        </a:rPr>
                        <a:t>0.3127***</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0"/>
                        </a:spcAft>
                      </a:pPr>
                      <a:r>
                        <a:rPr lang="fr-FR" sz="1000">
                          <a:effectLst/>
                        </a:rPr>
                        <a:t>0.2728***</a:t>
                      </a:r>
                      <a:endParaRPr lang="en-US" sz="1000">
                        <a:effectLst/>
                        <a:latin typeface="Calibri"/>
                        <a:ea typeface="Calibri"/>
                        <a:cs typeface="Times New Roman"/>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c>
                  <a:txBody>
                    <a:bodyPr/>
                    <a:lstStyle/>
                    <a:p>
                      <a:pPr marL="0" marR="0" algn="ctr">
                        <a:lnSpc>
                          <a:spcPct val="107000"/>
                        </a:lnSpc>
                        <a:spcBef>
                          <a:spcPts val="0"/>
                        </a:spcBef>
                        <a:spcAft>
                          <a:spcPts val="800"/>
                        </a:spcAft>
                      </a:pPr>
                      <a:r>
                        <a:rPr lang="fr-FR" sz="1000">
                          <a:effectLst/>
                        </a:rPr>
                        <a:t>0.2931**</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800"/>
                        </a:spcAft>
                      </a:pPr>
                      <a:r>
                        <a:rPr lang="fr-FR" sz="1000">
                          <a:effectLst/>
                        </a:rPr>
                        <a:t>0.2585*</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800"/>
                        </a:spcAft>
                      </a:pPr>
                      <a:r>
                        <a:rPr lang="fr-FR" sz="1000">
                          <a:effectLst/>
                        </a:rPr>
                        <a:t>0.2759**</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800"/>
                        </a:spcAft>
                      </a:pPr>
                      <a:r>
                        <a:rPr lang="fr-FR" sz="1000">
                          <a:effectLst/>
                        </a:rPr>
                        <a:t>0.2270**</a:t>
                      </a:r>
                      <a:endParaRPr lang="en-US" sz="1000">
                        <a:effectLst/>
                        <a:latin typeface="Calibri"/>
                        <a:ea typeface="Calibri"/>
                        <a:cs typeface="Times New Roman"/>
                      </a:endParaRPr>
                    </a:p>
                  </a:txBody>
                  <a:tcPr marL="41003" marR="41003" marT="0" marB="0" anchor="ctr"/>
                </a:tc>
              </a:tr>
              <a:tr h="403895">
                <a:tc>
                  <a:txBody>
                    <a:bodyPr/>
                    <a:lstStyle/>
                    <a:p>
                      <a:pPr marL="0" marR="0">
                        <a:lnSpc>
                          <a:spcPct val="107000"/>
                        </a:lnSpc>
                        <a:spcBef>
                          <a:spcPts val="0"/>
                        </a:spcBef>
                        <a:spcAft>
                          <a:spcPts val="0"/>
                        </a:spcAft>
                      </a:pPr>
                      <a:r>
                        <a:rPr lang="fr-FR" sz="1000">
                          <a:effectLst/>
                        </a:rPr>
                        <a:t>Startup Age (in years)</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0"/>
                        </a:spcAft>
                      </a:pPr>
                      <a:r>
                        <a:rPr lang="fr-FR" sz="900">
                          <a:effectLst/>
                        </a:rPr>
                        <a:t>-0.0111***</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0"/>
                        </a:spcAft>
                      </a:pPr>
                      <a:r>
                        <a:rPr lang="fr-FR" sz="900">
                          <a:effectLst/>
                        </a:rPr>
                        <a:t>-0.0088***</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0"/>
                        </a:spcAft>
                      </a:pPr>
                      <a:r>
                        <a:rPr lang="fr-FR" sz="1000">
                          <a:effectLst/>
                        </a:rPr>
                        <a:t>-0.0111***</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0"/>
                        </a:spcAft>
                      </a:pPr>
                      <a:r>
                        <a:rPr lang="fr-FR" sz="1000">
                          <a:effectLst/>
                        </a:rPr>
                        <a:t>-0.0088***</a:t>
                      </a:r>
                      <a:endParaRPr lang="en-US" sz="1000">
                        <a:effectLst/>
                        <a:latin typeface="Calibri"/>
                        <a:ea typeface="Calibri"/>
                        <a:cs typeface="Times New Roman"/>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c>
                  <a:txBody>
                    <a:bodyPr/>
                    <a:lstStyle/>
                    <a:p>
                      <a:pPr marL="0" marR="0" algn="ctr">
                        <a:lnSpc>
                          <a:spcPct val="107000"/>
                        </a:lnSpc>
                        <a:spcBef>
                          <a:spcPts val="0"/>
                        </a:spcBef>
                        <a:spcAft>
                          <a:spcPts val="800"/>
                        </a:spcAft>
                      </a:pPr>
                      <a:r>
                        <a:rPr lang="fr-FR" sz="1000">
                          <a:effectLst/>
                        </a:rPr>
                        <a:t>-0.0066</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800"/>
                        </a:spcAft>
                      </a:pPr>
                      <a:r>
                        <a:rPr lang="fr-FR" sz="1000">
                          <a:effectLst/>
                        </a:rPr>
                        <a:t>-0.0069</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800"/>
                        </a:spcAft>
                      </a:pPr>
                      <a:r>
                        <a:rPr lang="fr-FR" sz="1000">
                          <a:effectLst/>
                        </a:rPr>
                        <a:t>-0.0114***</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800"/>
                        </a:spcAft>
                      </a:pPr>
                      <a:r>
                        <a:rPr lang="fr-FR" sz="1000">
                          <a:effectLst/>
                        </a:rPr>
                        <a:t>-0.0087***</a:t>
                      </a:r>
                      <a:endParaRPr lang="en-US" sz="1000">
                        <a:effectLst/>
                        <a:latin typeface="Calibri"/>
                        <a:ea typeface="Calibri"/>
                        <a:cs typeface="Times New Roman"/>
                      </a:endParaRPr>
                    </a:p>
                  </a:txBody>
                  <a:tcPr marL="41003" marR="41003" marT="0" marB="0" anchor="ctr"/>
                </a:tc>
              </a:tr>
              <a:tr h="225864">
                <a:tc>
                  <a:txBody>
                    <a:bodyPr/>
                    <a:lstStyle/>
                    <a:p>
                      <a:pPr>
                        <a:lnSpc>
                          <a:spcPct val="115000"/>
                        </a:lnSpc>
                      </a:pPr>
                      <a:endParaRPr lang="en-US" sz="1000">
                        <a:effectLst/>
                        <a:latin typeface="Calibri"/>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r>
              <a:tr h="225864">
                <a:tc>
                  <a:txBody>
                    <a:bodyPr/>
                    <a:lstStyle/>
                    <a:p>
                      <a:pPr marL="0" marR="0">
                        <a:lnSpc>
                          <a:spcPct val="107000"/>
                        </a:lnSpc>
                        <a:spcBef>
                          <a:spcPts val="0"/>
                        </a:spcBef>
                        <a:spcAft>
                          <a:spcPts val="0"/>
                        </a:spcAft>
                      </a:pPr>
                      <a:r>
                        <a:rPr lang="fr-FR" sz="1000" u="sng">
                          <a:effectLst/>
                        </a:rPr>
                        <a:t>VC Fund Characteristics:</a:t>
                      </a:r>
                      <a:endParaRPr lang="en-US" sz="1000">
                        <a:effectLst/>
                        <a:latin typeface="Calibri"/>
                        <a:ea typeface="Calibri"/>
                        <a:cs typeface="Times New Roman"/>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r>
              <a:tr h="403895">
                <a:tc>
                  <a:txBody>
                    <a:bodyPr/>
                    <a:lstStyle/>
                    <a:p>
                      <a:pPr marL="0" marR="0">
                        <a:lnSpc>
                          <a:spcPct val="107000"/>
                        </a:lnSpc>
                        <a:spcBef>
                          <a:spcPts val="0"/>
                        </a:spcBef>
                        <a:spcAft>
                          <a:spcPts val="0"/>
                        </a:spcAft>
                      </a:pPr>
                      <a:r>
                        <a:rPr lang="fr-FR" sz="1000">
                          <a:effectLst/>
                        </a:rPr>
                        <a:t>Financial VC Fund (dummy)</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0"/>
                        </a:spcAft>
                      </a:pPr>
                      <a:r>
                        <a:rPr lang="fr-FR" sz="1000">
                          <a:effectLst/>
                        </a:rPr>
                        <a:t>0.6346***</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0"/>
                        </a:spcAft>
                      </a:pPr>
                      <a:r>
                        <a:rPr lang="fr-FR" sz="1000">
                          <a:effectLst/>
                        </a:rPr>
                        <a:t>0.6361***</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0"/>
                        </a:spcAft>
                      </a:pPr>
                      <a:r>
                        <a:rPr lang="fr-FR" sz="1000">
                          <a:effectLst/>
                        </a:rPr>
                        <a:t>0.6346***</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0"/>
                        </a:spcAft>
                      </a:pPr>
                      <a:r>
                        <a:rPr lang="fr-FR" sz="1000">
                          <a:effectLst/>
                        </a:rPr>
                        <a:t>0.6360***</a:t>
                      </a:r>
                      <a:endParaRPr lang="en-US" sz="1000">
                        <a:effectLst/>
                        <a:latin typeface="Calibri"/>
                        <a:ea typeface="Calibri"/>
                        <a:cs typeface="Times New Roman"/>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c>
                  <a:txBody>
                    <a:bodyPr/>
                    <a:lstStyle/>
                    <a:p>
                      <a:pPr marL="0" marR="0" algn="ctr">
                        <a:lnSpc>
                          <a:spcPct val="107000"/>
                        </a:lnSpc>
                        <a:spcBef>
                          <a:spcPts val="0"/>
                        </a:spcBef>
                        <a:spcAft>
                          <a:spcPts val="800"/>
                        </a:spcAft>
                      </a:pPr>
                      <a:r>
                        <a:rPr lang="fr-FR" sz="1000">
                          <a:effectLst/>
                        </a:rPr>
                        <a:t>0.7702***</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800"/>
                        </a:spcAft>
                      </a:pPr>
                      <a:r>
                        <a:rPr lang="fr-FR" sz="1000">
                          <a:effectLst/>
                        </a:rPr>
                        <a:t>0.7662***</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800"/>
                        </a:spcAft>
                      </a:pPr>
                      <a:r>
                        <a:rPr lang="fr-FR" sz="1000">
                          <a:effectLst/>
                        </a:rPr>
                        <a:t>0.5624***</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800"/>
                        </a:spcAft>
                      </a:pPr>
                      <a:r>
                        <a:rPr lang="fr-FR" sz="1000">
                          <a:effectLst/>
                        </a:rPr>
                        <a:t>0.5664***</a:t>
                      </a:r>
                      <a:endParaRPr lang="en-US" sz="1000">
                        <a:effectLst/>
                        <a:latin typeface="Calibri"/>
                        <a:ea typeface="Calibri"/>
                        <a:cs typeface="Times New Roman"/>
                      </a:endParaRPr>
                    </a:p>
                  </a:txBody>
                  <a:tcPr marL="41003" marR="41003" marT="0" marB="0" anchor="ctr"/>
                </a:tc>
              </a:tr>
              <a:tr h="225864">
                <a:tc>
                  <a:txBody>
                    <a:bodyPr/>
                    <a:lstStyle/>
                    <a:p>
                      <a:pPr marL="0" marR="0">
                        <a:lnSpc>
                          <a:spcPct val="107000"/>
                        </a:lnSpc>
                        <a:spcBef>
                          <a:spcPts val="0"/>
                        </a:spcBef>
                        <a:spcAft>
                          <a:spcPts val="0"/>
                        </a:spcAft>
                      </a:pPr>
                      <a:r>
                        <a:rPr lang="fr-FR" sz="1000">
                          <a:effectLst/>
                        </a:rPr>
                        <a:t>Private VC Fund (dummy)</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0"/>
                        </a:spcAft>
                      </a:pPr>
                      <a:r>
                        <a:rPr lang="fr-FR" sz="1000">
                          <a:effectLst/>
                        </a:rPr>
                        <a:t>0.4796***</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0"/>
                        </a:spcAft>
                      </a:pPr>
                      <a:r>
                        <a:rPr lang="fr-FR" sz="1000">
                          <a:effectLst/>
                        </a:rPr>
                        <a:t>0.4676***</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0"/>
                        </a:spcAft>
                      </a:pPr>
                      <a:r>
                        <a:rPr lang="fr-FR" sz="1000">
                          <a:effectLst/>
                        </a:rPr>
                        <a:t>0.4795***</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0"/>
                        </a:spcAft>
                      </a:pPr>
                      <a:r>
                        <a:rPr lang="fr-FR" sz="1000">
                          <a:effectLst/>
                        </a:rPr>
                        <a:t>0.4676***</a:t>
                      </a:r>
                      <a:endParaRPr lang="en-US" sz="1000">
                        <a:effectLst/>
                        <a:latin typeface="Calibri"/>
                        <a:ea typeface="Calibri"/>
                        <a:cs typeface="Times New Roman"/>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c>
                  <a:txBody>
                    <a:bodyPr/>
                    <a:lstStyle/>
                    <a:p>
                      <a:pPr marL="0" marR="0" algn="ctr">
                        <a:lnSpc>
                          <a:spcPct val="107000"/>
                        </a:lnSpc>
                        <a:spcBef>
                          <a:spcPts val="0"/>
                        </a:spcBef>
                        <a:spcAft>
                          <a:spcPts val="800"/>
                        </a:spcAft>
                      </a:pPr>
                      <a:r>
                        <a:rPr lang="fr-FR" sz="1000">
                          <a:effectLst/>
                        </a:rPr>
                        <a:t>0.6109***</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800"/>
                        </a:spcAft>
                      </a:pPr>
                      <a:r>
                        <a:rPr lang="fr-FR" sz="1000">
                          <a:effectLst/>
                        </a:rPr>
                        <a:t>0.5928***</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800"/>
                        </a:spcAft>
                      </a:pPr>
                      <a:r>
                        <a:rPr lang="fr-FR" sz="1000">
                          <a:effectLst/>
                        </a:rPr>
                        <a:t>0.3943***</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800"/>
                        </a:spcAft>
                      </a:pPr>
                      <a:r>
                        <a:rPr lang="fr-FR" sz="1000">
                          <a:effectLst/>
                        </a:rPr>
                        <a:t>0.3846***</a:t>
                      </a:r>
                      <a:endParaRPr lang="en-US" sz="1000">
                        <a:effectLst/>
                        <a:latin typeface="Calibri"/>
                        <a:ea typeface="Calibri"/>
                        <a:cs typeface="Times New Roman"/>
                      </a:endParaRPr>
                    </a:p>
                  </a:txBody>
                  <a:tcPr marL="41003" marR="41003" marT="0" marB="0" anchor="ctr"/>
                </a:tc>
              </a:tr>
              <a:tr h="403895">
                <a:tc>
                  <a:txBody>
                    <a:bodyPr/>
                    <a:lstStyle/>
                    <a:p>
                      <a:pPr marL="0" marR="0">
                        <a:lnSpc>
                          <a:spcPct val="107000"/>
                        </a:lnSpc>
                        <a:spcBef>
                          <a:spcPts val="0"/>
                        </a:spcBef>
                        <a:spcAft>
                          <a:spcPts val="0"/>
                        </a:spcAft>
                      </a:pPr>
                      <a:r>
                        <a:rPr lang="fr-FR" sz="1000">
                          <a:effectLst/>
                        </a:rPr>
                        <a:t>Corporate VC Fund (dummy)</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0"/>
                        </a:spcAft>
                      </a:pPr>
                      <a:r>
                        <a:rPr lang="fr-FR" sz="1000">
                          <a:effectLst/>
                        </a:rPr>
                        <a:t>0.8074***</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0"/>
                        </a:spcAft>
                      </a:pPr>
                      <a:r>
                        <a:rPr lang="fr-FR" sz="1000">
                          <a:effectLst/>
                        </a:rPr>
                        <a:t>0.7823***</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0"/>
                        </a:spcAft>
                      </a:pPr>
                      <a:r>
                        <a:rPr lang="fr-FR" sz="1000">
                          <a:effectLst/>
                        </a:rPr>
                        <a:t>0.8070***</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0"/>
                        </a:spcAft>
                      </a:pPr>
                      <a:r>
                        <a:rPr lang="fr-FR" sz="1000">
                          <a:effectLst/>
                        </a:rPr>
                        <a:t>0.7820***</a:t>
                      </a:r>
                      <a:endParaRPr lang="en-US" sz="1000">
                        <a:effectLst/>
                        <a:latin typeface="Calibri"/>
                        <a:ea typeface="Calibri"/>
                        <a:cs typeface="Times New Roman"/>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c>
                  <a:txBody>
                    <a:bodyPr/>
                    <a:lstStyle/>
                    <a:p>
                      <a:pPr marL="0" marR="0" algn="ctr">
                        <a:lnSpc>
                          <a:spcPct val="107000"/>
                        </a:lnSpc>
                        <a:spcBef>
                          <a:spcPts val="0"/>
                        </a:spcBef>
                        <a:spcAft>
                          <a:spcPts val="800"/>
                        </a:spcAft>
                      </a:pPr>
                      <a:r>
                        <a:rPr lang="fr-FR" sz="1000">
                          <a:effectLst/>
                        </a:rPr>
                        <a:t>0.8309***</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800"/>
                        </a:spcAft>
                      </a:pPr>
                      <a:r>
                        <a:rPr lang="fr-FR" sz="1000">
                          <a:effectLst/>
                        </a:rPr>
                        <a:t>0.8036***</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800"/>
                        </a:spcAft>
                      </a:pPr>
                      <a:r>
                        <a:rPr lang="fr-FR" sz="1000">
                          <a:effectLst/>
                        </a:rPr>
                        <a:t>0.7671***</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800"/>
                        </a:spcAft>
                      </a:pPr>
                      <a:r>
                        <a:rPr lang="fr-FR" sz="1000">
                          <a:effectLst/>
                        </a:rPr>
                        <a:t>0.7396***</a:t>
                      </a:r>
                      <a:endParaRPr lang="en-US" sz="1000">
                        <a:effectLst/>
                        <a:latin typeface="Calibri"/>
                        <a:ea typeface="Calibri"/>
                        <a:cs typeface="Times New Roman"/>
                      </a:endParaRPr>
                    </a:p>
                  </a:txBody>
                  <a:tcPr marL="41003" marR="41003" marT="0" marB="0" anchor="ctr"/>
                </a:tc>
              </a:tr>
              <a:tr h="403895">
                <a:tc>
                  <a:txBody>
                    <a:bodyPr/>
                    <a:lstStyle/>
                    <a:p>
                      <a:pPr marL="0" marR="0">
                        <a:lnSpc>
                          <a:spcPct val="107000"/>
                        </a:lnSpc>
                        <a:spcBef>
                          <a:spcPts val="0"/>
                        </a:spcBef>
                        <a:spcAft>
                          <a:spcPts val="0"/>
                        </a:spcAft>
                      </a:pPr>
                      <a:r>
                        <a:rPr lang="en-US" sz="1000">
                          <a:effectLst/>
                        </a:rPr>
                        <a:t>VC Firm Age (in years)</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0"/>
                        </a:spcAft>
                      </a:pPr>
                      <a:r>
                        <a:rPr lang="fr-FR" sz="1000">
                          <a:effectLst/>
                        </a:rPr>
                        <a:t>0.0048***</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0"/>
                        </a:spcAft>
                      </a:pPr>
                      <a:r>
                        <a:rPr lang="fr-FR" sz="1000">
                          <a:effectLst/>
                        </a:rPr>
                        <a:t>0.0046***</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0"/>
                        </a:spcAft>
                      </a:pPr>
                      <a:r>
                        <a:rPr lang="fr-FR" sz="1000">
                          <a:effectLst/>
                        </a:rPr>
                        <a:t>0.0048***</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0"/>
                        </a:spcAft>
                      </a:pPr>
                      <a:r>
                        <a:rPr lang="fr-FR" sz="1000">
                          <a:effectLst/>
                        </a:rPr>
                        <a:t>0.0046***</a:t>
                      </a:r>
                      <a:endParaRPr lang="en-US" sz="1000">
                        <a:effectLst/>
                        <a:latin typeface="Calibri"/>
                        <a:ea typeface="Calibri"/>
                        <a:cs typeface="Times New Roman"/>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c>
                  <a:txBody>
                    <a:bodyPr/>
                    <a:lstStyle/>
                    <a:p>
                      <a:pPr marL="0" marR="0" algn="ctr">
                        <a:lnSpc>
                          <a:spcPct val="107000"/>
                        </a:lnSpc>
                        <a:spcBef>
                          <a:spcPts val="0"/>
                        </a:spcBef>
                        <a:spcAft>
                          <a:spcPts val="800"/>
                        </a:spcAft>
                      </a:pPr>
                      <a:r>
                        <a:rPr lang="fr-FR" sz="1000">
                          <a:effectLst/>
                        </a:rPr>
                        <a:t>0.0068***</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800"/>
                        </a:spcAft>
                      </a:pPr>
                      <a:r>
                        <a:rPr lang="fr-FR" sz="1000">
                          <a:effectLst/>
                        </a:rPr>
                        <a:t>0.0066***</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800"/>
                        </a:spcAft>
                      </a:pPr>
                      <a:r>
                        <a:rPr lang="fr-FR" sz="1000">
                          <a:effectLst/>
                        </a:rPr>
                        <a:t>0.0038***</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800"/>
                        </a:spcAft>
                      </a:pPr>
                      <a:r>
                        <a:rPr lang="fr-FR" sz="1000">
                          <a:effectLst/>
                        </a:rPr>
                        <a:t>0.0036***</a:t>
                      </a:r>
                      <a:endParaRPr lang="en-US" sz="1000">
                        <a:effectLst/>
                        <a:latin typeface="Calibri"/>
                        <a:ea typeface="Calibri"/>
                        <a:cs typeface="Times New Roman"/>
                      </a:endParaRPr>
                    </a:p>
                  </a:txBody>
                  <a:tcPr marL="41003" marR="41003" marT="0" marB="0" anchor="ctr"/>
                </a:tc>
              </a:tr>
              <a:tr h="225864">
                <a:tc>
                  <a:txBody>
                    <a:bodyPr/>
                    <a:lstStyle/>
                    <a:p>
                      <a:pPr>
                        <a:lnSpc>
                          <a:spcPct val="115000"/>
                        </a:lnSpc>
                      </a:pPr>
                      <a:endParaRPr lang="en-US" sz="1000">
                        <a:effectLst/>
                        <a:latin typeface="Calibri"/>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r>
              <a:tr h="225864">
                <a:tc>
                  <a:txBody>
                    <a:bodyPr/>
                    <a:lstStyle/>
                    <a:p>
                      <a:pPr marL="0" marR="0">
                        <a:lnSpc>
                          <a:spcPct val="107000"/>
                        </a:lnSpc>
                        <a:spcBef>
                          <a:spcPts val="0"/>
                        </a:spcBef>
                        <a:spcAft>
                          <a:spcPts val="0"/>
                        </a:spcAft>
                      </a:pPr>
                      <a:r>
                        <a:rPr lang="fr-FR" sz="1000" u="sng">
                          <a:effectLst/>
                        </a:rPr>
                        <a:t>Market Conditions:</a:t>
                      </a:r>
                      <a:endParaRPr lang="en-US" sz="1000">
                        <a:effectLst/>
                        <a:latin typeface="Calibri"/>
                        <a:ea typeface="Calibri"/>
                        <a:cs typeface="Times New Roman"/>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r>
              <a:tr h="225864">
                <a:tc>
                  <a:txBody>
                    <a:bodyPr/>
                    <a:lstStyle/>
                    <a:p>
                      <a:pPr marL="0" marR="0">
                        <a:lnSpc>
                          <a:spcPct val="107000"/>
                        </a:lnSpc>
                        <a:spcBef>
                          <a:spcPts val="0"/>
                        </a:spcBef>
                        <a:spcAft>
                          <a:spcPts val="0"/>
                        </a:spcAft>
                      </a:pPr>
                      <a:r>
                        <a:rPr lang="fr-FR" sz="1000">
                          <a:effectLst/>
                        </a:rPr>
                        <a:t>GDP (in USD)</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0"/>
                        </a:spcAft>
                      </a:pPr>
                      <a:r>
                        <a:rPr lang="fr-FR" sz="1000">
                          <a:effectLst/>
                        </a:rPr>
                        <a:t>0.0157</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0"/>
                        </a:spcAft>
                      </a:pPr>
                      <a:r>
                        <a:rPr lang="fr-FR" sz="1000">
                          <a:effectLst/>
                        </a:rPr>
                        <a:t>0.0122</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0"/>
                        </a:spcAft>
                      </a:pPr>
                      <a:r>
                        <a:rPr lang="fr-FR" sz="1000">
                          <a:effectLst/>
                        </a:rPr>
                        <a:t>0.0157</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0"/>
                        </a:spcAft>
                      </a:pPr>
                      <a:r>
                        <a:rPr lang="fr-FR" sz="1000">
                          <a:effectLst/>
                        </a:rPr>
                        <a:t>0.0122</a:t>
                      </a:r>
                      <a:endParaRPr lang="en-US" sz="1000">
                        <a:effectLst/>
                        <a:latin typeface="Calibri"/>
                        <a:ea typeface="Calibri"/>
                        <a:cs typeface="Times New Roman"/>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c>
                  <a:txBody>
                    <a:bodyPr/>
                    <a:lstStyle/>
                    <a:p>
                      <a:pPr marL="0" marR="0" algn="ctr">
                        <a:lnSpc>
                          <a:spcPct val="107000"/>
                        </a:lnSpc>
                        <a:spcBef>
                          <a:spcPts val="0"/>
                        </a:spcBef>
                        <a:spcAft>
                          <a:spcPts val="800"/>
                        </a:spcAft>
                      </a:pPr>
                      <a:r>
                        <a:rPr lang="fr-FR" sz="1000">
                          <a:effectLst/>
                        </a:rPr>
                        <a:t>0.0079</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800"/>
                        </a:spcAft>
                      </a:pPr>
                      <a:r>
                        <a:rPr lang="fr-FR" sz="1000">
                          <a:effectLst/>
                        </a:rPr>
                        <a:t>0.0060</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800"/>
                        </a:spcAft>
                      </a:pPr>
                      <a:r>
                        <a:rPr lang="fr-FR" sz="1000">
                          <a:effectLst/>
                        </a:rPr>
                        <a:t>0.0195</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800"/>
                        </a:spcAft>
                      </a:pPr>
                      <a:r>
                        <a:rPr lang="fr-FR" sz="1000">
                          <a:effectLst/>
                        </a:rPr>
                        <a:t>0.0158</a:t>
                      </a:r>
                      <a:endParaRPr lang="en-US" sz="1000">
                        <a:effectLst/>
                        <a:latin typeface="Calibri"/>
                        <a:ea typeface="Calibri"/>
                        <a:cs typeface="Times New Roman"/>
                      </a:endParaRPr>
                    </a:p>
                  </a:txBody>
                  <a:tcPr marL="41003" marR="41003" marT="0" marB="0" anchor="ctr"/>
                </a:tc>
              </a:tr>
              <a:tr h="225864">
                <a:tc>
                  <a:txBody>
                    <a:bodyPr/>
                    <a:lstStyle/>
                    <a:p>
                      <a:pPr marL="0" marR="0">
                        <a:lnSpc>
                          <a:spcPct val="107000"/>
                        </a:lnSpc>
                        <a:spcBef>
                          <a:spcPts val="0"/>
                        </a:spcBef>
                        <a:spcAft>
                          <a:spcPts val="0"/>
                        </a:spcAft>
                      </a:pPr>
                      <a:r>
                        <a:rPr lang="en-US" sz="1000">
                          <a:effectLst/>
                        </a:rPr>
                        <a:t>GDP per Capita (in USD)</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0"/>
                        </a:spcAft>
                      </a:pPr>
                      <a:r>
                        <a:rPr lang="fr-FR" sz="1000">
                          <a:effectLst/>
                        </a:rPr>
                        <a:t>0.0207**</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0"/>
                        </a:spcAft>
                      </a:pPr>
                      <a:r>
                        <a:rPr lang="fr-FR" sz="1000">
                          <a:effectLst/>
                        </a:rPr>
                        <a:t>0.0207**</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0"/>
                        </a:spcAft>
                      </a:pPr>
                      <a:r>
                        <a:rPr lang="fr-FR" sz="1000">
                          <a:effectLst/>
                        </a:rPr>
                        <a:t>0.0207**</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0"/>
                        </a:spcAft>
                      </a:pPr>
                      <a:r>
                        <a:rPr lang="fr-FR" sz="1000">
                          <a:effectLst/>
                        </a:rPr>
                        <a:t>0.0208**</a:t>
                      </a:r>
                      <a:endParaRPr lang="en-US" sz="1000">
                        <a:effectLst/>
                        <a:latin typeface="Calibri"/>
                        <a:ea typeface="Calibri"/>
                        <a:cs typeface="Times New Roman"/>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c>
                  <a:txBody>
                    <a:bodyPr/>
                    <a:lstStyle/>
                    <a:p>
                      <a:pPr marL="0" marR="0" algn="ctr">
                        <a:lnSpc>
                          <a:spcPct val="107000"/>
                        </a:lnSpc>
                        <a:spcBef>
                          <a:spcPts val="0"/>
                        </a:spcBef>
                        <a:spcAft>
                          <a:spcPts val="800"/>
                        </a:spcAft>
                      </a:pPr>
                      <a:r>
                        <a:rPr lang="fr-FR" sz="1000">
                          <a:effectLst/>
                        </a:rPr>
                        <a:t>0.0148**</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800"/>
                        </a:spcAft>
                      </a:pPr>
                      <a:r>
                        <a:rPr lang="fr-FR" sz="1000">
                          <a:effectLst/>
                        </a:rPr>
                        <a:t>0.0153**</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800"/>
                        </a:spcAft>
                      </a:pPr>
                      <a:r>
                        <a:rPr lang="fr-FR" sz="1000">
                          <a:effectLst/>
                        </a:rPr>
                        <a:t>0.0244***</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800"/>
                        </a:spcAft>
                      </a:pPr>
                      <a:r>
                        <a:rPr lang="fr-FR" sz="1000">
                          <a:effectLst/>
                        </a:rPr>
                        <a:t>0.0240***</a:t>
                      </a:r>
                      <a:endParaRPr lang="en-US" sz="1000">
                        <a:effectLst/>
                        <a:latin typeface="Calibri"/>
                        <a:ea typeface="Calibri"/>
                        <a:cs typeface="Times New Roman"/>
                      </a:endParaRPr>
                    </a:p>
                  </a:txBody>
                  <a:tcPr marL="41003" marR="41003" marT="0" marB="0" anchor="ctr"/>
                </a:tc>
              </a:tr>
              <a:tr h="225864">
                <a:tc>
                  <a:txBody>
                    <a:bodyPr/>
                    <a:lstStyle/>
                    <a:p>
                      <a:pPr marL="0" marR="0">
                        <a:lnSpc>
                          <a:spcPct val="107000"/>
                        </a:lnSpc>
                        <a:spcBef>
                          <a:spcPts val="0"/>
                        </a:spcBef>
                        <a:spcAft>
                          <a:spcPts val="0"/>
                        </a:spcAft>
                      </a:pPr>
                      <a:r>
                        <a:rPr lang="fr-FR" sz="1000">
                          <a:effectLst/>
                        </a:rPr>
                        <a:t>GDP Growth</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0"/>
                        </a:spcAft>
                      </a:pPr>
                      <a:r>
                        <a:rPr lang="fr-FR" sz="1000">
                          <a:effectLst/>
                        </a:rPr>
                        <a:t>0.0795*</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0"/>
                        </a:spcAft>
                      </a:pPr>
                      <a:r>
                        <a:rPr lang="fr-FR" sz="1000">
                          <a:effectLst/>
                        </a:rPr>
                        <a:t>0.0808*</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0"/>
                        </a:spcAft>
                      </a:pPr>
                      <a:r>
                        <a:rPr lang="fr-FR" sz="1000">
                          <a:effectLst/>
                        </a:rPr>
                        <a:t>0.0795*</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0"/>
                        </a:spcAft>
                      </a:pPr>
                      <a:r>
                        <a:rPr lang="fr-FR" sz="1000">
                          <a:effectLst/>
                        </a:rPr>
                        <a:t>0.0808*</a:t>
                      </a:r>
                      <a:endParaRPr lang="en-US" sz="1000">
                        <a:effectLst/>
                        <a:latin typeface="Calibri"/>
                        <a:ea typeface="Calibri"/>
                        <a:cs typeface="Times New Roman"/>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c>
                  <a:txBody>
                    <a:bodyPr/>
                    <a:lstStyle/>
                    <a:p>
                      <a:pPr marL="0" marR="0" algn="ctr">
                        <a:lnSpc>
                          <a:spcPct val="107000"/>
                        </a:lnSpc>
                        <a:spcBef>
                          <a:spcPts val="0"/>
                        </a:spcBef>
                        <a:spcAft>
                          <a:spcPts val="800"/>
                        </a:spcAft>
                      </a:pPr>
                      <a:r>
                        <a:rPr lang="fr-FR" sz="1000">
                          <a:effectLst/>
                        </a:rPr>
                        <a:t>0.0548</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800"/>
                        </a:spcAft>
                      </a:pPr>
                      <a:r>
                        <a:rPr lang="fr-FR" sz="1000">
                          <a:effectLst/>
                        </a:rPr>
                        <a:t>0.0612*</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800"/>
                        </a:spcAft>
                      </a:pPr>
                      <a:r>
                        <a:rPr lang="fr-FR" sz="1000">
                          <a:effectLst/>
                        </a:rPr>
                        <a:t>0.0933*</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800"/>
                        </a:spcAft>
                      </a:pPr>
                      <a:r>
                        <a:rPr lang="fr-FR" sz="1000">
                          <a:effectLst/>
                        </a:rPr>
                        <a:t>0.0920*</a:t>
                      </a:r>
                      <a:endParaRPr lang="en-US" sz="1000">
                        <a:effectLst/>
                        <a:latin typeface="Calibri"/>
                        <a:ea typeface="Calibri"/>
                        <a:cs typeface="Times New Roman"/>
                      </a:endParaRPr>
                    </a:p>
                  </a:txBody>
                  <a:tcPr marL="41003" marR="41003" marT="0" marB="0" anchor="ctr"/>
                </a:tc>
              </a:tr>
              <a:tr h="225864">
                <a:tc>
                  <a:txBody>
                    <a:bodyPr/>
                    <a:lstStyle/>
                    <a:p>
                      <a:pPr>
                        <a:lnSpc>
                          <a:spcPct val="115000"/>
                        </a:lnSpc>
                      </a:pPr>
                      <a:endParaRPr lang="en-US" sz="1000">
                        <a:effectLst/>
                        <a:latin typeface="Calibri"/>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r>
              <a:tr h="225864">
                <a:tc>
                  <a:txBody>
                    <a:bodyPr/>
                    <a:lstStyle/>
                    <a:p>
                      <a:pPr marL="0" marR="0">
                        <a:lnSpc>
                          <a:spcPct val="107000"/>
                        </a:lnSpc>
                        <a:spcBef>
                          <a:spcPts val="0"/>
                        </a:spcBef>
                        <a:spcAft>
                          <a:spcPts val="0"/>
                        </a:spcAft>
                      </a:pPr>
                      <a:r>
                        <a:rPr lang="fr-FR" sz="1000">
                          <a:effectLst/>
                        </a:rPr>
                        <a:t>Industry Dummies</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0"/>
                        </a:spcAft>
                      </a:pPr>
                      <a:r>
                        <a:rPr lang="fr-FR" sz="1000">
                          <a:effectLst/>
                        </a:rPr>
                        <a:t>No</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0"/>
                        </a:spcAft>
                      </a:pPr>
                      <a:r>
                        <a:rPr lang="fr-FR" sz="1000">
                          <a:effectLst/>
                        </a:rPr>
                        <a:t>Yes</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0"/>
                        </a:spcAft>
                      </a:pPr>
                      <a:r>
                        <a:rPr lang="fr-FR" sz="1000">
                          <a:effectLst/>
                        </a:rPr>
                        <a:t>No</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0"/>
                        </a:spcAft>
                      </a:pPr>
                      <a:r>
                        <a:rPr lang="fr-FR" sz="1000">
                          <a:effectLst/>
                        </a:rPr>
                        <a:t>Yes</a:t>
                      </a:r>
                      <a:endParaRPr lang="en-US" sz="1000">
                        <a:effectLst/>
                        <a:latin typeface="Calibri"/>
                        <a:ea typeface="Calibri"/>
                        <a:cs typeface="Times New Roman"/>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c>
                  <a:txBody>
                    <a:bodyPr/>
                    <a:lstStyle/>
                    <a:p>
                      <a:pPr marL="0" marR="0" algn="ctr">
                        <a:lnSpc>
                          <a:spcPct val="107000"/>
                        </a:lnSpc>
                        <a:spcBef>
                          <a:spcPts val="0"/>
                        </a:spcBef>
                        <a:spcAft>
                          <a:spcPts val="800"/>
                        </a:spcAft>
                      </a:pPr>
                      <a:r>
                        <a:rPr lang="fr-FR" sz="1000">
                          <a:effectLst/>
                        </a:rPr>
                        <a:t>No</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800"/>
                        </a:spcAft>
                      </a:pPr>
                      <a:r>
                        <a:rPr lang="fr-FR" sz="1000">
                          <a:effectLst/>
                        </a:rPr>
                        <a:t>Yes</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800"/>
                        </a:spcAft>
                      </a:pPr>
                      <a:r>
                        <a:rPr lang="fr-FR" sz="1000">
                          <a:effectLst/>
                        </a:rPr>
                        <a:t>No</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800"/>
                        </a:spcAft>
                      </a:pPr>
                      <a:r>
                        <a:rPr lang="fr-FR" sz="1000">
                          <a:effectLst/>
                        </a:rPr>
                        <a:t>Yes</a:t>
                      </a:r>
                      <a:endParaRPr lang="en-US" sz="1000">
                        <a:effectLst/>
                        <a:latin typeface="Calibri"/>
                        <a:ea typeface="Calibri"/>
                        <a:cs typeface="Times New Roman"/>
                      </a:endParaRPr>
                    </a:p>
                  </a:txBody>
                  <a:tcPr marL="41003" marR="41003" marT="0" marB="0" anchor="ctr"/>
                </a:tc>
              </a:tr>
              <a:tr h="225864">
                <a:tc>
                  <a:txBody>
                    <a:bodyPr/>
                    <a:lstStyle/>
                    <a:p>
                      <a:pPr marL="0" marR="0">
                        <a:lnSpc>
                          <a:spcPct val="107000"/>
                        </a:lnSpc>
                        <a:spcBef>
                          <a:spcPts val="0"/>
                        </a:spcBef>
                        <a:spcAft>
                          <a:spcPts val="0"/>
                        </a:spcAft>
                      </a:pPr>
                      <a:r>
                        <a:rPr lang="fr-FR" sz="1000">
                          <a:effectLst/>
                        </a:rPr>
                        <a:t>Stage of Dev. Dummies</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0"/>
                        </a:spcAft>
                      </a:pPr>
                      <a:r>
                        <a:rPr lang="fr-FR" sz="1000">
                          <a:effectLst/>
                        </a:rPr>
                        <a:t>Yes</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0"/>
                        </a:spcAft>
                      </a:pPr>
                      <a:r>
                        <a:rPr lang="fr-FR" sz="1000">
                          <a:effectLst/>
                        </a:rPr>
                        <a:t>Yes</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0"/>
                        </a:spcAft>
                      </a:pPr>
                      <a:r>
                        <a:rPr lang="fr-FR" sz="1000">
                          <a:effectLst/>
                        </a:rPr>
                        <a:t>Yes</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0"/>
                        </a:spcAft>
                      </a:pPr>
                      <a:r>
                        <a:rPr lang="fr-FR" sz="1000">
                          <a:effectLst/>
                        </a:rPr>
                        <a:t>Yes</a:t>
                      </a:r>
                      <a:endParaRPr lang="en-US" sz="1000">
                        <a:effectLst/>
                        <a:latin typeface="Calibri"/>
                        <a:ea typeface="Calibri"/>
                        <a:cs typeface="Times New Roman"/>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c>
                  <a:txBody>
                    <a:bodyPr/>
                    <a:lstStyle/>
                    <a:p>
                      <a:pPr marL="0" marR="0" algn="ctr">
                        <a:lnSpc>
                          <a:spcPct val="107000"/>
                        </a:lnSpc>
                        <a:spcBef>
                          <a:spcPts val="0"/>
                        </a:spcBef>
                        <a:spcAft>
                          <a:spcPts val="800"/>
                        </a:spcAft>
                      </a:pPr>
                      <a:r>
                        <a:rPr lang="fr-FR" sz="1000">
                          <a:effectLst/>
                        </a:rPr>
                        <a:t>Partial</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800"/>
                        </a:spcAft>
                      </a:pPr>
                      <a:r>
                        <a:rPr lang="fr-FR" sz="1000">
                          <a:effectLst/>
                        </a:rPr>
                        <a:t>Partial</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800"/>
                        </a:spcAft>
                      </a:pPr>
                      <a:r>
                        <a:rPr lang="fr-FR" sz="1000">
                          <a:effectLst/>
                        </a:rPr>
                        <a:t>Partial</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800"/>
                        </a:spcAft>
                      </a:pPr>
                      <a:r>
                        <a:rPr lang="fr-FR" sz="1000">
                          <a:effectLst/>
                        </a:rPr>
                        <a:t>Partial</a:t>
                      </a:r>
                      <a:endParaRPr lang="en-US" sz="1000">
                        <a:effectLst/>
                        <a:latin typeface="Calibri"/>
                        <a:ea typeface="Calibri"/>
                        <a:cs typeface="Times New Roman"/>
                      </a:endParaRPr>
                    </a:p>
                  </a:txBody>
                  <a:tcPr marL="41003" marR="41003" marT="0" marB="0" anchor="ctr"/>
                </a:tc>
              </a:tr>
              <a:tr h="225864">
                <a:tc>
                  <a:txBody>
                    <a:bodyPr/>
                    <a:lstStyle/>
                    <a:p>
                      <a:pPr marL="0" marR="0">
                        <a:lnSpc>
                          <a:spcPct val="107000"/>
                        </a:lnSpc>
                        <a:spcBef>
                          <a:spcPts val="0"/>
                        </a:spcBef>
                        <a:spcAft>
                          <a:spcPts val="0"/>
                        </a:spcAft>
                      </a:pPr>
                      <a:r>
                        <a:rPr lang="fr-FR" sz="1000">
                          <a:effectLst/>
                        </a:rPr>
                        <a:t>Startup Country Dummies</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0"/>
                        </a:spcAft>
                      </a:pPr>
                      <a:r>
                        <a:rPr lang="fr-FR" sz="1000">
                          <a:effectLst/>
                        </a:rPr>
                        <a:t>Yes</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0"/>
                        </a:spcAft>
                      </a:pPr>
                      <a:r>
                        <a:rPr lang="fr-FR" sz="1000">
                          <a:effectLst/>
                        </a:rPr>
                        <a:t>Yes</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0"/>
                        </a:spcAft>
                      </a:pPr>
                      <a:r>
                        <a:rPr lang="fr-FR" sz="1000">
                          <a:effectLst/>
                        </a:rPr>
                        <a:t>Yes</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0"/>
                        </a:spcAft>
                      </a:pPr>
                      <a:r>
                        <a:rPr lang="fr-FR" sz="1000">
                          <a:effectLst/>
                        </a:rPr>
                        <a:t>Yes</a:t>
                      </a:r>
                      <a:endParaRPr lang="en-US" sz="1000">
                        <a:effectLst/>
                        <a:latin typeface="Calibri"/>
                        <a:ea typeface="Calibri"/>
                        <a:cs typeface="Times New Roman"/>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c>
                  <a:txBody>
                    <a:bodyPr/>
                    <a:lstStyle/>
                    <a:p>
                      <a:pPr marL="0" marR="0" algn="ctr">
                        <a:lnSpc>
                          <a:spcPct val="107000"/>
                        </a:lnSpc>
                        <a:spcBef>
                          <a:spcPts val="0"/>
                        </a:spcBef>
                        <a:spcAft>
                          <a:spcPts val="800"/>
                        </a:spcAft>
                      </a:pPr>
                      <a:r>
                        <a:rPr lang="fr-FR" sz="1000">
                          <a:effectLst/>
                        </a:rPr>
                        <a:t>Yes</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800"/>
                        </a:spcAft>
                      </a:pPr>
                      <a:r>
                        <a:rPr lang="fr-FR" sz="1000">
                          <a:effectLst/>
                        </a:rPr>
                        <a:t>Yes</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800"/>
                        </a:spcAft>
                      </a:pPr>
                      <a:r>
                        <a:rPr lang="fr-FR" sz="1000">
                          <a:effectLst/>
                        </a:rPr>
                        <a:t>Yes</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800"/>
                        </a:spcAft>
                      </a:pPr>
                      <a:r>
                        <a:rPr lang="fr-FR" sz="1000">
                          <a:effectLst/>
                        </a:rPr>
                        <a:t>Yes</a:t>
                      </a:r>
                      <a:endParaRPr lang="en-US" sz="1000">
                        <a:effectLst/>
                        <a:latin typeface="Calibri"/>
                        <a:ea typeface="Calibri"/>
                        <a:cs typeface="Times New Roman"/>
                      </a:endParaRPr>
                    </a:p>
                  </a:txBody>
                  <a:tcPr marL="41003" marR="41003" marT="0" marB="0" anchor="ctr"/>
                </a:tc>
              </a:tr>
              <a:tr h="225864">
                <a:tc>
                  <a:txBody>
                    <a:bodyPr/>
                    <a:lstStyle/>
                    <a:p>
                      <a:pPr>
                        <a:lnSpc>
                          <a:spcPct val="115000"/>
                        </a:lnSpc>
                      </a:pPr>
                      <a:endParaRPr lang="en-US" sz="1000">
                        <a:effectLst/>
                        <a:latin typeface="Calibri"/>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r>
              <a:tr h="225864">
                <a:tc>
                  <a:txBody>
                    <a:bodyPr/>
                    <a:lstStyle/>
                    <a:p>
                      <a:pPr marL="0" marR="0">
                        <a:lnSpc>
                          <a:spcPct val="107000"/>
                        </a:lnSpc>
                        <a:spcBef>
                          <a:spcPts val="0"/>
                        </a:spcBef>
                        <a:spcAft>
                          <a:spcPts val="0"/>
                        </a:spcAft>
                      </a:pPr>
                      <a:r>
                        <a:rPr lang="fr-FR" sz="1000">
                          <a:effectLst/>
                        </a:rPr>
                        <a:t>No. Obs.</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0"/>
                        </a:spcAft>
                      </a:pPr>
                      <a:r>
                        <a:rPr lang="fr-FR" sz="1000">
                          <a:effectLst/>
                        </a:rPr>
                        <a:t>277994</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0"/>
                        </a:spcAft>
                      </a:pPr>
                      <a:r>
                        <a:rPr lang="fr-FR" sz="1000">
                          <a:effectLst/>
                        </a:rPr>
                        <a:t>277994</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0"/>
                        </a:spcAft>
                      </a:pPr>
                      <a:r>
                        <a:rPr lang="fr-FR" sz="1000">
                          <a:effectLst/>
                        </a:rPr>
                        <a:t>277994</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0"/>
                        </a:spcAft>
                      </a:pPr>
                      <a:r>
                        <a:rPr lang="fr-FR" sz="1000">
                          <a:effectLst/>
                        </a:rPr>
                        <a:t>277994</a:t>
                      </a:r>
                      <a:endParaRPr lang="en-US" sz="1000">
                        <a:effectLst/>
                        <a:latin typeface="Calibri"/>
                        <a:ea typeface="Calibri"/>
                        <a:cs typeface="Times New Roman"/>
                      </a:endParaRPr>
                    </a:p>
                  </a:txBody>
                  <a:tcPr marL="41003" marR="41003" marT="0" marB="0" anchor="ctr"/>
                </a:tc>
                <a:tc>
                  <a:txBody>
                    <a:bodyPr/>
                    <a:lstStyle/>
                    <a:p>
                      <a:pPr>
                        <a:lnSpc>
                          <a:spcPct val="115000"/>
                        </a:lnSpc>
                      </a:pPr>
                      <a:endParaRPr lang="en-US" sz="1000">
                        <a:effectLst/>
                        <a:latin typeface="Calibri"/>
                      </a:endParaRPr>
                    </a:p>
                  </a:txBody>
                  <a:tcPr marL="41003" marR="41003" marT="0" marB="0" anchor="ctr"/>
                </a:tc>
                <a:tc>
                  <a:txBody>
                    <a:bodyPr/>
                    <a:lstStyle/>
                    <a:p>
                      <a:pPr marL="0" marR="0" algn="ctr">
                        <a:lnSpc>
                          <a:spcPct val="107000"/>
                        </a:lnSpc>
                        <a:spcBef>
                          <a:spcPts val="0"/>
                        </a:spcBef>
                        <a:spcAft>
                          <a:spcPts val="800"/>
                        </a:spcAft>
                      </a:pPr>
                      <a:r>
                        <a:rPr lang="fr-FR" sz="1000">
                          <a:effectLst/>
                        </a:rPr>
                        <a:t>96874</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800"/>
                        </a:spcAft>
                      </a:pPr>
                      <a:r>
                        <a:rPr lang="fr-FR" sz="1000">
                          <a:effectLst/>
                        </a:rPr>
                        <a:t>96874</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800"/>
                        </a:spcAft>
                      </a:pPr>
                      <a:r>
                        <a:rPr lang="fr-FR" sz="1000">
                          <a:effectLst/>
                        </a:rPr>
                        <a:t>181120</a:t>
                      </a:r>
                      <a:endParaRPr lang="en-US" sz="1000">
                        <a:effectLst/>
                        <a:latin typeface="Calibri"/>
                        <a:ea typeface="Calibri"/>
                        <a:cs typeface="Times New Roman"/>
                      </a:endParaRPr>
                    </a:p>
                  </a:txBody>
                  <a:tcPr marL="41003" marR="41003" marT="0" marB="0" anchor="ctr"/>
                </a:tc>
                <a:tc>
                  <a:txBody>
                    <a:bodyPr/>
                    <a:lstStyle/>
                    <a:p>
                      <a:pPr marL="0" marR="0" algn="ctr">
                        <a:lnSpc>
                          <a:spcPct val="107000"/>
                        </a:lnSpc>
                        <a:spcBef>
                          <a:spcPts val="0"/>
                        </a:spcBef>
                        <a:spcAft>
                          <a:spcPts val="800"/>
                        </a:spcAft>
                      </a:pPr>
                      <a:r>
                        <a:rPr lang="fr-FR" sz="1000" dirty="0">
                          <a:effectLst/>
                        </a:rPr>
                        <a:t>181120</a:t>
                      </a:r>
                      <a:endParaRPr lang="en-US" sz="1000" dirty="0">
                        <a:effectLst/>
                        <a:latin typeface="Calibri"/>
                        <a:ea typeface="Calibri"/>
                        <a:cs typeface="Times New Roman"/>
                      </a:endParaRPr>
                    </a:p>
                  </a:txBody>
                  <a:tcPr marL="41003" marR="41003" marT="0" marB="0" anchor="ctr"/>
                </a:tc>
              </a:tr>
            </a:tbl>
          </a:graphicData>
        </a:graphic>
      </p:graphicFrame>
    </p:spTree>
    <p:extLst>
      <p:ext uri="{BB962C8B-B14F-4D97-AF65-F5344CB8AC3E}">
        <p14:creationId xmlns:p14="http://schemas.microsoft.com/office/powerpoint/2010/main" val="27682328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307848"/>
            <a:ext cx="8534400" cy="758952"/>
          </a:xfrm>
        </p:spPr>
        <p:txBody>
          <a:bodyPr>
            <a:normAutofit fontScale="90000"/>
          </a:bodyPr>
          <a:lstStyle/>
          <a:p>
            <a:r>
              <a:rPr lang="en-US" dirty="0" smtClean="0"/>
              <a:t>Deal Level Analysis: Round Amounts by Type of VC Fund and Regions with Financial Center</a:t>
            </a:r>
            <a:endParaRPr lang="en-US" dirty="0"/>
          </a:p>
        </p:txBody>
      </p:sp>
      <p:sp>
        <p:nvSpPr>
          <p:cNvPr id="3" name="Content Placeholder 2"/>
          <p:cNvSpPr>
            <a:spLocks noGrp="1"/>
          </p:cNvSpPr>
          <p:nvPr>
            <p:ph sz="quarter" idx="1"/>
          </p:nvPr>
        </p:nvSpPr>
        <p:spPr/>
        <p:txBody>
          <a:bodyPr>
            <a:normAutofit fontScale="85000" lnSpcReduction="20000"/>
          </a:bodyPr>
          <a:lstStyle/>
          <a:p>
            <a:r>
              <a:rPr lang="en-US" dirty="0" smtClean="0"/>
              <a:t>Round </a:t>
            </a:r>
            <a:r>
              <a:rPr lang="en-US" dirty="0"/>
              <a:t>investment amounts went up for </a:t>
            </a:r>
            <a:r>
              <a:rPr lang="en-US" dirty="0" err="1"/>
              <a:t>fintech</a:t>
            </a:r>
            <a:r>
              <a:rPr lang="en-US" dirty="0"/>
              <a:t> post crisis by </a:t>
            </a:r>
            <a:endParaRPr lang="en-US" dirty="0" smtClean="0"/>
          </a:p>
          <a:p>
            <a:pPr lvl="1"/>
            <a:r>
              <a:rPr lang="en-US" dirty="0" smtClean="0">
                <a:solidFill>
                  <a:srgbClr val="FF0000"/>
                </a:solidFill>
              </a:rPr>
              <a:t>4.6</a:t>
            </a:r>
            <a:r>
              <a:rPr lang="en-US" dirty="0">
                <a:solidFill>
                  <a:srgbClr val="FF0000"/>
                </a:solidFill>
              </a:rPr>
              <a:t>% </a:t>
            </a:r>
            <a:r>
              <a:rPr lang="en-US" dirty="0"/>
              <a:t>for independent VCs (Model 2), </a:t>
            </a:r>
            <a:endParaRPr lang="en-US" dirty="0" smtClean="0"/>
          </a:p>
          <a:p>
            <a:pPr lvl="1"/>
            <a:r>
              <a:rPr lang="en-US" dirty="0" smtClean="0"/>
              <a:t>No change </a:t>
            </a:r>
            <a:r>
              <a:rPr lang="en-US" dirty="0"/>
              <a:t>for corporate VCs (Model 3) </a:t>
            </a:r>
            <a:endParaRPr lang="en-US" dirty="0" smtClean="0"/>
          </a:p>
          <a:p>
            <a:pPr lvl="1"/>
            <a:r>
              <a:rPr lang="en-US" dirty="0" smtClean="0"/>
              <a:t>No change for financial </a:t>
            </a:r>
            <a:r>
              <a:rPr lang="en-US" dirty="0"/>
              <a:t>institution affiliated VCs (Model 1</a:t>
            </a:r>
            <a:r>
              <a:rPr lang="en-US" dirty="0" smtClean="0"/>
              <a:t>).</a:t>
            </a:r>
          </a:p>
          <a:p>
            <a:endParaRPr lang="en-US" dirty="0"/>
          </a:p>
          <a:p>
            <a:r>
              <a:rPr lang="en-US" dirty="0" smtClean="0"/>
              <a:t>Round </a:t>
            </a:r>
            <a:r>
              <a:rPr lang="en-US" dirty="0"/>
              <a:t>investment amounts for </a:t>
            </a:r>
            <a:r>
              <a:rPr lang="en-US" dirty="0" err="1"/>
              <a:t>fintech</a:t>
            </a:r>
            <a:r>
              <a:rPr lang="en-US" dirty="0"/>
              <a:t> post crisis went up by </a:t>
            </a:r>
            <a:endParaRPr lang="en-US" dirty="0" smtClean="0"/>
          </a:p>
          <a:p>
            <a:pPr lvl="1"/>
            <a:r>
              <a:rPr lang="en-US" dirty="0" smtClean="0">
                <a:solidFill>
                  <a:srgbClr val="FF0000"/>
                </a:solidFill>
              </a:rPr>
              <a:t>2.0</a:t>
            </a:r>
            <a:r>
              <a:rPr lang="en-US" dirty="0">
                <a:solidFill>
                  <a:srgbClr val="FF0000"/>
                </a:solidFill>
              </a:rPr>
              <a:t>%</a:t>
            </a:r>
            <a:r>
              <a:rPr lang="en-US" dirty="0"/>
              <a:t> among large VC funds (Model 5), </a:t>
            </a:r>
            <a:endParaRPr lang="en-US" dirty="0" smtClean="0"/>
          </a:p>
          <a:p>
            <a:pPr lvl="1"/>
            <a:r>
              <a:rPr lang="en-US" dirty="0" smtClean="0">
                <a:solidFill>
                  <a:srgbClr val="FF0000"/>
                </a:solidFill>
              </a:rPr>
              <a:t>9.1</a:t>
            </a:r>
            <a:r>
              <a:rPr lang="en-US" dirty="0">
                <a:solidFill>
                  <a:srgbClr val="FF0000"/>
                </a:solidFill>
              </a:rPr>
              <a:t>%</a:t>
            </a:r>
            <a:r>
              <a:rPr lang="en-US" dirty="0"/>
              <a:t> among small VC funds (Model 4), </a:t>
            </a:r>
            <a:endParaRPr lang="en-US" dirty="0" smtClean="0"/>
          </a:p>
          <a:p>
            <a:pPr lvl="1"/>
            <a:r>
              <a:rPr lang="en-US" dirty="0" smtClean="0"/>
              <a:t>consistent </a:t>
            </a:r>
            <a:r>
              <a:rPr lang="en-US" dirty="0"/>
              <a:t>with </a:t>
            </a:r>
            <a:r>
              <a:rPr lang="en-US" dirty="0">
                <a:solidFill>
                  <a:srgbClr val="FF0000"/>
                </a:solidFill>
              </a:rPr>
              <a:t>Hypothesis 2</a:t>
            </a:r>
            <a:r>
              <a:rPr lang="en-US" dirty="0"/>
              <a:t>. </a:t>
            </a:r>
            <a:endParaRPr lang="en-US" dirty="0" smtClean="0"/>
          </a:p>
          <a:p>
            <a:endParaRPr lang="en-US" dirty="0"/>
          </a:p>
          <a:p>
            <a:r>
              <a:rPr lang="en-US" dirty="0" smtClean="0"/>
              <a:t>Round </a:t>
            </a:r>
            <a:r>
              <a:rPr lang="en-US" dirty="0"/>
              <a:t>investment amounts for </a:t>
            </a:r>
            <a:r>
              <a:rPr lang="en-US" dirty="0" err="1"/>
              <a:t>fintech</a:t>
            </a:r>
            <a:r>
              <a:rPr lang="en-US" dirty="0"/>
              <a:t> post crisis went up </a:t>
            </a:r>
            <a:r>
              <a:rPr lang="en-US" dirty="0" smtClean="0"/>
              <a:t>by</a:t>
            </a:r>
          </a:p>
          <a:p>
            <a:pPr lvl="1"/>
            <a:r>
              <a:rPr lang="en-US" dirty="0" smtClean="0">
                <a:solidFill>
                  <a:srgbClr val="FF0000"/>
                </a:solidFill>
              </a:rPr>
              <a:t>5.4</a:t>
            </a:r>
            <a:r>
              <a:rPr lang="en-US" dirty="0">
                <a:solidFill>
                  <a:srgbClr val="FF0000"/>
                </a:solidFill>
              </a:rPr>
              <a:t>%</a:t>
            </a:r>
            <a:r>
              <a:rPr lang="en-US" dirty="0"/>
              <a:t> in countries without a large financial center (Model 7), </a:t>
            </a:r>
            <a:endParaRPr lang="en-US" dirty="0" smtClean="0"/>
          </a:p>
          <a:p>
            <a:pPr lvl="1"/>
            <a:r>
              <a:rPr lang="en-US" dirty="0" smtClean="0"/>
              <a:t>unchanged </a:t>
            </a:r>
            <a:r>
              <a:rPr lang="en-US" dirty="0"/>
              <a:t>in countries with a major financial center (Model 6), </a:t>
            </a:r>
            <a:endParaRPr lang="en-US" dirty="0" smtClean="0"/>
          </a:p>
          <a:p>
            <a:pPr lvl="1"/>
            <a:r>
              <a:rPr lang="en-US" dirty="0" smtClean="0"/>
              <a:t>consistent </a:t>
            </a:r>
            <a:r>
              <a:rPr lang="en-US" dirty="0"/>
              <a:t>with </a:t>
            </a:r>
            <a:r>
              <a:rPr lang="en-US" dirty="0">
                <a:solidFill>
                  <a:srgbClr val="FF0000"/>
                </a:solidFill>
              </a:rPr>
              <a:t>Hypothesis 1</a:t>
            </a:r>
            <a:r>
              <a:rPr lang="en-US" dirty="0"/>
              <a:t>.</a:t>
            </a:r>
          </a:p>
        </p:txBody>
      </p:sp>
    </p:spTree>
    <p:extLst>
      <p:ext uri="{BB962C8B-B14F-4D97-AF65-F5344CB8AC3E}">
        <p14:creationId xmlns:p14="http://schemas.microsoft.com/office/powerpoint/2010/main" val="4109691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3422755676"/>
              </p:ext>
            </p:extLst>
          </p:nvPr>
        </p:nvGraphicFramePr>
        <p:xfrm>
          <a:off x="152400" y="152404"/>
          <a:ext cx="8839198" cy="6553195"/>
        </p:xfrm>
        <a:graphic>
          <a:graphicData uri="http://schemas.openxmlformats.org/drawingml/2006/table">
            <a:tbl>
              <a:tblPr firstRow="1" firstCol="1" bandRow="1">
                <a:tableStyleId>{5C22544A-7EE6-4342-B048-85BDC9FD1C3A}</a:tableStyleId>
              </a:tblPr>
              <a:tblGrid>
                <a:gridCol w="2302146"/>
                <a:gridCol w="879121"/>
                <a:gridCol w="852943"/>
                <a:gridCol w="904570"/>
                <a:gridCol w="142521"/>
                <a:gridCol w="903844"/>
                <a:gridCol w="903844"/>
                <a:gridCol w="142521"/>
                <a:gridCol w="903844"/>
                <a:gridCol w="903844"/>
              </a:tblGrid>
              <a:tr h="686385">
                <a:tc>
                  <a:txBody>
                    <a:bodyPr/>
                    <a:lstStyle/>
                    <a:p>
                      <a:pPr>
                        <a:lnSpc>
                          <a:spcPct val="115000"/>
                        </a:lnSpc>
                      </a:pPr>
                      <a:endParaRPr lang="en-US" sz="1000" dirty="0">
                        <a:effectLst/>
                        <a:latin typeface="Calibri"/>
                      </a:endParaRPr>
                    </a:p>
                  </a:txBody>
                  <a:tcPr marL="39134" marR="39134" marT="0" marB="0" anchor="b"/>
                </a:tc>
                <a:tc>
                  <a:txBody>
                    <a:bodyPr/>
                    <a:lstStyle/>
                    <a:p>
                      <a:pPr marL="0" marR="0" algn="ctr">
                        <a:lnSpc>
                          <a:spcPct val="107000"/>
                        </a:lnSpc>
                        <a:spcBef>
                          <a:spcPts val="0"/>
                        </a:spcBef>
                        <a:spcAft>
                          <a:spcPts val="0"/>
                        </a:spcAft>
                      </a:pPr>
                      <a:r>
                        <a:rPr lang="fr-FR" sz="1000">
                          <a:effectLst/>
                        </a:rPr>
                        <a:t>FIN. VCs</a:t>
                      </a:r>
                      <a:endParaRPr lang="en-US" sz="1000">
                        <a:effectLst/>
                        <a:latin typeface="Calibri"/>
                        <a:ea typeface="Calibri"/>
                        <a:cs typeface="Times New Roman"/>
                      </a:endParaRPr>
                    </a:p>
                  </a:txBody>
                  <a:tcPr marL="39134" marR="39134" marT="0" marB="0" anchor="b"/>
                </a:tc>
                <a:tc>
                  <a:txBody>
                    <a:bodyPr/>
                    <a:lstStyle/>
                    <a:p>
                      <a:pPr marL="0" marR="0" algn="ctr">
                        <a:lnSpc>
                          <a:spcPct val="107000"/>
                        </a:lnSpc>
                        <a:spcBef>
                          <a:spcPts val="0"/>
                        </a:spcBef>
                        <a:spcAft>
                          <a:spcPts val="0"/>
                        </a:spcAft>
                      </a:pPr>
                      <a:r>
                        <a:rPr lang="fr-FR" sz="1000">
                          <a:effectLst/>
                        </a:rPr>
                        <a:t>PRIVATE VCs</a:t>
                      </a:r>
                      <a:endParaRPr lang="en-US" sz="1000">
                        <a:effectLst/>
                        <a:latin typeface="Calibri"/>
                        <a:ea typeface="Calibri"/>
                        <a:cs typeface="Times New Roman"/>
                      </a:endParaRPr>
                    </a:p>
                  </a:txBody>
                  <a:tcPr marL="39134" marR="39134" marT="0" marB="0" anchor="b"/>
                </a:tc>
                <a:tc>
                  <a:txBody>
                    <a:bodyPr/>
                    <a:lstStyle/>
                    <a:p>
                      <a:pPr marL="0" marR="0" algn="ctr">
                        <a:lnSpc>
                          <a:spcPct val="107000"/>
                        </a:lnSpc>
                        <a:spcBef>
                          <a:spcPts val="0"/>
                        </a:spcBef>
                        <a:spcAft>
                          <a:spcPts val="0"/>
                        </a:spcAft>
                      </a:pPr>
                      <a:r>
                        <a:rPr lang="fr-FR" sz="1000">
                          <a:effectLst/>
                        </a:rPr>
                        <a:t>CORP. VCs</a:t>
                      </a:r>
                      <a:endParaRPr lang="en-US" sz="1000">
                        <a:effectLst/>
                        <a:latin typeface="Calibri"/>
                        <a:ea typeface="Calibri"/>
                        <a:cs typeface="Times New Roman"/>
                      </a:endParaRPr>
                    </a:p>
                  </a:txBody>
                  <a:tcPr marL="39134" marR="39134" marT="0" marB="0" anchor="b"/>
                </a:tc>
                <a:tc>
                  <a:txBody>
                    <a:bodyPr/>
                    <a:lstStyle/>
                    <a:p>
                      <a:pPr marL="0" marR="0">
                        <a:lnSpc>
                          <a:spcPct val="107000"/>
                        </a:lnSpc>
                        <a:spcBef>
                          <a:spcPts val="0"/>
                        </a:spcBef>
                        <a:spcAft>
                          <a:spcPts val="0"/>
                        </a:spcAft>
                      </a:pPr>
                      <a:r>
                        <a:rPr lang="fr-FR" sz="1000">
                          <a:effectLst/>
                        </a:rPr>
                        <a:t> </a:t>
                      </a:r>
                      <a:endParaRPr lang="en-US" sz="1000">
                        <a:effectLst/>
                        <a:latin typeface="Calibri"/>
                        <a:ea typeface="Calibri"/>
                        <a:cs typeface="Times New Roman"/>
                      </a:endParaRPr>
                    </a:p>
                  </a:txBody>
                  <a:tcPr marL="39134" marR="39134" marT="0" marB="0" anchor="b"/>
                </a:tc>
                <a:tc>
                  <a:txBody>
                    <a:bodyPr/>
                    <a:lstStyle/>
                    <a:p>
                      <a:pPr marL="0" marR="0" algn="ctr">
                        <a:lnSpc>
                          <a:spcPct val="107000"/>
                        </a:lnSpc>
                        <a:spcBef>
                          <a:spcPts val="0"/>
                        </a:spcBef>
                        <a:spcAft>
                          <a:spcPts val="0"/>
                        </a:spcAft>
                      </a:pPr>
                      <a:r>
                        <a:rPr lang="fr-FR" sz="1000">
                          <a:effectLst/>
                        </a:rPr>
                        <a:t>Small VC Funds</a:t>
                      </a:r>
                      <a:endParaRPr lang="en-US" sz="1000">
                        <a:effectLst/>
                        <a:latin typeface="Calibri"/>
                        <a:ea typeface="Calibri"/>
                        <a:cs typeface="Times New Roman"/>
                      </a:endParaRPr>
                    </a:p>
                  </a:txBody>
                  <a:tcPr marL="39134" marR="39134" marT="0" marB="0" anchor="b"/>
                </a:tc>
                <a:tc>
                  <a:txBody>
                    <a:bodyPr/>
                    <a:lstStyle/>
                    <a:p>
                      <a:pPr marL="0" marR="0" algn="ctr">
                        <a:lnSpc>
                          <a:spcPct val="107000"/>
                        </a:lnSpc>
                        <a:spcBef>
                          <a:spcPts val="0"/>
                        </a:spcBef>
                        <a:spcAft>
                          <a:spcPts val="0"/>
                        </a:spcAft>
                      </a:pPr>
                      <a:r>
                        <a:rPr lang="fr-FR" sz="1000">
                          <a:effectLst/>
                        </a:rPr>
                        <a:t>Large VC Funds</a:t>
                      </a:r>
                      <a:endParaRPr lang="en-US" sz="1000">
                        <a:effectLst/>
                        <a:latin typeface="Calibri"/>
                        <a:ea typeface="Calibri"/>
                        <a:cs typeface="Times New Roman"/>
                      </a:endParaRPr>
                    </a:p>
                  </a:txBody>
                  <a:tcPr marL="39134" marR="39134" marT="0" marB="0" anchor="b"/>
                </a:tc>
                <a:tc>
                  <a:txBody>
                    <a:bodyPr/>
                    <a:lstStyle/>
                    <a:p>
                      <a:pPr marL="0" marR="0">
                        <a:lnSpc>
                          <a:spcPct val="107000"/>
                        </a:lnSpc>
                        <a:spcBef>
                          <a:spcPts val="0"/>
                        </a:spcBef>
                        <a:spcAft>
                          <a:spcPts val="0"/>
                        </a:spcAft>
                      </a:pPr>
                      <a:r>
                        <a:rPr lang="fr-FR" sz="1000">
                          <a:effectLst/>
                        </a:rPr>
                        <a:t> </a:t>
                      </a:r>
                      <a:endParaRPr lang="en-US" sz="1000">
                        <a:effectLst/>
                        <a:latin typeface="Calibri"/>
                        <a:ea typeface="Calibri"/>
                        <a:cs typeface="Times New Roman"/>
                      </a:endParaRPr>
                    </a:p>
                  </a:txBody>
                  <a:tcPr marL="39134" marR="39134" marT="0" marB="0" anchor="b"/>
                </a:tc>
                <a:tc>
                  <a:txBody>
                    <a:bodyPr/>
                    <a:lstStyle/>
                    <a:p>
                      <a:pPr marL="0" marR="0" algn="ctr">
                        <a:lnSpc>
                          <a:spcPct val="107000"/>
                        </a:lnSpc>
                        <a:spcBef>
                          <a:spcPts val="0"/>
                        </a:spcBef>
                        <a:spcAft>
                          <a:spcPts val="0"/>
                        </a:spcAft>
                      </a:pPr>
                      <a:r>
                        <a:rPr lang="fr-FR" sz="1000">
                          <a:effectLst/>
                        </a:rPr>
                        <a:t>Large Financial Center</a:t>
                      </a:r>
                      <a:endParaRPr lang="en-US" sz="1000">
                        <a:effectLst/>
                        <a:latin typeface="Calibri"/>
                        <a:ea typeface="Calibri"/>
                        <a:cs typeface="Times New Roman"/>
                      </a:endParaRPr>
                    </a:p>
                  </a:txBody>
                  <a:tcPr marL="39134" marR="39134" marT="0" marB="0" anchor="b"/>
                </a:tc>
                <a:tc>
                  <a:txBody>
                    <a:bodyPr/>
                    <a:lstStyle/>
                    <a:p>
                      <a:pPr marL="0" marR="0" algn="ctr">
                        <a:lnSpc>
                          <a:spcPct val="107000"/>
                        </a:lnSpc>
                        <a:spcBef>
                          <a:spcPts val="0"/>
                        </a:spcBef>
                        <a:spcAft>
                          <a:spcPts val="0"/>
                        </a:spcAft>
                      </a:pPr>
                      <a:r>
                        <a:rPr lang="fr-FR" sz="1000">
                          <a:effectLst/>
                        </a:rPr>
                        <a:t>No Large Financial Center</a:t>
                      </a:r>
                      <a:endParaRPr lang="en-US" sz="1000">
                        <a:effectLst/>
                        <a:latin typeface="Calibri"/>
                        <a:ea typeface="Calibri"/>
                        <a:cs typeface="Times New Roman"/>
                      </a:endParaRPr>
                    </a:p>
                  </a:txBody>
                  <a:tcPr marL="39134" marR="39134" marT="0" marB="0" anchor="b"/>
                </a:tc>
              </a:tr>
              <a:tr h="228913">
                <a:tc>
                  <a:txBody>
                    <a:bodyPr/>
                    <a:lstStyle/>
                    <a:p>
                      <a:pPr marL="0" marR="0">
                        <a:lnSpc>
                          <a:spcPct val="107000"/>
                        </a:lnSpc>
                        <a:spcBef>
                          <a:spcPts val="0"/>
                        </a:spcBef>
                        <a:spcAft>
                          <a:spcPts val="0"/>
                        </a:spcAft>
                      </a:pPr>
                      <a:r>
                        <a:rPr lang="fr-FR" sz="1000">
                          <a:effectLst/>
                        </a:rPr>
                        <a:t>Variable</a:t>
                      </a:r>
                      <a:endParaRPr lang="en-US" sz="1000">
                        <a:effectLst/>
                        <a:latin typeface="Calibri"/>
                        <a:ea typeface="Calibri"/>
                        <a:cs typeface="Times New Roman"/>
                      </a:endParaRPr>
                    </a:p>
                  </a:txBody>
                  <a:tcPr marL="39134" marR="39134" marT="0" marB="0" anchor="b"/>
                </a:tc>
                <a:tc>
                  <a:txBody>
                    <a:bodyPr/>
                    <a:lstStyle/>
                    <a:p>
                      <a:pPr marL="0" marR="0" algn="ctr">
                        <a:lnSpc>
                          <a:spcPct val="107000"/>
                        </a:lnSpc>
                        <a:spcBef>
                          <a:spcPts val="0"/>
                        </a:spcBef>
                        <a:spcAft>
                          <a:spcPts val="0"/>
                        </a:spcAft>
                      </a:pPr>
                      <a:r>
                        <a:rPr lang="fr-FR" sz="1000">
                          <a:effectLst/>
                        </a:rPr>
                        <a:t>[1]</a:t>
                      </a:r>
                      <a:endParaRPr lang="en-US" sz="1000">
                        <a:effectLst/>
                        <a:latin typeface="Calibri"/>
                        <a:ea typeface="Calibri"/>
                        <a:cs typeface="Times New Roman"/>
                      </a:endParaRPr>
                    </a:p>
                  </a:txBody>
                  <a:tcPr marL="39134" marR="39134" marT="0" marB="0" anchor="b"/>
                </a:tc>
                <a:tc>
                  <a:txBody>
                    <a:bodyPr/>
                    <a:lstStyle/>
                    <a:p>
                      <a:pPr marL="0" marR="0" algn="ctr">
                        <a:lnSpc>
                          <a:spcPct val="107000"/>
                        </a:lnSpc>
                        <a:spcBef>
                          <a:spcPts val="0"/>
                        </a:spcBef>
                        <a:spcAft>
                          <a:spcPts val="0"/>
                        </a:spcAft>
                      </a:pPr>
                      <a:r>
                        <a:rPr lang="fr-FR" sz="1000">
                          <a:effectLst/>
                        </a:rPr>
                        <a:t>[2]</a:t>
                      </a:r>
                      <a:endParaRPr lang="en-US" sz="1000">
                        <a:effectLst/>
                        <a:latin typeface="Calibri"/>
                        <a:ea typeface="Calibri"/>
                        <a:cs typeface="Times New Roman"/>
                      </a:endParaRPr>
                    </a:p>
                  </a:txBody>
                  <a:tcPr marL="39134" marR="39134" marT="0" marB="0" anchor="b"/>
                </a:tc>
                <a:tc>
                  <a:txBody>
                    <a:bodyPr/>
                    <a:lstStyle/>
                    <a:p>
                      <a:pPr marL="0" marR="0" algn="ctr">
                        <a:lnSpc>
                          <a:spcPct val="107000"/>
                        </a:lnSpc>
                        <a:spcBef>
                          <a:spcPts val="0"/>
                        </a:spcBef>
                        <a:spcAft>
                          <a:spcPts val="0"/>
                        </a:spcAft>
                      </a:pPr>
                      <a:r>
                        <a:rPr lang="fr-FR" sz="1000">
                          <a:effectLst/>
                        </a:rPr>
                        <a:t>[3]</a:t>
                      </a:r>
                      <a:endParaRPr lang="en-US" sz="1000">
                        <a:effectLst/>
                        <a:latin typeface="Calibri"/>
                        <a:ea typeface="Calibri"/>
                        <a:cs typeface="Times New Roman"/>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marL="0" marR="0" algn="ctr">
                        <a:lnSpc>
                          <a:spcPct val="107000"/>
                        </a:lnSpc>
                        <a:spcBef>
                          <a:spcPts val="0"/>
                        </a:spcBef>
                        <a:spcAft>
                          <a:spcPts val="0"/>
                        </a:spcAft>
                      </a:pPr>
                      <a:r>
                        <a:rPr lang="fr-FR" sz="1000">
                          <a:effectLst/>
                        </a:rPr>
                        <a:t>[4]</a:t>
                      </a:r>
                      <a:endParaRPr lang="en-US" sz="1000">
                        <a:effectLst/>
                        <a:latin typeface="Calibri"/>
                        <a:ea typeface="Calibri"/>
                        <a:cs typeface="Times New Roman"/>
                      </a:endParaRPr>
                    </a:p>
                  </a:txBody>
                  <a:tcPr marL="39134" marR="39134" marT="0" marB="0" anchor="b"/>
                </a:tc>
                <a:tc>
                  <a:txBody>
                    <a:bodyPr/>
                    <a:lstStyle/>
                    <a:p>
                      <a:pPr marL="0" marR="0" algn="ctr">
                        <a:lnSpc>
                          <a:spcPct val="107000"/>
                        </a:lnSpc>
                        <a:spcBef>
                          <a:spcPts val="0"/>
                        </a:spcBef>
                        <a:spcAft>
                          <a:spcPts val="0"/>
                        </a:spcAft>
                      </a:pPr>
                      <a:r>
                        <a:rPr lang="fr-FR" sz="1000">
                          <a:effectLst/>
                        </a:rPr>
                        <a:t>[5]</a:t>
                      </a:r>
                      <a:endParaRPr lang="en-US" sz="1000">
                        <a:effectLst/>
                        <a:latin typeface="Calibri"/>
                        <a:ea typeface="Calibri"/>
                        <a:cs typeface="Times New Roman"/>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marL="0" marR="0" algn="ctr">
                        <a:lnSpc>
                          <a:spcPct val="107000"/>
                        </a:lnSpc>
                        <a:spcBef>
                          <a:spcPts val="0"/>
                        </a:spcBef>
                        <a:spcAft>
                          <a:spcPts val="0"/>
                        </a:spcAft>
                      </a:pPr>
                      <a:r>
                        <a:rPr lang="fr-FR" sz="1000">
                          <a:effectLst/>
                        </a:rPr>
                        <a:t>[6]</a:t>
                      </a:r>
                      <a:endParaRPr lang="en-US" sz="1000">
                        <a:effectLst/>
                        <a:latin typeface="Calibri"/>
                        <a:ea typeface="Calibri"/>
                        <a:cs typeface="Times New Roman"/>
                      </a:endParaRPr>
                    </a:p>
                  </a:txBody>
                  <a:tcPr marL="39134" marR="39134" marT="0" marB="0" anchor="b"/>
                </a:tc>
                <a:tc>
                  <a:txBody>
                    <a:bodyPr/>
                    <a:lstStyle/>
                    <a:p>
                      <a:pPr marL="0" marR="0" algn="ctr">
                        <a:lnSpc>
                          <a:spcPct val="107000"/>
                        </a:lnSpc>
                        <a:spcBef>
                          <a:spcPts val="0"/>
                        </a:spcBef>
                        <a:spcAft>
                          <a:spcPts val="0"/>
                        </a:spcAft>
                      </a:pPr>
                      <a:r>
                        <a:rPr lang="fr-FR" sz="1000">
                          <a:effectLst/>
                        </a:rPr>
                        <a:t>[7]</a:t>
                      </a:r>
                      <a:endParaRPr lang="en-US" sz="1000">
                        <a:effectLst/>
                        <a:latin typeface="Calibri"/>
                        <a:ea typeface="Calibri"/>
                        <a:cs typeface="Times New Roman"/>
                      </a:endParaRPr>
                    </a:p>
                  </a:txBody>
                  <a:tcPr marL="39134" marR="39134" marT="0" marB="0" anchor="b"/>
                </a:tc>
              </a:tr>
              <a:tr h="228913">
                <a:tc>
                  <a:txBody>
                    <a:bodyPr/>
                    <a:lstStyle/>
                    <a:p>
                      <a:pPr>
                        <a:lnSpc>
                          <a:spcPct val="115000"/>
                        </a:lnSpc>
                      </a:pPr>
                      <a:endParaRPr lang="en-US" sz="1000">
                        <a:effectLst/>
                        <a:latin typeface="Calibri"/>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r>
              <a:tr h="228913">
                <a:tc>
                  <a:txBody>
                    <a:bodyPr/>
                    <a:lstStyle/>
                    <a:p>
                      <a:pPr marL="0" marR="0">
                        <a:lnSpc>
                          <a:spcPct val="107000"/>
                        </a:lnSpc>
                        <a:spcBef>
                          <a:spcPts val="0"/>
                        </a:spcBef>
                        <a:spcAft>
                          <a:spcPts val="0"/>
                        </a:spcAft>
                      </a:pPr>
                      <a:r>
                        <a:rPr lang="fr-FR" sz="1000" u="sng">
                          <a:effectLst/>
                        </a:rPr>
                        <a:t>Startup Characteristics:</a:t>
                      </a:r>
                      <a:endParaRPr lang="en-US" sz="1000">
                        <a:effectLst/>
                        <a:latin typeface="Calibri"/>
                        <a:ea typeface="Calibri"/>
                        <a:cs typeface="Times New Roman"/>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r>
              <a:tr h="228913">
                <a:tc>
                  <a:txBody>
                    <a:bodyPr/>
                    <a:lstStyle/>
                    <a:p>
                      <a:pPr marL="0" marR="0">
                        <a:lnSpc>
                          <a:spcPct val="107000"/>
                        </a:lnSpc>
                        <a:spcBef>
                          <a:spcPts val="0"/>
                        </a:spcBef>
                        <a:spcAft>
                          <a:spcPts val="0"/>
                        </a:spcAft>
                      </a:pPr>
                      <a:r>
                        <a:rPr lang="fr-FR" sz="1000">
                          <a:effectLst/>
                        </a:rPr>
                        <a:t>Post-Crisis (dummy)</a:t>
                      </a:r>
                      <a:endParaRPr lang="en-US" sz="1000">
                        <a:effectLst/>
                        <a:latin typeface="Calibri"/>
                        <a:ea typeface="Calibri"/>
                        <a:cs typeface="Times New Roman"/>
                      </a:endParaRPr>
                    </a:p>
                  </a:txBody>
                  <a:tcPr marL="39134" marR="39134" marT="0" marB="0" anchor="b"/>
                </a:tc>
                <a:tc>
                  <a:txBody>
                    <a:bodyPr/>
                    <a:lstStyle/>
                    <a:p>
                      <a:pPr marL="0" marR="0" algn="ctr">
                        <a:lnSpc>
                          <a:spcPct val="107000"/>
                        </a:lnSpc>
                        <a:spcBef>
                          <a:spcPts val="0"/>
                        </a:spcBef>
                        <a:spcAft>
                          <a:spcPts val="0"/>
                        </a:spcAft>
                      </a:pPr>
                      <a:r>
                        <a:rPr lang="fr-FR" sz="900">
                          <a:effectLst/>
                        </a:rPr>
                        <a:t>-0.0184</a:t>
                      </a:r>
                      <a:endParaRPr lang="en-US" sz="1000">
                        <a:effectLst/>
                        <a:latin typeface="Calibri"/>
                        <a:ea typeface="Calibri"/>
                        <a:cs typeface="Times New Roman"/>
                      </a:endParaRPr>
                    </a:p>
                  </a:txBody>
                  <a:tcPr marL="39134" marR="39134" marT="0" marB="0" anchor="b"/>
                </a:tc>
                <a:tc>
                  <a:txBody>
                    <a:bodyPr/>
                    <a:lstStyle/>
                    <a:p>
                      <a:pPr marL="0" marR="0" algn="ctr">
                        <a:lnSpc>
                          <a:spcPct val="107000"/>
                        </a:lnSpc>
                        <a:spcBef>
                          <a:spcPts val="0"/>
                        </a:spcBef>
                        <a:spcAft>
                          <a:spcPts val="0"/>
                        </a:spcAft>
                      </a:pPr>
                      <a:r>
                        <a:rPr lang="fr-FR" sz="900">
                          <a:effectLst/>
                        </a:rPr>
                        <a:t>-0.2303</a:t>
                      </a:r>
                      <a:endParaRPr lang="en-US" sz="1000">
                        <a:effectLst/>
                        <a:latin typeface="Calibri"/>
                        <a:ea typeface="Calibri"/>
                        <a:cs typeface="Times New Roman"/>
                      </a:endParaRPr>
                    </a:p>
                  </a:txBody>
                  <a:tcPr marL="39134" marR="39134" marT="0" marB="0" anchor="b"/>
                </a:tc>
                <a:tc>
                  <a:txBody>
                    <a:bodyPr/>
                    <a:lstStyle/>
                    <a:p>
                      <a:pPr marL="0" marR="0" algn="ctr">
                        <a:lnSpc>
                          <a:spcPct val="107000"/>
                        </a:lnSpc>
                        <a:spcBef>
                          <a:spcPts val="0"/>
                        </a:spcBef>
                        <a:spcAft>
                          <a:spcPts val="0"/>
                        </a:spcAft>
                      </a:pPr>
                      <a:r>
                        <a:rPr lang="fr-FR" sz="900">
                          <a:effectLst/>
                        </a:rPr>
                        <a:t>-0.0033</a:t>
                      </a:r>
                      <a:endParaRPr lang="en-US" sz="1000">
                        <a:effectLst/>
                        <a:latin typeface="Calibri"/>
                        <a:ea typeface="Calibri"/>
                        <a:cs typeface="Times New Roman"/>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marL="0" marR="0" algn="ctr">
                        <a:lnSpc>
                          <a:spcPct val="107000"/>
                        </a:lnSpc>
                        <a:spcBef>
                          <a:spcPts val="0"/>
                        </a:spcBef>
                        <a:spcAft>
                          <a:spcPts val="0"/>
                        </a:spcAft>
                      </a:pPr>
                      <a:r>
                        <a:rPr lang="fr-FR" sz="900">
                          <a:effectLst/>
                        </a:rPr>
                        <a:t>-0.3250</a:t>
                      </a:r>
                      <a:endParaRPr lang="en-US" sz="1000">
                        <a:effectLst/>
                        <a:latin typeface="Calibri"/>
                        <a:ea typeface="Calibri"/>
                        <a:cs typeface="Times New Roman"/>
                      </a:endParaRPr>
                    </a:p>
                  </a:txBody>
                  <a:tcPr marL="39134" marR="39134" marT="0" marB="0" anchor="b"/>
                </a:tc>
                <a:tc>
                  <a:txBody>
                    <a:bodyPr/>
                    <a:lstStyle/>
                    <a:p>
                      <a:pPr marL="0" marR="0" algn="ctr">
                        <a:lnSpc>
                          <a:spcPct val="107000"/>
                        </a:lnSpc>
                        <a:spcBef>
                          <a:spcPts val="0"/>
                        </a:spcBef>
                        <a:spcAft>
                          <a:spcPts val="0"/>
                        </a:spcAft>
                      </a:pPr>
                      <a:r>
                        <a:rPr lang="fr-FR" sz="900">
                          <a:effectLst/>
                        </a:rPr>
                        <a:t>-0.0200</a:t>
                      </a:r>
                      <a:endParaRPr lang="en-US" sz="1000">
                        <a:effectLst/>
                        <a:latin typeface="Calibri"/>
                        <a:ea typeface="Calibri"/>
                        <a:cs typeface="Times New Roman"/>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marL="0" marR="0" algn="ctr">
                        <a:lnSpc>
                          <a:spcPct val="107000"/>
                        </a:lnSpc>
                        <a:spcBef>
                          <a:spcPts val="0"/>
                        </a:spcBef>
                        <a:spcAft>
                          <a:spcPts val="0"/>
                        </a:spcAft>
                      </a:pPr>
                      <a:r>
                        <a:rPr lang="fr-FR" sz="900">
                          <a:effectLst/>
                        </a:rPr>
                        <a:t>-0.1583</a:t>
                      </a:r>
                      <a:endParaRPr lang="en-US" sz="1000">
                        <a:effectLst/>
                        <a:latin typeface="Calibri"/>
                        <a:ea typeface="Calibri"/>
                        <a:cs typeface="Times New Roman"/>
                      </a:endParaRPr>
                    </a:p>
                  </a:txBody>
                  <a:tcPr marL="39134" marR="39134" marT="0" marB="0" anchor="b"/>
                </a:tc>
                <a:tc>
                  <a:txBody>
                    <a:bodyPr/>
                    <a:lstStyle/>
                    <a:p>
                      <a:pPr marL="0" marR="0" algn="ctr">
                        <a:lnSpc>
                          <a:spcPct val="107000"/>
                        </a:lnSpc>
                        <a:spcBef>
                          <a:spcPts val="0"/>
                        </a:spcBef>
                        <a:spcAft>
                          <a:spcPts val="0"/>
                        </a:spcAft>
                      </a:pPr>
                      <a:r>
                        <a:rPr lang="fr-FR" sz="900">
                          <a:effectLst/>
                        </a:rPr>
                        <a:t>0.2713</a:t>
                      </a:r>
                      <a:endParaRPr lang="en-US" sz="1000">
                        <a:effectLst/>
                        <a:latin typeface="Calibri"/>
                        <a:ea typeface="Calibri"/>
                        <a:cs typeface="Times New Roman"/>
                      </a:endParaRPr>
                    </a:p>
                  </a:txBody>
                  <a:tcPr marL="39134" marR="39134" marT="0" marB="0" anchor="b"/>
                </a:tc>
              </a:tr>
              <a:tr h="228913">
                <a:tc>
                  <a:txBody>
                    <a:bodyPr/>
                    <a:lstStyle/>
                    <a:p>
                      <a:pPr marL="0" marR="0">
                        <a:lnSpc>
                          <a:spcPct val="107000"/>
                        </a:lnSpc>
                        <a:spcBef>
                          <a:spcPts val="0"/>
                        </a:spcBef>
                        <a:spcAft>
                          <a:spcPts val="0"/>
                        </a:spcAft>
                      </a:pPr>
                      <a:r>
                        <a:rPr lang="fr-FR" sz="1000">
                          <a:effectLst/>
                        </a:rPr>
                        <a:t>Fintech Startup (dummy)</a:t>
                      </a:r>
                      <a:endParaRPr lang="en-US" sz="1000">
                        <a:effectLst/>
                        <a:latin typeface="Calibri"/>
                        <a:ea typeface="Calibri"/>
                        <a:cs typeface="Times New Roman"/>
                      </a:endParaRPr>
                    </a:p>
                  </a:txBody>
                  <a:tcPr marL="39134" marR="39134" marT="0" marB="0" anchor="b"/>
                </a:tc>
                <a:tc>
                  <a:txBody>
                    <a:bodyPr/>
                    <a:lstStyle/>
                    <a:p>
                      <a:pPr marL="0" marR="0" algn="ctr">
                        <a:lnSpc>
                          <a:spcPct val="107000"/>
                        </a:lnSpc>
                        <a:spcBef>
                          <a:spcPts val="0"/>
                        </a:spcBef>
                        <a:spcAft>
                          <a:spcPts val="0"/>
                        </a:spcAft>
                      </a:pPr>
                      <a:r>
                        <a:rPr lang="fr-FR" sz="900">
                          <a:effectLst/>
                        </a:rPr>
                        <a:t>0.7206**</a:t>
                      </a:r>
                      <a:endParaRPr lang="en-US" sz="1000">
                        <a:effectLst/>
                        <a:latin typeface="Calibri"/>
                        <a:ea typeface="Calibri"/>
                        <a:cs typeface="Times New Roman"/>
                      </a:endParaRPr>
                    </a:p>
                  </a:txBody>
                  <a:tcPr marL="39134" marR="39134" marT="0" marB="0" anchor="b"/>
                </a:tc>
                <a:tc>
                  <a:txBody>
                    <a:bodyPr/>
                    <a:lstStyle/>
                    <a:p>
                      <a:pPr marL="0" marR="0" algn="ctr">
                        <a:lnSpc>
                          <a:spcPct val="107000"/>
                        </a:lnSpc>
                        <a:spcBef>
                          <a:spcPts val="0"/>
                        </a:spcBef>
                        <a:spcAft>
                          <a:spcPts val="0"/>
                        </a:spcAft>
                      </a:pPr>
                      <a:r>
                        <a:rPr lang="fr-FR" sz="900">
                          <a:effectLst/>
                        </a:rPr>
                        <a:t>0.3853**</a:t>
                      </a:r>
                      <a:endParaRPr lang="en-US" sz="1000">
                        <a:effectLst/>
                        <a:latin typeface="Calibri"/>
                        <a:ea typeface="Calibri"/>
                        <a:cs typeface="Times New Roman"/>
                      </a:endParaRPr>
                    </a:p>
                  </a:txBody>
                  <a:tcPr marL="39134" marR="39134" marT="0" marB="0" anchor="b"/>
                </a:tc>
                <a:tc>
                  <a:txBody>
                    <a:bodyPr/>
                    <a:lstStyle/>
                    <a:p>
                      <a:pPr marL="0" marR="0" algn="ctr">
                        <a:lnSpc>
                          <a:spcPct val="107000"/>
                        </a:lnSpc>
                        <a:spcBef>
                          <a:spcPts val="0"/>
                        </a:spcBef>
                        <a:spcAft>
                          <a:spcPts val="0"/>
                        </a:spcAft>
                      </a:pPr>
                      <a:r>
                        <a:rPr lang="fr-FR" sz="900">
                          <a:effectLst/>
                        </a:rPr>
                        <a:t>-0.3057</a:t>
                      </a:r>
                      <a:endParaRPr lang="en-US" sz="1000">
                        <a:effectLst/>
                        <a:latin typeface="Calibri"/>
                        <a:ea typeface="Calibri"/>
                        <a:cs typeface="Times New Roman"/>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marL="0" marR="0" algn="ctr">
                        <a:lnSpc>
                          <a:spcPct val="107000"/>
                        </a:lnSpc>
                        <a:spcBef>
                          <a:spcPts val="0"/>
                        </a:spcBef>
                        <a:spcAft>
                          <a:spcPts val="0"/>
                        </a:spcAft>
                      </a:pPr>
                      <a:r>
                        <a:rPr lang="fr-FR" sz="900">
                          <a:effectLst/>
                        </a:rPr>
                        <a:t>0.1999</a:t>
                      </a:r>
                      <a:endParaRPr lang="en-US" sz="1000">
                        <a:effectLst/>
                        <a:latin typeface="Calibri"/>
                        <a:ea typeface="Calibri"/>
                        <a:cs typeface="Times New Roman"/>
                      </a:endParaRPr>
                    </a:p>
                  </a:txBody>
                  <a:tcPr marL="39134" marR="39134" marT="0" marB="0" anchor="b"/>
                </a:tc>
                <a:tc>
                  <a:txBody>
                    <a:bodyPr/>
                    <a:lstStyle/>
                    <a:p>
                      <a:pPr marL="0" marR="0" algn="ctr">
                        <a:lnSpc>
                          <a:spcPct val="107000"/>
                        </a:lnSpc>
                        <a:spcBef>
                          <a:spcPts val="0"/>
                        </a:spcBef>
                        <a:spcAft>
                          <a:spcPts val="0"/>
                        </a:spcAft>
                      </a:pPr>
                      <a:r>
                        <a:rPr lang="fr-FR" sz="900">
                          <a:effectLst/>
                        </a:rPr>
                        <a:t>0.4811**</a:t>
                      </a:r>
                      <a:endParaRPr lang="en-US" sz="1000">
                        <a:effectLst/>
                        <a:latin typeface="Calibri"/>
                        <a:ea typeface="Calibri"/>
                        <a:cs typeface="Times New Roman"/>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marL="0" marR="0" algn="ctr">
                        <a:lnSpc>
                          <a:spcPct val="107000"/>
                        </a:lnSpc>
                        <a:spcBef>
                          <a:spcPts val="0"/>
                        </a:spcBef>
                        <a:spcAft>
                          <a:spcPts val="0"/>
                        </a:spcAft>
                      </a:pPr>
                      <a:r>
                        <a:rPr lang="fr-FR" sz="900">
                          <a:effectLst/>
                        </a:rPr>
                        <a:t>0.3930**</a:t>
                      </a:r>
                      <a:endParaRPr lang="en-US" sz="1000">
                        <a:effectLst/>
                        <a:latin typeface="Calibri"/>
                        <a:ea typeface="Calibri"/>
                        <a:cs typeface="Times New Roman"/>
                      </a:endParaRPr>
                    </a:p>
                  </a:txBody>
                  <a:tcPr marL="39134" marR="39134" marT="0" marB="0" anchor="b"/>
                </a:tc>
                <a:tc>
                  <a:txBody>
                    <a:bodyPr/>
                    <a:lstStyle/>
                    <a:p>
                      <a:pPr marL="0" marR="0" algn="ctr">
                        <a:lnSpc>
                          <a:spcPct val="107000"/>
                        </a:lnSpc>
                        <a:spcBef>
                          <a:spcPts val="0"/>
                        </a:spcBef>
                        <a:spcAft>
                          <a:spcPts val="0"/>
                        </a:spcAft>
                      </a:pPr>
                      <a:r>
                        <a:rPr lang="fr-FR" sz="900">
                          <a:effectLst/>
                        </a:rPr>
                        <a:t>0.7011**</a:t>
                      </a:r>
                      <a:endParaRPr lang="en-US" sz="1000">
                        <a:effectLst/>
                        <a:latin typeface="Calibri"/>
                        <a:ea typeface="Calibri"/>
                        <a:cs typeface="Times New Roman"/>
                      </a:endParaRPr>
                    </a:p>
                  </a:txBody>
                  <a:tcPr marL="39134" marR="39134" marT="0" marB="0" anchor="b"/>
                </a:tc>
              </a:tr>
              <a:tr h="228913">
                <a:tc>
                  <a:txBody>
                    <a:bodyPr/>
                    <a:lstStyle/>
                    <a:p>
                      <a:pPr marL="0" marR="0">
                        <a:lnSpc>
                          <a:spcPct val="107000"/>
                        </a:lnSpc>
                        <a:spcBef>
                          <a:spcPts val="0"/>
                        </a:spcBef>
                        <a:spcAft>
                          <a:spcPts val="0"/>
                        </a:spcAft>
                      </a:pPr>
                      <a:r>
                        <a:rPr lang="fr-FR" sz="1000">
                          <a:effectLst/>
                        </a:rPr>
                        <a:t>Post-Crisis * Fintech</a:t>
                      </a:r>
                      <a:endParaRPr lang="en-US" sz="1000">
                        <a:effectLst/>
                        <a:latin typeface="Calibri"/>
                        <a:ea typeface="Calibri"/>
                        <a:cs typeface="Times New Roman"/>
                      </a:endParaRPr>
                    </a:p>
                  </a:txBody>
                  <a:tcPr marL="39134" marR="39134" marT="0" marB="0" anchor="b"/>
                </a:tc>
                <a:tc>
                  <a:txBody>
                    <a:bodyPr/>
                    <a:lstStyle/>
                    <a:p>
                      <a:pPr marL="0" marR="0" algn="ctr">
                        <a:lnSpc>
                          <a:spcPct val="107000"/>
                        </a:lnSpc>
                        <a:spcBef>
                          <a:spcPts val="0"/>
                        </a:spcBef>
                        <a:spcAft>
                          <a:spcPts val="0"/>
                        </a:spcAft>
                      </a:pPr>
                      <a:r>
                        <a:rPr lang="fr-FR" sz="900">
                          <a:effectLst/>
                        </a:rPr>
                        <a:t>-0.0015</a:t>
                      </a:r>
                      <a:endParaRPr lang="en-US" sz="1000">
                        <a:effectLst/>
                        <a:latin typeface="Calibri"/>
                        <a:ea typeface="Calibri"/>
                        <a:cs typeface="Times New Roman"/>
                      </a:endParaRPr>
                    </a:p>
                  </a:txBody>
                  <a:tcPr marL="39134" marR="39134" marT="0" marB="0" anchor="b"/>
                </a:tc>
                <a:tc>
                  <a:txBody>
                    <a:bodyPr/>
                    <a:lstStyle/>
                    <a:p>
                      <a:pPr marL="0" marR="0" algn="ctr">
                        <a:lnSpc>
                          <a:spcPct val="107000"/>
                        </a:lnSpc>
                        <a:spcBef>
                          <a:spcPts val="0"/>
                        </a:spcBef>
                        <a:spcAft>
                          <a:spcPts val="0"/>
                        </a:spcAft>
                      </a:pPr>
                      <a:r>
                        <a:rPr lang="fr-FR" sz="900">
                          <a:effectLst/>
                        </a:rPr>
                        <a:t>0.3927***</a:t>
                      </a:r>
                      <a:endParaRPr lang="en-US" sz="1000">
                        <a:effectLst/>
                        <a:latin typeface="Calibri"/>
                        <a:ea typeface="Calibri"/>
                        <a:cs typeface="Times New Roman"/>
                      </a:endParaRPr>
                    </a:p>
                  </a:txBody>
                  <a:tcPr marL="39134" marR="39134" marT="0" marB="0" anchor="b"/>
                </a:tc>
                <a:tc>
                  <a:txBody>
                    <a:bodyPr/>
                    <a:lstStyle/>
                    <a:p>
                      <a:pPr marL="0" marR="0" algn="ctr">
                        <a:lnSpc>
                          <a:spcPct val="107000"/>
                        </a:lnSpc>
                        <a:spcBef>
                          <a:spcPts val="0"/>
                        </a:spcBef>
                        <a:spcAft>
                          <a:spcPts val="0"/>
                        </a:spcAft>
                      </a:pPr>
                      <a:r>
                        <a:rPr lang="fr-FR" sz="900">
                          <a:effectLst/>
                        </a:rPr>
                        <a:t>-0.4758</a:t>
                      </a:r>
                      <a:endParaRPr lang="en-US" sz="1000">
                        <a:effectLst/>
                        <a:latin typeface="Calibri"/>
                        <a:ea typeface="Calibri"/>
                        <a:cs typeface="Times New Roman"/>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marL="0" marR="0" algn="ctr">
                        <a:lnSpc>
                          <a:spcPct val="107000"/>
                        </a:lnSpc>
                        <a:spcBef>
                          <a:spcPts val="0"/>
                        </a:spcBef>
                        <a:spcAft>
                          <a:spcPts val="0"/>
                        </a:spcAft>
                      </a:pPr>
                      <a:r>
                        <a:rPr lang="fr-FR" sz="900">
                          <a:effectLst/>
                        </a:rPr>
                        <a:t>0.7759***</a:t>
                      </a:r>
                      <a:endParaRPr lang="en-US" sz="1000">
                        <a:effectLst/>
                        <a:latin typeface="Calibri"/>
                        <a:ea typeface="Calibri"/>
                        <a:cs typeface="Times New Roman"/>
                      </a:endParaRPr>
                    </a:p>
                  </a:txBody>
                  <a:tcPr marL="39134" marR="39134" marT="0" marB="0" anchor="b"/>
                </a:tc>
                <a:tc>
                  <a:txBody>
                    <a:bodyPr/>
                    <a:lstStyle/>
                    <a:p>
                      <a:pPr marL="0" marR="0" algn="ctr">
                        <a:lnSpc>
                          <a:spcPct val="107000"/>
                        </a:lnSpc>
                        <a:spcBef>
                          <a:spcPts val="0"/>
                        </a:spcBef>
                        <a:spcAft>
                          <a:spcPts val="0"/>
                        </a:spcAft>
                      </a:pPr>
                      <a:r>
                        <a:rPr lang="fr-FR" sz="900">
                          <a:effectLst/>
                        </a:rPr>
                        <a:t>0.1734**</a:t>
                      </a:r>
                      <a:endParaRPr lang="en-US" sz="1000">
                        <a:effectLst/>
                        <a:latin typeface="Calibri"/>
                        <a:ea typeface="Calibri"/>
                        <a:cs typeface="Times New Roman"/>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marL="0" marR="0" algn="ctr">
                        <a:lnSpc>
                          <a:spcPct val="107000"/>
                        </a:lnSpc>
                        <a:spcBef>
                          <a:spcPts val="0"/>
                        </a:spcBef>
                        <a:spcAft>
                          <a:spcPts val="0"/>
                        </a:spcAft>
                      </a:pPr>
                      <a:r>
                        <a:rPr lang="fr-FR" sz="900">
                          <a:effectLst/>
                        </a:rPr>
                        <a:t>-0.0277</a:t>
                      </a:r>
                      <a:endParaRPr lang="en-US" sz="1000">
                        <a:effectLst/>
                        <a:latin typeface="Calibri"/>
                        <a:ea typeface="Calibri"/>
                        <a:cs typeface="Times New Roman"/>
                      </a:endParaRPr>
                    </a:p>
                  </a:txBody>
                  <a:tcPr marL="39134" marR="39134" marT="0" marB="0" anchor="b"/>
                </a:tc>
                <a:tc>
                  <a:txBody>
                    <a:bodyPr/>
                    <a:lstStyle/>
                    <a:p>
                      <a:pPr marL="0" marR="0" algn="ctr">
                        <a:lnSpc>
                          <a:spcPct val="107000"/>
                        </a:lnSpc>
                        <a:spcBef>
                          <a:spcPts val="0"/>
                        </a:spcBef>
                        <a:spcAft>
                          <a:spcPts val="0"/>
                        </a:spcAft>
                      </a:pPr>
                      <a:r>
                        <a:rPr lang="fr-FR" sz="900">
                          <a:effectLst/>
                        </a:rPr>
                        <a:t>0.4610**</a:t>
                      </a:r>
                      <a:endParaRPr lang="en-US" sz="1000">
                        <a:effectLst/>
                        <a:latin typeface="Calibri"/>
                        <a:ea typeface="Calibri"/>
                        <a:cs typeface="Times New Roman"/>
                      </a:endParaRPr>
                    </a:p>
                  </a:txBody>
                  <a:tcPr marL="39134" marR="39134" marT="0" marB="0" anchor="b"/>
                </a:tc>
              </a:tr>
              <a:tr h="228913">
                <a:tc>
                  <a:txBody>
                    <a:bodyPr/>
                    <a:lstStyle/>
                    <a:p>
                      <a:pPr marL="0" marR="0">
                        <a:lnSpc>
                          <a:spcPct val="107000"/>
                        </a:lnSpc>
                        <a:spcBef>
                          <a:spcPts val="0"/>
                        </a:spcBef>
                        <a:spcAft>
                          <a:spcPts val="0"/>
                        </a:spcAft>
                      </a:pPr>
                      <a:r>
                        <a:rPr lang="fr-FR" sz="1000">
                          <a:effectLst/>
                        </a:rPr>
                        <a:t>Startup Age (in years)</a:t>
                      </a:r>
                      <a:endParaRPr lang="en-US" sz="1000">
                        <a:effectLst/>
                        <a:latin typeface="Calibri"/>
                        <a:ea typeface="Calibri"/>
                        <a:cs typeface="Times New Roman"/>
                      </a:endParaRPr>
                    </a:p>
                  </a:txBody>
                  <a:tcPr marL="39134" marR="39134" marT="0" marB="0" anchor="b"/>
                </a:tc>
                <a:tc>
                  <a:txBody>
                    <a:bodyPr/>
                    <a:lstStyle/>
                    <a:p>
                      <a:pPr marL="0" marR="0" algn="ctr">
                        <a:lnSpc>
                          <a:spcPct val="107000"/>
                        </a:lnSpc>
                        <a:spcBef>
                          <a:spcPts val="0"/>
                        </a:spcBef>
                        <a:spcAft>
                          <a:spcPts val="0"/>
                        </a:spcAft>
                      </a:pPr>
                      <a:r>
                        <a:rPr lang="fr-FR" sz="900">
                          <a:effectLst/>
                        </a:rPr>
                        <a:t>-0.0112***</a:t>
                      </a:r>
                      <a:endParaRPr lang="en-US" sz="1000">
                        <a:effectLst/>
                        <a:latin typeface="Calibri"/>
                        <a:ea typeface="Calibri"/>
                        <a:cs typeface="Times New Roman"/>
                      </a:endParaRPr>
                    </a:p>
                  </a:txBody>
                  <a:tcPr marL="39134" marR="39134" marT="0" marB="0" anchor="b"/>
                </a:tc>
                <a:tc>
                  <a:txBody>
                    <a:bodyPr/>
                    <a:lstStyle/>
                    <a:p>
                      <a:pPr marL="0" marR="0" algn="ctr">
                        <a:lnSpc>
                          <a:spcPct val="107000"/>
                        </a:lnSpc>
                        <a:spcBef>
                          <a:spcPts val="0"/>
                        </a:spcBef>
                        <a:spcAft>
                          <a:spcPts val="0"/>
                        </a:spcAft>
                      </a:pPr>
                      <a:r>
                        <a:rPr lang="fr-FR" sz="900">
                          <a:effectLst/>
                        </a:rPr>
                        <a:t>-0.0090**</a:t>
                      </a:r>
                      <a:endParaRPr lang="en-US" sz="1000">
                        <a:effectLst/>
                        <a:latin typeface="Calibri"/>
                        <a:ea typeface="Calibri"/>
                        <a:cs typeface="Times New Roman"/>
                      </a:endParaRPr>
                    </a:p>
                  </a:txBody>
                  <a:tcPr marL="39134" marR="39134" marT="0" marB="0" anchor="b"/>
                </a:tc>
                <a:tc>
                  <a:txBody>
                    <a:bodyPr/>
                    <a:lstStyle/>
                    <a:p>
                      <a:pPr marL="0" marR="0" algn="ctr">
                        <a:lnSpc>
                          <a:spcPct val="107000"/>
                        </a:lnSpc>
                        <a:spcBef>
                          <a:spcPts val="0"/>
                        </a:spcBef>
                        <a:spcAft>
                          <a:spcPts val="0"/>
                        </a:spcAft>
                      </a:pPr>
                      <a:r>
                        <a:rPr lang="fr-FR" sz="900">
                          <a:effectLst/>
                        </a:rPr>
                        <a:t>-0.0143***</a:t>
                      </a:r>
                      <a:endParaRPr lang="en-US" sz="1000">
                        <a:effectLst/>
                        <a:latin typeface="Calibri"/>
                        <a:ea typeface="Calibri"/>
                        <a:cs typeface="Times New Roman"/>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marL="0" marR="0" algn="ctr">
                        <a:lnSpc>
                          <a:spcPct val="107000"/>
                        </a:lnSpc>
                        <a:spcBef>
                          <a:spcPts val="0"/>
                        </a:spcBef>
                        <a:spcAft>
                          <a:spcPts val="0"/>
                        </a:spcAft>
                      </a:pPr>
                      <a:r>
                        <a:rPr lang="fr-FR" sz="900">
                          <a:effectLst/>
                        </a:rPr>
                        <a:t>-0.0152***</a:t>
                      </a:r>
                      <a:endParaRPr lang="en-US" sz="1000">
                        <a:effectLst/>
                        <a:latin typeface="Calibri"/>
                        <a:ea typeface="Calibri"/>
                        <a:cs typeface="Times New Roman"/>
                      </a:endParaRPr>
                    </a:p>
                  </a:txBody>
                  <a:tcPr marL="39134" marR="39134" marT="0" marB="0" anchor="b"/>
                </a:tc>
                <a:tc>
                  <a:txBody>
                    <a:bodyPr/>
                    <a:lstStyle/>
                    <a:p>
                      <a:pPr marL="0" marR="0" algn="ctr">
                        <a:lnSpc>
                          <a:spcPct val="107000"/>
                        </a:lnSpc>
                        <a:spcBef>
                          <a:spcPts val="0"/>
                        </a:spcBef>
                        <a:spcAft>
                          <a:spcPts val="0"/>
                        </a:spcAft>
                      </a:pPr>
                      <a:r>
                        <a:rPr lang="fr-FR" sz="900">
                          <a:effectLst/>
                        </a:rPr>
                        <a:t>-0.0075**</a:t>
                      </a:r>
                      <a:endParaRPr lang="en-US" sz="1000">
                        <a:effectLst/>
                        <a:latin typeface="Calibri"/>
                        <a:ea typeface="Calibri"/>
                        <a:cs typeface="Times New Roman"/>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marL="0" marR="0" algn="ctr">
                        <a:lnSpc>
                          <a:spcPct val="107000"/>
                        </a:lnSpc>
                        <a:spcBef>
                          <a:spcPts val="0"/>
                        </a:spcBef>
                        <a:spcAft>
                          <a:spcPts val="0"/>
                        </a:spcAft>
                      </a:pPr>
                      <a:r>
                        <a:rPr lang="fr-FR" sz="900">
                          <a:effectLst/>
                        </a:rPr>
                        <a:t>-0.0122***</a:t>
                      </a:r>
                      <a:endParaRPr lang="en-US" sz="1000">
                        <a:effectLst/>
                        <a:latin typeface="Calibri"/>
                        <a:ea typeface="Calibri"/>
                        <a:cs typeface="Times New Roman"/>
                      </a:endParaRPr>
                    </a:p>
                  </a:txBody>
                  <a:tcPr marL="39134" marR="39134" marT="0" marB="0" anchor="b"/>
                </a:tc>
                <a:tc>
                  <a:txBody>
                    <a:bodyPr/>
                    <a:lstStyle/>
                    <a:p>
                      <a:pPr marL="0" marR="0" algn="ctr">
                        <a:lnSpc>
                          <a:spcPct val="107000"/>
                        </a:lnSpc>
                        <a:spcBef>
                          <a:spcPts val="0"/>
                        </a:spcBef>
                        <a:spcAft>
                          <a:spcPts val="0"/>
                        </a:spcAft>
                      </a:pPr>
                      <a:r>
                        <a:rPr lang="fr-FR" sz="900">
                          <a:effectLst/>
                        </a:rPr>
                        <a:t>-0.0020*</a:t>
                      </a:r>
                      <a:endParaRPr lang="en-US" sz="1000">
                        <a:effectLst/>
                        <a:latin typeface="Calibri"/>
                        <a:ea typeface="Calibri"/>
                        <a:cs typeface="Times New Roman"/>
                      </a:endParaRPr>
                    </a:p>
                  </a:txBody>
                  <a:tcPr marL="39134" marR="39134" marT="0" marB="0" anchor="b"/>
                </a:tc>
              </a:tr>
              <a:tr h="228913">
                <a:tc>
                  <a:txBody>
                    <a:bodyPr/>
                    <a:lstStyle/>
                    <a:p>
                      <a:pPr>
                        <a:lnSpc>
                          <a:spcPct val="115000"/>
                        </a:lnSpc>
                      </a:pPr>
                      <a:endParaRPr lang="en-US" sz="1000">
                        <a:effectLst/>
                        <a:latin typeface="Calibri"/>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r>
              <a:tr h="228913">
                <a:tc>
                  <a:txBody>
                    <a:bodyPr/>
                    <a:lstStyle/>
                    <a:p>
                      <a:pPr marL="0" marR="0">
                        <a:lnSpc>
                          <a:spcPct val="107000"/>
                        </a:lnSpc>
                        <a:spcBef>
                          <a:spcPts val="0"/>
                        </a:spcBef>
                        <a:spcAft>
                          <a:spcPts val="0"/>
                        </a:spcAft>
                      </a:pPr>
                      <a:r>
                        <a:rPr lang="fr-FR" sz="1000" u="sng">
                          <a:effectLst/>
                        </a:rPr>
                        <a:t>VC Fund Characteristics:</a:t>
                      </a:r>
                      <a:endParaRPr lang="en-US" sz="1000">
                        <a:effectLst/>
                        <a:latin typeface="Calibri"/>
                        <a:ea typeface="Calibri"/>
                        <a:cs typeface="Times New Roman"/>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r>
              <a:tr h="415362">
                <a:tc>
                  <a:txBody>
                    <a:bodyPr/>
                    <a:lstStyle/>
                    <a:p>
                      <a:pPr marL="0" marR="0">
                        <a:lnSpc>
                          <a:spcPct val="107000"/>
                        </a:lnSpc>
                        <a:spcBef>
                          <a:spcPts val="0"/>
                        </a:spcBef>
                        <a:spcAft>
                          <a:spcPts val="0"/>
                        </a:spcAft>
                      </a:pPr>
                      <a:r>
                        <a:rPr lang="fr-FR" sz="1000">
                          <a:effectLst/>
                        </a:rPr>
                        <a:t>Financial VC Fund (dummy)</a:t>
                      </a:r>
                      <a:endParaRPr lang="en-US" sz="1000">
                        <a:effectLst/>
                        <a:latin typeface="Calibri"/>
                        <a:ea typeface="Calibri"/>
                        <a:cs typeface="Times New Roman"/>
                      </a:endParaRPr>
                    </a:p>
                  </a:txBody>
                  <a:tcPr marL="39134" marR="39134" marT="0" marB="0" anchor="b"/>
                </a:tc>
                <a:tc>
                  <a:txBody>
                    <a:bodyPr/>
                    <a:lstStyle/>
                    <a:p>
                      <a:pPr marL="0" marR="0" algn="ctr">
                        <a:lnSpc>
                          <a:spcPct val="107000"/>
                        </a:lnSpc>
                        <a:spcBef>
                          <a:spcPts val="0"/>
                        </a:spcBef>
                        <a:spcAft>
                          <a:spcPts val="0"/>
                        </a:spcAft>
                      </a:pPr>
                      <a:r>
                        <a:rPr lang="fr-FR" sz="900">
                          <a:effectLst/>
                        </a:rPr>
                        <a:t> - -</a:t>
                      </a:r>
                      <a:endParaRPr lang="en-US" sz="1000">
                        <a:effectLst/>
                        <a:latin typeface="Calibri"/>
                        <a:ea typeface="Calibri"/>
                        <a:cs typeface="Times New Roman"/>
                      </a:endParaRPr>
                    </a:p>
                  </a:txBody>
                  <a:tcPr marL="39134" marR="39134" marT="0" marB="0" anchor="b"/>
                </a:tc>
                <a:tc>
                  <a:txBody>
                    <a:bodyPr/>
                    <a:lstStyle/>
                    <a:p>
                      <a:pPr marL="0" marR="0" algn="ctr">
                        <a:lnSpc>
                          <a:spcPct val="107000"/>
                        </a:lnSpc>
                        <a:spcBef>
                          <a:spcPts val="0"/>
                        </a:spcBef>
                        <a:spcAft>
                          <a:spcPts val="0"/>
                        </a:spcAft>
                      </a:pPr>
                      <a:r>
                        <a:rPr lang="fr-FR" sz="900">
                          <a:effectLst/>
                        </a:rPr>
                        <a:t> - -</a:t>
                      </a:r>
                      <a:endParaRPr lang="en-US" sz="1000">
                        <a:effectLst/>
                        <a:latin typeface="Calibri"/>
                        <a:ea typeface="Calibri"/>
                        <a:cs typeface="Times New Roman"/>
                      </a:endParaRPr>
                    </a:p>
                  </a:txBody>
                  <a:tcPr marL="39134" marR="39134" marT="0" marB="0" anchor="b"/>
                </a:tc>
                <a:tc>
                  <a:txBody>
                    <a:bodyPr/>
                    <a:lstStyle/>
                    <a:p>
                      <a:pPr marL="0" marR="0" algn="ctr">
                        <a:lnSpc>
                          <a:spcPct val="107000"/>
                        </a:lnSpc>
                        <a:spcBef>
                          <a:spcPts val="0"/>
                        </a:spcBef>
                        <a:spcAft>
                          <a:spcPts val="0"/>
                        </a:spcAft>
                      </a:pPr>
                      <a:r>
                        <a:rPr lang="fr-FR" sz="900">
                          <a:effectLst/>
                        </a:rPr>
                        <a:t> - -</a:t>
                      </a:r>
                      <a:endParaRPr lang="en-US" sz="1000">
                        <a:effectLst/>
                        <a:latin typeface="Calibri"/>
                        <a:ea typeface="Calibri"/>
                        <a:cs typeface="Times New Roman"/>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marL="0" marR="0" algn="ctr">
                        <a:lnSpc>
                          <a:spcPct val="107000"/>
                        </a:lnSpc>
                        <a:spcBef>
                          <a:spcPts val="0"/>
                        </a:spcBef>
                        <a:spcAft>
                          <a:spcPts val="0"/>
                        </a:spcAft>
                      </a:pPr>
                      <a:r>
                        <a:rPr lang="fr-FR" sz="900">
                          <a:effectLst/>
                        </a:rPr>
                        <a:t>0.4807***</a:t>
                      </a:r>
                      <a:endParaRPr lang="en-US" sz="1000">
                        <a:effectLst/>
                        <a:latin typeface="Calibri"/>
                        <a:ea typeface="Calibri"/>
                        <a:cs typeface="Times New Roman"/>
                      </a:endParaRPr>
                    </a:p>
                  </a:txBody>
                  <a:tcPr marL="39134" marR="39134" marT="0" marB="0" anchor="b"/>
                </a:tc>
                <a:tc>
                  <a:txBody>
                    <a:bodyPr/>
                    <a:lstStyle/>
                    <a:p>
                      <a:pPr marL="0" marR="0" algn="ctr">
                        <a:lnSpc>
                          <a:spcPct val="107000"/>
                        </a:lnSpc>
                        <a:spcBef>
                          <a:spcPts val="0"/>
                        </a:spcBef>
                        <a:spcAft>
                          <a:spcPts val="0"/>
                        </a:spcAft>
                      </a:pPr>
                      <a:r>
                        <a:rPr lang="fr-FR" sz="900">
                          <a:effectLst/>
                        </a:rPr>
                        <a:t>0.7675***</a:t>
                      </a:r>
                      <a:endParaRPr lang="en-US" sz="1000">
                        <a:effectLst/>
                        <a:latin typeface="Calibri"/>
                        <a:ea typeface="Calibri"/>
                        <a:cs typeface="Times New Roman"/>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marL="0" marR="0" algn="ctr">
                        <a:lnSpc>
                          <a:spcPct val="107000"/>
                        </a:lnSpc>
                        <a:spcBef>
                          <a:spcPts val="0"/>
                        </a:spcBef>
                        <a:spcAft>
                          <a:spcPts val="0"/>
                        </a:spcAft>
                      </a:pPr>
                      <a:r>
                        <a:rPr lang="fr-FR" sz="900">
                          <a:effectLst/>
                        </a:rPr>
                        <a:t>0.6961***</a:t>
                      </a:r>
                      <a:endParaRPr lang="en-US" sz="1000">
                        <a:effectLst/>
                        <a:latin typeface="Calibri"/>
                        <a:ea typeface="Calibri"/>
                        <a:cs typeface="Times New Roman"/>
                      </a:endParaRPr>
                    </a:p>
                  </a:txBody>
                  <a:tcPr marL="39134" marR="39134" marT="0" marB="0" anchor="b"/>
                </a:tc>
                <a:tc>
                  <a:txBody>
                    <a:bodyPr/>
                    <a:lstStyle/>
                    <a:p>
                      <a:pPr marL="0" marR="0" algn="ctr">
                        <a:lnSpc>
                          <a:spcPct val="107000"/>
                        </a:lnSpc>
                        <a:spcBef>
                          <a:spcPts val="0"/>
                        </a:spcBef>
                        <a:spcAft>
                          <a:spcPts val="0"/>
                        </a:spcAft>
                      </a:pPr>
                      <a:r>
                        <a:rPr lang="fr-FR" sz="900">
                          <a:effectLst/>
                        </a:rPr>
                        <a:t>0.4433***</a:t>
                      </a:r>
                      <a:endParaRPr lang="en-US" sz="1000">
                        <a:effectLst/>
                        <a:latin typeface="Calibri"/>
                        <a:ea typeface="Calibri"/>
                        <a:cs typeface="Times New Roman"/>
                      </a:endParaRPr>
                    </a:p>
                  </a:txBody>
                  <a:tcPr marL="39134" marR="39134" marT="0" marB="0" anchor="b"/>
                </a:tc>
              </a:tr>
              <a:tr h="228913">
                <a:tc>
                  <a:txBody>
                    <a:bodyPr/>
                    <a:lstStyle/>
                    <a:p>
                      <a:pPr marL="0" marR="0">
                        <a:lnSpc>
                          <a:spcPct val="107000"/>
                        </a:lnSpc>
                        <a:spcBef>
                          <a:spcPts val="0"/>
                        </a:spcBef>
                        <a:spcAft>
                          <a:spcPts val="0"/>
                        </a:spcAft>
                      </a:pPr>
                      <a:r>
                        <a:rPr lang="fr-FR" sz="1000">
                          <a:effectLst/>
                        </a:rPr>
                        <a:t>Private VC Fund (dummy)</a:t>
                      </a:r>
                      <a:endParaRPr lang="en-US" sz="1000">
                        <a:effectLst/>
                        <a:latin typeface="Calibri"/>
                        <a:ea typeface="Calibri"/>
                        <a:cs typeface="Times New Roman"/>
                      </a:endParaRPr>
                    </a:p>
                  </a:txBody>
                  <a:tcPr marL="39134" marR="39134" marT="0" marB="0" anchor="b"/>
                </a:tc>
                <a:tc>
                  <a:txBody>
                    <a:bodyPr/>
                    <a:lstStyle/>
                    <a:p>
                      <a:pPr marL="0" marR="0" algn="ctr">
                        <a:lnSpc>
                          <a:spcPct val="107000"/>
                        </a:lnSpc>
                        <a:spcBef>
                          <a:spcPts val="0"/>
                        </a:spcBef>
                        <a:spcAft>
                          <a:spcPts val="0"/>
                        </a:spcAft>
                      </a:pPr>
                      <a:r>
                        <a:rPr lang="fr-FR" sz="900">
                          <a:effectLst/>
                        </a:rPr>
                        <a:t> - -</a:t>
                      </a:r>
                      <a:endParaRPr lang="en-US" sz="1000">
                        <a:effectLst/>
                        <a:latin typeface="Calibri"/>
                        <a:ea typeface="Calibri"/>
                        <a:cs typeface="Times New Roman"/>
                      </a:endParaRPr>
                    </a:p>
                  </a:txBody>
                  <a:tcPr marL="39134" marR="39134" marT="0" marB="0" anchor="b"/>
                </a:tc>
                <a:tc>
                  <a:txBody>
                    <a:bodyPr/>
                    <a:lstStyle/>
                    <a:p>
                      <a:pPr marL="0" marR="0" algn="ctr">
                        <a:lnSpc>
                          <a:spcPct val="107000"/>
                        </a:lnSpc>
                        <a:spcBef>
                          <a:spcPts val="0"/>
                        </a:spcBef>
                        <a:spcAft>
                          <a:spcPts val="0"/>
                        </a:spcAft>
                      </a:pPr>
                      <a:r>
                        <a:rPr lang="fr-FR" sz="900">
                          <a:effectLst/>
                        </a:rPr>
                        <a:t> - -</a:t>
                      </a:r>
                      <a:endParaRPr lang="en-US" sz="1000">
                        <a:effectLst/>
                        <a:latin typeface="Calibri"/>
                        <a:ea typeface="Calibri"/>
                        <a:cs typeface="Times New Roman"/>
                      </a:endParaRPr>
                    </a:p>
                  </a:txBody>
                  <a:tcPr marL="39134" marR="39134" marT="0" marB="0" anchor="b"/>
                </a:tc>
                <a:tc>
                  <a:txBody>
                    <a:bodyPr/>
                    <a:lstStyle/>
                    <a:p>
                      <a:pPr marL="0" marR="0" algn="ctr">
                        <a:lnSpc>
                          <a:spcPct val="107000"/>
                        </a:lnSpc>
                        <a:spcBef>
                          <a:spcPts val="0"/>
                        </a:spcBef>
                        <a:spcAft>
                          <a:spcPts val="0"/>
                        </a:spcAft>
                      </a:pPr>
                      <a:r>
                        <a:rPr lang="fr-FR" sz="900">
                          <a:effectLst/>
                        </a:rPr>
                        <a:t> - -</a:t>
                      </a:r>
                      <a:endParaRPr lang="en-US" sz="1000">
                        <a:effectLst/>
                        <a:latin typeface="Calibri"/>
                        <a:ea typeface="Calibri"/>
                        <a:cs typeface="Times New Roman"/>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marL="0" marR="0" algn="ctr">
                        <a:lnSpc>
                          <a:spcPct val="107000"/>
                        </a:lnSpc>
                        <a:spcBef>
                          <a:spcPts val="0"/>
                        </a:spcBef>
                        <a:spcAft>
                          <a:spcPts val="0"/>
                        </a:spcAft>
                      </a:pPr>
                      <a:r>
                        <a:rPr lang="fr-FR" sz="900">
                          <a:effectLst/>
                        </a:rPr>
                        <a:t>0.3650***</a:t>
                      </a:r>
                      <a:endParaRPr lang="en-US" sz="1000">
                        <a:effectLst/>
                        <a:latin typeface="Calibri"/>
                        <a:ea typeface="Calibri"/>
                        <a:cs typeface="Times New Roman"/>
                      </a:endParaRPr>
                    </a:p>
                  </a:txBody>
                  <a:tcPr marL="39134" marR="39134" marT="0" marB="0" anchor="b"/>
                </a:tc>
                <a:tc>
                  <a:txBody>
                    <a:bodyPr/>
                    <a:lstStyle/>
                    <a:p>
                      <a:pPr marL="0" marR="0" algn="ctr">
                        <a:lnSpc>
                          <a:spcPct val="107000"/>
                        </a:lnSpc>
                        <a:spcBef>
                          <a:spcPts val="0"/>
                        </a:spcBef>
                        <a:spcAft>
                          <a:spcPts val="0"/>
                        </a:spcAft>
                      </a:pPr>
                      <a:r>
                        <a:rPr lang="fr-FR" sz="900">
                          <a:effectLst/>
                        </a:rPr>
                        <a:t>0.5321***</a:t>
                      </a:r>
                      <a:endParaRPr lang="en-US" sz="1000">
                        <a:effectLst/>
                        <a:latin typeface="Calibri"/>
                        <a:ea typeface="Calibri"/>
                        <a:cs typeface="Times New Roman"/>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marL="0" marR="0" algn="ctr">
                        <a:lnSpc>
                          <a:spcPct val="107000"/>
                        </a:lnSpc>
                        <a:spcBef>
                          <a:spcPts val="0"/>
                        </a:spcBef>
                        <a:spcAft>
                          <a:spcPts val="0"/>
                        </a:spcAft>
                      </a:pPr>
                      <a:r>
                        <a:rPr lang="fr-FR" sz="900">
                          <a:effectLst/>
                        </a:rPr>
                        <a:t>0.4709***</a:t>
                      </a:r>
                      <a:endParaRPr lang="en-US" sz="1000">
                        <a:effectLst/>
                        <a:latin typeface="Calibri"/>
                        <a:ea typeface="Calibri"/>
                        <a:cs typeface="Times New Roman"/>
                      </a:endParaRPr>
                    </a:p>
                  </a:txBody>
                  <a:tcPr marL="39134" marR="39134" marT="0" marB="0" anchor="b"/>
                </a:tc>
                <a:tc>
                  <a:txBody>
                    <a:bodyPr/>
                    <a:lstStyle/>
                    <a:p>
                      <a:pPr marL="0" marR="0" algn="ctr">
                        <a:lnSpc>
                          <a:spcPct val="107000"/>
                        </a:lnSpc>
                        <a:spcBef>
                          <a:spcPts val="0"/>
                        </a:spcBef>
                        <a:spcAft>
                          <a:spcPts val="0"/>
                        </a:spcAft>
                      </a:pPr>
                      <a:r>
                        <a:rPr lang="fr-FR" sz="900">
                          <a:effectLst/>
                        </a:rPr>
                        <a:t>0.4512***</a:t>
                      </a:r>
                      <a:endParaRPr lang="en-US" sz="1000">
                        <a:effectLst/>
                        <a:latin typeface="Calibri"/>
                        <a:ea typeface="Calibri"/>
                        <a:cs typeface="Times New Roman"/>
                      </a:endParaRPr>
                    </a:p>
                  </a:txBody>
                  <a:tcPr marL="39134" marR="39134" marT="0" marB="0" anchor="b"/>
                </a:tc>
              </a:tr>
              <a:tr h="415362">
                <a:tc>
                  <a:txBody>
                    <a:bodyPr/>
                    <a:lstStyle/>
                    <a:p>
                      <a:pPr marL="0" marR="0">
                        <a:lnSpc>
                          <a:spcPct val="107000"/>
                        </a:lnSpc>
                        <a:spcBef>
                          <a:spcPts val="0"/>
                        </a:spcBef>
                        <a:spcAft>
                          <a:spcPts val="0"/>
                        </a:spcAft>
                      </a:pPr>
                      <a:r>
                        <a:rPr lang="fr-FR" sz="1000">
                          <a:effectLst/>
                        </a:rPr>
                        <a:t>Corporate VC Fund (dummy)</a:t>
                      </a:r>
                      <a:endParaRPr lang="en-US" sz="1000">
                        <a:effectLst/>
                        <a:latin typeface="Calibri"/>
                        <a:ea typeface="Calibri"/>
                        <a:cs typeface="Times New Roman"/>
                      </a:endParaRPr>
                    </a:p>
                  </a:txBody>
                  <a:tcPr marL="39134" marR="39134" marT="0" marB="0" anchor="b"/>
                </a:tc>
                <a:tc>
                  <a:txBody>
                    <a:bodyPr/>
                    <a:lstStyle/>
                    <a:p>
                      <a:pPr marL="0" marR="0" algn="ctr">
                        <a:lnSpc>
                          <a:spcPct val="107000"/>
                        </a:lnSpc>
                        <a:spcBef>
                          <a:spcPts val="0"/>
                        </a:spcBef>
                        <a:spcAft>
                          <a:spcPts val="0"/>
                        </a:spcAft>
                      </a:pPr>
                      <a:r>
                        <a:rPr lang="fr-FR" sz="900">
                          <a:effectLst/>
                        </a:rPr>
                        <a:t> - -</a:t>
                      </a:r>
                      <a:endParaRPr lang="en-US" sz="1000">
                        <a:effectLst/>
                        <a:latin typeface="Calibri"/>
                        <a:ea typeface="Calibri"/>
                        <a:cs typeface="Times New Roman"/>
                      </a:endParaRPr>
                    </a:p>
                  </a:txBody>
                  <a:tcPr marL="39134" marR="39134" marT="0" marB="0" anchor="b"/>
                </a:tc>
                <a:tc>
                  <a:txBody>
                    <a:bodyPr/>
                    <a:lstStyle/>
                    <a:p>
                      <a:pPr marL="0" marR="0" algn="ctr">
                        <a:lnSpc>
                          <a:spcPct val="107000"/>
                        </a:lnSpc>
                        <a:spcBef>
                          <a:spcPts val="0"/>
                        </a:spcBef>
                        <a:spcAft>
                          <a:spcPts val="0"/>
                        </a:spcAft>
                      </a:pPr>
                      <a:r>
                        <a:rPr lang="fr-FR" sz="900">
                          <a:effectLst/>
                        </a:rPr>
                        <a:t> - -</a:t>
                      </a:r>
                      <a:endParaRPr lang="en-US" sz="1000">
                        <a:effectLst/>
                        <a:latin typeface="Calibri"/>
                        <a:ea typeface="Calibri"/>
                        <a:cs typeface="Times New Roman"/>
                      </a:endParaRPr>
                    </a:p>
                  </a:txBody>
                  <a:tcPr marL="39134" marR="39134" marT="0" marB="0" anchor="b"/>
                </a:tc>
                <a:tc>
                  <a:txBody>
                    <a:bodyPr/>
                    <a:lstStyle/>
                    <a:p>
                      <a:pPr marL="0" marR="0" algn="ctr">
                        <a:lnSpc>
                          <a:spcPct val="107000"/>
                        </a:lnSpc>
                        <a:spcBef>
                          <a:spcPts val="0"/>
                        </a:spcBef>
                        <a:spcAft>
                          <a:spcPts val="0"/>
                        </a:spcAft>
                      </a:pPr>
                      <a:r>
                        <a:rPr lang="fr-FR" sz="900">
                          <a:effectLst/>
                        </a:rPr>
                        <a:t> - -</a:t>
                      </a:r>
                      <a:endParaRPr lang="en-US" sz="1000">
                        <a:effectLst/>
                        <a:latin typeface="Calibri"/>
                        <a:ea typeface="Calibri"/>
                        <a:cs typeface="Times New Roman"/>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marL="0" marR="0" algn="ctr">
                        <a:lnSpc>
                          <a:spcPct val="107000"/>
                        </a:lnSpc>
                        <a:spcBef>
                          <a:spcPts val="0"/>
                        </a:spcBef>
                        <a:spcAft>
                          <a:spcPts val="0"/>
                        </a:spcAft>
                      </a:pPr>
                      <a:r>
                        <a:rPr lang="fr-FR" sz="900">
                          <a:effectLst/>
                        </a:rPr>
                        <a:t>0.7438***</a:t>
                      </a:r>
                      <a:endParaRPr lang="en-US" sz="1000">
                        <a:effectLst/>
                        <a:latin typeface="Calibri"/>
                        <a:ea typeface="Calibri"/>
                        <a:cs typeface="Times New Roman"/>
                      </a:endParaRPr>
                    </a:p>
                  </a:txBody>
                  <a:tcPr marL="39134" marR="39134" marT="0" marB="0" anchor="b"/>
                </a:tc>
                <a:tc>
                  <a:txBody>
                    <a:bodyPr/>
                    <a:lstStyle/>
                    <a:p>
                      <a:pPr marL="0" marR="0" algn="ctr">
                        <a:lnSpc>
                          <a:spcPct val="107000"/>
                        </a:lnSpc>
                        <a:spcBef>
                          <a:spcPts val="0"/>
                        </a:spcBef>
                        <a:spcAft>
                          <a:spcPts val="0"/>
                        </a:spcAft>
                      </a:pPr>
                      <a:r>
                        <a:rPr lang="fr-FR" sz="900">
                          <a:effectLst/>
                        </a:rPr>
                        <a:t>0.7856***</a:t>
                      </a:r>
                      <a:endParaRPr lang="en-US" sz="1000">
                        <a:effectLst/>
                        <a:latin typeface="Calibri"/>
                        <a:ea typeface="Calibri"/>
                        <a:cs typeface="Times New Roman"/>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marL="0" marR="0" algn="ctr">
                        <a:lnSpc>
                          <a:spcPct val="107000"/>
                        </a:lnSpc>
                        <a:spcBef>
                          <a:spcPts val="0"/>
                        </a:spcBef>
                        <a:spcAft>
                          <a:spcPts val="0"/>
                        </a:spcAft>
                      </a:pPr>
                      <a:r>
                        <a:rPr lang="fr-FR" sz="900">
                          <a:effectLst/>
                        </a:rPr>
                        <a:t>0.7965***</a:t>
                      </a:r>
                      <a:endParaRPr lang="en-US" sz="1000">
                        <a:effectLst/>
                        <a:latin typeface="Calibri"/>
                        <a:ea typeface="Calibri"/>
                        <a:cs typeface="Times New Roman"/>
                      </a:endParaRPr>
                    </a:p>
                  </a:txBody>
                  <a:tcPr marL="39134" marR="39134" marT="0" marB="0" anchor="b"/>
                </a:tc>
                <a:tc>
                  <a:txBody>
                    <a:bodyPr/>
                    <a:lstStyle/>
                    <a:p>
                      <a:pPr marL="0" marR="0" algn="ctr">
                        <a:lnSpc>
                          <a:spcPct val="107000"/>
                        </a:lnSpc>
                        <a:spcBef>
                          <a:spcPts val="0"/>
                        </a:spcBef>
                        <a:spcAft>
                          <a:spcPts val="0"/>
                        </a:spcAft>
                      </a:pPr>
                      <a:r>
                        <a:rPr lang="fr-FR" sz="900">
                          <a:effectLst/>
                        </a:rPr>
                        <a:t>0.6344***</a:t>
                      </a:r>
                      <a:endParaRPr lang="en-US" sz="1000">
                        <a:effectLst/>
                        <a:latin typeface="Calibri"/>
                        <a:ea typeface="Calibri"/>
                        <a:cs typeface="Times New Roman"/>
                      </a:endParaRPr>
                    </a:p>
                  </a:txBody>
                  <a:tcPr marL="39134" marR="39134" marT="0" marB="0" anchor="b"/>
                </a:tc>
              </a:tr>
              <a:tr h="228913">
                <a:tc>
                  <a:txBody>
                    <a:bodyPr/>
                    <a:lstStyle/>
                    <a:p>
                      <a:pPr marL="0" marR="0">
                        <a:lnSpc>
                          <a:spcPct val="107000"/>
                        </a:lnSpc>
                        <a:spcBef>
                          <a:spcPts val="0"/>
                        </a:spcBef>
                        <a:spcAft>
                          <a:spcPts val="0"/>
                        </a:spcAft>
                      </a:pPr>
                      <a:r>
                        <a:rPr lang="en-US" sz="1000">
                          <a:effectLst/>
                        </a:rPr>
                        <a:t>VC Firm Age (in years)</a:t>
                      </a:r>
                      <a:endParaRPr lang="en-US" sz="1000">
                        <a:effectLst/>
                        <a:latin typeface="Calibri"/>
                        <a:ea typeface="Calibri"/>
                        <a:cs typeface="Times New Roman"/>
                      </a:endParaRPr>
                    </a:p>
                  </a:txBody>
                  <a:tcPr marL="39134" marR="39134" marT="0" marB="0" anchor="b"/>
                </a:tc>
                <a:tc>
                  <a:txBody>
                    <a:bodyPr/>
                    <a:lstStyle/>
                    <a:p>
                      <a:pPr marL="0" marR="0" algn="ctr">
                        <a:lnSpc>
                          <a:spcPct val="107000"/>
                        </a:lnSpc>
                        <a:spcBef>
                          <a:spcPts val="0"/>
                        </a:spcBef>
                        <a:spcAft>
                          <a:spcPts val="0"/>
                        </a:spcAft>
                      </a:pPr>
                      <a:r>
                        <a:rPr lang="fr-FR" sz="900">
                          <a:effectLst/>
                        </a:rPr>
                        <a:t>0.0053***</a:t>
                      </a:r>
                      <a:endParaRPr lang="en-US" sz="1000">
                        <a:effectLst/>
                        <a:latin typeface="Calibri"/>
                        <a:ea typeface="Calibri"/>
                        <a:cs typeface="Times New Roman"/>
                      </a:endParaRPr>
                    </a:p>
                  </a:txBody>
                  <a:tcPr marL="39134" marR="39134" marT="0" marB="0" anchor="b"/>
                </a:tc>
                <a:tc>
                  <a:txBody>
                    <a:bodyPr/>
                    <a:lstStyle/>
                    <a:p>
                      <a:pPr marL="0" marR="0" algn="ctr">
                        <a:lnSpc>
                          <a:spcPct val="107000"/>
                        </a:lnSpc>
                        <a:spcBef>
                          <a:spcPts val="0"/>
                        </a:spcBef>
                        <a:spcAft>
                          <a:spcPts val="0"/>
                        </a:spcAft>
                      </a:pPr>
                      <a:r>
                        <a:rPr lang="fr-FR" sz="900">
                          <a:effectLst/>
                        </a:rPr>
                        <a:t>0.0053***</a:t>
                      </a:r>
                      <a:endParaRPr lang="en-US" sz="1000">
                        <a:effectLst/>
                        <a:latin typeface="Calibri"/>
                        <a:ea typeface="Calibri"/>
                        <a:cs typeface="Times New Roman"/>
                      </a:endParaRPr>
                    </a:p>
                  </a:txBody>
                  <a:tcPr marL="39134" marR="39134" marT="0" marB="0" anchor="b"/>
                </a:tc>
                <a:tc>
                  <a:txBody>
                    <a:bodyPr/>
                    <a:lstStyle/>
                    <a:p>
                      <a:pPr marL="0" marR="0" algn="ctr">
                        <a:lnSpc>
                          <a:spcPct val="107000"/>
                        </a:lnSpc>
                        <a:spcBef>
                          <a:spcPts val="0"/>
                        </a:spcBef>
                        <a:spcAft>
                          <a:spcPts val="0"/>
                        </a:spcAft>
                      </a:pPr>
                      <a:r>
                        <a:rPr lang="fr-FR" sz="900">
                          <a:effectLst/>
                        </a:rPr>
                        <a:t>0.0005</a:t>
                      </a:r>
                      <a:endParaRPr lang="en-US" sz="1000">
                        <a:effectLst/>
                        <a:latin typeface="Calibri"/>
                        <a:ea typeface="Calibri"/>
                        <a:cs typeface="Times New Roman"/>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marL="0" marR="0" algn="ctr">
                        <a:lnSpc>
                          <a:spcPct val="107000"/>
                        </a:lnSpc>
                        <a:spcBef>
                          <a:spcPts val="0"/>
                        </a:spcBef>
                        <a:spcAft>
                          <a:spcPts val="0"/>
                        </a:spcAft>
                      </a:pPr>
                      <a:r>
                        <a:rPr lang="fr-FR" sz="900">
                          <a:effectLst/>
                        </a:rPr>
                        <a:t>0.0074***</a:t>
                      </a:r>
                      <a:endParaRPr lang="en-US" sz="1000">
                        <a:effectLst/>
                        <a:latin typeface="Calibri"/>
                        <a:ea typeface="Calibri"/>
                        <a:cs typeface="Times New Roman"/>
                      </a:endParaRPr>
                    </a:p>
                  </a:txBody>
                  <a:tcPr marL="39134" marR="39134" marT="0" marB="0" anchor="b"/>
                </a:tc>
                <a:tc>
                  <a:txBody>
                    <a:bodyPr/>
                    <a:lstStyle/>
                    <a:p>
                      <a:pPr marL="0" marR="0" algn="ctr">
                        <a:lnSpc>
                          <a:spcPct val="107000"/>
                        </a:lnSpc>
                        <a:spcBef>
                          <a:spcPts val="0"/>
                        </a:spcBef>
                        <a:spcAft>
                          <a:spcPts val="0"/>
                        </a:spcAft>
                      </a:pPr>
                      <a:r>
                        <a:rPr lang="fr-FR" sz="900">
                          <a:effectLst/>
                        </a:rPr>
                        <a:t>0.0019***</a:t>
                      </a:r>
                      <a:endParaRPr lang="en-US" sz="1000">
                        <a:effectLst/>
                        <a:latin typeface="Calibri"/>
                        <a:ea typeface="Calibri"/>
                        <a:cs typeface="Times New Roman"/>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marL="0" marR="0" algn="ctr">
                        <a:lnSpc>
                          <a:spcPct val="107000"/>
                        </a:lnSpc>
                        <a:spcBef>
                          <a:spcPts val="0"/>
                        </a:spcBef>
                        <a:spcAft>
                          <a:spcPts val="0"/>
                        </a:spcAft>
                      </a:pPr>
                      <a:r>
                        <a:rPr lang="fr-FR" sz="900">
                          <a:effectLst/>
                        </a:rPr>
                        <a:t>0.0044***</a:t>
                      </a:r>
                      <a:endParaRPr lang="en-US" sz="1000">
                        <a:effectLst/>
                        <a:latin typeface="Calibri"/>
                        <a:ea typeface="Calibri"/>
                        <a:cs typeface="Times New Roman"/>
                      </a:endParaRPr>
                    </a:p>
                  </a:txBody>
                  <a:tcPr marL="39134" marR="39134" marT="0" marB="0" anchor="b"/>
                </a:tc>
                <a:tc>
                  <a:txBody>
                    <a:bodyPr/>
                    <a:lstStyle/>
                    <a:p>
                      <a:pPr marL="0" marR="0" algn="ctr">
                        <a:lnSpc>
                          <a:spcPct val="107000"/>
                        </a:lnSpc>
                        <a:spcBef>
                          <a:spcPts val="0"/>
                        </a:spcBef>
                        <a:spcAft>
                          <a:spcPts val="0"/>
                        </a:spcAft>
                      </a:pPr>
                      <a:r>
                        <a:rPr lang="fr-FR" sz="900">
                          <a:effectLst/>
                        </a:rPr>
                        <a:t>0.0052***</a:t>
                      </a:r>
                      <a:endParaRPr lang="en-US" sz="1000">
                        <a:effectLst/>
                        <a:latin typeface="Calibri"/>
                        <a:ea typeface="Calibri"/>
                        <a:cs typeface="Times New Roman"/>
                      </a:endParaRPr>
                    </a:p>
                  </a:txBody>
                  <a:tcPr marL="39134" marR="39134" marT="0" marB="0" anchor="b"/>
                </a:tc>
              </a:tr>
              <a:tr h="228913">
                <a:tc>
                  <a:txBody>
                    <a:bodyPr/>
                    <a:lstStyle/>
                    <a:p>
                      <a:pPr>
                        <a:lnSpc>
                          <a:spcPct val="115000"/>
                        </a:lnSpc>
                      </a:pPr>
                      <a:endParaRPr lang="en-US" sz="1000">
                        <a:effectLst/>
                        <a:latin typeface="Calibri"/>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r>
              <a:tr h="228913">
                <a:tc>
                  <a:txBody>
                    <a:bodyPr/>
                    <a:lstStyle/>
                    <a:p>
                      <a:pPr marL="0" marR="0">
                        <a:lnSpc>
                          <a:spcPct val="107000"/>
                        </a:lnSpc>
                        <a:spcBef>
                          <a:spcPts val="0"/>
                        </a:spcBef>
                        <a:spcAft>
                          <a:spcPts val="0"/>
                        </a:spcAft>
                      </a:pPr>
                      <a:r>
                        <a:rPr lang="fr-FR" sz="1000" u="sng">
                          <a:effectLst/>
                        </a:rPr>
                        <a:t>Market Conditions:</a:t>
                      </a:r>
                      <a:endParaRPr lang="en-US" sz="1000">
                        <a:effectLst/>
                        <a:latin typeface="Calibri"/>
                        <a:ea typeface="Calibri"/>
                        <a:cs typeface="Times New Roman"/>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r>
              <a:tr h="228913">
                <a:tc>
                  <a:txBody>
                    <a:bodyPr/>
                    <a:lstStyle/>
                    <a:p>
                      <a:pPr marL="0" marR="0">
                        <a:lnSpc>
                          <a:spcPct val="107000"/>
                        </a:lnSpc>
                        <a:spcBef>
                          <a:spcPts val="0"/>
                        </a:spcBef>
                        <a:spcAft>
                          <a:spcPts val="0"/>
                        </a:spcAft>
                      </a:pPr>
                      <a:r>
                        <a:rPr lang="fr-FR" sz="1000">
                          <a:effectLst/>
                        </a:rPr>
                        <a:t>GDP (in USD)</a:t>
                      </a:r>
                      <a:endParaRPr lang="en-US" sz="1000">
                        <a:effectLst/>
                        <a:latin typeface="Calibri"/>
                        <a:ea typeface="Calibri"/>
                        <a:cs typeface="Times New Roman"/>
                      </a:endParaRPr>
                    </a:p>
                  </a:txBody>
                  <a:tcPr marL="39134" marR="39134" marT="0" marB="0" anchor="b"/>
                </a:tc>
                <a:tc>
                  <a:txBody>
                    <a:bodyPr/>
                    <a:lstStyle/>
                    <a:p>
                      <a:pPr marL="0" marR="0">
                        <a:lnSpc>
                          <a:spcPct val="107000"/>
                        </a:lnSpc>
                        <a:spcBef>
                          <a:spcPts val="0"/>
                        </a:spcBef>
                        <a:spcAft>
                          <a:spcPts val="0"/>
                        </a:spcAft>
                      </a:pPr>
                      <a:r>
                        <a:rPr lang="fr-FR" sz="900">
                          <a:effectLst/>
                        </a:rPr>
                        <a:t>0.1100***</a:t>
                      </a:r>
                      <a:endParaRPr lang="en-US" sz="1000">
                        <a:effectLst/>
                        <a:latin typeface="Calibri"/>
                        <a:ea typeface="Calibri"/>
                        <a:cs typeface="Times New Roman"/>
                      </a:endParaRPr>
                    </a:p>
                  </a:txBody>
                  <a:tcPr marL="39134" marR="39134" marT="0" marB="0" anchor="b"/>
                </a:tc>
                <a:tc>
                  <a:txBody>
                    <a:bodyPr/>
                    <a:lstStyle/>
                    <a:p>
                      <a:pPr marL="0" marR="0">
                        <a:lnSpc>
                          <a:spcPct val="107000"/>
                        </a:lnSpc>
                        <a:spcBef>
                          <a:spcPts val="0"/>
                        </a:spcBef>
                        <a:spcAft>
                          <a:spcPts val="0"/>
                        </a:spcAft>
                      </a:pPr>
                      <a:r>
                        <a:rPr lang="fr-FR" sz="900">
                          <a:effectLst/>
                        </a:rPr>
                        <a:t>0.0297*</a:t>
                      </a:r>
                      <a:endParaRPr lang="en-US" sz="1000">
                        <a:effectLst/>
                        <a:latin typeface="Calibri"/>
                        <a:ea typeface="Calibri"/>
                        <a:cs typeface="Times New Roman"/>
                      </a:endParaRPr>
                    </a:p>
                  </a:txBody>
                  <a:tcPr marL="39134" marR="39134" marT="0" marB="0" anchor="b"/>
                </a:tc>
                <a:tc>
                  <a:txBody>
                    <a:bodyPr/>
                    <a:lstStyle/>
                    <a:p>
                      <a:pPr marL="0" marR="0">
                        <a:lnSpc>
                          <a:spcPct val="107000"/>
                        </a:lnSpc>
                        <a:spcBef>
                          <a:spcPts val="0"/>
                        </a:spcBef>
                        <a:spcAft>
                          <a:spcPts val="0"/>
                        </a:spcAft>
                      </a:pPr>
                      <a:r>
                        <a:rPr lang="fr-FR" sz="900">
                          <a:effectLst/>
                        </a:rPr>
                        <a:t>-0.0137</a:t>
                      </a:r>
                      <a:endParaRPr lang="en-US" sz="1000">
                        <a:effectLst/>
                        <a:latin typeface="Calibri"/>
                        <a:ea typeface="Calibri"/>
                        <a:cs typeface="Times New Roman"/>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marL="0" marR="0">
                        <a:lnSpc>
                          <a:spcPct val="107000"/>
                        </a:lnSpc>
                        <a:spcBef>
                          <a:spcPts val="0"/>
                        </a:spcBef>
                        <a:spcAft>
                          <a:spcPts val="0"/>
                        </a:spcAft>
                      </a:pPr>
                      <a:r>
                        <a:rPr lang="fr-FR" sz="900">
                          <a:effectLst/>
                        </a:rPr>
                        <a:t>0.0319</a:t>
                      </a:r>
                      <a:endParaRPr lang="en-US" sz="1000">
                        <a:effectLst/>
                        <a:latin typeface="Calibri"/>
                        <a:ea typeface="Calibri"/>
                        <a:cs typeface="Times New Roman"/>
                      </a:endParaRPr>
                    </a:p>
                  </a:txBody>
                  <a:tcPr marL="39134" marR="39134" marT="0" marB="0" anchor="b"/>
                </a:tc>
                <a:tc>
                  <a:txBody>
                    <a:bodyPr/>
                    <a:lstStyle/>
                    <a:p>
                      <a:pPr marL="0" marR="0">
                        <a:lnSpc>
                          <a:spcPct val="107000"/>
                        </a:lnSpc>
                        <a:spcBef>
                          <a:spcPts val="0"/>
                        </a:spcBef>
                        <a:spcAft>
                          <a:spcPts val="0"/>
                        </a:spcAft>
                      </a:pPr>
                      <a:r>
                        <a:rPr lang="fr-FR" sz="900">
                          <a:effectLst/>
                        </a:rPr>
                        <a:t>-0.0085</a:t>
                      </a:r>
                      <a:endParaRPr lang="en-US" sz="1000">
                        <a:effectLst/>
                        <a:latin typeface="Calibri"/>
                        <a:ea typeface="Calibri"/>
                        <a:cs typeface="Times New Roman"/>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marL="0" marR="0">
                        <a:lnSpc>
                          <a:spcPct val="107000"/>
                        </a:lnSpc>
                        <a:spcBef>
                          <a:spcPts val="0"/>
                        </a:spcBef>
                        <a:spcAft>
                          <a:spcPts val="0"/>
                        </a:spcAft>
                      </a:pPr>
                      <a:r>
                        <a:rPr lang="fr-FR" sz="900">
                          <a:effectLst/>
                        </a:rPr>
                        <a:t>0.0070</a:t>
                      </a:r>
                      <a:endParaRPr lang="en-US" sz="1000">
                        <a:effectLst/>
                        <a:latin typeface="Calibri"/>
                        <a:ea typeface="Calibri"/>
                        <a:cs typeface="Times New Roman"/>
                      </a:endParaRPr>
                    </a:p>
                  </a:txBody>
                  <a:tcPr marL="39134" marR="39134" marT="0" marB="0" anchor="b"/>
                </a:tc>
                <a:tc>
                  <a:txBody>
                    <a:bodyPr/>
                    <a:lstStyle/>
                    <a:p>
                      <a:pPr marL="0" marR="0">
                        <a:lnSpc>
                          <a:spcPct val="107000"/>
                        </a:lnSpc>
                        <a:spcBef>
                          <a:spcPts val="0"/>
                        </a:spcBef>
                        <a:spcAft>
                          <a:spcPts val="0"/>
                        </a:spcAft>
                      </a:pPr>
                      <a:r>
                        <a:rPr lang="fr-FR" sz="900">
                          <a:effectLst/>
                        </a:rPr>
                        <a:t>0.1738</a:t>
                      </a:r>
                      <a:endParaRPr lang="en-US" sz="1000">
                        <a:effectLst/>
                        <a:latin typeface="Calibri"/>
                        <a:ea typeface="Calibri"/>
                        <a:cs typeface="Times New Roman"/>
                      </a:endParaRPr>
                    </a:p>
                  </a:txBody>
                  <a:tcPr marL="39134" marR="39134" marT="0" marB="0" anchor="b"/>
                </a:tc>
              </a:tr>
              <a:tr h="228913">
                <a:tc>
                  <a:txBody>
                    <a:bodyPr/>
                    <a:lstStyle/>
                    <a:p>
                      <a:pPr marL="0" marR="0">
                        <a:lnSpc>
                          <a:spcPct val="107000"/>
                        </a:lnSpc>
                        <a:spcBef>
                          <a:spcPts val="0"/>
                        </a:spcBef>
                        <a:spcAft>
                          <a:spcPts val="0"/>
                        </a:spcAft>
                      </a:pPr>
                      <a:r>
                        <a:rPr lang="en-US" sz="1000">
                          <a:effectLst/>
                        </a:rPr>
                        <a:t>GDP per Capita (in USD)</a:t>
                      </a:r>
                      <a:endParaRPr lang="en-US" sz="1000">
                        <a:effectLst/>
                        <a:latin typeface="Calibri"/>
                        <a:ea typeface="Calibri"/>
                        <a:cs typeface="Times New Roman"/>
                      </a:endParaRPr>
                    </a:p>
                  </a:txBody>
                  <a:tcPr marL="39134" marR="39134" marT="0" marB="0" anchor="b"/>
                </a:tc>
                <a:tc>
                  <a:txBody>
                    <a:bodyPr/>
                    <a:lstStyle/>
                    <a:p>
                      <a:pPr marL="0" marR="0">
                        <a:lnSpc>
                          <a:spcPct val="107000"/>
                        </a:lnSpc>
                        <a:spcBef>
                          <a:spcPts val="0"/>
                        </a:spcBef>
                        <a:spcAft>
                          <a:spcPts val="0"/>
                        </a:spcAft>
                      </a:pPr>
                      <a:r>
                        <a:rPr lang="fr-FR" sz="900">
                          <a:effectLst/>
                        </a:rPr>
                        <a:t>0.0007</a:t>
                      </a:r>
                      <a:endParaRPr lang="en-US" sz="1000">
                        <a:effectLst/>
                        <a:latin typeface="Calibri"/>
                        <a:ea typeface="Calibri"/>
                        <a:cs typeface="Times New Roman"/>
                      </a:endParaRPr>
                    </a:p>
                  </a:txBody>
                  <a:tcPr marL="39134" marR="39134" marT="0" marB="0" anchor="b"/>
                </a:tc>
                <a:tc>
                  <a:txBody>
                    <a:bodyPr/>
                    <a:lstStyle/>
                    <a:p>
                      <a:pPr marL="0" marR="0">
                        <a:lnSpc>
                          <a:spcPct val="107000"/>
                        </a:lnSpc>
                        <a:spcBef>
                          <a:spcPts val="0"/>
                        </a:spcBef>
                        <a:spcAft>
                          <a:spcPts val="0"/>
                        </a:spcAft>
                      </a:pPr>
                      <a:r>
                        <a:rPr lang="fr-FR" sz="900">
                          <a:effectLst/>
                        </a:rPr>
                        <a:t>0.0235***</a:t>
                      </a:r>
                      <a:endParaRPr lang="en-US" sz="1000">
                        <a:effectLst/>
                        <a:latin typeface="Calibri"/>
                        <a:ea typeface="Calibri"/>
                        <a:cs typeface="Times New Roman"/>
                      </a:endParaRPr>
                    </a:p>
                  </a:txBody>
                  <a:tcPr marL="39134" marR="39134" marT="0" marB="0" anchor="b"/>
                </a:tc>
                <a:tc>
                  <a:txBody>
                    <a:bodyPr/>
                    <a:lstStyle/>
                    <a:p>
                      <a:pPr marL="0" marR="0">
                        <a:lnSpc>
                          <a:spcPct val="107000"/>
                        </a:lnSpc>
                        <a:spcBef>
                          <a:spcPts val="0"/>
                        </a:spcBef>
                        <a:spcAft>
                          <a:spcPts val="0"/>
                        </a:spcAft>
                      </a:pPr>
                      <a:r>
                        <a:rPr lang="fr-FR" sz="900">
                          <a:effectLst/>
                        </a:rPr>
                        <a:t>0.0155*</a:t>
                      </a:r>
                      <a:endParaRPr lang="en-US" sz="1000">
                        <a:effectLst/>
                        <a:latin typeface="Calibri"/>
                        <a:ea typeface="Calibri"/>
                        <a:cs typeface="Times New Roman"/>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marL="0" marR="0">
                        <a:lnSpc>
                          <a:spcPct val="107000"/>
                        </a:lnSpc>
                        <a:spcBef>
                          <a:spcPts val="0"/>
                        </a:spcBef>
                        <a:spcAft>
                          <a:spcPts val="0"/>
                        </a:spcAft>
                      </a:pPr>
                      <a:r>
                        <a:rPr lang="fr-FR" sz="900">
                          <a:effectLst/>
                        </a:rPr>
                        <a:t>0.0243***</a:t>
                      </a:r>
                      <a:endParaRPr lang="en-US" sz="1000">
                        <a:effectLst/>
                        <a:latin typeface="Calibri"/>
                        <a:ea typeface="Calibri"/>
                        <a:cs typeface="Times New Roman"/>
                      </a:endParaRPr>
                    </a:p>
                  </a:txBody>
                  <a:tcPr marL="39134" marR="39134" marT="0" marB="0" anchor="b"/>
                </a:tc>
                <a:tc>
                  <a:txBody>
                    <a:bodyPr/>
                    <a:lstStyle/>
                    <a:p>
                      <a:pPr marL="0" marR="0">
                        <a:lnSpc>
                          <a:spcPct val="107000"/>
                        </a:lnSpc>
                        <a:spcBef>
                          <a:spcPts val="0"/>
                        </a:spcBef>
                        <a:spcAft>
                          <a:spcPts val="0"/>
                        </a:spcAft>
                      </a:pPr>
                      <a:r>
                        <a:rPr lang="fr-FR" sz="900">
                          <a:effectLst/>
                        </a:rPr>
                        <a:t>0.0164*</a:t>
                      </a:r>
                      <a:endParaRPr lang="en-US" sz="1000">
                        <a:effectLst/>
                        <a:latin typeface="Calibri"/>
                        <a:ea typeface="Calibri"/>
                        <a:cs typeface="Times New Roman"/>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marL="0" marR="0">
                        <a:lnSpc>
                          <a:spcPct val="107000"/>
                        </a:lnSpc>
                        <a:spcBef>
                          <a:spcPts val="0"/>
                        </a:spcBef>
                        <a:spcAft>
                          <a:spcPts val="0"/>
                        </a:spcAft>
                      </a:pPr>
                      <a:r>
                        <a:rPr lang="fr-FR" sz="900">
                          <a:effectLst/>
                        </a:rPr>
                        <a:t>0.0264**</a:t>
                      </a:r>
                      <a:endParaRPr lang="en-US" sz="1000">
                        <a:effectLst/>
                        <a:latin typeface="Calibri"/>
                        <a:ea typeface="Calibri"/>
                        <a:cs typeface="Times New Roman"/>
                      </a:endParaRPr>
                    </a:p>
                  </a:txBody>
                  <a:tcPr marL="39134" marR="39134" marT="0" marB="0" anchor="b"/>
                </a:tc>
                <a:tc>
                  <a:txBody>
                    <a:bodyPr/>
                    <a:lstStyle/>
                    <a:p>
                      <a:pPr marL="0" marR="0">
                        <a:lnSpc>
                          <a:spcPct val="107000"/>
                        </a:lnSpc>
                        <a:spcBef>
                          <a:spcPts val="0"/>
                        </a:spcBef>
                        <a:spcAft>
                          <a:spcPts val="0"/>
                        </a:spcAft>
                      </a:pPr>
                      <a:r>
                        <a:rPr lang="fr-FR" sz="900">
                          <a:effectLst/>
                        </a:rPr>
                        <a:t>-0.0102</a:t>
                      </a:r>
                      <a:endParaRPr lang="en-US" sz="1000">
                        <a:effectLst/>
                        <a:latin typeface="Calibri"/>
                        <a:ea typeface="Calibri"/>
                        <a:cs typeface="Times New Roman"/>
                      </a:endParaRPr>
                    </a:p>
                  </a:txBody>
                  <a:tcPr marL="39134" marR="39134" marT="0" marB="0" anchor="b"/>
                </a:tc>
              </a:tr>
              <a:tr h="228913">
                <a:tc>
                  <a:txBody>
                    <a:bodyPr/>
                    <a:lstStyle/>
                    <a:p>
                      <a:pPr marL="0" marR="0">
                        <a:lnSpc>
                          <a:spcPct val="107000"/>
                        </a:lnSpc>
                        <a:spcBef>
                          <a:spcPts val="0"/>
                        </a:spcBef>
                        <a:spcAft>
                          <a:spcPts val="0"/>
                        </a:spcAft>
                      </a:pPr>
                      <a:r>
                        <a:rPr lang="fr-FR" sz="1000">
                          <a:effectLst/>
                        </a:rPr>
                        <a:t>GDP Growth</a:t>
                      </a:r>
                      <a:endParaRPr lang="en-US" sz="1000">
                        <a:effectLst/>
                        <a:latin typeface="Calibri"/>
                        <a:ea typeface="Calibri"/>
                        <a:cs typeface="Times New Roman"/>
                      </a:endParaRPr>
                    </a:p>
                  </a:txBody>
                  <a:tcPr marL="39134" marR="39134" marT="0" marB="0" anchor="b"/>
                </a:tc>
                <a:tc>
                  <a:txBody>
                    <a:bodyPr/>
                    <a:lstStyle/>
                    <a:p>
                      <a:pPr marL="0" marR="0">
                        <a:lnSpc>
                          <a:spcPct val="107000"/>
                        </a:lnSpc>
                        <a:spcBef>
                          <a:spcPts val="0"/>
                        </a:spcBef>
                        <a:spcAft>
                          <a:spcPts val="0"/>
                        </a:spcAft>
                      </a:pPr>
                      <a:r>
                        <a:rPr lang="fr-FR" sz="900">
                          <a:effectLst/>
                        </a:rPr>
                        <a:t>0.0939**</a:t>
                      </a:r>
                      <a:endParaRPr lang="en-US" sz="1000">
                        <a:effectLst/>
                        <a:latin typeface="Calibri"/>
                        <a:ea typeface="Calibri"/>
                        <a:cs typeface="Times New Roman"/>
                      </a:endParaRPr>
                    </a:p>
                  </a:txBody>
                  <a:tcPr marL="39134" marR="39134" marT="0" marB="0" anchor="b"/>
                </a:tc>
                <a:tc>
                  <a:txBody>
                    <a:bodyPr/>
                    <a:lstStyle/>
                    <a:p>
                      <a:pPr marL="0" marR="0">
                        <a:lnSpc>
                          <a:spcPct val="107000"/>
                        </a:lnSpc>
                        <a:spcBef>
                          <a:spcPts val="0"/>
                        </a:spcBef>
                        <a:spcAft>
                          <a:spcPts val="0"/>
                        </a:spcAft>
                      </a:pPr>
                      <a:r>
                        <a:rPr lang="fr-FR" sz="900">
                          <a:effectLst/>
                        </a:rPr>
                        <a:t>0.0744</a:t>
                      </a:r>
                      <a:endParaRPr lang="en-US" sz="1000">
                        <a:effectLst/>
                        <a:latin typeface="Calibri"/>
                        <a:ea typeface="Calibri"/>
                        <a:cs typeface="Times New Roman"/>
                      </a:endParaRPr>
                    </a:p>
                  </a:txBody>
                  <a:tcPr marL="39134" marR="39134" marT="0" marB="0" anchor="b"/>
                </a:tc>
                <a:tc>
                  <a:txBody>
                    <a:bodyPr/>
                    <a:lstStyle/>
                    <a:p>
                      <a:pPr marL="0" marR="0">
                        <a:lnSpc>
                          <a:spcPct val="107000"/>
                        </a:lnSpc>
                        <a:spcBef>
                          <a:spcPts val="0"/>
                        </a:spcBef>
                        <a:spcAft>
                          <a:spcPts val="0"/>
                        </a:spcAft>
                      </a:pPr>
                      <a:r>
                        <a:rPr lang="fr-FR" sz="900">
                          <a:effectLst/>
                        </a:rPr>
                        <a:t>0.0928**</a:t>
                      </a:r>
                      <a:endParaRPr lang="en-US" sz="1000">
                        <a:effectLst/>
                        <a:latin typeface="Calibri"/>
                        <a:ea typeface="Calibri"/>
                        <a:cs typeface="Times New Roman"/>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marL="0" marR="0">
                        <a:lnSpc>
                          <a:spcPct val="107000"/>
                        </a:lnSpc>
                        <a:spcBef>
                          <a:spcPts val="0"/>
                        </a:spcBef>
                        <a:spcAft>
                          <a:spcPts val="0"/>
                        </a:spcAft>
                      </a:pPr>
                      <a:r>
                        <a:rPr lang="fr-FR" sz="900">
                          <a:effectLst/>
                        </a:rPr>
                        <a:t>0.0839*</a:t>
                      </a:r>
                      <a:endParaRPr lang="en-US" sz="1000">
                        <a:effectLst/>
                        <a:latin typeface="Calibri"/>
                        <a:ea typeface="Calibri"/>
                        <a:cs typeface="Times New Roman"/>
                      </a:endParaRPr>
                    </a:p>
                  </a:txBody>
                  <a:tcPr marL="39134" marR="39134" marT="0" marB="0" anchor="b"/>
                </a:tc>
                <a:tc>
                  <a:txBody>
                    <a:bodyPr/>
                    <a:lstStyle/>
                    <a:p>
                      <a:pPr marL="0" marR="0">
                        <a:lnSpc>
                          <a:spcPct val="107000"/>
                        </a:lnSpc>
                        <a:spcBef>
                          <a:spcPts val="0"/>
                        </a:spcBef>
                        <a:spcAft>
                          <a:spcPts val="0"/>
                        </a:spcAft>
                      </a:pPr>
                      <a:r>
                        <a:rPr lang="fr-FR" sz="900">
                          <a:effectLst/>
                        </a:rPr>
                        <a:t>0.0705**</a:t>
                      </a:r>
                      <a:endParaRPr lang="en-US" sz="1000">
                        <a:effectLst/>
                        <a:latin typeface="Calibri"/>
                        <a:ea typeface="Calibri"/>
                        <a:cs typeface="Times New Roman"/>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marL="0" marR="0">
                        <a:lnSpc>
                          <a:spcPct val="107000"/>
                        </a:lnSpc>
                        <a:spcBef>
                          <a:spcPts val="0"/>
                        </a:spcBef>
                        <a:spcAft>
                          <a:spcPts val="0"/>
                        </a:spcAft>
                      </a:pPr>
                      <a:r>
                        <a:rPr lang="fr-FR" sz="900">
                          <a:effectLst/>
                        </a:rPr>
                        <a:t>0.0895*</a:t>
                      </a:r>
                      <a:endParaRPr lang="en-US" sz="1000">
                        <a:effectLst/>
                        <a:latin typeface="Calibri"/>
                        <a:ea typeface="Calibri"/>
                        <a:cs typeface="Times New Roman"/>
                      </a:endParaRPr>
                    </a:p>
                  </a:txBody>
                  <a:tcPr marL="39134" marR="39134" marT="0" marB="0" anchor="b"/>
                </a:tc>
                <a:tc>
                  <a:txBody>
                    <a:bodyPr/>
                    <a:lstStyle/>
                    <a:p>
                      <a:pPr marL="0" marR="0">
                        <a:lnSpc>
                          <a:spcPct val="107000"/>
                        </a:lnSpc>
                        <a:spcBef>
                          <a:spcPts val="0"/>
                        </a:spcBef>
                        <a:spcAft>
                          <a:spcPts val="0"/>
                        </a:spcAft>
                      </a:pPr>
                      <a:r>
                        <a:rPr lang="fr-FR" sz="900">
                          <a:effectLst/>
                        </a:rPr>
                        <a:t>0.0370*</a:t>
                      </a:r>
                      <a:endParaRPr lang="en-US" sz="1000">
                        <a:effectLst/>
                        <a:latin typeface="Calibri"/>
                        <a:ea typeface="Calibri"/>
                        <a:cs typeface="Times New Roman"/>
                      </a:endParaRPr>
                    </a:p>
                  </a:txBody>
                  <a:tcPr marL="39134" marR="39134" marT="0" marB="0" anchor="b"/>
                </a:tc>
              </a:tr>
              <a:tr h="228913">
                <a:tc>
                  <a:txBody>
                    <a:bodyPr/>
                    <a:lstStyle/>
                    <a:p>
                      <a:pPr>
                        <a:lnSpc>
                          <a:spcPct val="115000"/>
                        </a:lnSpc>
                      </a:pPr>
                      <a:endParaRPr lang="en-US" sz="1000">
                        <a:effectLst/>
                        <a:latin typeface="Calibri"/>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r>
              <a:tr h="228913">
                <a:tc>
                  <a:txBody>
                    <a:bodyPr/>
                    <a:lstStyle/>
                    <a:p>
                      <a:pPr marL="0" marR="0">
                        <a:lnSpc>
                          <a:spcPct val="107000"/>
                        </a:lnSpc>
                        <a:spcBef>
                          <a:spcPts val="0"/>
                        </a:spcBef>
                        <a:spcAft>
                          <a:spcPts val="0"/>
                        </a:spcAft>
                      </a:pPr>
                      <a:r>
                        <a:rPr lang="fr-FR" sz="1000">
                          <a:effectLst/>
                        </a:rPr>
                        <a:t>Industry Dummies</a:t>
                      </a:r>
                      <a:endParaRPr lang="en-US" sz="1000">
                        <a:effectLst/>
                        <a:latin typeface="Calibri"/>
                        <a:ea typeface="Calibri"/>
                        <a:cs typeface="Times New Roman"/>
                      </a:endParaRPr>
                    </a:p>
                  </a:txBody>
                  <a:tcPr marL="39134" marR="39134" marT="0" marB="0" anchor="b"/>
                </a:tc>
                <a:tc>
                  <a:txBody>
                    <a:bodyPr/>
                    <a:lstStyle/>
                    <a:p>
                      <a:pPr marL="0" marR="0" algn="ctr">
                        <a:lnSpc>
                          <a:spcPct val="107000"/>
                        </a:lnSpc>
                        <a:spcBef>
                          <a:spcPts val="0"/>
                        </a:spcBef>
                        <a:spcAft>
                          <a:spcPts val="0"/>
                        </a:spcAft>
                      </a:pPr>
                      <a:r>
                        <a:rPr lang="fr-FR" sz="1000">
                          <a:effectLst/>
                        </a:rPr>
                        <a:t>Yes</a:t>
                      </a:r>
                      <a:endParaRPr lang="en-US" sz="1000">
                        <a:effectLst/>
                        <a:latin typeface="Calibri"/>
                        <a:ea typeface="Calibri"/>
                        <a:cs typeface="Times New Roman"/>
                      </a:endParaRPr>
                    </a:p>
                  </a:txBody>
                  <a:tcPr marL="39134" marR="39134" marT="0" marB="0" anchor="b"/>
                </a:tc>
                <a:tc>
                  <a:txBody>
                    <a:bodyPr/>
                    <a:lstStyle/>
                    <a:p>
                      <a:pPr marL="0" marR="0" algn="ctr">
                        <a:lnSpc>
                          <a:spcPct val="107000"/>
                        </a:lnSpc>
                        <a:spcBef>
                          <a:spcPts val="0"/>
                        </a:spcBef>
                        <a:spcAft>
                          <a:spcPts val="0"/>
                        </a:spcAft>
                      </a:pPr>
                      <a:r>
                        <a:rPr lang="fr-FR" sz="1000">
                          <a:effectLst/>
                        </a:rPr>
                        <a:t>Yes</a:t>
                      </a:r>
                      <a:endParaRPr lang="en-US" sz="1000">
                        <a:effectLst/>
                        <a:latin typeface="Calibri"/>
                        <a:ea typeface="Calibri"/>
                        <a:cs typeface="Times New Roman"/>
                      </a:endParaRPr>
                    </a:p>
                  </a:txBody>
                  <a:tcPr marL="39134" marR="39134" marT="0" marB="0" anchor="b"/>
                </a:tc>
                <a:tc>
                  <a:txBody>
                    <a:bodyPr/>
                    <a:lstStyle/>
                    <a:p>
                      <a:pPr marL="0" marR="0" algn="ctr">
                        <a:lnSpc>
                          <a:spcPct val="107000"/>
                        </a:lnSpc>
                        <a:spcBef>
                          <a:spcPts val="0"/>
                        </a:spcBef>
                        <a:spcAft>
                          <a:spcPts val="0"/>
                        </a:spcAft>
                      </a:pPr>
                      <a:r>
                        <a:rPr lang="fr-FR" sz="1000">
                          <a:effectLst/>
                        </a:rPr>
                        <a:t>Yes</a:t>
                      </a:r>
                      <a:endParaRPr lang="en-US" sz="1000">
                        <a:effectLst/>
                        <a:latin typeface="Calibri"/>
                        <a:ea typeface="Calibri"/>
                        <a:cs typeface="Times New Roman"/>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marL="0" marR="0" algn="ctr">
                        <a:lnSpc>
                          <a:spcPct val="107000"/>
                        </a:lnSpc>
                        <a:spcBef>
                          <a:spcPts val="0"/>
                        </a:spcBef>
                        <a:spcAft>
                          <a:spcPts val="0"/>
                        </a:spcAft>
                      </a:pPr>
                      <a:r>
                        <a:rPr lang="fr-FR" sz="1000">
                          <a:effectLst/>
                        </a:rPr>
                        <a:t>Yes</a:t>
                      </a:r>
                      <a:endParaRPr lang="en-US" sz="1000">
                        <a:effectLst/>
                        <a:latin typeface="Calibri"/>
                        <a:ea typeface="Calibri"/>
                        <a:cs typeface="Times New Roman"/>
                      </a:endParaRPr>
                    </a:p>
                  </a:txBody>
                  <a:tcPr marL="39134" marR="39134" marT="0" marB="0" anchor="b"/>
                </a:tc>
                <a:tc>
                  <a:txBody>
                    <a:bodyPr/>
                    <a:lstStyle/>
                    <a:p>
                      <a:pPr marL="0" marR="0" algn="ctr">
                        <a:lnSpc>
                          <a:spcPct val="107000"/>
                        </a:lnSpc>
                        <a:spcBef>
                          <a:spcPts val="0"/>
                        </a:spcBef>
                        <a:spcAft>
                          <a:spcPts val="0"/>
                        </a:spcAft>
                      </a:pPr>
                      <a:r>
                        <a:rPr lang="fr-FR" sz="1000">
                          <a:effectLst/>
                        </a:rPr>
                        <a:t>Yes</a:t>
                      </a:r>
                      <a:endParaRPr lang="en-US" sz="1000">
                        <a:effectLst/>
                        <a:latin typeface="Calibri"/>
                        <a:ea typeface="Calibri"/>
                        <a:cs typeface="Times New Roman"/>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marL="0" marR="0" algn="ctr">
                        <a:lnSpc>
                          <a:spcPct val="107000"/>
                        </a:lnSpc>
                        <a:spcBef>
                          <a:spcPts val="0"/>
                        </a:spcBef>
                        <a:spcAft>
                          <a:spcPts val="0"/>
                        </a:spcAft>
                      </a:pPr>
                      <a:r>
                        <a:rPr lang="fr-FR" sz="1000">
                          <a:effectLst/>
                        </a:rPr>
                        <a:t>Yes</a:t>
                      </a:r>
                      <a:endParaRPr lang="en-US" sz="1000">
                        <a:effectLst/>
                        <a:latin typeface="Calibri"/>
                        <a:ea typeface="Calibri"/>
                        <a:cs typeface="Times New Roman"/>
                      </a:endParaRPr>
                    </a:p>
                  </a:txBody>
                  <a:tcPr marL="39134" marR="39134" marT="0" marB="0" anchor="b"/>
                </a:tc>
                <a:tc>
                  <a:txBody>
                    <a:bodyPr/>
                    <a:lstStyle/>
                    <a:p>
                      <a:pPr marL="0" marR="0" algn="ctr">
                        <a:lnSpc>
                          <a:spcPct val="107000"/>
                        </a:lnSpc>
                        <a:spcBef>
                          <a:spcPts val="0"/>
                        </a:spcBef>
                        <a:spcAft>
                          <a:spcPts val="0"/>
                        </a:spcAft>
                      </a:pPr>
                      <a:r>
                        <a:rPr lang="fr-FR" sz="1000">
                          <a:effectLst/>
                        </a:rPr>
                        <a:t>Yes</a:t>
                      </a:r>
                      <a:endParaRPr lang="en-US" sz="1000">
                        <a:effectLst/>
                        <a:latin typeface="Calibri"/>
                        <a:ea typeface="Calibri"/>
                        <a:cs typeface="Times New Roman"/>
                      </a:endParaRPr>
                    </a:p>
                  </a:txBody>
                  <a:tcPr marL="39134" marR="39134" marT="0" marB="0" anchor="b"/>
                </a:tc>
              </a:tr>
              <a:tr h="228913">
                <a:tc>
                  <a:txBody>
                    <a:bodyPr/>
                    <a:lstStyle/>
                    <a:p>
                      <a:pPr marL="0" marR="0">
                        <a:lnSpc>
                          <a:spcPct val="107000"/>
                        </a:lnSpc>
                        <a:spcBef>
                          <a:spcPts val="0"/>
                        </a:spcBef>
                        <a:spcAft>
                          <a:spcPts val="0"/>
                        </a:spcAft>
                      </a:pPr>
                      <a:r>
                        <a:rPr lang="fr-FR" sz="1000">
                          <a:effectLst/>
                        </a:rPr>
                        <a:t>Stage of Dev. Dummies</a:t>
                      </a:r>
                      <a:endParaRPr lang="en-US" sz="1000">
                        <a:effectLst/>
                        <a:latin typeface="Calibri"/>
                        <a:ea typeface="Calibri"/>
                        <a:cs typeface="Times New Roman"/>
                      </a:endParaRPr>
                    </a:p>
                  </a:txBody>
                  <a:tcPr marL="39134" marR="39134" marT="0" marB="0" anchor="b"/>
                </a:tc>
                <a:tc>
                  <a:txBody>
                    <a:bodyPr/>
                    <a:lstStyle/>
                    <a:p>
                      <a:pPr marL="0" marR="0" algn="ctr">
                        <a:lnSpc>
                          <a:spcPct val="107000"/>
                        </a:lnSpc>
                        <a:spcBef>
                          <a:spcPts val="0"/>
                        </a:spcBef>
                        <a:spcAft>
                          <a:spcPts val="0"/>
                        </a:spcAft>
                      </a:pPr>
                      <a:r>
                        <a:rPr lang="fr-FR" sz="1000">
                          <a:effectLst/>
                        </a:rPr>
                        <a:t>Yes</a:t>
                      </a:r>
                      <a:endParaRPr lang="en-US" sz="1000">
                        <a:effectLst/>
                        <a:latin typeface="Calibri"/>
                        <a:ea typeface="Calibri"/>
                        <a:cs typeface="Times New Roman"/>
                      </a:endParaRPr>
                    </a:p>
                  </a:txBody>
                  <a:tcPr marL="39134" marR="39134" marT="0" marB="0" anchor="b"/>
                </a:tc>
                <a:tc>
                  <a:txBody>
                    <a:bodyPr/>
                    <a:lstStyle/>
                    <a:p>
                      <a:pPr marL="0" marR="0" algn="ctr">
                        <a:lnSpc>
                          <a:spcPct val="107000"/>
                        </a:lnSpc>
                        <a:spcBef>
                          <a:spcPts val="0"/>
                        </a:spcBef>
                        <a:spcAft>
                          <a:spcPts val="0"/>
                        </a:spcAft>
                      </a:pPr>
                      <a:r>
                        <a:rPr lang="fr-FR" sz="1000">
                          <a:effectLst/>
                        </a:rPr>
                        <a:t>Yes</a:t>
                      </a:r>
                      <a:endParaRPr lang="en-US" sz="1000">
                        <a:effectLst/>
                        <a:latin typeface="Calibri"/>
                        <a:ea typeface="Calibri"/>
                        <a:cs typeface="Times New Roman"/>
                      </a:endParaRPr>
                    </a:p>
                  </a:txBody>
                  <a:tcPr marL="39134" marR="39134" marT="0" marB="0" anchor="b"/>
                </a:tc>
                <a:tc>
                  <a:txBody>
                    <a:bodyPr/>
                    <a:lstStyle/>
                    <a:p>
                      <a:pPr marL="0" marR="0" algn="ctr">
                        <a:lnSpc>
                          <a:spcPct val="107000"/>
                        </a:lnSpc>
                        <a:spcBef>
                          <a:spcPts val="0"/>
                        </a:spcBef>
                        <a:spcAft>
                          <a:spcPts val="0"/>
                        </a:spcAft>
                      </a:pPr>
                      <a:r>
                        <a:rPr lang="fr-FR" sz="1000">
                          <a:effectLst/>
                        </a:rPr>
                        <a:t>Yes</a:t>
                      </a:r>
                      <a:endParaRPr lang="en-US" sz="1000">
                        <a:effectLst/>
                        <a:latin typeface="Calibri"/>
                        <a:ea typeface="Calibri"/>
                        <a:cs typeface="Times New Roman"/>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marL="0" marR="0" algn="ctr">
                        <a:lnSpc>
                          <a:spcPct val="107000"/>
                        </a:lnSpc>
                        <a:spcBef>
                          <a:spcPts val="0"/>
                        </a:spcBef>
                        <a:spcAft>
                          <a:spcPts val="0"/>
                        </a:spcAft>
                      </a:pPr>
                      <a:r>
                        <a:rPr lang="fr-FR" sz="1000">
                          <a:effectLst/>
                        </a:rPr>
                        <a:t>Yes</a:t>
                      </a:r>
                      <a:endParaRPr lang="en-US" sz="1000">
                        <a:effectLst/>
                        <a:latin typeface="Calibri"/>
                        <a:ea typeface="Calibri"/>
                        <a:cs typeface="Times New Roman"/>
                      </a:endParaRPr>
                    </a:p>
                  </a:txBody>
                  <a:tcPr marL="39134" marR="39134" marT="0" marB="0" anchor="b"/>
                </a:tc>
                <a:tc>
                  <a:txBody>
                    <a:bodyPr/>
                    <a:lstStyle/>
                    <a:p>
                      <a:pPr marL="0" marR="0" algn="ctr">
                        <a:lnSpc>
                          <a:spcPct val="107000"/>
                        </a:lnSpc>
                        <a:spcBef>
                          <a:spcPts val="0"/>
                        </a:spcBef>
                        <a:spcAft>
                          <a:spcPts val="0"/>
                        </a:spcAft>
                      </a:pPr>
                      <a:r>
                        <a:rPr lang="fr-FR" sz="1000">
                          <a:effectLst/>
                        </a:rPr>
                        <a:t>Yes</a:t>
                      </a:r>
                      <a:endParaRPr lang="en-US" sz="1000">
                        <a:effectLst/>
                        <a:latin typeface="Calibri"/>
                        <a:ea typeface="Calibri"/>
                        <a:cs typeface="Times New Roman"/>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marL="0" marR="0" algn="ctr">
                        <a:lnSpc>
                          <a:spcPct val="107000"/>
                        </a:lnSpc>
                        <a:spcBef>
                          <a:spcPts val="0"/>
                        </a:spcBef>
                        <a:spcAft>
                          <a:spcPts val="0"/>
                        </a:spcAft>
                      </a:pPr>
                      <a:r>
                        <a:rPr lang="fr-FR" sz="1000">
                          <a:effectLst/>
                        </a:rPr>
                        <a:t>Yes</a:t>
                      </a:r>
                      <a:endParaRPr lang="en-US" sz="1000">
                        <a:effectLst/>
                        <a:latin typeface="Calibri"/>
                        <a:ea typeface="Calibri"/>
                        <a:cs typeface="Times New Roman"/>
                      </a:endParaRPr>
                    </a:p>
                  </a:txBody>
                  <a:tcPr marL="39134" marR="39134" marT="0" marB="0" anchor="b"/>
                </a:tc>
                <a:tc>
                  <a:txBody>
                    <a:bodyPr/>
                    <a:lstStyle/>
                    <a:p>
                      <a:pPr marL="0" marR="0" algn="ctr">
                        <a:lnSpc>
                          <a:spcPct val="107000"/>
                        </a:lnSpc>
                        <a:spcBef>
                          <a:spcPts val="0"/>
                        </a:spcBef>
                        <a:spcAft>
                          <a:spcPts val="0"/>
                        </a:spcAft>
                      </a:pPr>
                      <a:r>
                        <a:rPr lang="fr-FR" sz="1000">
                          <a:effectLst/>
                        </a:rPr>
                        <a:t>Yes</a:t>
                      </a:r>
                      <a:endParaRPr lang="en-US" sz="1000">
                        <a:effectLst/>
                        <a:latin typeface="Calibri"/>
                        <a:ea typeface="Calibri"/>
                        <a:cs typeface="Times New Roman"/>
                      </a:endParaRPr>
                    </a:p>
                  </a:txBody>
                  <a:tcPr marL="39134" marR="39134" marT="0" marB="0" anchor="b"/>
                </a:tc>
              </a:tr>
              <a:tr h="228913">
                <a:tc>
                  <a:txBody>
                    <a:bodyPr/>
                    <a:lstStyle/>
                    <a:p>
                      <a:pPr marL="0" marR="0">
                        <a:lnSpc>
                          <a:spcPct val="107000"/>
                        </a:lnSpc>
                        <a:spcBef>
                          <a:spcPts val="0"/>
                        </a:spcBef>
                        <a:spcAft>
                          <a:spcPts val="0"/>
                        </a:spcAft>
                      </a:pPr>
                      <a:r>
                        <a:rPr lang="fr-FR" sz="1000">
                          <a:effectLst/>
                        </a:rPr>
                        <a:t>Startup Country Dummies</a:t>
                      </a:r>
                      <a:endParaRPr lang="en-US" sz="1000">
                        <a:effectLst/>
                        <a:latin typeface="Calibri"/>
                        <a:ea typeface="Calibri"/>
                        <a:cs typeface="Times New Roman"/>
                      </a:endParaRPr>
                    </a:p>
                  </a:txBody>
                  <a:tcPr marL="39134" marR="39134" marT="0" marB="0" anchor="b"/>
                </a:tc>
                <a:tc>
                  <a:txBody>
                    <a:bodyPr/>
                    <a:lstStyle/>
                    <a:p>
                      <a:pPr marL="0" marR="0" algn="ctr">
                        <a:lnSpc>
                          <a:spcPct val="107000"/>
                        </a:lnSpc>
                        <a:spcBef>
                          <a:spcPts val="0"/>
                        </a:spcBef>
                        <a:spcAft>
                          <a:spcPts val="0"/>
                        </a:spcAft>
                      </a:pPr>
                      <a:r>
                        <a:rPr lang="fr-FR" sz="1000">
                          <a:effectLst/>
                        </a:rPr>
                        <a:t>Yes</a:t>
                      </a:r>
                      <a:endParaRPr lang="en-US" sz="1000">
                        <a:effectLst/>
                        <a:latin typeface="Calibri"/>
                        <a:ea typeface="Calibri"/>
                        <a:cs typeface="Times New Roman"/>
                      </a:endParaRPr>
                    </a:p>
                  </a:txBody>
                  <a:tcPr marL="39134" marR="39134" marT="0" marB="0" anchor="b"/>
                </a:tc>
                <a:tc>
                  <a:txBody>
                    <a:bodyPr/>
                    <a:lstStyle/>
                    <a:p>
                      <a:pPr marL="0" marR="0" algn="ctr">
                        <a:lnSpc>
                          <a:spcPct val="107000"/>
                        </a:lnSpc>
                        <a:spcBef>
                          <a:spcPts val="0"/>
                        </a:spcBef>
                        <a:spcAft>
                          <a:spcPts val="0"/>
                        </a:spcAft>
                      </a:pPr>
                      <a:r>
                        <a:rPr lang="fr-FR" sz="1000">
                          <a:effectLst/>
                        </a:rPr>
                        <a:t>Yes</a:t>
                      </a:r>
                      <a:endParaRPr lang="en-US" sz="1000">
                        <a:effectLst/>
                        <a:latin typeface="Calibri"/>
                        <a:ea typeface="Calibri"/>
                        <a:cs typeface="Times New Roman"/>
                      </a:endParaRPr>
                    </a:p>
                  </a:txBody>
                  <a:tcPr marL="39134" marR="39134" marT="0" marB="0" anchor="b"/>
                </a:tc>
                <a:tc>
                  <a:txBody>
                    <a:bodyPr/>
                    <a:lstStyle/>
                    <a:p>
                      <a:pPr marL="0" marR="0" algn="ctr">
                        <a:lnSpc>
                          <a:spcPct val="107000"/>
                        </a:lnSpc>
                        <a:spcBef>
                          <a:spcPts val="0"/>
                        </a:spcBef>
                        <a:spcAft>
                          <a:spcPts val="0"/>
                        </a:spcAft>
                      </a:pPr>
                      <a:r>
                        <a:rPr lang="fr-FR" sz="1000">
                          <a:effectLst/>
                        </a:rPr>
                        <a:t>Yes</a:t>
                      </a:r>
                      <a:endParaRPr lang="en-US" sz="1000">
                        <a:effectLst/>
                        <a:latin typeface="Calibri"/>
                        <a:ea typeface="Calibri"/>
                        <a:cs typeface="Times New Roman"/>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marL="0" marR="0" algn="ctr">
                        <a:lnSpc>
                          <a:spcPct val="107000"/>
                        </a:lnSpc>
                        <a:spcBef>
                          <a:spcPts val="0"/>
                        </a:spcBef>
                        <a:spcAft>
                          <a:spcPts val="0"/>
                        </a:spcAft>
                      </a:pPr>
                      <a:r>
                        <a:rPr lang="fr-FR" sz="1000">
                          <a:effectLst/>
                        </a:rPr>
                        <a:t>Yes</a:t>
                      </a:r>
                      <a:endParaRPr lang="en-US" sz="1000">
                        <a:effectLst/>
                        <a:latin typeface="Calibri"/>
                        <a:ea typeface="Calibri"/>
                        <a:cs typeface="Times New Roman"/>
                      </a:endParaRPr>
                    </a:p>
                  </a:txBody>
                  <a:tcPr marL="39134" marR="39134" marT="0" marB="0" anchor="b"/>
                </a:tc>
                <a:tc>
                  <a:txBody>
                    <a:bodyPr/>
                    <a:lstStyle/>
                    <a:p>
                      <a:pPr marL="0" marR="0" algn="ctr">
                        <a:lnSpc>
                          <a:spcPct val="107000"/>
                        </a:lnSpc>
                        <a:spcBef>
                          <a:spcPts val="0"/>
                        </a:spcBef>
                        <a:spcAft>
                          <a:spcPts val="0"/>
                        </a:spcAft>
                      </a:pPr>
                      <a:r>
                        <a:rPr lang="fr-FR" sz="1000">
                          <a:effectLst/>
                        </a:rPr>
                        <a:t>Yes</a:t>
                      </a:r>
                      <a:endParaRPr lang="en-US" sz="1000">
                        <a:effectLst/>
                        <a:latin typeface="Calibri"/>
                        <a:ea typeface="Calibri"/>
                        <a:cs typeface="Times New Roman"/>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marL="0" marR="0" algn="ctr">
                        <a:lnSpc>
                          <a:spcPct val="107000"/>
                        </a:lnSpc>
                        <a:spcBef>
                          <a:spcPts val="0"/>
                        </a:spcBef>
                        <a:spcAft>
                          <a:spcPts val="0"/>
                        </a:spcAft>
                      </a:pPr>
                      <a:r>
                        <a:rPr lang="fr-FR" sz="1000">
                          <a:effectLst/>
                        </a:rPr>
                        <a:t>Yes</a:t>
                      </a:r>
                      <a:endParaRPr lang="en-US" sz="1000">
                        <a:effectLst/>
                        <a:latin typeface="Calibri"/>
                        <a:ea typeface="Calibri"/>
                        <a:cs typeface="Times New Roman"/>
                      </a:endParaRPr>
                    </a:p>
                  </a:txBody>
                  <a:tcPr marL="39134" marR="39134" marT="0" marB="0" anchor="b"/>
                </a:tc>
                <a:tc>
                  <a:txBody>
                    <a:bodyPr/>
                    <a:lstStyle/>
                    <a:p>
                      <a:pPr marL="0" marR="0" algn="ctr">
                        <a:lnSpc>
                          <a:spcPct val="107000"/>
                        </a:lnSpc>
                        <a:spcBef>
                          <a:spcPts val="0"/>
                        </a:spcBef>
                        <a:spcAft>
                          <a:spcPts val="0"/>
                        </a:spcAft>
                      </a:pPr>
                      <a:r>
                        <a:rPr lang="fr-FR" sz="1000">
                          <a:effectLst/>
                        </a:rPr>
                        <a:t>Yes</a:t>
                      </a:r>
                      <a:endParaRPr lang="en-US" sz="1000">
                        <a:effectLst/>
                        <a:latin typeface="Calibri"/>
                        <a:ea typeface="Calibri"/>
                        <a:cs typeface="Times New Roman"/>
                      </a:endParaRPr>
                    </a:p>
                  </a:txBody>
                  <a:tcPr marL="39134" marR="39134" marT="0" marB="0" anchor="b"/>
                </a:tc>
              </a:tr>
              <a:tr h="228913">
                <a:tc>
                  <a:txBody>
                    <a:bodyPr/>
                    <a:lstStyle/>
                    <a:p>
                      <a:pPr>
                        <a:lnSpc>
                          <a:spcPct val="115000"/>
                        </a:lnSpc>
                      </a:pPr>
                      <a:endParaRPr lang="en-US" sz="1000">
                        <a:effectLst/>
                        <a:latin typeface="Calibri"/>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r>
              <a:tr h="228913">
                <a:tc>
                  <a:txBody>
                    <a:bodyPr/>
                    <a:lstStyle/>
                    <a:p>
                      <a:pPr marL="0" marR="0">
                        <a:lnSpc>
                          <a:spcPct val="107000"/>
                        </a:lnSpc>
                        <a:spcBef>
                          <a:spcPts val="0"/>
                        </a:spcBef>
                        <a:spcAft>
                          <a:spcPts val="0"/>
                        </a:spcAft>
                      </a:pPr>
                      <a:r>
                        <a:rPr lang="fr-FR" sz="1000">
                          <a:effectLst/>
                        </a:rPr>
                        <a:t>No. Obs.</a:t>
                      </a:r>
                      <a:endParaRPr lang="en-US" sz="1000">
                        <a:effectLst/>
                        <a:latin typeface="Calibri"/>
                        <a:ea typeface="Calibri"/>
                        <a:cs typeface="Times New Roman"/>
                      </a:endParaRPr>
                    </a:p>
                  </a:txBody>
                  <a:tcPr marL="39134" marR="39134" marT="0" marB="0" anchor="b"/>
                </a:tc>
                <a:tc>
                  <a:txBody>
                    <a:bodyPr/>
                    <a:lstStyle/>
                    <a:p>
                      <a:pPr marL="0" marR="0" algn="ctr">
                        <a:lnSpc>
                          <a:spcPct val="107000"/>
                        </a:lnSpc>
                        <a:spcBef>
                          <a:spcPts val="0"/>
                        </a:spcBef>
                        <a:spcAft>
                          <a:spcPts val="0"/>
                        </a:spcAft>
                      </a:pPr>
                      <a:r>
                        <a:rPr lang="fr-FR" sz="1000">
                          <a:effectLst/>
                        </a:rPr>
                        <a:t>18484</a:t>
                      </a:r>
                      <a:endParaRPr lang="en-US" sz="1000">
                        <a:effectLst/>
                        <a:latin typeface="Calibri"/>
                        <a:ea typeface="Calibri"/>
                        <a:cs typeface="Times New Roman"/>
                      </a:endParaRPr>
                    </a:p>
                  </a:txBody>
                  <a:tcPr marL="39134" marR="39134" marT="0" marB="0" anchor="b"/>
                </a:tc>
                <a:tc>
                  <a:txBody>
                    <a:bodyPr/>
                    <a:lstStyle/>
                    <a:p>
                      <a:pPr marL="0" marR="0" algn="ctr">
                        <a:lnSpc>
                          <a:spcPct val="107000"/>
                        </a:lnSpc>
                        <a:spcBef>
                          <a:spcPts val="0"/>
                        </a:spcBef>
                        <a:spcAft>
                          <a:spcPts val="0"/>
                        </a:spcAft>
                      </a:pPr>
                      <a:r>
                        <a:rPr lang="fr-FR" sz="1000">
                          <a:effectLst/>
                        </a:rPr>
                        <a:t>180621</a:t>
                      </a:r>
                      <a:endParaRPr lang="en-US" sz="1000">
                        <a:effectLst/>
                        <a:latin typeface="Calibri"/>
                        <a:ea typeface="Calibri"/>
                        <a:cs typeface="Times New Roman"/>
                      </a:endParaRPr>
                    </a:p>
                  </a:txBody>
                  <a:tcPr marL="39134" marR="39134" marT="0" marB="0" anchor="b"/>
                </a:tc>
                <a:tc>
                  <a:txBody>
                    <a:bodyPr/>
                    <a:lstStyle/>
                    <a:p>
                      <a:pPr marL="0" marR="0" algn="ctr">
                        <a:lnSpc>
                          <a:spcPct val="107000"/>
                        </a:lnSpc>
                        <a:spcBef>
                          <a:spcPts val="0"/>
                        </a:spcBef>
                        <a:spcAft>
                          <a:spcPts val="0"/>
                        </a:spcAft>
                      </a:pPr>
                      <a:r>
                        <a:rPr lang="fr-FR" sz="1000">
                          <a:effectLst/>
                        </a:rPr>
                        <a:t>21448</a:t>
                      </a:r>
                      <a:endParaRPr lang="en-US" sz="1000">
                        <a:effectLst/>
                        <a:latin typeface="Calibri"/>
                        <a:ea typeface="Calibri"/>
                        <a:cs typeface="Times New Roman"/>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marL="0" marR="0" algn="ctr">
                        <a:lnSpc>
                          <a:spcPct val="107000"/>
                        </a:lnSpc>
                        <a:spcBef>
                          <a:spcPts val="0"/>
                        </a:spcBef>
                        <a:spcAft>
                          <a:spcPts val="0"/>
                        </a:spcAft>
                      </a:pPr>
                      <a:r>
                        <a:rPr lang="fr-FR" sz="1000">
                          <a:effectLst/>
                        </a:rPr>
                        <a:t>62973</a:t>
                      </a:r>
                      <a:endParaRPr lang="en-US" sz="1000">
                        <a:effectLst/>
                        <a:latin typeface="Calibri"/>
                        <a:ea typeface="Calibri"/>
                        <a:cs typeface="Times New Roman"/>
                      </a:endParaRPr>
                    </a:p>
                  </a:txBody>
                  <a:tcPr marL="39134" marR="39134" marT="0" marB="0" anchor="b"/>
                </a:tc>
                <a:tc>
                  <a:txBody>
                    <a:bodyPr/>
                    <a:lstStyle/>
                    <a:p>
                      <a:pPr marL="0" marR="0" algn="ctr">
                        <a:lnSpc>
                          <a:spcPct val="107000"/>
                        </a:lnSpc>
                        <a:spcBef>
                          <a:spcPts val="0"/>
                        </a:spcBef>
                        <a:spcAft>
                          <a:spcPts val="0"/>
                        </a:spcAft>
                      </a:pPr>
                      <a:r>
                        <a:rPr lang="fr-FR" sz="1000">
                          <a:effectLst/>
                        </a:rPr>
                        <a:t>215021</a:t>
                      </a:r>
                      <a:endParaRPr lang="en-US" sz="1000">
                        <a:effectLst/>
                        <a:latin typeface="Calibri"/>
                        <a:ea typeface="Calibri"/>
                        <a:cs typeface="Times New Roman"/>
                      </a:endParaRPr>
                    </a:p>
                  </a:txBody>
                  <a:tcPr marL="39134" marR="39134" marT="0" marB="0" anchor="b"/>
                </a:tc>
                <a:tc>
                  <a:txBody>
                    <a:bodyPr/>
                    <a:lstStyle/>
                    <a:p>
                      <a:pPr>
                        <a:lnSpc>
                          <a:spcPct val="115000"/>
                        </a:lnSpc>
                      </a:pPr>
                      <a:endParaRPr lang="en-US" sz="1000">
                        <a:effectLst/>
                        <a:latin typeface="Calibri"/>
                      </a:endParaRPr>
                    </a:p>
                  </a:txBody>
                  <a:tcPr marL="39134" marR="39134" marT="0" marB="0" anchor="b"/>
                </a:tc>
                <a:tc>
                  <a:txBody>
                    <a:bodyPr/>
                    <a:lstStyle/>
                    <a:p>
                      <a:pPr marL="0" marR="0" algn="ctr">
                        <a:lnSpc>
                          <a:spcPct val="107000"/>
                        </a:lnSpc>
                        <a:spcBef>
                          <a:spcPts val="0"/>
                        </a:spcBef>
                        <a:spcAft>
                          <a:spcPts val="0"/>
                        </a:spcAft>
                      </a:pPr>
                      <a:r>
                        <a:rPr lang="fr-FR" sz="1000">
                          <a:effectLst/>
                        </a:rPr>
                        <a:t>247642</a:t>
                      </a:r>
                      <a:endParaRPr lang="en-US" sz="1000">
                        <a:effectLst/>
                        <a:latin typeface="Calibri"/>
                        <a:ea typeface="Calibri"/>
                        <a:cs typeface="Times New Roman"/>
                      </a:endParaRPr>
                    </a:p>
                  </a:txBody>
                  <a:tcPr marL="39134" marR="39134" marT="0" marB="0" anchor="b"/>
                </a:tc>
                <a:tc>
                  <a:txBody>
                    <a:bodyPr/>
                    <a:lstStyle/>
                    <a:p>
                      <a:pPr marL="0" marR="0" algn="ctr">
                        <a:lnSpc>
                          <a:spcPct val="107000"/>
                        </a:lnSpc>
                        <a:spcBef>
                          <a:spcPts val="0"/>
                        </a:spcBef>
                        <a:spcAft>
                          <a:spcPts val="0"/>
                        </a:spcAft>
                      </a:pPr>
                      <a:r>
                        <a:rPr lang="fr-FR" sz="1000" dirty="0">
                          <a:effectLst/>
                        </a:rPr>
                        <a:t>30352</a:t>
                      </a:r>
                      <a:endParaRPr lang="en-US" sz="1000" dirty="0">
                        <a:effectLst/>
                        <a:latin typeface="Calibri"/>
                        <a:ea typeface="Calibri"/>
                        <a:cs typeface="Times New Roman"/>
                      </a:endParaRPr>
                    </a:p>
                  </a:txBody>
                  <a:tcPr marL="39134" marR="39134" marT="0" marB="0" anchor="b"/>
                </a:tc>
              </a:tr>
            </a:tbl>
          </a:graphicData>
        </a:graphic>
      </p:graphicFrame>
    </p:spTree>
    <p:extLst>
      <p:ext uri="{BB962C8B-B14F-4D97-AF65-F5344CB8AC3E}">
        <p14:creationId xmlns:p14="http://schemas.microsoft.com/office/powerpoint/2010/main" val="23664902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307848"/>
            <a:ext cx="8534400" cy="758952"/>
          </a:xfrm>
        </p:spPr>
        <p:txBody>
          <a:bodyPr>
            <a:normAutofit fontScale="90000"/>
          </a:bodyPr>
          <a:lstStyle/>
          <a:p>
            <a:r>
              <a:rPr lang="en-US" dirty="0" smtClean="0"/>
              <a:t>Round Amounts Excluding the US, only the US, and US State level</a:t>
            </a:r>
            <a:endParaRPr lang="en-US" dirty="0"/>
          </a:p>
        </p:txBody>
      </p:sp>
      <p:sp>
        <p:nvSpPr>
          <p:cNvPr id="3" name="Content Placeholder 2"/>
          <p:cNvSpPr>
            <a:spLocks noGrp="1"/>
          </p:cNvSpPr>
          <p:nvPr>
            <p:ph sz="quarter" idx="1"/>
          </p:nvPr>
        </p:nvSpPr>
        <p:spPr/>
        <p:txBody>
          <a:bodyPr>
            <a:normAutofit fontScale="77500" lnSpcReduction="20000"/>
          </a:bodyPr>
          <a:lstStyle/>
          <a:p>
            <a:r>
              <a:rPr lang="en-US" dirty="0" smtClean="0"/>
              <a:t>Fintech </a:t>
            </a:r>
            <a:r>
              <a:rPr lang="en-US" dirty="0"/>
              <a:t>rounds investment amounts excluding the U.S. (Models 1 and 2</a:t>
            </a:r>
            <a:r>
              <a:rPr lang="en-US" dirty="0" smtClean="0"/>
              <a:t>)</a:t>
            </a:r>
          </a:p>
          <a:p>
            <a:pPr lvl="1"/>
            <a:r>
              <a:rPr lang="en-US" dirty="0"/>
              <a:t>shows a pronounced increase in </a:t>
            </a:r>
            <a:r>
              <a:rPr lang="en-US" dirty="0" err="1"/>
              <a:t>fintech</a:t>
            </a:r>
            <a:r>
              <a:rPr lang="en-US" dirty="0"/>
              <a:t> after the financial crisis among countries without a financial center and not in countries with a financial center, consistent with Hypothesis 1. </a:t>
            </a:r>
          </a:p>
          <a:p>
            <a:endParaRPr lang="en-US" dirty="0" smtClean="0"/>
          </a:p>
          <a:p>
            <a:r>
              <a:rPr lang="en-US" dirty="0"/>
              <a:t>Fintech rounds investment amounts </a:t>
            </a:r>
            <a:r>
              <a:rPr lang="en-US" dirty="0" smtClean="0"/>
              <a:t>within </a:t>
            </a:r>
            <a:r>
              <a:rPr lang="en-US" dirty="0"/>
              <a:t>the U.S. only at the state level (Models 3 and 4</a:t>
            </a:r>
            <a:r>
              <a:rPr lang="en-US" dirty="0" smtClean="0"/>
              <a:t>)</a:t>
            </a:r>
          </a:p>
          <a:p>
            <a:pPr lvl="1"/>
            <a:r>
              <a:rPr lang="en-US" dirty="0" smtClean="0"/>
              <a:t>no </a:t>
            </a:r>
            <a:r>
              <a:rPr lang="en-US" dirty="0"/>
              <a:t>material difference in state-level investments depending on whether or not the state had a financial </a:t>
            </a:r>
            <a:r>
              <a:rPr lang="en-US" dirty="0" smtClean="0"/>
              <a:t>center </a:t>
            </a:r>
            <a:r>
              <a:rPr lang="en-US" dirty="0"/>
              <a:t>in Models 3 and 4. </a:t>
            </a:r>
            <a:endParaRPr lang="en-US" dirty="0" smtClean="0"/>
          </a:p>
          <a:p>
            <a:pPr lvl="1"/>
            <a:endParaRPr lang="en-US" dirty="0"/>
          </a:p>
          <a:p>
            <a:r>
              <a:rPr lang="en-US" dirty="0" smtClean="0"/>
              <a:t>Supports </a:t>
            </a:r>
            <a:r>
              <a:rPr lang="en-US" dirty="0"/>
              <a:t>our analysis at the country-level where financial regulation and enforcement takes place. </a:t>
            </a:r>
            <a:endParaRPr lang="en-US" dirty="0" smtClean="0"/>
          </a:p>
          <a:p>
            <a:pPr lvl="1"/>
            <a:r>
              <a:rPr lang="en-US" dirty="0" smtClean="0"/>
              <a:t>There </a:t>
            </a:r>
            <a:r>
              <a:rPr lang="en-US" dirty="0"/>
              <a:t>are scant differences in enforcement of banking regulations within a country, but marked differences in enforcement of banking regulations across countries. </a:t>
            </a:r>
          </a:p>
        </p:txBody>
      </p:sp>
    </p:spTree>
    <p:extLst>
      <p:ext uri="{BB962C8B-B14F-4D97-AF65-F5344CB8AC3E}">
        <p14:creationId xmlns:p14="http://schemas.microsoft.com/office/powerpoint/2010/main" val="32009737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515252452"/>
              </p:ext>
            </p:extLst>
          </p:nvPr>
        </p:nvGraphicFramePr>
        <p:xfrm>
          <a:off x="152398" y="152388"/>
          <a:ext cx="8839201" cy="6553211"/>
        </p:xfrm>
        <a:graphic>
          <a:graphicData uri="http://schemas.openxmlformats.org/drawingml/2006/table">
            <a:tbl>
              <a:tblPr firstRow="1" firstCol="1" bandRow="1">
                <a:tableStyleId>{5C22544A-7EE6-4342-B048-85BDC9FD1C3A}</a:tableStyleId>
              </a:tblPr>
              <a:tblGrid>
                <a:gridCol w="2826911"/>
                <a:gridCol w="1465637"/>
                <a:gridCol w="1429337"/>
                <a:gridCol w="1465637"/>
                <a:gridCol w="1651679"/>
              </a:tblGrid>
              <a:tr h="885370">
                <a:tc>
                  <a:txBody>
                    <a:bodyPr/>
                    <a:lstStyle/>
                    <a:p>
                      <a:pPr>
                        <a:lnSpc>
                          <a:spcPct val="115000"/>
                        </a:lnSpc>
                      </a:pPr>
                      <a:endParaRPr lang="en-US" sz="1100" dirty="0">
                        <a:effectLst/>
                        <a:latin typeface="Calibri"/>
                      </a:endParaRPr>
                    </a:p>
                  </a:txBody>
                  <a:tcPr marL="43312" marR="43312" marT="0" marB="0" anchor="b"/>
                </a:tc>
                <a:tc>
                  <a:txBody>
                    <a:bodyPr/>
                    <a:lstStyle/>
                    <a:p>
                      <a:pPr marL="0" marR="0" algn="ctr">
                        <a:lnSpc>
                          <a:spcPct val="107000"/>
                        </a:lnSpc>
                        <a:spcBef>
                          <a:spcPts val="0"/>
                        </a:spcBef>
                        <a:spcAft>
                          <a:spcPts val="0"/>
                        </a:spcAft>
                      </a:pPr>
                      <a:r>
                        <a:rPr lang="en-US" sz="1000">
                          <a:effectLst/>
                        </a:rPr>
                        <a:t>Non-US Ventures in Financial Centers Only</a:t>
                      </a:r>
                      <a:endParaRPr lang="en-US" sz="1100">
                        <a:effectLst/>
                        <a:latin typeface="Calibri"/>
                        <a:ea typeface="Calibri"/>
                        <a:cs typeface="Times New Roman"/>
                      </a:endParaRPr>
                    </a:p>
                  </a:txBody>
                  <a:tcPr marL="43312" marR="43312" marT="0" marB="0" anchor="b"/>
                </a:tc>
                <a:tc>
                  <a:txBody>
                    <a:bodyPr/>
                    <a:lstStyle/>
                    <a:p>
                      <a:pPr marL="0" marR="0" algn="ctr">
                        <a:lnSpc>
                          <a:spcPct val="107000"/>
                        </a:lnSpc>
                        <a:spcBef>
                          <a:spcPts val="0"/>
                        </a:spcBef>
                        <a:spcAft>
                          <a:spcPts val="0"/>
                        </a:spcAft>
                      </a:pPr>
                      <a:r>
                        <a:rPr lang="fr-FR" sz="1000">
                          <a:effectLst/>
                        </a:rPr>
                        <a:t>Non-US Ventures in Non-Financial Centers Only</a:t>
                      </a:r>
                      <a:endParaRPr lang="en-US" sz="1100">
                        <a:effectLst/>
                        <a:latin typeface="Calibri"/>
                        <a:ea typeface="Calibri"/>
                        <a:cs typeface="Times New Roman"/>
                      </a:endParaRPr>
                    </a:p>
                  </a:txBody>
                  <a:tcPr marL="43312" marR="43312" marT="0" marB="0" anchor="b"/>
                </a:tc>
                <a:tc>
                  <a:txBody>
                    <a:bodyPr/>
                    <a:lstStyle/>
                    <a:p>
                      <a:pPr marL="0" marR="0" algn="ctr">
                        <a:lnSpc>
                          <a:spcPct val="107000"/>
                        </a:lnSpc>
                        <a:spcBef>
                          <a:spcPts val="0"/>
                        </a:spcBef>
                        <a:spcAft>
                          <a:spcPts val="0"/>
                        </a:spcAft>
                      </a:pPr>
                      <a:r>
                        <a:rPr lang="en-US" sz="1000">
                          <a:effectLst/>
                        </a:rPr>
                        <a:t>US Ventures in Financial Centers Only (State Level)</a:t>
                      </a:r>
                      <a:endParaRPr lang="en-US" sz="1100">
                        <a:effectLst/>
                        <a:latin typeface="Calibri"/>
                        <a:ea typeface="Calibri"/>
                        <a:cs typeface="Times New Roman"/>
                      </a:endParaRPr>
                    </a:p>
                  </a:txBody>
                  <a:tcPr marL="43312" marR="43312" marT="0" marB="0" anchor="b"/>
                </a:tc>
                <a:tc>
                  <a:txBody>
                    <a:bodyPr/>
                    <a:lstStyle/>
                    <a:p>
                      <a:pPr marL="0" marR="0" algn="ctr">
                        <a:lnSpc>
                          <a:spcPct val="107000"/>
                        </a:lnSpc>
                        <a:spcBef>
                          <a:spcPts val="0"/>
                        </a:spcBef>
                        <a:spcAft>
                          <a:spcPts val="0"/>
                        </a:spcAft>
                      </a:pPr>
                      <a:r>
                        <a:rPr lang="en-US" sz="1000">
                          <a:effectLst/>
                        </a:rPr>
                        <a:t>US Ventures in Non-Financial Centers Only (State Level)</a:t>
                      </a:r>
                      <a:endParaRPr lang="en-US" sz="1100">
                        <a:effectLst/>
                        <a:latin typeface="Calibri"/>
                        <a:ea typeface="Calibri"/>
                        <a:cs typeface="Times New Roman"/>
                      </a:endParaRPr>
                    </a:p>
                  </a:txBody>
                  <a:tcPr marL="43312" marR="43312" marT="0" marB="0" anchor="b"/>
                </a:tc>
              </a:tr>
              <a:tr h="243160">
                <a:tc>
                  <a:txBody>
                    <a:bodyPr/>
                    <a:lstStyle/>
                    <a:p>
                      <a:pPr marL="0" marR="0">
                        <a:lnSpc>
                          <a:spcPct val="107000"/>
                        </a:lnSpc>
                        <a:spcBef>
                          <a:spcPts val="0"/>
                        </a:spcBef>
                        <a:spcAft>
                          <a:spcPts val="0"/>
                        </a:spcAft>
                      </a:pPr>
                      <a:r>
                        <a:rPr lang="fr-FR" sz="1000">
                          <a:effectLst/>
                        </a:rPr>
                        <a:t>Variable</a:t>
                      </a:r>
                      <a:endParaRPr lang="en-US" sz="1100">
                        <a:effectLst/>
                        <a:latin typeface="Calibri"/>
                        <a:ea typeface="Calibri"/>
                        <a:cs typeface="Times New Roman"/>
                      </a:endParaRPr>
                    </a:p>
                  </a:txBody>
                  <a:tcPr marL="43312" marR="43312" marT="0" marB="0" anchor="b"/>
                </a:tc>
                <a:tc>
                  <a:txBody>
                    <a:bodyPr/>
                    <a:lstStyle/>
                    <a:p>
                      <a:pPr marL="0" marR="0" algn="ctr">
                        <a:lnSpc>
                          <a:spcPct val="107000"/>
                        </a:lnSpc>
                        <a:spcBef>
                          <a:spcPts val="0"/>
                        </a:spcBef>
                        <a:spcAft>
                          <a:spcPts val="0"/>
                        </a:spcAft>
                      </a:pPr>
                      <a:r>
                        <a:rPr lang="fr-FR" sz="1000">
                          <a:effectLst/>
                        </a:rPr>
                        <a:t>[1]</a:t>
                      </a:r>
                      <a:endParaRPr lang="en-US" sz="1100">
                        <a:effectLst/>
                        <a:latin typeface="Calibri"/>
                        <a:ea typeface="Calibri"/>
                        <a:cs typeface="Times New Roman"/>
                      </a:endParaRPr>
                    </a:p>
                  </a:txBody>
                  <a:tcPr marL="43312" marR="43312" marT="0" marB="0" anchor="b"/>
                </a:tc>
                <a:tc>
                  <a:txBody>
                    <a:bodyPr/>
                    <a:lstStyle/>
                    <a:p>
                      <a:pPr marL="0" marR="0" algn="ctr">
                        <a:lnSpc>
                          <a:spcPct val="107000"/>
                        </a:lnSpc>
                        <a:spcBef>
                          <a:spcPts val="0"/>
                        </a:spcBef>
                        <a:spcAft>
                          <a:spcPts val="0"/>
                        </a:spcAft>
                      </a:pPr>
                      <a:r>
                        <a:rPr lang="fr-FR" sz="1000">
                          <a:effectLst/>
                        </a:rPr>
                        <a:t>[2]</a:t>
                      </a:r>
                      <a:endParaRPr lang="en-US" sz="1100">
                        <a:effectLst/>
                        <a:latin typeface="Calibri"/>
                        <a:ea typeface="Calibri"/>
                        <a:cs typeface="Times New Roman"/>
                      </a:endParaRPr>
                    </a:p>
                  </a:txBody>
                  <a:tcPr marL="43312" marR="43312" marT="0" marB="0" anchor="b"/>
                </a:tc>
                <a:tc>
                  <a:txBody>
                    <a:bodyPr/>
                    <a:lstStyle/>
                    <a:p>
                      <a:pPr marL="0" marR="0" algn="ctr">
                        <a:lnSpc>
                          <a:spcPct val="107000"/>
                        </a:lnSpc>
                        <a:spcBef>
                          <a:spcPts val="0"/>
                        </a:spcBef>
                        <a:spcAft>
                          <a:spcPts val="0"/>
                        </a:spcAft>
                      </a:pPr>
                      <a:r>
                        <a:rPr lang="fr-FR" sz="1000">
                          <a:effectLst/>
                        </a:rPr>
                        <a:t>[3]</a:t>
                      </a:r>
                      <a:endParaRPr lang="en-US" sz="1100">
                        <a:effectLst/>
                        <a:latin typeface="Calibri"/>
                        <a:ea typeface="Calibri"/>
                        <a:cs typeface="Times New Roman"/>
                      </a:endParaRPr>
                    </a:p>
                  </a:txBody>
                  <a:tcPr marL="43312" marR="43312" marT="0" marB="0" anchor="b"/>
                </a:tc>
                <a:tc>
                  <a:txBody>
                    <a:bodyPr/>
                    <a:lstStyle/>
                    <a:p>
                      <a:pPr marL="0" marR="0" algn="ctr">
                        <a:lnSpc>
                          <a:spcPct val="107000"/>
                        </a:lnSpc>
                        <a:spcBef>
                          <a:spcPts val="0"/>
                        </a:spcBef>
                        <a:spcAft>
                          <a:spcPts val="0"/>
                        </a:spcAft>
                      </a:pPr>
                      <a:r>
                        <a:rPr lang="fr-FR" sz="1000">
                          <a:effectLst/>
                        </a:rPr>
                        <a:t>[4]</a:t>
                      </a:r>
                      <a:endParaRPr lang="en-US" sz="1100">
                        <a:effectLst/>
                        <a:latin typeface="Calibri"/>
                        <a:ea typeface="Calibri"/>
                        <a:cs typeface="Times New Roman"/>
                      </a:endParaRPr>
                    </a:p>
                  </a:txBody>
                  <a:tcPr marL="43312" marR="43312" marT="0" marB="0" anchor="b"/>
                </a:tc>
              </a:tr>
              <a:tr h="263067">
                <a:tc>
                  <a:txBody>
                    <a:bodyPr/>
                    <a:lstStyle/>
                    <a:p>
                      <a:pPr>
                        <a:lnSpc>
                          <a:spcPct val="115000"/>
                        </a:lnSpc>
                      </a:pPr>
                      <a:endParaRPr lang="en-US" sz="1100">
                        <a:effectLst/>
                        <a:latin typeface="Calibri"/>
                      </a:endParaRPr>
                    </a:p>
                  </a:txBody>
                  <a:tcPr marL="43312" marR="43312" marT="0" marB="0" anchor="b"/>
                </a:tc>
                <a:tc>
                  <a:txBody>
                    <a:bodyPr/>
                    <a:lstStyle/>
                    <a:p>
                      <a:pPr>
                        <a:lnSpc>
                          <a:spcPct val="115000"/>
                        </a:lnSpc>
                      </a:pPr>
                      <a:endParaRPr lang="en-US" sz="1100">
                        <a:effectLst/>
                        <a:latin typeface="Calibri"/>
                      </a:endParaRPr>
                    </a:p>
                  </a:txBody>
                  <a:tcPr marL="43312" marR="43312" marT="0" marB="0" anchor="b"/>
                </a:tc>
                <a:tc>
                  <a:txBody>
                    <a:bodyPr/>
                    <a:lstStyle/>
                    <a:p>
                      <a:pPr>
                        <a:lnSpc>
                          <a:spcPct val="115000"/>
                        </a:lnSpc>
                      </a:pPr>
                      <a:endParaRPr lang="en-US" sz="1100">
                        <a:effectLst/>
                        <a:latin typeface="Calibri"/>
                      </a:endParaRPr>
                    </a:p>
                  </a:txBody>
                  <a:tcPr marL="43312" marR="43312" marT="0" marB="0" anchor="b"/>
                </a:tc>
                <a:tc>
                  <a:txBody>
                    <a:bodyPr/>
                    <a:lstStyle/>
                    <a:p>
                      <a:pPr>
                        <a:lnSpc>
                          <a:spcPct val="115000"/>
                        </a:lnSpc>
                      </a:pPr>
                      <a:endParaRPr lang="en-US" sz="1100">
                        <a:effectLst/>
                        <a:latin typeface="Calibri"/>
                      </a:endParaRPr>
                    </a:p>
                  </a:txBody>
                  <a:tcPr marL="43312" marR="43312" marT="0" marB="0" anchor="b"/>
                </a:tc>
                <a:tc>
                  <a:txBody>
                    <a:bodyPr/>
                    <a:lstStyle/>
                    <a:p>
                      <a:pPr>
                        <a:lnSpc>
                          <a:spcPct val="115000"/>
                        </a:lnSpc>
                      </a:pPr>
                      <a:endParaRPr lang="en-US" sz="1100">
                        <a:effectLst/>
                        <a:latin typeface="Calibri"/>
                      </a:endParaRPr>
                    </a:p>
                  </a:txBody>
                  <a:tcPr marL="43312" marR="43312" marT="0" marB="0" anchor="b"/>
                </a:tc>
              </a:tr>
              <a:tr h="263067">
                <a:tc>
                  <a:txBody>
                    <a:bodyPr/>
                    <a:lstStyle/>
                    <a:p>
                      <a:pPr marL="0" marR="0">
                        <a:lnSpc>
                          <a:spcPct val="107000"/>
                        </a:lnSpc>
                        <a:spcBef>
                          <a:spcPts val="0"/>
                        </a:spcBef>
                        <a:spcAft>
                          <a:spcPts val="0"/>
                        </a:spcAft>
                      </a:pPr>
                      <a:r>
                        <a:rPr lang="fr-FR" sz="1000" u="sng">
                          <a:effectLst/>
                        </a:rPr>
                        <a:t>Startup Characteristics:</a:t>
                      </a:r>
                      <a:endParaRPr lang="en-US" sz="1100">
                        <a:effectLst/>
                        <a:latin typeface="Calibri"/>
                        <a:ea typeface="Calibri"/>
                        <a:cs typeface="Times New Roman"/>
                      </a:endParaRPr>
                    </a:p>
                  </a:txBody>
                  <a:tcPr marL="43312" marR="43312" marT="0" marB="0" anchor="b"/>
                </a:tc>
                <a:tc>
                  <a:txBody>
                    <a:bodyPr/>
                    <a:lstStyle/>
                    <a:p>
                      <a:pPr>
                        <a:lnSpc>
                          <a:spcPct val="115000"/>
                        </a:lnSpc>
                      </a:pPr>
                      <a:endParaRPr lang="en-US" sz="1100">
                        <a:effectLst/>
                        <a:latin typeface="Calibri"/>
                      </a:endParaRPr>
                    </a:p>
                  </a:txBody>
                  <a:tcPr marL="43312" marR="43312" marT="0" marB="0" anchor="b"/>
                </a:tc>
                <a:tc>
                  <a:txBody>
                    <a:bodyPr/>
                    <a:lstStyle/>
                    <a:p>
                      <a:pPr>
                        <a:lnSpc>
                          <a:spcPct val="115000"/>
                        </a:lnSpc>
                      </a:pPr>
                      <a:endParaRPr lang="en-US" sz="1100">
                        <a:effectLst/>
                        <a:latin typeface="Calibri"/>
                      </a:endParaRPr>
                    </a:p>
                  </a:txBody>
                  <a:tcPr marL="43312" marR="43312" marT="0" marB="0" anchor="b"/>
                </a:tc>
                <a:tc>
                  <a:txBody>
                    <a:bodyPr/>
                    <a:lstStyle/>
                    <a:p>
                      <a:pPr>
                        <a:lnSpc>
                          <a:spcPct val="115000"/>
                        </a:lnSpc>
                      </a:pPr>
                      <a:endParaRPr lang="en-US" sz="1100">
                        <a:effectLst/>
                        <a:latin typeface="Calibri"/>
                      </a:endParaRPr>
                    </a:p>
                  </a:txBody>
                  <a:tcPr marL="43312" marR="43312" marT="0" marB="0" anchor="b"/>
                </a:tc>
                <a:tc>
                  <a:txBody>
                    <a:bodyPr/>
                    <a:lstStyle/>
                    <a:p>
                      <a:pPr>
                        <a:lnSpc>
                          <a:spcPct val="115000"/>
                        </a:lnSpc>
                      </a:pPr>
                      <a:endParaRPr lang="en-US" sz="1100">
                        <a:effectLst/>
                        <a:latin typeface="Calibri"/>
                      </a:endParaRPr>
                    </a:p>
                  </a:txBody>
                  <a:tcPr marL="43312" marR="43312" marT="0" marB="0" anchor="b"/>
                </a:tc>
              </a:tr>
              <a:tr h="221343">
                <a:tc>
                  <a:txBody>
                    <a:bodyPr/>
                    <a:lstStyle/>
                    <a:p>
                      <a:pPr marL="0" marR="0">
                        <a:lnSpc>
                          <a:spcPct val="107000"/>
                        </a:lnSpc>
                        <a:spcBef>
                          <a:spcPts val="0"/>
                        </a:spcBef>
                        <a:spcAft>
                          <a:spcPts val="0"/>
                        </a:spcAft>
                      </a:pPr>
                      <a:r>
                        <a:rPr lang="fr-FR" sz="1000">
                          <a:effectLst/>
                        </a:rPr>
                        <a:t>Post-Crisis (dummy)</a:t>
                      </a:r>
                      <a:endParaRPr lang="en-US" sz="1100">
                        <a:effectLst/>
                        <a:latin typeface="Calibri"/>
                        <a:ea typeface="Calibri"/>
                        <a:cs typeface="Times New Roman"/>
                      </a:endParaRPr>
                    </a:p>
                  </a:txBody>
                  <a:tcPr marL="43312" marR="43312" marT="0" marB="0" anchor="b"/>
                </a:tc>
                <a:tc>
                  <a:txBody>
                    <a:bodyPr/>
                    <a:lstStyle/>
                    <a:p>
                      <a:pPr marL="0" marR="0" algn="ctr">
                        <a:lnSpc>
                          <a:spcPct val="107000"/>
                        </a:lnSpc>
                        <a:spcBef>
                          <a:spcPts val="0"/>
                        </a:spcBef>
                        <a:spcAft>
                          <a:spcPts val="0"/>
                        </a:spcAft>
                      </a:pPr>
                      <a:r>
                        <a:rPr lang="fr-FR" sz="1000">
                          <a:effectLst/>
                        </a:rPr>
                        <a:t>0.626***</a:t>
                      </a:r>
                      <a:endParaRPr lang="en-US" sz="1100">
                        <a:effectLst/>
                        <a:latin typeface="Calibri"/>
                        <a:ea typeface="Calibri"/>
                        <a:cs typeface="Times New Roman"/>
                      </a:endParaRPr>
                    </a:p>
                  </a:txBody>
                  <a:tcPr marL="43312" marR="43312" marT="0" marB="0" anchor="b"/>
                </a:tc>
                <a:tc>
                  <a:txBody>
                    <a:bodyPr/>
                    <a:lstStyle/>
                    <a:p>
                      <a:pPr marL="0" marR="0" algn="ctr">
                        <a:lnSpc>
                          <a:spcPct val="107000"/>
                        </a:lnSpc>
                        <a:spcBef>
                          <a:spcPts val="0"/>
                        </a:spcBef>
                        <a:spcAft>
                          <a:spcPts val="0"/>
                        </a:spcAft>
                      </a:pPr>
                      <a:r>
                        <a:rPr lang="fr-FR" sz="1000">
                          <a:effectLst/>
                        </a:rPr>
                        <a:t>0.212</a:t>
                      </a:r>
                      <a:endParaRPr lang="en-US" sz="1100">
                        <a:effectLst/>
                        <a:latin typeface="Calibri"/>
                        <a:ea typeface="Calibri"/>
                        <a:cs typeface="Times New Roman"/>
                      </a:endParaRPr>
                    </a:p>
                  </a:txBody>
                  <a:tcPr marL="43312" marR="43312" marT="0" marB="0" anchor="b"/>
                </a:tc>
                <a:tc>
                  <a:txBody>
                    <a:bodyPr/>
                    <a:lstStyle/>
                    <a:p>
                      <a:pPr marL="0" marR="0" algn="ctr">
                        <a:lnSpc>
                          <a:spcPct val="107000"/>
                        </a:lnSpc>
                        <a:spcBef>
                          <a:spcPts val="0"/>
                        </a:spcBef>
                        <a:spcAft>
                          <a:spcPts val="0"/>
                        </a:spcAft>
                      </a:pPr>
                      <a:r>
                        <a:rPr lang="fr-FR" sz="1000">
                          <a:effectLst/>
                        </a:rPr>
                        <a:t>0.176</a:t>
                      </a:r>
                      <a:endParaRPr lang="en-US" sz="1100">
                        <a:effectLst/>
                        <a:latin typeface="Calibri"/>
                        <a:ea typeface="Calibri"/>
                        <a:cs typeface="Times New Roman"/>
                      </a:endParaRPr>
                    </a:p>
                  </a:txBody>
                  <a:tcPr marL="43312" marR="43312" marT="0" marB="0" anchor="b"/>
                </a:tc>
                <a:tc>
                  <a:txBody>
                    <a:bodyPr/>
                    <a:lstStyle/>
                    <a:p>
                      <a:pPr marL="0" marR="0" algn="ctr">
                        <a:lnSpc>
                          <a:spcPct val="107000"/>
                        </a:lnSpc>
                        <a:spcBef>
                          <a:spcPts val="0"/>
                        </a:spcBef>
                        <a:spcAft>
                          <a:spcPts val="0"/>
                        </a:spcAft>
                      </a:pPr>
                      <a:r>
                        <a:rPr lang="fr-FR" sz="1000">
                          <a:effectLst/>
                        </a:rPr>
                        <a:t>0.281</a:t>
                      </a:r>
                      <a:endParaRPr lang="en-US" sz="1100">
                        <a:effectLst/>
                        <a:latin typeface="Calibri"/>
                        <a:ea typeface="Calibri"/>
                        <a:cs typeface="Times New Roman"/>
                      </a:endParaRPr>
                    </a:p>
                  </a:txBody>
                  <a:tcPr marL="43312" marR="43312" marT="0" marB="0" anchor="b"/>
                </a:tc>
              </a:tr>
              <a:tr h="221343">
                <a:tc>
                  <a:txBody>
                    <a:bodyPr/>
                    <a:lstStyle/>
                    <a:p>
                      <a:pPr marL="0" marR="0">
                        <a:lnSpc>
                          <a:spcPct val="107000"/>
                        </a:lnSpc>
                        <a:spcBef>
                          <a:spcPts val="0"/>
                        </a:spcBef>
                        <a:spcAft>
                          <a:spcPts val="0"/>
                        </a:spcAft>
                      </a:pPr>
                      <a:r>
                        <a:rPr lang="fr-FR" sz="1000">
                          <a:effectLst/>
                        </a:rPr>
                        <a:t>Fintech Startup (dummy)</a:t>
                      </a:r>
                      <a:endParaRPr lang="en-US" sz="1100">
                        <a:effectLst/>
                        <a:latin typeface="Calibri"/>
                        <a:ea typeface="Calibri"/>
                        <a:cs typeface="Times New Roman"/>
                      </a:endParaRPr>
                    </a:p>
                  </a:txBody>
                  <a:tcPr marL="43312" marR="43312" marT="0" marB="0" anchor="b"/>
                </a:tc>
                <a:tc>
                  <a:txBody>
                    <a:bodyPr/>
                    <a:lstStyle/>
                    <a:p>
                      <a:pPr marL="0" marR="0" algn="ctr">
                        <a:lnSpc>
                          <a:spcPct val="107000"/>
                        </a:lnSpc>
                        <a:spcBef>
                          <a:spcPts val="0"/>
                        </a:spcBef>
                        <a:spcAft>
                          <a:spcPts val="0"/>
                        </a:spcAft>
                      </a:pPr>
                      <a:r>
                        <a:rPr lang="fr-FR" sz="1000">
                          <a:effectLst/>
                        </a:rPr>
                        <a:t>1.071**</a:t>
                      </a:r>
                      <a:endParaRPr lang="en-US" sz="1100">
                        <a:effectLst/>
                        <a:latin typeface="Calibri"/>
                        <a:ea typeface="Calibri"/>
                        <a:cs typeface="Times New Roman"/>
                      </a:endParaRPr>
                    </a:p>
                  </a:txBody>
                  <a:tcPr marL="43312" marR="43312" marT="0" marB="0" anchor="b"/>
                </a:tc>
                <a:tc>
                  <a:txBody>
                    <a:bodyPr/>
                    <a:lstStyle/>
                    <a:p>
                      <a:pPr marL="0" marR="0" algn="ctr">
                        <a:lnSpc>
                          <a:spcPct val="107000"/>
                        </a:lnSpc>
                        <a:spcBef>
                          <a:spcPts val="0"/>
                        </a:spcBef>
                        <a:spcAft>
                          <a:spcPts val="0"/>
                        </a:spcAft>
                      </a:pPr>
                      <a:r>
                        <a:rPr lang="fr-FR" sz="1000">
                          <a:effectLst/>
                        </a:rPr>
                        <a:t>0.626***</a:t>
                      </a:r>
                      <a:endParaRPr lang="en-US" sz="1100">
                        <a:effectLst/>
                        <a:latin typeface="Calibri"/>
                        <a:ea typeface="Calibri"/>
                        <a:cs typeface="Times New Roman"/>
                      </a:endParaRPr>
                    </a:p>
                  </a:txBody>
                  <a:tcPr marL="43312" marR="43312" marT="0" marB="0" anchor="b"/>
                </a:tc>
                <a:tc>
                  <a:txBody>
                    <a:bodyPr/>
                    <a:lstStyle/>
                    <a:p>
                      <a:pPr marL="0" marR="0" algn="ctr">
                        <a:lnSpc>
                          <a:spcPct val="107000"/>
                        </a:lnSpc>
                        <a:spcBef>
                          <a:spcPts val="0"/>
                        </a:spcBef>
                        <a:spcAft>
                          <a:spcPts val="0"/>
                        </a:spcAft>
                      </a:pPr>
                      <a:r>
                        <a:rPr lang="fr-FR" sz="1000">
                          <a:effectLst/>
                        </a:rPr>
                        <a:t>0.193</a:t>
                      </a:r>
                      <a:endParaRPr lang="en-US" sz="1100">
                        <a:effectLst/>
                        <a:latin typeface="Calibri"/>
                        <a:ea typeface="Calibri"/>
                        <a:cs typeface="Times New Roman"/>
                      </a:endParaRPr>
                    </a:p>
                  </a:txBody>
                  <a:tcPr marL="43312" marR="43312" marT="0" marB="0" anchor="b"/>
                </a:tc>
                <a:tc>
                  <a:txBody>
                    <a:bodyPr/>
                    <a:lstStyle/>
                    <a:p>
                      <a:pPr marL="0" marR="0" algn="ctr">
                        <a:lnSpc>
                          <a:spcPct val="107000"/>
                        </a:lnSpc>
                        <a:spcBef>
                          <a:spcPts val="0"/>
                        </a:spcBef>
                        <a:spcAft>
                          <a:spcPts val="0"/>
                        </a:spcAft>
                      </a:pPr>
                      <a:r>
                        <a:rPr lang="fr-FR" sz="1000">
                          <a:effectLst/>
                        </a:rPr>
                        <a:t>0.579**</a:t>
                      </a:r>
                      <a:endParaRPr lang="en-US" sz="1100">
                        <a:effectLst/>
                        <a:latin typeface="Calibri"/>
                        <a:ea typeface="Calibri"/>
                        <a:cs typeface="Times New Roman"/>
                      </a:endParaRPr>
                    </a:p>
                  </a:txBody>
                  <a:tcPr marL="43312" marR="43312" marT="0" marB="0" anchor="b"/>
                </a:tc>
              </a:tr>
              <a:tr h="221343">
                <a:tc>
                  <a:txBody>
                    <a:bodyPr/>
                    <a:lstStyle/>
                    <a:p>
                      <a:pPr marL="0" marR="0">
                        <a:lnSpc>
                          <a:spcPct val="107000"/>
                        </a:lnSpc>
                        <a:spcBef>
                          <a:spcPts val="0"/>
                        </a:spcBef>
                        <a:spcAft>
                          <a:spcPts val="0"/>
                        </a:spcAft>
                      </a:pPr>
                      <a:r>
                        <a:rPr lang="fr-FR" sz="1000">
                          <a:effectLst/>
                        </a:rPr>
                        <a:t>Post-Crisis * Fintech</a:t>
                      </a:r>
                      <a:endParaRPr lang="en-US" sz="1100">
                        <a:effectLst/>
                        <a:latin typeface="Calibri"/>
                        <a:ea typeface="Calibri"/>
                        <a:cs typeface="Times New Roman"/>
                      </a:endParaRPr>
                    </a:p>
                  </a:txBody>
                  <a:tcPr marL="43312" marR="43312" marT="0" marB="0" anchor="b"/>
                </a:tc>
                <a:tc>
                  <a:txBody>
                    <a:bodyPr/>
                    <a:lstStyle/>
                    <a:p>
                      <a:pPr marL="0" marR="0" algn="ctr">
                        <a:lnSpc>
                          <a:spcPct val="107000"/>
                        </a:lnSpc>
                        <a:spcBef>
                          <a:spcPts val="0"/>
                        </a:spcBef>
                        <a:spcAft>
                          <a:spcPts val="0"/>
                        </a:spcAft>
                      </a:pPr>
                      <a:r>
                        <a:rPr lang="fr-FR" sz="1000">
                          <a:effectLst/>
                        </a:rPr>
                        <a:t>-1.336***</a:t>
                      </a:r>
                      <a:endParaRPr lang="en-US" sz="1100">
                        <a:effectLst/>
                        <a:latin typeface="Calibri"/>
                        <a:ea typeface="Calibri"/>
                        <a:cs typeface="Times New Roman"/>
                      </a:endParaRPr>
                    </a:p>
                  </a:txBody>
                  <a:tcPr marL="43312" marR="43312" marT="0" marB="0" anchor="b"/>
                </a:tc>
                <a:tc>
                  <a:txBody>
                    <a:bodyPr/>
                    <a:lstStyle/>
                    <a:p>
                      <a:pPr marL="0" marR="0" algn="ctr">
                        <a:lnSpc>
                          <a:spcPct val="107000"/>
                        </a:lnSpc>
                        <a:spcBef>
                          <a:spcPts val="0"/>
                        </a:spcBef>
                        <a:spcAft>
                          <a:spcPts val="0"/>
                        </a:spcAft>
                      </a:pPr>
                      <a:r>
                        <a:rPr lang="fr-FR" sz="1000">
                          <a:effectLst/>
                        </a:rPr>
                        <a:t>0.345**</a:t>
                      </a:r>
                      <a:endParaRPr lang="en-US" sz="1100">
                        <a:effectLst/>
                        <a:latin typeface="Calibri"/>
                        <a:ea typeface="Calibri"/>
                        <a:cs typeface="Times New Roman"/>
                      </a:endParaRPr>
                    </a:p>
                  </a:txBody>
                  <a:tcPr marL="43312" marR="43312" marT="0" marB="0" anchor="b"/>
                </a:tc>
                <a:tc>
                  <a:txBody>
                    <a:bodyPr/>
                    <a:lstStyle/>
                    <a:p>
                      <a:pPr marL="0" marR="0" algn="ctr">
                        <a:lnSpc>
                          <a:spcPct val="107000"/>
                        </a:lnSpc>
                        <a:spcBef>
                          <a:spcPts val="0"/>
                        </a:spcBef>
                        <a:spcAft>
                          <a:spcPts val="0"/>
                        </a:spcAft>
                      </a:pPr>
                      <a:r>
                        <a:rPr lang="fr-FR" sz="1000">
                          <a:effectLst/>
                        </a:rPr>
                        <a:t>0.263</a:t>
                      </a:r>
                      <a:endParaRPr lang="en-US" sz="1100">
                        <a:effectLst/>
                        <a:latin typeface="Calibri"/>
                        <a:ea typeface="Calibri"/>
                        <a:cs typeface="Times New Roman"/>
                      </a:endParaRPr>
                    </a:p>
                  </a:txBody>
                  <a:tcPr marL="43312" marR="43312" marT="0" marB="0" anchor="b"/>
                </a:tc>
                <a:tc>
                  <a:txBody>
                    <a:bodyPr/>
                    <a:lstStyle/>
                    <a:p>
                      <a:pPr marL="0" marR="0" algn="ctr">
                        <a:lnSpc>
                          <a:spcPct val="107000"/>
                        </a:lnSpc>
                        <a:spcBef>
                          <a:spcPts val="0"/>
                        </a:spcBef>
                        <a:spcAft>
                          <a:spcPts val="0"/>
                        </a:spcAft>
                      </a:pPr>
                      <a:r>
                        <a:rPr lang="fr-FR" sz="1000">
                          <a:effectLst/>
                        </a:rPr>
                        <a:t>-0.095</a:t>
                      </a:r>
                      <a:endParaRPr lang="en-US" sz="1100">
                        <a:effectLst/>
                        <a:latin typeface="Calibri"/>
                        <a:ea typeface="Calibri"/>
                        <a:cs typeface="Times New Roman"/>
                      </a:endParaRPr>
                    </a:p>
                  </a:txBody>
                  <a:tcPr marL="43312" marR="43312" marT="0" marB="0" anchor="b"/>
                </a:tc>
              </a:tr>
              <a:tr h="221343">
                <a:tc>
                  <a:txBody>
                    <a:bodyPr/>
                    <a:lstStyle/>
                    <a:p>
                      <a:pPr marL="0" marR="0">
                        <a:lnSpc>
                          <a:spcPct val="107000"/>
                        </a:lnSpc>
                        <a:spcBef>
                          <a:spcPts val="0"/>
                        </a:spcBef>
                        <a:spcAft>
                          <a:spcPts val="0"/>
                        </a:spcAft>
                      </a:pPr>
                      <a:r>
                        <a:rPr lang="fr-FR" sz="1000">
                          <a:effectLst/>
                        </a:rPr>
                        <a:t>Startup Age (in years)</a:t>
                      </a:r>
                      <a:endParaRPr lang="en-US" sz="1100">
                        <a:effectLst/>
                        <a:latin typeface="Calibri"/>
                        <a:ea typeface="Calibri"/>
                        <a:cs typeface="Times New Roman"/>
                      </a:endParaRPr>
                    </a:p>
                  </a:txBody>
                  <a:tcPr marL="43312" marR="43312" marT="0" marB="0" anchor="b"/>
                </a:tc>
                <a:tc>
                  <a:txBody>
                    <a:bodyPr/>
                    <a:lstStyle/>
                    <a:p>
                      <a:pPr marL="0" marR="0" algn="ctr">
                        <a:lnSpc>
                          <a:spcPct val="107000"/>
                        </a:lnSpc>
                        <a:spcBef>
                          <a:spcPts val="0"/>
                        </a:spcBef>
                        <a:spcAft>
                          <a:spcPts val="0"/>
                        </a:spcAft>
                      </a:pPr>
                      <a:r>
                        <a:rPr lang="fr-FR" sz="1000">
                          <a:effectLst/>
                        </a:rPr>
                        <a:t>-0.003*</a:t>
                      </a:r>
                      <a:endParaRPr lang="en-US" sz="1100">
                        <a:effectLst/>
                        <a:latin typeface="Calibri"/>
                        <a:ea typeface="Calibri"/>
                        <a:cs typeface="Times New Roman"/>
                      </a:endParaRPr>
                    </a:p>
                  </a:txBody>
                  <a:tcPr marL="43312" marR="43312" marT="0" marB="0" anchor="b"/>
                </a:tc>
                <a:tc>
                  <a:txBody>
                    <a:bodyPr/>
                    <a:lstStyle/>
                    <a:p>
                      <a:pPr marL="0" marR="0" algn="ctr">
                        <a:lnSpc>
                          <a:spcPct val="107000"/>
                        </a:lnSpc>
                        <a:spcBef>
                          <a:spcPts val="0"/>
                        </a:spcBef>
                        <a:spcAft>
                          <a:spcPts val="0"/>
                        </a:spcAft>
                      </a:pPr>
                      <a:r>
                        <a:rPr lang="fr-FR" sz="1000">
                          <a:effectLst/>
                        </a:rPr>
                        <a:t>-0.002</a:t>
                      </a:r>
                      <a:endParaRPr lang="en-US" sz="1100">
                        <a:effectLst/>
                        <a:latin typeface="Calibri"/>
                        <a:ea typeface="Calibri"/>
                        <a:cs typeface="Times New Roman"/>
                      </a:endParaRPr>
                    </a:p>
                  </a:txBody>
                  <a:tcPr marL="43312" marR="43312" marT="0" marB="0" anchor="b"/>
                </a:tc>
                <a:tc>
                  <a:txBody>
                    <a:bodyPr/>
                    <a:lstStyle/>
                    <a:p>
                      <a:pPr marL="0" marR="0" algn="ctr">
                        <a:lnSpc>
                          <a:spcPct val="107000"/>
                        </a:lnSpc>
                        <a:spcBef>
                          <a:spcPts val="0"/>
                        </a:spcBef>
                        <a:spcAft>
                          <a:spcPts val="0"/>
                        </a:spcAft>
                      </a:pPr>
                      <a:r>
                        <a:rPr lang="fr-FR" sz="1000">
                          <a:effectLst/>
                        </a:rPr>
                        <a:t>-0.024***</a:t>
                      </a:r>
                      <a:endParaRPr lang="en-US" sz="1100">
                        <a:effectLst/>
                        <a:latin typeface="Calibri"/>
                        <a:ea typeface="Calibri"/>
                        <a:cs typeface="Times New Roman"/>
                      </a:endParaRPr>
                    </a:p>
                  </a:txBody>
                  <a:tcPr marL="43312" marR="43312" marT="0" marB="0" anchor="b"/>
                </a:tc>
                <a:tc>
                  <a:txBody>
                    <a:bodyPr/>
                    <a:lstStyle/>
                    <a:p>
                      <a:pPr marL="0" marR="0" algn="ctr">
                        <a:lnSpc>
                          <a:spcPct val="107000"/>
                        </a:lnSpc>
                        <a:spcBef>
                          <a:spcPts val="0"/>
                        </a:spcBef>
                        <a:spcAft>
                          <a:spcPts val="0"/>
                        </a:spcAft>
                      </a:pPr>
                      <a:r>
                        <a:rPr lang="fr-FR" sz="1000">
                          <a:effectLst/>
                        </a:rPr>
                        <a:t>-0.014***</a:t>
                      </a:r>
                      <a:endParaRPr lang="en-US" sz="1100">
                        <a:effectLst/>
                        <a:latin typeface="Calibri"/>
                        <a:ea typeface="Calibri"/>
                        <a:cs typeface="Times New Roman"/>
                      </a:endParaRPr>
                    </a:p>
                  </a:txBody>
                  <a:tcPr marL="43312" marR="43312" marT="0" marB="0" anchor="b"/>
                </a:tc>
              </a:tr>
              <a:tr h="263067">
                <a:tc>
                  <a:txBody>
                    <a:bodyPr/>
                    <a:lstStyle/>
                    <a:p>
                      <a:pPr>
                        <a:lnSpc>
                          <a:spcPct val="115000"/>
                        </a:lnSpc>
                      </a:pPr>
                      <a:endParaRPr lang="en-US" sz="1100">
                        <a:effectLst/>
                        <a:latin typeface="Calibri"/>
                      </a:endParaRPr>
                    </a:p>
                  </a:txBody>
                  <a:tcPr marL="43312" marR="43312" marT="0" marB="0" anchor="b"/>
                </a:tc>
                <a:tc>
                  <a:txBody>
                    <a:bodyPr/>
                    <a:lstStyle/>
                    <a:p>
                      <a:pPr>
                        <a:lnSpc>
                          <a:spcPct val="115000"/>
                        </a:lnSpc>
                      </a:pPr>
                      <a:endParaRPr lang="en-US" sz="1100">
                        <a:effectLst/>
                        <a:latin typeface="Calibri"/>
                      </a:endParaRPr>
                    </a:p>
                  </a:txBody>
                  <a:tcPr marL="43312" marR="43312" marT="0" marB="0" anchor="b"/>
                </a:tc>
                <a:tc>
                  <a:txBody>
                    <a:bodyPr/>
                    <a:lstStyle/>
                    <a:p>
                      <a:pPr>
                        <a:lnSpc>
                          <a:spcPct val="115000"/>
                        </a:lnSpc>
                      </a:pPr>
                      <a:endParaRPr lang="en-US" sz="1100">
                        <a:effectLst/>
                        <a:latin typeface="Calibri"/>
                      </a:endParaRPr>
                    </a:p>
                  </a:txBody>
                  <a:tcPr marL="43312" marR="43312" marT="0" marB="0" anchor="b"/>
                </a:tc>
                <a:tc>
                  <a:txBody>
                    <a:bodyPr/>
                    <a:lstStyle/>
                    <a:p>
                      <a:pPr>
                        <a:lnSpc>
                          <a:spcPct val="115000"/>
                        </a:lnSpc>
                      </a:pPr>
                      <a:endParaRPr lang="en-US" sz="1100">
                        <a:effectLst/>
                        <a:latin typeface="Calibri"/>
                      </a:endParaRPr>
                    </a:p>
                  </a:txBody>
                  <a:tcPr marL="43312" marR="43312" marT="0" marB="0" anchor="b"/>
                </a:tc>
                <a:tc>
                  <a:txBody>
                    <a:bodyPr/>
                    <a:lstStyle/>
                    <a:p>
                      <a:pPr>
                        <a:lnSpc>
                          <a:spcPct val="115000"/>
                        </a:lnSpc>
                      </a:pPr>
                      <a:endParaRPr lang="en-US" sz="1100">
                        <a:effectLst/>
                        <a:latin typeface="Calibri"/>
                      </a:endParaRPr>
                    </a:p>
                  </a:txBody>
                  <a:tcPr marL="43312" marR="43312" marT="0" marB="0" anchor="b"/>
                </a:tc>
              </a:tr>
              <a:tr h="263067">
                <a:tc>
                  <a:txBody>
                    <a:bodyPr/>
                    <a:lstStyle/>
                    <a:p>
                      <a:pPr marL="0" marR="0">
                        <a:lnSpc>
                          <a:spcPct val="107000"/>
                        </a:lnSpc>
                        <a:spcBef>
                          <a:spcPts val="0"/>
                        </a:spcBef>
                        <a:spcAft>
                          <a:spcPts val="0"/>
                        </a:spcAft>
                      </a:pPr>
                      <a:r>
                        <a:rPr lang="fr-FR" sz="1000" u="sng">
                          <a:effectLst/>
                        </a:rPr>
                        <a:t>VC Fund Characteristics:</a:t>
                      </a:r>
                      <a:endParaRPr lang="en-US" sz="1100">
                        <a:effectLst/>
                        <a:latin typeface="Calibri"/>
                        <a:ea typeface="Calibri"/>
                        <a:cs typeface="Times New Roman"/>
                      </a:endParaRPr>
                    </a:p>
                  </a:txBody>
                  <a:tcPr marL="43312" marR="43312" marT="0" marB="0" anchor="b"/>
                </a:tc>
                <a:tc>
                  <a:txBody>
                    <a:bodyPr/>
                    <a:lstStyle/>
                    <a:p>
                      <a:pPr>
                        <a:lnSpc>
                          <a:spcPct val="115000"/>
                        </a:lnSpc>
                      </a:pPr>
                      <a:endParaRPr lang="en-US" sz="1100">
                        <a:effectLst/>
                        <a:latin typeface="Calibri"/>
                      </a:endParaRPr>
                    </a:p>
                  </a:txBody>
                  <a:tcPr marL="43312" marR="43312" marT="0" marB="0" anchor="b"/>
                </a:tc>
                <a:tc>
                  <a:txBody>
                    <a:bodyPr/>
                    <a:lstStyle/>
                    <a:p>
                      <a:pPr>
                        <a:lnSpc>
                          <a:spcPct val="115000"/>
                        </a:lnSpc>
                      </a:pPr>
                      <a:endParaRPr lang="en-US" sz="1100">
                        <a:effectLst/>
                        <a:latin typeface="Calibri"/>
                      </a:endParaRPr>
                    </a:p>
                  </a:txBody>
                  <a:tcPr marL="43312" marR="43312" marT="0" marB="0" anchor="b"/>
                </a:tc>
                <a:tc>
                  <a:txBody>
                    <a:bodyPr/>
                    <a:lstStyle/>
                    <a:p>
                      <a:pPr>
                        <a:lnSpc>
                          <a:spcPct val="115000"/>
                        </a:lnSpc>
                      </a:pPr>
                      <a:endParaRPr lang="en-US" sz="1100">
                        <a:effectLst/>
                        <a:latin typeface="Calibri"/>
                      </a:endParaRPr>
                    </a:p>
                  </a:txBody>
                  <a:tcPr marL="43312" marR="43312" marT="0" marB="0" anchor="b"/>
                </a:tc>
                <a:tc>
                  <a:txBody>
                    <a:bodyPr/>
                    <a:lstStyle/>
                    <a:p>
                      <a:pPr>
                        <a:lnSpc>
                          <a:spcPct val="115000"/>
                        </a:lnSpc>
                      </a:pPr>
                      <a:endParaRPr lang="en-US" sz="1100">
                        <a:effectLst/>
                        <a:latin typeface="Calibri"/>
                      </a:endParaRPr>
                    </a:p>
                  </a:txBody>
                  <a:tcPr marL="43312" marR="43312" marT="0" marB="0" anchor="b"/>
                </a:tc>
              </a:tr>
              <a:tr h="221343">
                <a:tc>
                  <a:txBody>
                    <a:bodyPr/>
                    <a:lstStyle/>
                    <a:p>
                      <a:pPr marL="0" marR="0">
                        <a:lnSpc>
                          <a:spcPct val="107000"/>
                        </a:lnSpc>
                        <a:spcBef>
                          <a:spcPts val="0"/>
                        </a:spcBef>
                        <a:spcAft>
                          <a:spcPts val="0"/>
                        </a:spcAft>
                      </a:pPr>
                      <a:r>
                        <a:rPr lang="fr-FR" sz="1000">
                          <a:effectLst/>
                        </a:rPr>
                        <a:t>Financial VC Fund (dummy)</a:t>
                      </a:r>
                      <a:endParaRPr lang="en-US" sz="1100">
                        <a:effectLst/>
                        <a:latin typeface="Calibri"/>
                        <a:ea typeface="Calibri"/>
                        <a:cs typeface="Times New Roman"/>
                      </a:endParaRPr>
                    </a:p>
                  </a:txBody>
                  <a:tcPr marL="43312" marR="43312" marT="0" marB="0" anchor="b"/>
                </a:tc>
                <a:tc>
                  <a:txBody>
                    <a:bodyPr/>
                    <a:lstStyle/>
                    <a:p>
                      <a:pPr marL="0" marR="0" algn="ctr">
                        <a:lnSpc>
                          <a:spcPct val="107000"/>
                        </a:lnSpc>
                        <a:spcBef>
                          <a:spcPts val="0"/>
                        </a:spcBef>
                        <a:spcAft>
                          <a:spcPts val="0"/>
                        </a:spcAft>
                      </a:pPr>
                      <a:r>
                        <a:rPr lang="fr-FR" sz="1000">
                          <a:effectLst/>
                        </a:rPr>
                        <a:t>0.760***</a:t>
                      </a:r>
                      <a:endParaRPr lang="en-US" sz="1100">
                        <a:effectLst/>
                        <a:latin typeface="Calibri"/>
                        <a:ea typeface="Calibri"/>
                        <a:cs typeface="Times New Roman"/>
                      </a:endParaRPr>
                    </a:p>
                  </a:txBody>
                  <a:tcPr marL="43312" marR="43312" marT="0" marB="0" anchor="b"/>
                </a:tc>
                <a:tc>
                  <a:txBody>
                    <a:bodyPr/>
                    <a:lstStyle/>
                    <a:p>
                      <a:pPr marL="0" marR="0" algn="ctr">
                        <a:lnSpc>
                          <a:spcPct val="107000"/>
                        </a:lnSpc>
                        <a:spcBef>
                          <a:spcPts val="0"/>
                        </a:spcBef>
                        <a:spcAft>
                          <a:spcPts val="0"/>
                        </a:spcAft>
                      </a:pPr>
                      <a:r>
                        <a:rPr lang="fr-FR" sz="1000">
                          <a:effectLst/>
                        </a:rPr>
                        <a:t>0.462***</a:t>
                      </a:r>
                      <a:endParaRPr lang="en-US" sz="1100">
                        <a:effectLst/>
                        <a:latin typeface="Calibri"/>
                        <a:ea typeface="Calibri"/>
                        <a:cs typeface="Times New Roman"/>
                      </a:endParaRPr>
                    </a:p>
                  </a:txBody>
                  <a:tcPr marL="43312" marR="43312" marT="0" marB="0" anchor="b"/>
                </a:tc>
                <a:tc>
                  <a:txBody>
                    <a:bodyPr/>
                    <a:lstStyle/>
                    <a:p>
                      <a:pPr marL="0" marR="0" algn="ctr">
                        <a:lnSpc>
                          <a:spcPct val="107000"/>
                        </a:lnSpc>
                        <a:spcBef>
                          <a:spcPts val="0"/>
                        </a:spcBef>
                        <a:spcAft>
                          <a:spcPts val="0"/>
                        </a:spcAft>
                      </a:pPr>
                      <a:r>
                        <a:rPr lang="fr-FR" sz="1000">
                          <a:effectLst/>
                        </a:rPr>
                        <a:t>0.563***</a:t>
                      </a:r>
                      <a:endParaRPr lang="en-US" sz="1100">
                        <a:effectLst/>
                        <a:latin typeface="Calibri"/>
                        <a:ea typeface="Calibri"/>
                        <a:cs typeface="Times New Roman"/>
                      </a:endParaRPr>
                    </a:p>
                  </a:txBody>
                  <a:tcPr marL="43312" marR="43312" marT="0" marB="0" anchor="b"/>
                </a:tc>
                <a:tc>
                  <a:txBody>
                    <a:bodyPr/>
                    <a:lstStyle/>
                    <a:p>
                      <a:pPr marL="0" marR="0" algn="ctr">
                        <a:lnSpc>
                          <a:spcPct val="107000"/>
                        </a:lnSpc>
                        <a:spcBef>
                          <a:spcPts val="0"/>
                        </a:spcBef>
                        <a:spcAft>
                          <a:spcPts val="0"/>
                        </a:spcAft>
                      </a:pPr>
                      <a:r>
                        <a:rPr lang="fr-FR" sz="1000">
                          <a:effectLst/>
                        </a:rPr>
                        <a:t>0.775***</a:t>
                      </a:r>
                      <a:endParaRPr lang="en-US" sz="1100">
                        <a:effectLst/>
                        <a:latin typeface="Calibri"/>
                        <a:ea typeface="Calibri"/>
                        <a:cs typeface="Times New Roman"/>
                      </a:endParaRPr>
                    </a:p>
                  </a:txBody>
                  <a:tcPr marL="43312" marR="43312" marT="0" marB="0" anchor="b"/>
                </a:tc>
              </a:tr>
              <a:tr h="221343">
                <a:tc>
                  <a:txBody>
                    <a:bodyPr/>
                    <a:lstStyle/>
                    <a:p>
                      <a:pPr marL="0" marR="0">
                        <a:lnSpc>
                          <a:spcPct val="107000"/>
                        </a:lnSpc>
                        <a:spcBef>
                          <a:spcPts val="0"/>
                        </a:spcBef>
                        <a:spcAft>
                          <a:spcPts val="0"/>
                        </a:spcAft>
                      </a:pPr>
                      <a:r>
                        <a:rPr lang="fr-FR" sz="1000">
                          <a:effectLst/>
                        </a:rPr>
                        <a:t>Private VC Fund (dummy)</a:t>
                      </a:r>
                      <a:endParaRPr lang="en-US" sz="1100">
                        <a:effectLst/>
                        <a:latin typeface="Calibri"/>
                        <a:ea typeface="Calibri"/>
                        <a:cs typeface="Times New Roman"/>
                      </a:endParaRPr>
                    </a:p>
                  </a:txBody>
                  <a:tcPr marL="43312" marR="43312" marT="0" marB="0" anchor="b"/>
                </a:tc>
                <a:tc>
                  <a:txBody>
                    <a:bodyPr/>
                    <a:lstStyle/>
                    <a:p>
                      <a:pPr marL="0" marR="0" algn="ctr">
                        <a:lnSpc>
                          <a:spcPct val="107000"/>
                        </a:lnSpc>
                        <a:spcBef>
                          <a:spcPts val="0"/>
                        </a:spcBef>
                        <a:spcAft>
                          <a:spcPts val="0"/>
                        </a:spcAft>
                      </a:pPr>
                      <a:r>
                        <a:rPr lang="fr-FR" sz="1000">
                          <a:effectLst/>
                        </a:rPr>
                        <a:t>0.771***</a:t>
                      </a:r>
                      <a:endParaRPr lang="en-US" sz="1100">
                        <a:effectLst/>
                        <a:latin typeface="Calibri"/>
                        <a:ea typeface="Calibri"/>
                        <a:cs typeface="Times New Roman"/>
                      </a:endParaRPr>
                    </a:p>
                  </a:txBody>
                  <a:tcPr marL="43312" marR="43312" marT="0" marB="0" anchor="b"/>
                </a:tc>
                <a:tc>
                  <a:txBody>
                    <a:bodyPr/>
                    <a:lstStyle/>
                    <a:p>
                      <a:pPr marL="0" marR="0" algn="ctr">
                        <a:lnSpc>
                          <a:spcPct val="107000"/>
                        </a:lnSpc>
                        <a:spcBef>
                          <a:spcPts val="0"/>
                        </a:spcBef>
                        <a:spcAft>
                          <a:spcPts val="0"/>
                        </a:spcAft>
                      </a:pPr>
                      <a:r>
                        <a:rPr lang="fr-FR" sz="1000">
                          <a:effectLst/>
                        </a:rPr>
                        <a:t>0.428***</a:t>
                      </a:r>
                      <a:endParaRPr lang="en-US" sz="1100">
                        <a:effectLst/>
                        <a:latin typeface="Calibri"/>
                        <a:ea typeface="Calibri"/>
                        <a:cs typeface="Times New Roman"/>
                      </a:endParaRPr>
                    </a:p>
                  </a:txBody>
                  <a:tcPr marL="43312" marR="43312" marT="0" marB="0" anchor="b"/>
                </a:tc>
                <a:tc>
                  <a:txBody>
                    <a:bodyPr/>
                    <a:lstStyle/>
                    <a:p>
                      <a:pPr marL="0" marR="0" algn="ctr">
                        <a:lnSpc>
                          <a:spcPct val="107000"/>
                        </a:lnSpc>
                        <a:spcBef>
                          <a:spcPts val="0"/>
                        </a:spcBef>
                        <a:spcAft>
                          <a:spcPts val="0"/>
                        </a:spcAft>
                      </a:pPr>
                      <a:r>
                        <a:rPr lang="fr-FR" sz="1000">
                          <a:effectLst/>
                        </a:rPr>
                        <a:t>0.334***</a:t>
                      </a:r>
                      <a:endParaRPr lang="en-US" sz="1100">
                        <a:effectLst/>
                        <a:latin typeface="Calibri"/>
                        <a:ea typeface="Calibri"/>
                        <a:cs typeface="Times New Roman"/>
                      </a:endParaRPr>
                    </a:p>
                  </a:txBody>
                  <a:tcPr marL="43312" marR="43312" marT="0" marB="0" anchor="b"/>
                </a:tc>
                <a:tc>
                  <a:txBody>
                    <a:bodyPr/>
                    <a:lstStyle/>
                    <a:p>
                      <a:pPr marL="0" marR="0" algn="ctr">
                        <a:lnSpc>
                          <a:spcPct val="107000"/>
                        </a:lnSpc>
                        <a:spcBef>
                          <a:spcPts val="0"/>
                        </a:spcBef>
                        <a:spcAft>
                          <a:spcPts val="0"/>
                        </a:spcAft>
                      </a:pPr>
                      <a:r>
                        <a:rPr lang="fr-FR" sz="1000">
                          <a:effectLst/>
                        </a:rPr>
                        <a:t>0.482***</a:t>
                      </a:r>
                      <a:endParaRPr lang="en-US" sz="1100">
                        <a:effectLst/>
                        <a:latin typeface="Calibri"/>
                        <a:ea typeface="Calibri"/>
                        <a:cs typeface="Times New Roman"/>
                      </a:endParaRPr>
                    </a:p>
                  </a:txBody>
                  <a:tcPr marL="43312" marR="43312" marT="0" marB="0" anchor="b"/>
                </a:tc>
              </a:tr>
              <a:tr h="221343">
                <a:tc>
                  <a:txBody>
                    <a:bodyPr/>
                    <a:lstStyle/>
                    <a:p>
                      <a:pPr marL="0" marR="0">
                        <a:lnSpc>
                          <a:spcPct val="107000"/>
                        </a:lnSpc>
                        <a:spcBef>
                          <a:spcPts val="0"/>
                        </a:spcBef>
                        <a:spcAft>
                          <a:spcPts val="0"/>
                        </a:spcAft>
                      </a:pPr>
                      <a:r>
                        <a:rPr lang="fr-FR" sz="1000">
                          <a:effectLst/>
                        </a:rPr>
                        <a:t>Corporate VC Fund (dummy)</a:t>
                      </a:r>
                      <a:endParaRPr lang="en-US" sz="1100">
                        <a:effectLst/>
                        <a:latin typeface="Calibri"/>
                        <a:ea typeface="Calibri"/>
                        <a:cs typeface="Times New Roman"/>
                      </a:endParaRPr>
                    </a:p>
                  </a:txBody>
                  <a:tcPr marL="43312" marR="43312" marT="0" marB="0" anchor="b"/>
                </a:tc>
                <a:tc>
                  <a:txBody>
                    <a:bodyPr/>
                    <a:lstStyle/>
                    <a:p>
                      <a:pPr marL="0" marR="0" algn="ctr">
                        <a:lnSpc>
                          <a:spcPct val="107000"/>
                        </a:lnSpc>
                        <a:spcBef>
                          <a:spcPts val="0"/>
                        </a:spcBef>
                        <a:spcAft>
                          <a:spcPts val="0"/>
                        </a:spcAft>
                      </a:pPr>
                      <a:r>
                        <a:rPr lang="fr-FR" sz="1000">
                          <a:effectLst/>
                        </a:rPr>
                        <a:t>1.158***</a:t>
                      </a:r>
                      <a:endParaRPr lang="en-US" sz="1100">
                        <a:effectLst/>
                        <a:latin typeface="Calibri"/>
                        <a:ea typeface="Calibri"/>
                        <a:cs typeface="Times New Roman"/>
                      </a:endParaRPr>
                    </a:p>
                  </a:txBody>
                  <a:tcPr marL="43312" marR="43312" marT="0" marB="0" anchor="b"/>
                </a:tc>
                <a:tc>
                  <a:txBody>
                    <a:bodyPr/>
                    <a:lstStyle/>
                    <a:p>
                      <a:pPr marL="0" marR="0" algn="ctr">
                        <a:lnSpc>
                          <a:spcPct val="107000"/>
                        </a:lnSpc>
                        <a:spcBef>
                          <a:spcPts val="0"/>
                        </a:spcBef>
                        <a:spcAft>
                          <a:spcPts val="0"/>
                        </a:spcAft>
                      </a:pPr>
                      <a:r>
                        <a:rPr lang="fr-FR" sz="1000">
                          <a:effectLst/>
                        </a:rPr>
                        <a:t>0.590***</a:t>
                      </a:r>
                      <a:endParaRPr lang="en-US" sz="1100">
                        <a:effectLst/>
                        <a:latin typeface="Calibri"/>
                        <a:ea typeface="Calibri"/>
                        <a:cs typeface="Times New Roman"/>
                      </a:endParaRPr>
                    </a:p>
                  </a:txBody>
                  <a:tcPr marL="43312" marR="43312" marT="0" marB="0" anchor="b"/>
                </a:tc>
                <a:tc>
                  <a:txBody>
                    <a:bodyPr/>
                    <a:lstStyle/>
                    <a:p>
                      <a:pPr marL="0" marR="0" algn="ctr">
                        <a:lnSpc>
                          <a:spcPct val="107000"/>
                        </a:lnSpc>
                        <a:spcBef>
                          <a:spcPts val="0"/>
                        </a:spcBef>
                        <a:spcAft>
                          <a:spcPts val="0"/>
                        </a:spcAft>
                      </a:pPr>
                      <a:r>
                        <a:rPr lang="fr-FR" sz="1000">
                          <a:effectLst/>
                        </a:rPr>
                        <a:t>0.617***</a:t>
                      </a:r>
                      <a:endParaRPr lang="en-US" sz="1100">
                        <a:effectLst/>
                        <a:latin typeface="Calibri"/>
                        <a:ea typeface="Calibri"/>
                        <a:cs typeface="Times New Roman"/>
                      </a:endParaRPr>
                    </a:p>
                  </a:txBody>
                  <a:tcPr marL="43312" marR="43312" marT="0" marB="0" anchor="b"/>
                </a:tc>
                <a:tc>
                  <a:txBody>
                    <a:bodyPr/>
                    <a:lstStyle/>
                    <a:p>
                      <a:pPr marL="0" marR="0" algn="ctr">
                        <a:lnSpc>
                          <a:spcPct val="107000"/>
                        </a:lnSpc>
                        <a:spcBef>
                          <a:spcPts val="0"/>
                        </a:spcBef>
                        <a:spcAft>
                          <a:spcPts val="0"/>
                        </a:spcAft>
                      </a:pPr>
                      <a:r>
                        <a:rPr lang="fr-FR" sz="1000">
                          <a:effectLst/>
                        </a:rPr>
                        <a:t>0.824***</a:t>
                      </a:r>
                      <a:endParaRPr lang="en-US" sz="1100">
                        <a:effectLst/>
                        <a:latin typeface="Calibri"/>
                        <a:ea typeface="Calibri"/>
                        <a:cs typeface="Times New Roman"/>
                      </a:endParaRPr>
                    </a:p>
                  </a:txBody>
                  <a:tcPr marL="43312" marR="43312" marT="0" marB="0" anchor="b"/>
                </a:tc>
              </a:tr>
              <a:tr h="221343">
                <a:tc>
                  <a:txBody>
                    <a:bodyPr/>
                    <a:lstStyle/>
                    <a:p>
                      <a:pPr marL="0" marR="0">
                        <a:lnSpc>
                          <a:spcPct val="107000"/>
                        </a:lnSpc>
                        <a:spcBef>
                          <a:spcPts val="0"/>
                        </a:spcBef>
                        <a:spcAft>
                          <a:spcPts val="0"/>
                        </a:spcAft>
                      </a:pPr>
                      <a:r>
                        <a:rPr lang="en-US" sz="1000">
                          <a:effectLst/>
                        </a:rPr>
                        <a:t>VC Firm Age (in years)</a:t>
                      </a:r>
                      <a:endParaRPr lang="en-US" sz="1100">
                        <a:effectLst/>
                        <a:latin typeface="Calibri"/>
                        <a:ea typeface="Calibri"/>
                        <a:cs typeface="Times New Roman"/>
                      </a:endParaRPr>
                    </a:p>
                  </a:txBody>
                  <a:tcPr marL="43312" marR="43312" marT="0" marB="0" anchor="b"/>
                </a:tc>
                <a:tc>
                  <a:txBody>
                    <a:bodyPr/>
                    <a:lstStyle/>
                    <a:p>
                      <a:pPr marL="0" marR="0" algn="ctr">
                        <a:lnSpc>
                          <a:spcPct val="107000"/>
                        </a:lnSpc>
                        <a:spcBef>
                          <a:spcPts val="0"/>
                        </a:spcBef>
                        <a:spcAft>
                          <a:spcPts val="0"/>
                        </a:spcAft>
                      </a:pPr>
                      <a:r>
                        <a:rPr lang="fr-FR" sz="1000">
                          <a:effectLst/>
                        </a:rPr>
                        <a:t>-0.001</a:t>
                      </a:r>
                      <a:endParaRPr lang="en-US" sz="1100">
                        <a:effectLst/>
                        <a:latin typeface="Calibri"/>
                        <a:ea typeface="Calibri"/>
                        <a:cs typeface="Times New Roman"/>
                      </a:endParaRPr>
                    </a:p>
                  </a:txBody>
                  <a:tcPr marL="43312" marR="43312" marT="0" marB="0" anchor="b"/>
                </a:tc>
                <a:tc>
                  <a:txBody>
                    <a:bodyPr/>
                    <a:lstStyle/>
                    <a:p>
                      <a:pPr marL="0" marR="0" algn="ctr">
                        <a:lnSpc>
                          <a:spcPct val="107000"/>
                        </a:lnSpc>
                        <a:spcBef>
                          <a:spcPts val="0"/>
                        </a:spcBef>
                        <a:spcAft>
                          <a:spcPts val="0"/>
                        </a:spcAft>
                      </a:pPr>
                      <a:r>
                        <a:rPr lang="fr-FR" sz="1000">
                          <a:effectLst/>
                        </a:rPr>
                        <a:t>0.007***</a:t>
                      </a:r>
                      <a:endParaRPr lang="en-US" sz="1100">
                        <a:effectLst/>
                        <a:latin typeface="Calibri"/>
                        <a:ea typeface="Calibri"/>
                        <a:cs typeface="Times New Roman"/>
                      </a:endParaRPr>
                    </a:p>
                  </a:txBody>
                  <a:tcPr marL="43312" marR="43312" marT="0" marB="0" anchor="b"/>
                </a:tc>
                <a:tc>
                  <a:txBody>
                    <a:bodyPr/>
                    <a:lstStyle/>
                    <a:p>
                      <a:pPr marL="0" marR="0" algn="ctr">
                        <a:lnSpc>
                          <a:spcPct val="107000"/>
                        </a:lnSpc>
                        <a:spcBef>
                          <a:spcPts val="0"/>
                        </a:spcBef>
                        <a:spcAft>
                          <a:spcPts val="0"/>
                        </a:spcAft>
                      </a:pPr>
                      <a:r>
                        <a:rPr lang="fr-FR" sz="1000">
                          <a:effectLst/>
                        </a:rPr>
                        <a:t>0.004***</a:t>
                      </a:r>
                      <a:endParaRPr lang="en-US" sz="1100">
                        <a:effectLst/>
                        <a:latin typeface="Calibri"/>
                        <a:ea typeface="Calibri"/>
                        <a:cs typeface="Times New Roman"/>
                      </a:endParaRPr>
                    </a:p>
                  </a:txBody>
                  <a:tcPr marL="43312" marR="43312" marT="0" marB="0" anchor="b"/>
                </a:tc>
                <a:tc>
                  <a:txBody>
                    <a:bodyPr/>
                    <a:lstStyle/>
                    <a:p>
                      <a:pPr marL="0" marR="0" algn="ctr">
                        <a:lnSpc>
                          <a:spcPct val="107000"/>
                        </a:lnSpc>
                        <a:spcBef>
                          <a:spcPts val="0"/>
                        </a:spcBef>
                        <a:spcAft>
                          <a:spcPts val="0"/>
                        </a:spcAft>
                      </a:pPr>
                      <a:r>
                        <a:rPr lang="fr-FR" sz="1000">
                          <a:effectLst/>
                        </a:rPr>
                        <a:t>0.007***</a:t>
                      </a:r>
                      <a:endParaRPr lang="en-US" sz="1100">
                        <a:effectLst/>
                        <a:latin typeface="Calibri"/>
                        <a:ea typeface="Calibri"/>
                        <a:cs typeface="Times New Roman"/>
                      </a:endParaRPr>
                    </a:p>
                  </a:txBody>
                  <a:tcPr marL="43312" marR="43312" marT="0" marB="0" anchor="b"/>
                </a:tc>
              </a:tr>
              <a:tr h="263067">
                <a:tc>
                  <a:txBody>
                    <a:bodyPr/>
                    <a:lstStyle/>
                    <a:p>
                      <a:pPr>
                        <a:lnSpc>
                          <a:spcPct val="115000"/>
                        </a:lnSpc>
                      </a:pPr>
                      <a:endParaRPr lang="en-US" sz="1100">
                        <a:effectLst/>
                        <a:latin typeface="Calibri"/>
                      </a:endParaRPr>
                    </a:p>
                  </a:txBody>
                  <a:tcPr marL="43312" marR="43312" marT="0" marB="0" anchor="b"/>
                </a:tc>
                <a:tc>
                  <a:txBody>
                    <a:bodyPr/>
                    <a:lstStyle/>
                    <a:p>
                      <a:pPr>
                        <a:lnSpc>
                          <a:spcPct val="115000"/>
                        </a:lnSpc>
                      </a:pPr>
                      <a:endParaRPr lang="en-US" sz="1100">
                        <a:effectLst/>
                        <a:latin typeface="Calibri"/>
                      </a:endParaRPr>
                    </a:p>
                  </a:txBody>
                  <a:tcPr marL="43312" marR="43312" marT="0" marB="0" anchor="b"/>
                </a:tc>
                <a:tc>
                  <a:txBody>
                    <a:bodyPr/>
                    <a:lstStyle/>
                    <a:p>
                      <a:pPr>
                        <a:lnSpc>
                          <a:spcPct val="115000"/>
                        </a:lnSpc>
                      </a:pPr>
                      <a:endParaRPr lang="en-US" sz="1100">
                        <a:effectLst/>
                        <a:latin typeface="Calibri"/>
                      </a:endParaRPr>
                    </a:p>
                  </a:txBody>
                  <a:tcPr marL="43312" marR="43312" marT="0" marB="0" anchor="b"/>
                </a:tc>
                <a:tc>
                  <a:txBody>
                    <a:bodyPr/>
                    <a:lstStyle/>
                    <a:p>
                      <a:pPr>
                        <a:lnSpc>
                          <a:spcPct val="115000"/>
                        </a:lnSpc>
                      </a:pPr>
                      <a:endParaRPr lang="en-US" sz="1100">
                        <a:effectLst/>
                        <a:latin typeface="Calibri"/>
                      </a:endParaRPr>
                    </a:p>
                  </a:txBody>
                  <a:tcPr marL="43312" marR="43312" marT="0" marB="0" anchor="b"/>
                </a:tc>
                <a:tc>
                  <a:txBody>
                    <a:bodyPr/>
                    <a:lstStyle/>
                    <a:p>
                      <a:pPr>
                        <a:lnSpc>
                          <a:spcPct val="115000"/>
                        </a:lnSpc>
                      </a:pPr>
                      <a:endParaRPr lang="en-US" sz="1100">
                        <a:effectLst/>
                        <a:latin typeface="Calibri"/>
                      </a:endParaRPr>
                    </a:p>
                  </a:txBody>
                  <a:tcPr marL="43312" marR="43312" marT="0" marB="0" anchor="b"/>
                </a:tc>
              </a:tr>
              <a:tr h="263067">
                <a:tc>
                  <a:txBody>
                    <a:bodyPr/>
                    <a:lstStyle/>
                    <a:p>
                      <a:pPr marL="0" marR="0">
                        <a:lnSpc>
                          <a:spcPct val="107000"/>
                        </a:lnSpc>
                        <a:spcBef>
                          <a:spcPts val="0"/>
                        </a:spcBef>
                        <a:spcAft>
                          <a:spcPts val="0"/>
                        </a:spcAft>
                      </a:pPr>
                      <a:r>
                        <a:rPr lang="fr-FR" sz="1000" u="sng">
                          <a:effectLst/>
                        </a:rPr>
                        <a:t>Market Conditions:</a:t>
                      </a:r>
                      <a:endParaRPr lang="en-US" sz="1100">
                        <a:effectLst/>
                        <a:latin typeface="Calibri"/>
                        <a:ea typeface="Calibri"/>
                        <a:cs typeface="Times New Roman"/>
                      </a:endParaRPr>
                    </a:p>
                  </a:txBody>
                  <a:tcPr marL="43312" marR="43312" marT="0" marB="0" anchor="b"/>
                </a:tc>
                <a:tc>
                  <a:txBody>
                    <a:bodyPr/>
                    <a:lstStyle/>
                    <a:p>
                      <a:pPr>
                        <a:lnSpc>
                          <a:spcPct val="115000"/>
                        </a:lnSpc>
                      </a:pPr>
                      <a:endParaRPr lang="en-US" sz="1100">
                        <a:effectLst/>
                        <a:latin typeface="Calibri"/>
                      </a:endParaRPr>
                    </a:p>
                  </a:txBody>
                  <a:tcPr marL="43312" marR="43312" marT="0" marB="0" anchor="b"/>
                </a:tc>
                <a:tc>
                  <a:txBody>
                    <a:bodyPr/>
                    <a:lstStyle/>
                    <a:p>
                      <a:pPr>
                        <a:lnSpc>
                          <a:spcPct val="115000"/>
                        </a:lnSpc>
                      </a:pPr>
                      <a:endParaRPr lang="en-US" sz="1100">
                        <a:effectLst/>
                        <a:latin typeface="Calibri"/>
                      </a:endParaRPr>
                    </a:p>
                  </a:txBody>
                  <a:tcPr marL="43312" marR="43312" marT="0" marB="0" anchor="b"/>
                </a:tc>
                <a:tc>
                  <a:txBody>
                    <a:bodyPr/>
                    <a:lstStyle/>
                    <a:p>
                      <a:pPr>
                        <a:lnSpc>
                          <a:spcPct val="115000"/>
                        </a:lnSpc>
                      </a:pPr>
                      <a:endParaRPr lang="en-US" sz="1100">
                        <a:effectLst/>
                        <a:latin typeface="Calibri"/>
                      </a:endParaRPr>
                    </a:p>
                  </a:txBody>
                  <a:tcPr marL="43312" marR="43312" marT="0" marB="0" anchor="b"/>
                </a:tc>
                <a:tc>
                  <a:txBody>
                    <a:bodyPr/>
                    <a:lstStyle/>
                    <a:p>
                      <a:pPr>
                        <a:lnSpc>
                          <a:spcPct val="115000"/>
                        </a:lnSpc>
                      </a:pPr>
                      <a:endParaRPr lang="en-US" sz="1100">
                        <a:effectLst/>
                        <a:latin typeface="Calibri"/>
                      </a:endParaRPr>
                    </a:p>
                  </a:txBody>
                  <a:tcPr marL="43312" marR="43312" marT="0" marB="0" anchor="b"/>
                </a:tc>
              </a:tr>
              <a:tr h="221343">
                <a:tc>
                  <a:txBody>
                    <a:bodyPr/>
                    <a:lstStyle/>
                    <a:p>
                      <a:pPr marL="0" marR="0">
                        <a:lnSpc>
                          <a:spcPct val="107000"/>
                        </a:lnSpc>
                        <a:spcBef>
                          <a:spcPts val="0"/>
                        </a:spcBef>
                        <a:spcAft>
                          <a:spcPts val="0"/>
                        </a:spcAft>
                      </a:pPr>
                      <a:r>
                        <a:rPr lang="fr-FR" sz="1000">
                          <a:effectLst/>
                        </a:rPr>
                        <a:t>GDP (in USD)</a:t>
                      </a:r>
                      <a:endParaRPr lang="en-US" sz="1100">
                        <a:effectLst/>
                        <a:latin typeface="Calibri"/>
                        <a:ea typeface="Calibri"/>
                        <a:cs typeface="Times New Roman"/>
                      </a:endParaRPr>
                    </a:p>
                  </a:txBody>
                  <a:tcPr marL="43312" marR="43312" marT="0" marB="0" anchor="b"/>
                </a:tc>
                <a:tc>
                  <a:txBody>
                    <a:bodyPr/>
                    <a:lstStyle/>
                    <a:p>
                      <a:pPr marL="0" marR="0" algn="ctr">
                        <a:lnSpc>
                          <a:spcPct val="107000"/>
                        </a:lnSpc>
                        <a:spcBef>
                          <a:spcPts val="0"/>
                        </a:spcBef>
                        <a:spcAft>
                          <a:spcPts val="0"/>
                        </a:spcAft>
                      </a:pPr>
                      <a:r>
                        <a:rPr lang="fr-FR" sz="1000">
                          <a:effectLst/>
                        </a:rPr>
                        <a:t>-0.148</a:t>
                      </a:r>
                      <a:endParaRPr lang="en-US" sz="1100">
                        <a:effectLst/>
                        <a:latin typeface="Calibri"/>
                        <a:ea typeface="Calibri"/>
                        <a:cs typeface="Times New Roman"/>
                      </a:endParaRPr>
                    </a:p>
                  </a:txBody>
                  <a:tcPr marL="43312" marR="43312" marT="0" marB="0" anchor="b"/>
                </a:tc>
                <a:tc>
                  <a:txBody>
                    <a:bodyPr/>
                    <a:lstStyle/>
                    <a:p>
                      <a:pPr marL="0" marR="0" algn="ctr">
                        <a:lnSpc>
                          <a:spcPct val="107000"/>
                        </a:lnSpc>
                        <a:spcBef>
                          <a:spcPts val="0"/>
                        </a:spcBef>
                        <a:spcAft>
                          <a:spcPts val="0"/>
                        </a:spcAft>
                      </a:pPr>
                      <a:r>
                        <a:rPr lang="fr-FR" sz="1000">
                          <a:effectLst/>
                        </a:rPr>
                        <a:t>0.082***</a:t>
                      </a:r>
                      <a:endParaRPr lang="en-US" sz="1100">
                        <a:effectLst/>
                        <a:latin typeface="Calibri"/>
                        <a:ea typeface="Calibri"/>
                        <a:cs typeface="Times New Roman"/>
                      </a:endParaRPr>
                    </a:p>
                  </a:txBody>
                  <a:tcPr marL="43312" marR="43312" marT="0" marB="0" anchor="b"/>
                </a:tc>
                <a:tc>
                  <a:txBody>
                    <a:bodyPr/>
                    <a:lstStyle/>
                    <a:p>
                      <a:pPr marL="0" marR="0" algn="ctr">
                        <a:lnSpc>
                          <a:spcPct val="107000"/>
                        </a:lnSpc>
                        <a:spcBef>
                          <a:spcPts val="0"/>
                        </a:spcBef>
                        <a:spcAft>
                          <a:spcPts val="0"/>
                        </a:spcAft>
                      </a:pPr>
                      <a:r>
                        <a:rPr lang="fr-FR" sz="1000">
                          <a:effectLst/>
                        </a:rPr>
                        <a:t>-0.883</a:t>
                      </a:r>
                      <a:endParaRPr lang="en-US" sz="1100">
                        <a:effectLst/>
                        <a:latin typeface="Calibri"/>
                        <a:ea typeface="Calibri"/>
                        <a:cs typeface="Times New Roman"/>
                      </a:endParaRPr>
                    </a:p>
                  </a:txBody>
                  <a:tcPr marL="43312" marR="43312" marT="0" marB="0" anchor="b"/>
                </a:tc>
                <a:tc>
                  <a:txBody>
                    <a:bodyPr/>
                    <a:lstStyle/>
                    <a:p>
                      <a:pPr marL="0" marR="0" algn="ctr">
                        <a:lnSpc>
                          <a:spcPct val="107000"/>
                        </a:lnSpc>
                        <a:spcBef>
                          <a:spcPts val="0"/>
                        </a:spcBef>
                        <a:spcAft>
                          <a:spcPts val="0"/>
                        </a:spcAft>
                      </a:pPr>
                      <a:r>
                        <a:rPr lang="fr-FR" sz="1000">
                          <a:effectLst/>
                        </a:rPr>
                        <a:t>-1.738**</a:t>
                      </a:r>
                      <a:endParaRPr lang="en-US" sz="1100">
                        <a:effectLst/>
                        <a:latin typeface="Calibri"/>
                        <a:ea typeface="Calibri"/>
                        <a:cs typeface="Times New Roman"/>
                      </a:endParaRPr>
                    </a:p>
                  </a:txBody>
                  <a:tcPr marL="43312" marR="43312" marT="0" marB="0" anchor="b"/>
                </a:tc>
              </a:tr>
              <a:tr h="221343">
                <a:tc>
                  <a:txBody>
                    <a:bodyPr/>
                    <a:lstStyle/>
                    <a:p>
                      <a:pPr marL="0" marR="0">
                        <a:lnSpc>
                          <a:spcPct val="107000"/>
                        </a:lnSpc>
                        <a:spcBef>
                          <a:spcPts val="0"/>
                        </a:spcBef>
                        <a:spcAft>
                          <a:spcPts val="0"/>
                        </a:spcAft>
                      </a:pPr>
                      <a:r>
                        <a:rPr lang="en-US" sz="1000">
                          <a:effectLst/>
                        </a:rPr>
                        <a:t>GDP per Capita (in USD)</a:t>
                      </a:r>
                      <a:endParaRPr lang="en-US" sz="1100">
                        <a:effectLst/>
                        <a:latin typeface="Calibri"/>
                        <a:ea typeface="Calibri"/>
                        <a:cs typeface="Times New Roman"/>
                      </a:endParaRPr>
                    </a:p>
                  </a:txBody>
                  <a:tcPr marL="43312" marR="43312" marT="0" marB="0" anchor="b"/>
                </a:tc>
                <a:tc>
                  <a:txBody>
                    <a:bodyPr/>
                    <a:lstStyle/>
                    <a:p>
                      <a:pPr marL="0" marR="0" algn="ctr">
                        <a:lnSpc>
                          <a:spcPct val="107000"/>
                        </a:lnSpc>
                        <a:spcBef>
                          <a:spcPts val="0"/>
                        </a:spcBef>
                        <a:spcAft>
                          <a:spcPts val="0"/>
                        </a:spcAft>
                      </a:pPr>
                      <a:r>
                        <a:rPr lang="fr-FR" sz="1000">
                          <a:effectLst/>
                        </a:rPr>
                        <a:t>0.013*</a:t>
                      </a:r>
                      <a:endParaRPr lang="en-US" sz="1100">
                        <a:effectLst/>
                        <a:latin typeface="Calibri"/>
                        <a:ea typeface="Calibri"/>
                        <a:cs typeface="Times New Roman"/>
                      </a:endParaRPr>
                    </a:p>
                  </a:txBody>
                  <a:tcPr marL="43312" marR="43312" marT="0" marB="0" anchor="b"/>
                </a:tc>
                <a:tc>
                  <a:txBody>
                    <a:bodyPr/>
                    <a:lstStyle/>
                    <a:p>
                      <a:pPr marL="0" marR="0" algn="ctr">
                        <a:lnSpc>
                          <a:spcPct val="107000"/>
                        </a:lnSpc>
                        <a:spcBef>
                          <a:spcPts val="0"/>
                        </a:spcBef>
                        <a:spcAft>
                          <a:spcPts val="0"/>
                        </a:spcAft>
                      </a:pPr>
                      <a:r>
                        <a:rPr lang="fr-FR" sz="1000">
                          <a:effectLst/>
                        </a:rPr>
                        <a:t>-0.006</a:t>
                      </a:r>
                      <a:endParaRPr lang="en-US" sz="1100">
                        <a:effectLst/>
                        <a:latin typeface="Calibri"/>
                        <a:ea typeface="Calibri"/>
                        <a:cs typeface="Times New Roman"/>
                      </a:endParaRPr>
                    </a:p>
                  </a:txBody>
                  <a:tcPr marL="43312" marR="43312" marT="0" marB="0" anchor="b"/>
                </a:tc>
                <a:tc>
                  <a:txBody>
                    <a:bodyPr/>
                    <a:lstStyle/>
                    <a:p>
                      <a:pPr marL="0" marR="0" algn="ctr">
                        <a:lnSpc>
                          <a:spcPct val="107000"/>
                        </a:lnSpc>
                        <a:spcBef>
                          <a:spcPts val="0"/>
                        </a:spcBef>
                        <a:spcAft>
                          <a:spcPts val="0"/>
                        </a:spcAft>
                      </a:pPr>
                      <a:r>
                        <a:rPr lang="fr-FR" sz="1000">
                          <a:effectLst/>
                        </a:rPr>
                        <a:t>0.353</a:t>
                      </a:r>
                      <a:endParaRPr lang="en-US" sz="1100">
                        <a:effectLst/>
                        <a:latin typeface="Calibri"/>
                        <a:ea typeface="Calibri"/>
                        <a:cs typeface="Times New Roman"/>
                      </a:endParaRPr>
                    </a:p>
                  </a:txBody>
                  <a:tcPr marL="43312" marR="43312" marT="0" marB="0" anchor="b"/>
                </a:tc>
                <a:tc>
                  <a:txBody>
                    <a:bodyPr/>
                    <a:lstStyle/>
                    <a:p>
                      <a:pPr marL="0" marR="0" algn="ctr">
                        <a:lnSpc>
                          <a:spcPct val="107000"/>
                        </a:lnSpc>
                        <a:spcBef>
                          <a:spcPts val="0"/>
                        </a:spcBef>
                        <a:spcAft>
                          <a:spcPts val="0"/>
                        </a:spcAft>
                      </a:pPr>
                      <a:r>
                        <a:rPr lang="fr-FR" sz="1000">
                          <a:effectLst/>
                        </a:rPr>
                        <a:t>0.651**</a:t>
                      </a:r>
                      <a:endParaRPr lang="en-US" sz="1100">
                        <a:effectLst/>
                        <a:latin typeface="Calibri"/>
                        <a:ea typeface="Calibri"/>
                        <a:cs typeface="Times New Roman"/>
                      </a:endParaRPr>
                    </a:p>
                  </a:txBody>
                  <a:tcPr marL="43312" marR="43312" marT="0" marB="0" anchor="b"/>
                </a:tc>
              </a:tr>
              <a:tr h="221343">
                <a:tc>
                  <a:txBody>
                    <a:bodyPr/>
                    <a:lstStyle/>
                    <a:p>
                      <a:pPr marL="0" marR="0">
                        <a:lnSpc>
                          <a:spcPct val="107000"/>
                        </a:lnSpc>
                        <a:spcBef>
                          <a:spcPts val="0"/>
                        </a:spcBef>
                        <a:spcAft>
                          <a:spcPts val="0"/>
                        </a:spcAft>
                      </a:pPr>
                      <a:r>
                        <a:rPr lang="fr-FR" sz="1000">
                          <a:effectLst/>
                        </a:rPr>
                        <a:t>GDP Growth</a:t>
                      </a:r>
                      <a:endParaRPr lang="en-US" sz="1100">
                        <a:effectLst/>
                        <a:latin typeface="Calibri"/>
                        <a:ea typeface="Calibri"/>
                        <a:cs typeface="Times New Roman"/>
                      </a:endParaRPr>
                    </a:p>
                  </a:txBody>
                  <a:tcPr marL="43312" marR="43312" marT="0" marB="0" anchor="b"/>
                </a:tc>
                <a:tc>
                  <a:txBody>
                    <a:bodyPr/>
                    <a:lstStyle/>
                    <a:p>
                      <a:pPr marL="0" marR="0" algn="ctr">
                        <a:lnSpc>
                          <a:spcPct val="107000"/>
                        </a:lnSpc>
                        <a:spcBef>
                          <a:spcPts val="0"/>
                        </a:spcBef>
                        <a:spcAft>
                          <a:spcPts val="0"/>
                        </a:spcAft>
                      </a:pPr>
                      <a:r>
                        <a:rPr lang="fr-FR" sz="1000">
                          <a:effectLst/>
                        </a:rPr>
                        <a:t>0.102***</a:t>
                      </a:r>
                      <a:endParaRPr lang="en-US" sz="1100">
                        <a:effectLst/>
                        <a:latin typeface="Calibri"/>
                        <a:ea typeface="Calibri"/>
                        <a:cs typeface="Times New Roman"/>
                      </a:endParaRPr>
                    </a:p>
                  </a:txBody>
                  <a:tcPr marL="43312" marR="43312" marT="0" marB="0" anchor="b"/>
                </a:tc>
                <a:tc>
                  <a:txBody>
                    <a:bodyPr/>
                    <a:lstStyle/>
                    <a:p>
                      <a:pPr marL="0" marR="0" algn="ctr">
                        <a:lnSpc>
                          <a:spcPct val="107000"/>
                        </a:lnSpc>
                        <a:spcBef>
                          <a:spcPts val="0"/>
                        </a:spcBef>
                        <a:spcAft>
                          <a:spcPts val="0"/>
                        </a:spcAft>
                      </a:pPr>
                      <a:r>
                        <a:rPr lang="fr-FR" sz="1000">
                          <a:effectLst/>
                        </a:rPr>
                        <a:t>0.034*</a:t>
                      </a:r>
                      <a:endParaRPr lang="en-US" sz="1100">
                        <a:effectLst/>
                        <a:latin typeface="Calibri"/>
                        <a:ea typeface="Calibri"/>
                        <a:cs typeface="Times New Roman"/>
                      </a:endParaRPr>
                    </a:p>
                  </a:txBody>
                  <a:tcPr marL="43312" marR="43312" marT="0" marB="0" anchor="b"/>
                </a:tc>
                <a:tc>
                  <a:txBody>
                    <a:bodyPr/>
                    <a:lstStyle/>
                    <a:p>
                      <a:pPr marL="0" marR="0" algn="ctr">
                        <a:lnSpc>
                          <a:spcPct val="107000"/>
                        </a:lnSpc>
                        <a:spcBef>
                          <a:spcPts val="0"/>
                        </a:spcBef>
                        <a:spcAft>
                          <a:spcPts val="0"/>
                        </a:spcAft>
                      </a:pPr>
                      <a:r>
                        <a:rPr lang="fr-FR" sz="1000">
                          <a:effectLst/>
                        </a:rPr>
                        <a:t>0.114*</a:t>
                      </a:r>
                      <a:endParaRPr lang="en-US" sz="1100">
                        <a:effectLst/>
                        <a:latin typeface="Calibri"/>
                        <a:ea typeface="Calibri"/>
                        <a:cs typeface="Times New Roman"/>
                      </a:endParaRPr>
                    </a:p>
                  </a:txBody>
                  <a:tcPr marL="43312" marR="43312" marT="0" marB="0" anchor="b"/>
                </a:tc>
                <a:tc>
                  <a:txBody>
                    <a:bodyPr/>
                    <a:lstStyle/>
                    <a:p>
                      <a:pPr marL="0" marR="0" algn="ctr">
                        <a:lnSpc>
                          <a:spcPct val="107000"/>
                        </a:lnSpc>
                        <a:spcBef>
                          <a:spcPts val="0"/>
                        </a:spcBef>
                        <a:spcAft>
                          <a:spcPts val="0"/>
                        </a:spcAft>
                      </a:pPr>
                      <a:r>
                        <a:rPr lang="fr-FR" sz="1000">
                          <a:effectLst/>
                        </a:rPr>
                        <a:t>0.112*</a:t>
                      </a:r>
                      <a:endParaRPr lang="en-US" sz="1100">
                        <a:effectLst/>
                        <a:latin typeface="Calibri"/>
                        <a:ea typeface="Calibri"/>
                        <a:cs typeface="Times New Roman"/>
                      </a:endParaRPr>
                    </a:p>
                  </a:txBody>
                  <a:tcPr marL="43312" marR="43312" marT="0" marB="0" anchor="b"/>
                </a:tc>
              </a:tr>
              <a:tr h="263067">
                <a:tc>
                  <a:txBody>
                    <a:bodyPr/>
                    <a:lstStyle/>
                    <a:p>
                      <a:pPr>
                        <a:lnSpc>
                          <a:spcPct val="115000"/>
                        </a:lnSpc>
                      </a:pPr>
                      <a:endParaRPr lang="en-US" sz="1100">
                        <a:effectLst/>
                        <a:latin typeface="Calibri"/>
                      </a:endParaRPr>
                    </a:p>
                  </a:txBody>
                  <a:tcPr marL="43312" marR="43312" marT="0" marB="0" anchor="b"/>
                </a:tc>
                <a:tc>
                  <a:txBody>
                    <a:bodyPr/>
                    <a:lstStyle/>
                    <a:p>
                      <a:pPr>
                        <a:lnSpc>
                          <a:spcPct val="115000"/>
                        </a:lnSpc>
                      </a:pPr>
                      <a:endParaRPr lang="en-US" sz="1100">
                        <a:effectLst/>
                        <a:latin typeface="Calibri"/>
                      </a:endParaRPr>
                    </a:p>
                  </a:txBody>
                  <a:tcPr marL="43312" marR="43312" marT="0" marB="0" anchor="b"/>
                </a:tc>
                <a:tc>
                  <a:txBody>
                    <a:bodyPr/>
                    <a:lstStyle/>
                    <a:p>
                      <a:pPr>
                        <a:lnSpc>
                          <a:spcPct val="115000"/>
                        </a:lnSpc>
                      </a:pPr>
                      <a:endParaRPr lang="en-US" sz="1100">
                        <a:effectLst/>
                        <a:latin typeface="Calibri"/>
                      </a:endParaRPr>
                    </a:p>
                  </a:txBody>
                  <a:tcPr marL="43312" marR="43312" marT="0" marB="0" anchor="b"/>
                </a:tc>
                <a:tc>
                  <a:txBody>
                    <a:bodyPr/>
                    <a:lstStyle/>
                    <a:p>
                      <a:pPr>
                        <a:lnSpc>
                          <a:spcPct val="115000"/>
                        </a:lnSpc>
                      </a:pPr>
                      <a:endParaRPr lang="en-US" sz="1100">
                        <a:effectLst/>
                        <a:latin typeface="Calibri"/>
                      </a:endParaRPr>
                    </a:p>
                  </a:txBody>
                  <a:tcPr marL="43312" marR="43312" marT="0" marB="0" anchor="b"/>
                </a:tc>
                <a:tc>
                  <a:txBody>
                    <a:bodyPr/>
                    <a:lstStyle/>
                    <a:p>
                      <a:pPr>
                        <a:lnSpc>
                          <a:spcPct val="115000"/>
                        </a:lnSpc>
                      </a:pPr>
                      <a:endParaRPr lang="en-US" sz="1100">
                        <a:effectLst/>
                        <a:latin typeface="Calibri"/>
                      </a:endParaRPr>
                    </a:p>
                  </a:txBody>
                  <a:tcPr marL="43312" marR="43312" marT="0" marB="0" anchor="b"/>
                </a:tc>
              </a:tr>
              <a:tr h="221343">
                <a:tc>
                  <a:txBody>
                    <a:bodyPr/>
                    <a:lstStyle/>
                    <a:p>
                      <a:pPr marL="0" marR="0">
                        <a:lnSpc>
                          <a:spcPct val="107000"/>
                        </a:lnSpc>
                        <a:spcBef>
                          <a:spcPts val="0"/>
                        </a:spcBef>
                        <a:spcAft>
                          <a:spcPts val="0"/>
                        </a:spcAft>
                      </a:pPr>
                      <a:r>
                        <a:rPr lang="fr-FR" sz="1000">
                          <a:effectLst/>
                        </a:rPr>
                        <a:t>Industry Dummies</a:t>
                      </a:r>
                      <a:endParaRPr lang="en-US" sz="1100">
                        <a:effectLst/>
                        <a:latin typeface="Calibri"/>
                        <a:ea typeface="Calibri"/>
                        <a:cs typeface="Times New Roman"/>
                      </a:endParaRPr>
                    </a:p>
                  </a:txBody>
                  <a:tcPr marL="43312" marR="43312" marT="0" marB="0" anchor="b"/>
                </a:tc>
                <a:tc>
                  <a:txBody>
                    <a:bodyPr/>
                    <a:lstStyle/>
                    <a:p>
                      <a:pPr marL="0" marR="0" algn="ctr">
                        <a:lnSpc>
                          <a:spcPct val="107000"/>
                        </a:lnSpc>
                        <a:spcBef>
                          <a:spcPts val="0"/>
                        </a:spcBef>
                        <a:spcAft>
                          <a:spcPts val="0"/>
                        </a:spcAft>
                      </a:pPr>
                      <a:r>
                        <a:rPr lang="fr-FR" sz="1000">
                          <a:effectLst/>
                        </a:rPr>
                        <a:t>No</a:t>
                      </a:r>
                      <a:endParaRPr lang="en-US" sz="1100">
                        <a:effectLst/>
                        <a:latin typeface="Calibri"/>
                        <a:ea typeface="Calibri"/>
                        <a:cs typeface="Times New Roman"/>
                      </a:endParaRPr>
                    </a:p>
                  </a:txBody>
                  <a:tcPr marL="43312" marR="43312" marT="0" marB="0" anchor="b"/>
                </a:tc>
                <a:tc>
                  <a:txBody>
                    <a:bodyPr/>
                    <a:lstStyle/>
                    <a:p>
                      <a:pPr marL="0" marR="0" algn="ctr">
                        <a:lnSpc>
                          <a:spcPct val="107000"/>
                        </a:lnSpc>
                        <a:spcBef>
                          <a:spcPts val="0"/>
                        </a:spcBef>
                        <a:spcAft>
                          <a:spcPts val="0"/>
                        </a:spcAft>
                      </a:pPr>
                      <a:r>
                        <a:rPr lang="fr-FR" sz="1000">
                          <a:effectLst/>
                        </a:rPr>
                        <a:t>Yes</a:t>
                      </a:r>
                      <a:endParaRPr lang="en-US" sz="1100">
                        <a:effectLst/>
                        <a:latin typeface="Calibri"/>
                        <a:ea typeface="Calibri"/>
                        <a:cs typeface="Times New Roman"/>
                      </a:endParaRPr>
                    </a:p>
                  </a:txBody>
                  <a:tcPr marL="43312" marR="43312" marT="0" marB="0" anchor="b"/>
                </a:tc>
                <a:tc>
                  <a:txBody>
                    <a:bodyPr/>
                    <a:lstStyle/>
                    <a:p>
                      <a:pPr marL="0" marR="0" algn="ctr">
                        <a:lnSpc>
                          <a:spcPct val="107000"/>
                        </a:lnSpc>
                        <a:spcBef>
                          <a:spcPts val="0"/>
                        </a:spcBef>
                        <a:spcAft>
                          <a:spcPts val="0"/>
                        </a:spcAft>
                      </a:pPr>
                      <a:r>
                        <a:rPr lang="fr-FR" sz="1000">
                          <a:effectLst/>
                        </a:rPr>
                        <a:t>Yes</a:t>
                      </a:r>
                      <a:endParaRPr lang="en-US" sz="1100">
                        <a:effectLst/>
                        <a:latin typeface="Calibri"/>
                        <a:ea typeface="Calibri"/>
                        <a:cs typeface="Times New Roman"/>
                      </a:endParaRPr>
                    </a:p>
                  </a:txBody>
                  <a:tcPr marL="43312" marR="43312" marT="0" marB="0" anchor="b"/>
                </a:tc>
                <a:tc>
                  <a:txBody>
                    <a:bodyPr/>
                    <a:lstStyle/>
                    <a:p>
                      <a:pPr marL="0" marR="0" algn="ctr">
                        <a:lnSpc>
                          <a:spcPct val="107000"/>
                        </a:lnSpc>
                        <a:spcBef>
                          <a:spcPts val="0"/>
                        </a:spcBef>
                        <a:spcAft>
                          <a:spcPts val="0"/>
                        </a:spcAft>
                      </a:pPr>
                      <a:r>
                        <a:rPr lang="fr-FR" sz="1000">
                          <a:effectLst/>
                        </a:rPr>
                        <a:t>Yes</a:t>
                      </a:r>
                      <a:endParaRPr lang="en-US" sz="1100">
                        <a:effectLst/>
                        <a:latin typeface="Calibri"/>
                        <a:ea typeface="Calibri"/>
                        <a:cs typeface="Times New Roman"/>
                      </a:endParaRPr>
                    </a:p>
                  </a:txBody>
                  <a:tcPr marL="43312" marR="43312" marT="0" marB="0" anchor="b"/>
                </a:tc>
              </a:tr>
              <a:tr h="221343">
                <a:tc>
                  <a:txBody>
                    <a:bodyPr/>
                    <a:lstStyle/>
                    <a:p>
                      <a:pPr marL="0" marR="0">
                        <a:lnSpc>
                          <a:spcPct val="107000"/>
                        </a:lnSpc>
                        <a:spcBef>
                          <a:spcPts val="0"/>
                        </a:spcBef>
                        <a:spcAft>
                          <a:spcPts val="0"/>
                        </a:spcAft>
                      </a:pPr>
                      <a:r>
                        <a:rPr lang="fr-FR" sz="1000">
                          <a:effectLst/>
                        </a:rPr>
                        <a:t>Stage of Dev. Dummies</a:t>
                      </a:r>
                      <a:endParaRPr lang="en-US" sz="1100">
                        <a:effectLst/>
                        <a:latin typeface="Calibri"/>
                        <a:ea typeface="Calibri"/>
                        <a:cs typeface="Times New Roman"/>
                      </a:endParaRPr>
                    </a:p>
                  </a:txBody>
                  <a:tcPr marL="43312" marR="43312" marT="0" marB="0" anchor="b"/>
                </a:tc>
                <a:tc>
                  <a:txBody>
                    <a:bodyPr/>
                    <a:lstStyle/>
                    <a:p>
                      <a:pPr marL="0" marR="0" algn="ctr">
                        <a:lnSpc>
                          <a:spcPct val="107000"/>
                        </a:lnSpc>
                        <a:spcBef>
                          <a:spcPts val="0"/>
                        </a:spcBef>
                        <a:spcAft>
                          <a:spcPts val="0"/>
                        </a:spcAft>
                      </a:pPr>
                      <a:r>
                        <a:rPr lang="fr-FR" sz="1000">
                          <a:effectLst/>
                        </a:rPr>
                        <a:t>Yes</a:t>
                      </a:r>
                      <a:endParaRPr lang="en-US" sz="1100">
                        <a:effectLst/>
                        <a:latin typeface="Calibri"/>
                        <a:ea typeface="Calibri"/>
                        <a:cs typeface="Times New Roman"/>
                      </a:endParaRPr>
                    </a:p>
                  </a:txBody>
                  <a:tcPr marL="43312" marR="43312" marT="0" marB="0" anchor="b"/>
                </a:tc>
                <a:tc>
                  <a:txBody>
                    <a:bodyPr/>
                    <a:lstStyle/>
                    <a:p>
                      <a:pPr marL="0" marR="0" algn="ctr">
                        <a:lnSpc>
                          <a:spcPct val="107000"/>
                        </a:lnSpc>
                        <a:spcBef>
                          <a:spcPts val="0"/>
                        </a:spcBef>
                        <a:spcAft>
                          <a:spcPts val="0"/>
                        </a:spcAft>
                      </a:pPr>
                      <a:r>
                        <a:rPr lang="fr-FR" sz="1000">
                          <a:effectLst/>
                        </a:rPr>
                        <a:t>Yes</a:t>
                      </a:r>
                      <a:endParaRPr lang="en-US" sz="1100">
                        <a:effectLst/>
                        <a:latin typeface="Calibri"/>
                        <a:ea typeface="Calibri"/>
                        <a:cs typeface="Times New Roman"/>
                      </a:endParaRPr>
                    </a:p>
                  </a:txBody>
                  <a:tcPr marL="43312" marR="43312" marT="0" marB="0" anchor="b"/>
                </a:tc>
                <a:tc>
                  <a:txBody>
                    <a:bodyPr/>
                    <a:lstStyle/>
                    <a:p>
                      <a:pPr marL="0" marR="0" algn="ctr">
                        <a:lnSpc>
                          <a:spcPct val="107000"/>
                        </a:lnSpc>
                        <a:spcBef>
                          <a:spcPts val="0"/>
                        </a:spcBef>
                        <a:spcAft>
                          <a:spcPts val="0"/>
                        </a:spcAft>
                      </a:pPr>
                      <a:r>
                        <a:rPr lang="fr-FR" sz="1000">
                          <a:effectLst/>
                        </a:rPr>
                        <a:t>Yes</a:t>
                      </a:r>
                      <a:endParaRPr lang="en-US" sz="1100">
                        <a:effectLst/>
                        <a:latin typeface="Calibri"/>
                        <a:ea typeface="Calibri"/>
                        <a:cs typeface="Times New Roman"/>
                      </a:endParaRPr>
                    </a:p>
                  </a:txBody>
                  <a:tcPr marL="43312" marR="43312" marT="0" marB="0" anchor="b"/>
                </a:tc>
                <a:tc>
                  <a:txBody>
                    <a:bodyPr/>
                    <a:lstStyle/>
                    <a:p>
                      <a:pPr marL="0" marR="0" algn="ctr">
                        <a:lnSpc>
                          <a:spcPct val="107000"/>
                        </a:lnSpc>
                        <a:spcBef>
                          <a:spcPts val="0"/>
                        </a:spcBef>
                        <a:spcAft>
                          <a:spcPts val="0"/>
                        </a:spcAft>
                      </a:pPr>
                      <a:r>
                        <a:rPr lang="fr-FR" sz="1000">
                          <a:effectLst/>
                        </a:rPr>
                        <a:t>Yes</a:t>
                      </a:r>
                      <a:endParaRPr lang="en-US" sz="1100">
                        <a:effectLst/>
                        <a:latin typeface="Calibri"/>
                        <a:ea typeface="Calibri"/>
                        <a:cs typeface="Times New Roman"/>
                      </a:endParaRPr>
                    </a:p>
                  </a:txBody>
                  <a:tcPr marL="43312" marR="43312" marT="0" marB="0" anchor="b"/>
                </a:tc>
              </a:tr>
              <a:tr h="221343">
                <a:tc>
                  <a:txBody>
                    <a:bodyPr/>
                    <a:lstStyle/>
                    <a:p>
                      <a:pPr marL="0" marR="0">
                        <a:lnSpc>
                          <a:spcPct val="107000"/>
                        </a:lnSpc>
                        <a:spcBef>
                          <a:spcPts val="0"/>
                        </a:spcBef>
                        <a:spcAft>
                          <a:spcPts val="0"/>
                        </a:spcAft>
                      </a:pPr>
                      <a:r>
                        <a:rPr lang="fr-FR" sz="1000">
                          <a:effectLst/>
                        </a:rPr>
                        <a:t>Startup Country Dummies</a:t>
                      </a:r>
                      <a:endParaRPr lang="en-US" sz="1100">
                        <a:effectLst/>
                        <a:latin typeface="Calibri"/>
                        <a:ea typeface="Calibri"/>
                        <a:cs typeface="Times New Roman"/>
                      </a:endParaRPr>
                    </a:p>
                  </a:txBody>
                  <a:tcPr marL="43312" marR="43312" marT="0" marB="0" anchor="b"/>
                </a:tc>
                <a:tc>
                  <a:txBody>
                    <a:bodyPr/>
                    <a:lstStyle/>
                    <a:p>
                      <a:pPr marL="0" marR="0" algn="ctr">
                        <a:lnSpc>
                          <a:spcPct val="107000"/>
                        </a:lnSpc>
                        <a:spcBef>
                          <a:spcPts val="0"/>
                        </a:spcBef>
                        <a:spcAft>
                          <a:spcPts val="0"/>
                        </a:spcAft>
                      </a:pPr>
                      <a:r>
                        <a:rPr lang="fr-FR" sz="1000">
                          <a:effectLst/>
                        </a:rPr>
                        <a:t>Yes</a:t>
                      </a:r>
                      <a:endParaRPr lang="en-US" sz="1100">
                        <a:effectLst/>
                        <a:latin typeface="Calibri"/>
                        <a:ea typeface="Calibri"/>
                        <a:cs typeface="Times New Roman"/>
                      </a:endParaRPr>
                    </a:p>
                  </a:txBody>
                  <a:tcPr marL="43312" marR="43312" marT="0" marB="0" anchor="b"/>
                </a:tc>
                <a:tc>
                  <a:txBody>
                    <a:bodyPr/>
                    <a:lstStyle/>
                    <a:p>
                      <a:pPr marL="0" marR="0" algn="ctr">
                        <a:lnSpc>
                          <a:spcPct val="107000"/>
                        </a:lnSpc>
                        <a:spcBef>
                          <a:spcPts val="0"/>
                        </a:spcBef>
                        <a:spcAft>
                          <a:spcPts val="0"/>
                        </a:spcAft>
                      </a:pPr>
                      <a:r>
                        <a:rPr lang="fr-FR" sz="1000">
                          <a:effectLst/>
                        </a:rPr>
                        <a:t>Yes</a:t>
                      </a:r>
                      <a:endParaRPr lang="en-US" sz="1100">
                        <a:effectLst/>
                        <a:latin typeface="Calibri"/>
                        <a:ea typeface="Calibri"/>
                        <a:cs typeface="Times New Roman"/>
                      </a:endParaRPr>
                    </a:p>
                  </a:txBody>
                  <a:tcPr marL="43312" marR="43312" marT="0" marB="0" anchor="b"/>
                </a:tc>
                <a:tc>
                  <a:txBody>
                    <a:bodyPr/>
                    <a:lstStyle/>
                    <a:p>
                      <a:pPr marL="0" marR="0" algn="ctr">
                        <a:lnSpc>
                          <a:spcPct val="107000"/>
                        </a:lnSpc>
                        <a:spcBef>
                          <a:spcPts val="0"/>
                        </a:spcBef>
                        <a:spcAft>
                          <a:spcPts val="0"/>
                        </a:spcAft>
                      </a:pPr>
                      <a:r>
                        <a:rPr lang="fr-FR" sz="1000">
                          <a:effectLst/>
                        </a:rPr>
                        <a:t>No</a:t>
                      </a:r>
                      <a:endParaRPr lang="en-US" sz="1100">
                        <a:effectLst/>
                        <a:latin typeface="Calibri"/>
                        <a:ea typeface="Calibri"/>
                        <a:cs typeface="Times New Roman"/>
                      </a:endParaRPr>
                    </a:p>
                  </a:txBody>
                  <a:tcPr marL="43312" marR="43312" marT="0" marB="0" anchor="b"/>
                </a:tc>
                <a:tc>
                  <a:txBody>
                    <a:bodyPr/>
                    <a:lstStyle/>
                    <a:p>
                      <a:pPr marL="0" marR="0" algn="ctr">
                        <a:lnSpc>
                          <a:spcPct val="107000"/>
                        </a:lnSpc>
                        <a:spcBef>
                          <a:spcPts val="0"/>
                        </a:spcBef>
                        <a:spcAft>
                          <a:spcPts val="0"/>
                        </a:spcAft>
                      </a:pPr>
                      <a:r>
                        <a:rPr lang="fr-FR" sz="1000">
                          <a:effectLst/>
                        </a:rPr>
                        <a:t>No</a:t>
                      </a:r>
                      <a:endParaRPr lang="en-US" sz="1100">
                        <a:effectLst/>
                        <a:latin typeface="Calibri"/>
                        <a:ea typeface="Calibri"/>
                        <a:cs typeface="Times New Roman"/>
                      </a:endParaRPr>
                    </a:p>
                  </a:txBody>
                  <a:tcPr marL="43312" marR="43312" marT="0" marB="0" anchor="b"/>
                </a:tc>
              </a:tr>
              <a:tr h="263067">
                <a:tc>
                  <a:txBody>
                    <a:bodyPr/>
                    <a:lstStyle/>
                    <a:p>
                      <a:pPr>
                        <a:lnSpc>
                          <a:spcPct val="115000"/>
                        </a:lnSpc>
                      </a:pPr>
                      <a:endParaRPr lang="en-US" sz="1100">
                        <a:effectLst/>
                        <a:latin typeface="Calibri"/>
                      </a:endParaRPr>
                    </a:p>
                  </a:txBody>
                  <a:tcPr marL="43312" marR="43312" marT="0" marB="0" anchor="b"/>
                </a:tc>
                <a:tc>
                  <a:txBody>
                    <a:bodyPr/>
                    <a:lstStyle/>
                    <a:p>
                      <a:pPr>
                        <a:lnSpc>
                          <a:spcPct val="115000"/>
                        </a:lnSpc>
                      </a:pPr>
                      <a:endParaRPr lang="en-US" sz="1100">
                        <a:effectLst/>
                        <a:latin typeface="Calibri"/>
                      </a:endParaRPr>
                    </a:p>
                  </a:txBody>
                  <a:tcPr marL="43312" marR="43312" marT="0" marB="0" anchor="b"/>
                </a:tc>
                <a:tc>
                  <a:txBody>
                    <a:bodyPr/>
                    <a:lstStyle/>
                    <a:p>
                      <a:pPr>
                        <a:lnSpc>
                          <a:spcPct val="115000"/>
                        </a:lnSpc>
                      </a:pPr>
                      <a:endParaRPr lang="en-US" sz="1100">
                        <a:effectLst/>
                        <a:latin typeface="Calibri"/>
                      </a:endParaRPr>
                    </a:p>
                  </a:txBody>
                  <a:tcPr marL="43312" marR="43312" marT="0" marB="0" anchor="b"/>
                </a:tc>
                <a:tc>
                  <a:txBody>
                    <a:bodyPr/>
                    <a:lstStyle/>
                    <a:p>
                      <a:pPr>
                        <a:lnSpc>
                          <a:spcPct val="115000"/>
                        </a:lnSpc>
                      </a:pPr>
                      <a:endParaRPr lang="en-US" sz="1100">
                        <a:effectLst/>
                        <a:latin typeface="Calibri"/>
                      </a:endParaRPr>
                    </a:p>
                  </a:txBody>
                  <a:tcPr marL="43312" marR="43312" marT="0" marB="0" anchor="b"/>
                </a:tc>
                <a:tc>
                  <a:txBody>
                    <a:bodyPr/>
                    <a:lstStyle/>
                    <a:p>
                      <a:pPr>
                        <a:lnSpc>
                          <a:spcPct val="115000"/>
                        </a:lnSpc>
                      </a:pPr>
                      <a:endParaRPr lang="en-US" sz="1100">
                        <a:effectLst/>
                        <a:latin typeface="Calibri"/>
                      </a:endParaRPr>
                    </a:p>
                  </a:txBody>
                  <a:tcPr marL="43312" marR="43312" marT="0" marB="0" anchor="b"/>
                </a:tc>
              </a:tr>
              <a:tr h="221343">
                <a:tc>
                  <a:txBody>
                    <a:bodyPr/>
                    <a:lstStyle/>
                    <a:p>
                      <a:pPr marL="0" marR="0">
                        <a:lnSpc>
                          <a:spcPct val="107000"/>
                        </a:lnSpc>
                        <a:spcBef>
                          <a:spcPts val="0"/>
                        </a:spcBef>
                        <a:spcAft>
                          <a:spcPts val="0"/>
                        </a:spcAft>
                      </a:pPr>
                      <a:r>
                        <a:rPr lang="fr-FR" sz="1000">
                          <a:effectLst/>
                        </a:rPr>
                        <a:t>No. Obs.</a:t>
                      </a:r>
                      <a:endParaRPr lang="en-US" sz="1100">
                        <a:effectLst/>
                        <a:latin typeface="Calibri"/>
                        <a:ea typeface="Calibri"/>
                        <a:cs typeface="Times New Roman"/>
                      </a:endParaRPr>
                    </a:p>
                  </a:txBody>
                  <a:tcPr marL="43312" marR="43312" marT="0" marB="0" anchor="b"/>
                </a:tc>
                <a:tc>
                  <a:txBody>
                    <a:bodyPr/>
                    <a:lstStyle/>
                    <a:p>
                      <a:pPr marL="0" marR="0" algn="ctr">
                        <a:lnSpc>
                          <a:spcPct val="107000"/>
                        </a:lnSpc>
                        <a:spcBef>
                          <a:spcPts val="0"/>
                        </a:spcBef>
                        <a:spcAft>
                          <a:spcPts val="0"/>
                        </a:spcAft>
                      </a:pPr>
                      <a:r>
                        <a:rPr lang="fr-FR" sz="1000">
                          <a:effectLst/>
                        </a:rPr>
                        <a:t>30751</a:t>
                      </a:r>
                      <a:endParaRPr lang="en-US" sz="1100">
                        <a:effectLst/>
                        <a:latin typeface="Calibri"/>
                        <a:ea typeface="Calibri"/>
                        <a:cs typeface="Times New Roman"/>
                      </a:endParaRPr>
                    </a:p>
                  </a:txBody>
                  <a:tcPr marL="43312" marR="43312" marT="0" marB="0" anchor="b"/>
                </a:tc>
                <a:tc>
                  <a:txBody>
                    <a:bodyPr/>
                    <a:lstStyle/>
                    <a:p>
                      <a:pPr marL="0" marR="0" algn="ctr">
                        <a:lnSpc>
                          <a:spcPct val="107000"/>
                        </a:lnSpc>
                        <a:spcBef>
                          <a:spcPts val="0"/>
                        </a:spcBef>
                        <a:spcAft>
                          <a:spcPts val="0"/>
                        </a:spcAft>
                      </a:pPr>
                      <a:r>
                        <a:rPr lang="fr-FR" sz="1000">
                          <a:effectLst/>
                        </a:rPr>
                        <a:t>37992</a:t>
                      </a:r>
                      <a:endParaRPr lang="en-US" sz="1100">
                        <a:effectLst/>
                        <a:latin typeface="Calibri"/>
                        <a:ea typeface="Calibri"/>
                        <a:cs typeface="Times New Roman"/>
                      </a:endParaRPr>
                    </a:p>
                  </a:txBody>
                  <a:tcPr marL="43312" marR="43312" marT="0" marB="0" anchor="b"/>
                </a:tc>
                <a:tc>
                  <a:txBody>
                    <a:bodyPr/>
                    <a:lstStyle/>
                    <a:p>
                      <a:pPr marL="0" marR="0" algn="ctr">
                        <a:lnSpc>
                          <a:spcPct val="107000"/>
                        </a:lnSpc>
                        <a:spcBef>
                          <a:spcPts val="0"/>
                        </a:spcBef>
                        <a:spcAft>
                          <a:spcPts val="0"/>
                        </a:spcAft>
                      </a:pPr>
                      <a:r>
                        <a:rPr lang="fr-FR" sz="1000">
                          <a:effectLst/>
                        </a:rPr>
                        <a:t>131853</a:t>
                      </a:r>
                      <a:endParaRPr lang="en-US" sz="1100">
                        <a:effectLst/>
                        <a:latin typeface="Calibri"/>
                        <a:ea typeface="Calibri"/>
                        <a:cs typeface="Times New Roman"/>
                      </a:endParaRPr>
                    </a:p>
                  </a:txBody>
                  <a:tcPr marL="43312" marR="43312" marT="0" marB="0" anchor="b"/>
                </a:tc>
                <a:tc>
                  <a:txBody>
                    <a:bodyPr/>
                    <a:lstStyle/>
                    <a:p>
                      <a:pPr marL="0" marR="0" algn="ctr">
                        <a:lnSpc>
                          <a:spcPct val="107000"/>
                        </a:lnSpc>
                        <a:spcBef>
                          <a:spcPts val="0"/>
                        </a:spcBef>
                        <a:spcAft>
                          <a:spcPts val="0"/>
                        </a:spcAft>
                      </a:pPr>
                      <a:r>
                        <a:rPr lang="fr-FR" sz="1000" dirty="0">
                          <a:effectLst/>
                        </a:rPr>
                        <a:t>77398</a:t>
                      </a:r>
                      <a:endParaRPr lang="en-US" sz="1100" dirty="0">
                        <a:effectLst/>
                        <a:latin typeface="Calibri"/>
                        <a:ea typeface="Calibri"/>
                        <a:cs typeface="Times New Roman"/>
                      </a:endParaRPr>
                    </a:p>
                  </a:txBody>
                  <a:tcPr marL="43312" marR="43312" marT="0" marB="0" anchor="b"/>
                </a:tc>
              </a:tr>
            </a:tbl>
          </a:graphicData>
        </a:graphic>
      </p:graphicFrame>
    </p:spTree>
    <p:extLst>
      <p:ext uri="{BB962C8B-B14F-4D97-AF65-F5344CB8AC3E}">
        <p14:creationId xmlns:p14="http://schemas.microsoft.com/office/powerpoint/2010/main" val="33425767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Deal Level Analysis of Syndicate Size</a:t>
            </a:r>
            <a:endParaRPr lang="en-US" dirty="0"/>
          </a:p>
        </p:txBody>
      </p:sp>
      <p:sp>
        <p:nvSpPr>
          <p:cNvPr id="3" name="Content Placeholder 2"/>
          <p:cNvSpPr>
            <a:spLocks noGrp="1"/>
          </p:cNvSpPr>
          <p:nvPr>
            <p:ph sz="quarter" idx="1"/>
          </p:nvPr>
        </p:nvSpPr>
        <p:spPr/>
        <p:txBody>
          <a:bodyPr>
            <a:normAutofit fontScale="92500" lnSpcReduction="10000"/>
          </a:bodyPr>
          <a:lstStyle/>
          <a:p>
            <a:r>
              <a:rPr lang="en-US" dirty="0" smtClean="0"/>
              <a:t>Round </a:t>
            </a:r>
            <a:r>
              <a:rPr lang="en-US" dirty="0"/>
              <a:t>syndicate size went up, relative to the average syndicate size in the full </a:t>
            </a:r>
            <a:r>
              <a:rPr lang="en-US" dirty="0" smtClean="0"/>
              <a:t>sample by: </a:t>
            </a:r>
          </a:p>
          <a:p>
            <a:pPr lvl="1"/>
            <a:r>
              <a:rPr lang="en-US" dirty="0" smtClean="0">
                <a:solidFill>
                  <a:srgbClr val="FF0000"/>
                </a:solidFill>
              </a:rPr>
              <a:t>23.9</a:t>
            </a:r>
            <a:r>
              <a:rPr lang="en-US" dirty="0">
                <a:solidFill>
                  <a:srgbClr val="FF0000"/>
                </a:solidFill>
              </a:rPr>
              <a:t>% </a:t>
            </a:r>
            <a:r>
              <a:rPr lang="en-US" dirty="0"/>
              <a:t>for full sample (Model 1), </a:t>
            </a:r>
            <a:endParaRPr lang="en-US" dirty="0" smtClean="0"/>
          </a:p>
          <a:p>
            <a:pPr lvl="1"/>
            <a:endParaRPr lang="en-US" dirty="0" smtClean="0"/>
          </a:p>
          <a:p>
            <a:pPr lvl="1"/>
            <a:r>
              <a:rPr lang="en-US" dirty="0" smtClean="0">
                <a:solidFill>
                  <a:srgbClr val="FF0000"/>
                </a:solidFill>
              </a:rPr>
              <a:t>18.4</a:t>
            </a:r>
            <a:r>
              <a:rPr lang="en-US" dirty="0">
                <a:solidFill>
                  <a:srgbClr val="FF0000"/>
                </a:solidFill>
              </a:rPr>
              <a:t>%</a:t>
            </a:r>
            <a:r>
              <a:rPr lang="en-US" dirty="0"/>
              <a:t> for early stage rounds (Model 2), </a:t>
            </a:r>
            <a:endParaRPr lang="en-US" dirty="0" smtClean="0"/>
          </a:p>
          <a:p>
            <a:pPr lvl="1"/>
            <a:r>
              <a:rPr lang="en-US" dirty="0" smtClean="0">
                <a:solidFill>
                  <a:srgbClr val="FF0000"/>
                </a:solidFill>
              </a:rPr>
              <a:t>26.6</a:t>
            </a:r>
            <a:r>
              <a:rPr lang="en-US" dirty="0">
                <a:solidFill>
                  <a:srgbClr val="FF0000"/>
                </a:solidFill>
              </a:rPr>
              <a:t>%</a:t>
            </a:r>
            <a:r>
              <a:rPr lang="en-US" dirty="0"/>
              <a:t> excluding early stage rounds (Model 3), </a:t>
            </a:r>
            <a:endParaRPr lang="en-US" dirty="0" smtClean="0"/>
          </a:p>
          <a:p>
            <a:pPr lvl="1"/>
            <a:endParaRPr lang="en-US" dirty="0" smtClean="0"/>
          </a:p>
          <a:p>
            <a:pPr lvl="1"/>
            <a:r>
              <a:rPr lang="en-US" dirty="0" smtClean="0">
                <a:solidFill>
                  <a:srgbClr val="FF0000"/>
                </a:solidFill>
              </a:rPr>
              <a:t>31.8</a:t>
            </a:r>
            <a:r>
              <a:rPr lang="en-US" dirty="0">
                <a:solidFill>
                  <a:srgbClr val="FF0000"/>
                </a:solidFill>
              </a:rPr>
              <a:t>%</a:t>
            </a:r>
            <a:r>
              <a:rPr lang="en-US" dirty="0"/>
              <a:t> for small VC funds (Model 4</a:t>
            </a:r>
            <a:r>
              <a:rPr lang="en-US" dirty="0" smtClean="0"/>
              <a:t>), </a:t>
            </a:r>
          </a:p>
          <a:p>
            <a:pPr lvl="1"/>
            <a:r>
              <a:rPr lang="en-US" dirty="0" smtClean="0">
                <a:solidFill>
                  <a:srgbClr val="FF0000"/>
                </a:solidFill>
              </a:rPr>
              <a:t>22.9</a:t>
            </a:r>
            <a:r>
              <a:rPr lang="en-US" dirty="0">
                <a:solidFill>
                  <a:srgbClr val="FF0000"/>
                </a:solidFill>
              </a:rPr>
              <a:t>%</a:t>
            </a:r>
            <a:r>
              <a:rPr lang="en-US" dirty="0"/>
              <a:t> for large VC funds (Model 5</a:t>
            </a:r>
            <a:r>
              <a:rPr lang="en-US" dirty="0" smtClean="0"/>
              <a:t>), </a:t>
            </a:r>
          </a:p>
          <a:p>
            <a:pPr lvl="1"/>
            <a:endParaRPr lang="en-US" dirty="0" smtClean="0"/>
          </a:p>
          <a:p>
            <a:pPr lvl="1"/>
            <a:r>
              <a:rPr lang="en-US" dirty="0" smtClean="0">
                <a:solidFill>
                  <a:srgbClr val="FF0000"/>
                </a:solidFill>
              </a:rPr>
              <a:t>29.8</a:t>
            </a:r>
            <a:r>
              <a:rPr lang="en-US" dirty="0">
                <a:solidFill>
                  <a:srgbClr val="FF0000"/>
                </a:solidFill>
              </a:rPr>
              <a:t>%</a:t>
            </a:r>
            <a:r>
              <a:rPr lang="en-US" dirty="0"/>
              <a:t> in countries without a large financial center (Model 7), </a:t>
            </a:r>
            <a:endParaRPr lang="en-US" dirty="0" smtClean="0"/>
          </a:p>
          <a:p>
            <a:pPr lvl="1"/>
            <a:r>
              <a:rPr lang="en-US" dirty="0" smtClean="0"/>
              <a:t>and </a:t>
            </a:r>
            <a:r>
              <a:rPr lang="en-US" dirty="0"/>
              <a:t>unchanged in countries with a large financial center (Model 6), consistent with </a:t>
            </a:r>
            <a:r>
              <a:rPr lang="en-US" dirty="0">
                <a:solidFill>
                  <a:srgbClr val="FF0000"/>
                </a:solidFill>
              </a:rPr>
              <a:t>Hypothesis 1</a:t>
            </a:r>
            <a:r>
              <a:rPr lang="en-US" dirty="0"/>
              <a:t>.</a:t>
            </a:r>
          </a:p>
        </p:txBody>
      </p:sp>
    </p:spTree>
    <p:extLst>
      <p:ext uri="{BB962C8B-B14F-4D97-AF65-F5344CB8AC3E}">
        <p14:creationId xmlns:p14="http://schemas.microsoft.com/office/powerpoint/2010/main" val="41249170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906816125"/>
              </p:ext>
            </p:extLst>
          </p:nvPr>
        </p:nvGraphicFramePr>
        <p:xfrm>
          <a:off x="152401" y="152403"/>
          <a:ext cx="8839199" cy="6553202"/>
        </p:xfrm>
        <a:graphic>
          <a:graphicData uri="http://schemas.openxmlformats.org/drawingml/2006/table">
            <a:tbl>
              <a:tblPr firstRow="1" firstCol="1" bandRow="1">
                <a:tableStyleId>{5C22544A-7EE6-4342-B048-85BDC9FD1C3A}</a:tableStyleId>
              </a:tblPr>
              <a:tblGrid>
                <a:gridCol w="2358621"/>
                <a:gridCol w="899309"/>
                <a:gridCol w="906816"/>
                <a:gridCol w="933840"/>
                <a:gridCol w="933089"/>
                <a:gridCol w="936842"/>
                <a:gridCol w="936842"/>
                <a:gridCol w="933840"/>
              </a:tblGrid>
              <a:tr h="801386">
                <a:tc>
                  <a:txBody>
                    <a:bodyPr/>
                    <a:lstStyle/>
                    <a:p>
                      <a:pPr>
                        <a:lnSpc>
                          <a:spcPct val="115000"/>
                        </a:lnSpc>
                      </a:pPr>
                      <a:endParaRPr lang="en-US" sz="1000" dirty="0">
                        <a:effectLst/>
                        <a:latin typeface="Calibri"/>
                      </a:endParaRPr>
                    </a:p>
                  </a:txBody>
                  <a:tcPr marL="39342" marR="39342" marT="0" marB="0" anchor="b"/>
                </a:tc>
                <a:tc>
                  <a:txBody>
                    <a:bodyPr/>
                    <a:lstStyle/>
                    <a:p>
                      <a:pPr marL="0" marR="0" algn="ctr">
                        <a:lnSpc>
                          <a:spcPct val="107000"/>
                        </a:lnSpc>
                        <a:spcBef>
                          <a:spcPts val="0"/>
                        </a:spcBef>
                        <a:spcAft>
                          <a:spcPts val="0"/>
                        </a:spcAft>
                      </a:pPr>
                      <a:r>
                        <a:rPr lang="fr-FR" sz="1000">
                          <a:effectLst/>
                        </a:rPr>
                        <a:t>Full Sample</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en-US" sz="1000">
                          <a:effectLst/>
                        </a:rPr>
                        <a:t>Early/Seed-Stage Rounds Only</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en-US" sz="1000">
                          <a:effectLst/>
                        </a:rPr>
                        <a:t>Early/Seed-Stage Rounds Excluded</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1000">
                          <a:effectLst/>
                        </a:rPr>
                        <a:t>Small VC Funds</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1000">
                          <a:effectLst/>
                        </a:rPr>
                        <a:t>Large VC Funds</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1000">
                          <a:effectLst/>
                        </a:rPr>
                        <a:t>Large Financial Center</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1000">
                          <a:effectLst/>
                        </a:rPr>
                        <a:t>No Large Financial Center</a:t>
                      </a:r>
                      <a:endParaRPr lang="en-US" sz="1000">
                        <a:effectLst/>
                        <a:latin typeface="Calibri"/>
                        <a:ea typeface="Calibri"/>
                        <a:cs typeface="Times New Roman"/>
                      </a:endParaRPr>
                    </a:p>
                  </a:txBody>
                  <a:tcPr marL="39342" marR="39342" marT="0" marB="0" anchor="b"/>
                </a:tc>
              </a:tr>
              <a:tr h="202077">
                <a:tc>
                  <a:txBody>
                    <a:bodyPr/>
                    <a:lstStyle/>
                    <a:p>
                      <a:pPr marL="0" marR="0">
                        <a:lnSpc>
                          <a:spcPct val="107000"/>
                        </a:lnSpc>
                        <a:spcBef>
                          <a:spcPts val="0"/>
                        </a:spcBef>
                        <a:spcAft>
                          <a:spcPts val="0"/>
                        </a:spcAft>
                      </a:pPr>
                      <a:r>
                        <a:rPr lang="fr-FR" sz="1000">
                          <a:effectLst/>
                        </a:rPr>
                        <a:t>Variable</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1000">
                          <a:effectLst/>
                        </a:rPr>
                        <a:t>[1]</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1000">
                          <a:effectLst/>
                        </a:rPr>
                        <a:t>[2]</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1000">
                          <a:effectLst/>
                        </a:rPr>
                        <a:t>[3]</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1000">
                          <a:effectLst/>
                        </a:rPr>
                        <a:t>[4]</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1000">
                          <a:effectLst/>
                        </a:rPr>
                        <a:t>[5]</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1000">
                          <a:effectLst/>
                        </a:rPr>
                        <a:t>[6]</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1000">
                          <a:effectLst/>
                        </a:rPr>
                        <a:t>[7]</a:t>
                      </a:r>
                      <a:endParaRPr lang="en-US" sz="1000">
                        <a:effectLst/>
                        <a:latin typeface="Calibri"/>
                        <a:ea typeface="Calibri"/>
                        <a:cs typeface="Times New Roman"/>
                      </a:endParaRPr>
                    </a:p>
                  </a:txBody>
                  <a:tcPr marL="39342" marR="39342" marT="0" marB="0" anchor="b"/>
                </a:tc>
              </a:tr>
              <a:tr h="218043">
                <a:tc>
                  <a:txBody>
                    <a:bodyPr/>
                    <a:lstStyle/>
                    <a:p>
                      <a:pPr>
                        <a:lnSpc>
                          <a:spcPct val="115000"/>
                        </a:lnSpc>
                      </a:pPr>
                      <a:endParaRPr lang="en-US" sz="1000">
                        <a:effectLst/>
                        <a:latin typeface="Calibri"/>
                      </a:endParaRPr>
                    </a:p>
                  </a:txBody>
                  <a:tcPr marL="39342" marR="39342" marT="0" marB="0" anchor="b"/>
                </a:tc>
                <a:tc>
                  <a:txBody>
                    <a:bodyPr/>
                    <a:lstStyle/>
                    <a:p>
                      <a:pPr>
                        <a:lnSpc>
                          <a:spcPct val="115000"/>
                        </a:lnSpc>
                      </a:pPr>
                      <a:endParaRPr lang="en-US" sz="1000">
                        <a:effectLst/>
                        <a:latin typeface="Calibri"/>
                      </a:endParaRPr>
                    </a:p>
                  </a:txBody>
                  <a:tcPr marL="39342" marR="39342" marT="0" marB="0" anchor="b"/>
                </a:tc>
                <a:tc>
                  <a:txBody>
                    <a:bodyPr/>
                    <a:lstStyle/>
                    <a:p>
                      <a:pPr>
                        <a:lnSpc>
                          <a:spcPct val="115000"/>
                        </a:lnSpc>
                      </a:pPr>
                      <a:endParaRPr lang="en-US" sz="1000">
                        <a:effectLst/>
                        <a:latin typeface="Calibri"/>
                      </a:endParaRPr>
                    </a:p>
                  </a:txBody>
                  <a:tcPr marL="39342" marR="39342" marT="0" marB="0" anchor="b"/>
                </a:tc>
                <a:tc>
                  <a:txBody>
                    <a:bodyPr/>
                    <a:lstStyle/>
                    <a:p>
                      <a:pPr>
                        <a:lnSpc>
                          <a:spcPct val="115000"/>
                        </a:lnSpc>
                      </a:pPr>
                      <a:endParaRPr lang="en-US" sz="1000">
                        <a:effectLst/>
                        <a:latin typeface="Calibri"/>
                      </a:endParaRPr>
                    </a:p>
                  </a:txBody>
                  <a:tcPr marL="39342" marR="39342" marT="0" marB="0" anchor="b"/>
                </a:tc>
                <a:tc>
                  <a:txBody>
                    <a:bodyPr/>
                    <a:lstStyle/>
                    <a:p>
                      <a:pPr>
                        <a:lnSpc>
                          <a:spcPct val="115000"/>
                        </a:lnSpc>
                      </a:pPr>
                      <a:endParaRPr lang="en-US" sz="1000">
                        <a:effectLst/>
                        <a:latin typeface="Calibri"/>
                      </a:endParaRPr>
                    </a:p>
                  </a:txBody>
                  <a:tcPr marL="39342" marR="39342" marT="0" marB="0" anchor="b"/>
                </a:tc>
                <a:tc>
                  <a:txBody>
                    <a:bodyPr/>
                    <a:lstStyle/>
                    <a:p>
                      <a:pPr>
                        <a:lnSpc>
                          <a:spcPct val="115000"/>
                        </a:lnSpc>
                      </a:pPr>
                      <a:endParaRPr lang="en-US" sz="1000">
                        <a:effectLst/>
                        <a:latin typeface="Calibri"/>
                      </a:endParaRPr>
                    </a:p>
                  </a:txBody>
                  <a:tcPr marL="39342" marR="39342" marT="0" marB="0" anchor="b"/>
                </a:tc>
                <a:tc>
                  <a:txBody>
                    <a:bodyPr/>
                    <a:lstStyle/>
                    <a:p>
                      <a:pPr>
                        <a:lnSpc>
                          <a:spcPct val="115000"/>
                        </a:lnSpc>
                      </a:pPr>
                      <a:endParaRPr lang="en-US" sz="1000">
                        <a:effectLst/>
                        <a:latin typeface="Calibri"/>
                      </a:endParaRPr>
                    </a:p>
                  </a:txBody>
                  <a:tcPr marL="39342" marR="39342" marT="0" marB="0" anchor="b"/>
                </a:tc>
                <a:tc>
                  <a:txBody>
                    <a:bodyPr/>
                    <a:lstStyle/>
                    <a:p>
                      <a:pPr>
                        <a:lnSpc>
                          <a:spcPct val="115000"/>
                        </a:lnSpc>
                      </a:pPr>
                      <a:endParaRPr lang="en-US" sz="1000">
                        <a:effectLst/>
                        <a:latin typeface="Calibri"/>
                      </a:endParaRPr>
                    </a:p>
                  </a:txBody>
                  <a:tcPr marL="39342" marR="39342" marT="0" marB="0" anchor="b"/>
                </a:tc>
              </a:tr>
              <a:tr h="218043">
                <a:tc>
                  <a:txBody>
                    <a:bodyPr/>
                    <a:lstStyle/>
                    <a:p>
                      <a:pPr marL="0" marR="0">
                        <a:lnSpc>
                          <a:spcPct val="107000"/>
                        </a:lnSpc>
                        <a:spcBef>
                          <a:spcPts val="0"/>
                        </a:spcBef>
                        <a:spcAft>
                          <a:spcPts val="0"/>
                        </a:spcAft>
                      </a:pPr>
                      <a:r>
                        <a:rPr lang="fr-FR" sz="1000" u="sng">
                          <a:effectLst/>
                        </a:rPr>
                        <a:t>Startup Characteristics:</a:t>
                      </a:r>
                      <a:endParaRPr lang="en-US" sz="1000">
                        <a:effectLst/>
                        <a:latin typeface="Calibri"/>
                        <a:ea typeface="Calibri"/>
                        <a:cs typeface="Times New Roman"/>
                      </a:endParaRPr>
                    </a:p>
                  </a:txBody>
                  <a:tcPr marL="39342" marR="39342" marT="0" marB="0" anchor="b"/>
                </a:tc>
                <a:tc>
                  <a:txBody>
                    <a:bodyPr/>
                    <a:lstStyle/>
                    <a:p>
                      <a:pPr>
                        <a:lnSpc>
                          <a:spcPct val="115000"/>
                        </a:lnSpc>
                      </a:pPr>
                      <a:endParaRPr lang="en-US" sz="1000">
                        <a:effectLst/>
                        <a:latin typeface="Calibri"/>
                      </a:endParaRPr>
                    </a:p>
                  </a:txBody>
                  <a:tcPr marL="39342" marR="39342" marT="0" marB="0" anchor="b"/>
                </a:tc>
                <a:tc>
                  <a:txBody>
                    <a:bodyPr/>
                    <a:lstStyle/>
                    <a:p>
                      <a:pPr>
                        <a:lnSpc>
                          <a:spcPct val="115000"/>
                        </a:lnSpc>
                      </a:pPr>
                      <a:endParaRPr lang="en-US" sz="1000">
                        <a:effectLst/>
                        <a:latin typeface="Calibri"/>
                      </a:endParaRPr>
                    </a:p>
                  </a:txBody>
                  <a:tcPr marL="39342" marR="39342" marT="0" marB="0" anchor="b"/>
                </a:tc>
                <a:tc>
                  <a:txBody>
                    <a:bodyPr/>
                    <a:lstStyle/>
                    <a:p>
                      <a:pPr>
                        <a:lnSpc>
                          <a:spcPct val="115000"/>
                        </a:lnSpc>
                      </a:pPr>
                      <a:endParaRPr lang="en-US" sz="1000">
                        <a:effectLst/>
                        <a:latin typeface="Calibri"/>
                      </a:endParaRPr>
                    </a:p>
                  </a:txBody>
                  <a:tcPr marL="39342" marR="39342" marT="0" marB="0" anchor="b"/>
                </a:tc>
                <a:tc>
                  <a:txBody>
                    <a:bodyPr/>
                    <a:lstStyle/>
                    <a:p>
                      <a:pPr>
                        <a:lnSpc>
                          <a:spcPct val="115000"/>
                        </a:lnSpc>
                      </a:pPr>
                      <a:endParaRPr lang="en-US" sz="1000">
                        <a:effectLst/>
                        <a:latin typeface="Calibri"/>
                      </a:endParaRPr>
                    </a:p>
                  </a:txBody>
                  <a:tcPr marL="39342" marR="39342" marT="0" marB="0" anchor="b"/>
                </a:tc>
                <a:tc>
                  <a:txBody>
                    <a:bodyPr/>
                    <a:lstStyle/>
                    <a:p>
                      <a:pPr>
                        <a:lnSpc>
                          <a:spcPct val="115000"/>
                        </a:lnSpc>
                      </a:pPr>
                      <a:endParaRPr lang="en-US" sz="1000">
                        <a:effectLst/>
                        <a:latin typeface="Calibri"/>
                      </a:endParaRPr>
                    </a:p>
                  </a:txBody>
                  <a:tcPr marL="39342" marR="39342" marT="0" marB="0" anchor="b"/>
                </a:tc>
                <a:tc>
                  <a:txBody>
                    <a:bodyPr/>
                    <a:lstStyle/>
                    <a:p>
                      <a:pPr>
                        <a:lnSpc>
                          <a:spcPct val="115000"/>
                        </a:lnSpc>
                      </a:pPr>
                      <a:endParaRPr lang="en-US" sz="1000">
                        <a:effectLst/>
                        <a:latin typeface="Calibri"/>
                      </a:endParaRPr>
                    </a:p>
                  </a:txBody>
                  <a:tcPr marL="39342" marR="39342" marT="0" marB="0" anchor="b"/>
                </a:tc>
                <a:tc>
                  <a:txBody>
                    <a:bodyPr/>
                    <a:lstStyle/>
                    <a:p>
                      <a:pPr>
                        <a:lnSpc>
                          <a:spcPct val="115000"/>
                        </a:lnSpc>
                      </a:pPr>
                      <a:endParaRPr lang="en-US" sz="1000">
                        <a:effectLst/>
                        <a:latin typeface="Calibri"/>
                      </a:endParaRPr>
                    </a:p>
                  </a:txBody>
                  <a:tcPr marL="39342" marR="39342" marT="0" marB="0" anchor="b"/>
                </a:tc>
              </a:tr>
              <a:tr h="202077">
                <a:tc>
                  <a:txBody>
                    <a:bodyPr/>
                    <a:lstStyle/>
                    <a:p>
                      <a:pPr marL="0" marR="0">
                        <a:lnSpc>
                          <a:spcPct val="107000"/>
                        </a:lnSpc>
                        <a:spcBef>
                          <a:spcPts val="0"/>
                        </a:spcBef>
                        <a:spcAft>
                          <a:spcPts val="0"/>
                        </a:spcAft>
                      </a:pPr>
                      <a:r>
                        <a:rPr lang="fr-FR" sz="1000">
                          <a:effectLst/>
                        </a:rPr>
                        <a:t>Post-Crisis (dummy)</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900">
                          <a:effectLst/>
                        </a:rPr>
                        <a:t>-0.2993</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900">
                          <a:effectLst/>
                        </a:rPr>
                        <a:t>0.2832</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900">
                          <a:effectLst/>
                        </a:rPr>
                        <a:t>-0.6238***</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900">
                          <a:effectLst/>
                        </a:rPr>
                        <a:t>-0.5517***</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900">
                          <a:effectLst/>
                        </a:rPr>
                        <a:t>-0.2812</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900">
                          <a:effectLst/>
                        </a:rPr>
                        <a:t>-0.3498</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900">
                          <a:effectLst/>
                        </a:rPr>
                        <a:t>0.2113</a:t>
                      </a:r>
                      <a:endParaRPr lang="en-US" sz="1000">
                        <a:effectLst/>
                        <a:latin typeface="Calibri"/>
                        <a:ea typeface="Calibri"/>
                        <a:cs typeface="Times New Roman"/>
                      </a:endParaRPr>
                    </a:p>
                  </a:txBody>
                  <a:tcPr marL="39342" marR="39342" marT="0" marB="0" anchor="b"/>
                </a:tc>
              </a:tr>
              <a:tr h="202077">
                <a:tc>
                  <a:txBody>
                    <a:bodyPr/>
                    <a:lstStyle/>
                    <a:p>
                      <a:pPr marL="0" marR="0">
                        <a:lnSpc>
                          <a:spcPct val="107000"/>
                        </a:lnSpc>
                        <a:spcBef>
                          <a:spcPts val="0"/>
                        </a:spcBef>
                        <a:spcAft>
                          <a:spcPts val="0"/>
                        </a:spcAft>
                      </a:pPr>
                      <a:r>
                        <a:rPr lang="fr-FR" sz="1000">
                          <a:effectLst/>
                        </a:rPr>
                        <a:t>Fintech Startup (dummy)</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900">
                          <a:effectLst/>
                        </a:rPr>
                        <a:t>0.3349</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900">
                          <a:effectLst/>
                        </a:rPr>
                        <a:t>0.3220</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900">
                          <a:effectLst/>
                        </a:rPr>
                        <a:t>0.2431</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900">
                          <a:effectLst/>
                        </a:rPr>
                        <a:t>0.2759</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900">
                          <a:effectLst/>
                        </a:rPr>
                        <a:t>0.3600</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900">
                          <a:effectLst/>
                        </a:rPr>
                        <a:t>0.3098</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900">
                          <a:effectLst/>
                        </a:rPr>
                        <a:t>0.5191</a:t>
                      </a:r>
                      <a:endParaRPr lang="en-US" sz="1000">
                        <a:effectLst/>
                        <a:latin typeface="Calibri"/>
                        <a:ea typeface="Calibri"/>
                        <a:cs typeface="Times New Roman"/>
                      </a:endParaRPr>
                    </a:p>
                  </a:txBody>
                  <a:tcPr marL="39342" marR="39342" marT="0" marB="0" anchor="b"/>
                </a:tc>
              </a:tr>
              <a:tr h="202077">
                <a:tc>
                  <a:txBody>
                    <a:bodyPr/>
                    <a:lstStyle/>
                    <a:p>
                      <a:pPr marL="0" marR="0">
                        <a:lnSpc>
                          <a:spcPct val="107000"/>
                        </a:lnSpc>
                        <a:spcBef>
                          <a:spcPts val="0"/>
                        </a:spcBef>
                        <a:spcAft>
                          <a:spcPts val="0"/>
                        </a:spcAft>
                      </a:pPr>
                      <a:r>
                        <a:rPr lang="fr-FR" sz="1000">
                          <a:effectLst/>
                        </a:rPr>
                        <a:t>Post-Crisis * Fintech</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900">
                          <a:effectLst/>
                        </a:rPr>
                        <a:t>1.0834***</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900">
                          <a:effectLst/>
                        </a:rPr>
                        <a:t>0.8340**</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900">
                          <a:effectLst/>
                        </a:rPr>
                        <a:t>1.2094**</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900">
                          <a:effectLst/>
                        </a:rPr>
                        <a:t>1.4447***</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900">
                          <a:effectLst/>
                        </a:rPr>
                        <a:t>1.0405**</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900">
                          <a:effectLst/>
                        </a:rPr>
                        <a:t>0.4249</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900">
                          <a:effectLst/>
                        </a:rPr>
                        <a:t>1.3510***</a:t>
                      </a:r>
                      <a:endParaRPr lang="en-US" sz="1000">
                        <a:effectLst/>
                        <a:latin typeface="Calibri"/>
                        <a:ea typeface="Calibri"/>
                        <a:cs typeface="Times New Roman"/>
                      </a:endParaRPr>
                    </a:p>
                  </a:txBody>
                  <a:tcPr marL="39342" marR="39342" marT="0" marB="0" anchor="b"/>
                </a:tc>
              </a:tr>
              <a:tr h="202077">
                <a:tc>
                  <a:txBody>
                    <a:bodyPr/>
                    <a:lstStyle/>
                    <a:p>
                      <a:pPr marL="0" marR="0">
                        <a:lnSpc>
                          <a:spcPct val="107000"/>
                        </a:lnSpc>
                        <a:spcBef>
                          <a:spcPts val="0"/>
                        </a:spcBef>
                        <a:spcAft>
                          <a:spcPts val="0"/>
                        </a:spcAft>
                      </a:pPr>
                      <a:r>
                        <a:rPr lang="fr-FR" sz="1000">
                          <a:effectLst/>
                        </a:rPr>
                        <a:t>Startup Age (in years)</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900">
                          <a:effectLst/>
                        </a:rPr>
                        <a:t>-0.0611***</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900">
                          <a:effectLst/>
                        </a:rPr>
                        <a:t>-0.0217***</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900">
                          <a:effectLst/>
                        </a:rPr>
                        <a:t>-0.0627***</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900">
                          <a:effectLst/>
                        </a:rPr>
                        <a:t>-0.0594***</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900">
                          <a:effectLst/>
                        </a:rPr>
                        <a:t>-0.0617***</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900">
                          <a:effectLst/>
                        </a:rPr>
                        <a:t>-0.0660***</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900">
                          <a:effectLst/>
                        </a:rPr>
                        <a:t>-0.0288***</a:t>
                      </a:r>
                      <a:endParaRPr lang="en-US" sz="1000">
                        <a:effectLst/>
                        <a:latin typeface="Calibri"/>
                        <a:ea typeface="Calibri"/>
                        <a:cs typeface="Times New Roman"/>
                      </a:endParaRPr>
                    </a:p>
                  </a:txBody>
                  <a:tcPr marL="39342" marR="39342" marT="0" marB="0" anchor="b"/>
                </a:tc>
              </a:tr>
              <a:tr h="218043">
                <a:tc>
                  <a:txBody>
                    <a:bodyPr/>
                    <a:lstStyle/>
                    <a:p>
                      <a:pPr>
                        <a:lnSpc>
                          <a:spcPct val="115000"/>
                        </a:lnSpc>
                      </a:pPr>
                      <a:endParaRPr lang="en-US" sz="1000">
                        <a:effectLst/>
                        <a:latin typeface="Calibri"/>
                      </a:endParaRPr>
                    </a:p>
                  </a:txBody>
                  <a:tcPr marL="39342" marR="39342" marT="0" marB="0" anchor="b"/>
                </a:tc>
                <a:tc>
                  <a:txBody>
                    <a:bodyPr/>
                    <a:lstStyle/>
                    <a:p>
                      <a:pPr>
                        <a:lnSpc>
                          <a:spcPct val="115000"/>
                        </a:lnSpc>
                      </a:pPr>
                      <a:endParaRPr lang="en-US" sz="1000">
                        <a:effectLst/>
                        <a:latin typeface="Calibri"/>
                      </a:endParaRPr>
                    </a:p>
                  </a:txBody>
                  <a:tcPr marL="39342" marR="39342" marT="0" marB="0" anchor="b"/>
                </a:tc>
                <a:tc>
                  <a:txBody>
                    <a:bodyPr/>
                    <a:lstStyle/>
                    <a:p>
                      <a:pPr>
                        <a:lnSpc>
                          <a:spcPct val="115000"/>
                        </a:lnSpc>
                      </a:pPr>
                      <a:endParaRPr lang="en-US" sz="1000">
                        <a:effectLst/>
                        <a:latin typeface="Calibri"/>
                      </a:endParaRPr>
                    </a:p>
                  </a:txBody>
                  <a:tcPr marL="39342" marR="39342" marT="0" marB="0" anchor="b"/>
                </a:tc>
                <a:tc>
                  <a:txBody>
                    <a:bodyPr/>
                    <a:lstStyle/>
                    <a:p>
                      <a:pPr>
                        <a:lnSpc>
                          <a:spcPct val="115000"/>
                        </a:lnSpc>
                      </a:pPr>
                      <a:endParaRPr lang="en-US" sz="1000">
                        <a:effectLst/>
                        <a:latin typeface="Calibri"/>
                      </a:endParaRPr>
                    </a:p>
                  </a:txBody>
                  <a:tcPr marL="39342" marR="39342" marT="0" marB="0" anchor="b"/>
                </a:tc>
                <a:tc>
                  <a:txBody>
                    <a:bodyPr/>
                    <a:lstStyle/>
                    <a:p>
                      <a:pPr>
                        <a:lnSpc>
                          <a:spcPct val="115000"/>
                        </a:lnSpc>
                      </a:pPr>
                      <a:endParaRPr lang="en-US" sz="1000">
                        <a:effectLst/>
                        <a:latin typeface="Calibri"/>
                      </a:endParaRPr>
                    </a:p>
                  </a:txBody>
                  <a:tcPr marL="39342" marR="39342" marT="0" marB="0" anchor="b"/>
                </a:tc>
                <a:tc>
                  <a:txBody>
                    <a:bodyPr/>
                    <a:lstStyle/>
                    <a:p>
                      <a:pPr>
                        <a:lnSpc>
                          <a:spcPct val="115000"/>
                        </a:lnSpc>
                      </a:pPr>
                      <a:endParaRPr lang="en-US" sz="1000">
                        <a:effectLst/>
                        <a:latin typeface="Calibri"/>
                      </a:endParaRPr>
                    </a:p>
                  </a:txBody>
                  <a:tcPr marL="39342" marR="39342" marT="0" marB="0" anchor="b"/>
                </a:tc>
                <a:tc>
                  <a:txBody>
                    <a:bodyPr/>
                    <a:lstStyle/>
                    <a:p>
                      <a:pPr>
                        <a:lnSpc>
                          <a:spcPct val="115000"/>
                        </a:lnSpc>
                      </a:pPr>
                      <a:endParaRPr lang="en-US" sz="1000">
                        <a:effectLst/>
                        <a:latin typeface="Calibri"/>
                      </a:endParaRPr>
                    </a:p>
                  </a:txBody>
                  <a:tcPr marL="39342" marR="39342" marT="0" marB="0" anchor="b"/>
                </a:tc>
                <a:tc>
                  <a:txBody>
                    <a:bodyPr/>
                    <a:lstStyle/>
                    <a:p>
                      <a:pPr>
                        <a:lnSpc>
                          <a:spcPct val="115000"/>
                        </a:lnSpc>
                      </a:pPr>
                      <a:endParaRPr lang="en-US" sz="1000">
                        <a:effectLst/>
                        <a:latin typeface="Calibri"/>
                      </a:endParaRPr>
                    </a:p>
                  </a:txBody>
                  <a:tcPr marL="39342" marR="39342" marT="0" marB="0" anchor="b"/>
                </a:tc>
              </a:tr>
              <a:tr h="218043">
                <a:tc>
                  <a:txBody>
                    <a:bodyPr/>
                    <a:lstStyle/>
                    <a:p>
                      <a:pPr marL="0" marR="0">
                        <a:lnSpc>
                          <a:spcPct val="107000"/>
                        </a:lnSpc>
                        <a:spcBef>
                          <a:spcPts val="0"/>
                        </a:spcBef>
                        <a:spcAft>
                          <a:spcPts val="0"/>
                        </a:spcAft>
                      </a:pPr>
                      <a:r>
                        <a:rPr lang="fr-FR" sz="1000" u="sng">
                          <a:effectLst/>
                        </a:rPr>
                        <a:t>VC Fund Characteristics:</a:t>
                      </a:r>
                      <a:endParaRPr lang="en-US" sz="1000">
                        <a:effectLst/>
                        <a:latin typeface="Calibri"/>
                        <a:ea typeface="Calibri"/>
                        <a:cs typeface="Times New Roman"/>
                      </a:endParaRPr>
                    </a:p>
                  </a:txBody>
                  <a:tcPr marL="39342" marR="39342" marT="0" marB="0" anchor="b"/>
                </a:tc>
                <a:tc>
                  <a:txBody>
                    <a:bodyPr/>
                    <a:lstStyle/>
                    <a:p>
                      <a:pPr>
                        <a:lnSpc>
                          <a:spcPct val="115000"/>
                        </a:lnSpc>
                      </a:pPr>
                      <a:endParaRPr lang="en-US" sz="1000">
                        <a:effectLst/>
                        <a:latin typeface="Calibri"/>
                      </a:endParaRPr>
                    </a:p>
                  </a:txBody>
                  <a:tcPr marL="39342" marR="39342" marT="0" marB="0" anchor="b"/>
                </a:tc>
                <a:tc>
                  <a:txBody>
                    <a:bodyPr/>
                    <a:lstStyle/>
                    <a:p>
                      <a:pPr>
                        <a:lnSpc>
                          <a:spcPct val="115000"/>
                        </a:lnSpc>
                      </a:pPr>
                      <a:endParaRPr lang="en-US" sz="1000">
                        <a:effectLst/>
                        <a:latin typeface="Calibri"/>
                      </a:endParaRPr>
                    </a:p>
                  </a:txBody>
                  <a:tcPr marL="39342" marR="39342" marT="0" marB="0" anchor="b"/>
                </a:tc>
                <a:tc>
                  <a:txBody>
                    <a:bodyPr/>
                    <a:lstStyle/>
                    <a:p>
                      <a:pPr>
                        <a:lnSpc>
                          <a:spcPct val="115000"/>
                        </a:lnSpc>
                      </a:pPr>
                      <a:endParaRPr lang="en-US" sz="1000">
                        <a:effectLst/>
                        <a:latin typeface="Calibri"/>
                      </a:endParaRPr>
                    </a:p>
                  </a:txBody>
                  <a:tcPr marL="39342" marR="39342" marT="0" marB="0" anchor="b"/>
                </a:tc>
                <a:tc>
                  <a:txBody>
                    <a:bodyPr/>
                    <a:lstStyle/>
                    <a:p>
                      <a:pPr>
                        <a:lnSpc>
                          <a:spcPct val="115000"/>
                        </a:lnSpc>
                      </a:pPr>
                      <a:endParaRPr lang="en-US" sz="1000">
                        <a:effectLst/>
                        <a:latin typeface="Calibri"/>
                      </a:endParaRPr>
                    </a:p>
                  </a:txBody>
                  <a:tcPr marL="39342" marR="39342" marT="0" marB="0" anchor="b"/>
                </a:tc>
                <a:tc>
                  <a:txBody>
                    <a:bodyPr/>
                    <a:lstStyle/>
                    <a:p>
                      <a:pPr>
                        <a:lnSpc>
                          <a:spcPct val="115000"/>
                        </a:lnSpc>
                      </a:pPr>
                      <a:endParaRPr lang="en-US" sz="1000">
                        <a:effectLst/>
                        <a:latin typeface="Calibri"/>
                      </a:endParaRPr>
                    </a:p>
                  </a:txBody>
                  <a:tcPr marL="39342" marR="39342" marT="0" marB="0" anchor="b"/>
                </a:tc>
                <a:tc>
                  <a:txBody>
                    <a:bodyPr/>
                    <a:lstStyle/>
                    <a:p>
                      <a:pPr>
                        <a:lnSpc>
                          <a:spcPct val="115000"/>
                        </a:lnSpc>
                      </a:pPr>
                      <a:endParaRPr lang="en-US" sz="1000">
                        <a:effectLst/>
                        <a:latin typeface="Calibri"/>
                      </a:endParaRPr>
                    </a:p>
                  </a:txBody>
                  <a:tcPr marL="39342" marR="39342" marT="0" marB="0" anchor="b"/>
                </a:tc>
                <a:tc>
                  <a:txBody>
                    <a:bodyPr/>
                    <a:lstStyle/>
                    <a:p>
                      <a:pPr>
                        <a:lnSpc>
                          <a:spcPct val="115000"/>
                        </a:lnSpc>
                      </a:pPr>
                      <a:endParaRPr lang="en-US" sz="1000">
                        <a:effectLst/>
                        <a:latin typeface="Calibri"/>
                      </a:endParaRPr>
                    </a:p>
                  </a:txBody>
                  <a:tcPr marL="39342" marR="39342" marT="0" marB="0" anchor="b"/>
                </a:tc>
              </a:tr>
              <a:tr h="395637">
                <a:tc>
                  <a:txBody>
                    <a:bodyPr/>
                    <a:lstStyle/>
                    <a:p>
                      <a:pPr marL="0" marR="0">
                        <a:lnSpc>
                          <a:spcPct val="107000"/>
                        </a:lnSpc>
                        <a:spcBef>
                          <a:spcPts val="0"/>
                        </a:spcBef>
                        <a:spcAft>
                          <a:spcPts val="0"/>
                        </a:spcAft>
                      </a:pPr>
                      <a:r>
                        <a:rPr lang="fr-FR" sz="1000">
                          <a:effectLst/>
                        </a:rPr>
                        <a:t>Financial VC Fund (dummy)</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900">
                          <a:effectLst/>
                        </a:rPr>
                        <a:t>0.8694***</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900">
                          <a:effectLst/>
                        </a:rPr>
                        <a:t>0.6614***</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900">
                          <a:effectLst/>
                        </a:rPr>
                        <a:t>0.9689***</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900">
                          <a:effectLst/>
                        </a:rPr>
                        <a:t>0.5373***</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900">
                          <a:effectLst/>
                        </a:rPr>
                        <a:t>0.9527***</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900">
                          <a:effectLst/>
                        </a:rPr>
                        <a:t>1.0127***</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900">
                          <a:effectLst/>
                        </a:rPr>
                        <a:t>0.1619</a:t>
                      </a:r>
                      <a:endParaRPr lang="en-US" sz="1000">
                        <a:effectLst/>
                        <a:latin typeface="Calibri"/>
                        <a:ea typeface="Calibri"/>
                        <a:cs typeface="Times New Roman"/>
                      </a:endParaRPr>
                    </a:p>
                  </a:txBody>
                  <a:tcPr marL="39342" marR="39342" marT="0" marB="0" anchor="b"/>
                </a:tc>
              </a:tr>
              <a:tr h="395637">
                <a:tc>
                  <a:txBody>
                    <a:bodyPr/>
                    <a:lstStyle/>
                    <a:p>
                      <a:pPr marL="0" marR="0">
                        <a:lnSpc>
                          <a:spcPct val="107000"/>
                        </a:lnSpc>
                        <a:spcBef>
                          <a:spcPts val="0"/>
                        </a:spcBef>
                        <a:spcAft>
                          <a:spcPts val="0"/>
                        </a:spcAft>
                      </a:pPr>
                      <a:r>
                        <a:rPr lang="fr-FR" sz="1000">
                          <a:effectLst/>
                        </a:rPr>
                        <a:t>Private VC Fund (dummy)</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900">
                          <a:effectLst/>
                        </a:rPr>
                        <a:t>0.4699***</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900">
                          <a:effectLst/>
                        </a:rPr>
                        <a:t>0.3916***</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900">
                          <a:effectLst/>
                        </a:rPr>
                        <a:t>0.5240***</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900">
                          <a:effectLst/>
                        </a:rPr>
                        <a:t>0.2629**</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900">
                          <a:effectLst/>
                        </a:rPr>
                        <a:t>0.4986***</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900">
                          <a:effectLst/>
                        </a:rPr>
                        <a:t>0.5238***</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900">
                          <a:effectLst/>
                        </a:rPr>
                        <a:t>0.0892</a:t>
                      </a:r>
                      <a:endParaRPr lang="en-US" sz="1000">
                        <a:effectLst/>
                        <a:latin typeface="Calibri"/>
                        <a:ea typeface="Calibri"/>
                        <a:cs typeface="Times New Roman"/>
                      </a:endParaRPr>
                    </a:p>
                  </a:txBody>
                  <a:tcPr marL="39342" marR="39342" marT="0" marB="0" anchor="b"/>
                </a:tc>
              </a:tr>
              <a:tr h="395637">
                <a:tc>
                  <a:txBody>
                    <a:bodyPr/>
                    <a:lstStyle/>
                    <a:p>
                      <a:pPr marL="0" marR="0">
                        <a:lnSpc>
                          <a:spcPct val="107000"/>
                        </a:lnSpc>
                        <a:spcBef>
                          <a:spcPts val="0"/>
                        </a:spcBef>
                        <a:spcAft>
                          <a:spcPts val="0"/>
                        </a:spcAft>
                      </a:pPr>
                      <a:r>
                        <a:rPr lang="fr-FR" sz="1000">
                          <a:effectLst/>
                        </a:rPr>
                        <a:t>Corporate VC Fund (dummy)</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900">
                          <a:effectLst/>
                        </a:rPr>
                        <a:t>1.1633***</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900">
                          <a:effectLst/>
                        </a:rPr>
                        <a:t>0.8448***</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900">
                          <a:effectLst/>
                        </a:rPr>
                        <a:t>1.3232***</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900">
                          <a:effectLst/>
                        </a:rPr>
                        <a:t>0.9130***</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900">
                          <a:effectLst/>
                        </a:rPr>
                        <a:t>1.2003***</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900">
                          <a:effectLst/>
                        </a:rPr>
                        <a:t>1.2491***</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900">
                          <a:effectLst/>
                        </a:rPr>
                        <a:t>0.4891***</a:t>
                      </a:r>
                      <a:endParaRPr lang="en-US" sz="1000">
                        <a:effectLst/>
                        <a:latin typeface="Calibri"/>
                        <a:ea typeface="Calibri"/>
                        <a:cs typeface="Times New Roman"/>
                      </a:endParaRPr>
                    </a:p>
                  </a:txBody>
                  <a:tcPr marL="39342" marR="39342" marT="0" marB="0" anchor="b"/>
                </a:tc>
              </a:tr>
              <a:tr h="202077">
                <a:tc>
                  <a:txBody>
                    <a:bodyPr/>
                    <a:lstStyle/>
                    <a:p>
                      <a:pPr marL="0" marR="0">
                        <a:lnSpc>
                          <a:spcPct val="107000"/>
                        </a:lnSpc>
                        <a:spcBef>
                          <a:spcPts val="0"/>
                        </a:spcBef>
                        <a:spcAft>
                          <a:spcPts val="0"/>
                        </a:spcAft>
                      </a:pPr>
                      <a:r>
                        <a:rPr lang="en-US" sz="1000">
                          <a:effectLst/>
                        </a:rPr>
                        <a:t>VC Firm Age (in years)</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900">
                          <a:effectLst/>
                        </a:rPr>
                        <a:t>0.0072***</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900">
                          <a:effectLst/>
                        </a:rPr>
                        <a:t>0.0080***</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900">
                          <a:effectLst/>
                        </a:rPr>
                        <a:t>0.0068***</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900">
                          <a:effectLst/>
                        </a:rPr>
                        <a:t>0.0129***</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900">
                          <a:effectLst/>
                        </a:rPr>
                        <a:t>0.0059***</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900">
                          <a:effectLst/>
                        </a:rPr>
                        <a:t>0.0068***</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900">
                          <a:effectLst/>
                        </a:rPr>
                        <a:t>0.0069***</a:t>
                      </a:r>
                      <a:endParaRPr lang="en-US" sz="1000">
                        <a:effectLst/>
                        <a:latin typeface="Calibri"/>
                        <a:ea typeface="Calibri"/>
                        <a:cs typeface="Times New Roman"/>
                      </a:endParaRPr>
                    </a:p>
                  </a:txBody>
                  <a:tcPr marL="39342" marR="39342" marT="0" marB="0" anchor="b"/>
                </a:tc>
              </a:tr>
              <a:tr h="218043">
                <a:tc>
                  <a:txBody>
                    <a:bodyPr/>
                    <a:lstStyle/>
                    <a:p>
                      <a:pPr>
                        <a:lnSpc>
                          <a:spcPct val="115000"/>
                        </a:lnSpc>
                      </a:pPr>
                      <a:endParaRPr lang="en-US" sz="1000">
                        <a:effectLst/>
                        <a:latin typeface="Calibri"/>
                      </a:endParaRPr>
                    </a:p>
                  </a:txBody>
                  <a:tcPr marL="39342" marR="39342" marT="0" marB="0" anchor="b"/>
                </a:tc>
                <a:tc>
                  <a:txBody>
                    <a:bodyPr/>
                    <a:lstStyle/>
                    <a:p>
                      <a:pPr>
                        <a:lnSpc>
                          <a:spcPct val="115000"/>
                        </a:lnSpc>
                      </a:pPr>
                      <a:endParaRPr lang="en-US" sz="1000">
                        <a:effectLst/>
                        <a:latin typeface="Calibri"/>
                      </a:endParaRPr>
                    </a:p>
                  </a:txBody>
                  <a:tcPr marL="39342" marR="39342" marT="0" marB="0" anchor="b"/>
                </a:tc>
                <a:tc>
                  <a:txBody>
                    <a:bodyPr/>
                    <a:lstStyle/>
                    <a:p>
                      <a:pPr>
                        <a:lnSpc>
                          <a:spcPct val="115000"/>
                        </a:lnSpc>
                      </a:pPr>
                      <a:endParaRPr lang="en-US" sz="1000">
                        <a:effectLst/>
                        <a:latin typeface="Calibri"/>
                      </a:endParaRPr>
                    </a:p>
                  </a:txBody>
                  <a:tcPr marL="39342" marR="39342" marT="0" marB="0" anchor="b"/>
                </a:tc>
                <a:tc>
                  <a:txBody>
                    <a:bodyPr/>
                    <a:lstStyle/>
                    <a:p>
                      <a:pPr>
                        <a:lnSpc>
                          <a:spcPct val="115000"/>
                        </a:lnSpc>
                      </a:pPr>
                      <a:endParaRPr lang="en-US" sz="1000">
                        <a:effectLst/>
                        <a:latin typeface="Calibri"/>
                      </a:endParaRPr>
                    </a:p>
                  </a:txBody>
                  <a:tcPr marL="39342" marR="39342" marT="0" marB="0" anchor="b"/>
                </a:tc>
                <a:tc>
                  <a:txBody>
                    <a:bodyPr/>
                    <a:lstStyle/>
                    <a:p>
                      <a:pPr>
                        <a:lnSpc>
                          <a:spcPct val="115000"/>
                        </a:lnSpc>
                      </a:pPr>
                      <a:endParaRPr lang="en-US" sz="1000">
                        <a:effectLst/>
                        <a:latin typeface="Calibri"/>
                      </a:endParaRPr>
                    </a:p>
                  </a:txBody>
                  <a:tcPr marL="39342" marR="39342" marT="0" marB="0" anchor="b"/>
                </a:tc>
                <a:tc>
                  <a:txBody>
                    <a:bodyPr/>
                    <a:lstStyle/>
                    <a:p>
                      <a:pPr>
                        <a:lnSpc>
                          <a:spcPct val="115000"/>
                        </a:lnSpc>
                      </a:pPr>
                      <a:endParaRPr lang="en-US" sz="1000">
                        <a:effectLst/>
                        <a:latin typeface="Calibri"/>
                      </a:endParaRPr>
                    </a:p>
                  </a:txBody>
                  <a:tcPr marL="39342" marR="39342" marT="0" marB="0" anchor="b"/>
                </a:tc>
                <a:tc>
                  <a:txBody>
                    <a:bodyPr/>
                    <a:lstStyle/>
                    <a:p>
                      <a:pPr>
                        <a:lnSpc>
                          <a:spcPct val="115000"/>
                        </a:lnSpc>
                      </a:pPr>
                      <a:endParaRPr lang="en-US" sz="1000">
                        <a:effectLst/>
                        <a:latin typeface="Calibri"/>
                      </a:endParaRPr>
                    </a:p>
                  </a:txBody>
                  <a:tcPr marL="39342" marR="39342" marT="0" marB="0" anchor="b"/>
                </a:tc>
                <a:tc>
                  <a:txBody>
                    <a:bodyPr/>
                    <a:lstStyle/>
                    <a:p>
                      <a:pPr>
                        <a:lnSpc>
                          <a:spcPct val="115000"/>
                        </a:lnSpc>
                      </a:pPr>
                      <a:endParaRPr lang="en-US" sz="1000">
                        <a:effectLst/>
                        <a:latin typeface="Calibri"/>
                      </a:endParaRPr>
                    </a:p>
                  </a:txBody>
                  <a:tcPr marL="39342" marR="39342" marT="0" marB="0" anchor="b"/>
                </a:tc>
              </a:tr>
              <a:tr h="218043">
                <a:tc>
                  <a:txBody>
                    <a:bodyPr/>
                    <a:lstStyle/>
                    <a:p>
                      <a:pPr marL="0" marR="0">
                        <a:lnSpc>
                          <a:spcPct val="107000"/>
                        </a:lnSpc>
                        <a:spcBef>
                          <a:spcPts val="0"/>
                        </a:spcBef>
                        <a:spcAft>
                          <a:spcPts val="0"/>
                        </a:spcAft>
                      </a:pPr>
                      <a:r>
                        <a:rPr lang="fr-FR" sz="1000" u="sng">
                          <a:effectLst/>
                        </a:rPr>
                        <a:t>Market Conditions:</a:t>
                      </a:r>
                      <a:endParaRPr lang="en-US" sz="1000">
                        <a:effectLst/>
                        <a:latin typeface="Calibri"/>
                        <a:ea typeface="Calibri"/>
                        <a:cs typeface="Times New Roman"/>
                      </a:endParaRPr>
                    </a:p>
                  </a:txBody>
                  <a:tcPr marL="39342" marR="39342" marT="0" marB="0" anchor="b"/>
                </a:tc>
                <a:tc>
                  <a:txBody>
                    <a:bodyPr/>
                    <a:lstStyle/>
                    <a:p>
                      <a:pPr>
                        <a:lnSpc>
                          <a:spcPct val="115000"/>
                        </a:lnSpc>
                      </a:pPr>
                      <a:endParaRPr lang="en-US" sz="1000">
                        <a:effectLst/>
                        <a:latin typeface="Calibri"/>
                      </a:endParaRPr>
                    </a:p>
                  </a:txBody>
                  <a:tcPr marL="39342" marR="39342" marT="0" marB="0" anchor="b"/>
                </a:tc>
                <a:tc>
                  <a:txBody>
                    <a:bodyPr/>
                    <a:lstStyle/>
                    <a:p>
                      <a:pPr>
                        <a:lnSpc>
                          <a:spcPct val="115000"/>
                        </a:lnSpc>
                      </a:pPr>
                      <a:endParaRPr lang="en-US" sz="1000">
                        <a:effectLst/>
                        <a:latin typeface="Calibri"/>
                      </a:endParaRPr>
                    </a:p>
                  </a:txBody>
                  <a:tcPr marL="39342" marR="39342" marT="0" marB="0" anchor="b"/>
                </a:tc>
                <a:tc>
                  <a:txBody>
                    <a:bodyPr/>
                    <a:lstStyle/>
                    <a:p>
                      <a:pPr>
                        <a:lnSpc>
                          <a:spcPct val="115000"/>
                        </a:lnSpc>
                      </a:pPr>
                      <a:endParaRPr lang="en-US" sz="1000">
                        <a:effectLst/>
                        <a:latin typeface="Calibri"/>
                      </a:endParaRPr>
                    </a:p>
                  </a:txBody>
                  <a:tcPr marL="39342" marR="39342" marT="0" marB="0" anchor="b"/>
                </a:tc>
                <a:tc>
                  <a:txBody>
                    <a:bodyPr/>
                    <a:lstStyle/>
                    <a:p>
                      <a:pPr>
                        <a:lnSpc>
                          <a:spcPct val="115000"/>
                        </a:lnSpc>
                      </a:pPr>
                      <a:endParaRPr lang="en-US" sz="1000">
                        <a:effectLst/>
                        <a:latin typeface="Calibri"/>
                      </a:endParaRPr>
                    </a:p>
                  </a:txBody>
                  <a:tcPr marL="39342" marR="39342" marT="0" marB="0" anchor="b"/>
                </a:tc>
                <a:tc>
                  <a:txBody>
                    <a:bodyPr/>
                    <a:lstStyle/>
                    <a:p>
                      <a:pPr>
                        <a:lnSpc>
                          <a:spcPct val="115000"/>
                        </a:lnSpc>
                      </a:pPr>
                      <a:endParaRPr lang="en-US" sz="1000">
                        <a:effectLst/>
                        <a:latin typeface="Calibri"/>
                      </a:endParaRPr>
                    </a:p>
                  </a:txBody>
                  <a:tcPr marL="39342" marR="39342" marT="0" marB="0" anchor="b"/>
                </a:tc>
                <a:tc>
                  <a:txBody>
                    <a:bodyPr/>
                    <a:lstStyle/>
                    <a:p>
                      <a:pPr>
                        <a:lnSpc>
                          <a:spcPct val="115000"/>
                        </a:lnSpc>
                      </a:pPr>
                      <a:endParaRPr lang="en-US" sz="1000">
                        <a:effectLst/>
                        <a:latin typeface="Calibri"/>
                      </a:endParaRPr>
                    </a:p>
                  </a:txBody>
                  <a:tcPr marL="39342" marR="39342" marT="0" marB="0" anchor="b"/>
                </a:tc>
                <a:tc>
                  <a:txBody>
                    <a:bodyPr/>
                    <a:lstStyle/>
                    <a:p>
                      <a:pPr>
                        <a:lnSpc>
                          <a:spcPct val="115000"/>
                        </a:lnSpc>
                      </a:pPr>
                      <a:endParaRPr lang="en-US" sz="1000">
                        <a:effectLst/>
                        <a:latin typeface="Calibri"/>
                      </a:endParaRPr>
                    </a:p>
                  </a:txBody>
                  <a:tcPr marL="39342" marR="39342" marT="0" marB="0" anchor="b"/>
                </a:tc>
              </a:tr>
              <a:tr h="202077">
                <a:tc>
                  <a:txBody>
                    <a:bodyPr/>
                    <a:lstStyle/>
                    <a:p>
                      <a:pPr marL="0" marR="0">
                        <a:lnSpc>
                          <a:spcPct val="107000"/>
                        </a:lnSpc>
                        <a:spcBef>
                          <a:spcPts val="0"/>
                        </a:spcBef>
                        <a:spcAft>
                          <a:spcPts val="0"/>
                        </a:spcAft>
                      </a:pPr>
                      <a:r>
                        <a:rPr lang="fr-FR" sz="1000">
                          <a:effectLst/>
                        </a:rPr>
                        <a:t>GDP (in USD)</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900">
                          <a:effectLst/>
                        </a:rPr>
                        <a:t>-0.0416**</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900">
                          <a:effectLst/>
                        </a:rPr>
                        <a:t>0.0189</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900">
                          <a:effectLst/>
                        </a:rPr>
                        <a:t>-0.0788***</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900">
                          <a:effectLst/>
                        </a:rPr>
                        <a:t>-0.0527**</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900">
                          <a:effectLst/>
                        </a:rPr>
                        <a:t>-0.0312</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900">
                          <a:effectLst/>
                        </a:rPr>
                        <a:t>-0.0510**</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900">
                          <a:effectLst/>
                        </a:rPr>
                        <a:t>-0.1362</a:t>
                      </a:r>
                      <a:endParaRPr lang="en-US" sz="1000">
                        <a:effectLst/>
                        <a:latin typeface="Calibri"/>
                        <a:ea typeface="Calibri"/>
                        <a:cs typeface="Times New Roman"/>
                      </a:endParaRPr>
                    </a:p>
                  </a:txBody>
                  <a:tcPr marL="39342" marR="39342" marT="0" marB="0" anchor="b"/>
                </a:tc>
              </a:tr>
              <a:tr h="202077">
                <a:tc>
                  <a:txBody>
                    <a:bodyPr/>
                    <a:lstStyle/>
                    <a:p>
                      <a:pPr marL="0" marR="0">
                        <a:lnSpc>
                          <a:spcPct val="107000"/>
                        </a:lnSpc>
                        <a:spcBef>
                          <a:spcPts val="0"/>
                        </a:spcBef>
                        <a:spcAft>
                          <a:spcPts val="0"/>
                        </a:spcAft>
                      </a:pPr>
                      <a:r>
                        <a:rPr lang="en-US" sz="1000">
                          <a:effectLst/>
                        </a:rPr>
                        <a:t>GDP per Capita (in USD)</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900">
                          <a:effectLst/>
                        </a:rPr>
                        <a:t>0.0037</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900">
                          <a:effectLst/>
                        </a:rPr>
                        <a:t>-0.0105*</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900">
                          <a:effectLst/>
                        </a:rPr>
                        <a:t>0.0101</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900">
                          <a:effectLst/>
                        </a:rPr>
                        <a:t>0.0124</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900">
                          <a:effectLst/>
                        </a:rPr>
                        <a:t>0.0004</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900">
                          <a:effectLst/>
                        </a:rPr>
                        <a:t>0.0096</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900">
                          <a:effectLst/>
                        </a:rPr>
                        <a:t>-0.0198**</a:t>
                      </a:r>
                      <a:endParaRPr lang="en-US" sz="1000">
                        <a:effectLst/>
                        <a:latin typeface="Calibri"/>
                        <a:ea typeface="Calibri"/>
                        <a:cs typeface="Times New Roman"/>
                      </a:endParaRPr>
                    </a:p>
                  </a:txBody>
                  <a:tcPr marL="39342" marR="39342" marT="0" marB="0" anchor="b"/>
                </a:tc>
              </a:tr>
              <a:tr h="202077">
                <a:tc>
                  <a:txBody>
                    <a:bodyPr/>
                    <a:lstStyle/>
                    <a:p>
                      <a:pPr marL="0" marR="0">
                        <a:lnSpc>
                          <a:spcPct val="107000"/>
                        </a:lnSpc>
                        <a:spcBef>
                          <a:spcPts val="0"/>
                        </a:spcBef>
                        <a:spcAft>
                          <a:spcPts val="0"/>
                        </a:spcAft>
                      </a:pPr>
                      <a:r>
                        <a:rPr lang="fr-FR" sz="1000">
                          <a:effectLst/>
                        </a:rPr>
                        <a:t>GDP Growth</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900">
                          <a:effectLst/>
                        </a:rPr>
                        <a:t>0.0488</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900">
                          <a:effectLst/>
                        </a:rPr>
                        <a:t>0.0423</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900">
                          <a:effectLst/>
                        </a:rPr>
                        <a:t>0.0530</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900">
                          <a:effectLst/>
                        </a:rPr>
                        <a:t>0.0460</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900">
                          <a:effectLst/>
                        </a:rPr>
                        <a:t>0.0464</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900">
                          <a:effectLst/>
                        </a:rPr>
                        <a:t>0.0519</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900">
                          <a:effectLst/>
                        </a:rPr>
                        <a:t>0.0272</a:t>
                      </a:r>
                      <a:endParaRPr lang="en-US" sz="1000">
                        <a:effectLst/>
                        <a:latin typeface="Calibri"/>
                        <a:ea typeface="Calibri"/>
                        <a:cs typeface="Times New Roman"/>
                      </a:endParaRPr>
                    </a:p>
                  </a:txBody>
                  <a:tcPr marL="39342" marR="39342" marT="0" marB="0" anchor="b"/>
                </a:tc>
              </a:tr>
              <a:tr h="218043">
                <a:tc>
                  <a:txBody>
                    <a:bodyPr/>
                    <a:lstStyle/>
                    <a:p>
                      <a:pPr>
                        <a:lnSpc>
                          <a:spcPct val="115000"/>
                        </a:lnSpc>
                      </a:pPr>
                      <a:endParaRPr lang="en-US" sz="1000">
                        <a:effectLst/>
                        <a:latin typeface="Calibri"/>
                      </a:endParaRPr>
                    </a:p>
                  </a:txBody>
                  <a:tcPr marL="39342" marR="39342" marT="0" marB="0" anchor="b"/>
                </a:tc>
                <a:tc>
                  <a:txBody>
                    <a:bodyPr/>
                    <a:lstStyle/>
                    <a:p>
                      <a:pPr>
                        <a:lnSpc>
                          <a:spcPct val="115000"/>
                        </a:lnSpc>
                      </a:pPr>
                      <a:endParaRPr lang="en-US" sz="1000">
                        <a:effectLst/>
                        <a:latin typeface="Calibri"/>
                      </a:endParaRPr>
                    </a:p>
                  </a:txBody>
                  <a:tcPr marL="39342" marR="39342" marT="0" marB="0" anchor="b"/>
                </a:tc>
                <a:tc>
                  <a:txBody>
                    <a:bodyPr/>
                    <a:lstStyle/>
                    <a:p>
                      <a:pPr>
                        <a:lnSpc>
                          <a:spcPct val="115000"/>
                        </a:lnSpc>
                      </a:pPr>
                      <a:endParaRPr lang="en-US" sz="1000">
                        <a:effectLst/>
                        <a:latin typeface="Calibri"/>
                      </a:endParaRPr>
                    </a:p>
                  </a:txBody>
                  <a:tcPr marL="39342" marR="39342" marT="0" marB="0" anchor="b"/>
                </a:tc>
                <a:tc>
                  <a:txBody>
                    <a:bodyPr/>
                    <a:lstStyle/>
                    <a:p>
                      <a:pPr>
                        <a:lnSpc>
                          <a:spcPct val="115000"/>
                        </a:lnSpc>
                      </a:pPr>
                      <a:endParaRPr lang="en-US" sz="1000">
                        <a:effectLst/>
                        <a:latin typeface="Calibri"/>
                      </a:endParaRPr>
                    </a:p>
                  </a:txBody>
                  <a:tcPr marL="39342" marR="39342" marT="0" marB="0" anchor="b"/>
                </a:tc>
                <a:tc>
                  <a:txBody>
                    <a:bodyPr/>
                    <a:lstStyle/>
                    <a:p>
                      <a:pPr>
                        <a:lnSpc>
                          <a:spcPct val="115000"/>
                        </a:lnSpc>
                      </a:pPr>
                      <a:endParaRPr lang="en-US" sz="1000">
                        <a:effectLst/>
                        <a:latin typeface="Calibri"/>
                      </a:endParaRPr>
                    </a:p>
                  </a:txBody>
                  <a:tcPr marL="39342" marR="39342" marT="0" marB="0" anchor="b"/>
                </a:tc>
                <a:tc>
                  <a:txBody>
                    <a:bodyPr/>
                    <a:lstStyle/>
                    <a:p>
                      <a:pPr>
                        <a:lnSpc>
                          <a:spcPct val="115000"/>
                        </a:lnSpc>
                      </a:pPr>
                      <a:endParaRPr lang="en-US" sz="1000">
                        <a:effectLst/>
                        <a:latin typeface="Calibri"/>
                      </a:endParaRPr>
                    </a:p>
                  </a:txBody>
                  <a:tcPr marL="39342" marR="39342" marT="0" marB="0" anchor="b"/>
                </a:tc>
                <a:tc>
                  <a:txBody>
                    <a:bodyPr/>
                    <a:lstStyle/>
                    <a:p>
                      <a:pPr>
                        <a:lnSpc>
                          <a:spcPct val="115000"/>
                        </a:lnSpc>
                      </a:pPr>
                      <a:endParaRPr lang="en-US" sz="1000">
                        <a:effectLst/>
                        <a:latin typeface="Calibri"/>
                      </a:endParaRPr>
                    </a:p>
                  </a:txBody>
                  <a:tcPr marL="39342" marR="39342" marT="0" marB="0" anchor="b"/>
                </a:tc>
                <a:tc>
                  <a:txBody>
                    <a:bodyPr/>
                    <a:lstStyle/>
                    <a:p>
                      <a:pPr>
                        <a:lnSpc>
                          <a:spcPct val="115000"/>
                        </a:lnSpc>
                      </a:pPr>
                      <a:endParaRPr lang="en-US" sz="1000">
                        <a:effectLst/>
                        <a:latin typeface="Calibri"/>
                      </a:endParaRPr>
                    </a:p>
                  </a:txBody>
                  <a:tcPr marL="39342" marR="39342" marT="0" marB="0" anchor="b"/>
                </a:tc>
              </a:tr>
              <a:tr h="202077">
                <a:tc>
                  <a:txBody>
                    <a:bodyPr/>
                    <a:lstStyle/>
                    <a:p>
                      <a:pPr marL="0" marR="0">
                        <a:lnSpc>
                          <a:spcPct val="107000"/>
                        </a:lnSpc>
                        <a:spcBef>
                          <a:spcPts val="0"/>
                        </a:spcBef>
                        <a:spcAft>
                          <a:spcPts val="0"/>
                        </a:spcAft>
                      </a:pPr>
                      <a:r>
                        <a:rPr lang="fr-FR" sz="1000">
                          <a:effectLst/>
                        </a:rPr>
                        <a:t>Industry Dummies</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1000">
                          <a:effectLst/>
                        </a:rPr>
                        <a:t>Yes</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1000">
                          <a:effectLst/>
                        </a:rPr>
                        <a:t>Yes</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1000">
                          <a:effectLst/>
                        </a:rPr>
                        <a:t>Yes</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1000">
                          <a:effectLst/>
                        </a:rPr>
                        <a:t>Yes</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1000">
                          <a:effectLst/>
                        </a:rPr>
                        <a:t>Yes</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1000">
                          <a:effectLst/>
                        </a:rPr>
                        <a:t>Yes</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1000">
                          <a:effectLst/>
                        </a:rPr>
                        <a:t>Yes</a:t>
                      </a:r>
                      <a:endParaRPr lang="en-US" sz="1000">
                        <a:effectLst/>
                        <a:latin typeface="Calibri"/>
                        <a:ea typeface="Calibri"/>
                        <a:cs typeface="Times New Roman"/>
                      </a:endParaRPr>
                    </a:p>
                  </a:txBody>
                  <a:tcPr marL="39342" marR="39342" marT="0" marB="0" anchor="b"/>
                </a:tc>
              </a:tr>
              <a:tr h="202077">
                <a:tc>
                  <a:txBody>
                    <a:bodyPr/>
                    <a:lstStyle/>
                    <a:p>
                      <a:pPr marL="0" marR="0">
                        <a:lnSpc>
                          <a:spcPct val="107000"/>
                        </a:lnSpc>
                        <a:spcBef>
                          <a:spcPts val="0"/>
                        </a:spcBef>
                        <a:spcAft>
                          <a:spcPts val="0"/>
                        </a:spcAft>
                      </a:pPr>
                      <a:r>
                        <a:rPr lang="fr-FR" sz="1000">
                          <a:effectLst/>
                        </a:rPr>
                        <a:t>Stage of Dev. Dummies</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1000">
                          <a:effectLst/>
                        </a:rPr>
                        <a:t>Yes</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1000">
                          <a:effectLst/>
                        </a:rPr>
                        <a:t>Yes</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1000">
                          <a:effectLst/>
                        </a:rPr>
                        <a:t>Yes</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1000">
                          <a:effectLst/>
                        </a:rPr>
                        <a:t>Yes</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1000">
                          <a:effectLst/>
                        </a:rPr>
                        <a:t>Yes</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1000">
                          <a:effectLst/>
                        </a:rPr>
                        <a:t>Yes</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1000">
                          <a:effectLst/>
                        </a:rPr>
                        <a:t>Yes</a:t>
                      </a:r>
                      <a:endParaRPr lang="en-US" sz="1000">
                        <a:effectLst/>
                        <a:latin typeface="Calibri"/>
                        <a:ea typeface="Calibri"/>
                        <a:cs typeface="Times New Roman"/>
                      </a:endParaRPr>
                    </a:p>
                  </a:txBody>
                  <a:tcPr marL="39342" marR="39342" marT="0" marB="0" anchor="b"/>
                </a:tc>
              </a:tr>
              <a:tr h="395637">
                <a:tc>
                  <a:txBody>
                    <a:bodyPr/>
                    <a:lstStyle/>
                    <a:p>
                      <a:pPr marL="0" marR="0">
                        <a:lnSpc>
                          <a:spcPct val="107000"/>
                        </a:lnSpc>
                        <a:spcBef>
                          <a:spcPts val="0"/>
                        </a:spcBef>
                        <a:spcAft>
                          <a:spcPts val="0"/>
                        </a:spcAft>
                      </a:pPr>
                      <a:r>
                        <a:rPr lang="fr-FR" sz="1000">
                          <a:effectLst/>
                        </a:rPr>
                        <a:t>Startup Country Dummies</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1000">
                          <a:effectLst/>
                        </a:rPr>
                        <a:t>Yes</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1000">
                          <a:effectLst/>
                        </a:rPr>
                        <a:t>Yes</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1000">
                          <a:effectLst/>
                        </a:rPr>
                        <a:t>Yes</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1000">
                          <a:effectLst/>
                        </a:rPr>
                        <a:t>Yes</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1000">
                          <a:effectLst/>
                        </a:rPr>
                        <a:t>Yes</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1000">
                          <a:effectLst/>
                        </a:rPr>
                        <a:t>Yes</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1000">
                          <a:effectLst/>
                        </a:rPr>
                        <a:t>Yes</a:t>
                      </a:r>
                      <a:endParaRPr lang="en-US" sz="1000">
                        <a:effectLst/>
                        <a:latin typeface="Calibri"/>
                        <a:ea typeface="Calibri"/>
                        <a:cs typeface="Times New Roman"/>
                      </a:endParaRPr>
                    </a:p>
                  </a:txBody>
                  <a:tcPr marL="39342" marR="39342" marT="0" marB="0" anchor="b"/>
                </a:tc>
              </a:tr>
              <a:tr h="218043">
                <a:tc>
                  <a:txBody>
                    <a:bodyPr/>
                    <a:lstStyle/>
                    <a:p>
                      <a:pPr>
                        <a:lnSpc>
                          <a:spcPct val="115000"/>
                        </a:lnSpc>
                      </a:pPr>
                      <a:endParaRPr lang="en-US" sz="1000">
                        <a:effectLst/>
                        <a:latin typeface="Calibri"/>
                      </a:endParaRPr>
                    </a:p>
                  </a:txBody>
                  <a:tcPr marL="39342" marR="39342" marT="0" marB="0" anchor="b"/>
                </a:tc>
                <a:tc>
                  <a:txBody>
                    <a:bodyPr/>
                    <a:lstStyle/>
                    <a:p>
                      <a:pPr>
                        <a:lnSpc>
                          <a:spcPct val="115000"/>
                        </a:lnSpc>
                      </a:pPr>
                      <a:endParaRPr lang="en-US" sz="1000">
                        <a:effectLst/>
                        <a:latin typeface="Calibri"/>
                      </a:endParaRPr>
                    </a:p>
                  </a:txBody>
                  <a:tcPr marL="39342" marR="39342" marT="0" marB="0" anchor="b"/>
                </a:tc>
                <a:tc>
                  <a:txBody>
                    <a:bodyPr/>
                    <a:lstStyle/>
                    <a:p>
                      <a:pPr>
                        <a:lnSpc>
                          <a:spcPct val="115000"/>
                        </a:lnSpc>
                      </a:pPr>
                      <a:endParaRPr lang="en-US" sz="1000">
                        <a:effectLst/>
                        <a:latin typeface="Calibri"/>
                      </a:endParaRPr>
                    </a:p>
                  </a:txBody>
                  <a:tcPr marL="39342" marR="39342" marT="0" marB="0" anchor="b"/>
                </a:tc>
                <a:tc>
                  <a:txBody>
                    <a:bodyPr/>
                    <a:lstStyle/>
                    <a:p>
                      <a:pPr>
                        <a:lnSpc>
                          <a:spcPct val="115000"/>
                        </a:lnSpc>
                      </a:pPr>
                      <a:endParaRPr lang="en-US" sz="1000">
                        <a:effectLst/>
                        <a:latin typeface="Calibri"/>
                      </a:endParaRPr>
                    </a:p>
                  </a:txBody>
                  <a:tcPr marL="39342" marR="39342" marT="0" marB="0" anchor="b"/>
                </a:tc>
                <a:tc>
                  <a:txBody>
                    <a:bodyPr/>
                    <a:lstStyle/>
                    <a:p>
                      <a:pPr>
                        <a:lnSpc>
                          <a:spcPct val="115000"/>
                        </a:lnSpc>
                      </a:pPr>
                      <a:endParaRPr lang="en-US" sz="1000">
                        <a:effectLst/>
                        <a:latin typeface="Calibri"/>
                      </a:endParaRPr>
                    </a:p>
                  </a:txBody>
                  <a:tcPr marL="39342" marR="39342" marT="0" marB="0" anchor="b"/>
                </a:tc>
                <a:tc>
                  <a:txBody>
                    <a:bodyPr/>
                    <a:lstStyle/>
                    <a:p>
                      <a:pPr>
                        <a:lnSpc>
                          <a:spcPct val="115000"/>
                        </a:lnSpc>
                      </a:pPr>
                      <a:endParaRPr lang="en-US" sz="1000">
                        <a:effectLst/>
                        <a:latin typeface="Calibri"/>
                      </a:endParaRPr>
                    </a:p>
                  </a:txBody>
                  <a:tcPr marL="39342" marR="39342" marT="0" marB="0" anchor="b"/>
                </a:tc>
                <a:tc>
                  <a:txBody>
                    <a:bodyPr/>
                    <a:lstStyle/>
                    <a:p>
                      <a:pPr>
                        <a:lnSpc>
                          <a:spcPct val="115000"/>
                        </a:lnSpc>
                      </a:pPr>
                      <a:endParaRPr lang="en-US" sz="1000">
                        <a:effectLst/>
                        <a:latin typeface="Calibri"/>
                      </a:endParaRPr>
                    </a:p>
                  </a:txBody>
                  <a:tcPr marL="39342" marR="39342" marT="0" marB="0" anchor="b"/>
                </a:tc>
                <a:tc>
                  <a:txBody>
                    <a:bodyPr/>
                    <a:lstStyle/>
                    <a:p>
                      <a:pPr>
                        <a:lnSpc>
                          <a:spcPct val="115000"/>
                        </a:lnSpc>
                      </a:pPr>
                      <a:endParaRPr lang="en-US" sz="1000">
                        <a:effectLst/>
                        <a:latin typeface="Calibri"/>
                      </a:endParaRPr>
                    </a:p>
                  </a:txBody>
                  <a:tcPr marL="39342" marR="39342" marT="0" marB="0" anchor="b"/>
                </a:tc>
              </a:tr>
              <a:tr h="202077">
                <a:tc>
                  <a:txBody>
                    <a:bodyPr/>
                    <a:lstStyle/>
                    <a:p>
                      <a:pPr marL="0" marR="0">
                        <a:lnSpc>
                          <a:spcPct val="107000"/>
                        </a:lnSpc>
                        <a:spcBef>
                          <a:spcPts val="0"/>
                        </a:spcBef>
                        <a:spcAft>
                          <a:spcPts val="0"/>
                        </a:spcAft>
                      </a:pPr>
                      <a:r>
                        <a:rPr lang="fr-FR" sz="1000">
                          <a:effectLst/>
                        </a:rPr>
                        <a:t>No. Obs.</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1000">
                          <a:effectLst/>
                        </a:rPr>
                        <a:t>277994</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1000">
                          <a:effectLst/>
                        </a:rPr>
                        <a:t>96874</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1000">
                          <a:effectLst/>
                        </a:rPr>
                        <a:t>181120</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1000">
                          <a:effectLst/>
                        </a:rPr>
                        <a:t>62973</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1000">
                          <a:effectLst/>
                        </a:rPr>
                        <a:t>215021</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1000">
                          <a:effectLst/>
                        </a:rPr>
                        <a:t>247642</a:t>
                      </a:r>
                      <a:endParaRPr lang="en-US" sz="1000">
                        <a:effectLst/>
                        <a:latin typeface="Calibri"/>
                        <a:ea typeface="Calibri"/>
                        <a:cs typeface="Times New Roman"/>
                      </a:endParaRPr>
                    </a:p>
                  </a:txBody>
                  <a:tcPr marL="39342" marR="39342" marT="0" marB="0" anchor="b"/>
                </a:tc>
                <a:tc>
                  <a:txBody>
                    <a:bodyPr/>
                    <a:lstStyle/>
                    <a:p>
                      <a:pPr marL="0" marR="0" algn="ctr">
                        <a:lnSpc>
                          <a:spcPct val="107000"/>
                        </a:lnSpc>
                        <a:spcBef>
                          <a:spcPts val="0"/>
                        </a:spcBef>
                        <a:spcAft>
                          <a:spcPts val="0"/>
                        </a:spcAft>
                      </a:pPr>
                      <a:r>
                        <a:rPr lang="fr-FR" sz="1000" dirty="0">
                          <a:effectLst/>
                        </a:rPr>
                        <a:t>30352</a:t>
                      </a:r>
                      <a:endParaRPr lang="en-US" sz="1000" dirty="0">
                        <a:effectLst/>
                        <a:latin typeface="Calibri"/>
                        <a:ea typeface="Calibri"/>
                        <a:cs typeface="Times New Roman"/>
                      </a:endParaRPr>
                    </a:p>
                  </a:txBody>
                  <a:tcPr marL="39342" marR="39342" marT="0" marB="0" anchor="b"/>
                </a:tc>
              </a:tr>
            </a:tbl>
          </a:graphicData>
        </a:graphic>
      </p:graphicFrame>
    </p:spTree>
    <p:extLst>
      <p:ext uri="{BB962C8B-B14F-4D97-AF65-F5344CB8AC3E}">
        <p14:creationId xmlns:p14="http://schemas.microsoft.com/office/powerpoint/2010/main" val="40417721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Fintech Exits</a:t>
            </a:r>
            <a:endParaRPr lang="en-US" dirty="0"/>
          </a:p>
        </p:txBody>
      </p:sp>
      <p:sp>
        <p:nvSpPr>
          <p:cNvPr id="3" name="Content Placeholder 2"/>
          <p:cNvSpPr>
            <a:spLocks noGrp="1"/>
          </p:cNvSpPr>
          <p:nvPr>
            <p:ph sz="quarter" idx="1"/>
          </p:nvPr>
        </p:nvSpPr>
        <p:spPr/>
        <p:txBody>
          <a:bodyPr>
            <a:normAutofit fontScale="77500" lnSpcReduction="20000"/>
          </a:bodyPr>
          <a:lstStyle/>
          <a:p>
            <a:r>
              <a:rPr lang="en-US" dirty="0" smtClean="0"/>
              <a:t>The </a:t>
            </a:r>
            <a:r>
              <a:rPr lang="en-US" dirty="0"/>
              <a:t>data for the full sample indicate that controlling for other things being equal, </a:t>
            </a:r>
            <a:r>
              <a:rPr lang="en-US" dirty="0" err="1"/>
              <a:t>fintech</a:t>
            </a:r>
            <a:r>
              <a:rPr lang="en-US" dirty="0"/>
              <a:t> VC deals are </a:t>
            </a:r>
            <a:endParaRPr lang="en-US" dirty="0" smtClean="0"/>
          </a:p>
          <a:p>
            <a:pPr lvl="1"/>
            <a:r>
              <a:rPr lang="en-US" dirty="0" smtClean="0">
                <a:solidFill>
                  <a:srgbClr val="FF0000"/>
                </a:solidFill>
              </a:rPr>
              <a:t>6.4</a:t>
            </a:r>
            <a:r>
              <a:rPr lang="en-US" dirty="0">
                <a:solidFill>
                  <a:srgbClr val="FF0000"/>
                </a:solidFill>
              </a:rPr>
              <a:t>%</a:t>
            </a:r>
            <a:r>
              <a:rPr lang="en-US" dirty="0"/>
              <a:t> more likely to be sold as write-offs if they originated after the financial crisis (Model 4), </a:t>
            </a:r>
            <a:endParaRPr lang="en-US" dirty="0" smtClean="0"/>
          </a:p>
          <a:p>
            <a:pPr lvl="1"/>
            <a:r>
              <a:rPr lang="en-US" dirty="0" smtClean="0">
                <a:solidFill>
                  <a:srgbClr val="FF0000"/>
                </a:solidFill>
              </a:rPr>
              <a:t>10.4</a:t>
            </a:r>
            <a:r>
              <a:rPr lang="en-US" dirty="0">
                <a:solidFill>
                  <a:srgbClr val="FF0000"/>
                </a:solidFill>
              </a:rPr>
              <a:t>%</a:t>
            </a:r>
            <a:r>
              <a:rPr lang="en-US" dirty="0"/>
              <a:t> less likely to be a trade sale (Model 3</a:t>
            </a:r>
            <a:r>
              <a:rPr lang="en-US" dirty="0" smtClean="0"/>
              <a:t>), </a:t>
            </a:r>
            <a:r>
              <a:rPr lang="en-US" dirty="0"/>
              <a:t>and </a:t>
            </a:r>
            <a:endParaRPr lang="en-US" dirty="0" smtClean="0"/>
          </a:p>
          <a:p>
            <a:pPr lvl="1"/>
            <a:r>
              <a:rPr lang="en-US" dirty="0" smtClean="0">
                <a:solidFill>
                  <a:srgbClr val="FF0000"/>
                </a:solidFill>
              </a:rPr>
              <a:t>8.3</a:t>
            </a:r>
            <a:r>
              <a:rPr lang="en-US" dirty="0">
                <a:solidFill>
                  <a:srgbClr val="FF0000"/>
                </a:solidFill>
              </a:rPr>
              <a:t>%</a:t>
            </a:r>
            <a:r>
              <a:rPr lang="en-US" dirty="0"/>
              <a:t> less likely to be either an IPO or a trade sale (Model 2), </a:t>
            </a:r>
            <a:endParaRPr lang="en-US" dirty="0" smtClean="0"/>
          </a:p>
          <a:p>
            <a:pPr lvl="1"/>
            <a:r>
              <a:rPr lang="en-US" dirty="0" smtClean="0"/>
              <a:t>Consistent </a:t>
            </a:r>
            <a:r>
              <a:rPr lang="en-US" dirty="0"/>
              <a:t>with Hypothesis 3. </a:t>
            </a:r>
            <a:endParaRPr lang="en-US" dirty="0" smtClean="0"/>
          </a:p>
          <a:p>
            <a:endParaRPr lang="en-US" dirty="0"/>
          </a:p>
          <a:p>
            <a:r>
              <a:rPr lang="en-US" dirty="0" smtClean="0"/>
              <a:t>No </a:t>
            </a:r>
            <a:r>
              <a:rPr lang="en-US" dirty="0"/>
              <a:t>significant difference in exit outcomes for </a:t>
            </a:r>
            <a:r>
              <a:rPr lang="en-US" dirty="0" err="1"/>
              <a:t>fintech</a:t>
            </a:r>
            <a:r>
              <a:rPr lang="en-US" dirty="0"/>
              <a:t> after the crisis amongst the countries with a major financial center (Models 5-8). </a:t>
            </a:r>
            <a:endParaRPr lang="en-US" dirty="0" smtClean="0"/>
          </a:p>
          <a:p>
            <a:endParaRPr lang="en-US" dirty="0"/>
          </a:p>
          <a:p>
            <a:r>
              <a:rPr lang="en-US" dirty="0" smtClean="0"/>
              <a:t>Focusing </a:t>
            </a:r>
            <a:r>
              <a:rPr lang="en-US" dirty="0"/>
              <a:t>on the exits of ventures located in a country without a major financial center (Models 9-12), </a:t>
            </a:r>
            <a:endParaRPr lang="en-US" dirty="0" smtClean="0"/>
          </a:p>
          <a:p>
            <a:pPr lvl="1"/>
            <a:r>
              <a:rPr lang="en-US" dirty="0" smtClean="0"/>
              <a:t>there </a:t>
            </a:r>
            <a:r>
              <a:rPr lang="en-US" dirty="0"/>
              <a:t>is a material increase in liquidations post crisis for </a:t>
            </a:r>
            <a:r>
              <a:rPr lang="en-US" dirty="0" err="1"/>
              <a:t>fintech</a:t>
            </a:r>
            <a:r>
              <a:rPr lang="en-US" dirty="0"/>
              <a:t> by </a:t>
            </a:r>
            <a:r>
              <a:rPr lang="en-US" dirty="0">
                <a:solidFill>
                  <a:srgbClr val="FF0000"/>
                </a:solidFill>
              </a:rPr>
              <a:t>9.3%</a:t>
            </a:r>
            <a:r>
              <a:rPr lang="en-US" dirty="0"/>
              <a:t> (Model 12), </a:t>
            </a:r>
            <a:endParaRPr lang="en-US" dirty="0" smtClean="0"/>
          </a:p>
          <a:p>
            <a:pPr lvl="1"/>
            <a:r>
              <a:rPr lang="en-US" dirty="0" smtClean="0"/>
              <a:t>and </a:t>
            </a:r>
            <a:r>
              <a:rPr lang="en-US" dirty="0"/>
              <a:t>a reduction in successful exits (IPOs or trade sales) by </a:t>
            </a:r>
            <a:r>
              <a:rPr lang="en-US" dirty="0">
                <a:solidFill>
                  <a:srgbClr val="FF0000"/>
                </a:solidFill>
              </a:rPr>
              <a:t>14.8%</a:t>
            </a:r>
            <a:r>
              <a:rPr lang="en-US" dirty="0"/>
              <a:t> (Model 10). </a:t>
            </a:r>
          </a:p>
        </p:txBody>
      </p:sp>
    </p:spTree>
    <p:extLst>
      <p:ext uri="{BB962C8B-B14F-4D97-AF65-F5344CB8AC3E}">
        <p14:creationId xmlns:p14="http://schemas.microsoft.com/office/powerpoint/2010/main" val="19541194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814069308"/>
              </p:ext>
            </p:extLst>
          </p:nvPr>
        </p:nvGraphicFramePr>
        <p:xfrm>
          <a:off x="152399" y="152404"/>
          <a:ext cx="8839200" cy="6553195"/>
        </p:xfrm>
        <a:graphic>
          <a:graphicData uri="http://schemas.openxmlformats.org/drawingml/2006/table">
            <a:tbl>
              <a:tblPr firstRow="1" firstCol="1" bandRow="1">
                <a:tableStyleId>{5C22544A-7EE6-4342-B048-85BDC9FD1C3A}</a:tableStyleId>
              </a:tblPr>
              <a:tblGrid>
                <a:gridCol w="1487798"/>
                <a:gridCol w="644312"/>
                <a:gridCol w="613117"/>
                <a:gridCol w="613117"/>
                <a:gridCol w="582521"/>
                <a:gridCol w="644312"/>
                <a:gridCol w="546526"/>
                <a:gridCol w="647312"/>
                <a:gridCol w="582521"/>
                <a:gridCol w="644913"/>
                <a:gridCol w="631714"/>
                <a:gridCol w="618516"/>
                <a:gridCol w="582521"/>
              </a:tblGrid>
              <a:tr h="463577">
                <a:tc>
                  <a:txBody>
                    <a:bodyPr/>
                    <a:lstStyle/>
                    <a:p>
                      <a:pPr>
                        <a:lnSpc>
                          <a:spcPct val="115000"/>
                        </a:lnSpc>
                      </a:pPr>
                      <a:endParaRPr lang="en-US" sz="1000" dirty="0">
                        <a:effectLst/>
                        <a:latin typeface="Calibri"/>
                      </a:endParaRPr>
                    </a:p>
                  </a:txBody>
                  <a:tcPr marL="40546" marR="40546" marT="0" marB="0" anchor="b"/>
                </a:tc>
                <a:tc gridSpan="4">
                  <a:txBody>
                    <a:bodyPr/>
                    <a:lstStyle/>
                    <a:p>
                      <a:pPr marL="0" marR="0" algn="ctr">
                        <a:lnSpc>
                          <a:spcPct val="107000"/>
                        </a:lnSpc>
                        <a:spcBef>
                          <a:spcPts val="0"/>
                        </a:spcBef>
                        <a:spcAft>
                          <a:spcPts val="0"/>
                        </a:spcAft>
                      </a:pPr>
                      <a:r>
                        <a:rPr lang="fr-FR" sz="800">
                          <a:effectLst/>
                        </a:rPr>
                        <a:t>Full Sample</a:t>
                      </a:r>
                      <a:endParaRPr lang="en-US" sz="1000">
                        <a:effectLst/>
                        <a:latin typeface="Calibri"/>
                        <a:ea typeface="Calibri"/>
                        <a:cs typeface="Times New Roman"/>
                      </a:endParaRPr>
                    </a:p>
                  </a:txBody>
                  <a:tcPr marL="40546" marR="40546" marT="0" marB="0" anchor="b"/>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marL="0" marR="0" algn="ctr">
                        <a:lnSpc>
                          <a:spcPct val="107000"/>
                        </a:lnSpc>
                        <a:spcBef>
                          <a:spcPts val="0"/>
                        </a:spcBef>
                        <a:spcAft>
                          <a:spcPts val="0"/>
                        </a:spcAft>
                      </a:pPr>
                      <a:r>
                        <a:rPr lang="en-US" sz="800">
                          <a:effectLst/>
                        </a:rPr>
                        <a:t>Ventures Located in Country with a Major Financial Center</a:t>
                      </a:r>
                      <a:endParaRPr lang="en-US" sz="1000">
                        <a:effectLst/>
                        <a:latin typeface="Calibri"/>
                        <a:ea typeface="Calibri"/>
                        <a:cs typeface="Times New Roman"/>
                      </a:endParaRPr>
                    </a:p>
                  </a:txBody>
                  <a:tcPr marL="40546" marR="40546" marT="0" marB="0" anchor="b"/>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marL="0" marR="0" algn="ctr">
                        <a:lnSpc>
                          <a:spcPct val="107000"/>
                        </a:lnSpc>
                        <a:spcBef>
                          <a:spcPts val="0"/>
                        </a:spcBef>
                        <a:spcAft>
                          <a:spcPts val="0"/>
                        </a:spcAft>
                      </a:pPr>
                      <a:r>
                        <a:rPr lang="en-US" sz="800">
                          <a:effectLst/>
                        </a:rPr>
                        <a:t>Ventures Not Located in Country with a Major Financial Center</a:t>
                      </a:r>
                      <a:endParaRPr lang="en-US" sz="1000">
                        <a:effectLst/>
                        <a:latin typeface="Calibri"/>
                        <a:ea typeface="Calibri"/>
                        <a:cs typeface="Times New Roman"/>
                      </a:endParaRPr>
                    </a:p>
                  </a:txBody>
                  <a:tcPr marL="40546" marR="40546" marT="0" marB="0" anchor="b"/>
                </a:tc>
                <a:tc hMerge="1">
                  <a:txBody>
                    <a:bodyPr/>
                    <a:lstStyle/>
                    <a:p>
                      <a:endParaRPr lang="en-US"/>
                    </a:p>
                  </a:txBody>
                  <a:tcPr/>
                </a:tc>
                <a:tc hMerge="1">
                  <a:txBody>
                    <a:bodyPr/>
                    <a:lstStyle/>
                    <a:p>
                      <a:endParaRPr lang="en-US"/>
                    </a:p>
                  </a:txBody>
                  <a:tcPr/>
                </a:tc>
                <a:tc hMerge="1">
                  <a:txBody>
                    <a:bodyPr/>
                    <a:lstStyle/>
                    <a:p>
                      <a:endParaRPr lang="en-US"/>
                    </a:p>
                  </a:txBody>
                  <a:tcPr/>
                </a:tc>
              </a:tr>
              <a:tr h="463577">
                <a:tc>
                  <a:txBody>
                    <a:bodyPr/>
                    <a:lstStyle/>
                    <a:p>
                      <a:pPr>
                        <a:lnSpc>
                          <a:spcPct val="115000"/>
                        </a:lnSpc>
                      </a:pPr>
                      <a:endParaRPr lang="en-US" sz="1000" dirty="0">
                        <a:effectLst/>
                        <a:latin typeface="Calibri"/>
                      </a:endParaRPr>
                    </a:p>
                  </a:txBody>
                  <a:tcPr marL="40546" marR="40546" marT="0" marB="0" anchor="b"/>
                </a:tc>
                <a:tc>
                  <a:txBody>
                    <a:bodyPr/>
                    <a:lstStyle/>
                    <a:p>
                      <a:pPr marL="0" marR="0" algn="ctr">
                        <a:lnSpc>
                          <a:spcPct val="107000"/>
                        </a:lnSpc>
                        <a:spcBef>
                          <a:spcPts val="0"/>
                        </a:spcBef>
                        <a:spcAft>
                          <a:spcPts val="0"/>
                        </a:spcAft>
                      </a:pPr>
                      <a:r>
                        <a:rPr lang="fr-FR" sz="800">
                          <a:effectLst/>
                        </a:rPr>
                        <a:t>IPO Exit</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Successful Exit</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TS Exit</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Bankruptcy Exit</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IPO Exit</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Successful Exit</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TS Exit</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Bankruptcy Exit</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IPO Exit</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Successful Exit</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TS Exit</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Bankruptcy Exit</a:t>
                      </a:r>
                      <a:endParaRPr lang="en-US" sz="1000">
                        <a:effectLst/>
                        <a:latin typeface="Calibri"/>
                        <a:ea typeface="Calibri"/>
                        <a:cs typeface="Times New Roman"/>
                      </a:endParaRPr>
                    </a:p>
                  </a:txBody>
                  <a:tcPr marL="40546" marR="40546" marT="0" marB="0" anchor="b"/>
                </a:tc>
              </a:tr>
              <a:tr h="288858">
                <a:tc>
                  <a:txBody>
                    <a:bodyPr/>
                    <a:lstStyle/>
                    <a:p>
                      <a:pPr marL="0" marR="0">
                        <a:lnSpc>
                          <a:spcPct val="107000"/>
                        </a:lnSpc>
                        <a:spcBef>
                          <a:spcPts val="0"/>
                        </a:spcBef>
                        <a:spcAft>
                          <a:spcPts val="0"/>
                        </a:spcAft>
                      </a:pPr>
                      <a:r>
                        <a:rPr lang="fr-FR" sz="1000">
                          <a:effectLst/>
                        </a:rPr>
                        <a:t>Variable</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[1]</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[2]</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[3]</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[4]</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[5]</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[6]</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[7]</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[8]</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[9]</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[10]</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[11]</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[12]</a:t>
                      </a:r>
                      <a:endParaRPr lang="en-US" sz="1000">
                        <a:effectLst/>
                        <a:latin typeface="Calibri"/>
                        <a:ea typeface="Calibri"/>
                        <a:cs typeface="Times New Roman"/>
                      </a:endParaRPr>
                    </a:p>
                  </a:txBody>
                  <a:tcPr marL="40546" marR="40546" marT="0" marB="0" anchor="b"/>
                </a:tc>
              </a:tr>
              <a:tr h="304504">
                <a:tc>
                  <a:txBody>
                    <a:bodyPr/>
                    <a:lstStyle/>
                    <a:p>
                      <a:pPr>
                        <a:lnSpc>
                          <a:spcPct val="115000"/>
                        </a:lnSpc>
                      </a:pPr>
                      <a:endParaRPr lang="en-US" sz="1000">
                        <a:effectLst/>
                        <a:latin typeface="Calibri"/>
                      </a:endParaRPr>
                    </a:p>
                  </a:txBody>
                  <a:tcPr marL="40546" marR="40546" marT="0" marB="0" anchor="b"/>
                </a:tc>
                <a:tc>
                  <a:txBody>
                    <a:bodyPr/>
                    <a:lstStyle/>
                    <a:p>
                      <a:pPr>
                        <a:lnSpc>
                          <a:spcPct val="115000"/>
                        </a:lnSpc>
                      </a:pPr>
                      <a:endParaRPr lang="en-US" sz="1000">
                        <a:effectLst/>
                        <a:latin typeface="Calibri"/>
                      </a:endParaRPr>
                    </a:p>
                  </a:txBody>
                  <a:tcPr marL="40546" marR="40546" marT="0" marB="0" anchor="b"/>
                </a:tc>
                <a:tc>
                  <a:txBody>
                    <a:bodyPr/>
                    <a:lstStyle/>
                    <a:p>
                      <a:pPr>
                        <a:lnSpc>
                          <a:spcPct val="115000"/>
                        </a:lnSpc>
                      </a:pPr>
                      <a:endParaRPr lang="en-US" sz="1000">
                        <a:effectLst/>
                        <a:latin typeface="Calibri"/>
                      </a:endParaRPr>
                    </a:p>
                  </a:txBody>
                  <a:tcPr marL="40546" marR="40546" marT="0" marB="0" anchor="b"/>
                </a:tc>
                <a:tc>
                  <a:txBody>
                    <a:bodyPr/>
                    <a:lstStyle/>
                    <a:p>
                      <a:pPr>
                        <a:lnSpc>
                          <a:spcPct val="115000"/>
                        </a:lnSpc>
                      </a:pPr>
                      <a:endParaRPr lang="en-US" sz="1000">
                        <a:effectLst/>
                        <a:latin typeface="Calibri"/>
                      </a:endParaRPr>
                    </a:p>
                  </a:txBody>
                  <a:tcPr marL="40546" marR="40546" marT="0" marB="0" anchor="b"/>
                </a:tc>
                <a:tc>
                  <a:txBody>
                    <a:bodyPr/>
                    <a:lstStyle/>
                    <a:p>
                      <a:pPr>
                        <a:lnSpc>
                          <a:spcPct val="115000"/>
                        </a:lnSpc>
                      </a:pPr>
                      <a:endParaRPr lang="en-US" sz="1000">
                        <a:effectLst/>
                        <a:latin typeface="Calibri"/>
                      </a:endParaRPr>
                    </a:p>
                  </a:txBody>
                  <a:tcPr marL="40546" marR="40546" marT="0" marB="0" anchor="b"/>
                </a:tc>
                <a:tc>
                  <a:txBody>
                    <a:bodyPr/>
                    <a:lstStyle/>
                    <a:p>
                      <a:pPr>
                        <a:lnSpc>
                          <a:spcPct val="115000"/>
                        </a:lnSpc>
                      </a:pPr>
                      <a:endParaRPr lang="en-US" sz="1000">
                        <a:effectLst/>
                        <a:latin typeface="Calibri"/>
                      </a:endParaRPr>
                    </a:p>
                  </a:txBody>
                  <a:tcPr marL="40546" marR="40546" marT="0" marB="0" anchor="b"/>
                </a:tc>
                <a:tc>
                  <a:txBody>
                    <a:bodyPr/>
                    <a:lstStyle/>
                    <a:p>
                      <a:pPr>
                        <a:lnSpc>
                          <a:spcPct val="115000"/>
                        </a:lnSpc>
                      </a:pPr>
                      <a:endParaRPr lang="en-US" sz="1000">
                        <a:effectLst/>
                        <a:latin typeface="Calibri"/>
                      </a:endParaRPr>
                    </a:p>
                  </a:txBody>
                  <a:tcPr marL="40546" marR="40546" marT="0" marB="0" anchor="b"/>
                </a:tc>
                <a:tc>
                  <a:txBody>
                    <a:bodyPr/>
                    <a:lstStyle/>
                    <a:p>
                      <a:pPr>
                        <a:lnSpc>
                          <a:spcPct val="115000"/>
                        </a:lnSpc>
                      </a:pPr>
                      <a:endParaRPr lang="en-US" sz="1000">
                        <a:effectLst/>
                        <a:latin typeface="Calibri"/>
                      </a:endParaRPr>
                    </a:p>
                  </a:txBody>
                  <a:tcPr marL="40546" marR="40546" marT="0" marB="0" anchor="b"/>
                </a:tc>
                <a:tc>
                  <a:txBody>
                    <a:bodyPr/>
                    <a:lstStyle/>
                    <a:p>
                      <a:pPr>
                        <a:lnSpc>
                          <a:spcPct val="115000"/>
                        </a:lnSpc>
                      </a:pPr>
                      <a:endParaRPr lang="en-US" sz="1000">
                        <a:effectLst/>
                        <a:latin typeface="Calibri"/>
                      </a:endParaRPr>
                    </a:p>
                  </a:txBody>
                  <a:tcPr marL="40546" marR="40546" marT="0" marB="0" anchor="b"/>
                </a:tc>
                <a:tc>
                  <a:txBody>
                    <a:bodyPr/>
                    <a:lstStyle/>
                    <a:p>
                      <a:pPr>
                        <a:lnSpc>
                          <a:spcPct val="115000"/>
                        </a:lnSpc>
                      </a:pPr>
                      <a:endParaRPr lang="en-US" sz="1000">
                        <a:effectLst/>
                        <a:latin typeface="Calibri"/>
                      </a:endParaRPr>
                    </a:p>
                  </a:txBody>
                  <a:tcPr marL="40546" marR="40546" marT="0" marB="0" anchor="b"/>
                </a:tc>
                <a:tc>
                  <a:txBody>
                    <a:bodyPr/>
                    <a:lstStyle/>
                    <a:p>
                      <a:pPr>
                        <a:lnSpc>
                          <a:spcPct val="115000"/>
                        </a:lnSpc>
                      </a:pPr>
                      <a:endParaRPr lang="en-US" sz="1000">
                        <a:effectLst/>
                        <a:latin typeface="Calibri"/>
                      </a:endParaRPr>
                    </a:p>
                  </a:txBody>
                  <a:tcPr marL="40546" marR="40546" marT="0" marB="0" anchor="b"/>
                </a:tc>
                <a:tc>
                  <a:txBody>
                    <a:bodyPr/>
                    <a:lstStyle/>
                    <a:p>
                      <a:pPr>
                        <a:lnSpc>
                          <a:spcPct val="115000"/>
                        </a:lnSpc>
                      </a:pPr>
                      <a:endParaRPr lang="en-US" sz="1000">
                        <a:effectLst/>
                        <a:latin typeface="Calibri"/>
                      </a:endParaRPr>
                    </a:p>
                  </a:txBody>
                  <a:tcPr marL="40546" marR="40546" marT="0" marB="0" anchor="b"/>
                </a:tc>
                <a:tc>
                  <a:txBody>
                    <a:bodyPr/>
                    <a:lstStyle/>
                    <a:p>
                      <a:pPr>
                        <a:lnSpc>
                          <a:spcPct val="115000"/>
                        </a:lnSpc>
                      </a:pPr>
                      <a:endParaRPr lang="en-US" sz="1000">
                        <a:effectLst/>
                        <a:latin typeface="Calibri"/>
                      </a:endParaRPr>
                    </a:p>
                  </a:txBody>
                  <a:tcPr marL="40546" marR="40546" marT="0" marB="0" anchor="b"/>
                </a:tc>
              </a:tr>
              <a:tr h="550653">
                <a:tc>
                  <a:txBody>
                    <a:bodyPr/>
                    <a:lstStyle/>
                    <a:p>
                      <a:pPr marL="0" marR="0">
                        <a:lnSpc>
                          <a:spcPct val="107000"/>
                        </a:lnSpc>
                        <a:spcBef>
                          <a:spcPts val="0"/>
                        </a:spcBef>
                        <a:spcAft>
                          <a:spcPts val="0"/>
                        </a:spcAft>
                      </a:pPr>
                      <a:r>
                        <a:rPr lang="fr-FR" sz="1000" u="sng">
                          <a:effectLst/>
                        </a:rPr>
                        <a:t>Startup Characteristics:</a:t>
                      </a:r>
                      <a:endParaRPr lang="en-US" sz="1000">
                        <a:effectLst/>
                        <a:latin typeface="Calibri"/>
                        <a:ea typeface="Calibri"/>
                        <a:cs typeface="Times New Roman"/>
                      </a:endParaRPr>
                    </a:p>
                  </a:txBody>
                  <a:tcPr marL="40546" marR="40546" marT="0" marB="0" anchor="b"/>
                </a:tc>
                <a:tc>
                  <a:txBody>
                    <a:bodyPr/>
                    <a:lstStyle/>
                    <a:p>
                      <a:pPr>
                        <a:lnSpc>
                          <a:spcPct val="115000"/>
                        </a:lnSpc>
                      </a:pPr>
                      <a:endParaRPr lang="en-US" sz="1000">
                        <a:effectLst/>
                        <a:latin typeface="Calibri"/>
                      </a:endParaRPr>
                    </a:p>
                  </a:txBody>
                  <a:tcPr marL="40546" marR="40546" marT="0" marB="0" anchor="b"/>
                </a:tc>
                <a:tc>
                  <a:txBody>
                    <a:bodyPr/>
                    <a:lstStyle/>
                    <a:p>
                      <a:pPr>
                        <a:lnSpc>
                          <a:spcPct val="115000"/>
                        </a:lnSpc>
                      </a:pPr>
                      <a:endParaRPr lang="en-US" sz="1000">
                        <a:effectLst/>
                        <a:latin typeface="Calibri"/>
                      </a:endParaRPr>
                    </a:p>
                  </a:txBody>
                  <a:tcPr marL="40546" marR="40546" marT="0" marB="0" anchor="b"/>
                </a:tc>
                <a:tc>
                  <a:txBody>
                    <a:bodyPr/>
                    <a:lstStyle/>
                    <a:p>
                      <a:pPr>
                        <a:lnSpc>
                          <a:spcPct val="115000"/>
                        </a:lnSpc>
                      </a:pPr>
                      <a:endParaRPr lang="en-US" sz="1000">
                        <a:effectLst/>
                        <a:latin typeface="Calibri"/>
                      </a:endParaRPr>
                    </a:p>
                  </a:txBody>
                  <a:tcPr marL="40546" marR="40546" marT="0" marB="0" anchor="b"/>
                </a:tc>
                <a:tc>
                  <a:txBody>
                    <a:bodyPr/>
                    <a:lstStyle/>
                    <a:p>
                      <a:pPr>
                        <a:lnSpc>
                          <a:spcPct val="115000"/>
                        </a:lnSpc>
                      </a:pPr>
                      <a:endParaRPr lang="en-US" sz="1000">
                        <a:effectLst/>
                        <a:latin typeface="Calibri"/>
                      </a:endParaRPr>
                    </a:p>
                  </a:txBody>
                  <a:tcPr marL="40546" marR="40546" marT="0" marB="0" anchor="b"/>
                </a:tc>
                <a:tc>
                  <a:txBody>
                    <a:bodyPr/>
                    <a:lstStyle/>
                    <a:p>
                      <a:pPr>
                        <a:lnSpc>
                          <a:spcPct val="115000"/>
                        </a:lnSpc>
                      </a:pPr>
                      <a:endParaRPr lang="en-US" sz="1000">
                        <a:effectLst/>
                        <a:latin typeface="Calibri"/>
                      </a:endParaRPr>
                    </a:p>
                  </a:txBody>
                  <a:tcPr marL="40546" marR="40546" marT="0" marB="0" anchor="b"/>
                </a:tc>
                <a:tc>
                  <a:txBody>
                    <a:bodyPr/>
                    <a:lstStyle/>
                    <a:p>
                      <a:pPr>
                        <a:lnSpc>
                          <a:spcPct val="115000"/>
                        </a:lnSpc>
                      </a:pPr>
                      <a:endParaRPr lang="en-US" sz="1000">
                        <a:effectLst/>
                        <a:latin typeface="Calibri"/>
                      </a:endParaRPr>
                    </a:p>
                  </a:txBody>
                  <a:tcPr marL="40546" marR="40546" marT="0" marB="0" anchor="b"/>
                </a:tc>
                <a:tc>
                  <a:txBody>
                    <a:bodyPr/>
                    <a:lstStyle/>
                    <a:p>
                      <a:pPr>
                        <a:lnSpc>
                          <a:spcPct val="115000"/>
                        </a:lnSpc>
                      </a:pPr>
                      <a:endParaRPr lang="en-US" sz="1000">
                        <a:effectLst/>
                        <a:latin typeface="Calibri"/>
                      </a:endParaRPr>
                    </a:p>
                  </a:txBody>
                  <a:tcPr marL="40546" marR="40546" marT="0" marB="0" anchor="b"/>
                </a:tc>
                <a:tc>
                  <a:txBody>
                    <a:bodyPr/>
                    <a:lstStyle/>
                    <a:p>
                      <a:pPr>
                        <a:lnSpc>
                          <a:spcPct val="115000"/>
                        </a:lnSpc>
                      </a:pPr>
                      <a:endParaRPr lang="en-US" sz="1000">
                        <a:effectLst/>
                        <a:latin typeface="Calibri"/>
                      </a:endParaRPr>
                    </a:p>
                  </a:txBody>
                  <a:tcPr marL="40546" marR="40546" marT="0" marB="0" anchor="b"/>
                </a:tc>
                <a:tc>
                  <a:txBody>
                    <a:bodyPr/>
                    <a:lstStyle/>
                    <a:p>
                      <a:pPr>
                        <a:lnSpc>
                          <a:spcPct val="115000"/>
                        </a:lnSpc>
                      </a:pPr>
                      <a:endParaRPr lang="en-US" sz="1000">
                        <a:effectLst/>
                        <a:latin typeface="Calibri"/>
                      </a:endParaRPr>
                    </a:p>
                  </a:txBody>
                  <a:tcPr marL="40546" marR="40546" marT="0" marB="0" anchor="b"/>
                </a:tc>
                <a:tc>
                  <a:txBody>
                    <a:bodyPr/>
                    <a:lstStyle/>
                    <a:p>
                      <a:pPr>
                        <a:lnSpc>
                          <a:spcPct val="115000"/>
                        </a:lnSpc>
                      </a:pPr>
                      <a:endParaRPr lang="en-US" sz="1000">
                        <a:effectLst/>
                        <a:latin typeface="Calibri"/>
                      </a:endParaRPr>
                    </a:p>
                  </a:txBody>
                  <a:tcPr marL="40546" marR="40546" marT="0" marB="0" anchor="b"/>
                </a:tc>
                <a:tc>
                  <a:txBody>
                    <a:bodyPr/>
                    <a:lstStyle/>
                    <a:p>
                      <a:pPr>
                        <a:lnSpc>
                          <a:spcPct val="115000"/>
                        </a:lnSpc>
                      </a:pPr>
                      <a:endParaRPr lang="en-US" sz="1000">
                        <a:effectLst/>
                        <a:latin typeface="Calibri"/>
                      </a:endParaRPr>
                    </a:p>
                  </a:txBody>
                  <a:tcPr marL="40546" marR="40546" marT="0" marB="0" anchor="b"/>
                </a:tc>
                <a:tc>
                  <a:txBody>
                    <a:bodyPr/>
                    <a:lstStyle/>
                    <a:p>
                      <a:pPr>
                        <a:lnSpc>
                          <a:spcPct val="115000"/>
                        </a:lnSpc>
                      </a:pPr>
                      <a:endParaRPr lang="en-US" sz="1000">
                        <a:effectLst/>
                        <a:latin typeface="Calibri"/>
                      </a:endParaRPr>
                    </a:p>
                  </a:txBody>
                  <a:tcPr marL="40546" marR="40546" marT="0" marB="0" anchor="b"/>
                </a:tc>
              </a:tr>
              <a:tr h="440589">
                <a:tc>
                  <a:txBody>
                    <a:bodyPr/>
                    <a:lstStyle/>
                    <a:p>
                      <a:pPr marL="0" marR="0">
                        <a:lnSpc>
                          <a:spcPct val="107000"/>
                        </a:lnSpc>
                        <a:spcBef>
                          <a:spcPts val="0"/>
                        </a:spcBef>
                        <a:spcAft>
                          <a:spcPts val="0"/>
                        </a:spcAft>
                      </a:pPr>
                      <a:r>
                        <a:rPr lang="fr-FR" sz="1000">
                          <a:effectLst/>
                        </a:rPr>
                        <a:t>Post-Crisis (dummy)</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0.1105***</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0.0931***</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-0.0600***</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-0.1010***</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0.1173***</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0.0989***</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-0.0660***</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-0.1032***</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0.0372</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0.0553***</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-0.0011</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-0.0422**</a:t>
                      </a:r>
                      <a:endParaRPr lang="en-US" sz="1000">
                        <a:effectLst/>
                        <a:latin typeface="Calibri"/>
                        <a:ea typeface="Calibri"/>
                        <a:cs typeface="Times New Roman"/>
                      </a:endParaRPr>
                    </a:p>
                  </a:txBody>
                  <a:tcPr marL="40546" marR="40546" marT="0" marB="0" anchor="b"/>
                </a:tc>
              </a:tr>
              <a:tr h="550653">
                <a:tc>
                  <a:txBody>
                    <a:bodyPr/>
                    <a:lstStyle/>
                    <a:p>
                      <a:pPr marL="0" marR="0">
                        <a:lnSpc>
                          <a:spcPct val="107000"/>
                        </a:lnSpc>
                        <a:spcBef>
                          <a:spcPts val="0"/>
                        </a:spcBef>
                        <a:spcAft>
                          <a:spcPts val="0"/>
                        </a:spcAft>
                      </a:pPr>
                      <a:r>
                        <a:rPr lang="fr-FR" sz="1000">
                          <a:effectLst/>
                        </a:rPr>
                        <a:t>Fintech Startup (dummy)</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-0.1282**</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0.0320</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0.1991***</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-0.0375</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-0.1036</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0.0259</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0.1717**</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-0.0366</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-0.2464</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0.0343</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0.2913</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0.2494***</a:t>
                      </a:r>
                      <a:endParaRPr lang="en-US" sz="1000">
                        <a:effectLst/>
                        <a:latin typeface="Calibri"/>
                        <a:ea typeface="Calibri"/>
                        <a:cs typeface="Times New Roman"/>
                      </a:endParaRPr>
                    </a:p>
                  </a:txBody>
                  <a:tcPr marL="40546" marR="40546" marT="0" marB="0" anchor="b"/>
                </a:tc>
              </a:tr>
              <a:tr h="288858">
                <a:tc>
                  <a:txBody>
                    <a:bodyPr/>
                    <a:lstStyle/>
                    <a:p>
                      <a:pPr marL="0" marR="0">
                        <a:lnSpc>
                          <a:spcPct val="107000"/>
                        </a:lnSpc>
                        <a:spcBef>
                          <a:spcPts val="0"/>
                        </a:spcBef>
                        <a:spcAft>
                          <a:spcPts val="0"/>
                        </a:spcAft>
                      </a:pPr>
                      <a:r>
                        <a:rPr lang="fr-FR" sz="1000">
                          <a:effectLst/>
                        </a:rPr>
                        <a:t>Post-Crisis * Fintech</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0.0223</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-0.0829**</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-0.1039**</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0.0636*</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0.0536</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-0.0218</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-0.0988</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0.0000</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0.0171</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-0.1476**</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-0.1932</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0.0926***</a:t>
                      </a:r>
                      <a:endParaRPr lang="en-US" sz="1000">
                        <a:effectLst/>
                        <a:latin typeface="Calibri"/>
                        <a:ea typeface="Calibri"/>
                        <a:cs typeface="Times New Roman"/>
                      </a:endParaRPr>
                    </a:p>
                  </a:txBody>
                  <a:tcPr marL="40546" marR="40546" marT="0" marB="0" anchor="b"/>
                </a:tc>
              </a:tr>
              <a:tr h="304504">
                <a:tc>
                  <a:txBody>
                    <a:bodyPr/>
                    <a:lstStyle/>
                    <a:p>
                      <a:pPr>
                        <a:lnSpc>
                          <a:spcPct val="115000"/>
                        </a:lnSpc>
                      </a:pPr>
                      <a:endParaRPr lang="en-US" sz="1000">
                        <a:effectLst/>
                        <a:latin typeface="Calibri"/>
                      </a:endParaRPr>
                    </a:p>
                  </a:txBody>
                  <a:tcPr marL="40546" marR="40546" marT="0" marB="0" anchor="b"/>
                </a:tc>
                <a:tc>
                  <a:txBody>
                    <a:bodyPr/>
                    <a:lstStyle/>
                    <a:p>
                      <a:pPr>
                        <a:lnSpc>
                          <a:spcPct val="115000"/>
                        </a:lnSpc>
                      </a:pPr>
                      <a:endParaRPr lang="en-US" sz="1000">
                        <a:effectLst/>
                        <a:latin typeface="Calibri"/>
                      </a:endParaRPr>
                    </a:p>
                  </a:txBody>
                  <a:tcPr marL="40546" marR="40546" marT="0" marB="0" anchor="b"/>
                </a:tc>
                <a:tc>
                  <a:txBody>
                    <a:bodyPr/>
                    <a:lstStyle/>
                    <a:p>
                      <a:pPr>
                        <a:lnSpc>
                          <a:spcPct val="115000"/>
                        </a:lnSpc>
                      </a:pPr>
                      <a:endParaRPr lang="en-US" sz="1000">
                        <a:effectLst/>
                        <a:latin typeface="Calibri"/>
                      </a:endParaRPr>
                    </a:p>
                  </a:txBody>
                  <a:tcPr marL="40546" marR="40546" marT="0" marB="0" anchor="b"/>
                </a:tc>
                <a:tc>
                  <a:txBody>
                    <a:bodyPr/>
                    <a:lstStyle/>
                    <a:p>
                      <a:pPr>
                        <a:lnSpc>
                          <a:spcPct val="115000"/>
                        </a:lnSpc>
                      </a:pPr>
                      <a:endParaRPr lang="en-US" sz="1000">
                        <a:effectLst/>
                        <a:latin typeface="Calibri"/>
                      </a:endParaRPr>
                    </a:p>
                  </a:txBody>
                  <a:tcPr marL="40546" marR="40546" marT="0" marB="0" anchor="b"/>
                </a:tc>
                <a:tc>
                  <a:txBody>
                    <a:bodyPr/>
                    <a:lstStyle/>
                    <a:p>
                      <a:pPr>
                        <a:lnSpc>
                          <a:spcPct val="115000"/>
                        </a:lnSpc>
                      </a:pPr>
                      <a:endParaRPr lang="en-US" sz="1000">
                        <a:effectLst/>
                        <a:latin typeface="Calibri"/>
                      </a:endParaRPr>
                    </a:p>
                  </a:txBody>
                  <a:tcPr marL="40546" marR="40546" marT="0" marB="0" anchor="b"/>
                </a:tc>
                <a:tc>
                  <a:txBody>
                    <a:bodyPr/>
                    <a:lstStyle/>
                    <a:p>
                      <a:pPr>
                        <a:lnSpc>
                          <a:spcPct val="115000"/>
                        </a:lnSpc>
                      </a:pPr>
                      <a:endParaRPr lang="en-US" sz="1000">
                        <a:effectLst/>
                        <a:latin typeface="Calibri"/>
                      </a:endParaRPr>
                    </a:p>
                  </a:txBody>
                  <a:tcPr marL="40546" marR="40546" marT="0" marB="0" anchor="b"/>
                </a:tc>
                <a:tc>
                  <a:txBody>
                    <a:bodyPr/>
                    <a:lstStyle/>
                    <a:p>
                      <a:pPr>
                        <a:lnSpc>
                          <a:spcPct val="115000"/>
                        </a:lnSpc>
                      </a:pPr>
                      <a:endParaRPr lang="en-US" sz="1000">
                        <a:effectLst/>
                        <a:latin typeface="Calibri"/>
                      </a:endParaRPr>
                    </a:p>
                  </a:txBody>
                  <a:tcPr marL="40546" marR="40546" marT="0" marB="0" anchor="b"/>
                </a:tc>
                <a:tc>
                  <a:txBody>
                    <a:bodyPr/>
                    <a:lstStyle/>
                    <a:p>
                      <a:pPr>
                        <a:lnSpc>
                          <a:spcPct val="115000"/>
                        </a:lnSpc>
                      </a:pPr>
                      <a:endParaRPr lang="en-US" sz="1000">
                        <a:effectLst/>
                        <a:latin typeface="Calibri"/>
                      </a:endParaRPr>
                    </a:p>
                  </a:txBody>
                  <a:tcPr marL="40546" marR="40546" marT="0" marB="0" anchor="b"/>
                </a:tc>
                <a:tc>
                  <a:txBody>
                    <a:bodyPr/>
                    <a:lstStyle/>
                    <a:p>
                      <a:pPr>
                        <a:lnSpc>
                          <a:spcPct val="115000"/>
                        </a:lnSpc>
                      </a:pPr>
                      <a:endParaRPr lang="en-US" sz="1000">
                        <a:effectLst/>
                        <a:latin typeface="Calibri"/>
                      </a:endParaRPr>
                    </a:p>
                  </a:txBody>
                  <a:tcPr marL="40546" marR="40546" marT="0" marB="0" anchor="b"/>
                </a:tc>
                <a:tc>
                  <a:txBody>
                    <a:bodyPr/>
                    <a:lstStyle/>
                    <a:p>
                      <a:pPr>
                        <a:lnSpc>
                          <a:spcPct val="115000"/>
                        </a:lnSpc>
                      </a:pPr>
                      <a:endParaRPr lang="en-US" sz="1000">
                        <a:effectLst/>
                        <a:latin typeface="Calibri"/>
                      </a:endParaRPr>
                    </a:p>
                  </a:txBody>
                  <a:tcPr marL="40546" marR="40546" marT="0" marB="0" anchor="b"/>
                </a:tc>
                <a:tc>
                  <a:txBody>
                    <a:bodyPr/>
                    <a:lstStyle/>
                    <a:p>
                      <a:pPr>
                        <a:lnSpc>
                          <a:spcPct val="115000"/>
                        </a:lnSpc>
                      </a:pPr>
                      <a:endParaRPr lang="en-US" sz="1000">
                        <a:effectLst/>
                        <a:latin typeface="Calibri"/>
                      </a:endParaRPr>
                    </a:p>
                  </a:txBody>
                  <a:tcPr marL="40546" marR="40546" marT="0" marB="0" anchor="b"/>
                </a:tc>
                <a:tc>
                  <a:txBody>
                    <a:bodyPr/>
                    <a:lstStyle/>
                    <a:p>
                      <a:pPr>
                        <a:lnSpc>
                          <a:spcPct val="115000"/>
                        </a:lnSpc>
                      </a:pPr>
                      <a:endParaRPr lang="en-US" sz="1000">
                        <a:effectLst/>
                        <a:latin typeface="Calibri"/>
                      </a:endParaRPr>
                    </a:p>
                  </a:txBody>
                  <a:tcPr marL="40546" marR="40546" marT="0" marB="0" anchor="b"/>
                </a:tc>
                <a:tc>
                  <a:txBody>
                    <a:bodyPr/>
                    <a:lstStyle/>
                    <a:p>
                      <a:pPr>
                        <a:lnSpc>
                          <a:spcPct val="115000"/>
                        </a:lnSpc>
                      </a:pPr>
                      <a:endParaRPr lang="en-US" sz="1000">
                        <a:effectLst/>
                        <a:latin typeface="Calibri"/>
                      </a:endParaRPr>
                    </a:p>
                  </a:txBody>
                  <a:tcPr marL="40546" marR="40546" marT="0" marB="0" anchor="b"/>
                </a:tc>
              </a:tr>
              <a:tr h="304504">
                <a:tc>
                  <a:txBody>
                    <a:bodyPr/>
                    <a:lstStyle/>
                    <a:p>
                      <a:pPr marL="0" marR="0">
                        <a:lnSpc>
                          <a:spcPct val="107000"/>
                        </a:lnSpc>
                        <a:spcBef>
                          <a:spcPts val="0"/>
                        </a:spcBef>
                        <a:spcAft>
                          <a:spcPts val="0"/>
                        </a:spcAft>
                      </a:pPr>
                      <a:r>
                        <a:rPr lang="fr-FR" sz="1000" u="sng">
                          <a:effectLst/>
                        </a:rPr>
                        <a:t>Market Conditions:</a:t>
                      </a:r>
                      <a:endParaRPr lang="en-US" sz="1000">
                        <a:effectLst/>
                        <a:latin typeface="Calibri"/>
                        <a:ea typeface="Calibri"/>
                        <a:cs typeface="Times New Roman"/>
                      </a:endParaRPr>
                    </a:p>
                  </a:txBody>
                  <a:tcPr marL="40546" marR="40546" marT="0" marB="0" anchor="b"/>
                </a:tc>
                <a:tc>
                  <a:txBody>
                    <a:bodyPr/>
                    <a:lstStyle/>
                    <a:p>
                      <a:pPr>
                        <a:lnSpc>
                          <a:spcPct val="115000"/>
                        </a:lnSpc>
                      </a:pPr>
                      <a:endParaRPr lang="en-US" sz="1000">
                        <a:effectLst/>
                        <a:latin typeface="Calibri"/>
                      </a:endParaRPr>
                    </a:p>
                  </a:txBody>
                  <a:tcPr marL="40546" marR="40546" marT="0" marB="0" anchor="b"/>
                </a:tc>
                <a:tc>
                  <a:txBody>
                    <a:bodyPr/>
                    <a:lstStyle/>
                    <a:p>
                      <a:pPr>
                        <a:lnSpc>
                          <a:spcPct val="115000"/>
                        </a:lnSpc>
                      </a:pPr>
                      <a:endParaRPr lang="en-US" sz="1000">
                        <a:effectLst/>
                        <a:latin typeface="Calibri"/>
                      </a:endParaRPr>
                    </a:p>
                  </a:txBody>
                  <a:tcPr marL="40546" marR="40546" marT="0" marB="0" anchor="b"/>
                </a:tc>
                <a:tc>
                  <a:txBody>
                    <a:bodyPr/>
                    <a:lstStyle/>
                    <a:p>
                      <a:pPr>
                        <a:lnSpc>
                          <a:spcPct val="115000"/>
                        </a:lnSpc>
                      </a:pPr>
                      <a:endParaRPr lang="en-US" sz="1000">
                        <a:effectLst/>
                        <a:latin typeface="Calibri"/>
                      </a:endParaRPr>
                    </a:p>
                  </a:txBody>
                  <a:tcPr marL="40546" marR="40546" marT="0" marB="0" anchor="b"/>
                </a:tc>
                <a:tc>
                  <a:txBody>
                    <a:bodyPr/>
                    <a:lstStyle/>
                    <a:p>
                      <a:pPr>
                        <a:lnSpc>
                          <a:spcPct val="115000"/>
                        </a:lnSpc>
                      </a:pPr>
                      <a:endParaRPr lang="en-US" sz="1000">
                        <a:effectLst/>
                        <a:latin typeface="Calibri"/>
                      </a:endParaRPr>
                    </a:p>
                  </a:txBody>
                  <a:tcPr marL="40546" marR="40546" marT="0" marB="0" anchor="b"/>
                </a:tc>
                <a:tc>
                  <a:txBody>
                    <a:bodyPr/>
                    <a:lstStyle/>
                    <a:p>
                      <a:pPr>
                        <a:lnSpc>
                          <a:spcPct val="115000"/>
                        </a:lnSpc>
                      </a:pPr>
                      <a:endParaRPr lang="en-US" sz="1000">
                        <a:effectLst/>
                        <a:latin typeface="Calibri"/>
                      </a:endParaRPr>
                    </a:p>
                  </a:txBody>
                  <a:tcPr marL="40546" marR="40546" marT="0" marB="0" anchor="b"/>
                </a:tc>
                <a:tc>
                  <a:txBody>
                    <a:bodyPr/>
                    <a:lstStyle/>
                    <a:p>
                      <a:pPr>
                        <a:lnSpc>
                          <a:spcPct val="115000"/>
                        </a:lnSpc>
                      </a:pPr>
                      <a:endParaRPr lang="en-US" sz="1000">
                        <a:effectLst/>
                        <a:latin typeface="Calibri"/>
                      </a:endParaRPr>
                    </a:p>
                  </a:txBody>
                  <a:tcPr marL="40546" marR="40546" marT="0" marB="0" anchor="b"/>
                </a:tc>
                <a:tc>
                  <a:txBody>
                    <a:bodyPr/>
                    <a:lstStyle/>
                    <a:p>
                      <a:pPr>
                        <a:lnSpc>
                          <a:spcPct val="115000"/>
                        </a:lnSpc>
                      </a:pPr>
                      <a:endParaRPr lang="en-US" sz="1000">
                        <a:effectLst/>
                        <a:latin typeface="Calibri"/>
                      </a:endParaRPr>
                    </a:p>
                  </a:txBody>
                  <a:tcPr marL="40546" marR="40546" marT="0" marB="0" anchor="b"/>
                </a:tc>
                <a:tc>
                  <a:txBody>
                    <a:bodyPr/>
                    <a:lstStyle/>
                    <a:p>
                      <a:pPr>
                        <a:lnSpc>
                          <a:spcPct val="115000"/>
                        </a:lnSpc>
                      </a:pPr>
                      <a:endParaRPr lang="en-US" sz="1000">
                        <a:effectLst/>
                        <a:latin typeface="Calibri"/>
                      </a:endParaRPr>
                    </a:p>
                  </a:txBody>
                  <a:tcPr marL="40546" marR="40546" marT="0" marB="0" anchor="b"/>
                </a:tc>
                <a:tc>
                  <a:txBody>
                    <a:bodyPr/>
                    <a:lstStyle/>
                    <a:p>
                      <a:pPr>
                        <a:lnSpc>
                          <a:spcPct val="115000"/>
                        </a:lnSpc>
                      </a:pPr>
                      <a:endParaRPr lang="en-US" sz="1000">
                        <a:effectLst/>
                        <a:latin typeface="Calibri"/>
                      </a:endParaRPr>
                    </a:p>
                  </a:txBody>
                  <a:tcPr marL="40546" marR="40546" marT="0" marB="0" anchor="b"/>
                </a:tc>
                <a:tc>
                  <a:txBody>
                    <a:bodyPr/>
                    <a:lstStyle/>
                    <a:p>
                      <a:pPr>
                        <a:lnSpc>
                          <a:spcPct val="115000"/>
                        </a:lnSpc>
                      </a:pPr>
                      <a:endParaRPr lang="en-US" sz="1000">
                        <a:effectLst/>
                        <a:latin typeface="Calibri"/>
                      </a:endParaRPr>
                    </a:p>
                  </a:txBody>
                  <a:tcPr marL="40546" marR="40546" marT="0" marB="0" anchor="b"/>
                </a:tc>
                <a:tc>
                  <a:txBody>
                    <a:bodyPr/>
                    <a:lstStyle/>
                    <a:p>
                      <a:pPr>
                        <a:lnSpc>
                          <a:spcPct val="115000"/>
                        </a:lnSpc>
                      </a:pPr>
                      <a:endParaRPr lang="en-US" sz="1000">
                        <a:effectLst/>
                        <a:latin typeface="Calibri"/>
                      </a:endParaRPr>
                    </a:p>
                  </a:txBody>
                  <a:tcPr marL="40546" marR="40546" marT="0" marB="0" anchor="b"/>
                </a:tc>
                <a:tc>
                  <a:txBody>
                    <a:bodyPr/>
                    <a:lstStyle/>
                    <a:p>
                      <a:pPr>
                        <a:lnSpc>
                          <a:spcPct val="115000"/>
                        </a:lnSpc>
                      </a:pPr>
                      <a:endParaRPr lang="en-US" sz="1000">
                        <a:effectLst/>
                        <a:latin typeface="Calibri"/>
                      </a:endParaRPr>
                    </a:p>
                  </a:txBody>
                  <a:tcPr marL="40546" marR="40546" marT="0" marB="0" anchor="b"/>
                </a:tc>
              </a:tr>
              <a:tr h="550653">
                <a:tc>
                  <a:txBody>
                    <a:bodyPr/>
                    <a:lstStyle/>
                    <a:p>
                      <a:pPr marL="0" marR="0">
                        <a:lnSpc>
                          <a:spcPct val="107000"/>
                        </a:lnSpc>
                        <a:spcBef>
                          <a:spcPts val="0"/>
                        </a:spcBef>
                        <a:spcAft>
                          <a:spcPts val="0"/>
                        </a:spcAft>
                      </a:pPr>
                      <a:r>
                        <a:rPr lang="en-US" sz="1000">
                          <a:effectLst/>
                        </a:rPr>
                        <a:t>GDP at Exit (in USD)</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-0.0037***</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0.0034***</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0.0060***</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0.0005</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-0.0016</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0.0032***</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0.0028</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-0.0007</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0.0490**</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0.0023</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-0.0456***</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-0.0119*</a:t>
                      </a:r>
                      <a:endParaRPr lang="en-US" sz="1000">
                        <a:effectLst/>
                        <a:latin typeface="Calibri"/>
                        <a:ea typeface="Calibri"/>
                        <a:cs typeface="Times New Roman"/>
                      </a:endParaRPr>
                    </a:p>
                  </a:txBody>
                  <a:tcPr marL="40546" marR="40546" marT="0" marB="0" anchor="b"/>
                </a:tc>
              </a:tr>
              <a:tr h="566683">
                <a:tc>
                  <a:txBody>
                    <a:bodyPr/>
                    <a:lstStyle/>
                    <a:p>
                      <a:pPr marL="0" marR="0">
                        <a:lnSpc>
                          <a:spcPct val="107000"/>
                        </a:lnSpc>
                        <a:spcBef>
                          <a:spcPts val="0"/>
                        </a:spcBef>
                        <a:spcAft>
                          <a:spcPts val="0"/>
                        </a:spcAft>
                      </a:pPr>
                      <a:r>
                        <a:rPr lang="en-US" sz="1000">
                          <a:effectLst/>
                        </a:rPr>
                        <a:t>GDP per Capita at Exit (in USD)</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-0.0067***</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-0.0016***</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0.0062***</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0.0006</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-0.0083***</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-0.0015</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0.0086***</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0.0004</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-0.0063***</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-0.0019***</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0.0041***</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0.0008**</a:t>
                      </a:r>
                      <a:endParaRPr lang="en-US" sz="1000">
                        <a:effectLst/>
                        <a:latin typeface="Calibri"/>
                        <a:ea typeface="Calibri"/>
                        <a:cs typeface="Times New Roman"/>
                      </a:endParaRPr>
                    </a:p>
                  </a:txBody>
                  <a:tcPr marL="40546" marR="40546" marT="0" marB="0" anchor="b"/>
                </a:tc>
              </a:tr>
              <a:tr h="288858">
                <a:tc>
                  <a:txBody>
                    <a:bodyPr/>
                    <a:lstStyle/>
                    <a:p>
                      <a:pPr marL="0" marR="0">
                        <a:lnSpc>
                          <a:spcPct val="107000"/>
                        </a:lnSpc>
                        <a:spcBef>
                          <a:spcPts val="0"/>
                        </a:spcBef>
                        <a:spcAft>
                          <a:spcPts val="0"/>
                        </a:spcAft>
                      </a:pPr>
                      <a:r>
                        <a:rPr lang="fr-FR" sz="1000">
                          <a:effectLst/>
                        </a:rPr>
                        <a:t>GDP Growth at Exit</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0.0159***</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0.0056**</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-0.0165***</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-0.0030</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0.0111**</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0.0035</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-0.0133***</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-0.0025</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0.0240***</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0.0113***</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-0.0167**</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-0.0042**</a:t>
                      </a:r>
                      <a:endParaRPr lang="en-US" sz="1000">
                        <a:effectLst/>
                        <a:latin typeface="Calibri"/>
                        <a:ea typeface="Calibri"/>
                        <a:cs typeface="Times New Roman"/>
                      </a:endParaRPr>
                    </a:p>
                  </a:txBody>
                  <a:tcPr marL="40546" marR="40546" marT="0" marB="0" anchor="b"/>
                </a:tc>
              </a:tr>
              <a:tr h="304504">
                <a:tc>
                  <a:txBody>
                    <a:bodyPr/>
                    <a:lstStyle/>
                    <a:p>
                      <a:pPr>
                        <a:lnSpc>
                          <a:spcPct val="115000"/>
                        </a:lnSpc>
                      </a:pPr>
                      <a:endParaRPr lang="en-US" sz="1000">
                        <a:effectLst/>
                        <a:latin typeface="Calibri"/>
                      </a:endParaRPr>
                    </a:p>
                  </a:txBody>
                  <a:tcPr marL="40546" marR="40546" marT="0" marB="0" anchor="b"/>
                </a:tc>
                <a:tc>
                  <a:txBody>
                    <a:bodyPr/>
                    <a:lstStyle/>
                    <a:p>
                      <a:pPr>
                        <a:lnSpc>
                          <a:spcPct val="115000"/>
                        </a:lnSpc>
                      </a:pPr>
                      <a:endParaRPr lang="en-US" sz="1000">
                        <a:effectLst/>
                        <a:latin typeface="Calibri"/>
                      </a:endParaRPr>
                    </a:p>
                  </a:txBody>
                  <a:tcPr marL="40546" marR="40546" marT="0" marB="0" anchor="b"/>
                </a:tc>
                <a:tc>
                  <a:txBody>
                    <a:bodyPr/>
                    <a:lstStyle/>
                    <a:p>
                      <a:pPr>
                        <a:lnSpc>
                          <a:spcPct val="115000"/>
                        </a:lnSpc>
                      </a:pPr>
                      <a:endParaRPr lang="en-US" sz="1000">
                        <a:effectLst/>
                        <a:latin typeface="Calibri"/>
                      </a:endParaRPr>
                    </a:p>
                  </a:txBody>
                  <a:tcPr marL="40546" marR="40546" marT="0" marB="0" anchor="b"/>
                </a:tc>
                <a:tc>
                  <a:txBody>
                    <a:bodyPr/>
                    <a:lstStyle/>
                    <a:p>
                      <a:pPr>
                        <a:lnSpc>
                          <a:spcPct val="115000"/>
                        </a:lnSpc>
                      </a:pPr>
                      <a:endParaRPr lang="en-US" sz="1000">
                        <a:effectLst/>
                        <a:latin typeface="Calibri"/>
                      </a:endParaRPr>
                    </a:p>
                  </a:txBody>
                  <a:tcPr marL="40546" marR="40546" marT="0" marB="0" anchor="b"/>
                </a:tc>
                <a:tc>
                  <a:txBody>
                    <a:bodyPr/>
                    <a:lstStyle/>
                    <a:p>
                      <a:pPr>
                        <a:lnSpc>
                          <a:spcPct val="115000"/>
                        </a:lnSpc>
                      </a:pPr>
                      <a:endParaRPr lang="en-US" sz="1000">
                        <a:effectLst/>
                        <a:latin typeface="Calibri"/>
                      </a:endParaRPr>
                    </a:p>
                  </a:txBody>
                  <a:tcPr marL="40546" marR="40546" marT="0" marB="0" anchor="b"/>
                </a:tc>
                <a:tc>
                  <a:txBody>
                    <a:bodyPr/>
                    <a:lstStyle/>
                    <a:p>
                      <a:pPr>
                        <a:lnSpc>
                          <a:spcPct val="115000"/>
                        </a:lnSpc>
                      </a:pPr>
                      <a:endParaRPr lang="en-US" sz="1000">
                        <a:effectLst/>
                        <a:latin typeface="Calibri"/>
                      </a:endParaRPr>
                    </a:p>
                  </a:txBody>
                  <a:tcPr marL="40546" marR="40546" marT="0" marB="0" anchor="b"/>
                </a:tc>
                <a:tc>
                  <a:txBody>
                    <a:bodyPr/>
                    <a:lstStyle/>
                    <a:p>
                      <a:pPr>
                        <a:lnSpc>
                          <a:spcPct val="115000"/>
                        </a:lnSpc>
                      </a:pPr>
                      <a:endParaRPr lang="en-US" sz="1000">
                        <a:effectLst/>
                        <a:latin typeface="Calibri"/>
                      </a:endParaRPr>
                    </a:p>
                  </a:txBody>
                  <a:tcPr marL="40546" marR="40546" marT="0" marB="0" anchor="b"/>
                </a:tc>
                <a:tc>
                  <a:txBody>
                    <a:bodyPr/>
                    <a:lstStyle/>
                    <a:p>
                      <a:pPr>
                        <a:lnSpc>
                          <a:spcPct val="115000"/>
                        </a:lnSpc>
                      </a:pPr>
                      <a:endParaRPr lang="en-US" sz="1000">
                        <a:effectLst/>
                        <a:latin typeface="Calibri"/>
                      </a:endParaRPr>
                    </a:p>
                  </a:txBody>
                  <a:tcPr marL="40546" marR="40546" marT="0" marB="0" anchor="b"/>
                </a:tc>
                <a:tc>
                  <a:txBody>
                    <a:bodyPr/>
                    <a:lstStyle/>
                    <a:p>
                      <a:pPr>
                        <a:lnSpc>
                          <a:spcPct val="115000"/>
                        </a:lnSpc>
                      </a:pPr>
                      <a:endParaRPr lang="en-US" sz="1000">
                        <a:effectLst/>
                        <a:latin typeface="Calibri"/>
                      </a:endParaRPr>
                    </a:p>
                  </a:txBody>
                  <a:tcPr marL="40546" marR="40546" marT="0" marB="0" anchor="b"/>
                </a:tc>
                <a:tc>
                  <a:txBody>
                    <a:bodyPr/>
                    <a:lstStyle/>
                    <a:p>
                      <a:pPr>
                        <a:lnSpc>
                          <a:spcPct val="115000"/>
                        </a:lnSpc>
                      </a:pPr>
                      <a:endParaRPr lang="en-US" sz="1000">
                        <a:effectLst/>
                        <a:latin typeface="Calibri"/>
                      </a:endParaRPr>
                    </a:p>
                  </a:txBody>
                  <a:tcPr marL="40546" marR="40546" marT="0" marB="0" anchor="b"/>
                </a:tc>
                <a:tc>
                  <a:txBody>
                    <a:bodyPr/>
                    <a:lstStyle/>
                    <a:p>
                      <a:pPr>
                        <a:lnSpc>
                          <a:spcPct val="115000"/>
                        </a:lnSpc>
                      </a:pPr>
                      <a:endParaRPr lang="en-US" sz="1000">
                        <a:effectLst/>
                        <a:latin typeface="Calibri"/>
                      </a:endParaRPr>
                    </a:p>
                  </a:txBody>
                  <a:tcPr marL="40546" marR="40546" marT="0" marB="0" anchor="b"/>
                </a:tc>
                <a:tc>
                  <a:txBody>
                    <a:bodyPr/>
                    <a:lstStyle/>
                    <a:p>
                      <a:pPr>
                        <a:lnSpc>
                          <a:spcPct val="115000"/>
                        </a:lnSpc>
                      </a:pPr>
                      <a:endParaRPr lang="en-US" sz="1000">
                        <a:effectLst/>
                        <a:latin typeface="Calibri"/>
                      </a:endParaRPr>
                    </a:p>
                  </a:txBody>
                  <a:tcPr marL="40546" marR="40546" marT="0" marB="0" anchor="b"/>
                </a:tc>
                <a:tc>
                  <a:txBody>
                    <a:bodyPr/>
                    <a:lstStyle/>
                    <a:p>
                      <a:pPr>
                        <a:lnSpc>
                          <a:spcPct val="115000"/>
                        </a:lnSpc>
                      </a:pPr>
                      <a:endParaRPr lang="en-US" sz="1000">
                        <a:effectLst/>
                        <a:latin typeface="Calibri"/>
                      </a:endParaRPr>
                    </a:p>
                  </a:txBody>
                  <a:tcPr marL="40546" marR="40546" marT="0" marB="0" anchor="b"/>
                </a:tc>
              </a:tr>
              <a:tr h="288858">
                <a:tc>
                  <a:txBody>
                    <a:bodyPr/>
                    <a:lstStyle/>
                    <a:p>
                      <a:pPr marL="0" marR="0">
                        <a:lnSpc>
                          <a:spcPct val="107000"/>
                        </a:lnSpc>
                        <a:spcBef>
                          <a:spcPts val="0"/>
                        </a:spcBef>
                        <a:spcAft>
                          <a:spcPts val="0"/>
                        </a:spcAft>
                      </a:pPr>
                      <a:r>
                        <a:rPr lang="fr-FR" sz="1000">
                          <a:effectLst/>
                        </a:rPr>
                        <a:t>Industry Dummies</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Yes</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Yes</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Yes</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Yes</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Yes</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Yes</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Yes</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Yes</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Yes</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Yes</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Yes</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Yes</a:t>
                      </a:r>
                      <a:endParaRPr lang="en-US" sz="1000">
                        <a:effectLst/>
                        <a:latin typeface="Calibri"/>
                        <a:ea typeface="Calibri"/>
                        <a:cs typeface="Times New Roman"/>
                      </a:endParaRPr>
                    </a:p>
                  </a:txBody>
                  <a:tcPr marL="40546" marR="40546" marT="0" marB="0" anchor="b"/>
                </a:tc>
              </a:tr>
              <a:tr h="304504">
                <a:tc>
                  <a:txBody>
                    <a:bodyPr/>
                    <a:lstStyle/>
                    <a:p>
                      <a:pPr>
                        <a:lnSpc>
                          <a:spcPct val="115000"/>
                        </a:lnSpc>
                      </a:pPr>
                      <a:endParaRPr lang="en-US" sz="1000">
                        <a:effectLst/>
                        <a:latin typeface="Calibri"/>
                      </a:endParaRPr>
                    </a:p>
                  </a:txBody>
                  <a:tcPr marL="40546" marR="40546" marT="0" marB="0" anchor="b"/>
                </a:tc>
                <a:tc>
                  <a:txBody>
                    <a:bodyPr/>
                    <a:lstStyle/>
                    <a:p>
                      <a:pPr>
                        <a:lnSpc>
                          <a:spcPct val="115000"/>
                        </a:lnSpc>
                      </a:pPr>
                      <a:endParaRPr lang="en-US" sz="1000">
                        <a:effectLst/>
                        <a:latin typeface="Calibri"/>
                      </a:endParaRPr>
                    </a:p>
                  </a:txBody>
                  <a:tcPr marL="40546" marR="40546" marT="0" marB="0" anchor="b"/>
                </a:tc>
                <a:tc>
                  <a:txBody>
                    <a:bodyPr/>
                    <a:lstStyle/>
                    <a:p>
                      <a:pPr>
                        <a:lnSpc>
                          <a:spcPct val="115000"/>
                        </a:lnSpc>
                      </a:pPr>
                      <a:endParaRPr lang="en-US" sz="1000">
                        <a:effectLst/>
                        <a:latin typeface="Calibri"/>
                      </a:endParaRPr>
                    </a:p>
                  </a:txBody>
                  <a:tcPr marL="40546" marR="40546" marT="0" marB="0" anchor="b"/>
                </a:tc>
                <a:tc>
                  <a:txBody>
                    <a:bodyPr/>
                    <a:lstStyle/>
                    <a:p>
                      <a:pPr>
                        <a:lnSpc>
                          <a:spcPct val="115000"/>
                        </a:lnSpc>
                      </a:pPr>
                      <a:endParaRPr lang="en-US" sz="1000">
                        <a:effectLst/>
                        <a:latin typeface="Calibri"/>
                      </a:endParaRPr>
                    </a:p>
                  </a:txBody>
                  <a:tcPr marL="40546" marR="40546" marT="0" marB="0" anchor="b"/>
                </a:tc>
                <a:tc>
                  <a:txBody>
                    <a:bodyPr/>
                    <a:lstStyle/>
                    <a:p>
                      <a:pPr>
                        <a:lnSpc>
                          <a:spcPct val="115000"/>
                        </a:lnSpc>
                      </a:pPr>
                      <a:endParaRPr lang="en-US" sz="1000">
                        <a:effectLst/>
                        <a:latin typeface="Calibri"/>
                      </a:endParaRPr>
                    </a:p>
                  </a:txBody>
                  <a:tcPr marL="40546" marR="40546" marT="0" marB="0" anchor="b"/>
                </a:tc>
                <a:tc>
                  <a:txBody>
                    <a:bodyPr/>
                    <a:lstStyle/>
                    <a:p>
                      <a:pPr>
                        <a:lnSpc>
                          <a:spcPct val="115000"/>
                        </a:lnSpc>
                      </a:pPr>
                      <a:endParaRPr lang="en-US" sz="1000">
                        <a:effectLst/>
                        <a:latin typeface="Calibri"/>
                      </a:endParaRPr>
                    </a:p>
                  </a:txBody>
                  <a:tcPr marL="40546" marR="40546" marT="0" marB="0" anchor="b"/>
                </a:tc>
                <a:tc>
                  <a:txBody>
                    <a:bodyPr/>
                    <a:lstStyle/>
                    <a:p>
                      <a:pPr>
                        <a:lnSpc>
                          <a:spcPct val="115000"/>
                        </a:lnSpc>
                      </a:pPr>
                      <a:endParaRPr lang="en-US" sz="1000">
                        <a:effectLst/>
                        <a:latin typeface="Calibri"/>
                      </a:endParaRPr>
                    </a:p>
                  </a:txBody>
                  <a:tcPr marL="40546" marR="40546" marT="0" marB="0" anchor="b"/>
                </a:tc>
                <a:tc>
                  <a:txBody>
                    <a:bodyPr/>
                    <a:lstStyle/>
                    <a:p>
                      <a:pPr>
                        <a:lnSpc>
                          <a:spcPct val="115000"/>
                        </a:lnSpc>
                      </a:pPr>
                      <a:endParaRPr lang="en-US" sz="1000">
                        <a:effectLst/>
                        <a:latin typeface="Calibri"/>
                      </a:endParaRPr>
                    </a:p>
                  </a:txBody>
                  <a:tcPr marL="40546" marR="40546" marT="0" marB="0" anchor="b"/>
                </a:tc>
                <a:tc>
                  <a:txBody>
                    <a:bodyPr/>
                    <a:lstStyle/>
                    <a:p>
                      <a:pPr>
                        <a:lnSpc>
                          <a:spcPct val="115000"/>
                        </a:lnSpc>
                      </a:pPr>
                      <a:endParaRPr lang="en-US" sz="1000">
                        <a:effectLst/>
                        <a:latin typeface="Calibri"/>
                      </a:endParaRPr>
                    </a:p>
                  </a:txBody>
                  <a:tcPr marL="40546" marR="40546" marT="0" marB="0" anchor="b"/>
                </a:tc>
                <a:tc>
                  <a:txBody>
                    <a:bodyPr/>
                    <a:lstStyle/>
                    <a:p>
                      <a:pPr>
                        <a:lnSpc>
                          <a:spcPct val="115000"/>
                        </a:lnSpc>
                      </a:pPr>
                      <a:endParaRPr lang="en-US" sz="1000">
                        <a:effectLst/>
                        <a:latin typeface="Calibri"/>
                      </a:endParaRPr>
                    </a:p>
                  </a:txBody>
                  <a:tcPr marL="40546" marR="40546" marT="0" marB="0" anchor="b"/>
                </a:tc>
                <a:tc>
                  <a:txBody>
                    <a:bodyPr/>
                    <a:lstStyle/>
                    <a:p>
                      <a:pPr>
                        <a:lnSpc>
                          <a:spcPct val="115000"/>
                        </a:lnSpc>
                      </a:pPr>
                      <a:endParaRPr lang="en-US" sz="1000">
                        <a:effectLst/>
                        <a:latin typeface="Calibri"/>
                      </a:endParaRPr>
                    </a:p>
                  </a:txBody>
                  <a:tcPr marL="40546" marR="40546" marT="0" marB="0" anchor="b"/>
                </a:tc>
                <a:tc>
                  <a:txBody>
                    <a:bodyPr/>
                    <a:lstStyle/>
                    <a:p>
                      <a:pPr>
                        <a:lnSpc>
                          <a:spcPct val="115000"/>
                        </a:lnSpc>
                      </a:pPr>
                      <a:endParaRPr lang="en-US" sz="1000">
                        <a:effectLst/>
                        <a:latin typeface="Calibri"/>
                      </a:endParaRPr>
                    </a:p>
                  </a:txBody>
                  <a:tcPr marL="40546" marR="40546" marT="0" marB="0" anchor="b"/>
                </a:tc>
                <a:tc>
                  <a:txBody>
                    <a:bodyPr/>
                    <a:lstStyle/>
                    <a:p>
                      <a:pPr>
                        <a:lnSpc>
                          <a:spcPct val="115000"/>
                        </a:lnSpc>
                      </a:pPr>
                      <a:endParaRPr lang="en-US" sz="1000">
                        <a:effectLst/>
                        <a:latin typeface="Calibri"/>
                      </a:endParaRPr>
                    </a:p>
                  </a:txBody>
                  <a:tcPr marL="40546" marR="40546" marT="0" marB="0" anchor="b"/>
                </a:tc>
              </a:tr>
              <a:tr h="288858">
                <a:tc>
                  <a:txBody>
                    <a:bodyPr/>
                    <a:lstStyle/>
                    <a:p>
                      <a:pPr marL="0" marR="0">
                        <a:lnSpc>
                          <a:spcPct val="107000"/>
                        </a:lnSpc>
                        <a:spcBef>
                          <a:spcPts val="0"/>
                        </a:spcBef>
                        <a:spcAft>
                          <a:spcPts val="0"/>
                        </a:spcAft>
                      </a:pPr>
                      <a:r>
                        <a:rPr lang="fr-FR" sz="1000">
                          <a:effectLst/>
                        </a:rPr>
                        <a:t>No. Obs.</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17072</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17072</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17072</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17031</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14637</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14613</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14637</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14559</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2435</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2435</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a:effectLst/>
                        </a:rPr>
                        <a:t>2435</a:t>
                      </a:r>
                      <a:endParaRPr lang="en-US" sz="1000">
                        <a:effectLst/>
                        <a:latin typeface="Calibri"/>
                        <a:ea typeface="Calibri"/>
                        <a:cs typeface="Times New Roman"/>
                      </a:endParaRPr>
                    </a:p>
                  </a:txBody>
                  <a:tcPr marL="40546" marR="40546" marT="0" marB="0" anchor="b"/>
                </a:tc>
                <a:tc>
                  <a:txBody>
                    <a:bodyPr/>
                    <a:lstStyle/>
                    <a:p>
                      <a:pPr marL="0" marR="0" algn="ctr">
                        <a:lnSpc>
                          <a:spcPct val="107000"/>
                        </a:lnSpc>
                        <a:spcBef>
                          <a:spcPts val="0"/>
                        </a:spcBef>
                        <a:spcAft>
                          <a:spcPts val="0"/>
                        </a:spcAft>
                      </a:pPr>
                      <a:r>
                        <a:rPr lang="fr-FR" sz="800" dirty="0">
                          <a:effectLst/>
                        </a:rPr>
                        <a:t>2383</a:t>
                      </a:r>
                      <a:endParaRPr lang="en-US" sz="1000" dirty="0">
                        <a:effectLst/>
                        <a:latin typeface="Calibri"/>
                        <a:ea typeface="Calibri"/>
                        <a:cs typeface="Times New Roman"/>
                      </a:endParaRPr>
                    </a:p>
                  </a:txBody>
                  <a:tcPr marL="40546" marR="40546" marT="0" marB="0" anchor="b"/>
                </a:tc>
              </a:tr>
            </a:tbl>
          </a:graphicData>
        </a:graphic>
      </p:graphicFrame>
    </p:spTree>
    <p:extLst>
      <p:ext uri="{BB962C8B-B14F-4D97-AF65-F5344CB8AC3E}">
        <p14:creationId xmlns:p14="http://schemas.microsoft.com/office/powerpoint/2010/main" val="18472509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sz="quarter" idx="1"/>
          </p:nvPr>
        </p:nvSpPr>
        <p:spPr/>
        <p:txBody>
          <a:bodyPr>
            <a:normAutofit fontScale="62500" lnSpcReduction="20000"/>
          </a:bodyPr>
          <a:lstStyle/>
          <a:p>
            <a:r>
              <a:rPr lang="en-US" dirty="0"/>
              <a:t>We document a notable change in the pattern of </a:t>
            </a:r>
            <a:r>
              <a:rPr lang="en-US" dirty="0" err="1"/>
              <a:t>fintech</a:t>
            </a:r>
            <a:r>
              <a:rPr lang="en-US" dirty="0"/>
              <a:t> VC investments around the world relative to other types of investments after the global financial crisis. </a:t>
            </a:r>
            <a:endParaRPr lang="en-US" dirty="0" smtClean="0"/>
          </a:p>
          <a:p>
            <a:endParaRPr lang="en-US" dirty="0"/>
          </a:p>
          <a:p>
            <a:r>
              <a:rPr lang="en-US" dirty="0" smtClean="0"/>
              <a:t>The </a:t>
            </a:r>
            <a:r>
              <a:rPr lang="en-US" dirty="0"/>
              <a:t>spike in </a:t>
            </a:r>
            <a:r>
              <a:rPr lang="en-US" dirty="0" err="1"/>
              <a:t>fintech</a:t>
            </a:r>
            <a:r>
              <a:rPr lang="en-US" dirty="0"/>
              <a:t> VC in certain countries is attributable to differential enforcement of financial institution rules amongst start-ups versus large established financial institutions after the financial crisis. </a:t>
            </a:r>
            <a:endParaRPr lang="en-US" dirty="0" smtClean="0"/>
          </a:p>
          <a:p>
            <a:endParaRPr lang="en-US" dirty="0"/>
          </a:p>
          <a:p>
            <a:r>
              <a:rPr lang="en-US" dirty="0" smtClean="0"/>
              <a:t>The </a:t>
            </a:r>
            <a:r>
              <a:rPr lang="en-US" dirty="0"/>
              <a:t>marked increase in </a:t>
            </a:r>
            <a:r>
              <a:rPr lang="en-US" dirty="0" err="1"/>
              <a:t>fintech</a:t>
            </a:r>
            <a:r>
              <a:rPr lang="en-US" dirty="0"/>
              <a:t> is more pronounced in countries </a:t>
            </a:r>
            <a:r>
              <a:rPr lang="en-US" i="1" dirty="0"/>
              <a:t>without</a:t>
            </a:r>
            <a:r>
              <a:rPr lang="en-US" dirty="0"/>
              <a:t> a major financial center. </a:t>
            </a:r>
            <a:endParaRPr lang="en-US" dirty="0" smtClean="0"/>
          </a:p>
          <a:p>
            <a:endParaRPr lang="en-US" dirty="0"/>
          </a:p>
          <a:p>
            <a:r>
              <a:rPr lang="en-US" dirty="0" smtClean="0"/>
              <a:t>The </a:t>
            </a:r>
            <a:r>
              <a:rPr lang="en-US" dirty="0" err="1"/>
              <a:t>fintech</a:t>
            </a:r>
            <a:r>
              <a:rPr lang="en-US" dirty="0"/>
              <a:t> boom is more pronounced for smaller private limited partnership VCs that likely have less experience with prior VC booms and busts. </a:t>
            </a:r>
            <a:endParaRPr lang="en-US" dirty="0" smtClean="0"/>
          </a:p>
          <a:p>
            <a:endParaRPr lang="en-US" dirty="0"/>
          </a:p>
          <a:p>
            <a:r>
              <a:rPr lang="en-US" dirty="0" smtClean="0"/>
              <a:t>These </a:t>
            </a:r>
            <a:r>
              <a:rPr lang="en-US" dirty="0" err="1"/>
              <a:t>fintech</a:t>
            </a:r>
            <a:r>
              <a:rPr lang="en-US" dirty="0"/>
              <a:t> VC deals are less likely to be successfully exited as IPOs and acquisitions, and substantially more likely to be liquidated, especially when located in countries </a:t>
            </a:r>
            <a:r>
              <a:rPr lang="en-US" i="1" dirty="0"/>
              <a:t>without</a:t>
            </a:r>
            <a:r>
              <a:rPr lang="en-US" dirty="0"/>
              <a:t> a major financial center. </a:t>
            </a:r>
          </a:p>
        </p:txBody>
      </p:sp>
      <p:sp>
        <p:nvSpPr>
          <p:cNvPr id="4" name="Slide Number Placeholder 3"/>
          <p:cNvSpPr>
            <a:spLocks noGrp="1"/>
          </p:cNvSpPr>
          <p:nvPr>
            <p:ph type="sldNum" sz="quarter" idx="12"/>
          </p:nvPr>
        </p:nvSpPr>
        <p:spPr/>
        <p:txBody>
          <a:bodyPr/>
          <a:lstStyle/>
          <a:p>
            <a:fld id="{A6921816-3563-43F3-9F20-072A403FB1B2}" type="slidenum">
              <a:rPr lang="en-US" smtClean="0"/>
              <a:t>32</a:t>
            </a:fld>
            <a:endParaRPr lang="en-US"/>
          </a:p>
        </p:txBody>
      </p:sp>
    </p:spTree>
    <p:extLst>
      <p:ext uri="{BB962C8B-B14F-4D97-AF65-F5344CB8AC3E}">
        <p14:creationId xmlns:p14="http://schemas.microsoft.com/office/powerpoint/2010/main" val="112287872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p:txBody>
          <a:bodyPr/>
          <a:lstStyle/>
          <a:p>
            <a:endParaRPr lang="en-US"/>
          </a:p>
        </p:txBody>
      </p:sp>
      <p:sp>
        <p:nvSpPr>
          <p:cNvPr id="4" name="Title 3"/>
          <p:cNvSpPr>
            <a:spLocks noGrp="1"/>
          </p:cNvSpPr>
          <p:nvPr>
            <p:ph type="ctrTitle"/>
          </p:nvPr>
        </p:nvSpPr>
        <p:spPr/>
        <p:txBody>
          <a:bodyPr/>
          <a:lstStyle/>
          <a:p>
            <a:r>
              <a:rPr lang="en-US" dirty="0" err="1" smtClean="0"/>
              <a:t>Crowdfunding</a:t>
            </a:r>
            <a:r>
              <a:rPr lang="en-US" dirty="0" smtClean="0"/>
              <a:t> to SMEs</a:t>
            </a:r>
            <a:endParaRPr lang="en-US" dirty="0"/>
          </a:p>
        </p:txBody>
      </p:sp>
    </p:spTree>
    <p:extLst>
      <p:ext uri="{BB962C8B-B14F-4D97-AF65-F5344CB8AC3E}">
        <p14:creationId xmlns:p14="http://schemas.microsoft.com/office/powerpoint/2010/main" val="42635100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European </a:t>
            </a:r>
            <a:r>
              <a:rPr lang="en-US" dirty="0" err="1" smtClean="0"/>
              <a:t>Crowdlending</a:t>
            </a:r>
            <a:r>
              <a:rPr lang="en-US" dirty="0" smtClean="0"/>
              <a:t> Platform</a:t>
            </a:r>
            <a:endParaRPr lang="en-US" dirty="0"/>
          </a:p>
        </p:txBody>
      </p:sp>
      <p:sp>
        <p:nvSpPr>
          <p:cNvPr id="3" name="Content Placeholder 2"/>
          <p:cNvSpPr>
            <a:spLocks noGrp="1"/>
          </p:cNvSpPr>
          <p:nvPr>
            <p:ph sz="quarter" idx="1"/>
          </p:nvPr>
        </p:nvSpPr>
        <p:spPr/>
        <p:txBody>
          <a:bodyPr>
            <a:normAutofit fontScale="70000" lnSpcReduction="20000"/>
          </a:bodyPr>
          <a:lstStyle/>
          <a:p>
            <a:r>
              <a:rPr lang="en-US" dirty="0" smtClean="0"/>
              <a:t>Multinational </a:t>
            </a:r>
            <a:r>
              <a:rPr lang="en-US" dirty="0"/>
              <a:t>company, operating a peer-to-peer lending platform</a:t>
            </a:r>
            <a:r>
              <a:rPr lang="en-US" dirty="0" smtClean="0"/>
              <a:t>, operating in a number of different countries (so far has requested </a:t>
            </a:r>
            <a:r>
              <a:rPr lang="en-US" dirty="0" err="1" smtClean="0"/>
              <a:t>annominity</a:t>
            </a:r>
            <a:r>
              <a:rPr lang="en-US" dirty="0" smtClean="0"/>
              <a:t>) </a:t>
            </a:r>
            <a:endParaRPr lang="en-US" dirty="0" smtClean="0"/>
          </a:p>
          <a:p>
            <a:endParaRPr lang="en-US" dirty="0"/>
          </a:p>
          <a:p>
            <a:r>
              <a:rPr lang="en-US" dirty="0" smtClean="0"/>
              <a:t>Using </a:t>
            </a:r>
            <a:r>
              <a:rPr lang="en-US" dirty="0"/>
              <a:t>the </a:t>
            </a:r>
            <a:r>
              <a:rPr lang="en-US" dirty="0" err="1"/>
              <a:t>crowdfunding</a:t>
            </a:r>
            <a:r>
              <a:rPr lang="en-US" dirty="0"/>
              <a:t> model, the </a:t>
            </a:r>
            <a:r>
              <a:rPr lang="en-US" dirty="0" smtClean="0"/>
              <a:t>company creates </a:t>
            </a:r>
            <a:r>
              <a:rPr lang="en-US" dirty="0"/>
              <a:t>a direct link between private lenders and small businesses seeking loans</a:t>
            </a:r>
            <a:r>
              <a:rPr lang="en-US" dirty="0" smtClean="0"/>
              <a:t>. </a:t>
            </a:r>
          </a:p>
          <a:p>
            <a:endParaRPr lang="en-US" dirty="0"/>
          </a:p>
          <a:p>
            <a:r>
              <a:rPr lang="en-US" dirty="0" smtClean="0"/>
              <a:t>Small business </a:t>
            </a:r>
            <a:r>
              <a:rPr lang="en-US" dirty="0"/>
              <a:t>loans from 10,000 to 250,000 euros</a:t>
            </a:r>
            <a:r>
              <a:rPr lang="en-US" dirty="0" smtClean="0"/>
              <a:t>.</a:t>
            </a:r>
            <a:endParaRPr lang="en-US" dirty="0"/>
          </a:p>
          <a:p>
            <a:endParaRPr lang="en-US" dirty="0" smtClean="0"/>
          </a:p>
          <a:p>
            <a:r>
              <a:rPr lang="en-US" dirty="0" smtClean="0"/>
              <a:t>Platform </a:t>
            </a:r>
            <a:r>
              <a:rPr lang="en-US" dirty="0"/>
              <a:t>determines whether the borrower is creditworthy and assigns a credit grade that determines the payable interest rate and the fees. </a:t>
            </a:r>
            <a:endParaRPr lang="en-US" dirty="0" smtClean="0"/>
          </a:p>
          <a:p>
            <a:endParaRPr lang="en-US" dirty="0"/>
          </a:p>
          <a:p>
            <a:r>
              <a:rPr lang="en-US" dirty="0" smtClean="0"/>
              <a:t>Charges borrowers </a:t>
            </a:r>
            <a:r>
              <a:rPr lang="en-US" dirty="0"/>
              <a:t>a 1% to 4.5% origination fee. </a:t>
            </a:r>
            <a:endParaRPr lang="en-US" dirty="0" smtClean="0"/>
          </a:p>
          <a:p>
            <a:endParaRPr lang="en-US" dirty="0"/>
          </a:p>
          <a:p>
            <a:r>
              <a:rPr lang="en-US" dirty="0" smtClean="0"/>
              <a:t>Loan </a:t>
            </a:r>
            <a:r>
              <a:rPr lang="en-US" dirty="0"/>
              <a:t>can be repaid without an early repayment fee at any time</a:t>
            </a:r>
          </a:p>
        </p:txBody>
      </p:sp>
    </p:spTree>
    <p:extLst>
      <p:ext uri="{BB962C8B-B14F-4D97-AF65-F5344CB8AC3E}">
        <p14:creationId xmlns:p14="http://schemas.microsoft.com/office/powerpoint/2010/main" val="3854080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a:t>
            </a:r>
            <a:endParaRPr lang="en-US" dirty="0"/>
          </a:p>
        </p:txBody>
      </p:sp>
      <p:sp>
        <p:nvSpPr>
          <p:cNvPr id="3" name="Content Placeholder 2"/>
          <p:cNvSpPr>
            <a:spLocks noGrp="1"/>
          </p:cNvSpPr>
          <p:nvPr>
            <p:ph sz="quarter" idx="1"/>
          </p:nvPr>
        </p:nvSpPr>
        <p:spPr/>
        <p:txBody>
          <a:bodyPr>
            <a:normAutofit fontScale="70000" lnSpcReduction="20000"/>
          </a:bodyPr>
          <a:lstStyle/>
          <a:p>
            <a:r>
              <a:rPr lang="en-US" dirty="0" smtClean="0"/>
              <a:t>March 2014 to November 2015</a:t>
            </a:r>
          </a:p>
          <a:p>
            <a:endParaRPr lang="en-US" dirty="0" smtClean="0"/>
          </a:p>
          <a:p>
            <a:r>
              <a:rPr lang="en-US" dirty="0"/>
              <a:t>Over </a:t>
            </a:r>
            <a:r>
              <a:rPr lang="en-US" dirty="0">
                <a:solidFill>
                  <a:srgbClr val="FF0000"/>
                </a:solidFill>
              </a:rPr>
              <a:t>€9</a:t>
            </a:r>
            <a:r>
              <a:rPr lang="en-US" dirty="0"/>
              <a:t> million funded</a:t>
            </a:r>
          </a:p>
          <a:p>
            <a:endParaRPr lang="en-US" dirty="0" smtClean="0"/>
          </a:p>
          <a:p>
            <a:r>
              <a:rPr lang="en-US" dirty="0" smtClean="0">
                <a:solidFill>
                  <a:srgbClr val="FF0000"/>
                </a:solidFill>
              </a:rPr>
              <a:t>414</a:t>
            </a:r>
            <a:r>
              <a:rPr lang="en-US" dirty="0" smtClean="0"/>
              <a:t> companies</a:t>
            </a:r>
          </a:p>
          <a:p>
            <a:endParaRPr lang="en-US" dirty="0"/>
          </a:p>
          <a:p>
            <a:r>
              <a:rPr lang="en-US" dirty="0" smtClean="0"/>
              <a:t>Median company asks for </a:t>
            </a:r>
            <a:r>
              <a:rPr lang="en-US" dirty="0" smtClean="0">
                <a:solidFill>
                  <a:srgbClr val="FF0000"/>
                </a:solidFill>
              </a:rPr>
              <a:t>€60,000 </a:t>
            </a:r>
            <a:r>
              <a:rPr lang="en-US" dirty="0" smtClean="0"/>
              <a:t>and receives </a:t>
            </a:r>
            <a:r>
              <a:rPr lang="en-US" dirty="0" smtClean="0">
                <a:solidFill>
                  <a:srgbClr val="FF0000"/>
                </a:solidFill>
              </a:rPr>
              <a:t>€29,450</a:t>
            </a:r>
          </a:p>
          <a:p>
            <a:endParaRPr lang="en-US" dirty="0" smtClean="0"/>
          </a:p>
          <a:p>
            <a:r>
              <a:rPr lang="en-US" dirty="0" smtClean="0"/>
              <a:t>Median company has </a:t>
            </a:r>
            <a:r>
              <a:rPr lang="en-US" dirty="0" smtClean="0">
                <a:solidFill>
                  <a:srgbClr val="FF0000"/>
                </a:solidFill>
              </a:rPr>
              <a:t>€295,975 </a:t>
            </a:r>
            <a:r>
              <a:rPr lang="en-US" dirty="0" smtClean="0"/>
              <a:t>in assets, </a:t>
            </a:r>
            <a:r>
              <a:rPr lang="en-US" dirty="0" smtClean="0">
                <a:solidFill>
                  <a:srgbClr val="FF0000"/>
                </a:solidFill>
              </a:rPr>
              <a:t>€44,100 </a:t>
            </a:r>
            <a:r>
              <a:rPr lang="en-US" dirty="0" smtClean="0"/>
              <a:t>income</a:t>
            </a:r>
            <a:endParaRPr lang="en-US" dirty="0"/>
          </a:p>
          <a:p>
            <a:endParaRPr lang="en-US" dirty="0"/>
          </a:p>
          <a:p>
            <a:r>
              <a:rPr lang="en-US" dirty="0" smtClean="0">
                <a:solidFill>
                  <a:srgbClr val="FF0000"/>
                </a:solidFill>
              </a:rPr>
              <a:t>1-61</a:t>
            </a:r>
            <a:r>
              <a:rPr lang="en-US" dirty="0" smtClean="0"/>
              <a:t> days for time until funded</a:t>
            </a:r>
          </a:p>
          <a:p>
            <a:endParaRPr lang="en-US" dirty="0"/>
          </a:p>
          <a:p>
            <a:r>
              <a:rPr lang="en-US" dirty="0" smtClean="0"/>
              <a:t>On average, a firm gets </a:t>
            </a:r>
            <a:r>
              <a:rPr lang="en-US" dirty="0" smtClean="0">
                <a:solidFill>
                  <a:srgbClr val="FF0000"/>
                </a:solidFill>
              </a:rPr>
              <a:t>57.5%</a:t>
            </a:r>
            <a:r>
              <a:rPr lang="en-US" dirty="0" smtClean="0"/>
              <a:t> of requested funding</a:t>
            </a:r>
          </a:p>
          <a:p>
            <a:r>
              <a:rPr lang="en-US" dirty="0" smtClean="0"/>
              <a:t>Median success is </a:t>
            </a:r>
            <a:r>
              <a:rPr lang="en-US" dirty="0" smtClean="0">
                <a:solidFill>
                  <a:srgbClr val="FF0000"/>
                </a:solidFill>
              </a:rPr>
              <a:t>53.2%</a:t>
            </a:r>
          </a:p>
          <a:p>
            <a:r>
              <a:rPr lang="en-US" dirty="0" smtClean="0"/>
              <a:t>Min </a:t>
            </a:r>
            <a:r>
              <a:rPr lang="en-US" dirty="0" smtClean="0">
                <a:solidFill>
                  <a:srgbClr val="FF0000"/>
                </a:solidFill>
              </a:rPr>
              <a:t>0.01%</a:t>
            </a:r>
            <a:r>
              <a:rPr lang="en-US" dirty="0" smtClean="0"/>
              <a:t> to Max </a:t>
            </a:r>
            <a:r>
              <a:rPr lang="en-US" dirty="0" smtClean="0">
                <a:solidFill>
                  <a:srgbClr val="FF0000"/>
                </a:solidFill>
              </a:rPr>
              <a:t>100%</a:t>
            </a:r>
          </a:p>
          <a:p>
            <a:endParaRPr lang="en-US" dirty="0" smtClean="0"/>
          </a:p>
          <a:p>
            <a:endParaRPr lang="en-US" dirty="0"/>
          </a:p>
        </p:txBody>
      </p:sp>
    </p:spTree>
    <p:extLst>
      <p:ext uri="{BB962C8B-B14F-4D97-AF65-F5344CB8AC3E}">
        <p14:creationId xmlns:p14="http://schemas.microsoft.com/office/powerpoint/2010/main" val="27878780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2163235451"/>
              </p:ext>
            </p:extLst>
          </p:nvPr>
        </p:nvGraphicFramePr>
        <p:xfrm>
          <a:off x="0" y="6"/>
          <a:ext cx="9143999" cy="6857980"/>
        </p:xfrm>
        <a:graphic>
          <a:graphicData uri="http://schemas.openxmlformats.org/drawingml/2006/table">
            <a:tbl>
              <a:tblPr>
                <a:tableStyleId>{5C22544A-7EE6-4342-B048-85BDC9FD1C3A}</a:tableStyleId>
              </a:tblPr>
              <a:tblGrid>
                <a:gridCol w="4290163"/>
                <a:gridCol w="668055"/>
                <a:gridCol w="741125"/>
                <a:gridCol w="741125"/>
                <a:gridCol w="862903"/>
                <a:gridCol w="908136"/>
                <a:gridCol w="932492"/>
              </a:tblGrid>
              <a:tr h="505916">
                <a:tc>
                  <a:txBody>
                    <a:bodyPr/>
                    <a:lstStyle/>
                    <a:p>
                      <a:pPr algn="l" fontAlgn="b"/>
                      <a:r>
                        <a:rPr lang="en-US" sz="1000" u="none" strike="noStrike" dirty="0">
                          <a:effectLst/>
                        </a:rPr>
                        <a:t>Variable</a:t>
                      </a:r>
                      <a:endParaRPr lang="en-US" sz="1000" b="0" i="0" u="none" strike="noStrike" dirty="0">
                        <a:solidFill>
                          <a:srgbClr val="000000"/>
                        </a:solidFill>
                        <a:effectLst/>
                        <a:latin typeface="Times New Roman"/>
                      </a:endParaRPr>
                    </a:p>
                  </a:txBody>
                  <a:tcPr marL="4262" marR="4262" marT="4262" marB="0" anchor="b"/>
                </a:tc>
                <a:tc>
                  <a:txBody>
                    <a:bodyPr/>
                    <a:lstStyle/>
                    <a:p>
                      <a:pPr algn="l" fontAlgn="b"/>
                      <a:r>
                        <a:rPr lang="en-US" sz="1000" u="none" strike="noStrike">
                          <a:effectLst/>
                        </a:rPr>
                        <a:t>Obs</a:t>
                      </a:r>
                      <a:endParaRPr lang="en-US" sz="1000" b="0" i="0" u="none" strike="noStrike">
                        <a:solidFill>
                          <a:srgbClr val="000000"/>
                        </a:solidFill>
                        <a:effectLst/>
                        <a:latin typeface="Times New Roman"/>
                      </a:endParaRPr>
                    </a:p>
                  </a:txBody>
                  <a:tcPr marL="4262" marR="4262" marT="4262" marB="0" anchor="b"/>
                </a:tc>
                <a:tc>
                  <a:txBody>
                    <a:bodyPr/>
                    <a:lstStyle/>
                    <a:p>
                      <a:pPr algn="l" fontAlgn="b"/>
                      <a:r>
                        <a:rPr lang="en-US" sz="1000" u="none" strike="noStrike">
                          <a:effectLst/>
                        </a:rPr>
                        <a:t>Mean</a:t>
                      </a:r>
                      <a:endParaRPr lang="en-US" sz="1000" b="0" i="0" u="none" strike="noStrike">
                        <a:solidFill>
                          <a:srgbClr val="000000"/>
                        </a:solidFill>
                        <a:effectLst/>
                        <a:latin typeface="Times New Roman"/>
                      </a:endParaRPr>
                    </a:p>
                  </a:txBody>
                  <a:tcPr marL="4262" marR="4262" marT="4262" marB="0" anchor="b"/>
                </a:tc>
                <a:tc>
                  <a:txBody>
                    <a:bodyPr/>
                    <a:lstStyle/>
                    <a:p>
                      <a:pPr algn="l" fontAlgn="b"/>
                      <a:r>
                        <a:rPr lang="en-US" sz="1000" u="none" strike="noStrike">
                          <a:effectLst/>
                        </a:rPr>
                        <a:t>Median</a:t>
                      </a:r>
                      <a:endParaRPr lang="en-US" sz="1000" b="0" i="0" u="none" strike="noStrike">
                        <a:solidFill>
                          <a:srgbClr val="000000"/>
                        </a:solidFill>
                        <a:effectLst/>
                        <a:latin typeface="Times New Roman"/>
                      </a:endParaRPr>
                    </a:p>
                  </a:txBody>
                  <a:tcPr marL="4262" marR="4262" marT="4262" marB="0" anchor="b"/>
                </a:tc>
                <a:tc>
                  <a:txBody>
                    <a:bodyPr/>
                    <a:lstStyle/>
                    <a:p>
                      <a:pPr algn="l" fontAlgn="b"/>
                      <a:r>
                        <a:rPr lang="en-US" sz="1000" u="none" strike="noStrike">
                          <a:effectLst/>
                        </a:rPr>
                        <a:t>Std. Dev.</a:t>
                      </a:r>
                      <a:endParaRPr lang="en-US" sz="1000" b="0" i="0" u="none" strike="noStrike">
                        <a:solidFill>
                          <a:srgbClr val="000000"/>
                        </a:solidFill>
                        <a:effectLst/>
                        <a:latin typeface="Times New Roman"/>
                      </a:endParaRPr>
                    </a:p>
                  </a:txBody>
                  <a:tcPr marL="4262" marR="4262" marT="4262" marB="0" anchor="b"/>
                </a:tc>
                <a:tc>
                  <a:txBody>
                    <a:bodyPr/>
                    <a:lstStyle/>
                    <a:p>
                      <a:pPr algn="l" fontAlgn="b"/>
                      <a:r>
                        <a:rPr lang="en-US" sz="1000" u="none" strike="noStrike">
                          <a:effectLst/>
                        </a:rPr>
                        <a:t>Min</a:t>
                      </a:r>
                      <a:endParaRPr lang="en-US" sz="1000" b="0" i="0" u="none" strike="noStrike">
                        <a:solidFill>
                          <a:srgbClr val="000000"/>
                        </a:solidFill>
                        <a:effectLst/>
                        <a:latin typeface="Times New Roman"/>
                      </a:endParaRPr>
                    </a:p>
                  </a:txBody>
                  <a:tcPr marL="4262" marR="4262" marT="4262" marB="0" anchor="b"/>
                </a:tc>
                <a:tc>
                  <a:txBody>
                    <a:bodyPr/>
                    <a:lstStyle/>
                    <a:p>
                      <a:pPr algn="l" fontAlgn="b"/>
                      <a:r>
                        <a:rPr lang="en-US" sz="1000" u="none" strike="noStrike">
                          <a:effectLst/>
                        </a:rPr>
                        <a:t>Max</a:t>
                      </a:r>
                      <a:endParaRPr lang="en-US" sz="1000" b="0" i="0" u="none" strike="noStrike">
                        <a:solidFill>
                          <a:srgbClr val="000000"/>
                        </a:solidFill>
                        <a:effectLst/>
                        <a:latin typeface="Times New Roman"/>
                      </a:endParaRPr>
                    </a:p>
                  </a:txBody>
                  <a:tcPr marL="4262" marR="4262" marT="4262" marB="0" anchor="b"/>
                </a:tc>
              </a:tr>
              <a:tr h="198502">
                <a:tc>
                  <a:txBody>
                    <a:bodyPr/>
                    <a:lstStyle/>
                    <a:p>
                      <a:pPr algn="l" fontAlgn="b"/>
                      <a:r>
                        <a:rPr lang="en-US" sz="1000" u="sng" strike="noStrike">
                          <a:effectLst/>
                        </a:rPr>
                        <a:t>Dependent Variables</a:t>
                      </a:r>
                      <a:endParaRPr lang="en-US" sz="1000" b="0" i="0" u="sng" strike="noStrike">
                        <a:solidFill>
                          <a:srgbClr val="000000"/>
                        </a:solidFill>
                        <a:effectLst/>
                        <a:latin typeface="Times New Roman"/>
                      </a:endParaRPr>
                    </a:p>
                  </a:txBody>
                  <a:tcPr marL="4262" marR="4262" marT="4262" marB="0" anchor="b"/>
                </a:tc>
                <a:tc>
                  <a:txBody>
                    <a:bodyPr/>
                    <a:lstStyle/>
                    <a:p>
                      <a:pPr algn="l" fontAlgn="b"/>
                      <a:endParaRPr lang="en-US" sz="1000" b="0" i="0" u="none" strike="noStrike">
                        <a:solidFill>
                          <a:srgbClr val="000000"/>
                        </a:solidFill>
                        <a:effectLst/>
                        <a:latin typeface="Times New Roman"/>
                      </a:endParaRPr>
                    </a:p>
                  </a:txBody>
                  <a:tcPr marL="4262" marR="4262" marT="4262" marB="0" anchor="b"/>
                </a:tc>
                <a:tc>
                  <a:txBody>
                    <a:bodyPr/>
                    <a:lstStyle/>
                    <a:p>
                      <a:pPr algn="l" fontAlgn="b"/>
                      <a:endParaRPr lang="en-US" sz="1000" b="0" i="0" u="none" strike="noStrike">
                        <a:solidFill>
                          <a:srgbClr val="000000"/>
                        </a:solidFill>
                        <a:effectLst/>
                        <a:latin typeface="Times New Roman"/>
                      </a:endParaRPr>
                    </a:p>
                  </a:txBody>
                  <a:tcPr marL="4262" marR="4262" marT="4262" marB="0" anchor="b"/>
                </a:tc>
                <a:tc>
                  <a:txBody>
                    <a:bodyPr/>
                    <a:lstStyle/>
                    <a:p>
                      <a:pPr algn="l" fontAlgn="b"/>
                      <a:endParaRPr lang="en-US" sz="1000" b="0" i="0" u="none" strike="noStrike">
                        <a:solidFill>
                          <a:srgbClr val="000000"/>
                        </a:solidFill>
                        <a:effectLst/>
                        <a:latin typeface="Times New Roman"/>
                      </a:endParaRPr>
                    </a:p>
                  </a:txBody>
                  <a:tcPr marL="4262" marR="4262" marT="4262" marB="0" anchor="b"/>
                </a:tc>
                <a:tc>
                  <a:txBody>
                    <a:bodyPr/>
                    <a:lstStyle/>
                    <a:p>
                      <a:pPr algn="l" fontAlgn="b"/>
                      <a:endParaRPr lang="en-US" sz="1000" b="0" i="0" u="none" strike="noStrike">
                        <a:solidFill>
                          <a:srgbClr val="000000"/>
                        </a:solidFill>
                        <a:effectLst/>
                        <a:latin typeface="Times New Roman"/>
                      </a:endParaRPr>
                    </a:p>
                  </a:txBody>
                  <a:tcPr marL="4262" marR="4262" marT="4262" marB="0" anchor="b"/>
                </a:tc>
                <a:tc>
                  <a:txBody>
                    <a:bodyPr/>
                    <a:lstStyle/>
                    <a:p>
                      <a:pPr algn="l" fontAlgn="b"/>
                      <a:endParaRPr lang="en-US" sz="1000" b="0" i="0" u="none" strike="noStrike">
                        <a:solidFill>
                          <a:srgbClr val="000000"/>
                        </a:solidFill>
                        <a:effectLst/>
                        <a:latin typeface="Times New Roman"/>
                      </a:endParaRPr>
                    </a:p>
                  </a:txBody>
                  <a:tcPr marL="4262" marR="4262" marT="4262" marB="0" anchor="b"/>
                </a:tc>
                <a:tc>
                  <a:txBody>
                    <a:bodyPr/>
                    <a:lstStyle/>
                    <a:p>
                      <a:pPr algn="l" fontAlgn="b"/>
                      <a:endParaRPr lang="en-US" sz="1000" b="0" i="0" u="none" strike="noStrike">
                        <a:solidFill>
                          <a:srgbClr val="000000"/>
                        </a:solidFill>
                        <a:effectLst/>
                        <a:latin typeface="Times New Roman"/>
                      </a:endParaRPr>
                    </a:p>
                  </a:txBody>
                  <a:tcPr marL="4262" marR="4262" marT="4262" marB="0" anchor="b"/>
                </a:tc>
              </a:tr>
              <a:tr h="198502">
                <a:tc>
                  <a:txBody>
                    <a:bodyPr/>
                    <a:lstStyle/>
                    <a:p>
                      <a:pPr algn="l" fontAlgn="b"/>
                      <a:r>
                        <a:rPr lang="en-US" sz="1000" u="none" strike="noStrike">
                          <a:effectLst/>
                        </a:rPr>
                        <a:t>Success (% of Capital Raised)</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414</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0.58</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0.532</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0.32</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0.01</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1</a:t>
                      </a:r>
                      <a:endParaRPr lang="en-US" sz="1000" b="0" i="0" u="none" strike="noStrike">
                        <a:solidFill>
                          <a:srgbClr val="000000"/>
                        </a:solidFill>
                        <a:effectLst/>
                        <a:latin typeface="Times New Roman"/>
                      </a:endParaRPr>
                    </a:p>
                  </a:txBody>
                  <a:tcPr marL="4262" marR="4262" marT="4262" marB="0" anchor="b"/>
                </a:tc>
              </a:tr>
              <a:tr h="198502">
                <a:tc>
                  <a:txBody>
                    <a:bodyPr/>
                    <a:lstStyle/>
                    <a:p>
                      <a:pPr algn="l" fontAlgn="b"/>
                      <a:r>
                        <a:rPr lang="en-US" sz="1000" u="none" strike="noStrike">
                          <a:effectLst/>
                        </a:rPr>
                        <a:t>Investment Campaign</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414</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84.70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77</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47.28</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4</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302</a:t>
                      </a:r>
                      <a:endParaRPr lang="en-US" sz="1000" b="0" i="0" u="none" strike="noStrike">
                        <a:solidFill>
                          <a:srgbClr val="000000"/>
                        </a:solidFill>
                        <a:effectLst/>
                        <a:latin typeface="Times New Roman"/>
                      </a:endParaRPr>
                    </a:p>
                  </a:txBody>
                  <a:tcPr marL="4262" marR="4262" marT="4262" marB="0" anchor="b"/>
                </a:tc>
              </a:tr>
              <a:tr h="198502">
                <a:tc>
                  <a:txBody>
                    <a:bodyPr/>
                    <a:lstStyle/>
                    <a:p>
                      <a:pPr algn="l" fontAlgn="b"/>
                      <a:r>
                        <a:rPr lang="en-US" sz="1000" u="none" strike="noStrike">
                          <a:effectLst/>
                        </a:rPr>
                        <a:t>Bid Amount</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414</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33,680.68</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29,450.00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22,297.93</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400.00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124,800.00</a:t>
                      </a:r>
                      <a:endParaRPr lang="en-US" sz="1000" b="0" i="0" u="none" strike="noStrike">
                        <a:solidFill>
                          <a:srgbClr val="000000"/>
                        </a:solidFill>
                        <a:effectLst/>
                        <a:latin typeface="Times New Roman"/>
                      </a:endParaRPr>
                    </a:p>
                  </a:txBody>
                  <a:tcPr marL="4262" marR="4262" marT="4262" marB="0" anchor="b"/>
                </a:tc>
              </a:tr>
              <a:tr h="198502">
                <a:tc>
                  <a:txBody>
                    <a:bodyPr/>
                    <a:lstStyle/>
                    <a:p>
                      <a:pPr algn="l" fontAlgn="b"/>
                      <a:r>
                        <a:rPr lang="en-US" sz="1000" u="none" strike="noStrike">
                          <a:effectLst/>
                        </a:rPr>
                        <a:t>Funded Dummy</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414</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0.89</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1</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0.31</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1</a:t>
                      </a:r>
                      <a:endParaRPr lang="en-US" sz="1000" b="0" i="0" u="none" strike="noStrike">
                        <a:solidFill>
                          <a:srgbClr val="000000"/>
                        </a:solidFill>
                        <a:effectLst/>
                        <a:latin typeface="Times New Roman"/>
                      </a:endParaRPr>
                    </a:p>
                  </a:txBody>
                  <a:tcPr marL="4262" marR="4262" marT="4262" marB="0" anchor="b"/>
                </a:tc>
              </a:tr>
              <a:tr h="198502">
                <a:tc>
                  <a:txBody>
                    <a:bodyPr/>
                    <a:lstStyle/>
                    <a:p>
                      <a:pPr algn="l" fontAlgn="b"/>
                      <a:r>
                        <a:rPr lang="en-US" sz="1000" u="none" strike="noStrike">
                          <a:effectLst/>
                        </a:rPr>
                        <a:t>Time Listed to Funded</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403</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20.12</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20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11.85</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61</a:t>
                      </a:r>
                      <a:endParaRPr lang="en-US" sz="1000" b="0" i="0" u="none" strike="noStrike">
                        <a:solidFill>
                          <a:srgbClr val="000000"/>
                        </a:solidFill>
                        <a:effectLst/>
                        <a:latin typeface="Times New Roman"/>
                      </a:endParaRPr>
                    </a:p>
                  </a:txBody>
                  <a:tcPr marL="4262" marR="4262" marT="4262" marB="0" anchor="b"/>
                </a:tc>
              </a:tr>
              <a:tr h="198502">
                <a:tc>
                  <a:txBody>
                    <a:bodyPr/>
                    <a:lstStyle/>
                    <a:p>
                      <a:pPr algn="l" fontAlgn="b"/>
                      <a:r>
                        <a:rPr lang="en-US" sz="1000" u="none" strike="noStrike">
                          <a:effectLst/>
                        </a:rPr>
                        <a:t>Time Funded to Issued</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367</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19.17</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15</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10.38</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4</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59</a:t>
                      </a:r>
                      <a:endParaRPr lang="en-US" sz="1000" b="0" i="0" u="none" strike="noStrike">
                        <a:solidFill>
                          <a:srgbClr val="000000"/>
                        </a:solidFill>
                        <a:effectLst/>
                        <a:latin typeface="Times New Roman"/>
                      </a:endParaRPr>
                    </a:p>
                  </a:txBody>
                  <a:tcPr marL="4262" marR="4262" marT="4262" marB="0" anchor="b"/>
                </a:tc>
              </a:tr>
              <a:tr h="198502">
                <a:tc>
                  <a:txBody>
                    <a:bodyPr/>
                    <a:lstStyle/>
                    <a:p>
                      <a:pPr algn="l" fontAlgn="b"/>
                      <a:r>
                        <a:rPr lang="en-US" sz="1000" u="sng" strike="noStrike">
                          <a:effectLst/>
                        </a:rPr>
                        <a:t>Investment Characteristics</a:t>
                      </a:r>
                      <a:endParaRPr lang="en-US" sz="1000" b="0" i="0" u="sng" strike="noStrike">
                        <a:solidFill>
                          <a:srgbClr val="000000"/>
                        </a:solidFill>
                        <a:effectLst/>
                        <a:latin typeface="Times New Roman"/>
                      </a:endParaRPr>
                    </a:p>
                  </a:txBody>
                  <a:tcPr marL="4262" marR="4262" marT="4262" marB="0" anchor="b"/>
                </a:tc>
                <a:tc>
                  <a:txBody>
                    <a:bodyPr/>
                    <a:lstStyle/>
                    <a:p>
                      <a:pPr algn="l" fontAlgn="b"/>
                      <a:endParaRPr lang="en-US" sz="1000" b="0" i="0" u="none" strike="noStrike">
                        <a:solidFill>
                          <a:srgbClr val="000000"/>
                        </a:solidFill>
                        <a:effectLst/>
                        <a:latin typeface="Times New Roman"/>
                      </a:endParaRPr>
                    </a:p>
                  </a:txBody>
                  <a:tcPr marL="4262" marR="4262" marT="4262" marB="0" anchor="b"/>
                </a:tc>
                <a:tc>
                  <a:txBody>
                    <a:bodyPr/>
                    <a:lstStyle/>
                    <a:p>
                      <a:pPr algn="l" fontAlgn="b"/>
                      <a:endParaRPr lang="en-US" sz="1000" b="0" i="0" u="none" strike="noStrike">
                        <a:solidFill>
                          <a:srgbClr val="000000"/>
                        </a:solidFill>
                        <a:effectLst/>
                        <a:latin typeface="Times New Roman"/>
                      </a:endParaRPr>
                    </a:p>
                  </a:txBody>
                  <a:tcPr marL="4262" marR="4262" marT="4262" marB="0" anchor="b"/>
                </a:tc>
                <a:tc>
                  <a:txBody>
                    <a:bodyPr/>
                    <a:lstStyle/>
                    <a:p>
                      <a:pPr algn="l" fontAlgn="b"/>
                      <a:endParaRPr lang="en-US" sz="1000" b="0" i="0" u="none" strike="noStrike">
                        <a:solidFill>
                          <a:srgbClr val="000000"/>
                        </a:solidFill>
                        <a:effectLst/>
                        <a:latin typeface="Times New Roman"/>
                      </a:endParaRPr>
                    </a:p>
                  </a:txBody>
                  <a:tcPr marL="4262" marR="4262" marT="4262" marB="0" anchor="b"/>
                </a:tc>
                <a:tc>
                  <a:txBody>
                    <a:bodyPr/>
                    <a:lstStyle/>
                    <a:p>
                      <a:pPr algn="l" fontAlgn="b"/>
                      <a:endParaRPr lang="en-US" sz="1000" b="0" i="0" u="none" strike="noStrike">
                        <a:solidFill>
                          <a:srgbClr val="000000"/>
                        </a:solidFill>
                        <a:effectLst/>
                        <a:latin typeface="Times New Roman"/>
                      </a:endParaRPr>
                    </a:p>
                  </a:txBody>
                  <a:tcPr marL="4262" marR="4262" marT="4262" marB="0" anchor="b"/>
                </a:tc>
                <a:tc>
                  <a:txBody>
                    <a:bodyPr/>
                    <a:lstStyle/>
                    <a:p>
                      <a:pPr algn="l" fontAlgn="b"/>
                      <a:endParaRPr lang="en-US" sz="1000" b="0" i="0" u="none" strike="noStrike">
                        <a:solidFill>
                          <a:srgbClr val="000000"/>
                        </a:solidFill>
                        <a:effectLst/>
                        <a:latin typeface="Times New Roman"/>
                      </a:endParaRPr>
                    </a:p>
                  </a:txBody>
                  <a:tcPr marL="4262" marR="4262" marT="4262" marB="0" anchor="b"/>
                </a:tc>
                <a:tc>
                  <a:txBody>
                    <a:bodyPr/>
                    <a:lstStyle/>
                    <a:p>
                      <a:pPr algn="l" fontAlgn="b"/>
                      <a:endParaRPr lang="en-US" sz="1000" b="0" i="0" u="none" strike="noStrike">
                        <a:solidFill>
                          <a:srgbClr val="000000"/>
                        </a:solidFill>
                        <a:effectLst/>
                        <a:latin typeface="Times New Roman"/>
                      </a:endParaRPr>
                    </a:p>
                  </a:txBody>
                  <a:tcPr marL="4262" marR="4262" marT="4262" marB="0" anchor="b"/>
                </a:tc>
              </a:tr>
              <a:tr h="198502">
                <a:tc>
                  <a:txBody>
                    <a:bodyPr/>
                    <a:lstStyle/>
                    <a:p>
                      <a:pPr algn="l" fontAlgn="b"/>
                      <a:r>
                        <a:rPr lang="en-US" sz="1000" u="none" strike="noStrike">
                          <a:effectLst/>
                        </a:rPr>
                        <a:t>Nominal Yield - Risk Free</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414</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0.0685</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0.0657</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dirty="0">
                          <a:effectLst/>
                        </a:rPr>
                        <a:t>0.0190</a:t>
                      </a:r>
                      <a:endParaRPr lang="en-US" sz="1000" b="0" i="0" u="none" strike="noStrike" dirty="0">
                        <a:solidFill>
                          <a:srgbClr val="000000"/>
                        </a:solidFill>
                        <a:effectLst/>
                        <a:latin typeface="Times New Roman"/>
                      </a:endParaRPr>
                    </a:p>
                  </a:txBody>
                  <a:tcPr marL="4262" marR="4262" marT="4262" marB="0" anchor="b"/>
                </a:tc>
                <a:tc>
                  <a:txBody>
                    <a:bodyPr/>
                    <a:lstStyle/>
                    <a:p>
                      <a:pPr algn="r" fontAlgn="b"/>
                      <a:r>
                        <a:rPr lang="en-US" sz="1000" u="none" strike="noStrike" dirty="0">
                          <a:effectLst/>
                        </a:rPr>
                        <a:t>0.0313</a:t>
                      </a:r>
                      <a:endParaRPr lang="en-US" sz="1000" b="0" i="0" u="none" strike="noStrike" dirty="0">
                        <a:solidFill>
                          <a:srgbClr val="000000"/>
                        </a:solidFill>
                        <a:effectLst/>
                        <a:latin typeface="Times New Roman"/>
                      </a:endParaRPr>
                    </a:p>
                  </a:txBody>
                  <a:tcPr marL="4262" marR="4262" marT="4262" marB="0" anchor="b"/>
                </a:tc>
                <a:tc>
                  <a:txBody>
                    <a:bodyPr/>
                    <a:lstStyle/>
                    <a:p>
                      <a:pPr algn="r" fontAlgn="b"/>
                      <a:r>
                        <a:rPr lang="en-US" sz="1000" u="none" strike="noStrike">
                          <a:effectLst/>
                        </a:rPr>
                        <a:t>0.1502</a:t>
                      </a:r>
                      <a:endParaRPr lang="en-US" sz="1000" b="0" i="0" u="none" strike="noStrike">
                        <a:solidFill>
                          <a:srgbClr val="000000"/>
                        </a:solidFill>
                        <a:effectLst/>
                        <a:latin typeface="Times New Roman"/>
                      </a:endParaRPr>
                    </a:p>
                  </a:txBody>
                  <a:tcPr marL="4262" marR="4262" marT="4262" marB="0" anchor="b"/>
                </a:tc>
              </a:tr>
              <a:tr h="198502">
                <a:tc>
                  <a:txBody>
                    <a:bodyPr/>
                    <a:lstStyle/>
                    <a:p>
                      <a:pPr algn="l" fontAlgn="b"/>
                      <a:r>
                        <a:rPr lang="en-US" sz="1000" u="none" strike="noStrike">
                          <a:effectLst/>
                        </a:rPr>
                        <a:t>Percent Female Investors</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414</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0.07</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0.0714</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0.03</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0.2363636</a:t>
                      </a:r>
                      <a:endParaRPr lang="en-US" sz="1000" b="0" i="0" u="none" strike="noStrike">
                        <a:solidFill>
                          <a:srgbClr val="000000"/>
                        </a:solidFill>
                        <a:effectLst/>
                        <a:latin typeface="Times New Roman"/>
                      </a:endParaRPr>
                    </a:p>
                  </a:txBody>
                  <a:tcPr marL="4262" marR="4262" marT="4262" marB="0" anchor="b"/>
                </a:tc>
              </a:tr>
              <a:tr h="198502">
                <a:tc>
                  <a:txBody>
                    <a:bodyPr/>
                    <a:lstStyle/>
                    <a:p>
                      <a:pPr algn="l" fontAlgn="b"/>
                      <a:r>
                        <a:rPr lang="en-US" sz="1000" u="none" strike="noStrike">
                          <a:effectLst/>
                        </a:rPr>
                        <a:t>Principal Amount</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414</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72,183.57</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60,000.00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46,889.03</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10,000.00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250,000.00</a:t>
                      </a:r>
                      <a:endParaRPr lang="en-US" sz="1000" b="0" i="0" u="none" strike="noStrike">
                        <a:solidFill>
                          <a:srgbClr val="000000"/>
                        </a:solidFill>
                        <a:effectLst/>
                        <a:latin typeface="Times New Roman"/>
                      </a:endParaRPr>
                    </a:p>
                  </a:txBody>
                  <a:tcPr marL="4262" marR="4262" marT="4262" marB="0" anchor="b"/>
                </a:tc>
              </a:tr>
              <a:tr h="198502">
                <a:tc>
                  <a:txBody>
                    <a:bodyPr/>
                    <a:lstStyle/>
                    <a:p>
                      <a:pPr algn="l" fontAlgn="b"/>
                      <a:r>
                        <a:rPr lang="en-US" sz="1000" u="none" strike="noStrike">
                          <a:effectLst/>
                        </a:rPr>
                        <a:t>Loan Duration (Months)</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414</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34.01</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36</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13.80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6</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60</a:t>
                      </a:r>
                      <a:endParaRPr lang="en-US" sz="1000" b="0" i="0" u="none" strike="noStrike">
                        <a:solidFill>
                          <a:srgbClr val="000000"/>
                        </a:solidFill>
                        <a:effectLst/>
                        <a:latin typeface="Times New Roman"/>
                      </a:endParaRPr>
                    </a:p>
                  </a:txBody>
                  <a:tcPr marL="4262" marR="4262" marT="4262" marB="0" anchor="b"/>
                </a:tc>
              </a:tr>
              <a:tr h="198502">
                <a:tc>
                  <a:txBody>
                    <a:bodyPr/>
                    <a:lstStyle/>
                    <a:p>
                      <a:pPr algn="l" fontAlgn="b"/>
                      <a:r>
                        <a:rPr lang="en-US" sz="1000" u="sng" strike="noStrike">
                          <a:effectLst/>
                        </a:rPr>
                        <a:t>Firm Characteristics</a:t>
                      </a:r>
                      <a:endParaRPr lang="en-US" sz="1000" b="0" i="0" u="sng" strike="noStrike">
                        <a:solidFill>
                          <a:srgbClr val="000000"/>
                        </a:solidFill>
                        <a:effectLst/>
                        <a:latin typeface="Times New Roman"/>
                      </a:endParaRPr>
                    </a:p>
                  </a:txBody>
                  <a:tcPr marL="4262" marR="4262" marT="4262" marB="0" anchor="b"/>
                </a:tc>
                <a:tc>
                  <a:txBody>
                    <a:bodyPr/>
                    <a:lstStyle/>
                    <a:p>
                      <a:pPr algn="l" fontAlgn="b"/>
                      <a:endParaRPr lang="en-US" sz="1000" b="0" i="0" u="none" strike="noStrike">
                        <a:solidFill>
                          <a:srgbClr val="000000"/>
                        </a:solidFill>
                        <a:effectLst/>
                        <a:latin typeface="Times New Roman"/>
                      </a:endParaRPr>
                    </a:p>
                  </a:txBody>
                  <a:tcPr marL="4262" marR="4262" marT="4262" marB="0" anchor="b"/>
                </a:tc>
                <a:tc>
                  <a:txBody>
                    <a:bodyPr/>
                    <a:lstStyle/>
                    <a:p>
                      <a:pPr algn="l" fontAlgn="b"/>
                      <a:endParaRPr lang="en-US" sz="1000" b="0" i="0" u="none" strike="noStrike">
                        <a:solidFill>
                          <a:srgbClr val="000000"/>
                        </a:solidFill>
                        <a:effectLst/>
                        <a:latin typeface="Times New Roman"/>
                      </a:endParaRPr>
                    </a:p>
                  </a:txBody>
                  <a:tcPr marL="4262" marR="4262" marT="4262" marB="0" anchor="b"/>
                </a:tc>
                <a:tc>
                  <a:txBody>
                    <a:bodyPr/>
                    <a:lstStyle/>
                    <a:p>
                      <a:pPr algn="l" fontAlgn="b"/>
                      <a:endParaRPr lang="en-US" sz="1000" b="0" i="0" u="none" strike="noStrike">
                        <a:solidFill>
                          <a:srgbClr val="000000"/>
                        </a:solidFill>
                        <a:effectLst/>
                        <a:latin typeface="Times New Roman"/>
                      </a:endParaRPr>
                    </a:p>
                  </a:txBody>
                  <a:tcPr marL="4262" marR="4262" marT="4262" marB="0" anchor="b"/>
                </a:tc>
                <a:tc>
                  <a:txBody>
                    <a:bodyPr/>
                    <a:lstStyle/>
                    <a:p>
                      <a:pPr algn="l" fontAlgn="b"/>
                      <a:endParaRPr lang="en-US" sz="1000" b="0" i="0" u="none" strike="noStrike">
                        <a:solidFill>
                          <a:srgbClr val="000000"/>
                        </a:solidFill>
                        <a:effectLst/>
                        <a:latin typeface="Times New Roman"/>
                      </a:endParaRPr>
                    </a:p>
                  </a:txBody>
                  <a:tcPr marL="4262" marR="4262" marT="4262" marB="0" anchor="b"/>
                </a:tc>
                <a:tc>
                  <a:txBody>
                    <a:bodyPr/>
                    <a:lstStyle/>
                    <a:p>
                      <a:pPr algn="l" fontAlgn="b"/>
                      <a:endParaRPr lang="en-US" sz="1000" b="0" i="0" u="none" strike="noStrike">
                        <a:solidFill>
                          <a:srgbClr val="000000"/>
                        </a:solidFill>
                        <a:effectLst/>
                        <a:latin typeface="Times New Roman"/>
                      </a:endParaRPr>
                    </a:p>
                  </a:txBody>
                  <a:tcPr marL="4262" marR="4262" marT="4262" marB="0" anchor="b"/>
                </a:tc>
                <a:tc>
                  <a:txBody>
                    <a:bodyPr/>
                    <a:lstStyle/>
                    <a:p>
                      <a:pPr algn="l" fontAlgn="b"/>
                      <a:endParaRPr lang="en-US" sz="1000" b="0" i="0" u="none" strike="noStrike">
                        <a:solidFill>
                          <a:srgbClr val="000000"/>
                        </a:solidFill>
                        <a:effectLst/>
                        <a:latin typeface="Times New Roman"/>
                      </a:endParaRPr>
                    </a:p>
                  </a:txBody>
                  <a:tcPr marL="4262" marR="4262" marT="4262" marB="0" anchor="b"/>
                </a:tc>
              </a:tr>
              <a:tr h="198502">
                <a:tc>
                  <a:txBody>
                    <a:bodyPr/>
                    <a:lstStyle/>
                    <a:p>
                      <a:pPr algn="l" fontAlgn="b"/>
                      <a:r>
                        <a:rPr lang="en-US" sz="1000" u="none" strike="noStrike">
                          <a:effectLst/>
                        </a:rPr>
                        <a:t>Number of Employees</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414</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17.55</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10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28.51</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1</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300</a:t>
                      </a:r>
                      <a:endParaRPr lang="en-US" sz="1000" b="0" i="0" u="none" strike="noStrike">
                        <a:solidFill>
                          <a:srgbClr val="000000"/>
                        </a:solidFill>
                        <a:effectLst/>
                        <a:latin typeface="Times New Roman"/>
                      </a:endParaRPr>
                    </a:p>
                  </a:txBody>
                  <a:tcPr marL="4262" marR="4262" marT="4262" marB="0" anchor="b"/>
                </a:tc>
              </a:tr>
              <a:tr h="198502">
                <a:tc>
                  <a:txBody>
                    <a:bodyPr/>
                    <a:lstStyle/>
                    <a:p>
                      <a:pPr algn="l" fontAlgn="b"/>
                      <a:r>
                        <a:rPr lang="en-US" sz="1000" u="none" strike="noStrike">
                          <a:effectLst/>
                        </a:rPr>
                        <a:t>Female Debtor</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414</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0.16</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0.37</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1</a:t>
                      </a:r>
                      <a:endParaRPr lang="en-US" sz="1000" b="0" i="0" u="none" strike="noStrike">
                        <a:solidFill>
                          <a:srgbClr val="000000"/>
                        </a:solidFill>
                        <a:effectLst/>
                        <a:latin typeface="Times New Roman"/>
                      </a:endParaRPr>
                    </a:p>
                  </a:txBody>
                  <a:tcPr marL="4262" marR="4262" marT="4262" marB="0" anchor="b"/>
                </a:tc>
              </a:tr>
              <a:tr h="198502">
                <a:tc>
                  <a:txBody>
                    <a:bodyPr/>
                    <a:lstStyle/>
                    <a:p>
                      <a:pPr algn="l" fontAlgn="b"/>
                      <a:r>
                        <a:rPr lang="en-US" sz="1000" u="none" strike="noStrike">
                          <a:effectLst/>
                        </a:rPr>
                        <a:t>Assets</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414</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808,571.20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295,975.00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1,409,318.00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9,000.00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14,600,000.00</a:t>
                      </a:r>
                      <a:endParaRPr lang="en-US" sz="1000" b="0" i="0" u="none" strike="noStrike">
                        <a:solidFill>
                          <a:srgbClr val="000000"/>
                        </a:solidFill>
                        <a:effectLst/>
                        <a:latin typeface="Times New Roman"/>
                      </a:endParaRPr>
                    </a:p>
                  </a:txBody>
                  <a:tcPr marL="4262" marR="4262" marT="4262" marB="0" anchor="b"/>
                </a:tc>
              </a:tr>
              <a:tr h="198502">
                <a:tc>
                  <a:txBody>
                    <a:bodyPr/>
                    <a:lstStyle/>
                    <a:p>
                      <a:pPr algn="l" fontAlgn="b"/>
                      <a:r>
                        <a:rPr lang="en-US" sz="1000" u="none" strike="noStrike">
                          <a:effectLst/>
                        </a:rPr>
                        <a:t>Current Assets/Current Liabilities</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412</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2.87</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1.297928</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14.10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256.2</a:t>
                      </a:r>
                      <a:endParaRPr lang="en-US" sz="1000" b="0" i="0" u="none" strike="noStrike">
                        <a:solidFill>
                          <a:srgbClr val="000000"/>
                        </a:solidFill>
                        <a:effectLst/>
                        <a:latin typeface="Times New Roman"/>
                      </a:endParaRPr>
                    </a:p>
                  </a:txBody>
                  <a:tcPr marL="4262" marR="4262" marT="4262" marB="0" anchor="b"/>
                </a:tc>
              </a:tr>
              <a:tr h="198502">
                <a:tc>
                  <a:txBody>
                    <a:bodyPr/>
                    <a:lstStyle/>
                    <a:p>
                      <a:pPr algn="l" fontAlgn="b"/>
                      <a:r>
                        <a:rPr lang="en-US" sz="1000" u="none" strike="noStrike">
                          <a:effectLst/>
                        </a:rPr>
                        <a:t>Liabilities</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414</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808,609.80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295,975.00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1,409,146.00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9,000.00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14,600,000.00</a:t>
                      </a:r>
                      <a:endParaRPr lang="en-US" sz="1000" b="0" i="0" u="none" strike="noStrike">
                        <a:solidFill>
                          <a:srgbClr val="000000"/>
                        </a:solidFill>
                        <a:effectLst/>
                        <a:latin typeface="Times New Roman"/>
                      </a:endParaRPr>
                    </a:p>
                  </a:txBody>
                  <a:tcPr marL="4262" marR="4262" marT="4262" marB="0" anchor="b"/>
                </a:tc>
              </a:tr>
              <a:tr h="198502">
                <a:tc>
                  <a:txBody>
                    <a:bodyPr/>
                    <a:lstStyle/>
                    <a:p>
                      <a:pPr algn="l" fontAlgn="b"/>
                      <a:r>
                        <a:rPr lang="en-US" sz="1000" u="none" strike="noStrike">
                          <a:effectLst/>
                        </a:rPr>
                        <a:t>Equity</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414</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160,649.70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49,241.67</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519,186.70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-1,214,900.00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7,492,967.00</a:t>
                      </a:r>
                      <a:endParaRPr lang="en-US" sz="1000" b="0" i="0" u="none" strike="noStrike">
                        <a:solidFill>
                          <a:srgbClr val="000000"/>
                        </a:solidFill>
                        <a:effectLst/>
                        <a:latin typeface="Times New Roman"/>
                      </a:endParaRPr>
                    </a:p>
                  </a:txBody>
                  <a:tcPr marL="4262" marR="4262" marT="4262" marB="0" anchor="b"/>
                </a:tc>
              </a:tr>
              <a:tr h="198502">
                <a:tc>
                  <a:txBody>
                    <a:bodyPr/>
                    <a:lstStyle/>
                    <a:p>
                      <a:pPr algn="l" fontAlgn="b"/>
                      <a:r>
                        <a:rPr lang="en-US" sz="1000" u="none" strike="noStrike">
                          <a:effectLst/>
                        </a:rPr>
                        <a:t>Net Income</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414</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66,744.35</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44,100.00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101,940.60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-346,300.00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1,112,533.00</a:t>
                      </a:r>
                      <a:endParaRPr lang="en-US" sz="1000" b="0" i="0" u="none" strike="noStrike">
                        <a:solidFill>
                          <a:srgbClr val="000000"/>
                        </a:solidFill>
                        <a:effectLst/>
                        <a:latin typeface="Times New Roman"/>
                      </a:endParaRPr>
                    </a:p>
                  </a:txBody>
                  <a:tcPr marL="4262" marR="4262" marT="4262" marB="0" anchor="b"/>
                </a:tc>
              </a:tr>
              <a:tr h="198502">
                <a:tc>
                  <a:txBody>
                    <a:bodyPr/>
                    <a:lstStyle/>
                    <a:p>
                      <a:pPr algn="l" fontAlgn="b"/>
                      <a:r>
                        <a:rPr lang="en-US" sz="1000" u="sng" strike="noStrike">
                          <a:effectLst/>
                        </a:rPr>
                        <a:t>Legal Entity Status of Debtor</a:t>
                      </a:r>
                      <a:endParaRPr lang="en-US" sz="1000" b="0" i="0" u="sng" strike="noStrike">
                        <a:solidFill>
                          <a:srgbClr val="000000"/>
                        </a:solidFill>
                        <a:effectLst/>
                        <a:latin typeface="Times New Roman"/>
                      </a:endParaRPr>
                    </a:p>
                  </a:txBody>
                  <a:tcPr marL="4262" marR="4262" marT="4262" marB="0" anchor="b"/>
                </a:tc>
                <a:tc>
                  <a:txBody>
                    <a:bodyPr/>
                    <a:lstStyle/>
                    <a:p>
                      <a:pPr algn="l" fontAlgn="b"/>
                      <a:endParaRPr lang="en-US" sz="1000" b="0" i="0" u="none" strike="noStrike">
                        <a:solidFill>
                          <a:srgbClr val="000000"/>
                        </a:solidFill>
                        <a:effectLst/>
                        <a:latin typeface="Times New Roman"/>
                      </a:endParaRPr>
                    </a:p>
                  </a:txBody>
                  <a:tcPr marL="4262" marR="4262" marT="4262" marB="0" anchor="b"/>
                </a:tc>
                <a:tc>
                  <a:txBody>
                    <a:bodyPr/>
                    <a:lstStyle/>
                    <a:p>
                      <a:pPr algn="l" fontAlgn="b"/>
                      <a:endParaRPr lang="en-US" sz="1000" b="0" i="0" u="none" strike="noStrike">
                        <a:solidFill>
                          <a:srgbClr val="000000"/>
                        </a:solidFill>
                        <a:effectLst/>
                        <a:latin typeface="Times New Roman"/>
                      </a:endParaRPr>
                    </a:p>
                  </a:txBody>
                  <a:tcPr marL="4262" marR="4262" marT="4262" marB="0" anchor="b"/>
                </a:tc>
                <a:tc>
                  <a:txBody>
                    <a:bodyPr/>
                    <a:lstStyle/>
                    <a:p>
                      <a:pPr algn="l" fontAlgn="b"/>
                      <a:endParaRPr lang="en-US" sz="1000" b="0" i="0" u="none" strike="noStrike">
                        <a:solidFill>
                          <a:srgbClr val="000000"/>
                        </a:solidFill>
                        <a:effectLst/>
                        <a:latin typeface="Times New Roman"/>
                      </a:endParaRPr>
                    </a:p>
                  </a:txBody>
                  <a:tcPr marL="4262" marR="4262" marT="4262" marB="0" anchor="b"/>
                </a:tc>
                <a:tc>
                  <a:txBody>
                    <a:bodyPr/>
                    <a:lstStyle/>
                    <a:p>
                      <a:pPr algn="l" fontAlgn="b"/>
                      <a:endParaRPr lang="en-US" sz="1000" b="0" i="0" u="none" strike="noStrike">
                        <a:solidFill>
                          <a:srgbClr val="000000"/>
                        </a:solidFill>
                        <a:effectLst/>
                        <a:latin typeface="Times New Roman"/>
                      </a:endParaRPr>
                    </a:p>
                  </a:txBody>
                  <a:tcPr marL="4262" marR="4262" marT="4262" marB="0" anchor="b"/>
                </a:tc>
                <a:tc>
                  <a:txBody>
                    <a:bodyPr/>
                    <a:lstStyle/>
                    <a:p>
                      <a:pPr algn="l" fontAlgn="b"/>
                      <a:endParaRPr lang="en-US" sz="1000" b="0" i="0" u="none" strike="noStrike">
                        <a:solidFill>
                          <a:srgbClr val="000000"/>
                        </a:solidFill>
                        <a:effectLst/>
                        <a:latin typeface="Times New Roman"/>
                      </a:endParaRPr>
                    </a:p>
                  </a:txBody>
                  <a:tcPr marL="4262" marR="4262" marT="4262" marB="0" anchor="b"/>
                </a:tc>
                <a:tc>
                  <a:txBody>
                    <a:bodyPr/>
                    <a:lstStyle/>
                    <a:p>
                      <a:pPr algn="l" fontAlgn="b"/>
                      <a:endParaRPr lang="en-US" sz="1000" b="0" i="0" u="none" strike="noStrike">
                        <a:solidFill>
                          <a:srgbClr val="000000"/>
                        </a:solidFill>
                        <a:effectLst/>
                        <a:latin typeface="Times New Roman"/>
                      </a:endParaRPr>
                    </a:p>
                  </a:txBody>
                  <a:tcPr marL="4262" marR="4262" marT="4262" marB="0" anchor="b"/>
                </a:tc>
              </a:tr>
              <a:tr h="198502">
                <a:tc>
                  <a:txBody>
                    <a:bodyPr/>
                    <a:lstStyle/>
                    <a:p>
                      <a:pPr algn="l" fontAlgn="b"/>
                      <a:r>
                        <a:rPr lang="en-US" sz="1000" u="none" strike="noStrike">
                          <a:effectLst/>
                        </a:rPr>
                        <a:t>AG (PLC)</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414</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0.02</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0.13</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1</a:t>
                      </a:r>
                      <a:endParaRPr lang="en-US" sz="1000" b="0" i="0" u="none" strike="noStrike">
                        <a:solidFill>
                          <a:srgbClr val="000000"/>
                        </a:solidFill>
                        <a:effectLst/>
                        <a:latin typeface="Times New Roman"/>
                      </a:endParaRPr>
                    </a:p>
                  </a:txBody>
                  <a:tcPr marL="4262" marR="4262" marT="4262" marB="0" anchor="b"/>
                </a:tc>
              </a:tr>
              <a:tr h="198502">
                <a:tc>
                  <a:txBody>
                    <a:bodyPr/>
                    <a:lstStyle/>
                    <a:p>
                      <a:pPr algn="l" fontAlgn="b"/>
                      <a:r>
                        <a:rPr lang="en-US" sz="1000" u="none" strike="noStrike">
                          <a:effectLst/>
                        </a:rPr>
                        <a:t>Registered Cooperative (eG)</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414</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0.00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0.07</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1</a:t>
                      </a:r>
                      <a:endParaRPr lang="en-US" sz="1000" b="0" i="0" u="none" strike="noStrike">
                        <a:solidFill>
                          <a:srgbClr val="000000"/>
                        </a:solidFill>
                        <a:effectLst/>
                        <a:latin typeface="Times New Roman"/>
                      </a:endParaRPr>
                    </a:p>
                  </a:txBody>
                  <a:tcPr marL="4262" marR="4262" marT="4262" marB="0" anchor="b"/>
                </a:tc>
              </a:tr>
              <a:tr h="198502">
                <a:tc>
                  <a:txBody>
                    <a:bodyPr/>
                    <a:lstStyle/>
                    <a:p>
                      <a:pPr algn="l" fontAlgn="b"/>
                      <a:r>
                        <a:rPr lang="en-US" sz="1000" u="none" strike="noStrike">
                          <a:effectLst/>
                        </a:rPr>
                        <a:t>Registered Merchant (eK)</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414</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0.04</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0.20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1</a:t>
                      </a:r>
                      <a:endParaRPr lang="en-US" sz="1000" b="0" i="0" u="none" strike="noStrike">
                        <a:solidFill>
                          <a:srgbClr val="000000"/>
                        </a:solidFill>
                        <a:effectLst/>
                        <a:latin typeface="Times New Roman"/>
                      </a:endParaRPr>
                    </a:p>
                  </a:txBody>
                  <a:tcPr marL="4262" marR="4262" marT="4262" marB="0" anchor="b"/>
                </a:tc>
              </a:tr>
              <a:tr h="198502">
                <a:tc>
                  <a:txBody>
                    <a:bodyPr/>
                    <a:lstStyle/>
                    <a:p>
                      <a:pPr algn="l" fontAlgn="b"/>
                      <a:r>
                        <a:rPr lang="en-US" sz="1000" u="none" strike="noStrike">
                          <a:effectLst/>
                        </a:rPr>
                        <a:t>Freelancer</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414</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0.03</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0.17</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1</a:t>
                      </a:r>
                      <a:endParaRPr lang="en-US" sz="1000" b="0" i="0" u="none" strike="noStrike">
                        <a:solidFill>
                          <a:srgbClr val="000000"/>
                        </a:solidFill>
                        <a:effectLst/>
                        <a:latin typeface="Times New Roman"/>
                      </a:endParaRPr>
                    </a:p>
                  </a:txBody>
                  <a:tcPr marL="4262" marR="4262" marT="4262" marB="0" anchor="b"/>
                </a:tc>
              </a:tr>
              <a:tr h="198502">
                <a:tc>
                  <a:txBody>
                    <a:bodyPr/>
                    <a:lstStyle/>
                    <a:p>
                      <a:pPr algn="l" fontAlgn="b"/>
                      <a:r>
                        <a:rPr lang="en-US" sz="1000" u="none" strike="noStrike">
                          <a:effectLst/>
                        </a:rPr>
                        <a:t>LLC (GmbH)</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414</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0.56</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1</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0.50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1</a:t>
                      </a:r>
                      <a:endParaRPr lang="en-US" sz="1000" b="0" i="0" u="none" strike="noStrike">
                        <a:solidFill>
                          <a:srgbClr val="000000"/>
                        </a:solidFill>
                        <a:effectLst/>
                        <a:latin typeface="Times New Roman"/>
                      </a:endParaRPr>
                    </a:p>
                  </a:txBody>
                  <a:tcPr marL="4262" marR="4262" marT="4262" marB="0" anchor="b"/>
                </a:tc>
              </a:tr>
              <a:tr h="198502">
                <a:tc>
                  <a:txBody>
                    <a:bodyPr/>
                    <a:lstStyle/>
                    <a:p>
                      <a:pPr algn="l" fontAlgn="b"/>
                      <a:r>
                        <a:rPr lang="en-US" sz="1000" u="none" strike="noStrike">
                          <a:effectLst/>
                        </a:rPr>
                        <a:t>LP with LLC as GP (GmbH &amp; Co KG)</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414</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0.09</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0.29</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1</a:t>
                      </a:r>
                      <a:endParaRPr lang="en-US" sz="1000" b="0" i="0" u="none" strike="noStrike">
                        <a:solidFill>
                          <a:srgbClr val="000000"/>
                        </a:solidFill>
                        <a:effectLst/>
                        <a:latin typeface="Times New Roman"/>
                      </a:endParaRPr>
                    </a:p>
                  </a:txBody>
                  <a:tcPr marL="4262" marR="4262" marT="4262" marB="0" anchor="b"/>
                </a:tc>
              </a:tr>
              <a:tr h="198502">
                <a:tc>
                  <a:txBody>
                    <a:bodyPr/>
                    <a:lstStyle/>
                    <a:p>
                      <a:pPr algn="l" fontAlgn="b"/>
                      <a:r>
                        <a:rPr lang="en-US" sz="1000" u="none" strike="noStrike">
                          <a:effectLst/>
                        </a:rPr>
                        <a:t>LP (KG)</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414</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0.01</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0.11</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1</a:t>
                      </a:r>
                      <a:endParaRPr lang="en-US" sz="1000" b="0" i="0" u="none" strike="noStrike">
                        <a:solidFill>
                          <a:srgbClr val="000000"/>
                        </a:solidFill>
                        <a:effectLst/>
                        <a:latin typeface="Times New Roman"/>
                      </a:endParaRPr>
                    </a:p>
                  </a:txBody>
                  <a:tcPr marL="4262" marR="4262" marT="4262" marB="0" anchor="b"/>
                </a:tc>
              </a:tr>
              <a:tr h="198502">
                <a:tc>
                  <a:txBody>
                    <a:bodyPr/>
                    <a:lstStyle/>
                    <a:p>
                      <a:pPr algn="l" fontAlgn="b"/>
                      <a:r>
                        <a:rPr lang="en-US" sz="1000" u="none" strike="noStrike">
                          <a:effectLst/>
                        </a:rPr>
                        <a:t>Non-Registered Merchant (neK)</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414</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0.08</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0.27</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1</a:t>
                      </a:r>
                      <a:endParaRPr lang="en-US" sz="1000" b="0" i="0" u="none" strike="noStrike">
                        <a:solidFill>
                          <a:srgbClr val="000000"/>
                        </a:solidFill>
                        <a:effectLst/>
                        <a:latin typeface="Times New Roman"/>
                      </a:endParaRPr>
                    </a:p>
                  </a:txBody>
                  <a:tcPr marL="4262" marR="4262" marT="4262" marB="0" anchor="b"/>
                </a:tc>
              </a:tr>
              <a:tr h="198502">
                <a:tc>
                  <a:txBody>
                    <a:bodyPr/>
                    <a:lstStyle/>
                    <a:p>
                      <a:pPr algn="l" fontAlgn="b"/>
                      <a:r>
                        <a:rPr lang="en-US" sz="1000" u="none" strike="noStrike">
                          <a:effectLst/>
                        </a:rPr>
                        <a:t>General Partnership (OHG)</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414</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0.01</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0.11</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1</a:t>
                      </a:r>
                      <a:endParaRPr lang="en-US" sz="1000" b="0" i="0" u="none" strike="noStrike">
                        <a:solidFill>
                          <a:srgbClr val="000000"/>
                        </a:solidFill>
                        <a:effectLst/>
                        <a:latin typeface="Times New Roman"/>
                      </a:endParaRPr>
                    </a:p>
                  </a:txBody>
                  <a:tcPr marL="4262" marR="4262" marT="4262" marB="0" anchor="b"/>
                </a:tc>
              </a:tr>
              <a:tr h="198502">
                <a:tc>
                  <a:txBody>
                    <a:bodyPr/>
                    <a:lstStyle/>
                    <a:p>
                      <a:pPr algn="l" fontAlgn="b"/>
                      <a:r>
                        <a:rPr lang="en-US" sz="1000" u="none" strike="noStrike">
                          <a:effectLst/>
                        </a:rPr>
                        <a:t>Other</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414</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0.13</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0.34</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1</a:t>
                      </a:r>
                      <a:endParaRPr lang="en-US" sz="1000" b="0" i="0" u="none" strike="noStrike">
                        <a:solidFill>
                          <a:srgbClr val="000000"/>
                        </a:solidFill>
                        <a:effectLst/>
                        <a:latin typeface="Times New Roman"/>
                      </a:endParaRPr>
                    </a:p>
                  </a:txBody>
                  <a:tcPr marL="4262" marR="4262" marT="4262" marB="0" anchor="b"/>
                </a:tc>
              </a:tr>
              <a:tr h="198502">
                <a:tc>
                  <a:txBody>
                    <a:bodyPr/>
                    <a:lstStyle/>
                    <a:p>
                      <a:pPr algn="l" fontAlgn="b"/>
                      <a:r>
                        <a:rPr lang="en-US" sz="1000" u="none" strike="noStrike">
                          <a:effectLst/>
                        </a:rPr>
                        <a:t>small LLC (UG)</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414</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0.01</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0.12</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dirty="0">
                          <a:effectLst/>
                        </a:rPr>
                        <a:t>1</a:t>
                      </a:r>
                      <a:endParaRPr lang="en-US" sz="1000" b="0" i="0" u="none" strike="noStrike" dirty="0">
                        <a:solidFill>
                          <a:srgbClr val="000000"/>
                        </a:solidFill>
                        <a:effectLst/>
                        <a:latin typeface="Times New Roman"/>
                      </a:endParaRPr>
                    </a:p>
                  </a:txBody>
                  <a:tcPr marL="4262" marR="4262" marT="4262" marB="0" anchor="b"/>
                </a:tc>
              </a:tr>
            </a:tbl>
          </a:graphicData>
        </a:graphic>
      </p:graphicFrame>
    </p:spTree>
    <p:extLst>
      <p:ext uri="{BB962C8B-B14F-4D97-AF65-F5344CB8AC3E}">
        <p14:creationId xmlns:p14="http://schemas.microsoft.com/office/powerpoint/2010/main" val="26246282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345711879"/>
              </p:ext>
            </p:extLst>
          </p:nvPr>
        </p:nvGraphicFramePr>
        <p:xfrm>
          <a:off x="-1" y="1"/>
          <a:ext cx="9144001" cy="6857997"/>
        </p:xfrm>
        <a:graphic>
          <a:graphicData uri="http://schemas.openxmlformats.org/drawingml/2006/table">
            <a:tbl>
              <a:tblPr>
                <a:tableStyleId>{5C22544A-7EE6-4342-B048-85BDC9FD1C3A}</a:tableStyleId>
              </a:tblPr>
              <a:tblGrid>
                <a:gridCol w="4290164"/>
                <a:gridCol w="668055"/>
                <a:gridCol w="741125"/>
                <a:gridCol w="741125"/>
                <a:gridCol w="862903"/>
                <a:gridCol w="908137"/>
                <a:gridCol w="932492"/>
              </a:tblGrid>
              <a:tr h="443824">
                <a:tc>
                  <a:txBody>
                    <a:bodyPr/>
                    <a:lstStyle/>
                    <a:p>
                      <a:pPr algn="l" fontAlgn="b"/>
                      <a:r>
                        <a:rPr lang="en-US" sz="1000" u="none" strike="noStrike" dirty="0">
                          <a:effectLst/>
                        </a:rPr>
                        <a:t>Variable</a:t>
                      </a:r>
                      <a:endParaRPr lang="en-US" sz="1000" b="0" i="0" u="none" strike="noStrike" dirty="0">
                        <a:solidFill>
                          <a:srgbClr val="000000"/>
                        </a:solidFill>
                        <a:effectLst/>
                        <a:latin typeface="Times New Roman"/>
                      </a:endParaRPr>
                    </a:p>
                  </a:txBody>
                  <a:tcPr marL="4262" marR="4262" marT="4262" marB="0" anchor="b"/>
                </a:tc>
                <a:tc>
                  <a:txBody>
                    <a:bodyPr/>
                    <a:lstStyle/>
                    <a:p>
                      <a:pPr algn="l" fontAlgn="b"/>
                      <a:r>
                        <a:rPr lang="en-US" sz="1000" u="none" strike="noStrike">
                          <a:effectLst/>
                        </a:rPr>
                        <a:t>Obs</a:t>
                      </a:r>
                      <a:endParaRPr lang="en-US" sz="1000" b="0" i="0" u="none" strike="noStrike">
                        <a:solidFill>
                          <a:srgbClr val="000000"/>
                        </a:solidFill>
                        <a:effectLst/>
                        <a:latin typeface="Times New Roman"/>
                      </a:endParaRPr>
                    </a:p>
                  </a:txBody>
                  <a:tcPr marL="4262" marR="4262" marT="4262" marB="0" anchor="b"/>
                </a:tc>
                <a:tc>
                  <a:txBody>
                    <a:bodyPr/>
                    <a:lstStyle/>
                    <a:p>
                      <a:pPr algn="l" fontAlgn="b"/>
                      <a:r>
                        <a:rPr lang="en-US" sz="1000" u="none" strike="noStrike">
                          <a:effectLst/>
                        </a:rPr>
                        <a:t>Mean</a:t>
                      </a:r>
                      <a:endParaRPr lang="en-US" sz="1000" b="0" i="0" u="none" strike="noStrike">
                        <a:solidFill>
                          <a:srgbClr val="000000"/>
                        </a:solidFill>
                        <a:effectLst/>
                        <a:latin typeface="Times New Roman"/>
                      </a:endParaRPr>
                    </a:p>
                  </a:txBody>
                  <a:tcPr marL="4262" marR="4262" marT="4262" marB="0" anchor="b"/>
                </a:tc>
                <a:tc>
                  <a:txBody>
                    <a:bodyPr/>
                    <a:lstStyle/>
                    <a:p>
                      <a:pPr algn="l" fontAlgn="b"/>
                      <a:r>
                        <a:rPr lang="en-US" sz="1000" u="none" strike="noStrike">
                          <a:effectLst/>
                        </a:rPr>
                        <a:t>Median</a:t>
                      </a:r>
                      <a:endParaRPr lang="en-US" sz="1000" b="0" i="0" u="none" strike="noStrike">
                        <a:solidFill>
                          <a:srgbClr val="000000"/>
                        </a:solidFill>
                        <a:effectLst/>
                        <a:latin typeface="Times New Roman"/>
                      </a:endParaRPr>
                    </a:p>
                  </a:txBody>
                  <a:tcPr marL="4262" marR="4262" marT="4262" marB="0" anchor="b"/>
                </a:tc>
                <a:tc>
                  <a:txBody>
                    <a:bodyPr/>
                    <a:lstStyle/>
                    <a:p>
                      <a:pPr algn="l" fontAlgn="b"/>
                      <a:r>
                        <a:rPr lang="en-US" sz="1000" u="none" strike="noStrike">
                          <a:effectLst/>
                        </a:rPr>
                        <a:t>Std. Dev.</a:t>
                      </a:r>
                      <a:endParaRPr lang="en-US" sz="1000" b="0" i="0" u="none" strike="noStrike">
                        <a:solidFill>
                          <a:srgbClr val="000000"/>
                        </a:solidFill>
                        <a:effectLst/>
                        <a:latin typeface="Times New Roman"/>
                      </a:endParaRPr>
                    </a:p>
                  </a:txBody>
                  <a:tcPr marL="4262" marR="4262" marT="4262" marB="0" anchor="b"/>
                </a:tc>
                <a:tc>
                  <a:txBody>
                    <a:bodyPr/>
                    <a:lstStyle/>
                    <a:p>
                      <a:pPr algn="l" fontAlgn="b"/>
                      <a:r>
                        <a:rPr lang="en-US" sz="1000" u="none" strike="noStrike">
                          <a:effectLst/>
                        </a:rPr>
                        <a:t>Min</a:t>
                      </a:r>
                      <a:endParaRPr lang="en-US" sz="1000" b="0" i="0" u="none" strike="noStrike">
                        <a:solidFill>
                          <a:srgbClr val="000000"/>
                        </a:solidFill>
                        <a:effectLst/>
                        <a:latin typeface="Times New Roman"/>
                      </a:endParaRPr>
                    </a:p>
                  </a:txBody>
                  <a:tcPr marL="4262" marR="4262" marT="4262" marB="0" anchor="b"/>
                </a:tc>
                <a:tc>
                  <a:txBody>
                    <a:bodyPr/>
                    <a:lstStyle/>
                    <a:p>
                      <a:pPr algn="l" fontAlgn="b"/>
                      <a:r>
                        <a:rPr lang="en-US" sz="1000" u="none" strike="noStrike" dirty="0">
                          <a:effectLst/>
                        </a:rPr>
                        <a:t>Max</a:t>
                      </a:r>
                      <a:endParaRPr lang="en-US" sz="1000" b="0" i="0" u="none" strike="noStrike" dirty="0">
                        <a:solidFill>
                          <a:srgbClr val="000000"/>
                        </a:solidFill>
                        <a:effectLst/>
                        <a:latin typeface="Times New Roman"/>
                      </a:endParaRPr>
                    </a:p>
                  </a:txBody>
                  <a:tcPr marL="4262" marR="4262" marT="4262" marB="0" anchor="b"/>
                </a:tc>
              </a:tr>
              <a:tr h="174143">
                <a:tc>
                  <a:txBody>
                    <a:bodyPr/>
                    <a:lstStyle/>
                    <a:p>
                      <a:pPr algn="l" fontAlgn="b"/>
                      <a:r>
                        <a:rPr lang="en-US" sz="1000" u="sng" strike="noStrike" dirty="0">
                          <a:effectLst/>
                        </a:rPr>
                        <a:t>Reason for Raising External Capital</a:t>
                      </a:r>
                      <a:endParaRPr lang="en-US" sz="1000" b="0" i="0" u="sng" strike="noStrike" dirty="0">
                        <a:solidFill>
                          <a:srgbClr val="000000"/>
                        </a:solidFill>
                        <a:effectLst/>
                        <a:latin typeface="Times New Roman"/>
                      </a:endParaRPr>
                    </a:p>
                  </a:txBody>
                  <a:tcPr marL="4262" marR="4262" marT="4262" marB="0" anchor="b"/>
                </a:tc>
                <a:tc>
                  <a:txBody>
                    <a:bodyPr/>
                    <a:lstStyle/>
                    <a:p>
                      <a:pPr algn="l" fontAlgn="b"/>
                      <a:endParaRPr lang="en-US" sz="1000" b="0" i="0" u="none" strike="noStrike">
                        <a:solidFill>
                          <a:srgbClr val="000000"/>
                        </a:solidFill>
                        <a:effectLst/>
                        <a:latin typeface="Times New Roman"/>
                      </a:endParaRPr>
                    </a:p>
                  </a:txBody>
                  <a:tcPr marL="4262" marR="4262" marT="4262" marB="0" anchor="b"/>
                </a:tc>
                <a:tc>
                  <a:txBody>
                    <a:bodyPr/>
                    <a:lstStyle/>
                    <a:p>
                      <a:pPr algn="l" fontAlgn="b"/>
                      <a:endParaRPr lang="en-US" sz="1000" b="0" i="0" u="none" strike="noStrike">
                        <a:solidFill>
                          <a:srgbClr val="000000"/>
                        </a:solidFill>
                        <a:effectLst/>
                        <a:latin typeface="Times New Roman"/>
                      </a:endParaRPr>
                    </a:p>
                  </a:txBody>
                  <a:tcPr marL="4262" marR="4262" marT="4262" marB="0" anchor="b"/>
                </a:tc>
                <a:tc>
                  <a:txBody>
                    <a:bodyPr/>
                    <a:lstStyle/>
                    <a:p>
                      <a:pPr algn="l" fontAlgn="b"/>
                      <a:endParaRPr lang="en-US" sz="1000" b="0" i="0" u="none" strike="noStrike">
                        <a:solidFill>
                          <a:srgbClr val="000000"/>
                        </a:solidFill>
                        <a:effectLst/>
                        <a:latin typeface="Times New Roman"/>
                      </a:endParaRPr>
                    </a:p>
                  </a:txBody>
                  <a:tcPr marL="4262" marR="4262" marT="4262" marB="0" anchor="b"/>
                </a:tc>
                <a:tc>
                  <a:txBody>
                    <a:bodyPr/>
                    <a:lstStyle/>
                    <a:p>
                      <a:pPr algn="l" fontAlgn="b"/>
                      <a:endParaRPr lang="en-US" sz="1000" b="0" i="0" u="none" strike="noStrike">
                        <a:solidFill>
                          <a:srgbClr val="000000"/>
                        </a:solidFill>
                        <a:effectLst/>
                        <a:latin typeface="Times New Roman"/>
                      </a:endParaRPr>
                    </a:p>
                  </a:txBody>
                  <a:tcPr marL="4262" marR="4262" marT="4262" marB="0" anchor="b"/>
                </a:tc>
                <a:tc>
                  <a:txBody>
                    <a:bodyPr/>
                    <a:lstStyle/>
                    <a:p>
                      <a:pPr algn="l" fontAlgn="b"/>
                      <a:endParaRPr lang="en-US" sz="1000" b="0" i="0" u="none" strike="noStrike">
                        <a:solidFill>
                          <a:srgbClr val="000000"/>
                        </a:solidFill>
                        <a:effectLst/>
                        <a:latin typeface="Times New Roman"/>
                      </a:endParaRPr>
                    </a:p>
                  </a:txBody>
                  <a:tcPr marL="4262" marR="4262" marT="4262" marB="0" anchor="b"/>
                </a:tc>
                <a:tc>
                  <a:txBody>
                    <a:bodyPr/>
                    <a:lstStyle/>
                    <a:p>
                      <a:pPr algn="l" fontAlgn="b"/>
                      <a:endParaRPr lang="en-US" sz="1000" b="0" i="0" u="none" strike="noStrike" dirty="0">
                        <a:solidFill>
                          <a:srgbClr val="000000"/>
                        </a:solidFill>
                        <a:effectLst/>
                        <a:latin typeface="Times New Roman"/>
                      </a:endParaRPr>
                    </a:p>
                  </a:txBody>
                  <a:tcPr marL="4262" marR="4262" marT="4262" marB="0" anchor="b"/>
                </a:tc>
              </a:tr>
              <a:tr h="174143">
                <a:tc>
                  <a:txBody>
                    <a:bodyPr/>
                    <a:lstStyle/>
                    <a:p>
                      <a:pPr algn="l" fontAlgn="b"/>
                      <a:r>
                        <a:rPr lang="en-US" sz="1000" u="none" strike="noStrike">
                          <a:effectLst/>
                        </a:rPr>
                        <a:t>Asset Purchase</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414</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0.12</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0.32</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1</a:t>
                      </a:r>
                      <a:endParaRPr lang="en-US" sz="1000" b="0" i="0" u="none" strike="noStrike">
                        <a:solidFill>
                          <a:srgbClr val="000000"/>
                        </a:solidFill>
                        <a:effectLst/>
                        <a:latin typeface="Times New Roman"/>
                      </a:endParaRPr>
                    </a:p>
                  </a:txBody>
                  <a:tcPr marL="4262" marR="4262" marT="4262" marB="0" anchor="b"/>
                </a:tc>
              </a:tr>
              <a:tr h="174143">
                <a:tc>
                  <a:txBody>
                    <a:bodyPr/>
                    <a:lstStyle/>
                    <a:p>
                      <a:pPr algn="l" fontAlgn="b"/>
                      <a:r>
                        <a:rPr lang="en-US" sz="1000" u="none" strike="noStrike">
                          <a:effectLst/>
                        </a:rPr>
                        <a:t>Expansion / Growth Capital</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414</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0.46</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0.50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dirty="0">
                          <a:effectLst/>
                        </a:rPr>
                        <a:t>1</a:t>
                      </a:r>
                      <a:endParaRPr lang="en-US" sz="1000" b="0" i="0" u="none" strike="noStrike" dirty="0">
                        <a:solidFill>
                          <a:srgbClr val="000000"/>
                        </a:solidFill>
                        <a:effectLst/>
                        <a:latin typeface="Times New Roman"/>
                      </a:endParaRPr>
                    </a:p>
                  </a:txBody>
                  <a:tcPr marL="4262" marR="4262" marT="4262" marB="0" anchor="b"/>
                </a:tc>
              </a:tr>
              <a:tr h="174143">
                <a:tc>
                  <a:txBody>
                    <a:bodyPr/>
                    <a:lstStyle/>
                    <a:p>
                      <a:pPr algn="l" fontAlgn="b"/>
                      <a:r>
                        <a:rPr lang="en-US" sz="1000" u="none" strike="noStrike" dirty="0">
                          <a:effectLst/>
                        </a:rPr>
                        <a:t>Other</a:t>
                      </a:r>
                      <a:endParaRPr lang="en-US" sz="1000" b="0" i="0" u="none" strike="noStrike" dirty="0">
                        <a:solidFill>
                          <a:srgbClr val="000000"/>
                        </a:solidFill>
                        <a:effectLst/>
                        <a:latin typeface="Times New Roman"/>
                      </a:endParaRPr>
                    </a:p>
                  </a:txBody>
                  <a:tcPr marL="4262" marR="4262" marT="4262" marB="0" anchor="b"/>
                </a:tc>
                <a:tc>
                  <a:txBody>
                    <a:bodyPr/>
                    <a:lstStyle/>
                    <a:p>
                      <a:pPr algn="r" fontAlgn="b"/>
                      <a:r>
                        <a:rPr lang="en-US" sz="1000" u="none" strike="noStrike">
                          <a:effectLst/>
                        </a:rPr>
                        <a:t>414</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0.08</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0.27</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1</a:t>
                      </a:r>
                      <a:endParaRPr lang="en-US" sz="1000" b="0" i="0" u="none" strike="noStrike">
                        <a:solidFill>
                          <a:srgbClr val="000000"/>
                        </a:solidFill>
                        <a:effectLst/>
                        <a:latin typeface="Times New Roman"/>
                      </a:endParaRPr>
                    </a:p>
                  </a:txBody>
                  <a:tcPr marL="4262" marR="4262" marT="4262" marB="0" anchor="b"/>
                </a:tc>
              </a:tr>
              <a:tr h="174143">
                <a:tc>
                  <a:txBody>
                    <a:bodyPr/>
                    <a:lstStyle/>
                    <a:p>
                      <a:pPr algn="l" fontAlgn="b"/>
                      <a:r>
                        <a:rPr lang="en-US" sz="1000" u="none" strike="noStrike" dirty="0">
                          <a:effectLst/>
                        </a:rPr>
                        <a:t>Tax Liability</a:t>
                      </a:r>
                      <a:endParaRPr lang="en-US" sz="1000" b="0" i="0" u="none" strike="noStrike" dirty="0">
                        <a:solidFill>
                          <a:srgbClr val="000000"/>
                        </a:solidFill>
                        <a:effectLst/>
                        <a:latin typeface="Times New Roman"/>
                      </a:endParaRPr>
                    </a:p>
                  </a:txBody>
                  <a:tcPr marL="4262" marR="4262" marT="4262" marB="0" anchor="b"/>
                </a:tc>
                <a:tc>
                  <a:txBody>
                    <a:bodyPr/>
                    <a:lstStyle/>
                    <a:p>
                      <a:pPr algn="r" fontAlgn="b"/>
                      <a:r>
                        <a:rPr lang="en-US" sz="1000" u="none" strike="noStrike">
                          <a:effectLst/>
                        </a:rPr>
                        <a:t>414</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0.02</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0.14</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1</a:t>
                      </a:r>
                      <a:endParaRPr lang="en-US" sz="1000" b="0" i="0" u="none" strike="noStrike">
                        <a:solidFill>
                          <a:srgbClr val="000000"/>
                        </a:solidFill>
                        <a:effectLst/>
                        <a:latin typeface="Times New Roman"/>
                      </a:endParaRPr>
                    </a:p>
                  </a:txBody>
                  <a:tcPr marL="4262" marR="4262" marT="4262" marB="0" anchor="b"/>
                </a:tc>
              </a:tr>
              <a:tr h="174143">
                <a:tc>
                  <a:txBody>
                    <a:bodyPr/>
                    <a:lstStyle/>
                    <a:p>
                      <a:pPr algn="l" fontAlgn="b"/>
                      <a:r>
                        <a:rPr lang="en-US" sz="1000" u="none" strike="noStrike">
                          <a:effectLst/>
                        </a:rPr>
                        <a:t>Working Capital</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414</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0.32</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0.47</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1</a:t>
                      </a:r>
                      <a:endParaRPr lang="en-US" sz="1000" b="0" i="0" u="none" strike="noStrike">
                        <a:solidFill>
                          <a:srgbClr val="000000"/>
                        </a:solidFill>
                        <a:effectLst/>
                        <a:latin typeface="Times New Roman"/>
                      </a:endParaRPr>
                    </a:p>
                  </a:txBody>
                  <a:tcPr marL="4262" marR="4262" marT="4262" marB="0" anchor="b"/>
                </a:tc>
              </a:tr>
              <a:tr h="174143">
                <a:tc>
                  <a:txBody>
                    <a:bodyPr/>
                    <a:lstStyle/>
                    <a:p>
                      <a:pPr algn="l" fontAlgn="b"/>
                      <a:r>
                        <a:rPr lang="en-US" sz="1000" u="sng" strike="noStrike">
                          <a:effectLst/>
                        </a:rPr>
                        <a:t>Risk Rating of Debtor</a:t>
                      </a:r>
                      <a:endParaRPr lang="en-US" sz="1000" b="0" i="0" u="sng" strike="noStrike">
                        <a:solidFill>
                          <a:srgbClr val="000000"/>
                        </a:solidFill>
                        <a:effectLst/>
                        <a:latin typeface="Times New Roman"/>
                      </a:endParaRPr>
                    </a:p>
                  </a:txBody>
                  <a:tcPr marL="4262" marR="4262" marT="4262" marB="0" anchor="b"/>
                </a:tc>
                <a:tc>
                  <a:txBody>
                    <a:bodyPr/>
                    <a:lstStyle/>
                    <a:p>
                      <a:pPr algn="l" fontAlgn="b"/>
                      <a:endParaRPr lang="en-US" sz="1000" b="0" i="0" u="none" strike="noStrike">
                        <a:solidFill>
                          <a:srgbClr val="000000"/>
                        </a:solidFill>
                        <a:effectLst/>
                        <a:latin typeface="Times New Roman"/>
                      </a:endParaRPr>
                    </a:p>
                  </a:txBody>
                  <a:tcPr marL="4262" marR="4262" marT="4262" marB="0" anchor="b"/>
                </a:tc>
                <a:tc>
                  <a:txBody>
                    <a:bodyPr/>
                    <a:lstStyle/>
                    <a:p>
                      <a:pPr algn="l" fontAlgn="b"/>
                      <a:endParaRPr lang="en-US" sz="1000" b="0" i="0" u="none" strike="noStrike">
                        <a:solidFill>
                          <a:srgbClr val="000000"/>
                        </a:solidFill>
                        <a:effectLst/>
                        <a:latin typeface="Times New Roman"/>
                      </a:endParaRPr>
                    </a:p>
                  </a:txBody>
                  <a:tcPr marL="4262" marR="4262" marT="4262" marB="0" anchor="b"/>
                </a:tc>
                <a:tc>
                  <a:txBody>
                    <a:bodyPr/>
                    <a:lstStyle/>
                    <a:p>
                      <a:pPr algn="l" fontAlgn="b"/>
                      <a:endParaRPr lang="en-US" sz="1000" b="0" i="0" u="none" strike="noStrike">
                        <a:solidFill>
                          <a:srgbClr val="000000"/>
                        </a:solidFill>
                        <a:effectLst/>
                        <a:latin typeface="Times New Roman"/>
                      </a:endParaRPr>
                    </a:p>
                  </a:txBody>
                  <a:tcPr marL="4262" marR="4262" marT="4262" marB="0" anchor="b"/>
                </a:tc>
                <a:tc>
                  <a:txBody>
                    <a:bodyPr/>
                    <a:lstStyle/>
                    <a:p>
                      <a:pPr algn="l" fontAlgn="b"/>
                      <a:endParaRPr lang="en-US" sz="1000" b="0" i="0" u="none" strike="noStrike">
                        <a:solidFill>
                          <a:srgbClr val="000000"/>
                        </a:solidFill>
                        <a:effectLst/>
                        <a:latin typeface="Times New Roman"/>
                      </a:endParaRPr>
                    </a:p>
                  </a:txBody>
                  <a:tcPr marL="4262" marR="4262" marT="4262" marB="0" anchor="b"/>
                </a:tc>
                <a:tc>
                  <a:txBody>
                    <a:bodyPr/>
                    <a:lstStyle/>
                    <a:p>
                      <a:pPr algn="l" fontAlgn="b"/>
                      <a:endParaRPr lang="en-US" sz="1000" b="0" i="0" u="none" strike="noStrike">
                        <a:solidFill>
                          <a:srgbClr val="000000"/>
                        </a:solidFill>
                        <a:effectLst/>
                        <a:latin typeface="Times New Roman"/>
                      </a:endParaRPr>
                    </a:p>
                  </a:txBody>
                  <a:tcPr marL="4262" marR="4262" marT="4262" marB="0" anchor="b"/>
                </a:tc>
                <a:tc>
                  <a:txBody>
                    <a:bodyPr/>
                    <a:lstStyle/>
                    <a:p>
                      <a:pPr algn="l" fontAlgn="b"/>
                      <a:endParaRPr lang="en-US" sz="1000" b="0" i="0" u="none" strike="noStrike">
                        <a:solidFill>
                          <a:srgbClr val="000000"/>
                        </a:solidFill>
                        <a:effectLst/>
                        <a:latin typeface="Times New Roman"/>
                      </a:endParaRPr>
                    </a:p>
                  </a:txBody>
                  <a:tcPr marL="4262" marR="4262" marT="4262" marB="0" anchor="b"/>
                </a:tc>
              </a:tr>
              <a:tr h="174143">
                <a:tc>
                  <a:txBody>
                    <a:bodyPr/>
                    <a:lstStyle/>
                    <a:p>
                      <a:pPr algn="l" fontAlgn="b"/>
                      <a:r>
                        <a:rPr lang="en-US" sz="1000" u="none" strike="noStrike" dirty="0">
                          <a:effectLst/>
                        </a:rPr>
                        <a:t>Risk A Plus</a:t>
                      </a:r>
                      <a:endParaRPr lang="en-US" sz="1000" b="0" i="0" u="none" strike="noStrike" dirty="0">
                        <a:solidFill>
                          <a:srgbClr val="000000"/>
                        </a:solidFill>
                        <a:effectLst/>
                        <a:latin typeface="Times New Roman"/>
                      </a:endParaRPr>
                    </a:p>
                  </a:txBody>
                  <a:tcPr marL="4262" marR="4262" marT="4262" marB="0" anchor="b"/>
                </a:tc>
                <a:tc>
                  <a:txBody>
                    <a:bodyPr/>
                    <a:lstStyle/>
                    <a:p>
                      <a:pPr algn="r" fontAlgn="b"/>
                      <a:r>
                        <a:rPr lang="en-US" sz="1000" u="none" strike="noStrike">
                          <a:effectLst/>
                        </a:rPr>
                        <a:t>414</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0.05</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0.22</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1</a:t>
                      </a:r>
                      <a:endParaRPr lang="en-US" sz="1000" b="0" i="0" u="none" strike="noStrike">
                        <a:solidFill>
                          <a:srgbClr val="000000"/>
                        </a:solidFill>
                        <a:effectLst/>
                        <a:latin typeface="Times New Roman"/>
                      </a:endParaRPr>
                    </a:p>
                  </a:txBody>
                  <a:tcPr marL="4262" marR="4262" marT="4262" marB="0" anchor="b"/>
                </a:tc>
              </a:tr>
              <a:tr h="174143">
                <a:tc>
                  <a:txBody>
                    <a:bodyPr/>
                    <a:lstStyle/>
                    <a:p>
                      <a:pPr algn="l" fontAlgn="b"/>
                      <a:r>
                        <a:rPr lang="en-US" sz="1000" u="none" strike="noStrike" dirty="0">
                          <a:effectLst/>
                        </a:rPr>
                        <a:t>Risk A</a:t>
                      </a:r>
                      <a:endParaRPr lang="en-US" sz="1000" b="0" i="0" u="none" strike="noStrike" dirty="0">
                        <a:solidFill>
                          <a:srgbClr val="000000"/>
                        </a:solidFill>
                        <a:effectLst/>
                        <a:latin typeface="Times New Roman"/>
                      </a:endParaRPr>
                    </a:p>
                  </a:txBody>
                  <a:tcPr marL="4262" marR="4262" marT="4262" marB="0" anchor="b"/>
                </a:tc>
                <a:tc>
                  <a:txBody>
                    <a:bodyPr/>
                    <a:lstStyle/>
                    <a:p>
                      <a:pPr algn="r" fontAlgn="b"/>
                      <a:r>
                        <a:rPr lang="en-US" sz="1000" u="none" strike="noStrike">
                          <a:effectLst/>
                        </a:rPr>
                        <a:t>414</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0.21</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0.41</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1</a:t>
                      </a:r>
                      <a:endParaRPr lang="en-US" sz="1000" b="0" i="0" u="none" strike="noStrike">
                        <a:solidFill>
                          <a:srgbClr val="000000"/>
                        </a:solidFill>
                        <a:effectLst/>
                        <a:latin typeface="Times New Roman"/>
                      </a:endParaRPr>
                    </a:p>
                  </a:txBody>
                  <a:tcPr marL="4262" marR="4262" marT="4262" marB="0" anchor="b"/>
                </a:tc>
              </a:tr>
              <a:tr h="174143">
                <a:tc>
                  <a:txBody>
                    <a:bodyPr/>
                    <a:lstStyle/>
                    <a:p>
                      <a:pPr algn="l" fontAlgn="b"/>
                      <a:r>
                        <a:rPr lang="en-US" sz="1000" u="none" strike="noStrike" dirty="0">
                          <a:effectLst/>
                        </a:rPr>
                        <a:t>Risk B</a:t>
                      </a:r>
                      <a:endParaRPr lang="en-US" sz="1000" b="0" i="0" u="none" strike="noStrike" dirty="0">
                        <a:solidFill>
                          <a:srgbClr val="000000"/>
                        </a:solidFill>
                        <a:effectLst/>
                        <a:latin typeface="Times New Roman"/>
                      </a:endParaRPr>
                    </a:p>
                  </a:txBody>
                  <a:tcPr marL="4262" marR="4262" marT="4262" marB="0" anchor="b"/>
                </a:tc>
                <a:tc>
                  <a:txBody>
                    <a:bodyPr/>
                    <a:lstStyle/>
                    <a:p>
                      <a:pPr algn="r" fontAlgn="b"/>
                      <a:r>
                        <a:rPr lang="en-US" sz="1000" u="none" strike="noStrike">
                          <a:effectLst/>
                        </a:rPr>
                        <a:t>414</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0.47</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0.50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dirty="0">
                          <a:effectLst/>
                        </a:rPr>
                        <a:t>1</a:t>
                      </a:r>
                      <a:endParaRPr lang="en-US" sz="1000" b="0" i="0" u="none" strike="noStrike" dirty="0">
                        <a:solidFill>
                          <a:srgbClr val="000000"/>
                        </a:solidFill>
                        <a:effectLst/>
                        <a:latin typeface="Times New Roman"/>
                      </a:endParaRPr>
                    </a:p>
                  </a:txBody>
                  <a:tcPr marL="4262" marR="4262" marT="4262" marB="0" anchor="b"/>
                </a:tc>
              </a:tr>
              <a:tr h="227603">
                <a:tc>
                  <a:txBody>
                    <a:bodyPr/>
                    <a:lstStyle/>
                    <a:p>
                      <a:pPr algn="l" fontAlgn="b"/>
                      <a:r>
                        <a:rPr lang="en-US" sz="1000" u="none" strike="noStrike">
                          <a:effectLst/>
                        </a:rPr>
                        <a:t>Risk C</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414</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0.23</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0.42</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dirty="0">
                          <a:effectLst/>
                        </a:rPr>
                        <a:t>1</a:t>
                      </a:r>
                      <a:endParaRPr lang="en-US" sz="1000" b="0" i="0" u="none" strike="noStrike" dirty="0">
                        <a:solidFill>
                          <a:srgbClr val="000000"/>
                        </a:solidFill>
                        <a:effectLst/>
                        <a:latin typeface="Times New Roman"/>
                      </a:endParaRPr>
                    </a:p>
                  </a:txBody>
                  <a:tcPr marL="4262" marR="4262" marT="4262" marB="0" anchor="b"/>
                </a:tc>
              </a:tr>
              <a:tr h="227603">
                <a:tc>
                  <a:txBody>
                    <a:bodyPr/>
                    <a:lstStyle/>
                    <a:p>
                      <a:pPr algn="l" fontAlgn="b"/>
                      <a:r>
                        <a:rPr lang="en-US" sz="1000" u="none" strike="noStrike" dirty="0">
                          <a:effectLst/>
                        </a:rPr>
                        <a:t>Rick D</a:t>
                      </a:r>
                      <a:endParaRPr lang="en-US" sz="1000" b="0" i="0" u="none" strike="noStrike" dirty="0">
                        <a:solidFill>
                          <a:srgbClr val="000000"/>
                        </a:solidFill>
                        <a:effectLst/>
                        <a:latin typeface="Times New Roman"/>
                      </a:endParaRPr>
                    </a:p>
                  </a:txBody>
                  <a:tcPr marL="4262" marR="4262" marT="4262" marB="0" anchor="b"/>
                </a:tc>
                <a:tc>
                  <a:txBody>
                    <a:bodyPr/>
                    <a:lstStyle/>
                    <a:p>
                      <a:pPr algn="r" fontAlgn="b"/>
                      <a:r>
                        <a:rPr lang="en-US" sz="1000" u="none" strike="noStrike">
                          <a:effectLst/>
                        </a:rPr>
                        <a:t>414</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0.00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0.00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a:t>
                      </a:r>
                      <a:endParaRPr lang="en-US" sz="1000" b="0" i="0" u="none" strike="noStrike">
                        <a:solidFill>
                          <a:srgbClr val="000000"/>
                        </a:solidFill>
                        <a:effectLst/>
                        <a:latin typeface="Times New Roman"/>
                      </a:endParaRPr>
                    </a:p>
                  </a:txBody>
                  <a:tcPr marL="4262" marR="4262" marT="4262" marB="0" anchor="b"/>
                </a:tc>
              </a:tr>
              <a:tr h="174143">
                <a:tc>
                  <a:txBody>
                    <a:bodyPr/>
                    <a:lstStyle/>
                    <a:p>
                      <a:pPr algn="l" fontAlgn="b"/>
                      <a:r>
                        <a:rPr lang="en-US" sz="1000" u="sng" strike="noStrike" dirty="0">
                          <a:effectLst/>
                        </a:rPr>
                        <a:t>Market Conditions</a:t>
                      </a:r>
                      <a:endParaRPr lang="en-US" sz="1000" b="0" i="0" u="sng" strike="noStrike" dirty="0">
                        <a:solidFill>
                          <a:srgbClr val="000000"/>
                        </a:solidFill>
                        <a:effectLst/>
                        <a:latin typeface="Times New Roman"/>
                      </a:endParaRPr>
                    </a:p>
                  </a:txBody>
                  <a:tcPr marL="4262" marR="4262" marT="4262" marB="0" anchor="b"/>
                </a:tc>
                <a:tc>
                  <a:txBody>
                    <a:bodyPr/>
                    <a:lstStyle/>
                    <a:p>
                      <a:pPr algn="l" fontAlgn="b"/>
                      <a:endParaRPr lang="en-US" sz="1000" b="0" i="0" u="none" strike="noStrike">
                        <a:solidFill>
                          <a:srgbClr val="000000"/>
                        </a:solidFill>
                        <a:effectLst/>
                        <a:latin typeface="Times New Roman"/>
                      </a:endParaRPr>
                    </a:p>
                  </a:txBody>
                  <a:tcPr marL="4262" marR="4262" marT="4262" marB="0" anchor="b"/>
                </a:tc>
                <a:tc>
                  <a:txBody>
                    <a:bodyPr/>
                    <a:lstStyle/>
                    <a:p>
                      <a:pPr algn="l" fontAlgn="b"/>
                      <a:endParaRPr lang="en-US" sz="1000" b="0" i="0" u="none" strike="noStrike">
                        <a:solidFill>
                          <a:srgbClr val="000000"/>
                        </a:solidFill>
                        <a:effectLst/>
                        <a:latin typeface="Times New Roman"/>
                      </a:endParaRPr>
                    </a:p>
                  </a:txBody>
                  <a:tcPr marL="4262" marR="4262" marT="4262" marB="0" anchor="b"/>
                </a:tc>
                <a:tc>
                  <a:txBody>
                    <a:bodyPr/>
                    <a:lstStyle/>
                    <a:p>
                      <a:pPr algn="l" fontAlgn="b"/>
                      <a:endParaRPr lang="en-US" sz="1000" b="0" i="0" u="none" strike="noStrike">
                        <a:solidFill>
                          <a:srgbClr val="000000"/>
                        </a:solidFill>
                        <a:effectLst/>
                        <a:latin typeface="Times New Roman"/>
                      </a:endParaRPr>
                    </a:p>
                  </a:txBody>
                  <a:tcPr marL="4262" marR="4262" marT="4262" marB="0" anchor="b"/>
                </a:tc>
                <a:tc>
                  <a:txBody>
                    <a:bodyPr/>
                    <a:lstStyle/>
                    <a:p>
                      <a:pPr algn="l" fontAlgn="b"/>
                      <a:endParaRPr lang="en-US" sz="1000" b="0" i="0" u="none" strike="noStrike">
                        <a:solidFill>
                          <a:srgbClr val="000000"/>
                        </a:solidFill>
                        <a:effectLst/>
                        <a:latin typeface="Times New Roman"/>
                      </a:endParaRPr>
                    </a:p>
                  </a:txBody>
                  <a:tcPr marL="4262" marR="4262" marT="4262" marB="0" anchor="b"/>
                </a:tc>
                <a:tc>
                  <a:txBody>
                    <a:bodyPr/>
                    <a:lstStyle/>
                    <a:p>
                      <a:pPr algn="l" fontAlgn="b"/>
                      <a:endParaRPr lang="en-US" sz="1000" b="0" i="0" u="none" strike="noStrike">
                        <a:solidFill>
                          <a:srgbClr val="000000"/>
                        </a:solidFill>
                        <a:effectLst/>
                        <a:latin typeface="Times New Roman"/>
                      </a:endParaRPr>
                    </a:p>
                  </a:txBody>
                  <a:tcPr marL="4262" marR="4262" marT="4262" marB="0" anchor="b"/>
                </a:tc>
                <a:tc>
                  <a:txBody>
                    <a:bodyPr/>
                    <a:lstStyle/>
                    <a:p>
                      <a:pPr algn="l" fontAlgn="b"/>
                      <a:endParaRPr lang="en-US" sz="1000" b="0" i="0" u="none" strike="noStrike">
                        <a:solidFill>
                          <a:srgbClr val="000000"/>
                        </a:solidFill>
                        <a:effectLst/>
                        <a:latin typeface="Times New Roman"/>
                      </a:endParaRPr>
                    </a:p>
                  </a:txBody>
                  <a:tcPr marL="4262" marR="4262" marT="4262" marB="0" anchor="b"/>
                </a:tc>
              </a:tr>
              <a:tr h="174143">
                <a:tc>
                  <a:txBody>
                    <a:bodyPr/>
                    <a:lstStyle/>
                    <a:p>
                      <a:pPr algn="l" fontAlgn="b"/>
                      <a:r>
                        <a:rPr lang="en-US" sz="1000" u="none" strike="noStrike" dirty="0">
                          <a:effectLst/>
                        </a:rPr>
                        <a:t>MSCI</a:t>
                      </a:r>
                      <a:endParaRPr lang="en-US" sz="1000" b="0" i="0" u="none" strike="noStrike" dirty="0">
                        <a:solidFill>
                          <a:srgbClr val="000000"/>
                        </a:solidFill>
                        <a:effectLst/>
                        <a:latin typeface="Times New Roman"/>
                      </a:endParaRPr>
                    </a:p>
                  </a:txBody>
                  <a:tcPr marL="4262" marR="4262" marT="4262" marB="0" anchor="b"/>
                </a:tc>
                <a:tc>
                  <a:txBody>
                    <a:bodyPr/>
                    <a:lstStyle/>
                    <a:p>
                      <a:pPr algn="r" fontAlgn="b"/>
                      <a:r>
                        <a:rPr lang="en-US" sz="1000" u="none" strike="noStrike">
                          <a:effectLst/>
                        </a:rPr>
                        <a:t>414</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-0.0002</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-0.0001</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0.0045</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-0.0218</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0.0182</a:t>
                      </a:r>
                      <a:endParaRPr lang="en-US" sz="1000" b="0" i="0" u="none" strike="noStrike">
                        <a:solidFill>
                          <a:srgbClr val="000000"/>
                        </a:solidFill>
                        <a:effectLst/>
                        <a:latin typeface="Times New Roman"/>
                      </a:endParaRPr>
                    </a:p>
                  </a:txBody>
                  <a:tcPr marL="4262" marR="4262" marT="4262" marB="0" anchor="b"/>
                </a:tc>
              </a:tr>
              <a:tr h="227603">
                <a:tc>
                  <a:txBody>
                    <a:bodyPr/>
                    <a:lstStyle/>
                    <a:p>
                      <a:pPr algn="l" fontAlgn="b"/>
                      <a:r>
                        <a:rPr lang="en-US" sz="1000" u="sng" strike="noStrike" dirty="0">
                          <a:effectLst/>
                        </a:rPr>
                        <a:t>Industry Dummy Variables</a:t>
                      </a:r>
                      <a:endParaRPr lang="en-US" sz="1000" b="0" i="0" u="sng" strike="noStrike" dirty="0">
                        <a:solidFill>
                          <a:srgbClr val="000000"/>
                        </a:solidFill>
                        <a:effectLst/>
                        <a:latin typeface="Times New Roman"/>
                      </a:endParaRPr>
                    </a:p>
                  </a:txBody>
                  <a:tcPr marL="4262" marR="4262" marT="4262" marB="0" anchor="b"/>
                </a:tc>
                <a:tc>
                  <a:txBody>
                    <a:bodyPr/>
                    <a:lstStyle/>
                    <a:p>
                      <a:pPr algn="l" fontAlgn="b"/>
                      <a:endParaRPr lang="en-US" sz="1000" b="0" i="0" u="none" strike="noStrike">
                        <a:solidFill>
                          <a:srgbClr val="000000"/>
                        </a:solidFill>
                        <a:effectLst/>
                        <a:latin typeface="Times New Roman"/>
                      </a:endParaRPr>
                    </a:p>
                  </a:txBody>
                  <a:tcPr marL="4262" marR="4262" marT="4262" marB="0" anchor="b"/>
                </a:tc>
                <a:tc>
                  <a:txBody>
                    <a:bodyPr/>
                    <a:lstStyle/>
                    <a:p>
                      <a:pPr algn="l" fontAlgn="b"/>
                      <a:endParaRPr lang="en-US" sz="1000" b="0" i="0" u="none" strike="noStrike">
                        <a:solidFill>
                          <a:srgbClr val="000000"/>
                        </a:solidFill>
                        <a:effectLst/>
                        <a:latin typeface="Times New Roman"/>
                      </a:endParaRPr>
                    </a:p>
                  </a:txBody>
                  <a:tcPr marL="4262" marR="4262" marT="4262" marB="0" anchor="b"/>
                </a:tc>
                <a:tc>
                  <a:txBody>
                    <a:bodyPr/>
                    <a:lstStyle/>
                    <a:p>
                      <a:pPr algn="l" fontAlgn="b"/>
                      <a:endParaRPr lang="en-US" sz="1000" b="0" i="0" u="none" strike="noStrike">
                        <a:solidFill>
                          <a:srgbClr val="000000"/>
                        </a:solidFill>
                        <a:effectLst/>
                        <a:latin typeface="Times New Roman"/>
                      </a:endParaRPr>
                    </a:p>
                  </a:txBody>
                  <a:tcPr marL="4262" marR="4262" marT="4262" marB="0" anchor="b"/>
                </a:tc>
                <a:tc>
                  <a:txBody>
                    <a:bodyPr/>
                    <a:lstStyle/>
                    <a:p>
                      <a:pPr algn="l" fontAlgn="b"/>
                      <a:endParaRPr lang="en-US" sz="1000" b="0" i="0" u="none" strike="noStrike">
                        <a:solidFill>
                          <a:srgbClr val="000000"/>
                        </a:solidFill>
                        <a:effectLst/>
                        <a:latin typeface="Times New Roman"/>
                      </a:endParaRPr>
                    </a:p>
                  </a:txBody>
                  <a:tcPr marL="4262" marR="4262" marT="4262" marB="0" anchor="b"/>
                </a:tc>
                <a:tc>
                  <a:txBody>
                    <a:bodyPr/>
                    <a:lstStyle/>
                    <a:p>
                      <a:pPr algn="l" fontAlgn="b"/>
                      <a:endParaRPr lang="en-US" sz="1000" b="0" i="0" u="none" strike="noStrike">
                        <a:solidFill>
                          <a:srgbClr val="000000"/>
                        </a:solidFill>
                        <a:effectLst/>
                        <a:latin typeface="Times New Roman"/>
                      </a:endParaRPr>
                    </a:p>
                  </a:txBody>
                  <a:tcPr marL="4262" marR="4262" marT="4262" marB="0" anchor="b"/>
                </a:tc>
                <a:tc>
                  <a:txBody>
                    <a:bodyPr/>
                    <a:lstStyle/>
                    <a:p>
                      <a:pPr algn="l" fontAlgn="b"/>
                      <a:endParaRPr lang="en-US" sz="1000" b="0" i="0" u="none" strike="noStrike">
                        <a:solidFill>
                          <a:srgbClr val="000000"/>
                        </a:solidFill>
                        <a:effectLst/>
                        <a:latin typeface="Times New Roman"/>
                      </a:endParaRPr>
                    </a:p>
                  </a:txBody>
                  <a:tcPr marL="4262" marR="4262" marT="4262" marB="0" anchor="b"/>
                </a:tc>
              </a:tr>
              <a:tr h="227603">
                <a:tc>
                  <a:txBody>
                    <a:bodyPr/>
                    <a:lstStyle/>
                    <a:p>
                      <a:pPr algn="l" fontAlgn="b"/>
                      <a:r>
                        <a:rPr lang="en-US" sz="1000" u="none" strike="noStrike">
                          <a:effectLst/>
                        </a:rPr>
                        <a:t> Accommodation and food service activities</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414</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0.03</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0.17</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1</a:t>
                      </a:r>
                      <a:endParaRPr lang="en-US" sz="1000" b="0" i="0" u="none" strike="noStrike">
                        <a:solidFill>
                          <a:srgbClr val="000000"/>
                        </a:solidFill>
                        <a:effectLst/>
                        <a:latin typeface="Times New Roman"/>
                      </a:endParaRPr>
                    </a:p>
                  </a:txBody>
                  <a:tcPr marL="4262" marR="4262" marT="4262" marB="0" anchor="b"/>
                </a:tc>
              </a:tr>
              <a:tr h="227603">
                <a:tc>
                  <a:txBody>
                    <a:bodyPr/>
                    <a:lstStyle/>
                    <a:p>
                      <a:pPr algn="l" fontAlgn="b"/>
                      <a:r>
                        <a:rPr lang="en-US" sz="1000" u="none" strike="noStrike" dirty="0">
                          <a:effectLst/>
                        </a:rPr>
                        <a:t>Agriculture, forestry and fishing</a:t>
                      </a:r>
                      <a:endParaRPr lang="en-US" sz="1000" b="0" i="0" u="none" strike="noStrike" dirty="0">
                        <a:solidFill>
                          <a:srgbClr val="000000"/>
                        </a:solidFill>
                        <a:effectLst/>
                        <a:latin typeface="Times New Roman"/>
                      </a:endParaRPr>
                    </a:p>
                  </a:txBody>
                  <a:tcPr marL="4262" marR="4262" marT="4262" marB="0" anchor="b"/>
                </a:tc>
                <a:tc>
                  <a:txBody>
                    <a:bodyPr/>
                    <a:lstStyle/>
                    <a:p>
                      <a:pPr algn="r" fontAlgn="b"/>
                      <a:r>
                        <a:rPr lang="en-US" sz="1000" u="none" strike="noStrike">
                          <a:effectLst/>
                        </a:rPr>
                        <a:t>414</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0.02</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0.13</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1</a:t>
                      </a:r>
                      <a:endParaRPr lang="en-US" sz="1000" b="0" i="0" u="none" strike="noStrike">
                        <a:solidFill>
                          <a:srgbClr val="000000"/>
                        </a:solidFill>
                        <a:effectLst/>
                        <a:latin typeface="Times New Roman"/>
                      </a:endParaRPr>
                    </a:p>
                  </a:txBody>
                  <a:tcPr marL="4262" marR="4262" marT="4262" marB="0" anchor="b"/>
                </a:tc>
              </a:tr>
              <a:tr h="227603">
                <a:tc>
                  <a:txBody>
                    <a:bodyPr/>
                    <a:lstStyle/>
                    <a:p>
                      <a:pPr algn="l" fontAlgn="b"/>
                      <a:r>
                        <a:rPr lang="en-US" sz="1000" u="none" strike="noStrike">
                          <a:effectLst/>
                        </a:rPr>
                        <a:t>Arts, entertainment and recreation</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414</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0.00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0.05</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1</a:t>
                      </a:r>
                      <a:endParaRPr lang="en-US" sz="1000" b="0" i="0" u="none" strike="noStrike">
                        <a:solidFill>
                          <a:srgbClr val="000000"/>
                        </a:solidFill>
                        <a:effectLst/>
                        <a:latin typeface="Times New Roman"/>
                      </a:endParaRPr>
                    </a:p>
                  </a:txBody>
                  <a:tcPr marL="4262" marR="4262" marT="4262" marB="0" anchor="b"/>
                </a:tc>
              </a:tr>
              <a:tr h="227603">
                <a:tc>
                  <a:txBody>
                    <a:bodyPr/>
                    <a:lstStyle/>
                    <a:p>
                      <a:pPr algn="l" fontAlgn="b"/>
                      <a:r>
                        <a:rPr lang="en-US" sz="1000" u="none" strike="noStrike" dirty="0">
                          <a:effectLst/>
                        </a:rPr>
                        <a:t>Construction</a:t>
                      </a:r>
                      <a:endParaRPr lang="en-US" sz="1000" b="0" i="0" u="none" strike="noStrike" dirty="0">
                        <a:solidFill>
                          <a:srgbClr val="000000"/>
                        </a:solidFill>
                        <a:effectLst/>
                        <a:latin typeface="Times New Roman"/>
                      </a:endParaRPr>
                    </a:p>
                  </a:txBody>
                  <a:tcPr marL="4262" marR="4262" marT="4262" marB="0" anchor="b"/>
                </a:tc>
                <a:tc>
                  <a:txBody>
                    <a:bodyPr/>
                    <a:lstStyle/>
                    <a:p>
                      <a:pPr algn="r" fontAlgn="b"/>
                      <a:r>
                        <a:rPr lang="en-US" sz="1000" u="none" strike="noStrike">
                          <a:effectLst/>
                        </a:rPr>
                        <a:t>414</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0.09</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0.28</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1</a:t>
                      </a:r>
                      <a:endParaRPr lang="en-US" sz="1000" b="0" i="0" u="none" strike="noStrike">
                        <a:solidFill>
                          <a:srgbClr val="000000"/>
                        </a:solidFill>
                        <a:effectLst/>
                        <a:latin typeface="Times New Roman"/>
                      </a:endParaRPr>
                    </a:p>
                  </a:txBody>
                  <a:tcPr marL="4262" marR="4262" marT="4262" marB="0" anchor="b"/>
                </a:tc>
              </a:tr>
              <a:tr h="227603">
                <a:tc>
                  <a:txBody>
                    <a:bodyPr/>
                    <a:lstStyle/>
                    <a:p>
                      <a:pPr algn="l" fontAlgn="b"/>
                      <a:r>
                        <a:rPr lang="en-US" sz="1000" u="none" strike="noStrike" dirty="0">
                          <a:effectLst/>
                        </a:rPr>
                        <a:t>Electricity, gas, steam and air conditioning supply</a:t>
                      </a:r>
                      <a:endParaRPr lang="en-US" sz="1000" b="0" i="0" u="none" strike="noStrike" dirty="0">
                        <a:solidFill>
                          <a:srgbClr val="000000"/>
                        </a:solidFill>
                        <a:effectLst/>
                        <a:latin typeface="Times New Roman"/>
                      </a:endParaRPr>
                    </a:p>
                  </a:txBody>
                  <a:tcPr marL="4262" marR="4262" marT="4262" marB="0" anchor="b"/>
                </a:tc>
                <a:tc>
                  <a:txBody>
                    <a:bodyPr/>
                    <a:lstStyle/>
                    <a:p>
                      <a:pPr algn="r" fontAlgn="b"/>
                      <a:r>
                        <a:rPr lang="en-US" sz="1000" u="none" strike="noStrike">
                          <a:effectLst/>
                        </a:rPr>
                        <a:t>414</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0.00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0.05</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1</a:t>
                      </a:r>
                      <a:endParaRPr lang="en-US" sz="1000" b="0" i="0" u="none" strike="noStrike">
                        <a:solidFill>
                          <a:srgbClr val="000000"/>
                        </a:solidFill>
                        <a:effectLst/>
                        <a:latin typeface="Times New Roman"/>
                      </a:endParaRPr>
                    </a:p>
                  </a:txBody>
                  <a:tcPr marL="4262" marR="4262" marT="4262" marB="0" anchor="b"/>
                </a:tc>
              </a:tr>
              <a:tr h="227603">
                <a:tc>
                  <a:txBody>
                    <a:bodyPr/>
                    <a:lstStyle/>
                    <a:p>
                      <a:pPr algn="l" fontAlgn="b"/>
                      <a:r>
                        <a:rPr lang="en-US" sz="1000" u="none" strike="noStrike" dirty="0">
                          <a:effectLst/>
                        </a:rPr>
                        <a:t>Financial and insurance activities</a:t>
                      </a:r>
                      <a:endParaRPr lang="en-US" sz="1000" b="0" i="0" u="none" strike="noStrike" dirty="0">
                        <a:solidFill>
                          <a:srgbClr val="000000"/>
                        </a:solidFill>
                        <a:effectLst/>
                        <a:latin typeface="Times New Roman"/>
                      </a:endParaRPr>
                    </a:p>
                  </a:txBody>
                  <a:tcPr marL="4262" marR="4262" marT="4262" marB="0" anchor="b"/>
                </a:tc>
                <a:tc>
                  <a:txBody>
                    <a:bodyPr/>
                    <a:lstStyle/>
                    <a:p>
                      <a:pPr algn="r" fontAlgn="b"/>
                      <a:r>
                        <a:rPr lang="en-US" sz="1000" u="none" strike="noStrike">
                          <a:effectLst/>
                        </a:rPr>
                        <a:t>414</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0.03</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0.17</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1</a:t>
                      </a:r>
                      <a:endParaRPr lang="en-US" sz="1000" b="0" i="0" u="none" strike="noStrike">
                        <a:solidFill>
                          <a:srgbClr val="000000"/>
                        </a:solidFill>
                        <a:effectLst/>
                        <a:latin typeface="Times New Roman"/>
                      </a:endParaRPr>
                    </a:p>
                  </a:txBody>
                  <a:tcPr marL="4262" marR="4262" marT="4262" marB="0" anchor="b"/>
                </a:tc>
              </a:tr>
              <a:tr h="227603">
                <a:tc>
                  <a:txBody>
                    <a:bodyPr/>
                    <a:lstStyle/>
                    <a:p>
                      <a:pPr algn="l" fontAlgn="b"/>
                      <a:r>
                        <a:rPr lang="en-US" sz="1000" u="none" strike="noStrike">
                          <a:effectLst/>
                        </a:rPr>
                        <a:t>Human health and social work activities</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414</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0.06</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0.24</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1</a:t>
                      </a:r>
                      <a:endParaRPr lang="en-US" sz="1000" b="0" i="0" u="none" strike="noStrike">
                        <a:solidFill>
                          <a:srgbClr val="000000"/>
                        </a:solidFill>
                        <a:effectLst/>
                        <a:latin typeface="Times New Roman"/>
                      </a:endParaRPr>
                    </a:p>
                  </a:txBody>
                  <a:tcPr marL="4262" marR="4262" marT="4262" marB="0" anchor="b"/>
                </a:tc>
              </a:tr>
              <a:tr h="227603">
                <a:tc>
                  <a:txBody>
                    <a:bodyPr/>
                    <a:lstStyle/>
                    <a:p>
                      <a:pPr algn="l" fontAlgn="b"/>
                      <a:r>
                        <a:rPr lang="en-US" sz="1000" u="none" strike="noStrike" dirty="0">
                          <a:effectLst/>
                        </a:rPr>
                        <a:t>Information and communication</a:t>
                      </a:r>
                      <a:endParaRPr lang="en-US" sz="1000" b="0" i="0" u="none" strike="noStrike" dirty="0">
                        <a:solidFill>
                          <a:srgbClr val="000000"/>
                        </a:solidFill>
                        <a:effectLst/>
                        <a:latin typeface="Times New Roman"/>
                      </a:endParaRPr>
                    </a:p>
                  </a:txBody>
                  <a:tcPr marL="4262" marR="4262" marT="4262" marB="0" anchor="b"/>
                </a:tc>
                <a:tc>
                  <a:txBody>
                    <a:bodyPr/>
                    <a:lstStyle/>
                    <a:p>
                      <a:pPr algn="r" fontAlgn="b"/>
                      <a:r>
                        <a:rPr lang="en-US" sz="1000" u="none" strike="noStrike">
                          <a:effectLst/>
                        </a:rPr>
                        <a:t>414</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0.07</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0.26</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1</a:t>
                      </a:r>
                      <a:endParaRPr lang="en-US" sz="1000" b="0" i="0" u="none" strike="noStrike">
                        <a:solidFill>
                          <a:srgbClr val="000000"/>
                        </a:solidFill>
                        <a:effectLst/>
                        <a:latin typeface="Times New Roman"/>
                      </a:endParaRPr>
                    </a:p>
                  </a:txBody>
                  <a:tcPr marL="4262" marR="4262" marT="4262" marB="0" anchor="b"/>
                </a:tc>
              </a:tr>
              <a:tr h="227603">
                <a:tc>
                  <a:txBody>
                    <a:bodyPr/>
                    <a:lstStyle/>
                    <a:p>
                      <a:pPr algn="l" fontAlgn="b"/>
                      <a:r>
                        <a:rPr lang="en-US" sz="1000" u="none" strike="noStrike" dirty="0">
                          <a:effectLst/>
                        </a:rPr>
                        <a:t>Manufacturing</a:t>
                      </a:r>
                      <a:endParaRPr lang="en-US" sz="1000" b="0" i="0" u="none" strike="noStrike" dirty="0">
                        <a:solidFill>
                          <a:srgbClr val="000000"/>
                        </a:solidFill>
                        <a:effectLst/>
                        <a:latin typeface="Times New Roman"/>
                      </a:endParaRPr>
                    </a:p>
                  </a:txBody>
                  <a:tcPr marL="4262" marR="4262" marT="4262" marB="0" anchor="b"/>
                </a:tc>
                <a:tc>
                  <a:txBody>
                    <a:bodyPr/>
                    <a:lstStyle/>
                    <a:p>
                      <a:pPr algn="r" fontAlgn="b"/>
                      <a:r>
                        <a:rPr lang="en-US" sz="1000" u="none" strike="noStrike">
                          <a:effectLst/>
                        </a:rPr>
                        <a:t>414</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0.11</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0.32</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1</a:t>
                      </a:r>
                      <a:endParaRPr lang="en-US" sz="1000" b="0" i="0" u="none" strike="noStrike">
                        <a:solidFill>
                          <a:srgbClr val="000000"/>
                        </a:solidFill>
                        <a:effectLst/>
                        <a:latin typeface="Times New Roman"/>
                      </a:endParaRPr>
                    </a:p>
                  </a:txBody>
                  <a:tcPr marL="4262" marR="4262" marT="4262" marB="0" anchor="b"/>
                </a:tc>
              </a:tr>
              <a:tr h="227603">
                <a:tc>
                  <a:txBody>
                    <a:bodyPr/>
                    <a:lstStyle/>
                    <a:p>
                      <a:pPr algn="l" fontAlgn="b"/>
                      <a:r>
                        <a:rPr lang="en-US" sz="1000" u="none" strike="noStrike" dirty="0">
                          <a:effectLst/>
                        </a:rPr>
                        <a:t>Other</a:t>
                      </a:r>
                      <a:endParaRPr lang="en-US" sz="1000" b="0" i="0" u="none" strike="noStrike" dirty="0">
                        <a:solidFill>
                          <a:srgbClr val="000000"/>
                        </a:solidFill>
                        <a:effectLst/>
                        <a:latin typeface="Times New Roman"/>
                      </a:endParaRPr>
                    </a:p>
                  </a:txBody>
                  <a:tcPr marL="4262" marR="4262" marT="4262" marB="0" anchor="b"/>
                </a:tc>
                <a:tc>
                  <a:txBody>
                    <a:bodyPr/>
                    <a:lstStyle/>
                    <a:p>
                      <a:pPr algn="r" fontAlgn="b"/>
                      <a:r>
                        <a:rPr lang="en-US" sz="1000" u="none" strike="noStrike" dirty="0">
                          <a:effectLst/>
                        </a:rPr>
                        <a:t>414</a:t>
                      </a:r>
                      <a:endParaRPr lang="en-US" sz="1000" b="0" i="0" u="none" strike="noStrike" dirty="0">
                        <a:solidFill>
                          <a:srgbClr val="000000"/>
                        </a:solidFill>
                        <a:effectLst/>
                        <a:latin typeface="Times New Roman"/>
                      </a:endParaRPr>
                    </a:p>
                  </a:txBody>
                  <a:tcPr marL="4262" marR="4262" marT="4262" marB="0" anchor="b"/>
                </a:tc>
                <a:tc>
                  <a:txBody>
                    <a:bodyPr/>
                    <a:lstStyle/>
                    <a:p>
                      <a:pPr algn="r" fontAlgn="b"/>
                      <a:r>
                        <a:rPr lang="en-US" sz="1000" u="none" strike="noStrike">
                          <a:effectLst/>
                        </a:rPr>
                        <a:t>0.08</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0.28</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1</a:t>
                      </a:r>
                      <a:endParaRPr lang="en-US" sz="1000" b="0" i="0" u="none" strike="noStrike">
                        <a:solidFill>
                          <a:srgbClr val="000000"/>
                        </a:solidFill>
                        <a:effectLst/>
                        <a:latin typeface="Times New Roman"/>
                      </a:endParaRPr>
                    </a:p>
                  </a:txBody>
                  <a:tcPr marL="4262" marR="4262" marT="4262" marB="0" anchor="b"/>
                </a:tc>
              </a:tr>
              <a:tr h="227603">
                <a:tc>
                  <a:txBody>
                    <a:bodyPr/>
                    <a:lstStyle/>
                    <a:p>
                      <a:pPr algn="l" fontAlgn="b"/>
                      <a:r>
                        <a:rPr lang="en-US" sz="1000" u="none" strike="noStrike">
                          <a:effectLst/>
                        </a:rPr>
                        <a:t>Other services activities</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dirty="0">
                          <a:effectLst/>
                        </a:rPr>
                        <a:t>414</a:t>
                      </a:r>
                      <a:endParaRPr lang="en-US" sz="1000" b="0" i="0" u="none" strike="noStrike" dirty="0">
                        <a:solidFill>
                          <a:srgbClr val="000000"/>
                        </a:solidFill>
                        <a:effectLst/>
                        <a:latin typeface="Times New Roman"/>
                      </a:endParaRPr>
                    </a:p>
                  </a:txBody>
                  <a:tcPr marL="4262" marR="4262" marT="4262" marB="0" anchor="b"/>
                </a:tc>
                <a:tc>
                  <a:txBody>
                    <a:bodyPr/>
                    <a:lstStyle/>
                    <a:p>
                      <a:pPr algn="r" fontAlgn="b"/>
                      <a:r>
                        <a:rPr lang="en-US" sz="1000" u="none" strike="noStrike">
                          <a:effectLst/>
                        </a:rPr>
                        <a:t>0.19</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0.39</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dirty="0">
                          <a:effectLst/>
                        </a:rPr>
                        <a:t>1</a:t>
                      </a:r>
                      <a:endParaRPr lang="en-US" sz="1000" b="0" i="0" u="none" strike="noStrike" dirty="0">
                        <a:solidFill>
                          <a:srgbClr val="000000"/>
                        </a:solidFill>
                        <a:effectLst/>
                        <a:latin typeface="Times New Roman"/>
                      </a:endParaRPr>
                    </a:p>
                  </a:txBody>
                  <a:tcPr marL="4262" marR="4262" marT="4262" marB="0" anchor="b"/>
                </a:tc>
              </a:tr>
              <a:tr h="227603">
                <a:tc>
                  <a:txBody>
                    <a:bodyPr/>
                    <a:lstStyle/>
                    <a:p>
                      <a:pPr algn="l" fontAlgn="b"/>
                      <a:r>
                        <a:rPr lang="en-US" sz="1000" u="none" strike="noStrike">
                          <a:effectLst/>
                        </a:rPr>
                        <a:t>Professional, scientific and technical activities</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dirty="0">
                          <a:effectLst/>
                        </a:rPr>
                        <a:t>414</a:t>
                      </a:r>
                      <a:endParaRPr lang="en-US" sz="1000" b="0" i="0" u="none" strike="noStrike" dirty="0">
                        <a:solidFill>
                          <a:srgbClr val="000000"/>
                        </a:solidFill>
                        <a:effectLst/>
                        <a:latin typeface="Times New Roman"/>
                      </a:endParaRPr>
                    </a:p>
                  </a:txBody>
                  <a:tcPr marL="4262" marR="4262" marT="4262" marB="0" anchor="b"/>
                </a:tc>
                <a:tc>
                  <a:txBody>
                    <a:bodyPr/>
                    <a:lstStyle/>
                    <a:p>
                      <a:pPr algn="r" fontAlgn="b"/>
                      <a:r>
                        <a:rPr lang="en-US" sz="1000" u="none" strike="noStrike">
                          <a:effectLst/>
                        </a:rPr>
                        <a:t>0.04</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0.19</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1</a:t>
                      </a:r>
                      <a:endParaRPr lang="en-US" sz="1000" b="0" i="0" u="none" strike="noStrike">
                        <a:solidFill>
                          <a:srgbClr val="000000"/>
                        </a:solidFill>
                        <a:effectLst/>
                        <a:latin typeface="Times New Roman"/>
                      </a:endParaRPr>
                    </a:p>
                  </a:txBody>
                  <a:tcPr marL="4262" marR="4262" marT="4262" marB="0" anchor="b"/>
                </a:tc>
              </a:tr>
              <a:tr h="227603">
                <a:tc>
                  <a:txBody>
                    <a:bodyPr/>
                    <a:lstStyle/>
                    <a:p>
                      <a:pPr algn="l" fontAlgn="b"/>
                      <a:r>
                        <a:rPr lang="en-US" sz="1000" u="none" strike="noStrike">
                          <a:effectLst/>
                        </a:rPr>
                        <a:t>Real estate activities</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414</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dirty="0">
                          <a:effectLst/>
                        </a:rPr>
                        <a:t>0.00</a:t>
                      </a:r>
                      <a:endParaRPr lang="en-US" sz="1000" b="0" i="0" u="none" strike="noStrike" dirty="0">
                        <a:solidFill>
                          <a:srgbClr val="000000"/>
                        </a:solidFill>
                        <a:effectLst/>
                        <a:latin typeface="Times New Roman"/>
                      </a:endParaRPr>
                    </a:p>
                  </a:txBody>
                  <a:tcPr marL="4262" marR="4262" marT="4262" marB="0" anchor="b"/>
                </a:tc>
                <a:tc>
                  <a:txBody>
                    <a:bodyPr/>
                    <a:lstStyle/>
                    <a:p>
                      <a:pPr algn="r" fontAlgn="b"/>
                      <a:r>
                        <a:rPr lang="en-US" sz="1000" u="none" strike="noStrike">
                          <a:effectLst/>
                        </a:rPr>
                        <a:t>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0.00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a:t>
                      </a:r>
                      <a:endParaRPr lang="en-US" sz="1000" b="0" i="0" u="none" strike="noStrike">
                        <a:solidFill>
                          <a:srgbClr val="000000"/>
                        </a:solidFill>
                        <a:effectLst/>
                        <a:latin typeface="Times New Roman"/>
                      </a:endParaRPr>
                    </a:p>
                  </a:txBody>
                  <a:tcPr marL="4262" marR="4262" marT="4262" marB="0" anchor="b"/>
                </a:tc>
              </a:tr>
              <a:tr h="227603">
                <a:tc>
                  <a:txBody>
                    <a:bodyPr/>
                    <a:lstStyle/>
                    <a:p>
                      <a:pPr algn="l" fontAlgn="b"/>
                      <a:r>
                        <a:rPr lang="en-US" sz="1000" u="none" strike="noStrike">
                          <a:effectLst/>
                        </a:rPr>
                        <a:t>Rental and leasing activities</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414</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dirty="0">
                          <a:effectLst/>
                        </a:rPr>
                        <a:t>0.02</a:t>
                      </a:r>
                      <a:endParaRPr lang="en-US" sz="1000" b="0" i="0" u="none" strike="noStrike" dirty="0">
                        <a:solidFill>
                          <a:srgbClr val="000000"/>
                        </a:solidFill>
                        <a:effectLst/>
                        <a:latin typeface="Times New Roman"/>
                      </a:endParaRPr>
                    </a:p>
                  </a:txBody>
                  <a:tcPr marL="4262" marR="4262" marT="4262" marB="0" anchor="b"/>
                </a:tc>
                <a:tc>
                  <a:txBody>
                    <a:bodyPr/>
                    <a:lstStyle/>
                    <a:p>
                      <a:pPr algn="r" fontAlgn="b"/>
                      <a:r>
                        <a:rPr lang="en-US" sz="1000" u="none" strike="noStrike" dirty="0">
                          <a:effectLst/>
                        </a:rPr>
                        <a:t>0</a:t>
                      </a:r>
                      <a:endParaRPr lang="en-US" sz="1000" b="0" i="0" u="none" strike="noStrike" dirty="0">
                        <a:solidFill>
                          <a:srgbClr val="000000"/>
                        </a:solidFill>
                        <a:effectLst/>
                        <a:latin typeface="Times New Roman"/>
                      </a:endParaRPr>
                    </a:p>
                  </a:txBody>
                  <a:tcPr marL="4262" marR="4262" marT="4262" marB="0" anchor="b"/>
                </a:tc>
                <a:tc>
                  <a:txBody>
                    <a:bodyPr/>
                    <a:lstStyle/>
                    <a:p>
                      <a:pPr algn="r" fontAlgn="b"/>
                      <a:r>
                        <a:rPr lang="en-US" sz="1000" u="none" strike="noStrike">
                          <a:effectLst/>
                        </a:rPr>
                        <a:t>0.14</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1</a:t>
                      </a:r>
                      <a:endParaRPr lang="en-US" sz="1000" b="0" i="0" u="none" strike="noStrike">
                        <a:solidFill>
                          <a:srgbClr val="000000"/>
                        </a:solidFill>
                        <a:effectLst/>
                        <a:latin typeface="Times New Roman"/>
                      </a:endParaRPr>
                    </a:p>
                  </a:txBody>
                  <a:tcPr marL="4262" marR="4262" marT="4262" marB="0" anchor="b"/>
                </a:tc>
              </a:tr>
              <a:tr h="227603">
                <a:tc>
                  <a:txBody>
                    <a:bodyPr/>
                    <a:lstStyle/>
                    <a:p>
                      <a:pPr algn="l" fontAlgn="b"/>
                      <a:r>
                        <a:rPr lang="en-US" sz="1000" u="none" strike="noStrike">
                          <a:effectLst/>
                        </a:rPr>
                        <a:t>Transporting and storage</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414</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0.04</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dirty="0">
                          <a:effectLst/>
                        </a:rPr>
                        <a:t>0</a:t>
                      </a:r>
                      <a:endParaRPr lang="en-US" sz="1000" b="0" i="0" u="none" strike="noStrike" dirty="0">
                        <a:solidFill>
                          <a:srgbClr val="000000"/>
                        </a:solidFill>
                        <a:effectLst/>
                        <a:latin typeface="Times New Roman"/>
                      </a:endParaRPr>
                    </a:p>
                  </a:txBody>
                  <a:tcPr marL="4262" marR="4262" marT="4262" marB="0" anchor="b"/>
                </a:tc>
                <a:tc>
                  <a:txBody>
                    <a:bodyPr/>
                    <a:lstStyle/>
                    <a:p>
                      <a:pPr algn="r" fontAlgn="b"/>
                      <a:r>
                        <a:rPr lang="en-US" sz="1000" u="none" strike="noStrike" dirty="0">
                          <a:effectLst/>
                        </a:rPr>
                        <a:t>0.19</a:t>
                      </a:r>
                      <a:endParaRPr lang="en-US" sz="1000" b="0" i="0" u="none" strike="noStrike" dirty="0">
                        <a:solidFill>
                          <a:srgbClr val="000000"/>
                        </a:solidFill>
                        <a:effectLst/>
                        <a:latin typeface="Times New Roman"/>
                      </a:endParaRPr>
                    </a:p>
                  </a:txBody>
                  <a:tcPr marL="4262" marR="4262" marT="4262" marB="0" anchor="b"/>
                </a:tc>
                <a:tc>
                  <a:txBody>
                    <a:bodyPr/>
                    <a:lstStyle/>
                    <a:p>
                      <a:pPr algn="r" fontAlgn="b"/>
                      <a:r>
                        <a:rPr lang="en-US" sz="1000" u="none" strike="noStrike">
                          <a:effectLst/>
                        </a:rPr>
                        <a:t>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dirty="0">
                          <a:effectLst/>
                        </a:rPr>
                        <a:t>1</a:t>
                      </a:r>
                      <a:endParaRPr lang="en-US" sz="1000" b="0" i="0" u="none" strike="noStrike" dirty="0">
                        <a:solidFill>
                          <a:srgbClr val="000000"/>
                        </a:solidFill>
                        <a:effectLst/>
                        <a:latin typeface="Times New Roman"/>
                      </a:endParaRPr>
                    </a:p>
                  </a:txBody>
                  <a:tcPr marL="4262" marR="4262" marT="4262" marB="0" anchor="b"/>
                </a:tc>
              </a:tr>
              <a:tr h="227603">
                <a:tc>
                  <a:txBody>
                    <a:bodyPr/>
                    <a:lstStyle/>
                    <a:p>
                      <a:pPr algn="l" fontAlgn="b"/>
                      <a:r>
                        <a:rPr lang="en-US" sz="1000" u="none" strike="noStrike">
                          <a:effectLst/>
                        </a:rPr>
                        <a:t>Wholesale and retail trade, repair of motor vehicles and motorc</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414</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0.21</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a:effectLst/>
                        </a:rPr>
                        <a:t>0</a:t>
                      </a:r>
                      <a:endParaRPr lang="en-US" sz="1000" b="0" i="0" u="none" strike="noStrike">
                        <a:solidFill>
                          <a:srgbClr val="000000"/>
                        </a:solidFill>
                        <a:effectLst/>
                        <a:latin typeface="Times New Roman"/>
                      </a:endParaRPr>
                    </a:p>
                  </a:txBody>
                  <a:tcPr marL="4262" marR="4262" marT="4262" marB="0" anchor="b"/>
                </a:tc>
                <a:tc>
                  <a:txBody>
                    <a:bodyPr/>
                    <a:lstStyle/>
                    <a:p>
                      <a:pPr algn="r" fontAlgn="b"/>
                      <a:r>
                        <a:rPr lang="en-US" sz="1000" u="none" strike="noStrike" dirty="0">
                          <a:effectLst/>
                        </a:rPr>
                        <a:t>0.41</a:t>
                      </a:r>
                      <a:endParaRPr lang="en-US" sz="1000" b="0" i="0" u="none" strike="noStrike" dirty="0">
                        <a:solidFill>
                          <a:srgbClr val="000000"/>
                        </a:solidFill>
                        <a:effectLst/>
                        <a:latin typeface="Times New Roman"/>
                      </a:endParaRPr>
                    </a:p>
                  </a:txBody>
                  <a:tcPr marL="4262" marR="4262" marT="4262" marB="0" anchor="b"/>
                </a:tc>
                <a:tc>
                  <a:txBody>
                    <a:bodyPr/>
                    <a:lstStyle/>
                    <a:p>
                      <a:pPr algn="r" fontAlgn="b"/>
                      <a:r>
                        <a:rPr lang="en-US" sz="1000" u="none" strike="noStrike" dirty="0">
                          <a:effectLst/>
                        </a:rPr>
                        <a:t>0</a:t>
                      </a:r>
                      <a:endParaRPr lang="en-US" sz="1000" b="0" i="0" u="none" strike="noStrike" dirty="0">
                        <a:solidFill>
                          <a:srgbClr val="000000"/>
                        </a:solidFill>
                        <a:effectLst/>
                        <a:latin typeface="Times New Roman"/>
                      </a:endParaRPr>
                    </a:p>
                  </a:txBody>
                  <a:tcPr marL="4262" marR="4262" marT="4262" marB="0" anchor="b"/>
                </a:tc>
                <a:tc>
                  <a:txBody>
                    <a:bodyPr/>
                    <a:lstStyle/>
                    <a:p>
                      <a:pPr algn="r" fontAlgn="b"/>
                      <a:r>
                        <a:rPr lang="en-US" sz="1000" u="none" strike="noStrike" dirty="0">
                          <a:effectLst/>
                        </a:rPr>
                        <a:t>1</a:t>
                      </a:r>
                      <a:endParaRPr lang="en-US" sz="1000" b="0" i="0" u="none" strike="noStrike" dirty="0">
                        <a:solidFill>
                          <a:srgbClr val="000000"/>
                        </a:solidFill>
                        <a:effectLst/>
                        <a:latin typeface="Times New Roman"/>
                      </a:endParaRPr>
                    </a:p>
                  </a:txBody>
                  <a:tcPr marL="4262" marR="4262" marT="4262" marB="0" anchor="b"/>
                </a:tc>
              </a:tr>
            </a:tbl>
          </a:graphicData>
        </a:graphic>
      </p:graphicFrame>
    </p:spTree>
    <p:extLst>
      <p:ext uri="{BB962C8B-B14F-4D97-AF65-F5344CB8AC3E}">
        <p14:creationId xmlns:p14="http://schemas.microsoft.com/office/powerpoint/2010/main" val="12883876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Types of Analyses that can be Done</a:t>
            </a:r>
            <a:endParaRPr lang="en-US" dirty="0"/>
          </a:p>
        </p:txBody>
      </p:sp>
      <p:sp>
        <p:nvSpPr>
          <p:cNvPr id="3" name="Content Placeholder 2"/>
          <p:cNvSpPr>
            <a:spLocks noGrp="1"/>
          </p:cNvSpPr>
          <p:nvPr>
            <p:ph sz="quarter" idx="1"/>
          </p:nvPr>
        </p:nvSpPr>
        <p:spPr/>
        <p:txBody>
          <a:bodyPr/>
          <a:lstStyle/>
          <a:p>
            <a:r>
              <a:rPr lang="en-US" dirty="0" smtClean="0"/>
              <a:t>Unit of Analysis: Firm that applied for funding</a:t>
            </a:r>
          </a:p>
          <a:p>
            <a:pPr lvl="1"/>
            <a:r>
              <a:rPr lang="en-US" dirty="0" err="1" smtClean="0"/>
              <a:t>Probit</a:t>
            </a:r>
            <a:r>
              <a:rPr lang="en-US" dirty="0" smtClean="0"/>
              <a:t> analysis of whether or not funded</a:t>
            </a:r>
          </a:p>
          <a:p>
            <a:pPr lvl="1"/>
            <a:r>
              <a:rPr lang="en-US" dirty="0" smtClean="0"/>
              <a:t>Regression analysis of amount funded</a:t>
            </a:r>
          </a:p>
          <a:p>
            <a:pPr lvl="1"/>
            <a:r>
              <a:rPr lang="en-US" dirty="0" smtClean="0"/>
              <a:t>Regression analysis of time to funding</a:t>
            </a:r>
          </a:p>
          <a:p>
            <a:endParaRPr lang="en-US" dirty="0"/>
          </a:p>
          <a:p>
            <a:r>
              <a:rPr lang="en-US" dirty="0" smtClean="0"/>
              <a:t>Unit of Analysis: Each Day on the Campaign</a:t>
            </a:r>
          </a:p>
          <a:p>
            <a:pPr lvl="1"/>
            <a:r>
              <a:rPr lang="en-US" dirty="0" smtClean="0"/>
              <a:t>Panel data of amounts offered each day</a:t>
            </a:r>
          </a:p>
          <a:p>
            <a:pPr lvl="1"/>
            <a:r>
              <a:rPr lang="en-US" dirty="0" smtClean="0"/>
              <a:t>Survival analysis of panel data – competing risks – of time to funding or time to cancelling of campaign</a:t>
            </a:r>
            <a:endParaRPr lang="en-US" dirty="0"/>
          </a:p>
        </p:txBody>
      </p:sp>
    </p:spTree>
    <p:extLst>
      <p:ext uri="{BB962C8B-B14F-4D97-AF65-F5344CB8AC3E}">
        <p14:creationId xmlns:p14="http://schemas.microsoft.com/office/powerpoint/2010/main" val="21060966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307848"/>
            <a:ext cx="8534400" cy="758952"/>
          </a:xfrm>
        </p:spPr>
        <p:txBody>
          <a:bodyPr>
            <a:normAutofit fontScale="90000"/>
          </a:bodyPr>
          <a:lstStyle/>
          <a:p>
            <a:r>
              <a:rPr lang="en-US" dirty="0" smtClean="0"/>
              <a:t>Fractional Response Models: </a:t>
            </a:r>
            <a:br>
              <a:rPr lang="en-US" dirty="0" smtClean="0"/>
            </a:br>
            <a:r>
              <a:rPr lang="en-US" dirty="0" smtClean="0"/>
              <a:t>Dependent Variable Bounded between 0 and 1</a:t>
            </a:r>
            <a:endParaRPr lang="en-US" dirty="0"/>
          </a:p>
        </p:txBody>
      </p:sp>
      <p:sp>
        <p:nvSpPr>
          <p:cNvPr id="3" name="Content Placeholder 2"/>
          <p:cNvSpPr>
            <a:spLocks noGrp="1"/>
          </p:cNvSpPr>
          <p:nvPr>
            <p:ph sz="quarter" idx="1"/>
          </p:nvPr>
        </p:nvSpPr>
        <p:spPr/>
        <p:txBody>
          <a:bodyPr>
            <a:normAutofit fontScale="92500" lnSpcReduction="10000"/>
          </a:bodyPr>
          <a:lstStyle/>
          <a:p>
            <a:r>
              <a:rPr lang="en-US" dirty="0" smtClean="0">
                <a:hlinkClick r:id="rId2"/>
              </a:rPr>
              <a:t>https</a:t>
            </a:r>
            <a:r>
              <a:rPr lang="en-US" dirty="0">
                <a:hlinkClick r:id="rId2"/>
              </a:rPr>
              <a:t>://www3.nd.edu/~</a:t>
            </a:r>
            <a:r>
              <a:rPr lang="en-US" dirty="0" smtClean="0">
                <a:hlinkClick r:id="rId2"/>
              </a:rPr>
              <a:t>rwilliam/stats3/FractionalResponseModels.pdf</a:t>
            </a:r>
            <a:endParaRPr lang="en-US" dirty="0" smtClean="0"/>
          </a:p>
          <a:p>
            <a:pPr lvl="1"/>
            <a:r>
              <a:rPr lang="en-US" dirty="0"/>
              <a:t>Procedure to use in </a:t>
            </a:r>
            <a:r>
              <a:rPr lang="en-US" dirty="0" err="1"/>
              <a:t>Stata</a:t>
            </a:r>
            <a:endParaRPr lang="en-US" dirty="0"/>
          </a:p>
          <a:p>
            <a:pPr lvl="1"/>
            <a:endParaRPr lang="en-US" dirty="0" smtClean="0">
              <a:hlinkClick r:id="rId3"/>
            </a:endParaRPr>
          </a:p>
          <a:p>
            <a:r>
              <a:rPr lang="en-US" dirty="0" smtClean="0">
                <a:hlinkClick r:id="rId3"/>
              </a:rPr>
              <a:t>http</a:t>
            </a:r>
            <a:r>
              <a:rPr lang="en-US" dirty="0">
                <a:hlinkClick r:id="rId3"/>
              </a:rPr>
              <a:t>://</a:t>
            </a:r>
            <a:r>
              <a:rPr lang="en-US" dirty="0" smtClean="0">
                <a:hlinkClick r:id="rId3"/>
              </a:rPr>
              <a:t>www.stata-journal.com/sjpdf.html?articlenum=st0147</a:t>
            </a:r>
            <a:endParaRPr lang="en-US" dirty="0" smtClean="0"/>
          </a:p>
          <a:p>
            <a:pPr lvl="1"/>
            <a:r>
              <a:rPr lang="en-US" dirty="0" smtClean="0"/>
              <a:t>Explanation of logistic transformations</a:t>
            </a:r>
          </a:p>
          <a:p>
            <a:endParaRPr lang="en-US" dirty="0"/>
          </a:p>
          <a:p>
            <a:r>
              <a:rPr lang="en-US" dirty="0" smtClean="0"/>
              <a:t>Other reference material</a:t>
            </a:r>
          </a:p>
          <a:p>
            <a:pPr lvl="1"/>
            <a:r>
              <a:rPr lang="en-US" dirty="0" smtClean="0"/>
              <a:t>Cook</a:t>
            </a:r>
            <a:r>
              <a:rPr lang="en-US" dirty="0"/>
              <a:t>, D. O., R. </a:t>
            </a:r>
            <a:r>
              <a:rPr lang="en-US" dirty="0" err="1"/>
              <a:t>Kieschnick</a:t>
            </a:r>
            <a:r>
              <a:rPr lang="en-US" dirty="0"/>
              <a:t>, and B. D. McCullough. 2008. Regression analysis of </a:t>
            </a:r>
            <a:r>
              <a:rPr lang="en-US" dirty="0" smtClean="0"/>
              <a:t>proportions in </a:t>
            </a:r>
            <a:r>
              <a:rPr lang="en-US" dirty="0"/>
              <a:t>finance with self selection. </a:t>
            </a:r>
            <a:r>
              <a:rPr lang="en-US" i="1" dirty="0"/>
              <a:t>Journal of Empirical Finance</a:t>
            </a:r>
            <a:r>
              <a:rPr lang="en-US" dirty="0"/>
              <a:t>.</a:t>
            </a:r>
            <a:endParaRPr lang="en-US" dirty="0" smtClean="0"/>
          </a:p>
        </p:txBody>
      </p:sp>
    </p:spTree>
    <p:extLst>
      <p:ext uri="{BB962C8B-B14F-4D97-AF65-F5344CB8AC3E}">
        <p14:creationId xmlns:p14="http://schemas.microsoft.com/office/powerpoint/2010/main" val="17905000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307848"/>
            <a:ext cx="8534400" cy="758952"/>
          </a:xfrm>
        </p:spPr>
        <p:txBody>
          <a:bodyPr>
            <a:normAutofit fontScale="90000"/>
          </a:bodyPr>
          <a:lstStyle/>
          <a:p>
            <a:r>
              <a:rPr lang="en-US" dirty="0" smtClean="0"/>
              <a:t>Worth Checking The Distribution of the Dependent Variable for Other Models</a:t>
            </a:r>
            <a:endParaRPr lang="en-US" dirty="0"/>
          </a:p>
        </p:txBody>
      </p:sp>
      <p:sp>
        <p:nvSpPr>
          <p:cNvPr id="3" name="Content Placeholder 2"/>
          <p:cNvSpPr>
            <a:spLocks noGrp="1"/>
          </p:cNvSpPr>
          <p:nvPr>
            <p:ph sz="quarter" idx="1"/>
          </p:nvPr>
        </p:nvSpPr>
        <p:spPr/>
        <p:txBody>
          <a:bodyPr>
            <a:normAutofit fontScale="92500" lnSpcReduction="20000"/>
          </a:bodyPr>
          <a:lstStyle/>
          <a:p>
            <a:r>
              <a:rPr lang="en-US" dirty="0" smtClean="0"/>
              <a:t>Here it is for Time Listed to Time Funded</a:t>
            </a:r>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smtClean="0"/>
          </a:p>
          <a:p>
            <a:r>
              <a:rPr lang="en-US" dirty="0" smtClean="0"/>
              <a:t>Not necessarily the case that a Poisson or Negative Binomial Model is superior than OLS</a:t>
            </a:r>
          </a:p>
          <a:p>
            <a:endParaRPr lang="en-US" dirty="0"/>
          </a:p>
          <a:p>
            <a:endParaRPr lang="en-US" dirty="0"/>
          </a:p>
        </p:txBody>
      </p:sp>
      <p:pic>
        <p:nvPicPr>
          <p:cNvPr id="819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14539" y="2047876"/>
            <a:ext cx="4386262" cy="32100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909711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2130932487"/>
              </p:ext>
            </p:extLst>
          </p:nvPr>
        </p:nvGraphicFramePr>
        <p:xfrm>
          <a:off x="-6" y="0"/>
          <a:ext cx="9144007" cy="6858015"/>
        </p:xfrm>
        <a:graphic>
          <a:graphicData uri="http://schemas.openxmlformats.org/drawingml/2006/table">
            <a:tbl>
              <a:tblPr>
                <a:tableStyleId>{5C22544A-7EE6-4342-B048-85BDC9FD1C3A}</a:tableStyleId>
              </a:tblPr>
              <a:tblGrid>
                <a:gridCol w="2803160"/>
                <a:gridCol w="959372"/>
                <a:gridCol w="959372"/>
                <a:gridCol w="1124264"/>
                <a:gridCol w="1139252"/>
                <a:gridCol w="1199215"/>
                <a:gridCol w="959372"/>
              </a:tblGrid>
              <a:tr h="377239">
                <a:tc>
                  <a:txBody>
                    <a:bodyPr/>
                    <a:lstStyle/>
                    <a:p>
                      <a:pPr algn="l" fontAlgn="ctr"/>
                      <a:r>
                        <a:rPr lang="en-US" sz="800" u="none" strike="noStrike" dirty="0">
                          <a:effectLst/>
                        </a:rPr>
                        <a:t> </a:t>
                      </a:r>
                      <a:endParaRPr lang="en-US" sz="800" b="0" i="0" u="none" strike="noStrike" dirty="0">
                        <a:solidFill>
                          <a:srgbClr val="000000"/>
                        </a:solidFill>
                        <a:effectLst/>
                        <a:latin typeface="Times New Roman"/>
                      </a:endParaRPr>
                    </a:p>
                  </a:txBody>
                  <a:tcPr marL="6487" marR="6487" marT="6487" marB="0" anchor="ctr"/>
                </a:tc>
                <a:tc gridSpan="2">
                  <a:txBody>
                    <a:bodyPr/>
                    <a:lstStyle/>
                    <a:p>
                      <a:pPr algn="ctr" fontAlgn="ctr"/>
                      <a:r>
                        <a:rPr lang="en-US" sz="800" u="none" strike="noStrike">
                          <a:effectLst/>
                        </a:rPr>
                        <a:t>Model 1a: Success (% of Capital Raised) OLS</a:t>
                      </a:r>
                      <a:endParaRPr lang="en-US" sz="800" b="0" i="0" u="none" strike="noStrike">
                        <a:solidFill>
                          <a:srgbClr val="000000"/>
                        </a:solidFill>
                        <a:effectLst/>
                        <a:latin typeface="Times New Roman"/>
                      </a:endParaRPr>
                    </a:p>
                  </a:txBody>
                  <a:tcPr marL="6487" marR="6487" marT="6487" marB="0" anchor="ctr"/>
                </a:tc>
                <a:tc hMerge="1">
                  <a:txBody>
                    <a:bodyPr/>
                    <a:lstStyle/>
                    <a:p>
                      <a:endParaRPr lang="en-US"/>
                    </a:p>
                  </a:txBody>
                  <a:tcPr/>
                </a:tc>
                <a:tc gridSpan="2">
                  <a:txBody>
                    <a:bodyPr/>
                    <a:lstStyle/>
                    <a:p>
                      <a:pPr algn="ctr" fontAlgn="ctr"/>
                      <a:r>
                        <a:rPr lang="en-US" sz="800" u="none" strike="noStrike">
                          <a:effectLst/>
                        </a:rPr>
                        <a:t>Model 1b: Success (% of Capital Raised) Percentage Model</a:t>
                      </a:r>
                      <a:endParaRPr lang="en-US" sz="800" b="0" i="0" u="none" strike="noStrike">
                        <a:solidFill>
                          <a:srgbClr val="000000"/>
                        </a:solidFill>
                        <a:effectLst/>
                        <a:latin typeface="Times New Roman"/>
                      </a:endParaRPr>
                    </a:p>
                  </a:txBody>
                  <a:tcPr marL="6487" marR="6487" marT="6487" marB="0" anchor="ctr"/>
                </a:tc>
                <a:tc hMerge="1">
                  <a:txBody>
                    <a:bodyPr/>
                    <a:lstStyle/>
                    <a:p>
                      <a:endParaRPr lang="en-US"/>
                    </a:p>
                  </a:txBody>
                  <a:tcPr/>
                </a:tc>
                <a:tc gridSpan="2">
                  <a:txBody>
                    <a:bodyPr/>
                    <a:lstStyle/>
                    <a:p>
                      <a:pPr algn="ctr" fontAlgn="ctr"/>
                      <a:r>
                        <a:rPr lang="en-US" sz="800" u="none" strike="noStrike">
                          <a:effectLst/>
                        </a:rPr>
                        <a:t>Model 2: Funded=1</a:t>
                      </a:r>
                      <a:endParaRPr lang="en-US" sz="800" b="0" i="0" u="none" strike="noStrike">
                        <a:solidFill>
                          <a:srgbClr val="000000"/>
                        </a:solidFill>
                        <a:effectLst/>
                        <a:latin typeface="Times New Roman"/>
                      </a:endParaRPr>
                    </a:p>
                  </a:txBody>
                  <a:tcPr marL="6487" marR="6487" marT="6487" marB="0" anchor="ctr"/>
                </a:tc>
                <a:tc hMerge="1">
                  <a:txBody>
                    <a:bodyPr/>
                    <a:lstStyle/>
                    <a:p>
                      <a:endParaRPr lang="en-US"/>
                    </a:p>
                  </a:txBody>
                  <a:tcPr/>
                </a:tc>
              </a:tr>
              <a:tr h="145092">
                <a:tc>
                  <a:txBody>
                    <a:bodyPr/>
                    <a:lstStyle/>
                    <a:p>
                      <a:pPr algn="l" fontAlgn="ctr"/>
                      <a:r>
                        <a:rPr lang="en-US" sz="800" u="none" strike="noStrike">
                          <a:effectLst/>
                        </a:rPr>
                        <a:t> </a:t>
                      </a:r>
                      <a:endParaRPr lang="en-US" sz="800" b="0" i="0" u="none" strike="noStrike">
                        <a:solidFill>
                          <a:srgbClr val="000000"/>
                        </a:solidFill>
                        <a:effectLst/>
                        <a:latin typeface="Times New Roman"/>
                      </a:endParaRPr>
                    </a:p>
                  </a:txBody>
                  <a:tcPr marL="6487" marR="6487" marT="6487" marB="0" anchor="ctr"/>
                </a:tc>
                <a:tc>
                  <a:txBody>
                    <a:bodyPr/>
                    <a:lstStyle/>
                    <a:p>
                      <a:pPr algn="l" fontAlgn="ctr"/>
                      <a:r>
                        <a:rPr lang="en-US" sz="800" u="none" strike="noStrike">
                          <a:effectLst/>
                        </a:rPr>
                        <a:t>Coefficient</a:t>
                      </a:r>
                      <a:endParaRPr lang="en-US" sz="800" b="0" i="0" u="none" strike="noStrike">
                        <a:solidFill>
                          <a:srgbClr val="000000"/>
                        </a:solidFill>
                        <a:effectLst/>
                        <a:latin typeface="Times New Roman"/>
                      </a:endParaRPr>
                    </a:p>
                  </a:txBody>
                  <a:tcPr marL="6487" marR="6487" marT="6487" marB="0" anchor="ctr"/>
                </a:tc>
                <a:tc>
                  <a:txBody>
                    <a:bodyPr/>
                    <a:lstStyle/>
                    <a:p>
                      <a:pPr algn="l" fontAlgn="ctr"/>
                      <a:r>
                        <a:rPr lang="en-US" sz="800" u="none" strike="noStrike">
                          <a:effectLst/>
                        </a:rPr>
                        <a:t>t-statistic</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dirty="0">
                          <a:effectLst/>
                        </a:rPr>
                        <a:t>Marginal Effect</a:t>
                      </a:r>
                      <a:endParaRPr lang="en-US" sz="800" b="0" i="0" u="none" strike="noStrike" dirty="0">
                        <a:solidFill>
                          <a:srgbClr val="000000"/>
                        </a:solidFill>
                        <a:effectLst/>
                        <a:latin typeface="Times New Roman"/>
                      </a:endParaRPr>
                    </a:p>
                  </a:txBody>
                  <a:tcPr marL="6487" marR="6487" marT="6487" marB="0" anchor="ctr"/>
                </a:tc>
                <a:tc>
                  <a:txBody>
                    <a:bodyPr/>
                    <a:lstStyle/>
                    <a:p>
                      <a:pPr algn="ctr" fontAlgn="ctr"/>
                      <a:r>
                        <a:rPr lang="en-US" sz="800" u="none" strike="noStrike" dirty="0">
                          <a:effectLst/>
                        </a:rPr>
                        <a:t>t-statistic</a:t>
                      </a:r>
                      <a:endParaRPr lang="en-US" sz="800" b="0" i="0" u="none" strike="noStrike" dirty="0">
                        <a:solidFill>
                          <a:srgbClr val="000000"/>
                        </a:solidFill>
                        <a:effectLst/>
                        <a:latin typeface="Times New Roman"/>
                      </a:endParaRPr>
                    </a:p>
                  </a:txBody>
                  <a:tcPr marL="6487" marR="6487" marT="6487" marB="0" anchor="ctr"/>
                </a:tc>
                <a:tc>
                  <a:txBody>
                    <a:bodyPr/>
                    <a:lstStyle/>
                    <a:p>
                      <a:pPr algn="ctr" fontAlgn="ctr"/>
                      <a:r>
                        <a:rPr lang="en-US" sz="800" u="none" strike="noStrike" dirty="0">
                          <a:effectLst/>
                        </a:rPr>
                        <a:t>Marginal Effect</a:t>
                      </a:r>
                      <a:endParaRPr lang="en-US" sz="800" b="0" i="0" u="none" strike="noStrike" dirty="0">
                        <a:solidFill>
                          <a:srgbClr val="000000"/>
                        </a:solidFill>
                        <a:effectLst/>
                        <a:latin typeface="Times New Roman"/>
                      </a:endParaRPr>
                    </a:p>
                  </a:txBody>
                  <a:tcPr marL="6487" marR="6487" marT="6487" marB="0" anchor="ctr"/>
                </a:tc>
                <a:tc>
                  <a:txBody>
                    <a:bodyPr/>
                    <a:lstStyle/>
                    <a:p>
                      <a:pPr algn="ctr" fontAlgn="ctr"/>
                      <a:r>
                        <a:rPr lang="en-US" sz="800" u="none" strike="noStrike" dirty="0">
                          <a:effectLst/>
                        </a:rPr>
                        <a:t>t-statistic</a:t>
                      </a:r>
                      <a:endParaRPr lang="en-US" sz="800" b="0" i="0" u="none" strike="noStrike" dirty="0">
                        <a:solidFill>
                          <a:srgbClr val="000000"/>
                        </a:solidFill>
                        <a:effectLst/>
                        <a:latin typeface="Times New Roman"/>
                      </a:endParaRPr>
                    </a:p>
                  </a:txBody>
                  <a:tcPr marL="6487" marR="6487" marT="6487" marB="0" anchor="ctr"/>
                </a:tc>
              </a:tr>
              <a:tr h="145092">
                <a:tc>
                  <a:txBody>
                    <a:bodyPr/>
                    <a:lstStyle/>
                    <a:p>
                      <a:pPr algn="l" fontAlgn="ctr"/>
                      <a:r>
                        <a:rPr lang="en-US" sz="800" u="sng" strike="noStrike">
                          <a:effectLst/>
                        </a:rPr>
                        <a:t>Investment Characteristics</a:t>
                      </a:r>
                      <a:endParaRPr lang="en-US" sz="800" b="0" i="0" u="sng" strike="noStrike">
                        <a:solidFill>
                          <a:srgbClr val="000000"/>
                        </a:solidFill>
                        <a:effectLst/>
                        <a:latin typeface="Times New Roman"/>
                      </a:endParaRPr>
                    </a:p>
                  </a:txBody>
                  <a:tcPr marL="6487" marR="6487" marT="6487" marB="0" anchor="ctr"/>
                </a:tc>
                <a:tc>
                  <a:txBody>
                    <a:bodyPr/>
                    <a:lstStyle/>
                    <a:p>
                      <a:pPr algn="l" fontAlgn="ctr"/>
                      <a:endParaRPr lang="en-US" sz="800" b="0" i="0" u="none" strike="noStrike">
                        <a:solidFill>
                          <a:srgbClr val="000000"/>
                        </a:solidFill>
                        <a:effectLst/>
                        <a:latin typeface="Times New Roman"/>
                      </a:endParaRPr>
                    </a:p>
                  </a:txBody>
                  <a:tcPr marL="6487" marR="6487" marT="6487" marB="0" anchor="ctr"/>
                </a:tc>
                <a:tc>
                  <a:txBody>
                    <a:bodyPr/>
                    <a:lstStyle/>
                    <a:p>
                      <a:pPr algn="l" fontAlgn="ctr"/>
                      <a:endParaRPr lang="en-US" sz="800" b="0" i="0" u="none" strike="noStrike">
                        <a:solidFill>
                          <a:srgbClr val="000000"/>
                        </a:solidFill>
                        <a:effectLst/>
                        <a:latin typeface="Times New Roman"/>
                      </a:endParaRPr>
                    </a:p>
                  </a:txBody>
                  <a:tcPr marL="6487" marR="6487" marT="6487" marB="0" anchor="ctr"/>
                </a:tc>
                <a:tc>
                  <a:txBody>
                    <a:bodyPr/>
                    <a:lstStyle/>
                    <a:p>
                      <a:pPr algn="l" fontAlgn="ctr"/>
                      <a:endParaRPr lang="en-US" sz="800" b="0" i="0" u="none" strike="noStrike">
                        <a:solidFill>
                          <a:srgbClr val="000000"/>
                        </a:solidFill>
                        <a:effectLst/>
                        <a:latin typeface="Times New Roman"/>
                      </a:endParaRPr>
                    </a:p>
                  </a:txBody>
                  <a:tcPr marL="6487" marR="6487" marT="6487" marB="0" anchor="ctr"/>
                </a:tc>
                <a:tc>
                  <a:txBody>
                    <a:bodyPr/>
                    <a:lstStyle/>
                    <a:p>
                      <a:pPr algn="l" fontAlgn="ctr"/>
                      <a:endParaRPr lang="en-US" sz="800" b="0" i="0" u="none" strike="noStrike" dirty="0">
                        <a:solidFill>
                          <a:srgbClr val="000000"/>
                        </a:solidFill>
                        <a:effectLst/>
                        <a:latin typeface="Times New Roman"/>
                      </a:endParaRPr>
                    </a:p>
                  </a:txBody>
                  <a:tcPr marL="6487" marR="6487" marT="6487" marB="0" anchor="ctr"/>
                </a:tc>
                <a:tc>
                  <a:txBody>
                    <a:bodyPr/>
                    <a:lstStyle/>
                    <a:p>
                      <a:pPr algn="l" fontAlgn="ctr"/>
                      <a:endParaRPr lang="en-US" sz="800" b="0" i="0" u="none" strike="noStrike" dirty="0">
                        <a:solidFill>
                          <a:srgbClr val="000000"/>
                        </a:solidFill>
                        <a:effectLst/>
                        <a:latin typeface="Times New Roman"/>
                      </a:endParaRPr>
                    </a:p>
                  </a:txBody>
                  <a:tcPr marL="6487" marR="6487" marT="6487" marB="0" anchor="ctr"/>
                </a:tc>
                <a:tc>
                  <a:txBody>
                    <a:bodyPr/>
                    <a:lstStyle/>
                    <a:p>
                      <a:pPr algn="l" fontAlgn="ctr"/>
                      <a:endParaRPr lang="en-US" sz="800" b="0" i="0" u="none" strike="noStrike">
                        <a:solidFill>
                          <a:srgbClr val="000000"/>
                        </a:solidFill>
                        <a:effectLst/>
                        <a:latin typeface="Times New Roman"/>
                      </a:endParaRPr>
                    </a:p>
                  </a:txBody>
                  <a:tcPr marL="6487" marR="6487" marT="6487" marB="0" anchor="ctr"/>
                </a:tc>
              </a:tr>
              <a:tr h="145092">
                <a:tc>
                  <a:txBody>
                    <a:bodyPr/>
                    <a:lstStyle/>
                    <a:p>
                      <a:pPr algn="l" fontAlgn="ctr"/>
                      <a:r>
                        <a:rPr lang="en-US" sz="800" u="none" strike="noStrike">
                          <a:effectLst/>
                        </a:rPr>
                        <a:t>Nominal Yield - Risk Free</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5.6603</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3.61***</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7.4221</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3.68***</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-3.0721</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-1.99**</a:t>
                      </a:r>
                      <a:endParaRPr lang="en-US" sz="800" b="0" i="0" u="none" strike="noStrike">
                        <a:solidFill>
                          <a:srgbClr val="000000"/>
                        </a:solidFill>
                        <a:effectLst/>
                        <a:latin typeface="Times New Roman"/>
                      </a:endParaRPr>
                    </a:p>
                  </a:txBody>
                  <a:tcPr marL="6487" marR="6487" marT="6487" marB="0" anchor="ctr"/>
                </a:tc>
              </a:tr>
              <a:tr h="145092">
                <a:tc>
                  <a:txBody>
                    <a:bodyPr/>
                    <a:lstStyle/>
                    <a:p>
                      <a:pPr algn="l" fontAlgn="ctr"/>
                      <a:r>
                        <a:rPr lang="en-US" sz="800" u="none" strike="noStrike">
                          <a:effectLst/>
                        </a:rPr>
                        <a:t>Percent Female Investors</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0.6432</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1.72*</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0.7332</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1.58</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0.0711</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0.16</a:t>
                      </a:r>
                      <a:endParaRPr lang="en-US" sz="800" b="0" i="0" u="none" strike="noStrike">
                        <a:solidFill>
                          <a:srgbClr val="000000"/>
                        </a:solidFill>
                        <a:effectLst/>
                        <a:latin typeface="Times New Roman"/>
                      </a:endParaRPr>
                    </a:p>
                  </a:txBody>
                  <a:tcPr marL="6487" marR="6487" marT="6487" marB="0" anchor="ctr"/>
                </a:tc>
              </a:tr>
              <a:tr h="145092">
                <a:tc>
                  <a:txBody>
                    <a:bodyPr/>
                    <a:lstStyle/>
                    <a:p>
                      <a:pPr algn="l" fontAlgn="ctr"/>
                      <a:r>
                        <a:rPr lang="en-US" sz="800" u="none" strike="noStrike">
                          <a:effectLst/>
                        </a:rPr>
                        <a:t>Number of Employees</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0.0012</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2.40**</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dirty="0">
                          <a:effectLst/>
                        </a:rPr>
                        <a:t>0.0015</a:t>
                      </a:r>
                      <a:endParaRPr lang="en-US" sz="800" b="0" i="0" u="none" strike="noStrike" dirty="0">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3.10***</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-0.0003</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-0.69</a:t>
                      </a:r>
                      <a:endParaRPr lang="en-US" sz="800" b="0" i="0" u="none" strike="noStrike">
                        <a:solidFill>
                          <a:srgbClr val="000000"/>
                        </a:solidFill>
                        <a:effectLst/>
                        <a:latin typeface="Times New Roman"/>
                      </a:endParaRPr>
                    </a:p>
                  </a:txBody>
                  <a:tcPr marL="6487" marR="6487" marT="6487" marB="0" anchor="ctr"/>
                </a:tc>
              </a:tr>
              <a:tr h="145092">
                <a:tc>
                  <a:txBody>
                    <a:bodyPr/>
                    <a:lstStyle/>
                    <a:p>
                      <a:pPr algn="l" fontAlgn="ctr"/>
                      <a:r>
                        <a:rPr lang="en-US" sz="800" u="none" strike="noStrike">
                          <a:effectLst/>
                        </a:rPr>
                        <a:t>Principal Amount</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-3.83E-06</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-11.80***</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-4.73E-06</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-10.76***</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-4.16E-07</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-1.15</a:t>
                      </a:r>
                      <a:endParaRPr lang="en-US" sz="800" b="0" i="0" u="none" strike="noStrike">
                        <a:solidFill>
                          <a:srgbClr val="000000"/>
                        </a:solidFill>
                        <a:effectLst/>
                        <a:latin typeface="Times New Roman"/>
                      </a:endParaRPr>
                    </a:p>
                  </a:txBody>
                  <a:tcPr marL="6487" marR="6487" marT="6487" marB="0" anchor="ctr"/>
                </a:tc>
              </a:tr>
              <a:tr h="145092">
                <a:tc>
                  <a:txBody>
                    <a:bodyPr/>
                    <a:lstStyle/>
                    <a:p>
                      <a:pPr algn="l" fontAlgn="ctr"/>
                      <a:r>
                        <a:rPr lang="en-US" sz="800" u="none" strike="noStrike">
                          <a:effectLst/>
                        </a:rPr>
                        <a:t>Loan Duration (Months)</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-0.0079</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-7.25***</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-0.0100</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-7.42***</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-0.0011</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-1.02</a:t>
                      </a:r>
                      <a:endParaRPr lang="en-US" sz="800" b="0" i="0" u="none" strike="noStrike">
                        <a:solidFill>
                          <a:srgbClr val="000000"/>
                        </a:solidFill>
                        <a:effectLst/>
                        <a:latin typeface="Times New Roman"/>
                      </a:endParaRPr>
                    </a:p>
                  </a:txBody>
                  <a:tcPr marL="6487" marR="6487" marT="6487" marB="0" anchor="ctr"/>
                </a:tc>
              </a:tr>
              <a:tr h="145092">
                <a:tc>
                  <a:txBody>
                    <a:bodyPr/>
                    <a:lstStyle/>
                    <a:p>
                      <a:pPr algn="l" fontAlgn="ctr"/>
                      <a:r>
                        <a:rPr lang="en-US" sz="800" u="sng" strike="noStrike">
                          <a:effectLst/>
                        </a:rPr>
                        <a:t>Firm Characteristics</a:t>
                      </a:r>
                      <a:endParaRPr lang="en-US" sz="800" b="0" i="0" u="sng"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r>
              <a:tr h="145092">
                <a:tc>
                  <a:txBody>
                    <a:bodyPr/>
                    <a:lstStyle/>
                    <a:p>
                      <a:pPr algn="l" fontAlgn="ctr"/>
                      <a:r>
                        <a:rPr lang="en-US" sz="800" u="none" strike="noStrike">
                          <a:effectLst/>
                        </a:rPr>
                        <a:t>Female Debtor</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-0.0300</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-0.9</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-0.0438</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-1.02</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-0.0238</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-0.58</a:t>
                      </a:r>
                      <a:endParaRPr lang="en-US" sz="800" b="0" i="0" u="none" strike="noStrike">
                        <a:solidFill>
                          <a:srgbClr val="000000"/>
                        </a:solidFill>
                        <a:effectLst/>
                        <a:latin typeface="Times New Roman"/>
                      </a:endParaRPr>
                    </a:p>
                  </a:txBody>
                  <a:tcPr marL="6487" marR="6487" marT="6487" marB="0" anchor="ctr"/>
                </a:tc>
              </a:tr>
              <a:tr h="145092">
                <a:tc>
                  <a:txBody>
                    <a:bodyPr/>
                    <a:lstStyle/>
                    <a:p>
                      <a:pPr algn="l" fontAlgn="ctr"/>
                      <a:r>
                        <a:rPr lang="en-US" sz="800" u="none" strike="noStrike">
                          <a:effectLst/>
                        </a:rPr>
                        <a:t>Assets</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-1.46E-06</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-0.41</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-6.78E-06</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-2.47**</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2.01E-06</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0.41</a:t>
                      </a:r>
                      <a:endParaRPr lang="en-US" sz="800" b="0" i="0" u="none" strike="noStrike">
                        <a:solidFill>
                          <a:srgbClr val="000000"/>
                        </a:solidFill>
                        <a:effectLst/>
                        <a:latin typeface="Times New Roman"/>
                      </a:endParaRPr>
                    </a:p>
                  </a:txBody>
                  <a:tcPr marL="6487" marR="6487" marT="6487" marB="0" anchor="ctr"/>
                </a:tc>
              </a:tr>
              <a:tr h="145092">
                <a:tc>
                  <a:txBody>
                    <a:bodyPr/>
                    <a:lstStyle/>
                    <a:p>
                      <a:pPr algn="l" fontAlgn="ctr"/>
                      <a:r>
                        <a:rPr lang="en-US" sz="800" u="none" strike="noStrike">
                          <a:effectLst/>
                        </a:rPr>
                        <a:t>Current Assets/Current Liabilities</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-0.0020</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-2.23**</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-0.0023</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3.82***</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0.0008</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0.28</a:t>
                      </a:r>
                      <a:endParaRPr lang="en-US" sz="800" b="0" i="0" u="none" strike="noStrike">
                        <a:solidFill>
                          <a:srgbClr val="000000"/>
                        </a:solidFill>
                        <a:effectLst/>
                        <a:latin typeface="Times New Roman"/>
                      </a:endParaRPr>
                    </a:p>
                  </a:txBody>
                  <a:tcPr marL="6487" marR="6487" marT="6487" marB="0" anchor="ctr"/>
                </a:tc>
              </a:tr>
              <a:tr h="145092">
                <a:tc>
                  <a:txBody>
                    <a:bodyPr/>
                    <a:lstStyle/>
                    <a:p>
                      <a:pPr algn="l" fontAlgn="ctr"/>
                      <a:r>
                        <a:rPr lang="en-US" sz="800" u="none" strike="noStrike">
                          <a:effectLst/>
                        </a:rPr>
                        <a:t>Liabilities</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1.44E-06</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0.4</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6.76E-06</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2.46**</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-2.02E-06</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-0.41</a:t>
                      </a:r>
                      <a:endParaRPr lang="en-US" sz="800" b="0" i="0" u="none" strike="noStrike">
                        <a:solidFill>
                          <a:srgbClr val="000000"/>
                        </a:solidFill>
                        <a:effectLst/>
                        <a:latin typeface="Times New Roman"/>
                      </a:endParaRPr>
                    </a:p>
                  </a:txBody>
                  <a:tcPr marL="6487" marR="6487" marT="6487" marB="0" anchor="ctr"/>
                </a:tc>
              </a:tr>
              <a:tr h="145092">
                <a:tc>
                  <a:txBody>
                    <a:bodyPr/>
                    <a:lstStyle/>
                    <a:p>
                      <a:pPr algn="l" fontAlgn="ctr"/>
                      <a:r>
                        <a:rPr lang="en-US" sz="800" u="none" strike="noStrike">
                          <a:effectLst/>
                        </a:rPr>
                        <a:t>Equity</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2.60E-08</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0.75</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3.34E-08</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1.02</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-1.40E-08</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-0.28</a:t>
                      </a:r>
                      <a:endParaRPr lang="en-US" sz="800" b="0" i="0" u="none" strike="noStrike">
                        <a:solidFill>
                          <a:srgbClr val="000000"/>
                        </a:solidFill>
                        <a:effectLst/>
                        <a:latin typeface="Times New Roman"/>
                      </a:endParaRPr>
                    </a:p>
                  </a:txBody>
                  <a:tcPr marL="6487" marR="6487" marT="6487" marB="0" anchor="ctr"/>
                </a:tc>
              </a:tr>
              <a:tr h="145092">
                <a:tc>
                  <a:txBody>
                    <a:bodyPr/>
                    <a:lstStyle/>
                    <a:p>
                      <a:pPr algn="l" fontAlgn="ctr"/>
                      <a:r>
                        <a:rPr lang="en-US" sz="800" u="none" strike="noStrike">
                          <a:effectLst/>
                        </a:rPr>
                        <a:t>Net Income</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3.04E-07</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2.04**</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3.61E-07</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2.37**</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2.23E-07</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1.16</a:t>
                      </a:r>
                      <a:endParaRPr lang="en-US" sz="800" b="0" i="0" u="none" strike="noStrike">
                        <a:solidFill>
                          <a:srgbClr val="000000"/>
                        </a:solidFill>
                        <a:effectLst/>
                        <a:latin typeface="Times New Roman"/>
                      </a:endParaRPr>
                    </a:p>
                  </a:txBody>
                  <a:tcPr marL="6487" marR="6487" marT="6487" marB="0" anchor="ctr"/>
                </a:tc>
              </a:tr>
              <a:tr h="145092">
                <a:tc>
                  <a:txBody>
                    <a:bodyPr/>
                    <a:lstStyle/>
                    <a:p>
                      <a:pPr algn="l" fontAlgn="ctr"/>
                      <a:r>
                        <a:rPr lang="en-US" sz="800" u="none" strike="noStrike">
                          <a:effectLst/>
                        </a:rPr>
                        <a:t>Industry Dummies?</a:t>
                      </a:r>
                      <a:endParaRPr lang="en-US" sz="800" b="0" i="0" u="none" strike="noStrike">
                        <a:solidFill>
                          <a:srgbClr val="000000"/>
                        </a:solidFill>
                        <a:effectLst/>
                        <a:latin typeface="Times New Roman"/>
                      </a:endParaRPr>
                    </a:p>
                  </a:txBody>
                  <a:tcPr marL="6487" marR="6487" marT="6487" marB="0" anchor="ctr"/>
                </a:tc>
                <a:tc gridSpan="2">
                  <a:txBody>
                    <a:bodyPr/>
                    <a:lstStyle/>
                    <a:p>
                      <a:pPr algn="ctr" fontAlgn="ctr"/>
                      <a:r>
                        <a:rPr lang="en-US" sz="800" u="none" strike="noStrike">
                          <a:effectLst/>
                        </a:rPr>
                        <a:t>Yes</a:t>
                      </a:r>
                      <a:endParaRPr lang="en-US" sz="800" b="0" i="0" u="none" strike="noStrike">
                        <a:solidFill>
                          <a:srgbClr val="000000"/>
                        </a:solidFill>
                        <a:effectLst/>
                        <a:latin typeface="Times New Roman"/>
                      </a:endParaRPr>
                    </a:p>
                  </a:txBody>
                  <a:tcPr marL="6487" marR="6487" marT="6487" marB="0" anchor="ctr"/>
                </a:tc>
                <a:tc hMerge="1">
                  <a:txBody>
                    <a:bodyPr/>
                    <a:lstStyle/>
                    <a:p>
                      <a:endParaRPr lang="en-US"/>
                    </a:p>
                  </a:txBody>
                  <a:tcPr/>
                </a:tc>
                <a:tc gridSpan="2">
                  <a:txBody>
                    <a:bodyPr/>
                    <a:lstStyle/>
                    <a:p>
                      <a:pPr algn="ctr" fontAlgn="ctr"/>
                      <a:r>
                        <a:rPr lang="en-US" sz="800" u="none" strike="noStrike">
                          <a:effectLst/>
                        </a:rPr>
                        <a:t>Yes</a:t>
                      </a:r>
                      <a:endParaRPr lang="en-US" sz="800" b="0" i="0" u="none" strike="noStrike">
                        <a:solidFill>
                          <a:srgbClr val="000000"/>
                        </a:solidFill>
                        <a:effectLst/>
                        <a:latin typeface="Times New Roman"/>
                      </a:endParaRPr>
                    </a:p>
                  </a:txBody>
                  <a:tcPr marL="6487" marR="6487" marT="6487" marB="0" anchor="ctr"/>
                </a:tc>
                <a:tc hMerge="1">
                  <a:txBody>
                    <a:bodyPr/>
                    <a:lstStyle/>
                    <a:p>
                      <a:endParaRPr lang="en-US"/>
                    </a:p>
                  </a:txBody>
                  <a:tcPr/>
                </a:tc>
                <a:tc gridSpan="2">
                  <a:txBody>
                    <a:bodyPr/>
                    <a:lstStyle/>
                    <a:p>
                      <a:pPr algn="ctr" fontAlgn="ctr"/>
                      <a:r>
                        <a:rPr lang="en-US" sz="800" u="none" strike="noStrike">
                          <a:effectLst/>
                        </a:rPr>
                        <a:t>Yes</a:t>
                      </a:r>
                      <a:endParaRPr lang="en-US" sz="800" b="0" i="0" u="none" strike="noStrike">
                        <a:solidFill>
                          <a:srgbClr val="000000"/>
                        </a:solidFill>
                        <a:effectLst/>
                        <a:latin typeface="Times New Roman"/>
                      </a:endParaRPr>
                    </a:p>
                  </a:txBody>
                  <a:tcPr marL="6487" marR="6487" marT="6487" marB="0" anchor="ctr"/>
                </a:tc>
                <a:tc hMerge="1">
                  <a:txBody>
                    <a:bodyPr/>
                    <a:lstStyle/>
                    <a:p>
                      <a:endParaRPr lang="en-US"/>
                    </a:p>
                  </a:txBody>
                  <a:tcPr/>
                </a:tc>
              </a:tr>
              <a:tr h="145092">
                <a:tc>
                  <a:txBody>
                    <a:bodyPr/>
                    <a:lstStyle/>
                    <a:p>
                      <a:pPr algn="l" fontAlgn="ctr"/>
                      <a:r>
                        <a:rPr lang="en-US" sz="800" u="sng" strike="noStrike">
                          <a:effectLst/>
                        </a:rPr>
                        <a:t>Legal Status of Debtor</a:t>
                      </a:r>
                      <a:endParaRPr lang="en-US" sz="800" b="0" i="0" u="sng"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r>
              <a:tr h="145092">
                <a:tc>
                  <a:txBody>
                    <a:bodyPr/>
                    <a:lstStyle/>
                    <a:p>
                      <a:pPr algn="l" fontAlgn="ctr"/>
                      <a:r>
                        <a:rPr lang="en-US" sz="800" u="none" strike="noStrike">
                          <a:effectLst/>
                        </a:rPr>
                        <a:t>AG (PLC)</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0.2099</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1.07</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-0.2206</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-1.16</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0.0618</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1.68*</a:t>
                      </a:r>
                      <a:endParaRPr lang="en-US" sz="800" b="0" i="0" u="none" strike="noStrike">
                        <a:solidFill>
                          <a:srgbClr val="000000"/>
                        </a:solidFill>
                        <a:effectLst/>
                        <a:latin typeface="Times New Roman"/>
                      </a:endParaRPr>
                    </a:p>
                  </a:txBody>
                  <a:tcPr marL="6487" marR="6487" marT="6487" marB="0" anchor="ctr"/>
                </a:tc>
              </a:tr>
              <a:tr h="145092">
                <a:tc>
                  <a:txBody>
                    <a:bodyPr/>
                    <a:lstStyle/>
                    <a:p>
                      <a:pPr algn="l" fontAlgn="ctr"/>
                      <a:r>
                        <a:rPr lang="en-US" sz="800" u="none" strike="noStrike">
                          <a:effectLst/>
                        </a:rPr>
                        <a:t>Registered Merchant (eK)</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0.2640</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1.45</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-0.4196</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-3.45***</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0.0512</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1.13</a:t>
                      </a:r>
                      <a:endParaRPr lang="en-US" sz="800" b="0" i="0" u="none" strike="noStrike">
                        <a:solidFill>
                          <a:srgbClr val="000000"/>
                        </a:solidFill>
                        <a:effectLst/>
                        <a:latin typeface="Times New Roman"/>
                      </a:endParaRPr>
                    </a:p>
                  </a:txBody>
                  <a:tcPr marL="6487" marR="6487" marT="6487" marB="0" anchor="ctr"/>
                </a:tc>
              </a:tr>
              <a:tr h="145092">
                <a:tc>
                  <a:txBody>
                    <a:bodyPr/>
                    <a:lstStyle/>
                    <a:p>
                      <a:pPr algn="l" fontAlgn="ctr"/>
                      <a:r>
                        <a:rPr lang="en-US" sz="800" u="none" strike="noStrike">
                          <a:effectLst/>
                        </a:rPr>
                        <a:t>Freelancer</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0.3252</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1.76*</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-0.1553</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-0.9</a:t>
                      </a:r>
                      <a:endParaRPr lang="en-US" sz="800" b="0" i="0" u="none"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r>
              <a:tr h="145092">
                <a:tc>
                  <a:txBody>
                    <a:bodyPr/>
                    <a:lstStyle/>
                    <a:p>
                      <a:pPr algn="l" fontAlgn="ctr"/>
                      <a:r>
                        <a:rPr lang="en-US" sz="800" u="none" strike="noStrike">
                          <a:effectLst/>
                        </a:rPr>
                        <a:t>LLC (GmbH)</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0.3051</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1.75*</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-0.1116</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-0.64</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0.1329</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1.15</a:t>
                      </a:r>
                      <a:endParaRPr lang="en-US" sz="800" b="0" i="0" u="none" strike="noStrike">
                        <a:solidFill>
                          <a:srgbClr val="000000"/>
                        </a:solidFill>
                        <a:effectLst/>
                        <a:latin typeface="Times New Roman"/>
                      </a:endParaRPr>
                    </a:p>
                  </a:txBody>
                  <a:tcPr marL="6487" marR="6487" marT="6487" marB="0" anchor="ctr"/>
                </a:tc>
              </a:tr>
              <a:tr h="145092">
                <a:tc>
                  <a:txBody>
                    <a:bodyPr/>
                    <a:lstStyle/>
                    <a:p>
                      <a:pPr algn="l" fontAlgn="ctr"/>
                      <a:r>
                        <a:rPr lang="en-US" sz="800" u="none" strike="noStrike">
                          <a:effectLst/>
                        </a:rPr>
                        <a:t>LP with LLC as GP (GmbH &amp; Co KG)</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0.3298</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1.84*</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-0.1103</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-0.7</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0.0391</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0.71</a:t>
                      </a:r>
                      <a:endParaRPr lang="en-US" sz="800" b="0" i="0" u="none" strike="noStrike">
                        <a:solidFill>
                          <a:srgbClr val="000000"/>
                        </a:solidFill>
                        <a:effectLst/>
                        <a:latin typeface="Times New Roman"/>
                      </a:endParaRPr>
                    </a:p>
                  </a:txBody>
                  <a:tcPr marL="6487" marR="6487" marT="6487" marB="0" anchor="ctr"/>
                </a:tc>
              </a:tr>
              <a:tr h="145092">
                <a:tc>
                  <a:txBody>
                    <a:bodyPr/>
                    <a:lstStyle/>
                    <a:p>
                      <a:pPr algn="l" fontAlgn="ctr"/>
                      <a:r>
                        <a:rPr lang="en-US" sz="800" u="none" strike="noStrike">
                          <a:effectLst/>
                        </a:rPr>
                        <a:t>LP (KG)</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0.3394</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1.65*</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-0.0759</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-0.44</a:t>
                      </a:r>
                      <a:endParaRPr lang="en-US" sz="800" b="0" i="0" u="none"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r>
              <a:tr h="145092">
                <a:tc>
                  <a:txBody>
                    <a:bodyPr/>
                    <a:lstStyle/>
                    <a:p>
                      <a:pPr algn="l" fontAlgn="ctr"/>
                      <a:r>
                        <a:rPr lang="en-US" sz="800" u="none" strike="noStrike">
                          <a:effectLst/>
                        </a:rPr>
                        <a:t>Non-Registered Merchant (neK)</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0.3010</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1.68*</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-0.0412</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-0.22</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0.0103</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0.13</a:t>
                      </a:r>
                      <a:endParaRPr lang="en-US" sz="800" b="0" i="0" u="none" strike="noStrike">
                        <a:solidFill>
                          <a:srgbClr val="000000"/>
                        </a:solidFill>
                        <a:effectLst/>
                        <a:latin typeface="Times New Roman"/>
                      </a:endParaRPr>
                    </a:p>
                  </a:txBody>
                  <a:tcPr marL="6487" marR="6487" marT="6487" marB="0" anchor="ctr"/>
                </a:tc>
              </a:tr>
              <a:tr h="145092">
                <a:tc>
                  <a:txBody>
                    <a:bodyPr/>
                    <a:lstStyle/>
                    <a:p>
                      <a:pPr algn="l" fontAlgn="ctr"/>
                      <a:r>
                        <a:rPr lang="en-US" sz="800" u="none" strike="noStrike">
                          <a:effectLst/>
                        </a:rPr>
                        <a:t>General Partnership (OHG)</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0.3963</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1.93*</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-0.1272</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-0.72</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-0.0656</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-0.33</a:t>
                      </a:r>
                      <a:endParaRPr lang="en-US" sz="800" b="0" i="0" u="none" strike="noStrike">
                        <a:solidFill>
                          <a:srgbClr val="000000"/>
                        </a:solidFill>
                        <a:effectLst/>
                        <a:latin typeface="Times New Roman"/>
                      </a:endParaRPr>
                    </a:p>
                  </a:txBody>
                  <a:tcPr marL="6487" marR="6487" marT="6487" marB="0" anchor="ctr"/>
                </a:tc>
              </a:tr>
              <a:tr h="145092">
                <a:tc>
                  <a:txBody>
                    <a:bodyPr/>
                    <a:lstStyle/>
                    <a:p>
                      <a:pPr algn="l" fontAlgn="ctr"/>
                      <a:r>
                        <a:rPr lang="en-US" sz="800" u="none" strike="noStrike">
                          <a:effectLst/>
                        </a:rPr>
                        <a:t>Other</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0.2087</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1.18</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-0.0087</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-0.04</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0.0516</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1.04</a:t>
                      </a:r>
                      <a:endParaRPr lang="en-US" sz="800" b="0" i="0" u="none" strike="noStrike">
                        <a:solidFill>
                          <a:srgbClr val="000000"/>
                        </a:solidFill>
                        <a:effectLst/>
                        <a:latin typeface="Times New Roman"/>
                      </a:endParaRPr>
                    </a:p>
                  </a:txBody>
                  <a:tcPr marL="6487" marR="6487" marT="6487" marB="0" anchor="ctr"/>
                </a:tc>
              </a:tr>
              <a:tr h="145092">
                <a:tc>
                  <a:txBody>
                    <a:bodyPr/>
                    <a:lstStyle/>
                    <a:p>
                      <a:pPr algn="l" fontAlgn="ctr"/>
                      <a:r>
                        <a:rPr lang="en-US" sz="800" u="none" strike="noStrike">
                          <a:effectLst/>
                        </a:rPr>
                        <a:t>small LLC (UG)</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0.4074</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2.02**</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-0.2329</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-1.42</a:t>
                      </a:r>
                      <a:endParaRPr lang="en-US" sz="800" b="0" i="0" u="none"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r>
              <a:tr h="145092">
                <a:tc>
                  <a:txBody>
                    <a:bodyPr/>
                    <a:lstStyle/>
                    <a:p>
                      <a:pPr algn="l" fontAlgn="ctr"/>
                      <a:r>
                        <a:rPr lang="en-US" sz="800" u="sng" strike="noStrike">
                          <a:effectLst/>
                        </a:rPr>
                        <a:t>Reason for Raising External Capital</a:t>
                      </a:r>
                      <a:endParaRPr lang="en-US" sz="800" b="0" i="0" u="sng"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r>
              <a:tr h="145092">
                <a:tc>
                  <a:txBody>
                    <a:bodyPr/>
                    <a:lstStyle/>
                    <a:p>
                      <a:pPr algn="l" fontAlgn="ctr"/>
                      <a:r>
                        <a:rPr lang="en-US" sz="800" u="none" strike="noStrike">
                          <a:effectLst/>
                        </a:rPr>
                        <a:t>Asset Purchase</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-0.0256</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-0.25</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0.0742</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1.64</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0.0063</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0.15</a:t>
                      </a:r>
                      <a:endParaRPr lang="en-US" sz="800" b="0" i="0" u="none" strike="noStrike">
                        <a:solidFill>
                          <a:srgbClr val="000000"/>
                        </a:solidFill>
                        <a:effectLst/>
                        <a:latin typeface="Times New Roman"/>
                      </a:endParaRPr>
                    </a:p>
                  </a:txBody>
                  <a:tcPr marL="6487" marR="6487" marT="6487" marB="0" anchor="ctr"/>
                </a:tc>
              </a:tr>
              <a:tr h="145092">
                <a:tc>
                  <a:txBody>
                    <a:bodyPr/>
                    <a:lstStyle/>
                    <a:p>
                      <a:pPr algn="l" fontAlgn="ctr"/>
                      <a:r>
                        <a:rPr lang="en-US" sz="800" u="none" strike="noStrike">
                          <a:effectLst/>
                        </a:rPr>
                        <a:t>Expansion / Growth Capital</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-0.0919</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-0.96</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0.0000</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0.0397</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1.28</a:t>
                      </a:r>
                      <a:endParaRPr lang="en-US" sz="800" b="0" i="0" u="none" strike="noStrike">
                        <a:solidFill>
                          <a:srgbClr val="000000"/>
                        </a:solidFill>
                        <a:effectLst/>
                        <a:latin typeface="Times New Roman"/>
                      </a:endParaRPr>
                    </a:p>
                  </a:txBody>
                  <a:tcPr marL="6487" marR="6487" marT="6487" marB="0" anchor="ctr"/>
                </a:tc>
              </a:tr>
              <a:tr h="145092">
                <a:tc>
                  <a:txBody>
                    <a:bodyPr/>
                    <a:lstStyle/>
                    <a:p>
                      <a:pPr algn="l" fontAlgn="ctr"/>
                      <a:r>
                        <a:rPr lang="en-US" sz="800" u="none" strike="noStrike">
                          <a:effectLst/>
                        </a:rPr>
                        <a:t>Other</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-0.0615</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-0.6</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0.0434</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0.74</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0.0103</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0.23</a:t>
                      </a:r>
                      <a:endParaRPr lang="en-US" sz="800" b="0" i="0" u="none" strike="noStrike">
                        <a:solidFill>
                          <a:srgbClr val="000000"/>
                        </a:solidFill>
                        <a:effectLst/>
                        <a:latin typeface="Times New Roman"/>
                      </a:endParaRPr>
                    </a:p>
                  </a:txBody>
                  <a:tcPr marL="6487" marR="6487" marT="6487" marB="0" anchor="ctr"/>
                </a:tc>
              </a:tr>
              <a:tr h="145092">
                <a:tc>
                  <a:txBody>
                    <a:bodyPr/>
                    <a:lstStyle/>
                    <a:p>
                      <a:pPr algn="l" fontAlgn="ctr"/>
                      <a:r>
                        <a:rPr lang="en-US" sz="800" u="none" strike="noStrike">
                          <a:effectLst/>
                        </a:rPr>
                        <a:t>Tax Liability</a:t>
                      </a:r>
                      <a:endParaRPr lang="en-US" sz="800" b="0" i="0" u="none"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0.1224</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1.11</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-0.1348</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-0.58</a:t>
                      </a:r>
                      <a:endParaRPr lang="en-US" sz="800" b="0" i="0" u="none" strike="noStrike">
                        <a:solidFill>
                          <a:srgbClr val="000000"/>
                        </a:solidFill>
                        <a:effectLst/>
                        <a:latin typeface="Times New Roman"/>
                      </a:endParaRPr>
                    </a:p>
                  </a:txBody>
                  <a:tcPr marL="6487" marR="6487" marT="6487" marB="0" anchor="ctr"/>
                </a:tc>
              </a:tr>
              <a:tr h="145092">
                <a:tc>
                  <a:txBody>
                    <a:bodyPr/>
                    <a:lstStyle/>
                    <a:p>
                      <a:pPr algn="l" fontAlgn="ctr"/>
                      <a:r>
                        <a:rPr lang="en-US" sz="800" u="none" strike="noStrike">
                          <a:effectLst/>
                        </a:rPr>
                        <a:t>Working Capital</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-0.0862</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-0.9</a:t>
                      </a:r>
                      <a:endParaRPr lang="en-US" sz="800" b="0" i="0" u="none"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r>
              <a:tr h="145092">
                <a:tc>
                  <a:txBody>
                    <a:bodyPr/>
                    <a:lstStyle/>
                    <a:p>
                      <a:pPr algn="l" fontAlgn="ctr"/>
                      <a:r>
                        <a:rPr lang="en-US" sz="800" u="sng" strike="noStrike">
                          <a:effectLst/>
                        </a:rPr>
                        <a:t>Risk Rating of Debtor</a:t>
                      </a:r>
                      <a:endParaRPr lang="en-US" sz="800" b="0" i="0" u="sng"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r>
              <a:tr h="145092">
                <a:tc>
                  <a:txBody>
                    <a:bodyPr/>
                    <a:lstStyle/>
                    <a:p>
                      <a:pPr algn="l" fontAlgn="ctr"/>
                      <a:r>
                        <a:rPr lang="en-US" sz="800" u="none" strike="noStrike">
                          <a:effectLst/>
                        </a:rPr>
                        <a:t>Risk A Plus</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0.5398</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3.42***</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0.3943</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9.67***</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-0.2531</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-0.51</a:t>
                      </a:r>
                      <a:endParaRPr lang="en-US" sz="800" b="0" i="0" u="none" strike="noStrike">
                        <a:solidFill>
                          <a:srgbClr val="000000"/>
                        </a:solidFill>
                        <a:effectLst/>
                        <a:latin typeface="Times New Roman"/>
                      </a:endParaRPr>
                    </a:p>
                  </a:txBody>
                  <a:tcPr marL="6487" marR="6487" marT="6487" marB="0" anchor="ctr"/>
                </a:tc>
              </a:tr>
              <a:tr h="145092">
                <a:tc>
                  <a:txBody>
                    <a:bodyPr/>
                    <a:lstStyle/>
                    <a:p>
                      <a:pPr algn="l" fontAlgn="ctr"/>
                      <a:r>
                        <a:rPr lang="en-US" sz="800" u="none" strike="noStrike">
                          <a:effectLst/>
                        </a:rPr>
                        <a:t>Risk A</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0.3818</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2.78***</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0.3794</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3.80***</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-0.1925</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-0.62</a:t>
                      </a:r>
                      <a:endParaRPr lang="en-US" sz="800" b="0" i="0" u="none" strike="noStrike">
                        <a:solidFill>
                          <a:srgbClr val="000000"/>
                        </a:solidFill>
                        <a:effectLst/>
                        <a:latin typeface="Times New Roman"/>
                      </a:endParaRPr>
                    </a:p>
                  </a:txBody>
                  <a:tcPr marL="6487" marR="6487" marT="6487" marB="0" anchor="ctr"/>
                </a:tc>
              </a:tr>
              <a:tr h="145092">
                <a:tc>
                  <a:txBody>
                    <a:bodyPr/>
                    <a:lstStyle/>
                    <a:p>
                      <a:pPr algn="l" fontAlgn="ctr"/>
                      <a:r>
                        <a:rPr lang="en-US" sz="800" u="none" strike="noStrike">
                          <a:effectLst/>
                        </a:rPr>
                        <a:t>Risk B</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0.1643</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1.41</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0.2028</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1.43</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-0.0976</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-0.72</a:t>
                      </a:r>
                      <a:endParaRPr lang="en-US" sz="800" b="0" i="0" u="none" strike="noStrike">
                        <a:solidFill>
                          <a:srgbClr val="000000"/>
                        </a:solidFill>
                        <a:effectLst/>
                        <a:latin typeface="Times New Roman"/>
                      </a:endParaRPr>
                    </a:p>
                  </a:txBody>
                  <a:tcPr marL="6487" marR="6487" marT="6487" marB="0" anchor="ctr"/>
                </a:tc>
              </a:tr>
              <a:tr h="145092">
                <a:tc>
                  <a:txBody>
                    <a:bodyPr/>
                    <a:lstStyle/>
                    <a:p>
                      <a:pPr algn="l" fontAlgn="ctr"/>
                      <a:r>
                        <a:rPr lang="en-US" sz="800" u="none" strike="noStrike">
                          <a:effectLst/>
                        </a:rPr>
                        <a:t>Risk C</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0.0847</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0.93</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0.0861</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0.75</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-0.1310</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-0.82</a:t>
                      </a:r>
                      <a:endParaRPr lang="en-US" sz="800" b="0" i="0" u="none" strike="noStrike">
                        <a:solidFill>
                          <a:srgbClr val="000000"/>
                        </a:solidFill>
                        <a:effectLst/>
                        <a:latin typeface="Times New Roman"/>
                      </a:endParaRPr>
                    </a:p>
                  </a:txBody>
                  <a:tcPr marL="6487" marR="6487" marT="6487" marB="0" anchor="ctr"/>
                </a:tc>
              </a:tr>
              <a:tr h="145092">
                <a:tc>
                  <a:txBody>
                    <a:bodyPr/>
                    <a:lstStyle/>
                    <a:p>
                      <a:pPr algn="l" fontAlgn="ctr"/>
                      <a:r>
                        <a:rPr lang="en-US" sz="800" u="sng" strike="noStrike">
                          <a:effectLst/>
                        </a:rPr>
                        <a:t>Market Conditions</a:t>
                      </a:r>
                      <a:endParaRPr lang="en-US" sz="800" b="0" i="0" u="sng"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r>
              <a:tr h="145092">
                <a:tc>
                  <a:txBody>
                    <a:bodyPr/>
                    <a:lstStyle/>
                    <a:p>
                      <a:pPr algn="l" fontAlgn="ctr"/>
                      <a:r>
                        <a:rPr lang="en-US" sz="800" u="none" strike="noStrike">
                          <a:effectLst/>
                        </a:rPr>
                        <a:t>MSCI</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-1.4299</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-0.52</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-1.9533</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-0.53</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6.8692</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2.10**</a:t>
                      </a:r>
                      <a:endParaRPr lang="en-US" sz="800" b="0" i="0" u="none" strike="noStrike">
                        <a:solidFill>
                          <a:srgbClr val="000000"/>
                        </a:solidFill>
                        <a:effectLst/>
                        <a:latin typeface="Times New Roman"/>
                      </a:endParaRPr>
                    </a:p>
                  </a:txBody>
                  <a:tcPr marL="6487" marR="6487" marT="6487" marB="0" anchor="ctr"/>
                </a:tc>
              </a:tr>
              <a:tr h="145092">
                <a:tc>
                  <a:txBody>
                    <a:bodyPr/>
                    <a:lstStyle/>
                    <a:p>
                      <a:pPr algn="l" fontAlgn="ctr"/>
                      <a:r>
                        <a:rPr lang="en-US" sz="800" u="none" strike="noStrike">
                          <a:effectLst/>
                        </a:rPr>
                        <a:t>Constant</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0.3646</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0.95</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0.1546</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0.13</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6.0342</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2.07**</a:t>
                      </a:r>
                      <a:endParaRPr lang="en-US" sz="800" b="0" i="0" u="none" strike="noStrike">
                        <a:solidFill>
                          <a:srgbClr val="000000"/>
                        </a:solidFill>
                        <a:effectLst/>
                        <a:latin typeface="Times New Roman"/>
                      </a:endParaRPr>
                    </a:p>
                  </a:txBody>
                  <a:tcPr marL="6487" marR="6487" marT="6487" marB="0" anchor="ctr"/>
                </a:tc>
              </a:tr>
              <a:tr h="145092">
                <a:tc>
                  <a:txBody>
                    <a:bodyPr/>
                    <a:lstStyle/>
                    <a:p>
                      <a:pPr algn="l" fontAlgn="ctr"/>
                      <a:r>
                        <a:rPr lang="en-US" sz="800" u="sng" strike="noStrike">
                          <a:effectLst/>
                        </a:rPr>
                        <a:t>Model Dianostics</a:t>
                      </a:r>
                      <a:endParaRPr lang="en-US" sz="800" b="0" i="0" u="sng" strike="noStrike">
                        <a:solidFill>
                          <a:srgbClr val="000000"/>
                        </a:solidFill>
                        <a:effectLst/>
                        <a:latin typeface="Times New Roman"/>
                      </a:endParaRPr>
                    </a:p>
                  </a:txBody>
                  <a:tcPr marL="6487" marR="6487" marT="6487" marB="0" anchor="ctr"/>
                </a:tc>
                <a:tc>
                  <a:txBody>
                    <a:bodyPr/>
                    <a:lstStyle/>
                    <a:p>
                      <a:pPr algn="l" fontAlgn="ctr"/>
                      <a:endParaRPr lang="en-US" sz="800" b="0" i="0" u="none" strike="noStrike">
                        <a:solidFill>
                          <a:srgbClr val="000000"/>
                        </a:solidFill>
                        <a:effectLst/>
                        <a:latin typeface="Times New Roman"/>
                      </a:endParaRPr>
                    </a:p>
                  </a:txBody>
                  <a:tcPr marL="6487" marR="6487" marT="6487" marB="0" anchor="ctr"/>
                </a:tc>
                <a:tc>
                  <a:txBody>
                    <a:bodyPr/>
                    <a:lstStyle/>
                    <a:p>
                      <a:pPr algn="l" fontAlgn="ctr"/>
                      <a:endParaRPr lang="en-US" sz="800" b="0" i="0" u="none" strike="noStrike">
                        <a:solidFill>
                          <a:srgbClr val="000000"/>
                        </a:solidFill>
                        <a:effectLst/>
                        <a:latin typeface="Times New Roman"/>
                      </a:endParaRPr>
                    </a:p>
                  </a:txBody>
                  <a:tcPr marL="6487" marR="6487" marT="6487" marB="0" anchor="ctr"/>
                </a:tc>
                <a:tc>
                  <a:txBody>
                    <a:bodyPr/>
                    <a:lstStyle/>
                    <a:p>
                      <a:pPr algn="l" fontAlgn="ctr"/>
                      <a:endParaRPr lang="en-US" sz="800" b="0" i="0" u="none" strike="noStrike">
                        <a:solidFill>
                          <a:srgbClr val="000000"/>
                        </a:solidFill>
                        <a:effectLst/>
                        <a:latin typeface="Times New Roman"/>
                      </a:endParaRPr>
                    </a:p>
                  </a:txBody>
                  <a:tcPr marL="6487" marR="6487" marT="6487" marB="0" anchor="ctr"/>
                </a:tc>
                <a:tc>
                  <a:txBody>
                    <a:bodyPr/>
                    <a:lstStyle/>
                    <a:p>
                      <a:pPr algn="l" fontAlgn="ctr"/>
                      <a:endParaRPr lang="en-US" sz="800" b="0" i="0" u="none" strike="noStrike">
                        <a:solidFill>
                          <a:srgbClr val="000000"/>
                        </a:solidFill>
                        <a:effectLst/>
                        <a:latin typeface="Times New Roman"/>
                      </a:endParaRPr>
                    </a:p>
                  </a:txBody>
                  <a:tcPr marL="6487" marR="6487" marT="6487" marB="0" anchor="ctr"/>
                </a:tc>
                <a:tc>
                  <a:txBody>
                    <a:bodyPr/>
                    <a:lstStyle/>
                    <a:p>
                      <a:pPr algn="l" fontAlgn="ctr"/>
                      <a:endParaRPr lang="en-US" sz="800" b="0" i="0" u="none" strike="noStrike">
                        <a:solidFill>
                          <a:srgbClr val="000000"/>
                        </a:solidFill>
                        <a:effectLst/>
                        <a:latin typeface="Times New Roman"/>
                      </a:endParaRPr>
                    </a:p>
                  </a:txBody>
                  <a:tcPr marL="6487" marR="6487" marT="6487" marB="0" anchor="ctr"/>
                </a:tc>
                <a:tc>
                  <a:txBody>
                    <a:bodyPr/>
                    <a:lstStyle/>
                    <a:p>
                      <a:pPr algn="l" fontAlgn="ctr"/>
                      <a:endParaRPr lang="en-US" sz="800" b="0" i="0" u="none" strike="noStrike">
                        <a:solidFill>
                          <a:srgbClr val="000000"/>
                        </a:solidFill>
                        <a:effectLst/>
                        <a:latin typeface="Times New Roman"/>
                      </a:endParaRPr>
                    </a:p>
                  </a:txBody>
                  <a:tcPr marL="6487" marR="6487" marT="6487" marB="0" anchor="ctr"/>
                </a:tc>
              </a:tr>
              <a:tr h="145092">
                <a:tc>
                  <a:txBody>
                    <a:bodyPr/>
                    <a:lstStyle/>
                    <a:p>
                      <a:pPr algn="l" fontAlgn="ctr"/>
                      <a:r>
                        <a:rPr lang="en-US" sz="800" u="none" strike="noStrike">
                          <a:effectLst/>
                        </a:rPr>
                        <a:t>Number of Observations</a:t>
                      </a:r>
                      <a:endParaRPr lang="en-US" sz="800" b="0" i="0" u="none" strike="noStrike">
                        <a:solidFill>
                          <a:srgbClr val="000000"/>
                        </a:solidFill>
                        <a:effectLst/>
                        <a:latin typeface="Times New Roman"/>
                      </a:endParaRPr>
                    </a:p>
                  </a:txBody>
                  <a:tcPr marL="6487" marR="6487" marT="6487" marB="0" anchor="ctr"/>
                </a:tc>
                <a:tc gridSpan="2">
                  <a:txBody>
                    <a:bodyPr/>
                    <a:lstStyle/>
                    <a:p>
                      <a:pPr algn="ctr" fontAlgn="ctr"/>
                      <a:r>
                        <a:rPr lang="en-US" sz="800" u="none" strike="noStrike">
                          <a:effectLst/>
                        </a:rPr>
                        <a:t>414</a:t>
                      </a:r>
                      <a:endParaRPr lang="en-US" sz="800" b="0" i="0" u="none" strike="noStrike">
                        <a:solidFill>
                          <a:srgbClr val="000000"/>
                        </a:solidFill>
                        <a:effectLst/>
                        <a:latin typeface="Times New Roman"/>
                      </a:endParaRPr>
                    </a:p>
                  </a:txBody>
                  <a:tcPr marL="6487" marR="6487" marT="6487" marB="0" anchor="ctr"/>
                </a:tc>
                <a:tc hMerge="1">
                  <a:txBody>
                    <a:bodyPr/>
                    <a:lstStyle/>
                    <a:p>
                      <a:endParaRPr lang="en-US"/>
                    </a:p>
                  </a:txBody>
                  <a:tcPr/>
                </a:tc>
                <a:tc gridSpan="2">
                  <a:txBody>
                    <a:bodyPr/>
                    <a:lstStyle/>
                    <a:p>
                      <a:pPr algn="ctr" fontAlgn="ctr"/>
                      <a:r>
                        <a:rPr lang="en-US" sz="800" u="none" strike="noStrike">
                          <a:effectLst/>
                        </a:rPr>
                        <a:t>414</a:t>
                      </a:r>
                      <a:endParaRPr lang="en-US" sz="800" b="0" i="0" u="none" strike="noStrike">
                        <a:solidFill>
                          <a:srgbClr val="000000"/>
                        </a:solidFill>
                        <a:effectLst/>
                        <a:latin typeface="Times New Roman"/>
                      </a:endParaRPr>
                    </a:p>
                  </a:txBody>
                  <a:tcPr marL="6487" marR="6487" marT="6487" marB="0" anchor="ctr"/>
                </a:tc>
                <a:tc hMerge="1">
                  <a:txBody>
                    <a:bodyPr/>
                    <a:lstStyle/>
                    <a:p>
                      <a:endParaRPr lang="en-US"/>
                    </a:p>
                  </a:txBody>
                  <a:tcPr/>
                </a:tc>
                <a:tc gridSpan="2">
                  <a:txBody>
                    <a:bodyPr/>
                    <a:lstStyle/>
                    <a:p>
                      <a:pPr algn="ctr" fontAlgn="ctr"/>
                      <a:r>
                        <a:rPr lang="en-US" sz="800" u="none" strike="noStrike">
                          <a:effectLst/>
                        </a:rPr>
                        <a:t>414</a:t>
                      </a:r>
                      <a:endParaRPr lang="en-US" sz="800" b="0" i="0" u="none" strike="noStrike">
                        <a:solidFill>
                          <a:srgbClr val="000000"/>
                        </a:solidFill>
                        <a:effectLst/>
                        <a:latin typeface="Times New Roman"/>
                      </a:endParaRPr>
                    </a:p>
                  </a:txBody>
                  <a:tcPr marL="6487" marR="6487" marT="6487" marB="0" anchor="ctr"/>
                </a:tc>
                <a:tc hMerge="1">
                  <a:txBody>
                    <a:bodyPr/>
                    <a:lstStyle/>
                    <a:p>
                      <a:endParaRPr lang="en-US"/>
                    </a:p>
                  </a:txBody>
                  <a:tcPr/>
                </a:tc>
              </a:tr>
              <a:tr h="193456">
                <a:tc>
                  <a:txBody>
                    <a:bodyPr/>
                    <a:lstStyle/>
                    <a:p>
                      <a:pPr algn="l" fontAlgn="ctr"/>
                      <a:r>
                        <a:rPr lang="en-US" sz="800" u="none" strike="noStrike">
                          <a:effectLst/>
                        </a:rPr>
                        <a:t>F-Statistic (LR for Logit)</a:t>
                      </a:r>
                      <a:endParaRPr lang="en-US" sz="800" b="0" i="0" u="none" strike="noStrike">
                        <a:solidFill>
                          <a:srgbClr val="000000"/>
                        </a:solidFill>
                        <a:effectLst/>
                        <a:latin typeface="Times New Roman"/>
                      </a:endParaRPr>
                    </a:p>
                  </a:txBody>
                  <a:tcPr marL="6487" marR="6487" marT="6487" marB="0" anchor="ctr"/>
                </a:tc>
                <a:tc gridSpan="2">
                  <a:txBody>
                    <a:bodyPr/>
                    <a:lstStyle/>
                    <a:p>
                      <a:pPr algn="ctr" fontAlgn="ctr"/>
                      <a:r>
                        <a:rPr lang="en-US" sz="800" u="none" strike="noStrike">
                          <a:effectLst/>
                        </a:rPr>
                        <a:t>8.43***</a:t>
                      </a:r>
                      <a:endParaRPr lang="en-US" sz="800" b="0" i="0" u="none" strike="noStrike">
                        <a:solidFill>
                          <a:srgbClr val="000000"/>
                        </a:solidFill>
                        <a:effectLst/>
                        <a:latin typeface="Times New Roman"/>
                      </a:endParaRPr>
                    </a:p>
                  </a:txBody>
                  <a:tcPr marL="6487" marR="6487" marT="6487" marB="0" anchor="ctr"/>
                </a:tc>
                <a:tc hMerge="1">
                  <a:txBody>
                    <a:bodyPr/>
                    <a:lstStyle/>
                    <a:p>
                      <a:endParaRPr lang="en-US"/>
                    </a:p>
                  </a:txBody>
                  <a:tcPr/>
                </a:tc>
                <a:tc gridSpan="2">
                  <a:txBody>
                    <a:bodyPr/>
                    <a:lstStyle/>
                    <a:p>
                      <a:pPr algn="ctr" fontAlgn="b"/>
                      <a:r>
                        <a:rPr lang="en-US" sz="800" u="none" strike="noStrike">
                          <a:effectLst/>
                        </a:rPr>
                        <a:t>557.03***</a:t>
                      </a:r>
                      <a:endParaRPr lang="en-US" sz="800" b="0" i="0" u="none" strike="noStrike">
                        <a:solidFill>
                          <a:srgbClr val="000000"/>
                        </a:solidFill>
                        <a:effectLst/>
                        <a:latin typeface="Calibri"/>
                      </a:endParaRPr>
                    </a:p>
                  </a:txBody>
                  <a:tcPr marL="6487" marR="6487" marT="6487" marB="0" anchor="b"/>
                </a:tc>
                <a:tc hMerge="1">
                  <a:txBody>
                    <a:bodyPr/>
                    <a:lstStyle/>
                    <a:p>
                      <a:endParaRPr lang="en-US"/>
                    </a:p>
                  </a:txBody>
                  <a:tcPr/>
                </a:tc>
                <a:tc gridSpan="2">
                  <a:txBody>
                    <a:bodyPr/>
                    <a:lstStyle/>
                    <a:p>
                      <a:pPr algn="ctr" fontAlgn="ctr"/>
                      <a:r>
                        <a:rPr lang="en-US" sz="800" u="none" strike="noStrike">
                          <a:effectLst/>
                        </a:rPr>
                        <a:t>39.26</a:t>
                      </a:r>
                      <a:endParaRPr lang="en-US" sz="800" b="0" i="0" u="none" strike="noStrike">
                        <a:solidFill>
                          <a:srgbClr val="000000"/>
                        </a:solidFill>
                        <a:effectLst/>
                        <a:latin typeface="Times New Roman"/>
                      </a:endParaRPr>
                    </a:p>
                  </a:txBody>
                  <a:tcPr marL="6487" marR="6487" marT="6487" marB="0" anchor="ctr"/>
                </a:tc>
                <a:tc hMerge="1">
                  <a:txBody>
                    <a:bodyPr/>
                    <a:lstStyle/>
                    <a:p>
                      <a:endParaRPr lang="en-US"/>
                    </a:p>
                  </a:txBody>
                  <a:tcPr/>
                </a:tc>
              </a:tr>
              <a:tr h="193456">
                <a:tc>
                  <a:txBody>
                    <a:bodyPr/>
                    <a:lstStyle/>
                    <a:p>
                      <a:pPr algn="l" fontAlgn="ctr"/>
                      <a:r>
                        <a:rPr lang="pt-BR" sz="800" u="none" strike="noStrike">
                          <a:effectLst/>
                        </a:rPr>
                        <a:t>Adjusted R2 (Pseudo R2 for Logit)</a:t>
                      </a:r>
                      <a:endParaRPr lang="pt-BR" sz="800" b="0" i="0" u="none" strike="noStrike">
                        <a:solidFill>
                          <a:srgbClr val="000000"/>
                        </a:solidFill>
                        <a:effectLst/>
                        <a:latin typeface="Times New Roman"/>
                      </a:endParaRPr>
                    </a:p>
                  </a:txBody>
                  <a:tcPr marL="6487" marR="6487" marT="6487" marB="0" anchor="ctr"/>
                </a:tc>
                <a:tc gridSpan="2">
                  <a:txBody>
                    <a:bodyPr/>
                    <a:lstStyle/>
                    <a:p>
                      <a:pPr algn="ctr" fontAlgn="ctr"/>
                      <a:r>
                        <a:rPr lang="en-US" sz="800" u="none" strike="noStrike">
                          <a:effectLst/>
                        </a:rPr>
                        <a:t>0.4429</a:t>
                      </a:r>
                      <a:endParaRPr lang="en-US" sz="800" b="0" i="0" u="none" strike="noStrike">
                        <a:solidFill>
                          <a:srgbClr val="000000"/>
                        </a:solidFill>
                        <a:effectLst/>
                        <a:latin typeface="Times New Roman"/>
                      </a:endParaRPr>
                    </a:p>
                  </a:txBody>
                  <a:tcPr marL="6487" marR="6487" marT="6487" marB="0" anchor="ctr"/>
                </a:tc>
                <a:tc hMerge="1">
                  <a:txBody>
                    <a:bodyPr/>
                    <a:lstStyle/>
                    <a:p>
                      <a:endParaRPr lang="en-US"/>
                    </a:p>
                  </a:txBody>
                  <a:tcPr/>
                </a:tc>
                <a:tc gridSpan="2">
                  <a:txBody>
                    <a:bodyPr/>
                    <a:lstStyle/>
                    <a:p>
                      <a:pPr algn="ctr" fontAlgn="b"/>
                      <a:r>
                        <a:rPr lang="en-US" sz="800" u="none" strike="noStrike">
                          <a:effectLst/>
                        </a:rPr>
                        <a:t>0.1673</a:t>
                      </a:r>
                      <a:endParaRPr lang="en-US" sz="800" b="0" i="0" u="none" strike="noStrike">
                        <a:solidFill>
                          <a:srgbClr val="000000"/>
                        </a:solidFill>
                        <a:effectLst/>
                        <a:latin typeface="Calibri"/>
                      </a:endParaRPr>
                    </a:p>
                  </a:txBody>
                  <a:tcPr marL="6487" marR="6487" marT="6487" marB="0" anchor="b"/>
                </a:tc>
                <a:tc hMerge="1">
                  <a:txBody>
                    <a:bodyPr/>
                    <a:lstStyle/>
                    <a:p>
                      <a:endParaRPr lang="en-US"/>
                    </a:p>
                  </a:txBody>
                  <a:tcPr/>
                </a:tc>
                <a:tc gridSpan="2">
                  <a:txBody>
                    <a:bodyPr/>
                    <a:lstStyle/>
                    <a:p>
                      <a:pPr algn="ctr" fontAlgn="ctr"/>
                      <a:r>
                        <a:rPr lang="en-US" sz="800" u="none" strike="noStrike" dirty="0">
                          <a:effectLst/>
                        </a:rPr>
                        <a:t>0.1471</a:t>
                      </a:r>
                      <a:endParaRPr lang="en-US" sz="800" b="0" i="0" u="none" strike="noStrike" dirty="0">
                        <a:solidFill>
                          <a:srgbClr val="000000"/>
                        </a:solidFill>
                        <a:effectLst/>
                        <a:latin typeface="Times New Roman"/>
                      </a:endParaRPr>
                    </a:p>
                  </a:txBody>
                  <a:tcPr marL="6487" marR="6487" marT="6487" marB="0" anchor="ctr"/>
                </a:tc>
                <a:tc hMerge="1">
                  <a:txBody>
                    <a:bodyPr/>
                    <a:lstStyle/>
                    <a:p>
                      <a:endParaRPr lang="en-US"/>
                    </a:p>
                  </a:txBody>
                  <a:tcPr/>
                </a:tc>
              </a:tr>
            </a:tbl>
          </a:graphicData>
        </a:graphic>
      </p:graphicFrame>
    </p:spTree>
    <p:extLst>
      <p:ext uri="{BB962C8B-B14F-4D97-AF65-F5344CB8AC3E}">
        <p14:creationId xmlns:p14="http://schemas.microsoft.com/office/powerpoint/2010/main" val="20608441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598027391"/>
              </p:ext>
            </p:extLst>
          </p:nvPr>
        </p:nvGraphicFramePr>
        <p:xfrm>
          <a:off x="0" y="13"/>
          <a:ext cx="9144000" cy="6857997"/>
        </p:xfrm>
        <a:graphic>
          <a:graphicData uri="http://schemas.openxmlformats.org/drawingml/2006/table">
            <a:tbl>
              <a:tblPr>
                <a:tableStyleId>{5C22544A-7EE6-4342-B048-85BDC9FD1C3A}</a:tableStyleId>
              </a:tblPr>
              <a:tblGrid>
                <a:gridCol w="2378202"/>
                <a:gridCol w="941106"/>
                <a:gridCol w="813931"/>
                <a:gridCol w="941106"/>
                <a:gridCol w="813931"/>
                <a:gridCol w="813931"/>
                <a:gridCol w="813931"/>
                <a:gridCol w="813931"/>
                <a:gridCol w="813931"/>
              </a:tblGrid>
              <a:tr h="347849">
                <a:tc>
                  <a:txBody>
                    <a:bodyPr/>
                    <a:lstStyle/>
                    <a:p>
                      <a:pPr algn="l" fontAlgn="ctr"/>
                      <a:r>
                        <a:rPr lang="en-US" sz="800" u="none" strike="noStrike" dirty="0">
                          <a:effectLst/>
                        </a:rPr>
                        <a:t> </a:t>
                      </a:r>
                      <a:endParaRPr lang="en-US" sz="800" b="0" i="0" u="none" strike="noStrike" dirty="0">
                        <a:solidFill>
                          <a:srgbClr val="000000"/>
                        </a:solidFill>
                        <a:effectLst/>
                        <a:latin typeface="Times New Roman"/>
                      </a:endParaRPr>
                    </a:p>
                  </a:txBody>
                  <a:tcPr marL="6487" marR="6487" marT="6487" marB="0" anchor="ctr"/>
                </a:tc>
                <a:tc gridSpan="2">
                  <a:txBody>
                    <a:bodyPr/>
                    <a:lstStyle/>
                    <a:p>
                      <a:pPr algn="ctr" fontAlgn="ctr"/>
                      <a:r>
                        <a:rPr lang="en-US" sz="800" u="none" strike="noStrike" dirty="0">
                          <a:effectLst/>
                        </a:rPr>
                        <a:t>Model 3: Investment Campaign</a:t>
                      </a:r>
                      <a:endParaRPr lang="en-US" sz="800" b="0" i="0" u="none" strike="noStrike" dirty="0">
                        <a:solidFill>
                          <a:srgbClr val="000000"/>
                        </a:solidFill>
                        <a:effectLst/>
                        <a:latin typeface="Times New Roman"/>
                      </a:endParaRPr>
                    </a:p>
                  </a:txBody>
                  <a:tcPr marL="6487" marR="6487" marT="6487" marB="0" anchor="ctr"/>
                </a:tc>
                <a:tc hMerge="1">
                  <a:txBody>
                    <a:bodyPr/>
                    <a:lstStyle/>
                    <a:p>
                      <a:endParaRPr lang="en-US"/>
                    </a:p>
                  </a:txBody>
                  <a:tcPr/>
                </a:tc>
                <a:tc gridSpan="2">
                  <a:txBody>
                    <a:bodyPr/>
                    <a:lstStyle/>
                    <a:p>
                      <a:pPr algn="ctr" fontAlgn="ctr"/>
                      <a:r>
                        <a:rPr lang="en-US" sz="800" u="none" strike="noStrike">
                          <a:effectLst/>
                        </a:rPr>
                        <a:t>Model 4: Bid Amount</a:t>
                      </a:r>
                      <a:endParaRPr lang="en-US" sz="800" b="0" i="0" u="none" strike="noStrike">
                        <a:solidFill>
                          <a:srgbClr val="000000"/>
                        </a:solidFill>
                        <a:effectLst/>
                        <a:latin typeface="Times New Roman"/>
                      </a:endParaRPr>
                    </a:p>
                  </a:txBody>
                  <a:tcPr marL="6487" marR="6487" marT="6487" marB="0" anchor="ctr"/>
                </a:tc>
                <a:tc hMerge="1">
                  <a:txBody>
                    <a:bodyPr/>
                    <a:lstStyle/>
                    <a:p>
                      <a:endParaRPr lang="en-US"/>
                    </a:p>
                  </a:txBody>
                  <a:tcPr/>
                </a:tc>
                <a:tc gridSpan="2">
                  <a:txBody>
                    <a:bodyPr/>
                    <a:lstStyle/>
                    <a:p>
                      <a:pPr algn="ctr" fontAlgn="ctr"/>
                      <a:r>
                        <a:rPr lang="en-US" sz="800" u="none" strike="noStrike">
                          <a:effectLst/>
                        </a:rPr>
                        <a:t>Model 5: Time Listed to Funded</a:t>
                      </a:r>
                      <a:endParaRPr lang="en-US" sz="800" b="0" i="0" u="none" strike="noStrike">
                        <a:solidFill>
                          <a:srgbClr val="000000"/>
                        </a:solidFill>
                        <a:effectLst/>
                        <a:latin typeface="Times New Roman"/>
                      </a:endParaRPr>
                    </a:p>
                  </a:txBody>
                  <a:tcPr marL="6487" marR="6487" marT="6487" marB="0" anchor="ctr"/>
                </a:tc>
                <a:tc hMerge="1">
                  <a:txBody>
                    <a:bodyPr/>
                    <a:lstStyle/>
                    <a:p>
                      <a:endParaRPr lang="en-US"/>
                    </a:p>
                  </a:txBody>
                  <a:tcPr/>
                </a:tc>
                <a:tc gridSpan="2">
                  <a:txBody>
                    <a:bodyPr/>
                    <a:lstStyle/>
                    <a:p>
                      <a:pPr algn="ctr" fontAlgn="ctr"/>
                      <a:r>
                        <a:rPr lang="en-US" sz="800" u="none" strike="noStrike">
                          <a:effectLst/>
                        </a:rPr>
                        <a:t>Model 6: Time Funded to Issued</a:t>
                      </a:r>
                      <a:endParaRPr lang="en-US" sz="800" b="0" i="0" u="none" strike="noStrike">
                        <a:solidFill>
                          <a:srgbClr val="000000"/>
                        </a:solidFill>
                        <a:effectLst/>
                        <a:latin typeface="Times New Roman"/>
                      </a:endParaRPr>
                    </a:p>
                  </a:txBody>
                  <a:tcPr marL="6487" marR="6487" marT="6487" marB="0" anchor="ctr"/>
                </a:tc>
                <a:tc hMerge="1">
                  <a:txBody>
                    <a:bodyPr/>
                    <a:lstStyle/>
                    <a:p>
                      <a:endParaRPr lang="en-US"/>
                    </a:p>
                  </a:txBody>
                  <a:tcPr/>
                </a:tc>
              </a:tr>
              <a:tr h="146509">
                <a:tc>
                  <a:txBody>
                    <a:bodyPr/>
                    <a:lstStyle/>
                    <a:p>
                      <a:pPr algn="l" fontAlgn="ctr"/>
                      <a:r>
                        <a:rPr lang="en-US" sz="800" u="none" strike="noStrike">
                          <a:effectLst/>
                        </a:rPr>
                        <a:t> </a:t>
                      </a:r>
                      <a:endParaRPr lang="en-US" sz="800" b="0" i="0" u="none" strike="noStrike">
                        <a:solidFill>
                          <a:srgbClr val="000000"/>
                        </a:solidFill>
                        <a:effectLst/>
                        <a:latin typeface="Times New Roman"/>
                      </a:endParaRPr>
                    </a:p>
                  </a:txBody>
                  <a:tcPr marL="6487" marR="6487" marT="6487" marB="0" anchor="ctr"/>
                </a:tc>
                <a:tc>
                  <a:txBody>
                    <a:bodyPr/>
                    <a:lstStyle/>
                    <a:p>
                      <a:pPr algn="l" fontAlgn="ctr"/>
                      <a:r>
                        <a:rPr lang="en-US" sz="800" u="none" strike="noStrike">
                          <a:effectLst/>
                        </a:rPr>
                        <a:t>Coefficient</a:t>
                      </a:r>
                      <a:endParaRPr lang="en-US" sz="800" b="0" i="0" u="none" strike="noStrike">
                        <a:solidFill>
                          <a:srgbClr val="000000"/>
                        </a:solidFill>
                        <a:effectLst/>
                        <a:latin typeface="Times New Roman"/>
                      </a:endParaRPr>
                    </a:p>
                  </a:txBody>
                  <a:tcPr marL="6487" marR="6487" marT="6487" marB="0" anchor="ctr"/>
                </a:tc>
                <a:tc>
                  <a:txBody>
                    <a:bodyPr/>
                    <a:lstStyle/>
                    <a:p>
                      <a:pPr algn="l" fontAlgn="ctr"/>
                      <a:r>
                        <a:rPr lang="en-US" sz="800" u="none" strike="noStrike">
                          <a:effectLst/>
                        </a:rPr>
                        <a:t>t-statistic</a:t>
                      </a:r>
                      <a:endParaRPr lang="en-US" sz="800" b="0" i="0" u="none" strike="noStrike">
                        <a:solidFill>
                          <a:srgbClr val="000000"/>
                        </a:solidFill>
                        <a:effectLst/>
                        <a:latin typeface="Times New Roman"/>
                      </a:endParaRPr>
                    </a:p>
                  </a:txBody>
                  <a:tcPr marL="6487" marR="6487" marT="6487" marB="0" anchor="ctr"/>
                </a:tc>
                <a:tc>
                  <a:txBody>
                    <a:bodyPr/>
                    <a:lstStyle/>
                    <a:p>
                      <a:pPr algn="l" fontAlgn="ctr"/>
                      <a:r>
                        <a:rPr lang="en-US" sz="800" u="none" strike="noStrike">
                          <a:effectLst/>
                        </a:rPr>
                        <a:t>Coefficient</a:t>
                      </a:r>
                      <a:endParaRPr lang="en-US" sz="800" b="0" i="0" u="none" strike="noStrike">
                        <a:solidFill>
                          <a:srgbClr val="000000"/>
                        </a:solidFill>
                        <a:effectLst/>
                        <a:latin typeface="Times New Roman"/>
                      </a:endParaRPr>
                    </a:p>
                  </a:txBody>
                  <a:tcPr marL="6487" marR="6487" marT="6487" marB="0" anchor="ctr"/>
                </a:tc>
                <a:tc>
                  <a:txBody>
                    <a:bodyPr/>
                    <a:lstStyle/>
                    <a:p>
                      <a:pPr algn="l" fontAlgn="ctr"/>
                      <a:r>
                        <a:rPr lang="en-US" sz="800" u="none" strike="noStrike">
                          <a:effectLst/>
                        </a:rPr>
                        <a:t>t-statistic</a:t>
                      </a:r>
                      <a:endParaRPr lang="en-US" sz="800" b="0" i="0" u="none" strike="noStrike">
                        <a:solidFill>
                          <a:srgbClr val="000000"/>
                        </a:solidFill>
                        <a:effectLst/>
                        <a:latin typeface="Times New Roman"/>
                      </a:endParaRPr>
                    </a:p>
                  </a:txBody>
                  <a:tcPr marL="6487" marR="6487" marT="6487" marB="0" anchor="ctr"/>
                </a:tc>
                <a:tc>
                  <a:txBody>
                    <a:bodyPr/>
                    <a:lstStyle/>
                    <a:p>
                      <a:pPr algn="l" fontAlgn="ctr"/>
                      <a:r>
                        <a:rPr lang="en-US" sz="800" u="none" strike="noStrike">
                          <a:effectLst/>
                        </a:rPr>
                        <a:t>Coefficient</a:t>
                      </a:r>
                      <a:endParaRPr lang="en-US" sz="800" b="0" i="0" u="none" strike="noStrike">
                        <a:solidFill>
                          <a:srgbClr val="000000"/>
                        </a:solidFill>
                        <a:effectLst/>
                        <a:latin typeface="Times New Roman"/>
                      </a:endParaRPr>
                    </a:p>
                  </a:txBody>
                  <a:tcPr marL="6487" marR="6487" marT="6487" marB="0" anchor="ctr"/>
                </a:tc>
                <a:tc>
                  <a:txBody>
                    <a:bodyPr/>
                    <a:lstStyle/>
                    <a:p>
                      <a:pPr algn="l" fontAlgn="ctr"/>
                      <a:r>
                        <a:rPr lang="en-US" sz="800" u="none" strike="noStrike">
                          <a:effectLst/>
                        </a:rPr>
                        <a:t>t-statistic</a:t>
                      </a:r>
                      <a:endParaRPr lang="en-US" sz="800" b="0" i="0" u="none" strike="noStrike">
                        <a:solidFill>
                          <a:srgbClr val="000000"/>
                        </a:solidFill>
                        <a:effectLst/>
                        <a:latin typeface="Times New Roman"/>
                      </a:endParaRPr>
                    </a:p>
                  </a:txBody>
                  <a:tcPr marL="6487" marR="6487" marT="6487" marB="0" anchor="ctr"/>
                </a:tc>
                <a:tc>
                  <a:txBody>
                    <a:bodyPr/>
                    <a:lstStyle/>
                    <a:p>
                      <a:pPr algn="l" fontAlgn="ctr"/>
                      <a:r>
                        <a:rPr lang="en-US" sz="800" u="none" strike="noStrike">
                          <a:effectLst/>
                        </a:rPr>
                        <a:t>Coefficient</a:t>
                      </a:r>
                      <a:endParaRPr lang="en-US" sz="800" b="0" i="0" u="none" strike="noStrike">
                        <a:solidFill>
                          <a:srgbClr val="000000"/>
                        </a:solidFill>
                        <a:effectLst/>
                        <a:latin typeface="Times New Roman"/>
                      </a:endParaRPr>
                    </a:p>
                  </a:txBody>
                  <a:tcPr marL="6487" marR="6487" marT="6487" marB="0" anchor="ctr"/>
                </a:tc>
                <a:tc>
                  <a:txBody>
                    <a:bodyPr/>
                    <a:lstStyle/>
                    <a:p>
                      <a:pPr algn="l" fontAlgn="ctr"/>
                      <a:r>
                        <a:rPr lang="en-US" sz="800" u="none" strike="noStrike">
                          <a:effectLst/>
                        </a:rPr>
                        <a:t>t-statistic</a:t>
                      </a:r>
                      <a:endParaRPr lang="en-US" sz="800" b="0" i="0" u="none" strike="noStrike">
                        <a:solidFill>
                          <a:srgbClr val="000000"/>
                        </a:solidFill>
                        <a:effectLst/>
                        <a:latin typeface="Times New Roman"/>
                      </a:endParaRPr>
                    </a:p>
                  </a:txBody>
                  <a:tcPr marL="6487" marR="6487" marT="6487" marB="0" anchor="ctr"/>
                </a:tc>
              </a:tr>
              <a:tr h="146509">
                <a:tc>
                  <a:txBody>
                    <a:bodyPr/>
                    <a:lstStyle/>
                    <a:p>
                      <a:pPr algn="l" fontAlgn="ctr"/>
                      <a:r>
                        <a:rPr lang="en-US" sz="800" u="sng" strike="noStrike">
                          <a:effectLst/>
                        </a:rPr>
                        <a:t>Investment Characteristics</a:t>
                      </a:r>
                      <a:endParaRPr lang="en-US" sz="800" b="0" i="0" u="sng" strike="noStrike">
                        <a:solidFill>
                          <a:srgbClr val="000000"/>
                        </a:solidFill>
                        <a:effectLst/>
                        <a:latin typeface="Times New Roman"/>
                      </a:endParaRPr>
                    </a:p>
                  </a:txBody>
                  <a:tcPr marL="6487" marR="6487" marT="6487" marB="0" anchor="ctr"/>
                </a:tc>
                <a:tc>
                  <a:txBody>
                    <a:bodyPr/>
                    <a:lstStyle/>
                    <a:p>
                      <a:pPr algn="l" fontAlgn="ctr"/>
                      <a:endParaRPr lang="en-US" sz="800" b="0" i="0" u="none" strike="noStrike">
                        <a:solidFill>
                          <a:srgbClr val="000000"/>
                        </a:solidFill>
                        <a:effectLst/>
                        <a:latin typeface="Times New Roman"/>
                      </a:endParaRPr>
                    </a:p>
                  </a:txBody>
                  <a:tcPr marL="6487" marR="6487" marT="6487" marB="0" anchor="ctr"/>
                </a:tc>
                <a:tc>
                  <a:txBody>
                    <a:bodyPr/>
                    <a:lstStyle/>
                    <a:p>
                      <a:pPr algn="l" fontAlgn="ctr"/>
                      <a:endParaRPr lang="en-US" sz="800" b="0" i="0" u="none" strike="noStrike">
                        <a:solidFill>
                          <a:srgbClr val="000000"/>
                        </a:solidFill>
                        <a:effectLst/>
                        <a:latin typeface="Times New Roman"/>
                      </a:endParaRPr>
                    </a:p>
                  </a:txBody>
                  <a:tcPr marL="6487" marR="6487" marT="6487" marB="0" anchor="ctr"/>
                </a:tc>
                <a:tc>
                  <a:txBody>
                    <a:bodyPr/>
                    <a:lstStyle/>
                    <a:p>
                      <a:pPr algn="l" fontAlgn="ctr"/>
                      <a:endParaRPr lang="en-US" sz="800" b="0" i="0" u="none" strike="noStrike">
                        <a:solidFill>
                          <a:srgbClr val="000000"/>
                        </a:solidFill>
                        <a:effectLst/>
                        <a:latin typeface="Times New Roman"/>
                      </a:endParaRPr>
                    </a:p>
                  </a:txBody>
                  <a:tcPr marL="6487" marR="6487" marT="6487" marB="0" anchor="ctr"/>
                </a:tc>
                <a:tc>
                  <a:txBody>
                    <a:bodyPr/>
                    <a:lstStyle/>
                    <a:p>
                      <a:pPr algn="l" fontAlgn="ctr"/>
                      <a:endParaRPr lang="en-US" sz="800" b="0" i="0" u="none" strike="noStrike">
                        <a:solidFill>
                          <a:srgbClr val="000000"/>
                        </a:solidFill>
                        <a:effectLst/>
                        <a:latin typeface="Times New Roman"/>
                      </a:endParaRPr>
                    </a:p>
                  </a:txBody>
                  <a:tcPr marL="6487" marR="6487" marT="6487" marB="0" anchor="ctr"/>
                </a:tc>
                <a:tc>
                  <a:txBody>
                    <a:bodyPr/>
                    <a:lstStyle/>
                    <a:p>
                      <a:pPr algn="l" fontAlgn="ctr"/>
                      <a:endParaRPr lang="en-US" sz="800" b="0" i="0" u="none" strike="noStrike">
                        <a:solidFill>
                          <a:srgbClr val="000000"/>
                        </a:solidFill>
                        <a:effectLst/>
                        <a:latin typeface="Times New Roman"/>
                      </a:endParaRPr>
                    </a:p>
                  </a:txBody>
                  <a:tcPr marL="6487" marR="6487" marT="6487" marB="0" anchor="ctr"/>
                </a:tc>
                <a:tc>
                  <a:txBody>
                    <a:bodyPr/>
                    <a:lstStyle/>
                    <a:p>
                      <a:pPr algn="l" fontAlgn="ctr"/>
                      <a:endParaRPr lang="en-US" sz="800" b="0" i="0" u="none" strike="noStrike">
                        <a:solidFill>
                          <a:srgbClr val="000000"/>
                        </a:solidFill>
                        <a:effectLst/>
                        <a:latin typeface="Times New Roman"/>
                      </a:endParaRPr>
                    </a:p>
                  </a:txBody>
                  <a:tcPr marL="6487" marR="6487" marT="6487" marB="0" anchor="ctr"/>
                </a:tc>
                <a:tc>
                  <a:txBody>
                    <a:bodyPr/>
                    <a:lstStyle/>
                    <a:p>
                      <a:pPr algn="l" fontAlgn="ctr"/>
                      <a:endParaRPr lang="en-US" sz="800" b="0" i="0" u="none" strike="noStrike">
                        <a:solidFill>
                          <a:srgbClr val="000000"/>
                        </a:solidFill>
                        <a:effectLst/>
                        <a:latin typeface="Times New Roman"/>
                      </a:endParaRPr>
                    </a:p>
                  </a:txBody>
                  <a:tcPr marL="6487" marR="6487" marT="6487" marB="0" anchor="ctr"/>
                </a:tc>
                <a:tc>
                  <a:txBody>
                    <a:bodyPr/>
                    <a:lstStyle/>
                    <a:p>
                      <a:pPr algn="l" fontAlgn="ctr"/>
                      <a:endParaRPr lang="en-US" sz="800" b="0" i="0" u="none" strike="noStrike">
                        <a:solidFill>
                          <a:srgbClr val="000000"/>
                        </a:solidFill>
                        <a:effectLst/>
                        <a:latin typeface="Times New Roman"/>
                      </a:endParaRPr>
                    </a:p>
                  </a:txBody>
                  <a:tcPr marL="6487" marR="6487" marT="6487" marB="0" anchor="ctr"/>
                </a:tc>
              </a:tr>
              <a:tr h="146509">
                <a:tc>
                  <a:txBody>
                    <a:bodyPr/>
                    <a:lstStyle/>
                    <a:p>
                      <a:pPr algn="l" fontAlgn="ctr"/>
                      <a:r>
                        <a:rPr lang="en-US" sz="800" u="none" strike="noStrike">
                          <a:effectLst/>
                        </a:rPr>
                        <a:t>Nominal Yield - Risk Free</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940.4385</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3.57***</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410772.3000</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3.37***</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-262.1899</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-4.13***</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21.3612</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0.28</a:t>
                      </a:r>
                      <a:endParaRPr lang="en-US" sz="800" b="0" i="0" u="none" strike="noStrike">
                        <a:solidFill>
                          <a:srgbClr val="000000"/>
                        </a:solidFill>
                        <a:effectLst/>
                        <a:latin typeface="Times New Roman"/>
                      </a:endParaRPr>
                    </a:p>
                  </a:txBody>
                  <a:tcPr marL="6487" marR="6487" marT="6487" marB="0" anchor="ctr"/>
                </a:tc>
              </a:tr>
              <a:tr h="146509">
                <a:tc>
                  <a:txBody>
                    <a:bodyPr/>
                    <a:lstStyle/>
                    <a:p>
                      <a:pPr algn="l" fontAlgn="ctr"/>
                      <a:r>
                        <a:rPr lang="en-US" sz="800" u="none" strike="noStrike">
                          <a:effectLst/>
                        </a:rPr>
                        <a:t>Percent Female Investors</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114.8675</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dirty="0">
                          <a:effectLst/>
                        </a:rPr>
                        <a:t>1.83</a:t>
                      </a:r>
                      <a:r>
                        <a:rPr lang="en-US" sz="800" u="none" strike="noStrike" dirty="0" smtClean="0">
                          <a:effectLst/>
                        </a:rPr>
                        <a:t>*</a:t>
                      </a:r>
                      <a:endParaRPr lang="en-US" sz="800" b="0" i="0" u="none" strike="noStrike" dirty="0">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38671.0900</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1.33</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4.4051</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0.3</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21.2842</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1.25</a:t>
                      </a:r>
                      <a:endParaRPr lang="en-US" sz="800" b="0" i="0" u="none" strike="noStrike">
                        <a:solidFill>
                          <a:srgbClr val="000000"/>
                        </a:solidFill>
                        <a:effectLst/>
                        <a:latin typeface="Times New Roman"/>
                      </a:endParaRPr>
                    </a:p>
                  </a:txBody>
                  <a:tcPr marL="6487" marR="6487" marT="6487" marB="0" anchor="ctr"/>
                </a:tc>
              </a:tr>
              <a:tr h="146509">
                <a:tc>
                  <a:txBody>
                    <a:bodyPr/>
                    <a:lstStyle/>
                    <a:p>
                      <a:pPr algn="l" fontAlgn="ctr"/>
                      <a:r>
                        <a:rPr lang="en-US" sz="800" u="none" strike="noStrike">
                          <a:effectLst/>
                        </a:rPr>
                        <a:t>Number of Employees</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0.1328</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1.64</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131.1348</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3.51***</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0.0002</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0.01</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-0.0185</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-0.75</a:t>
                      </a:r>
                      <a:endParaRPr lang="en-US" sz="800" b="0" i="0" u="none" strike="noStrike">
                        <a:solidFill>
                          <a:srgbClr val="000000"/>
                        </a:solidFill>
                        <a:effectLst/>
                        <a:latin typeface="Times New Roman"/>
                      </a:endParaRPr>
                    </a:p>
                  </a:txBody>
                  <a:tcPr marL="6487" marR="6487" marT="6487" marB="0" anchor="ctr"/>
                </a:tc>
              </a:tr>
              <a:tr h="146509">
                <a:tc>
                  <a:txBody>
                    <a:bodyPr/>
                    <a:lstStyle/>
                    <a:p>
                      <a:pPr algn="l" fontAlgn="ctr"/>
                      <a:r>
                        <a:rPr lang="en-US" sz="800" u="none" strike="noStrike">
                          <a:effectLst/>
                        </a:rPr>
                        <a:t>Principal Amount</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4.68E-04</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8.54***</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1.90E-01</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7.52***</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1.55E-04</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12.08***</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-3.38E-06</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-0.22</a:t>
                      </a:r>
                      <a:endParaRPr lang="en-US" sz="800" b="0" i="0" u="none" strike="noStrike">
                        <a:solidFill>
                          <a:srgbClr val="000000"/>
                        </a:solidFill>
                        <a:effectLst/>
                        <a:latin typeface="Times New Roman"/>
                      </a:endParaRPr>
                    </a:p>
                  </a:txBody>
                  <a:tcPr marL="6487" marR="6487" marT="6487" marB="0" anchor="ctr"/>
                </a:tc>
              </a:tr>
              <a:tr h="146509">
                <a:tc>
                  <a:txBody>
                    <a:bodyPr/>
                    <a:lstStyle/>
                    <a:p>
                      <a:pPr algn="l" fontAlgn="ctr"/>
                      <a:r>
                        <a:rPr lang="en-US" sz="800" u="none" strike="noStrike">
                          <a:effectLst/>
                        </a:rPr>
                        <a:t>Loan Duration (Months)</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-0.7068</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-3.85***</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-425.1061</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-5.01***</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0.2636</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5.99***</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-0.1483</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-2.81***</a:t>
                      </a:r>
                      <a:endParaRPr lang="en-US" sz="800" b="0" i="0" u="none" strike="noStrike">
                        <a:solidFill>
                          <a:srgbClr val="000000"/>
                        </a:solidFill>
                        <a:effectLst/>
                        <a:latin typeface="Times New Roman"/>
                      </a:endParaRPr>
                    </a:p>
                  </a:txBody>
                  <a:tcPr marL="6487" marR="6487" marT="6487" marB="0" anchor="ctr"/>
                </a:tc>
              </a:tr>
              <a:tr h="146509">
                <a:tc>
                  <a:txBody>
                    <a:bodyPr/>
                    <a:lstStyle/>
                    <a:p>
                      <a:pPr algn="l" fontAlgn="ctr"/>
                      <a:r>
                        <a:rPr lang="en-US" sz="800" u="sng" strike="noStrike">
                          <a:effectLst/>
                        </a:rPr>
                        <a:t>Firm Characteristics</a:t>
                      </a:r>
                      <a:endParaRPr lang="en-US" sz="800" b="0" i="0" u="sng"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r>
              <a:tr h="146509">
                <a:tc>
                  <a:txBody>
                    <a:bodyPr/>
                    <a:lstStyle/>
                    <a:p>
                      <a:pPr algn="l" fontAlgn="ctr"/>
                      <a:r>
                        <a:rPr lang="en-US" sz="800" u="none" strike="noStrike">
                          <a:effectLst/>
                        </a:rPr>
                        <a:t>Female Debtor</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-8.0612</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-1.43</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-4681.3860</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-1.8</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-0.2339</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-0.18</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-0.0125</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-0.01</a:t>
                      </a:r>
                      <a:endParaRPr lang="en-US" sz="800" b="0" i="0" u="none" strike="noStrike">
                        <a:solidFill>
                          <a:srgbClr val="000000"/>
                        </a:solidFill>
                        <a:effectLst/>
                        <a:latin typeface="Times New Roman"/>
                      </a:endParaRPr>
                    </a:p>
                  </a:txBody>
                  <a:tcPr marL="6487" marR="6487" marT="6487" marB="0" anchor="ctr"/>
                </a:tc>
              </a:tr>
              <a:tr h="146509">
                <a:tc>
                  <a:txBody>
                    <a:bodyPr/>
                    <a:lstStyle/>
                    <a:p>
                      <a:pPr algn="l" fontAlgn="ctr"/>
                      <a:r>
                        <a:rPr lang="en-US" sz="800" u="none" strike="noStrike">
                          <a:effectLst/>
                        </a:rPr>
                        <a:t>Assets</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7.50E-04</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1.24</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5.83E-02</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0.21</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2.21E-04</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1.59</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-2.09E-04</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-1.33</a:t>
                      </a:r>
                      <a:endParaRPr lang="en-US" sz="800" b="0" i="0" u="none" strike="noStrike">
                        <a:solidFill>
                          <a:srgbClr val="000000"/>
                        </a:solidFill>
                        <a:effectLst/>
                        <a:latin typeface="Times New Roman"/>
                      </a:endParaRPr>
                    </a:p>
                  </a:txBody>
                  <a:tcPr marL="6487" marR="6487" marT="6487" marB="0" anchor="ctr"/>
                </a:tc>
              </a:tr>
              <a:tr h="146509">
                <a:tc>
                  <a:txBody>
                    <a:bodyPr/>
                    <a:lstStyle/>
                    <a:p>
                      <a:pPr algn="l" fontAlgn="ctr"/>
                      <a:r>
                        <a:rPr lang="en-US" sz="800" u="none" strike="noStrike">
                          <a:effectLst/>
                        </a:rPr>
                        <a:t>Current Assets/Current Liabilities</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-0.0916</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-0.61</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-50.9647</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-0.74</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0.0097</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0.28</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-0.0120</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-0.31</a:t>
                      </a:r>
                      <a:endParaRPr lang="en-US" sz="800" b="0" i="0" u="none" strike="noStrike">
                        <a:solidFill>
                          <a:srgbClr val="000000"/>
                        </a:solidFill>
                        <a:effectLst/>
                        <a:latin typeface="Times New Roman"/>
                      </a:endParaRPr>
                    </a:p>
                  </a:txBody>
                  <a:tcPr marL="6487" marR="6487" marT="6487" marB="0" anchor="ctr"/>
                </a:tc>
              </a:tr>
              <a:tr h="146509">
                <a:tc>
                  <a:txBody>
                    <a:bodyPr/>
                    <a:lstStyle/>
                    <a:p>
                      <a:pPr algn="l" fontAlgn="ctr"/>
                      <a:r>
                        <a:rPr lang="en-US" sz="800" u="none" strike="noStrike">
                          <a:effectLst/>
                        </a:rPr>
                        <a:t>Liabilities</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-7.55E-04</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-1.25</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-6.08E-02</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-0.22</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-2.21E-04</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-1.59</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2.10E-04</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1.34</a:t>
                      </a:r>
                      <a:endParaRPr lang="en-US" sz="800" b="0" i="0" u="none" strike="noStrike">
                        <a:solidFill>
                          <a:srgbClr val="000000"/>
                        </a:solidFill>
                        <a:effectLst/>
                        <a:latin typeface="Times New Roman"/>
                      </a:endParaRPr>
                    </a:p>
                  </a:txBody>
                  <a:tcPr marL="6487" marR="6487" marT="6487" marB="0" anchor="ctr"/>
                </a:tc>
              </a:tr>
              <a:tr h="146509">
                <a:tc>
                  <a:txBody>
                    <a:bodyPr/>
                    <a:lstStyle/>
                    <a:p>
                      <a:pPr algn="l" fontAlgn="ctr"/>
                      <a:r>
                        <a:rPr lang="en-US" sz="800" u="none" strike="noStrike">
                          <a:effectLst/>
                        </a:rPr>
                        <a:t>Equity</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1.36E-06</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0.23</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-5.13E-04</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-0.19</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-1.37E-06</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-0.98</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-1.70E-06</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-1.05</a:t>
                      </a:r>
                      <a:endParaRPr lang="en-US" sz="800" b="0" i="0" u="none" strike="noStrike">
                        <a:solidFill>
                          <a:srgbClr val="000000"/>
                        </a:solidFill>
                        <a:effectLst/>
                        <a:latin typeface="Times New Roman"/>
                      </a:endParaRPr>
                    </a:p>
                  </a:txBody>
                  <a:tcPr marL="6487" marR="6487" marT="6487" marB="0" anchor="ctr"/>
                </a:tc>
              </a:tr>
              <a:tr h="146509">
                <a:tc>
                  <a:txBody>
                    <a:bodyPr/>
                    <a:lstStyle/>
                    <a:p>
                      <a:pPr algn="l" fontAlgn="ctr"/>
                      <a:r>
                        <a:rPr lang="en-US" sz="800" u="none" strike="noStrike">
                          <a:effectLst/>
                        </a:rPr>
                        <a:t>Net Income</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-4.76E-06</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-0.19</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6.18E-03</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0.53</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-8.59E-06</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-1.48</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-2.32E-06</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-0.34</a:t>
                      </a:r>
                      <a:endParaRPr lang="en-US" sz="800" b="0" i="0" u="none" strike="noStrike">
                        <a:solidFill>
                          <a:srgbClr val="000000"/>
                        </a:solidFill>
                        <a:effectLst/>
                        <a:latin typeface="Times New Roman"/>
                      </a:endParaRPr>
                    </a:p>
                  </a:txBody>
                  <a:tcPr marL="6487" marR="6487" marT="6487" marB="0" anchor="ctr"/>
                </a:tc>
              </a:tr>
              <a:tr h="146509">
                <a:tc>
                  <a:txBody>
                    <a:bodyPr/>
                    <a:lstStyle/>
                    <a:p>
                      <a:pPr algn="l" fontAlgn="ctr"/>
                      <a:r>
                        <a:rPr lang="en-US" sz="800" u="none" strike="noStrike">
                          <a:effectLst/>
                        </a:rPr>
                        <a:t>Industry Dummies?</a:t>
                      </a:r>
                      <a:endParaRPr lang="en-US" sz="800" b="0" i="0" u="none" strike="noStrike">
                        <a:solidFill>
                          <a:srgbClr val="000000"/>
                        </a:solidFill>
                        <a:effectLst/>
                        <a:latin typeface="Times New Roman"/>
                      </a:endParaRPr>
                    </a:p>
                  </a:txBody>
                  <a:tcPr marL="6487" marR="6487" marT="6487" marB="0" anchor="ctr"/>
                </a:tc>
                <a:tc gridSpan="2">
                  <a:txBody>
                    <a:bodyPr/>
                    <a:lstStyle/>
                    <a:p>
                      <a:pPr algn="ctr" fontAlgn="ctr"/>
                      <a:r>
                        <a:rPr lang="en-US" sz="800" u="none" strike="noStrike">
                          <a:effectLst/>
                        </a:rPr>
                        <a:t>Yes</a:t>
                      </a:r>
                      <a:endParaRPr lang="en-US" sz="800" b="0" i="0" u="none" strike="noStrike">
                        <a:solidFill>
                          <a:srgbClr val="000000"/>
                        </a:solidFill>
                        <a:effectLst/>
                        <a:latin typeface="Times New Roman"/>
                      </a:endParaRPr>
                    </a:p>
                  </a:txBody>
                  <a:tcPr marL="6487" marR="6487" marT="6487" marB="0" anchor="ctr"/>
                </a:tc>
                <a:tc hMerge="1">
                  <a:txBody>
                    <a:bodyPr/>
                    <a:lstStyle/>
                    <a:p>
                      <a:endParaRPr lang="en-US"/>
                    </a:p>
                  </a:txBody>
                  <a:tcPr/>
                </a:tc>
                <a:tc gridSpan="2">
                  <a:txBody>
                    <a:bodyPr/>
                    <a:lstStyle/>
                    <a:p>
                      <a:pPr algn="ctr" fontAlgn="ctr"/>
                      <a:r>
                        <a:rPr lang="en-US" sz="800" u="none" strike="noStrike">
                          <a:effectLst/>
                        </a:rPr>
                        <a:t>Yes</a:t>
                      </a:r>
                      <a:endParaRPr lang="en-US" sz="800" b="0" i="0" u="none" strike="noStrike">
                        <a:solidFill>
                          <a:srgbClr val="000000"/>
                        </a:solidFill>
                        <a:effectLst/>
                        <a:latin typeface="Times New Roman"/>
                      </a:endParaRPr>
                    </a:p>
                  </a:txBody>
                  <a:tcPr marL="6487" marR="6487" marT="6487" marB="0" anchor="ctr"/>
                </a:tc>
                <a:tc hMerge="1">
                  <a:txBody>
                    <a:bodyPr/>
                    <a:lstStyle/>
                    <a:p>
                      <a:endParaRPr lang="en-US"/>
                    </a:p>
                  </a:txBody>
                  <a:tcPr/>
                </a:tc>
                <a:tc gridSpan="2">
                  <a:txBody>
                    <a:bodyPr/>
                    <a:lstStyle/>
                    <a:p>
                      <a:pPr algn="ctr" fontAlgn="ctr"/>
                      <a:r>
                        <a:rPr lang="en-US" sz="800" u="none" strike="noStrike">
                          <a:effectLst/>
                        </a:rPr>
                        <a:t>Yes</a:t>
                      </a:r>
                      <a:endParaRPr lang="en-US" sz="800" b="0" i="0" u="none" strike="noStrike">
                        <a:solidFill>
                          <a:srgbClr val="000000"/>
                        </a:solidFill>
                        <a:effectLst/>
                        <a:latin typeface="Times New Roman"/>
                      </a:endParaRPr>
                    </a:p>
                  </a:txBody>
                  <a:tcPr marL="6487" marR="6487" marT="6487" marB="0" anchor="ctr"/>
                </a:tc>
                <a:tc hMerge="1">
                  <a:txBody>
                    <a:bodyPr/>
                    <a:lstStyle/>
                    <a:p>
                      <a:endParaRPr lang="en-US"/>
                    </a:p>
                  </a:txBody>
                  <a:tcPr/>
                </a:tc>
                <a:tc gridSpan="2">
                  <a:txBody>
                    <a:bodyPr/>
                    <a:lstStyle/>
                    <a:p>
                      <a:pPr algn="ctr" fontAlgn="ctr"/>
                      <a:r>
                        <a:rPr lang="en-US" sz="800" u="none" strike="noStrike">
                          <a:effectLst/>
                        </a:rPr>
                        <a:t>Yes</a:t>
                      </a:r>
                      <a:endParaRPr lang="en-US" sz="800" b="0" i="0" u="none" strike="noStrike">
                        <a:solidFill>
                          <a:srgbClr val="000000"/>
                        </a:solidFill>
                        <a:effectLst/>
                        <a:latin typeface="Times New Roman"/>
                      </a:endParaRPr>
                    </a:p>
                  </a:txBody>
                  <a:tcPr marL="6487" marR="6487" marT="6487" marB="0" anchor="ctr"/>
                </a:tc>
                <a:tc hMerge="1">
                  <a:txBody>
                    <a:bodyPr/>
                    <a:lstStyle/>
                    <a:p>
                      <a:endParaRPr lang="en-US"/>
                    </a:p>
                  </a:txBody>
                  <a:tcPr/>
                </a:tc>
              </a:tr>
              <a:tr h="146509">
                <a:tc>
                  <a:txBody>
                    <a:bodyPr/>
                    <a:lstStyle/>
                    <a:p>
                      <a:pPr algn="l" fontAlgn="ctr"/>
                      <a:r>
                        <a:rPr lang="en-US" sz="800" u="sng" strike="noStrike">
                          <a:effectLst/>
                        </a:rPr>
                        <a:t>Legal Status of Debtor</a:t>
                      </a:r>
                      <a:endParaRPr lang="en-US" sz="800" b="0" i="0" u="sng"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r>
              <a:tr h="146509">
                <a:tc>
                  <a:txBody>
                    <a:bodyPr/>
                    <a:lstStyle/>
                    <a:p>
                      <a:pPr algn="l" fontAlgn="ctr"/>
                      <a:r>
                        <a:rPr lang="en-US" sz="800" u="none" strike="noStrike">
                          <a:effectLst/>
                        </a:rPr>
                        <a:t>AG (PLC)</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-5.1180</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-0.15</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6222.0490</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0.41</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4.9335</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0.64</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-18.7579</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-2.17**</a:t>
                      </a:r>
                      <a:endParaRPr lang="en-US" sz="800" b="0" i="0" u="none" strike="noStrike">
                        <a:solidFill>
                          <a:srgbClr val="000000"/>
                        </a:solidFill>
                        <a:effectLst/>
                        <a:latin typeface="Times New Roman"/>
                      </a:endParaRPr>
                    </a:p>
                  </a:txBody>
                  <a:tcPr marL="6487" marR="6487" marT="6487" marB="0" anchor="ctr"/>
                </a:tc>
              </a:tr>
              <a:tr h="146509">
                <a:tc>
                  <a:txBody>
                    <a:bodyPr/>
                    <a:lstStyle/>
                    <a:p>
                      <a:pPr algn="l" fontAlgn="ctr"/>
                      <a:r>
                        <a:rPr lang="en-US" sz="800" u="none" strike="noStrike">
                          <a:effectLst/>
                        </a:rPr>
                        <a:t>Registered Merchant (eK)</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29.4862</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0.96</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11586.6100</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0.82</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-6.0418</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-0.86</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-11.5568</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-1.45</a:t>
                      </a:r>
                      <a:endParaRPr lang="en-US" sz="800" b="0" i="0" u="none" strike="noStrike">
                        <a:solidFill>
                          <a:srgbClr val="000000"/>
                        </a:solidFill>
                        <a:effectLst/>
                        <a:latin typeface="Times New Roman"/>
                      </a:endParaRPr>
                    </a:p>
                  </a:txBody>
                  <a:tcPr marL="6487" marR="6487" marT="6487" marB="0" anchor="ctr"/>
                </a:tc>
              </a:tr>
              <a:tr h="146509">
                <a:tc>
                  <a:txBody>
                    <a:bodyPr/>
                    <a:lstStyle/>
                    <a:p>
                      <a:pPr algn="l" fontAlgn="ctr"/>
                      <a:r>
                        <a:rPr lang="en-US" sz="800" u="none" strike="noStrike">
                          <a:effectLst/>
                        </a:rPr>
                        <a:t>Freelancer</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34.5153</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1.11</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13165.3300</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0.91</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-1.6226</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-0.23</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-21.2559</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-2.64**</a:t>
                      </a:r>
                      <a:endParaRPr lang="en-US" sz="800" b="0" i="0" u="none" strike="noStrike">
                        <a:solidFill>
                          <a:srgbClr val="000000"/>
                        </a:solidFill>
                        <a:effectLst/>
                        <a:latin typeface="Times New Roman"/>
                      </a:endParaRPr>
                    </a:p>
                  </a:txBody>
                  <a:tcPr marL="6487" marR="6487" marT="6487" marB="0" anchor="ctr"/>
                </a:tc>
              </a:tr>
              <a:tr h="146509">
                <a:tc>
                  <a:txBody>
                    <a:bodyPr/>
                    <a:lstStyle/>
                    <a:p>
                      <a:pPr algn="l" fontAlgn="ctr"/>
                      <a:r>
                        <a:rPr lang="en-US" sz="800" u="none" strike="noStrike">
                          <a:effectLst/>
                        </a:rPr>
                        <a:t>LLC (GmbH)</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18.9714</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0.64</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9623.1540</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0.71</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-2.4024</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-0.36</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-17.9707</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-2.36**</a:t>
                      </a:r>
                      <a:endParaRPr lang="en-US" sz="800" b="0" i="0" u="none" strike="noStrike">
                        <a:solidFill>
                          <a:srgbClr val="000000"/>
                        </a:solidFill>
                        <a:effectLst/>
                        <a:latin typeface="Times New Roman"/>
                      </a:endParaRPr>
                    </a:p>
                  </a:txBody>
                  <a:tcPr marL="6487" marR="6487" marT="6487" marB="0" anchor="ctr"/>
                </a:tc>
              </a:tr>
              <a:tr h="146509">
                <a:tc>
                  <a:txBody>
                    <a:bodyPr/>
                    <a:lstStyle/>
                    <a:p>
                      <a:pPr algn="l" fontAlgn="ctr"/>
                      <a:r>
                        <a:rPr lang="en-US" sz="800" u="none" strike="noStrike">
                          <a:effectLst/>
                        </a:rPr>
                        <a:t>LP with LLC as GP (GmbH &amp; Co KG)</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26.1221</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0.87</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12013.8400</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0.86</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-1.3986</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-0.2</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-15.2384</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-1.95*</a:t>
                      </a:r>
                      <a:endParaRPr lang="en-US" sz="800" b="0" i="0" u="none" strike="noStrike">
                        <a:solidFill>
                          <a:srgbClr val="000000"/>
                        </a:solidFill>
                        <a:effectLst/>
                        <a:latin typeface="Times New Roman"/>
                      </a:endParaRPr>
                    </a:p>
                  </a:txBody>
                  <a:tcPr marL="6487" marR="6487" marT="6487" marB="0" anchor="ctr"/>
                </a:tc>
              </a:tr>
              <a:tr h="146509">
                <a:tc>
                  <a:txBody>
                    <a:bodyPr/>
                    <a:lstStyle/>
                    <a:p>
                      <a:pPr algn="l" fontAlgn="ctr"/>
                      <a:r>
                        <a:rPr lang="en-US" sz="800" u="none" strike="noStrike">
                          <a:effectLst/>
                        </a:rPr>
                        <a:t>LP (KG)</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44.4291</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1.28</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14105.9800</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0.88</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-8.2017</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-1.03</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-21.7805</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-2.44**</a:t>
                      </a:r>
                      <a:endParaRPr lang="en-US" sz="800" b="0" i="0" u="none" strike="noStrike">
                        <a:solidFill>
                          <a:srgbClr val="000000"/>
                        </a:solidFill>
                        <a:effectLst/>
                        <a:latin typeface="Times New Roman"/>
                      </a:endParaRPr>
                    </a:p>
                  </a:txBody>
                  <a:tcPr marL="6487" marR="6487" marT="6487" marB="0" anchor="ctr"/>
                </a:tc>
              </a:tr>
              <a:tr h="146509">
                <a:tc>
                  <a:txBody>
                    <a:bodyPr/>
                    <a:lstStyle/>
                    <a:p>
                      <a:pPr algn="l" fontAlgn="ctr"/>
                      <a:r>
                        <a:rPr lang="en-US" sz="800" u="none" strike="noStrike">
                          <a:effectLst/>
                        </a:rPr>
                        <a:t>Non-Registered Merchant (neK)</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30.8897</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1.02</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10263.0500</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0.74</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-2.2407</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-0.32</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-16.0232</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-2.05**</a:t>
                      </a:r>
                      <a:endParaRPr lang="en-US" sz="800" b="0" i="0" u="none" strike="noStrike">
                        <a:solidFill>
                          <a:srgbClr val="000000"/>
                        </a:solidFill>
                        <a:effectLst/>
                        <a:latin typeface="Times New Roman"/>
                      </a:endParaRPr>
                    </a:p>
                  </a:txBody>
                  <a:tcPr marL="6487" marR="6487" marT="6487" marB="0" anchor="ctr"/>
                </a:tc>
              </a:tr>
              <a:tr h="146509">
                <a:tc>
                  <a:txBody>
                    <a:bodyPr/>
                    <a:lstStyle/>
                    <a:p>
                      <a:pPr algn="l" fontAlgn="ctr"/>
                      <a:r>
                        <a:rPr lang="en-US" sz="800" u="none" strike="noStrike">
                          <a:effectLst/>
                        </a:rPr>
                        <a:t>General Partnership (OHG)</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3.2701</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0.09</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4610.9400</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0.29</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0.1943</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0.02</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-21.8923</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-2.38**</a:t>
                      </a:r>
                      <a:endParaRPr lang="en-US" sz="800" b="0" i="0" u="none" strike="noStrike">
                        <a:solidFill>
                          <a:srgbClr val="000000"/>
                        </a:solidFill>
                        <a:effectLst/>
                        <a:latin typeface="Times New Roman"/>
                      </a:endParaRPr>
                    </a:p>
                  </a:txBody>
                  <a:tcPr marL="6487" marR="6487" marT="6487" marB="0" anchor="ctr"/>
                </a:tc>
              </a:tr>
              <a:tr h="146509">
                <a:tc>
                  <a:txBody>
                    <a:bodyPr/>
                    <a:lstStyle/>
                    <a:p>
                      <a:pPr algn="l" fontAlgn="ctr"/>
                      <a:r>
                        <a:rPr lang="en-US" sz="800" u="none" strike="noStrike">
                          <a:effectLst/>
                        </a:rPr>
                        <a:t>Other</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2.9705</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0.1</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-834.3967</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-0.06</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-3.6273</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-0.53</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-14.2656</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-1.85*</a:t>
                      </a:r>
                      <a:endParaRPr lang="en-US" sz="800" b="0" i="0" u="none" strike="noStrike">
                        <a:solidFill>
                          <a:srgbClr val="000000"/>
                        </a:solidFill>
                        <a:effectLst/>
                        <a:latin typeface="Times New Roman"/>
                      </a:endParaRPr>
                    </a:p>
                  </a:txBody>
                  <a:tcPr marL="6487" marR="6487" marT="6487" marB="0" anchor="ctr"/>
                </a:tc>
              </a:tr>
              <a:tr h="146509">
                <a:tc>
                  <a:txBody>
                    <a:bodyPr/>
                    <a:lstStyle/>
                    <a:p>
                      <a:pPr algn="l" fontAlgn="ctr"/>
                      <a:r>
                        <a:rPr lang="en-US" sz="800" u="none" strike="noStrike">
                          <a:effectLst/>
                        </a:rPr>
                        <a:t>small LLC (UG)</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41.1958</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1.21</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16708.5100</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1.06</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-5.8255</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-0.75</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-23.9162</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-2.56**</a:t>
                      </a:r>
                      <a:endParaRPr lang="en-US" sz="800" b="0" i="0" u="none" strike="noStrike">
                        <a:solidFill>
                          <a:srgbClr val="000000"/>
                        </a:solidFill>
                        <a:effectLst/>
                        <a:latin typeface="Times New Roman"/>
                      </a:endParaRPr>
                    </a:p>
                  </a:txBody>
                  <a:tcPr marL="6487" marR="6487" marT="6487" marB="0" anchor="ctr"/>
                </a:tc>
              </a:tr>
              <a:tr h="146509">
                <a:tc>
                  <a:txBody>
                    <a:bodyPr/>
                    <a:lstStyle/>
                    <a:p>
                      <a:pPr algn="l" fontAlgn="ctr"/>
                      <a:r>
                        <a:rPr lang="en-US" sz="800" u="sng" strike="noStrike">
                          <a:effectLst/>
                        </a:rPr>
                        <a:t>Reason for Raising External Capital</a:t>
                      </a:r>
                      <a:endParaRPr lang="en-US" sz="800" b="0" i="0" u="sng"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r>
              <a:tr h="146509">
                <a:tc>
                  <a:txBody>
                    <a:bodyPr/>
                    <a:lstStyle/>
                    <a:p>
                      <a:pPr algn="l" fontAlgn="ctr"/>
                      <a:r>
                        <a:rPr lang="en-US" sz="800" u="none" strike="noStrike">
                          <a:effectLst/>
                        </a:rPr>
                        <a:t>Asset Purchase</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-5.6011</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-0.33</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4049.5180</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0.52</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-1.3919</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-0.36</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5.2426</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2.00**</a:t>
                      </a:r>
                      <a:endParaRPr lang="en-US" sz="800" b="0" i="0" u="none" strike="noStrike">
                        <a:solidFill>
                          <a:srgbClr val="000000"/>
                        </a:solidFill>
                        <a:effectLst/>
                        <a:latin typeface="Times New Roman"/>
                      </a:endParaRPr>
                    </a:p>
                  </a:txBody>
                  <a:tcPr marL="6487" marR="6487" marT="6487" marB="0" anchor="ctr"/>
                </a:tc>
              </a:tr>
              <a:tr h="146509">
                <a:tc>
                  <a:txBody>
                    <a:bodyPr/>
                    <a:lstStyle/>
                    <a:p>
                      <a:pPr algn="l" fontAlgn="ctr"/>
                      <a:r>
                        <a:rPr lang="en-US" sz="800" u="none" strike="noStrike">
                          <a:effectLst/>
                        </a:rPr>
                        <a:t>Expansion / Growth Capital</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-10.5568</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-0.66</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-1609.5210</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-0.22</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0.1628</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0.04</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1.9886</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0.91</a:t>
                      </a:r>
                      <a:endParaRPr lang="en-US" sz="800" b="0" i="0" u="none" strike="noStrike">
                        <a:solidFill>
                          <a:srgbClr val="000000"/>
                        </a:solidFill>
                        <a:effectLst/>
                        <a:latin typeface="Times New Roman"/>
                      </a:endParaRPr>
                    </a:p>
                  </a:txBody>
                  <a:tcPr marL="6487" marR="6487" marT="6487" marB="0" anchor="ctr"/>
                </a:tc>
              </a:tr>
              <a:tr h="146509">
                <a:tc>
                  <a:txBody>
                    <a:bodyPr/>
                    <a:lstStyle/>
                    <a:p>
                      <a:pPr algn="l" fontAlgn="ctr"/>
                      <a:r>
                        <a:rPr lang="en-US" sz="800" u="none" strike="noStrike">
                          <a:effectLst/>
                        </a:rPr>
                        <a:t>Other</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-7.4264</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-0.43</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1970.4880</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0.25</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0.7421</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0.19</a:t>
                      </a:r>
                      <a:endParaRPr lang="en-US" sz="800" b="0" i="0" u="none"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r>
              <a:tr h="146509">
                <a:tc>
                  <a:txBody>
                    <a:bodyPr/>
                    <a:lstStyle/>
                    <a:p>
                      <a:pPr algn="l" fontAlgn="ctr"/>
                      <a:r>
                        <a:rPr lang="en-US" sz="800" u="none" strike="noStrike">
                          <a:effectLst/>
                        </a:rPr>
                        <a:t>Tax Liability</a:t>
                      </a:r>
                      <a:endParaRPr lang="en-US" sz="800" b="0" i="0" u="none"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5.9001</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1.14</a:t>
                      </a:r>
                      <a:endParaRPr lang="en-US" sz="800" b="0" i="0" u="none" strike="noStrike">
                        <a:solidFill>
                          <a:srgbClr val="000000"/>
                        </a:solidFill>
                        <a:effectLst/>
                        <a:latin typeface="Times New Roman"/>
                      </a:endParaRPr>
                    </a:p>
                  </a:txBody>
                  <a:tcPr marL="6487" marR="6487" marT="6487" marB="0" anchor="ctr"/>
                </a:tc>
              </a:tr>
              <a:tr h="146509">
                <a:tc>
                  <a:txBody>
                    <a:bodyPr/>
                    <a:lstStyle/>
                    <a:p>
                      <a:pPr algn="l" fontAlgn="ctr"/>
                      <a:r>
                        <a:rPr lang="en-US" sz="800" u="none" strike="noStrike">
                          <a:effectLst/>
                        </a:rPr>
                        <a:t>Working Capital</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-11.8621</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-0.73</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-1432.8040</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-0.19</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0.3735</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0.1</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1.2670</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0.55</a:t>
                      </a:r>
                      <a:endParaRPr lang="en-US" sz="800" b="0" i="0" u="none" strike="noStrike">
                        <a:solidFill>
                          <a:srgbClr val="000000"/>
                        </a:solidFill>
                        <a:effectLst/>
                        <a:latin typeface="Times New Roman"/>
                      </a:endParaRPr>
                    </a:p>
                  </a:txBody>
                  <a:tcPr marL="6487" marR="6487" marT="6487" marB="0" anchor="ctr"/>
                </a:tc>
              </a:tr>
              <a:tr h="146509">
                <a:tc>
                  <a:txBody>
                    <a:bodyPr/>
                    <a:lstStyle/>
                    <a:p>
                      <a:pPr algn="l" fontAlgn="ctr"/>
                      <a:r>
                        <a:rPr lang="en-US" sz="800" u="sng" strike="noStrike">
                          <a:effectLst/>
                        </a:rPr>
                        <a:t>Risk Rating of Debtor</a:t>
                      </a:r>
                      <a:endParaRPr lang="en-US" sz="800" b="0" i="0" u="sng"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r>
              <a:tr h="146509">
                <a:tc>
                  <a:txBody>
                    <a:bodyPr/>
                    <a:lstStyle/>
                    <a:p>
                      <a:pPr algn="l" fontAlgn="ctr"/>
                      <a:r>
                        <a:rPr lang="en-US" sz="800" u="none" strike="noStrike">
                          <a:effectLst/>
                        </a:rPr>
                        <a:t>Risk A Plus</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100.9971</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3.79***</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51278.0700</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4.17***</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-23.4732</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-3.71***</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-0.2993</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-0.04</a:t>
                      </a:r>
                      <a:endParaRPr lang="en-US" sz="800" b="0" i="0" u="none" strike="noStrike">
                        <a:solidFill>
                          <a:srgbClr val="000000"/>
                        </a:solidFill>
                        <a:effectLst/>
                        <a:latin typeface="Times New Roman"/>
                      </a:endParaRPr>
                    </a:p>
                  </a:txBody>
                  <a:tcPr marL="6487" marR="6487" marT="6487" marB="0" anchor="ctr"/>
                </a:tc>
              </a:tr>
              <a:tr h="146509">
                <a:tc>
                  <a:txBody>
                    <a:bodyPr/>
                    <a:lstStyle/>
                    <a:p>
                      <a:pPr algn="l" fontAlgn="ctr"/>
                      <a:r>
                        <a:rPr lang="en-US" sz="800" u="none" strike="noStrike">
                          <a:effectLst/>
                        </a:rPr>
                        <a:t>Risk A</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76.9756</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3.33***</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41641.1700</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3.90***</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-20.4184</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-3.69***</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0.2856</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0.04</a:t>
                      </a:r>
                      <a:endParaRPr lang="en-US" sz="800" b="0" i="0" u="none" strike="noStrike">
                        <a:solidFill>
                          <a:srgbClr val="000000"/>
                        </a:solidFill>
                        <a:effectLst/>
                        <a:latin typeface="Times New Roman"/>
                      </a:endParaRPr>
                    </a:p>
                  </a:txBody>
                  <a:tcPr marL="6487" marR="6487" marT="6487" marB="0" anchor="ctr"/>
                </a:tc>
              </a:tr>
              <a:tr h="146509">
                <a:tc>
                  <a:txBody>
                    <a:bodyPr/>
                    <a:lstStyle/>
                    <a:p>
                      <a:pPr algn="l" fontAlgn="ctr"/>
                      <a:r>
                        <a:rPr lang="en-US" sz="800" u="none" strike="noStrike">
                          <a:effectLst/>
                        </a:rPr>
                        <a:t>Risk B</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55.4445</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2.83***</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25767.8500</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2.85***</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-12.7037</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-2.71***</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-2.8187</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-0.5</a:t>
                      </a:r>
                      <a:endParaRPr lang="en-US" sz="800" b="0" i="0" u="none" strike="noStrike">
                        <a:solidFill>
                          <a:srgbClr val="000000"/>
                        </a:solidFill>
                        <a:effectLst/>
                        <a:latin typeface="Times New Roman"/>
                      </a:endParaRPr>
                    </a:p>
                  </a:txBody>
                  <a:tcPr marL="6487" marR="6487" marT="6487" marB="0" anchor="ctr"/>
                </a:tc>
              </a:tr>
              <a:tr h="146509">
                <a:tc>
                  <a:txBody>
                    <a:bodyPr/>
                    <a:lstStyle/>
                    <a:p>
                      <a:pPr algn="l" fontAlgn="ctr"/>
                      <a:r>
                        <a:rPr lang="en-US" sz="800" u="none" strike="noStrike">
                          <a:effectLst/>
                        </a:rPr>
                        <a:t>Risk C</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43.6065</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2.84***</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19167.2200</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2.70***</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-6.3541</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-1.72*</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-4.0193</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-0.91</a:t>
                      </a:r>
                      <a:endParaRPr lang="en-US" sz="800" b="0" i="0" u="none" strike="noStrike">
                        <a:solidFill>
                          <a:srgbClr val="000000"/>
                        </a:solidFill>
                        <a:effectLst/>
                        <a:latin typeface="Times New Roman"/>
                      </a:endParaRPr>
                    </a:p>
                  </a:txBody>
                  <a:tcPr marL="6487" marR="6487" marT="6487" marB="0" anchor="ctr"/>
                </a:tc>
              </a:tr>
              <a:tr h="146509">
                <a:tc>
                  <a:txBody>
                    <a:bodyPr/>
                    <a:lstStyle/>
                    <a:p>
                      <a:pPr algn="l" fontAlgn="ctr"/>
                      <a:r>
                        <a:rPr lang="en-US" sz="800" u="sng" strike="noStrike">
                          <a:effectLst/>
                        </a:rPr>
                        <a:t>Market Conditions</a:t>
                      </a:r>
                      <a:endParaRPr lang="en-US" sz="800" b="0" i="0" u="sng"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c>
                  <a:txBody>
                    <a:bodyPr/>
                    <a:lstStyle/>
                    <a:p>
                      <a:pPr algn="ctr" fontAlgn="ctr"/>
                      <a:endParaRPr lang="en-US" sz="800" b="0" i="0" u="none" strike="noStrike">
                        <a:solidFill>
                          <a:srgbClr val="000000"/>
                        </a:solidFill>
                        <a:effectLst/>
                        <a:latin typeface="Times New Roman"/>
                      </a:endParaRPr>
                    </a:p>
                  </a:txBody>
                  <a:tcPr marL="6487" marR="6487" marT="6487" marB="0" anchor="ctr"/>
                </a:tc>
              </a:tr>
              <a:tr h="146509">
                <a:tc>
                  <a:txBody>
                    <a:bodyPr/>
                    <a:lstStyle/>
                    <a:p>
                      <a:pPr algn="l" fontAlgn="ctr"/>
                      <a:r>
                        <a:rPr lang="en-US" sz="800" u="none" strike="noStrike">
                          <a:effectLst/>
                        </a:rPr>
                        <a:t>MSCI</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-606.8846</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-1.3</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-172787.6000</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-0.8</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-49.7878</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-0.46</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-225.5001</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-1.76*</a:t>
                      </a:r>
                      <a:endParaRPr lang="en-US" sz="800" b="0" i="0" u="none" strike="noStrike">
                        <a:solidFill>
                          <a:srgbClr val="000000"/>
                        </a:solidFill>
                        <a:effectLst/>
                        <a:latin typeface="Times New Roman"/>
                      </a:endParaRPr>
                    </a:p>
                  </a:txBody>
                  <a:tcPr marL="6487" marR="6487" marT="6487" marB="0" anchor="ctr"/>
                </a:tc>
              </a:tr>
              <a:tr h="146509">
                <a:tc>
                  <a:txBody>
                    <a:bodyPr/>
                    <a:lstStyle/>
                    <a:p>
                      <a:pPr algn="l" fontAlgn="ctr"/>
                      <a:r>
                        <a:rPr lang="en-US" sz="800" u="none" strike="noStrike">
                          <a:effectLst/>
                        </a:rPr>
                        <a:t>Constant</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-44.9276</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-0.7</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-31952.5000</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-1.08</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27.0205</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1.81</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28.8086</a:t>
                      </a:r>
                      <a:endParaRPr lang="en-US" sz="800" b="0" i="0" u="none" strike="noStrike">
                        <a:solidFill>
                          <a:srgbClr val="000000"/>
                        </a:solidFill>
                        <a:effectLst/>
                        <a:latin typeface="Times New Roman"/>
                      </a:endParaRPr>
                    </a:p>
                  </a:txBody>
                  <a:tcPr marL="6487" marR="6487" marT="6487" marB="0" anchor="ctr"/>
                </a:tc>
                <a:tc>
                  <a:txBody>
                    <a:bodyPr/>
                    <a:lstStyle/>
                    <a:p>
                      <a:pPr algn="ctr" fontAlgn="ctr"/>
                      <a:r>
                        <a:rPr lang="en-US" sz="800" u="none" strike="noStrike">
                          <a:effectLst/>
                        </a:rPr>
                        <a:t>1.73*</a:t>
                      </a:r>
                      <a:endParaRPr lang="en-US" sz="800" b="0" i="0" u="none" strike="noStrike">
                        <a:solidFill>
                          <a:srgbClr val="000000"/>
                        </a:solidFill>
                        <a:effectLst/>
                        <a:latin typeface="Times New Roman"/>
                      </a:endParaRPr>
                    </a:p>
                  </a:txBody>
                  <a:tcPr marL="6487" marR="6487" marT="6487" marB="0" anchor="ctr"/>
                </a:tc>
              </a:tr>
              <a:tr h="146509">
                <a:tc>
                  <a:txBody>
                    <a:bodyPr/>
                    <a:lstStyle/>
                    <a:p>
                      <a:pPr algn="l" fontAlgn="ctr"/>
                      <a:r>
                        <a:rPr lang="en-US" sz="800" u="sng" strike="noStrike">
                          <a:effectLst/>
                        </a:rPr>
                        <a:t>Model Dianostics</a:t>
                      </a:r>
                      <a:endParaRPr lang="en-US" sz="800" b="0" i="0" u="sng" strike="noStrike">
                        <a:solidFill>
                          <a:srgbClr val="000000"/>
                        </a:solidFill>
                        <a:effectLst/>
                        <a:latin typeface="Times New Roman"/>
                      </a:endParaRPr>
                    </a:p>
                  </a:txBody>
                  <a:tcPr marL="6487" marR="6487" marT="6487" marB="0" anchor="ctr"/>
                </a:tc>
                <a:tc>
                  <a:txBody>
                    <a:bodyPr/>
                    <a:lstStyle/>
                    <a:p>
                      <a:pPr algn="l" fontAlgn="ctr"/>
                      <a:endParaRPr lang="en-US" sz="800" b="0" i="0" u="none" strike="noStrike">
                        <a:solidFill>
                          <a:srgbClr val="000000"/>
                        </a:solidFill>
                        <a:effectLst/>
                        <a:latin typeface="Times New Roman"/>
                      </a:endParaRPr>
                    </a:p>
                  </a:txBody>
                  <a:tcPr marL="6487" marR="6487" marT="6487" marB="0" anchor="ctr"/>
                </a:tc>
                <a:tc>
                  <a:txBody>
                    <a:bodyPr/>
                    <a:lstStyle/>
                    <a:p>
                      <a:pPr algn="l" fontAlgn="ctr"/>
                      <a:endParaRPr lang="en-US" sz="800" b="0" i="0" u="none" strike="noStrike">
                        <a:solidFill>
                          <a:srgbClr val="000000"/>
                        </a:solidFill>
                        <a:effectLst/>
                        <a:latin typeface="Times New Roman"/>
                      </a:endParaRPr>
                    </a:p>
                  </a:txBody>
                  <a:tcPr marL="6487" marR="6487" marT="6487" marB="0" anchor="ctr"/>
                </a:tc>
                <a:tc>
                  <a:txBody>
                    <a:bodyPr/>
                    <a:lstStyle/>
                    <a:p>
                      <a:pPr algn="l" fontAlgn="ctr"/>
                      <a:endParaRPr lang="en-US" sz="800" b="0" i="0" u="none" strike="noStrike">
                        <a:solidFill>
                          <a:srgbClr val="000000"/>
                        </a:solidFill>
                        <a:effectLst/>
                        <a:latin typeface="Times New Roman"/>
                      </a:endParaRPr>
                    </a:p>
                  </a:txBody>
                  <a:tcPr marL="6487" marR="6487" marT="6487" marB="0" anchor="ctr"/>
                </a:tc>
                <a:tc>
                  <a:txBody>
                    <a:bodyPr/>
                    <a:lstStyle/>
                    <a:p>
                      <a:pPr algn="l" fontAlgn="ctr"/>
                      <a:endParaRPr lang="en-US" sz="800" b="0" i="0" u="none" strike="noStrike">
                        <a:solidFill>
                          <a:srgbClr val="000000"/>
                        </a:solidFill>
                        <a:effectLst/>
                        <a:latin typeface="Times New Roman"/>
                      </a:endParaRPr>
                    </a:p>
                  </a:txBody>
                  <a:tcPr marL="6487" marR="6487" marT="6487" marB="0" anchor="ctr"/>
                </a:tc>
                <a:tc>
                  <a:txBody>
                    <a:bodyPr/>
                    <a:lstStyle/>
                    <a:p>
                      <a:pPr algn="l" fontAlgn="ctr"/>
                      <a:endParaRPr lang="en-US" sz="800" b="0" i="0" u="none" strike="noStrike">
                        <a:solidFill>
                          <a:srgbClr val="000000"/>
                        </a:solidFill>
                        <a:effectLst/>
                        <a:latin typeface="Times New Roman"/>
                      </a:endParaRPr>
                    </a:p>
                  </a:txBody>
                  <a:tcPr marL="6487" marR="6487" marT="6487" marB="0" anchor="ctr"/>
                </a:tc>
                <a:tc>
                  <a:txBody>
                    <a:bodyPr/>
                    <a:lstStyle/>
                    <a:p>
                      <a:pPr algn="l" fontAlgn="ctr"/>
                      <a:endParaRPr lang="en-US" sz="800" b="0" i="0" u="none" strike="noStrike">
                        <a:solidFill>
                          <a:srgbClr val="000000"/>
                        </a:solidFill>
                        <a:effectLst/>
                        <a:latin typeface="Times New Roman"/>
                      </a:endParaRPr>
                    </a:p>
                  </a:txBody>
                  <a:tcPr marL="6487" marR="6487" marT="6487" marB="0" anchor="ctr"/>
                </a:tc>
                <a:tc>
                  <a:txBody>
                    <a:bodyPr/>
                    <a:lstStyle/>
                    <a:p>
                      <a:pPr algn="l" fontAlgn="ctr"/>
                      <a:endParaRPr lang="en-US" sz="800" b="0" i="0" u="none" strike="noStrike">
                        <a:solidFill>
                          <a:srgbClr val="000000"/>
                        </a:solidFill>
                        <a:effectLst/>
                        <a:latin typeface="Times New Roman"/>
                      </a:endParaRPr>
                    </a:p>
                  </a:txBody>
                  <a:tcPr marL="6487" marR="6487" marT="6487" marB="0" anchor="ctr"/>
                </a:tc>
                <a:tc>
                  <a:txBody>
                    <a:bodyPr/>
                    <a:lstStyle/>
                    <a:p>
                      <a:pPr algn="l" fontAlgn="ctr"/>
                      <a:endParaRPr lang="en-US" sz="800" b="0" i="0" u="none" strike="noStrike">
                        <a:solidFill>
                          <a:srgbClr val="000000"/>
                        </a:solidFill>
                        <a:effectLst/>
                        <a:latin typeface="Times New Roman"/>
                      </a:endParaRPr>
                    </a:p>
                  </a:txBody>
                  <a:tcPr marL="6487" marR="6487" marT="6487" marB="0" anchor="ctr"/>
                </a:tc>
              </a:tr>
              <a:tr h="146509">
                <a:tc>
                  <a:txBody>
                    <a:bodyPr/>
                    <a:lstStyle/>
                    <a:p>
                      <a:pPr algn="l" fontAlgn="ctr"/>
                      <a:r>
                        <a:rPr lang="en-US" sz="800" u="none" strike="noStrike">
                          <a:effectLst/>
                        </a:rPr>
                        <a:t>Number of Observations</a:t>
                      </a:r>
                      <a:endParaRPr lang="en-US" sz="800" b="0" i="0" u="none" strike="noStrike">
                        <a:solidFill>
                          <a:srgbClr val="000000"/>
                        </a:solidFill>
                        <a:effectLst/>
                        <a:latin typeface="Times New Roman"/>
                      </a:endParaRPr>
                    </a:p>
                  </a:txBody>
                  <a:tcPr marL="6487" marR="6487" marT="6487" marB="0" anchor="ctr"/>
                </a:tc>
                <a:tc gridSpan="2">
                  <a:txBody>
                    <a:bodyPr/>
                    <a:lstStyle/>
                    <a:p>
                      <a:pPr algn="ctr" fontAlgn="ctr"/>
                      <a:r>
                        <a:rPr lang="en-US" sz="800" u="none" strike="noStrike">
                          <a:effectLst/>
                        </a:rPr>
                        <a:t>414</a:t>
                      </a:r>
                      <a:endParaRPr lang="en-US" sz="800" b="0" i="0" u="none" strike="noStrike">
                        <a:solidFill>
                          <a:srgbClr val="000000"/>
                        </a:solidFill>
                        <a:effectLst/>
                        <a:latin typeface="Times New Roman"/>
                      </a:endParaRPr>
                    </a:p>
                  </a:txBody>
                  <a:tcPr marL="6487" marR="6487" marT="6487" marB="0" anchor="ctr"/>
                </a:tc>
                <a:tc hMerge="1">
                  <a:txBody>
                    <a:bodyPr/>
                    <a:lstStyle/>
                    <a:p>
                      <a:endParaRPr lang="en-US"/>
                    </a:p>
                  </a:txBody>
                  <a:tcPr/>
                </a:tc>
                <a:tc gridSpan="2">
                  <a:txBody>
                    <a:bodyPr/>
                    <a:lstStyle/>
                    <a:p>
                      <a:pPr algn="ctr" fontAlgn="ctr"/>
                      <a:r>
                        <a:rPr lang="en-US" sz="800" u="none" strike="noStrike">
                          <a:effectLst/>
                        </a:rPr>
                        <a:t>414</a:t>
                      </a:r>
                      <a:endParaRPr lang="en-US" sz="800" b="0" i="0" u="none" strike="noStrike">
                        <a:solidFill>
                          <a:srgbClr val="000000"/>
                        </a:solidFill>
                        <a:effectLst/>
                        <a:latin typeface="Times New Roman"/>
                      </a:endParaRPr>
                    </a:p>
                  </a:txBody>
                  <a:tcPr marL="6487" marR="6487" marT="6487" marB="0" anchor="ctr"/>
                </a:tc>
                <a:tc hMerge="1">
                  <a:txBody>
                    <a:bodyPr/>
                    <a:lstStyle/>
                    <a:p>
                      <a:endParaRPr lang="en-US"/>
                    </a:p>
                  </a:txBody>
                  <a:tcPr/>
                </a:tc>
                <a:tc gridSpan="2">
                  <a:txBody>
                    <a:bodyPr/>
                    <a:lstStyle/>
                    <a:p>
                      <a:pPr algn="ctr" fontAlgn="ctr"/>
                      <a:r>
                        <a:rPr lang="en-US" sz="800" u="none" strike="noStrike">
                          <a:effectLst/>
                        </a:rPr>
                        <a:t>414</a:t>
                      </a:r>
                      <a:endParaRPr lang="en-US" sz="800" b="0" i="0" u="none" strike="noStrike">
                        <a:solidFill>
                          <a:srgbClr val="000000"/>
                        </a:solidFill>
                        <a:effectLst/>
                        <a:latin typeface="Times New Roman"/>
                      </a:endParaRPr>
                    </a:p>
                  </a:txBody>
                  <a:tcPr marL="6487" marR="6487" marT="6487" marB="0" anchor="ctr"/>
                </a:tc>
                <a:tc hMerge="1">
                  <a:txBody>
                    <a:bodyPr/>
                    <a:lstStyle/>
                    <a:p>
                      <a:endParaRPr lang="en-US"/>
                    </a:p>
                  </a:txBody>
                  <a:tcPr/>
                </a:tc>
                <a:tc gridSpan="2">
                  <a:txBody>
                    <a:bodyPr/>
                    <a:lstStyle/>
                    <a:p>
                      <a:pPr algn="ctr" fontAlgn="ctr"/>
                      <a:r>
                        <a:rPr lang="en-US" sz="800" u="none" strike="noStrike">
                          <a:effectLst/>
                        </a:rPr>
                        <a:t>414</a:t>
                      </a:r>
                      <a:endParaRPr lang="en-US" sz="800" b="0" i="0" u="none" strike="noStrike">
                        <a:solidFill>
                          <a:srgbClr val="000000"/>
                        </a:solidFill>
                        <a:effectLst/>
                        <a:latin typeface="Times New Roman"/>
                      </a:endParaRPr>
                    </a:p>
                  </a:txBody>
                  <a:tcPr marL="6487" marR="6487" marT="6487" marB="0" anchor="ctr"/>
                </a:tc>
                <a:tc hMerge="1">
                  <a:txBody>
                    <a:bodyPr/>
                    <a:lstStyle/>
                    <a:p>
                      <a:endParaRPr lang="en-US"/>
                    </a:p>
                  </a:txBody>
                  <a:tcPr/>
                </a:tc>
              </a:tr>
              <a:tr h="178385">
                <a:tc>
                  <a:txBody>
                    <a:bodyPr/>
                    <a:lstStyle/>
                    <a:p>
                      <a:pPr algn="l" fontAlgn="ctr"/>
                      <a:r>
                        <a:rPr lang="en-US" sz="800" u="none" strike="noStrike">
                          <a:effectLst/>
                        </a:rPr>
                        <a:t>F-Statistic (LR for Logit)</a:t>
                      </a:r>
                      <a:endParaRPr lang="en-US" sz="800" b="0" i="0" u="none" strike="noStrike">
                        <a:solidFill>
                          <a:srgbClr val="000000"/>
                        </a:solidFill>
                        <a:effectLst/>
                        <a:latin typeface="Times New Roman"/>
                      </a:endParaRPr>
                    </a:p>
                  </a:txBody>
                  <a:tcPr marL="6487" marR="6487" marT="6487" marB="0" anchor="ctr"/>
                </a:tc>
                <a:tc gridSpan="2">
                  <a:txBody>
                    <a:bodyPr/>
                    <a:lstStyle/>
                    <a:p>
                      <a:pPr algn="ctr" fontAlgn="ctr"/>
                      <a:r>
                        <a:rPr lang="en-US" sz="800" u="none" strike="noStrike">
                          <a:effectLst/>
                        </a:rPr>
                        <a:t>4.98***</a:t>
                      </a:r>
                      <a:endParaRPr lang="en-US" sz="800" b="0" i="0" u="none" strike="noStrike">
                        <a:solidFill>
                          <a:srgbClr val="000000"/>
                        </a:solidFill>
                        <a:effectLst/>
                        <a:latin typeface="Times New Roman"/>
                      </a:endParaRPr>
                    </a:p>
                  </a:txBody>
                  <a:tcPr marL="6487" marR="6487" marT="6487" marB="0" anchor="ctr"/>
                </a:tc>
                <a:tc hMerge="1">
                  <a:txBody>
                    <a:bodyPr/>
                    <a:lstStyle/>
                    <a:p>
                      <a:endParaRPr lang="en-US"/>
                    </a:p>
                  </a:txBody>
                  <a:tcPr/>
                </a:tc>
                <a:tc gridSpan="2">
                  <a:txBody>
                    <a:bodyPr/>
                    <a:lstStyle/>
                    <a:p>
                      <a:pPr algn="ctr" fontAlgn="ctr"/>
                      <a:r>
                        <a:rPr lang="en-US" sz="800" u="none" strike="noStrike">
                          <a:effectLst/>
                        </a:rPr>
                        <a:t>5.56***</a:t>
                      </a:r>
                      <a:endParaRPr lang="en-US" sz="800" b="0" i="0" u="none" strike="noStrike">
                        <a:solidFill>
                          <a:srgbClr val="000000"/>
                        </a:solidFill>
                        <a:effectLst/>
                        <a:latin typeface="Times New Roman"/>
                      </a:endParaRPr>
                    </a:p>
                  </a:txBody>
                  <a:tcPr marL="6487" marR="6487" marT="6487" marB="0" anchor="ctr"/>
                </a:tc>
                <a:tc hMerge="1">
                  <a:txBody>
                    <a:bodyPr/>
                    <a:lstStyle/>
                    <a:p>
                      <a:endParaRPr lang="en-US"/>
                    </a:p>
                  </a:txBody>
                  <a:tcPr/>
                </a:tc>
                <a:tc gridSpan="2">
                  <a:txBody>
                    <a:bodyPr/>
                    <a:lstStyle/>
                    <a:p>
                      <a:pPr algn="ctr" fontAlgn="ctr"/>
                      <a:r>
                        <a:rPr lang="en-US" sz="800" u="none" strike="noStrike">
                          <a:effectLst/>
                        </a:rPr>
                        <a:t>7.40***</a:t>
                      </a:r>
                      <a:endParaRPr lang="en-US" sz="800" b="0" i="0" u="none" strike="noStrike">
                        <a:solidFill>
                          <a:srgbClr val="000000"/>
                        </a:solidFill>
                        <a:effectLst/>
                        <a:latin typeface="Times New Roman"/>
                      </a:endParaRPr>
                    </a:p>
                  </a:txBody>
                  <a:tcPr marL="6487" marR="6487" marT="6487" marB="0" anchor="ctr"/>
                </a:tc>
                <a:tc hMerge="1">
                  <a:txBody>
                    <a:bodyPr/>
                    <a:lstStyle/>
                    <a:p>
                      <a:endParaRPr lang="en-US"/>
                    </a:p>
                  </a:txBody>
                  <a:tcPr/>
                </a:tc>
                <a:tc gridSpan="2">
                  <a:txBody>
                    <a:bodyPr/>
                    <a:lstStyle/>
                    <a:p>
                      <a:pPr algn="ctr" fontAlgn="ctr"/>
                      <a:r>
                        <a:rPr lang="en-US" sz="800" u="none" strike="noStrike">
                          <a:effectLst/>
                        </a:rPr>
                        <a:t>1.36*</a:t>
                      </a:r>
                      <a:endParaRPr lang="en-US" sz="800" b="0" i="0" u="none" strike="noStrike">
                        <a:solidFill>
                          <a:srgbClr val="000000"/>
                        </a:solidFill>
                        <a:effectLst/>
                        <a:latin typeface="Times New Roman"/>
                      </a:endParaRPr>
                    </a:p>
                  </a:txBody>
                  <a:tcPr marL="6487" marR="6487" marT="6487" marB="0" anchor="ctr"/>
                </a:tc>
                <a:tc hMerge="1">
                  <a:txBody>
                    <a:bodyPr/>
                    <a:lstStyle/>
                    <a:p>
                      <a:endParaRPr lang="en-US"/>
                    </a:p>
                  </a:txBody>
                  <a:tcPr/>
                </a:tc>
              </a:tr>
              <a:tr h="178385">
                <a:tc>
                  <a:txBody>
                    <a:bodyPr/>
                    <a:lstStyle/>
                    <a:p>
                      <a:pPr algn="l" fontAlgn="ctr"/>
                      <a:r>
                        <a:rPr lang="pt-BR" sz="800" u="none" strike="noStrike">
                          <a:effectLst/>
                        </a:rPr>
                        <a:t>Adjusted R2 (Pseudo R2 for Logit)</a:t>
                      </a:r>
                      <a:endParaRPr lang="pt-BR" sz="800" b="0" i="0" u="none" strike="noStrike">
                        <a:solidFill>
                          <a:srgbClr val="000000"/>
                        </a:solidFill>
                        <a:effectLst/>
                        <a:latin typeface="Times New Roman"/>
                      </a:endParaRPr>
                    </a:p>
                  </a:txBody>
                  <a:tcPr marL="6487" marR="6487" marT="6487" marB="0" anchor="ctr"/>
                </a:tc>
                <a:tc gridSpan="2">
                  <a:txBody>
                    <a:bodyPr/>
                    <a:lstStyle/>
                    <a:p>
                      <a:pPr algn="ctr" fontAlgn="ctr"/>
                      <a:r>
                        <a:rPr lang="en-US" sz="800" u="none" strike="noStrike">
                          <a:effectLst/>
                        </a:rPr>
                        <a:t>0.3737</a:t>
                      </a:r>
                      <a:endParaRPr lang="en-US" sz="800" b="0" i="0" u="none" strike="noStrike">
                        <a:solidFill>
                          <a:srgbClr val="000000"/>
                        </a:solidFill>
                        <a:effectLst/>
                        <a:latin typeface="Times New Roman"/>
                      </a:endParaRPr>
                    </a:p>
                  </a:txBody>
                  <a:tcPr marL="6487" marR="6487" marT="6487" marB="0" anchor="ctr"/>
                </a:tc>
                <a:tc hMerge="1">
                  <a:txBody>
                    <a:bodyPr/>
                    <a:lstStyle/>
                    <a:p>
                      <a:endParaRPr lang="en-US"/>
                    </a:p>
                  </a:txBody>
                  <a:tcPr/>
                </a:tc>
                <a:tc gridSpan="2">
                  <a:txBody>
                    <a:bodyPr/>
                    <a:lstStyle/>
                    <a:p>
                      <a:pPr algn="ctr" fontAlgn="ctr"/>
                      <a:r>
                        <a:rPr lang="en-US" sz="800" u="none" strike="noStrike">
                          <a:effectLst/>
                        </a:rPr>
                        <a:t>0.3998</a:t>
                      </a:r>
                      <a:endParaRPr lang="en-US" sz="800" b="0" i="0" u="none" strike="noStrike">
                        <a:solidFill>
                          <a:srgbClr val="000000"/>
                        </a:solidFill>
                        <a:effectLst/>
                        <a:latin typeface="Times New Roman"/>
                      </a:endParaRPr>
                    </a:p>
                  </a:txBody>
                  <a:tcPr marL="6487" marR="6487" marT="6487" marB="0" anchor="ctr"/>
                </a:tc>
                <a:tc hMerge="1">
                  <a:txBody>
                    <a:bodyPr/>
                    <a:lstStyle/>
                    <a:p>
                      <a:endParaRPr lang="en-US"/>
                    </a:p>
                  </a:txBody>
                  <a:tcPr/>
                </a:tc>
                <a:tc gridSpan="2">
                  <a:txBody>
                    <a:bodyPr/>
                    <a:lstStyle/>
                    <a:p>
                      <a:pPr algn="ctr" fontAlgn="ctr"/>
                      <a:r>
                        <a:rPr lang="en-US" sz="800" u="none" strike="noStrike">
                          <a:effectLst/>
                        </a:rPr>
                        <a:t>0.413</a:t>
                      </a:r>
                      <a:endParaRPr lang="en-US" sz="800" b="0" i="0" u="none" strike="noStrike">
                        <a:solidFill>
                          <a:srgbClr val="000000"/>
                        </a:solidFill>
                        <a:effectLst/>
                        <a:latin typeface="Times New Roman"/>
                      </a:endParaRPr>
                    </a:p>
                  </a:txBody>
                  <a:tcPr marL="6487" marR="6487" marT="6487" marB="0" anchor="ctr"/>
                </a:tc>
                <a:tc hMerge="1">
                  <a:txBody>
                    <a:bodyPr/>
                    <a:lstStyle/>
                    <a:p>
                      <a:endParaRPr lang="en-US"/>
                    </a:p>
                  </a:txBody>
                  <a:tcPr/>
                </a:tc>
                <a:tc gridSpan="2">
                  <a:txBody>
                    <a:bodyPr/>
                    <a:lstStyle/>
                    <a:p>
                      <a:pPr algn="ctr" fontAlgn="ctr"/>
                      <a:r>
                        <a:rPr lang="en-US" sz="800" u="none" strike="noStrike" dirty="0">
                          <a:effectLst/>
                        </a:rPr>
                        <a:t>0.0413</a:t>
                      </a:r>
                      <a:endParaRPr lang="en-US" sz="800" b="0" i="0" u="none" strike="noStrike" dirty="0">
                        <a:solidFill>
                          <a:srgbClr val="000000"/>
                        </a:solidFill>
                        <a:effectLst/>
                        <a:latin typeface="Times New Roman"/>
                      </a:endParaRPr>
                    </a:p>
                  </a:txBody>
                  <a:tcPr marL="6487" marR="6487" marT="6487" marB="0" anchor="ctr"/>
                </a:tc>
                <a:tc hMerge="1">
                  <a:txBody>
                    <a:bodyPr/>
                    <a:lstStyle/>
                    <a:p>
                      <a:endParaRPr lang="en-US"/>
                    </a:p>
                  </a:txBody>
                  <a:tcPr/>
                </a:tc>
              </a:tr>
            </a:tbl>
          </a:graphicData>
        </a:graphic>
      </p:graphicFrame>
    </p:spTree>
    <p:extLst>
      <p:ext uri="{BB962C8B-B14F-4D97-AF65-F5344CB8AC3E}">
        <p14:creationId xmlns:p14="http://schemas.microsoft.com/office/powerpoint/2010/main" val="141529542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Regression Results (1 of 2)</a:t>
            </a:r>
            <a:endParaRPr lang="en-US" dirty="0"/>
          </a:p>
        </p:txBody>
      </p:sp>
      <p:sp>
        <p:nvSpPr>
          <p:cNvPr id="3" name="Content Placeholder 2"/>
          <p:cNvSpPr>
            <a:spLocks noGrp="1"/>
          </p:cNvSpPr>
          <p:nvPr>
            <p:ph sz="quarter" idx="1"/>
          </p:nvPr>
        </p:nvSpPr>
        <p:spPr/>
        <p:txBody>
          <a:bodyPr>
            <a:normAutofit fontScale="77500" lnSpcReduction="20000"/>
          </a:bodyPr>
          <a:lstStyle/>
          <a:p>
            <a:r>
              <a:rPr lang="en-US" dirty="0" smtClean="0"/>
              <a:t>A 1-standard deviation change in Nominal yield – risk free causes</a:t>
            </a:r>
          </a:p>
          <a:p>
            <a:pPr lvl="1"/>
            <a:r>
              <a:rPr lang="en-US" dirty="0" smtClean="0">
                <a:solidFill>
                  <a:srgbClr val="FF0000"/>
                </a:solidFill>
              </a:rPr>
              <a:t>18.7%</a:t>
            </a:r>
            <a:r>
              <a:rPr lang="en-US" dirty="0" smtClean="0"/>
              <a:t> increase in % funded</a:t>
            </a:r>
          </a:p>
          <a:p>
            <a:pPr lvl="1"/>
            <a:r>
              <a:rPr lang="en-US" dirty="0" smtClean="0">
                <a:solidFill>
                  <a:srgbClr val="FF0000"/>
                </a:solidFill>
              </a:rPr>
              <a:t>6.53%</a:t>
            </a:r>
            <a:r>
              <a:rPr lang="en-US" dirty="0" smtClean="0"/>
              <a:t> reduction in likelihood of being fully funded</a:t>
            </a:r>
          </a:p>
          <a:p>
            <a:pPr lvl="1"/>
            <a:r>
              <a:rPr lang="en-US" dirty="0" smtClean="0">
                <a:solidFill>
                  <a:srgbClr val="FF0000"/>
                </a:solidFill>
              </a:rPr>
              <a:t>21.1%</a:t>
            </a:r>
            <a:r>
              <a:rPr lang="en-US" dirty="0" smtClean="0"/>
              <a:t> increase in investment campaign</a:t>
            </a:r>
          </a:p>
          <a:p>
            <a:pPr lvl="1"/>
            <a:r>
              <a:rPr lang="en-US" dirty="0" smtClean="0">
                <a:solidFill>
                  <a:srgbClr val="FF0000"/>
                </a:solidFill>
              </a:rPr>
              <a:t>23.2%</a:t>
            </a:r>
            <a:r>
              <a:rPr lang="en-US" dirty="0" smtClean="0"/>
              <a:t> increase in the amount bid</a:t>
            </a:r>
          </a:p>
          <a:p>
            <a:pPr lvl="1"/>
            <a:r>
              <a:rPr lang="en-US" dirty="0" smtClean="0">
                <a:solidFill>
                  <a:srgbClr val="FF0000"/>
                </a:solidFill>
              </a:rPr>
              <a:t>24.8%</a:t>
            </a:r>
            <a:r>
              <a:rPr lang="en-US" dirty="0" smtClean="0"/>
              <a:t> reduction in the time from being listed to being funded</a:t>
            </a:r>
          </a:p>
          <a:p>
            <a:pPr lvl="1"/>
            <a:endParaRPr lang="en-US" dirty="0"/>
          </a:p>
          <a:p>
            <a:r>
              <a:rPr lang="en-US" dirty="0" smtClean="0"/>
              <a:t>A 1-standard deviation change in Percent of Female Investors causes</a:t>
            </a:r>
          </a:p>
          <a:p>
            <a:pPr lvl="1"/>
            <a:r>
              <a:rPr lang="en-US" dirty="0" smtClean="0">
                <a:solidFill>
                  <a:srgbClr val="FF0000"/>
                </a:solidFill>
              </a:rPr>
              <a:t>3.9%</a:t>
            </a:r>
            <a:r>
              <a:rPr lang="en-US" dirty="0" smtClean="0"/>
              <a:t> increase in the % funded</a:t>
            </a:r>
          </a:p>
          <a:p>
            <a:pPr lvl="1"/>
            <a:endParaRPr lang="en-US" dirty="0"/>
          </a:p>
          <a:p>
            <a:r>
              <a:rPr lang="en-US" dirty="0"/>
              <a:t>A 1-standard deviation change in number of employees causes</a:t>
            </a:r>
          </a:p>
          <a:p>
            <a:pPr lvl="1"/>
            <a:r>
              <a:rPr lang="en-US" dirty="0">
                <a:solidFill>
                  <a:srgbClr val="FF0000"/>
                </a:solidFill>
              </a:rPr>
              <a:t>5.71%</a:t>
            </a:r>
            <a:r>
              <a:rPr lang="en-US" dirty="0"/>
              <a:t> increase in % funded</a:t>
            </a:r>
          </a:p>
          <a:p>
            <a:pPr lvl="1"/>
            <a:r>
              <a:rPr lang="en-US" dirty="0">
                <a:solidFill>
                  <a:srgbClr val="FF0000"/>
                </a:solidFill>
              </a:rPr>
              <a:t>26.5%</a:t>
            </a:r>
            <a:r>
              <a:rPr lang="en-US" dirty="0"/>
              <a:t> increase in the investment campaign</a:t>
            </a:r>
          </a:p>
          <a:p>
            <a:pPr lvl="1"/>
            <a:r>
              <a:rPr lang="en-US" dirty="0">
                <a:solidFill>
                  <a:srgbClr val="FF0000"/>
                </a:solidFill>
              </a:rPr>
              <a:t>38.2%</a:t>
            </a:r>
            <a:r>
              <a:rPr lang="en-US" dirty="0"/>
              <a:t> increase in the amount bid</a:t>
            </a:r>
          </a:p>
          <a:p>
            <a:endParaRPr lang="en-US" dirty="0" smtClean="0"/>
          </a:p>
        </p:txBody>
      </p:sp>
    </p:spTree>
    <p:extLst>
      <p:ext uri="{BB962C8B-B14F-4D97-AF65-F5344CB8AC3E}">
        <p14:creationId xmlns:p14="http://schemas.microsoft.com/office/powerpoint/2010/main" val="1596491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Regression Results (1 of 2)</a:t>
            </a:r>
            <a:endParaRPr lang="en-US" dirty="0"/>
          </a:p>
        </p:txBody>
      </p:sp>
      <p:sp>
        <p:nvSpPr>
          <p:cNvPr id="3" name="Content Placeholder 2"/>
          <p:cNvSpPr>
            <a:spLocks noGrp="1"/>
          </p:cNvSpPr>
          <p:nvPr>
            <p:ph sz="quarter" idx="1"/>
          </p:nvPr>
        </p:nvSpPr>
        <p:spPr/>
        <p:txBody>
          <a:bodyPr>
            <a:normAutofit fontScale="55000" lnSpcReduction="20000"/>
          </a:bodyPr>
          <a:lstStyle/>
          <a:p>
            <a:r>
              <a:rPr lang="en-US" dirty="0" smtClean="0"/>
              <a:t>A 1-standard deviation increase in Net Income causes</a:t>
            </a:r>
          </a:p>
          <a:p>
            <a:pPr lvl="1"/>
            <a:r>
              <a:rPr lang="en-US" dirty="0" smtClean="0">
                <a:solidFill>
                  <a:srgbClr val="FF0000"/>
                </a:solidFill>
              </a:rPr>
              <a:t>5.39%</a:t>
            </a:r>
            <a:r>
              <a:rPr lang="en-US" dirty="0" smtClean="0"/>
              <a:t> increase in the % funded</a:t>
            </a:r>
          </a:p>
          <a:p>
            <a:pPr lvl="1"/>
            <a:endParaRPr lang="en-US" dirty="0"/>
          </a:p>
          <a:p>
            <a:r>
              <a:rPr lang="en-US" dirty="0" smtClean="0"/>
              <a:t>Risk Ratings of Debtor increase the percent funded by</a:t>
            </a:r>
          </a:p>
          <a:p>
            <a:pPr lvl="1"/>
            <a:r>
              <a:rPr lang="en-US" dirty="0" smtClean="0"/>
              <a:t>Risk A Plus raises by </a:t>
            </a:r>
            <a:r>
              <a:rPr lang="en-US" dirty="0" smtClean="0">
                <a:solidFill>
                  <a:srgbClr val="FF0000"/>
                </a:solidFill>
              </a:rPr>
              <a:t>54.0%</a:t>
            </a:r>
          </a:p>
          <a:p>
            <a:pPr lvl="1"/>
            <a:r>
              <a:rPr lang="en-US" dirty="0" smtClean="0"/>
              <a:t>Risk A raises by </a:t>
            </a:r>
            <a:r>
              <a:rPr lang="en-US" dirty="0" smtClean="0">
                <a:solidFill>
                  <a:srgbClr val="FF0000"/>
                </a:solidFill>
              </a:rPr>
              <a:t>38.2%</a:t>
            </a:r>
          </a:p>
          <a:p>
            <a:pPr lvl="2"/>
            <a:r>
              <a:rPr lang="en-US" dirty="0" smtClean="0"/>
              <a:t>Relative to Risk B, C, or D</a:t>
            </a:r>
          </a:p>
          <a:p>
            <a:endParaRPr lang="en-US" dirty="0"/>
          </a:p>
          <a:p>
            <a:r>
              <a:rPr lang="en-US" dirty="0" smtClean="0"/>
              <a:t>Risk Rating of Debtor Increase bid amount by</a:t>
            </a:r>
          </a:p>
          <a:p>
            <a:pPr lvl="1"/>
            <a:r>
              <a:rPr lang="en-US" dirty="0" smtClean="0">
                <a:solidFill>
                  <a:srgbClr val="FF0000"/>
                </a:solidFill>
              </a:rPr>
              <a:t>€51,278 </a:t>
            </a:r>
            <a:r>
              <a:rPr lang="en-US" dirty="0" smtClean="0"/>
              <a:t>for Risk A Plus</a:t>
            </a:r>
          </a:p>
          <a:p>
            <a:pPr lvl="1"/>
            <a:r>
              <a:rPr lang="en-US" dirty="0" smtClean="0">
                <a:solidFill>
                  <a:srgbClr val="FF0000"/>
                </a:solidFill>
              </a:rPr>
              <a:t>€41,641 </a:t>
            </a:r>
            <a:r>
              <a:rPr lang="en-US" dirty="0" smtClean="0"/>
              <a:t>for Risk A</a:t>
            </a:r>
          </a:p>
          <a:p>
            <a:pPr lvl="1"/>
            <a:r>
              <a:rPr lang="en-US" dirty="0" smtClean="0">
                <a:solidFill>
                  <a:srgbClr val="FF0000"/>
                </a:solidFill>
              </a:rPr>
              <a:t>€25,768 </a:t>
            </a:r>
            <a:r>
              <a:rPr lang="en-US" dirty="0" smtClean="0"/>
              <a:t>for Risk B</a:t>
            </a:r>
            <a:endParaRPr lang="en-US" dirty="0"/>
          </a:p>
          <a:p>
            <a:pPr lvl="1"/>
            <a:r>
              <a:rPr lang="en-US" dirty="0" smtClean="0">
                <a:solidFill>
                  <a:srgbClr val="FF0000"/>
                </a:solidFill>
              </a:rPr>
              <a:t>€19,167 </a:t>
            </a:r>
            <a:r>
              <a:rPr lang="en-US" dirty="0" smtClean="0"/>
              <a:t>for Risk C</a:t>
            </a:r>
          </a:p>
          <a:p>
            <a:pPr lvl="2"/>
            <a:r>
              <a:rPr lang="en-US" dirty="0" smtClean="0"/>
              <a:t>Relative to Risk D</a:t>
            </a:r>
          </a:p>
          <a:p>
            <a:endParaRPr lang="en-US" dirty="0"/>
          </a:p>
          <a:p>
            <a:r>
              <a:rPr lang="en-US" dirty="0"/>
              <a:t>Risk Rating of </a:t>
            </a:r>
            <a:r>
              <a:rPr lang="en-US" dirty="0" smtClean="0"/>
              <a:t>Debtor Reduces time to Funded by</a:t>
            </a:r>
            <a:endParaRPr lang="en-US" dirty="0"/>
          </a:p>
          <a:p>
            <a:pPr lvl="1"/>
            <a:r>
              <a:rPr lang="en-US" dirty="0" smtClean="0">
                <a:solidFill>
                  <a:srgbClr val="FF0000"/>
                </a:solidFill>
              </a:rPr>
              <a:t>23.5 </a:t>
            </a:r>
            <a:r>
              <a:rPr lang="en-US" dirty="0" smtClean="0"/>
              <a:t>days </a:t>
            </a:r>
            <a:r>
              <a:rPr lang="en-US" dirty="0"/>
              <a:t>for Risk A Plus</a:t>
            </a:r>
          </a:p>
          <a:p>
            <a:pPr lvl="1"/>
            <a:r>
              <a:rPr lang="en-US" dirty="0" smtClean="0">
                <a:solidFill>
                  <a:srgbClr val="FF0000"/>
                </a:solidFill>
              </a:rPr>
              <a:t>20.4</a:t>
            </a:r>
            <a:r>
              <a:rPr lang="en-US" dirty="0" smtClean="0"/>
              <a:t> days for </a:t>
            </a:r>
            <a:r>
              <a:rPr lang="en-US" dirty="0"/>
              <a:t>Risk A</a:t>
            </a:r>
          </a:p>
          <a:p>
            <a:pPr lvl="1"/>
            <a:r>
              <a:rPr lang="en-US" dirty="0" smtClean="0">
                <a:solidFill>
                  <a:srgbClr val="FF0000"/>
                </a:solidFill>
              </a:rPr>
              <a:t>12.7</a:t>
            </a:r>
            <a:r>
              <a:rPr lang="en-US" dirty="0" smtClean="0"/>
              <a:t> days for </a:t>
            </a:r>
            <a:r>
              <a:rPr lang="en-US" dirty="0"/>
              <a:t>Risk B</a:t>
            </a:r>
          </a:p>
          <a:p>
            <a:pPr lvl="1"/>
            <a:r>
              <a:rPr lang="en-US" dirty="0" smtClean="0">
                <a:solidFill>
                  <a:srgbClr val="FF0000"/>
                </a:solidFill>
              </a:rPr>
              <a:t>6.4 </a:t>
            </a:r>
            <a:r>
              <a:rPr lang="en-US" dirty="0" smtClean="0"/>
              <a:t>days for </a:t>
            </a:r>
            <a:r>
              <a:rPr lang="en-US" dirty="0"/>
              <a:t>Risk </a:t>
            </a:r>
            <a:r>
              <a:rPr lang="en-US" dirty="0" smtClean="0"/>
              <a:t>C</a:t>
            </a:r>
          </a:p>
          <a:p>
            <a:pPr lvl="2"/>
            <a:r>
              <a:rPr lang="en-US" dirty="0" smtClean="0"/>
              <a:t>Relative to Risk D</a:t>
            </a:r>
            <a:endParaRPr lang="en-US" dirty="0"/>
          </a:p>
          <a:p>
            <a:pPr lvl="1"/>
            <a:endParaRPr lang="en-US" dirty="0" smtClean="0"/>
          </a:p>
        </p:txBody>
      </p:sp>
    </p:spTree>
    <p:extLst>
      <p:ext uri="{BB962C8B-B14F-4D97-AF65-F5344CB8AC3E}">
        <p14:creationId xmlns:p14="http://schemas.microsoft.com/office/powerpoint/2010/main" val="397974664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Analysis of Daily Data</a:t>
            </a:r>
            <a:endParaRPr lang="en-US" dirty="0"/>
          </a:p>
        </p:txBody>
      </p:sp>
      <p:sp>
        <p:nvSpPr>
          <p:cNvPr id="3" name="Content Placeholder 2"/>
          <p:cNvSpPr>
            <a:spLocks noGrp="1"/>
          </p:cNvSpPr>
          <p:nvPr>
            <p:ph sz="quarter" idx="1"/>
          </p:nvPr>
        </p:nvSpPr>
        <p:spPr/>
        <p:txBody>
          <a:bodyPr/>
          <a:lstStyle/>
          <a:p>
            <a:r>
              <a:rPr lang="en-US" dirty="0" smtClean="0"/>
              <a:t>Panel Data</a:t>
            </a:r>
          </a:p>
          <a:p>
            <a:endParaRPr lang="en-US" dirty="0" smtClean="0"/>
          </a:p>
          <a:p>
            <a:r>
              <a:rPr lang="en-US" dirty="0" smtClean="0"/>
              <a:t>Don’t forget to set up your panel correctly!</a:t>
            </a:r>
          </a:p>
          <a:p>
            <a:pPr lvl="1"/>
            <a:r>
              <a:rPr lang="en-US" dirty="0" smtClean="0"/>
              <a:t>This takes time</a:t>
            </a:r>
          </a:p>
          <a:p>
            <a:pPr lvl="1"/>
            <a:r>
              <a:rPr lang="en-US" dirty="0" smtClean="0"/>
              <a:t>We converted our data from investment days (many observations for a single day) to one observation per day an indicated how many investments there were per day</a:t>
            </a:r>
          </a:p>
          <a:p>
            <a:endParaRPr lang="en-US" dirty="0" smtClean="0"/>
          </a:p>
          <a:p>
            <a:r>
              <a:rPr lang="en-US" dirty="0" smtClean="0"/>
              <a:t>Don’t forget to tell </a:t>
            </a:r>
            <a:r>
              <a:rPr lang="en-US" dirty="0" err="1" smtClean="0"/>
              <a:t>Stata</a:t>
            </a:r>
            <a:r>
              <a:rPr lang="en-US" dirty="0" smtClean="0"/>
              <a:t> that you are using a Panel!</a:t>
            </a:r>
          </a:p>
          <a:p>
            <a:pPr lvl="1"/>
            <a:r>
              <a:rPr lang="en-US" dirty="0" err="1"/>
              <a:t>xtset</a:t>
            </a:r>
            <a:r>
              <a:rPr lang="en-US" dirty="0"/>
              <a:t> </a:t>
            </a:r>
            <a:r>
              <a:rPr lang="en-US" dirty="0" err="1"/>
              <a:t>company_id</a:t>
            </a:r>
            <a:r>
              <a:rPr lang="en-US" dirty="0"/>
              <a:t> Day</a:t>
            </a:r>
            <a:endParaRPr lang="en-US" dirty="0" smtClean="0"/>
          </a:p>
          <a:p>
            <a:endParaRPr lang="en-US" dirty="0" smtClean="0"/>
          </a:p>
        </p:txBody>
      </p:sp>
    </p:spTree>
    <p:extLst>
      <p:ext uri="{BB962C8B-B14F-4D97-AF65-F5344CB8AC3E}">
        <p14:creationId xmlns:p14="http://schemas.microsoft.com/office/powerpoint/2010/main" val="47630695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Dependent variable is highly skewed</a:t>
            </a:r>
          </a:p>
        </p:txBody>
      </p:sp>
      <p:sp>
        <p:nvSpPr>
          <p:cNvPr id="3" name="Content Placeholder 2"/>
          <p:cNvSpPr>
            <a:spLocks noGrp="1"/>
          </p:cNvSpPr>
          <p:nvPr>
            <p:ph sz="quarter" idx="1"/>
          </p:nvPr>
        </p:nvSpPr>
        <p:spPr/>
        <p:txBody>
          <a:bodyPr>
            <a:normAutofit lnSpcReduction="10000"/>
          </a:bodyPr>
          <a:lstStyle/>
          <a:p>
            <a:r>
              <a:rPr lang="en-US" dirty="0" smtClean="0"/>
              <a:t>Suggests a negative binomial panel model</a:t>
            </a:r>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r>
              <a:rPr lang="en-US" dirty="0" smtClean="0"/>
              <a:t>Alternative could be a Poisson model</a:t>
            </a:r>
          </a:p>
        </p:txBody>
      </p:sp>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95730" y="1940480"/>
            <a:ext cx="5116027" cy="37453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2136587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Investments Per Day or Amount Per Day</a:t>
            </a:r>
            <a:endParaRPr lang="en-US" dirty="0"/>
          </a:p>
        </p:txBody>
      </p:sp>
      <p:sp>
        <p:nvSpPr>
          <p:cNvPr id="3" name="Content Placeholder 2"/>
          <p:cNvSpPr>
            <a:spLocks noGrp="1"/>
          </p:cNvSpPr>
          <p:nvPr>
            <p:ph sz="quarter" idx="1"/>
          </p:nvPr>
        </p:nvSpPr>
        <p:spPr/>
        <p:txBody>
          <a:bodyPr/>
          <a:lstStyle/>
          <a:p>
            <a:r>
              <a:rPr lang="en-US" dirty="0" smtClean="0"/>
              <a:t>Function of </a:t>
            </a:r>
          </a:p>
          <a:p>
            <a:pPr lvl="1"/>
            <a:r>
              <a:rPr lang="en-US" dirty="0" smtClean="0"/>
              <a:t>Female participation (+)</a:t>
            </a:r>
          </a:p>
          <a:p>
            <a:pPr lvl="1"/>
            <a:r>
              <a:rPr lang="en-US" dirty="0" smtClean="0"/>
              <a:t>Newsletter (+)</a:t>
            </a:r>
          </a:p>
          <a:p>
            <a:pPr lvl="1"/>
            <a:r>
              <a:rPr lang="en-US" dirty="0" smtClean="0"/>
              <a:t>Use of mobile phones (+)</a:t>
            </a:r>
          </a:p>
          <a:p>
            <a:pPr lvl="1"/>
            <a:r>
              <a:rPr lang="en-US" dirty="0" smtClean="0"/>
              <a:t>MSCI returns (-)</a:t>
            </a:r>
          </a:p>
          <a:p>
            <a:pPr lvl="1"/>
            <a:r>
              <a:rPr lang="en-US" dirty="0" smtClean="0"/>
              <a:t>Nominal Yield (+?)</a:t>
            </a:r>
          </a:p>
          <a:p>
            <a:pPr lvl="1"/>
            <a:r>
              <a:rPr lang="en-US" dirty="0" smtClean="0"/>
              <a:t>Yield on public debt (-)</a:t>
            </a:r>
          </a:p>
          <a:p>
            <a:pPr lvl="1"/>
            <a:r>
              <a:rPr lang="en-US" dirty="0" smtClean="0"/>
              <a:t>Number of parallel investments (-)</a:t>
            </a:r>
          </a:p>
          <a:p>
            <a:pPr lvl="1"/>
            <a:r>
              <a:rPr lang="en-US" dirty="0" smtClean="0"/>
              <a:t>Number of prior investment in this project (+?)</a:t>
            </a:r>
          </a:p>
          <a:p>
            <a:pPr lvl="1"/>
            <a:r>
              <a:rPr lang="en-US" dirty="0" smtClean="0"/>
              <a:t>Dollar value of prior investments in this project (+?)</a:t>
            </a:r>
            <a:endParaRPr lang="en-US" dirty="0"/>
          </a:p>
        </p:txBody>
      </p:sp>
    </p:spTree>
    <p:extLst>
      <p:ext uri="{BB962C8B-B14F-4D97-AF65-F5344CB8AC3E}">
        <p14:creationId xmlns:p14="http://schemas.microsoft.com/office/powerpoint/2010/main" val="110681957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1953139705"/>
              </p:ext>
            </p:extLst>
          </p:nvPr>
        </p:nvGraphicFramePr>
        <p:xfrm>
          <a:off x="152404" y="152404"/>
          <a:ext cx="8839191" cy="6553199"/>
        </p:xfrm>
        <a:graphic>
          <a:graphicData uri="http://schemas.openxmlformats.org/drawingml/2006/table">
            <a:tbl>
              <a:tblPr>
                <a:tableStyleId>{5C22544A-7EE6-4342-B048-85BDC9FD1C3A}</a:tableStyleId>
              </a:tblPr>
              <a:tblGrid>
                <a:gridCol w="1398668"/>
                <a:gridCol w="504283"/>
                <a:gridCol w="466222"/>
                <a:gridCol w="466222"/>
                <a:gridCol w="466222"/>
                <a:gridCol w="466222"/>
                <a:gridCol w="466222"/>
                <a:gridCol w="466222"/>
                <a:gridCol w="466222"/>
                <a:gridCol w="466222"/>
                <a:gridCol w="466222"/>
                <a:gridCol w="456707"/>
                <a:gridCol w="456707"/>
                <a:gridCol w="456707"/>
                <a:gridCol w="456707"/>
                <a:gridCol w="456707"/>
                <a:gridCol w="456707"/>
              </a:tblGrid>
              <a:tr h="1011622">
                <a:tc>
                  <a:txBody>
                    <a:bodyPr/>
                    <a:lstStyle/>
                    <a:p>
                      <a:pPr algn="l" fontAlgn="ctr"/>
                      <a:r>
                        <a:rPr lang="en-US" sz="800" u="none" strike="noStrike">
                          <a:effectLst/>
                        </a:rPr>
                        <a:t> </a:t>
                      </a:r>
                      <a:endParaRPr lang="en-US" sz="800" b="0" i="0" u="none" strike="noStrike">
                        <a:solidFill>
                          <a:srgbClr val="000000"/>
                        </a:solidFill>
                        <a:effectLst/>
                        <a:latin typeface="Times New Roman"/>
                      </a:endParaRPr>
                    </a:p>
                  </a:txBody>
                  <a:tcPr marL="6890" marR="6890" marT="6890" marB="0" anchor="ctr"/>
                </a:tc>
                <a:tc gridSpan="2">
                  <a:txBody>
                    <a:bodyPr/>
                    <a:lstStyle/>
                    <a:p>
                      <a:pPr algn="ctr" fontAlgn="ctr"/>
                      <a:r>
                        <a:rPr lang="en-US" sz="800" u="none" strike="noStrike">
                          <a:effectLst/>
                        </a:rPr>
                        <a:t>Model 7 (Panel, Random Effects): Number of Investment / Day</a:t>
                      </a: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c gridSpan="2">
                  <a:txBody>
                    <a:bodyPr/>
                    <a:lstStyle/>
                    <a:p>
                      <a:pPr algn="ctr" fontAlgn="ctr"/>
                      <a:r>
                        <a:rPr lang="en-US" sz="800" u="none" strike="noStrike">
                          <a:effectLst/>
                        </a:rPr>
                        <a:t>Model 8 (Panel, Fixed Effects): Number of Investment / Day</a:t>
                      </a: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c gridSpan="2">
                  <a:txBody>
                    <a:bodyPr/>
                    <a:lstStyle/>
                    <a:p>
                      <a:pPr algn="ctr" fontAlgn="ctr"/>
                      <a:r>
                        <a:rPr lang="en-US" sz="800" u="none" strike="noStrike">
                          <a:effectLst/>
                        </a:rPr>
                        <a:t>Model 9 (Negatve Binomial, Random Effects): Number of Investment / Day</a:t>
                      </a: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c gridSpan="2">
                  <a:txBody>
                    <a:bodyPr/>
                    <a:lstStyle/>
                    <a:p>
                      <a:pPr algn="ctr" fontAlgn="ctr"/>
                      <a:r>
                        <a:rPr lang="en-US" sz="800" u="none" strike="noStrike">
                          <a:effectLst/>
                        </a:rPr>
                        <a:t>Model 10 (Negatve Binomial, Fixed Effects): Number of Investment / Day</a:t>
                      </a: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c gridSpan="2">
                  <a:txBody>
                    <a:bodyPr/>
                    <a:lstStyle/>
                    <a:p>
                      <a:pPr algn="ctr" fontAlgn="ctr"/>
                      <a:r>
                        <a:rPr lang="en-US" sz="800" u="none" strike="noStrike">
                          <a:effectLst/>
                        </a:rPr>
                        <a:t>Model 11 (Random Effects): Amount Investment / Day</a:t>
                      </a: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c gridSpan="2">
                  <a:txBody>
                    <a:bodyPr/>
                    <a:lstStyle/>
                    <a:p>
                      <a:pPr algn="ctr" fontAlgn="ctr"/>
                      <a:r>
                        <a:rPr lang="en-US" sz="800" u="none" strike="noStrike">
                          <a:effectLst/>
                        </a:rPr>
                        <a:t>Model 12 (Fixed Effects): Amount Investment / Day</a:t>
                      </a: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c gridSpan="2">
                  <a:txBody>
                    <a:bodyPr/>
                    <a:lstStyle/>
                    <a:p>
                      <a:pPr algn="ctr" fontAlgn="ctr"/>
                      <a:r>
                        <a:rPr lang="en-US" sz="800" u="none" strike="noStrike">
                          <a:effectLst/>
                        </a:rPr>
                        <a:t>Model 13 (Negative Binomial, Random Effects): Amount Investment / Day</a:t>
                      </a: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c gridSpan="2">
                  <a:txBody>
                    <a:bodyPr/>
                    <a:lstStyle/>
                    <a:p>
                      <a:pPr algn="ctr" fontAlgn="ctr"/>
                      <a:r>
                        <a:rPr lang="en-US" sz="800" u="none" strike="noStrike">
                          <a:effectLst/>
                        </a:rPr>
                        <a:t>Model 14 (Negative Binomial, Fixed Effects): Amount Investment / Day</a:t>
                      </a: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r>
              <a:tr h="617235">
                <a:tc>
                  <a:txBody>
                    <a:bodyPr/>
                    <a:lstStyle/>
                    <a:p>
                      <a:pPr algn="l" fontAlgn="ctr"/>
                      <a:r>
                        <a:rPr lang="en-US" sz="800" u="none" strike="noStrike">
                          <a:effectLst/>
                        </a:rPr>
                        <a:t> </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Coefficient</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t-statistic</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Coefficient</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t-statistic</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Coefficient</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t-statistic</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Coefficient</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t-statistic</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Coefficient</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t-statistic</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Coefficient</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t-statistic</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Coefficient</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t-statistic</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Coefficient</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t-statistic</a:t>
                      </a:r>
                      <a:endParaRPr lang="en-US" sz="800" b="0" i="0" u="none" strike="noStrike">
                        <a:solidFill>
                          <a:srgbClr val="000000"/>
                        </a:solidFill>
                        <a:effectLst/>
                        <a:latin typeface="Times New Roman"/>
                      </a:endParaRPr>
                    </a:p>
                  </a:txBody>
                  <a:tcPr marL="6890" marR="6890" marT="6890" marB="0" anchor="ctr"/>
                </a:tc>
              </a:tr>
              <a:tr h="280561">
                <a:tc>
                  <a:txBody>
                    <a:bodyPr/>
                    <a:lstStyle/>
                    <a:p>
                      <a:pPr algn="l" fontAlgn="ctr"/>
                      <a:r>
                        <a:rPr lang="en-US" sz="800" u="none" strike="noStrike">
                          <a:effectLst/>
                        </a:rPr>
                        <a:t>Female Percentage Day</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0.2312</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1.04</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0.2199</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0.99</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0.1654</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3.43***</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0.1634</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3.37***</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64.0866</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0.45</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49.0841</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0.35</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0.3974</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7.83***</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dirty="0" smtClean="0">
                          <a:effectLst/>
                        </a:rPr>
                        <a:t>0.40203</a:t>
                      </a:r>
                      <a:endParaRPr lang="en-US" sz="800" b="0" i="0" u="none" strike="noStrike" dirty="0">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7.84***</a:t>
                      </a:r>
                      <a:endParaRPr lang="en-US" sz="800" b="0" i="0" u="none" strike="noStrike">
                        <a:solidFill>
                          <a:srgbClr val="000000"/>
                        </a:solidFill>
                        <a:effectLst/>
                        <a:latin typeface="Times New Roman"/>
                      </a:endParaRPr>
                    </a:p>
                  </a:txBody>
                  <a:tcPr marL="6890" marR="6890" marT="6890" marB="0" anchor="ctr"/>
                </a:tc>
              </a:tr>
              <a:tr h="280561">
                <a:tc>
                  <a:txBody>
                    <a:bodyPr/>
                    <a:lstStyle/>
                    <a:p>
                      <a:pPr algn="l" fontAlgn="ctr"/>
                      <a:r>
                        <a:rPr lang="en-US" sz="800" u="none" strike="noStrike">
                          <a:effectLst/>
                        </a:rPr>
                        <a:t>Newsletter Percentage Day</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1.1994</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10.33***</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1.1972</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10.32***</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0.4646</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17.86***</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0.4677</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17.85***</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590.8812</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7.99***</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588.4078</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7.97***</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1.0266</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36.01***</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dirty="0" smtClean="0">
                          <a:effectLst/>
                        </a:rPr>
                        <a:t>1.0401</a:t>
                      </a:r>
                      <a:endParaRPr lang="en-US" sz="800" b="0" i="0" u="none" strike="noStrike" dirty="0">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36.13***</a:t>
                      </a:r>
                      <a:endParaRPr lang="en-US" sz="800" b="0" i="0" u="none" strike="noStrike">
                        <a:solidFill>
                          <a:srgbClr val="000000"/>
                        </a:solidFill>
                        <a:effectLst/>
                        <a:latin typeface="Times New Roman"/>
                      </a:endParaRPr>
                    </a:p>
                  </a:txBody>
                  <a:tcPr marL="6890" marR="6890" marT="6890" marB="0" anchor="ctr"/>
                </a:tc>
              </a:tr>
              <a:tr h="280561">
                <a:tc>
                  <a:txBody>
                    <a:bodyPr/>
                    <a:lstStyle/>
                    <a:p>
                      <a:pPr algn="l" fontAlgn="ctr"/>
                      <a:r>
                        <a:rPr lang="en-US" sz="800" u="none" strike="noStrike">
                          <a:effectLst/>
                        </a:rPr>
                        <a:t>Mobile Percentage Day</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0.8734</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4.54***</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0.8592</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4.47***</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0.2919</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7.12***</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0.2881</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6.96***</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271.1427</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2.21**</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260.3751</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2.13**</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0.5228</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11.83***</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dirty="0" smtClean="0">
                          <a:effectLst/>
                        </a:rPr>
                        <a:t>0.52722</a:t>
                      </a:r>
                      <a:endParaRPr lang="en-US" sz="800" b="0" i="0" u="none" strike="noStrike" dirty="0">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11.80***</a:t>
                      </a:r>
                      <a:endParaRPr lang="en-US" sz="800" b="0" i="0" u="none" strike="noStrike">
                        <a:solidFill>
                          <a:srgbClr val="000000"/>
                        </a:solidFill>
                        <a:effectLst/>
                        <a:latin typeface="Times New Roman"/>
                      </a:endParaRPr>
                    </a:p>
                  </a:txBody>
                  <a:tcPr marL="6890" marR="6890" marT="6890" marB="0" anchor="ctr"/>
                </a:tc>
              </a:tr>
              <a:tr h="376826">
                <a:tc>
                  <a:txBody>
                    <a:bodyPr/>
                    <a:lstStyle/>
                    <a:p>
                      <a:pPr algn="l" fontAlgn="ctr"/>
                      <a:r>
                        <a:rPr lang="en-US" sz="800" u="none" strike="noStrike">
                          <a:effectLst/>
                        </a:rPr>
                        <a:t>MSCI Return</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1.3979</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0.47</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1.4489</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0.49</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0.1220</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0.17</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0.2291</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0.32</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34.9068</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0.02</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125.1385</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0.07</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-0.3968</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-0.44</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dirty="0">
                          <a:effectLst/>
                        </a:rPr>
                        <a:t>-</a:t>
                      </a:r>
                      <a:r>
                        <a:rPr lang="en-US" sz="800" u="none" strike="noStrike" dirty="0" smtClean="0">
                          <a:effectLst/>
                        </a:rPr>
                        <a:t>0.34794</a:t>
                      </a:r>
                      <a:endParaRPr lang="en-US" sz="800" b="0" i="0" u="none" strike="noStrike" dirty="0">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-0.39</a:t>
                      </a:r>
                      <a:endParaRPr lang="en-US" sz="800" b="0" i="0" u="none" strike="noStrike">
                        <a:solidFill>
                          <a:srgbClr val="000000"/>
                        </a:solidFill>
                        <a:effectLst/>
                        <a:latin typeface="Times New Roman"/>
                      </a:endParaRPr>
                    </a:p>
                  </a:txBody>
                  <a:tcPr marL="6890" marR="6890" marT="6890" marB="0" anchor="ctr"/>
                </a:tc>
              </a:tr>
              <a:tr h="280561">
                <a:tc>
                  <a:txBody>
                    <a:bodyPr/>
                    <a:lstStyle/>
                    <a:p>
                      <a:pPr algn="l" fontAlgn="ctr"/>
                      <a:r>
                        <a:rPr lang="en-US" sz="800" u="none" strike="noStrike">
                          <a:effectLst/>
                        </a:rPr>
                        <a:t>Nominal Yield</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33.0645</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1.74*</a:t>
                      </a:r>
                      <a:endParaRPr lang="en-US" sz="800" b="0" i="0" u="none" strike="noStrike">
                        <a:solidFill>
                          <a:srgbClr val="000000"/>
                        </a:solidFill>
                        <a:effectLst/>
                        <a:latin typeface="Times New Roman"/>
                      </a:endParaRPr>
                    </a:p>
                  </a:txBody>
                  <a:tcPr marL="6890" marR="6890" marT="6890" marB="0" anchor="ctr"/>
                </a:tc>
                <a:tc>
                  <a:txBody>
                    <a:bodyPr/>
                    <a:lstStyle/>
                    <a:p>
                      <a:pPr algn="ctr" fontAlgn="ctr"/>
                      <a:endParaRPr lang="en-US" sz="800" b="0" i="0" u="none" strike="noStrike">
                        <a:solidFill>
                          <a:srgbClr val="000000"/>
                        </a:solidFill>
                        <a:effectLst/>
                        <a:latin typeface="Times New Roman"/>
                      </a:endParaRPr>
                    </a:p>
                  </a:txBody>
                  <a:tcPr marL="6890" marR="6890" marT="6890" marB="0" anchor="ctr"/>
                </a:tc>
                <a:tc>
                  <a:txBody>
                    <a:bodyPr/>
                    <a:lstStyle/>
                    <a:p>
                      <a:pPr algn="ctr" fontAlgn="ct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0.9944</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0.7</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0.7819</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0.4</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89.8981</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0.01</a:t>
                      </a:r>
                      <a:endParaRPr lang="en-US" sz="800" b="0" i="0" u="none" strike="noStrike">
                        <a:solidFill>
                          <a:srgbClr val="000000"/>
                        </a:solidFill>
                        <a:effectLst/>
                        <a:latin typeface="Times New Roman"/>
                      </a:endParaRPr>
                    </a:p>
                  </a:txBody>
                  <a:tcPr marL="6890" marR="6890" marT="6890" marB="0" anchor="ctr"/>
                </a:tc>
                <a:tc>
                  <a:txBody>
                    <a:bodyPr/>
                    <a:lstStyle/>
                    <a:p>
                      <a:pPr algn="ctr" fontAlgn="ctr"/>
                      <a:endParaRPr lang="en-US" sz="800" b="0" i="0" u="none" strike="noStrike">
                        <a:solidFill>
                          <a:srgbClr val="000000"/>
                        </a:solidFill>
                        <a:effectLst/>
                        <a:latin typeface="Times New Roman"/>
                      </a:endParaRPr>
                    </a:p>
                  </a:txBody>
                  <a:tcPr marL="6890" marR="6890" marT="6890" marB="0" anchor="ctr"/>
                </a:tc>
                <a:tc>
                  <a:txBody>
                    <a:bodyPr/>
                    <a:lstStyle/>
                    <a:p>
                      <a:pPr algn="ctr" fontAlgn="ct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-2.9322</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-3.43***</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dirty="0">
                          <a:effectLst/>
                        </a:rPr>
                        <a:t>-</a:t>
                      </a:r>
                      <a:r>
                        <a:rPr lang="en-US" sz="800" u="none" strike="noStrike" dirty="0" smtClean="0">
                          <a:effectLst/>
                        </a:rPr>
                        <a:t>3.0878</a:t>
                      </a:r>
                      <a:endParaRPr lang="en-US" sz="800" b="0" i="0" u="none" strike="noStrike" dirty="0">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-3.30***</a:t>
                      </a:r>
                      <a:endParaRPr lang="en-US" sz="800" b="0" i="0" u="none" strike="noStrike">
                        <a:solidFill>
                          <a:srgbClr val="000000"/>
                        </a:solidFill>
                        <a:effectLst/>
                        <a:latin typeface="Times New Roman"/>
                      </a:endParaRPr>
                    </a:p>
                  </a:txBody>
                  <a:tcPr marL="6890" marR="6890" marT="6890" marB="0" anchor="ctr"/>
                </a:tc>
              </a:tr>
              <a:tr h="376826">
                <a:tc>
                  <a:txBody>
                    <a:bodyPr/>
                    <a:lstStyle/>
                    <a:p>
                      <a:pPr algn="l" fontAlgn="ctr"/>
                      <a:r>
                        <a:rPr lang="en-US" sz="800" u="none" strike="noStrike">
                          <a:effectLst/>
                        </a:rPr>
                        <a:t>Yield on Public Debt</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-2.8555</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-4.75***</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-2.6880</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-4.05***</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-0.4349</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-4.79***</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-0.2385</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-2.13**</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dirty="0">
                          <a:effectLst/>
                        </a:rPr>
                        <a:t>-</a:t>
                      </a:r>
                      <a:r>
                        <a:rPr lang="en-US" sz="800" u="none" strike="noStrike" dirty="0" smtClean="0">
                          <a:effectLst/>
                        </a:rPr>
                        <a:t>1058.589</a:t>
                      </a:r>
                      <a:endParaRPr lang="en-US" sz="800" b="0" i="0" u="none" strike="noStrike" dirty="0">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-2.83***</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-1512.298</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-3.58***</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-0.4737</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-8.04***</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dirty="0">
                          <a:effectLst/>
                        </a:rPr>
                        <a:t>-</a:t>
                      </a:r>
                      <a:r>
                        <a:rPr lang="en-US" sz="800" u="none" strike="noStrike" dirty="0" smtClean="0">
                          <a:effectLst/>
                        </a:rPr>
                        <a:t>0.47804</a:t>
                      </a:r>
                      <a:endParaRPr lang="en-US" sz="800" b="0" i="0" u="none" strike="noStrike" dirty="0">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-7.63***</a:t>
                      </a:r>
                      <a:endParaRPr lang="en-US" sz="800" b="0" i="0" u="none" strike="noStrike">
                        <a:solidFill>
                          <a:srgbClr val="000000"/>
                        </a:solidFill>
                        <a:effectLst/>
                        <a:latin typeface="Times New Roman"/>
                      </a:endParaRPr>
                    </a:p>
                  </a:txBody>
                  <a:tcPr marL="6890" marR="6890" marT="6890" marB="0" anchor="ctr"/>
                </a:tc>
              </a:tr>
              <a:tr h="376826">
                <a:tc>
                  <a:txBody>
                    <a:bodyPr/>
                    <a:lstStyle/>
                    <a:p>
                      <a:pPr algn="l" fontAlgn="ctr"/>
                      <a:r>
                        <a:rPr lang="en-US" sz="800" u="none" strike="noStrike">
                          <a:effectLst/>
                        </a:rPr>
                        <a:t>Number of Parrellel Investments</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-0.1270</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-11.82***</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-0.1194</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-10.75***</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-0.0247</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-11.27***</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-0.0245</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-10.13***</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-54.9028</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-8.09***</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-47.81229</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-6.76***</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-0.0143</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-7.57***</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dirty="0">
                          <a:effectLst/>
                        </a:rPr>
                        <a:t>-</a:t>
                      </a:r>
                      <a:r>
                        <a:rPr lang="en-US" sz="800" u="none" strike="noStrike" dirty="0" smtClean="0">
                          <a:effectLst/>
                        </a:rPr>
                        <a:t>0.01313</a:t>
                      </a:r>
                      <a:endParaRPr lang="en-US" sz="800" b="0" i="0" u="none" strike="noStrike" dirty="0">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-6.54***</a:t>
                      </a:r>
                      <a:endParaRPr lang="en-US" sz="800" b="0" i="0" u="none" strike="noStrike">
                        <a:solidFill>
                          <a:srgbClr val="000000"/>
                        </a:solidFill>
                        <a:effectLst/>
                        <a:latin typeface="Times New Roman"/>
                      </a:endParaRPr>
                    </a:p>
                  </a:txBody>
                  <a:tcPr marL="6890" marR="6890" marT="6890" marB="0" anchor="ctr"/>
                </a:tc>
              </a:tr>
              <a:tr h="515163">
                <a:tc>
                  <a:txBody>
                    <a:bodyPr/>
                    <a:lstStyle/>
                    <a:p>
                      <a:pPr algn="l" fontAlgn="ctr"/>
                      <a:r>
                        <a:rPr lang="en-US" sz="800" u="none" strike="noStrike">
                          <a:effectLst/>
                        </a:rPr>
                        <a:t>Cumulative Lag Number of Investments</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-0.0255</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-5.66***</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-0.0234</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-5.10***</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-0.0030</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-3.35***</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-0.0032</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-3.41***</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28.5400</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9.98***</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33.38217</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11.43***</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0.0071</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8.34***</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dirty="0" smtClean="0">
                          <a:effectLst/>
                        </a:rPr>
                        <a:t>0.008307</a:t>
                      </a:r>
                      <a:endParaRPr lang="en-US" sz="800" b="0" i="0" u="none" strike="noStrike" dirty="0">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9.22***</a:t>
                      </a:r>
                      <a:endParaRPr lang="en-US" sz="800" b="0" i="0" u="none" strike="noStrike">
                        <a:solidFill>
                          <a:srgbClr val="000000"/>
                        </a:solidFill>
                        <a:effectLst/>
                        <a:latin typeface="Times New Roman"/>
                      </a:endParaRPr>
                    </a:p>
                  </a:txBody>
                  <a:tcPr marL="6890" marR="6890" marT="6890" marB="0" anchor="ctr"/>
                </a:tc>
              </a:tr>
              <a:tr h="376826">
                <a:tc>
                  <a:txBody>
                    <a:bodyPr/>
                    <a:lstStyle/>
                    <a:p>
                      <a:pPr algn="l" fontAlgn="ctr"/>
                      <a:r>
                        <a:rPr lang="en-US" sz="800" u="none" strike="noStrike">
                          <a:effectLst/>
                        </a:rPr>
                        <a:t>Cumulative Lag Bid Amount</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4.71E-05</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4.23**</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3.90E-05</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3.43***</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8.64E-06</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4.13***</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7.51E-06</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3.36***</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-0.0574</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-8.12***</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-0.0711553</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-9.83***</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-1.18E-06</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-0.56</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dirty="0">
                          <a:effectLst/>
                        </a:rPr>
                        <a:t>-5.95E-06</a:t>
                      </a:r>
                      <a:endParaRPr lang="en-US" sz="800" b="0" i="0" u="none" strike="noStrike" dirty="0">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-2.70***</a:t>
                      </a:r>
                      <a:endParaRPr lang="en-US" sz="800" b="0" i="0" u="none" strike="noStrike">
                        <a:solidFill>
                          <a:srgbClr val="000000"/>
                        </a:solidFill>
                        <a:effectLst/>
                        <a:latin typeface="Times New Roman"/>
                      </a:endParaRPr>
                    </a:p>
                  </a:txBody>
                  <a:tcPr marL="6890" marR="6890" marT="6890" marB="0" anchor="ctr"/>
                </a:tc>
              </a:tr>
              <a:tr h="376826">
                <a:tc>
                  <a:txBody>
                    <a:bodyPr/>
                    <a:lstStyle/>
                    <a:p>
                      <a:pPr algn="l" fontAlgn="ctr"/>
                      <a:r>
                        <a:rPr lang="en-US" sz="800" u="none" strike="noStrike">
                          <a:effectLst/>
                        </a:rPr>
                        <a:t>Constant</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7.2700</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4.84**</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7.4946</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18.19***</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1.5429</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11.68***</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1.5014</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8.99***</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dirty="0" smtClean="0">
                          <a:effectLst/>
                        </a:rPr>
                        <a:t>3568.858</a:t>
                      </a:r>
                      <a:endParaRPr lang="en-US" sz="800" b="0" i="0" u="none" strike="noStrike" dirty="0">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4.20***</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2664.616</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10.16***</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-0.8321</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-9.22***</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dirty="0">
                          <a:effectLst/>
                        </a:rPr>
                        <a:t>-</a:t>
                      </a:r>
                      <a:r>
                        <a:rPr lang="en-US" sz="800" u="none" strike="noStrike" dirty="0" smtClean="0">
                          <a:effectLst/>
                        </a:rPr>
                        <a:t>0.821765</a:t>
                      </a:r>
                      <a:endParaRPr lang="en-US" sz="800" b="0" i="0" u="none" strike="noStrike" dirty="0">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-8.52***</a:t>
                      </a:r>
                      <a:endParaRPr lang="en-US" sz="800" b="0" i="0" u="none" strike="noStrike">
                        <a:solidFill>
                          <a:srgbClr val="000000"/>
                        </a:solidFill>
                        <a:effectLst/>
                        <a:latin typeface="Times New Roman"/>
                      </a:endParaRPr>
                    </a:p>
                  </a:txBody>
                  <a:tcPr marL="6890" marR="6890" marT="6890" marB="0" anchor="ctr"/>
                </a:tc>
              </a:tr>
              <a:tr h="280561">
                <a:tc>
                  <a:txBody>
                    <a:bodyPr/>
                    <a:lstStyle/>
                    <a:p>
                      <a:pPr algn="l" fontAlgn="ctr"/>
                      <a:r>
                        <a:rPr lang="en-US" sz="800" u="none" strike="noStrike">
                          <a:effectLst/>
                        </a:rPr>
                        <a:t>Number of observations</a:t>
                      </a:r>
                      <a:endParaRPr lang="en-US" sz="800" b="0" i="0" u="none" strike="noStrike">
                        <a:solidFill>
                          <a:srgbClr val="000000"/>
                        </a:solidFill>
                        <a:effectLst/>
                        <a:latin typeface="Times New Roman"/>
                      </a:endParaRPr>
                    </a:p>
                  </a:txBody>
                  <a:tcPr marL="6890" marR="6890" marT="6890" marB="0" anchor="ctr"/>
                </a:tc>
                <a:tc gridSpan="2">
                  <a:txBody>
                    <a:bodyPr/>
                    <a:lstStyle/>
                    <a:p>
                      <a:pPr algn="ctr" fontAlgn="ctr"/>
                      <a:r>
                        <a:rPr lang="en-US" sz="800" u="none" strike="noStrike">
                          <a:effectLst/>
                        </a:rPr>
                        <a:t>8236</a:t>
                      </a: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c gridSpan="2">
                  <a:txBody>
                    <a:bodyPr/>
                    <a:lstStyle/>
                    <a:p>
                      <a:pPr algn="ctr" fontAlgn="ctr"/>
                      <a:r>
                        <a:rPr lang="en-US" sz="800" u="none" strike="noStrike">
                          <a:effectLst/>
                        </a:rPr>
                        <a:t>8236</a:t>
                      </a: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c gridSpan="2">
                  <a:txBody>
                    <a:bodyPr/>
                    <a:lstStyle/>
                    <a:p>
                      <a:pPr algn="ctr" fontAlgn="ctr"/>
                      <a:r>
                        <a:rPr lang="en-US" sz="800" u="none" strike="noStrike">
                          <a:effectLst/>
                        </a:rPr>
                        <a:t>8236</a:t>
                      </a: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c gridSpan="2">
                  <a:txBody>
                    <a:bodyPr/>
                    <a:lstStyle/>
                    <a:p>
                      <a:pPr algn="ctr" fontAlgn="ctr"/>
                      <a:r>
                        <a:rPr lang="en-US" sz="800" u="none" strike="noStrike">
                          <a:effectLst/>
                        </a:rPr>
                        <a:t>8236</a:t>
                      </a: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c gridSpan="2">
                  <a:txBody>
                    <a:bodyPr/>
                    <a:lstStyle/>
                    <a:p>
                      <a:pPr algn="ctr" fontAlgn="ctr"/>
                      <a:r>
                        <a:rPr lang="en-US" sz="800" u="none" strike="noStrike">
                          <a:effectLst/>
                        </a:rPr>
                        <a:t>8236</a:t>
                      </a: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c gridSpan="2">
                  <a:txBody>
                    <a:bodyPr/>
                    <a:lstStyle/>
                    <a:p>
                      <a:pPr algn="ctr" fontAlgn="ctr"/>
                      <a:r>
                        <a:rPr lang="en-US" sz="800" u="none" strike="noStrike">
                          <a:effectLst/>
                        </a:rPr>
                        <a:t>8236</a:t>
                      </a: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c gridSpan="2">
                  <a:txBody>
                    <a:bodyPr/>
                    <a:lstStyle/>
                    <a:p>
                      <a:pPr algn="ctr" fontAlgn="ctr"/>
                      <a:r>
                        <a:rPr lang="en-US" sz="800" u="none" strike="noStrike">
                          <a:effectLst/>
                        </a:rPr>
                        <a:t>8236</a:t>
                      </a: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c gridSpan="2">
                  <a:txBody>
                    <a:bodyPr/>
                    <a:lstStyle/>
                    <a:p>
                      <a:pPr algn="ctr" fontAlgn="ctr"/>
                      <a:r>
                        <a:rPr lang="en-US" sz="800" u="none" strike="noStrike">
                          <a:effectLst/>
                        </a:rPr>
                        <a:t>8236</a:t>
                      </a: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r>
              <a:tr h="280561">
                <a:tc>
                  <a:txBody>
                    <a:bodyPr/>
                    <a:lstStyle/>
                    <a:p>
                      <a:pPr algn="l" fontAlgn="ctr"/>
                      <a:r>
                        <a:rPr lang="en-US" sz="800" u="none" strike="noStrike">
                          <a:effectLst/>
                        </a:rPr>
                        <a:t>Number of Groups</a:t>
                      </a:r>
                      <a:endParaRPr lang="en-US" sz="800" b="0" i="0" u="none" strike="noStrike">
                        <a:solidFill>
                          <a:srgbClr val="000000"/>
                        </a:solidFill>
                        <a:effectLst/>
                        <a:latin typeface="Times New Roman"/>
                      </a:endParaRPr>
                    </a:p>
                  </a:txBody>
                  <a:tcPr marL="6890" marR="6890" marT="6890" marB="0" anchor="ctr"/>
                </a:tc>
                <a:tc gridSpan="2">
                  <a:txBody>
                    <a:bodyPr/>
                    <a:lstStyle/>
                    <a:p>
                      <a:pPr algn="ctr" fontAlgn="ctr"/>
                      <a:r>
                        <a:rPr lang="en-US" sz="800" u="none" strike="noStrike">
                          <a:effectLst/>
                        </a:rPr>
                        <a:t>414</a:t>
                      </a: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c gridSpan="2">
                  <a:txBody>
                    <a:bodyPr/>
                    <a:lstStyle/>
                    <a:p>
                      <a:pPr algn="ctr" fontAlgn="ctr"/>
                      <a:r>
                        <a:rPr lang="en-US" sz="800" u="none" strike="noStrike">
                          <a:effectLst/>
                        </a:rPr>
                        <a:t>414</a:t>
                      </a: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c gridSpan="2">
                  <a:txBody>
                    <a:bodyPr/>
                    <a:lstStyle/>
                    <a:p>
                      <a:pPr algn="ctr" fontAlgn="ctr"/>
                      <a:r>
                        <a:rPr lang="en-US" sz="800" u="none" strike="noStrike">
                          <a:effectLst/>
                        </a:rPr>
                        <a:t>414</a:t>
                      </a: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c gridSpan="2">
                  <a:txBody>
                    <a:bodyPr/>
                    <a:lstStyle/>
                    <a:p>
                      <a:pPr algn="ctr" fontAlgn="ctr"/>
                      <a:r>
                        <a:rPr lang="en-US" sz="800" u="none" strike="noStrike">
                          <a:effectLst/>
                        </a:rPr>
                        <a:t>414</a:t>
                      </a: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c gridSpan="2">
                  <a:txBody>
                    <a:bodyPr/>
                    <a:lstStyle/>
                    <a:p>
                      <a:pPr algn="ctr" fontAlgn="ctr"/>
                      <a:r>
                        <a:rPr lang="en-US" sz="800" u="none" strike="noStrike">
                          <a:effectLst/>
                        </a:rPr>
                        <a:t>414</a:t>
                      </a: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c gridSpan="2">
                  <a:txBody>
                    <a:bodyPr/>
                    <a:lstStyle/>
                    <a:p>
                      <a:pPr algn="ctr" fontAlgn="ctr"/>
                      <a:r>
                        <a:rPr lang="en-US" sz="800" u="none" strike="noStrike">
                          <a:effectLst/>
                        </a:rPr>
                        <a:t>414</a:t>
                      </a: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c gridSpan="2">
                  <a:txBody>
                    <a:bodyPr/>
                    <a:lstStyle/>
                    <a:p>
                      <a:pPr algn="ctr" fontAlgn="ctr"/>
                      <a:r>
                        <a:rPr lang="en-US" sz="800" u="none" strike="noStrike">
                          <a:effectLst/>
                        </a:rPr>
                        <a:t>414</a:t>
                      </a: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c gridSpan="2">
                  <a:txBody>
                    <a:bodyPr/>
                    <a:lstStyle/>
                    <a:p>
                      <a:pPr algn="ctr" fontAlgn="ctr"/>
                      <a:r>
                        <a:rPr lang="en-US" sz="800" u="none" strike="noStrike">
                          <a:effectLst/>
                        </a:rPr>
                        <a:t>414</a:t>
                      </a: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r>
              <a:tr h="280561">
                <a:tc>
                  <a:txBody>
                    <a:bodyPr/>
                    <a:lstStyle/>
                    <a:p>
                      <a:pPr algn="l" fontAlgn="ctr"/>
                      <a:r>
                        <a:rPr lang="en-US" sz="800" u="none" strike="noStrike">
                          <a:effectLst/>
                        </a:rPr>
                        <a:t>Within R2</a:t>
                      </a:r>
                      <a:endParaRPr lang="en-US" sz="800" b="0" i="0" u="none" strike="noStrike">
                        <a:solidFill>
                          <a:srgbClr val="000000"/>
                        </a:solidFill>
                        <a:effectLst/>
                        <a:latin typeface="Times New Roman"/>
                      </a:endParaRPr>
                    </a:p>
                  </a:txBody>
                  <a:tcPr marL="6890" marR="6890" marT="6890" marB="0" anchor="ctr"/>
                </a:tc>
                <a:tc gridSpan="2">
                  <a:txBody>
                    <a:bodyPr/>
                    <a:lstStyle/>
                    <a:p>
                      <a:pPr algn="ctr" fontAlgn="ctr"/>
                      <a:r>
                        <a:rPr lang="en-US" sz="800" u="none" strike="noStrike">
                          <a:effectLst/>
                        </a:rPr>
                        <a:t>0.04</a:t>
                      </a: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c gridSpan="2">
                  <a:txBody>
                    <a:bodyPr/>
                    <a:lstStyle/>
                    <a:p>
                      <a:pPr algn="ctr" fontAlgn="ctr"/>
                      <a:r>
                        <a:rPr lang="en-US" sz="800" u="none" strike="noStrike">
                          <a:effectLst/>
                        </a:rPr>
                        <a:t>0.0402</a:t>
                      </a: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c gridSpan="2">
                  <a:txBody>
                    <a:bodyPr/>
                    <a:lstStyle/>
                    <a:p>
                      <a:pPr algn="ctr" fontAlgn="ct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c gridSpan="2">
                  <a:txBody>
                    <a:bodyPr/>
                    <a:lstStyle/>
                    <a:p>
                      <a:pPr algn="ctr" fontAlgn="ct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c gridSpan="2">
                  <a:txBody>
                    <a:bodyPr/>
                    <a:lstStyle/>
                    <a:p>
                      <a:pPr algn="ctr" fontAlgn="ctr"/>
                      <a:r>
                        <a:rPr lang="en-US" sz="800" u="none" strike="noStrike">
                          <a:effectLst/>
                        </a:rPr>
                        <a:t>0.0374</a:t>
                      </a: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c gridSpan="2">
                  <a:txBody>
                    <a:bodyPr/>
                    <a:lstStyle/>
                    <a:p>
                      <a:pPr algn="ctr" fontAlgn="ctr"/>
                      <a:r>
                        <a:rPr lang="en-US" sz="800" u="none" strike="noStrike">
                          <a:effectLst/>
                        </a:rPr>
                        <a:t>0.038</a:t>
                      </a: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c gridSpan="2">
                  <a:txBody>
                    <a:bodyPr/>
                    <a:lstStyle/>
                    <a:p>
                      <a:pPr algn="ctr" fontAlgn="ct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c gridSpan="2">
                  <a:txBody>
                    <a:bodyPr/>
                    <a:lstStyle/>
                    <a:p>
                      <a:pPr algn="ctr" fontAlgn="ct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r>
              <a:tr h="280561">
                <a:tc>
                  <a:txBody>
                    <a:bodyPr/>
                    <a:lstStyle/>
                    <a:p>
                      <a:pPr algn="l" fontAlgn="ctr"/>
                      <a:r>
                        <a:rPr lang="en-US" sz="800" u="none" strike="noStrike">
                          <a:effectLst/>
                        </a:rPr>
                        <a:t>Between R2</a:t>
                      </a:r>
                      <a:endParaRPr lang="en-US" sz="800" b="0" i="0" u="none" strike="noStrike">
                        <a:solidFill>
                          <a:srgbClr val="000000"/>
                        </a:solidFill>
                        <a:effectLst/>
                        <a:latin typeface="Times New Roman"/>
                      </a:endParaRPr>
                    </a:p>
                  </a:txBody>
                  <a:tcPr marL="6890" marR="6890" marT="6890" marB="0" anchor="ctr"/>
                </a:tc>
                <a:tc gridSpan="2">
                  <a:txBody>
                    <a:bodyPr/>
                    <a:lstStyle/>
                    <a:p>
                      <a:pPr algn="ctr" fontAlgn="ctr"/>
                      <a:r>
                        <a:rPr lang="en-US" sz="800" u="none" strike="noStrike">
                          <a:effectLst/>
                        </a:rPr>
                        <a:t>0.0878</a:t>
                      </a: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c gridSpan="2">
                  <a:txBody>
                    <a:bodyPr/>
                    <a:lstStyle/>
                    <a:p>
                      <a:pPr algn="ctr" fontAlgn="ctr"/>
                      <a:r>
                        <a:rPr lang="en-US" sz="800" u="none" strike="noStrike">
                          <a:effectLst/>
                        </a:rPr>
                        <a:t>0.0797</a:t>
                      </a: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c gridSpan="2">
                  <a:txBody>
                    <a:bodyPr/>
                    <a:lstStyle/>
                    <a:p>
                      <a:pPr algn="ctr" fontAlgn="ct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c>
                  <a:txBody>
                    <a:bodyPr/>
                    <a:lstStyle/>
                    <a:p>
                      <a:pPr algn="ctr" fontAlgn="ctr"/>
                      <a:endParaRPr lang="en-US" sz="800" b="0" i="0" u="none" strike="noStrike">
                        <a:solidFill>
                          <a:srgbClr val="000000"/>
                        </a:solidFill>
                        <a:effectLst/>
                        <a:latin typeface="Times New Roman"/>
                      </a:endParaRPr>
                    </a:p>
                  </a:txBody>
                  <a:tcPr marL="6890" marR="6890" marT="6890" marB="0" anchor="ctr"/>
                </a:tc>
                <a:tc>
                  <a:txBody>
                    <a:bodyPr/>
                    <a:lstStyle/>
                    <a:p>
                      <a:pPr algn="ctr" fontAlgn="ctr"/>
                      <a:endParaRPr lang="en-US" sz="800" b="0" i="0" u="none" strike="noStrike">
                        <a:solidFill>
                          <a:srgbClr val="000000"/>
                        </a:solidFill>
                        <a:effectLst/>
                        <a:latin typeface="Times New Roman"/>
                      </a:endParaRPr>
                    </a:p>
                  </a:txBody>
                  <a:tcPr marL="6890" marR="6890" marT="6890" marB="0" anchor="ctr"/>
                </a:tc>
                <a:tc gridSpan="2">
                  <a:txBody>
                    <a:bodyPr/>
                    <a:lstStyle/>
                    <a:p>
                      <a:pPr algn="ctr" fontAlgn="ctr"/>
                      <a:r>
                        <a:rPr lang="en-US" sz="800" u="none" strike="noStrike">
                          <a:effectLst/>
                        </a:rPr>
                        <a:t>0.0006</a:t>
                      </a: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c gridSpan="2">
                  <a:txBody>
                    <a:bodyPr/>
                    <a:lstStyle/>
                    <a:p>
                      <a:pPr algn="ctr" fontAlgn="ctr"/>
                      <a:r>
                        <a:rPr lang="en-US" sz="800" u="none" strike="noStrike">
                          <a:effectLst/>
                        </a:rPr>
                        <a:t>0.0017</a:t>
                      </a: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c gridSpan="2">
                  <a:txBody>
                    <a:bodyPr/>
                    <a:lstStyle/>
                    <a:p>
                      <a:pPr algn="ctr" fontAlgn="ct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c gridSpan="2">
                  <a:txBody>
                    <a:bodyPr/>
                    <a:lstStyle/>
                    <a:p>
                      <a:pPr algn="ctr" fontAlgn="ct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r>
              <a:tr h="280561">
                <a:tc>
                  <a:txBody>
                    <a:bodyPr/>
                    <a:lstStyle/>
                    <a:p>
                      <a:pPr algn="l" fontAlgn="ctr"/>
                      <a:r>
                        <a:rPr lang="en-US" sz="800" u="none" strike="noStrike">
                          <a:effectLst/>
                        </a:rPr>
                        <a:t>Overall R2</a:t>
                      </a:r>
                      <a:endParaRPr lang="en-US" sz="800" b="0" i="0" u="none" strike="noStrike">
                        <a:solidFill>
                          <a:srgbClr val="000000"/>
                        </a:solidFill>
                        <a:effectLst/>
                        <a:latin typeface="Times New Roman"/>
                      </a:endParaRPr>
                    </a:p>
                  </a:txBody>
                  <a:tcPr marL="6890" marR="6890" marT="6890" marB="0" anchor="ctr"/>
                </a:tc>
                <a:tc gridSpan="2">
                  <a:txBody>
                    <a:bodyPr/>
                    <a:lstStyle/>
                    <a:p>
                      <a:pPr algn="ctr" fontAlgn="ctr"/>
                      <a:r>
                        <a:rPr lang="en-US" sz="800" u="none" strike="noStrike">
                          <a:effectLst/>
                        </a:rPr>
                        <a:t>0.031</a:t>
                      </a: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c gridSpan="2">
                  <a:txBody>
                    <a:bodyPr/>
                    <a:lstStyle/>
                    <a:p>
                      <a:pPr algn="ctr" fontAlgn="ctr"/>
                      <a:r>
                        <a:rPr lang="en-US" sz="800" u="none" strike="noStrike">
                          <a:effectLst/>
                        </a:rPr>
                        <a:t>0.0364</a:t>
                      </a: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c gridSpan="2">
                  <a:txBody>
                    <a:bodyPr/>
                    <a:lstStyle/>
                    <a:p>
                      <a:pPr algn="ctr" fontAlgn="ct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c>
                  <a:txBody>
                    <a:bodyPr/>
                    <a:lstStyle/>
                    <a:p>
                      <a:pPr algn="ctr" fontAlgn="ctr"/>
                      <a:endParaRPr lang="en-US" sz="800" b="0" i="0" u="none" strike="noStrike">
                        <a:solidFill>
                          <a:srgbClr val="000000"/>
                        </a:solidFill>
                        <a:effectLst/>
                        <a:latin typeface="Times New Roman"/>
                      </a:endParaRPr>
                    </a:p>
                  </a:txBody>
                  <a:tcPr marL="6890" marR="6890" marT="6890" marB="0" anchor="ctr"/>
                </a:tc>
                <a:tc>
                  <a:txBody>
                    <a:bodyPr/>
                    <a:lstStyle/>
                    <a:p>
                      <a:pPr algn="ctr" fontAlgn="ctr"/>
                      <a:endParaRPr lang="en-US" sz="800" b="0" i="0" u="none" strike="noStrike">
                        <a:solidFill>
                          <a:srgbClr val="000000"/>
                        </a:solidFill>
                        <a:effectLst/>
                        <a:latin typeface="Times New Roman"/>
                      </a:endParaRPr>
                    </a:p>
                  </a:txBody>
                  <a:tcPr marL="6890" marR="6890" marT="6890" marB="0" anchor="ctr"/>
                </a:tc>
                <a:tc gridSpan="2">
                  <a:txBody>
                    <a:bodyPr/>
                    <a:lstStyle/>
                    <a:p>
                      <a:pPr algn="ctr" fontAlgn="ctr"/>
                      <a:r>
                        <a:rPr lang="en-US" sz="800" u="none" strike="noStrike">
                          <a:effectLst/>
                        </a:rPr>
                        <a:t>0.0256</a:t>
                      </a: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c gridSpan="2">
                  <a:txBody>
                    <a:bodyPr/>
                    <a:lstStyle/>
                    <a:p>
                      <a:pPr algn="ctr" fontAlgn="ctr"/>
                      <a:r>
                        <a:rPr lang="en-US" sz="800" u="none" strike="noStrike">
                          <a:effectLst/>
                        </a:rPr>
                        <a:t>0.0136</a:t>
                      </a: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c gridSpan="2">
                  <a:txBody>
                    <a:bodyPr/>
                    <a:lstStyle/>
                    <a:p>
                      <a:pPr algn="ctr" fontAlgn="ct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c gridSpan="2">
                  <a:txBody>
                    <a:bodyPr/>
                    <a:lstStyle/>
                    <a:p>
                      <a:pPr algn="ctr" fontAlgn="ctr"/>
                      <a:endParaRPr lang="en-US" sz="800" b="0" i="0" u="none" strike="noStrike" dirty="0">
                        <a:solidFill>
                          <a:srgbClr val="000000"/>
                        </a:solidFill>
                        <a:effectLst/>
                        <a:latin typeface="Times New Roman"/>
                      </a:endParaRPr>
                    </a:p>
                  </a:txBody>
                  <a:tcPr marL="6890" marR="6890" marT="6890" marB="0" anchor="ctr"/>
                </a:tc>
                <a:tc hMerge="1">
                  <a:txBody>
                    <a:bodyPr/>
                    <a:lstStyle/>
                    <a:p>
                      <a:endParaRPr lang="en-US"/>
                    </a:p>
                  </a:txBody>
                  <a:tcPr/>
                </a:tc>
              </a:tr>
            </a:tbl>
          </a:graphicData>
        </a:graphic>
      </p:graphicFrame>
    </p:spTree>
    <p:extLst>
      <p:ext uri="{BB962C8B-B14F-4D97-AF65-F5344CB8AC3E}">
        <p14:creationId xmlns:p14="http://schemas.microsoft.com/office/powerpoint/2010/main" val="268181214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Investments Per Day or Amount Per Day</a:t>
            </a:r>
            <a:endParaRPr lang="en-US" dirty="0"/>
          </a:p>
        </p:txBody>
      </p:sp>
      <p:sp>
        <p:nvSpPr>
          <p:cNvPr id="3" name="Content Placeholder 2"/>
          <p:cNvSpPr>
            <a:spLocks noGrp="1"/>
          </p:cNvSpPr>
          <p:nvPr>
            <p:ph sz="quarter" idx="1"/>
          </p:nvPr>
        </p:nvSpPr>
        <p:spPr/>
        <p:txBody>
          <a:bodyPr>
            <a:normAutofit fontScale="92500" lnSpcReduction="10000"/>
          </a:bodyPr>
          <a:lstStyle/>
          <a:p>
            <a:r>
              <a:rPr lang="en-US" dirty="0" smtClean="0"/>
              <a:t>Number of investments per day increases by</a:t>
            </a:r>
          </a:p>
          <a:p>
            <a:pPr lvl="1"/>
            <a:r>
              <a:rPr lang="en-US" dirty="0" smtClean="0">
                <a:solidFill>
                  <a:srgbClr val="FF0000"/>
                </a:solidFill>
              </a:rPr>
              <a:t>0.6%</a:t>
            </a:r>
            <a:r>
              <a:rPr lang="en-US" dirty="0" smtClean="0"/>
              <a:t> with a 1 </a:t>
            </a:r>
            <a:r>
              <a:rPr lang="en-US" dirty="0" err="1" smtClean="0"/>
              <a:t>std</a:t>
            </a:r>
            <a:r>
              <a:rPr lang="en-US" dirty="0" smtClean="0"/>
              <a:t> </a:t>
            </a:r>
            <a:r>
              <a:rPr lang="en-US" dirty="0" err="1" smtClean="0"/>
              <a:t>dev</a:t>
            </a:r>
            <a:r>
              <a:rPr lang="en-US" dirty="0" smtClean="0"/>
              <a:t> increase in Female participation</a:t>
            </a:r>
          </a:p>
          <a:p>
            <a:pPr lvl="1"/>
            <a:r>
              <a:rPr lang="en-US" dirty="0" smtClean="0">
                <a:solidFill>
                  <a:srgbClr val="FF0000"/>
                </a:solidFill>
              </a:rPr>
              <a:t>9.3%</a:t>
            </a:r>
            <a:r>
              <a:rPr lang="en-US" dirty="0" smtClean="0"/>
              <a:t> with a 1-std </a:t>
            </a:r>
            <a:r>
              <a:rPr lang="en-US" dirty="0" err="1" smtClean="0"/>
              <a:t>dev</a:t>
            </a:r>
            <a:r>
              <a:rPr lang="en-US" dirty="0" smtClean="0"/>
              <a:t> increase in Newsletter</a:t>
            </a:r>
          </a:p>
          <a:p>
            <a:pPr lvl="1"/>
            <a:r>
              <a:rPr lang="en-US" dirty="0" smtClean="0">
                <a:solidFill>
                  <a:srgbClr val="FF0000"/>
                </a:solidFill>
              </a:rPr>
              <a:t>4.1%</a:t>
            </a:r>
            <a:r>
              <a:rPr lang="en-US" dirty="0" smtClean="0"/>
              <a:t> with a 1-std </a:t>
            </a:r>
            <a:r>
              <a:rPr lang="en-US" dirty="0" err="1" smtClean="0"/>
              <a:t>dev</a:t>
            </a:r>
            <a:r>
              <a:rPr lang="en-US" dirty="0" smtClean="0"/>
              <a:t> increase in Use of mobile phones</a:t>
            </a:r>
          </a:p>
          <a:p>
            <a:pPr lvl="1"/>
            <a:r>
              <a:rPr lang="en-US" dirty="0" smtClean="0"/>
              <a:t>Unrelated to MSCI returns</a:t>
            </a:r>
          </a:p>
          <a:p>
            <a:pPr lvl="1"/>
            <a:r>
              <a:rPr lang="en-US" dirty="0" smtClean="0">
                <a:solidFill>
                  <a:srgbClr val="FF0000"/>
                </a:solidFill>
              </a:rPr>
              <a:t>12.9%</a:t>
            </a:r>
            <a:r>
              <a:rPr lang="en-US" dirty="0" smtClean="0"/>
              <a:t> with a 1-std </a:t>
            </a:r>
            <a:r>
              <a:rPr lang="en-US" dirty="0" err="1" smtClean="0"/>
              <a:t>dev</a:t>
            </a:r>
            <a:r>
              <a:rPr lang="en-US" dirty="0" smtClean="0"/>
              <a:t> increase in Nominal Yield</a:t>
            </a:r>
          </a:p>
          <a:p>
            <a:pPr lvl="1"/>
            <a:r>
              <a:rPr lang="en-US" dirty="0" smtClean="0">
                <a:solidFill>
                  <a:srgbClr val="FF0000"/>
                </a:solidFill>
              </a:rPr>
              <a:t>-18.3% </a:t>
            </a:r>
            <a:r>
              <a:rPr lang="en-US" dirty="0" smtClean="0"/>
              <a:t>with a 1-std </a:t>
            </a:r>
            <a:r>
              <a:rPr lang="en-US" dirty="0" err="1" smtClean="0"/>
              <a:t>dev</a:t>
            </a:r>
            <a:r>
              <a:rPr lang="en-US" dirty="0" smtClean="0"/>
              <a:t> increase in Yield on public debt</a:t>
            </a:r>
          </a:p>
          <a:p>
            <a:pPr lvl="1"/>
            <a:r>
              <a:rPr lang="en-US" dirty="0" smtClean="0">
                <a:solidFill>
                  <a:srgbClr val="FF0000"/>
                </a:solidFill>
              </a:rPr>
              <a:t>-25.5%</a:t>
            </a:r>
            <a:r>
              <a:rPr lang="en-US" dirty="0" smtClean="0"/>
              <a:t> with a 1-std </a:t>
            </a:r>
            <a:r>
              <a:rPr lang="en-US" dirty="0" err="1" smtClean="0"/>
              <a:t>dev</a:t>
            </a:r>
            <a:r>
              <a:rPr lang="en-US" dirty="0" smtClean="0"/>
              <a:t> increase in the Number of parallel investments</a:t>
            </a:r>
          </a:p>
          <a:p>
            <a:pPr lvl="1"/>
            <a:r>
              <a:rPr lang="en-US" dirty="0" smtClean="0">
                <a:solidFill>
                  <a:srgbClr val="FF0000"/>
                </a:solidFill>
              </a:rPr>
              <a:t>-22.3% </a:t>
            </a:r>
            <a:r>
              <a:rPr lang="en-US" dirty="0" smtClean="0"/>
              <a:t>with a 1-std </a:t>
            </a:r>
            <a:r>
              <a:rPr lang="en-US" dirty="0" err="1" smtClean="0"/>
              <a:t>dev</a:t>
            </a:r>
            <a:r>
              <a:rPr lang="en-US" dirty="0" smtClean="0"/>
              <a:t> increase in the Number of prior investment in this project</a:t>
            </a:r>
          </a:p>
          <a:p>
            <a:pPr lvl="1"/>
            <a:r>
              <a:rPr lang="en-US" dirty="0" smtClean="0">
                <a:solidFill>
                  <a:srgbClr val="FF0000"/>
                </a:solidFill>
              </a:rPr>
              <a:t>17.4%</a:t>
            </a:r>
            <a:r>
              <a:rPr lang="en-US" dirty="0" smtClean="0"/>
              <a:t> with a 1-std </a:t>
            </a:r>
            <a:r>
              <a:rPr lang="en-US" dirty="0" err="1" smtClean="0"/>
              <a:t>dev</a:t>
            </a:r>
            <a:r>
              <a:rPr lang="en-US" dirty="0" smtClean="0"/>
              <a:t> increase in the Dollar value of prior investments in this project</a:t>
            </a:r>
            <a:endParaRPr lang="en-US" dirty="0"/>
          </a:p>
        </p:txBody>
      </p:sp>
    </p:spTree>
    <p:extLst>
      <p:ext uri="{BB962C8B-B14F-4D97-AF65-F5344CB8AC3E}">
        <p14:creationId xmlns:p14="http://schemas.microsoft.com/office/powerpoint/2010/main" val="231920425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Invariant Data over Time</a:t>
            </a:r>
            <a:endParaRPr lang="en-US" dirty="0"/>
          </a:p>
        </p:txBody>
      </p:sp>
      <p:sp>
        <p:nvSpPr>
          <p:cNvPr id="3" name="Content Placeholder 2"/>
          <p:cNvSpPr>
            <a:spLocks noGrp="1"/>
          </p:cNvSpPr>
          <p:nvPr>
            <p:ph sz="quarter" idx="1"/>
          </p:nvPr>
        </p:nvSpPr>
        <p:spPr/>
        <p:txBody>
          <a:bodyPr/>
          <a:lstStyle/>
          <a:p>
            <a:r>
              <a:rPr lang="en-US" dirty="0" smtClean="0"/>
              <a:t>Financial Data (Income, Revenue, Assets)</a:t>
            </a:r>
          </a:p>
          <a:p>
            <a:r>
              <a:rPr lang="en-US" dirty="0" smtClean="0"/>
              <a:t>Age</a:t>
            </a:r>
          </a:p>
          <a:p>
            <a:endParaRPr lang="en-US" dirty="0"/>
          </a:p>
          <a:p>
            <a:r>
              <a:rPr lang="en-US" dirty="0" smtClean="0"/>
              <a:t>Cannot include in a panel regression with firm fixed effects</a:t>
            </a:r>
          </a:p>
          <a:p>
            <a:endParaRPr lang="en-US" dirty="0"/>
          </a:p>
          <a:p>
            <a:r>
              <a:rPr lang="en-US" dirty="0" smtClean="0"/>
              <a:t>Can segregate the data by levels of income, revenue, assets, age</a:t>
            </a:r>
            <a:endParaRPr lang="en-US" dirty="0"/>
          </a:p>
        </p:txBody>
      </p:sp>
    </p:spTree>
    <p:extLst>
      <p:ext uri="{BB962C8B-B14F-4D97-AF65-F5344CB8AC3E}">
        <p14:creationId xmlns:p14="http://schemas.microsoft.com/office/powerpoint/2010/main" val="328674086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4192694607"/>
              </p:ext>
            </p:extLst>
          </p:nvPr>
        </p:nvGraphicFramePr>
        <p:xfrm>
          <a:off x="152404" y="152397"/>
          <a:ext cx="8839191" cy="6553205"/>
        </p:xfrm>
        <a:graphic>
          <a:graphicData uri="http://schemas.openxmlformats.org/drawingml/2006/table">
            <a:tbl>
              <a:tblPr>
                <a:tableStyleId>{5C22544A-7EE6-4342-B048-85BDC9FD1C3A}</a:tableStyleId>
              </a:tblPr>
              <a:tblGrid>
                <a:gridCol w="1398668"/>
                <a:gridCol w="504283"/>
                <a:gridCol w="466222"/>
                <a:gridCol w="466222"/>
                <a:gridCol w="466222"/>
                <a:gridCol w="466222"/>
                <a:gridCol w="466222"/>
                <a:gridCol w="466222"/>
                <a:gridCol w="466222"/>
                <a:gridCol w="466222"/>
                <a:gridCol w="466222"/>
                <a:gridCol w="456707"/>
                <a:gridCol w="456707"/>
                <a:gridCol w="456707"/>
                <a:gridCol w="456707"/>
                <a:gridCol w="456707"/>
                <a:gridCol w="456707"/>
              </a:tblGrid>
              <a:tr h="1605690">
                <a:tc>
                  <a:txBody>
                    <a:bodyPr/>
                    <a:lstStyle/>
                    <a:p>
                      <a:pPr algn="l" fontAlgn="ctr"/>
                      <a:r>
                        <a:rPr lang="en-US" sz="800" u="none" strike="noStrike">
                          <a:effectLst/>
                        </a:rPr>
                        <a:t> </a:t>
                      </a:r>
                      <a:endParaRPr lang="en-US" sz="800" b="0" i="0" u="none" strike="noStrike">
                        <a:solidFill>
                          <a:srgbClr val="000000"/>
                        </a:solidFill>
                        <a:effectLst/>
                        <a:latin typeface="Times New Roman"/>
                      </a:endParaRPr>
                    </a:p>
                  </a:txBody>
                  <a:tcPr marL="6890" marR="6890" marT="6890" marB="0" anchor="ctr"/>
                </a:tc>
                <a:tc gridSpan="2">
                  <a:txBody>
                    <a:bodyPr/>
                    <a:lstStyle/>
                    <a:p>
                      <a:pPr algn="ctr" fontAlgn="ctr"/>
                      <a:r>
                        <a:rPr lang="en-US" sz="800" u="none" strike="noStrike">
                          <a:effectLst/>
                        </a:rPr>
                        <a:t>Model 15 (Negatve Binomial, Fixed Effects): Number of Investment / Day, Net Income &gt; 44,066</a:t>
                      </a: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c gridSpan="2">
                  <a:txBody>
                    <a:bodyPr/>
                    <a:lstStyle/>
                    <a:p>
                      <a:pPr algn="ctr" fontAlgn="ctr"/>
                      <a:r>
                        <a:rPr lang="en-US" sz="800" u="none" strike="noStrike">
                          <a:effectLst/>
                        </a:rPr>
                        <a:t>Model 16 (Negatve Binomial, Fixed Effects): Number of Investment / Day, Net Income &lt; 44,066</a:t>
                      </a: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c gridSpan="2">
                  <a:txBody>
                    <a:bodyPr/>
                    <a:lstStyle/>
                    <a:p>
                      <a:pPr algn="ctr" fontAlgn="ctr"/>
                      <a:r>
                        <a:rPr lang="en-US" sz="800" u="none" strike="noStrike">
                          <a:effectLst/>
                        </a:rPr>
                        <a:t>Model 17 (Negatve Binomial, Fixed Effects): Number of Investment / Day, Found Year &lt; 2002</a:t>
                      </a: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c gridSpan="2">
                  <a:txBody>
                    <a:bodyPr/>
                    <a:lstStyle/>
                    <a:p>
                      <a:pPr algn="ctr" fontAlgn="ctr"/>
                      <a:r>
                        <a:rPr lang="en-US" sz="800" u="none" strike="noStrike">
                          <a:effectLst/>
                        </a:rPr>
                        <a:t>Model 18 (Negatve Binomial, Fixed Effects): Number of Investment / Day, Found Year &gt; 2001</a:t>
                      </a: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c gridSpan="2">
                  <a:txBody>
                    <a:bodyPr/>
                    <a:lstStyle/>
                    <a:p>
                      <a:pPr algn="ctr" fontAlgn="ctr"/>
                      <a:r>
                        <a:rPr lang="en-US" sz="800" u="none" strike="noStrike">
                          <a:effectLst/>
                        </a:rPr>
                        <a:t>Model 19 (Negatve Binomial, Fixed Effects): Number of Investment / Day, Revenue &gt; 947,333</a:t>
                      </a: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c gridSpan="2">
                  <a:txBody>
                    <a:bodyPr/>
                    <a:lstStyle/>
                    <a:p>
                      <a:pPr algn="ctr" fontAlgn="ctr"/>
                      <a:r>
                        <a:rPr lang="en-US" sz="800" u="none" strike="noStrike">
                          <a:effectLst/>
                        </a:rPr>
                        <a:t>Model 20 (Negatve Binomial, Fixed Effects): Number of Investment / Day, Revenue &lt; 947,333</a:t>
                      </a: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c gridSpan="2">
                  <a:txBody>
                    <a:bodyPr/>
                    <a:lstStyle/>
                    <a:p>
                      <a:pPr algn="ctr" fontAlgn="ctr"/>
                      <a:r>
                        <a:rPr lang="en-US" sz="800" u="none" strike="noStrike">
                          <a:effectLst/>
                        </a:rPr>
                        <a:t>Model 21 (Negatve Binomial, Fixed Effects): Number of Investment / Day, Assets &gt; 888,777</a:t>
                      </a: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c gridSpan="2">
                  <a:txBody>
                    <a:bodyPr/>
                    <a:lstStyle/>
                    <a:p>
                      <a:pPr algn="ctr" fontAlgn="ctr"/>
                      <a:r>
                        <a:rPr lang="en-US" sz="800" u="none" strike="noStrike">
                          <a:effectLst/>
                        </a:rPr>
                        <a:t>Model 22 (Negatve Binomial, Fixed Effects): Number of Investment / Day, Assets &lt; 888,777</a:t>
                      </a: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r>
              <a:tr h="357578">
                <a:tc>
                  <a:txBody>
                    <a:bodyPr/>
                    <a:lstStyle/>
                    <a:p>
                      <a:pPr algn="l" fontAlgn="ctr"/>
                      <a:r>
                        <a:rPr lang="en-US" sz="800" u="none" strike="noStrike">
                          <a:effectLst/>
                        </a:rPr>
                        <a:t> </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Coefficient</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t-statistic</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Coefficient</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t-statistic</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Coefficient</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t-statistic</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Coefficient</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t-statistic</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Coefficient</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t-statistic</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Coefficient</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t-statistic</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Coefficient</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t-statistic</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Coefficient</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t-statistic</a:t>
                      </a:r>
                      <a:endParaRPr lang="en-US" sz="800" b="0" i="0" u="none" strike="noStrike">
                        <a:solidFill>
                          <a:srgbClr val="000000"/>
                        </a:solidFill>
                        <a:effectLst/>
                        <a:latin typeface="Times New Roman"/>
                      </a:endParaRPr>
                    </a:p>
                  </a:txBody>
                  <a:tcPr marL="6890" marR="6890" marT="6890" marB="0" anchor="ctr"/>
                </a:tc>
              </a:tr>
              <a:tr h="357578">
                <a:tc>
                  <a:txBody>
                    <a:bodyPr/>
                    <a:lstStyle/>
                    <a:p>
                      <a:pPr algn="l" fontAlgn="ctr"/>
                      <a:r>
                        <a:rPr lang="en-US" sz="800" u="none" strike="noStrike">
                          <a:effectLst/>
                        </a:rPr>
                        <a:t>Female Percentage Day</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0.1841</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2.65***</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0.1237</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1.83*</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0.1292</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1.61</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0.1829</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3.01***</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0.1510</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2.23**</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0.1852</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2.65***</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0.0566</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0.63</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0.2141</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3.71***</a:t>
                      </a:r>
                      <a:endParaRPr lang="en-US" sz="800" b="0" i="0" u="none" strike="noStrike">
                        <a:solidFill>
                          <a:srgbClr val="000000"/>
                        </a:solidFill>
                        <a:effectLst/>
                        <a:latin typeface="Times New Roman"/>
                      </a:endParaRPr>
                    </a:p>
                  </a:txBody>
                  <a:tcPr marL="6890" marR="6890" marT="6890" marB="0" anchor="ctr"/>
                </a:tc>
              </a:tr>
              <a:tr h="357578">
                <a:tc>
                  <a:txBody>
                    <a:bodyPr/>
                    <a:lstStyle/>
                    <a:p>
                      <a:pPr algn="l" fontAlgn="ctr"/>
                      <a:r>
                        <a:rPr lang="en-US" sz="800" u="none" strike="noStrike">
                          <a:effectLst/>
                        </a:rPr>
                        <a:t>Newsletter Percentage Day</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0.4480</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11.96***</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0.4822</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13.19***</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0.5052</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11.45***</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0.4481</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13.74***</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0.4991</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13.46***</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0.4438</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11.97***</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0.4387</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8.65***</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0.4822</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15.73***</a:t>
                      </a:r>
                      <a:endParaRPr lang="en-US" sz="800" b="0" i="0" u="none" strike="noStrike">
                        <a:solidFill>
                          <a:srgbClr val="000000"/>
                        </a:solidFill>
                        <a:effectLst/>
                        <a:latin typeface="Times New Roman"/>
                      </a:endParaRPr>
                    </a:p>
                  </a:txBody>
                  <a:tcPr marL="6890" marR="6890" marT="6890" marB="0" anchor="ctr"/>
                </a:tc>
              </a:tr>
              <a:tr h="357578">
                <a:tc>
                  <a:txBody>
                    <a:bodyPr/>
                    <a:lstStyle/>
                    <a:p>
                      <a:pPr algn="l" fontAlgn="ctr"/>
                      <a:r>
                        <a:rPr lang="en-US" sz="800" u="none" strike="noStrike">
                          <a:effectLst/>
                        </a:rPr>
                        <a:t>Mobile Percentage Day</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0.3500</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5.97***</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0.2156</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3.70***</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0.3309</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4.73***</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0.2702</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5.26***</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0.3507</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5.98***</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0.2253</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3.85***</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0.3615</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4.56***</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0.2538</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5.22***</a:t>
                      </a:r>
                      <a:endParaRPr lang="en-US" sz="800" b="0" i="0" u="none" strike="noStrike">
                        <a:solidFill>
                          <a:srgbClr val="000000"/>
                        </a:solidFill>
                        <a:effectLst/>
                        <a:latin typeface="Times New Roman"/>
                      </a:endParaRPr>
                    </a:p>
                  </a:txBody>
                  <a:tcPr marL="6890" marR="6890" marT="6890" marB="0" anchor="ctr"/>
                </a:tc>
              </a:tr>
              <a:tr h="357578">
                <a:tc>
                  <a:txBody>
                    <a:bodyPr/>
                    <a:lstStyle/>
                    <a:p>
                      <a:pPr algn="l" fontAlgn="ctr"/>
                      <a:r>
                        <a:rPr lang="en-US" sz="800" u="none" strike="noStrike">
                          <a:effectLst/>
                        </a:rPr>
                        <a:t>MSCI Return</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-0.4134</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-0.42</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0.8696</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0.85</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1.0281</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0.87</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-0.0529</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-0.06</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-1.6512</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-1.62</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2.2521</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2.26**</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-1.5209</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-1.19</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1.0567</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1.23</a:t>
                      </a:r>
                      <a:endParaRPr lang="en-US" sz="800" b="0" i="0" u="none" strike="noStrike">
                        <a:solidFill>
                          <a:srgbClr val="000000"/>
                        </a:solidFill>
                        <a:effectLst/>
                        <a:latin typeface="Times New Roman"/>
                      </a:endParaRPr>
                    </a:p>
                  </a:txBody>
                  <a:tcPr marL="6890" marR="6890" marT="6890" marB="0" anchor="ctr"/>
                </a:tc>
              </a:tr>
              <a:tr h="357578">
                <a:tc>
                  <a:txBody>
                    <a:bodyPr/>
                    <a:lstStyle/>
                    <a:p>
                      <a:pPr algn="l" fontAlgn="ctr"/>
                      <a:r>
                        <a:rPr lang="en-US" sz="800" u="none" strike="noStrike">
                          <a:effectLst/>
                        </a:rPr>
                        <a:t>Nominal Yield</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-6.8652</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-2.26**</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7.9321</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2.69***</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0.5279</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0.13</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0.9348</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0.42</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-0.7233</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-0.24</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2.2229</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0.86</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-2.4839</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-0.66</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2.6158</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1.12</a:t>
                      </a:r>
                      <a:endParaRPr lang="en-US" sz="800" b="0" i="0" u="none" strike="noStrike">
                        <a:solidFill>
                          <a:srgbClr val="000000"/>
                        </a:solidFill>
                        <a:effectLst/>
                        <a:latin typeface="Times New Roman"/>
                      </a:endParaRPr>
                    </a:p>
                  </a:txBody>
                  <a:tcPr marL="6890" marR="6890" marT="6890" marB="0" anchor="ctr"/>
                </a:tc>
              </a:tr>
              <a:tr h="357578">
                <a:tc>
                  <a:txBody>
                    <a:bodyPr/>
                    <a:lstStyle/>
                    <a:p>
                      <a:pPr algn="l" fontAlgn="ctr"/>
                      <a:r>
                        <a:rPr lang="en-US" sz="800" u="none" strike="noStrike">
                          <a:effectLst/>
                        </a:rPr>
                        <a:t>Yield on Public Debt</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-0.0235</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-0.14</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-0.5077</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-3.21***</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-0.0668</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-0.36</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-0.3317</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-2.32***</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0.0025</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0.02</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-0.6158</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-3.52***</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-0.0282</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-0.14</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-0.3261</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-2.42**</a:t>
                      </a:r>
                      <a:endParaRPr lang="en-US" sz="800" b="0" i="0" u="none" strike="noStrike">
                        <a:solidFill>
                          <a:srgbClr val="000000"/>
                        </a:solidFill>
                        <a:effectLst/>
                        <a:latin typeface="Times New Roman"/>
                      </a:endParaRPr>
                    </a:p>
                  </a:txBody>
                  <a:tcPr marL="6890" marR="6890" marT="6890" marB="0" anchor="ctr"/>
                </a:tc>
              </a:tr>
              <a:tr h="357578">
                <a:tc>
                  <a:txBody>
                    <a:bodyPr/>
                    <a:lstStyle/>
                    <a:p>
                      <a:pPr algn="l" fontAlgn="ctr"/>
                      <a:r>
                        <a:rPr lang="en-US" sz="800" u="none" strike="noStrike">
                          <a:effectLst/>
                        </a:rPr>
                        <a:t>Number of Parrellel Investments</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-0.0243</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-7.23***</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-0.0277</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-7.81***</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-0.0195</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-5.00***</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-0.0277</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-8.86***</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-0.0220</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-6.60***</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-0.0280</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-7.95***</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-0.0214</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-4.79***</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-0.0267</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-9.20***</a:t>
                      </a:r>
                      <a:endParaRPr lang="en-US" sz="800" b="0" i="0" u="none" strike="noStrike">
                        <a:solidFill>
                          <a:srgbClr val="000000"/>
                        </a:solidFill>
                        <a:effectLst/>
                        <a:latin typeface="Times New Roman"/>
                      </a:endParaRPr>
                    </a:p>
                  </a:txBody>
                  <a:tcPr marL="6890" marR="6890" marT="6890" marB="0" anchor="ctr"/>
                </a:tc>
              </a:tr>
              <a:tr h="656579">
                <a:tc>
                  <a:txBody>
                    <a:bodyPr/>
                    <a:lstStyle/>
                    <a:p>
                      <a:pPr algn="l" fontAlgn="ctr"/>
                      <a:r>
                        <a:rPr lang="en-US" sz="800" u="none" strike="noStrike">
                          <a:effectLst/>
                        </a:rPr>
                        <a:t>Cumulative Lag Number of Investments</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-0.0048</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-4.00***</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-0.0033</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-1.98**</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-0.0068</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-4.52***</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-0.0012</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-1.01</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-0.0006</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-0.47</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-0.0077</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-5.15***</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-0.0044</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-2.48**</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-0.0030</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-2.580***</a:t>
                      </a:r>
                      <a:endParaRPr lang="en-US" sz="800" b="0" i="0" u="none" strike="noStrike">
                        <a:solidFill>
                          <a:srgbClr val="000000"/>
                        </a:solidFill>
                        <a:effectLst/>
                        <a:latin typeface="Times New Roman"/>
                      </a:endParaRPr>
                    </a:p>
                  </a:txBody>
                  <a:tcPr marL="6890" marR="6890" marT="6890" marB="0" anchor="ctr"/>
                </a:tc>
              </a:tr>
              <a:tr h="357578">
                <a:tc>
                  <a:txBody>
                    <a:bodyPr/>
                    <a:lstStyle/>
                    <a:p>
                      <a:pPr algn="l" fontAlgn="ctr"/>
                      <a:r>
                        <a:rPr lang="en-US" sz="800" u="none" strike="noStrike">
                          <a:effectLst/>
                        </a:rPr>
                        <a:t>Cumulative Lag Bid Amount</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8.45E-06</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3.15***</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1.33E-05</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3.00***</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1.65E-05</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4.70***</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2.16E-06</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0.76</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2.37E-06</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0.83</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1.62E-05</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4.58***</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8.88E-06</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2.32**</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7.66E-06</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2.66***</a:t>
                      </a:r>
                      <a:endParaRPr lang="en-US" sz="800" b="0" i="0" u="none" strike="noStrike">
                        <a:solidFill>
                          <a:srgbClr val="000000"/>
                        </a:solidFill>
                        <a:effectLst/>
                        <a:latin typeface="Times New Roman"/>
                      </a:endParaRPr>
                    </a:p>
                  </a:txBody>
                  <a:tcPr marL="6890" marR="6890" marT="6890" marB="0" anchor="ctr"/>
                </a:tc>
              </a:tr>
              <a:tr h="357578">
                <a:tc>
                  <a:txBody>
                    <a:bodyPr/>
                    <a:lstStyle/>
                    <a:p>
                      <a:pPr algn="l" fontAlgn="ctr"/>
                      <a:r>
                        <a:rPr lang="en-US" sz="800" u="none" strike="noStrike">
                          <a:effectLst/>
                        </a:rPr>
                        <a:t>Constant</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2.0244</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8.07***</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1.0765</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4.25***</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1.3391</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4.02***</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1.6092</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8.21***</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1.3403</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5.34***</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1.7962</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7.71***</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1.5883</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4.99***</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1.4520</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7.26***</a:t>
                      </a:r>
                      <a:endParaRPr lang="en-US" sz="800" b="0" i="0" u="none" strike="noStrike">
                        <a:solidFill>
                          <a:srgbClr val="000000"/>
                        </a:solidFill>
                        <a:effectLst/>
                        <a:latin typeface="Times New Roman"/>
                      </a:endParaRPr>
                    </a:p>
                  </a:txBody>
                  <a:tcPr marL="6890" marR="6890" marT="6890" marB="0" anchor="ctr"/>
                </a:tc>
              </a:tr>
              <a:tr h="357578">
                <a:tc>
                  <a:txBody>
                    <a:bodyPr/>
                    <a:lstStyle/>
                    <a:p>
                      <a:pPr algn="l" fontAlgn="ctr"/>
                      <a:r>
                        <a:rPr lang="en-US" sz="800" u="none" strike="noStrike">
                          <a:effectLst/>
                        </a:rPr>
                        <a:t>Number of observations</a:t>
                      </a:r>
                      <a:endParaRPr lang="en-US" sz="800" b="0" i="0" u="none" strike="noStrike">
                        <a:solidFill>
                          <a:srgbClr val="000000"/>
                        </a:solidFill>
                        <a:effectLst/>
                        <a:latin typeface="Times New Roman"/>
                      </a:endParaRPr>
                    </a:p>
                  </a:txBody>
                  <a:tcPr marL="6890" marR="6890" marT="6890" marB="0" anchor="ctr"/>
                </a:tc>
                <a:tc gridSpan="2">
                  <a:txBody>
                    <a:bodyPr/>
                    <a:lstStyle/>
                    <a:p>
                      <a:pPr algn="ctr" fontAlgn="ctr"/>
                      <a:r>
                        <a:rPr lang="en-US" sz="800" u="none" strike="noStrike">
                          <a:effectLst/>
                        </a:rPr>
                        <a:t>8236</a:t>
                      </a: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c gridSpan="2">
                  <a:txBody>
                    <a:bodyPr/>
                    <a:lstStyle/>
                    <a:p>
                      <a:pPr algn="ctr" fontAlgn="ctr"/>
                      <a:r>
                        <a:rPr lang="en-US" sz="800" u="none" strike="noStrike">
                          <a:effectLst/>
                        </a:rPr>
                        <a:t>8236</a:t>
                      </a: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c gridSpan="2">
                  <a:txBody>
                    <a:bodyPr/>
                    <a:lstStyle/>
                    <a:p>
                      <a:pPr algn="ctr" fontAlgn="ctr"/>
                      <a:r>
                        <a:rPr lang="en-US" sz="800" u="none" strike="noStrike">
                          <a:effectLst/>
                        </a:rPr>
                        <a:t>8236</a:t>
                      </a: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c gridSpan="2">
                  <a:txBody>
                    <a:bodyPr/>
                    <a:lstStyle/>
                    <a:p>
                      <a:pPr algn="ctr" fontAlgn="ctr"/>
                      <a:r>
                        <a:rPr lang="en-US" sz="800" u="none" strike="noStrike">
                          <a:effectLst/>
                        </a:rPr>
                        <a:t>8236</a:t>
                      </a: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c gridSpan="2">
                  <a:txBody>
                    <a:bodyPr/>
                    <a:lstStyle/>
                    <a:p>
                      <a:pPr algn="ctr" fontAlgn="ctr"/>
                      <a:r>
                        <a:rPr lang="en-US" sz="800" u="none" strike="noStrike">
                          <a:effectLst/>
                        </a:rPr>
                        <a:t>8236</a:t>
                      </a: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c gridSpan="2">
                  <a:txBody>
                    <a:bodyPr/>
                    <a:lstStyle/>
                    <a:p>
                      <a:pPr algn="ctr" fontAlgn="ctr"/>
                      <a:r>
                        <a:rPr lang="en-US" sz="800" u="none" strike="noStrike">
                          <a:effectLst/>
                        </a:rPr>
                        <a:t>8236</a:t>
                      </a: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c gridSpan="2">
                  <a:txBody>
                    <a:bodyPr/>
                    <a:lstStyle/>
                    <a:p>
                      <a:pPr algn="ctr" fontAlgn="ctr"/>
                      <a:r>
                        <a:rPr lang="en-US" sz="800" u="none" strike="noStrike">
                          <a:effectLst/>
                        </a:rPr>
                        <a:t>8236</a:t>
                      </a: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c gridSpan="2">
                  <a:txBody>
                    <a:bodyPr/>
                    <a:lstStyle/>
                    <a:p>
                      <a:pPr algn="ctr" fontAlgn="ctr"/>
                      <a:r>
                        <a:rPr lang="en-US" sz="800" u="none" strike="noStrike">
                          <a:effectLst/>
                        </a:rPr>
                        <a:t>8236</a:t>
                      </a: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r>
              <a:tr h="357578">
                <a:tc>
                  <a:txBody>
                    <a:bodyPr/>
                    <a:lstStyle/>
                    <a:p>
                      <a:pPr algn="l" fontAlgn="ctr"/>
                      <a:r>
                        <a:rPr lang="en-US" sz="800" u="none" strike="noStrike">
                          <a:effectLst/>
                        </a:rPr>
                        <a:t>Number of Groups</a:t>
                      </a:r>
                      <a:endParaRPr lang="en-US" sz="800" b="0" i="0" u="none" strike="noStrike">
                        <a:solidFill>
                          <a:srgbClr val="000000"/>
                        </a:solidFill>
                        <a:effectLst/>
                        <a:latin typeface="Times New Roman"/>
                      </a:endParaRPr>
                    </a:p>
                  </a:txBody>
                  <a:tcPr marL="6890" marR="6890" marT="6890" marB="0" anchor="ctr"/>
                </a:tc>
                <a:tc gridSpan="2">
                  <a:txBody>
                    <a:bodyPr/>
                    <a:lstStyle/>
                    <a:p>
                      <a:pPr algn="ctr" fontAlgn="ctr"/>
                      <a:r>
                        <a:rPr lang="en-US" sz="800" u="none" strike="noStrike">
                          <a:effectLst/>
                        </a:rPr>
                        <a:t>198</a:t>
                      </a: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c gridSpan="2">
                  <a:txBody>
                    <a:bodyPr/>
                    <a:lstStyle/>
                    <a:p>
                      <a:pPr algn="ctr" fontAlgn="ctr"/>
                      <a:r>
                        <a:rPr lang="en-US" sz="800" u="none" strike="noStrike">
                          <a:effectLst/>
                        </a:rPr>
                        <a:t>216</a:t>
                      </a: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c gridSpan="2">
                  <a:txBody>
                    <a:bodyPr/>
                    <a:lstStyle/>
                    <a:p>
                      <a:pPr algn="ctr" fontAlgn="ctr"/>
                      <a:r>
                        <a:rPr lang="en-US" sz="800" u="none" strike="noStrike">
                          <a:effectLst/>
                        </a:rPr>
                        <a:t>140</a:t>
                      </a: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c gridSpan="2">
                  <a:txBody>
                    <a:bodyPr/>
                    <a:lstStyle/>
                    <a:p>
                      <a:pPr algn="ctr" fontAlgn="ctr"/>
                      <a:r>
                        <a:rPr lang="en-US" sz="800" u="none" strike="noStrike">
                          <a:effectLst/>
                        </a:rPr>
                        <a:t>274</a:t>
                      </a: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c gridSpan="2">
                  <a:txBody>
                    <a:bodyPr/>
                    <a:lstStyle/>
                    <a:p>
                      <a:pPr algn="ctr" fontAlgn="ctr"/>
                      <a:r>
                        <a:rPr lang="en-US" sz="800" u="none" strike="noStrike">
                          <a:effectLst/>
                        </a:rPr>
                        <a:t>172</a:t>
                      </a: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c gridSpan="2">
                  <a:txBody>
                    <a:bodyPr/>
                    <a:lstStyle/>
                    <a:p>
                      <a:pPr algn="ctr" fontAlgn="ctr"/>
                      <a:r>
                        <a:rPr lang="en-US" sz="800" u="none" strike="noStrike">
                          <a:effectLst/>
                        </a:rPr>
                        <a:t>242</a:t>
                      </a: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c gridSpan="2">
                  <a:txBody>
                    <a:bodyPr/>
                    <a:lstStyle/>
                    <a:p>
                      <a:pPr algn="ctr" fontAlgn="ctr"/>
                      <a:r>
                        <a:rPr lang="en-US" sz="800" u="none" strike="noStrike">
                          <a:effectLst/>
                        </a:rPr>
                        <a:t>100</a:t>
                      </a: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c gridSpan="2">
                  <a:txBody>
                    <a:bodyPr/>
                    <a:lstStyle/>
                    <a:p>
                      <a:pPr algn="ctr" fontAlgn="ctr"/>
                      <a:r>
                        <a:rPr lang="en-US" sz="800" u="none" strike="noStrike" dirty="0">
                          <a:effectLst/>
                        </a:rPr>
                        <a:t>314</a:t>
                      </a:r>
                      <a:endParaRPr lang="en-US" sz="800" b="0" i="0" u="none" strike="noStrike" dirty="0">
                        <a:solidFill>
                          <a:srgbClr val="000000"/>
                        </a:solidFill>
                        <a:effectLst/>
                        <a:latin typeface="Times New Roman"/>
                      </a:endParaRPr>
                    </a:p>
                  </a:txBody>
                  <a:tcPr marL="6890" marR="6890" marT="6890" marB="0" anchor="ctr"/>
                </a:tc>
                <a:tc hMerge="1">
                  <a:txBody>
                    <a:bodyPr/>
                    <a:lstStyle/>
                    <a:p>
                      <a:endParaRPr lang="en-US"/>
                    </a:p>
                  </a:txBody>
                  <a:tcPr/>
                </a:tc>
              </a:tr>
            </a:tbl>
          </a:graphicData>
        </a:graphic>
      </p:graphicFrame>
    </p:spTree>
    <p:extLst>
      <p:ext uri="{BB962C8B-B14F-4D97-AF65-F5344CB8AC3E}">
        <p14:creationId xmlns:p14="http://schemas.microsoft.com/office/powerpoint/2010/main" val="398872423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350006055"/>
              </p:ext>
            </p:extLst>
          </p:nvPr>
        </p:nvGraphicFramePr>
        <p:xfrm>
          <a:off x="152404" y="152397"/>
          <a:ext cx="8839191" cy="6553205"/>
        </p:xfrm>
        <a:graphic>
          <a:graphicData uri="http://schemas.openxmlformats.org/drawingml/2006/table">
            <a:tbl>
              <a:tblPr>
                <a:tableStyleId>{5C22544A-7EE6-4342-B048-85BDC9FD1C3A}</a:tableStyleId>
              </a:tblPr>
              <a:tblGrid>
                <a:gridCol w="1398668"/>
                <a:gridCol w="504283"/>
                <a:gridCol w="466222"/>
                <a:gridCol w="466222"/>
                <a:gridCol w="466222"/>
                <a:gridCol w="466222"/>
                <a:gridCol w="466222"/>
                <a:gridCol w="466222"/>
                <a:gridCol w="466222"/>
                <a:gridCol w="466222"/>
                <a:gridCol w="466222"/>
                <a:gridCol w="456707"/>
                <a:gridCol w="456707"/>
                <a:gridCol w="456707"/>
                <a:gridCol w="456707"/>
                <a:gridCol w="456707"/>
                <a:gridCol w="456707"/>
              </a:tblGrid>
              <a:tr h="1605690">
                <a:tc>
                  <a:txBody>
                    <a:bodyPr/>
                    <a:lstStyle/>
                    <a:p>
                      <a:pPr algn="l" fontAlgn="ctr"/>
                      <a:r>
                        <a:rPr lang="en-US" sz="800" u="none" strike="noStrike">
                          <a:effectLst/>
                        </a:rPr>
                        <a:t> </a:t>
                      </a:r>
                      <a:endParaRPr lang="en-US" sz="800" b="0" i="0" u="none" strike="noStrike">
                        <a:solidFill>
                          <a:srgbClr val="000000"/>
                        </a:solidFill>
                        <a:effectLst/>
                        <a:latin typeface="Times New Roman"/>
                      </a:endParaRPr>
                    </a:p>
                  </a:txBody>
                  <a:tcPr marL="6890" marR="6890" marT="6890" marB="0" anchor="ctr"/>
                </a:tc>
                <a:tc gridSpan="2">
                  <a:txBody>
                    <a:bodyPr/>
                    <a:lstStyle/>
                    <a:p>
                      <a:pPr algn="ctr" fontAlgn="ctr"/>
                      <a:r>
                        <a:rPr lang="en-US" sz="800" u="none" strike="noStrike">
                          <a:effectLst/>
                        </a:rPr>
                        <a:t>Model 23 (Negatve Binomial, Fixed Effects): Amount Investment / Day, Net Income &gt; 44,066</a:t>
                      </a: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c gridSpan="2">
                  <a:txBody>
                    <a:bodyPr/>
                    <a:lstStyle/>
                    <a:p>
                      <a:pPr algn="ctr" fontAlgn="ctr"/>
                      <a:r>
                        <a:rPr lang="en-US" sz="800" u="none" strike="noStrike">
                          <a:effectLst/>
                        </a:rPr>
                        <a:t>Model 24 (Negatve Binomial, Fixed Effects): Amount Investment / Day, Net Income &lt; 44,066</a:t>
                      </a: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c gridSpan="2">
                  <a:txBody>
                    <a:bodyPr/>
                    <a:lstStyle/>
                    <a:p>
                      <a:pPr algn="ctr" fontAlgn="ctr"/>
                      <a:r>
                        <a:rPr lang="en-US" sz="800" u="none" strike="noStrike">
                          <a:effectLst/>
                        </a:rPr>
                        <a:t>Model 25 (Negatve Binomial, Fixed Effects): Amount Investment / Day, Found Year &lt; 2002</a:t>
                      </a: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c gridSpan="2">
                  <a:txBody>
                    <a:bodyPr/>
                    <a:lstStyle/>
                    <a:p>
                      <a:pPr algn="ctr" fontAlgn="ctr"/>
                      <a:r>
                        <a:rPr lang="en-US" sz="800" u="none" strike="noStrike">
                          <a:effectLst/>
                        </a:rPr>
                        <a:t>Model 26 (Negatve Binomial, Fixed Effects): Amount Investment / Day, Found Year &gt; 2001</a:t>
                      </a: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c gridSpan="2">
                  <a:txBody>
                    <a:bodyPr/>
                    <a:lstStyle/>
                    <a:p>
                      <a:pPr algn="ctr" fontAlgn="ctr"/>
                      <a:r>
                        <a:rPr lang="en-US" sz="800" u="none" strike="noStrike">
                          <a:effectLst/>
                        </a:rPr>
                        <a:t>Model 27 (Negatve Binomial, Fixed Effects): Amount Investment / Day, Revenue &gt; 947,333</a:t>
                      </a: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c gridSpan="2">
                  <a:txBody>
                    <a:bodyPr/>
                    <a:lstStyle/>
                    <a:p>
                      <a:pPr algn="ctr" fontAlgn="ctr"/>
                      <a:r>
                        <a:rPr lang="en-US" sz="800" u="none" strike="noStrike">
                          <a:effectLst/>
                        </a:rPr>
                        <a:t>Model 28 (Negatve Binomial, Fixed Effects): Amount Investment / Day, Revenue &lt; 947,333</a:t>
                      </a: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c gridSpan="2">
                  <a:txBody>
                    <a:bodyPr/>
                    <a:lstStyle/>
                    <a:p>
                      <a:pPr algn="ctr" fontAlgn="ctr"/>
                      <a:r>
                        <a:rPr lang="en-US" sz="800" u="none" strike="noStrike">
                          <a:effectLst/>
                        </a:rPr>
                        <a:t>Model 29 (Negatve Binomial, Fixed Effects): Amount Investment / Day, Assets &gt; 888,777</a:t>
                      </a: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c gridSpan="2">
                  <a:txBody>
                    <a:bodyPr/>
                    <a:lstStyle/>
                    <a:p>
                      <a:pPr algn="ctr" fontAlgn="ctr"/>
                      <a:r>
                        <a:rPr lang="en-US" sz="800" u="none" strike="noStrike">
                          <a:effectLst/>
                        </a:rPr>
                        <a:t>Model 30 (Negatve Binomial, Fixed Effects): Amount Investment / Day, Assets &lt; 888,777</a:t>
                      </a: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r>
              <a:tr h="357578">
                <a:tc>
                  <a:txBody>
                    <a:bodyPr/>
                    <a:lstStyle/>
                    <a:p>
                      <a:pPr algn="l" fontAlgn="ctr"/>
                      <a:r>
                        <a:rPr lang="en-US" sz="800" u="none" strike="noStrike">
                          <a:effectLst/>
                        </a:rPr>
                        <a:t> </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Coefficient</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t-statistic</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Coefficient</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t-statistic</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Coefficient</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t-statistic</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Coefficient</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t-statistic</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Coefficient</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t-statistic</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Coefficient</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t-statistic</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Coefficient</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t-statistic</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Coefficient</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t-statistic</a:t>
                      </a:r>
                      <a:endParaRPr lang="en-US" sz="800" b="0" i="0" u="none" strike="noStrike">
                        <a:solidFill>
                          <a:srgbClr val="000000"/>
                        </a:solidFill>
                        <a:effectLst/>
                        <a:latin typeface="Times New Roman"/>
                      </a:endParaRPr>
                    </a:p>
                  </a:txBody>
                  <a:tcPr marL="6890" marR="6890" marT="6890" marB="0" anchor="ctr"/>
                </a:tc>
              </a:tr>
              <a:tr h="357578">
                <a:tc>
                  <a:txBody>
                    <a:bodyPr/>
                    <a:lstStyle/>
                    <a:p>
                      <a:pPr algn="l" fontAlgn="ctr"/>
                      <a:r>
                        <a:rPr lang="en-US" sz="800" u="none" strike="noStrike">
                          <a:effectLst/>
                        </a:rPr>
                        <a:t>Female Percentage Day</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0.4303</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5.87***</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0.3425</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4.73***</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0.4825</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5.72***</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0.1829</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3.01***</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0.4368</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6.18***</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0.3684</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4.91***</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0.2925</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3.17***</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0.4685</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7.56***</a:t>
                      </a:r>
                      <a:endParaRPr lang="en-US" sz="800" b="0" i="0" u="none" strike="noStrike">
                        <a:solidFill>
                          <a:srgbClr val="000000"/>
                        </a:solidFill>
                        <a:effectLst/>
                        <a:latin typeface="Times New Roman"/>
                      </a:endParaRPr>
                    </a:p>
                  </a:txBody>
                  <a:tcPr marL="6890" marR="6890" marT="6890" marB="0" anchor="ctr"/>
                </a:tc>
              </a:tr>
              <a:tr h="357578">
                <a:tc>
                  <a:txBody>
                    <a:bodyPr/>
                    <a:lstStyle/>
                    <a:p>
                      <a:pPr algn="l" fontAlgn="ctr"/>
                      <a:r>
                        <a:rPr lang="en-US" sz="800" u="none" strike="noStrike">
                          <a:effectLst/>
                        </a:rPr>
                        <a:t>Newsletter Percentage Day</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1.0556</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25.66***</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1.0194</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25.31***</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0.9992</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20.65***</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0.4481</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13.74***</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1.0952</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26.97***</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0.9855</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24.03***</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1.0097</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18.47***</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1.0471</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30.81***</a:t>
                      </a:r>
                      <a:endParaRPr lang="en-US" sz="800" b="0" i="0" u="none" strike="noStrike">
                        <a:solidFill>
                          <a:srgbClr val="000000"/>
                        </a:solidFill>
                        <a:effectLst/>
                        <a:latin typeface="Times New Roman"/>
                      </a:endParaRPr>
                    </a:p>
                  </a:txBody>
                  <a:tcPr marL="6890" marR="6890" marT="6890" marB="0" anchor="ctr"/>
                </a:tc>
              </a:tr>
              <a:tr h="357578">
                <a:tc>
                  <a:txBody>
                    <a:bodyPr/>
                    <a:lstStyle/>
                    <a:p>
                      <a:pPr algn="l" fontAlgn="ctr"/>
                      <a:r>
                        <a:rPr lang="en-US" sz="800" u="none" strike="noStrike">
                          <a:effectLst/>
                        </a:rPr>
                        <a:t>Mobile Percentage Day</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0.5775</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9.04***</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0.4767</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7.63***</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0.6092</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7.96***</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0.2702</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5.26***</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0.6037</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9.55***</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0.4540</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7.14***</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0.5618</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6.66***</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0.5106</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9.63***</a:t>
                      </a:r>
                      <a:endParaRPr lang="en-US" sz="800" b="0" i="0" u="none" strike="noStrike">
                        <a:solidFill>
                          <a:srgbClr val="000000"/>
                        </a:solidFill>
                        <a:effectLst/>
                        <a:latin typeface="Times New Roman"/>
                      </a:endParaRPr>
                    </a:p>
                  </a:txBody>
                  <a:tcPr marL="6890" marR="6890" marT="6890" marB="0" anchor="ctr"/>
                </a:tc>
              </a:tr>
              <a:tr h="357578">
                <a:tc>
                  <a:txBody>
                    <a:bodyPr/>
                    <a:lstStyle/>
                    <a:p>
                      <a:pPr algn="l" fontAlgn="ctr"/>
                      <a:r>
                        <a:rPr lang="en-US" sz="800" u="none" strike="noStrike">
                          <a:effectLst/>
                        </a:rPr>
                        <a:t>MSCI Return</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-0.2631</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-0.21</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-0.5978</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-0.47</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-0.8096</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-0.53</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-0.0529</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-0.06</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-1.5034</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-1.19</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1.0210</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0.8</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-3.2734</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-2.05***</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0.9204</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0.85</a:t>
                      </a:r>
                      <a:endParaRPr lang="en-US" sz="800" b="0" i="0" u="none" strike="noStrike">
                        <a:solidFill>
                          <a:srgbClr val="000000"/>
                        </a:solidFill>
                        <a:effectLst/>
                        <a:latin typeface="Times New Roman"/>
                      </a:endParaRPr>
                    </a:p>
                  </a:txBody>
                  <a:tcPr marL="6890" marR="6890" marT="6890" marB="0" anchor="ctr"/>
                </a:tc>
              </a:tr>
              <a:tr h="357578">
                <a:tc>
                  <a:txBody>
                    <a:bodyPr/>
                    <a:lstStyle/>
                    <a:p>
                      <a:pPr algn="l" fontAlgn="ctr"/>
                      <a:r>
                        <a:rPr lang="en-US" sz="800" u="none" strike="noStrike">
                          <a:effectLst/>
                        </a:rPr>
                        <a:t>Nominal Yield</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-8.2969</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-5.33***</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-0.0392</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-0.03</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-6.5409</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-3.55***</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0.9348</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0.42</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-2.0003</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-1.42</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-4.3154</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-3.32***</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-1.4874</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-0.79</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-3.4704</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-3.15***</a:t>
                      </a:r>
                      <a:endParaRPr lang="en-US" sz="800" b="0" i="0" u="none" strike="noStrike">
                        <a:solidFill>
                          <a:srgbClr val="000000"/>
                        </a:solidFill>
                        <a:effectLst/>
                        <a:latin typeface="Times New Roman"/>
                      </a:endParaRPr>
                    </a:p>
                  </a:txBody>
                  <a:tcPr marL="6890" marR="6890" marT="6890" marB="0" anchor="ctr"/>
                </a:tc>
              </a:tr>
              <a:tr h="357578">
                <a:tc>
                  <a:txBody>
                    <a:bodyPr/>
                    <a:lstStyle/>
                    <a:p>
                      <a:pPr algn="l" fontAlgn="ctr"/>
                      <a:r>
                        <a:rPr lang="en-US" sz="800" u="none" strike="noStrike">
                          <a:effectLst/>
                        </a:rPr>
                        <a:t>Yield on Public Debt</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-0.3749</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-4.28***</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-0.6011</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-6.59***</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-0.7400</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-7.30***</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-0.3317</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-2.32**</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-0.3645</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-4.19***</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-0.5864</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-6.41***</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-0.1795</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-1.55</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-0.6152</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-8.15***</a:t>
                      </a:r>
                      <a:endParaRPr lang="en-US" sz="800" b="0" i="0" u="none" strike="noStrike">
                        <a:solidFill>
                          <a:srgbClr val="000000"/>
                        </a:solidFill>
                        <a:effectLst/>
                        <a:latin typeface="Times New Roman"/>
                      </a:endParaRPr>
                    </a:p>
                  </a:txBody>
                  <a:tcPr marL="6890" marR="6890" marT="6890" marB="0" anchor="ctr"/>
                </a:tc>
              </a:tr>
              <a:tr h="357578">
                <a:tc>
                  <a:txBody>
                    <a:bodyPr/>
                    <a:lstStyle/>
                    <a:p>
                      <a:pPr algn="l" fontAlgn="ctr"/>
                      <a:r>
                        <a:rPr lang="en-US" sz="800" u="none" strike="noStrike">
                          <a:effectLst/>
                        </a:rPr>
                        <a:t>Number of Parrellel Investments</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-0.0115</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-4.06***</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-0.0165</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-5.69***</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-0.0153</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-4.69***</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-0.0277</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-8.86***</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-0.0084</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-2.97***</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-0.0182</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-6.28***</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-0.0013</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-0.34</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-0.0187</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-7.65***</a:t>
                      </a:r>
                      <a:endParaRPr lang="en-US" sz="800" b="0" i="0" u="none" strike="noStrike">
                        <a:solidFill>
                          <a:srgbClr val="000000"/>
                        </a:solidFill>
                        <a:effectLst/>
                        <a:latin typeface="Times New Roman"/>
                      </a:endParaRPr>
                    </a:p>
                  </a:txBody>
                  <a:tcPr marL="6890" marR="6890" marT="6890" marB="0" anchor="ctr"/>
                </a:tc>
              </a:tr>
              <a:tr h="656579">
                <a:tc>
                  <a:txBody>
                    <a:bodyPr/>
                    <a:lstStyle/>
                    <a:p>
                      <a:pPr algn="l" fontAlgn="ctr"/>
                      <a:r>
                        <a:rPr lang="en-US" sz="800" u="none" strike="noStrike">
                          <a:effectLst/>
                        </a:rPr>
                        <a:t>Cumulative Lag Number of Investments</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0.0068</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6.00***</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0.0106</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6.62***</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0.0045</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3.06***</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-0.0012</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-1.01</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0.0089</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8.13***</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0.0068</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4.15***</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0.0079</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5.30***</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0.0087</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7.30***</a:t>
                      </a:r>
                      <a:endParaRPr lang="en-US" sz="800" b="0" i="0" u="none" strike="noStrike">
                        <a:solidFill>
                          <a:srgbClr val="000000"/>
                        </a:solidFill>
                        <a:effectLst/>
                        <a:latin typeface="Times New Roman"/>
                      </a:endParaRPr>
                    </a:p>
                  </a:txBody>
                  <a:tcPr marL="6890" marR="6890" marT="6890" marB="0" anchor="ctr"/>
                </a:tc>
              </a:tr>
              <a:tr h="357578">
                <a:tc>
                  <a:txBody>
                    <a:bodyPr/>
                    <a:lstStyle/>
                    <a:p>
                      <a:pPr algn="l" fontAlgn="ctr"/>
                      <a:r>
                        <a:rPr lang="en-US" sz="800" u="none" strike="noStrike">
                          <a:effectLst/>
                        </a:rPr>
                        <a:t>Cumulative Lag Bid Amount</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-4.77E-06</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-1.80*</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-8.35E-06</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-1.91*</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3.54E-06</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1.04</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2.16E-06</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0.76</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-7.16E-06</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-2.67***</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-1.69E-06</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-0.42</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-2.34E-06</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-0.71</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-8.77E-06</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-2.86***</a:t>
                      </a:r>
                      <a:endParaRPr lang="en-US" sz="800" b="0" i="0" u="none" strike="noStrike">
                        <a:solidFill>
                          <a:srgbClr val="000000"/>
                        </a:solidFill>
                        <a:effectLst/>
                        <a:latin typeface="Times New Roman"/>
                      </a:endParaRPr>
                    </a:p>
                  </a:txBody>
                  <a:tcPr marL="6890" marR="6890" marT="6890" marB="0" anchor="ctr"/>
                </a:tc>
              </a:tr>
              <a:tr h="357578">
                <a:tc>
                  <a:txBody>
                    <a:bodyPr/>
                    <a:lstStyle/>
                    <a:p>
                      <a:pPr algn="l" fontAlgn="ctr"/>
                      <a:r>
                        <a:rPr lang="en-US" sz="800" u="none" strike="noStrike">
                          <a:effectLst/>
                        </a:rPr>
                        <a:t>Constant</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-0.4997</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-3.44***</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-0.9756</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-7.36***</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-0.3237</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-1.80*</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1.6092</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8.21***</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-1.1255</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-8.06***</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-0.4928</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-3.59***</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-1.3527</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-7.43***</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-0.5951</a:t>
                      </a:r>
                      <a:endParaRPr lang="en-US" sz="800" b="0" i="0" u="none" strike="noStrike">
                        <a:solidFill>
                          <a:srgbClr val="000000"/>
                        </a:solidFill>
                        <a:effectLst/>
                        <a:latin typeface="Times New Roman"/>
                      </a:endParaRPr>
                    </a:p>
                  </a:txBody>
                  <a:tcPr marL="6890" marR="6890" marT="6890" marB="0" anchor="ctr"/>
                </a:tc>
                <a:tc>
                  <a:txBody>
                    <a:bodyPr/>
                    <a:lstStyle/>
                    <a:p>
                      <a:pPr algn="ctr" fontAlgn="ctr"/>
                      <a:r>
                        <a:rPr lang="en-US" sz="800" u="none" strike="noStrike">
                          <a:effectLst/>
                        </a:rPr>
                        <a:t>-5.15***</a:t>
                      </a:r>
                      <a:endParaRPr lang="en-US" sz="800" b="0" i="0" u="none" strike="noStrike">
                        <a:solidFill>
                          <a:srgbClr val="000000"/>
                        </a:solidFill>
                        <a:effectLst/>
                        <a:latin typeface="Times New Roman"/>
                      </a:endParaRPr>
                    </a:p>
                  </a:txBody>
                  <a:tcPr marL="6890" marR="6890" marT="6890" marB="0" anchor="ctr"/>
                </a:tc>
              </a:tr>
              <a:tr h="357578">
                <a:tc>
                  <a:txBody>
                    <a:bodyPr/>
                    <a:lstStyle/>
                    <a:p>
                      <a:pPr algn="l" fontAlgn="ctr"/>
                      <a:r>
                        <a:rPr lang="en-US" sz="800" u="none" strike="noStrike">
                          <a:effectLst/>
                        </a:rPr>
                        <a:t>Number of observations</a:t>
                      </a:r>
                      <a:endParaRPr lang="en-US" sz="800" b="0" i="0" u="none" strike="noStrike">
                        <a:solidFill>
                          <a:srgbClr val="000000"/>
                        </a:solidFill>
                        <a:effectLst/>
                        <a:latin typeface="Times New Roman"/>
                      </a:endParaRPr>
                    </a:p>
                  </a:txBody>
                  <a:tcPr marL="6890" marR="6890" marT="6890" marB="0" anchor="ctr"/>
                </a:tc>
                <a:tc gridSpan="2">
                  <a:txBody>
                    <a:bodyPr/>
                    <a:lstStyle/>
                    <a:p>
                      <a:pPr algn="ctr" fontAlgn="ctr"/>
                      <a:r>
                        <a:rPr lang="en-US" sz="800" u="none" strike="noStrike">
                          <a:effectLst/>
                        </a:rPr>
                        <a:t>8236</a:t>
                      </a: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c gridSpan="2">
                  <a:txBody>
                    <a:bodyPr/>
                    <a:lstStyle/>
                    <a:p>
                      <a:pPr algn="ctr" fontAlgn="ctr"/>
                      <a:r>
                        <a:rPr lang="en-US" sz="800" u="none" strike="noStrike">
                          <a:effectLst/>
                        </a:rPr>
                        <a:t>8236</a:t>
                      </a: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c gridSpan="2">
                  <a:txBody>
                    <a:bodyPr/>
                    <a:lstStyle/>
                    <a:p>
                      <a:pPr algn="ctr" fontAlgn="ctr"/>
                      <a:r>
                        <a:rPr lang="en-US" sz="800" u="none" strike="noStrike">
                          <a:effectLst/>
                        </a:rPr>
                        <a:t>8236</a:t>
                      </a: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c gridSpan="2">
                  <a:txBody>
                    <a:bodyPr/>
                    <a:lstStyle/>
                    <a:p>
                      <a:pPr algn="ctr" fontAlgn="ctr"/>
                      <a:r>
                        <a:rPr lang="en-US" sz="800" u="none" strike="noStrike">
                          <a:effectLst/>
                        </a:rPr>
                        <a:t>8236</a:t>
                      </a: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c gridSpan="2">
                  <a:txBody>
                    <a:bodyPr/>
                    <a:lstStyle/>
                    <a:p>
                      <a:pPr algn="ctr" fontAlgn="ctr"/>
                      <a:r>
                        <a:rPr lang="en-US" sz="800" u="none" strike="noStrike">
                          <a:effectLst/>
                        </a:rPr>
                        <a:t>8236</a:t>
                      </a: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c gridSpan="2">
                  <a:txBody>
                    <a:bodyPr/>
                    <a:lstStyle/>
                    <a:p>
                      <a:pPr algn="ctr" fontAlgn="ctr"/>
                      <a:r>
                        <a:rPr lang="en-US" sz="800" u="none" strike="noStrike">
                          <a:effectLst/>
                        </a:rPr>
                        <a:t>8236</a:t>
                      </a: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c gridSpan="2">
                  <a:txBody>
                    <a:bodyPr/>
                    <a:lstStyle/>
                    <a:p>
                      <a:pPr algn="ctr" fontAlgn="ctr"/>
                      <a:r>
                        <a:rPr lang="en-US" sz="800" u="none" strike="noStrike">
                          <a:effectLst/>
                        </a:rPr>
                        <a:t>8236</a:t>
                      </a: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c gridSpan="2">
                  <a:txBody>
                    <a:bodyPr/>
                    <a:lstStyle/>
                    <a:p>
                      <a:pPr algn="ctr" fontAlgn="ctr"/>
                      <a:r>
                        <a:rPr lang="en-US" sz="800" u="none" strike="noStrike">
                          <a:effectLst/>
                        </a:rPr>
                        <a:t>8236</a:t>
                      </a: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r>
              <a:tr h="357578">
                <a:tc>
                  <a:txBody>
                    <a:bodyPr/>
                    <a:lstStyle/>
                    <a:p>
                      <a:pPr algn="l" fontAlgn="ctr"/>
                      <a:r>
                        <a:rPr lang="en-US" sz="800" u="none" strike="noStrike">
                          <a:effectLst/>
                        </a:rPr>
                        <a:t>Number of Groups</a:t>
                      </a:r>
                      <a:endParaRPr lang="en-US" sz="800" b="0" i="0" u="none" strike="noStrike">
                        <a:solidFill>
                          <a:srgbClr val="000000"/>
                        </a:solidFill>
                        <a:effectLst/>
                        <a:latin typeface="Times New Roman"/>
                      </a:endParaRPr>
                    </a:p>
                  </a:txBody>
                  <a:tcPr marL="6890" marR="6890" marT="6890" marB="0" anchor="ctr"/>
                </a:tc>
                <a:tc gridSpan="2">
                  <a:txBody>
                    <a:bodyPr/>
                    <a:lstStyle/>
                    <a:p>
                      <a:pPr algn="ctr" fontAlgn="ctr"/>
                      <a:r>
                        <a:rPr lang="en-US" sz="800" u="none" strike="noStrike">
                          <a:effectLst/>
                        </a:rPr>
                        <a:t>198</a:t>
                      </a: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c gridSpan="2">
                  <a:txBody>
                    <a:bodyPr/>
                    <a:lstStyle/>
                    <a:p>
                      <a:pPr algn="ctr" fontAlgn="ctr"/>
                      <a:r>
                        <a:rPr lang="en-US" sz="800" u="none" strike="noStrike">
                          <a:effectLst/>
                        </a:rPr>
                        <a:t>216</a:t>
                      </a: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c gridSpan="2">
                  <a:txBody>
                    <a:bodyPr/>
                    <a:lstStyle/>
                    <a:p>
                      <a:pPr algn="ctr" fontAlgn="ctr"/>
                      <a:r>
                        <a:rPr lang="en-US" sz="800" u="none" strike="noStrike">
                          <a:effectLst/>
                        </a:rPr>
                        <a:t>140</a:t>
                      </a: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c gridSpan="2">
                  <a:txBody>
                    <a:bodyPr/>
                    <a:lstStyle/>
                    <a:p>
                      <a:pPr algn="ctr" fontAlgn="ctr"/>
                      <a:r>
                        <a:rPr lang="en-US" sz="800" u="none" strike="noStrike">
                          <a:effectLst/>
                        </a:rPr>
                        <a:t>274</a:t>
                      </a: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c gridSpan="2">
                  <a:txBody>
                    <a:bodyPr/>
                    <a:lstStyle/>
                    <a:p>
                      <a:pPr algn="ctr" fontAlgn="ctr"/>
                      <a:r>
                        <a:rPr lang="en-US" sz="800" u="none" strike="noStrike">
                          <a:effectLst/>
                        </a:rPr>
                        <a:t>172</a:t>
                      </a: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c gridSpan="2">
                  <a:txBody>
                    <a:bodyPr/>
                    <a:lstStyle/>
                    <a:p>
                      <a:pPr algn="ctr" fontAlgn="ctr"/>
                      <a:r>
                        <a:rPr lang="en-US" sz="800" u="none" strike="noStrike">
                          <a:effectLst/>
                        </a:rPr>
                        <a:t>242</a:t>
                      </a: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c gridSpan="2">
                  <a:txBody>
                    <a:bodyPr/>
                    <a:lstStyle/>
                    <a:p>
                      <a:pPr algn="ctr" fontAlgn="ctr"/>
                      <a:r>
                        <a:rPr lang="en-US" sz="800" u="none" strike="noStrike">
                          <a:effectLst/>
                        </a:rPr>
                        <a:t>100</a:t>
                      </a:r>
                      <a:endParaRPr lang="en-US" sz="800" b="0" i="0" u="none" strike="noStrike">
                        <a:solidFill>
                          <a:srgbClr val="000000"/>
                        </a:solidFill>
                        <a:effectLst/>
                        <a:latin typeface="Times New Roman"/>
                      </a:endParaRPr>
                    </a:p>
                  </a:txBody>
                  <a:tcPr marL="6890" marR="6890" marT="6890" marB="0" anchor="ctr"/>
                </a:tc>
                <a:tc hMerge="1">
                  <a:txBody>
                    <a:bodyPr/>
                    <a:lstStyle/>
                    <a:p>
                      <a:endParaRPr lang="en-US"/>
                    </a:p>
                  </a:txBody>
                  <a:tcPr/>
                </a:tc>
                <a:tc gridSpan="2">
                  <a:txBody>
                    <a:bodyPr/>
                    <a:lstStyle/>
                    <a:p>
                      <a:pPr algn="ctr" fontAlgn="ctr"/>
                      <a:r>
                        <a:rPr lang="en-US" sz="800" u="none" strike="noStrike" dirty="0">
                          <a:effectLst/>
                        </a:rPr>
                        <a:t>314</a:t>
                      </a:r>
                      <a:endParaRPr lang="en-US" sz="800" b="0" i="0" u="none" strike="noStrike" dirty="0">
                        <a:solidFill>
                          <a:srgbClr val="000000"/>
                        </a:solidFill>
                        <a:effectLst/>
                        <a:latin typeface="Times New Roman"/>
                      </a:endParaRPr>
                    </a:p>
                  </a:txBody>
                  <a:tcPr marL="6890" marR="6890" marT="6890" marB="0" anchor="ctr"/>
                </a:tc>
                <a:tc hMerge="1">
                  <a:txBody>
                    <a:bodyPr/>
                    <a:lstStyle/>
                    <a:p>
                      <a:endParaRPr lang="en-US"/>
                    </a:p>
                  </a:txBody>
                  <a:tcPr/>
                </a:tc>
              </a:tr>
            </a:tbl>
          </a:graphicData>
        </a:graphic>
      </p:graphicFrame>
    </p:spTree>
    <p:extLst>
      <p:ext uri="{BB962C8B-B14F-4D97-AF65-F5344CB8AC3E}">
        <p14:creationId xmlns:p14="http://schemas.microsoft.com/office/powerpoint/2010/main" val="352709983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of Segregating the Data by Income</a:t>
            </a:r>
            <a:endParaRPr lang="en-US" dirty="0"/>
          </a:p>
        </p:txBody>
      </p:sp>
      <p:sp>
        <p:nvSpPr>
          <p:cNvPr id="3" name="Content Placeholder 2"/>
          <p:cNvSpPr>
            <a:spLocks noGrp="1"/>
          </p:cNvSpPr>
          <p:nvPr>
            <p:ph sz="quarter" idx="1"/>
          </p:nvPr>
        </p:nvSpPr>
        <p:spPr/>
        <p:txBody>
          <a:bodyPr>
            <a:normAutofit fontScale="92500" lnSpcReduction="20000"/>
          </a:bodyPr>
          <a:lstStyle/>
          <a:p>
            <a:r>
              <a:rPr lang="en-US" dirty="0" smtClean="0"/>
              <a:t>For larger income projects, there is a greater impact on investments / day for:</a:t>
            </a:r>
          </a:p>
          <a:p>
            <a:pPr lvl="1"/>
            <a:r>
              <a:rPr lang="en-US" dirty="0" smtClean="0"/>
              <a:t>Female participation</a:t>
            </a:r>
          </a:p>
          <a:p>
            <a:pPr lvl="1"/>
            <a:r>
              <a:rPr lang="en-US" dirty="0" smtClean="0"/>
              <a:t>Mobile phones</a:t>
            </a:r>
          </a:p>
          <a:p>
            <a:pPr lvl="1"/>
            <a:r>
              <a:rPr lang="en-US" dirty="0" smtClean="0"/>
              <a:t>And Nominal Yield is negatively related to investments per day (unexpected)</a:t>
            </a:r>
          </a:p>
          <a:p>
            <a:endParaRPr lang="en-US" dirty="0" smtClean="0"/>
          </a:p>
          <a:p>
            <a:r>
              <a:rPr lang="en-US" dirty="0" smtClean="0"/>
              <a:t>For smaller income projects, there is a greater </a:t>
            </a:r>
            <a:r>
              <a:rPr lang="en-US" dirty="0"/>
              <a:t>impact on investments / day for:</a:t>
            </a:r>
          </a:p>
          <a:p>
            <a:pPr lvl="1"/>
            <a:r>
              <a:rPr lang="en-US" dirty="0" smtClean="0"/>
              <a:t>Newsletters</a:t>
            </a:r>
          </a:p>
          <a:p>
            <a:pPr lvl="1"/>
            <a:r>
              <a:rPr lang="en-US" dirty="0" smtClean="0"/>
              <a:t>Yield on public debt</a:t>
            </a:r>
          </a:p>
          <a:p>
            <a:pPr lvl="1"/>
            <a:r>
              <a:rPr lang="en-US" dirty="0" smtClean="0"/>
              <a:t>Number of parallel investments</a:t>
            </a:r>
          </a:p>
          <a:p>
            <a:pPr lvl="1"/>
            <a:r>
              <a:rPr lang="en-US" dirty="0" smtClean="0"/>
              <a:t>Cumulative lagged investments and cumulative bid amount</a:t>
            </a:r>
          </a:p>
          <a:p>
            <a:pPr lvl="1"/>
            <a:r>
              <a:rPr lang="en-US" dirty="0" smtClean="0"/>
              <a:t>And Nominal Yield is positively related to investments per day</a:t>
            </a:r>
            <a:endParaRPr lang="en-US" dirty="0"/>
          </a:p>
        </p:txBody>
      </p:sp>
    </p:spTree>
    <p:extLst>
      <p:ext uri="{BB962C8B-B14F-4D97-AF65-F5344CB8AC3E}">
        <p14:creationId xmlns:p14="http://schemas.microsoft.com/office/powerpoint/2010/main" val="173030030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of Segregating the Data by Age</a:t>
            </a:r>
            <a:endParaRPr lang="en-US" dirty="0"/>
          </a:p>
        </p:txBody>
      </p:sp>
      <p:sp>
        <p:nvSpPr>
          <p:cNvPr id="3" name="Content Placeholder 2"/>
          <p:cNvSpPr>
            <a:spLocks noGrp="1"/>
          </p:cNvSpPr>
          <p:nvPr>
            <p:ph sz="quarter" idx="1"/>
          </p:nvPr>
        </p:nvSpPr>
        <p:spPr/>
        <p:txBody>
          <a:bodyPr>
            <a:normAutofit fontScale="92500" lnSpcReduction="10000"/>
          </a:bodyPr>
          <a:lstStyle/>
          <a:p>
            <a:r>
              <a:rPr lang="en-US" dirty="0" smtClean="0"/>
              <a:t>For young firms, there is a greater impact on investments / day for:</a:t>
            </a:r>
          </a:p>
          <a:p>
            <a:pPr lvl="1"/>
            <a:r>
              <a:rPr lang="en-US" dirty="0" smtClean="0"/>
              <a:t>Female participation</a:t>
            </a:r>
          </a:p>
          <a:p>
            <a:pPr lvl="1"/>
            <a:r>
              <a:rPr lang="en-US" dirty="0" smtClean="0"/>
              <a:t>Parallel investments</a:t>
            </a:r>
          </a:p>
          <a:p>
            <a:pPr lvl="1"/>
            <a:r>
              <a:rPr lang="en-US" dirty="0" smtClean="0"/>
              <a:t>Yield on pubic debt</a:t>
            </a:r>
          </a:p>
          <a:p>
            <a:endParaRPr lang="en-US" dirty="0" smtClean="0"/>
          </a:p>
          <a:p>
            <a:r>
              <a:rPr lang="en-US" dirty="0" smtClean="0"/>
              <a:t>For older firms, there is a greater </a:t>
            </a:r>
            <a:r>
              <a:rPr lang="en-US" dirty="0"/>
              <a:t>impact on investments / day for:</a:t>
            </a:r>
          </a:p>
          <a:p>
            <a:pPr lvl="1"/>
            <a:r>
              <a:rPr lang="en-US" dirty="0" smtClean="0"/>
              <a:t>Newsletters</a:t>
            </a:r>
          </a:p>
          <a:p>
            <a:pPr lvl="1"/>
            <a:r>
              <a:rPr lang="en-US" dirty="0" smtClean="0"/>
              <a:t>Mobile phones</a:t>
            </a:r>
          </a:p>
          <a:p>
            <a:pPr lvl="1"/>
            <a:r>
              <a:rPr lang="en-US" dirty="0" smtClean="0"/>
              <a:t>Cumulative prior investments and cumulative prior investment amounts</a:t>
            </a:r>
            <a:endParaRPr lang="en-US" dirty="0"/>
          </a:p>
        </p:txBody>
      </p:sp>
    </p:spTree>
    <p:extLst>
      <p:ext uri="{BB962C8B-B14F-4D97-AF65-F5344CB8AC3E}">
        <p14:creationId xmlns:p14="http://schemas.microsoft.com/office/powerpoint/2010/main" val="209097540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of Segregating the Data by Revenue</a:t>
            </a:r>
            <a:endParaRPr lang="en-US" dirty="0"/>
          </a:p>
        </p:txBody>
      </p:sp>
      <p:sp>
        <p:nvSpPr>
          <p:cNvPr id="3" name="Content Placeholder 2"/>
          <p:cNvSpPr>
            <a:spLocks noGrp="1"/>
          </p:cNvSpPr>
          <p:nvPr>
            <p:ph sz="quarter" idx="1"/>
          </p:nvPr>
        </p:nvSpPr>
        <p:spPr/>
        <p:txBody>
          <a:bodyPr>
            <a:normAutofit fontScale="92500" lnSpcReduction="20000"/>
          </a:bodyPr>
          <a:lstStyle/>
          <a:p>
            <a:r>
              <a:rPr lang="en-US" dirty="0" smtClean="0"/>
              <a:t>For high revenue firms, there is a greater impact on investments / day for:</a:t>
            </a:r>
          </a:p>
          <a:p>
            <a:pPr lvl="1"/>
            <a:r>
              <a:rPr lang="en-US" dirty="0" smtClean="0"/>
              <a:t>Newsletters</a:t>
            </a:r>
          </a:p>
          <a:p>
            <a:pPr lvl="1"/>
            <a:r>
              <a:rPr lang="en-US" dirty="0" smtClean="0"/>
              <a:t>Mobile use</a:t>
            </a:r>
          </a:p>
          <a:p>
            <a:endParaRPr lang="en-US" dirty="0" smtClean="0"/>
          </a:p>
          <a:p>
            <a:r>
              <a:rPr lang="en-US" dirty="0" smtClean="0"/>
              <a:t>For low revenue firms, there is a greater </a:t>
            </a:r>
            <a:r>
              <a:rPr lang="en-US" dirty="0"/>
              <a:t>impact on investments / day for:</a:t>
            </a:r>
          </a:p>
          <a:p>
            <a:pPr lvl="1"/>
            <a:r>
              <a:rPr lang="en-US" dirty="0" smtClean="0"/>
              <a:t>Female participation</a:t>
            </a:r>
          </a:p>
          <a:p>
            <a:pPr lvl="1"/>
            <a:r>
              <a:rPr lang="en-US" dirty="0" smtClean="0"/>
              <a:t>MSCI returns</a:t>
            </a:r>
          </a:p>
          <a:p>
            <a:pPr lvl="1"/>
            <a:r>
              <a:rPr lang="en-US" dirty="0" smtClean="0"/>
              <a:t>Yield on public debt</a:t>
            </a:r>
          </a:p>
          <a:p>
            <a:pPr lvl="1"/>
            <a:r>
              <a:rPr lang="en-US" dirty="0" smtClean="0"/>
              <a:t>Number of parallel investments</a:t>
            </a:r>
          </a:p>
          <a:p>
            <a:pPr lvl="1"/>
            <a:r>
              <a:rPr lang="en-US" dirty="0" smtClean="0"/>
              <a:t>Cumulative prior investments and cumulative prior investment amounts</a:t>
            </a:r>
            <a:endParaRPr lang="en-US" dirty="0"/>
          </a:p>
        </p:txBody>
      </p:sp>
    </p:spTree>
    <p:extLst>
      <p:ext uri="{BB962C8B-B14F-4D97-AF65-F5344CB8AC3E}">
        <p14:creationId xmlns:p14="http://schemas.microsoft.com/office/powerpoint/2010/main" val="407367305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of Segregating the Data by Assets</a:t>
            </a:r>
            <a:endParaRPr lang="en-US" dirty="0"/>
          </a:p>
        </p:txBody>
      </p:sp>
      <p:sp>
        <p:nvSpPr>
          <p:cNvPr id="3" name="Content Placeholder 2"/>
          <p:cNvSpPr>
            <a:spLocks noGrp="1"/>
          </p:cNvSpPr>
          <p:nvPr>
            <p:ph sz="quarter" idx="1"/>
          </p:nvPr>
        </p:nvSpPr>
        <p:spPr/>
        <p:txBody>
          <a:bodyPr>
            <a:normAutofit fontScale="92500" lnSpcReduction="20000"/>
          </a:bodyPr>
          <a:lstStyle/>
          <a:p>
            <a:r>
              <a:rPr lang="en-US" dirty="0" smtClean="0"/>
              <a:t>For high assets firms, there is a greater impact on investments / day for:</a:t>
            </a:r>
          </a:p>
          <a:p>
            <a:pPr lvl="1"/>
            <a:r>
              <a:rPr lang="en-US" dirty="0" smtClean="0"/>
              <a:t>Mobile use</a:t>
            </a:r>
          </a:p>
          <a:p>
            <a:pPr lvl="1"/>
            <a:r>
              <a:rPr lang="en-US" dirty="0" smtClean="0"/>
              <a:t>Cumulative </a:t>
            </a:r>
            <a:r>
              <a:rPr lang="en-US" dirty="0"/>
              <a:t>prior investments and cumulative prior investment amounts</a:t>
            </a:r>
          </a:p>
          <a:p>
            <a:endParaRPr lang="en-US" dirty="0" smtClean="0"/>
          </a:p>
          <a:p>
            <a:r>
              <a:rPr lang="en-US" dirty="0" smtClean="0"/>
              <a:t>For low assets firms, there is a greater </a:t>
            </a:r>
            <a:r>
              <a:rPr lang="en-US" dirty="0"/>
              <a:t>impact on investments / day for:</a:t>
            </a:r>
          </a:p>
          <a:p>
            <a:pPr lvl="1"/>
            <a:r>
              <a:rPr lang="en-US" dirty="0" smtClean="0"/>
              <a:t>Female participation</a:t>
            </a:r>
          </a:p>
          <a:p>
            <a:pPr lvl="1"/>
            <a:r>
              <a:rPr lang="en-US" dirty="0" smtClean="0"/>
              <a:t>Newsletters</a:t>
            </a:r>
          </a:p>
          <a:p>
            <a:pPr lvl="1"/>
            <a:r>
              <a:rPr lang="en-US" dirty="0" smtClean="0"/>
              <a:t>MSCI returns</a:t>
            </a:r>
          </a:p>
          <a:p>
            <a:pPr lvl="1"/>
            <a:r>
              <a:rPr lang="en-US" dirty="0" smtClean="0"/>
              <a:t>Yield on public debt</a:t>
            </a:r>
          </a:p>
          <a:p>
            <a:pPr lvl="1"/>
            <a:r>
              <a:rPr lang="en-US" dirty="0" smtClean="0"/>
              <a:t>Number of parallel investments</a:t>
            </a:r>
          </a:p>
        </p:txBody>
      </p:sp>
    </p:spTree>
    <p:extLst>
      <p:ext uri="{BB962C8B-B14F-4D97-AF65-F5344CB8AC3E}">
        <p14:creationId xmlns:p14="http://schemas.microsoft.com/office/powerpoint/2010/main" val="392937385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Unresolved Issue: </a:t>
            </a:r>
            <a:r>
              <a:rPr lang="en-US" dirty="0" err="1" smtClean="0"/>
              <a:t>Endogeneity</a:t>
            </a:r>
            <a:endParaRPr lang="en-US" dirty="0"/>
          </a:p>
        </p:txBody>
      </p:sp>
      <p:sp>
        <p:nvSpPr>
          <p:cNvPr id="3" name="Content Placeholder 2"/>
          <p:cNvSpPr>
            <a:spLocks noGrp="1"/>
          </p:cNvSpPr>
          <p:nvPr>
            <p:ph sz="quarter" idx="1"/>
          </p:nvPr>
        </p:nvSpPr>
        <p:spPr/>
        <p:txBody>
          <a:bodyPr>
            <a:normAutofit fontScale="92500" lnSpcReduction="10000"/>
          </a:bodyPr>
          <a:lstStyle/>
          <a:p>
            <a:r>
              <a:rPr lang="en-US" dirty="0" smtClean="0"/>
              <a:t>Female, newsletter, mobile</a:t>
            </a:r>
          </a:p>
          <a:p>
            <a:endParaRPr lang="en-US" dirty="0" smtClean="0"/>
          </a:p>
          <a:p>
            <a:r>
              <a:rPr lang="en-US" dirty="0" smtClean="0"/>
              <a:t>Possible that the number of investors per day affects these percentages for female, newsletter, mobile use?</a:t>
            </a:r>
          </a:p>
          <a:p>
            <a:pPr lvl="1"/>
            <a:r>
              <a:rPr lang="en-US" dirty="0" smtClean="0"/>
              <a:t>Picky referee may say so</a:t>
            </a:r>
          </a:p>
          <a:p>
            <a:pPr lvl="1"/>
            <a:r>
              <a:rPr lang="en-US" dirty="0" smtClean="0"/>
              <a:t>But we think it would be strange/annoying!</a:t>
            </a:r>
            <a:endParaRPr lang="en-US" dirty="0"/>
          </a:p>
          <a:p>
            <a:endParaRPr lang="en-US" dirty="0"/>
          </a:p>
          <a:p>
            <a:r>
              <a:rPr lang="en-US" dirty="0" smtClean="0"/>
              <a:t>Possible solution: 2SLS</a:t>
            </a:r>
          </a:p>
          <a:p>
            <a:pPr lvl="1"/>
            <a:r>
              <a:rPr lang="en-US" dirty="0" smtClean="0"/>
              <a:t>Possible instrument: look at median levels in prior deals in same industry category </a:t>
            </a:r>
            <a:endParaRPr lang="en-US" dirty="0"/>
          </a:p>
          <a:p>
            <a:pPr lvl="2"/>
            <a:r>
              <a:rPr lang="en-US" dirty="0" smtClean="0"/>
              <a:t>We have used such an instrument in a </a:t>
            </a:r>
            <a:r>
              <a:rPr lang="en-US" dirty="0" err="1" smtClean="0"/>
              <a:t>crowdfunding</a:t>
            </a:r>
            <a:r>
              <a:rPr lang="en-US" dirty="0" smtClean="0"/>
              <a:t> paper comparing “all or nothing” to “keep it all”</a:t>
            </a:r>
          </a:p>
        </p:txBody>
      </p:sp>
    </p:spTree>
    <p:extLst>
      <p:ext uri="{BB962C8B-B14F-4D97-AF65-F5344CB8AC3E}">
        <p14:creationId xmlns:p14="http://schemas.microsoft.com/office/powerpoint/2010/main" val="377305444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653204939"/>
              </p:ext>
            </p:extLst>
          </p:nvPr>
        </p:nvGraphicFramePr>
        <p:xfrm>
          <a:off x="152400" y="152398"/>
          <a:ext cx="8839199" cy="6553201"/>
        </p:xfrm>
        <a:graphic>
          <a:graphicData uri="http://schemas.openxmlformats.org/drawingml/2006/table">
            <a:tbl>
              <a:tblPr>
                <a:tableStyleId>{5C22544A-7EE6-4342-B048-85BDC9FD1C3A}</a:tableStyleId>
              </a:tblPr>
              <a:tblGrid>
                <a:gridCol w="1428167"/>
                <a:gridCol w="1235172"/>
                <a:gridCol w="1235172"/>
                <a:gridCol w="1235172"/>
                <a:gridCol w="1235172"/>
                <a:gridCol w="1235172"/>
                <a:gridCol w="1235172"/>
              </a:tblGrid>
              <a:tr h="204515">
                <a:tc>
                  <a:txBody>
                    <a:bodyPr/>
                    <a:lstStyle/>
                    <a:p>
                      <a:pPr marL="0" marR="0" algn="l">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tc>
                <a:tc>
                  <a:txBody>
                    <a:bodyPr/>
                    <a:lstStyle/>
                    <a:p>
                      <a:pPr marL="0" marR="0" algn="ctr">
                        <a:lnSpc>
                          <a:spcPct val="115000"/>
                        </a:lnSpc>
                        <a:spcBef>
                          <a:spcPts val="0"/>
                        </a:spcBef>
                        <a:spcAft>
                          <a:spcPts val="0"/>
                        </a:spcAft>
                      </a:pPr>
                      <a:r>
                        <a:rPr lang="en-US" sz="900">
                          <a:effectLst/>
                        </a:rPr>
                        <a:t>(1)</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(2)</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(3)</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(4)</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(5)</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(6)</a:t>
                      </a:r>
                      <a:endParaRPr lang="en-US" sz="1000">
                        <a:solidFill>
                          <a:srgbClr val="00000A"/>
                        </a:solidFill>
                        <a:effectLst/>
                        <a:latin typeface="Calibri"/>
                        <a:ea typeface="Droid Sans Fallback"/>
                        <a:cs typeface="Calibri"/>
                      </a:endParaRPr>
                    </a:p>
                  </a:txBody>
                  <a:tcPr marL="59987" marR="59987" marT="0" marB="0" anchor="ctr"/>
                </a:tc>
              </a:tr>
              <a:tr h="617906">
                <a:tc>
                  <a:txBody>
                    <a:bodyPr/>
                    <a:lstStyle/>
                    <a:p>
                      <a:pPr marL="0" marR="0" algn="l">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tc>
                <a:tc>
                  <a:txBody>
                    <a:bodyPr/>
                    <a:lstStyle/>
                    <a:p>
                      <a:pPr marL="0" marR="0" algn="ctr">
                        <a:lnSpc>
                          <a:spcPct val="115000"/>
                        </a:lnSpc>
                        <a:spcBef>
                          <a:spcPts val="0"/>
                        </a:spcBef>
                        <a:spcAft>
                          <a:spcPts val="0"/>
                        </a:spcAft>
                      </a:pPr>
                      <a:r>
                        <a:rPr lang="en-US" sz="900">
                          <a:effectLst/>
                        </a:rPr>
                        <a:t>Probit</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Probit</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First stage (Dep.Var.=ln(Goal))</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IV Probit </a:t>
                      </a:r>
                      <a:endParaRPr lang="en-US" sz="1000">
                        <a:effectLst/>
                      </a:endParaRPr>
                    </a:p>
                    <a:p>
                      <a:pPr marL="0" marR="0" algn="ctr">
                        <a:lnSpc>
                          <a:spcPct val="115000"/>
                        </a:lnSpc>
                        <a:spcBef>
                          <a:spcPts val="0"/>
                        </a:spcBef>
                        <a:spcAft>
                          <a:spcPts val="0"/>
                        </a:spcAft>
                      </a:pPr>
                      <a:r>
                        <a:rPr lang="en-US" sz="900">
                          <a:effectLst/>
                        </a:rPr>
                        <a:t>(Second stage)</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First Stage (Dep.Var.=ln(Goal))</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IV Probit </a:t>
                      </a:r>
                      <a:endParaRPr lang="en-US" sz="1000">
                        <a:effectLst/>
                      </a:endParaRPr>
                    </a:p>
                    <a:p>
                      <a:pPr marL="0" marR="0" algn="ctr">
                        <a:lnSpc>
                          <a:spcPct val="115000"/>
                        </a:lnSpc>
                        <a:spcBef>
                          <a:spcPts val="0"/>
                        </a:spcBef>
                        <a:spcAft>
                          <a:spcPts val="0"/>
                        </a:spcAft>
                      </a:pPr>
                      <a:r>
                        <a:rPr lang="en-US" sz="900">
                          <a:effectLst/>
                        </a:rPr>
                        <a:t>(Second stage)</a:t>
                      </a:r>
                      <a:endParaRPr lang="en-US" sz="1000">
                        <a:solidFill>
                          <a:srgbClr val="00000A"/>
                        </a:solidFill>
                        <a:effectLst/>
                        <a:latin typeface="Calibri"/>
                        <a:ea typeface="Droid Sans Fallback"/>
                        <a:cs typeface="Calibri"/>
                      </a:endParaRPr>
                    </a:p>
                  </a:txBody>
                  <a:tcPr marL="59987" marR="59987" marT="0" marB="0" anchor="ctr"/>
                </a:tc>
              </a:tr>
              <a:tr h="204515">
                <a:tc>
                  <a:txBody>
                    <a:bodyPr/>
                    <a:lstStyle/>
                    <a:p>
                      <a:pPr marL="0" marR="0" algn="l">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nchor="ctr"/>
                </a:tc>
              </a:tr>
              <a:tr h="204515">
                <a:tc>
                  <a:txBody>
                    <a:bodyPr/>
                    <a:lstStyle/>
                    <a:p>
                      <a:pPr marL="0" marR="0" algn="l">
                        <a:lnSpc>
                          <a:spcPct val="115000"/>
                        </a:lnSpc>
                        <a:spcBef>
                          <a:spcPts val="0"/>
                        </a:spcBef>
                        <a:spcAft>
                          <a:spcPts val="0"/>
                        </a:spcAft>
                      </a:pPr>
                      <a:r>
                        <a:rPr lang="en-US" sz="900">
                          <a:effectLst/>
                        </a:rPr>
                        <a:t>ln(Goal)</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-0.157</a:t>
                      </a:r>
                      <a:r>
                        <a:rPr lang="en-US" sz="900" baseline="30000">
                          <a:effectLst/>
                        </a:rPr>
                        <a:t>***</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-0.150</a:t>
                      </a:r>
                      <a:r>
                        <a:rPr lang="en-US" sz="900" baseline="30000">
                          <a:effectLst/>
                        </a:rPr>
                        <a:t>***</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-0.483</a:t>
                      </a:r>
                      <a:r>
                        <a:rPr lang="en-US" sz="900" baseline="30000">
                          <a:effectLst/>
                        </a:rPr>
                        <a:t>***</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-0.346</a:t>
                      </a:r>
                      <a:r>
                        <a:rPr lang="en-US" sz="900" baseline="30000">
                          <a:effectLst/>
                        </a:rPr>
                        <a:t>***</a:t>
                      </a:r>
                      <a:endParaRPr lang="en-US" sz="1000">
                        <a:solidFill>
                          <a:srgbClr val="00000A"/>
                        </a:solidFill>
                        <a:effectLst/>
                        <a:latin typeface="Calibri"/>
                        <a:ea typeface="Droid Sans Fallback"/>
                        <a:cs typeface="Calibri"/>
                      </a:endParaRPr>
                    </a:p>
                  </a:txBody>
                  <a:tcPr marL="59987" marR="59987" marT="0" marB="0" anchor="ctr"/>
                </a:tc>
              </a:tr>
              <a:tr h="204515">
                <a:tc>
                  <a:txBody>
                    <a:bodyPr/>
                    <a:lstStyle/>
                    <a:p>
                      <a:pPr marL="0" marR="0" algn="l">
                        <a:lnSpc>
                          <a:spcPct val="115000"/>
                        </a:lnSpc>
                        <a:spcBef>
                          <a:spcPts val="0"/>
                        </a:spcBef>
                        <a:spcAft>
                          <a:spcPts val="0"/>
                        </a:spcAft>
                      </a:pPr>
                      <a:r>
                        <a:rPr lang="en-US" sz="900">
                          <a:effectLst/>
                        </a:rPr>
                        <a:t>Digital Output Dummy</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0.379</a:t>
                      </a:r>
                      <a:r>
                        <a:rPr lang="en-US" sz="900" baseline="30000">
                          <a:effectLst/>
                        </a:rPr>
                        <a:t>***</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-0.0111</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0.391</a:t>
                      </a:r>
                      <a:r>
                        <a:rPr lang="en-US" sz="900" baseline="30000">
                          <a:effectLst/>
                        </a:rPr>
                        <a:t>***</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nchor="ctr"/>
                </a:tc>
              </a:tr>
              <a:tr h="204515">
                <a:tc>
                  <a:txBody>
                    <a:bodyPr/>
                    <a:lstStyle/>
                    <a:p>
                      <a:pPr marL="0" marR="0" algn="l">
                        <a:lnSpc>
                          <a:spcPct val="115000"/>
                        </a:lnSpc>
                        <a:spcBef>
                          <a:spcPts val="0"/>
                        </a:spcBef>
                        <a:spcAft>
                          <a:spcPts val="0"/>
                        </a:spcAft>
                      </a:pPr>
                      <a:r>
                        <a:rPr lang="en-US" sz="900">
                          <a:effectLst/>
                        </a:rPr>
                        <a:t>Fixed Costs Dummy</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-0.232</a:t>
                      </a:r>
                      <a:r>
                        <a:rPr lang="en-US" sz="900" baseline="30000">
                          <a:effectLst/>
                        </a:rPr>
                        <a:t>***</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0.0837</a:t>
                      </a:r>
                      <a:r>
                        <a:rPr lang="en-US" sz="900" baseline="30000">
                          <a:effectLst/>
                        </a:rPr>
                        <a:t>***</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-0.209</a:t>
                      </a:r>
                      <a:r>
                        <a:rPr lang="en-US" sz="900" baseline="30000">
                          <a:effectLst/>
                        </a:rPr>
                        <a:t>***</a:t>
                      </a:r>
                      <a:endParaRPr lang="en-US" sz="1000">
                        <a:solidFill>
                          <a:srgbClr val="00000A"/>
                        </a:solidFill>
                        <a:effectLst/>
                        <a:latin typeface="Calibri"/>
                        <a:ea typeface="Droid Sans Fallback"/>
                        <a:cs typeface="Calibri"/>
                      </a:endParaRPr>
                    </a:p>
                  </a:txBody>
                  <a:tcPr marL="59987" marR="59987" marT="0" marB="0" anchor="ctr"/>
                </a:tc>
              </a:tr>
              <a:tr h="204515">
                <a:tc>
                  <a:txBody>
                    <a:bodyPr/>
                    <a:lstStyle/>
                    <a:p>
                      <a:pPr marL="0" marR="0" algn="l">
                        <a:lnSpc>
                          <a:spcPct val="115000"/>
                        </a:lnSpc>
                        <a:spcBef>
                          <a:spcPts val="0"/>
                        </a:spcBef>
                        <a:spcAft>
                          <a:spcPts val="0"/>
                        </a:spcAft>
                      </a:pPr>
                      <a:r>
                        <a:rPr lang="en-US" sz="900">
                          <a:effectLst/>
                        </a:rPr>
                        <a:t>Reward Levels</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-0.0288</a:t>
                      </a:r>
                      <a:r>
                        <a:rPr lang="en-US" sz="900" baseline="30000">
                          <a:effectLst/>
                        </a:rPr>
                        <a:t>***</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-0.0226</a:t>
                      </a:r>
                      <a:r>
                        <a:rPr lang="en-US" sz="900" baseline="30000">
                          <a:effectLst/>
                        </a:rPr>
                        <a:t>***</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0.0429</a:t>
                      </a:r>
                      <a:r>
                        <a:rPr lang="en-US" sz="900" baseline="30000">
                          <a:effectLst/>
                        </a:rPr>
                        <a:t>***</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-0.0151</a:t>
                      </a:r>
                      <a:r>
                        <a:rPr lang="en-US" sz="900" baseline="30000">
                          <a:effectLst/>
                        </a:rPr>
                        <a:t>**</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0.0411</a:t>
                      </a:r>
                      <a:r>
                        <a:rPr lang="en-US" sz="900" baseline="30000">
                          <a:effectLst/>
                        </a:rPr>
                        <a:t>***</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-0.0148</a:t>
                      </a:r>
                      <a:r>
                        <a:rPr lang="en-US" sz="900" baseline="30000">
                          <a:effectLst/>
                        </a:rPr>
                        <a:t>**</a:t>
                      </a:r>
                      <a:endParaRPr lang="en-US" sz="1000">
                        <a:solidFill>
                          <a:srgbClr val="00000A"/>
                        </a:solidFill>
                        <a:effectLst/>
                        <a:latin typeface="Calibri"/>
                        <a:ea typeface="Droid Sans Fallback"/>
                        <a:cs typeface="Calibri"/>
                      </a:endParaRPr>
                    </a:p>
                  </a:txBody>
                  <a:tcPr marL="59987" marR="59987" marT="0" marB="0" anchor="ctr"/>
                </a:tc>
              </a:tr>
              <a:tr h="204515">
                <a:tc>
                  <a:txBody>
                    <a:bodyPr/>
                    <a:lstStyle/>
                    <a:p>
                      <a:pPr marL="0" marR="0" algn="l">
                        <a:lnSpc>
                          <a:spcPct val="115000"/>
                        </a:lnSpc>
                        <a:spcBef>
                          <a:spcPts val="0"/>
                        </a:spcBef>
                        <a:spcAft>
                          <a:spcPts val="0"/>
                        </a:spcAft>
                      </a:pPr>
                      <a:r>
                        <a:rPr lang="en-US" sz="900">
                          <a:effectLst/>
                        </a:rPr>
                        <a:t>Team Size</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0.0256</a:t>
                      </a:r>
                      <a:r>
                        <a:rPr lang="en-US" sz="900" baseline="30000">
                          <a:effectLst/>
                        </a:rPr>
                        <a:t>***</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0.0275</a:t>
                      </a:r>
                      <a:r>
                        <a:rPr lang="en-US" sz="900" baseline="30000">
                          <a:effectLst/>
                        </a:rPr>
                        <a:t>***</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0.0384</a:t>
                      </a:r>
                      <a:r>
                        <a:rPr lang="en-US" sz="900" baseline="30000">
                          <a:effectLst/>
                        </a:rPr>
                        <a:t>***</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0.0394</a:t>
                      </a:r>
                      <a:r>
                        <a:rPr lang="en-US" sz="900" baseline="30000">
                          <a:effectLst/>
                        </a:rPr>
                        <a:t>***</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0.0371</a:t>
                      </a:r>
                      <a:r>
                        <a:rPr lang="en-US" sz="900" baseline="30000">
                          <a:effectLst/>
                        </a:rPr>
                        <a:t>***</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0.0355</a:t>
                      </a:r>
                      <a:r>
                        <a:rPr lang="en-US" sz="900" baseline="30000">
                          <a:effectLst/>
                        </a:rPr>
                        <a:t>***</a:t>
                      </a:r>
                      <a:endParaRPr lang="en-US" sz="1000">
                        <a:solidFill>
                          <a:srgbClr val="00000A"/>
                        </a:solidFill>
                        <a:effectLst/>
                        <a:latin typeface="Calibri"/>
                        <a:ea typeface="Droid Sans Fallback"/>
                        <a:cs typeface="Calibri"/>
                      </a:endParaRPr>
                    </a:p>
                  </a:txBody>
                  <a:tcPr marL="59987" marR="59987" marT="0" marB="0" anchor="ctr"/>
                </a:tc>
              </a:tr>
              <a:tr h="204515">
                <a:tc>
                  <a:txBody>
                    <a:bodyPr/>
                    <a:lstStyle/>
                    <a:p>
                      <a:pPr marL="0" marR="0" algn="l">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nchor="ctr"/>
                </a:tc>
              </a:tr>
              <a:tr h="204515">
                <a:tc>
                  <a:txBody>
                    <a:bodyPr/>
                    <a:lstStyle/>
                    <a:p>
                      <a:pPr marL="0" marR="0" algn="l">
                        <a:lnSpc>
                          <a:spcPct val="115000"/>
                        </a:lnSpc>
                        <a:spcBef>
                          <a:spcPts val="0"/>
                        </a:spcBef>
                        <a:spcAft>
                          <a:spcPts val="0"/>
                        </a:spcAft>
                      </a:pPr>
                      <a:r>
                        <a:rPr lang="en-US" sz="900">
                          <a:effectLst/>
                        </a:rPr>
                        <a:t>Instrumental Variables</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nchor="ctr"/>
                </a:tc>
              </a:tr>
              <a:tr h="617906">
                <a:tc>
                  <a:txBody>
                    <a:bodyPr/>
                    <a:lstStyle/>
                    <a:p>
                      <a:pPr marL="0" marR="0" algn="l">
                        <a:lnSpc>
                          <a:spcPct val="115000"/>
                        </a:lnSpc>
                        <a:spcBef>
                          <a:spcPts val="0"/>
                        </a:spcBef>
                        <a:spcAft>
                          <a:spcPts val="0"/>
                        </a:spcAft>
                      </a:pPr>
                      <a:r>
                        <a:rPr lang="en-US" sz="900">
                          <a:effectLst/>
                        </a:rPr>
                        <a:t>Med. Goal by Subcat. of Succ. Proj. in s-1 (log)</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0.0971</a:t>
                      </a:r>
                      <a:r>
                        <a:rPr lang="en-US" sz="900" baseline="30000">
                          <a:effectLst/>
                        </a:rPr>
                        <a:t>***</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0.0988</a:t>
                      </a:r>
                      <a:r>
                        <a:rPr lang="en-US" sz="900" baseline="30000">
                          <a:effectLst/>
                        </a:rPr>
                        <a:t>***</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nchor="ctr"/>
                </a:tc>
              </a:tr>
              <a:tr h="409029">
                <a:tc>
                  <a:txBody>
                    <a:bodyPr/>
                    <a:lstStyle/>
                    <a:p>
                      <a:pPr marL="0" marR="0" algn="l">
                        <a:lnSpc>
                          <a:spcPct val="115000"/>
                        </a:lnSpc>
                        <a:spcBef>
                          <a:spcPts val="0"/>
                        </a:spcBef>
                        <a:spcAft>
                          <a:spcPts val="0"/>
                        </a:spcAft>
                      </a:pPr>
                      <a:r>
                        <a:rPr lang="en-US" sz="900">
                          <a:effectLst/>
                        </a:rPr>
                        <a:t>Med. Completion Ratio by Subcat. in s-1</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-1.128</a:t>
                      </a:r>
                      <a:r>
                        <a:rPr lang="en-US" sz="900" baseline="30000">
                          <a:effectLst/>
                        </a:rPr>
                        <a:t>***</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-1.100</a:t>
                      </a:r>
                      <a:r>
                        <a:rPr lang="en-US" sz="900" baseline="30000">
                          <a:effectLst/>
                        </a:rPr>
                        <a:t>***</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nchor="ctr"/>
                </a:tc>
              </a:tr>
              <a:tr h="204515">
                <a:tc>
                  <a:txBody>
                    <a:bodyPr/>
                    <a:lstStyle/>
                    <a:p>
                      <a:pPr marL="0" marR="0" algn="l">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nchor="ctr"/>
                </a:tc>
              </a:tr>
              <a:tr h="204515">
                <a:tc>
                  <a:txBody>
                    <a:bodyPr/>
                    <a:lstStyle/>
                    <a:p>
                      <a:pPr marL="0" marR="0" algn="l">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nchor="ctr"/>
                </a:tc>
              </a:tr>
              <a:tr h="204515">
                <a:tc>
                  <a:txBody>
                    <a:bodyPr/>
                    <a:lstStyle/>
                    <a:p>
                      <a:pPr marL="0" marR="0" algn="l">
                        <a:lnSpc>
                          <a:spcPct val="115000"/>
                        </a:lnSpc>
                        <a:spcBef>
                          <a:spcPts val="0"/>
                        </a:spcBef>
                        <a:spcAft>
                          <a:spcPts val="0"/>
                        </a:spcAft>
                      </a:pPr>
                      <a:r>
                        <a:rPr lang="en-US" sz="900">
                          <a:effectLst/>
                        </a:rPr>
                        <a:t>Category F.E.</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Yes</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Yes</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Yes</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Yes</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Yes</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Yes</a:t>
                      </a:r>
                      <a:endParaRPr lang="en-US" sz="1000">
                        <a:solidFill>
                          <a:srgbClr val="00000A"/>
                        </a:solidFill>
                        <a:effectLst/>
                        <a:latin typeface="Calibri"/>
                        <a:ea typeface="Droid Sans Fallback"/>
                        <a:cs typeface="Calibri"/>
                      </a:endParaRPr>
                    </a:p>
                  </a:txBody>
                  <a:tcPr marL="59987" marR="59987" marT="0" marB="0" anchor="ctr"/>
                </a:tc>
              </a:tr>
              <a:tr h="204515">
                <a:tc>
                  <a:txBody>
                    <a:bodyPr/>
                    <a:lstStyle/>
                    <a:p>
                      <a:pPr marL="0" marR="0" algn="l">
                        <a:lnSpc>
                          <a:spcPct val="115000"/>
                        </a:lnSpc>
                        <a:spcBef>
                          <a:spcPts val="0"/>
                        </a:spcBef>
                        <a:spcAft>
                          <a:spcPts val="0"/>
                        </a:spcAft>
                      </a:pPr>
                      <a:r>
                        <a:rPr lang="en-US" sz="900">
                          <a:effectLst/>
                        </a:rPr>
                        <a:t>Semester F.E.</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Yes</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Yes</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Yes</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Yes</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Yes</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Yes</a:t>
                      </a:r>
                      <a:endParaRPr lang="en-US" sz="1000">
                        <a:solidFill>
                          <a:srgbClr val="00000A"/>
                        </a:solidFill>
                        <a:effectLst/>
                        <a:latin typeface="Calibri"/>
                        <a:ea typeface="Droid Sans Fallback"/>
                        <a:cs typeface="Calibri"/>
                      </a:endParaRPr>
                    </a:p>
                  </a:txBody>
                  <a:tcPr marL="59987" marR="59987" marT="0" marB="0" anchor="ctr"/>
                </a:tc>
              </a:tr>
              <a:tr h="204515">
                <a:tc>
                  <a:txBody>
                    <a:bodyPr/>
                    <a:lstStyle/>
                    <a:p>
                      <a:pPr marL="0" marR="0" algn="l">
                        <a:lnSpc>
                          <a:spcPct val="115000"/>
                        </a:lnSpc>
                        <a:spcBef>
                          <a:spcPts val="0"/>
                        </a:spcBef>
                        <a:spcAft>
                          <a:spcPts val="0"/>
                        </a:spcAft>
                      </a:pPr>
                      <a:r>
                        <a:rPr lang="en-US" sz="900">
                          <a:effectLst/>
                        </a:rPr>
                        <a:t>Country F.E.</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Yes</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Yes</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Yes</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Yes</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Yes</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Yes</a:t>
                      </a:r>
                      <a:endParaRPr lang="en-US" sz="1000">
                        <a:solidFill>
                          <a:srgbClr val="00000A"/>
                        </a:solidFill>
                        <a:effectLst/>
                        <a:latin typeface="Calibri"/>
                        <a:ea typeface="Droid Sans Fallback"/>
                        <a:cs typeface="Calibri"/>
                      </a:endParaRPr>
                    </a:p>
                  </a:txBody>
                  <a:tcPr marL="59987" marR="59987" marT="0" marB="0" anchor="ctr"/>
                </a:tc>
              </a:tr>
              <a:tr h="204515">
                <a:tc>
                  <a:txBody>
                    <a:bodyPr/>
                    <a:lstStyle/>
                    <a:p>
                      <a:pPr marL="0" marR="0" algn="l">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nchor="ctr"/>
                </a:tc>
              </a:tr>
              <a:tr h="204515">
                <a:tc>
                  <a:txBody>
                    <a:bodyPr/>
                    <a:lstStyle/>
                    <a:p>
                      <a:pPr marL="0" marR="0" algn="l">
                        <a:lnSpc>
                          <a:spcPct val="115000"/>
                        </a:lnSpc>
                        <a:spcBef>
                          <a:spcPts val="0"/>
                        </a:spcBef>
                        <a:spcAft>
                          <a:spcPts val="0"/>
                        </a:spcAft>
                      </a:pPr>
                      <a:r>
                        <a:rPr lang="en-US" sz="900">
                          <a:effectLst/>
                        </a:rPr>
                        <a:t>Observations</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22850</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22850</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22850</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22850</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22850</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22850</a:t>
                      </a:r>
                      <a:endParaRPr lang="en-US" sz="1000">
                        <a:solidFill>
                          <a:srgbClr val="00000A"/>
                        </a:solidFill>
                        <a:effectLst/>
                        <a:latin typeface="Calibri"/>
                        <a:ea typeface="Droid Sans Fallback"/>
                        <a:cs typeface="Calibri"/>
                      </a:endParaRPr>
                    </a:p>
                  </a:txBody>
                  <a:tcPr marL="59987" marR="59987" marT="0" marB="0" anchor="ctr"/>
                </a:tc>
              </a:tr>
              <a:tr h="204515">
                <a:tc>
                  <a:txBody>
                    <a:bodyPr/>
                    <a:lstStyle/>
                    <a:p>
                      <a:pPr marL="0" marR="0" algn="l">
                        <a:lnSpc>
                          <a:spcPct val="115000"/>
                        </a:lnSpc>
                        <a:spcBef>
                          <a:spcPts val="0"/>
                        </a:spcBef>
                        <a:spcAft>
                          <a:spcPts val="0"/>
                        </a:spcAft>
                      </a:pPr>
                      <a:r>
                        <a:rPr lang="en-US" sz="900">
                          <a:effectLst/>
                        </a:rPr>
                        <a:t>R</a:t>
                      </a:r>
                      <a:r>
                        <a:rPr lang="en-US" sz="900" baseline="30000">
                          <a:effectLst/>
                        </a:rPr>
                        <a:t>2 </a:t>
                      </a:r>
                      <a:r>
                        <a:rPr lang="en-US" sz="900">
                          <a:effectLst/>
                        </a:rPr>
                        <a:t>/ Pseudo R</a:t>
                      </a:r>
                      <a:r>
                        <a:rPr lang="en-US" sz="900" baseline="30000">
                          <a:effectLst/>
                        </a:rPr>
                        <a:t>2</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0.108</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0.103</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0.111</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0.112</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nchor="ctr"/>
                </a:tc>
              </a:tr>
              <a:tr h="204515">
                <a:tc>
                  <a:txBody>
                    <a:bodyPr/>
                    <a:lstStyle/>
                    <a:p>
                      <a:pPr marL="0" marR="0" algn="l">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nchor="ctr"/>
                </a:tc>
              </a:tr>
              <a:tr h="204515">
                <a:tc>
                  <a:txBody>
                    <a:bodyPr/>
                    <a:lstStyle/>
                    <a:p>
                      <a:pPr marL="0" marR="0" algn="l">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nchor="ctr"/>
                </a:tc>
                <a:tc gridSpan="4">
                  <a:txBody>
                    <a:bodyPr/>
                    <a:lstStyle/>
                    <a:p>
                      <a:pPr marL="0" marR="0" algn="ctr">
                        <a:lnSpc>
                          <a:spcPct val="115000"/>
                        </a:lnSpc>
                        <a:spcBef>
                          <a:spcPts val="0"/>
                        </a:spcBef>
                        <a:spcAft>
                          <a:spcPts val="0"/>
                        </a:spcAft>
                      </a:pPr>
                      <a:r>
                        <a:rPr lang="en-US" sz="900">
                          <a:effectLst/>
                        </a:rPr>
                        <a:t>Tests for weak instruments, over-identification, and exogeneity</a:t>
                      </a:r>
                      <a:endParaRPr lang="en-US" sz="1000">
                        <a:solidFill>
                          <a:srgbClr val="00000A"/>
                        </a:solidFill>
                        <a:effectLst/>
                        <a:latin typeface="Calibri"/>
                        <a:ea typeface="Droid Sans Fallback"/>
                        <a:cs typeface="Calibri"/>
                      </a:endParaRPr>
                    </a:p>
                  </a:txBody>
                  <a:tcPr marL="59987" marR="59987" marT="0" marB="0" anchor="ctr"/>
                </a:tc>
                <a:tc hMerge="1">
                  <a:txBody>
                    <a:bodyPr/>
                    <a:lstStyle/>
                    <a:p>
                      <a:endParaRPr lang="en-US"/>
                    </a:p>
                  </a:txBody>
                  <a:tcPr/>
                </a:tc>
                <a:tc hMerge="1">
                  <a:txBody>
                    <a:bodyPr/>
                    <a:lstStyle/>
                    <a:p>
                      <a:endParaRPr lang="en-US"/>
                    </a:p>
                  </a:txBody>
                  <a:tcPr/>
                </a:tc>
                <a:tc hMerge="1">
                  <a:txBody>
                    <a:bodyPr/>
                    <a:lstStyle/>
                    <a:p>
                      <a:endParaRPr lang="en-US"/>
                    </a:p>
                  </a:txBody>
                  <a:tcPr/>
                </a:tc>
              </a:tr>
              <a:tr h="204515">
                <a:tc>
                  <a:txBody>
                    <a:bodyPr/>
                    <a:lstStyle/>
                    <a:p>
                      <a:pPr marL="0" marR="0" algn="l">
                        <a:lnSpc>
                          <a:spcPct val="115000"/>
                        </a:lnSpc>
                        <a:spcBef>
                          <a:spcPts val="0"/>
                        </a:spcBef>
                        <a:spcAft>
                          <a:spcPts val="0"/>
                        </a:spcAft>
                      </a:pPr>
                      <a:r>
                        <a:rPr lang="en-US" sz="900">
                          <a:effectLst/>
                        </a:rPr>
                        <a:t>Over Id. test</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0.073</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0.309</a:t>
                      </a:r>
                      <a:endParaRPr lang="en-US" sz="1000">
                        <a:solidFill>
                          <a:srgbClr val="00000A"/>
                        </a:solidFill>
                        <a:effectLst/>
                        <a:latin typeface="Calibri"/>
                        <a:ea typeface="Droid Sans Fallback"/>
                        <a:cs typeface="Calibri"/>
                      </a:endParaRPr>
                    </a:p>
                  </a:txBody>
                  <a:tcPr marL="59987" marR="59987" marT="0" marB="0" anchor="ctr"/>
                </a:tc>
              </a:tr>
              <a:tr h="204515">
                <a:tc>
                  <a:txBody>
                    <a:bodyPr/>
                    <a:lstStyle/>
                    <a:p>
                      <a:pPr marL="0" marR="0" algn="l">
                        <a:lnSpc>
                          <a:spcPct val="115000"/>
                        </a:lnSpc>
                        <a:spcBef>
                          <a:spcPts val="0"/>
                        </a:spcBef>
                        <a:spcAft>
                          <a:spcPts val="0"/>
                        </a:spcAft>
                      </a:pPr>
                      <a:r>
                        <a:rPr lang="en-US" sz="900">
                          <a:effectLst/>
                        </a:rPr>
                        <a:t>Over Identif. p-val</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0.787</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0.578</a:t>
                      </a:r>
                      <a:endParaRPr lang="en-US" sz="1000">
                        <a:solidFill>
                          <a:srgbClr val="00000A"/>
                        </a:solidFill>
                        <a:effectLst/>
                        <a:latin typeface="Calibri"/>
                        <a:ea typeface="Droid Sans Fallback"/>
                        <a:cs typeface="Calibri"/>
                      </a:endParaRPr>
                    </a:p>
                  </a:txBody>
                  <a:tcPr marL="59987" marR="59987" marT="0" marB="0" anchor="ctr"/>
                </a:tc>
              </a:tr>
              <a:tr h="204515">
                <a:tc>
                  <a:txBody>
                    <a:bodyPr/>
                    <a:lstStyle/>
                    <a:p>
                      <a:pPr marL="0" marR="0" algn="l">
                        <a:lnSpc>
                          <a:spcPct val="115000"/>
                        </a:lnSpc>
                        <a:spcBef>
                          <a:spcPts val="0"/>
                        </a:spcBef>
                        <a:spcAft>
                          <a:spcPts val="0"/>
                        </a:spcAft>
                      </a:pPr>
                      <a:r>
                        <a:rPr lang="en-US" sz="900">
                          <a:effectLst/>
                        </a:rPr>
                        <a:t>First stage F-stat</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38.4</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38.95</a:t>
                      </a:r>
                      <a:endParaRPr lang="en-US" sz="1000">
                        <a:solidFill>
                          <a:srgbClr val="00000A"/>
                        </a:solidFill>
                        <a:effectLst/>
                        <a:latin typeface="Calibri"/>
                        <a:ea typeface="Droid Sans Fallback"/>
                        <a:cs typeface="Calibri"/>
                      </a:endParaRPr>
                    </a:p>
                  </a:txBody>
                  <a:tcPr marL="59987" marR="59987" marT="0" marB="0" anchor="ctr"/>
                </a:tc>
              </a:tr>
              <a:tr h="204515">
                <a:tc>
                  <a:txBody>
                    <a:bodyPr/>
                    <a:lstStyle/>
                    <a:p>
                      <a:pPr marL="0" marR="0" algn="l">
                        <a:lnSpc>
                          <a:spcPct val="115000"/>
                        </a:lnSpc>
                        <a:spcBef>
                          <a:spcPts val="0"/>
                        </a:spcBef>
                        <a:spcAft>
                          <a:spcPts val="0"/>
                        </a:spcAft>
                      </a:pPr>
                      <a:r>
                        <a:rPr lang="en-US" sz="900">
                          <a:effectLst/>
                        </a:rPr>
                        <a:t>Wald chi2 test of exog.</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9.886</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3.348</a:t>
                      </a:r>
                      <a:endParaRPr lang="en-US" sz="1000">
                        <a:solidFill>
                          <a:srgbClr val="00000A"/>
                        </a:solidFill>
                        <a:effectLst/>
                        <a:latin typeface="Calibri"/>
                        <a:ea typeface="Droid Sans Fallback"/>
                        <a:cs typeface="Calibri"/>
                      </a:endParaRPr>
                    </a:p>
                  </a:txBody>
                  <a:tcPr marL="59987" marR="59987" marT="0" marB="0" anchor="ctr"/>
                </a:tc>
              </a:tr>
              <a:tr h="204515">
                <a:tc>
                  <a:txBody>
                    <a:bodyPr/>
                    <a:lstStyle/>
                    <a:p>
                      <a:pPr marL="0" marR="0" algn="l">
                        <a:lnSpc>
                          <a:spcPct val="115000"/>
                        </a:lnSpc>
                        <a:spcBef>
                          <a:spcPts val="0"/>
                        </a:spcBef>
                        <a:spcAft>
                          <a:spcPts val="0"/>
                        </a:spcAft>
                      </a:pPr>
                      <a:r>
                        <a:rPr lang="en-US" sz="900">
                          <a:effectLst/>
                        </a:rPr>
                        <a:t>Wald chi2 p-val</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0.002</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a:effectLst/>
                        </a:rPr>
                        <a:t> </a:t>
                      </a:r>
                      <a:endParaRPr lang="en-US" sz="1000">
                        <a:solidFill>
                          <a:srgbClr val="00000A"/>
                        </a:solidFill>
                        <a:effectLst/>
                        <a:latin typeface="Calibri"/>
                        <a:ea typeface="Droid Sans Fallback"/>
                        <a:cs typeface="Calibri"/>
                      </a:endParaRPr>
                    </a:p>
                  </a:txBody>
                  <a:tcPr marL="59987" marR="59987" marT="0" marB="0" anchor="ctr"/>
                </a:tc>
                <a:tc>
                  <a:txBody>
                    <a:bodyPr/>
                    <a:lstStyle/>
                    <a:p>
                      <a:pPr marL="0" marR="0" algn="ctr">
                        <a:lnSpc>
                          <a:spcPct val="115000"/>
                        </a:lnSpc>
                        <a:spcBef>
                          <a:spcPts val="0"/>
                        </a:spcBef>
                        <a:spcAft>
                          <a:spcPts val="0"/>
                        </a:spcAft>
                      </a:pPr>
                      <a:r>
                        <a:rPr lang="en-US" sz="900" dirty="0">
                          <a:effectLst/>
                        </a:rPr>
                        <a:t>0.067</a:t>
                      </a:r>
                      <a:endParaRPr lang="en-US" sz="1000" dirty="0">
                        <a:solidFill>
                          <a:srgbClr val="00000A"/>
                        </a:solidFill>
                        <a:effectLst/>
                        <a:latin typeface="Calibri"/>
                        <a:ea typeface="Droid Sans Fallback"/>
                        <a:cs typeface="Calibri"/>
                      </a:endParaRPr>
                    </a:p>
                  </a:txBody>
                  <a:tcPr marL="59987" marR="59987" marT="0" marB="0" anchor="ctr"/>
                </a:tc>
              </a:tr>
            </a:tbl>
          </a:graphicData>
        </a:graphic>
      </p:graphicFrame>
    </p:spTree>
    <p:extLst>
      <p:ext uri="{BB962C8B-B14F-4D97-AF65-F5344CB8AC3E}">
        <p14:creationId xmlns:p14="http://schemas.microsoft.com/office/powerpoint/2010/main" val="308718500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Propensity Score </a:t>
            </a:r>
            <a:r>
              <a:rPr lang="en-US" dirty="0" smtClean="0"/>
              <a:t>Matching</a:t>
            </a:r>
            <a:endParaRPr lang="en-US" dirty="0"/>
          </a:p>
        </p:txBody>
      </p:sp>
      <p:sp>
        <p:nvSpPr>
          <p:cNvPr id="3" name="Content Placeholder 2"/>
          <p:cNvSpPr>
            <a:spLocks noGrp="1"/>
          </p:cNvSpPr>
          <p:nvPr>
            <p:ph sz="quarter" idx="1"/>
          </p:nvPr>
        </p:nvSpPr>
        <p:spPr/>
        <p:txBody>
          <a:bodyPr>
            <a:normAutofit fontScale="92500"/>
          </a:bodyPr>
          <a:lstStyle/>
          <a:p>
            <a:r>
              <a:rPr lang="en-US" dirty="0" smtClean="0"/>
              <a:t>Another possible complaint is that our categories are too </a:t>
            </a:r>
            <a:r>
              <a:rPr lang="en-US" dirty="0" err="1" smtClean="0"/>
              <a:t>heterogenous</a:t>
            </a:r>
            <a:endParaRPr lang="en-US" dirty="0" smtClean="0"/>
          </a:p>
          <a:p>
            <a:endParaRPr lang="en-US" dirty="0"/>
          </a:p>
          <a:p>
            <a:r>
              <a:rPr lang="en-US" dirty="0" smtClean="0"/>
              <a:t>Possible to restrict the subsamples further by propensity score matching</a:t>
            </a:r>
          </a:p>
          <a:p>
            <a:pPr lvl="1"/>
            <a:r>
              <a:rPr lang="en-US" dirty="0"/>
              <a:t>accounting for the covariates that predict receiving the </a:t>
            </a:r>
            <a:r>
              <a:rPr lang="en-US" dirty="0" smtClean="0"/>
              <a:t>treatment</a:t>
            </a:r>
          </a:p>
          <a:p>
            <a:pPr lvl="1"/>
            <a:r>
              <a:rPr lang="en-US" dirty="0" smtClean="0"/>
              <a:t>For instance, a certain type of firm may be more likely to have a higher interest rate, or attract more female investors</a:t>
            </a:r>
          </a:p>
          <a:p>
            <a:pPr lvl="1"/>
            <a:endParaRPr lang="en-US" dirty="0"/>
          </a:p>
          <a:p>
            <a:r>
              <a:rPr lang="en-US" dirty="0" smtClean="0"/>
              <a:t>We could create a matched subsample with a propensity score algorithm</a:t>
            </a:r>
            <a:endParaRPr lang="en-US" dirty="0"/>
          </a:p>
          <a:p>
            <a:endParaRPr lang="en-US" dirty="0"/>
          </a:p>
        </p:txBody>
      </p:sp>
    </p:spTree>
    <p:extLst>
      <p:ext uri="{BB962C8B-B14F-4D97-AF65-F5344CB8AC3E}">
        <p14:creationId xmlns:p14="http://schemas.microsoft.com/office/powerpoint/2010/main" val="39276382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307848"/>
            <a:ext cx="8534400" cy="758952"/>
          </a:xfrm>
        </p:spPr>
        <p:txBody>
          <a:bodyPr>
            <a:normAutofit fontScale="90000"/>
          </a:bodyPr>
          <a:lstStyle/>
          <a:p>
            <a:r>
              <a:rPr lang="en-US" dirty="0" smtClean="0"/>
              <a:t>Hazard (Survival) Analysis of Time </a:t>
            </a:r>
            <a:r>
              <a:rPr lang="en-US" smtClean="0"/>
              <a:t>to Cancelled</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936581768"/>
              </p:ext>
            </p:extLst>
          </p:nvPr>
        </p:nvGraphicFramePr>
        <p:xfrm>
          <a:off x="838199" y="1676400"/>
          <a:ext cx="7772402" cy="3657601"/>
        </p:xfrm>
        <a:graphic>
          <a:graphicData uri="http://schemas.openxmlformats.org/drawingml/2006/table">
            <a:tbl>
              <a:tblPr>
                <a:tableStyleId>{5C22544A-7EE6-4342-B048-85BDC9FD1C3A}</a:tableStyleId>
              </a:tblPr>
              <a:tblGrid>
                <a:gridCol w="4588526"/>
                <a:gridCol w="1654367"/>
                <a:gridCol w="1529509"/>
              </a:tblGrid>
              <a:tr h="294256">
                <a:tc>
                  <a:txBody>
                    <a:bodyPr/>
                    <a:lstStyle/>
                    <a:p>
                      <a:pPr algn="ctr" fontAlgn="b"/>
                      <a:endParaRPr lang="en-US" sz="1100" b="0" i="0" u="none" strike="noStrike" dirty="0">
                        <a:solidFill>
                          <a:srgbClr val="000000"/>
                        </a:solidFill>
                        <a:effectLst/>
                        <a:latin typeface="Calibri"/>
                      </a:endParaRPr>
                    </a:p>
                  </a:txBody>
                  <a:tcPr marL="9525" marR="9525" marT="9525" marB="0" anchor="ctr"/>
                </a:tc>
                <a:tc>
                  <a:txBody>
                    <a:bodyPr/>
                    <a:lstStyle/>
                    <a:p>
                      <a:pPr algn="ctr" fontAlgn="b"/>
                      <a:r>
                        <a:rPr lang="en-US" sz="1100" b="1" u="sng" strike="noStrike" dirty="0" smtClean="0">
                          <a:effectLst/>
                        </a:rPr>
                        <a:t>Hazard </a:t>
                      </a:r>
                      <a:r>
                        <a:rPr lang="en-US" sz="1100" b="1" u="sng" strike="noStrike" dirty="0">
                          <a:effectLst/>
                        </a:rPr>
                        <a:t>Ratio</a:t>
                      </a:r>
                      <a:endParaRPr lang="en-US" sz="1100" b="1" i="0" u="sng" strike="noStrike" dirty="0">
                        <a:solidFill>
                          <a:srgbClr val="000000"/>
                        </a:solidFill>
                        <a:effectLst/>
                        <a:latin typeface="Calibri"/>
                      </a:endParaRPr>
                    </a:p>
                  </a:txBody>
                  <a:tcPr marL="9525" marR="9525" marT="9525" marB="0" anchor="ctr"/>
                </a:tc>
                <a:tc>
                  <a:txBody>
                    <a:bodyPr/>
                    <a:lstStyle/>
                    <a:p>
                      <a:pPr algn="ctr" fontAlgn="b"/>
                      <a:r>
                        <a:rPr lang="en-US" sz="1100" b="1" u="sng" strike="noStrike" dirty="0">
                          <a:effectLst/>
                        </a:rPr>
                        <a:t>t-statistic</a:t>
                      </a:r>
                      <a:endParaRPr lang="en-US" sz="1100" b="1" i="0" u="sng" strike="noStrike" dirty="0">
                        <a:solidFill>
                          <a:srgbClr val="000000"/>
                        </a:solidFill>
                        <a:effectLst/>
                        <a:latin typeface="Calibri"/>
                      </a:endParaRPr>
                    </a:p>
                  </a:txBody>
                  <a:tcPr marL="9525" marR="9525" marT="9525" marB="0" anchor="ctr"/>
                </a:tc>
              </a:tr>
              <a:tr h="294256">
                <a:tc>
                  <a:txBody>
                    <a:bodyPr/>
                    <a:lstStyle/>
                    <a:p>
                      <a:pPr algn="ctr" fontAlgn="b"/>
                      <a:r>
                        <a:rPr lang="en-US" sz="1100" u="none" strike="noStrike">
                          <a:effectLst/>
                        </a:rPr>
                        <a:t>females_day_perc</a:t>
                      </a:r>
                      <a:endParaRPr lang="en-US" sz="1100" b="0" i="0" u="none" strike="noStrike">
                        <a:solidFill>
                          <a:srgbClr val="000000"/>
                        </a:solidFill>
                        <a:effectLst/>
                        <a:latin typeface="Calibri"/>
                      </a:endParaRPr>
                    </a:p>
                  </a:txBody>
                  <a:tcPr marL="9525" marR="9525" marT="9525" marB="0" anchor="ctr"/>
                </a:tc>
                <a:tc>
                  <a:txBody>
                    <a:bodyPr/>
                    <a:lstStyle/>
                    <a:p>
                      <a:pPr algn="ctr" fontAlgn="b"/>
                      <a:r>
                        <a:rPr lang="en-US" sz="1100" u="none" strike="noStrike" dirty="0">
                          <a:effectLst/>
                        </a:rPr>
                        <a:t>0.6133752</a:t>
                      </a:r>
                      <a:endParaRPr lang="en-US" sz="1100" b="0" i="0" u="none" strike="noStrike" dirty="0">
                        <a:solidFill>
                          <a:srgbClr val="000000"/>
                        </a:solidFill>
                        <a:effectLst/>
                        <a:latin typeface="Calibri"/>
                      </a:endParaRPr>
                    </a:p>
                  </a:txBody>
                  <a:tcPr marL="9525" marR="9525" marT="9525" marB="0" anchor="ctr"/>
                </a:tc>
                <a:tc>
                  <a:txBody>
                    <a:bodyPr/>
                    <a:lstStyle/>
                    <a:p>
                      <a:pPr algn="ctr" fontAlgn="b"/>
                      <a:r>
                        <a:rPr lang="en-US" sz="1100" u="none" strike="noStrike">
                          <a:effectLst/>
                        </a:rPr>
                        <a:t>-0.74</a:t>
                      </a:r>
                      <a:endParaRPr lang="en-US" sz="1100" b="0" i="0" u="none" strike="noStrike">
                        <a:solidFill>
                          <a:srgbClr val="000000"/>
                        </a:solidFill>
                        <a:effectLst/>
                        <a:latin typeface="Calibri"/>
                      </a:endParaRPr>
                    </a:p>
                  </a:txBody>
                  <a:tcPr marL="9525" marR="9525" marT="9525" marB="0" anchor="ctr"/>
                </a:tc>
              </a:tr>
              <a:tr h="532603">
                <a:tc>
                  <a:txBody>
                    <a:bodyPr/>
                    <a:lstStyle/>
                    <a:p>
                      <a:pPr algn="ctr" fontAlgn="b"/>
                      <a:r>
                        <a:rPr lang="en-US" sz="1100" u="none" strike="noStrike">
                          <a:effectLst/>
                        </a:rPr>
                        <a:t>newsletter_subscription_perc</a:t>
                      </a:r>
                      <a:endParaRPr lang="en-US" sz="1100" b="0" i="0" u="none" strike="noStrike">
                        <a:solidFill>
                          <a:srgbClr val="000000"/>
                        </a:solidFill>
                        <a:effectLst/>
                        <a:latin typeface="Calibri"/>
                      </a:endParaRPr>
                    </a:p>
                  </a:txBody>
                  <a:tcPr marL="9525" marR="9525" marT="9525" marB="0" anchor="ctr"/>
                </a:tc>
                <a:tc>
                  <a:txBody>
                    <a:bodyPr/>
                    <a:lstStyle/>
                    <a:p>
                      <a:pPr algn="ctr" fontAlgn="b"/>
                      <a:r>
                        <a:rPr lang="en-US" sz="1100" u="none" strike="noStrike">
                          <a:effectLst/>
                        </a:rPr>
                        <a:t>1.049508</a:t>
                      </a:r>
                      <a:endParaRPr lang="en-US" sz="1100" b="0" i="0" u="none" strike="noStrike">
                        <a:solidFill>
                          <a:srgbClr val="000000"/>
                        </a:solidFill>
                        <a:effectLst/>
                        <a:latin typeface="Calibri"/>
                      </a:endParaRPr>
                    </a:p>
                  </a:txBody>
                  <a:tcPr marL="9525" marR="9525" marT="9525" marB="0" anchor="ctr"/>
                </a:tc>
                <a:tc>
                  <a:txBody>
                    <a:bodyPr/>
                    <a:lstStyle/>
                    <a:p>
                      <a:pPr algn="ctr" fontAlgn="b"/>
                      <a:r>
                        <a:rPr lang="en-US" sz="1100" u="none" strike="noStrike">
                          <a:effectLst/>
                        </a:rPr>
                        <a:t>0.16</a:t>
                      </a:r>
                      <a:endParaRPr lang="en-US" sz="1100" b="0" i="0" u="none" strike="noStrike">
                        <a:solidFill>
                          <a:srgbClr val="000000"/>
                        </a:solidFill>
                        <a:effectLst/>
                        <a:latin typeface="Calibri"/>
                      </a:endParaRPr>
                    </a:p>
                  </a:txBody>
                  <a:tcPr marL="9525" marR="9525" marT="9525" marB="0" anchor="ctr"/>
                </a:tc>
              </a:tr>
              <a:tr h="532603">
                <a:tc>
                  <a:txBody>
                    <a:bodyPr/>
                    <a:lstStyle/>
                    <a:p>
                      <a:pPr algn="ctr" fontAlgn="b"/>
                      <a:r>
                        <a:rPr lang="en-US" sz="1100" u="none" strike="noStrike">
                          <a:effectLst/>
                        </a:rPr>
                        <a:t>mobile_perc</a:t>
                      </a:r>
                      <a:endParaRPr lang="en-US" sz="1100" b="0" i="0" u="none" strike="noStrike">
                        <a:solidFill>
                          <a:srgbClr val="000000"/>
                        </a:solidFill>
                        <a:effectLst/>
                        <a:latin typeface="Calibri"/>
                      </a:endParaRPr>
                    </a:p>
                  </a:txBody>
                  <a:tcPr marL="9525" marR="9525" marT="9525" marB="0" anchor="ctr"/>
                </a:tc>
                <a:tc>
                  <a:txBody>
                    <a:bodyPr/>
                    <a:lstStyle/>
                    <a:p>
                      <a:pPr algn="ctr" fontAlgn="b"/>
                      <a:r>
                        <a:rPr lang="en-US" sz="1100" u="none" strike="noStrike">
                          <a:effectLst/>
                        </a:rPr>
                        <a:t>0.6273528</a:t>
                      </a:r>
                      <a:endParaRPr lang="en-US" sz="1100" b="0" i="0" u="none" strike="noStrike">
                        <a:solidFill>
                          <a:srgbClr val="000000"/>
                        </a:solidFill>
                        <a:effectLst/>
                        <a:latin typeface="Calibri"/>
                      </a:endParaRPr>
                    </a:p>
                  </a:txBody>
                  <a:tcPr marL="9525" marR="9525" marT="9525" marB="0" anchor="ctr"/>
                </a:tc>
                <a:tc>
                  <a:txBody>
                    <a:bodyPr/>
                    <a:lstStyle/>
                    <a:p>
                      <a:pPr algn="ctr" fontAlgn="b"/>
                      <a:r>
                        <a:rPr lang="en-US" sz="1100" u="none" strike="noStrike">
                          <a:effectLst/>
                        </a:rPr>
                        <a:t>-0.84</a:t>
                      </a:r>
                      <a:endParaRPr lang="en-US" sz="1100" b="0" i="0" u="none" strike="noStrike">
                        <a:solidFill>
                          <a:srgbClr val="000000"/>
                        </a:solidFill>
                        <a:effectLst/>
                        <a:latin typeface="Calibri"/>
                      </a:endParaRPr>
                    </a:p>
                  </a:txBody>
                  <a:tcPr marL="9525" marR="9525" marT="9525" marB="0" anchor="ctr"/>
                </a:tc>
              </a:tr>
              <a:tr h="294256">
                <a:tc>
                  <a:txBody>
                    <a:bodyPr/>
                    <a:lstStyle/>
                    <a:p>
                      <a:pPr algn="ctr" fontAlgn="b"/>
                      <a:r>
                        <a:rPr lang="en-US" sz="1100" u="none" strike="noStrike">
                          <a:effectLst/>
                        </a:rPr>
                        <a:t>MSCI_return</a:t>
                      </a:r>
                      <a:endParaRPr lang="en-US" sz="1100" b="0" i="0" u="none" strike="noStrike">
                        <a:solidFill>
                          <a:srgbClr val="000000"/>
                        </a:solidFill>
                        <a:effectLst/>
                        <a:latin typeface="Calibri"/>
                      </a:endParaRPr>
                    </a:p>
                  </a:txBody>
                  <a:tcPr marL="9525" marR="9525" marT="9525" marB="0" anchor="ctr"/>
                </a:tc>
                <a:tc>
                  <a:txBody>
                    <a:bodyPr/>
                    <a:lstStyle/>
                    <a:p>
                      <a:pPr algn="ctr" fontAlgn="b"/>
                      <a:r>
                        <a:rPr lang="en-US" sz="1100" u="none" strike="noStrike">
                          <a:effectLst/>
                        </a:rPr>
                        <a:t>15.16982</a:t>
                      </a:r>
                      <a:endParaRPr lang="en-US" sz="1100" b="0" i="0" u="none" strike="noStrike">
                        <a:solidFill>
                          <a:srgbClr val="000000"/>
                        </a:solidFill>
                        <a:effectLst/>
                        <a:latin typeface="Calibri"/>
                      </a:endParaRPr>
                    </a:p>
                  </a:txBody>
                  <a:tcPr marL="9525" marR="9525" marT="9525" marB="0" anchor="ctr"/>
                </a:tc>
                <a:tc>
                  <a:txBody>
                    <a:bodyPr/>
                    <a:lstStyle/>
                    <a:p>
                      <a:pPr algn="ctr" fontAlgn="b"/>
                      <a:r>
                        <a:rPr lang="en-US" sz="1100" u="none" strike="noStrike">
                          <a:effectLst/>
                        </a:rPr>
                        <a:t>0.39</a:t>
                      </a:r>
                      <a:endParaRPr lang="en-US" sz="1100" b="0" i="0" u="none" strike="noStrike">
                        <a:solidFill>
                          <a:srgbClr val="000000"/>
                        </a:solidFill>
                        <a:effectLst/>
                        <a:latin typeface="Calibri"/>
                      </a:endParaRPr>
                    </a:p>
                  </a:txBody>
                  <a:tcPr marL="9525" marR="9525" marT="9525" marB="0" anchor="ctr"/>
                </a:tc>
              </a:tr>
              <a:tr h="294256">
                <a:tc>
                  <a:txBody>
                    <a:bodyPr/>
                    <a:lstStyle/>
                    <a:p>
                      <a:pPr algn="ctr" fontAlgn="b"/>
                      <a:r>
                        <a:rPr lang="en-US" sz="1100" u="none" strike="noStrike">
                          <a:effectLst/>
                        </a:rPr>
                        <a:t>nominal_yield</a:t>
                      </a:r>
                      <a:endParaRPr lang="en-US" sz="1100" b="0" i="0" u="none" strike="noStrike">
                        <a:solidFill>
                          <a:srgbClr val="000000"/>
                        </a:solidFill>
                        <a:effectLst/>
                        <a:latin typeface="Calibri"/>
                      </a:endParaRPr>
                    </a:p>
                  </a:txBody>
                  <a:tcPr marL="9525" marR="9525" marT="9525" marB="0" anchor="ctr"/>
                </a:tc>
                <a:tc>
                  <a:txBody>
                    <a:bodyPr/>
                    <a:lstStyle/>
                    <a:p>
                      <a:pPr algn="ctr" fontAlgn="b"/>
                      <a:r>
                        <a:rPr lang="en-US" sz="1100" u="none" strike="noStrike">
                          <a:effectLst/>
                        </a:rPr>
                        <a:t>8.289388</a:t>
                      </a:r>
                      <a:endParaRPr lang="en-US" sz="1100" b="0" i="0" u="none" strike="noStrike">
                        <a:solidFill>
                          <a:srgbClr val="000000"/>
                        </a:solidFill>
                        <a:effectLst/>
                        <a:latin typeface="Calibri"/>
                      </a:endParaRPr>
                    </a:p>
                  </a:txBody>
                  <a:tcPr marL="9525" marR="9525" marT="9525" marB="0" anchor="ctr"/>
                </a:tc>
                <a:tc>
                  <a:txBody>
                    <a:bodyPr/>
                    <a:lstStyle/>
                    <a:p>
                      <a:pPr algn="ctr" fontAlgn="b"/>
                      <a:r>
                        <a:rPr lang="en-US" sz="1100" u="none" strike="noStrike">
                          <a:effectLst/>
                        </a:rPr>
                        <a:t>0.42</a:t>
                      </a:r>
                      <a:endParaRPr lang="en-US" sz="1100" b="0" i="0" u="none" strike="noStrike">
                        <a:solidFill>
                          <a:srgbClr val="000000"/>
                        </a:solidFill>
                        <a:effectLst/>
                        <a:latin typeface="Calibri"/>
                      </a:endParaRPr>
                    </a:p>
                  </a:txBody>
                  <a:tcPr marL="9525" marR="9525" marT="9525" marB="0" anchor="ctr"/>
                </a:tc>
              </a:tr>
              <a:tr h="294256">
                <a:tc>
                  <a:txBody>
                    <a:bodyPr/>
                    <a:lstStyle/>
                    <a:p>
                      <a:pPr algn="ctr" fontAlgn="b"/>
                      <a:r>
                        <a:rPr lang="en-US" sz="1100" u="none" strike="noStrike" dirty="0" err="1">
                          <a:solidFill>
                            <a:srgbClr val="FF0000"/>
                          </a:solidFill>
                          <a:effectLst/>
                        </a:rPr>
                        <a:t>YieldsPublicDebt</a:t>
                      </a:r>
                      <a:endParaRPr lang="en-US" sz="1100" b="0" i="0" u="none" strike="noStrike" dirty="0">
                        <a:solidFill>
                          <a:srgbClr val="FF0000"/>
                        </a:solidFill>
                        <a:effectLst/>
                        <a:latin typeface="Calibri"/>
                      </a:endParaRPr>
                    </a:p>
                  </a:txBody>
                  <a:tcPr marL="9525" marR="9525" marT="9525" marB="0" anchor="ctr"/>
                </a:tc>
                <a:tc>
                  <a:txBody>
                    <a:bodyPr/>
                    <a:lstStyle/>
                    <a:p>
                      <a:pPr algn="ctr" fontAlgn="b"/>
                      <a:r>
                        <a:rPr lang="en-US" sz="1100" u="none" strike="noStrike" dirty="0">
                          <a:solidFill>
                            <a:srgbClr val="FF0000"/>
                          </a:solidFill>
                          <a:effectLst/>
                        </a:rPr>
                        <a:t>7.078208</a:t>
                      </a:r>
                      <a:endParaRPr lang="en-US" sz="1100" b="0" i="0" u="none" strike="noStrike" dirty="0">
                        <a:solidFill>
                          <a:srgbClr val="FF0000"/>
                        </a:solidFill>
                        <a:effectLst/>
                        <a:latin typeface="Calibri"/>
                      </a:endParaRPr>
                    </a:p>
                  </a:txBody>
                  <a:tcPr marL="9525" marR="9525" marT="9525" marB="0" anchor="ctr"/>
                </a:tc>
                <a:tc>
                  <a:txBody>
                    <a:bodyPr/>
                    <a:lstStyle/>
                    <a:p>
                      <a:pPr algn="ctr" fontAlgn="b"/>
                      <a:r>
                        <a:rPr lang="en-US" sz="1100" u="none" strike="noStrike" dirty="0">
                          <a:solidFill>
                            <a:srgbClr val="FF0000"/>
                          </a:solidFill>
                          <a:effectLst/>
                        </a:rPr>
                        <a:t>4.68***</a:t>
                      </a:r>
                      <a:endParaRPr lang="en-US" sz="1100" b="0" i="0" u="none" strike="noStrike" dirty="0">
                        <a:solidFill>
                          <a:srgbClr val="FF0000"/>
                        </a:solidFill>
                        <a:effectLst/>
                        <a:latin typeface="Calibri"/>
                      </a:endParaRPr>
                    </a:p>
                  </a:txBody>
                  <a:tcPr marL="9525" marR="9525" marT="9525" marB="0" anchor="ctr"/>
                </a:tc>
              </a:tr>
              <a:tr h="294256">
                <a:tc>
                  <a:txBody>
                    <a:bodyPr/>
                    <a:lstStyle/>
                    <a:p>
                      <a:pPr algn="ctr" fontAlgn="b"/>
                      <a:r>
                        <a:rPr lang="en-US" sz="1100" u="none" strike="noStrike">
                          <a:solidFill>
                            <a:srgbClr val="FF0000"/>
                          </a:solidFill>
                          <a:effectLst/>
                        </a:rPr>
                        <a:t>para_investment_day</a:t>
                      </a:r>
                      <a:endParaRPr lang="en-US" sz="1100" b="0" i="0" u="none" strike="noStrike">
                        <a:solidFill>
                          <a:srgbClr val="FF0000"/>
                        </a:solidFill>
                        <a:effectLst/>
                        <a:latin typeface="Calibri"/>
                      </a:endParaRPr>
                    </a:p>
                  </a:txBody>
                  <a:tcPr marL="9525" marR="9525" marT="9525" marB="0" anchor="ctr"/>
                </a:tc>
                <a:tc>
                  <a:txBody>
                    <a:bodyPr/>
                    <a:lstStyle/>
                    <a:p>
                      <a:pPr algn="ctr" fontAlgn="b"/>
                      <a:r>
                        <a:rPr lang="en-US" sz="1100" u="none" strike="noStrike">
                          <a:solidFill>
                            <a:srgbClr val="FF0000"/>
                          </a:solidFill>
                          <a:effectLst/>
                        </a:rPr>
                        <a:t>1.045231</a:t>
                      </a:r>
                      <a:endParaRPr lang="en-US" sz="1100" b="0" i="0" u="none" strike="noStrike">
                        <a:solidFill>
                          <a:srgbClr val="FF0000"/>
                        </a:solidFill>
                        <a:effectLst/>
                        <a:latin typeface="Calibri"/>
                      </a:endParaRPr>
                    </a:p>
                  </a:txBody>
                  <a:tcPr marL="9525" marR="9525" marT="9525" marB="0" anchor="ctr"/>
                </a:tc>
                <a:tc>
                  <a:txBody>
                    <a:bodyPr/>
                    <a:lstStyle/>
                    <a:p>
                      <a:pPr algn="ctr" fontAlgn="b"/>
                      <a:r>
                        <a:rPr lang="en-US" sz="1100" u="none" strike="noStrike" dirty="0">
                          <a:solidFill>
                            <a:srgbClr val="FF0000"/>
                          </a:solidFill>
                          <a:effectLst/>
                        </a:rPr>
                        <a:t>3.79***</a:t>
                      </a:r>
                      <a:endParaRPr lang="en-US" sz="1100" b="0" i="0" u="none" strike="noStrike" dirty="0">
                        <a:solidFill>
                          <a:srgbClr val="FF0000"/>
                        </a:solidFill>
                        <a:effectLst/>
                        <a:latin typeface="Calibri"/>
                      </a:endParaRPr>
                    </a:p>
                  </a:txBody>
                  <a:tcPr marL="9525" marR="9525" marT="9525" marB="0" anchor="ctr"/>
                </a:tc>
              </a:tr>
              <a:tr h="294256">
                <a:tc>
                  <a:txBody>
                    <a:bodyPr/>
                    <a:lstStyle/>
                    <a:p>
                      <a:pPr algn="ctr" fontAlgn="b"/>
                      <a:r>
                        <a:rPr lang="en-US" sz="1100" u="none" strike="noStrike">
                          <a:effectLst/>
                        </a:rPr>
                        <a:t>investment_cumlag</a:t>
                      </a:r>
                      <a:endParaRPr lang="en-US" sz="1100" b="0" i="0" u="none" strike="noStrike">
                        <a:solidFill>
                          <a:srgbClr val="000000"/>
                        </a:solidFill>
                        <a:effectLst/>
                        <a:latin typeface="Calibri"/>
                      </a:endParaRPr>
                    </a:p>
                  </a:txBody>
                  <a:tcPr marL="9525" marR="9525" marT="9525" marB="0" anchor="ctr"/>
                </a:tc>
                <a:tc>
                  <a:txBody>
                    <a:bodyPr/>
                    <a:lstStyle/>
                    <a:p>
                      <a:pPr algn="ctr" fontAlgn="b"/>
                      <a:r>
                        <a:rPr lang="en-US" sz="1100" u="none" strike="noStrike">
                          <a:effectLst/>
                        </a:rPr>
                        <a:t>1.010051</a:t>
                      </a:r>
                      <a:endParaRPr lang="en-US" sz="1100" b="0" i="0" u="none" strike="noStrike">
                        <a:solidFill>
                          <a:srgbClr val="000000"/>
                        </a:solidFill>
                        <a:effectLst/>
                        <a:latin typeface="Calibri"/>
                      </a:endParaRPr>
                    </a:p>
                  </a:txBody>
                  <a:tcPr marL="9525" marR="9525" marT="9525" marB="0" anchor="ctr"/>
                </a:tc>
                <a:tc>
                  <a:txBody>
                    <a:bodyPr/>
                    <a:lstStyle/>
                    <a:p>
                      <a:pPr algn="ctr" fontAlgn="b"/>
                      <a:r>
                        <a:rPr lang="en-US" sz="1100" u="none" strike="noStrike">
                          <a:effectLst/>
                        </a:rPr>
                        <a:t>1.24</a:t>
                      </a:r>
                      <a:endParaRPr lang="en-US" sz="1100" b="0" i="0" u="none" strike="noStrike">
                        <a:solidFill>
                          <a:srgbClr val="000000"/>
                        </a:solidFill>
                        <a:effectLst/>
                        <a:latin typeface="Calibri"/>
                      </a:endParaRPr>
                    </a:p>
                  </a:txBody>
                  <a:tcPr marL="9525" marR="9525" marT="9525" marB="0" anchor="ctr"/>
                </a:tc>
              </a:tr>
              <a:tr h="532603">
                <a:tc>
                  <a:txBody>
                    <a:bodyPr/>
                    <a:lstStyle/>
                    <a:p>
                      <a:pPr algn="ctr" fontAlgn="b"/>
                      <a:r>
                        <a:rPr lang="en-US" sz="1100" u="none" strike="noStrike">
                          <a:effectLst/>
                        </a:rPr>
                        <a:t>bid_amount_day_cumlag</a:t>
                      </a:r>
                      <a:endParaRPr lang="en-US" sz="1100" b="0" i="0" u="none" strike="noStrike">
                        <a:solidFill>
                          <a:srgbClr val="000000"/>
                        </a:solidFill>
                        <a:effectLst/>
                        <a:latin typeface="Calibri"/>
                      </a:endParaRPr>
                    </a:p>
                  </a:txBody>
                  <a:tcPr marL="9525" marR="9525" marT="9525" marB="0" anchor="ctr"/>
                </a:tc>
                <a:tc>
                  <a:txBody>
                    <a:bodyPr/>
                    <a:lstStyle/>
                    <a:p>
                      <a:pPr algn="ctr" fontAlgn="b"/>
                      <a:r>
                        <a:rPr lang="en-US" sz="1100" u="none" strike="noStrike">
                          <a:effectLst/>
                        </a:rPr>
                        <a:t>0.9999704</a:t>
                      </a:r>
                      <a:endParaRPr lang="en-US" sz="1100" b="0" i="0" u="none" strike="noStrike">
                        <a:solidFill>
                          <a:srgbClr val="000000"/>
                        </a:solidFill>
                        <a:effectLst/>
                        <a:latin typeface="Calibri"/>
                      </a:endParaRPr>
                    </a:p>
                  </a:txBody>
                  <a:tcPr marL="9525" marR="9525" marT="9525" marB="0" anchor="ctr"/>
                </a:tc>
                <a:tc>
                  <a:txBody>
                    <a:bodyPr/>
                    <a:lstStyle/>
                    <a:p>
                      <a:pPr algn="ctr" fontAlgn="b"/>
                      <a:r>
                        <a:rPr lang="en-US" sz="1100" u="none" strike="noStrike" dirty="0">
                          <a:effectLst/>
                        </a:rPr>
                        <a:t>-1.52</a:t>
                      </a:r>
                      <a:endParaRPr lang="en-US" sz="1100" b="0" i="0" u="none" strike="noStrike" dirty="0">
                        <a:solidFill>
                          <a:srgbClr val="000000"/>
                        </a:solidFill>
                        <a:effectLst/>
                        <a:latin typeface="Calibri"/>
                      </a:endParaRPr>
                    </a:p>
                  </a:txBody>
                  <a:tcPr marL="9525" marR="9525" marT="9525" marB="0" anchor="ctr"/>
                </a:tc>
              </a:tr>
            </a:tbl>
          </a:graphicData>
        </a:graphic>
      </p:graphicFrame>
      <p:sp>
        <p:nvSpPr>
          <p:cNvPr id="5" name="TextBox 4"/>
          <p:cNvSpPr txBox="1"/>
          <p:nvPr/>
        </p:nvSpPr>
        <p:spPr>
          <a:xfrm>
            <a:off x="228600" y="5410200"/>
            <a:ext cx="8335936" cy="646331"/>
          </a:xfrm>
          <a:prstGeom prst="rect">
            <a:avLst/>
          </a:prstGeom>
          <a:noFill/>
        </p:spPr>
        <p:txBody>
          <a:bodyPr wrap="none" rtlCol="0">
            <a:spAutoFit/>
          </a:bodyPr>
          <a:lstStyle/>
          <a:p>
            <a:r>
              <a:rPr lang="en-US" dirty="0" smtClean="0"/>
              <a:t>1-Std </a:t>
            </a:r>
            <a:r>
              <a:rPr lang="en-US" dirty="0" err="1" smtClean="0"/>
              <a:t>Dev</a:t>
            </a:r>
            <a:r>
              <a:rPr lang="en-US" dirty="0" smtClean="0"/>
              <a:t> Increase in Public Debt Yield increases hazard rate to </a:t>
            </a:r>
            <a:r>
              <a:rPr lang="en-US" dirty="0" smtClean="0">
                <a:solidFill>
                  <a:srgbClr val="FF0000"/>
                </a:solidFill>
              </a:rPr>
              <a:t>1.8</a:t>
            </a:r>
            <a:r>
              <a:rPr lang="en-US" dirty="0" smtClean="0"/>
              <a:t> (faster time)</a:t>
            </a:r>
          </a:p>
          <a:p>
            <a:r>
              <a:rPr lang="en-US" dirty="0" smtClean="0"/>
              <a:t>1-Std </a:t>
            </a:r>
            <a:r>
              <a:rPr lang="en-US" dirty="0" err="1" smtClean="0"/>
              <a:t>Dev</a:t>
            </a:r>
            <a:r>
              <a:rPr lang="en-US" dirty="0"/>
              <a:t> </a:t>
            </a:r>
            <a:r>
              <a:rPr lang="en-US" dirty="0" smtClean="0"/>
              <a:t>Increase in Parallel Investment increases hazard rate to </a:t>
            </a:r>
            <a:r>
              <a:rPr lang="en-US" dirty="0" smtClean="0">
                <a:solidFill>
                  <a:srgbClr val="FF0000"/>
                </a:solidFill>
              </a:rPr>
              <a:t>8.5</a:t>
            </a:r>
          </a:p>
        </p:txBody>
      </p:sp>
    </p:spTree>
    <p:extLst>
      <p:ext uri="{BB962C8B-B14F-4D97-AF65-F5344CB8AC3E}">
        <p14:creationId xmlns:p14="http://schemas.microsoft.com/office/powerpoint/2010/main" val="88726811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 Takeaways from Part III</a:t>
            </a:r>
            <a:endParaRPr lang="en-US" dirty="0"/>
          </a:p>
        </p:txBody>
      </p:sp>
      <p:sp>
        <p:nvSpPr>
          <p:cNvPr id="3" name="Content Placeholder 2"/>
          <p:cNvSpPr>
            <a:spLocks noGrp="1"/>
          </p:cNvSpPr>
          <p:nvPr>
            <p:ph sz="quarter" idx="1"/>
          </p:nvPr>
        </p:nvSpPr>
        <p:spPr/>
        <p:txBody>
          <a:bodyPr>
            <a:normAutofit fontScale="85000" lnSpcReduction="20000"/>
          </a:bodyPr>
          <a:lstStyle/>
          <a:p>
            <a:pPr marL="514350" indent="-514350">
              <a:buFont typeface="+mj-lt"/>
              <a:buAutoNum type="arabicPeriod"/>
            </a:pPr>
            <a:r>
              <a:rPr lang="en-US" dirty="0"/>
              <a:t>Part I: Understand VC Investment in Fintech</a:t>
            </a:r>
          </a:p>
          <a:p>
            <a:pPr marL="788670" lvl="1" indent="-514350">
              <a:buFont typeface="+mj-lt"/>
              <a:buAutoNum type="alphaLcParenR"/>
            </a:pPr>
            <a:r>
              <a:rPr lang="en-US" dirty="0"/>
              <a:t>Topics:</a:t>
            </a:r>
          </a:p>
          <a:p>
            <a:pPr marL="1062990" lvl="2" indent="-514350">
              <a:buFont typeface="+mj-lt"/>
              <a:buAutoNum type="alphaLcParenR"/>
            </a:pPr>
            <a:r>
              <a:rPr lang="en-US" dirty="0"/>
              <a:t>Structure of VC funds, and investment strategies</a:t>
            </a:r>
          </a:p>
          <a:p>
            <a:pPr marL="1062990" lvl="2" indent="-514350">
              <a:buFont typeface="+mj-lt"/>
              <a:buAutoNum type="alphaLcParenR"/>
            </a:pPr>
            <a:r>
              <a:rPr lang="en-US" dirty="0"/>
              <a:t>Exit outcomes</a:t>
            </a:r>
          </a:p>
          <a:p>
            <a:pPr marL="1062990" lvl="2" indent="-514350">
              <a:buFont typeface="+mj-lt"/>
              <a:buAutoNum type="alphaLcParenR"/>
            </a:pPr>
            <a:r>
              <a:rPr lang="en-US" dirty="0"/>
              <a:t>Influence of financial regulation and enforcement</a:t>
            </a:r>
          </a:p>
          <a:p>
            <a:pPr marL="788670" lvl="1" indent="-514350">
              <a:buFont typeface="+mj-lt"/>
              <a:buAutoNum type="alphaLcParenR"/>
            </a:pPr>
            <a:r>
              <a:rPr lang="en-US" dirty="0"/>
              <a:t>Methods:</a:t>
            </a:r>
          </a:p>
          <a:p>
            <a:pPr marL="1062990" lvl="2" indent="-514350">
              <a:buFont typeface="+mj-lt"/>
              <a:buAutoNum type="alphaLcParenR"/>
            </a:pPr>
            <a:r>
              <a:rPr lang="en-US" dirty="0"/>
              <a:t>Difference-in-Differences Analyses</a:t>
            </a:r>
          </a:p>
          <a:p>
            <a:pPr marL="514350" indent="-514350">
              <a:buFont typeface="+mj-lt"/>
              <a:buAutoNum type="arabicPeriod"/>
            </a:pPr>
            <a:endParaRPr lang="en-US" dirty="0"/>
          </a:p>
          <a:p>
            <a:pPr marL="514350" indent="-514350">
              <a:buFont typeface="+mj-lt"/>
              <a:buAutoNum type="arabicPeriod"/>
            </a:pPr>
            <a:r>
              <a:rPr lang="en-US" dirty="0"/>
              <a:t>Part II: Understand Lending </a:t>
            </a:r>
            <a:r>
              <a:rPr lang="en-US" dirty="0" err="1"/>
              <a:t>Crowdfunding</a:t>
            </a:r>
            <a:endParaRPr lang="en-US" dirty="0"/>
          </a:p>
          <a:p>
            <a:pPr marL="788670" lvl="1" indent="-514350">
              <a:buFont typeface="+mj-lt"/>
              <a:buAutoNum type="alphaLcParenR"/>
            </a:pPr>
            <a:r>
              <a:rPr lang="en-US" dirty="0"/>
              <a:t>Topics:</a:t>
            </a:r>
          </a:p>
          <a:p>
            <a:pPr marL="1062990" lvl="2" indent="-514350">
              <a:buFont typeface="+mj-lt"/>
              <a:buAutoNum type="alphaLcParenR"/>
            </a:pPr>
            <a:r>
              <a:rPr lang="en-US" dirty="0"/>
              <a:t>Structure of </a:t>
            </a:r>
            <a:r>
              <a:rPr lang="en-US" dirty="0" err="1"/>
              <a:t>crowdfunding</a:t>
            </a:r>
            <a:r>
              <a:rPr lang="en-US" dirty="0"/>
              <a:t> platforms</a:t>
            </a:r>
          </a:p>
          <a:p>
            <a:pPr marL="1062990" lvl="2" indent="-514350">
              <a:buFont typeface="+mj-lt"/>
              <a:buAutoNum type="alphaLcParenR"/>
            </a:pPr>
            <a:r>
              <a:rPr lang="en-US" dirty="0"/>
              <a:t>How do lending platforms work?</a:t>
            </a:r>
          </a:p>
          <a:p>
            <a:pPr marL="1062990" lvl="2" indent="-514350">
              <a:buFont typeface="+mj-lt"/>
              <a:buAutoNum type="alphaLcParenR"/>
            </a:pPr>
            <a:r>
              <a:rPr lang="en-US" dirty="0"/>
              <a:t>Performance of lending </a:t>
            </a:r>
            <a:r>
              <a:rPr lang="en-US" dirty="0" err="1"/>
              <a:t>crowdfunding</a:t>
            </a:r>
            <a:endParaRPr lang="en-US" dirty="0"/>
          </a:p>
          <a:p>
            <a:pPr marL="788670" lvl="1" indent="-514350">
              <a:buFont typeface="+mj-lt"/>
              <a:buAutoNum type="alphaLcParenR"/>
            </a:pPr>
            <a:r>
              <a:rPr lang="en-US" dirty="0"/>
              <a:t>Methods:</a:t>
            </a:r>
          </a:p>
          <a:p>
            <a:pPr marL="1062990" lvl="2" indent="-514350">
              <a:buFont typeface="+mj-lt"/>
              <a:buAutoNum type="alphaLcParenR"/>
            </a:pPr>
            <a:r>
              <a:rPr lang="en-US" dirty="0"/>
              <a:t>Panel </a:t>
            </a:r>
            <a:r>
              <a:rPr lang="en-US" dirty="0" smtClean="0"/>
              <a:t>Datasets, Hazard Models</a:t>
            </a:r>
            <a:endParaRPr lang="en-US" dirty="0"/>
          </a:p>
          <a:p>
            <a:pPr marL="1062990" lvl="2" indent="-514350">
              <a:buFont typeface="+mj-lt"/>
              <a:buAutoNum type="alphaLcParenR"/>
            </a:pPr>
            <a:r>
              <a:rPr lang="en-US" dirty="0" err="1" smtClean="0"/>
              <a:t>Endogeneity</a:t>
            </a:r>
            <a:endParaRPr lang="en-US" dirty="0"/>
          </a:p>
        </p:txBody>
      </p:sp>
    </p:spTree>
    <p:extLst>
      <p:ext uri="{BB962C8B-B14F-4D97-AF65-F5344CB8AC3E}">
        <p14:creationId xmlns:p14="http://schemas.microsoft.com/office/powerpoint/2010/main" val="1257841364"/>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3890</TotalTime>
  <Words>8428</Words>
  <Application>Microsoft Office PowerPoint</Application>
  <PresentationFormat>On-screen Show (4:3)</PresentationFormat>
  <Paragraphs>3153</Paragraphs>
  <Slides>61</Slides>
  <Notes>14</Notes>
  <HiddenSlides>0</HiddenSlides>
  <MMClips>0</MMClips>
  <ScaleCrop>false</ScaleCrop>
  <HeadingPairs>
    <vt:vector size="4" baseType="variant">
      <vt:variant>
        <vt:lpstr>Theme</vt:lpstr>
      </vt:variant>
      <vt:variant>
        <vt:i4>1</vt:i4>
      </vt:variant>
      <vt:variant>
        <vt:lpstr>Slide Titles</vt:lpstr>
      </vt:variant>
      <vt:variant>
        <vt:i4>61</vt:i4>
      </vt:variant>
    </vt:vector>
  </HeadingPairs>
  <TitlesOfParts>
    <vt:vector size="62" baseType="lpstr">
      <vt:lpstr>Civic</vt:lpstr>
      <vt:lpstr>Part 3: Shadow Banking and Other Emerging Themes</vt:lpstr>
      <vt:lpstr>Learning Objectives</vt:lpstr>
      <vt:lpstr>Part I Fintech Venture Capital</vt:lpstr>
      <vt:lpstr>The Rise of Fintech VC</vt:lpstr>
      <vt:lpstr>Forbes, Feb 27, 2016… “An Inside Look At Fintech Marketplace Lenders”</vt:lpstr>
      <vt:lpstr>Implications of Differential Enforcement of Banking Rules… Fintech and Shadow Banking</vt:lpstr>
      <vt:lpstr>Difference-in-Differences (DD) Analyses</vt:lpstr>
      <vt:lpstr>Difference-in-Differences Estimator</vt:lpstr>
      <vt:lpstr>Natural Experiment: Financial Crisis</vt:lpstr>
      <vt:lpstr> Key Assumption of DD Estimator</vt:lpstr>
      <vt:lpstr>Figure 1. Total Size of All VC Rounds, Scaled 2007=0</vt:lpstr>
      <vt:lpstr>Figure 2. Number of VC Rounds, Scaled 2007=0</vt:lpstr>
      <vt:lpstr>Figure 3. Number of Investment Rounds, Scaled 2007=0</vt:lpstr>
      <vt:lpstr>Figure 4. Annual Volume of Round Investments, Scaled 2007=0</vt:lpstr>
      <vt:lpstr>Data</vt:lpstr>
      <vt:lpstr>Differential Enforcement of Banking Regulation</vt:lpstr>
      <vt:lpstr>Difference-in-Differences: Number of Rounds</vt:lpstr>
      <vt:lpstr>Robustness Checks with Differences-in-Differences Estimators</vt:lpstr>
      <vt:lpstr>Looking into More Detail in the Data</vt:lpstr>
      <vt:lpstr>PowerPoint Presentation</vt:lpstr>
      <vt:lpstr>PowerPoint Presentation</vt:lpstr>
      <vt:lpstr>Deal Level Analyses: Round Amounts</vt:lpstr>
      <vt:lpstr>PowerPoint Presentation</vt:lpstr>
      <vt:lpstr>Deal Level Analysis: Round Amounts by Type of VC Fund and Regions with Financial Center</vt:lpstr>
      <vt:lpstr>PowerPoint Presentation</vt:lpstr>
      <vt:lpstr>Round Amounts Excluding the US, only the US, and US State level</vt:lpstr>
      <vt:lpstr>PowerPoint Presentation</vt:lpstr>
      <vt:lpstr>Deal Level Analysis of Syndicate Size</vt:lpstr>
      <vt:lpstr>PowerPoint Presentation</vt:lpstr>
      <vt:lpstr>Fintech Exits</vt:lpstr>
      <vt:lpstr>PowerPoint Presentation</vt:lpstr>
      <vt:lpstr>Summary</vt:lpstr>
      <vt:lpstr>Crowdfunding to SMEs</vt:lpstr>
      <vt:lpstr>European Crowdlending Platform</vt:lpstr>
      <vt:lpstr>Data</vt:lpstr>
      <vt:lpstr>PowerPoint Presentation</vt:lpstr>
      <vt:lpstr>PowerPoint Presentation</vt:lpstr>
      <vt:lpstr>2 Types of Analyses that can be Done</vt:lpstr>
      <vt:lpstr>Fractional Response Models:  Dependent Variable Bounded between 0 and 1</vt:lpstr>
      <vt:lpstr>Worth Checking The Distribution of the Dependent Variable for Other Models</vt:lpstr>
      <vt:lpstr>PowerPoint Presentation</vt:lpstr>
      <vt:lpstr>PowerPoint Presentation</vt:lpstr>
      <vt:lpstr>Regression Results (1 of 2)</vt:lpstr>
      <vt:lpstr>Regression Results (1 of 2)</vt:lpstr>
      <vt:lpstr>Analysis of Daily Data</vt:lpstr>
      <vt:lpstr>Dependent variable is highly skewed</vt:lpstr>
      <vt:lpstr>Investments Per Day or Amount Per Day</vt:lpstr>
      <vt:lpstr>PowerPoint Presentation</vt:lpstr>
      <vt:lpstr>Investments Per Day or Amount Per Day</vt:lpstr>
      <vt:lpstr>Invariant Data over Time</vt:lpstr>
      <vt:lpstr>PowerPoint Presentation</vt:lpstr>
      <vt:lpstr>PowerPoint Presentation</vt:lpstr>
      <vt:lpstr>Results of Segregating the Data by Income</vt:lpstr>
      <vt:lpstr>Results of Segregating the Data by Age</vt:lpstr>
      <vt:lpstr>Results of Segregating the Data by Revenue</vt:lpstr>
      <vt:lpstr>Results of Segregating the Data by Assets</vt:lpstr>
      <vt:lpstr>Unresolved Issue: Endogeneity</vt:lpstr>
      <vt:lpstr>PowerPoint Presentation</vt:lpstr>
      <vt:lpstr>Propensity Score Matching</vt:lpstr>
      <vt:lpstr>Hazard (Survival) Analysis of Time to Cancelled</vt:lpstr>
      <vt:lpstr>Summary / Takeaways from Part III</vt:lpstr>
    </vt:vector>
  </TitlesOfParts>
  <Company>Schulich School of Business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Fintech VC</dc:title>
  <dc:creator>Schulich School of Business</dc:creator>
  <cp:lastModifiedBy>Schulich School of Business</cp:lastModifiedBy>
  <cp:revision>49</cp:revision>
  <dcterms:created xsi:type="dcterms:W3CDTF">2016-03-07T15:56:59Z</dcterms:created>
  <dcterms:modified xsi:type="dcterms:W3CDTF">2016-06-06T15:52:00Z</dcterms:modified>
</cp:coreProperties>
</file>