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256" r:id="rId2"/>
    <p:sldId id="292" r:id="rId3"/>
    <p:sldId id="257" r:id="rId4"/>
    <p:sldId id="293" r:id="rId5"/>
    <p:sldId id="258" r:id="rId6"/>
    <p:sldId id="314" r:id="rId7"/>
    <p:sldId id="315" r:id="rId8"/>
    <p:sldId id="316" r:id="rId9"/>
    <p:sldId id="313" r:id="rId10"/>
    <p:sldId id="261" r:id="rId11"/>
    <p:sldId id="259" r:id="rId12"/>
    <p:sldId id="263" r:id="rId13"/>
    <p:sldId id="264" r:id="rId14"/>
    <p:sldId id="265" r:id="rId15"/>
    <p:sldId id="266" r:id="rId16"/>
    <p:sldId id="267" r:id="rId17"/>
    <p:sldId id="285" r:id="rId18"/>
    <p:sldId id="317" r:id="rId19"/>
    <p:sldId id="318" r:id="rId20"/>
    <p:sldId id="319" r:id="rId21"/>
    <p:sldId id="320" r:id="rId22"/>
    <p:sldId id="321" r:id="rId23"/>
    <p:sldId id="322" r:id="rId24"/>
    <p:sldId id="323" r:id="rId25"/>
    <p:sldId id="324" r:id="rId26"/>
    <p:sldId id="286" r:id="rId27"/>
    <p:sldId id="287" r:id="rId28"/>
    <p:sldId id="269" r:id="rId29"/>
    <p:sldId id="281" r:id="rId30"/>
    <p:sldId id="270" r:id="rId31"/>
    <p:sldId id="282" r:id="rId32"/>
    <p:sldId id="271" r:id="rId33"/>
    <p:sldId id="283" r:id="rId34"/>
    <p:sldId id="284" r:id="rId35"/>
    <p:sldId id="272" r:id="rId36"/>
    <p:sldId id="273" r:id="rId37"/>
    <p:sldId id="288" r:id="rId38"/>
    <p:sldId id="289" r:id="rId39"/>
    <p:sldId id="290" r:id="rId40"/>
    <p:sldId id="291" r:id="rId41"/>
    <p:sldId id="274" r:id="rId42"/>
    <p:sldId id="275" r:id="rId43"/>
    <p:sldId id="276" r:id="rId44"/>
    <p:sldId id="294" r:id="rId45"/>
    <p:sldId id="295"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26"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4" d="100"/>
          <a:sy n="84" d="100"/>
        </p:scale>
        <p:origin x="-2394" y="-6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rantf\Dropbox\CFL%20-%20Asia%20Credit\Result\China%20Excess%20Indic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China Diff'!$B$1</c:f>
              <c:strCache>
                <c:ptCount val="1"/>
                <c:pt idx="0">
                  <c:v>Model a</c:v>
                </c:pt>
              </c:strCache>
            </c:strRef>
          </c:tx>
          <c:spPr>
            <a:ln w="28575" cap="rnd">
              <a:solidFill>
                <a:schemeClr val="accent1"/>
              </a:solidFill>
              <a:round/>
            </a:ln>
            <a:effectLst/>
          </c:spPr>
          <c:marker>
            <c:symbol val="none"/>
          </c:marker>
          <c:cat>
            <c:strRef>
              <c:f>'Figure China Diff'!$A$2:$A$101</c:f>
              <c:strCache>
                <c:ptCount val="97"/>
                <c:pt idx="0">
                  <c:v>2005M12</c:v>
                </c:pt>
                <c:pt idx="1">
                  <c:v>2006M01</c:v>
                </c:pt>
                <c:pt idx="2">
                  <c:v>2006M02</c:v>
                </c:pt>
                <c:pt idx="3">
                  <c:v>2006M03</c:v>
                </c:pt>
                <c:pt idx="4">
                  <c:v>2006M04</c:v>
                </c:pt>
                <c:pt idx="5">
                  <c:v>2006M05</c:v>
                </c:pt>
                <c:pt idx="6">
                  <c:v>2006M06</c:v>
                </c:pt>
                <c:pt idx="7">
                  <c:v>2006M07</c:v>
                </c:pt>
                <c:pt idx="8">
                  <c:v>2006M08</c:v>
                </c:pt>
                <c:pt idx="9">
                  <c:v>2006M09</c:v>
                </c:pt>
                <c:pt idx="10">
                  <c:v>2006M10</c:v>
                </c:pt>
                <c:pt idx="11">
                  <c:v>2006M11</c:v>
                </c:pt>
                <c:pt idx="12">
                  <c:v>2006M12</c:v>
                </c:pt>
                <c:pt idx="13">
                  <c:v>2007M01</c:v>
                </c:pt>
                <c:pt idx="14">
                  <c:v>2007M02</c:v>
                </c:pt>
                <c:pt idx="15">
                  <c:v>2007M03</c:v>
                </c:pt>
                <c:pt idx="16">
                  <c:v>2007M04</c:v>
                </c:pt>
                <c:pt idx="17">
                  <c:v>2007M05</c:v>
                </c:pt>
                <c:pt idx="18">
                  <c:v>2007M06</c:v>
                </c:pt>
                <c:pt idx="19">
                  <c:v>2007M07</c:v>
                </c:pt>
                <c:pt idx="20">
                  <c:v>2007M08</c:v>
                </c:pt>
                <c:pt idx="21">
                  <c:v>2007M09</c:v>
                </c:pt>
                <c:pt idx="22">
                  <c:v>2007M10</c:v>
                </c:pt>
                <c:pt idx="23">
                  <c:v>2007M11</c:v>
                </c:pt>
                <c:pt idx="24">
                  <c:v>2007M12</c:v>
                </c:pt>
                <c:pt idx="25">
                  <c:v>2008M01</c:v>
                </c:pt>
                <c:pt idx="26">
                  <c:v>2008M02</c:v>
                </c:pt>
                <c:pt idx="27">
                  <c:v>2008M03</c:v>
                </c:pt>
                <c:pt idx="28">
                  <c:v>2008M04</c:v>
                </c:pt>
                <c:pt idx="29">
                  <c:v>2008M05</c:v>
                </c:pt>
                <c:pt idx="30">
                  <c:v>2008M06</c:v>
                </c:pt>
                <c:pt idx="31">
                  <c:v>2008M07</c:v>
                </c:pt>
                <c:pt idx="32">
                  <c:v>2008M08</c:v>
                </c:pt>
                <c:pt idx="33">
                  <c:v>2008M09</c:v>
                </c:pt>
                <c:pt idx="34">
                  <c:v>2008M10</c:v>
                </c:pt>
                <c:pt idx="35">
                  <c:v>2008M11</c:v>
                </c:pt>
                <c:pt idx="36">
                  <c:v>2008M12</c:v>
                </c:pt>
                <c:pt idx="37">
                  <c:v>2009M01</c:v>
                </c:pt>
                <c:pt idx="38">
                  <c:v>2009M02</c:v>
                </c:pt>
                <c:pt idx="39">
                  <c:v>2009M03</c:v>
                </c:pt>
                <c:pt idx="40">
                  <c:v>2009M04</c:v>
                </c:pt>
                <c:pt idx="41">
                  <c:v>2009M05</c:v>
                </c:pt>
                <c:pt idx="42">
                  <c:v>2009M06</c:v>
                </c:pt>
                <c:pt idx="43">
                  <c:v>2009M07</c:v>
                </c:pt>
                <c:pt idx="44">
                  <c:v>2009M08</c:v>
                </c:pt>
                <c:pt idx="45">
                  <c:v>2009M09</c:v>
                </c:pt>
                <c:pt idx="46">
                  <c:v>2009M10</c:v>
                </c:pt>
                <c:pt idx="47">
                  <c:v>2009M11</c:v>
                </c:pt>
                <c:pt idx="48">
                  <c:v>2009M12</c:v>
                </c:pt>
                <c:pt idx="49">
                  <c:v>2010M01</c:v>
                </c:pt>
                <c:pt idx="50">
                  <c:v>2010M02</c:v>
                </c:pt>
                <c:pt idx="51">
                  <c:v>2010M03</c:v>
                </c:pt>
                <c:pt idx="52">
                  <c:v>2010M04</c:v>
                </c:pt>
                <c:pt idx="53">
                  <c:v>2010M05</c:v>
                </c:pt>
                <c:pt idx="54">
                  <c:v>2010M06</c:v>
                </c:pt>
                <c:pt idx="55">
                  <c:v>2010M07</c:v>
                </c:pt>
                <c:pt idx="56">
                  <c:v>2010M08</c:v>
                </c:pt>
                <c:pt idx="57">
                  <c:v>2010M09</c:v>
                </c:pt>
                <c:pt idx="58">
                  <c:v>2010M10</c:v>
                </c:pt>
                <c:pt idx="59">
                  <c:v>2010M11</c:v>
                </c:pt>
                <c:pt idx="60">
                  <c:v>2010M12</c:v>
                </c:pt>
                <c:pt idx="61">
                  <c:v>2011M01</c:v>
                </c:pt>
                <c:pt idx="62">
                  <c:v>2011M02</c:v>
                </c:pt>
                <c:pt idx="63">
                  <c:v>2011M03</c:v>
                </c:pt>
                <c:pt idx="64">
                  <c:v>2011M04</c:v>
                </c:pt>
                <c:pt idx="65">
                  <c:v>2011M05</c:v>
                </c:pt>
                <c:pt idx="66">
                  <c:v>2011M06</c:v>
                </c:pt>
                <c:pt idx="67">
                  <c:v>2011M07</c:v>
                </c:pt>
                <c:pt idx="68">
                  <c:v>2011M08</c:v>
                </c:pt>
                <c:pt idx="69">
                  <c:v>2011M09</c:v>
                </c:pt>
                <c:pt idx="70">
                  <c:v>2011M10</c:v>
                </c:pt>
                <c:pt idx="71">
                  <c:v>2011M11</c:v>
                </c:pt>
                <c:pt idx="72">
                  <c:v>2011M12</c:v>
                </c:pt>
                <c:pt idx="73">
                  <c:v>2012M01</c:v>
                </c:pt>
                <c:pt idx="74">
                  <c:v>2012M02</c:v>
                </c:pt>
                <c:pt idx="75">
                  <c:v>2012M03</c:v>
                </c:pt>
                <c:pt idx="76">
                  <c:v>2012M04</c:v>
                </c:pt>
                <c:pt idx="77">
                  <c:v>2012M05</c:v>
                </c:pt>
                <c:pt idx="78">
                  <c:v>2012M06</c:v>
                </c:pt>
                <c:pt idx="79">
                  <c:v>2012M07</c:v>
                </c:pt>
                <c:pt idx="80">
                  <c:v>2012M08</c:v>
                </c:pt>
                <c:pt idx="81">
                  <c:v>2012M09</c:v>
                </c:pt>
                <c:pt idx="82">
                  <c:v>2012M10</c:v>
                </c:pt>
                <c:pt idx="83">
                  <c:v>2012M11</c:v>
                </c:pt>
                <c:pt idx="84">
                  <c:v>2012M12</c:v>
                </c:pt>
                <c:pt idx="85">
                  <c:v>2013M01</c:v>
                </c:pt>
                <c:pt idx="86">
                  <c:v>2013M02</c:v>
                </c:pt>
                <c:pt idx="87">
                  <c:v>2013M03</c:v>
                </c:pt>
                <c:pt idx="88">
                  <c:v>2013M04</c:v>
                </c:pt>
                <c:pt idx="89">
                  <c:v>2013M05</c:v>
                </c:pt>
                <c:pt idx="90">
                  <c:v>2013M06</c:v>
                </c:pt>
                <c:pt idx="91">
                  <c:v>2013M07</c:v>
                </c:pt>
                <c:pt idx="92">
                  <c:v>2013M08</c:v>
                </c:pt>
                <c:pt idx="93">
                  <c:v>2013M09</c:v>
                </c:pt>
                <c:pt idx="94">
                  <c:v>2013M10</c:v>
                </c:pt>
                <c:pt idx="95">
                  <c:v>2013M11</c:v>
                </c:pt>
                <c:pt idx="96">
                  <c:v>2013M12</c:v>
                </c:pt>
              </c:strCache>
            </c:strRef>
          </c:cat>
          <c:val>
            <c:numRef>
              <c:f>'Figure China Diff'!$B$2:$B$101</c:f>
              <c:numCache>
                <c:formatCode>General</c:formatCode>
                <c:ptCount val="100"/>
                <c:pt idx="1">
                  <c:v>-5.4201096349244526E-3</c:v>
                </c:pt>
                <c:pt idx="2">
                  <c:v>-8.7058888036204429E-3</c:v>
                </c:pt>
                <c:pt idx="3">
                  <c:v>-1.8076041337438786E-2</c:v>
                </c:pt>
                <c:pt idx="4">
                  <c:v>-9.9765737182226921E-3</c:v>
                </c:pt>
                <c:pt idx="5">
                  <c:v>-4.8374936331281315E-3</c:v>
                </c:pt>
                <c:pt idx="6">
                  <c:v>-2.1592432622964175E-2</c:v>
                </c:pt>
                <c:pt idx="7">
                  <c:v>-6.7384521913986806E-3</c:v>
                </c:pt>
                <c:pt idx="8">
                  <c:v>-7.7343053865097655E-3</c:v>
                </c:pt>
                <c:pt idx="9">
                  <c:v>-2.0678759854705575E-2</c:v>
                </c:pt>
                <c:pt idx="10">
                  <c:v>-7.4373753834693357E-3</c:v>
                </c:pt>
                <c:pt idx="11">
                  <c:v>4.1793287591169737E-3</c:v>
                </c:pt>
                <c:pt idx="12">
                  <c:v>-1.5984144997151395E-2</c:v>
                </c:pt>
                <c:pt idx="13">
                  <c:v>-7.5225547163748629E-4</c:v>
                </c:pt>
                <c:pt idx="14">
                  <c:v>1.0258558459952383E-3</c:v>
                </c:pt>
                <c:pt idx="15">
                  <c:v>-5.1349811648042643E-3</c:v>
                </c:pt>
                <c:pt idx="16">
                  <c:v>-2.6554490696741873E-3</c:v>
                </c:pt>
                <c:pt idx="17">
                  <c:v>-4.3042875219121424E-3</c:v>
                </c:pt>
                <c:pt idx="18">
                  <c:v>-1.721203389921655E-2</c:v>
                </c:pt>
                <c:pt idx="19">
                  <c:v>-7.0681048447738259E-3</c:v>
                </c:pt>
                <c:pt idx="20">
                  <c:v>-1.3204526654514659E-2</c:v>
                </c:pt>
                <c:pt idx="21">
                  <c:v>-1.9661158438306403E-2</c:v>
                </c:pt>
                <c:pt idx="22">
                  <c:v>-4.5291640576634595E-3</c:v>
                </c:pt>
                <c:pt idx="23">
                  <c:v>-1.6501878615466925E-3</c:v>
                </c:pt>
                <c:pt idx="24">
                  <c:v>-8.7584892861642949E-3</c:v>
                </c:pt>
                <c:pt idx="25">
                  <c:v>-4.5512451945735055E-3</c:v>
                </c:pt>
                <c:pt idx="26">
                  <c:v>-5.5200951195846226E-3</c:v>
                </c:pt>
                <c:pt idx="27">
                  <c:v>-7.8073482719989151E-3</c:v>
                </c:pt>
                <c:pt idx="28">
                  <c:v>-4.7716264572608136E-3</c:v>
                </c:pt>
                <c:pt idx="29">
                  <c:v>-7.6305512247671903E-3</c:v>
                </c:pt>
                <c:pt idx="30">
                  <c:v>-5.1328330029010161E-4</c:v>
                </c:pt>
                <c:pt idx="31">
                  <c:v>2.4645388236510524E-3</c:v>
                </c:pt>
                <c:pt idx="32">
                  <c:v>1.1440506542514939E-4</c:v>
                </c:pt>
                <c:pt idx="33">
                  <c:v>9.3044783948648124E-4</c:v>
                </c:pt>
                <c:pt idx="34">
                  <c:v>8.6144742943439212E-5</c:v>
                </c:pt>
                <c:pt idx="35">
                  <c:v>4.6549376288962385E-4</c:v>
                </c:pt>
                <c:pt idx="36">
                  <c:v>2.1282252384169364E-3</c:v>
                </c:pt>
                <c:pt idx="37">
                  <c:v>7.8523744345093682E-4</c:v>
                </c:pt>
                <c:pt idx="38">
                  <c:v>3.2487651551580399E-3</c:v>
                </c:pt>
                <c:pt idx="39">
                  <c:v>-3.4248996573005286E-5</c:v>
                </c:pt>
                <c:pt idx="40">
                  <c:v>1.5603564148880533E-3</c:v>
                </c:pt>
                <c:pt idx="41">
                  <c:v>7.1368451185647164E-3</c:v>
                </c:pt>
                <c:pt idx="42">
                  <c:v>6.7173403330176296E-3</c:v>
                </c:pt>
                <c:pt idx="43">
                  <c:v>-4.354921564968528E-4</c:v>
                </c:pt>
                <c:pt idx="44">
                  <c:v>-4.4233861183018419E-4</c:v>
                </c:pt>
                <c:pt idx="45">
                  <c:v>2.9400810625239693E-3</c:v>
                </c:pt>
                <c:pt idx="46">
                  <c:v>1.5405507955245978E-2</c:v>
                </c:pt>
                <c:pt idx="47">
                  <c:v>-7.2713900022860489E-3</c:v>
                </c:pt>
                <c:pt idx="48">
                  <c:v>-1.3240729266715379E-2</c:v>
                </c:pt>
                <c:pt idx="49">
                  <c:v>8.87634663317316E-3</c:v>
                </c:pt>
                <c:pt idx="50">
                  <c:v>-5.1372725435252509E-3</c:v>
                </c:pt>
                <c:pt idx="51">
                  <c:v>8.7667766055590235E-3</c:v>
                </c:pt>
                <c:pt idx="52">
                  <c:v>-5.8384877524304546E-3</c:v>
                </c:pt>
                <c:pt idx="53">
                  <c:v>-1.1180278948931033E-2</c:v>
                </c:pt>
                <c:pt idx="54">
                  <c:v>3.5644963278249508E-2</c:v>
                </c:pt>
                <c:pt idx="55">
                  <c:v>3.8389444899056269E-3</c:v>
                </c:pt>
                <c:pt idx="56">
                  <c:v>4.0098312269383207E-3</c:v>
                </c:pt>
                <c:pt idx="57">
                  <c:v>1.7595408012258895E-2</c:v>
                </c:pt>
                <c:pt idx="58">
                  <c:v>-1.2025586546885125E-2</c:v>
                </c:pt>
                <c:pt idx="59">
                  <c:v>6.3842741200348385E-4</c:v>
                </c:pt>
                <c:pt idx="60">
                  <c:v>-1.1649541436582478E-3</c:v>
                </c:pt>
                <c:pt idx="61">
                  <c:v>-3.1065222167230289E-3</c:v>
                </c:pt>
                <c:pt idx="62">
                  <c:v>-6.5710166068000397E-3</c:v>
                </c:pt>
                <c:pt idx="63">
                  <c:v>-8.1285200190319706E-3</c:v>
                </c:pt>
                <c:pt idx="64">
                  <c:v>-6.6647471349428056E-3</c:v>
                </c:pt>
                <c:pt idx="65">
                  <c:v>1.4564146570519299E-3</c:v>
                </c:pt>
                <c:pt idx="66">
                  <c:v>-1.2186683187208391E-2</c:v>
                </c:pt>
                <c:pt idx="67">
                  <c:v>-8.7733697723237913E-3</c:v>
                </c:pt>
                <c:pt idx="68">
                  <c:v>-1.2114324888139461E-3</c:v>
                </c:pt>
                <c:pt idx="69">
                  <c:v>8.6199309647594369E-4</c:v>
                </c:pt>
                <c:pt idx="70">
                  <c:v>3.4362643654630709E-3</c:v>
                </c:pt>
                <c:pt idx="71">
                  <c:v>-1.641631427382606E-4</c:v>
                </c:pt>
                <c:pt idx="72">
                  <c:v>1.4932610847981476E-2</c:v>
                </c:pt>
                <c:pt idx="73">
                  <c:v>-9.2284987521140671E-4</c:v>
                </c:pt>
                <c:pt idx="74">
                  <c:v>5.9924362745791271E-3</c:v>
                </c:pt>
                <c:pt idx="75">
                  <c:v>-4.6945079802265255E-3</c:v>
                </c:pt>
                <c:pt idx="76">
                  <c:v>-6.4108697991249741E-4</c:v>
                </c:pt>
                <c:pt idx="77">
                  <c:v>3.3495784485919611E-3</c:v>
                </c:pt>
                <c:pt idx="78">
                  <c:v>1.8190075373289982E-3</c:v>
                </c:pt>
                <c:pt idx="79">
                  <c:v>1.9181185690486657E-3</c:v>
                </c:pt>
                <c:pt idx="80">
                  <c:v>1.0641433048606874E-2</c:v>
                </c:pt>
                <c:pt idx="81">
                  <c:v>3.7496032677797331E-4</c:v>
                </c:pt>
                <c:pt idx="82">
                  <c:v>8.383541352295909E-3</c:v>
                </c:pt>
                <c:pt idx="83">
                  <c:v>1.4103347025546054E-2</c:v>
                </c:pt>
                <c:pt idx="84">
                  <c:v>8.1223526337101948E-3</c:v>
                </c:pt>
                <c:pt idx="85">
                  <c:v>4.9409881027135949E-3</c:v>
                </c:pt>
                <c:pt idx="86">
                  <c:v>-6.1086732945114797E-4</c:v>
                </c:pt>
                <c:pt idx="87">
                  <c:v>2.7758926196552736E-5</c:v>
                </c:pt>
                <c:pt idx="88">
                  <c:v>2.7401375338076406E-5</c:v>
                </c:pt>
                <c:pt idx="89">
                  <c:v>1.8138873318418458E-3</c:v>
                </c:pt>
                <c:pt idx="90">
                  <c:v>3.5134369281708544E-3</c:v>
                </c:pt>
                <c:pt idx="91">
                  <c:v>1.0065010941228802E-2</c:v>
                </c:pt>
                <c:pt idx="92">
                  <c:v>2.6804805396294373E-3</c:v>
                </c:pt>
                <c:pt idx="93">
                  <c:v>9.4514487247896461E-3</c:v>
                </c:pt>
                <c:pt idx="94">
                  <c:v>8.0139353522321599E-3</c:v>
                </c:pt>
                <c:pt idx="95">
                  <c:v>-1.9314820739362526E-2</c:v>
                </c:pt>
                <c:pt idx="96">
                  <c:v>3.0229313338219876E-2</c:v>
                </c:pt>
              </c:numCache>
            </c:numRef>
          </c:val>
          <c:smooth val="0"/>
        </c:ser>
        <c:ser>
          <c:idx val="1"/>
          <c:order val="1"/>
          <c:tx>
            <c:strRef>
              <c:f>'Figure China Diff'!$C$1</c:f>
              <c:strCache>
                <c:ptCount val="1"/>
                <c:pt idx="0">
                  <c:v>Model b</c:v>
                </c:pt>
              </c:strCache>
            </c:strRef>
          </c:tx>
          <c:spPr>
            <a:ln w="28575" cap="rnd">
              <a:solidFill>
                <a:schemeClr val="accent2"/>
              </a:solidFill>
              <a:round/>
            </a:ln>
            <a:effectLst/>
          </c:spPr>
          <c:marker>
            <c:symbol val="none"/>
          </c:marker>
          <c:cat>
            <c:strRef>
              <c:f>'Figure China Diff'!$A$2:$A$101</c:f>
              <c:strCache>
                <c:ptCount val="97"/>
                <c:pt idx="0">
                  <c:v>2005M12</c:v>
                </c:pt>
                <c:pt idx="1">
                  <c:v>2006M01</c:v>
                </c:pt>
                <c:pt idx="2">
                  <c:v>2006M02</c:v>
                </c:pt>
                <c:pt idx="3">
                  <c:v>2006M03</c:v>
                </c:pt>
                <c:pt idx="4">
                  <c:v>2006M04</c:v>
                </c:pt>
                <c:pt idx="5">
                  <c:v>2006M05</c:v>
                </c:pt>
                <c:pt idx="6">
                  <c:v>2006M06</c:v>
                </c:pt>
                <c:pt idx="7">
                  <c:v>2006M07</c:v>
                </c:pt>
                <c:pt idx="8">
                  <c:v>2006M08</c:v>
                </c:pt>
                <c:pt idx="9">
                  <c:v>2006M09</c:v>
                </c:pt>
                <c:pt idx="10">
                  <c:v>2006M10</c:v>
                </c:pt>
                <c:pt idx="11">
                  <c:v>2006M11</c:v>
                </c:pt>
                <c:pt idx="12">
                  <c:v>2006M12</c:v>
                </c:pt>
                <c:pt idx="13">
                  <c:v>2007M01</c:v>
                </c:pt>
                <c:pt idx="14">
                  <c:v>2007M02</c:v>
                </c:pt>
                <c:pt idx="15">
                  <c:v>2007M03</c:v>
                </c:pt>
                <c:pt idx="16">
                  <c:v>2007M04</c:v>
                </c:pt>
                <c:pt idx="17">
                  <c:v>2007M05</c:v>
                </c:pt>
                <c:pt idx="18">
                  <c:v>2007M06</c:v>
                </c:pt>
                <c:pt idx="19">
                  <c:v>2007M07</c:v>
                </c:pt>
                <c:pt idx="20">
                  <c:v>2007M08</c:v>
                </c:pt>
                <c:pt idx="21">
                  <c:v>2007M09</c:v>
                </c:pt>
                <c:pt idx="22">
                  <c:v>2007M10</c:v>
                </c:pt>
                <c:pt idx="23">
                  <c:v>2007M11</c:v>
                </c:pt>
                <c:pt idx="24">
                  <c:v>2007M12</c:v>
                </c:pt>
                <c:pt idx="25">
                  <c:v>2008M01</c:v>
                </c:pt>
                <c:pt idx="26">
                  <c:v>2008M02</c:v>
                </c:pt>
                <c:pt idx="27">
                  <c:v>2008M03</c:v>
                </c:pt>
                <c:pt idx="28">
                  <c:v>2008M04</c:v>
                </c:pt>
                <c:pt idx="29">
                  <c:v>2008M05</c:v>
                </c:pt>
                <c:pt idx="30">
                  <c:v>2008M06</c:v>
                </c:pt>
                <c:pt idx="31">
                  <c:v>2008M07</c:v>
                </c:pt>
                <c:pt idx="32">
                  <c:v>2008M08</c:v>
                </c:pt>
                <c:pt idx="33">
                  <c:v>2008M09</c:v>
                </c:pt>
                <c:pt idx="34">
                  <c:v>2008M10</c:v>
                </c:pt>
                <c:pt idx="35">
                  <c:v>2008M11</c:v>
                </c:pt>
                <c:pt idx="36">
                  <c:v>2008M12</c:v>
                </c:pt>
                <c:pt idx="37">
                  <c:v>2009M01</c:v>
                </c:pt>
                <c:pt idx="38">
                  <c:v>2009M02</c:v>
                </c:pt>
                <c:pt idx="39">
                  <c:v>2009M03</c:v>
                </c:pt>
                <c:pt idx="40">
                  <c:v>2009M04</c:v>
                </c:pt>
                <c:pt idx="41">
                  <c:v>2009M05</c:v>
                </c:pt>
                <c:pt idx="42">
                  <c:v>2009M06</c:v>
                </c:pt>
                <c:pt idx="43">
                  <c:v>2009M07</c:v>
                </c:pt>
                <c:pt idx="44">
                  <c:v>2009M08</c:v>
                </c:pt>
                <c:pt idx="45">
                  <c:v>2009M09</c:v>
                </c:pt>
                <c:pt idx="46">
                  <c:v>2009M10</c:v>
                </c:pt>
                <c:pt idx="47">
                  <c:v>2009M11</c:v>
                </c:pt>
                <c:pt idx="48">
                  <c:v>2009M12</c:v>
                </c:pt>
                <c:pt idx="49">
                  <c:v>2010M01</c:v>
                </c:pt>
                <c:pt idx="50">
                  <c:v>2010M02</c:v>
                </c:pt>
                <c:pt idx="51">
                  <c:v>2010M03</c:v>
                </c:pt>
                <c:pt idx="52">
                  <c:v>2010M04</c:v>
                </c:pt>
                <c:pt idx="53">
                  <c:v>2010M05</c:v>
                </c:pt>
                <c:pt idx="54">
                  <c:v>2010M06</c:v>
                </c:pt>
                <c:pt idx="55">
                  <c:v>2010M07</c:v>
                </c:pt>
                <c:pt idx="56">
                  <c:v>2010M08</c:v>
                </c:pt>
                <c:pt idx="57">
                  <c:v>2010M09</c:v>
                </c:pt>
                <c:pt idx="58">
                  <c:v>2010M10</c:v>
                </c:pt>
                <c:pt idx="59">
                  <c:v>2010M11</c:v>
                </c:pt>
                <c:pt idx="60">
                  <c:v>2010M12</c:v>
                </c:pt>
                <c:pt idx="61">
                  <c:v>2011M01</c:v>
                </c:pt>
                <c:pt idx="62">
                  <c:v>2011M02</c:v>
                </c:pt>
                <c:pt idx="63">
                  <c:v>2011M03</c:v>
                </c:pt>
                <c:pt idx="64">
                  <c:v>2011M04</c:v>
                </c:pt>
                <c:pt idx="65">
                  <c:v>2011M05</c:v>
                </c:pt>
                <c:pt idx="66">
                  <c:v>2011M06</c:v>
                </c:pt>
                <c:pt idx="67">
                  <c:v>2011M07</c:v>
                </c:pt>
                <c:pt idx="68">
                  <c:v>2011M08</c:v>
                </c:pt>
                <c:pt idx="69">
                  <c:v>2011M09</c:v>
                </c:pt>
                <c:pt idx="70">
                  <c:v>2011M10</c:v>
                </c:pt>
                <c:pt idx="71">
                  <c:v>2011M11</c:v>
                </c:pt>
                <c:pt idx="72">
                  <c:v>2011M12</c:v>
                </c:pt>
                <c:pt idx="73">
                  <c:v>2012M01</c:v>
                </c:pt>
                <c:pt idx="74">
                  <c:v>2012M02</c:v>
                </c:pt>
                <c:pt idx="75">
                  <c:v>2012M03</c:v>
                </c:pt>
                <c:pt idx="76">
                  <c:v>2012M04</c:v>
                </c:pt>
                <c:pt idx="77">
                  <c:v>2012M05</c:v>
                </c:pt>
                <c:pt idx="78">
                  <c:v>2012M06</c:v>
                </c:pt>
                <c:pt idx="79">
                  <c:v>2012M07</c:v>
                </c:pt>
                <c:pt idx="80">
                  <c:v>2012M08</c:v>
                </c:pt>
                <c:pt idx="81">
                  <c:v>2012M09</c:v>
                </c:pt>
                <c:pt idx="82">
                  <c:v>2012M10</c:v>
                </c:pt>
                <c:pt idx="83">
                  <c:v>2012M11</c:v>
                </c:pt>
                <c:pt idx="84">
                  <c:v>2012M12</c:v>
                </c:pt>
                <c:pt idx="85">
                  <c:v>2013M01</c:v>
                </c:pt>
                <c:pt idx="86">
                  <c:v>2013M02</c:v>
                </c:pt>
                <c:pt idx="87">
                  <c:v>2013M03</c:v>
                </c:pt>
                <c:pt idx="88">
                  <c:v>2013M04</c:v>
                </c:pt>
                <c:pt idx="89">
                  <c:v>2013M05</c:v>
                </c:pt>
                <c:pt idx="90">
                  <c:v>2013M06</c:v>
                </c:pt>
                <c:pt idx="91">
                  <c:v>2013M07</c:v>
                </c:pt>
                <c:pt idx="92">
                  <c:v>2013M08</c:v>
                </c:pt>
                <c:pt idx="93">
                  <c:v>2013M09</c:v>
                </c:pt>
                <c:pt idx="94">
                  <c:v>2013M10</c:v>
                </c:pt>
                <c:pt idx="95">
                  <c:v>2013M11</c:v>
                </c:pt>
                <c:pt idx="96">
                  <c:v>2013M12</c:v>
                </c:pt>
              </c:strCache>
            </c:strRef>
          </c:cat>
          <c:val>
            <c:numRef>
              <c:f>'Figure China Diff'!$C$2:$C$101</c:f>
              <c:numCache>
                <c:formatCode>General</c:formatCode>
                <c:ptCount val="100"/>
                <c:pt idx="1">
                  <c:v>-2.606088058691558E-3</c:v>
                </c:pt>
                <c:pt idx="2">
                  <c:v>-8.6978131438764095E-3</c:v>
                </c:pt>
                <c:pt idx="3">
                  <c:v>-2.3526242429823263E-2</c:v>
                </c:pt>
                <c:pt idx="4">
                  <c:v>-9.5562272018749894E-3</c:v>
                </c:pt>
                <c:pt idx="5">
                  <c:v>-4.6326532885831995E-5</c:v>
                </c:pt>
                <c:pt idx="6">
                  <c:v>-3.0546476930812361E-2</c:v>
                </c:pt>
                <c:pt idx="7">
                  <c:v>-2.8569282018109377E-3</c:v>
                </c:pt>
                <c:pt idx="8">
                  <c:v>-5.5784590230461006E-3</c:v>
                </c:pt>
                <c:pt idx="9">
                  <c:v>-2.8236490968181815E-2</c:v>
                </c:pt>
                <c:pt idx="10">
                  <c:v>-1.9968010188218255E-3</c:v>
                </c:pt>
                <c:pt idx="11">
                  <c:v>1.1070561504481713E-2</c:v>
                </c:pt>
                <c:pt idx="12">
                  <c:v>-2.3731449583020536E-2</c:v>
                </c:pt>
                <c:pt idx="13">
                  <c:v>1.3413417981051889E-3</c:v>
                </c:pt>
                <c:pt idx="14">
                  <c:v>9.4875359779833524E-4</c:v>
                </c:pt>
                <c:pt idx="15">
                  <c:v>-9.5118210997024999E-3</c:v>
                </c:pt>
                <c:pt idx="16">
                  <c:v>-7.3574162016472044E-3</c:v>
                </c:pt>
                <c:pt idx="17">
                  <c:v>-1.1410280380841131E-2</c:v>
                </c:pt>
                <c:pt idx="18">
                  <c:v>-2.9883680921540146E-2</c:v>
                </c:pt>
                <c:pt idx="19">
                  <c:v>-8.1881844550828475E-3</c:v>
                </c:pt>
                <c:pt idx="20">
                  <c:v>-1.8216974887851234E-2</c:v>
                </c:pt>
                <c:pt idx="21">
                  <c:v>-2.6960450460505436E-2</c:v>
                </c:pt>
                <c:pt idx="22">
                  <c:v>-3.4271227270405991E-3</c:v>
                </c:pt>
                <c:pt idx="23">
                  <c:v>5.5130913100787104E-4</c:v>
                </c:pt>
                <c:pt idx="24">
                  <c:v>-1.1278202510903723E-2</c:v>
                </c:pt>
                <c:pt idx="25">
                  <c:v>-2.2438253807113284E-3</c:v>
                </c:pt>
                <c:pt idx="26">
                  <c:v>-4.9524816717569919E-3</c:v>
                </c:pt>
                <c:pt idx="27">
                  <c:v>-6.279495779599964E-3</c:v>
                </c:pt>
                <c:pt idx="28">
                  <c:v>-1.2651221347317332E-3</c:v>
                </c:pt>
                <c:pt idx="29">
                  <c:v>-7.5984376374362839E-3</c:v>
                </c:pt>
                <c:pt idx="30">
                  <c:v>1.9625117059975938E-3</c:v>
                </c:pt>
                <c:pt idx="31">
                  <c:v>4.3206293754796121E-3</c:v>
                </c:pt>
                <c:pt idx="32">
                  <c:v>-8.0274809272307124E-5</c:v>
                </c:pt>
                <c:pt idx="33">
                  <c:v>1.6578544651655314E-3</c:v>
                </c:pt>
                <c:pt idx="34">
                  <c:v>-9.1216446086406222E-4</c:v>
                </c:pt>
                <c:pt idx="35">
                  <c:v>3.2677669011804689E-4</c:v>
                </c:pt>
                <c:pt idx="36">
                  <c:v>2.3071021324581054E-3</c:v>
                </c:pt>
                <c:pt idx="37">
                  <c:v>3.9445124586023894E-4</c:v>
                </c:pt>
                <c:pt idx="38">
                  <c:v>3.7469347829697242E-3</c:v>
                </c:pt>
                <c:pt idx="39">
                  <c:v>2.1165840626879984E-4</c:v>
                </c:pt>
                <c:pt idx="40">
                  <c:v>1.9156480201480974E-3</c:v>
                </c:pt>
                <c:pt idx="41">
                  <c:v>4.8174243464500499E-3</c:v>
                </c:pt>
                <c:pt idx="42">
                  <c:v>5.9867994793418866E-3</c:v>
                </c:pt>
                <c:pt idx="43">
                  <c:v>-1.5527919845512717E-3</c:v>
                </c:pt>
                <c:pt idx="44">
                  <c:v>-9.000180578435657E-4</c:v>
                </c:pt>
                <c:pt idx="45">
                  <c:v>1.2520339592745344E-3</c:v>
                </c:pt>
                <c:pt idx="46">
                  <c:v>1.3643848857713747E-2</c:v>
                </c:pt>
                <c:pt idx="47">
                  <c:v>-1.2622025259143133E-2</c:v>
                </c:pt>
                <c:pt idx="48">
                  <c:v>-5.2225773842555778E-3</c:v>
                </c:pt>
                <c:pt idx="49">
                  <c:v>7.8085267766552224E-3</c:v>
                </c:pt>
                <c:pt idx="50">
                  <c:v>-5.759876451275403E-3</c:v>
                </c:pt>
                <c:pt idx="51">
                  <c:v>7.0677378864107965E-3</c:v>
                </c:pt>
                <c:pt idx="52">
                  <c:v>-3.9262051010362509E-3</c:v>
                </c:pt>
                <c:pt idx="53">
                  <c:v>-7.8949537102177558E-3</c:v>
                </c:pt>
                <c:pt idx="54">
                  <c:v>3.715940496310044E-2</c:v>
                </c:pt>
                <c:pt idx="55">
                  <c:v>5.9081342324932562E-3</c:v>
                </c:pt>
                <c:pt idx="56">
                  <c:v>1.6216034421050463E-3</c:v>
                </c:pt>
                <c:pt idx="57">
                  <c:v>9.5587977964604054E-3</c:v>
                </c:pt>
                <c:pt idx="58">
                  <c:v>-2.257353409459173E-2</c:v>
                </c:pt>
                <c:pt idx="59">
                  <c:v>-5.3391428255156193E-4</c:v>
                </c:pt>
                <c:pt idx="60">
                  <c:v>-7.0041075950166842E-4</c:v>
                </c:pt>
                <c:pt idx="61">
                  <c:v>-5.6938762818530275E-3</c:v>
                </c:pt>
                <c:pt idx="62">
                  <c:v>2.6580791765162814E-3</c:v>
                </c:pt>
                <c:pt idx="63">
                  <c:v>-3.0308764424427093E-3</c:v>
                </c:pt>
                <c:pt idx="64">
                  <c:v>-4.3533832216360313E-3</c:v>
                </c:pt>
                <c:pt idx="65">
                  <c:v>3.4366159306074007E-3</c:v>
                </c:pt>
                <c:pt idx="66">
                  <c:v>-6.7902243575881371E-3</c:v>
                </c:pt>
                <c:pt idx="67">
                  <c:v>-9.1386217136815162E-3</c:v>
                </c:pt>
                <c:pt idx="68">
                  <c:v>2.4921352378997064E-3</c:v>
                </c:pt>
                <c:pt idx="69">
                  <c:v>3.1840844044517258E-3</c:v>
                </c:pt>
                <c:pt idx="70">
                  <c:v>7.7326583567960405E-4</c:v>
                </c:pt>
                <c:pt idx="71">
                  <c:v>-2.2863888404445198E-4</c:v>
                </c:pt>
                <c:pt idx="72">
                  <c:v>1.4287745259768281E-2</c:v>
                </c:pt>
                <c:pt idx="73">
                  <c:v>-3.30548282095533E-3</c:v>
                </c:pt>
                <c:pt idx="74">
                  <c:v>8.0573661338858571E-3</c:v>
                </c:pt>
                <c:pt idx="75">
                  <c:v>-4.0627768666443576E-3</c:v>
                </c:pt>
                <c:pt idx="76">
                  <c:v>1.2333053947570782E-3</c:v>
                </c:pt>
                <c:pt idx="77">
                  <c:v>6.3644648723757413E-3</c:v>
                </c:pt>
                <c:pt idx="78">
                  <c:v>1.5220078074458243E-3</c:v>
                </c:pt>
                <c:pt idx="79">
                  <c:v>3.8658501447403903E-3</c:v>
                </c:pt>
                <c:pt idx="80">
                  <c:v>7.0880776951949276E-3</c:v>
                </c:pt>
                <c:pt idx="81">
                  <c:v>-1.2207097541980794E-3</c:v>
                </c:pt>
                <c:pt idx="82">
                  <c:v>1.119909014875109E-2</c:v>
                </c:pt>
                <c:pt idx="83">
                  <c:v>1.1490428051671886E-2</c:v>
                </c:pt>
                <c:pt idx="84">
                  <c:v>3.0203685469083474E-3</c:v>
                </c:pt>
                <c:pt idx="85">
                  <c:v>5.420502792712778E-3</c:v>
                </c:pt>
                <c:pt idx="86">
                  <c:v>-3.6150585018424053E-4</c:v>
                </c:pt>
                <c:pt idx="87">
                  <c:v>1.2342601403461106E-3</c:v>
                </c:pt>
                <c:pt idx="88">
                  <c:v>5.5712877521050252E-3</c:v>
                </c:pt>
                <c:pt idx="89">
                  <c:v>-1.2936838519079785E-3</c:v>
                </c:pt>
                <c:pt idx="90">
                  <c:v>7.2972580765344741E-3</c:v>
                </c:pt>
                <c:pt idx="91">
                  <c:v>8.6085103081425807E-3</c:v>
                </c:pt>
                <c:pt idx="92">
                  <c:v>3.538042594702695E-3</c:v>
                </c:pt>
                <c:pt idx="93">
                  <c:v>1.0794814701936106E-2</c:v>
                </c:pt>
                <c:pt idx="94">
                  <c:v>1.5226329389146809E-2</c:v>
                </c:pt>
                <c:pt idx="95">
                  <c:v>1.5915633290877418E-2</c:v>
                </c:pt>
                <c:pt idx="96">
                  <c:v>3.0429670354129357E-2</c:v>
                </c:pt>
              </c:numCache>
            </c:numRef>
          </c:val>
          <c:smooth val="0"/>
        </c:ser>
        <c:ser>
          <c:idx val="2"/>
          <c:order val="2"/>
          <c:tx>
            <c:strRef>
              <c:f>'Figure China Diff'!$D$1</c:f>
              <c:strCache>
                <c:ptCount val="1"/>
                <c:pt idx="0">
                  <c:v>Model c</c:v>
                </c:pt>
              </c:strCache>
            </c:strRef>
          </c:tx>
          <c:spPr>
            <a:ln w="28575" cap="rnd">
              <a:solidFill>
                <a:schemeClr val="accent3"/>
              </a:solidFill>
              <a:round/>
            </a:ln>
            <a:effectLst/>
          </c:spPr>
          <c:marker>
            <c:symbol val="none"/>
          </c:marker>
          <c:cat>
            <c:strRef>
              <c:f>'Figure China Diff'!$A$2:$A$101</c:f>
              <c:strCache>
                <c:ptCount val="97"/>
                <c:pt idx="0">
                  <c:v>2005M12</c:v>
                </c:pt>
                <c:pt idx="1">
                  <c:v>2006M01</c:v>
                </c:pt>
                <c:pt idx="2">
                  <c:v>2006M02</c:v>
                </c:pt>
                <c:pt idx="3">
                  <c:v>2006M03</c:v>
                </c:pt>
                <c:pt idx="4">
                  <c:v>2006M04</c:v>
                </c:pt>
                <c:pt idx="5">
                  <c:v>2006M05</c:v>
                </c:pt>
                <c:pt idx="6">
                  <c:v>2006M06</c:v>
                </c:pt>
                <c:pt idx="7">
                  <c:v>2006M07</c:v>
                </c:pt>
                <c:pt idx="8">
                  <c:v>2006M08</c:v>
                </c:pt>
                <c:pt idx="9">
                  <c:v>2006M09</c:v>
                </c:pt>
                <c:pt idx="10">
                  <c:v>2006M10</c:v>
                </c:pt>
                <c:pt idx="11">
                  <c:v>2006M11</c:v>
                </c:pt>
                <c:pt idx="12">
                  <c:v>2006M12</c:v>
                </c:pt>
                <c:pt idx="13">
                  <c:v>2007M01</c:v>
                </c:pt>
                <c:pt idx="14">
                  <c:v>2007M02</c:v>
                </c:pt>
                <c:pt idx="15">
                  <c:v>2007M03</c:v>
                </c:pt>
                <c:pt idx="16">
                  <c:v>2007M04</c:v>
                </c:pt>
                <c:pt idx="17">
                  <c:v>2007M05</c:v>
                </c:pt>
                <c:pt idx="18">
                  <c:v>2007M06</c:v>
                </c:pt>
                <c:pt idx="19">
                  <c:v>2007M07</c:v>
                </c:pt>
                <c:pt idx="20">
                  <c:v>2007M08</c:v>
                </c:pt>
                <c:pt idx="21">
                  <c:v>2007M09</c:v>
                </c:pt>
                <c:pt idx="22">
                  <c:v>2007M10</c:v>
                </c:pt>
                <c:pt idx="23">
                  <c:v>2007M11</c:v>
                </c:pt>
                <c:pt idx="24">
                  <c:v>2007M12</c:v>
                </c:pt>
                <c:pt idx="25">
                  <c:v>2008M01</c:v>
                </c:pt>
                <c:pt idx="26">
                  <c:v>2008M02</c:v>
                </c:pt>
                <c:pt idx="27">
                  <c:v>2008M03</c:v>
                </c:pt>
                <c:pt idx="28">
                  <c:v>2008M04</c:v>
                </c:pt>
                <c:pt idx="29">
                  <c:v>2008M05</c:v>
                </c:pt>
                <c:pt idx="30">
                  <c:v>2008M06</c:v>
                </c:pt>
                <c:pt idx="31">
                  <c:v>2008M07</c:v>
                </c:pt>
                <c:pt idx="32">
                  <c:v>2008M08</c:v>
                </c:pt>
                <c:pt idx="33">
                  <c:v>2008M09</c:v>
                </c:pt>
                <c:pt idx="34">
                  <c:v>2008M10</c:v>
                </c:pt>
                <c:pt idx="35">
                  <c:v>2008M11</c:v>
                </c:pt>
                <c:pt idx="36">
                  <c:v>2008M12</c:v>
                </c:pt>
                <c:pt idx="37">
                  <c:v>2009M01</c:v>
                </c:pt>
                <c:pt idx="38">
                  <c:v>2009M02</c:v>
                </c:pt>
                <c:pt idx="39">
                  <c:v>2009M03</c:v>
                </c:pt>
                <c:pt idx="40">
                  <c:v>2009M04</c:v>
                </c:pt>
                <c:pt idx="41">
                  <c:v>2009M05</c:v>
                </c:pt>
                <c:pt idx="42">
                  <c:v>2009M06</c:v>
                </c:pt>
                <c:pt idx="43">
                  <c:v>2009M07</c:v>
                </c:pt>
                <c:pt idx="44">
                  <c:v>2009M08</c:v>
                </c:pt>
                <c:pt idx="45">
                  <c:v>2009M09</c:v>
                </c:pt>
                <c:pt idx="46">
                  <c:v>2009M10</c:v>
                </c:pt>
                <c:pt idx="47">
                  <c:v>2009M11</c:v>
                </c:pt>
                <c:pt idx="48">
                  <c:v>2009M12</c:v>
                </c:pt>
                <c:pt idx="49">
                  <c:v>2010M01</c:v>
                </c:pt>
                <c:pt idx="50">
                  <c:v>2010M02</c:v>
                </c:pt>
                <c:pt idx="51">
                  <c:v>2010M03</c:v>
                </c:pt>
                <c:pt idx="52">
                  <c:v>2010M04</c:v>
                </c:pt>
                <c:pt idx="53">
                  <c:v>2010M05</c:v>
                </c:pt>
                <c:pt idx="54">
                  <c:v>2010M06</c:v>
                </c:pt>
                <c:pt idx="55">
                  <c:v>2010M07</c:v>
                </c:pt>
                <c:pt idx="56">
                  <c:v>2010M08</c:v>
                </c:pt>
                <c:pt idx="57">
                  <c:v>2010M09</c:v>
                </c:pt>
                <c:pt idx="58">
                  <c:v>2010M10</c:v>
                </c:pt>
                <c:pt idx="59">
                  <c:v>2010M11</c:v>
                </c:pt>
                <c:pt idx="60">
                  <c:v>2010M12</c:v>
                </c:pt>
                <c:pt idx="61">
                  <c:v>2011M01</c:v>
                </c:pt>
                <c:pt idx="62">
                  <c:v>2011M02</c:v>
                </c:pt>
                <c:pt idx="63">
                  <c:v>2011M03</c:v>
                </c:pt>
                <c:pt idx="64">
                  <c:v>2011M04</c:v>
                </c:pt>
                <c:pt idx="65">
                  <c:v>2011M05</c:v>
                </c:pt>
                <c:pt idx="66">
                  <c:v>2011M06</c:v>
                </c:pt>
                <c:pt idx="67">
                  <c:v>2011M07</c:v>
                </c:pt>
                <c:pt idx="68">
                  <c:v>2011M08</c:v>
                </c:pt>
                <c:pt idx="69">
                  <c:v>2011M09</c:v>
                </c:pt>
                <c:pt idx="70">
                  <c:v>2011M10</c:v>
                </c:pt>
                <c:pt idx="71">
                  <c:v>2011M11</c:v>
                </c:pt>
                <c:pt idx="72">
                  <c:v>2011M12</c:v>
                </c:pt>
                <c:pt idx="73">
                  <c:v>2012M01</c:v>
                </c:pt>
                <c:pt idx="74">
                  <c:v>2012M02</c:v>
                </c:pt>
                <c:pt idx="75">
                  <c:v>2012M03</c:v>
                </c:pt>
                <c:pt idx="76">
                  <c:v>2012M04</c:v>
                </c:pt>
                <c:pt idx="77">
                  <c:v>2012M05</c:v>
                </c:pt>
                <c:pt idx="78">
                  <c:v>2012M06</c:v>
                </c:pt>
                <c:pt idx="79">
                  <c:v>2012M07</c:v>
                </c:pt>
                <c:pt idx="80">
                  <c:v>2012M08</c:v>
                </c:pt>
                <c:pt idx="81">
                  <c:v>2012M09</c:v>
                </c:pt>
                <c:pt idx="82">
                  <c:v>2012M10</c:v>
                </c:pt>
                <c:pt idx="83">
                  <c:v>2012M11</c:v>
                </c:pt>
                <c:pt idx="84">
                  <c:v>2012M12</c:v>
                </c:pt>
                <c:pt idx="85">
                  <c:v>2013M01</c:v>
                </c:pt>
                <c:pt idx="86">
                  <c:v>2013M02</c:v>
                </c:pt>
                <c:pt idx="87">
                  <c:v>2013M03</c:v>
                </c:pt>
                <c:pt idx="88">
                  <c:v>2013M04</c:v>
                </c:pt>
                <c:pt idx="89">
                  <c:v>2013M05</c:v>
                </c:pt>
                <c:pt idx="90">
                  <c:v>2013M06</c:v>
                </c:pt>
                <c:pt idx="91">
                  <c:v>2013M07</c:v>
                </c:pt>
                <c:pt idx="92">
                  <c:v>2013M08</c:v>
                </c:pt>
                <c:pt idx="93">
                  <c:v>2013M09</c:v>
                </c:pt>
                <c:pt idx="94">
                  <c:v>2013M10</c:v>
                </c:pt>
                <c:pt idx="95">
                  <c:v>2013M11</c:v>
                </c:pt>
                <c:pt idx="96">
                  <c:v>2013M12</c:v>
                </c:pt>
              </c:strCache>
            </c:strRef>
          </c:cat>
          <c:val>
            <c:numRef>
              <c:f>'Figure China Diff'!$D$2:$D$101</c:f>
              <c:numCache>
                <c:formatCode>General</c:formatCode>
                <c:ptCount val="100"/>
                <c:pt idx="1">
                  <c:v>-2.9377741941709612E-3</c:v>
                </c:pt>
                <c:pt idx="2">
                  <c:v>-7.2709369064720697E-3</c:v>
                </c:pt>
                <c:pt idx="3">
                  <c:v>-7.790385025650659E-3</c:v>
                </c:pt>
                <c:pt idx="4">
                  <c:v>-9.8772439427805558E-3</c:v>
                </c:pt>
                <c:pt idx="5">
                  <c:v>-3.1993351363646116E-3</c:v>
                </c:pt>
                <c:pt idx="6">
                  <c:v>-3.0519647745793632E-2</c:v>
                </c:pt>
                <c:pt idx="7">
                  <c:v>-2.9365429672565391E-3</c:v>
                </c:pt>
                <c:pt idx="8">
                  <c:v>-1.1785189179703837E-2</c:v>
                </c:pt>
                <c:pt idx="9">
                  <c:v>-1.3524863069602322E-2</c:v>
                </c:pt>
                <c:pt idx="10">
                  <c:v>-1.1163732061110876E-2</c:v>
                </c:pt>
                <c:pt idx="11">
                  <c:v>8.0303593291357611E-3</c:v>
                </c:pt>
                <c:pt idx="12">
                  <c:v>-2.311964355663565E-2</c:v>
                </c:pt>
                <c:pt idx="13">
                  <c:v>2.4657202794267086E-3</c:v>
                </c:pt>
                <c:pt idx="14">
                  <c:v>-1.8036672641117413E-3</c:v>
                </c:pt>
                <c:pt idx="15">
                  <c:v>-1.8183883375819665E-3</c:v>
                </c:pt>
                <c:pt idx="16">
                  <c:v>2.2310356169843448E-3</c:v>
                </c:pt>
                <c:pt idx="17">
                  <c:v>2.1445188797022396E-3</c:v>
                </c:pt>
                <c:pt idx="18">
                  <c:v>-2.3149737891210442E-2</c:v>
                </c:pt>
                <c:pt idx="19">
                  <c:v>-1.0453787948329296E-2</c:v>
                </c:pt>
                <c:pt idx="20">
                  <c:v>-1.2520895010458055E-2</c:v>
                </c:pt>
                <c:pt idx="21">
                  <c:v>-1.5525390188071864E-2</c:v>
                </c:pt>
                <c:pt idx="22">
                  <c:v>-3.5353314904618127E-3</c:v>
                </c:pt>
                <c:pt idx="23">
                  <c:v>-1.6227519322127293E-3</c:v>
                </c:pt>
                <c:pt idx="24">
                  <c:v>-1.6304366136610682E-2</c:v>
                </c:pt>
                <c:pt idx="25">
                  <c:v>-6.4888756698340266E-3</c:v>
                </c:pt>
                <c:pt idx="26">
                  <c:v>-4.5749599114066619E-3</c:v>
                </c:pt>
                <c:pt idx="27">
                  <c:v>-4.5561640530014103E-3</c:v>
                </c:pt>
                <c:pt idx="28">
                  <c:v>-3.5072542657241801E-3</c:v>
                </c:pt>
                <c:pt idx="29">
                  <c:v>-8.5171396432630608E-3</c:v>
                </c:pt>
                <c:pt idx="30">
                  <c:v>-4.4092157539463717E-3</c:v>
                </c:pt>
                <c:pt idx="31">
                  <c:v>1.2412256336646887E-3</c:v>
                </c:pt>
                <c:pt idx="32">
                  <c:v>1.327659304575457E-3</c:v>
                </c:pt>
                <c:pt idx="33">
                  <c:v>4.3458512740313093E-3</c:v>
                </c:pt>
                <c:pt idx="34">
                  <c:v>1.9000281428698251E-3</c:v>
                </c:pt>
                <c:pt idx="35">
                  <c:v>-6.4000171622735635E-4</c:v>
                </c:pt>
                <c:pt idx="36">
                  <c:v>-7.7854653218700776E-4</c:v>
                </c:pt>
                <c:pt idx="37">
                  <c:v>-9.1950419756181567E-4</c:v>
                </c:pt>
                <c:pt idx="38">
                  <c:v>4.0466868850246307E-3</c:v>
                </c:pt>
                <c:pt idx="39">
                  <c:v>2.8210263587633566E-3</c:v>
                </c:pt>
                <c:pt idx="40">
                  <c:v>2.7390182421900278E-3</c:v>
                </c:pt>
                <c:pt idx="41">
                  <c:v>6.8152562222212332E-3</c:v>
                </c:pt>
                <c:pt idx="42">
                  <c:v>3.4886535765787929E-3</c:v>
                </c:pt>
                <c:pt idx="43">
                  <c:v>-1.8535810555704302E-3</c:v>
                </c:pt>
                <c:pt idx="44">
                  <c:v>2.3859415282045937E-4</c:v>
                </c:pt>
                <c:pt idx="45">
                  <c:v>6.9233724509525363E-3</c:v>
                </c:pt>
                <c:pt idx="46">
                  <c:v>1.6250112874485412E-2</c:v>
                </c:pt>
                <c:pt idx="47">
                  <c:v>-7.0197598687951057E-3</c:v>
                </c:pt>
                <c:pt idx="48">
                  <c:v>-1.6881742637389285E-2</c:v>
                </c:pt>
                <c:pt idx="49">
                  <c:v>7.925272497595337E-3</c:v>
                </c:pt>
                <c:pt idx="50">
                  <c:v>-5.5494062183891746E-3</c:v>
                </c:pt>
                <c:pt idx="51">
                  <c:v>1.202489632705861E-2</c:v>
                </c:pt>
                <c:pt idx="52">
                  <c:v>-6.1484213935663057E-3</c:v>
                </c:pt>
                <c:pt idx="53">
                  <c:v>-1.1781456319419181E-2</c:v>
                </c:pt>
                <c:pt idx="54">
                  <c:v>3.2466611314393212E-2</c:v>
                </c:pt>
                <c:pt idx="55">
                  <c:v>6.2182875931180437E-3</c:v>
                </c:pt>
                <c:pt idx="56">
                  <c:v>4.7515485661924206E-3</c:v>
                </c:pt>
                <c:pt idx="57">
                  <c:v>1.8397695171804118E-2</c:v>
                </c:pt>
                <c:pt idx="58">
                  <c:v>-1.278066572052905E-2</c:v>
                </c:pt>
                <c:pt idx="59">
                  <c:v>-1.3777988292518195E-4</c:v>
                </c:pt>
                <c:pt idx="60">
                  <c:v>-3.433143283096074E-3</c:v>
                </c:pt>
                <c:pt idx="61">
                  <c:v>-1.2104653174798141E-3</c:v>
                </c:pt>
                <c:pt idx="62">
                  <c:v>-7.1400530969754072E-3</c:v>
                </c:pt>
                <c:pt idx="63">
                  <c:v>-8.0699467130376235E-3</c:v>
                </c:pt>
                <c:pt idx="64">
                  <c:v>-8.8637857189024505E-3</c:v>
                </c:pt>
                <c:pt idx="65">
                  <c:v>3.8268556619496241E-3</c:v>
                </c:pt>
                <c:pt idx="66">
                  <c:v>-1.1816600618918205E-2</c:v>
                </c:pt>
                <c:pt idx="67">
                  <c:v>-5.9696457436866357E-3</c:v>
                </c:pt>
                <c:pt idx="68">
                  <c:v>-5.1219962410067321E-3</c:v>
                </c:pt>
                <c:pt idx="69">
                  <c:v>-1.8271235567701716E-4</c:v>
                </c:pt>
                <c:pt idx="70">
                  <c:v>-1.0332409949853627E-6</c:v>
                </c:pt>
                <c:pt idx="71">
                  <c:v>2.9082176565278228E-3</c:v>
                </c:pt>
                <c:pt idx="72">
                  <c:v>1.5855278132007378E-2</c:v>
                </c:pt>
                <c:pt idx="73">
                  <c:v>1.0721800275066418E-3</c:v>
                </c:pt>
                <c:pt idx="74">
                  <c:v>3.4790379418752071E-3</c:v>
                </c:pt>
                <c:pt idx="75">
                  <c:v>-4.0386555509372979E-3</c:v>
                </c:pt>
                <c:pt idx="76">
                  <c:v>-4.6507806239199923E-3</c:v>
                </c:pt>
                <c:pt idx="77">
                  <c:v>5.8178983952534846E-3</c:v>
                </c:pt>
                <c:pt idx="78">
                  <c:v>1.3296503238409141E-3</c:v>
                </c:pt>
                <c:pt idx="79">
                  <c:v>3.5469700479011657E-3</c:v>
                </c:pt>
                <c:pt idx="80">
                  <c:v>8.6424395025244127E-3</c:v>
                </c:pt>
                <c:pt idx="81">
                  <c:v>1.3151244985158961E-3</c:v>
                </c:pt>
                <c:pt idx="82">
                  <c:v>7.8499425992337724E-3</c:v>
                </c:pt>
                <c:pt idx="83">
                  <c:v>1.5715508442140758E-2</c:v>
                </c:pt>
                <c:pt idx="84">
                  <c:v>7.6099740030699525E-3</c:v>
                </c:pt>
                <c:pt idx="85">
                  <c:v>5.8596351083413101E-3</c:v>
                </c:pt>
                <c:pt idx="86">
                  <c:v>-1.0924567648284977E-3</c:v>
                </c:pt>
                <c:pt idx="87">
                  <c:v>-3.3484149461782131E-4</c:v>
                </c:pt>
                <c:pt idx="88">
                  <c:v>-2.6516783169772129E-3</c:v>
                </c:pt>
                <c:pt idx="89">
                  <c:v>2.8235437399124486E-3</c:v>
                </c:pt>
                <c:pt idx="90">
                  <c:v>3.4689792989384127E-3</c:v>
                </c:pt>
                <c:pt idx="91">
                  <c:v>1.1273918643822212E-2</c:v>
                </c:pt>
                <c:pt idx="92">
                  <c:v>2.6191140405673607E-3</c:v>
                </c:pt>
                <c:pt idx="93">
                  <c:v>7.8876713817770394E-3</c:v>
                </c:pt>
                <c:pt idx="94">
                  <c:v>4.2851056067165771E-3</c:v>
                </c:pt>
                <c:pt idx="95">
                  <c:v>-2.0212610826936928E-2</c:v>
                </c:pt>
                <c:pt idx="96">
                  <c:v>3.227353219379081E-2</c:v>
                </c:pt>
              </c:numCache>
            </c:numRef>
          </c:val>
          <c:smooth val="0"/>
        </c:ser>
        <c:ser>
          <c:idx val="3"/>
          <c:order val="3"/>
          <c:tx>
            <c:strRef>
              <c:f>'Figure China Diff'!$E$1</c:f>
              <c:strCache>
                <c:ptCount val="1"/>
                <c:pt idx="0">
                  <c:v>Model d</c:v>
                </c:pt>
              </c:strCache>
            </c:strRef>
          </c:tx>
          <c:spPr>
            <a:ln w="28575" cap="rnd">
              <a:solidFill>
                <a:schemeClr val="accent4"/>
              </a:solidFill>
              <a:round/>
            </a:ln>
            <a:effectLst/>
          </c:spPr>
          <c:marker>
            <c:symbol val="none"/>
          </c:marker>
          <c:cat>
            <c:strRef>
              <c:f>'Figure China Diff'!$A$2:$A$101</c:f>
              <c:strCache>
                <c:ptCount val="97"/>
                <c:pt idx="0">
                  <c:v>2005M12</c:v>
                </c:pt>
                <c:pt idx="1">
                  <c:v>2006M01</c:v>
                </c:pt>
                <c:pt idx="2">
                  <c:v>2006M02</c:v>
                </c:pt>
                <c:pt idx="3">
                  <c:v>2006M03</c:v>
                </c:pt>
                <c:pt idx="4">
                  <c:v>2006M04</c:v>
                </c:pt>
                <c:pt idx="5">
                  <c:v>2006M05</c:v>
                </c:pt>
                <c:pt idx="6">
                  <c:v>2006M06</c:v>
                </c:pt>
                <c:pt idx="7">
                  <c:v>2006M07</c:v>
                </c:pt>
                <c:pt idx="8">
                  <c:v>2006M08</c:v>
                </c:pt>
                <c:pt idx="9">
                  <c:v>2006M09</c:v>
                </c:pt>
                <c:pt idx="10">
                  <c:v>2006M10</c:v>
                </c:pt>
                <c:pt idx="11">
                  <c:v>2006M11</c:v>
                </c:pt>
                <c:pt idx="12">
                  <c:v>2006M12</c:v>
                </c:pt>
                <c:pt idx="13">
                  <c:v>2007M01</c:v>
                </c:pt>
                <c:pt idx="14">
                  <c:v>2007M02</c:v>
                </c:pt>
                <c:pt idx="15">
                  <c:v>2007M03</c:v>
                </c:pt>
                <c:pt idx="16">
                  <c:v>2007M04</c:v>
                </c:pt>
                <c:pt idx="17">
                  <c:v>2007M05</c:v>
                </c:pt>
                <c:pt idx="18">
                  <c:v>2007M06</c:v>
                </c:pt>
                <c:pt idx="19">
                  <c:v>2007M07</c:v>
                </c:pt>
                <c:pt idx="20">
                  <c:v>2007M08</c:v>
                </c:pt>
                <c:pt idx="21">
                  <c:v>2007M09</c:v>
                </c:pt>
                <c:pt idx="22">
                  <c:v>2007M10</c:v>
                </c:pt>
                <c:pt idx="23">
                  <c:v>2007M11</c:v>
                </c:pt>
                <c:pt idx="24">
                  <c:v>2007M12</c:v>
                </c:pt>
                <c:pt idx="25">
                  <c:v>2008M01</c:v>
                </c:pt>
                <c:pt idx="26">
                  <c:v>2008M02</c:v>
                </c:pt>
                <c:pt idx="27">
                  <c:v>2008M03</c:v>
                </c:pt>
                <c:pt idx="28">
                  <c:v>2008M04</c:v>
                </c:pt>
                <c:pt idx="29">
                  <c:v>2008M05</c:v>
                </c:pt>
                <c:pt idx="30">
                  <c:v>2008M06</c:v>
                </c:pt>
                <c:pt idx="31">
                  <c:v>2008M07</c:v>
                </c:pt>
                <c:pt idx="32">
                  <c:v>2008M08</c:v>
                </c:pt>
                <c:pt idx="33">
                  <c:v>2008M09</c:v>
                </c:pt>
                <c:pt idx="34">
                  <c:v>2008M10</c:v>
                </c:pt>
                <c:pt idx="35">
                  <c:v>2008M11</c:v>
                </c:pt>
                <c:pt idx="36">
                  <c:v>2008M12</c:v>
                </c:pt>
                <c:pt idx="37">
                  <c:v>2009M01</c:v>
                </c:pt>
                <c:pt idx="38">
                  <c:v>2009M02</c:v>
                </c:pt>
                <c:pt idx="39">
                  <c:v>2009M03</c:v>
                </c:pt>
                <c:pt idx="40">
                  <c:v>2009M04</c:v>
                </c:pt>
                <c:pt idx="41">
                  <c:v>2009M05</c:v>
                </c:pt>
                <c:pt idx="42">
                  <c:v>2009M06</c:v>
                </c:pt>
                <c:pt idx="43">
                  <c:v>2009M07</c:v>
                </c:pt>
                <c:pt idx="44">
                  <c:v>2009M08</c:v>
                </c:pt>
                <c:pt idx="45">
                  <c:v>2009M09</c:v>
                </c:pt>
                <c:pt idx="46">
                  <c:v>2009M10</c:v>
                </c:pt>
                <c:pt idx="47">
                  <c:v>2009M11</c:v>
                </c:pt>
                <c:pt idx="48">
                  <c:v>2009M12</c:v>
                </c:pt>
                <c:pt idx="49">
                  <c:v>2010M01</c:v>
                </c:pt>
                <c:pt idx="50">
                  <c:v>2010M02</c:v>
                </c:pt>
                <c:pt idx="51">
                  <c:v>2010M03</c:v>
                </c:pt>
                <c:pt idx="52">
                  <c:v>2010M04</c:v>
                </c:pt>
                <c:pt idx="53">
                  <c:v>2010M05</c:v>
                </c:pt>
                <c:pt idx="54">
                  <c:v>2010M06</c:v>
                </c:pt>
                <c:pt idx="55">
                  <c:v>2010M07</c:v>
                </c:pt>
                <c:pt idx="56">
                  <c:v>2010M08</c:v>
                </c:pt>
                <c:pt idx="57">
                  <c:v>2010M09</c:v>
                </c:pt>
                <c:pt idx="58">
                  <c:v>2010M10</c:v>
                </c:pt>
                <c:pt idx="59">
                  <c:v>2010M11</c:v>
                </c:pt>
                <c:pt idx="60">
                  <c:v>2010M12</c:v>
                </c:pt>
                <c:pt idx="61">
                  <c:v>2011M01</c:v>
                </c:pt>
                <c:pt idx="62">
                  <c:v>2011M02</c:v>
                </c:pt>
                <c:pt idx="63">
                  <c:v>2011M03</c:v>
                </c:pt>
                <c:pt idx="64">
                  <c:v>2011M04</c:v>
                </c:pt>
                <c:pt idx="65">
                  <c:v>2011M05</c:v>
                </c:pt>
                <c:pt idx="66">
                  <c:v>2011M06</c:v>
                </c:pt>
                <c:pt idx="67">
                  <c:v>2011M07</c:v>
                </c:pt>
                <c:pt idx="68">
                  <c:v>2011M08</c:v>
                </c:pt>
                <c:pt idx="69">
                  <c:v>2011M09</c:v>
                </c:pt>
                <c:pt idx="70">
                  <c:v>2011M10</c:v>
                </c:pt>
                <c:pt idx="71">
                  <c:v>2011M11</c:v>
                </c:pt>
                <c:pt idx="72">
                  <c:v>2011M12</c:v>
                </c:pt>
                <c:pt idx="73">
                  <c:v>2012M01</c:v>
                </c:pt>
                <c:pt idx="74">
                  <c:v>2012M02</c:v>
                </c:pt>
                <c:pt idx="75">
                  <c:v>2012M03</c:v>
                </c:pt>
                <c:pt idx="76">
                  <c:v>2012M04</c:v>
                </c:pt>
                <c:pt idx="77">
                  <c:v>2012M05</c:v>
                </c:pt>
                <c:pt idx="78">
                  <c:v>2012M06</c:v>
                </c:pt>
                <c:pt idx="79">
                  <c:v>2012M07</c:v>
                </c:pt>
                <c:pt idx="80">
                  <c:v>2012M08</c:v>
                </c:pt>
                <c:pt idx="81">
                  <c:v>2012M09</c:v>
                </c:pt>
                <c:pt idx="82">
                  <c:v>2012M10</c:v>
                </c:pt>
                <c:pt idx="83">
                  <c:v>2012M11</c:v>
                </c:pt>
                <c:pt idx="84">
                  <c:v>2012M12</c:v>
                </c:pt>
                <c:pt idx="85">
                  <c:v>2013M01</c:v>
                </c:pt>
                <c:pt idx="86">
                  <c:v>2013M02</c:v>
                </c:pt>
                <c:pt idx="87">
                  <c:v>2013M03</c:v>
                </c:pt>
                <c:pt idx="88">
                  <c:v>2013M04</c:v>
                </c:pt>
                <c:pt idx="89">
                  <c:v>2013M05</c:v>
                </c:pt>
                <c:pt idx="90">
                  <c:v>2013M06</c:v>
                </c:pt>
                <c:pt idx="91">
                  <c:v>2013M07</c:v>
                </c:pt>
                <c:pt idx="92">
                  <c:v>2013M08</c:v>
                </c:pt>
                <c:pt idx="93">
                  <c:v>2013M09</c:v>
                </c:pt>
                <c:pt idx="94">
                  <c:v>2013M10</c:v>
                </c:pt>
                <c:pt idx="95">
                  <c:v>2013M11</c:v>
                </c:pt>
                <c:pt idx="96">
                  <c:v>2013M12</c:v>
                </c:pt>
              </c:strCache>
            </c:strRef>
          </c:cat>
          <c:val>
            <c:numRef>
              <c:f>'Figure China Diff'!$E$2:$E$101</c:f>
              <c:numCache>
                <c:formatCode>General</c:formatCode>
                <c:ptCount val="100"/>
                <c:pt idx="1">
                  <c:v>2.487507334787864E-3</c:v>
                </c:pt>
                <c:pt idx="2">
                  <c:v>-5.8463890694477882E-3</c:v>
                </c:pt>
                <c:pt idx="3">
                  <c:v>-5.2172614854335553E-3</c:v>
                </c:pt>
                <c:pt idx="4">
                  <c:v>-9.1077874780725043E-3</c:v>
                </c:pt>
                <c:pt idx="5">
                  <c:v>3.5879470300823613E-3</c:v>
                </c:pt>
                <c:pt idx="6">
                  <c:v>-4.6803975486607197E-2</c:v>
                </c:pt>
                <c:pt idx="7">
                  <c:v>4.653824466682055E-3</c:v>
                </c:pt>
                <c:pt idx="8">
                  <c:v>-1.3630308738519226E-2</c:v>
                </c:pt>
                <c:pt idx="9">
                  <c:v>-1.5910050200317327E-2</c:v>
                </c:pt>
                <c:pt idx="10">
                  <c:v>-9.2396133991499152E-3</c:v>
                </c:pt>
                <c:pt idx="11">
                  <c:v>1.9137040745131451E-2</c:v>
                </c:pt>
                <c:pt idx="12">
                  <c:v>-3.6802718689955549E-2</c:v>
                </c:pt>
                <c:pt idx="13">
                  <c:v>7.4828839082847765E-3</c:v>
                </c:pt>
                <c:pt idx="14">
                  <c:v>-4.6406008759427575E-3</c:v>
                </c:pt>
                <c:pt idx="15">
                  <c:v>-4.0582701165365886E-3</c:v>
                </c:pt>
                <c:pt idx="16">
                  <c:v>2.6324888746001029E-3</c:v>
                </c:pt>
                <c:pt idx="17">
                  <c:v>1.0926404610775986E-3</c:v>
                </c:pt>
                <c:pt idx="18">
                  <c:v>-4.1438670767953711E-2</c:v>
                </c:pt>
                <c:pt idx="19">
                  <c:v>-1.5090583270439328E-2</c:v>
                </c:pt>
                <c:pt idx="20">
                  <c:v>-1.669517428623335E-2</c:v>
                </c:pt>
                <c:pt idx="21">
                  <c:v>-1.9721977661034673E-2</c:v>
                </c:pt>
                <c:pt idx="22">
                  <c:v>-1.4783515433174355E-3</c:v>
                </c:pt>
                <c:pt idx="23">
                  <c:v>4.4764757807347344E-4</c:v>
                </c:pt>
                <c:pt idx="24">
                  <c:v>-2.6229617655765702E-2</c:v>
                </c:pt>
                <c:pt idx="25">
                  <c:v>-5.8998510247769698E-3</c:v>
                </c:pt>
                <c:pt idx="26">
                  <c:v>-2.9473681180356426E-3</c:v>
                </c:pt>
                <c:pt idx="27">
                  <c:v>-6.9829853892589E-5</c:v>
                </c:pt>
                <c:pt idx="28">
                  <c:v>1.245076778729759E-3</c:v>
                </c:pt>
                <c:pt idx="29">
                  <c:v>-9.3336033876609825E-3</c:v>
                </c:pt>
                <c:pt idx="30">
                  <c:v>-5.4990920185435943E-3</c:v>
                </c:pt>
                <c:pt idx="31">
                  <c:v>2.2219271575933952E-3</c:v>
                </c:pt>
                <c:pt idx="32">
                  <c:v>2.2136838038706586E-3</c:v>
                </c:pt>
                <c:pt idx="33">
                  <c:v>8.2852791146836857E-3</c:v>
                </c:pt>
                <c:pt idx="34">
                  <c:v>2.5302917424741E-3</c:v>
                </c:pt>
                <c:pt idx="35">
                  <c:v>-1.7619619309736656E-3</c:v>
                </c:pt>
                <c:pt idx="36">
                  <c:v>-3.0226997098712349E-3</c:v>
                </c:pt>
                <c:pt idx="37">
                  <c:v>-2.8045007419708057E-3</c:v>
                </c:pt>
                <c:pt idx="38">
                  <c:v>5.1858540198919112E-3</c:v>
                </c:pt>
                <c:pt idx="39">
                  <c:v>5.3992903439070705E-3</c:v>
                </c:pt>
                <c:pt idx="40">
                  <c:v>3.9958815325955577E-3</c:v>
                </c:pt>
                <c:pt idx="41">
                  <c:v>4.2609171540157753E-3</c:v>
                </c:pt>
                <c:pt idx="42">
                  <c:v>1.9365441198027078E-4</c:v>
                </c:pt>
                <c:pt idx="43">
                  <c:v>-4.1041742128220537E-3</c:v>
                </c:pt>
                <c:pt idx="44">
                  <c:v>2.5696733974100994E-4</c:v>
                </c:pt>
                <c:pt idx="45">
                  <c:v>8.5348195583010433E-3</c:v>
                </c:pt>
                <c:pt idx="46">
                  <c:v>1.5204196916210222E-2</c:v>
                </c:pt>
                <c:pt idx="47">
                  <c:v>-1.1965536867918458E-2</c:v>
                </c:pt>
                <c:pt idx="48">
                  <c:v>-1.175614362889621E-2</c:v>
                </c:pt>
                <c:pt idx="49">
                  <c:v>5.8570273850746535E-3</c:v>
                </c:pt>
                <c:pt idx="50">
                  <c:v>-6.7229719518799858E-3</c:v>
                </c:pt>
                <c:pt idx="51">
                  <c:v>1.2841293235771545E-2</c:v>
                </c:pt>
                <c:pt idx="52">
                  <c:v>-4.2992357977839069E-3</c:v>
                </c:pt>
                <c:pt idx="53">
                  <c:v>-8.7565820212556211E-3</c:v>
                </c:pt>
                <c:pt idx="54">
                  <c:v>3.1869960890332893E-2</c:v>
                </c:pt>
                <c:pt idx="55">
                  <c:v>1.0146247869315395E-2</c:v>
                </c:pt>
                <c:pt idx="56">
                  <c:v>2.4420058197243133E-3</c:v>
                </c:pt>
                <c:pt idx="57">
                  <c:v>1.1083248167923054E-2</c:v>
                </c:pt>
                <c:pt idx="58">
                  <c:v>-2.3837617077661077E-2</c:v>
                </c:pt>
                <c:pt idx="59">
                  <c:v>-1.7403729592251338E-3</c:v>
                </c:pt>
                <c:pt idx="60">
                  <c:v>-5.3078503056889215E-3</c:v>
                </c:pt>
                <c:pt idx="61">
                  <c:v>-2.4330120221338625E-3</c:v>
                </c:pt>
                <c:pt idx="62">
                  <c:v>1.3107002430083892E-3</c:v>
                </c:pt>
                <c:pt idx="63">
                  <c:v>-2.4849047756945186E-3</c:v>
                </c:pt>
                <c:pt idx="64">
                  <c:v>-8.3055917151784175E-3</c:v>
                </c:pt>
                <c:pt idx="65">
                  <c:v>8.6708784962743479E-3</c:v>
                </c:pt>
                <c:pt idx="66">
                  <c:v>-5.9719068543271359E-3</c:v>
                </c:pt>
                <c:pt idx="67">
                  <c:v>-4.0467637410968038E-3</c:v>
                </c:pt>
                <c:pt idx="68">
                  <c:v>-5.3500589138582022E-3</c:v>
                </c:pt>
                <c:pt idx="69">
                  <c:v>1.2504536579054371E-3</c:v>
                </c:pt>
                <c:pt idx="70">
                  <c:v>-5.6592921760076909E-3</c:v>
                </c:pt>
                <c:pt idx="71">
                  <c:v>6.0658639491588673E-3</c:v>
                </c:pt>
                <c:pt idx="72">
                  <c:v>1.5828591007177151E-2</c:v>
                </c:pt>
                <c:pt idx="73">
                  <c:v>1.9443981043809622E-4</c:v>
                </c:pt>
                <c:pt idx="74">
                  <c:v>3.2528305429810889E-3</c:v>
                </c:pt>
                <c:pt idx="75">
                  <c:v>-2.4843981202187226E-3</c:v>
                </c:pt>
                <c:pt idx="76">
                  <c:v>-6.3389732977303659E-3</c:v>
                </c:pt>
                <c:pt idx="77">
                  <c:v>1.1239514514286508E-2</c:v>
                </c:pt>
                <c:pt idx="78">
                  <c:v>4.6918691761321796E-4</c:v>
                </c:pt>
                <c:pt idx="79">
                  <c:v>6.7397191324939376E-3</c:v>
                </c:pt>
                <c:pt idx="80">
                  <c:v>3.569074386454707E-3</c:v>
                </c:pt>
                <c:pt idx="81">
                  <c:v>3.7785485284236309E-4</c:v>
                </c:pt>
                <c:pt idx="82">
                  <c:v>1.0774574118619595E-2</c:v>
                </c:pt>
                <c:pt idx="83">
                  <c:v>1.4165252516713522E-2</c:v>
                </c:pt>
                <c:pt idx="84">
                  <c:v>2.080775017524461E-3</c:v>
                </c:pt>
                <c:pt idx="85">
                  <c:v>6.8059832528557518E-3</c:v>
                </c:pt>
                <c:pt idx="86">
                  <c:v>-9.5556762307080767E-4</c:v>
                </c:pt>
                <c:pt idx="87">
                  <c:v>1.7110640161188684E-4</c:v>
                </c:pt>
                <c:pt idx="88">
                  <c:v>9.2181281638326062E-4</c:v>
                </c:pt>
                <c:pt idx="89">
                  <c:v>3.7241656906528142E-4</c:v>
                </c:pt>
                <c:pt idx="90">
                  <c:v>7.3006779422823964E-3</c:v>
                </c:pt>
                <c:pt idx="91">
                  <c:v>1.0590236118314111E-2</c:v>
                </c:pt>
                <c:pt idx="92">
                  <c:v>3.5178850495709568E-3</c:v>
                </c:pt>
                <c:pt idx="93">
                  <c:v>8.0370626499404185E-3</c:v>
                </c:pt>
                <c:pt idx="94">
                  <c:v>8.54693985154098E-3</c:v>
                </c:pt>
                <c:pt idx="95">
                  <c:v>1.3895570299723436E-2</c:v>
                </c:pt>
                <c:pt idx="96">
                  <c:v>3.4370776633054545E-2</c:v>
                </c:pt>
              </c:numCache>
            </c:numRef>
          </c:val>
          <c:smooth val="0"/>
        </c:ser>
        <c:ser>
          <c:idx val="4"/>
          <c:order val="4"/>
          <c:tx>
            <c:strRef>
              <c:f>'Figure China Diff'!$F$1</c:f>
              <c:strCache>
                <c:ptCount val="1"/>
                <c:pt idx="0">
                  <c:v>Model e</c:v>
                </c:pt>
              </c:strCache>
            </c:strRef>
          </c:tx>
          <c:spPr>
            <a:ln w="28575" cap="rnd">
              <a:solidFill>
                <a:schemeClr val="accent5"/>
              </a:solidFill>
              <a:round/>
            </a:ln>
            <a:effectLst/>
          </c:spPr>
          <c:marker>
            <c:symbol val="none"/>
          </c:marker>
          <c:cat>
            <c:strRef>
              <c:f>'Figure China Diff'!$A$2:$A$101</c:f>
              <c:strCache>
                <c:ptCount val="97"/>
                <c:pt idx="0">
                  <c:v>2005M12</c:v>
                </c:pt>
                <c:pt idx="1">
                  <c:v>2006M01</c:v>
                </c:pt>
                <c:pt idx="2">
                  <c:v>2006M02</c:v>
                </c:pt>
                <c:pt idx="3">
                  <c:v>2006M03</c:v>
                </c:pt>
                <c:pt idx="4">
                  <c:v>2006M04</c:v>
                </c:pt>
                <c:pt idx="5">
                  <c:v>2006M05</c:v>
                </c:pt>
                <c:pt idx="6">
                  <c:v>2006M06</c:v>
                </c:pt>
                <c:pt idx="7">
                  <c:v>2006M07</c:v>
                </c:pt>
                <c:pt idx="8">
                  <c:v>2006M08</c:v>
                </c:pt>
                <c:pt idx="9">
                  <c:v>2006M09</c:v>
                </c:pt>
                <c:pt idx="10">
                  <c:v>2006M10</c:v>
                </c:pt>
                <c:pt idx="11">
                  <c:v>2006M11</c:v>
                </c:pt>
                <c:pt idx="12">
                  <c:v>2006M12</c:v>
                </c:pt>
                <c:pt idx="13">
                  <c:v>2007M01</c:v>
                </c:pt>
                <c:pt idx="14">
                  <c:v>2007M02</c:v>
                </c:pt>
                <c:pt idx="15">
                  <c:v>2007M03</c:v>
                </c:pt>
                <c:pt idx="16">
                  <c:v>2007M04</c:v>
                </c:pt>
                <c:pt idx="17">
                  <c:v>2007M05</c:v>
                </c:pt>
                <c:pt idx="18">
                  <c:v>2007M06</c:v>
                </c:pt>
                <c:pt idx="19">
                  <c:v>2007M07</c:v>
                </c:pt>
                <c:pt idx="20">
                  <c:v>2007M08</c:v>
                </c:pt>
                <c:pt idx="21">
                  <c:v>2007M09</c:v>
                </c:pt>
                <c:pt idx="22">
                  <c:v>2007M10</c:v>
                </c:pt>
                <c:pt idx="23">
                  <c:v>2007M11</c:v>
                </c:pt>
                <c:pt idx="24">
                  <c:v>2007M12</c:v>
                </c:pt>
                <c:pt idx="25">
                  <c:v>2008M01</c:v>
                </c:pt>
                <c:pt idx="26">
                  <c:v>2008M02</c:v>
                </c:pt>
                <c:pt idx="27">
                  <c:v>2008M03</c:v>
                </c:pt>
                <c:pt idx="28">
                  <c:v>2008M04</c:v>
                </c:pt>
                <c:pt idx="29">
                  <c:v>2008M05</c:v>
                </c:pt>
                <c:pt idx="30">
                  <c:v>2008M06</c:v>
                </c:pt>
                <c:pt idx="31">
                  <c:v>2008M07</c:v>
                </c:pt>
                <c:pt idx="32">
                  <c:v>2008M08</c:v>
                </c:pt>
                <c:pt idx="33">
                  <c:v>2008M09</c:v>
                </c:pt>
                <c:pt idx="34">
                  <c:v>2008M10</c:v>
                </c:pt>
                <c:pt idx="35">
                  <c:v>2008M11</c:v>
                </c:pt>
                <c:pt idx="36">
                  <c:v>2008M12</c:v>
                </c:pt>
                <c:pt idx="37">
                  <c:v>2009M01</c:v>
                </c:pt>
                <c:pt idx="38">
                  <c:v>2009M02</c:v>
                </c:pt>
                <c:pt idx="39">
                  <c:v>2009M03</c:v>
                </c:pt>
                <c:pt idx="40">
                  <c:v>2009M04</c:v>
                </c:pt>
                <c:pt idx="41">
                  <c:v>2009M05</c:v>
                </c:pt>
                <c:pt idx="42">
                  <c:v>2009M06</c:v>
                </c:pt>
                <c:pt idx="43">
                  <c:v>2009M07</c:v>
                </c:pt>
                <c:pt idx="44">
                  <c:v>2009M08</c:v>
                </c:pt>
                <c:pt idx="45">
                  <c:v>2009M09</c:v>
                </c:pt>
                <c:pt idx="46">
                  <c:v>2009M10</c:v>
                </c:pt>
                <c:pt idx="47">
                  <c:v>2009M11</c:v>
                </c:pt>
                <c:pt idx="48">
                  <c:v>2009M12</c:v>
                </c:pt>
                <c:pt idx="49">
                  <c:v>2010M01</c:v>
                </c:pt>
                <c:pt idx="50">
                  <c:v>2010M02</c:v>
                </c:pt>
                <c:pt idx="51">
                  <c:v>2010M03</c:v>
                </c:pt>
                <c:pt idx="52">
                  <c:v>2010M04</c:v>
                </c:pt>
                <c:pt idx="53">
                  <c:v>2010M05</c:v>
                </c:pt>
                <c:pt idx="54">
                  <c:v>2010M06</c:v>
                </c:pt>
                <c:pt idx="55">
                  <c:v>2010M07</c:v>
                </c:pt>
                <c:pt idx="56">
                  <c:v>2010M08</c:v>
                </c:pt>
                <c:pt idx="57">
                  <c:v>2010M09</c:v>
                </c:pt>
                <c:pt idx="58">
                  <c:v>2010M10</c:v>
                </c:pt>
                <c:pt idx="59">
                  <c:v>2010M11</c:v>
                </c:pt>
                <c:pt idx="60">
                  <c:v>2010M12</c:v>
                </c:pt>
                <c:pt idx="61">
                  <c:v>2011M01</c:v>
                </c:pt>
                <c:pt idx="62">
                  <c:v>2011M02</c:v>
                </c:pt>
                <c:pt idx="63">
                  <c:v>2011M03</c:v>
                </c:pt>
                <c:pt idx="64">
                  <c:v>2011M04</c:v>
                </c:pt>
                <c:pt idx="65">
                  <c:v>2011M05</c:v>
                </c:pt>
                <c:pt idx="66">
                  <c:v>2011M06</c:v>
                </c:pt>
                <c:pt idx="67">
                  <c:v>2011M07</c:v>
                </c:pt>
                <c:pt idx="68">
                  <c:v>2011M08</c:v>
                </c:pt>
                <c:pt idx="69">
                  <c:v>2011M09</c:v>
                </c:pt>
                <c:pt idx="70">
                  <c:v>2011M10</c:v>
                </c:pt>
                <c:pt idx="71">
                  <c:v>2011M11</c:v>
                </c:pt>
                <c:pt idx="72">
                  <c:v>2011M12</c:v>
                </c:pt>
                <c:pt idx="73">
                  <c:v>2012M01</c:v>
                </c:pt>
                <c:pt idx="74">
                  <c:v>2012M02</c:v>
                </c:pt>
                <c:pt idx="75">
                  <c:v>2012M03</c:v>
                </c:pt>
                <c:pt idx="76">
                  <c:v>2012M04</c:v>
                </c:pt>
                <c:pt idx="77">
                  <c:v>2012M05</c:v>
                </c:pt>
                <c:pt idx="78">
                  <c:v>2012M06</c:v>
                </c:pt>
                <c:pt idx="79">
                  <c:v>2012M07</c:v>
                </c:pt>
                <c:pt idx="80">
                  <c:v>2012M08</c:v>
                </c:pt>
                <c:pt idx="81">
                  <c:v>2012M09</c:v>
                </c:pt>
                <c:pt idx="82">
                  <c:v>2012M10</c:v>
                </c:pt>
                <c:pt idx="83">
                  <c:v>2012M11</c:v>
                </c:pt>
                <c:pt idx="84">
                  <c:v>2012M12</c:v>
                </c:pt>
                <c:pt idx="85">
                  <c:v>2013M01</c:v>
                </c:pt>
                <c:pt idx="86">
                  <c:v>2013M02</c:v>
                </c:pt>
                <c:pt idx="87">
                  <c:v>2013M03</c:v>
                </c:pt>
                <c:pt idx="88">
                  <c:v>2013M04</c:v>
                </c:pt>
                <c:pt idx="89">
                  <c:v>2013M05</c:v>
                </c:pt>
                <c:pt idx="90">
                  <c:v>2013M06</c:v>
                </c:pt>
                <c:pt idx="91">
                  <c:v>2013M07</c:v>
                </c:pt>
                <c:pt idx="92">
                  <c:v>2013M08</c:v>
                </c:pt>
                <c:pt idx="93">
                  <c:v>2013M09</c:v>
                </c:pt>
                <c:pt idx="94">
                  <c:v>2013M10</c:v>
                </c:pt>
                <c:pt idx="95">
                  <c:v>2013M11</c:v>
                </c:pt>
                <c:pt idx="96">
                  <c:v>2013M12</c:v>
                </c:pt>
              </c:strCache>
            </c:strRef>
          </c:cat>
          <c:val>
            <c:numRef>
              <c:f>'Figure China Diff'!$F$2:$F$101</c:f>
              <c:numCache>
                <c:formatCode>General</c:formatCode>
                <c:ptCount val="100"/>
                <c:pt idx="1">
                  <c:v>-7.9049746347246153E-3</c:v>
                </c:pt>
                <c:pt idx="2">
                  <c:v>-8.1955728784306459E-3</c:v>
                </c:pt>
                <c:pt idx="3">
                  <c:v>-9.7631181924699995E-3</c:v>
                </c:pt>
                <c:pt idx="4">
                  <c:v>-1.0011231002434506E-2</c:v>
                </c:pt>
                <c:pt idx="5">
                  <c:v>-5.5551715990718176E-3</c:v>
                </c:pt>
                <c:pt idx="6">
                  <c:v>-9.8052462630440207E-3</c:v>
                </c:pt>
                <c:pt idx="7">
                  <c:v>-1.331511106535066E-3</c:v>
                </c:pt>
                <c:pt idx="8">
                  <c:v>-7.4054779029293361E-3</c:v>
                </c:pt>
                <c:pt idx="9">
                  <c:v>-7.7187449626290316E-3</c:v>
                </c:pt>
                <c:pt idx="10">
                  <c:v>-7.3005239251389131E-3</c:v>
                </c:pt>
                <c:pt idx="11">
                  <c:v>3.5126119428565694E-3</c:v>
                </c:pt>
                <c:pt idx="12">
                  <c:v>-3.6275301807731086E-2</c:v>
                </c:pt>
                <c:pt idx="13">
                  <c:v>4.1064808653801244E-4</c:v>
                </c:pt>
                <c:pt idx="14">
                  <c:v>-4.1034429607624823E-3</c:v>
                </c:pt>
                <c:pt idx="15">
                  <c:v>-5.8827712559350598E-3</c:v>
                </c:pt>
                <c:pt idx="16">
                  <c:v>1.5277603028995834E-3</c:v>
                </c:pt>
                <c:pt idx="17">
                  <c:v>4.809372395910616E-3</c:v>
                </c:pt>
                <c:pt idx="18">
                  <c:v>-7.3480077198546656E-3</c:v>
                </c:pt>
                <c:pt idx="19">
                  <c:v>-5.0508358610605875E-3</c:v>
                </c:pt>
                <c:pt idx="20">
                  <c:v>-1.2034771915298004E-2</c:v>
                </c:pt>
                <c:pt idx="21">
                  <c:v>-1.013164797063637E-2</c:v>
                </c:pt>
                <c:pt idx="22">
                  <c:v>-5.1181611730481968E-3</c:v>
                </c:pt>
                <c:pt idx="23">
                  <c:v>-2.9810496325801683E-3</c:v>
                </c:pt>
                <c:pt idx="24">
                  <c:v>-1.9267809460995933E-2</c:v>
                </c:pt>
                <c:pt idx="25">
                  <c:v>-1.1458920583100829E-2</c:v>
                </c:pt>
                <c:pt idx="26">
                  <c:v>-5.4888002945019387E-3</c:v>
                </c:pt>
                <c:pt idx="27">
                  <c:v>-1.3625290338094898E-2</c:v>
                </c:pt>
                <c:pt idx="28">
                  <c:v>-4.3851200170108573E-3</c:v>
                </c:pt>
                <c:pt idx="29">
                  <c:v>-7.292934718587496E-3</c:v>
                </c:pt>
                <c:pt idx="30">
                  <c:v>-7.2001282237696973E-3</c:v>
                </c:pt>
                <c:pt idx="31">
                  <c:v>3.6693613410341275E-3</c:v>
                </c:pt>
                <c:pt idx="32">
                  <c:v>3.5866317703598938E-3</c:v>
                </c:pt>
                <c:pt idx="33">
                  <c:v>8.6511593740887793E-3</c:v>
                </c:pt>
                <c:pt idx="34">
                  <c:v>2.2974778221422909E-3</c:v>
                </c:pt>
                <c:pt idx="35">
                  <c:v>-1.3060585573652084E-3</c:v>
                </c:pt>
                <c:pt idx="36">
                  <c:v>1.6864961137970091E-3</c:v>
                </c:pt>
                <c:pt idx="37">
                  <c:v>-1.3689017606286491E-3</c:v>
                </c:pt>
                <c:pt idx="38">
                  <c:v>1.9566646779484165E-3</c:v>
                </c:pt>
                <c:pt idx="39">
                  <c:v>-5.6574074965509702E-4</c:v>
                </c:pt>
                <c:pt idx="40">
                  <c:v>2.201120743337448E-3</c:v>
                </c:pt>
                <c:pt idx="41">
                  <c:v>6.9880359495082534E-3</c:v>
                </c:pt>
                <c:pt idx="42">
                  <c:v>1.5744985799799327E-3</c:v>
                </c:pt>
                <c:pt idx="43">
                  <c:v>-1.5729907674879584E-3</c:v>
                </c:pt>
                <c:pt idx="44">
                  <c:v>2.9175949905477783E-3</c:v>
                </c:pt>
                <c:pt idx="45">
                  <c:v>7.9222259239521975E-3</c:v>
                </c:pt>
                <c:pt idx="46">
                  <c:v>1.6529193278559839E-2</c:v>
                </c:pt>
                <c:pt idx="47">
                  <c:v>-8.5459787107764473E-3</c:v>
                </c:pt>
                <c:pt idx="48">
                  <c:v>-1.1847307570125754E-2</c:v>
                </c:pt>
                <c:pt idx="49">
                  <c:v>9.1127416868748146E-3</c:v>
                </c:pt>
                <c:pt idx="50">
                  <c:v>-6.8105819924788591E-3</c:v>
                </c:pt>
                <c:pt idx="51">
                  <c:v>1.1144653248582603E-2</c:v>
                </c:pt>
                <c:pt idx="52">
                  <c:v>-8.9307869175832E-3</c:v>
                </c:pt>
                <c:pt idx="53">
                  <c:v>-1.2384965239940371E-2</c:v>
                </c:pt>
                <c:pt idx="54">
                  <c:v>2.4821356485083768E-2</c:v>
                </c:pt>
                <c:pt idx="55">
                  <c:v>8.2941135612353278E-3</c:v>
                </c:pt>
                <c:pt idx="56">
                  <c:v>3.8293224096395129E-3</c:v>
                </c:pt>
                <c:pt idx="57">
                  <c:v>2.2993682718764452E-2</c:v>
                </c:pt>
                <c:pt idx="58">
                  <c:v>-8.2132264819664291E-3</c:v>
                </c:pt>
                <c:pt idx="59">
                  <c:v>-2.0947277446170531E-3</c:v>
                </c:pt>
                <c:pt idx="60">
                  <c:v>-1.4617284557651988E-3</c:v>
                </c:pt>
                <c:pt idx="61">
                  <c:v>-1.6309440590500657E-4</c:v>
                </c:pt>
                <c:pt idx="62">
                  <c:v>-7.8366037804959987E-3</c:v>
                </c:pt>
                <c:pt idx="63">
                  <c:v>-1.4659012380484171E-2</c:v>
                </c:pt>
                <c:pt idx="64">
                  <c:v>-9.108149007831523E-3</c:v>
                </c:pt>
                <c:pt idx="65">
                  <c:v>6.0330128268049066E-4</c:v>
                </c:pt>
                <c:pt idx="66">
                  <c:v>-1.2822782772560437E-2</c:v>
                </c:pt>
                <c:pt idx="67">
                  <c:v>-6.1550772741907345E-3</c:v>
                </c:pt>
                <c:pt idx="68">
                  <c:v>-4.3278718778374525E-3</c:v>
                </c:pt>
                <c:pt idx="69">
                  <c:v>5.9189276869435758E-3</c:v>
                </c:pt>
                <c:pt idx="70">
                  <c:v>1.8271363838247012E-3</c:v>
                </c:pt>
                <c:pt idx="71">
                  <c:v>4.251170454594666E-3</c:v>
                </c:pt>
                <c:pt idx="72">
                  <c:v>1.4943499455853715E-2</c:v>
                </c:pt>
                <c:pt idx="73">
                  <c:v>3.5197156927746498E-4</c:v>
                </c:pt>
                <c:pt idx="74">
                  <c:v>1.9926864232400199E-3</c:v>
                </c:pt>
                <c:pt idx="75">
                  <c:v>-8.4336570923910781E-3</c:v>
                </c:pt>
                <c:pt idx="76">
                  <c:v>-5.4784840303545579E-3</c:v>
                </c:pt>
                <c:pt idx="77">
                  <c:v>2.7986199024938596E-3</c:v>
                </c:pt>
                <c:pt idx="78">
                  <c:v>3.6045953084815618E-3</c:v>
                </c:pt>
                <c:pt idx="79">
                  <c:v>-3.9392790185388549E-7</c:v>
                </c:pt>
                <c:pt idx="80">
                  <c:v>1.1547946325407565E-2</c:v>
                </c:pt>
                <c:pt idx="81">
                  <c:v>6.3410979379432408E-3</c:v>
                </c:pt>
                <c:pt idx="82">
                  <c:v>6.2217557090891162E-3</c:v>
                </c:pt>
                <c:pt idx="83">
                  <c:v>1.6351982317493352E-2</c:v>
                </c:pt>
                <c:pt idx="84">
                  <c:v>8.4524573795339286E-3</c:v>
                </c:pt>
                <c:pt idx="85">
                  <c:v>1.251680936401911E-2</c:v>
                </c:pt>
                <c:pt idx="86">
                  <c:v>-4.2818714707077987E-3</c:v>
                </c:pt>
                <c:pt idx="87">
                  <c:v>-4.0997306367860364E-3</c:v>
                </c:pt>
                <c:pt idx="88">
                  <c:v>-4.248455498341297E-3</c:v>
                </c:pt>
                <c:pt idx="89">
                  <c:v>2.8894964056667138E-3</c:v>
                </c:pt>
                <c:pt idx="90">
                  <c:v>4.1718583105820883E-4</c:v>
                </c:pt>
                <c:pt idx="91">
                  <c:v>7.7256422668339209E-3</c:v>
                </c:pt>
                <c:pt idx="92">
                  <c:v>3.0717287960009276E-3</c:v>
                </c:pt>
                <c:pt idx="93">
                  <c:v>7.6143765637883831E-3</c:v>
                </c:pt>
                <c:pt idx="94">
                  <c:v>6.7798135006424953E-3</c:v>
                </c:pt>
                <c:pt idx="95">
                  <c:v>-2.2496311904171673E-2</c:v>
                </c:pt>
                <c:pt idx="96">
                  <c:v>3.3337781047677817E-2</c:v>
                </c:pt>
              </c:numCache>
            </c:numRef>
          </c:val>
          <c:smooth val="0"/>
        </c:ser>
        <c:ser>
          <c:idx val="5"/>
          <c:order val="5"/>
          <c:tx>
            <c:strRef>
              <c:f>'Figure China Diff'!$G$1</c:f>
              <c:strCache>
                <c:ptCount val="1"/>
                <c:pt idx="0">
                  <c:v>Model f</c:v>
                </c:pt>
              </c:strCache>
            </c:strRef>
          </c:tx>
          <c:spPr>
            <a:ln w="28575" cap="rnd">
              <a:solidFill>
                <a:schemeClr val="accent6"/>
              </a:solidFill>
              <a:round/>
            </a:ln>
            <a:effectLst/>
          </c:spPr>
          <c:marker>
            <c:symbol val="none"/>
          </c:marker>
          <c:cat>
            <c:strRef>
              <c:f>'Figure China Diff'!$A$2:$A$101</c:f>
              <c:strCache>
                <c:ptCount val="97"/>
                <c:pt idx="0">
                  <c:v>2005M12</c:v>
                </c:pt>
                <c:pt idx="1">
                  <c:v>2006M01</c:v>
                </c:pt>
                <c:pt idx="2">
                  <c:v>2006M02</c:v>
                </c:pt>
                <c:pt idx="3">
                  <c:v>2006M03</c:v>
                </c:pt>
                <c:pt idx="4">
                  <c:v>2006M04</c:v>
                </c:pt>
                <c:pt idx="5">
                  <c:v>2006M05</c:v>
                </c:pt>
                <c:pt idx="6">
                  <c:v>2006M06</c:v>
                </c:pt>
                <c:pt idx="7">
                  <c:v>2006M07</c:v>
                </c:pt>
                <c:pt idx="8">
                  <c:v>2006M08</c:v>
                </c:pt>
                <c:pt idx="9">
                  <c:v>2006M09</c:v>
                </c:pt>
                <c:pt idx="10">
                  <c:v>2006M10</c:v>
                </c:pt>
                <c:pt idx="11">
                  <c:v>2006M11</c:v>
                </c:pt>
                <c:pt idx="12">
                  <c:v>2006M12</c:v>
                </c:pt>
                <c:pt idx="13">
                  <c:v>2007M01</c:v>
                </c:pt>
                <c:pt idx="14">
                  <c:v>2007M02</c:v>
                </c:pt>
                <c:pt idx="15">
                  <c:v>2007M03</c:v>
                </c:pt>
                <c:pt idx="16">
                  <c:v>2007M04</c:v>
                </c:pt>
                <c:pt idx="17">
                  <c:v>2007M05</c:v>
                </c:pt>
                <c:pt idx="18">
                  <c:v>2007M06</c:v>
                </c:pt>
                <c:pt idx="19">
                  <c:v>2007M07</c:v>
                </c:pt>
                <c:pt idx="20">
                  <c:v>2007M08</c:v>
                </c:pt>
                <c:pt idx="21">
                  <c:v>2007M09</c:v>
                </c:pt>
                <c:pt idx="22">
                  <c:v>2007M10</c:v>
                </c:pt>
                <c:pt idx="23">
                  <c:v>2007M11</c:v>
                </c:pt>
                <c:pt idx="24">
                  <c:v>2007M12</c:v>
                </c:pt>
                <c:pt idx="25">
                  <c:v>2008M01</c:v>
                </c:pt>
                <c:pt idx="26">
                  <c:v>2008M02</c:v>
                </c:pt>
                <c:pt idx="27">
                  <c:v>2008M03</c:v>
                </c:pt>
                <c:pt idx="28">
                  <c:v>2008M04</c:v>
                </c:pt>
                <c:pt idx="29">
                  <c:v>2008M05</c:v>
                </c:pt>
                <c:pt idx="30">
                  <c:v>2008M06</c:v>
                </c:pt>
                <c:pt idx="31">
                  <c:v>2008M07</c:v>
                </c:pt>
                <c:pt idx="32">
                  <c:v>2008M08</c:v>
                </c:pt>
                <c:pt idx="33">
                  <c:v>2008M09</c:v>
                </c:pt>
                <c:pt idx="34">
                  <c:v>2008M10</c:v>
                </c:pt>
                <c:pt idx="35">
                  <c:v>2008M11</c:v>
                </c:pt>
                <c:pt idx="36">
                  <c:v>2008M12</c:v>
                </c:pt>
                <c:pt idx="37">
                  <c:v>2009M01</c:v>
                </c:pt>
                <c:pt idx="38">
                  <c:v>2009M02</c:v>
                </c:pt>
                <c:pt idx="39">
                  <c:v>2009M03</c:v>
                </c:pt>
                <c:pt idx="40">
                  <c:v>2009M04</c:v>
                </c:pt>
                <c:pt idx="41">
                  <c:v>2009M05</c:v>
                </c:pt>
                <c:pt idx="42">
                  <c:v>2009M06</c:v>
                </c:pt>
                <c:pt idx="43">
                  <c:v>2009M07</c:v>
                </c:pt>
                <c:pt idx="44">
                  <c:v>2009M08</c:v>
                </c:pt>
                <c:pt idx="45">
                  <c:v>2009M09</c:v>
                </c:pt>
                <c:pt idx="46">
                  <c:v>2009M10</c:v>
                </c:pt>
                <c:pt idx="47">
                  <c:v>2009M11</c:v>
                </c:pt>
                <c:pt idx="48">
                  <c:v>2009M12</c:v>
                </c:pt>
                <c:pt idx="49">
                  <c:v>2010M01</c:v>
                </c:pt>
                <c:pt idx="50">
                  <c:v>2010M02</c:v>
                </c:pt>
                <c:pt idx="51">
                  <c:v>2010M03</c:v>
                </c:pt>
                <c:pt idx="52">
                  <c:v>2010M04</c:v>
                </c:pt>
                <c:pt idx="53">
                  <c:v>2010M05</c:v>
                </c:pt>
                <c:pt idx="54">
                  <c:v>2010M06</c:v>
                </c:pt>
                <c:pt idx="55">
                  <c:v>2010M07</c:v>
                </c:pt>
                <c:pt idx="56">
                  <c:v>2010M08</c:v>
                </c:pt>
                <c:pt idx="57">
                  <c:v>2010M09</c:v>
                </c:pt>
                <c:pt idx="58">
                  <c:v>2010M10</c:v>
                </c:pt>
                <c:pt idx="59">
                  <c:v>2010M11</c:v>
                </c:pt>
                <c:pt idx="60">
                  <c:v>2010M12</c:v>
                </c:pt>
                <c:pt idx="61">
                  <c:v>2011M01</c:v>
                </c:pt>
                <c:pt idx="62">
                  <c:v>2011M02</c:v>
                </c:pt>
                <c:pt idx="63">
                  <c:v>2011M03</c:v>
                </c:pt>
                <c:pt idx="64">
                  <c:v>2011M04</c:v>
                </c:pt>
                <c:pt idx="65">
                  <c:v>2011M05</c:v>
                </c:pt>
                <c:pt idx="66">
                  <c:v>2011M06</c:v>
                </c:pt>
                <c:pt idx="67">
                  <c:v>2011M07</c:v>
                </c:pt>
                <c:pt idx="68">
                  <c:v>2011M08</c:v>
                </c:pt>
                <c:pt idx="69">
                  <c:v>2011M09</c:v>
                </c:pt>
                <c:pt idx="70">
                  <c:v>2011M10</c:v>
                </c:pt>
                <c:pt idx="71">
                  <c:v>2011M11</c:v>
                </c:pt>
                <c:pt idx="72">
                  <c:v>2011M12</c:v>
                </c:pt>
                <c:pt idx="73">
                  <c:v>2012M01</c:v>
                </c:pt>
                <c:pt idx="74">
                  <c:v>2012M02</c:v>
                </c:pt>
                <c:pt idx="75">
                  <c:v>2012M03</c:v>
                </c:pt>
                <c:pt idx="76">
                  <c:v>2012M04</c:v>
                </c:pt>
                <c:pt idx="77">
                  <c:v>2012M05</c:v>
                </c:pt>
                <c:pt idx="78">
                  <c:v>2012M06</c:v>
                </c:pt>
                <c:pt idx="79">
                  <c:v>2012M07</c:v>
                </c:pt>
                <c:pt idx="80">
                  <c:v>2012M08</c:v>
                </c:pt>
                <c:pt idx="81">
                  <c:v>2012M09</c:v>
                </c:pt>
                <c:pt idx="82">
                  <c:v>2012M10</c:v>
                </c:pt>
                <c:pt idx="83">
                  <c:v>2012M11</c:v>
                </c:pt>
                <c:pt idx="84">
                  <c:v>2012M12</c:v>
                </c:pt>
                <c:pt idx="85">
                  <c:v>2013M01</c:v>
                </c:pt>
                <c:pt idx="86">
                  <c:v>2013M02</c:v>
                </c:pt>
                <c:pt idx="87">
                  <c:v>2013M03</c:v>
                </c:pt>
                <c:pt idx="88">
                  <c:v>2013M04</c:v>
                </c:pt>
                <c:pt idx="89">
                  <c:v>2013M05</c:v>
                </c:pt>
                <c:pt idx="90">
                  <c:v>2013M06</c:v>
                </c:pt>
                <c:pt idx="91">
                  <c:v>2013M07</c:v>
                </c:pt>
                <c:pt idx="92">
                  <c:v>2013M08</c:v>
                </c:pt>
                <c:pt idx="93">
                  <c:v>2013M09</c:v>
                </c:pt>
                <c:pt idx="94">
                  <c:v>2013M10</c:v>
                </c:pt>
                <c:pt idx="95">
                  <c:v>2013M11</c:v>
                </c:pt>
                <c:pt idx="96">
                  <c:v>2013M12</c:v>
                </c:pt>
              </c:strCache>
            </c:strRef>
          </c:cat>
          <c:val>
            <c:numRef>
              <c:f>'Figure China Diff'!$G$2:$G$101</c:f>
              <c:numCache>
                <c:formatCode>General</c:formatCode>
                <c:ptCount val="100"/>
                <c:pt idx="1">
                  <c:v>-7.43573986996382E-3</c:v>
                </c:pt>
                <c:pt idx="2">
                  <c:v>-7.6956458521193483E-3</c:v>
                </c:pt>
                <c:pt idx="3">
                  <c:v>-9.1502793182662856E-3</c:v>
                </c:pt>
                <c:pt idx="4">
                  <c:v>-9.3652679403006811E-3</c:v>
                </c:pt>
                <c:pt idx="5">
                  <c:v>-6.5465762099825575E-4</c:v>
                </c:pt>
                <c:pt idx="6">
                  <c:v>-8.9631869051713942E-3</c:v>
                </c:pt>
                <c:pt idx="7">
                  <c:v>8.64875176777824E-3</c:v>
                </c:pt>
                <c:pt idx="8">
                  <c:v>-4.5449051538439811E-3</c:v>
                </c:pt>
                <c:pt idx="9">
                  <c:v>-4.0275206825723942E-3</c:v>
                </c:pt>
                <c:pt idx="10">
                  <c:v>-1.416423174584347E-3</c:v>
                </c:pt>
                <c:pt idx="11">
                  <c:v>1.115990651956178E-2</c:v>
                </c:pt>
                <c:pt idx="12">
                  <c:v>-6.1707068519308406E-2</c:v>
                </c:pt>
                <c:pt idx="13">
                  <c:v>3.6582264214650717E-3</c:v>
                </c:pt>
                <c:pt idx="14">
                  <c:v>-9.0852159252754472E-3</c:v>
                </c:pt>
                <c:pt idx="15">
                  <c:v>-1.2412237904644963E-2</c:v>
                </c:pt>
                <c:pt idx="16">
                  <c:v>1.3074285687220133E-3</c:v>
                </c:pt>
                <c:pt idx="17">
                  <c:v>6.253000741496928E-3</c:v>
                </c:pt>
                <c:pt idx="18">
                  <c:v>-1.1504261319765785E-2</c:v>
                </c:pt>
                <c:pt idx="19">
                  <c:v>-4.2654360314287043E-3</c:v>
                </c:pt>
                <c:pt idx="20">
                  <c:v>-1.6135286866510778E-2</c:v>
                </c:pt>
                <c:pt idx="21">
                  <c:v>-9.0772762790902739E-3</c:v>
                </c:pt>
                <c:pt idx="22">
                  <c:v>-4.4067106461804784E-3</c:v>
                </c:pt>
                <c:pt idx="23">
                  <c:v>-2.097092091520647E-3</c:v>
                </c:pt>
                <c:pt idx="24">
                  <c:v>-3.2515139252634828E-2</c:v>
                </c:pt>
                <c:pt idx="25">
                  <c:v>-1.6081552291271173E-2</c:v>
                </c:pt>
                <c:pt idx="26">
                  <c:v>-4.953519300664011E-3</c:v>
                </c:pt>
                <c:pt idx="27">
                  <c:v>-1.8422236991197938E-2</c:v>
                </c:pt>
                <c:pt idx="28">
                  <c:v>-2.428044327635881E-4</c:v>
                </c:pt>
                <c:pt idx="29">
                  <c:v>-6.8697668122361666E-3</c:v>
                </c:pt>
                <c:pt idx="30">
                  <c:v>-1.1966648571672067E-2</c:v>
                </c:pt>
                <c:pt idx="31">
                  <c:v>6.9082432850077202E-3</c:v>
                </c:pt>
                <c:pt idx="32">
                  <c:v>6.9171062943491624E-3</c:v>
                </c:pt>
                <c:pt idx="33">
                  <c:v>1.677784717390951E-2</c:v>
                </c:pt>
                <c:pt idx="34">
                  <c:v>3.4359369085452673E-3</c:v>
                </c:pt>
                <c:pt idx="35">
                  <c:v>-3.1875044449689582E-3</c:v>
                </c:pt>
                <c:pt idx="36">
                  <c:v>2.0921300973677504E-3</c:v>
                </c:pt>
                <c:pt idx="37">
                  <c:v>-3.1510358947555162E-3</c:v>
                </c:pt>
                <c:pt idx="38">
                  <c:v>1.199197583023226E-3</c:v>
                </c:pt>
                <c:pt idx="39">
                  <c:v>8.9497657493220473E-5</c:v>
                </c:pt>
                <c:pt idx="40">
                  <c:v>3.0366688014460408E-3</c:v>
                </c:pt>
                <c:pt idx="41">
                  <c:v>4.4666344997283947E-3</c:v>
                </c:pt>
                <c:pt idx="42">
                  <c:v>-3.7831330326796309E-3</c:v>
                </c:pt>
                <c:pt idx="43">
                  <c:v>-4.3717325941678986E-3</c:v>
                </c:pt>
                <c:pt idx="44">
                  <c:v>5.2231671801608037E-3</c:v>
                </c:pt>
                <c:pt idx="45">
                  <c:v>9.5923032888425297E-3</c:v>
                </c:pt>
                <c:pt idx="46">
                  <c:v>1.5744717502965244E-2</c:v>
                </c:pt>
                <c:pt idx="47">
                  <c:v>-1.450951930234734E-2</c:v>
                </c:pt>
                <c:pt idx="48">
                  <c:v>-2.3969983011968843E-3</c:v>
                </c:pt>
                <c:pt idx="49">
                  <c:v>8.201662332821158E-3</c:v>
                </c:pt>
                <c:pt idx="50">
                  <c:v>-8.8676735970185661E-3</c:v>
                </c:pt>
                <c:pt idx="51">
                  <c:v>1.2704551983255152E-2</c:v>
                </c:pt>
                <c:pt idx="52">
                  <c:v>-9.4666963932970027E-3</c:v>
                </c:pt>
                <c:pt idx="53">
                  <c:v>-1.0465533887513256E-2</c:v>
                </c:pt>
                <c:pt idx="54">
                  <c:v>1.8835876281360298E-2</c:v>
                </c:pt>
                <c:pt idx="55">
                  <c:v>1.3751125358656635E-2</c:v>
                </c:pt>
                <c:pt idx="56">
                  <c:v>5.6376176690475788E-4</c:v>
                </c:pt>
                <c:pt idx="57">
                  <c:v>1.7959824689431025E-2</c:v>
                </c:pt>
                <c:pt idx="58">
                  <c:v>-1.6073489551268416E-2</c:v>
                </c:pt>
                <c:pt idx="59">
                  <c:v>-5.1052396350959039E-3</c:v>
                </c:pt>
                <c:pt idx="60">
                  <c:v>-2.1102326059800891E-3</c:v>
                </c:pt>
                <c:pt idx="61">
                  <c:v>-1.4447358240743391E-4</c:v>
                </c:pt>
                <c:pt idx="62">
                  <c:v>2.5639507932329053E-6</c:v>
                </c:pt>
                <c:pt idx="63">
                  <c:v>-1.4152933902833453E-2</c:v>
                </c:pt>
                <c:pt idx="64">
                  <c:v>-8.0361128845978236E-3</c:v>
                </c:pt>
                <c:pt idx="65">
                  <c:v>1.7745388991077249E-3</c:v>
                </c:pt>
                <c:pt idx="66">
                  <c:v>-7.236765155822944E-3</c:v>
                </c:pt>
                <c:pt idx="67">
                  <c:v>-4.5349850644984535E-3</c:v>
                </c:pt>
                <c:pt idx="68">
                  <c:v>-2.974326410512651E-3</c:v>
                </c:pt>
                <c:pt idx="69">
                  <c:v>1.2944216196852265E-2</c:v>
                </c:pt>
                <c:pt idx="70">
                  <c:v>-2.8544266673000696E-3</c:v>
                </c:pt>
                <c:pt idx="71">
                  <c:v>9.6723686372368611E-3</c:v>
                </c:pt>
                <c:pt idx="72">
                  <c:v>1.360569658433386E-2</c:v>
                </c:pt>
                <c:pt idx="73">
                  <c:v>-1.3299386706462357E-3</c:v>
                </c:pt>
                <c:pt idx="74">
                  <c:v>-2.9842122613454869E-4</c:v>
                </c:pt>
                <c:pt idx="75">
                  <c:v>-1.0511864223761824E-2</c:v>
                </c:pt>
                <c:pt idx="76">
                  <c:v>-7.7483826194471028E-3</c:v>
                </c:pt>
                <c:pt idx="77">
                  <c:v>5.5805166552684859E-3</c:v>
                </c:pt>
                <c:pt idx="78">
                  <c:v>5.5713894904914074E-3</c:v>
                </c:pt>
                <c:pt idx="79">
                  <c:v>-2.778408780771402E-4</c:v>
                </c:pt>
                <c:pt idx="80">
                  <c:v>8.9335929321208152E-3</c:v>
                </c:pt>
                <c:pt idx="81">
                  <c:v>1.0224216745539527E-2</c:v>
                </c:pt>
                <c:pt idx="82">
                  <c:v>6.8417986905937589E-3</c:v>
                </c:pt>
                <c:pt idx="83">
                  <c:v>1.6081405799164727E-2</c:v>
                </c:pt>
                <c:pt idx="84">
                  <c:v>2.7385406382540722E-3</c:v>
                </c:pt>
                <c:pt idx="85">
                  <c:v>2.038097033918973E-2</c:v>
                </c:pt>
                <c:pt idx="86">
                  <c:v>-6.6692851416698673E-3</c:v>
                </c:pt>
                <c:pt idx="87">
                  <c:v>-6.6633148009844767E-3</c:v>
                </c:pt>
                <c:pt idx="88">
                  <c:v>-1.2872219703676802E-3</c:v>
                </c:pt>
                <c:pt idx="89">
                  <c:v>-1.3691282023620133E-4</c:v>
                </c:pt>
                <c:pt idx="90">
                  <c:v>1.0912261452658001E-3</c:v>
                </c:pt>
                <c:pt idx="91">
                  <c:v>4.179066856362601E-3</c:v>
                </c:pt>
                <c:pt idx="92">
                  <c:v>4.0998906044060757E-3</c:v>
                </c:pt>
                <c:pt idx="93">
                  <c:v>7.4700187019225428E-3</c:v>
                </c:pt>
                <c:pt idx="94">
                  <c:v>1.2769270331163707E-2</c:v>
                </c:pt>
                <c:pt idx="95">
                  <c:v>1.0469632608720802E-2</c:v>
                </c:pt>
                <c:pt idx="96">
                  <c:v>3.6817585375328532E-2</c:v>
                </c:pt>
              </c:numCache>
            </c:numRef>
          </c:val>
          <c:smooth val="0"/>
        </c:ser>
        <c:dLbls>
          <c:showLegendKey val="0"/>
          <c:showVal val="0"/>
          <c:showCatName val="0"/>
          <c:showSerName val="0"/>
          <c:showPercent val="0"/>
          <c:showBubbleSize val="0"/>
        </c:dLbls>
        <c:marker val="1"/>
        <c:smooth val="0"/>
        <c:axId val="103940480"/>
        <c:axId val="103942016"/>
      </c:lineChart>
      <c:catAx>
        <c:axId val="10394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942016"/>
        <c:crosses val="autoZero"/>
        <c:auto val="1"/>
        <c:lblAlgn val="ctr"/>
        <c:lblOffset val="100"/>
        <c:noMultiLvlLbl val="0"/>
      </c:catAx>
      <c:valAx>
        <c:axId val="1039420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9404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bar3DChart>
        <c:barDir val="col"/>
        <c:grouping val="standard"/>
        <c:varyColors val="0"/>
        <c:ser>
          <c:idx val="0"/>
          <c:order val="0"/>
          <c:tx>
            <c:strRef>
              <c:f>Sheet1!$B$36</c:f>
              <c:strCache>
                <c:ptCount val="1"/>
                <c:pt idx="0">
                  <c:v>Investments</c:v>
                </c:pt>
              </c:strCache>
            </c:strRef>
          </c:tx>
          <c:invertIfNegative val="0"/>
          <c:cat>
            <c:numRef>
              <c:f>Sheet1!$A$37:$A$46</c:f>
              <c:numCache>
                <c:formatCode>General</c:formatCode>
                <c:ptCount val="10"/>
                <c:pt idx="0">
                  <c:v>2001</c:v>
                </c:pt>
                <c:pt idx="1">
                  <c:v>2002</c:v>
                </c:pt>
                <c:pt idx="2">
                  <c:v>2003</c:v>
                </c:pt>
                <c:pt idx="3">
                  <c:v>2004</c:v>
                </c:pt>
                <c:pt idx="4">
                  <c:v>2005</c:v>
                </c:pt>
                <c:pt idx="5">
                  <c:v>2006</c:v>
                </c:pt>
                <c:pt idx="6">
                  <c:v>2007</c:v>
                </c:pt>
                <c:pt idx="7">
                  <c:v>2008</c:v>
                </c:pt>
                <c:pt idx="8">
                  <c:v>2009</c:v>
                </c:pt>
                <c:pt idx="9">
                  <c:v>2010</c:v>
                </c:pt>
              </c:numCache>
            </c:numRef>
          </c:cat>
          <c:val>
            <c:numRef>
              <c:f>Sheet1!$B$37:$B$46</c:f>
              <c:numCache>
                <c:formatCode>0.00%</c:formatCode>
                <c:ptCount val="10"/>
                <c:pt idx="0">
                  <c:v>3.0000000000000001E-3</c:v>
                </c:pt>
                <c:pt idx="1">
                  <c:v>0.03</c:v>
                </c:pt>
                <c:pt idx="2">
                  <c:v>0.08</c:v>
                </c:pt>
                <c:pt idx="3">
                  <c:v>0.14000000000000001</c:v>
                </c:pt>
                <c:pt idx="4">
                  <c:v>0.13</c:v>
                </c:pt>
                <c:pt idx="5">
                  <c:v>0.2</c:v>
                </c:pt>
                <c:pt idx="6">
                  <c:v>0.31</c:v>
                </c:pt>
                <c:pt idx="7">
                  <c:v>0.09</c:v>
                </c:pt>
                <c:pt idx="8">
                  <c:v>0.01</c:v>
                </c:pt>
                <c:pt idx="9">
                  <c:v>0.01</c:v>
                </c:pt>
              </c:numCache>
            </c:numRef>
          </c:val>
        </c:ser>
        <c:ser>
          <c:idx val="1"/>
          <c:order val="1"/>
          <c:tx>
            <c:strRef>
              <c:f>Sheet1!$C$36</c:f>
              <c:strCache>
                <c:ptCount val="1"/>
                <c:pt idx="0">
                  <c:v>Exits</c:v>
                </c:pt>
              </c:strCache>
            </c:strRef>
          </c:tx>
          <c:invertIfNegative val="0"/>
          <c:cat>
            <c:numRef>
              <c:f>Sheet1!$A$37:$A$46</c:f>
              <c:numCache>
                <c:formatCode>General</c:formatCode>
                <c:ptCount val="10"/>
                <c:pt idx="0">
                  <c:v>2001</c:v>
                </c:pt>
                <c:pt idx="1">
                  <c:v>2002</c:v>
                </c:pt>
                <c:pt idx="2">
                  <c:v>2003</c:v>
                </c:pt>
                <c:pt idx="3">
                  <c:v>2004</c:v>
                </c:pt>
                <c:pt idx="4">
                  <c:v>2005</c:v>
                </c:pt>
                <c:pt idx="5">
                  <c:v>2006</c:v>
                </c:pt>
                <c:pt idx="6">
                  <c:v>2007</c:v>
                </c:pt>
                <c:pt idx="7">
                  <c:v>2008</c:v>
                </c:pt>
                <c:pt idx="8">
                  <c:v>2009</c:v>
                </c:pt>
                <c:pt idx="9">
                  <c:v>2010</c:v>
                </c:pt>
              </c:numCache>
            </c:numRef>
          </c:cat>
          <c:val>
            <c:numRef>
              <c:f>Sheet1!$C$37:$C$46</c:f>
              <c:numCache>
                <c:formatCode>0.00%</c:formatCode>
                <c:ptCount val="10"/>
                <c:pt idx="0">
                  <c:v>0</c:v>
                </c:pt>
                <c:pt idx="1">
                  <c:v>0</c:v>
                </c:pt>
                <c:pt idx="2">
                  <c:v>0</c:v>
                </c:pt>
                <c:pt idx="3">
                  <c:v>0.03</c:v>
                </c:pt>
                <c:pt idx="4">
                  <c:v>0.12</c:v>
                </c:pt>
                <c:pt idx="5">
                  <c:v>0.19</c:v>
                </c:pt>
                <c:pt idx="6">
                  <c:v>0.28000000000000003</c:v>
                </c:pt>
                <c:pt idx="7">
                  <c:v>0.09</c:v>
                </c:pt>
                <c:pt idx="8">
                  <c:v>0.16</c:v>
                </c:pt>
                <c:pt idx="9">
                  <c:v>0.13</c:v>
                </c:pt>
              </c:numCache>
            </c:numRef>
          </c:val>
        </c:ser>
        <c:dLbls>
          <c:showLegendKey val="0"/>
          <c:showVal val="0"/>
          <c:showCatName val="0"/>
          <c:showSerName val="0"/>
          <c:showPercent val="0"/>
          <c:showBubbleSize val="0"/>
        </c:dLbls>
        <c:gapWidth val="150"/>
        <c:shape val="box"/>
        <c:axId val="103972864"/>
        <c:axId val="103974400"/>
        <c:axId val="103945088"/>
      </c:bar3DChart>
      <c:catAx>
        <c:axId val="103972864"/>
        <c:scaling>
          <c:orientation val="minMax"/>
        </c:scaling>
        <c:delete val="0"/>
        <c:axPos val="b"/>
        <c:numFmt formatCode="General" sourceLinked="1"/>
        <c:majorTickMark val="out"/>
        <c:minorTickMark val="none"/>
        <c:tickLblPos val="nextTo"/>
        <c:crossAx val="103974400"/>
        <c:crosses val="autoZero"/>
        <c:auto val="1"/>
        <c:lblAlgn val="ctr"/>
        <c:lblOffset val="100"/>
        <c:noMultiLvlLbl val="0"/>
      </c:catAx>
      <c:valAx>
        <c:axId val="103974400"/>
        <c:scaling>
          <c:orientation val="minMax"/>
        </c:scaling>
        <c:delete val="0"/>
        <c:axPos val="l"/>
        <c:majorGridlines/>
        <c:numFmt formatCode="0.00%" sourceLinked="1"/>
        <c:majorTickMark val="out"/>
        <c:minorTickMark val="none"/>
        <c:tickLblPos val="nextTo"/>
        <c:crossAx val="103972864"/>
        <c:crosses val="autoZero"/>
        <c:crossBetween val="between"/>
      </c:valAx>
      <c:serAx>
        <c:axId val="103945088"/>
        <c:scaling>
          <c:orientation val="minMax"/>
        </c:scaling>
        <c:delete val="0"/>
        <c:axPos val="b"/>
        <c:majorTickMark val="out"/>
        <c:minorTickMark val="none"/>
        <c:tickLblPos val="nextTo"/>
        <c:txPr>
          <a:bodyPr rot="0"/>
          <a:lstStyle/>
          <a:p>
            <a:pPr>
              <a:defRPr/>
            </a:pPr>
            <a:endParaRPr lang="en-US"/>
          </a:p>
        </c:txPr>
        <c:crossAx val="103974400"/>
        <c:crosses val="autoZero"/>
        <c:tickLblSkip val="1"/>
      </c:ser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2B7CD5-5B72-4EEC-95FC-F51E1F3711EE}" type="datetimeFigureOut">
              <a:rPr lang="en-US" smtClean="0"/>
              <a:t>6/2/2016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42F671-32B7-4E0C-9E31-EFCA4C8BD30B}" type="slidenum">
              <a:rPr lang="en-US" smtClean="0"/>
              <a:t>‹#›</a:t>
            </a:fld>
            <a:endParaRPr lang="en-US"/>
          </a:p>
        </p:txBody>
      </p:sp>
    </p:spTree>
    <p:extLst>
      <p:ext uri="{BB962C8B-B14F-4D97-AF65-F5344CB8AC3E}">
        <p14:creationId xmlns:p14="http://schemas.microsoft.com/office/powerpoint/2010/main" val="158514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358B32-461E-4D93-A14F-5AB3E73D7729}" type="slidenum">
              <a:rPr lang="en-US" smtClean="0"/>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098E1CC-2EF8-4F11-8A4C-FBD370B1735F}" type="datetime1">
              <a:rPr lang="en-US" smtClean="0"/>
              <a:t>6/2/2016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A660F80-535F-4EA7-9D87-2FBBC280BE86}"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4D14F73-4A0A-4385-B905-BA0E1D6DE0D4}" type="datetime1">
              <a:rPr lang="en-US" smtClean="0"/>
              <a:t>6/2/2016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A660F80-535F-4EA7-9D87-2FBBC280BE86}"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E118012-C943-418F-8CE1-EDEF3B0F7EF9}" type="datetime1">
              <a:rPr lang="en-US" smtClean="0"/>
              <a:t>6/2/2016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A660F80-535F-4EA7-9D87-2FBBC280BE86}"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06FA11B-4A0C-45D0-BB9F-4E29635FBBF2}" type="datetime1">
              <a:rPr lang="en-US" smtClean="0"/>
              <a:t>6/2/2016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660F80-535F-4EA7-9D87-2FBBC280BE86}"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74562DB-A53B-4560-AB5F-46CEE58603A3}" type="datetime1">
              <a:rPr lang="en-US" smtClean="0"/>
              <a:t>6/2/2016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A660F80-535F-4EA7-9D87-2FBBC280BE86}"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1D8AFB-D99D-42DC-AE52-EF32875C4C38}" type="datetime1">
              <a:rPr lang="en-US" smtClean="0"/>
              <a:t>6/2/2016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A660F80-535F-4EA7-9D87-2FBBC280BE8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17F9967-0DBB-4ADE-9282-37FE6BD2B5F1}" type="datetime1">
              <a:rPr lang="en-US" smtClean="0"/>
              <a:t>6/2/2016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A660F80-535F-4EA7-9D87-2FBBC280BE8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A660F80-535F-4EA7-9D87-2FBBC280BE86}"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A4D564D-CB6A-4A45-9B3A-266FE2E2A817}" type="datetime1">
              <a:rPr lang="en-US" smtClean="0"/>
              <a:t>6/2/2016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A660F80-535F-4EA7-9D87-2FBBC280BE86}"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5648779-C494-4A6E-9D09-EA3DC28376DA}" type="datetime1">
              <a:rPr lang="en-US" smtClean="0"/>
              <a:t>6/2/2016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F185CC-48E7-467C-8FCE-BA0074BA1A77}" type="datetime1">
              <a:rPr lang="en-US" smtClean="0"/>
              <a:t>6/2/2016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60F80-535F-4EA7-9D87-2FBBC280BE8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A660F80-535F-4EA7-9D87-2FBBC280BE86}"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AB760A-4BCB-464C-980F-A7DB75B0C4B6}" type="datetime1">
              <a:rPr lang="en-US" smtClean="0"/>
              <a:t>6/2/2016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3CB6C30-438E-4180-8F0C-866697BFCDCC}" type="datetime1">
              <a:rPr lang="en-US" smtClean="0"/>
              <a:t>6/2/2016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A660F80-535F-4EA7-9D87-2FBBC280BE86}"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819400"/>
            <a:ext cx="6400800" cy="3505200"/>
          </a:xfrm>
        </p:spPr>
        <p:txBody>
          <a:bodyPr>
            <a:normAutofit/>
          </a:bodyPr>
          <a:lstStyle/>
          <a:p>
            <a:r>
              <a:rPr lang="en-US" dirty="0" smtClean="0"/>
              <a:t>Based on work </a:t>
            </a:r>
            <a:r>
              <a:rPr lang="en-US" dirty="0"/>
              <a:t>with </a:t>
            </a:r>
          </a:p>
          <a:p>
            <a:endParaRPr lang="en-US" dirty="0" smtClean="0"/>
          </a:p>
          <a:p>
            <a:r>
              <a:rPr lang="en-US" dirty="0" smtClean="0"/>
              <a:t>Grant Fleming </a:t>
            </a:r>
          </a:p>
          <a:p>
            <a:r>
              <a:rPr lang="en-US" dirty="0" smtClean="0"/>
              <a:t>(Continuity Capital Partners)</a:t>
            </a:r>
          </a:p>
          <a:p>
            <a:endParaRPr lang="en-US" dirty="0"/>
          </a:p>
          <a:p>
            <a:r>
              <a:rPr lang="en-US" dirty="0" smtClean="0"/>
              <a:t>And </a:t>
            </a:r>
          </a:p>
          <a:p>
            <a:endParaRPr lang="en-US" dirty="0"/>
          </a:p>
          <a:p>
            <a:r>
              <a:rPr lang="en-US" dirty="0" smtClean="0"/>
              <a:t>Frank Li </a:t>
            </a:r>
          </a:p>
          <a:p>
            <a:r>
              <a:rPr lang="en-US" dirty="0" smtClean="0"/>
              <a:t>(University of Western Australia)</a:t>
            </a:r>
            <a:endParaRPr lang="en-US" dirty="0"/>
          </a:p>
        </p:txBody>
      </p:sp>
      <p:sp>
        <p:nvSpPr>
          <p:cNvPr id="2" name="Title 1"/>
          <p:cNvSpPr>
            <a:spLocks noGrp="1"/>
          </p:cNvSpPr>
          <p:nvPr>
            <p:ph type="ctrTitle"/>
          </p:nvPr>
        </p:nvSpPr>
        <p:spPr/>
        <p:txBody>
          <a:bodyPr>
            <a:normAutofit/>
          </a:bodyPr>
          <a:lstStyle/>
          <a:p>
            <a:r>
              <a:rPr lang="en-US" sz="3000" b="1"/>
              <a:t>PRIVATE </a:t>
            </a:r>
            <a:r>
              <a:rPr lang="en-US" sz="3000" b="1" smtClean="0"/>
              <a:t>DEBT </a:t>
            </a:r>
            <a:br>
              <a:rPr lang="en-US" sz="3000" b="1" smtClean="0"/>
            </a:br>
            <a:r>
              <a:rPr lang="en-US" sz="3000" b="1" smtClean="0"/>
              <a:t>&amp; Methodological </a:t>
            </a:r>
            <a:r>
              <a:rPr lang="en-US" sz="3000" b="1" dirty="0" smtClean="0"/>
              <a:t>Issues on Indexing</a:t>
            </a:r>
            <a:endParaRPr lang="en-US" sz="3000" b="1" dirty="0"/>
          </a:p>
        </p:txBody>
      </p:sp>
      <p:sp>
        <p:nvSpPr>
          <p:cNvPr id="4" name="Slide Number Placeholder 3"/>
          <p:cNvSpPr>
            <a:spLocks noGrp="1"/>
          </p:cNvSpPr>
          <p:nvPr>
            <p:ph type="sldNum" sz="quarter" idx="12"/>
          </p:nvPr>
        </p:nvSpPr>
        <p:spPr/>
        <p:txBody>
          <a:bodyPr/>
          <a:lstStyle/>
          <a:p>
            <a:fld id="{5A660F80-535F-4EA7-9D87-2FBBC280BE86}" type="slidenum">
              <a:rPr lang="en-US" smtClean="0"/>
              <a:t>1</a:t>
            </a:fld>
            <a:endParaRPr lang="en-US"/>
          </a:p>
        </p:txBody>
      </p:sp>
    </p:spTree>
    <p:extLst>
      <p:ext uri="{BB962C8B-B14F-4D97-AF65-F5344CB8AC3E}">
        <p14:creationId xmlns:p14="http://schemas.microsoft.com/office/powerpoint/2010/main" val="171256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2</a:t>
            </a:fld>
            <a:endParaRPr lang="en-US"/>
          </a:p>
        </p:txBody>
      </p:sp>
      <p:sp>
        <p:nvSpPr>
          <p:cNvPr id="4" name="Content Placeholder 3"/>
          <p:cNvSpPr>
            <a:spLocks noGrp="1"/>
          </p:cNvSpPr>
          <p:nvPr>
            <p:ph sz="quarter" idx="1"/>
          </p:nvPr>
        </p:nvSpPr>
        <p:spPr/>
        <p:txBody>
          <a:bodyPr>
            <a:normAutofit fontScale="77500" lnSpcReduction="20000"/>
          </a:bodyPr>
          <a:lstStyle/>
          <a:p>
            <a:pPr marL="514350" indent="-514350">
              <a:buFont typeface="+mj-lt"/>
              <a:buAutoNum type="arabicPeriod"/>
            </a:pPr>
            <a:r>
              <a:rPr lang="en-US" dirty="0" smtClean="0"/>
              <a:t>Topics:</a:t>
            </a:r>
          </a:p>
          <a:p>
            <a:pPr marL="514350" indent="-514350">
              <a:buFont typeface="+mj-lt"/>
              <a:buAutoNum type="arabicPeriod"/>
            </a:pPr>
            <a:endParaRPr lang="en-US" dirty="0" smtClean="0"/>
          </a:p>
          <a:p>
            <a:pPr marL="731520" lvl="1" indent="-457200">
              <a:buFont typeface="+mj-lt"/>
              <a:buAutoNum type="alphaLcParenR"/>
            </a:pPr>
            <a:r>
              <a:rPr lang="en-US" dirty="0" smtClean="0"/>
              <a:t>What is private debt?</a:t>
            </a:r>
          </a:p>
          <a:p>
            <a:pPr marL="731520" lvl="1" indent="-457200">
              <a:buFont typeface="+mj-lt"/>
              <a:buAutoNum type="alphaLcParenR"/>
            </a:pPr>
            <a:endParaRPr lang="en-US" dirty="0"/>
          </a:p>
          <a:p>
            <a:pPr marL="731520" lvl="1" indent="-457200">
              <a:buFont typeface="+mj-lt"/>
              <a:buAutoNum type="alphaLcParenR"/>
            </a:pPr>
            <a:r>
              <a:rPr lang="en-US" dirty="0" smtClean="0"/>
              <a:t>How often is private debt issued?</a:t>
            </a:r>
          </a:p>
          <a:p>
            <a:pPr marL="731520" lvl="1" indent="-457200">
              <a:buFont typeface="+mj-lt"/>
              <a:buAutoNum type="alphaLcParenR"/>
            </a:pPr>
            <a:endParaRPr lang="en-US" dirty="0"/>
          </a:p>
          <a:p>
            <a:pPr marL="731520" lvl="1" indent="-457200">
              <a:buFont typeface="+mj-lt"/>
              <a:buAutoNum type="alphaLcParenR"/>
            </a:pPr>
            <a:r>
              <a:rPr lang="en-US" dirty="0" smtClean="0"/>
              <a:t>What are the returns to private debt?</a:t>
            </a:r>
          </a:p>
          <a:p>
            <a:pPr marL="1062990" lvl="2" indent="-514350"/>
            <a:r>
              <a:rPr lang="en-US" dirty="0" smtClean="0"/>
              <a:t>Is it better to invest in a newly originated issue?</a:t>
            </a:r>
          </a:p>
          <a:p>
            <a:pPr marL="1337310" lvl="3" indent="-514350"/>
            <a:r>
              <a:rPr lang="en-US" dirty="0" smtClean="0"/>
              <a:t>Or a secondary issue?</a:t>
            </a:r>
          </a:p>
          <a:p>
            <a:pPr marL="1062990" lvl="2" indent="-514350"/>
            <a:r>
              <a:rPr lang="en-US" dirty="0" smtClean="0"/>
              <a:t>How to benchmark returns</a:t>
            </a:r>
          </a:p>
          <a:p>
            <a:pPr marL="1337310" lvl="3" indent="-514350"/>
            <a:r>
              <a:rPr lang="en-US" dirty="0" smtClean="0"/>
              <a:t>VIX Index</a:t>
            </a:r>
          </a:p>
          <a:p>
            <a:pPr marL="1337310" lvl="3" indent="-514350"/>
            <a:r>
              <a:rPr lang="en-US" dirty="0" smtClean="0"/>
              <a:t>TED Spread</a:t>
            </a:r>
          </a:p>
          <a:p>
            <a:pPr marL="788670" lvl="1" indent="-514350"/>
            <a:endParaRPr lang="en-US" dirty="0"/>
          </a:p>
          <a:p>
            <a:pPr marL="514350" indent="-514350">
              <a:buFont typeface="+mj-lt"/>
              <a:buAutoNum type="arabicPeriod"/>
            </a:pPr>
            <a:r>
              <a:rPr lang="en-US" dirty="0" smtClean="0"/>
              <a:t>Methods:</a:t>
            </a:r>
          </a:p>
          <a:p>
            <a:pPr marL="514350" indent="-514350">
              <a:buFont typeface="+mj-lt"/>
              <a:buAutoNum type="arabicPeriod"/>
            </a:pPr>
            <a:endParaRPr lang="en-US" dirty="0" smtClean="0"/>
          </a:p>
          <a:p>
            <a:pPr marL="731520" lvl="1" indent="-457200">
              <a:buFont typeface="+mj-lt"/>
              <a:buAutoNum type="alphaLcParenR"/>
            </a:pPr>
            <a:r>
              <a:rPr lang="en-US" dirty="0" smtClean="0"/>
              <a:t>How do you construct a private debt index?</a:t>
            </a:r>
            <a:endParaRPr lang="en-US" dirty="0"/>
          </a:p>
        </p:txBody>
      </p:sp>
    </p:spTree>
    <p:extLst>
      <p:ext uri="{BB962C8B-B14F-4D97-AF65-F5344CB8AC3E}">
        <p14:creationId xmlns:p14="http://schemas.microsoft.com/office/powerpoint/2010/main" val="2684846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Private Debt?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Large body of research on private equity, especially in the last 10 years</a:t>
            </a:r>
          </a:p>
          <a:p>
            <a:endParaRPr lang="en-US" dirty="0" smtClean="0"/>
          </a:p>
          <a:p>
            <a:r>
              <a:rPr lang="en-US" dirty="0" smtClean="0"/>
              <a:t>Scant work on private debt, despite strong institutional interest in the topic and investment in the asset class</a:t>
            </a:r>
          </a:p>
          <a:p>
            <a:pPr lvl="1"/>
            <a:r>
              <a:rPr lang="en-US" dirty="0" smtClean="0"/>
              <a:t>Investment opportunity set is global – but little knowledge of what drives returns outside the U.S.</a:t>
            </a:r>
          </a:p>
          <a:p>
            <a:endParaRPr lang="en-US" dirty="0"/>
          </a:p>
          <a:p>
            <a:r>
              <a:rPr lang="en-US" b="1" i="1" dirty="0" smtClean="0"/>
              <a:t>Private Debt </a:t>
            </a:r>
            <a:r>
              <a:rPr lang="en-US" dirty="0" smtClean="0"/>
              <a:t>is debt issued by private firms to institutional investors, often private debt funds</a:t>
            </a:r>
          </a:p>
        </p:txBody>
      </p:sp>
      <p:sp>
        <p:nvSpPr>
          <p:cNvPr id="4" name="Slide Number Placeholder 3"/>
          <p:cNvSpPr>
            <a:spLocks noGrp="1"/>
          </p:cNvSpPr>
          <p:nvPr>
            <p:ph type="sldNum" sz="quarter" idx="12"/>
          </p:nvPr>
        </p:nvSpPr>
        <p:spPr/>
        <p:txBody>
          <a:bodyPr/>
          <a:lstStyle/>
          <a:p>
            <a:fld id="{5A660F80-535F-4EA7-9D87-2FBBC280BE86}" type="slidenum">
              <a:rPr lang="en-US" smtClean="0"/>
              <a:t>3</a:t>
            </a:fld>
            <a:endParaRPr lang="en-US"/>
          </a:p>
        </p:txBody>
      </p:sp>
    </p:spTree>
    <p:extLst>
      <p:ext uri="{BB962C8B-B14F-4D97-AF65-F5344CB8AC3E}">
        <p14:creationId xmlns:p14="http://schemas.microsoft.com/office/powerpoint/2010/main" val="2011112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A660F80-535F-4EA7-9D87-2FBBC280BE86}" type="slidenum">
              <a:rPr lang="en-US" smtClean="0"/>
              <a:t>4</a:t>
            </a:fld>
            <a:endParaRPr lang="en-US"/>
          </a:p>
        </p:txBody>
      </p:sp>
      <p:sp>
        <p:nvSpPr>
          <p:cNvPr id="5" name="Text Box 3"/>
          <p:cNvSpPr txBox="1">
            <a:spLocks noChangeArrowheads="1"/>
          </p:cNvSpPr>
          <p:nvPr/>
        </p:nvSpPr>
        <p:spPr bwMode="auto">
          <a:xfrm>
            <a:off x="904958" y="1981200"/>
            <a:ext cx="3438442"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800" b="1" dirty="0" smtClean="0"/>
              <a:t>Institutional Investors</a:t>
            </a:r>
            <a:endParaRPr lang="en-US" altLang="en-US" sz="2800" b="1" dirty="0"/>
          </a:p>
        </p:txBody>
      </p:sp>
      <p:sp>
        <p:nvSpPr>
          <p:cNvPr id="6" name="Text Box 4"/>
          <p:cNvSpPr txBox="1">
            <a:spLocks noChangeArrowheads="1"/>
          </p:cNvSpPr>
          <p:nvPr/>
        </p:nvSpPr>
        <p:spPr bwMode="auto">
          <a:xfrm>
            <a:off x="1066800" y="3657600"/>
            <a:ext cx="3075907" cy="52322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800" b="1" dirty="0" smtClean="0"/>
              <a:t>Private Equity Fund</a:t>
            </a:r>
            <a:endParaRPr lang="en-US" altLang="en-US" sz="2800" b="1" dirty="0"/>
          </a:p>
        </p:txBody>
      </p:sp>
      <p:sp>
        <p:nvSpPr>
          <p:cNvPr id="7" name="Text Box 5"/>
          <p:cNvSpPr txBox="1">
            <a:spLocks noChangeArrowheads="1"/>
          </p:cNvSpPr>
          <p:nvPr/>
        </p:nvSpPr>
        <p:spPr bwMode="auto">
          <a:xfrm>
            <a:off x="838200" y="5257800"/>
            <a:ext cx="3279775" cy="5238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800" b="1"/>
              <a:t>Entrepreneurial Firm</a:t>
            </a:r>
          </a:p>
        </p:txBody>
      </p:sp>
      <p:sp>
        <p:nvSpPr>
          <p:cNvPr id="8" name="Line 6"/>
          <p:cNvSpPr>
            <a:spLocks noChangeShapeType="1"/>
          </p:cNvSpPr>
          <p:nvPr/>
        </p:nvSpPr>
        <p:spPr bwMode="auto">
          <a:xfrm flipV="1">
            <a:off x="2209800" y="25146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 name="Line 7"/>
          <p:cNvSpPr>
            <a:spLocks noChangeShapeType="1"/>
          </p:cNvSpPr>
          <p:nvPr/>
        </p:nvSpPr>
        <p:spPr bwMode="auto">
          <a:xfrm>
            <a:off x="2819400" y="25146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 name="Line 8"/>
          <p:cNvSpPr>
            <a:spLocks noChangeShapeType="1"/>
          </p:cNvSpPr>
          <p:nvPr/>
        </p:nvSpPr>
        <p:spPr bwMode="auto">
          <a:xfrm flipV="1">
            <a:off x="2286000" y="4114800"/>
            <a:ext cx="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 name="Line 10"/>
          <p:cNvSpPr>
            <a:spLocks noChangeShapeType="1"/>
          </p:cNvSpPr>
          <p:nvPr/>
        </p:nvSpPr>
        <p:spPr bwMode="auto">
          <a:xfrm>
            <a:off x="2743200" y="4114800"/>
            <a:ext cx="0" cy="1295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Text Box 11"/>
          <p:cNvSpPr txBox="1">
            <a:spLocks noChangeArrowheads="1"/>
          </p:cNvSpPr>
          <p:nvPr/>
        </p:nvSpPr>
        <p:spPr bwMode="auto">
          <a:xfrm>
            <a:off x="1219200" y="2895600"/>
            <a:ext cx="993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a:t>Returns</a:t>
            </a:r>
          </a:p>
        </p:txBody>
      </p:sp>
      <p:sp>
        <p:nvSpPr>
          <p:cNvPr id="13" name="Text Box 12"/>
          <p:cNvSpPr txBox="1">
            <a:spLocks noChangeArrowheads="1"/>
          </p:cNvSpPr>
          <p:nvPr/>
        </p:nvSpPr>
        <p:spPr bwMode="auto">
          <a:xfrm>
            <a:off x="2895600" y="2895600"/>
            <a:ext cx="9159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a:t>Capital</a:t>
            </a:r>
          </a:p>
        </p:txBody>
      </p:sp>
      <p:sp>
        <p:nvSpPr>
          <p:cNvPr id="14" name="Text Box 13"/>
          <p:cNvSpPr txBox="1">
            <a:spLocks noChangeArrowheads="1"/>
          </p:cNvSpPr>
          <p:nvPr/>
        </p:nvSpPr>
        <p:spPr bwMode="auto">
          <a:xfrm>
            <a:off x="609600" y="4343400"/>
            <a:ext cx="16496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US" altLang="en-US" sz="2000" dirty="0"/>
              <a:t>Equity, </a:t>
            </a:r>
            <a:endParaRPr lang="en-US" altLang="en-US" sz="2000" dirty="0" smtClean="0"/>
          </a:p>
          <a:p>
            <a:r>
              <a:rPr lang="en-US" altLang="en-US" sz="2000" dirty="0" smtClean="0"/>
              <a:t>Warrants</a:t>
            </a:r>
            <a:r>
              <a:rPr lang="en-US" altLang="en-US" sz="2000" dirty="0"/>
              <a:t>, etc.</a:t>
            </a:r>
          </a:p>
        </p:txBody>
      </p:sp>
      <p:sp>
        <p:nvSpPr>
          <p:cNvPr id="15" name="Text Box 14"/>
          <p:cNvSpPr txBox="1">
            <a:spLocks noChangeArrowheads="1"/>
          </p:cNvSpPr>
          <p:nvPr/>
        </p:nvSpPr>
        <p:spPr bwMode="auto">
          <a:xfrm>
            <a:off x="2895600" y="4495800"/>
            <a:ext cx="9159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dirty="0"/>
              <a:t>Capital</a:t>
            </a:r>
          </a:p>
        </p:txBody>
      </p:sp>
      <p:sp>
        <p:nvSpPr>
          <p:cNvPr id="16" name="TextBox 15"/>
          <p:cNvSpPr txBox="1"/>
          <p:nvPr/>
        </p:nvSpPr>
        <p:spPr>
          <a:xfrm>
            <a:off x="312501" y="990600"/>
            <a:ext cx="4259499" cy="369332"/>
          </a:xfrm>
          <a:prstGeom prst="rect">
            <a:avLst/>
          </a:prstGeom>
          <a:noFill/>
        </p:spPr>
        <p:txBody>
          <a:bodyPr wrap="none" rtlCol="0">
            <a:spAutoFit/>
          </a:bodyPr>
          <a:lstStyle/>
          <a:p>
            <a:r>
              <a:rPr lang="en-US" dirty="0" smtClean="0"/>
              <a:t>Private Equity Financial Intermediation</a:t>
            </a:r>
            <a:endParaRPr lang="en-US" dirty="0"/>
          </a:p>
        </p:txBody>
      </p:sp>
      <p:pic>
        <p:nvPicPr>
          <p:cNvPr id="1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4250" y="0"/>
            <a:ext cx="434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994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How is private debt structured?</a:t>
            </a:r>
          </a:p>
          <a:p>
            <a:endParaRPr lang="en-US" dirty="0"/>
          </a:p>
          <a:p>
            <a:r>
              <a:rPr lang="en-US" dirty="0" smtClean="0"/>
              <a:t>What are the returns to private debt?</a:t>
            </a:r>
          </a:p>
          <a:p>
            <a:endParaRPr lang="en-US" dirty="0"/>
          </a:p>
          <a:p>
            <a:r>
              <a:rPr lang="en-US" dirty="0" smtClean="0"/>
              <a:t>Are the returns to private debt affected by…. </a:t>
            </a:r>
          </a:p>
          <a:p>
            <a:pPr lvl="1"/>
            <a:r>
              <a:rPr lang="en-US" dirty="0"/>
              <a:t>L</a:t>
            </a:r>
            <a:r>
              <a:rPr lang="en-US" dirty="0" smtClean="0"/>
              <a:t>egal conditions across countries?</a:t>
            </a:r>
          </a:p>
          <a:p>
            <a:pPr lvl="1"/>
            <a:r>
              <a:rPr lang="en-US" dirty="0" smtClean="0"/>
              <a:t>Changes in market conditions over time?</a:t>
            </a:r>
          </a:p>
          <a:p>
            <a:pPr lvl="1"/>
            <a:r>
              <a:rPr lang="en-US" dirty="0" smtClean="0"/>
              <a:t>Fund manager trading strategies - buy and hold versus secondary trading?</a:t>
            </a:r>
          </a:p>
          <a:p>
            <a:pPr lvl="1"/>
            <a:endParaRPr lang="en-US" dirty="0" smtClean="0"/>
          </a:p>
          <a:p>
            <a:r>
              <a:rPr lang="en-US" dirty="0" smtClean="0"/>
              <a:t>Can </a:t>
            </a:r>
            <a:r>
              <a:rPr lang="en-US" dirty="0"/>
              <a:t>private debt by modeled in a time </a:t>
            </a:r>
            <a:r>
              <a:rPr lang="en-US" dirty="0" smtClean="0"/>
              <a:t>series index?</a:t>
            </a:r>
          </a:p>
          <a:p>
            <a:pPr lvl="1"/>
            <a:r>
              <a:rPr lang="en-US" dirty="0" smtClean="0"/>
              <a:t>Does private debt exhibit alpha over public debt?</a:t>
            </a:r>
          </a:p>
          <a:p>
            <a:pPr lvl="1"/>
            <a:endParaRPr lang="en-US" dirty="0" smtClean="0"/>
          </a:p>
          <a:p>
            <a:r>
              <a:rPr lang="en-US" dirty="0" smtClean="0"/>
              <a:t>What affects excess returns to private debt?</a:t>
            </a:r>
          </a:p>
          <a:p>
            <a:pPr lvl="1"/>
            <a:r>
              <a:rPr lang="en-US" dirty="0"/>
              <a:t>V</a:t>
            </a:r>
            <a:r>
              <a:rPr lang="en-US" dirty="0" smtClean="0"/>
              <a:t>olatility </a:t>
            </a:r>
            <a:r>
              <a:rPr lang="en-US" dirty="0"/>
              <a:t>(as measured by ΔVIX), </a:t>
            </a:r>
            <a:endParaRPr lang="en-US" dirty="0" smtClean="0"/>
          </a:p>
          <a:p>
            <a:pPr lvl="1"/>
            <a:r>
              <a:rPr lang="en-US" dirty="0"/>
              <a:t>C</a:t>
            </a:r>
            <a:r>
              <a:rPr lang="en-US" dirty="0" smtClean="0"/>
              <a:t>redit </a:t>
            </a:r>
            <a:r>
              <a:rPr lang="en-US" dirty="0"/>
              <a:t>risk (TED </a:t>
            </a:r>
            <a:r>
              <a:rPr lang="en-US" dirty="0" smtClean="0"/>
              <a:t>spread)</a:t>
            </a:r>
          </a:p>
          <a:p>
            <a:pPr lvl="1"/>
            <a:r>
              <a:rPr lang="en-US" dirty="0" smtClean="0"/>
              <a:t>Market </a:t>
            </a:r>
            <a:r>
              <a:rPr lang="en-US" dirty="0"/>
              <a:t>liquidity</a:t>
            </a:r>
            <a:r>
              <a:rPr lang="en-US" dirty="0" smtClean="0"/>
              <a:t>.</a:t>
            </a:r>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5</a:t>
            </a:fld>
            <a:endParaRPr lang="en-US"/>
          </a:p>
        </p:txBody>
      </p:sp>
    </p:spTree>
    <p:extLst>
      <p:ext uri="{BB962C8B-B14F-4D97-AF65-F5344CB8AC3E}">
        <p14:creationId xmlns:p14="http://schemas.microsoft.com/office/powerpoint/2010/main" val="249701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VIX Index</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6</a:t>
            </a:fld>
            <a:endParaRPr lang="en-US"/>
          </a:p>
        </p:txBody>
      </p:sp>
      <p:sp>
        <p:nvSpPr>
          <p:cNvPr id="4" name="Content Placeholder 3"/>
          <p:cNvSpPr>
            <a:spLocks noGrp="1"/>
          </p:cNvSpPr>
          <p:nvPr>
            <p:ph sz="quarter" idx="1"/>
          </p:nvPr>
        </p:nvSpPr>
        <p:spPr/>
        <p:txBody>
          <a:bodyPr/>
          <a:lstStyle/>
          <a:p>
            <a:r>
              <a:rPr lang="en-US" dirty="0"/>
              <a:t>The CBOE </a:t>
            </a:r>
            <a:r>
              <a:rPr lang="en-US" b="1" dirty="0"/>
              <a:t>Volatility Index</a:t>
            </a:r>
            <a:r>
              <a:rPr lang="en-US" baseline="30000" dirty="0"/>
              <a:t>®</a:t>
            </a:r>
            <a:r>
              <a:rPr lang="en-US" dirty="0"/>
              <a:t> (VIX</a:t>
            </a:r>
            <a:r>
              <a:rPr lang="en-US" baseline="30000" dirty="0"/>
              <a:t>®</a:t>
            </a:r>
            <a:r>
              <a:rPr lang="en-US" dirty="0"/>
              <a:t>) is a key measure of market expectations of near-term volatility conveyed by S&amp;P 500 stock index option prices.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822390"/>
            <a:ext cx="5486400" cy="3915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5516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TED Spread</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7</a:t>
            </a:fld>
            <a:endParaRPr lang="en-US"/>
          </a:p>
        </p:txBody>
      </p:sp>
      <p:sp>
        <p:nvSpPr>
          <p:cNvPr id="4" name="Content Placeholder 3"/>
          <p:cNvSpPr>
            <a:spLocks noGrp="1"/>
          </p:cNvSpPr>
          <p:nvPr>
            <p:ph sz="quarter" idx="1"/>
          </p:nvPr>
        </p:nvSpPr>
        <p:spPr/>
        <p:txBody>
          <a:bodyPr>
            <a:normAutofit fontScale="85000" lnSpcReduction="20000"/>
          </a:bodyPr>
          <a:lstStyle/>
          <a:p>
            <a:pPr fontAlgn="base"/>
            <a:r>
              <a:rPr lang="en-US" dirty="0"/>
              <a:t>This is the difference between the interest rate at which the US Government is able to borrow on a three month period (T-bill) and the rate at which banks lend to each other money on a three month period (measured by the Libor).</a:t>
            </a:r>
          </a:p>
          <a:p>
            <a:pPr fontAlgn="base"/>
            <a:endParaRPr lang="en-US" dirty="0" smtClean="0"/>
          </a:p>
          <a:p>
            <a:pPr fontAlgn="base"/>
            <a:r>
              <a:rPr lang="en-US" dirty="0" smtClean="0"/>
              <a:t>Since</a:t>
            </a:r>
            <a:r>
              <a:rPr lang="en-US" dirty="0"/>
              <a:t>, arguably, the risk of a bank defaulting is slightly higher than that of the US government defaulting, the Ted spread measures the estimated risks that banks pose on each other.  </a:t>
            </a:r>
            <a:endParaRPr lang="en-US" dirty="0" smtClean="0"/>
          </a:p>
          <a:p>
            <a:pPr lvl="1" fontAlgn="base"/>
            <a:r>
              <a:rPr lang="en-US" dirty="0" smtClean="0"/>
              <a:t>The </a:t>
            </a:r>
            <a:r>
              <a:rPr lang="en-US" dirty="0"/>
              <a:t>higher the perceived risk that one or several banks may have liquidity or solvency problems, the higher the rate you will ask from your loans to other banks compared to your loans to the government.</a:t>
            </a:r>
          </a:p>
          <a:p>
            <a:pPr fontAlgn="base"/>
            <a:endParaRPr lang="en-US" dirty="0" smtClean="0"/>
          </a:p>
          <a:p>
            <a:pPr fontAlgn="base"/>
            <a:r>
              <a:rPr lang="en-US" dirty="0" smtClean="0"/>
              <a:t>Consequently</a:t>
            </a:r>
            <a:r>
              <a:rPr lang="en-US" dirty="0"/>
              <a:t>, the Ted spread is a great indicator of interbank credit risk and the perceived health of the banking system</a:t>
            </a:r>
            <a:r>
              <a:rPr lang="en-US" dirty="0" smtClean="0"/>
              <a:t>.</a:t>
            </a:r>
            <a:endParaRPr lang="en-US" dirty="0"/>
          </a:p>
        </p:txBody>
      </p:sp>
    </p:spTree>
    <p:extLst>
      <p:ext uri="{BB962C8B-B14F-4D97-AF65-F5344CB8AC3E}">
        <p14:creationId xmlns:p14="http://schemas.microsoft.com/office/powerpoint/2010/main" val="2733165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TED Spread</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8</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6868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7464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Private Debt Structured?</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9</a:t>
            </a:fld>
            <a:endParaRPr lang="en-US"/>
          </a:p>
        </p:txBody>
      </p:sp>
      <p:sp>
        <p:nvSpPr>
          <p:cNvPr id="4" name="Content Placeholder 3"/>
          <p:cNvSpPr>
            <a:spLocks noGrp="1"/>
          </p:cNvSpPr>
          <p:nvPr>
            <p:ph sz="quarter" idx="1"/>
          </p:nvPr>
        </p:nvSpPr>
        <p:spPr/>
        <p:txBody>
          <a:bodyPr>
            <a:normAutofit fontScale="70000" lnSpcReduction="20000"/>
          </a:bodyPr>
          <a:lstStyle/>
          <a:p>
            <a:r>
              <a:rPr lang="en-US" dirty="0" smtClean="0"/>
              <a:t>Senior </a:t>
            </a:r>
            <a:r>
              <a:rPr lang="en-US" dirty="0"/>
              <a:t>Secured	</a:t>
            </a:r>
            <a:endParaRPr lang="en-US" dirty="0" smtClean="0"/>
          </a:p>
          <a:p>
            <a:r>
              <a:rPr lang="en-US" dirty="0" smtClean="0"/>
              <a:t>Senior Debt</a:t>
            </a:r>
          </a:p>
          <a:p>
            <a:r>
              <a:rPr lang="en-US" dirty="0" smtClean="0"/>
              <a:t>Subordinated</a:t>
            </a:r>
            <a:endParaRPr lang="en-US" dirty="0"/>
          </a:p>
          <a:p>
            <a:r>
              <a:rPr lang="en-US" dirty="0" smtClean="0"/>
              <a:t>Mezzanine</a:t>
            </a:r>
            <a:endParaRPr lang="en-US" dirty="0"/>
          </a:p>
          <a:p>
            <a:r>
              <a:rPr lang="en-US" dirty="0"/>
              <a:t>Convertible </a:t>
            </a:r>
            <a:r>
              <a:rPr lang="en-US" dirty="0" smtClean="0"/>
              <a:t>Bonds</a:t>
            </a:r>
            <a:endParaRPr lang="en-US" dirty="0"/>
          </a:p>
          <a:p>
            <a:r>
              <a:rPr lang="en-US" dirty="0"/>
              <a:t>Preference </a:t>
            </a:r>
            <a:r>
              <a:rPr lang="en-US" dirty="0" smtClean="0"/>
              <a:t>Shares</a:t>
            </a:r>
            <a:endParaRPr lang="en-US" dirty="0"/>
          </a:p>
          <a:p>
            <a:r>
              <a:rPr lang="en-US" dirty="0" smtClean="0"/>
              <a:t>Equity</a:t>
            </a:r>
            <a:endParaRPr lang="en-US" dirty="0"/>
          </a:p>
          <a:p>
            <a:r>
              <a:rPr lang="en-US" dirty="0" smtClean="0"/>
              <a:t>Warrants</a:t>
            </a:r>
          </a:p>
          <a:p>
            <a:r>
              <a:rPr lang="en-US" dirty="0" smtClean="0"/>
              <a:t>Payment in Kind (PIK) </a:t>
            </a:r>
            <a:r>
              <a:rPr lang="en-US" dirty="0"/>
              <a:t>loan (where a borrower is not required to make interest payments until repayment or </a:t>
            </a:r>
            <a:r>
              <a:rPr lang="en-US" dirty="0" smtClean="0"/>
              <a:t>refinancing)</a:t>
            </a:r>
            <a:endParaRPr lang="en-US" dirty="0"/>
          </a:p>
          <a:p>
            <a:r>
              <a:rPr lang="en-US" dirty="0"/>
              <a:t>Second </a:t>
            </a:r>
            <a:r>
              <a:rPr lang="en-US" dirty="0" smtClean="0"/>
              <a:t>Lien</a:t>
            </a:r>
            <a:endParaRPr lang="en-US" dirty="0"/>
          </a:p>
          <a:p>
            <a:r>
              <a:rPr lang="en-US" dirty="0"/>
              <a:t>Portfolio of Non Performing </a:t>
            </a:r>
            <a:r>
              <a:rPr lang="en-US" dirty="0" smtClean="0"/>
              <a:t>Loans</a:t>
            </a:r>
            <a:endParaRPr lang="en-US" dirty="0"/>
          </a:p>
          <a:p>
            <a:r>
              <a:rPr lang="en-US" dirty="0"/>
              <a:t>Secondary	 </a:t>
            </a:r>
            <a:endParaRPr lang="en-US" dirty="0" smtClean="0"/>
          </a:p>
          <a:p>
            <a:endParaRPr lang="en-US" dirty="0"/>
          </a:p>
          <a:p>
            <a:pPr lvl="1"/>
            <a:r>
              <a:rPr lang="en-US" dirty="0" smtClean="0"/>
              <a:t>More on these structures later</a:t>
            </a:r>
            <a:endParaRPr lang="en-US" dirty="0"/>
          </a:p>
        </p:txBody>
      </p:sp>
    </p:spTree>
    <p:extLst>
      <p:ext uri="{BB962C8B-B14F-4D97-AF65-F5344CB8AC3E}">
        <p14:creationId xmlns:p14="http://schemas.microsoft.com/office/powerpoint/2010/main" val="799472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Care about a Private Debt Index?</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Private debt funds</a:t>
            </a:r>
          </a:p>
          <a:p>
            <a:pPr lvl="1"/>
            <a:r>
              <a:rPr lang="en-US" dirty="0" smtClean="0"/>
              <a:t>Trading strategies</a:t>
            </a:r>
          </a:p>
          <a:p>
            <a:pPr lvl="1"/>
            <a:r>
              <a:rPr lang="en-US" dirty="0" smtClean="0"/>
              <a:t>Which is better: buy and hold primary issuance, versus secondary market trading?</a:t>
            </a:r>
          </a:p>
          <a:p>
            <a:endParaRPr lang="en-US" dirty="0"/>
          </a:p>
          <a:p>
            <a:r>
              <a:rPr lang="en-US" dirty="0" smtClean="0"/>
              <a:t>A private debt return index is important for these types of decisions</a:t>
            </a:r>
          </a:p>
          <a:p>
            <a:endParaRPr lang="en-US" dirty="0"/>
          </a:p>
          <a:p>
            <a:r>
              <a:rPr lang="en-US" dirty="0" smtClean="0"/>
              <a:t>Need to examine factors that affect excess private debt returns</a:t>
            </a:r>
          </a:p>
          <a:p>
            <a:endParaRPr lang="en-US" dirty="0"/>
          </a:p>
          <a:p>
            <a:r>
              <a:rPr lang="en-US" dirty="0" smtClean="0"/>
              <a:t>Important for institutional investor asset allocation decisions</a:t>
            </a:r>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10</a:t>
            </a:fld>
            <a:endParaRPr lang="en-US"/>
          </a:p>
        </p:txBody>
      </p:sp>
    </p:spTree>
    <p:extLst>
      <p:ext uri="{BB962C8B-B14F-4D97-AF65-F5344CB8AC3E}">
        <p14:creationId xmlns:p14="http://schemas.microsoft.com/office/powerpoint/2010/main" val="2652881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 Private debt investments made by thirteen specialist credit investment funds in 321 private companies in 13 Asian countries from 2001 to 2014. </a:t>
            </a:r>
          </a:p>
          <a:p>
            <a:endParaRPr lang="en-US" dirty="0"/>
          </a:p>
          <a:p>
            <a:r>
              <a:rPr lang="en-US" dirty="0"/>
              <a:t>The median fund manager had been investing in Asian credit markets for 13 years (average 11.9 years), had invested US$1.7 billion (average US$2.2 billion) and had 10 investment professionals (average 32 investment professionals). </a:t>
            </a:r>
            <a:endParaRPr lang="en-US" dirty="0" smtClean="0"/>
          </a:p>
          <a:p>
            <a:endParaRPr lang="en-US" dirty="0"/>
          </a:p>
          <a:p>
            <a:r>
              <a:rPr lang="en-US" dirty="0" smtClean="0"/>
              <a:t>These data were obtained from confidential sources – Continuity Capital Partners – value of networks!</a:t>
            </a:r>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11</a:t>
            </a:fld>
            <a:endParaRPr lang="en-US"/>
          </a:p>
        </p:txBody>
      </p:sp>
    </p:spTree>
    <p:extLst>
      <p:ext uri="{BB962C8B-B14F-4D97-AF65-F5344CB8AC3E}">
        <p14:creationId xmlns:p14="http://schemas.microsoft.com/office/powerpoint/2010/main" val="42713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Details in the Data</a:t>
            </a:r>
            <a:endParaRPr lang="en-US" dirty="0"/>
          </a:p>
        </p:txBody>
      </p:sp>
      <p:sp>
        <p:nvSpPr>
          <p:cNvPr id="3" name="Content Placeholder 2"/>
          <p:cNvSpPr>
            <a:spLocks noGrp="1"/>
          </p:cNvSpPr>
          <p:nvPr>
            <p:ph sz="quarter" idx="1"/>
          </p:nvPr>
        </p:nvSpPr>
        <p:spPr/>
        <p:txBody>
          <a:bodyPr>
            <a:normAutofit fontScale="62500" lnSpcReduction="20000"/>
          </a:bodyPr>
          <a:lstStyle/>
          <a:p>
            <a:pPr lvl="0"/>
            <a:r>
              <a:rPr lang="en-AU" dirty="0"/>
              <a:t>Issuance and realisation </a:t>
            </a:r>
            <a:r>
              <a:rPr lang="en-AU" dirty="0" smtClean="0"/>
              <a:t>date </a:t>
            </a:r>
            <a:r>
              <a:rPr lang="en-AU" dirty="0"/>
              <a:t>of the private debt investment;</a:t>
            </a:r>
            <a:endParaRPr lang="en-US" dirty="0"/>
          </a:p>
          <a:p>
            <a:pPr lvl="0"/>
            <a:endParaRPr lang="en-AU" dirty="0" smtClean="0"/>
          </a:p>
          <a:p>
            <a:pPr lvl="0"/>
            <a:r>
              <a:rPr lang="en-AU" dirty="0" smtClean="0"/>
              <a:t>Location </a:t>
            </a:r>
            <a:r>
              <a:rPr lang="en-AU" dirty="0"/>
              <a:t>(country) of company issuing the private debt;</a:t>
            </a:r>
            <a:endParaRPr lang="en-US" dirty="0"/>
          </a:p>
          <a:p>
            <a:pPr lvl="0"/>
            <a:endParaRPr lang="en-AU" dirty="0" smtClean="0"/>
          </a:p>
          <a:p>
            <a:pPr lvl="0"/>
            <a:r>
              <a:rPr lang="en-AU" dirty="0" smtClean="0"/>
              <a:t>A </a:t>
            </a:r>
            <a:r>
              <a:rPr lang="en-AU" dirty="0"/>
              <a:t>company description and industry in which the issuing company operates;</a:t>
            </a:r>
            <a:endParaRPr lang="en-US" dirty="0"/>
          </a:p>
          <a:p>
            <a:pPr lvl="0"/>
            <a:endParaRPr lang="en-AU" dirty="0" smtClean="0"/>
          </a:p>
          <a:p>
            <a:pPr lvl="0"/>
            <a:r>
              <a:rPr lang="en-AU" dirty="0" smtClean="0"/>
              <a:t>The </a:t>
            </a:r>
            <a:r>
              <a:rPr lang="en-AU" dirty="0"/>
              <a:t>type of debt instrument – senior secured loan or subordinated loan;</a:t>
            </a:r>
            <a:endParaRPr lang="en-US" dirty="0"/>
          </a:p>
          <a:p>
            <a:pPr lvl="0"/>
            <a:endParaRPr lang="en-AU" dirty="0" smtClean="0"/>
          </a:p>
          <a:p>
            <a:pPr lvl="0"/>
            <a:r>
              <a:rPr lang="en-AU" dirty="0" smtClean="0"/>
              <a:t>Private </a:t>
            </a:r>
            <a:r>
              <a:rPr lang="en-AU" dirty="0"/>
              <a:t>debt investment metrics for the credit fund manager  </a:t>
            </a:r>
            <a:endParaRPr lang="en-AU" dirty="0" smtClean="0"/>
          </a:p>
          <a:p>
            <a:pPr lvl="1"/>
            <a:r>
              <a:rPr lang="en-AU" dirty="0" smtClean="0"/>
              <a:t>the </a:t>
            </a:r>
            <a:r>
              <a:rPr lang="en-AU" dirty="0"/>
              <a:t>amount of capital invested in the debt instrument; </a:t>
            </a:r>
            <a:endParaRPr lang="en-AU" dirty="0" smtClean="0"/>
          </a:p>
          <a:p>
            <a:pPr lvl="1"/>
            <a:r>
              <a:rPr lang="en-AU" dirty="0" smtClean="0"/>
              <a:t>the </a:t>
            </a:r>
            <a:r>
              <a:rPr lang="en-AU" dirty="0"/>
              <a:t>realised component of the investment and total return</a:t>
            </a:r>
            <a:r>
              <a:rPr lang="en-AU" dirty="0" smtClean="0"/>
              <a:t>;</a:t>
            </a:r>
            <a:endParaRPr lang="en-US" dirty="0"/>
          </a:p>
          <a:p>
            <a:pPr lvl="0"/>
            <a:endParaRPr lang="en-AU" dirty="0" smtClean="0"/>
          </a:p>
          <a:p>
            <a:pPr lvl="0"/>
            <a:r>
              <a:rPr lang="en-AU" dirty="0" smtClean="0"/>
              <a:t>Private </a:t>
            </a:r>
            <a:r>
              <a:rPr lang="en-AU" dirty="0"/>
              <a:t>debt investment returns: </a:t>
            </a:r>
            <a:endParaRPr lang="en-AU" dirty="0" smtClean="0"/>
          </a:p>
          <a:p>
            <a:pPr lvl="1"/>
            <a:r>
              <a:rPr lang="en-AU" sz="2700" dirty="0" smtClean="0"/>
              <a:t>an </a:t>
            </a:r>
            <a:r>
              <a:rPr lang="en-AU" sz="2700" dirty="0"/>
              <a:t>internal rate of return for the investment (based in audited </a:t>
            </a:r>
            <a:r>
              <a:rPr lang="en-AU" sz="2700" dirty="0" err="1"/>
              <a:t>cashflows</a:t>
            </a:r>
            <a:r>
              <a:rPr lang="en-AU" sz="2700" dirty="0"/>
              <a:t>), and </a:t>
            </a:r>
            <a:endParaRPr lang="en-AU" sz="2700" dirty="0" smtClean="0"/>
          </a:p>
          <a:p>
            <a:pPr lvl="1"/>
            <a:r>
              <a:rPr lang="en-AU" sz="2700" dirty="0" smtClean="0"/>
              <a:t>the </a:t>
            </a:r>
            <a:r>
              <a:rPr lang="en-AU" sz="2700" dirty="0"/>
              <a:t>return on investment (or return multiple)(defined as the total amount of capital returned – principal, coupon and additional payments (e.g. upfront arrangement fees; early prepayment fees) divided by the initial investment outlay).</a:t>
            </a:r>
            <a:endParaRPr lang="en-US" sz="2700" dirty="0"/>
          </a:p>
          <a:p>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12</a:t>
            </a:fld>
            <a:endParaRPr lang="en-US"/>
          </a:p>
        </p:txBody>
      </p:sp>
    </p:spTree>
    <p:extLst>
      <p:ext uri="{BB962C8B-B14F-4D97-AF65-F5344CB8AC3E}">
        <p14:creationId xmlns:p14="http://schemas.microsoft.com/office/powerpoint/2010/main" val="1574922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1 -  Summary Statistics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08599479"/>
              </p:ext>
            </p:extLst>
          </p:nvPr>
        </p:nvGraphicFramePr>
        <p:xfrm>
          <a:off x="152400" y="1676401"/>
          <a:ext cx="8839198" cy="5029199"/>
        </p:xfrm>
        <a:graphic>
          <a:graphicData uri="http://schemas.openxmlformats.org/drawingml/2006/table">
            <a:tbl>
              <a:tblPr>
                <a:tableStyleId>{5C22544A-7EE6-4342-B048-85BDC9FD1C3A}</a:tableStyleId>
              </a:tblPr>
              <a:tblGrid>
                <a:gridCol w="873313"/>
                <a:gridCol w="1608734"/>
                <a:gridCol w="1608734"/>
                <a:gridCol w="1608734"/>
                <a:gridCol w="1660001"/>
                <a:gridCol w="829117"/>
                <a:gridCol w="650565"/>
              </a:tblGrid>
              <a:tr h="1265054">
                <a:tc>
                  <a:txBody>
                    <a:bodyPr/>
                    <a:lstStyle/>
                    <a:p>
                      <a:pPr marL="0" marR="0" algn="r">
                        <a:lnSpc>
                          <a:spcPct val="115000"/>
                        </a:lnSpc>
                        <a:spcBef>
                          <a:spcPts val="0"/>
                        </a:spcBef>
                        <a:spcAft>
                          <a:spcPts val="0"/>
                        </a:spcAft>
                      </a:pPr>
                      <a:r>
                        <a:rPr lang="en-AU" sz="1500" dirty="0">
                          <a:effectLst/>
                        </a:rPr>
                        <a:t> </a:t>
                      </a:r>
                      <a:endParaRPr lang="en-US" sz="1500" dirty="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Investment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Realised</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Unrealised</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Total (Realised and Unrealised)</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IRR</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ROI</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Average</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28,564,428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24,675,000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16,438,431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34,507,139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32%</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1.33</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Median</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20,000,000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11,452,528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20,274,416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20%</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1.23</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Stdev</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32,448,382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34,002,898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36,566,424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42,097,239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84%</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0.52</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Max</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300,000,000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203,879,478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332,438,356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332,385,737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1310%</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3.97</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Min</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200,000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(747,916)</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(3,977,002)</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-100%</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0.00</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N</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319</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299</a:t>
                      </a:r>
                      <a:endParaRPr lang="en-US" sz="1500">
                        <a:effectLst/>
                        <a:latin typeface="Calibri"/>
                        <a:ea typeface="Calibri"/>
                        <a:cs typeface="Times New Roman"/>
                      </a:endParaRPr>
                    </a:p>
                  </a:txBody>
                  <a:tcPr marL="67275" marR="67275" marT="0" marB="0"/>
                </a:tc>
              </a:tr>
              <a:tr h="537735">
                <a:tc>
                  <a:txBody>
                    <a:bodyPr/>
                    <a:lstStyle/>
                    <a:p>
                      <a:pPr marL="0" marR="0">
                        <a:lnSpc>
                          <a:spcPct val="115000"/>
                        </a:lnSpc>
                        <a:spcBef>
                          <a:spcPts val="0"/>
                        </a:spcBef>
                        <a:spcAft>
                          <a:spcPts val="0"/>
                        </a:spcAft>
                      </a:pPr>
                      <a:r>
                        <a:rPr lang="en-AU" sz="1500">
                          <a:effectLst/>
                        </a:rPr>
                        <a:t>Total</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8,197,990,737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4,811,624,908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2,646,587,451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9,731,013,118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a:effectLst/>
                        </a:rPr>
                        <a:t> </a:t>
                      </a:r>
                      <a:endParaRPr lang="en-US" sz="1500">
                        <a:effectLst/>
                        <a:latin typeface="Calibri"/>
                        <a:ea typeface="Calibri"/>
                        <a:cs typeface="Times New Roman"/>
                      </a:endParaRPr>
                    </a:p>
                  </a:txBody>
                  <a:tcPr marL="67275" marR="67275" marT="0" marB="0"/>
                </a:tc>
                <a:tc>
                  <a:txBody>
                    <a:bodyPr/>
                    <a:lstStyle/>
                    <a:p>
                      <a:pPr marL="0" marR="0" algn="r">
                        <a:lnSpc>
                          <a:spcPct val="115000"/>
                        </a:lnSpc>
                        <a:spcBef>
                          <a:spcPts val="0"/>
                        </a:spcBef>
                        <a:spcAft>
                          <a:spcPts val="0"/>
                        </a:spcAft>
                      </a:pPr>
                      <a:r>
                        <a:rPr lang="en-AU" sz="1500" dirty="0">
                          <a:effectLst/>
                        </a:rPr>
                        <a:t> </a:t>
                      </a:r>
                      <a:endParaRPr lang="en-US" sz="1500" dirty="0">
                        <a:effectLst/>
                        <a:latin typeface="Calibri"/>
                        <a:ea typeface="Calibri"/>
                        <a:cs typeface="Times New Roman"/>
                      </a:endParaRPr>
                    </a:p>
                  </a:txBody>
                  <a:tcPr marL="67275" marR="67275" marT="0" marB="0"/>
                </a:tc>
              </a:tr>
            </a:tbl>
          </a:graphicData>
        </a:graphic>
      </p:graphicFrame>
      <p:sp>
        <p:nvSpPr>
          <p:cNvPr id="5" name="Slide Number Placeholder 4"/>
          <p:cNvSpPr>
            <a:spLocks noGrp="1"/>
          </p:cNvSpPr>
          <p:nvPr>
            <p:ph type="sldNum" sz="quarter" idx="12"/>
          </p:nvPr>
        </p:nvSpPr>
        <p:spPr/>
        <p:txBody>
          <a:bodyPr/>
          <a:lstStyle/>
          <a:p>
            <a:fld id="{5A660F80-535F-4EA7-9D87-2FBBC280BE86}" type="slidenum">
              <a:rPr lang="en-US" smtClean="0"/>
              <a:t>13</a:t>
            </a:fld>
            <a:endParaRPr lang="en-US"/>
          </a:p>
        </p:txBody>
      </p:sp>
    </p:spTree>
    <p:extLst>
      <p:ext uri="{BB962C8B-B14F-4D97-AF65-F5344CB8AC3E}">
        <p14:creationId xmlns:p14="http://schemas.microsoft.com/office/powerpoint/2010/main" val="3327108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239645" y="188278"/>
            <a:ext cx="6523355" cy="6288722"/>
          </a:xfrm>
          <a:prstGeom prst="rect">
            <a:avLst/>
          </a:prstGeom>
          <a:noFill/>
          <a:ln>
            <a:noFill/>
          </a:ln>
        </p:spPr>
      </p:pic>
      <p:sp>
        <p:nvSpPr>
          <p:cNvPr id="5" name="TextBox 4"/>
          <p:cNvSpPr txBox="1"/>
          <p:nvPr/>
        </p:nvSpPr>
        <p:spPr>
          <a:xfrm>
            <a:off x="152400" y="152400"/>
            <a:ext cx="1335622" cy="1477328"/>
          </a:xfrm>
          <a:prstGeom prst="rect">
            <a:avLst/>
          </a:prstGeom>
          <a:noFill/>
        </p:spPr>
        <p:txBody>
          <a:bodyPr wrap="none" rtlCol="0">
            <a:spAutoFit/>
          </a:bodyPr>
          <a:lstStyle/>
          <a:p>
            <a:r>
              <a:rPr lang="en-US" dirty="0" smtClean="0"/>
              <a:t>Table 2</a:t>
            </a:r>
          </a:p>
          <a:p>
            <a:r>
              <a:rPr lang="en-US" dirty="0" smtClean="0"/>
              <a:t>Summary </a:t>
            </a:r>
          </a:p>
          <a:p>
            <a:r>
              <a:rPr lang="en-US" dirty="0" smtClean="0"/>
              <a:t>Stats</a:t>
            </a:r>
          </a:p>
          <a:p>
            <a:r>
              <a:rPr lang="en-US" dirty="0" smtClean="0"/>
              <a:t>By Country</a:t>
            </a:r>
          </a:p>
          <a:p>
            <a:r>
              <a:rPr lang="en-US" dirty="0" smtClean="0"/>
              <a:t>And Sector</a:t>
            </a:r>
            <a:endParaRPr lang="en-US" dirty="0"/>
          </a:p>
        </p:txBody>
      </p:sp>
      <p:sp>
        <p:nvSpPr>
          <p:cNvPr id="6" name="Slide Number Placeholder 5"/>
          <p:cNvSpPr>
            <a:spLocks noGrp="1"/>
          </p:cNvSpPr>
          <p:nvPr>
            <p:ph type="sldNum" sz="quarter" idx="12"/>
          </p:nvPr>
        </p:nvSpPr>
        <p:spPr/>
        <p:txBody>
          <a:bodyPr/>
          <a:lstStyle/>
          <a:p>
            <a:fld id="{5A660F80-535F-4EA7-9D87-2FBBC280BE86}" type="slidenum">
              <a:rPr lang="en-US" smtClean="0"/>
              <a:t>14</a:t>
            </a:fld>
            <a:endParaRPr lang="en-US"/>
          </a:p>
        </p:txBody>
      </p:sp>
    </p:spTree>
    <p:extLst>
      <p:ext uri="{BB962C8B-B14F-4D97-AF65-F5344CB8AC3E}">
        <p14:creationId xmlns:p14="http://schemas.microsoft.com/office/powerpoint/2010/main" val="4194471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182938" y="1136650"/>
            <a:ext cx="4818062" cy="4349750"/>
          </a:xfrm>
          <a:prstGeom prst="rect">
            <a:avLst/>
          </a:prstGeom>
          <a:noFill/>
          <a:ln>
            <a:noFill/>
          </a:ln>
        </p:spPr>
      </p:pic>
      <p:sp>
        <p:nvSpPr>
          <p:cNvPr id="3" name="TextBox 2"/>
          <p:cNvSpPr txBox="1"/>
          <p:nvPr/>
        </p:nvSpPr>
        <p:spPr>
          <a:xfrm>
            <a:off x="457200" y="685800"/>
            <a:ext cx="1306768" cy="1477328"/>
          </a:xfrm>
          <a:prstGeom prst="rect">
            <a:avLst/>
          </a:prstGeom>
          <a:noFill/>
        </p:spPr>
        <p:txBody>
          <a:bodyPr wrap="none" rtlCol="0">
            <a:spAutoFit/>
          </a:bodyPr>
          <a:lstStyle/>
          <a:p>
            <a:r>
              <a:rPr lang="en-US" dirty="0" smtClean="0"/>
              <a:t>Table 3</a:t>
            </a:r>
          </a:p>
          <a:p>
            <a:r>
              <a:rPr lang="en-US" dirty="0" smtClean="0"/>
              <a:t>Primary </a:t>
            </a:r>
          </a:p>
          <a:p>
            <a:r>
              <a:rPr lang="en-US" dirty="0" smtClean="0"/>
              <a:t>versus </a:t>
            </a:r>
          </a:p>
          <a:p>
            <a:r>
              <a:rPr lang="en-US" dirty="0" smtClean="0"/>
              <a:t>Secondary </a:t>
            </a:r>
          </a:p>
          <a:p>
            <a:r>
              <a:rPr lang="en-US" dirty="0" smtClean="0"/>
              <a:t>Returns</a:t>
            </a:r>
            <a:endParaRPr lang="en-US" dirty="0"/>
          </a:p>
        </p:txBody>
      </p:sp>
      <p:sp>
        <p:nvSpPr>
          <p:cNvPr id="5" name="Slide Number Placeholder 4"/>
          <p:cNvSpPr>
            <a:spLocks noGrp="1"/>
          </p:cNvSpPr>
          <p:nvPr>
            <p:ph type="sldNum" sz="quarter" idx="12"/>
          </p:nvPr>
        </p:nvSpPr>
        <p:spPr/>
        <p:txBody>
          <a:bodyPr/>
          <a:lstStyle/>
          <a:p>
            <a:fld id="{5A660F80-535F-4EA7-9D87-2FBBC280BE86}" type="slidenum">
              <a:rPr lang="en-US" smtClean="0"/>
              <a:t>15</a:t>
            </a:fld>
            <a:endParaRPr lang="en-US"/>
          </a:p>
        </p:txBody>
      </p:sp>
    </p:spTree>
    <p:extLst>
      <p:ext uri="{BB962C8B-B14F-4D97-AF65-F5344CB8AC3E}">
        <p14:creationId xmlns:p14="http://schemas.microsoft.com/office/powerpoint/2010/main" val="2449534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3146425" y="1298893"/>
            <a:ext cx="4549775" cy="4339907"/>
          </a:xfrm>
          <a:prstGeom prst="rect">
            <a:avLst/>
          </a:prstGeom>
          <a:noFill/>
          <a:ln>
            <a:noFill/>
          </a:ln>
        </p:spPr>
      </p:pic>
      <p:sp>
        <p:nvSpPr>
          <p:cNvPr id="2" name="TextBox 1"/>
          <p:cNvSpPr txBox="1"/>
          <p:nvPr/>
        </p:nvSpPr>
        <p:spPr>
          <a:xfrm>
            <a:off x="685800" y="1066800"/>
            <a:ext cx="1752600" cy="1200329"/>
          </a:xfrm>
          <a:prstGeom prst="rect">
            <a:avLst/>
          </a:prstGeom>
          <a:noFill/>
        </p:spPr>
        <p:txBody>
          <a:bodyPr wrap="square" rtlCol="0">
            <a:spAutoFit/>
          </a:bodyPr>
          <a:lstStyle/>
          <a:p>
            <a:r>
              <a:rPr lang="en-US" dirty="0" smtClean="0"/>
              <a:t>Table 4</a:t>
            </a:r>
          </a:p>
          <a:p>
            <a:r>
              <a:rPr lang="en-US" dirty="0" smtClean="0"/>
              <a:t>Regression Evidence on Return</a:t>
            </a:r>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16</a:t>
            </a:fld>
            <a:endParaRPr lang="en-US"/>
          </a:p>
        </p:txBody>
      </p:sp>
    </p:spTree>
    <p:extLst>
      <p:ext uri="{BB962C8B-B14F-4D97-AF65-F5344CB8AC3E}">
        <p14:creationId xmlns:p14="http://schemas.microsoft.com/office/powerpoint/2010/main" val="2590871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Constructing a Credit Index</a:t>
            </a:r>
            <a:endParaRPr lang="en-US" dirty="0"/>
          </a:p>
        </p:txBody>
      </p:sp>
      <p:sp>
        <p:nvSpPr>
          <p:cNvPr id="3" name="Content Placeholder 2"/>
          <p:cNvSpPr>
            <a:spLocks noGrp="1"/>
          </p:cNvSpPr>
          <p:nvPr>
            <p:ph sz="quarter" idx="1"/>
          </p:nvPr>
        </p:nvSpPr>
        <p:spPr/>
        <p:txBody>
          <a:bodyPr>
            <a:normAutofit/>
          </a:bodyPr>
          <a:lstStyle/>
          <a:p>
            <a:r>
              <a:rPr lang="en-US" dirty="0" smtClean="0"/>
              <a:t>Goal: To construct a capitalization-weighted Asia private credit return (APCR) index </a:t>
            </a:r>
          </a:p>
          <a:p>
            <a:endParaRPr lang="en-US" dirty="0" smtClean="0"/>
          </a:p>
          <a:p>
            <a:r>
              <a:rPr lang="en-US" dirty="0" smtClean="0"/>
              <a:t>Challenges:</a:t>
            </a:r>
          </a:p>
          <a:p>
            <a:pPr lvl="1"/>
            <a:r>
              <a:rPr lang="en-US" dirty="0" smtClean="0"/>
              <a:t>Lack of private loan revaluations information between the start and maturity dates</a:t>
            </a:r>
          </a:p>
          <a:p>
            <a:pPr lvl="1"/>
            <a:r>
              <a:rPr lang="en-US" dirty="0" smtClean="0"/>
              <a:t>Lack of deal-specific information on scheduled coupons, prepayment options etc.</a:t>
            </a:r>
          </a:p>
          <a:p>
            <a:pPr lvl="1"/>
            <a:r>
              <a:rPr lang="en-US" dirty="0" smtClean="0"/>
              <a:t>Not enough firm-specific information to use Moody’s KMV model to estimate the expected default frequency (EDF)</a:t>
            </a:r>
          </a:p>
          <a:p>
            <a:pPr lvl="1"/>
            <a:endParaRPr lang="en-US" dirty="0" smtClean="0"/>
          </a:p>
          <a:p>
            <a:pPr lvl="1"/>
            <a:endParaRPr lang="en-US" dirty="0" smtClean="0"/>
          </a:p>
          <a:p>
            <a:pPr lvl="1"/>
            <a:endParaRPr lang="en-US" dirty="0"/>
          </a:p>
          <a:p>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17</a:t>
            </a:fld>
            <a:endParaRPr lang="en-US"/>
          </a:p>
        </p:txBody>
      </p:sp>
    </p:spTree>
    <p:extLst>
      <p:ext uri="{BB962C8B-B14F-4D97-AF65-F5344CB8AC3E}">
        <p14:creationId xmlns:p14="http://schemas.microsoft.com/office/powerpoint/2010/main" val="492037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18</a:t>
            </a:fld>
            <a:endParaRPr lang="en-US"/>
          </a:p>
        </p:txBody>
      </p:sp>
      <p:sp>
        <p:nvSpPr>
          <p:cNvPr id="4" name="Content Placeholder 3"/>
          <p:cNvSpPr>
            <a:spLocks noGrp="1"/>
          </p:cNvSpPr>
          <p:nvPr>
            <p:ph sz="quarter" idx="1"/>
          </p:nvPr>
        </p:nvSpPr>
        <p:spPr/>
        <p:txBody>
          <a:bodyPr>
            <a:normAutofit fontScale="62500" lnSpcReduction="20000"/>
          </a:bodyPr>
          <a:lstStyle/>
          <a:p>
            <a:r>
              <a:rPr lang="en-US" b="1" u="sng" dirty="0" smtClean="0"/>
              <a:t>First Step:</a:t>
            </a:r>
          </a:p>
          <a:p>
            <a:endParaRPr lang="en-US" dirty="0"/>
          </a:p>
          <a:p>
            <a:r>
              <a:rPr lang="en-US" dirty="0" smtClean="0"/>
              <a:t>We </a:t>
            </a:r>
            <a:r>
              <a:rPr lang="en-US" dirty="0" err="1"/>
              <a:t>discretise</a:t>
            </a:r>
            <a:r>
              <a:rPr lang="en-US" dirty="0"/>
              <a:t> the time interval between the maturity or valuation date and the start date into T days.  </a:t>
            </a:r>
            <a:endParaRPr lang="en-US" dirty="0" smtClean="0"/>
          </a:p>
          <a:p>
            <a:endParaRPr lang="en-US" dirty="0" smtClean="0"/>
          </a:p>
          <a:p>
            <a:r>
              <a:rPr lang="en-US" dirty="0" smtClean="0"/>
              <a:t>At </a:t>
            </a:r>
            <a:r>
              <a:rPr lang="en-US" dirty="0"/>
              <a:t>each time period t, there are a finite number of credit states, N, where the investment can be.  </a:t>
            </a:r>
            <a:endParaRPr lang="en-US" dirty="0" smtClean="0"/>
          </a:p>
          <a:p>
            <a:endParaRPr lang="en-US" dirty="0" smtClean="0"/>
          </a:p>
          <a:p>
            <a:r>
              <a:rPr lang="en-US" dirty="0" smtClean="0"/>
              <a:t>In </a:t>
            </a:r>
            <a:r>
              <a:rPr lang="en-US" dirty="0"/>
              <a:t>a classic lattice model analysis, when </a:t>
            </a:r>
            <a:r>
              <a:rPr lang="en-US" dirty="0" smtClean="0"/>
              <a:t>modeling </a:t>
            </a:r>
            <a:r>
              <a:rPr lang="en-US" dirty="0"/>
              <a:t>a T-day loan investment as having N credit states, there are NT possible paths for this investment.  </a:t>
            </a:r>
            <a:endParaRPr lang="en-US" dirty="0" smtClean="0"/>
          </a:p>
          <a:p>
            <a:endParaRPr lang="en-US" dirty="0" smtClean="0"/>
          </a:p>
          <a:p>
            <a:r>
              <a:rPr lang="en-US" dirty="0" smtClean="0"/>
              <a:t>These </a:t>
            </a:r>
            <a:r>
              <a:rPr lang="en-US" dirty="0"/>
              <a:t>credit states include default, non-default and prepaid.  It is a general practice to consider prepayment options when evaluating a loan (for example, see </a:t>
            </a:r>
            <a:r>
              <a:rPr lang="en-US" dirty="0" err="1"/>
              <a:t>Agrawal</a:t>
            </a:r>
            <a:r>
              <a:rPr lang="en-US" dirty="0"/>
              <a:t>, </a:t>
            </a:r>
            <a:r>
              <a:rPr lang="en-US" dirty="0" err="1"/>
              <a:t>Korablez</a:t>
            </a:r>
            <a:r>
              <a:rPr lang="en-US" dirty="0"/>
              <a:t> and Dwyer 2008).  </a:t>
            </a:r>
            <a:endParaRPr lang="en-US" dirty="0" smtClean="0"/>
          </a:p>
          <a:p>
            <a:endParaRPr lang="en-US" dirty="0" smtClean="0"/>
          </a:p>
          <a:p>
            <a:r>
              <a:rPr lang="en-US" dirty="0" smtClean="0"/>
              <a:t>However</a:t>
            </a:r>
            <a:r>
              <a:rPr lang="en-US" dirty="0"/>
              <a:t>, we do not directly observe sufficient information to infer whether a loan was prepaid in our data set.   This reduces the possible paths in the lattice analysis down to 2T</a:t>
            </a:r>
            <a:r>
              <a:rPr lang="en-US" dirty="0" smtClean="0"/>
              <a:t>.</a:t>
            </a:r>
            <a:endParaRPr lang="en-US" dirty="0"/>
          </a:p>
        </p:txBody>
      </p:sp>
    </p:spTree>
    <p:extLst>
      <p:ext uri="{BB962C8B-B14F-4D97-AF65-F5344CB8AC3E}">
        <p14:creationId xmlns:p14="http://schemas.microsoft.com/office/powerpoint/2010/main" val="2153944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19</a:t>
            </a:fld>
            <a:endParaRPr lang="en-US"/>
          </a:p>
        </p:txBody>
      </p:sp>
      <p:sp>
        <p:nvSpPr>
          <p:cNvPr id="4" name="Content Placeholder 3"/>
          <p:cNvSpPr>
            <a:spLocks noGrp="1"/>
          </p:cNvSpPr>
          <p:nvPr>
            <p:ph sz="quarter" idx="1"/>
          </p:nvPr>
        </p:nvSpPr>
        <p:spPr/>
        <p:txBody>
          <a:bodyPr>
            <a:normAutofit fontScale="70000" lnSpcReduction="20000"/>
          </a:bodyPr>
          <a:lstStyle/>
          <a:p>
            <a:r>
              <a:rPr lang="en-US" dirty="0"/>
              <a:t>For each credit state in each time period, being default or non-default, there is a risk-neutral probability of moving from this state to the next.  </a:t>
            </a:r>
            <a:endParaRPr lang="en-US" dirty="0" smtClean="0"/>
          </a:p>
          <a:p>
            <a:endParaRPr lang="en-US" dirty="0"/>
          </a:p>
          <a:p>
            <a:r>
              <a:rPr lang="en-US" dirty="0" smtClean="0"/>
              <a:t>This </a:t>
            </a:r>
            <a:r>
              <a:rPr lang="en-US" dirty="0"/>
              <a:t>probability could be approximated by using the expected default frequency (EDF), which is a firm specific and forward-looking measure of actual default probability (</a:t>
            </a:r>
            <a:r>
              <a:rPr lang="en-US" dirty="0" err="1"/>
              <a:t>Kealhofer</a:t>
            </a:r>
            <a:r>
              <a:rPr lang="en-US" dirty="0"/>
              <a:t> 2003).  </a:t>
            </a:r>
            <a:endParaRPr lang="en-US" dirty="0" smtClean="0"/>
          </a:p>
          <a:p>
            <a:endParaRPr lang="en-US" dirty="0"/>
          </a:p>
          <a:p>
            <a:r>
              <a:rPr lang="en-US" dirty="0" smtClean="0"/>
              <a:t>A </a:t>
            </a:r>
            <a:r>
              <a:rPr lang="en-US" dirty="0"/>
              <a:t>common practice is to use the Moody’s KMV model to estimate EDF, which requires inputs of the value of equity and other items from the borrower’s balance sheet (Dwyer, </a:t>
            </a:r>
            <a:r>
              <a:rPr lang="en-US" dirty="0" err="1"/>
              <a:t>Kocagil</a:t>
            </a:r>
            <a:r>
              <a:rPr lang="en-US" dirty="0"/>
              <a:t> and Stein 2004; </a:t>
            </a:r>
            <a:r>
              <a:rPr lang="en-US" dirty="0" err="1"/>
              <a:t>Agrawal</a:t>
            </a:r>
            <a:r>
              <a:rPr lang="en-US" dirty="0"/>
              <a:t>, </a:t>
            </a:r>
            <a:r>
              <a:rPr lang="en-US" dirty="0" err="1"/>
              <a:t>Korablez</a:t>
            </a:r>
            <a:r>
              <a:rPr lang="en-US" dirty="0"/>
              <a:t> and Dwyer 2008).  </a:t>
            </a:r>
            <a:endParaRPr lang="en-US" dirty="0" smtClean="0"/>
          </a:p>
          <a:p>
            <a:endParaRPr lang="en-US" dirty="0"/>
          </a:p>
          <a:p>
            <a:r>
              <a:rPr lang="en-US" dirty="0" smtClean="0"/>
              <a:t>Without </a:t>
            </a:r>
            <a:r>
              <a:rPr lang="en-US" dirty="0"/>
              <a:t>access to such variables, we are not able to estimate the firm specific EDF and instead we use the cumulative default rates among speculative-grade ratings in Asia-Pacific region (as provided by S&amp;P 2013) to approximate the individual default probability.</a:t>
            </a:r>
          </a:p>
        </p:txBody>
      </p:sp>
    </p:spTree>
    <p:extLst>
      <p:ext uri="{BB962C8B-B14F-4D97-AF65-F5344CB8AC3E}">
        <p14:creationId xmlns:p14="http://schemas.microsoft.com/office/powerpoint/2010/main" val="3156054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20</a:t>
            </a:fld>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fontScale="62500" lnSpcReduction="20000"/>
              </a:bodyPr>
              <a:lstStyle/>
              <a:p>
                <a:r>
                  <a:rPr lang="en-AU" b="1" u="sng" dirty="0" smtClean="0"/>
                  <a:t>Second step:</a:t>
                </a:r>
              </a:p>
              <a:p>
                <a:endParaRPr lang="en-AU" dirty="0"/>
              </a:p>
              <a:p>
                <a:r>
                  <a:rPr lang="en-AU" dirty="0" smtClean="0"/>
                  <a:t>Determine </a:t>
                </a:r>
                <a:r>
                  <a:rPr lang="en-AU" dirty="0"/>
                  <a:t>the value of the investment for each credit state. </a:t>
                </a:r>
                <a:endParaRPr lang="en-AU" dirty="0" smtClean="0"/>
              </a:p>
              <a:p>
                <a:endParaRPr lang="en-AU" dirty="0"/>
              </a:p>
              <a:p>
                <a:r>
                  <a:rPr lang="en-AU" dirty="0" smtClean="0"/>
                  <a:t>Let </a:t>
                </a:r>
                <a:r>
                  <a:rPr lang="en-AU" dirty="0"/>
                  <a:t>us use </a:t>
                </a:r>
                <a:r>
                  <a:rPr lang="en-AU" i="1" dirty="0" err="1"/>
                  <a:t>S</a:t>
                </a:r>
                <a:r>
                  <a:rPr lang="en-AU" i="1" baseline="-25000" dirty="0" err="1"/>
                  <a:t>i,t</a:t>
                </a:r>
                <a:r>
                  <a:rPr lang="en-AU" dirty="0"/>
                  <a:t> to represent the value of an investment </a:t>
                </a:r>
                <a:r>
                  <a:rPr lang="en-AU" i="1" dirty="0" err="1"/>
                  <a:t>i</a:t>
                </a:r>
                <a:r>
                  <a:rPr lang="en-AU" dirty="0"/>
                  <a:t> at time </a:t>
                </a:r>
                <a:r>
                  <a:rPr lang="en-AU" i="1" dirty="0"/>
                  <a:t>t</a:t>
                </a:r>
                <a:r>
                  <a:rPr lang="en-AU" dirty="0"/>
                  <a:t> in [</a:t>
                </a:r>
                <a:r>
                  <a:rPr lang="en-AU" i="1" dirty="0"/>
                  <a:t>0, T</a:t>
                </a:r>
                <a:r>
                  <a:rPr lang="en-AU" i="1" baseline="-25000" dirty="0"/>
                  <a:t>i</a:t>
                </a:r>
                <a:r>
                  <a:rPr lang="en-AU" dirty="0"/>
                  <a:t>], where </a:t>
                </a:r>
                <a:r>
                  <a:rPr lang="en-AU" i="1" dirty="0"/>
                  <a:t>T</a:t>
                </a:r>
                <a:r>
                  <a:rPr lang="en-AU" i="1" baseline="-25000" dirty="0"/>
                  <a:t>i</a:t>
                </a:r>
                <a:r>
                  <a:rPr lang="en-AU" dirty="0"/>
                  <a:t> is the maturity day; and </a:t>
                </a:r>
                <a14:m>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𝑡</m:t>
                        </m:r>
                      </m:sub>
                      <m:sup>
                        <m:r>
                          <a:rPr lang="en-AU" i="1">
                            <a:latin typeface="Cambria Math"/>
                          </a:rPr>
                          <m:t>𝑁</m:t>
                        </m:r>
                      </m:sup>
                    </m:sSubSup>
                  </m:oMath>
                </a14:m>
                <a:r>
                  <a:rPr lang="en-AU" dirty="0"/>
                  <a:t> and </a:t>
                </a:r>
                <a14:m>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𝑡</m:t>
                        </m:r>
                      </m:sub>
                      <m:sup>
                        <m:r>
                          <a:rPr lang="en-AU" i="1">
                            <a:latin typeface="Cambria Math"/>
                          </a:rPr>
                          <m:t>𝐷</m:t>
                        </m:r>
                      </m:sup>
                    </m:sSubSup>
                  </m:oMath>
                </a14:m>
                <a:r>
                  <a:rPr lang="en-AU" dirty="0"/>
                  <a:t> to represent the value at time </a:t>
                </a:r>
                <a:r>
                  <a:rPr lang="en-AU" i="1" dirty="0"/>
                  <a:t>t</a:t>
                </a:r>
                <a:r>
                  <a:rPr lang="en-AU" dirty="0"/>
                  <a:t> if it is non-default and default from previous time </a:t>
                </a:r>
                <a:r>
                  <a:rPr lang="en-AU" i="1" dirty="0"/>
                  <a:t>t-1</a:t>
                </a:r>
                <a:r>
                  <a:rPr lang="en-AU" dirty="0"/>
                  <a:t>, respectively.  </a:t>
                </a:r>
                <a:endParaRPr lang="en-AU" dirty="0" smtClean="0"/>
              </a:p>
              <a:p>
                <a:endParaRPr lang="en-AU" dirty="0"/>
              </a:p>
              <a:p>
                <a:r>
                  <a:rPr lang="en-AU" dirty="0" smtClean="0"/>
                  <a:t>In </a:t>
                </a:r>
                <a:r>
                  <a:rPr lang="en-AU" dirty="0"/>
                  <a:t>this setting, only </a:t>
                </a:r>
                <a:r>
                  <a:rPr lang="en-AU" i="1" dirty="0"/>
                  <a:t>S</a:t>
                </a:r>
                <a:r>
                  <a:rPr lang="en-AU" i="1" baseline="-25000" dirty="0"/>
                  <a:t>i,0</a:t>
                </a:r>
                <a:r>
                  <a:rPr lang="en-AU" dirty="0"/>
                  <a:t> and </a:t>
                </a:r>
                <a:r>
                  <a:rPr lang="en-AU" i="1" dirty="0" err="1"/>
                  <a:t>S</a:t>
                </a:r>
                <a:r>
                  <a:rPr lang="en-AU" i="1" baseline="-25000" dirty="0" err="1"/>
                  <a:t>i,T</a:t>
                </a:r>
                <a:r>
                  <a:rPr lang="en-AU" dirty="0"/>
                  <a:t> are known.  We start at the maturity date or the last report date. In the credit state where the investment has not gone into default from the previous period </a:t>
                </a:r>
                <a:r>
                  <a:rPr lang="en-AU" i="1" dirty="0"/>
                  <a:t>T</a:t>
                </a:r>
                <a:r>
                  <a:rPr lang="en-AU" i="1" baseline="-25000" dirty="0"/>
                  <a:t>i</a:t>
                </a:r>
                <a:r>
                  <a:rPr lang="en-AU" i="1" dirty="0"/>
                  <a:t>-1</a:t>
                </a:r>
                <a:r>
                  <a:rPr lang="en-AU" dirty="0"/>
                  <a:t>, the value of the investment at </a:t>
                </a:r>
                <a:r>
                  <a:rPr lang="en-AU" i="1" dirty="0"/>
                  <a:t>T</a:t>
                </a:r>
                <a:r>
                  <a:rPr lang="en-AU" i="1" baseline="-25000" dirty="0"/>
                  <a:t>i</a:t>
                </a:r>
                <a:r>
                  <a:rPr lang="en-AU" dirty="0"/>
                  <a:t> is:</a:t>
                </a:r>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sub>
                        <m:sup>
                          <m:r>
                            <a:rPr lang="en-AU" i="1">
                              <a:latin typeface="Cambria Math"/>
                            </a:rPr>
                            <m:t>𝑁</m:t>
                          </m:r>
                        </m:sup>
                      </m:sSubSup>
                      <m:r>
                        <a:rPr lang="en-AU" i="1">
                          <a:latin typeface="Cambria Math"/>
                        </a:rPr>
                        <m:t>=</m:t>
                      </m:r>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 </m:t>
                          </m:r>
                          <m:r>
                            <a:rPr lang="en-AU" i="1">
                              <a:latin typeface="Cambria Math"/>
                            </a:rPr>
                            <m:t>𝑇</m:t>
                          </m:r>
                        </m:sub>
                      </m:sSub>
                    </m:oMath>
                  </m:oMathPara>
                </a14:m>
                <a:endParaRPr lang="en-US" dirty="0"/>
              </a:p>
              <a:p>
                <a:endParaRPr lang="en-AU" dirty="0" smtClean="0"/>
              </a:p>
              <a:p>
                <a:r>
                  <a:rPr lang="en-AU" dirty="0" smtClean="0"/>
                  <a:t>In </a:t>
                </a:r>
                <a:r>
                  <a:rPr lang="en-AU" dirty="0"/>
                  <a:t>the alternate credit state where the investment has been defaulted from the previous period, the value of the investment at </a:t>
                </a:r>
                <a:r>
                  <a:rPr lang="en-AU" i="1" dirty="0"/>
                  <a:t>T</a:t>
                </a:r>
                <a:r>
                  <a:rPr lang="en-AU" i="1" baseline="-25000" dirty="0"/>
                  <a:t>i</a:t>
                </a:r>
                <a:r>
                  <a:rPr lang="en-AU" dirty="0"/>
                  <a:t> is:</a:t>
                </a:r>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sub>
                        <m:sup>
                          <m:r>
                            <a:rPr lang="en-AU" i="1">
                              <a:latin typeface="Cambria Math"/>
                            </a:rPr>
                            <m:t>𝐷</m:t>
                          </m:r>
                        </m:sup>
                      </m:sSubSup>
                      <m:r>
                        <a:rPr lang="en-AU" i="1">
                          <a:latin typeface="Cambria Math"/>
                        </a:rPr>
                        <m:t>=</m:t>
                      </m:r>
                      <m:sSub>
                        <m:sSubPr>
                          <m:ctrlPr>
                            <a:rPr lang="en-US" i="1">
                              <a:latin typeface="Cambria Math"/>
                            </a:rPr>
                          </m:ctrlPr>
                        </m:sSubPr>
                        <m:e>
                          <m:r>
                            <a:rPr lang="en-AU" i="1">
                              <a:latin typeface="Cambria Math"/>
                            </a:rPr>
                            <m:t>(1−</m:t>
                          </m:r>
                          <m:r>
                            <a:rPr lang="en-AU" i="1">
                              <a:latin typeface="Cambria Math"/>
                            </a:rPr>
                            <m:t>𝐿𝐺𝐷</m:t>
                          </m:r>
                          <m:r>
                            <a:rPr lang="en-AU" i="1">
                              <a:latin typeface="Cambria Math"/>
                            </a:rPr>
                            <m:t>)</m:t>
                          </m:r>
                          <m:r>
                            <a:rPr lang="en-AU" i="1">
                              <a:latin typeface="Cambria Math"/>
                            </a:rPr>
                            <m:t>𝑆</m:t>
                          </m:r>
                        </m:e>
                        <m:sub>
                          <m:r>
                            <a:rPr lang="en-AU" i="1">
                              <a:latin typeface="Cambria Math"/>
                            </a:rPr>
                            <m:t>𝑖</m:t>
                          </m:r>
                          <m:r>
                            <a:rPr lang="en-AU" i="1">
                              <a:latin typeface="Cambria Math"/>
                            </a:rPr>
                            <m:t>, 0</m:t>
                          </m:r>
                        </m:sub>
                      </m:sSub>
                    </m:oMath>
                  </m:oMathPara>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2"/>
                <a:stretch>
                  <a:fillRect l="-72" t="-1467" r="-502"/>
                </a:stretch>
              </a:blipFill>
            </p:spPr>
            <p:txBody>
              <a:bodyPr/>
              <a:lstStyle/>
              <a:p>
                <a:r>
                  <a:rPr lang="en-US">
                    <a:noFill/>
                  </a:rPr>
                  <a:t> </a:t>
                </a:r>
              </a:p>
            </p:txBody>
          </p:sp>
        </mc:Fallback>
      </mc:AlternateContent>
    </p:spTree>
    <p:extLst>
      <p:ext uri="{BB962C8B-B14F-4D97-AF65-F5344CB8AC3E}">
        <p14:creationId xmlns:p14="http://schemas.microsoft.com/office/powerpoint/2010/main" val="3741066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21</a:t>
            </a:fld>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fontScale="55000" lnSpcReduction="20000"/>
              </a:bodyPr>
              <a:lstStyle/>
              <a:p>
                <a:r>
                  <a:rPr lang="en-AU" dirty="0"/>
                  <a:t>It is important to note that here we assume a fixed proportion of the original investment can be recovered from the original investment in the event of default.  </a:t>
                </a:r>
                <a:endParaRPr lang="en-AU" dirty="0" smtClean="0"/>
              </a:p>
              <a:p>
                <a:r>
                  <a:rPr lang="en-AU" dirty="0" smtClean="0"/>
                  <a:t>An </a:t>
                </a:r>
                <a:r>
                  <a:rPr lang="en-AU" dirty="0"/>
                  <a:t>alternative assumption could be to assume a recovery of the investment value from the previous period i.e. </a:t>
                </a:r>
                <a:r>
                  <a:rPr lang="en-AU" i="1" dirty="0"/>
                  <a:t>S</a:t>
                </a:r>
                <a:r>
                  <a:rPr lang="en-AU" i="1" baseline="-25000" dirty="0"/>
                  <a:t>i,T-1</a:t>
                </a:r>
                <a:r>
                  <a:rPr lang="en-AU" dirty="0"/>
                  <a:t> in this case.  </a:t>
                </a:r>
                <a:endParaRPr lang="en-AU" dirty="0" smtClean="0"/>
              </a:p>
              <a:p>
                <a:r>
                  <a:rPr lang="en-AU" dirty="0" smtClean="0"/>
                  <a:t>However</a:t>
                </a:r>
                <a:r>
                  <a:rPr lang="en-AU" dirty="0"/>
                  <a:t>, we do not directly observe the true value </a:t>
                </a:r>
                <a:r>
                  <a:rPr lang="en-AU" i="1" dirty="0"/>
                  <a:t>S</a:t>
                </a:r>
                <a:r>
                  <a:rPr lang="en-AU" i="1" baseline="-25000" dirty="0"/>
                  <a:t>i,T-1</a:t>
                </a:r>
                <a:r>
                  <a:rPr lang="en-AU" dirty="0"/>
                  <a:t>.  If we used </a:t>
                </a:r>
                <a14:m>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r>
                          <a:rPr lang="en-AU" i="1">
                            <a:latin typeface="Cambria Math"/>
                          </a:rPr>
                          <m:t>−1</m:t>
                        </m:r>
                      </m:sub>
                      <m:sup>
                        <m:r>
                          <a:rPr lang="en-AU" i="1">
                            <a:latin typeface="Cambria Math"/>
                          </a:rPr>
                          <m:t>𝑁</m:t>
                        </m:r>
                      </m:sup>
                    </m:sSubSup>
                  </m:oMath>
                </a14:m>
                <a:r>
                  <a:rPr lang="en-AU" dirty="0"/>
                  <a:t> to proxy for the true value, it would have induced a loop such that </a:t>
                </a:r>
                <a14:m>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r>
                          <a:rPr lang="en-AU" i="1">
                            <a:latin typeface="Cambria Math"/>
                          </a:rPr>
                          <m:t>−1</m:t>
                        </m:r>
                      </m:sub>
                      <m:sup>
                        <m:r>
                          <a:rPr lang="en-AU" i="1">
                            <a:latin typeface="Cambria Math"/>
                          </a:rPr>
                          <m:t>𝑁</m:t>
                        </m:r>
                      </m:sup>
                    </m:sSubSup>
                  </m:oMath>
                </a14:m>
                <a:r>
                  <a:rPr lang="en-AU" dirty="0"/>
                  <a:t>is determined by itself.  </a:t>
                </a:r>
                <a:endParaRPr lang="en-AU" dirty="0" smtClean="0"/>
              </a:p>
              <a:p>
                <a:r>
                  <a:rPr lang="en-AU" dirty="0" smtClean="0"/>
                  <a:t>We </a:t>
                </a:r>
                <a:r>
                  <a:rPr lang="en-AU" dirty="0"/>
                  <a:t>then step back one day to </a:t>
                </a:r>
                <a:r>
                  <a:rPr lang="en-AU" i="1" dirty="0"/>
                  <a:t>T</a:t>
                </a:r>
                <a:r>
                  <a:rPr lang="en-AU" i="1" baseline="-25000" dirty="0"/>
                  <a:t>i </a:t>
                </a:r>
                <a:r>
                  <a:rPr lang="en-AU" i="1" dirty="0"/>
                  <a:t>– 1</a:t>
                </a:r>
                <a:r>
                  <a:rPr lang="en-AU" dirty="0"/>
                  <a:t>.  For each credit state, we compute the expected value of the next period’s cash flows under the risk-neutral measure.  </a:t>
                </a:r>
                <a:endParaRPr lang="en-AU" dirty="0" smtClean="0"/>
              </a:p>
              <a:p>
                <a:r>
                  <a:rPr lang="en-AU" dirty="0" smtClean="0"/>
                  <a:t>In </a:t>
                </a:r>
                <a:r>
                  <a:rPr lang="en-AU" dirty="0"/>
                  <a:t>the credit state that the investment has not gone default from the previous period </a:t>
                </a:r>
                <a:r>
                  <a:rPr lang="en-AU" i="1" dirty="0"/>
                  <a:t>T</a:t>
                </a:r>
                <a:r>
                  <a:rPr lang="en-AU" i="1" baseline="-25000" dirty="0"/>
                  <a:t>i </a:t>
                </a:r>
                <a:r>
                  <a:rPr lang="en-AU" i="1" dirty="0"/>
                  <a:t>– 2</a:t>
                </a:r>
                <a:r>
                  <a:rPr lang="en-AU" dirty="0"/>
                  <a:t>, the value of the investment at </a:t>
                </a:r>
                <a:r>
                  <a:rPr lang="en-AU" i="1" dirty="0"/>
                  <a:t>T</a:t>
                </a:r>
                <a:r>
                  <a:rPr lang="en-AU" i="1" baseline="-25000" dirty="0"/>
                  <a:t>i</a:t>
                </a:r>
                <a:r>
                  <a:rPr lang="en-AU" i="1" dirty="0"/>
                  <a:t>-1</a:t>
                </a:r>
                <a:r>
                  <a:rPr lang="en-AU" dirty="0"/>
                  <a:t> is:</a:t>
                </a:r>
                <a:endParaRPr lang="en-US" dirty="0"/>
              </a:p>
              <a:p>
                <a:pPr marL="0" indent="0">
                  <a:buNone/>
                </a:pPr>
                <a:r>
                  <a:rPr lang="en-AU" dirty="0"/>
                  <a:t> </a:t>
                </a:r>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r>
                            <a:rPr lang="en-AU" i="1">
                              <a:latin typeface="Cambria Math"/>
                            </a:rPr>
                            <m:t>−1</m:t>
                          </m:r>
                        </m:sub>
                        <m:sup>
                          <m:r>
                            <a:rPr lang="en-AU" i="1">
                              <a:latin typeface="Cambria Math"/>
                            </a:rPr>
                            <m:t>𝑁</m:t>
                          </m:r>
                        </m:sup>
                      </m:sSubSup>
                      <m:r>
                        <a:rPr lang="en-AU" i="1">
                          <a:latin typeface="Cambria Math"/>
                        </a:rPr>
                        <m:t>=</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sub>
                        <m:sup>
                          <m:r>
                            <a:rPr lang="en-AU" i="1">
                              <a:latin typeface="Cambria Math"/>
                            </a:rPr>
                            <m:t>𝐷</m:t>
                          </m:r>
                        </m:sup>
                      </m:sSubSup>
                      <m:r>
                        <a:rPr lang="en-AU" i="1">
                          <a:latin typeface="Cambria Math"/>
                        </a:rPr>
                        <m:t>+</m:t>
                      </m:r>
                      <m:d>
                        <m:dPr>
                          <m:ctrlPr>
                            <a:rPr lang="en-US" i="1">
                              <a:latin typeface="Cambria Math"/>
                            </a:rPr>
                          </m:ctrlPr>
                        </m:dPr>
                        <m:e>
                          <m:r>
                            <a:rPr lang="en-AU" i="1">
                              <a:latin typeface="Cambria Math"/>
                            </a:rPr>
                            <m:t>1−</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e>
                      </m:d>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sub>
                        <m:sup>
                          <m:r>
                            <a:rPr lang="en-AU" i="1">
                              <a:latin typeface="Cambria Math"/>
                            </a:rPr>
                            <m:t>𝑁</m:t>
                          </m:r>
                        </m:sup>
                      </m:sSubSup>
                      <m:r>
                        <a:rPr lang="en-AU" i="1">
                          <a:latin typeface="Cambria Math"/>
                        </a:rPr>
                        <m:t>=</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d>
                        <m:dPr>
                          <m:ctrlPr>
                            <a:rPr lang="en-US" i="1">
                              <a:latin typeface="Cambria Math"/>
                            </a:rPr>
                          </m:ctrlPr>
                        </m:dPr>
                        <m:e>
                          <m:r>
                            <a:rPr lang="en-AU" i="1">
                              <a:latin typeface="Cambria Math"/>
                            </a:rPr>
                            <m:t>1−</m:t>
                          </m:r>
                          <m:r>
                            <a:rPr lang="en-AU" i="1">
                              <a:latin typeface="Cambria Math"/>
                            </a:rPr>
                            <m:t>𝐿𝐺𝐷</m:t>
                          </m:r>
                        </m:e>
                      </m:d>
                      <m:r>
                        <a:rPr lang="en-AU" i="1">
                          <a:latin typeface="Cambria Math"/>
                        </a:rPr>
                        <m:t>+</m:t>
                      </m:r>
                      <m:d>
                        <m:dPr>
                          <m:ctrlPr>
                            <a:rPr lang="en-US" i="1">
                              <a:latin typeface="Cambria Math"/>
                            </a:rPr>
                          </m:ctrlPr>
                        </m:dPr>
                        <m:e>
                          <m:r>
                            <a:rPr lang="en-AU" i="1">
                              <a:latin typeface="Cambria Math"/>
                            </a:rPr>
                            <m:t>1−</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e>
                      </m:d>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 </m:t>
                          </m:r>
                          <m:r>
                            <a:rPr lang="en-AU" i="1">
                              <a:latin typeface="Cambria Math"/>
                            </a:rPr>
                            <m:t>𝑇</m:t>
                          </m:r>
                        </m:sub>
                      </m:sSub>
                    </m:oMath>
                  </m:oMathPara>
                </a14:m>
                <a:endParaRPr lang="en-US" dirty="0"/>
              </a:p>
              <a:p>
                <a:pPr marL="0" indent="0">
                  <a:buNone/>
                </a:pPr>
                <a:r>
                  <a:rPr lang="en-AU" dirty="0"/>
                  <a:t> </a:t>
                </a:r>
                <a:endParaRPr lang="en-US" dirty="0"/>
              </a:p>
              <a:p>
                <a:r>
                  <a:rPr lang="en-AU" dirty="0"/>
                  <a:t>where </a:t>
                </a:r>
                <a:r>
                  <a:rPr lang="en-AU" i="1" dirty="0" err="1"/>
                  <a:t>p</a:t>
                </a:r>
                <a:r>
                  <a:rPr lang="en-AU" i="1" baseline="-25000" dirty="0" err="1"/>
                  <a:t>i,t</a:t>
                </a:r>
                <a:r>
                  <a:rPr lang="en-AU" dirty="0"/>
                  <a:t> is the probability of default for investment </a:t>
                </a:r>
                <a:r>
                  <a:rPr lang="en-AU" i="1" dirty="0" err="1"/>
                  <a:t>i</a:t>
                </a:r>
                <a:r>
                  <a:rPr lang="en-AU" dirty="0"/>
                  <a:t>, LGD is the loss given default rate and </a:t>
                </a:r>
                <a:r>
                  <a:rPr lang="en-AU" i="1" dirty="0"/>
                  <a:t>S</a:t>
                </a:r>
                <a:r>
                  <a:rPr lang="en-AU" i="1" baseline="-25000" dirty="0"/>
                  <a:t>i,0</a:t>
                </a:r>
                <a:r>
                  <a:rPr lang="en-AU" dirty="0"/>
                  <a:t> is the value of investment at the start, which is known in this setting.  </a:t>
                </a:r>
                <a:r>
                  <a:rPr lang="en-AU" dirty="0">
                    <a:solidFill>
                      <a:srgbClr val="FF0000"/>
                    </a:solidFill>
                  </a:rPr>
                  <a:t>Given the lack of firm specific information we set LGD as 20%.  </a:t>
                </a:r>
                <a:endParaRPr lang="en-AU" dirty="0" smtClean="0">
                  <a:solidFill>
                    <a:srgbClr val="FF0000"/>
                  </a:solidFill>
                </a:endParaRPr>
              </a:p>
              <a:p>
                <a:r>
                  <a:rPr lang="en-AU" dirty="0" smtClean="0"/>
                  <a:t>Our </a:t>
                </a:r>
                <a:r>
                  <a:rPr lang="en-AU" dirty="0"/>
                  <a:t>approach is consistent with </a:t>
                </a:r>
                <a:r>
                  <a:rPr lang="en-AU" dirty="0" err="1"/>
                  <a:t>Kealhofer</a:t>
                </a:r>
                <a:r>
                  <a:rPr lang="en-AU" dirty="0"/>
                  <a:t> (2003) and </a:t>
                </a:r>
                <a:r>
                  <a:rPr lang="en-AU" dirty="0" err="1"/>
                  <a:t>Gupton</a:t>
                </a:r>
                <a:r>
                  <a:rPr lang="en-AU" dirty="0"/>
                  <a:t> and Stein (2005) who argue that LGD values should be set with reference to historical averages to avoid </a:t>
                </a:r>
                <a:r>
                  <a:rPr lang="en-AU" dirty="0" err="1"/>
                  <a:t>endogeneity</a:t>
                </a:r>
                <a:r>
                  <a:rPr lang="en-AU" dirty="0"/>
                  <a:t> issues in estimating the probability of default. </a:t>
                </a:r>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2"/>
                <a:stretch>
                  <a:fillRect t="-1200" r="-358"/>
                </a:stretch>
              </a:blipFill>
            </p:spPr>
            <p:txBody>
              <a:bodyPr/>
              <a:lstStyle/>
              <a:p>
                <a:r>
                  <a:rPr lang="en-US">
                    <a:noFill/>
                  </a:rPr>
                  <a:t> </a:t>
                </a:r>
              </a:p>
            </p:txBody>
          </p:sp>
        </mc:Fallback>
      </mc:AlternateContent>
    </p:spTree>
    <p:extLst>
      <p:ext uri="{BB962C8B-B14F-4D97-AF65-F5344CB8AC3E}">
        <p14:creationId xmlns:p14="http://schemas.microsoft.com/office/powerpoint/2010/main" val="879758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22</a:t>
            </a:fld>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fontScale="70000" lnSpcReduction="20000"/>
              </a:bodyPr>
              <a:lstStyle/>
              <a:p>
                <a:r>
                  <a:rPr lang="en-US" dirty="0"/>
                  <a:t> </a:t>
                </a:r>
                <a:r>
                  <a:rPr lang="en-AU" dirty="0"/>
                  <a:t>In the alternate credit state where the investment has been defaulted from the previous period, the value of the investment at </a:t>
                </a:r>
                <a:r>
                  <a:rPr lang="en-AU" i="1" dirty="0"/>
                  <a:t>T</a:t>
                </a:r>
                <a:r>
                  <a:rPr lang="en-AU" i="1" baseline="-25000" dirty="0"/>
                  <a:t>i</a:t>
                </a:r>
                <a:r>
                  <a:rPr lang="en-AU" i="1" dirty="0"/>
                  <a:t>-1</a:t>
                </a:r>
                <a:r>
                  <a:rPr lang="en-AU" dirty="0"/>
                  <a:t> is:</a:t>
                </a:r>
                <a:endParaRPr lang="en-US" dirty="0"/>
              </a:p>
              <a:p>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𝑇</m:t>
                          </m:r>
                          <m:r>
                            <a:rPr lang="en-AU" i="1">
                              <a:latin typeface="Cambria Math"/>
                            </a:rPr>
                            <m:t>−1</m:t>
                          </m:r>
                        </m:sub>
                        <m:sup>
                          <m:r>
                            <a:rPr lang="en-AU" i="1">
                              <a:latin typeface="Cambria Math"/>
                            </a:rPr>
                            <m:t>𝐷</m:t>
                          </m:r>
                        </m:sup>
                      </m:sSubSup>
                      <m:r>
                        <a:rPr lang="en-AU" i="1">
                          <a:latin typeface="Cambria Math"/>
                        </a:rPr>
                        <m:t>=</m:t>
                      </m:r>
                      <m:d>
                        <m:dPr>
                          <m:ctrlPr>
                            <a:rPr lang="en-US" i="1">
                              <a:latin typeface="Cambria Math"/>
                            </a:rPr>
                          </m:ctrlPr>
                        </m:dPr>
                        <m:e>
                          <m:r>
                            <a:rPr lang="en-AU" i="1">
                              <a:latin typeface="Cambria Math"/>
                            </a:rPr>
                            <m:t>1−</m:t>
                          </m:r>
                          <m:r>
                            <a:rPr lang="en-AU" i="1">
                              <a:latin typeface="Cambria Math"/>
                            </a:rPr>
                            <m:t>𝐿𝐺𝐷</m:t>
                          </m:r>
                        </m:e>
                      </m:d>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oMath>
                  </m:oMathPara>
                </a14:m>
                <a:endParaRPr lang="en-US" dirty="0"/>
              </a:p>
              <a:p>
                <a:pPr marL="0" indent="0">
                  <a:buNone/>
                </a:pPr>
                <a:r>
                  <a:rPr lang="en-AU" dirty="0"/>
                  <a:t> </a:t>
                </a:r>
                <a:endParaRPr lang="en-US" dirty="0"/>
              </a:p>
              <a:p>
                <a:r>
                  <a:rPr lang="en-AU" dirty="0"/>
                  <a:t>That is, the investment would terminate at </a:t>
                </a:r>
                <a:r>
                  <a:rPr lang="en-AU" i="1" dirty="0"/>
                  <a:t>T</a:t>
                </a:r>
                <a:r>
                  <a:rPr lang="en-AU" i="1" baseline="-25000" dirty="0"/>
                  <a:t>i</a:t>
                </a:r>
                <a:r>
                  <a:rPr lang="en-AU" i="1" dirty="0"/>
                  <a:t>-1</a:t>
                </a:r>
                <a:r>
                  <a:rPr lang="en-AU" dirty="0"/>
                  <a:t> and no further movement in valuation will be observed.    We continue to work backward and track the value of the investment at each credit state until time 1, assuming that the loan investment would stop following a default.  It follows some basic algebra to show that at any time</a:t>
                </a:r>
                <a:r>
                  <a:rPr lang="en-AU" i="1" dirty="0"/>
                  <a:t> t</a:t>
                </a:r>
                <a:r>
                  <a:rPr lang="en-AU" dirty="0"/>
                  <a:t> in [1, …, T-1], </a:t>
                </a:r>
                <a:endParaRPr lang="en-US" dirty="0"/>
              </a:p>
              <a:p>
                <a:pPr marL="0" indent="0">
                  <a:buNone/>
                </a:pPr>
                <a:r>
                  <a:rPr lang="en-AU" dirty="0"/>
                  <a:t> </a:t>
                </a:r>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𝑡</m:t>
                          </m:r>
                        </m:sub>
                        <m:sup>
                          <m:r>
                            <a:rPr lang="en-AU" i="1">
                              <a:latin typeface="Cambria Math"/>
                            </a:rPr>
                            <m:t>𝑁</m:t>
                          </m:r>
                        </m:sup>
                      </m:sSubSup>
                      <m:r>
                        <a:rPr lang="en-AU" i="1">
                          <a:latin typeface="Cambria Math"/>
                        </a:rPr>
                        <m:t>=</m:t>
                      </m:r>
                      <m:sSup>
                        <m:sSupPr>
                          <m:ctrlPr>
                            <a:rPr lang="en-US" i="1">
                              <a:latin typeface="Cambria Math"/>
                            </a:rPr>
                          </m:ctrlPr>
                        </m:sSupPr>
                        <m:e>
                          <m:r>
                            <a:rPr lang="en-AU" i="1">
                              <a:latin typeface="Cambria Math"/>
                            </a:rPr>
                            <m:t>(1−</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r>
                            <a:rPr lang="en-AU" i="1">
                              <a:latin typeface="Cambria Math"/>
                            </a:rPr>
                            <m:t>)</m:t>
                          </m:r>
                        </m:e>
                        <m:sup>
                          <m:r>
                            <a:rPr lang="en-AU" i="1">
                              <a:latin typeface="Cambria Math"/>
                            </a:rPr>
                            <m:t>𝑇</m:t>
                          </m:r>
                          <m:r>
                            <a:rPr lang="en-AU" i="1">
                              <a:latin typeface="Cambria Math"/>
                            </a:rPr>
                            <m:t>−</m:t>
                          </m:r>
                          <m:r>
                            <a:rPr lang="en-AU" i="1">
                              <a:latin typeface="Cambria Math"/>
                            </a:rPr>
                            <m:t>𝑡</m:t>
                          </m:r>
                        </m:sup>
                      </m:sSup>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 </m:t>
                          </m:r>
                          <m:r>
                            <a:rPr lang="en-AU" i="1">
                              <a:latin typeface="Cambria Math"/>
                            </a:rPr>
                            <m:t>𝑇</m:t>
                          </m:r>
                        </m:sub>
                      </m:sSub>
                      <m:r>
                        <a:rPr lang="en-AU" i="1">
                          <a:latin typeface="Cambria Math"/>
                        </a:rPr>
                        <m:t>+</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r>
                        <a:rPr lang="en-AU" i="1">
                          <a:latin typeface="Cambria Math"/>
                        </a:rPr>
                        <m:t>(1−</m:t>
                      </m:r>
                      <m:r>
                        <a:rPr lang="en-AU" i="1">
                          <a:latin typeface="Cambria Math"/>
                        </a:rPr>
                        <m:t>𝐿𝐺𝐷</m:t>
                      </m:r>
                      <m:r>
                        <a:rPr lang="en-AU" i="1">
                          <a:latin typeface="Cambria Math"/>
                        </a:rPr>
                        <m:t>)</m:t>
                      </m:r>
                      <m:nary>
                        <m:naryPr>
                          <m:chr m:val="∑"/>
                          <m:limLoc m:val="undOvr"/>
                          <m:ctrlPr>
                            <a:rPr lang="en-US" i="1">
                              <a:latin typeface="Cambria Math"/>
                            </a:rPr>
                          </m:ctrlPr>
                        </m:naryPr>
                        <m:sub>
                          <m:r>
                            <a:rPr lang="en-AU" i="1">
                              <a:latin typeface="Cambria Math"/>
                            </a:rPr>
                            <m:t>𝑗</m:t>
                          </m:r>
                          <m:r>
                            <a:rPr lang="en-AU" i="1">
                              <a:latin typeface="Cambria Math"/>
                            </a:rPr>
                            <m:t>=1</m:t>
                          </m:r>
                        </m:sub>
                        <m:sup>
                          <m:r>
                            <a:rPr lang="en-AU" i="1">
                              <a:latin typeface="Cambria Math"/>
                            </a:rPr>
                            <m:t>𝑇</m:t>
                          </m:r>
                          <m:r>
                            <a:rPr lang="en-AU" i="1">
                              <a:latin typeface="Cambria Math"/>
                            </a:rPr>
                            <m:t>−</m:t>
                          </m:r>
                          <m:r>
                            <a:rPr lang="en-AU" i="1">
                              <a:latin typeface="Cambria Math"/>
                            </a:rPr>
                            <m:t>𝑡</m:t>
                          </m:r>
                        </m:sup>
                        <m:e>
                          <m:r>
                            <a:rPr lang="en-AU" i="1">
                              <a:latin typeface="Cambria Math"/>
                            </a:rPr>
                            <m:t>(1−</m:t>
                          </m:r>
                          <m:sSub>
                            <m:sSubPr>
                              <m:ctrlPr>
                                <a:rPr lang="en-US" i="1">
                                  <a:latin typeface="Cambria Math"/>
                                </a:rPr>
                              </m:ctrlPr>
                            </m:sSubPr>
                            <m:e>
                              <m:r>
                                <a:rPr lang="en-AU" i="1">
                                  <a:latin typeface="Cambria Math"/>
                                </a:rPr>
                                <m:t>𝑝</m:t>
                              </m:r>
                            </m:e>
                            <m:sub>
                              <m:r>
                                <a:rPr lang="en-AU" i="1">
                                  <a:latin typeface="Cambria Math"/>
                                </a:rPr>
                                <m:t>𝑖</m:t>
                              </m:r>
                              <m:r>
                                <a:rPr lang="en-AU" i="1">
                                  <a:latin typeface="Cambria Math"/>
                                </a:rPr>
                                <m:t>,</m:t>
                              </m:r>
                              <m:r>
                                <a:rPr lang="en-AU" i="1">
                                  <a:latin typeface="Cambria Math"/>
                                </a:rPr>
                                <m:t>𝑡</m:t>
                              </m:r>
                            </m:sub>
                          </m:sSub>
                          <m:sSup>
                            <m:sSupPr>
                              <m:ctrlPr>
                                <a:rPr lang="en-US" i="1">
                                  <a:latin typeface="Cambria Math"/>
                                </a:rPr>
                              </m:ctrlPr>
                            </m:sSupPr>
                            <m:e>
                              <m:r>
                                <a:rPr lang="en-AU" i="1">
                                  <a:latin typeface="Cambria Math"/>
                                </a:rPr>
                                <m:t>)</m:t>
                              </m:r>
                            </m:e>
                            <m:sup>
                              <m:r>
                                <a:rPr lang="en-AU" i="1">
                                  <a:latin typeface="Cambria Math"/>
                                </a:rPr>
                                <m:t>𝑇</m:t>
                              </m:r>
                              <m:r>
                                <a:rPr lang="en-AU" i="1">
                                  <a:latin typeface="Cambria Math"/>
                                </a:rPr>
                                <m:t>−</m:t>
                              </m:r>
                              <m:r>
                                <a:rPr lang="en-AU" i="1">
                                  <a:latin typeface="Cambria Math"/>
                                </a:rPr>
                                <m:t>𝑡</m:t>
                              </m:r>
                              <m:r>
                                <a:rPr lang="en-AU" i="1">
                                  <a:latin typeface="Cambria Math"/>
                                </a:rPr>
                                <m:t>−</m:t>
                              </m:r>
                              <m:r>
                                <a:rPr lang="en-AU" i="1">
                                  <a:latin typeface="Cambria Math"/>
                                </a:rPr>
                                <m:t>𝑗</m:t>
                              </m:r>
                            </m:sup>
                          </m:sSup>
                        </m:e>
                      </m:nary>
                    </m:oMath>
                  </m:oMathPara>
                </a14:m>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𝑡</m:t>
                          </m:r>
                        </m:sub>
                        <m:sup>
                          <m:r>
                            <a:rPr lang="en-AU" i="1">
                              <a:latin typeface="Cambria Math"/>
                            </a:rPr>
                            <m:t>𝐷</m:t>
                          </m:r>
                        </m:sup>
                      </m:sSubSup>
                      <m:r>
                        <a:rPr lang="en-AU" i="1">
                          <a:latin typeface="Cambria Math"/>
                        </a:rPr>
                        <m:t>=</m:t>
                      </m:r>
                      <m:d>
                        <m:dPr>
                          <m:ctrlPr>
                            <a:rPr lang="en-US" i="1">
                              <a:latin typeface="Cambria Math"/>
                            </a:rPr>
                          </m:ctrlPr>
                        </m:dPr>
                        <m:e>
                          <m:r>
                            <a:rPr lang="en-AU" i="1">
                              <a:latin typeface="Cambria Math"/>
                            </a:rPr>
                            <m:t>1−</m:t>
                          </m:r>
                          <m:r>
                            <a:rPr lang="en-AU" i="1">
                              <a:latin typeface="Cambria Math"/>
                            </a:rPr>
                            <m:t>𝐿𝐺𝐷</m:t>
                          </m:r>
                        </m:e>
                      </m:d>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oMath>
                  </m:oMathPara>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2"/>
                <a:stretch>
                  <a:fillRect l="-287" t="-2000" r="-1219"/>
                </a:stretch>
              </a:blipFill>
            </p:spPr>
            <p:txBody>
              <a:bodyPr/>
              <a:lstStyle/>
              <a:p>
                <a:r>
                  <a:rPr lang="en-US">
                    <a:noFill/>
                  </a:rPr>
                  <a:t> </a:t>
                </a:r>
              </a:p>
            </p:txBody>
          </p:sp>
        </mc:Fallback>
      </mc:AlternateContent>
    </p:spTree>
    <p:extLst>
      <p:ext uri="{BB962C8B-B14F-4D97-AF65-F5344CB8AC3E}">
        <p14:creationId xmlns:p14="http://schemas.microsoft.com/office/powerpoint/2010/main" val="2808345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23</a:t>
            </a:fld>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fontScale="55000" lnSpcReduction="20000"/>
              </a:bodyPr>
              <a:lstStyle/>
              <a:p>
                <a:r>
                  <a:rPr lang="en-US" b="1" u="sng" dirty="0" smtClean="0"/>
                  <a:t>Third step:</a:t>
                </a:r>
              </a:p>
              <a:p>
                <a:endParaRPr lang="en-US" dirty="0"/>
              </a:p>
              <a:p>
                <a:r>
                  <a:rPr lang="en-US" dirty="0" smtClean="0"/>
                  <a:t>We </a:t>
                </a:r>
                <a:r>
                  <a:rPr lang="en-US" dirty="0"/>
                  <a:t>incorporate coupon payments during the life of an investment.  Most private credit investments provide an investor with the combination of cash and non-cash interest (payment-in-kind), with the proportion negotiated as part of the terms of the loan agreement between the borrower and the private credit lender at the start of the loan period. </a:t>
                </a:r>
                <a:endParaRPr lang="en-US" dirty="0" smtClean="0"/>
              </a:p>
              <a:p>
                <a:endParaRPr lang="en-US" dirty="0"/>
              </a:p>
              <a:p>
                <a:r>
                  <a:rPr lang="en-US" dirty="0" smtClean="0"/>
                  <a:t>Our </a:t>
                </a:r>
                <a:r>
                  <a:rPr lang="en-US" dirty="0"/>
                  <a:t>data includes the coupon rate on the private debt investment for approximately 20% of investments. The median coupon rate is 13.8%, payable on a quarterly basis. We assume this coupon rate for all transactions with missing data. In the Appendix, we investigate the robustness of this assumption by examining the APCR index against indices constructed using different assumptions of coupon frequencies and coupon rates (six alternative model specifications).</a:t>
                </a:r>
              </a:p>
              <a:p>
                <a:endParaRPr lang="en-US" dirty="0"/>
              </a:p>
              <a:p>
                <a:r>
                  <a:rPr lang="en-US" dirty="0"/>
                  <a:t>Let us use ci to represent the coupon payment rate for investment </a:t>
                </a:r>
                <a:r>
                  <a:rPr lang="en-US" dirty="0" err="1"/>
                  <a:t>i</a:t>
                </a:r>
                <a:r>
                  <a:rPr lang="en-US" dirty="0"/>
                  <a:t> and </a:t>
                </a:r>
                <a:r>
                  <a:rPr lang="en-US" dirty="0" err="1"/>
                  <a:t>Ii,t</a:t>
                </a:r>
                <a:r>
                  <a:rPr lang="en-US" dirty="0"/>
                  <a:t> as an indicator function that equals to 1 if t is a coupon paying day.  The value of the investment at any time t in [1, …, T-1] is a sum of the investment value in the non-default credit state and an accrued amount of coupons received up until t,  </a:t>
                </a:r>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a:rPr>
                          </m:ctrlPr>
                        </m:acc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m:t>
                              </m:r>
                              <m:r>
                                <a:rPr lang="en-AU" i="1">
                                  <a:latin typeface="Cambria Math"/>
                                </a:rPr>
                                <m:t>𝑡</m:t>
                              </m:r>
                            </m:sub>
                          </m:sSub>
                        </m:e>
                      </m:acc>
                      <m:r>
                        <a:rPr lang="en-AU" i="1">
                          <a:latin typeface="Cambria Math"/>
                        </a:rPr>
                        <m:t>=</m:t>
                      </m:r>
                      <m:sSubSup>
                        <m:sSubSupPr>
                          <m:ctrlPr>
                            <a:rPr lang="en-US" i="1">
                              <a:latin typeface="Cambria Math"/>
                            </a:rPr>
                          </m:ctrlPr>
                        </m:sSubSupPr>
                        <m:e>
                          <m:r>
                            <a:rPr lang="en-AU" i="1">
                              <a:latin typeface="Cambria Math"/>
                            </a:rPr>
                            <m:t>𝑆</m:t>
                          </m:r>
                        </m:e>
                        <m:sub>
                          <m:r>
                            <a:rPr lang="en-AU" i="1">
                              <a:latin typeface="Cambria Math"/>
                            </a:rPr>
                            <m:t>𝑖</m:t>
                          </m:r>
                          <m:r>
                            <a:rPr lang="en-AU" i="1">
                              <a:latin typeface="Cambria Math"/>
                            </a:rPr>
                            <m:t>,</m:t>
                          </m:r>
                          <m:r>
                            <a:rPr lang="en-AU" i="1">
                              <a:latin typeface="Cambria Math"/>
                            </a:rPr>
                            <m:t>𝑡</m:t>
                          </m:r>
                        </m:sub>
                        <m:sup>
                          <m:r>
                            <a:rPr lang="en-AU" i="1">
                              <a:latin typeface="Cambria Math"/>
                            </a:rPr>
                            <m:t>𝑁</m:t>
                          </m:r>
                        </m:sup>
                      </m:sSubSup>
                      <m:r>
                        <a:rPr lang="en-AU" i="1">
                          <a:latin typeface="Cambria Math"/>
                        </a:rPr>
                        <m:t>+</m:t>
                      </m:r>
                      <m:nary>
                        <m:naryPr>
                          <m:chr m:val="∑"/>
                          <m:limLoc m:val="undOvr"/>
                          <m:ctrlPr>
                            <a:rPr lang="en-US" i="1">
                              <a:latin typeface="Cambria Math"/>
                            </a:rPr>
                          </m:ctrlPr>
                        </m:naryPr>
                        <m:sub>
                          <m:r>
                            <a:rPr lang="en-AU" i="1">
                              <a:latin typeface="Cambria Math"/>
                            </a:rPr>
                            <m:t>𝑗</m:t>
                          </m:r>
                          <m:r>
                            <a:rPr lang="en-AU" i="1">
                              <a:latin typeface="Cambria Math"/>
                            </a:rPr>
                            <m:t>=1</m:t>
                          </m:r>
                        </m:sub>
                        <m:sup>
                          <m:r>
                            <a:rPr lang="en-AU" i="1">
                              <a:latin typeface="Cambria Math"/>
                            </a:rPr>
                            <m:t>𝑡</m:t>
                          </m:r>
                        </m:sup>
                        <m:e>
                          <m:sSub>
                            <m:sSubPr>
                              <m:ctrlPr>
                                <a:rPr lang="en-US" i="1">
                                  <a:latin typeface="Cambria Math"/>
                                </a:rPr>
                              </m:ctrlPr>
                            </m:sSubPr>
                            <m:e>
                              <m:r>
                                <a:rPr lang="en-AU" i="1">
                                  <a:latin typeface="Cambria Math"/>
                                </a:rPr>
                                <m:t>𝑐</m:t>
                              </m:r>
                            </m:e>
                            <m:sub>
                              <m:r>
                                <a:rPr lang="en-AU" i="1">
                                  <a:latin typeface="Cambria Math"/>
                                </a:rPr>
                                <m:t>𝑖</m:t>
                              </m:r>
                            </m:sub>
                          </m:sSub>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sSub>
                            <m:sSubPr>
                              <m:ctrlPr>
                                <a:rPr lang="en-US" i="1">
                                  <a:latin typeface="Cambria Math"/>
                                </a:rPr>
                              </m:ctrlPr>
                            </m:sSubPr>
                            <m:e>
                              <m:r>
                                <a:rPr lang="en-AU" i="1">
                                  <a:latin typeface="Cambria Math"/>
                                </a:rPr>
                                <m:t>𝐼</m:t>
                              </m:r>
                            </m:e>
                            <m:sub>
                              <m:r>
                                <a:rPr lang="en-AU" i="1">
                                  <a:latin typeface="Cambria Math"/>
                                </a:rPr>
                                <m:t>𝑖</m:t>
                              </m:r>
                              <m:r>
                                <a:rPr lang="en-AU" i="1">
                                  <a:latin typeface="Cambria Math"/>
                                </a:rPr>
                                <m:t>,</m:t>
                              </m:r>
                              <m:r>
                                <a:rPr lang="en-AU" i="1">
                                  <a:latin typeface="Cambria Math"/>
                                </a:rPr>
                                <m:t>𝑗</m:t>
                              </m:r>
                            </m:sub>
                          </m:sSub>
                        </m:e>
                      </m:nary>
                    </m:oMath>
                  </m:oMathPara>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2"/>
                <a:stretch>
                  <a:fillRect t="-1200" r="-502"/>
                </a:stretch>
              </a:blipFill>
            </p:spPr>
            <p:txBody>
              <a:bodyPr/>
              <a:lstStyle/>
              <a:p>
                <a:r>
                  <a:rPr lang="en-US">
                    <a:noFill/>
                  </a:rPr>
                  <a:t> </a:t>
                </a:r>
              </a:p>
            </p:txBody>
          </p:sp>
        </mc:Fallback>
      </mc:AlternateContent>
    </p:spTree>
    <p:extLst>
      <p:ext uri="{BB962C8B-B14F-4D97-AF65-F5344CB8AC3E}">
        <p14:creationId xmlns:p14="http://schemas.microsoft.com/office/powerpoint/2010/main" val="2702169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24</a:t>
            </a:fld>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lstStyle/>
              <a:p>
                <a:r>
                  <a:rPr lang="en-AU" dirty="0"/>
                  <a:t>After the third step, we are able to recover one particular trajectory of investment i: </a:t>
                </a:r>
                <a:endParaRPr lang="en-US" dirty="0"/>
              </a:p>
              <a:p>
                <a:endParaRPr lang="en-US"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a:latin typeface="Cambria Math"/>
                            </a:rPr>
                          </m:ctrlPr>
                        </m:d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r>
                            <a:rPr lang="en-AU" i="1">
                              <a:latin typeface="Cambria Math"/>
                            </a:rPr>
                            <m:t>, </m:t>
                          </m:r>
                          <m:acc>
                            <m:accPr>
                              <m:chr m:val="̃"/>
                              <m:ctrlPr>
                                <a:rPr lang="en-US" i="1">
                                  <a:latin typeface="Cambria Math"/>
                                </a:rPr>
                              </m:ctrlPr>
                            </m:acc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,1</m:t>
                                  </m:r>
                                </m:sub>
                              </m:sSub>
                            </m:e>
                          </m:acc>
                          <m:r>
                            <a:rPr lang="en-AU" i="1">
                              <a:latin typeface="Cambria Math"/>
                            </a:rPr>
                            <m:t>, </m:t>
                          </m:r>
                          <m:acc>
                            <m:accPr>
                              <m:chr m:val="̃"/>
                              <m:ctrlPr>
                                <a:rPr lang="en-US" i="1">
                                  <a:latin typeface="Cambria Math"/>
                                </a:rPr>
                              </m:ctrlPr>
                            </m:acc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,2</m:t>
                                  </m:r>
                                </m:sub>
                              </m:sSub>
                            </m:e>
                          </m:acc>
                          <m:r>
                            <a:rPr lang="en-AU" i="1">
                              <a:latin typeface="Cambria Math"/>
                            </a:rPr>
                            <m:t>…,</m:t>
                          </m:r>
                          <m:acc>
                            <m:accPr>
                              <m:chr m:val="̃"/>
                              <m:ctrlPr>
                                <a:rPr lang="en-US" i="1">
                                  <a:latin typeface="Cambria Math"/>
                                </a:rPr>
                              </m:ctrlPr>
                            </m:acc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m:t>
                                  </m:r>
                                  <m:r>
                                    <a:rPr lang="en-AU" i="1">
                                      <a:latin typeface="Cambria Math"/>
                                    </a:rPr>
                                    <m:t>𝑇</m:t>
                                  </m:r>
                                  <m:r>
                                    <a:rPr lang="en-AU" i="1">
                                      <a:latin typeface="Cambria Math"/>
                                    </a:rPr>
                                    <m:t>−1</m:t>
                                  </m:r>
                                </m:sub>
                              </m:sSub>
                            </m:e>
                          </m:acc>
                          <m:r>
                            <a:rPr lang="en-AU" i="1">
                              <a:latin typeface="Cambria Math"/>
                            </a:rPr>
                            <m:t>,</m:t>
                          </m:r>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m:t>
                              </m:r>
                              <m:r>
                                <a:rPr lang="en-AU" i="1">
                                  <a:latin typeface="Cambria Math"/>
                                </a:rPr>
                                <m:t>𝑇</m:t>
                              </m:r>
                            </m:sub>
                          </m:sSub>
                        </m:e>
                      </m:d>
                    </m:oMath>
                  </m:oMathPara>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2"/>
                <a:stretch>
                  <a:fillRect l="-789" t="-1200"/>
                </a:stretch>
              </a:blipFill>
            </p:spPr>
            <p:txBody>
              <a:bodyPr/>
              <a:lstStyle/>
              <a:p>
                <a:r>
                  <a:rPr lang="en-US">
                    <a:noFill/>
                  </a:rPr>
                  <a:t> </a:t>
                </a:r>
              </a:p>
            </p:txBody>
          </p:sp>
        </mc:Fallback>
      </mc:AlternateContent>
    </p:spTree>
    <p:extLst>
      <p:ext uri="{BB962C8B-B14F-4D97-AF65-F5344CB8AC3E}">
        <p14:creationId xmlns:p14="http://schemas.microsoft.com/office/powerpoint/2010/main" val="869015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Credit Index (Cont.)</a:t>
            </a:r>
          </a:p>
        </p:txBody>
      </p:sp>
      <p:sp>
        <p:nvSpPr>
          <p:cNvPr id="3" name="Slide Number Placeholder 2"/>
          <p:cNvSpPr>
            <a:spLocks noGrp="1"/>
          </p:cNvSpPr>
          <p:nvPr>
            <p:ph type="sldNum" sz="quarter" idx="12"/>
          </p:nvPr>
        </p:nvSpPr>
        <p:spPr/>
        <p:txBody>
          <a:bodyPr/>
          <a:lstStyle/>
          <a:p>
            <a:fld id="{5A660F80-535F-4EA7-9D87-2FBBC280BE86}" type="slidenum">
              <a:rPr lang="en-US" smtClean="0"/>
              <a:t>25</a:t>
            </a:fld>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fontScale="55000" lnSpcReduction="20000"/>
              </a:bodyPr>
              <a:lstStyle/>
              <a:p>
                <a:r>
                  <a:rPr lang="en-AU" b="1" u="sng" dirty="0" smtClean="0"/>
                  <a:t>Last </a:t>
                </a:r>
                <a:r>
                  <a:rPr lang="en-AU" b="1" u="sng" dirty="0"/>
                  <a:t>step </a:t>
                </a:r>
                <a:endParaRPr lang="en-AU" b="1" u="sng" dirty="0" smtClean="0"/>
              </a:p>
              <a:p>
                <a:endParaRPr lang="en-AU" dirty="0"/>
              </a:p>
              <a:p>
                <a:r>
                  <a:rPr lang="en-AU" dirty="0" smtClean="0"/>
                  <a:t>Construct the </a:t>
                </a:r>
                <a:r>
                  <a:rPr lang="en-AU" dirty="0"/>
                  <a:t>Asia private credit return index, which is capitalization-weighted and requires a minimum of two active investments.  More specifically, the individual’s weight, </a:t>
                </a:r>
                <a:r>
                  <a:rPr lang="en-AU" i="1" dirty="0" err="1"/>
                  <a:t>w</a:t>
                </a:r>
                <a:r>
                  <a:rPr lang="en-AU" i="1" baseline="-25000" dirty="0" err="1"/>
                  <a:t>i,t</a:t>
                </a:r>
                <a:r>
                  <a:rPr lang="en-AU" dirty="0"/>
                  <a:t>, is determined by the size of the total investment at its inception </a:t>
                </a:r>
                <a:r>
                  <a:rPr lang="en-AU" i="1" dirty="0"/>
                  <a:t>S</a:t>
                </a:r>
                <a:r>
                  <a:rPr lang="en-AU" i="1" baseline="-25000" dirty="0"/>
                  <a:t>i,0</a:t>
                </a:r>
                <a:r>
                  <a:rPr lang="en-AU" dirty="0"/>
                  <a:t>.  If there are N investments underlying the index on time </a:t>
                </a:r>
                <a:r>
                  <a:rPr lang="en-AU" i="1" dirty="0"/>
                  <a:t>t</a:t>
                </a:r>
                <a:r>
                  <a:rPr lang="en-AU" dirty="0"/>
                  <a:t>, the weight for investment </a:t>
                </a:r>
                <a:r>
                  <a:rPr lang="en-AU" i="1" dirty="0" err="1"/>
                  <a:t>i</a:t>
                </a:r>
                <a:r>
                  <a:rPr lang="en-AU" dirty="0"/>
                  <a:t> is, </a:t>
                </a:r>
                <a:endParaRPr lang="en-US" dirty="0"/>
              </a:p>
              <a:p>
                <a:pPr marL="0" indent="0">
                  <a:buNone/>
                </a:pPr>
                <a:r>
                  <a:rPr lang="en-AU" dirty="0"/>
                  <a:t> </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AU" i="1">
                              <a:latin typeface="Cambria Math"/>
                            </a:rPr>
                            <m:t>𝑤</m:t>
                          </m:r>
                        </m:e>
                        <m:sub>
                          <m:r>
                            <a:rPr lang="en-AU" i="1">
                              <a:latin typeface="Cambria Math"/>
                            </a:rPr>
                            <m:t>𝑖</m:t>
                          </m:r>
                          <m:r>
                            <a:rPr lang="en-AU" i="1">
                              <a:latin typeface="Cambria Math"/>
                            </a:rPr>
                            <m:t>,</m:t>
                          </m:r>
                          <m:r>
                            <a:rPr lang="en-AU" i="1">
                              <a:latin typeface="Cambria Math"/>
                            </a:rPr>
                            <m:t>𝑡</m:t>
                          </m:r>
                        </m:sub>
                      </m:sSub>
                      <m:r>
                        <a:rPr lang="en-AU" i="1">
                          <a:latin typeface="Cambria Math"/>
                        </a:rPr>
                        <m:t>=</m:t>
                      </m:r>
                      <m:f>
                        <m:fPr>
                          <m:ctrlPr>
                            <a:rPr lang="en-US" i="1">
                              <a:latin typeface="Cambria Math"/>
                            </a:rPr>
                          </m:ctrlPr>
                        </m:fPr>
                        <m:num>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,0</m:t>
                              </m:r>
                            </m:sub>
                          </m:sSub>
                        </m:num>
                        <m:den>
                          <m:nary>
                            <m:naryPr>
                              <m:chr m:val="∑"/>
                              <m:limLoc m:val="undOvr"/>
                              <m:ctrlPr>
                                <a:rPr lang="en-US" i="1">
                                  <a:latin typeface="Cambria Math"/>
                                </a:rPr>
                              </m:ctrlPr>
                            </m:naryPr>
                            <m:sub>
                              <m:r>
                                <a:rPr lang="en-AU" i="1">
                                  <a:latin typeface="Cambria Math"/>
                                </a:rPr>
                                <m:t>𝑗</m:t>
                              </m:r>
                              <m:r>
                                <a:rPr lang="en-AU" i="1">
                                  <a:latin typeface="Cambria Math"/>
                                </a:rPr>
                                <m:t>=1</m:t>
                              </m:r>
                            </m:sub>
                            <m:sup>
                              <m:r>
                                <a:rPr lang="en-AU" i="1">
                                  <a:latin typeface="Cambria Math"/>
                                </a:rPr>
                                <m:t>𝑁</m:t>
                              </m:r>
                            </m:sup>
                            <m:e>
                              <m:sSub>
                                <m:sSubPr>
                                  <m:ctrlPr>
                                    <a:rPr lang="en-US" i="1">
                                      <a:latin typeface="Cambria Math"/>
                                    </a:rPr>
                                  </m:ctrlPr>
                                </m:sSubPr>
                                <m:e>
                                  <m:r>
                                    <a:rPr lang="en-AU" i="1">
                                      <a:latin typeface="Cambria Math"/>
                                    </a:rPr>
                                    <m:t>𝑆</m:t>
                                  </m:r>
                                </m:e>
                                <m:sub>
                                  <m:r>
                                    <a:rPr lang="en-AU" i="1">
                                      <a:latin typeface="Cambria Math"/>
                                    </a:rPr>
                                    <m:t>𝑗</m:t>
                                  </m:r>
                                  <m:r>
                                    <a:rPr lang="en-AU" i="1">
                                      <a:latin typeface="Cambria Math"/>
                                    </a:rPr>
                                    <m:t>,0</m:t>
                                  </m:r>
                                </m:sub>
                              </m:sSub>
                            </m:e>
                          </m:nary>
                        </m:den>
                      </m:f>
                    </m:oMath>
                  </m:oMathPara>
                </a14:m>
                <a:endParaRPr lang="en-US" dirty="0"/>
              </a:p>
              <a:p>
                <a:pPr marL="0" indent="0">
                  <a:buNone/>
                </a:pPr>
                <a:r>
                  <a:rPr lang="en-AU" dirty="0"/>
                  <a:t> </a:t>
                </a:r>
                <a:endParaRPr lang="en-US" dirty="0"/>
              </a:p>
              <a:p>
                <a:r>
                  <a:rPr lang="en-AU" dirty="0"/>
                  <a:t>For any </a:t>
                </a:r>
                <a:r>
                  <a:rPr lang="en-AU" i="1" dirty="0"/>
                  <a:t>t</a:t>
                </a:r>
                <a:r>
                  <a:rPr lang="en-AU" dirty="0"/>
                  <a:t> in the sample period from 2006 to 2015, the return index can be calculated as</a:t>
                </a:r>
                <a:endParaRPr lang="en-US" dirty="0"/>
              </a:p>
              <a:p>
                <a:pPr marL="0" indent="0">
                  <a:buNone/>
                </a:pPr>
                <a:r>
                  <a:rPr lang="en-AU" dirty="0"/>
                  <a:t> </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AU" i="1">
                              <a:latin typeface="Cambria Math"/>
                            </a:rPr>
                            <m:t>𝐴𝑃𝐶𝑅</m:t>
                          </m:r>
                        </m:e>
                        <m:sub>
                          <m:r>
                            <a:rPr lang="en-AU" i="1">
                              <a:latin typeface="Cambria Math"/>
                            </a:rPr>
                            <m:t>𝑡</m:t>
                          </m:r>
                        </m:sub>
                      </m:sSub>
                      <m:r>
                        <a:rPr lang="en-AU" i="1">
                          <a:latin typeface="Cambria Math"/>
                        </a:rPr>
                        <m:t>=</m:t>
                      </m:r>
                      <m:nary>
                        <m:naryPr>
                          <m:chr m:val="∑"/>
                          <m:limLoc m:val="undOvr"/>
                          <m:ctrlPr>
                            <a:rPr lang="en-US" i="1">
                              <a:latin typeface="Cambria Math"/>
                            </a:rPr>
                          </m:ctrlPr>
                        </m:naryPr>
                        <m:sub>
                          <m:r>
                            <a:rPr lang="en-AU" i="1">
                              <a:latin typeface="Cambria Math"/>
                            </a:rPr>
                            <m:t>𝑖</m:t>
                          </m:r>
                          <m:r>
                            <a:rPr lang="en-AU" i="1">
                              <a:latin typeface="Cambria Math"/>
                            </a:rPr>
                            <m:t>=1</m:t>
                          </m:r>
                        </m:sub>
                        <m:sup>
                          <m:r>
                            <a:rPr lang="en-AU" i="1">
                              <a:latin typeface="Cambria Math"/>
                            </a:rPr>
                            <m:t>𝑁</m:t>
                          </m:r>
                        </m:sup>
                        <m:e>
                          <m:sSub>
                            <m:sSubPr>
                              <m:ctrlPr>
                                <a:rPr lang="en-US" i="1">
                                  <a:latin typeface="Cambria Math"/>
                                </a:rPr>
                              </m:ctrlPr>
                            </m:sSubPr>
                            <m:e>
                              <m:r>
                                <a:rPr lang="en-AU" i="1">
                                  <a:latin typeface="Cambria Math"/>
                                </a:rPr>
                                <m:t>𝑤</m:t>
                              </m:r>
                            </m:e>
                            <m:sub>
                              <m:r>
                                <a:rPr lang="en-AU" i="1">
                                  <a:latin typeface="Cambria Math"/>
                                </a:rPr>
                                <m:t>𝑖</m:t>
                              </m:r>
                              <m:r>
                                <a:rPr lang="en-AU" i="1">
                                  <a:latin typeface="Cambria Math"/>
                                </a:rPr>
                                <m:t>,</m:t>
                              </m:r>
                              <m:r>
                                <a:rPr lang="en-AU" i="1">
                                  <a:latin typeface="Cambria Math"/>
                                </a:rPr>
                                <m:t>𝑡</m:t>
                              </m:r>
                            </m:sub>
                          </m:sSub>
                          <m:r>
                            <a:rPr lang="en-AU" i="1">
                              <a:latin typeface="Cambria Math"/>
                            </a:rPr>
                            <m:t>(</m:t>
                          </m:r>
                          <m:f>
                            <m:fPr>
                              <m:ctrlPr>
                                <a:rPr lang="en-US" i="1">
                                  <a:latin typeface="Cambria Math"/>
                                </a:rPr>
                              </m:ctrlPr>
                            </m:fPr>
                            <m:num>
                              <m:acc>
                                <m:accPr>
                                  <m:chr m:val="̃"/>
                                  <m:ctrlPr>
                                    <a:rPr lang="en-US" i="1">
                                      <a:latin typeface="Cambria Math"/>
                                    </a:rPr>
                                  </m:ctrlPr>
                                </m:acc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m:t>
                                      </m:r>
                                      <m:r>
                                        <a:rPr lang="en-AU" i="1">
                                          <a:latin typeface="Cambria Math"/>
                                        </a:rPr>
                                        <m:t>𝑡</m:t>
                                      </m:r>
                                    </m:sub>
                                  </m:sSub>
                                </m:e>
                              </m:acc>
                            </m:num>
                            <m:den>
                              <m:acc>
                                <m:accPr>
                                  <m:chr m:val="̃"/>
                                  <m:ctrlPr>
                                    <a:rPr lang="en-US" i="1">
                                      <a:latin typeface="Cambria Math"/>
                                    </a:rPr>
                                  </m:ctrlPr>
                                </m:accPr>
                                <m:e>
                                  <m:sSub>
                                    <m:sSubPr>
                                      <m:ctrlPr>
                                        <a:rPr lang="en-US" i="1">
                                          <a:latin typeface="Cambria Math"/>
                                        </a:rPr>
                                      </m:ctrlPr>
                                    </m:sSubPr>
                                    <m:e>
                                      <m:r>
                                        <a:rPr lang="en-AU" i="1">
                                          <a:latin typeface="Cambria Math"/>
                                        </a:rPr>
                                        <m:t>𝑆</m:t>
                                      </m:r>
                                    </m:e>
                                    <m:sub>
                                      <m:r>
                                        <a:rPr lang="en-AU" i="1">
                                          <a:latin typeface="Cambria Math"/>
                                        </a:rPr>
                                        <m:t>𝑖</m:t>
                                      </m:r>
                                      <m:r>
                                        <a:rPr lang="en-AU" i="1">
                                          <a:latin typeface="Cambria Math"/>
                                        </a:rPr>
                                        <m:t>,</m:t>
                                      </m:r>
                                      <m:r>
                                        <a:rPr lang="en-AU" i="1">
                                          <a:latin typeface="Cambria Math"/>
                                        </a:rPr>
                                        <m:t>𝑡</m:t>
                                      </m:r>
                                      <m:r>
                                        <a:rPr lang="en-AU" i="1">
                                          <a:latin typeface="Cambria Math"/>
                                        </a:rPr>
                                        <m:t>−1</m:t>
                                      </m:r>
                                    </m:sub>
                                  </m:sSub>
                                </m:e>
                              </m:acc>
                            </m:den>
                          </m:f>
                          <m:r>
                            <a:rPr lang="en-AU" i="1">
                              <a:latin typeface="Cambria Math"/>
                            </a:rPr>
                            <m:t>−1)</m:t>
                          </m:r>
                        </m:e>
                      </m:nary>
                    </m:oMath>
                  </m:oMathPara>
                </a14:m>
                <a:endParaRPr lang="en-US" dirty="0"/>
              </a:p>
              <a:p>
                <a:pPr marL="0" indent="0">
                  <a:buNone/>
                </a:pPr>
                <a:r>
                  <a:rPr lang="en-AU" dirty="0"/>
                  <a:t> </a:t>
                </a:r>
                <a:endParaRPr lang="en-US" dirty="0"/>
              </a:p>
              <a:p>
                <a:r>
                  <a:rPr lang="en-AU" dirty="0"/>
                  <a:t>In this model, the loan investment values are quite stable such that a daily change can be close to zero.  Such observations are not uncommon in private debt valuations. </a:t>
                </a:r>
                <a:r>
                  <a:rPr lang="en-AU" dirty="0" err="1"/>
                  <a:t>Agrawal</a:t>
                </a:r>
                <a:r>
                  <a:rPr lang="en-AU" dirty="0"/>
                  <a:t>, </a:t>
                </a:r>
                <a:r>
                  <a:rPr lang="en-AU" dirty="0" err="1"/>
                  <a:t>Korablez</a:t>
                </a:r>
                <a:r>
                  <a:rPr lang="en-AU" dirty="0"/>
                  <a:t> and Dwyer (2008) find that monthly changes in loans quotes are equal to zero around 47% of the time in their sample of LPC loans quotes from 2002 to 2006.</a:t>
                </a:r>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2"/>
                <a:stretch>
                  <a:fillRect t="-1200"/>
                </a:stretch>
              </a:blipFill>
            </p:spPr>
            <p:txBody>
              <a:bodyPr/>
              <a:lstStyle/>
              <a:p>
                <a:r>
                  <a:rPr lang="en-US">
                    <a:noFill/>
                  </a:rPr>
                  <a:t> </a:t>
                </a:r>
              </a:p>
            </p:txBody>
          </p:sp>
        </mc:Fallback>
      </mc:AlternateContent>
    </p:spTree>
    <p:extLst>
      <p:ext uri="{BB962C8B-B14F-4D97-AF65-F5344CB8AC3E}">
        <p14:creationId xmlns:p14="http://schemas.microsoft.com/office/powerpoint/2010/main" val="1510632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Recap:</a:t>
            </a:r>
            <a:r>
              <a:rPr lang="en-US" dirty="0" smtClean="0"/>
              <a:t> Constructing a Credit Index (Cont.)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92500" lnSpcReduction="20000"/>
              </a:bodyPr>
              <a:lstStyle/>
              <a:p>
                <a:r>
                  <a:rPr lang="en-US" sz="1800" dirty="0" smtClean="0"/>
                  <a:t>Our approach</a:t>
                </a:r>
              </a:p>
              <a:p>
                <a:pPr marL="731520" lvl="1" indent="-457200">
                  <a:buFont typeface="+mj-lt"/>
                  <a:buAutoNum type="arabicPeriod"/>
                </a:pPr>
                <a:r>
                  <a:rPr lang="en-US" sz="1800" dirty="0" smtClean="0"/>
                  <a:t>Discretize the time interval between maturity/valuation dates and start dates into </a:t>
                </a:r>
                <a:r>
                  <a:rPr lang="en-US" sz="1800" i="1" dirty="0" smtClean="0"/>
                  <a:t>T</a:t>
                </a:r>
                <a:r>
                  <a:rPr lang="en-US" sz="1800" dirty="0" smtClean="0"/>
                  <a:t> days;</a:t>
                </a:r>
              </a:p>
              <a:p>
                <a:pPr marL="731520" lvl="1" indent="-457200">
                  <a:buFont typeface="+mj-lt"/>
                  <a:buAutoNum type="arabicPeriod"/>
                </a:pPr>
                <a:endParaRPr lang="en-US" sz="1800" dirty="0" smtClean="0"/>
              </a:p>
              <a:p>
                <a:pPr marL="731520" lvl="1" indent="-457200">
                  <a:buFont typeface="+mj-lt"/>
                  <a:buAutoNum type="arabicPeriod"/>
                </a:pPr>
                <a:r>
                  <a:rPr lang="en-US" sz="1800" dirty="0" smtClean="0"/>
                  <a:t>Employ a lattice model</a:t>
                </a:r>
                <a:r>
                  <a:rPr lang="en-US" sz="1800" dirty="0"/>
                  <a:t> </a:t>
                </a:r>
                <a:r>
                  <a:rPr lang="en-US" sz="1800" dirty="0" smtClean="0"/>
                  <a:t>and assume that there are two credit states: default and non-default.  Not allowing for prepayment.</a:t>
                </a:r>
              </a:p>
              <a:p>
                <a:pPr marL="731520" lvl="1" indent="-457200">
                  <a:buFont typeface="+mj-lt"/>
                  <a:buAutoNum type="arabicPeriod"/>
                </a:pPr>
                <a:endParaRPr lang="en-US" sz="1800" dirty="0" smtClean="0"/>
              </a:p>
              <a:p>
                <a:pPr marL="731520" lvl="1" indent="-457200">
                  <a:buFont typeface="+mj-lt"/>
                  <a:buAutoNum type="arabicPeriod"/>
                </a:pPr>
                <a:r>
                  <a:rPr lang="en-US" sz="1800" dirty="0" smtClean="0"/>
                  <a:t>At each credit state in each time period, the transition probability is estimated from the cumulative default rates among speculative-grade ratings in Asia-Pacific region from S&amp;P.</a:t>
                </a:r>
              </a:p>
              <a:p>
                <a:pPr marL="731520" lvl="1" indent="-457200">
                  <a:buFont typeface="+mj-lt"/>
                  <a:buAutoNum type="arabicPeriod"/>
                </a:pPr>
                <a:endParaRPr lang="en-US" sz="1800" dirty="0" smtClean="0"/>
              </a:p>
              <a:p>
                <a:pPr marL="731520" lvl="1" indent="-457200">
                  <a:buFont typeface="+mj-lt"/>
                  <a:buAutoNum type="arabicPeriod"/>
                </a:pPr>
                <a:r>
                  <a:rPr lang="en-US" sz="1800" dirty="0" smtClean="0"/>
                  <a:t>We derive that </a:t>
                </a:r>
              </a:p>
              <a:p>
                <a:pPr marL="0" indent="0" algn="ctr">
                  <a:buNone/>
                </a:pPr>
                <a14:m>
                  <m:oMathPara xmlns:m="http://schemas.openxmlformats.org/officeDocument/2006/math">
                    <m:oMathParaPr>
                      <m:jc m:val="centerGroup"/>
                    </m:oMathParaPr>
                    <m:oMath xmlns:m="http://schemas.openxmlformats.org/officeDocument/2006/math">
                      <m:sSubSup>
                        <m:sSubSupPr>
                          <m:ctrlPr>
                            <a:rPr lang="en-AU" sz="1800" i="1">
                              <a:solidFill>
                                <a:schemeClr val="tx2"/>
                              </a:solidFill>
                              <a:latin typeface="Cambria Math"/>
                            </a:rPr>
                          </m:ctrlPr>
                        </m:sSubSupPr>
                        <m:e>
                          <m:r>
                            <a:rPr lang="en-AU" sz="1800">
                              <a:solidFill>
                                <a:schemeClr val="tx2"/>
                              </a:solidFill>
                              <a:latin typeface="Cambria Math"/>
                            </a:rPr>
                            <m:t>𝑆</m:t>
                          </m:r>
                        </m:e>
                        <m:sub>
                          <m:r>
                            <a:rPr lang="en-AU" sz="1800">
                              <a:solidFill>
                                <a:schemeClr val="tx2"/>
                              </a:solidFill>
                              <a:latin typeface="Cambria Math"/>
                            </a:rPr>
                            <m:t>𝑖</m:t>
                          </m:r>
                          <m:r>
                            <a:rPr lang="en-AU" sz="1800">
                              <a:solidFill>
                                <a:schemeClr val="tx2"/>
                              </a:solidFill>
                              <a:latin typeface="Cambria Math"/>
                            </a:rPr>
                            <m:t>,</m:t>
                          </m:r>
                          <m:r>
                            <a:rPr lang="en-AU" sz="1800">
                              <a:solidFill>
                                <a:schemeClr val="tx2"/>
                              </a:solidFill>
                              <a:latin typeface="Cambria Math"/>
                            </a:rPr>
                            <m:t>𝑡</m:t>
                          </m:r>
                        </m:sub>
                        <m:sup>
                          <m:r>
                            <a:rPr lang="en-AU" sz="1800">
                              <a:solidFill>
                                <a:schemeClr val="tx2"/>
                              </a:solidFill>
                              <a:latin typeface="Cambria Math"/>
                            </a:rPr>
                            <m:t>𝑁</m:t>
                          </m:r>
                        </m:sup>
                      </m:sSubSup>
                      <m:r>
                        <a:rPr lang="en-AU" sz="1800">
                          <a:solidFill>
                            <a:schemeClr val="tx2"/>
                          </a:solidFill>
                          <a:latin typeface="Cambria Math"/>
                        </a:rPr>
                        <m:t>=</m:t>
                      </m:r>
                      <m:sSup>
                        <m:sSupPr>
                          <m:ctrlPr>
                            <a:rPr lang="en-AU" sz="1800" i="1">
                              <a:solidFill>
                                <a:schemeClr val="tx2"/>
                              </a:solidFill>
                              <a:latin typeface="Cambria Math"/>
                            </a:rPr>
                          </m:ctrlPr>
                        </m:sSupPr>
                        <m:e>
                          <m:r>
                            <a:rPr lang="en-AU" sz="1800">
                              <a:solidFill>
                                <a:schemeClr val="tx2"/>
                              </a:solidFill>
                              <a:latin typeface="Cambria Math"/>
                            </a:rPr>
                            <m:t>(1−</m:t>
                          </m:r>
                          <m:sSub>
                            <m:sSubPr>
                              <m:ctrlPr>
                                <a:rPr lang="en-AU" sz="1800" i="1">
                                  <a:solidFill>
                                    <a:schemeClr val="tx2"/>
                                  </a:solidFill>
                                  <a:latin typeface="Cambria Math"/>
                                </a:rPr>
                              </m:ctrlPr>
                            </m:sSubPr>
                            <m:e>
                              <m:r>
                                <a:rPr lang="en-AU" sz="1800">
                                  <a:solidFill>
                                    <a:schemeClr val="tx2"/>
                                  </a:solidFill>
                                  <a:latin typeface="Cambria Math"/>
                                </a:rPr>
                                <m:t>𝑝</m:t>
                              </m:r>
                            </m:e>
                            <m:sub>
                              <m:r>
                                <a:rPr lang="en-AU" sz="1800">
                                  <a:solidFill>
                                    <a:schemeClr val="tx2"/>
                                  </a:solidFill>
                                  <a:latin typeface="Cambria Math"/>
                                </a:rPr>
                                <m:t>𝑖</m:t>
                              </m:r>
                              <m:r>
                                <a:rPr lang="en-AU" sz="1800">
                                  <a:solidFill>
                                    <a:schemeClr val="tx2"/>
                                  </a:solidFill>
                                  <a:latin typeface="Cambria Math"/>
                                </a:rPr>
                                <m:t>,</m:t>
                              </m:r>
                              <m:r>
                                <a:rPr lang="en-AU" sz="1800">
                                  <a:solidFill>
                                    <a:schemeClr val="tx2"/>
                                  </a:solidFill>
                                  <a:latin typeface="Cambria Math"/>
                                </a:rPr>
                                <m:t>𝑡</m:t>
                              </m:r>
                            </m:sub>
                          </m:sSub>
                          <m:r>
                            <a:rPr lang="en-AU" sz="1800">
                              <a:solidFill>
                                <a:schemeClr val="tx2"/>
                              </a:solidFill>
                              <a:latin typeface="Cambria Math"/>
                            </a:rPr>
                            <m:t>)</m:t>
                          </m:r>
                        </m:e>
                        <m:sup>
                          <m:r>
                            <a:rPr lang="en-AU" sz="1800">
                              <a:solidFill>
                                <a:schemeClr val="tx2"/>
                              </a:solidFill>
                              <a:latin typeface="Cambria Math"/>
                            </a:rPr>
                            <m:t>𝑇</m:t>
                          </m:r>
                          <m:r>
                            <a:rPr lang="en-AU" sz="1800">
                              <a:solidFill>
                                <a:schemeClr val="tx2"/>
                              </a:solidFill>
                              <a:latin typeface="Cambria Math"/>
                            </a:rPr>
                            <m:t>−</m:t>
                          </m:r>
                          <m:r>
                            <a:rPr lang="en-AU" sz="1800">
                              <a:solidFill>
                                <a:schemeClr val="tx2"/>
                              </a:solidFill>
                              <a:latin typeface="Cambria Math"/>
                            </a:rPr>
                            <m:t>𝑡</m:t>
                          </m:r>
                        </m:sup>
                      </m:sSup>
                      <m:sSub>
                        <m:sSubPr>
                          <m:ctrlPr>
                            <a:rPr lang="en-AU" sz="1800" i="1">
                              <a:solidFill>
                                <a:schemeClr val="tx2"/>
                              </a:solidFill>
                              <a:latin typeface="Cambria Math"/>
                            </a:rPr>
                          </m:ctrlPr>
                        </m:sSubPr>
                        <m:e>
                          <m:r>
                            <a:rPr lang="en-AU" sz="1800">
                              <a:solidFill>
                                <a:schemeClr val="tx2"/>
                              </a:solidFill>
                              <a:latin typeface="Cambria Math"/>
                            </a:rPr>
                            <m:t>𝑆</m:t>
                          </m:r>
                        </m:e>
                        <m:sub>
                          <m:r>
                            <a:rPr lang="en-AU" sz="1800">
                              <a:solidFill>
                                <a:schemeClr val="tx2"/>
                              </a:solidFill>
                              <a:latin typeface="Cambria Math"/>
                            </a:rPr>
                            <m:t>𝑖</m:t>
                          </m:r>
                          <m:r>
                            <a:rPr lang="en-AU" sz="1800">
                              <a:solidFill>
                                <a:schemeClr val="tx2"/>
                              </a:solidFill>
                              <a:latin typeface="Cambria Math"/>
                            </a:rPr>
                            <m:t>, </m:t>
                          </m:r>
                          <m:r>
                            <a:rPr lang="en-AU" sz="1800">
                              <a:solidFill>
                                <a:schemeClr val="tx2"/>
                              </a:solidFill>
                              <a:latin typeface="Cambria Math"/>
                            </a:rPr>
                            <m:t>𝑇</m:t>
                          </m:r>
                        </m:sub>
                      </m:sSub>
                      <m:r>
                        <a:rPr lang="en-AU" sz="1800">
                          <a:solidFill>
                            <a:schemeClr val="tx2"/>
                          </a:solidFill>
                          <a:latin typeface="Cambria Math"/>
                        </a:rPr>
                        <m:t>+</m:t>
                      </m:r>
                      <m:sSub>
                        <m:sSubPr>
                          <m:ctrlPr>
                            <a:rPr lang="en-AU" sz="1800" i="1">
                              <a:solidFill>
                                <a:schemeClr val="tx2"/>
                              </a:solidFill>
                              <a:latin typeface="Cambria Math"/>
                            </a:rPr>
                          </m:ctrlPr>
                        </m:sSubPr>
                        <m:e>
                          <m:r>
                            <a:rPr lang="en-AU" sz="1800">
                              <a:solidFill>
                                <a:schemeClr val="tx2"/>
                              </a:solidFill>
                              <a:latin typeface="Cambria Math"/>
                            </a:rPr>
                            <m:t>𝑝</m:t>
                          </m:r>
                        </m:e>
                        <m:sub>
                          <m:r>
                            <a:rPr lang="en-AU" sz="1800">
                              <a:solidFill>
                                <a:schemeClr val="tx2"/>
                              </a:solidFill>
                              <a:latin typeface="Cambria Math"/>
                            </a:rPr>
                            <m:t>𝑖</m:t>
                          </m:r>
                          <m:r>
                            <a:rPr lang="en-AU" sz="1800">
                              <a:solidFill>
                                <a:schemeClr val="tx2"/>
                              </a:solidFill>
                              <a:latin typeface="Cambria Math"/>
                            </a:rPr>
                            <m:t>,</m:t>
                          </m:r>
                          <m:r>
                            <a:rPr lang="en-AU" sz="1800">
                              <a:solidFill>
                                <a:schemeClr val="tx2"/>
                              </a:solidFill>
                              <a:latin typeface="Cambria Math"/>
                            </a:rPr>
                            <m:t>𝑡</m:t>
                          </m:r>
                        </m:sub>
                      </m:sSub>
                      <m:sSub>
                        <m:sSubPr>
                          <m:ctrlPr>
                            <a:rPr lang="en-AU" sz="1800" i="1">
                              <a:solidFill>
                                <a:schemeClr val="tx2"/>
                              </a:solidFill>
                              <a:latin typeface="Cambria Math"/>
                            </a:rPr>
                          </m:ctrlPr>
                        </m:sSubPr>
                        <m:e>
                          <m:r>
                            <a:rPr lang="en-AU" sz="1800">
                              <a:solidFill>
                                <a:schemeClr val="tx2"/>
                              </a:solidFill>
                              <a:latin typeface="Cambria Math"/>
                            </a:rPr>
                            <m:t>𝑆</m:t>
                          </m:r>
                        </m:e>
                        <m:sub>
                          <m:r>
                            <a:rPr lang="en-AU" sz="1800">
                              <a:solidFill>
                                <a:schemeClr val="tx2"/>
                              </a:solidFill>
                              <a:latin typeface="Cambria Math"/>
                            </a:rPr>
                            <m:t>𝑖</m:t>
                          </m:r>
                          <m:r>
                            <a:rPr lang="en-AU" sz="1800">
                              <a:solidFill>
                                <a:schemeClr val="tx2"/>
                              </a:solidFill>
                              <a:latin typeface="Cambria Math"/>
                            </a:rPr>
                            <m:t>,0</m:t>
                          </m:r>
                        </m:sub>
                      </m:sSub>
                      <m:r>
                        <a:rPr lang="en-AU" sz="1800">
                          <a:solidFill>
                            <a:schemeClr val="tx2"/>
                          </a:solidFill>
                          <a:latin typeface="Cambria Math"/>
                        </a:rPr>
                        <m:t>(1−</m:t>
                      </m:r>
                      <m:r>
                        <a:rPr lang="en-AU" sz="1800">
                          <a:solidFill>
                            <a:schemeClr val="tx2"/>
                          </a:solidFill>
                          <a:latin typeface="Cambria Math"/>
                        </a:rPr>
                        <m:t>𝐿𝐺𝐷</m:t>
                      </m:r>
                      <m:r>
                        <a:rPr lang="en-AU" sz="1800">
                          <a:solidFill>
                            <a:schemeClr val="tx2"/>
                          </a:solidFill>
                          <a:latin typeface="Cambria Math"/>
                        </a:rPr>
                        <m:t>)</m:t>
                      </m:r>
                      <m:d>
                        <m:dPr>
                          <m:begChr m:val="{"/>
                          <m:endChr m:val="}"/>
                          <m:ctrlPr>
                            <a:rPr lang="en-AU" sz="1800" i="1">
                              <a:solidFill>
                                <a:schemeClr val="tx2"/>
                              </a:solidFill>
                              <a:latin typeface="Cambria Math"/>
                            </a:rPr>
                          </m:ctrlPr>
                        </m:dPr>
                        <m:e>
                          <m:sSup>
                            <m:sSupPr>
                              <m:ctrlPr>
                                <a:rPr lang="en-AU" sz="1800" i="1">
                                  <a:solidFill>
                                    <a:schemeClr val="tx2"/>
                                  </a:solidFill>
                                  <a:latin typeface="Cambria Math"/>
                                </a:rPr>
                              </m:ctrlPr>
                            </m:sSupPr>
                            <m:e>
                              <m:r>
                                <a:rPr lang="en-AU" sz="1800">
                                  <a:solidFill>
                                    <a:schemeClr val="tx2"/>
                                  </a:solidFill>
                                  <a:latin typeface="Cambria Math"/>
                                </a:rPr>
                                <m:t>(1−</m:t>
                              </m:r>
                              <m:sSub>
                                <m:sSubPr>
                                  <m:ctrlPr>
                                    <a:rPr lang="en-AU" sz="1800" i="1">
                                      <a:solidFill>
                                        <a:schemeClr val="tx2"/>
                                      </a:solidFill>
                                      <a:latin typeface="Cambria Math"/>
                                    </a:rPr>
                                  </m:ctrlPr>
                                </m:sSubPr>
                                <m:e>
                                  <m:r>
                                    <a:rPr lang="en-AU" sz="1800">
                                      <a:solidFill>
                                        <a:schemeClr val="tx2"/>
                                      </a:solidFill>
                                      <a:latin typeface="Cambria Math"/>
                                    </a:rPr>
                                    <m:t>𝑝</m:t>
                                  </m:r>
                                </m:e>
                                <m:sub>
                                  <m:r>
                                    <a:rPr lang="en-AU" sz="1800">
                                      <a:solidFill>
                                        <a:schemeClr val="tx2"/>
                                      </a:solidFill>
                                      <a:latin typeface="Cambria Math"/>
                                    </a:rPr>
                                    <m:t>𝑖</m:t>
                                  </m:r>
                                  <m:r>
                                    <a:rPr lang="en-AU" sz="1800">
                                      <a:solidFill>
                                        <a:schemeClr val="tx2"/>
                                      </a:solidFill>
                                      <a:latin typeface="Cambria Math"/>
                                    </a:rPr>
                                    <m:t>,</m:t>
                                  </m:r>
                                  <m:r>
                                    <a:rPr lang="en-AU" sz="1800">
                                      <a:solidFill>
                                        <a:schemeClr val="tx2"/>
                                      </a:solidFill>
                                      <a:latin typeface="Cambria Math"/>
                                    </a:rPr>
                                    <m:t>𝑡</m:t>
                                  </m:r>
                                </m:sub>
                              </m:sSub>
                              <m:r>
                                <a:rPr lang="en-AU" sz="1800">
                                  <a:solidFill>
                                    <a:schemeClr val="tx2"/>
                                  </a:solidFill>
                                  <a:latin typeface="Cambria Math"/>
                                </a:rPr>
                                <m:t>)</m:t>
                              </m:r>
                            </m:e>
                            <m:sup>
                              <m:r>
                                <a:rPr lang="en-AU" sz="1800">
                                  <a:solidFill>
                                    <a:schemeClr val="tx2"/>
                                  </a:solidFill>
                                  <a:latin typeface="Cambria Math"/>
                                </a:rPr>
                                <m:t>𝑇</m:t>
                              </m:r>
                              <m:r>
                                <a:rPr lang="en-AU" sz="1800">
                                  <a:solidFill>
                                    <a:schemeClr val="tx2"/>
                                  </a:solidFill>
                                  <a:latin typeface="Cambria Math"/>
                                </a:rPr>
                                <m:t>−</m:t>
                              </m:r>
                              <m:r>
                                <a:rPr lang="en-AU" sz="1800">
                                  <a:solidFill>
                                    <a:schemeClr val="tx2"/>
                                  </a:solidFill>
                                  <a:latin typeface="Cambria Math"/>
                                </a:rPr>
                                <m:t>𝑡</m:t>
                              </m:r>
                              <m:r>
                                <a:rPr lang="en-AU" sz="1800">
                                  <a:solidFill>
                                    <a:schemeClr val="tx2"/>
                                  </a:solidFill>
                                  <a:latin typeface="Cambria Math"/>
                                </a:rPr>
                                <m:t>−1</m:t>
                              </m:r>
                            </m:sup>
                          </m:sSup>
                          <m:r>
                            <a:rPr lang="en-AU" sz="1800">
                              <a:solidFill>
                                <a:schemeClr val="tx2"/>
                              </a:solidFill>
                              <a:latin typeface="Cambria Math"/>
                            </a:rPr>
                            <m:t>+</m:t>
                          </m:r>
                          <m:sSup>
                            <m:sSupPr>
                              <m:ctrlPr>
                                <a:rPr lang="en-AU" sz="1800" i="1">
                                  <a:solidFill>
                                    <a:schemeClr val="tx2"/>
                                  </a:solidFill>
                                  <a:latin typeface="Cambria Math"/>
                                </a:rPr>
                              </m:ctrlPr>
                            </m:sSupPr>
                            <m:e>
                              <m:r>
                                <a:rPr lang="en-AU" sz="1800">
                                  <a:solidFill>
                                    <a:schemeClr val="tx2"/>
                                  </a:solidFill>
                                  <a:latin typeface="Cambria Math"/>
                                </a:rPr>
                                <m:t>(1−</m:t>
                              </m:r>
                              <m:sSub>
                                <m:sSubPr>
                                  <m:ctrlPr>
                                    <a:rPr lang="en-AU" sz="1800" i="1">
                                      <a:solidFill>
                                        <a:schemeClr val="tx2"/>
                                      </a:solidFill>
                                      <a:latin typeface="Cambria Math"/>
                                    </a:rPr>
                                  </m:ctrlPr>
                                </m:sSubPr>
                                <m:e>
                                  <m:r>
                                    <a:rPr lang="en-AU" sz="1800">
                                      <a:solidFill>
                                        <a:schemeClr val="tx2"/>
                                      </a:solidFill>
                                      <a:latin typeface="Cambria Math"/>
                                    </a:rPr>
                                    <m:t>𝑝</m:t>
                                  </m:r>
                                </m:e>
                                <m:sub>
                                  <m:r>
                                    <a:rPr lang="en-AU" sz="1800">
                                      <a:solidFill>
                                        <a:schemeClr val="tx2"/>
                                      </a:solidFill>
                                      <a:latin typeface="Cambria Math"/>
                                    </a:rPr>
                                    <m:t>𝑖</m:t>
                                  </m:r>
                                  <m:r>
                                    <a:rPr lang="en-AU" sz="1800">
                                      <a:solidFill>
                                        <a:schemeClr val="tx2"/>
                                      </a:solidFill>
                                      <a:latin typeface="Cambria Math"/>
                                    </a:rPr>
                                    <m:t>,</m:t>
                                  </m:r>
                                  <m:r>
                                    <a:rPr lang="en-AU" sz="1800">
                                      <a:solidFill>
                                        <a:schemeClr val="tx2"/>
                                      </a:solidFill>
                                      <a:latin typeface="Cambria Math"/>
                                    </a:rPr>
                                    <m:t>𝑡</m:t>
                                  </m:r>
                                </m:sub>
                              </m:sSub>
                              <m:r>
                                <a:rPr lang="en-AU" sz="1800">
                                  <a:solidFill>
                                    <a:schemeClr val="tx2"/>
                                  </a:solidFill>
                                  <a:latin typeface="Cambria Math"/>
                                </a:rPr>
                                <m:t>)</m:t>
                              </m:r>
                            </m:e>
                            <m:sup>
                              <m:r>
                                <a:rPr lang="en-AU" sz="1800">
                                  <a:solidFill>
                                    <a:schemeClr val="tx2"/>
                                  </a:solidFill>
                                  <a:latin typeface="Cambria Math"/>
                                </a:rPr>
                                <m:t>𝑇</m:t>
                              </m:r>
                              <m:r>
                                <a:rPr lang="en-AU" sz="1800">
                                  <a:solidFill>
                                    <a:schemeClr val="tx2"/>
                                  </a:solidFill>
                                  <a:latin typeface="Cambria Math"/>
                                </a:rPr>
                                <m:t>−</m:t>
                              </m:r>
                              <m:r>
                                <a:rPr lang="en-AU" sz="1800">
                                  <a:solidFill>
                                    <a:schemeClr val="tx2"/>
                                  </a:solidFill>
                                  <a:latin typeface="Cambria Math"/>
                                </a:rPr>
                                <m:t>𝑡</m:t>
                              </m:r>
                              <m:r>
                                <a:rPr lang="en-AU" sz="1800">
                                  <a:solidFill>
                                    <a:schemeClr val="tx2"/>
                                  </a:solidFill>
                                  <a:latin typeface="Cambria Math"/>
                                </a:rPr>
                                <m:t>−2</m:t>
                              </m:r>
                            </m:sup>
                          </m:sSup>
                          <m:r>
                            <a:rPr lang="en-AU" sz="1800">
                              <a:solidFill>
                                <a:schemeClr val="tx2"/>
                              </a:solidFill>
                              <a:latin typeface="Cambria Math"/>
                            </a:rPr>
                            <m:t>+…+1</m:t>
                          </m:r>
                        </m:e>
                      </m:d>
                    </m:oMath>
                  </m:oMathPara>
                </a14:m>
                <a:endParaRPr lang="en-AU" sz="1800" dirty="0">
                  <a:solidFill>
                    <a:schemeClr val="tx2"/>
                  </a:solidFill>
                </a:endParaRPr>
              </a:p>
              <a:p>
                <a:pPr marL="0" indent="0" algn="ctr">
                  <a:buNone/>
                </a:pPr>
                <a14:m>
                  <m:oMathPara xmlns:m="http://schemas.openxmlformats.org/officeDocument/2006/math">
                    <m:oMathParaPr>
                      <m:jc m:val="centerGroup"/>
                    </m:oMathParaPr>
                    <m:oMath xmlns:m="http://schemas.openxmlformats.org/officeDocument/2006/math">
                      <m:sSubSup>
                        <m:sSubSupPr>
                          <m:ctrlPr>
                            <a:rPr lang="en-AU" sz="1800" i="1">
                              <a:solidFill>
                                <a:schemeClr val="tx2"/>
                              </a:solidFill>
                              <a:latin typeface="Cambria Math"/>
                            </a:rPr>
                          </m:ctrlPr>
                        </m:sSubSupPr>
                        <m:e>
                          <m:r>
                            <a:rPr lang="en-AU" sz="1800">
                              <a:solidFill>
                                <a:schemeClr val="tx2"/>
                              </a:solidFill>
                              <a:latin typeface="Cambria Math"/>
                            </a:rPr>
                            <m:t>𝑆</m:t>
                          </m:r>
                        </m:e>
                        <m:sub>
                          <m:r>
                            <a:rPr lang="en-AU" sz="1800">
                              <a:solidFill>
                                <a:schemeClr val="tx2"/>
                              </a:solidFill>
                              <a:latin typeface="Cambria Math"/>
                            </a:rPr>
                            <m:t>𝑖</m:t>
                          </m:r>
                          <m:r>
                            <a:rPr lang="en-AU" sz="1800">
                              <a:solidFill>
                                <a:schemeClr val="tx2"/>
                              </a:solidFill>
                              <a:latin typeface="Cambria Math"/>
                            </a:rPr>
                            <m:t>,</m:t>
                          </m:r>
                          <m:r>
                            <a:rPr lang="en-AU" sz="1800">
                              <a:solidFill>
                                <a:schemeClr val="tx2"/>
                              </a:solidFill>
                              <a:latin typeface="Cambria Math"/>
                            </a:rPr>
                            <m:t>𝑡</m:t>
                          </m:r>
                        </m:sub>
                        <m:sup>
                          <m:r>
                            <a:rPr lang="en-AU" sz="1800">
                              <a:solidFill>
                                <a:schemeClr val="tx2"/>
                              </a:solidFill>
                              <a:latin typeface="Cambria Math"/>
                            </a:rPr>
                            <m:t>𝐷</m:t>
                          </m:r>
                        </m:sup>
                      </m:sSubSup>
                      <m:r>
                        <a:rPr lang="en-AU" sz="1800">
                          <a:solidFill>
                            <a:schemeClr val="tx2"/>
                          </a:solidFill>
                          <a:latin typeface="Cambria Math"/>
                        </a:rPr>
                        <m:t>=</m:t>
                      </m:r>
                      <m:d>
                        <m:dPr>
                          <m:ctrlPr>
                            <a:rPr lang="en-AU" sz="1800" i="1">
                              <a:solidFill>
                                <a:schemeClr val="tx2"/>
                              </a:solidFill>
                              <a:latin typeface="Cambria Math"/>
                            </a:rPr>
                          </m:ctrlPr>
                        </m:dPr>
                        <m:e>
                          <m:r>
                            <a:rPr lang="en-AU" sz="1800">
                              <a:solidFill>
                                <a:schemeClr val="tx2"/>
                              </a:solidFill>
                              <a:latin typeface="Cambria Math"/>
                            </a:rPr>
                            <m:t>1−</m:t>
                          </m:r>
                          <m:r>
                            <a:rPr lang="en-AU" sz="1800">
                              <a:solidFill>
                                <a:schemeClr val="tx2"/>
                              </a:solidFill>
                              <a:latin typeface="Cambria Math"/>
                            </a:rPr>
                            <m:t>𝐿𝐺𝐷</m:t>
                          </m:r>
                        </m:e>
                      </m:d>
                      <m:sSub>
                        <m:sSubPr>
                          <m:ctrlPr>
                            <a:rPr lang="en-AU" sz="1800" i="1">
                              <a:solidFill>
                                <a:schemeClr val="tx2"/>
                              </a:solidFill>
                              <a:latin typeface="Cambria Math"/>
                            </a:rPr>
                          </m:ctrlPr>
                        </m:sSubPr>
                        <m:e>
                          <m:r>
                            <a:rPr lang="en-AU" sz="1800">
                              <a:solidFill>
                                <a:schemeClr val="tx2"/>
                              </a:solidFill>
                              <a:latin typeface="Cambria Math"/>
                            </a:rPr>
                            <m:t>𝑆</m:t>
                          </m:r>
                        </m:e>
                        <m:sub>
                          <m:r>
                            <a:rPr lang="en-AU" sz="1800">
                              <a:solidFill>
                                <a:schemeClr val="tx2"/>
                              </a:solidFill>
                              <a:latin typeface="Cambria Math"/>
                            </a:rPr>
                            <m:t>𝑖</m:t>
                          </m:r>
                          <m:r>
                            <a:rPr lang="en-AU" sz="1800">
                              <a:solidFill>
                                <a:schemeClr val="tx2"/>
                              </a:solidFill>
                              <a:latin typeface="Cambria Math"/>
                            </a:rPr>
                            <m:t>,0</m:t>
                          </m:r>
                        </m:sub>
                      </m:sSub>
                    </m:oMath>
                  </m:oMathPara>
                </a14:m>
                <a:endParaRPr lang="en-US" sz="1800" dirty="0">
                  <a:solidFill>
                    <a:schemeClr val="tx2"/>
                  </a:solidFill>
                </a:endParaRPr>
              </a:p>
              <a:p>
                <a:pPr marL="274320" lvl="1" indent="0">
                  <a:buNone/>
                </a:pPr>
                <a:endParaRPr lang="en-US" sz="1800" dirty="0" smtClean="0"/>
              </a:p>
              <a:p>
                <a:pPr marL="274320" lvl="1" indent="0">
                  <a:buNone/>
                </a:pPr>
                <a:r>
                  <a:rPr lang="en-US" sz="1800" dirty="0" smtClean="0"/>
                  <a:t>Where </a:t>
                </a:r>
                <a:r>
                  <a:rPr lang="en-AU" sz="1800" i="1" dirty="0" err="1"/>
                  <a:t>p</a:t>
                </a:r>
                <a:r>
                  <a:rPr lang="en-AU" sz="1800" i="1" baseline="-25000" dirty="0" err="1"/>
                  <a:t>i,t</a:t>
                </a:r>
                <a:r>
                  <a:rPr lang="en-AU" sz="1800" dirty="0"/>
                  <a:t> is the probability of default for investment </a:t>
                </a:r>
                <a:r>
                  <a:rPr lang="en-AU" sz="1800" i="1" dirty="0" err="1"/>
                  <a:t>i</a:t>
                </a:r>
                <a:r>
                  <a:rPr lang="en-AU" sz="1800" dirty="0"/>
                  <a:t>, </a:t>
                </a:r>
                <a14:m>
                  <m:oMath xmlns:m="http://schemas.openxmlformats.org/officeDocument/2006/math">
                    <m:sSubSup>
                      <m:sSubSupPr>
                        <m:ctrlPr>
                          <a:rPr lang="en-AU" sz="1800" i="1">
                            <a:latin typeface="Cambria Math"/>
                          </a:rPr>
                        </m:ctrlPr>
                      </m:sSubSupPr>
                      <m:e>
                        <m:r>
                          <a:rPr lang="en-AU" sz="1800" i="1">
                            <a:latin typeface="Cambria Math"/>
                          </a:rPr>
                          <m:t>𝑆</m:t>
                        </m:r>
                      </m:e>
                      <m:sub>
                        <m:r>
                          <a:rPr lang="en-AU" sz="1800" i="1">
                            <a:latin typeface="Cambria Math"/>
                          </a:rPr>
                          <m:t>𝑖</m:t>
                        </m:r>
                        <m:r>
                          <a:rPr lang="en-AU" sz="1800" i="1">
                            <a:latin typeface="Cambria Math"/>
                          </a:rPr>
                          <m:t>,</m:t>
                        </m:r>
                        <m:r>
                          <a:rPr lang="en-AU" sz="1800" i="1">
                            <a:latin typeface="Cambria Math"/>
                          </a:rPr>
                          <m:t>𝑡</m:t>
                        </m:r>
                      </m:sub>
                      <m:sup>
                        <m:r>
                          <a:rPr lang="en-AU" sz="1800" i="1">
                            <a:latin typeface="Cambria Math"/>
                          </a:rPr>
                          <m:t>𝑁</m:t>
                        </m:r>
                      </m:sup>
                    </m:sSubSup>
                  </m:oMath>
                </a14:m>
                <a:r>
                  <a:rPr lang="en-AU" sz="1800" dirty="0"/>
                  <a:t> and </a:t>
                </a:r>
                <a14:m>
                  <m:oMath xmlns:m="http://schemas.openxmlformats.org/officeDocument/2006/math">
                    <m:sSubSup>
                      <m:sSubSupPr>
                        <m:ctrlPr>
                          <a:rPr lang="en-AU" sz="1800" i="1">
                            <a:latin typeface="Cambria Math"/>
                          </a:rPr>
                        </m:ctrlPr>
                      </m:sSubSupPr>
                      <m:e>
                        <m:r>
                          <a:rPr lang="en-AU" sz="1800" i="1">
                            <a:latin typeface="Cambria Math"/>
                          </a:rPr>
                          <m:t>𝑆</m:t>
                        </m:r>
                      </m:e>
                      <m:sub>
                        <m:r>
                          <a:rPr lang="en-AU" sz="1800" i="1">
                            <a:latin typeface="Cambria Math"/>
                          </a:rPr>
                          <m:t>𝑖</m:t>
                        </m:r>
                        <m:r>
                          <a:rPr lang="en-AU" sz="1800" i="1">
                            <a:latin typeface="Cambria Math"/>
                          </a:rPr>
                          <m:t>,</m:t>
                        </m:r>
                        <m:r>
                          <a:rPr lang="en-AU" sz="1800" i="1">
                            <a:latin typeface="Cambria Math"/>
                          </a:rPr>
                          <m:t>𝑡</m:t>
                        </m:r>
                      </m:sub>
                      <m:sup>
                        <m:r>
                          <a:rPr lang="en-AU" sz="1800" i="1">
                            <a:latin typeface="Cambria Math"/>
                          </a:rPr>
                          <m:t>𝐷</m:t>
                        </m:r>
                      </m:sup>
                    </m:sSubSup>
                  </m:oMath>
                </a14:m>
                <a:r>
                  <a:rPr lang="en-AU" sz="1800" dirty="0" smtClean="0"/>
                  <a:t> represent </a:t>
                </a:r>
                <a:r>
                  <a:rPr lang="en-AU" sz="1800" dirty="0"/>
                  <a:t>the value at time </a:t>
                </a:r>
                <a:r>
                  <a:rPr lang="en-AU" sz="1800" i="1" dirty="0"/>
                  <a:t>t</a:t>
                </a:r>
                <a:r>
                  <a:rPr lang="en-AU" sz="1800" dirty="0"/>
                  <a:t> if it is non-default and default from previous time </a:t>
                </a:r>
                <a:r>
                  <a:rPr lang="en-AU" sz="1800" i="1" dirty="0" smtClean="0"/>
                  <a:t>t-1</a:t>
                </a:r>
                <a:r>
                  <a:rPr lang="en-AU" sz="1800" dirty="0" smtClean="0"/>
                  <a:t>.  We assume the loss given default rate to be 20%.  </a:t>
                </a:r>
                <a:r>
                  <a:rPr lang="en-US" sz="1800" dirty="0" smtClean="0"/>
                  <a:t> </a:t>
                </a:r>
              </a:p>
              <a:p>
                <a:pPr marL="274320" lvl="1" indent="0">
                  <a:buNone/>
                </a:pPr>
                <a:endParaRPr lang="en-AU" sz="1600" dirty="0"/>
              </a:p>
              <a:p>
                <a:pPr marL="617220" lvl="1" indent="-342900">
                  <a:buFont typeface="+mj-lt"/>
                  <a:buAutoNum type="arabicPeriod"/>
                </a:pPr>
                <a:endParaRPr lang="en-US" sz="1600" dirty="0" smtClean="0"/>
              </a:p>
              <a:p>
                <a:pPr marL="274320" lvl="1" indent="0">
                  <a:buNone/>
                </a:pPr>
                <a:endParaRPr lang="en-US" sz="1600" dirty="0" smtClean="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72" t="-1467" r="-860" b="-1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A660F80-535F-4EA7-9D87-2FBBC280BE86}" type="slidenum">
              <a:rPr lang="en-US" smtClean="0"/>
              <a:t>26</a:t>
            </a:fld>
            <a:endParaRPr lang="en-US"/>
          </a:p>
        </p:txBody>
      </p:sp>
    </p:spTree>
    <p:extLst>
      <p:ext uri="{BB962C8B-B14F-4D97-AF65-F5344CB8AC3E}">
        <p14:creationId xmlns:p14="http://schemas.microsoft.com/office/powerpoint/2010/main" val="931248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Constructing a Credit Index (Cont.)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sz="1800" dirty="0" smtClean="0"/>
                  <a:t>Our approach</a:t>
                </a:r>
              </a:p>
              <a:p>
                <a:pPr marL="617220" lvl="1" indent="-342900">
                  <a:buFont typeface="+mj-lt"/>
                  <a:buAutoNum type="arabicPeriod" startAt="5"/>
                </a:pPr>
                <a:r>
                  <a:rPr lang="en-US" sz="1600" dirty="0" smtClean="0"/>
                  <a:t>To allow for coupon payment:</a:t>
                </a:r>
              </a:p>
              <a:p>
                <a:pPr marL="1371600" lvl="5" indent="0">
                  <a:buNone/>
                </a:pPr>
                <a14:m>
                  <m:oMathPara xmlns:m="http://schemas.openxmlformats.org/officeDocument/2006/math">
                    <m:oMathParaPr>
                      <m:jc m:val="centerGroup"/>
                    </m:oMathParaPr>
                    <m:oMath xmlns:m="http://schemas.openxmlformats.org/officeDocument/2006/math">
                      <m:acc>
                        <m:accPr>
                          <m:chr m:val="̃"/>
                          <m:ctrlPr>
                            <a:rPr lang="en-AU" sz="1600" i="1">
                              <a:solidFill>
                                <a:schemeClr val="tx2"/>
                              </a:solidFill>
                              <a:latin typeface="Cambria Math"/>
                            </a:rPr>
                          </m:ctrlPr>
                        </m:accPr>
                        <m:e>
                          <m:sSub>
                            <m:sSubPr>
                              <m:ctrlPr>
                                <a:rPr lang="en-AU" sz="1600" i="1">
                                  <a:solidFill>
                                    <a:schemeClr val="tx2"/>
                                  </a:solidFill>
                                  <a:latin typeface="Cambria Math"/>
                                </a:rPr>
                              </m:ctrlPr>
                            </m:sSubPr>
                            <m:e>
                              <m:r>
                                <a:rPr lang="en-AU" sz="1600">
                                  <a:solidFill>
                                    <a:schemeClr val="tx2"/>
                                  </a:solidFill>
                                  <a:latin typeface="Cambria Math"/>
                                </a:rPr>
                                <m:t>𝑆</m:t>
                              </m:r>
                            </m:e>
                            <m:sub>
                              <m:r>
                                <a:rPr lang="en-AU" sz="1600">
                                  <a:solidFill>
                                    <a:schemeClr val="tx2"/>
                                  </a:solidFill>
                                  <a:latin typeface="Cambria Math"/>
                                </a:rPr>
                                <m:t>𝑖</m:t>
                              </m:r>
                              <m:r>
                                <a:rPr lang="en-AU" sz="1600">
                                  <a:solidFill>
                                    <a:schemeClr val="tx2"/>
                                  </a:solidFill>
                                  <a:latin typeface="Cambria Math"/>
                                </a:rPr>
                                <m:t>,</m:t>
                              </m:r>
                              <m:r>
                                <a:rPr lang="en-AU" sz="1600">
                                  <a:solidFill>
                                    <a:schemeClr val="tx2"/>
                                  </a:solidFill>
                                  <a:latin typeface="Cambria Math"/>
                                </a:rPr>
                                <m:t>𝑡</m:t>
                              </m:r>
                            </m:sub>
                          </m:sSub>
                        </m:e>
                      </m:acc>
                      <m:r>
                        <a:rPr lang="en-AU" sz="1600">
                          <a:solidFill>
                            <a:schemeClr val="tx2"/>
                          </a:solidFill>
                          <a:latin typeface="Cambria Math"/>
                        </a:rPr>
                        <m:t>=</m:t>
                      </m:r>
                      <m:sSubSup>
                        <m:sSubSupPr>
                          <m:ctrlPr>
                            <a:rPr lang="en-AU" sz="1600" i="1">
                              <a:solidFill>
                                <a:schemeClr val="tx2"/>
                              </a:solidFill>
                              <a:latin typeface="Cambria Math"/>
                            </a:rPr>
                          </m:ctrlPr>
                        </m:sSubSupPr>
                        <m:e>
                          <m:r>
                            <a:rPr lang="en-AU" sz="1600">
                              <a:solidFill>
                                <a:schemeClr val="tx2"/>
                              </a:solidFill>
                              <a:latin typeface="Cambria Math"/>
                            </a:rPr>
                            <m:t>𝑆</m:t>
                          </m:r>
                        </m:e>
                        <m:sub>
                          <m:r>
                            <a:rPr lang="en-AU" sz="1600">
                              <a:solidFill>
                                <a:schemeClr val="tx2"/>
                              </a:solidFill>
                              <a:latin typeface="Cambria Math"/>
                            </a:rPr>
                            <m:t>𝑖</m:t>
                          </m:r>
                          <m:r>
                            <a:rPr lang="en-AU" sz="1600">
                              <a:solidFill>
                                <a:schemeClr val="tx2"/>
                              </a:solidFill>
                              <a:latin typeface="Cambria Math"/>
                            </a:rPr>
                            <m:t>,</m:t>
                          </m:r>
                          <m:r>
                            <a:rPr lang="en-AU" sz="1600">
                              <a:solidFill>
                                <a:schemeClr val="tx2"/>
                              </a:solidFill>
                              <a:latin typeface="Cambria Math"/>
                            </a:rPr>
                            <m:t>𝑡</m:t>
                          </m:r>
                        </m:sub>
                        <m:sup>
                          <m:r>
                            <a:rPr lang="en-AU" sz="1600">
                              <a:solidFill>
                                <a:schemeClr val="tx2"/>
                              </a:solidFill>
                              <a:latin typeface="Cambria Math"/>
                            </a:rPr>
                            <m:t>𝑁</m:t>
                          </m:r>
                        </m:sup>
                      </m:sSubSup>
                      <m:r>
                        <a:rPr lang="en-AU" sz="1600">
                          <a:solidFill>
                            <a:schemeClr val="tx2"/>
                          </a:solidFill>
                          <a:latin typeface="Cambria Math"/>
                        </a:rPr>
                        <m:t>+</m:t>
                      </m:r>
                      <m:nary>
                        <m:naryPr>
                          <m:chr m:val="∑"/>
                          <m:limLoc m:val="undOvr"/>
                          <m:ctrlPr>
                            <a:rPr lang="en-AU" sz="1600" i="1">
                              <a:solidFill>
                                <a:schemeClr val="tx2"/>
                              </a:solidFill>
                              <a:latin typeface="Cambria Math"/>
                            </a:rPr>
                          </m:ctrlPr>
                        </m:naryPr>
                        <m:sub>
                          <m:r>
                            <a:rPr lang="en-AU" sz="1600">
                              <a:solidFill>
                                <a:schemeClr val="tx2"/>
                              </a:solidFill>
                              <a:latin typeface="Cambria Math"/>
                            </a:rPr>
                            <m:t>𝑗</m:t>
                          </m:r>
                          <m:r>
                            <a:rPr lang="en-AU" sz="1600">
                              <a:solidFill>
                                <a:schemeClr val="tx2"/>
                              </a:solidFill>
                              <a:latin typeface="Cambria Math"/>
                            </a:rPr>
                            <m:t>=1</m:t>
                          </m:r>
                        </m:sub>
                        <m:sup>
                          <m:r>
                            <a:rPr lang="en-AU" sz="1600">
                              <a:solidFill>
                                <a:schemeClr val="tx2"/>
                              </a:solidFill>
                              <a:latin typeface="Cambria Math"/>
                            </a:rPr>
                            <m:t>𝑡</m:t>
                          </m:r>
                        </m:sup>
                        <m:e>
                          <m:sSub>
                            <m:sSubPr>
                              <m:ctrlPr>
                                <a:rPr lang="en-AU" sz="1600" i="1">
                                  <a:solidFill>
                                    <a:schemeClr val="tx2"/>
                                  </a:solidFill>
                                  <a:latin typeface="Cambria Math"/>
                                </a:rPr>
                              </m:ctrlPr>
                            </m:sSubPr>
                            <m:e>
                              <m:r>
                                <a:rPr lang="en-AU" sz="1600">
                                  <a:solidFill>
                                    <a:schemeClr val="tx2"/>
                                  </a:solidFill>
                                  <a:latin typeface="Cambria Math"/>
                                </a:rPr>
                                <m:t>𝑐</m:t>
                              </m:r>
                            </m:e>
                            <m:sub>
                              <m:r>
                                <a:rPr lang="en-AU" sz="1600">
                                  <a:solidFill>
                                    <a:schemeClr val="tx2"/>
                                  </a:solidFill>
                                  <a:latin typeface="Cambria Math"/>
                                </a:rPr>
                                <m:t>𝑖</m:t>
                              </m:r>
                            </m:sub>
                          </m:sSub>
                          <m:sSub>
                            <m:sSubPr>
                              <m:ctrlPr>
                                <a:rPr lang="en-AU" sz="1600" i="1">
                                  <a:solidFill>
                                    <a:schemeClr val="tx2"/>
                                  </a:solidFill>
                                  <a:latin typeface="Cambria Math"/>
                                </a:rPr>
                              </m:ctrlPr>
                            </m:sSubPr>
                            <m:e>
                              <m:r>
                                <a:rPr lang="en-AU" sz="1600">
                                  <a:solidFill>
                                    <a:schemeClr val="tx2"/>
                                  </a:solidFill>
                                  <a:latin typeface="Cambria Math"/>
                                </a:rPr>
                                <m:t>𝑆</m:t>
                              </m:r>
                            </m:e>
                            <m:sub>
                              <m:r>
                                <a:rPr lang="en-AU" sz="1600">
                                  <a:solidFill>
                                    <a:schemeClr val="tx2"/>
                                  </a:solidFill>
                                  <a:latin typeface="Cambria Math"/>
                                </a:rPr>
                                <m:t>𝑖</m:t>
                              </m:r>
                              <m:r>
                                <a:rPr lang="en-AU" sz="1600">
                                  <a:solidFill>
                                    <a:schemeClr val="tx2"/>
                                  </a:solidFill>
                                  <a:latin typeface="Cambria Math"/>
                                </a:rPr>
                                <m:t>,0</m:t>
                              </m:r>
                            </m:sub>
                          </m:sSub>
                          <m:sSub>
                            <m:sSubPr>
                              <m:ctrlPr>
                                <a:rPr lang="en-AU" sz="1600" i="1">
                                  <a:solidFill>
                                    <a:schemeClr val="tx2"/>
                                  </a:solidFill>
                                  <a:latin typeface="Cambria Math"/>
                                </a:rPr>
                              </m:ctrlPr>
                            </m:sSubPr>
                            <m:e>
                              <m:r>
                                <a:rPr lang="en-AU" sz="1600">
                                  <a:solidFill>
                                    <a:schemeClr val="tx2"/>
                                  </a:solidFill>
                                  <a:latin typeface="Cambria Math"/>
                                </a:rPr>
                                <m:t>𝐼</m:t>
                              </m:r>
                            </m:e>
                            <m:sub>
                              <m:r>
                                <a:rPr lang="en-AU" sz="1600">
                                  <a:solidFill>
                                    <a:schemeClr val="tx2"/>
                                  </a:solidFill>
                                  <a:latin typeface="Cambria Math"/>
                                </a:rPr>
                                <m:t>𝑖</m:t>
                              </m:r>
                              <m:r>
                                <a:rPr lang="en-AU" sz="1600">
                                  <a:solidFill>
                                    <a:schemeClr val="tx2"/>
                                  </a:solidFill>
                                  <a:latin typeface="Cambria Math"/>
                                </a:rPr>
                                <m:t>,</m:t>
                              </m:r>
                              <m:r>
                                <a:rPr lang="en-AU" sz="1600">
                                  <a:solidFill>
                                    <a:schemeClr val="tx2"/>
                                  </a:solidFill>
                                  <a:latin typeface="Cambria Math"/>
                                </a:rPr>
                                <m:t>𝑗</m:t>
                              </m:r>
                            </m:sub>
                          </m:sSub>
                        </m:e>
                      </m:nary>
                    </m:oMath>
                  </m:oMathPara>
                </a14:m>
                <a:endParaRPr lang="en-AU" sz="1600" dirty="0">
                  <a:solidFill>
                    <a:schemeClr val="tx2"/>
                  </a:solidFill>
                </a:endParaRPr>
              </a:p>
              <a:p>
                <a:pPr marL="617220" lvl="1" indent="-342900">
                  <a:buFont typeface="+mj-lt"/>
                  <a:buAutoNum type="arabicPeriod" startAt="5"/>
                </a:pPr>
                <a:r>
                  <a:rPr lang="en-US" sz="1600" dirty="0" smtClean="0"/>
                  <a:t>So we can simulate one particular trajectory of investment i:</a:t>
                </a:r>
              </a:p>
              <a:p>
                <a:pPr marL="617220" lvl="1" indent="-342900">
                  <a:buFont typeface="+mj-lt"/>
                  <a:buAutoNum type="arabicPeriod" startAt="5"/>
                </a:pPr>
                <a:endParaRPr lang="en-US" sz="1600" dirty="0" smtClean="0"/>
              </a:p>
              <a:p>
                <a:pPr marL="274320" lvl="1" indent="0">
                  <a:buNone/>
                </a:pPr>
                <a14:m>
                  <m:oMathPara xmlns:m="http://schemas.openxmlformats.org/officeDocument/2006/math">
                    <m:oMathParaPr>
                      <m:jc m:val="centerGroup"/>
                    </m:oMathParaPr>
                    <m:oMath xmlns:m="http://schemas.openxmlformats.org/officeDocument/2006/math">
                      <m:d>
                        <m:dPr>
                          <m:begChr m:val="{"/>
                          <m:endChr m:val="}"/>
                          <m:ctrlPr>
                            <a:rPr lang="en-AU" sz="1600" i="1">
                              <a:latin typeface="Cambria Math"/>
                            </a:rPr>
                          </m:ctrlPr>
                        </m:dPr>
                        <m:e>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,0</m:t>
                              </m:r>
                            </m:sub>
                          </m:sSub>
                          <m:r>
                            <a:rPr lang="en-AU" sz="1600">
                              <a:latin typeface="Cambria Math"/>
                            </a:rPr>
                            <m:t>, </m:t>
                          </m:r>
                          <m:acc>
                            <m:accPr>
                              <m:chr m:val="̃"/>
                              <m:ctrlPr>
                                <a:rPr lang="en-AU" sz="1600" i="1">
                                  <a:latin typeface="Cambria Math"/>
                                </a:rPr>
                              </m:ctrlPr>
                            </m:accPr>
                            <m:e>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,1</m:t>
                                  </m:r>
                                </m:sub>
                              </m:sSub>
                            </m:e>
                          </m:acc>
                          <m:r>
                            <a:rPr lang="en-AU" sz="1600">
                              <a:latin typeface="Cambria Math"/>
                            </a:rPr>
                            <m:t>, </m:t>
                          </m:r>
                          <m:acc>
                            <m:accPr>
                              <m:chr m:val="̃"/>
                              <m:ctrlPr>
                                <a:rPr lang="en-AU" sz="1600" i="1">
                                  <a:latin typeface="Cambria Math"/>
                                </a:rPr>
                              </m:ctrlPr>
                            </m:accPr>
                            <m:e>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,2</m:t>
                                  </m:r>
                                </m:sub>
                              </m:sSub>
                            </m:e>
                          </m:acc>
                          <m:r>
                            <a:rPr lang="en-AU" sz="1600">
                              <a:latin typeface="Cambria Math"/>
                            </a:rPr>
                            <m:t>…,</m:t>
                          </m:r>
                          <m:acc>
                            <m:accPr>
                              <m:chr m:val="̃"/>
                              <m:ctrlPr>
                                <a:rPr lang="en-AU" sz="1600" i="1">
                                  <a:latin typeface="Cambria Math"/>
                                </a:rPr>
                              </m:ctrlPr>
                            </m:accPr>
                            <m:e>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m:t>
                                  </m:r>
                                  <m:r>
                                    <a:rPr lang="en-AU" sz="1600">
                                      <a:latin typeface="Cambria Math"/>
                                    </a:rPr>
                                    <m:t>𝑇</m:t>
                                  </m:r>
                                  <m:r>
                                    <a:rPr lang="en-AU" sz="1600">
                                      <a:latin typeface="Cambria Math"/>
                                    </a:rPr>
                                    <m:t>−1</m:t>
                                  </m:r>
                                </m:sub>
                              </m:sSub>
                            </m:e>
                          </m:acc>
                          <m:r>
                            <a:rPr lang="en-AU" sz="1600">
                              <a:latin typeface="Cambria Math"/>
                            </a:rPr>
                            <m:t>,</m:t>
                          </m:r>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m:t>
                              </m:r>
                              <m:r>
                                <a:rPr lang="en-AU" sz="1600">
                                  <a:latin typeface="Cambria Math"/>
                                </a:rPr>
                                <m:t>𝑇</m:t>
                              </m:r>
                            </m:sub>
                          </m:sSub>
                        </m:e>
                      </m:d>
                    </m:oMath>
                  </m:oMathPara>
                </a14:m>
                <a:endParaRPr lang="en-AU" sz="1600" dirty="0"/>
              </a:p>
              <a:p>
                <a:pPr marL="274320" lvl="1" indent="0">
                  <a:buNone/>
                </a:pPr>
                <a:endParaRPr lang="en-AU" sz="1600" i="1" dirty="0">
                  <a:solidFill>
                    <a:schemeClr val="tx1"/>
                  </a:solidFill>
                </a:endParaRPr>
              </a:p>
              <a:p>
                <a:pPr marL="617220" lvl="1" indent="-342900">
                  <a:buFont typeface="+mj-lt"/>
                  <a:buAutoNum type="arabicPeriod" startAt="7"/>
                </a:pPr>
                <a:r>
                  <a:rPr lang="en-US" sz="1600" dirty="0" smtClean="0"/>
                  <a:t>The capitalization-weighted return index APCR can be calculated as:</a:t>
                </a:r>
              </a:p>
              <a:p>
                <a:pPr marL="617220" lvl="1" indent="-342900">
                  <a:buFont typeface="+mj-lt"/>
                  <a:buAutoNum type="arabicPeriod" startAt="7"/>
                </a:pPr>
                <a:endParaRPr lang="en-US" sz="1600" dirty="0" smtClean="0"/>
              </a:p>
              <a:p>
                <a:pPr marL="274320" lvl="1" indent="0">
                  <a:buNone/>
                </a:pPr>
                <a14:m>
                  <m:oMathPara xmlns:m="http://schemas.openxmlformats.org/officeDocument/2006/math">
                    <m:oMathParaPr>
                      <m:jc m:val="centerGroup"/>
                    </m:oMathParaPr>
                    <m:oMath xmlns:m="http://schemas.openxmlformats.org/officeDocument/2006/math">
                      <m:sSub>
                        <m:sSubPr>
                          <m:ctrlPr>
                            <a:rPr lang="en-AU" sz="1600" i="1">
                              <a:latin typeface="Cambria Math"/>
                            </a:rPr>
                          </m:ctrlPr>
                        </m:sSubPr>
                        <m:e>
                          <m:r>
                            <a:rPr lang="en-AU" sz="1600">
                              <a:latin typeface="Cambria Math"/>
                            </a:rPr>
                            <m:t>𝐴𝑃𝐶𝑅</m:t>
                          </m:r>
                        </m:e>
                        <m:sub>
                          <m:r>
                            <a:rPr lang="en-AU" sz="1600">
                              <a:latin typeface="Cambria Math"/>
                            </a:rPr>
                            <m:t>𝑡</m:t>
                          </m:r>
                        </m:sub>
                      </m:sSub>
                      <m:r>
                        <a:rPr lang="en-AU" sz="1600">
                          <a:latin typeface="Cambria Math"/>
                        </a:rPr>
                        <m:t>=</m:t>
                      </m:r>
                      <m:nary>
                        <m:naryPr>
                          <m:chr m:val="∑"/>
                          <m:limLoc m:val="undOvr"/>
                          <m:ctrlPr>
                            <a:rPr lang="en-AU" sz="1600" i="1">
                              <a:latin typeface="Cambria Math"/>
                            </a:rPr>
                          </m:ctrlPr>
                        </m:naryPr>
                        <m:sub>
                          <m:r>
                            <a:rPr lang="en-AU" sz="1600">
                              <a:latin typeface="Cambria Math"/>
                            </a:rPr>
                            <m:t>𝑖</m:t>
                          </m:r>
                          <m:r>
                            <a:rPr lang="en-AU" sz="1600">
                              <a:latin typeface="Cambria Math"/>
                            </a:rPr>
                            <m:t>=1</m:t>
                          </m:r>
                        </m:sub>
                        <m:sup>
                          <m:r>
                            <a:rPr lang="en-AU" sz="1600">
                              <a:latin typeface="Cambria Math"/>
                            </a:rPr>
                            <m:t>𝑁</m:t>
                          </m:r>
                        </m:sup>
                        <m:e>
                          <m:f>
                            <m:fPr>
                              <m:ctrlPr>
                                <a:rPr lang="en-AU" sz="1600" i="1">
                                  <a:latin typeface="Cambria Math"/>
                                </a:rPr>
                              </m:ctrlPr>
                            </m:fPr>
                            <m:num>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,0</m:t>
                                  </m:r>
                                </m:sub>
                              </m:sSub>
                            </m:num>
                            <m:den>
                              <m:nary>
                                <m:naryPr>
                                  <m:chr m:val="∑"/>
                                  <m:limLoc m:val="undOvr"/>
                                  <m:ctrlPr>
                                    <a:rPr lang="en-AU" sz="1600" i="1">
                                      <a:latin typeface="Cambria Math"/>
                                    </a:rPr>
                                  </m:ctrlPr>
                                </m:naryPr>
                                <m:sub>
                                  <m:r>
                                    <a:rPr lang="en-AU" sz="1600">
                                      <a:latin typeface="Cambria Math"/>
                                    </a:rPr>
                                    <m:t>𝑗</m:t>
                                  </m:r>
                                  <m:r>
                                    <a:rPr lang="en-AU" sz="1600">
                                      <a:latin typeface="Cambria Math"/>
                                    </a:rPr>
                                    <m:t>=1</m:t>
                                  </m:r>
                                </m:sub>
                                <m:sup>
                                  <m:r>
                                    <a:rPr lang="en-AU" sz="1600">
                                      <a:latin typeface="Cambria Math"/>
                                    </a:rPr>
                                    <m:t>𝑁</m:t>
                                  </m:r>
                                </m:sup>
                                <m:e>
                                  <m:sSub>
                                    <m:sSubPr>
                                      <m:ctrlPr>
                                        <a:rPr lang="en-AU" sz="1600" i="1">
                                          <a:latin typeface="Cambria Math"/>
                                        </a:rPr>
                                      </m:ctrlPr>
                                    </m:sSubPr>
                                    <m:e>
                                      <m:r>
                                        <a:rPr lang="en-AU" sz="1600">
                                          <a:latin typeface="Cambria Math"/>
                                        </a:rPr>
                                        <m:t>𝑆</m:t>
                                      </m:r>
                                    </m:e>
                                    <m:sub>
                                      <m:r>
                                        <a:rPr lang="en-AU" sz="1600">
                                          <a:latin typeface="Cambria Math"/>
                                        </a:rPr>
                                        <m:t>𝑗</m:t>
                                      </m:r>
                                      <m:r>
                                        <a:rPr lang="en-AU" sz="1600">
                                          <a:latin typeface="Cambria Math"/>
                                        </a:rPr>
                                        <m:t>,0</m:t>
                                      </m:r>
                                    </m:sub>
                                  </m:sSub>
                                </m:e>
                              </m:nary>
                            </m:den>
                          </m:f>
                          <m:r>
                            <a:rPr lang="en-AU" sz="1600">
                              <a:latin typeface="Cambria Math"/>
                            </a:rPr>
                            <m:t>(</m:t>
                          </m:r>
                          <m:f>
                            <m:fPr>
                              <m:ctrlPr>
                                <a:rPr lang="en-AU" sz="1600" i="1">
                                  <a:latin typeface="Cambria Math"/>
                                </a:rPr>
                              </m:ctrlPr>
                            </m:fPr>
                            <m:num>
                              <m:acc>
                                <m:accPr>
                                  <m:chr m:val="̃"/>
                                  <m:ctrlPr>
                                    <a:rPr lang="en-AU" sz="1600" i="1">
                                      <a:latin typeface="Cambria Math"/>
                                    </a:rPr>
                                  </m:ctrlPr>
                                </m:accPr>
                                <m:e>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m:t>
                                      </m:r>
                                      <m:r>
                                        <a:rPr lang="en-AU" sz="1600">
                                          <a:latin typeface="Cambria Math"/>
                                        </a:rPr>
                                        <m:t>𝑡</m:t>
                                      </m:r>
                                    </m:sub>
                                  </m:sSub>
                                </m:e>
                              </m:acc>
                            </m:num>
                            <m:den>
                              <m:acc>
                                <m:accPr>
                                  <m:chr m:val="̃"/>
                                  <m:ctrlPr>
                                    <a:rPr lang="en-AU" sz="1600" i="1">
                                      <a:latin typeface="Cambria Math"/>
                                    </a:rPr>
                                  </m:ctrlPr>
                                </m:accPr>
                                <m:e>
                                  <m:sSub>
                                    <m:sSubPr>
                                      <m:ctrlPr>
                                        <a:rPr lang="en-AU" sz="1600" i="1">
                                          <a:latin typeface="Cambria Math"/>
                                        </a:rPr>
                                      </m:ctrlPr>
                                    </m:sSubPr>
                                    <m:e>
                                      <m:r>
                                        <a:rPr lang="en-AU" sz="1600">
                                          <a:latin typeface="Cambria Math"/>
                                        </a:rPr>
                                        <m:t>𝑆</m:t>
                                      </m:r>
                                    </m:e>
                                    <m:sub>
                                      <m:r>
                                        <a:rPr lang="en-AU" sz="1600">
                                          <a:latin typeface="Cambria Math"/>
                                        </a:rPr>
                                        <m:t>𝑖</m:t>
                                      </m:r>
                                      <m:r>
                                        <a:rPr lang="en-AU" sz="1600">
                                          <a:latin typeface="Cambria Math"/>
                                        </a:rPr>
                                        <m:t>,</m:t>
                                      </m:r>
                                      <m:r>
                                        <a:rPr lang="en-AU" sz="1600">
                                          <a:latin typeface="Cambria Math"/>
                                        </a:rPr>
                                        <m:t>𝑡</m:t>
                                      </m:r>
                                      <m:r>
                                        <a:rPr lang="en-AU" sz="1600">
                                          <a:latin typeface="Cambria Math"/>
                                        </a:rPr>
                                        <m:t>−1</m:t>
                                      </m:r>
                                    </m:sub>
                                  </m:sSub>
                                </m:e>
                              </m:acc>
                            </m:den>
                          </m:f>
                          <m:r>
                            <a:rPr lang="en-AU" sz="1600">
                              <a:latin typeface="Cambria Math"/>
                            </a:rPr>
                            <m:t>−1)</m:t>
                          </m:r>
                        </m:e>
                      </m:nary>
                    </m:oMath>
                  </m:oMathPara>
                </a14:m>
                <a:endParaRPr lang="en-AU" sz="1600" dirty="0" smtClean="0"/>
              </a:p>
              <a:p>
                <a:pPr marL="274320" lvl="1" indent="0">
                  <a:buNone/>
                </a:pPr>
                <a:endParaRPr lang="en-AU" sz="1600" dirty="0"/>
              </a:p>
              <a:p>
                <a:pPr marL="617220" lvl="1" indent="-342900">
                  <a:buFont typeface="+mj-lt"/>
                  <a:buAutoNum type="arabicPeriod" startAt="8"/>
                </a:pPr>
                <a:r>
                  <a:rPr lang="en-US" sz="1600" b="1" dirty="0" smtClean="0"/>
                  <a:t>Excess return index</a:t>
                </a:r>
                <a:r>
                  <a:rPr lang="en-US" sz="1600" dirty="0" smtClean="0"/>
                  <a:t> = APCR –J.P. Morgan Asia Credit Index (JACI)</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0">
                <a:blip r:embed="rId2"/>
                <a:stretch>
                  <a:fillRect l="-215" t="-800"/>
                </a:stretch>
              </a:blipFill>
            </p:spPr>
            <p:txBody>
              <a:bodyPr/>
              <a:lstStyle/>
              <a:p>
                <a:r>
                  <a:rPr lang="en-AU">
                    <a:noFill/>
                  </a:rPr>
                  <a:t> </a:t>
                </a:r>
              </a:p>
            </p:txBody>
          </p:sp>
        </mc:Fallback>
      </mc:AlternateContent>
      <p:sp>
        <p:nvSpPr>
          <p:cNvPr id="4" name="Slide Number Placeholder 3"/>
          <p:cNvSpPr>
            <a:spLocks noGrp="1"/>
          </p:cNvSpPr>
          <p:nvPr>
            <p:ph type="sldNum" sz="quarter" idx="12"/>
          </p:nvPr>
        </p:nvSpPr>
        <p:spPr/>
        <p:txBody>
          <a:bodyPr/>
          <a:lstStyle/>
          <a:p>
            <a:fld id="{5A660F80-535F-4EA7-9D87-2FBBC280BE86}" type="slidenum">
              <a:rPr lang="en-US" smtClean="0"/>
              <a:t>27</a:t>
            </a:fld>
            <a:endParaRPr lang="en-US"/>
          </a:p>
        </p:txBody>
      </p:sp>
    </p:spTree>
    <p:extLst>
      <p:ext uri="{BB962C8B-B14F-4D97-AF65-F5344CB8AC3E}">
        <p14:creationId xmlns:p14="http://schemas.microsoft.com/office/powerpoint/2010/main" val="2734484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195342027"/>
              </p:ext>
            </p:extLst>
          </p:nvPr>
        </p:nvGraphicFramePr>
        <p:xfrm>
          <a:off x="1409700" y="4038600"/>
          <a:ext cx="6324599" cy="1917680"/>
        </p:xfrm>
        <a:graphic>
          <a:graphicData uri="http://schemas.openxmlformats.org/drawingml/2006/table">
            <a:tbl>
              <a:tblPr firstRow="1" firstCol="1" bandRow="1">
                <a:tableStyleId>{5C22544A-7EE6-4342-B048-85BDC9FD1C3A}</a:tableStyleId>
              </a:tblPr>
              <a:tblGrid>
                <a:gridCol w="2288629"/>
                <a:gridCol w="2017985"/>
                <a:gridCol w="2017985"/>
              </a:tblGrid>
              <a:tr h="698480">
                <a:tc>
                  <a:txBody>
                    <a:bodyPr/>
                    <a:lstStyle/>
                    <a:p>
                      <a:pPr marL="0" marR="0" algn="just">
                        <a:lnSpc>
                          <a:spcPct val="115000"/>
                        </a:lnSpc>
                        <a:spcBef>
                          <a:spcPts val="0"/>
                        </a:spcBef>
                        <a:spcAft>
                          <a:spcPts val="0"/>
                        </a:spcAft>
                      </a:pPr>
                      <a:r>
                        <a:rPr lang="en-AU" sz="1500" dirty="0">
                          <a:effectLst/>
                        </a:rPr>
                        <a:t>Coupon Frequency</a:t>
                      </a:r>
                      <a:endParaRPr lang="en-US" sz="1500" dirty="0">
                        <a:effectLst/>
                      </a:endParaRPr>
                    </a:p>
                    <a:p>
                      <a:pPr marL="0" marR="0" algn="just">
                        <a:lnSpc>
                          <a:spcPct val="115000"/>
                        </a:lnSpc>
                        <a:spcBef>
                          <a:spcPts val="0"/>
                        </a:spcBef>
                        <a:spcAft>
                          <a:spcPts val="0"/>
                        </a:spcAft>
                      </a:pPr>
                      <a:r>
                        <a:rPr lang="en-AU" sz="1500" dirty="0">
                          <a:effectLst/>
                        </a:rPr>
                        <a:t>(days)</a:t>
                      </a:r>
                      <a:endParaRPr lang="en-US" sz="15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a:effectLst/>
                        </a:rPr>
                        <a:t>Half Coupon</a:t>
                      </a:r>
                      <a:endParaRPr lang="en-US" sz="15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a:effectLst/>
                        </a:rPr>
                        <a:t>Full Coupon</a:t>
                      </a:r>
                      <a:endParaRPr lang="en-US" sz="1500">
                        <a:effectLst/>
                        <a:latin typeface="Calibri"/>
                        <a:ea typeface="Calibri"/>
                        <a:cs typeface="Times New Roman"/>
                      </a:endParaRPr>
                    </a:p>
                  </a:txBody>
                  <a:tcPr marL="68580" marR="68580" marT="0" marB="0" anchor="ctr"/>
                </a:tc>
              </a:tr>
              <a:tr h="457200">
                <a:tc>
                  <a:txBody>
                    <a:bodyPr/>
                    <a:lstStyle/>
                    <a:p>
                      <a:pPr marL="0" marR="0" algn="just">
                        <a:lnSpc>
                          <a:spcPct val="115000"/>
                        </a:lnSpc>
                        <a:spcBef>
                          <a:spcPts val="0"/>
                        </a:spcBef>
                        <a:spcAft>
                          <a:spcPts val="0"/>
                        </a:spcAft>
                      </a:pPr>
                      <a:r>
                        <a:rPr lang="en-AU" sz="1500">
                          <a:effectLst/>
                        </a:rPr>
                        <a:t>90</a:t>
                      </a:r>
                      <a:endParaRPr lang="en-US" sz="15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dirty="0">
                          <a:solidFill>
                            <a:srgbClr val="FF0000"/>
                          </a:solidFill>
                          <a:effectLst/>
                        </a:rPr>
                        <a:t>a.</a:t>
                      </a:r>
                      <a:r>
                        <a:rPr lang="en-AU" sz="1500" dirty="0">
                          <a:effectLst/>
                        </a:rPr>
                        <a:t> 2.50%</a:t>
                      </a:r>
                      <a:endParaRPr lang="en-US" sz="15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dirty="0">
                          <a:solidFill>
                            <a:srgbClr val="FF0000"/>
                          </a:solidFill>
                          <a:effectLst/>
                        </a:rPr>
                        <a:t>b.</a:t>
                      </a:r>
                      <a:r>
                        <a:rPr lang="en-AU" sz="1500" dirty="0">
                          <a:effectLst/>
                        </a:rPr>
                        <a:t> 5%</a:t>
                      </a:r>
                      <a:endParaRPr lang="en-US" sz="1500" dirty="0">
                        <a:effectLst/>
                        <a:latin typeface="Calibri"/>
                        <a:ea typeface="Calibri"/>
                        <a:cs typeface="Times New Roman"/>
                      </a:endParaRPr>
                    </a:p>
                  </a:txBody>
                  <a:tcPr marL="68580" marR="68580" marT="0" marB="0" anchor="ctr"/>
                </a:tc>
              </a:tr>
              <a:tr h="381000">
                <a:tc>
                  <a:txBody>
                    <a:bodyPr/>
                    <a:lstStyle/>
                    <a:p>
                      <a:pPr marL="0" marR="0" algn="just">
                        <a:lnSpc>
                          <a:spcPct val="115000"/>
                        </a:lnSpc>
                        <a:spcBef>
                          <a:spcPts val="0"/>
                        </a:spcBef>
                        <a:spcAft>
                          <a:spcPts val="0"/>
                        </a:spcAft>
                      </a:pPr>
                      <a:r>
                        <a:rPr lang="en-AU" sz="1500">
                          <a:effectLst/>
                        </a:rPr>
                        <a:t>180</a:t>
                      </a:r>
                      <a:endParaRPr lang="en-US" sz="15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dirty="0">
                          <a:solidFill>
                            <a:srgbClr val="FF0000"/>
                          </a:solidFill>
                          <a:effectLst/>
                        </a:rPr>
                        <a:t>c. </a:t>
                      </a:r>
                      <a:r>
                        <a:rPr lang="en-AU" sz="1500" dirty="0">
                          <a:effectLst/>
                        </a:rPr>
                        <a:t>5%</a:t>
                      </a:r>
                      <a:endParaRPr lang="en-US" sz="15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dirty="0">
                          <a:solidFill>
                            <a:srgbClr val="FF0000"/>
                          </a:solidFill>
                          <a:effectLst/>
                        </a:rPr>
                        <a:t>d.</a:t>
                      </a:r>
                      <a:r>
                        <a:rPr lang="en-AU" sz="1500" dirty="0">
                          <a:effectLst/>
                        </a:rPr>
                        <a:t> 10%</a:t>
                      </a:r>
                      <a:endParaRPr lang="en-US" sz="1500" dirty="0">
                        <a:effectLst/>
                        <a:latin typeface="Calibri"/>
                        <a:ea typeface="Calibri"/>
                        <a:cs typeface="Times New Roman"/>
                      </a:endParaRPr>
                    </a:p>
                  </a:txBody>
                  <a:tcPr marL="68580" marR="68580" marT="0" marB="0" anchor="ctr"/>
                </a:tc>
              </a:tr>
              <a:tr h="381000">
                <a:tc>
                  <a:txBody>
                    <a:bodyPr/>
                    <a:lstStyle/>
                    <a:p>
                      <a:pPr marL="0" marR="0" algn="just">
                        <a:lnSpc>
                          <a:spcPct val="115000"/>
                        </a:lnSpc>
                        <a:spcBef>
                          <a:spcPts val="0"/>
                        </a:spcBef>
                        <a:spcAft>
                          <a:spcPts val="0"/>
                        </a:spcAft>
                      </a:pPr>
                      <a:r>
                        <a:rPr lang="en-AU" sz="1500">
                          <a:effectLst/>
                        </a:rPr>
                        <a:t>360</a:t>
                      </a:r>
                      <a:endParaRPr lang="en-US" sz="15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dirty="0">
                          <a:solidFill>
                            <a:srgbClr val="FF0000"/>
                          </a:solidFill>
                          <a:effectLst/>
                        </a:rPr>
                        <a:t>e.</a:t>
                      </a:r>
                      <a:r>
                        <a:rPr lang="en-AU" sz="1500" dirty="0">
                          <a:effectLst/>
                        </a:rPr>
                        <a:t> 10%</a:t>
                      </a:r>
                      <a:endParaRPr lang="en-US" sz="15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AU" sz="1500" dirty="0">
                          <a:solidFill>
                            <a:srgbClr val="FF0000"/>
                          </a:solidFill>
                          <a:effectLst/>
                        </a:rPr>
                        <a:t>f. </a:t>
                      </a:r>
                      <a:r>
                        <a:rPr lang="en-AU" sz="1500" dirty="0">
                          <a:effectLst/>
                        </a:rPr>
                        <a:t>20%</a:t>
                      </a:r>
                      <a:endParaRPr lang="en-US" sz="1500" dirty="0">
                        <a:effectLst/>
                        <a:latin typeface="Calibri"/>
                        <a:ea typeface="Calibri"/>
                        <a:cs typeface="Times New Roman"/>
                      </a:endParaRPr>
                    </a:p>
                  </a:txBody>
                  <a:tcPr marL="68580" marR="68580" marT="0" marB="0" anchor="ctr"/>
                </a:tc>
              </a:tr>
            </a:tbl>
          </a:graphicData>
        </a:graphic>
      </p:graphicFrame>
      <p:sp>
        <p:nvSpPr>
          <p:cNvPr id="4" name="Rectangle 3"/>
          <p:cNvSpPr/>
          <p:nvPr/>
        </p:nvSpPr>
        <p:spPr>
          <a:xfrm>
            <a:off x="152400" y="152400"/>
            <a:ext cx="8839200" cy="3416320"/>
          </a:xfrm>
          <a:prstGeom prst="rect">
            <a:avLst/>
          </a:prstGeom>
        </p:spPr>
        <p:txBody>
          <a:bodyPr wrap="square">
            <a:spAutoFit/>
          </a:bodyPr>
          <a:lstStyle/>
          <a:p>
            <a:pPr algn="ctr"/>
            <a:r>
              <a:rPr lang="en-AU" b="1" dirty="0"/>
              <a:t>TABLE 5</a:t>
            </a:r>
            <a:endParaRPr lang="en-US" b="1" dirty="0"/>
          </a:p>
          <a:p>
            <a:r>
              <a:rPr lang="en-AU" dirty="0"/>
              <a:t>Private Credit Return Index Coupon Frequency and Coupon Rate Assumptions</a:t>
            </a:r>
            <a:endParaRPr lang="en-US" dirty="0"/>
          </a:p>
          <a:p>
            <a:r>
              <a:rPr lang="en-AU" dirty="0"/>
              <a:t> </a:t>
            </a:r>
            <a:endParaRPr lang="en-US" dirty="0"/>
          </a:p>
          <a:p>
            <a:pPr marL="285750" indent="-285750">
              <a:buFont typeface="Arial" panose="020B0604020202020204" pitchFamily="34" charset="0"/>
              <a:buChar char="•"/>
            </a:pPr>
            <a:r>
              <a:rPr lang="en-AU" dirty="0" smtClean="0"/>
              <a:t>Do not have details of underlying debt instrument</a:t>
            </a:r>
          </a:p>
          <a:p>
            <a:pPr marL="285750" indent="-285750">
              <a:buFont typeface="Arial" panose="020B0604020202020204" pitchFamily="34" charset="0"/>
              <a:buChar char="•"/>
            </a:pPr>
            <a:r>
              <a:rPr lang="en-AU" dirty="0" smtClean="0"/>
              <a:t>Assume 3 </a:t>
            </a:r>
            <a:r>
              <a:rPr lang="en-AU" dirty="0"/>
              <a:t>coupon frequencies – quarterly, semi-annually </a:t>
            </a:r>
            <a:r>
              <a:rPr lang="en-AU" dirty="0" smtClean="0"/>
              <a:t>or </a:t>
            </a:r>
            <a:r>
              <a:rPr lang="en-AU" dirty="0"/>
              <a:t>annually – with 6 coupon </a:t>
            </a:r>
            <a:r>
              <a:rPr lang="en-AU" dirty="0" smtClean="0"/>
              <a:t>rates</a:t>
            </a:r>
          </a:p>
          <a:p>
            <a:pPr marL="285750" indent="-285750">
              <a:buFont typeface="Arial" panose="020B0604020202020204" pitchFamily="34" charset="0"/>
              <a:buChar char="•"/>
            </a:pPr>
            <a:r>
              <a:rPr lang="en-AU" dirty="0" smtClean="0"/>
              <a:t>Half </a:t>
            </a:r>
            <a:r>
              <a:rPr lang="en-AU" dirty="0"/>
              <a:t>coupon means that 50% of the assumed return (a return of 20% per annum) is paid as cash coupon; full coupon means that 100% of the return is paid as a cash </a:t>
            </a:r>
            <a:r>
              <a:rPr lang="en-AU" dirty="0" smtClean="0"/>
              <a:t>coupon</a:t>
            </a:r>
          </a:p>
          <a:p>
            <a:pPr marL="285750" indent="-285750">
              <a:buFont typeface="Arial" panose="020B0604020202020204" pitchFamily="34" charset="0"/>
              <a:buChar char="•"/>
            </a:pPr>
            <a:r>
              <a:rPr lang="en-AU" dirty="0" smtClean="0"/>
              <a:t>For </a:t>
            </a:r>
            <a:r>
              <a:rPr lang="en-AU" dirty="0"/>
              <a:t>example, </a:t>
            </a:r>
            <a:r>
              <a:rPr lang="en-AU" dirty="0">
                <a:solidFill>
                  <a:srgbClr val="FF0000"/>
                </a:solidFill>
              </a:rPr>
              <a:t>Model a</a:t>
            </a:r>
            <a:r>
              <a:rPr lang="en-AU" dirty="0"/>
              <a:t> assumes that the investments in the private credit index pay coupons to investors every 90 days at a rate of 2.5% per quarter (or 10% per annum, half the total return of the investment).</a:t>
            </a:r>
            <a:endParaRPr lang="en-US" dirty="0"/>
          </a:p>
        </p:txBody>
      </p:sp>
      <p:sp>
        <p:nvSpPr>
          <p:cNvPr id="5" name="Slide Number Placeholder 4"/>
          <p:cNvSpPr>
            <a:spLocks noGrp="1"/>
          </p:cNvSpPr>
          <p:nvPr>
            <p:ph type="sldNum" sz="quarter" idx="12"/>
          </p:nvPr>
        </p:nvSpPr>
        <p:spPr/>
        <p:txBody>
          <a:bodyPr/>
          <a:lstStyle/>
          <a:p>
            <a:fld id="{5A660F80-535F-4EA7-9D87-2FBBC280BE86}" type="slidenum">
              <a:rPr lang="en-US" smtClean="0"/>
              <a:t>28</a:t>
            </a:fld>
            <a:endParaRPr lang="en-US"/>
          </a:p>
        </p:txBody>
      </p:sp>
    </p:spTree>
    <p:extLst>
      <p:ext uri="{BB962C8B-B14F-4D97-AF65-F5344CB8AC3E}">
        <p14:creationId xmlns:p14="http://schemas.microsoft.com/office/powerpoint/2010/main" val="1982213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Private and Public Debt Returns Differ?</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29</a:t>
            </a:fld>
            <a:endParaRPr lang="en-US"/>
          </a:p>
        </p:txBody>
      </p:sp>
      <p:sp>
        <p:nvSpPr>
          <p:cNvPr id="4" name="Content Placeholder 3"/>
          <p:cNvSpPr>
            <a:spLocks noGrp="1"/>
          </p:cNvSpPr>
          <p:nvPr>
            <p:ph sz="quarter" idx="1"/>
          </p:nvPr>
        </p:nvSpPr>
        <p:spPr/>
        <p:txBody>
          <a:bodyPr>
            <a:normAutofit fontScale="62500" lnSpcReduction="20000"/>
          </a:bodyPr>
          <a:lstStyle/>
          <a:p>
            <a:r>
              <a:rPr lang="en-AU" dirty="0"/>
              <a:t>Our private credit return index provides a monthly return series for Asian private credit investments between 2005 and 2014. </a:t>
            </a:r>
            <a:endParaRPr lang="en-AU" dirty="0" smtClean="0"/>
          </a:p>
          <a:p>
            <a:endParaRPr lang="en-AU" dirty="0"/>
          </a:p>
          <a:p>
            <a:r>
              <a:rPr lang="en-AU" dirty="0" smtClean="0"/>
              <a:t>We </a:t>
            </a:r>
            <a:r>
              <a:rPr lang="en-AU" dirty="0"/>
              <a:t>calculate an excess return series as the difference between our APCR index and the J.P. Morgan Asia Credit Index (JACI). </a:t>
            </a:r>
            <a:endParaRPr lang="en-AU" dirty="0" smtClean="0"/>
          </a:p>
          <a:p>
            <a:endParaRPr lang="en-AU" dirty="0"/>
          </a:p>
          <a:p>
            <a:r>
              <a:rPr lang="en-AU" dirty="0" smtClean="0"/>
              <a:t>The </a:t>
            </a:r>
            <a:r>
              <a:rPr lang="en-AU" dirty="0"/>
              <a:t>JACI is a broad public credit markets index comprising 705 U.S. dollar denominated bonds issued by 312 sovereign, quasi-sovereign and corporates in 15 Asian countries, excluding Japan and Australia/New Zealand. </a:t>
            </a:r>
            <a:endParaRPr lang="en-AU" dirty="0" smtClean="0"/>
          </a:p>
          <a:p>
            <a:endParaRPr lang="en-AU" dirty="0" smtClean="0"/>
          </a:p>
          <a:p>
            <a:r>
              <a:rPr lang="en-AU" dirty="0" smtClean="0"/>
              <a:t>The </a:t>
            </a:r>
            <a:r>
              <a:rPr lang="en-AU" dirty="0"/>
              <a:t>index is market capitalisation-weighted </a:t>
            </a:r>
            <a:r>
              <a:rPr lang="en-AU" dirty="0" smtClean="0"/>
              <a:t>and </a:t>
            </a:r>
            <a:r>
              <a:rPr lang="en-AU" dirty="0"/>
              <a:t>is 76% investment grade debt and 24% non-investment grade debt. </a:t>
            </a:r>
            <a:endParaRPr lang="en-AU" dirty="0" smtClean="0"/>
          </a:p>
          <a:p>
            <a:endParaRPr lang="en-AU" dirty="0" smtClean="0"/>
          </a:p>
          <a:p>
            <a:r>
              <a:rPr lang="en-AU" dirty="0" smtClean="0"/>
              <a:t>We </a:t>
            </a:r>
            <a:r>
              <a:rPr lang="en-AU" dirty="0"/>
              <a:t>take the moving average monthly return for each of our six estimations of the Asian private credit index and subtract the monthly JACI. </a:t>
            </a:r>
            <a:endParaRPr lang="en-AU" dirty="0" smtClean="0"/>
          </a:p>
          <a:p>
            <a:endParaRPr lang="en-AU" dirty="0" smtClean="0"/>
          </a:p>
          <a:p>
            <a:r>
              <a:rPr lang="en-AU" dirty="0" smtClean="0"/>
              <a:t>Table </a:t>
            </a:r>
            <a:r>
              <a:rPr lang="en-AU" dirty="0"/>
              <a:t>6.</a:t>
            </a:r>
            <a:endParaRPr lang="en-US" dirty="0"/>
          </a:p>
          <a:p>
            <a:endParaRPr lang="en-US" dirty="0"/>
          </a:p>
        </p:txBody>
      </p:sp>
    </p:spTree>
    <p:extLst>
      <p:ext uri="{BB962C8B-B14F-4D97-AF65-F5344CB8AC3E}">
        <p14:creationId xmlns:p14="http://schemas.microsoft.com/office/powerpoint/2010/main" val="2990541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81200"/>
            <a:ext cx="7467600" cy="3505200"/>
          </a:xfrm>
          <a:prstGeom prst="rect">
            <a:avLst/>
          </a:prstGeom>
          <a:noFill/>
          <a:ln>
            <a:noFill/>
          </a:ln>
        </p:spPr>
      </p:pic>
      <p:sp>
        <p:nvSpPr>
          <p:cNvPr id="3" name="Rectangle 2"/>
          <p:cNvSpPr/>
          <p:nvPr/>
        </p:nvSpPr>
        <p:spPr>
          <a:xfrm>
            <a:off x="152400" y="116681"/>
            <a:ext cx="8839200" cy="1477328"/>
          </a:xfrm>
          <a:prstGeom prst="rect">
            <a:avLst/>
          </a:prstGeom>
        </p:spPr>
        <p:txBody>
          <a:bodyPr wrap="square">
            <a:spAutoFit/>
          </a:bodyPr>
          <a:lstStyle/>
          <a:p>
            <a:pPr algn="ctr"/>
            <a:r>
              <a:rPr lang="en-US" b="1" dirty="0" smtClean="0"/>
              <a:t>TABLE 6</a:t>
            </a:r>
          </a:p>
          <a:p>
            <a:pPr algn="ctr"/>
            <a:r>
              <a:rPr lang="en-US" dirty="0" smtClean="0"/>
              <a:t>Asia Private Credit Excess Return Series Summary Statistics</a:t>
            </a:r>
          </a:p>
          <a:p>
            <a:endParaRPr lang="en-US" dirty="0" smtClean="0"/>
          </a:p>
          <a:p>
            <a:pPr marL="285750" indent="-285750">
              <a:buFont typeface="Arial" panose="020B0604020202020204" pitchFamily="34" charset="0"/>
              <a:buChar char="•"/>
            </a:pPr>
            <a:r>
              <a:rPr lang="en-US" dirty="0" smtClean="0"/>
              <a:t>Excess is measured as the difference between the various APCR models and the J.P. Morgan Asia Credit Index (JACI). </a:t>
            </a:r>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30</a:t>
            </a:fld>
            <a:endParaRPr lang="en-US"/>
          </a:p>
        </p:txBody>
      </p:sp>
    </p:spTree>
    <p:extLst>
      <p:ext uri="{BB962C8B-B14F-4D97-AF65-F5344CB8AC3E}">
        <p14:creationId xmlns:p14="http://schemas.microsoft.com/office/powerpoint/2010/main" val="2506191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Distribution of APRI Excess Returns</a:t>
            </a:r>
            <a:endParaRPr lang="en-US" dirty="0"/>
          </a:p>
        </p:txBody>
      </p:sp>
      <p:sp>
        <p:nvSpPr>
          <p:cNvPr id="2" name="Slide Number Placeholder 1"/>
          <p:cNvSpPr>
            <a:spLocks noGrp="1"/>
          </p:cNvSpPr>
          <p:nvPr>
            <p:ph type="sldNum" sz="quarter" idx="12"/>
          </p:nvPr>
        </p:nvSpPr>
        <p:spPr/>
        <p:txBody>
          <a:bodyPr/>
          <a:lstStyle/>
          <a:p>
            <a:fld id="{5A660F80-535F-4EA7-9D87-2FBBC280BE86}" type="slidenum">
              <a:rPr lang="en-US" smtClean="0"/>
              <a:t>31</a:t>
            </a:fld>
            <a:endParaRPr lang="en-US"/>
          </a:p>
        </p:txBody>
      </p:sp>
      <p:sp>
        <p:nvSpPr>
          <p:cNvPr id="4" name="Content Placeholder 3"/>
          <p:cNvSpPr>
            <a:spLocks noGrp="1"/>
          </p:cNvSpPr>
          <p:nvPr>
            <p:ph sz="quarter" idx="1"/>
          </p:nvPr>
        </p:nvSpPr>
        <p:spPr/>
        <p:txBody>
          <a:bodyPr>
            <a:normAutofit fontScale="70000" lnSpcReduction="20000"/>
          </a:bodyPr>
          <a:lstStyle/>
          <a:p>
            <a:r>
              <a:rPr lang="en-AU" dirty="0"/>
              <a:t>Table 6 shows that monthly average excess returns have a mean between </a:t>
            </a:r>
            <a:r>
              <a:rPr lang="en-AU" dirty="0">
                <a:solidFill>
                  <a:srgbClr val="FF0000"/>
                </a:solidFill>
              </a:rPr>
              <a:t>1.3%</a:t>
            </a:r>
            <a:r>
              <a:rPr lang="en-AU" dirty="0"/>
              <a:t> and </a:t>
            </a:r>
            <a:r>
              <a:rPr lang="en-AU" dirty="0">
                <a:solidFill>
                  <a:srgbClr val="FF0000"/>
                </a:solidFill>
              </a:rPr>
              <a:t>1.6%</a:t>
            </a:r>
            <a:r>
              <a:rPr lang="en-AU" dirty="0"/>
              <a:t> per month, with a median between </a:t>
            </a:r>
            <a:r>
              <a:rPr lang="en-AU" dirty="0">
                <a:solidFill>
                  <a:srgbClr val="FF0000"/>
                </a:solidFill>
              </a:rPr>
              <a:t>1.2%</a:t>
            </a:r>
            <a:r>
              <a:rPr lang="en-AU" dirty="0"/>
              <a:t> and </a:t>
            </a:r>
            <a:r>
              <a:rPr lang="en-AU" dirty="0">
                <a:solidFill>
                  <a:srgbClr val="FF0000"/>
                </a:solidFill>
              </a:rPr>
              <a:t>1.5%</a:t>
            </a:r>
            <a:r>
              <a:rPr lang="en-AU" dirty="0"/>
              <a:t> per month. </a:t>
            </a:r>
            <a:endParaRPr lang="en-AU" dirty="0" smtClean="0"/>
          </a:p>
          <a:p>
            <a:endParaRPr lang="en-AU" dirty="0"/>
          </a:p>
          <a:p>
            <a:r>
              <a:rPr lang="en-AU" dirty="0" smtClean="0"/>
              <a:t>However</a:t>
            </a:r>
            <a:r>
              <a:rPr lang="en-AU" dirty="0"/>
              <a:t>, we can also note periods of private credit underperformance, with minimum monthly returns ranging between </a:t>
            </a:r>
            <a:r>
              <a:rPr lang="en-AU" dirty="0">
                <a:solidFill>
                  <a:srgbClr val="FF0000"/>
                </a:solidFill>
              </a:rPr>
              <a:t>-4.1% </a:t>
            </a:r>
            <a:r>
              <a:rPr lang="en-AU" dirty="0"/>
              <a:t>and </a:t>
            </a:r>
            <a:r>
              <a:rPr lang="en-AU" dirty="0">
                <a:solidFill>
                  <a:srgbClr val="FF0000"/>
                </a:solidFill>
              </a:rPr>
              <a:t>-4.8% </a:t>
            </a:r>
            <a:r>
              <a:rPr lang="en-AU" dirty="0"/>
              <a:t>per month. </a:t>
            </a:r>
            <a:endParaRPr lang="en-AU" dirty="0" smtClean="0"/>
          </a:p>
          <a:p>
            <a:endParaRPr lang="en-AU" dirty="0"/>
          </a:p>
          <a:p>
            <a:r>
              <a:rPr lang="en-AU" dirty="0" smtClean="0"/>
              <a:t>Skewness </a:t>
            </a:r>
            <a:r>
              <a:rPr lang="en-AU" dirty="0"/>
              <a:t>and kurtosis statistics indicate that the distribution of excess monthly returns contains </a:t>
            </a:r>
            <a:r>
              <a:rPr lang="en-AU" dirty="0">
                <a:solidFill>
                  <a:srgbClr val="FF0000"/>
                </a:solidFill>
              </a:rPr>
              <a:t>a higher proportion of positive excess returns</a:t>
            </a:r>
            <a:r>
              <a:rPr lang="en-AU" dirty="0"/>
              <a:t>. </a:t>
            </a:r>
            <a:endParaRPr lang="en-AU" dirty="0" smtClean="0"/>
          </a:p>
          <a:p>
            <a:endParaRPr lang="en-AU" dirty="0"/>
          </a:p>
          <a:p>
            <a:r>
              <a:rPr lang="en-AU" dirty="0" smtClean="0"/>
              <a:t>We </a:t>
            </a:r>
            <a:r>
              <a:rPr lang="en-AU" dirty="0"/>
              <a:t>test for the stability of the return series using an Augmented Dickey-Fuller test. All test statistics indicate that we cannot reject the null hypothesis that </a:t>
            </a:r>
            <a:r>
              <a:rPr lang="en-AU" dirty="0">
                <a:solidFill>
                  <a:srgbClr val="FF0000"/>
                </a:solidFill>
              </a:rPr>
              <a:t>the series is stationary</a:t>
            </a:r>
            <a:r>
              <a:rPr lang="en-AU" dirty="0"/>
              <a:t>. </a:t>
            </a:r>
            <a:endParaRPr lang="en-AU" dirty="0" smtClean="0"/>
          </a:p>
          <a:p>
            <a:endParaRPr lang="en-AU" dirty="0"/>
          </a:p>
          <a:p>
            <a:r>
              <a:rPr lang="en-AU" dirty="0" smtClean="0"/>
              <a:t>Figure </a:t>
            </a:r>
            <a:r>
              <a:rPr lang="en-AU" dirty="0"/>
              <a:t>1 shows the time series variation in the excess return series.</a:t>
            </a:r>
            <a:endParaRPr lang="en-US" dirty="0"/>
          </a:p>
          <a:p>
            <a:endParaRPr lang="en-US" dirty="0"/>
          </a:p>
        </p:txBody>
      </p:sp>
    </p:spTree>
    <p:extLst>
      <p:ext uri="{BB962C8B-B14F-4D97-AF65-F5344CB8AC3E}">
        <p14:creationId xmlns:p14="http://schemas.microsoft.com/office/powerpoint/2010/main" val="1661005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8847"/>
            <a:ext cx="8839200" cy="1061829"/>
          </a:xfrm>
          <a:prstGeom prst="rect">
            <a:avLst/>
          </a:prstGeom>
        </p:spPr>
        <p:txBody>
          <a:bodyPr wrap="square">
            <a:spAutoFit/>
          </a:bodyPr>
          <a:lstStyle/>
          <a:p>
            <a:pPr algn="ctr"/>
            <a:r>
              <a:rPr lang="en-AU" b="1" dirty="0"/>
              <a:t>FIGURE 1</a:t>
            </a:r>
            <a:endParaRPr lang="en-US" b="1" dirty="0"/>
          </a:p>
          <a:p>
            <a:pPr algn="ctr"/>
            <a:r>
              <a:rPr lang="en-AU" sz="1500" dirty="0"/>
              <a:t>Asia Private Credit Excess Return </a:t>
            </a:r>
            <a:r>
              <a:rPr lang="en-AU" sz="1500" dirty="0" smtClean="0"/>
              <a:t>Series, Moving </a:t>
            </a:r>
            <a:r>
              <a:rPr lang="en-AU" sz="1500" dirty="0"/>
              <a:t>Average Monthly Excess Returns 2005 - </a:t>
            </a:r>
            <a:r>
              <a:rPr lang="en-AU" sz="1500" dirty="0" smtClean="0"/>
              <a:t>2014</a:t>
            </a:r>
            <a:endParaRPr lang="en-US" sz="1500" dirty="0" smtClean="0"/>
          </a:p>
          <a:p>
            <a:pPr marL="285750" indent="-285750">
              <a:buFont typeface="Arial" panose="020B0604020202020204" pitchFamily="34" charset="0"/>
              <a:buChar char="•"/>
            </a:pPr>
            <a:r>
              <a:rPr lang="en-AU" sz="1500" dirty="0" smtClean="0"/>
              <a:t>Figure 1 shows excess return time series graphs under six different assumptions (Models a – f) with regards to the frequency of coupon payments and coupon rates</a:t>
            </a:r>
            <a:endParaRPr lang="en-AU" sz="15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20676"/>
            <a:ext cx="8467596" cy="5737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A660F80-535F-4EA7-9D87-2FBBC280BE86}" type="slidenum">
              <a:rPr lang="en-US" smtClean="0"/>
              <a:t>32</a:t>
            </a:fld>
            <a:endParaRPr lang="en-US"/>
          </a:p>
        </p:txBody>
      </p:sp>
    </p:spTree>
    <p:extLst>
      <p:ext uri="{BB962C8B-B14F-4D97-AF65-F5344CB8AC3E}">
        <p14:creationId xmlns:p14="http://schemas.microsoft.com/office/powerpoint/2010/main" val="4037338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Regression Analysis of Excess Returns</a:t>
            </a:r>
            <a:endParaRPr lang="en-US" dirty="0"/>
          </a:p>
        </p:txBody>
      </p:sp>
      <p:sp>
        <p:nvSpPr>
          <p:cNvPr id="2" name="Slide Number Placeholder 1"/>
          <p:cNvSpPr>
            <a:spLocks noGrp="1"/>
          </p:cNvSpPr>
          <p:nvPr>
            <p:ph type="sldNum" sz="quarter" idx="12"/>
          </p:nvPr>
        </p:nvSpPr>
        <p:spPr/>
        <p:txBody>
          <a:bodyPr/>
          <a:lstStyle/>
          <a:p>
            <a:fld id="{5A660F80-535F-4EA7-9D87-2FBBC280BE86}" type="slidenum">
              <a:rPr lang="en-US" smtClean="0"/>
              <a:t>33</a:t>
            </a:fld>
            <a:endParaRPr lang="en-US"/>
          </a:p>
        </p:txBody>
      </p:sp>
      <p:sp>
        <p:nvSpPr>
          <p:cNvPr id="4" name="Content Placeholder 3"/>
          <p:cNvSpPr>
            <a:spLocks noGrp="1"/>
          </p:cNvSpPr>
          <p:nvPr>
            <p:ph sz="quarter" idx="1"/>
          </p:nvPr>
        </p:nvSpPr>
        <p:spPr/>
        <p:txBody>
          <a:bodyPr>
            <a:normAutofit fontScale="62500" lnSpcReduction="20000"/>
          </a:bodyPr>
          <a:lstStyle/>
          <a:p>
            <a:r>
              <a:rPr lang="en-AU" i="1" dirty="0" smtClean="0"/>
              <a:t>EXCESS </a:t>
            </a:r>
            <a:r>
              <a:rPr lang="en-AU" i="1" dirty="0"/>
              <a:t>= a + b(TED) + c(ΔVIX) + d(Liquidity) + e</a:t>
            </a:r>
            <a:endParaRPr lang="en-US" dirty="0"/>
          </a:p>
          <a:p>
            <a:pPr marL="0" indent="0">
              <a:buNone/>
            </a:pPr>
            <a:r>
              <a:rPr lang="en-AU" dirty="0"/>
              <a:t> </a:t>
            </a:r>
            <a:endParaRPr lang="en-AU" dirty="0" smtClean="0"/>
          </a:p>
          <a:p>
            <a:pPr marL="0" indent="0">
              <a:buNone/>
            </a:pPr>
            <a:r>
              <a:rPr lang="en-AU" dirty="0" smtClean="0"/>
              <a:t>TED</a:t>
            </a:r>
            <a:endParaRPr lang="en-US" dirty="0"/>
          </a:p>
          <a:p>
            <a:r>
              <a:rPr lang="en-AU" dirty="0"/>
              <a:t>Global credit risk is defined as the TED spread, the daily percentage spread between 3-Month LIBOR rate (based on U.S. dollars) and the 3-Month Treasury bill rate, as calculated by the Federal Reserve Bank of St. Louis. </a:t>
            </a:r>
            <a:endParaRPr lang="en-AU" dirty="0" smtClean="0"/>
          </a:p>
          <a:p>
            <a:pPr marL="0" indent="0">
              <a:buNone/>
            </a:pPr>
            <a:endParaRPr lang="en-AU" dirty="0" smtClean="0"/>
          </a:p>
          <a:p>
            <a:pPr marL="0" indent="0">
              <a:buNone/>
            </a:pPr>
            <a:r>
              <a:rPr lang="en-AU" dirty="0" smtClean="0"/>
              <a:t>VIX</a:t>
            </a:r>
            <a:endParaRPr lang="en-AU" dirty="0"/>
          </a:p>
          <a:p>
            <a:r>
              <a:rPr lang="en-AU" dirty="0" smtClean="0"/>
              <a:t>Financial </a:t>
            </a:r>
            <a:r>
              <a:rPr lang="en-AU" dirty="0"/>
              <a:t>market volatility is measured as the change in the volatility index (ΔVIX) as calculated by the Chicago Board Options Exchange. </a:t>
            </a:r>
            <a:endParaRPr lang="en-AU" dirty="0" smtClean="0"/>
          </a:p>
          <a:p>
            <a:endParaRPr lang="en-AU" dirty="0" smtClean="0"/>
          </a:p>
          <a:p>
            <a:pPr marL="0" indent="0">
              <a:buNone/>
            </a:pPr>
            <a:r>
              <a:rPr lang="en-AU" dirty="0" smtClean="0"/>
              <a:t>Liquidity</a:t>
            </a:r>
            <a:endParaRPr lang="en-AU" dirty="0"/>
          </a:p>
          <a:p>
            <a:r>
              <a:rPr lang="en-AU" dirty="0" smtClean="0"/>
              <a:t>We </a:t>
            </a:r>
            <a:r>
              <a:rPr lang="en-AU" dirty="0"/>
              <a:t>adopt an Asia-specific measure of market liquidity using the quarterly year-on-year percentage change in cross-border and domestic credit, using data from the Bank of International Settlements. </a:t>
            </a:r>
            <a:endParaRPr lang="en-AU" dirty="0" smtClean="0"/>
          </a:p>
          <a:p>
            <a:r>
              <a:rPr lang="en-AU" dirty="0"/>
              <a:t>An increase in the liquidity measure indicates that there is greater amount of credit available in the Asian region as compared with the previous year, due to domestic and/or cross-border capital inflows.</a:t>
            </a:r>
            <a:endParaRPr lang="en-US" dirty="0"/>
          </a:p>
        </p:txBody>
      </p:sp>
    </p:spTree>
    <p:extLst>
      <p:ext uri="{BB962C8B-B14F-4D97-AF65-F5344CB8AC3E}">
        <p14:creationId xmlns:p14="http://schemas.microsoft.com/office/powerpoint/2010/main" val="3924856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Predictions</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34</a:t>
            </a:fld>
            <a:endParaRPr lang="en-US"/>
          </a:p>
        </p:txBody>
      </p:sp>
      <p:sp>
        <p:nvSpPr>
          <p:cNvPr id="4" name="Content Placeholder 3"/>
          <p:cNvSpPr>
            <a:spLocks noGrp="1"/>
          </p:cNvSpPr>
          <p:nvPr>
            <p:ph sz="quarter" idx="1"/>
          </p:nvPr>
        </p:nvSpPr>
        <p:spPr/>
        <p:txBody>
          <a:bodyPr>
            <a:normAutofit fontScale="85000" lnSpcReduction="20000"/>
          </a:bodyPr>
          <a:lstStyle/>
          <a:p>
            <a:pPr marL="0" indent="0">
              <a:buNone/>
            </a:pPr>
            <a:r>
              <a:rPr lang="en-AU" i="1" dirty="0" smtClean="0">
                <a:solidFill>
                  <a:srgbClr val="0070C0"/>
                </a:solidFill>
              </a:rPr>
              <a:t>TED</a:t>
            </a:r>
          </a:p>
          <a:p>
            <a:r>
              <a:rPr lang="en-AU" dirty="0" smtClean="0">
                <a:solidFill>
                  <a:srgbClr val="0070C0"/>
                </a:solidFill>
              </a:rPr>
              <a:t>An increase in global credit risk indicates higher levels of investor risk aversion which require higher excess returns as compensation. </a:t>
            </a:r>
          </a:p>
          <a:p>
            <a:pPr marL="0" indent="0">
              <a:buNone/>
            </a:pPr>
            <a:endParaRPr lang="en-AU" dirty="0" smtClean="0">
              <a:solidFill>
                <a:srgbClr val="FF0000"/>
              </a:solidFill>
            </a:endParaRPr>
          </a:p>
          <a:p>
            <a:pPr marL="0" indent="0">
              <a:buNone/>
            </a:pPr>
            <a:r>
              <a:rPr lang="en-AU" dirty="0" smtClean="0">
                <a:solidFill>
                  <a:srgbClr val="FF0000"/>
                </a:solidFill>
              </a:rPr>
              <a:t>VIX</a:t>
            </a:r>
            <a:endParaRPr lang="en-AU" dirty="0">
              <a:solidFill>
                <a:srgbClr val="FF0000"/>
              </a:solidFill>
            </a:endParaRPr>
          </a:p>
          <a:p>
            <a:r>
              <a:rPr lang="en-AU" dirty="0" smtClean="0">
                <a:solidFill>
                  <a:srgbClr val="FF0000"/>
                </a:solidFill>
              </a:rPr>
              <a:t>Times </a:t>
            </a:r>
            <a:r>
              <a:rPr lang="en-AU" dirty="0">
                <a:solidFill>
                  <a:srgbClr val="FF0000"/>
                </a:solidFill>
              </a:rPr>
              <a:t>of higher volatility in finance markets will be associated with higher excess </a:t>
            </a:r>
            <a:r>
              <a:rPr lang="en-AU" dirty="0" smtClean="0">
                <a:solidFill>
                  <a:srgbClr val="FF0000"/>
                </a:solidFill>
              </a:rPr>
              <a:t>returns</a:t>
            </a:r>
          </a:p>
          <a:p>
            <a:pPr marL="0" indent="0">
              <a:buNone/>
            </a:pPr>
            <a:endParaRPr lang="en-AU" dirty="0" smtClean="0"/>
          </a:p>
          <a:p>
            <a:pPr marL="0" indent="0">
              <a:buNone/>
            </a:pPr>
            <a:r>
              <a:rPr lang="en-AU" dirty="0" smtClean="0"/>
              <a:t>Liquidity</a:t>
            </a:r>
            <a:endParaRPr lang="en-AU" dirty="0"/>
          </a:p>
          <a:p>
            <a:r>
              <a:rPr lang="en-AU" dirty="0" smtClean="0"/>
              <a:t>Increases </a:t>
            </a:r>
            <a:r>
              <a:rPr lang="en-AU" dirty="0"/>
              <a:t>in market liquidity in the Asian region will result in excess supply of credit for private firms, and lower excess </a:t>
            </a:r>
            <a:r>
              <a:rPr lang="en-AU" dirty="0" smtClean="0"/>
              <a:t>returns</a:t>
            </a:r>
            <a:endParaRPr lang="en-US" dirty="0"/>
          </a:p>
          <a:p>
            <a:endParaRPr lang="en-US" dirty="0"/>
          </a:p>
        </p:txBody>
      </p:sp>
    </p:spTree>
    <p:extLst>
      <p:ext uri="{BB962C8B-B14F-4D97-AF65-F5344CB8AC3E}">
        <p14:creationId xmlns:p14="http://schemas.microsoft.com/office/powerpoint/2010/main" val="798717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839200" cy="3139321"/>
          </a:xfrm>
          <a:prstGeom prst="rect">
            <a:avLst/>
          </a:prstGeom>
        </p:spPr>
        <p:txBody>
          <a:bodyPr wrap="square">
            <a:spAutoFit/>
          </a:bodyPr>
          <a:lstStyle/>
          <a:p>
            <a:pPr algn="ctr"/>
            <a:r>
              <a:rPr lang="en-US" b="1" dirty="0" smtClean="0"/>
              <a:t>TABLE 7</a:t>
            </a:r>
          </a:p>
          <a:p>
            <a:pPr algn="ctr"/>
            <a:r>
              <a:rPr lang="en-US" dirty="0" smtClean="0"/>
              <a:t>Asia Private Credit Excess Return Series Correlation Probability Matrix</a:t>
            </a:r>
          </a:p>
          <a:p>
            <a:endParaRPr lang="en-US" dirty="0" smtClean="0"/>
          </a:p>
          <a:p>
            <a:pPr marL="285750" indent="-285750">
              <a:buFont typeface="Arial" panose="020B0604020202020204" pitchFamily="34" charset="0"/>
              <a:buChar char="•"/>
            </a:pPr>
            <a:r>
              <a:rPr lang="en-US" dirty="0" smtClean="0"/>
              <a:t>TED is measured as the daily percentage spread between 3-Month LIBOR rate (based on U.S. dollars) and the 3-Month Treasury bill rate, as calculated by the Federal Reserve Bank of St. Louis</a:t>
            </a:r>
          </a:p>
          <a:p>
            <a:pPr marL="285750" indent="-285750">
              <a:buFont typeface="Arial" panose="020B0604020202020204" pitchFamily="34" charset="0"/>
              <a:buChar char="•"/>
            </a:pPr>
            <a:r>
              <a:rPr lang="en-US" dirty="0" smtClean="0"/>
              <a:t>VIX is measured as the change in the volatility index (VIX) as calculated by the Chicago Board Options Exchange</a:t>
            </a:r>
          </a:p>
          <a:p>
            <a:pPr marL="285750" indent="-285750">
              <a:buFont typeface="Arial" panose="020B0604020202020204" pitchFamily="34" charset="0"/>
              <a:buChar char="•"/>
            </a:pPr>
            <a:r>
              <a:rPr lang="en-US" dirty="0" smtClean="0"/>
              <a:t>Liquidity is measured as the quarterly year-on-year percentage change in cross-border and domestic credit, using data from the Bank of International Settlements.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488518"/>
            <a:ext cx="8610600" cy="2607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A660F80-535F-4EA7-9D87-2FBBC280BE86}" type="slidenum">
              <a:rPr lang="en-US" smtClean="0"/>
              <a:t>35</a:t>
            </a:fld>
            <a:endParaRPr lang="en-US"/>
          </a:p>
        </p:txBody>
      </p:sp>
    </p:spTree>
    <p:extLst>
      <p:ext uri="{BB962C8B-B14F-4D97-AF65-F5344CB8AC3E}">
        <p14:creationId xmlns:p14="http://schemas.microsoft.com/office/powerpoint/2010/main" val="1725388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8077200" cy="3962400"/>
          </a:xfrm>
          <a:prstGeom prst="rect">
            <a:avLst/>
          </a:prstGeom>
          <a:noFill/>
          <a:ln>
            <a:noFill/>
          </a:ln>
        </p:spPr>
      </p:pic>
      <p:sp>
        <p:nvSpPr>
          <p:cNvPr id="3" name="Rectangle 2"/>
          <p:cNvSpPr/>
          <p:nvPr/>
        </p:nvSpPr>
        <p:spPr>
          <a:xfrm>
            <a:off x="152400" y="76200"/>
            <a:ext cx="8839200" cy="769441"/>
          </a:xfrm>
          <a:prstGeom prst="rect">
            <a:avLst/>
          </a:prstGeom>
        </p:spPr>
        <p:txBody>
          <a:bodyPr wrap="square">
            <a:spAutoFit/>
          </a:bodyPr>
          <a:lstStyle/>
          <a:p>
            <a:pPr algn="ctr"/>
            <a:r>
              <a:rPr lang="en-US" sz="1500" b="1" dirty="0" smtClean="0"/>
              <a:t>TABLE 8</a:t>
            </a:r>
          </a:p>
          <a:p>
            <a:pPr algn="ctr"/>
            <a:r>
              <a:rPr lang="en-US" sz="1500" dirty="0" smtClean="0"/>
              <a:t>Regressions Results of Asia Private Credit Excess Return Series, Credit Risk, Volatility and Liquidity</a:t>
            </a:r>
          </a:p>
          <a:p>
            <a:endParaRPr lang="en-US" sz="1400" dirty="0" smtClean="0"/>
          </a:p>
        </p:txBody>
      </p:sp>
      <p:sp>
        <p:nvSpPr>
          <p:cNvPr id="4" name="Slide Number Placeholder 3"/>
          <p:cNvSpPr>
            <a:spLocks noGrp="1"/>
          </p:cNvSpPr>
          <p:nvPr>
            <p:ph type="sldNum" sz="quarter" idx="12"/>
          </p:nvPr>
        </p:nvSpPr>
        <p:spPr/>
        <p:txBody>
          <a:bodyPr/>
          <a:lstStyle/>
          <a:p>
            <a:fld id="{5A660F80-535F-4EA7-9D87-2FBBC280BE86}" type="slidenum">
              <a:rPr lang="en-US" smtClean="0"/>
              <a:t>36</a:t>
            </a:fld>
            <a:endParaRPr lang="en-US"/>
          </a:p>
        </p:txBody>
      </p:sp>
      <p:sp>
        <p:nvSpPr>
          <p:cNvPr id="5" name="TextBox 4"/>
          <p:cNvSpPr txBox="1"/>
          <p:nvPr/>
        </p:nvSpPr>
        <p:spPr>
          <a:xfrm>
            <a:off x="157244" y="5638800"/>
            <a:ext cx="8986756" cy="646331"/>
          </a:xfrm>
          <a:prstGeom prst="rect">
            <a:avLst/>
          </a:prstGeom>
          <a:noFill/>
        </p:spPr>
        <p:txBody>
          <a:bodyPr wrap="none" rtlCol="0">
            <a:spAutoFit/>
          </a:bodyPr>
          <a:lstStyle/>
          <a:p>
            <a:r>
              <a:rPr lang="en-US" dirty="0" smtClean="0">
                <a:solidFill>
                  <a:srgbClr val="FF0000"/>
                </a:solidFill>
              </a:rPr>
              <a:t>A 1-standard deviation increase in </a:t>
            </a:r>
            <a:r>
              <a:rPr lang="el-GR" dirty="0" smtClean="0">
                <a:solidFill>
                  <a:srgbClr val="FF0000"/>
                </a:solidFill>
              </a:rPr>
              <a:t>Δ</a:t>
            </a:r>
            <a:r>
              <a:rPr lang="en-US" dirty="0" smtClean="0">
                <a:solidFill>
                  <a:srgbClr val="FF0000"/>
                </a:solidFill>
              </a:rPr>
              <a:t>VIX causes an increase in excess returns by </a:t>
            </a:r>
          </a:p>
          <a:p>
            <a:r>
              <a:rPr lang="en-US" dirty="0" smtClean="0">
                <a:solidFill>
                  <a:srgbClr val="FF0000"/>
                </a:solidFill>
              </a:rPr>
              <a:t>approximately 0.11%, which is 8.7% higher relative to the average excess return of 1.3%</a:t>
            </a:r>
            <a:endParaRPr lang="en-US" dirty="0">
              <a:solidFill>
                <a:srgbClr val="FF0000"/>
              </a:solidFill>
            </a:endParaRPr>
          </a:p>
        </p:txBody>
      </p:sp>
    </p:spTree>
    <p:extLst>
      <p:ext uri="{BB962C8B-B14F-4D97-AF65-F5344CB8AC3E}">
        <p14:creationId xmlns:p14="http://schemas.microsoft.com/office/powerpoint/2010/main" val="22185863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Returns to Private Debt in China</a:t>
            </a:r>
            <a:endParaRPr lang="en-US" dirty="0"/>
          </a:p>
        </p:txBody>
      </p:sp>
      <p:sp>
        <p:nvSpPr>
          <p:cNvPr id="3" name="Content Placeholder 2"/>
          <p:cNvSpPr>
            <a:spLocks noGrp="1"/>
          </p:cNvSpPr>
          <p:nvPr>
            <p:ph sz="quarter" idx="1"/>
          </p:nvPr>
        </p:nvSpPr>
        <p:spPr/>
        <p:txBody>
          <a:bodyPr>
            <a:normAutofit/>
          </a:bodyPr>
          <a:lstStyle/>
          <a:p>
            <a:pPr lvl="0"/>
            <a:endParaRPr lang="en-AU" dirty="0" smtClean="0"/>
          </a:p>
          <a:p>
            <a:pPr lvl="0"/>
            <a:r>
              <a:rPr lang="en-AU" dirty="0" smtClean="0"/>
              <a:t>Our study covers a period of rapid change in private debt markets in Asia, especially in Mainland China</a:t>
            </a:r>
          </a:p>
          <a:p>
            <a:pPr lvl="0"/>
            <a:endParaRPr lang="en-AU" dirty="0"/>
          </a:p>
          <a:p>
            <a:pPr lvl="0"/>
            <a:r>
              <a:rPr lang="en-AU" dirty="0" smtClean="0"/>
              <a:t>We stratified our data to </a:t>
            </a:r>
            <a:r>
              <a:rPr lang="en-AU" dirty="0"/>
              <a:t>examine whether there is a systematic difference in returns to Chinese versus non-Chinese (Rest of Asia) debt investments </a:t>
            </a:r>
            <a:r>
              <a:rPr lang="en-AU" dirty="0" smtClean="0"/>
              <a:t>(150 China versus 170 </a:t>
            </a:r>
            <a:r>
              <a:rPr lang="en-AU" dirty="0"/>
              <a:t>Rest of </a:t>
            </a:r>
            <a:r>
              <a:rPr lang="en-AU" dirty="0" smtClean="0"/>
              <a:t>Asia)</a:t>
            </a:r>
            <a:endParaRPr lang="en-AU" dirty="0"/>
          </a:p>
        </p:txBody>
      </p:sp>
      <p:sp>
        <p:nvSpPr>
          <p:cNvPr id="4" name="Slide Number Placeholder 3"/>
          <p:cNvSpPr>
            <a:spLocks noGrp="1"/>
          </p:cNvSpPr>
          <p:nvPr>
            <p:ph type="sldNum" sz="quarter" idx="12"/>
          </p:nvPr>
        </p:nvSpPr>
        <p:spPr/>
        <p:txBody>
          <a:bodyPr/>
          <a:lstStyle/>
          <a:p>
            <a:fld id="{5A660F80-535F-4EA7-9D87-2FBBC280BE86}" type="slidenum">
              <a:rPr lang="en-US" smtClean="0"/>
              <a:t>37</a:t>
            </a:fld>
            <a:endParaRPr lang="en-US"/>
          </a:p>
        </p:txBody>
      </p:sp>
    </p:spTree>
    <p:extLst>
      <p:ext uri="{BB962C8B-B14F-4D97-AF65-F5344CB8AC3E}">
        <p14:creationId xmlns:p14="http://schemas.microsoft.com/office/powerpoint/2010/main" val="775631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A660F80-535F-4EA7-9D87-2FBBC280BE86}" type="slidenum">
              <a:rPr lang="en-US" smtClean="0"/>
              <a:t>38</a:t>
            </a:fld>
            <a:endParaRPr lang="en-US"/>
          </a:p>
        </p:txBody>
      </p:sp>
      <p:graphicFrame>
        <p:nvGraphicFramePr>
          <p:cNvPr id="3" name="Chart 2"/>
          <p:cNvGraphicFramePr/>
          <p:nvPr>
            <p:extLst>
              <p:ext uri="{D42A27DB-BD31-4B8C-83A1-F6EECF244321}">
                <p14:modId xmlns:p14="http://schemas.microsoft.com/office/powerpoint/2010/main" val="337970152"/>
              </p:ext>
            </p:extLst>
          </p:nvPr>
        </p:nvGraphicFramePr>
        <p:xfrm>
          <a:off x="1219200" y="1428929"/>
          <a:ext cx="6630741"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81000" y="228600"/>
            <a:ext cx="8229600" cy="1200329"/>
          </a:xfrm>
          <a:prstGeom prst="rect">
            <a:avLst/>
          </a:prstGeom>
          <a:noFill/>
        </p:spPr>
        <p:txBody>
          <a:bodyPr wrap="square" rtlCol="0">
            <a:spAutoFit/>
          </a:bodyPr>
          <a:lstStyle/>
          <a:p>
            <a:pPr algn="ctr"/>
            <a:r>
              <a:rPr lang="en-AU" b="1" dirty="0"/>
              <a:t>FIGURE A</a:t>
            </a:r>
            <a:r>
              <a:rPr lang="en-AU" b="1" dirty="0" smtClean="0"/>
              <a:t> - 1</a:t>
            </a:r>
            <a:endParaRPr lang="en-US" b="1" dirty="0"/>
          </a:p>
          <a:p>
            <a:pPr algn="ctr"/>
            <a:r>
              <a:rPr lang="en-AU" dirty="0" smtClean="0"/>
              <a:t>China versus Rest </a:t>
            </a:r>
            <a:r>
              <a:rPr lang="en-AU" dirty="0"/>
              <a:t>of Asia</a:t>
            </a:r>
          </a:p>
          <a:p>
            <a:pPr algn="ctr"/>
            <a:r>
              <a:rPr lang="en-AU" dirty="0" smtClean="0"/>
              <a:t>Difference in Moving </a:t>
            </a:r>
            <a:r>
              <a:rPr lang="en-AU" dirty="0"/>
              <a:t>Average Monthly Excess Returns 2005 - 2014</a:t>
            </a:r>
            <a:endParaRPr lang="en-US" dirty="0"/>
          </a:p>
          <a:p>
            <a:r>
              <a:rPr lang="en-AU" dirty="0"/>
              <a:t> </a:t>
            </a:r>
            <a:endParaRPr lang="en-US" dirty="0"/>
          </a:p>
        </p:txBody>
      </p:sp>
    </p:spTree>
    <p:extLst>
      <p:ext uri="{BB962C8B-B14F-4D97-AF65-F5344CB8AC3E}">
        <p14:creationId xmlns:p14="http://schemas.microsoft.com/office/powerpoint/2010/main" val="741386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A660F80-535F-4EA7-9D87-2FBBC280BE86}" type="slidenum">
              <a:rPr lang="en-US" smtClean="0"/>
              <a:t>39</a:t>
            </a:fld>
            <a:endParaRPr lang="en-US"/>
          </a:p>
        </p:txBody>
      </p:sp>
      <p:sp>
        <p:nvSpPr>
          <p:cNvPr id="4" name="TextBox 3"/>
          <p:cNvSpPr txBox="1"/>
          <p:nvPr/>
        </p:nvSpPr>
        <p:spPr>
          <a:xfrm>
            <a:off x="349313" y="178475"/>
            <a:ext cx="8229600" cy="2031325"/>
          </a:xfrm>
          <a:prstGeom prst="rect">
            <a:avLst/>
          </a:prstGeom>
          <a:noFill/>
        </p:spPr>
        <p:txBody>
          <a:bodyPr wrap="square" rtlCol="0">
            <a:spAutoFit/>
          </a:bodyPr>
          <a:lstStyle/>
          <a:p>
            <a:pPr algn="ctr"/>
            <a:r>
              <a:rPr lang="en-AU" b="1" dirty="0" smtClean="0"/>
              <a:t>TABLE A - 1</a:t>
            </a:r>
            <a:endParaRPr lang="en-US" b="1" dirty="0"/>
          </a:p>
          <a:p>
            <a:pPr algn="ctr"/>
            <a:r>
              <a:rPr lang="en-AU" dirty="0" smtClean="0"/>
              <a:t>China versus Rest </a:t>
            </a:r>
            <a:r>
              <a:rPr lang="en-AU" dirty="0"/>
              <a:t>of Asia</a:t>
            </a:r>
          </a:p>
          <a:p>
            <a:pPr algn="ctr"/>
            <a:r>
              <a:rPr lang="en-AU" dirty="0" smtClean="0"/>
              <a:t>Tests for Difference in Moving </a:t>
            </a:r>
            <a:r>
              <a:rPr lang="en-AU" dirty="0"/>
              <a:t>Average Monthly Excess Returns 2005 </a:t>
            </a:r>
            <a:r>
              <a:rPr lang="en-AU" dirty="0" smtClean="0"/>
              <a:t>– 2014</a:t>
            </a:r>
          </a:p>
          <a:p>
            <a:pPr algn="ctr"/>
            <a:endParaRPr lang="en-AU" dirty="0"/>
          </a:p>
          <a:p>
            <a:pPr marL="285750" indent="-285750">
              <a:buFont typeface="Arial" panose="020B0604020202020204" pitchFamily="34" charset="0"/>
              <a:buChar char="•"/>
            </a:pPr>
            <a:r>
              <a:rPr lang="en-AU" dirty="0" smtClean="0"/>
              <a:t>We find that China returns were statistically different to Rest of </a:t>
            </a:r>
            <a:r>
              <a:rPr lang="en-AU" dirty="0"/>
              <a:t>A</a:t>
            </a:r>
            <a:r>
              <a:rPr lang="en-AU" dirty="0" smtClean="0"/>
              <a:t>sia prior to 2008, but have converged since that time period</a:t>
            </a:r>
            <a:endParaRPr lang="en-US" dirty="0"/>
          </a:p>
          <a:p>
            <a:r>
              <a:rPr lang="en-AU" dirty="0"/>
              <a:t> </a:t>
            </a:r>
            <a:endParaRPr lang="en-US"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263" y="2161663"/>
            <a:ext cx="7399699" cy="4466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7075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A660F80-535F-4EA7-9D87-2FBBC280BE86}" type="slidenum">
              <a:rPr lang="en-US" smtClean="0"/>
              <a:t>40</a:t>
            </a:fld>
            <a:endParaRPr lang="en-US"/>
          </a:p>
        </p:txBody>
      </p:sp>
      <p:sp>
        <p:nvSpPr>
          <p:cNvPr id="4" name="TextBox 3"/>
          <p:cNvSpPr txBox="1"/>
          <p:nvPr/>
        </p:nvSpPr>
        <p:spPr>
          <a:xfrm>
            <a:off x="349313" y="178475"/>
            <a:ext cx="8229600" cy="1754326"/>
          </a:xfrm>
          <a:prstGeom prst="rect">
            <a:avLst/>
          </a:prstGeom>
          <a:noFill/>
        </p:spPr>
        <p:txBody>
          <a:bodyPr wrap="square" rtlCol="0">
            <a:spAutoFit/>
          </a:bodyPr>
          <a:lstStyle/>
          <a:p>
            <a:pPr algn="ctr"/>
            <a:r>
              <a:rPr lang="en-AU" b="1" dirty="0" smtClean="0"/>
              <a:t>TABLE A - 2</a:t>
            </a:r>
            <a:endParaRPr lang="en-US" b="1" dirty="0"/>
          </a:p>
          <a:p>
            <a:pPr algn="ctr"/>
            <a:r>
              <a:rPr lang="en-US" dirty="0"/>
              <a:t>Regressions Results of Asia Private Credit Excess Return Series, Credit Risk, Volatility and Liquidity</a:t>
            </a:r>
          </a:p>
          <a:p>
            <a:pPr algn="ctr"/>
            <a:endParaRPr lang="en-AU" dirty="0"/>
          </a:p>
          <a:p>
            <a:pPr marL="285750" indent="-285750">
              <a:buFont typeface="Arial" panose="020B0604020202020204" pitchFamily="34" charset="0"/>
              <a:buChar char="•"/>
            </a:pPr>
            <a:r>
              <a:rPr lang="en-AU" dirty="0" smtClean="0"/>
              <a:t>We use a </a:t>
            </a:r>
            <a:r>
              <a:rPr lang="en-AU" u="sng" dirty="0" smtClean="0"/>
              <a:t>China-specific VIX index </a:t>
            </a:r>
            <a:r>
              <a:rPr lang="en-AU" dirty="0" smtClean="0"/>
              <a:t>pioneered by </a:t>
            </a:r>
            <a:r>
              <a:rPr lang="en-AU" dirty="0"/>
              <a:t> O’Neill, </a:t>
            </a:r>
            <a:r>
              <a:rPr lang="en-AU" dirty="0" smtClean="0"/>
              <a:t>Wang and Liu (2015); others variables as in Table 8</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120" y="2514600"/>
            <a:ext cx="7557601"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529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 (1 of 3)</a:t>
            </a:r>
            <a:endParaRPr lang="en-US" dirty="0"/>
          </a:p>
        </p:txBody>
      </p:sp>
      <p:sp>
        <p:nvSpPr>
          <p:cNvPr id="5" name="Content Placeholder 4"/>
          <p:cNvSpPr>
            <a:spLocks noGrp="1"/>
          </p:cNvSpPr>
          <p:nvPr>
            <p:ph sz="quarter" idx="1"/>
          </p:nvPr>
        </p:nvSpPr>
        <p:spPr/>
        <p:txBody>
          <a:bodyPr>
            <a:normAutofit fontScale="77500" lnSpcReduction="20000"/>
          </a:bodyPr>
          <a:lstStyle/>
          <a:p>
            <a:r>
              <a:rPr lang="en-US" dirty="0"/>
              <a:t>Private debt is the predominant source of debt financing for companies around the world. </a:t>
            </a:r>
            <a:endParaRPr lang="en-US" dirty="0" smtClean="0"/>
          </a:p>
          <a:p>
            <a:endParaRPr lang="en-US" dirty="0" smtClean="0"/>
          </a:p>
          <a:p>
            <a:r>
              <a:rPr lang="en-US" dirty="0" smtClean="0"/>
              <a:t>Our </a:t>
            </a:r>
            <a:r>
              <a:rPr lang="en-US" dirty="0"/>
              <a:t>paper provides the first analysis of the cross-sectional and time series returns to private debt investments in Asian companies, using a sample of credit fund manager investments across the region. </a:t>
            </a:r>
            <a:endParaRPr lang="en-US" dirty="0" smtClean="0"/>
          </a:p>
          <a:p>
            <a:endParaRPr lang="en-US" dirty="0"/>
          </a:p>
          <a:p>
            <a:r>
              <a:rPr lang="en-US" dirty="0" smtClean="0"/>
              <a:t>We </a:t>
            </a:r>
            <a:r>
              <a:rPr lang="en-US" dirty="0"/>
              <a:t>show that the returns to private debt investments are relatively uniform across size, country and industry despite country diversity. </a:t>
            </a:r>
            <a:endParaRPr lang="en-US" dirty="0" smtClean="0"/>
          </a:p>
          <a:p>
            <a:endParaRPr lang="en-US" dirty="0"/>
          </a:p>
          <a:p>
            <a:r>
              <a:rPr lang="en-US" dirty="0" smtClean="0"/>
              <a:t>We </a:t>
            </a:r>
            <a:r>
              <a:rPr lang="en-US" dirty="0"/>
              <a:t>find no evidence that “laws matter” for private debt returns; rather if laws do matter we suggest that borrowers and lenders negotiate terms and conditions in loan agreements which mitigate specific country/jurisdictional risk.</a:t>
            </a:r>
          </a:p>
        </p:txBody>
      </p:sp>
      <p:sp>
        <p:nvSpPr>
          <p:cNvPr id="6" name="Slide Number Placeholder 5"/>
          <p:cNvSpPr>
            <a:spLocks noGrp="1"/>
          </p:cNvSpPr>
          <p:nvPr>
            <p:ph type="sldNum" sz="quarter" idx="12"/>
          </p:nvPr>
        </p:nvSpPr>
        <p:spPr/>
        <p:txBody>
          <a:bodyPr/>
          <a:lstStyle/>
          <a:p>
            <a:fld id="{5A660F80-535F-4EA7-9D87-2FBBC280BE86}" type="slidenum">
              <a:rPr lang="en-US" smtClean="0"/>
              <a:t>41</a:t>
            </a:fld>
            <a:endParaRPr lang="en-US"/>
          </a:p>
        </p:txBody>
      </p:sp>
    </p:spTree>
    <p:extLst>
      <p:ext uri="{BB962C8B-B14F-4D97-AF65-F5344CB8AC3E}">
        <p14:creationId xmlns:p14="http://schemas.microsoft.com/office/powerpoint/2010/main" val="31321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(2 of 3)</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We </a:t>
            </a:r>
            <a:r>
              <a:rPr lang="en-US" dirty="0"/>
              <a:t>find that strategies which involve buying/selling private debt on the secondary market deliver higher returns than a strategy of buying-and-holding a primary issuance. </a:t>
            </a:r>
            <a:endParaRPr lang="en-US" dirty="0" smtClean="0"/>
          </a:p>
          <a:p>
            <a:endParaRPr lang="en-US" dirty="0" smtClean="0"/>
          </a:p>
          <a:p>
            <a:r>
              <a:rPr lang="en-US" dirty="0" smtClean="0"/>
              <a:t>We </a:t>
            </a:r>
            <a:r>
              <a:rPr lang="en-US" dirty="0"/>
              <a:t>find that there is no difference between LBO and non-LBO private debt issuances. </a:t>
            </a:r>
            <a:endParaRPr lang="en-US" dirty="0" smtClean="0"/>
          </a:p>
          <a:p>
            <a:endParaRPr lang="en-US" dirty="0"/>
          </a:p>
          <a:p>
            <a:r>
              <a:rPr lang="en-US" dirty="0" smtClean="0"/>
              <a:t>Further </a:t>
            </a:r>
            <a:r>
              <a:rPr lang="en-US" dirty="0"/>
              <a:t>research is required on how private credit manager trade on the secondary market through the credit cycle and on whether the success or regularity of secondary trading strategies varies due to macroeconomic and credit market factors.</a:t>
            </a:r>
          </a:p>
          <a:p>
            <a:endParaRPr lang="en-US" dirty="0"/>
          </a:p>
        </p:txBody>
      </p:sp>
      <p:sp>
        <p:nvSpPr>
          <p:cNvPr id="4" name="Slide Number Placeholder 3"/>
          <p:cNvSpPr>
            <a:spLocks noGrp="1"/>
          </p:cNvSpPr>
          <p:nvPr>
            <p:ph type="sldNum" sz="quarter" idx="12"/>
          </p:nvPr>
        </p:nvSpPr>
        <p:spPr/>
        <p:txBody>
          <a:bodyPr/>
          <a:lstStyle/>
          <a:p>
            <a:fld id="{5A660F80-535F-4EA7-9D87-2FBBC280BE86}" type="slidenum">
              <a:rPr lang="en-US" smtClean="0"/>
              <a:t>42</a:t>
            </a:fld>
            <a:endParaRPr lang="en-US"/>
          </a:p>
        </p:txBody>
      </p:sp>
    </p:spTree>
    <p:extLst>
      <p:ext uri="{BB962C8B-B14F-4D97-AF65-F5344CB8AC3E}">
        <p14:creationId xmlns:p14="http://schemas.microsoft.com/office/powerpoint/2010/main" val="1478020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(3 of 3)</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Our private credit return index is the first index to show excess portfolio returns to Asian private credit investments. </a:t>
            </a:r>
            <a:endParaRPr lang="en-US" dirty="0" smtClean="0"/>
          </a:p>
          <a:p>
            <a:endParaRPr lang="en-US" dirty="0"/>
          </a:p>
          <a:p>
            <a:r>
              <a:rPr lang="en-US" dirty="0" smtClean="0"/>
              <a:t>We used </a:t>
            </a:r>
            <a:r>
              <a:rPr lang="en-US" dirty="0" err="1"/>
              <a:t>discretisation</a:t>
            </a:r>
            <a:r>
              <a:rPr lang="en-US" dirty="0"/>
              <a:t> techniques and lattice models pioneered by Moody’s KMV to estimate private company credit risk and backwards induce credit returns during the holding period of the investment. </a:t>
            </a:r>
            <a:endParaRPr lang="en-US" dirty="0" smtClean="0"/>
          </a:p>
          <a:p>
            <a:endParaRPr lang="en-US" dirty="0"/>
          </a:p>
          <a:p>
            <a:r>
              <a:rPr lang="en-US" dirty="0" smtClean="0"/>
              <a:t>We </a:t>
            </a:r>
            <a:r>
              <a:rPr lang="en-US" dirty="0"/>
              <a:t>find that excess returns are on average between </a:t>
            </a:r>
            <a:r>
              <a:rPr lang="en-US" dirty="0">
                <a:solidFill>
                  <a:srgbClr val="FF0000"/>
                </a:solidFill>
              </a:rPr>
              <a:t>1.2%</a:t>
            </a:r>
            <a:r>
              <a:rPr lang="en-US" dirty="0"/>
              <a:t> and </a:t>
            </a:r>
            <a:r>
              <a:rPr lang="en-US" dirty="0">
                <a:solidFill>
                  <a:srgbClr val="FF0000"/>
                </a:solidFill>
              </a:rPr>
              <a:t>1.5%</a:t>
            </a:r>
            <a:r>
              <a:rPr lang="en-US" dirty="0"/>
              <a:t> per month, and that positive excess returns are stationary over time. </a:t>
            </a:r>
            <a:endParaRPr lang="en-US" dirty="0" smtClean="0"/>
          </a:p>
          <a:p>
            <a:endParaRPr lang="en-US" dirty="0"/>
          </a:p>
          <a:p>
            <a:pPr lvl="1"/>
            <a:r>
              <a:rPr lang="en-US" dirty="0" smtClean="0"/>
              <a:t>Excess </a:t>
            </a:r>
            <a:r>
              <a:rPr lang="en-US" dirty="0"/>
              <a:t>returns </a:t>
            </a:r>
            <a:r>
              <a:rPr lang="en-US" dirty="0" smtClean="0"/>
              <a:t>across Asia are </a:t>
            </a:r>
            <a:r>
              <a:rPr lang="en-US" dirty="0"/>
              <a:t>positively related to volatility </a:t>
            </a:r>
            <a:r>
              <a:rPr lang="en-US" dirty="0" smtClean="0"/>
              <a:t>(</a:t>
            </a:r>
            <a:r>
              <a:rPr lang="en-US" dirty="0" smtClean="0">
                <a:solidFill>
                  <a:srgbClr val="FF0000"/>
                </a:solidFill>
              </a:rPr>
              <a:t>ΔVIX</a:t>
            </a:r>
            <a:r>
              <a:rPr lang="en-US" dirty="0"/>
              <a:t>), but are not influenced by credit risk (TED spread) or market liquidity</a:t>
            </a:r>
            <a:r>
              <a:rPr lang="en-US" dirty="0" smtClean="0"/>
              <a:t>.</a:t>
            </a:r>
          </a:p>
          <a:p>
            <a:endParaRPr lang="en-US" dirty="0"/>
          </a:p>
          <a:p>
            <a:pPr lvl="1"/>
            <a:r>
              <a:rPr lang="en-US" dirty="0" smtClean="0"/>
              <a:t>Excess returns in China are positively related </a:t>
            </a:r>
            <a:r>
              <a:rPr lang="en-US" dirty="0"/>
              <a:t>to </a:t>
            </a:r>
            <a:r>
              <a:rPr lang="en-US" dirty="0" smtClean="0"/>
              <a:t>volatility (</a:t>
            </a:r>
            <a:r>
              <a:rPr lang="en-US" dirty="0" smtClean="0">
                <a:solidFill>
                  <a:srgbClr val="FF0000"/>
                </a:solidFill>
              </a:rPr>
              <a:t>ΔVIX</a:t>
            </a:r>
            <a:r>
              <a:rPr lang="en-US" dirty="0" smtClean="0"/>
              <a:t>) and by </a:t>
            </a:r>
            <a:r>
              <a:rPr lang="en-US" dirty="0"/>
              <a:t>credit risk (</a:t>
            </a:r>
            <a:r>
              <a:rPr lang="en-US" dirty="0">
                <a:solidFill>
                  <a:srgbClr val="FF0000"/>
                </a:solidFill>
              </a:rPr>
              <a:t>TED spread</a:t>
            </a:r>
            <a:r>
              <a:rPr lang="en-US" dirty="0" smtClean="0"/>
              <a:t>), </a:t>
            </a:r>
            <a:r>
              <a:rPr lang="en-US" dirty="0"/>
              <a:t>but are not influenced </a:t>
            </a:r>
            <a:r>
              <a:rPr lang="en-US" dirty="0" smtClean="0"/>
              <a:t> </a:t>
            </a:r>
            <a:r>
              <a:rPr lang="en-US" dirty="0"/>
              <a:t>market liquidity.</a:t>
            </a:r>
          </a:p>
        </p:txBody>
      </p:sp>
      <p:sp>
        <p:nvSpPr>
          <p:cNvPr id="4" name="Slide Number Placeholder 3"/>
          <p:cNvSpPr>
            <a:spLocks noGrp="1"/>
          </p:cNvSpPr>
          <p:nvPr>
            <p:ph type="sldNum" sz="quarter" idx="12"/>
          </p:nvPr>
        </p:nvSpPr>
        <p:spPr/>
        <p:txBody>
          <a:bodyPr/>
          <a:lstStyle/>
          <a:p>
            <a:fld id="{5A660F80-535F-4EA7-9D87-2FBBC280BE86}" type="slidenum">
              <a:rPr lang="en-US" smtClean="0"/>
              <a:t>43</a:t>
            </a:fld>
            <a:endParaRPr lang="en-US"/>
          </a:p>
        </p:txBody>
      </p:sp>
    </p:spTree>
    <p:extLst>
      <p:ext uri="{BB962C8B-B14F-4D97-AF65-F5344CB8AC3E}">
        <p14:creationId xmlns:p14="http://schemas.microsoft.com/office/powerpoint/2010/main" val="3358298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Extensions</a:t>
            </a:r>
            <a:endParaRPr lang="en-US" dirty="0"/>
          </a:p>
        </p:txBody>
      </p:sp>
      <p:sp>
        <p:nvSpPr>
          <p:cNvPr id="3" name="Content Placeholder 2"/>
          <p:cNvSpPr>
            <a:spLocks noGrp="1"/>
          </p:cNvSpPr>
          <p:nvPr>
            <p:ph sz="quarter" idx="1"/>
          </p:nvPr>
        </p:nvSpPr>
        <p:spPr/>
        <p:txBody>
          <a:bodyPr>
            <a:normAutofit/>
          </a:bodyPr>
          <a:lstStyle/>
          <a:p>
            <a:r>
              <a:rPr lang="en-US" dirty="0" smtClean="0"/>
              <a:t>More details on contractual terms in private loan contracts</a:t>
            </a:r>
          </a:p>
          <a:p>
            <a:endParaRPr lang="en-US" dirty="0"/>
          </a:p>
          <a:p>
            <a:r>
              <a:rPr lang="en-US" dirty="0" smtClean="0"/>
              <a:t>Default probabilities on private loans</a:t>
            </a:r>
          </a:p>
          <a:p>
            <a:endParaRPr lang="en-US" dirty="0"/>
          </a:p>
          <a:p>
            <a:r>
              <a:rPr lang="en-US" dirty="0" smtClean="0"/>
              <a:t>Consideration of other factors on private loans</a:t>
            </a:r>
          </a:p>
          <a:p>
            <a:pPr lvl="1"/>
            <a:r>
              <a:rPr lang="en-US" dirty="0" smtClean="0"/>
              <a:t>Firm specific</a:t>
            </a:r>
          </a:p>
          <a:p>
            <a:pPr lvl="1"/>
            <a:r>
              <a:rPr lang="en-US" dirty="0" smtClean="0"/>
              <a:t>Macro</a:t>
            </a:r>
          </a:p>
          <a:p>
            <a:pPr lvl="1"/>
            <a:r>
              <a:rPr lang="en-US" dirty="0" smtClean="0"/>
              <a:t>Country / institutional</a:t>
            </a:r>
          </a:p>
          <a:p>
            <a:pPr lvl="1"/>
            <a:endParaRPr lang="en-US" dirty="0" smtClean="0"/>
          </a:p>
        </p:txBody>
      </p:sp>
      <p:sp>
        <p:nvSpPr>
          <p:cNvPr id="4" name="Slide Number Placeholder 3"/>
          <p:cNvSpPr>
            <a:spLocks noGrp="1"/>
          </p:cNvSpPr>
          <p:nvPr>
            <p:ph type="sldNum" sz="quarter" idx="12"/>
          </p:nvPr>
        </p:nvSpPr>
        <p:spPr/>
        <p:txBody>
          <a:bodyPr/>
          <a:lstStyle/>
          <a:p>
            <a:fld id="{5A660F80-535F-4EA7-9D87-2FBBC280BE86}" type="slidenum">
              <a:rPr lang="en-US" smtClean="0"/>
              <a:t>44</a:t>
            </a:fld>
            <a:endParaRPr lang="en-US"/>
          </a:p>
        </p:txBody>
      </p:sp>
    </p:spTree>
    <p:extLst>
      <p:ext uri="{BB962C8B-B14F-4D97-AF65-F5344CB8AC3E}">
        <p14:creationId xmlns:p14="http://schemas.microsoft.com/office/powerpoint/2010/main" val="2718505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2819400"/>
            <a:ext cx="7467600" cy="1752600"/>
          </a:xfrm>
        </p:spPr>
        <p:txBody>
          <a:bodyPr>
            <a:normAutofit lnSpcReduction="10000"/>
          </a:bodyPr>
          <a:lstStyle/>
          <a:p>
            <a:r>
              <a:rPr lang="en-US" dirty="0" smtClean="0"/>
              <a:t>Douglas Cumming</a:t>
            </a:r>
          </a:p>
          <a:p>
            <a:r>
              <a:rPr lang="en-US" b="0" dirty="0" smtClean="0"/>
              <a:t>York University </a:t>
            </a:r>
            <a:r>
              <a:rPr lang="en-US" b="0" dirty="0" err="1" smtClean="0"/>
              <a:t>Schulich</a:t>
            </a:r>
            <a:r>
              <a:rPr lang="en-US" b="0" dirty="0" smtClean="0"/>
              <a:t> School of Business</a:t>
            </a:r>
          </a:p>
          <a:p>
            <a:endParaRPr lang="en-US" dirty="0" smtClean="0"/>
          </a:p>
          <a:p>
            <a:r>
              <a:rPr lang="en-US" dirty="0" smtClean="0"/>
              <a:t>Grant Fleming</a:t>
            </a:r>
          </a:p>
          <a:p>
            <a:r>
              <a:rPr lang="en-US" b="0" dirty="0" smtClean="0"/>
              <a:t>Australian National University</a:t>
            </a:r>
          </a:p>
          <a:p>
            <a:r>
              <a:rPr lang="en-US" b="0" dirty="0" smtClean="0"/>
              <a:t>And Continuity Capital </a:t>
            </a:r>
            <a:r>
              <a:rPr lang="en-US" b="0" dirty="0" err="1" smtClean="0"/>
              <a:t>Parters</a:t>
            </a:r>
            <a:endParaRPr lang="en-US" b="0" dirty="0" smtClean="0"/>
          </a:p>
          <a:p>
            <a:endParaRPr lang="en-US" dirty="0"/>
          </a:p>
        </p:txBody>
      </p:sp>
      <p:sp>
        <p:nvSpPr>
          <p:cNvPr id="2" name="Title 1"/>
          <p:cNvSpPr>
            <a:spLocks noGrp="1"/>
          </p:cNvSpPr>
          <p:nvPr>
            <p:ph type="ctrTitle"/>
          </p:nvPr>
        </p:nvSpPr>
        <p:spPr/>
        <p:txBody>
          <a:bodyPr>
            <a:noAutofit/>
          </a:bodyPr>
          <a:lstStyle/>
          <a:p>
            <a:r>
              <a:rPr lang="en-US" sz="2600" dirty="0" smtClean="0"/>
              <a:t>DEBT INVESTMENTS IN PRIVATE FIRMS: LEGAL INSTITUTIONS AND INVESTMENT PERFORMANCE IN 25 COUNTRIES</a:t>
            </a:r>
            <a:endParaRPr lang="en-US" sz="2600" dirty="0"/>
          </a:p>
        </p:txBody>
      </p:sp>
    </p:spTree>
    <p:extLst>
      <p:ext uri="{BB962C8B-B14F-4D97-AF65-F5344CB8AC3E}">
        <p14:creationId xmlns:p14="http://schemas.microsoft.com/office/powerpoint/2010/main" val="3174828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Prior Work</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Notable studies in the late 1980s (and again in the early 2000s) focused on the size of high yield and distressed markets, and the attractive relative returns generated by such investments when default rates rose and economies entered recession (see, for example, Altman, 1989, 1993; Altman &amp; </a:t>
            </a:r>
            <a:r>
              <a:rPr lang="en-US" dirty="0" err="1" smtClean="0"/>
              <a:t>Jha</a:t>
            </a:r>
            <a:r>
              <a:rPr lang="en-US" dirty="0" smtClean="0"/>
              <a:t>, 2003). </a:t>
            </a:r>
          </a:p>
          <a:p>
            <a:endParaRPr lang="en-US" dirty="0" smtClean="0"/>
          </a:p>
          <a:p>
            <a:r>
              <a:rPr lang="en-US" dirty="0" smtClean="0"/>
              <a:t>There has been a comparative dearth of attention on private debt markets and the investment into private debt securities by fund managers, and how performing debt investments (buy and hold investments) compare with non-performing (default and distressed) investments (secondary investments made by buying and selling debt). </a:t>
            </a:r>
            <a:endParaRPr lang="en-US" dirty="0"/>
          </a:p>
        </p:txBody>
      </p:sp>
    </p:spTree>
    <p:extLst>
      <p:ext uri="{BB962C8B-B14F-4D97-AF65-F5344CB8AC3E}">
        <p14:creationId xmlns:p14="http://schemas.microsoft.com/office/powerpoint/2010/main" val="1807127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How exactly are private debt securities packaged and sold to specialist fund managers in the alternative asset industry? </a:t>
            </a:r>
          </a:p>
          <a:p>
            <a:endParaRPr lang="en-US" dirty="0" smtClean="0"/>
          </a:p>
          <a:p>
            <a:r>
              <a:rPr lang="en-US" dirty="0" smtClean="0"/>
              <a:t>What are the most important determinants for investment returns (as opposed to yields) to different private debt securities: market conditions, legal conditions, investee firm-specific risk, or investor-specific risk in terms of the quality of managers undertaking due diligence and monitoring of such investments?</a:t>
            </a:r>
          </a:p>
        </p:txBody>
      </p:sp>
    </p:spTree>
    <p:extLst>
      <p:ext uri="{BB962C8B-B14F-4D97-AF65-F5344CB8AC3E}">
        <p14:creationId xmlns:p14="http://schemas.microsoft.com/office/powerpoint/2010/main" val="33955223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Paper</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Documents the types of private debt investments made by fund managers into private firms across 25 countries over 2001-2010  </a:t>
            </a:r>
          </a:p>
          <a:p>
            <a:endParaRPr lang="en-US" dirty="0" smtClean="0"/>
          </a:p>
          <a:p>
            <a:r>
              <a:rPr lang="en-US" dirty="0" smtClean="0"/>
              <a:t>Shows returns to private debt investments depend on:</a:t>
            </a:r>
          </a:p>
          <a:p>
            <a:pPr lvl="1"/>
            <a:r>
              <a:rPr lang="en-US" dirty="0" smtClean="0"/>
              <a:t>Lender (fund manager) characteristics, </a:t>
            </a:r>
          </a:p>
          <a:p>
            <a:pPr lvl="2"/>
            <a:r>
              <a:rPr lang="en-US" dirty="0" smtClean="0"/>
              <a:t>particularly portfolio size per manager</a:t>
            </a:r>
          </a:p>
          <a:p>
            <a:pPr lvl="3"/>
            <a:r>
              <a:rPr lang="en-US" dirty="0" smtClean="0"/>
              <a:t>highlights the role of time allocation for due diligence and monitoring.  </a:t>
            </a:r>
          </a:p>
          <a:p>
            <a:pPr lvl="1"/>
            <a:r>
              <a:rPr lang="en-US" dirty="0" smtClean="0"/>
              <a:t>Borrower (firm-specific) risk.  </a:t>
            </a:r>
          </a:p>
          <a:p>
            <a:endParaRPr lang="en-US" dirty="0" smtClean="0"/>
          </a:p>
          <a:p>
            <a:r>
              <a:rPr lang="en-US" dirty="0" smtClean="0"/>
              <a:t>Shows returns to private debt investments do not depend on:</a:t>
            </a:r>
          </a:p>
          <a:p>
            <a:pPr lvl="1"/>
            <a:r>
              <a:rPr lang="en-US" dirty="0" smtClean="0"/>
              <a:t>Market conditions such as TED spreads </a:t>
            </a:r>
          </a:p>
          <a:p>
            <a:pPr lvl="1"/>
            <a:r>
              <a:rPr lang="en-US" dirty="0" smtClean="0"/>
              <a:t>Country level legal factors such as creditor rights </a:t>
            </a:r>
          </a:p>
          <a:p>
            <a:pPr lvl="2"/>
            <a:r>
              <a:rPr lang="en-US" dirty="0" smtClean="0"/>
              <a:t>Market and legal conditions are nevertheless significantly related to private debt investment volumes and location.</a:t>
            </a:r>
            <a:endParaRPr lang="en-US" dirty="0"/>
          </a:p>
        </p:txBody>
      </p:sp>
    </p:spTree>
    <p:extLst>
      <p:ext uri="{BB962C8B-B14F-4D97-AF65-F5344CB8AC3E}">
        <p14:creationId xmlns:p14="http://schemas.microsoft.com/office/powerpoint/2010/main" val="1797586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311 Investments, 25 countries</a:t>
            </a:r>
            <a:endParaRPr lang="en-US" dirty="0"/>
          </a:p>
        </p:txBody>
      </p:sp>
      <p:pic>
        <p:nvPicPr>
          <p:cNvPr id="1028" name="Picture 4"/>
          <p:cNvPicPr>
            <a:picLocks noGrp="1" noChangeAspect="1" noChangeArrowheads="1"/>
          </p:cNvPicPr>
          <p:nvPr>
            <p:ph sz="quarter" idx="1"/>
          </p:nvPr>
        </p:nvPicPr>
        <p:blipFill>
          <a:blip r:embed="rId3" cstate="print"/>
          <a:srcRect/>
          <a:stretch>
            <a:fillRect/>
          </a:stretch>
        </p:blipFill>
        <p:spPr bwMode="auto">
          <a:xfrm>
            <a:off x="1275706" y="1527175"/>
            <a:ext cx="6556075" cy="4572000"/>
          </a:xfrm>
          <a:prstGeom prst="rect">
            <a:avLst/>
          </a:prstGeom>
          <a:noFill/>
          <a:ln w="9525">
            <a:noFill/>
            <a:miter lim="800000"/>
            <a:headEnd/>
            <a:tailEnd/>
          </a:ln>
          <a:effectLst/>
        </p:spPr>
      </p:pic>
    </p:spTree>
    <p:extLst>
      <p:ext uri="{BB962C8B-B14F-4D97-AF65-F5344CB8AC3E}">
        <p14:creationId xmlns:p14="http://schemas.microsoft.com/office/powerpoint/2010/main" val="957014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200" dirty="0" smtClean="0"/>
              <a:t>Investment years: 2001-2010</a:t>
            </a:r>
            <a:br>
              <a:rPr lang="en-US" sz="2200" dirty="0" smtClean="0"/>
            </a:br>
            <a:r>
              <a:rPr lang="en-US" sz="2200" dirty="0" smtClean="0"/>
              <a:t>Exit years: 2004-2010</a:t>
            </a:r>
            <a:endParaRPr lang="en-US" sz="2200"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58482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200" dirty="0" smtClean="0"/>
              <a:t>Size of US and European High Yield Bonds and Leveraged Loans Market, 2001-2010 </a:t>
            </a:r>
            <a:endParaRPr lang="en-US" sz="2200" dirty="0"/>
          </a:p>
        </p:txBody>
      </p:sp>
      <p:pic>
        <p:nvPicPr>
          <p:cNvPr id="4" name="Content Placeholder 3"/>
          <p:cNvPicPr>
            <a:picLocks noGrp="1"/>
          </p:cNvPicPr>
          <p:nvPr>
            <p:ph sz="quarter" idx="1"/>
          </p:nvPr>
        </p:nvPicPr>
        <p:blipFill>
          <a:blip r:embed="rId2" cstate="print"/>
          <a:srcRect/>
          <a:stretch>
            <a:fillRect/>
          </a:stretch>
        </p:blipFill>
        <p:spPr bwMode="auto">
          <a:xfrm>
            <a:off x="1688624" y="1790065"/>
            <a:ext cx="5730240" cy="4046220"/>
          </a:xfrm>
          <a:prstGeom prst="rect">
            <a:avLst/>
          </a:prstGeom>
          <a:noFill/>
        </p:spPr>
      </p:pic>
    </p:spTree>
    <p:extLst>
      <p:ext uri="{BB962C8B-B14F-4D97-AF65-F5344CB8AC3E}">
        <p14:creationId xmlns:p14="http://schemas.microsoft.com/office/powerpoint/2010/main" val="28640642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200" dirty="0" smtClean="0"/>
              <a:t>Default and Recovery Rates on US and European High Yield Bonds and Leveraged Loans, 2001-2010</a:t>
            </a:r>
            <a:endParaRPr lang="en-US" sz="2200" dirty="0"/>
          </a:p>
        </p:txBody>
      </p:sp>
      <p:pic>
        <p:nvPicPr>
          <p:cNvPr id="4" name="Content Placeholder 3"/>
          <p:cNvPicPr>
            <a:picLocks noGrp="1"/>
          </p:cNvPicPr>
          <p:nvPr>
            <p:ph sz="quarter" idx="1"/>
          </p:nvPr>
        </p:nvPicPr>
        <p:blipFill>
          <a:blip r:embed="rId2" cstate="print"/>
          <a:srcRect/>
          <a:stretch>
            <a:fillRect/>
          </a:stretch>
        </p:blipFill>
        <p:spPr bwMode="auto">
          <a:xfrm>
            <a:off x="1410494" y="1778635"/>
            <a:ext cx="6286500" cy="4069080"/>
          </a:xfrm>
          <a:prstGeom prst="rect">
            <a:avLst/>
          </a:prstGeom>
          <a:noFill/>
        </p:spPr>
      </p:pic>
    </p:spTree>
    <p:extLst>
      <p:ext uri="{BB962C8B-B14F-4D97-AF65-F5344CB8AC3E}">
        <p14:creationId xmlns:p14="http://schemas.microsoft.com/office/powerpoint/2010/main" val="9516678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Statistics (1 of 2)</a:t>
            </a:r>
            <a:endParaRPr lang="en-US" dirty="0"/>
          </a:p>
        </p:txBody>
      </p:sp>
      <p:sp>
        <p:nvSpPr>
          <p:cNvPr id="8" name="Rectangle 7"/>
          <p:cNvSpPr/>
          <p:nvPr/>
        </p:nvSpPr>
        <p:spPr>
          <a:xfrm>
            <a:off x="152400" y="1620083"/>
            <a:ext cx="8991600" cy="5078313"/>
          </a:xfrm>
          <a:prstGeom prst="rect">
            <a:avLst/>
          </a:prstGeom>
        </p:spPr>
        <p:txBody>
          <a:bodyPr wrap="square">
            <a:spAutoFit/>
          </a:bodyPr>
          <a:lstStyle/>
          <a:p>
            <a:r>
              <a:rPr lang="en-US" sz="1200" dirty="0" smtClean="0">
                <a:solidFill>
                  <a:srgbClr val="FF0000"/>
                </a:solidFill>
              </a:rPr>
              <a:t>		Number of Observations	Average	Median	St Dev.	Minimum	Maximum</a:t>
            </a:r>
          </a:p>
          <a:p>
            <a:r>
              <a:rPr lang="en-US" sz="1200" dirty="0" smtClean="0">
                <a:solidFill>
                  <a:srgbClr val="0070C0"/>
                </a:solidFill>
              </a:rPr>
              <a:t>Performance Measures</a:t>
            </a:r>
          </a:p>
          <a:p>
            <a:r>
              <a:rPr lang="en-US" sz="1200" b="1" dirty="0" smtClean="0">
                <a:solidFill>
                  <a:srgbClr val="00B050"/>
                </a:solidFill>
              </a:rPr>
              <a:t>Realized and Unrealized IRR	235	0.144	0.14	0.355	-1	4.46</a:t>
            </a:r>
          </a:p>
          <a:p>
            <a:r>
              <a:rPr lang="en-US" sz="1200" dirty="0" err="1" smtClean="0"/>
              <a:t>Winsorized</a:t>
            </a:r>
            <a:r>
              <a:rPr lang="en-US" sz="1200" dirty="0" smtClean="0"/>
              <a:t> Realized &amp;Unrealized IRR	235	0.128	0.14	0.208	-0.876	0.63</a:t>
            </a:r>
          </a:p>
          <a:p>
            <a:r>
              <a:rPr lang="en-US" sz="1200" dirty="0" smtClean="0"/>
              <a:t>Realized IRR			119	0.245	0.25 	0.433	-1	4.46</a:t>
            </a:r>
          </a:p>
          <a:p>
            <a:r>
              <a:rPr lang="en-US" sz="1200" dirty="0" err="1" smtClean="0"/>
              <a:t>Winsorized</a:t>
            </a:r>
            <a:r>
              <a:rPr lang="en-US" sz="1200" dirty="0" smtClean="0"/>
              <a:t> Realized IRR		119	0.211	0.25	0.178	-0.876	0.63</a:t>
            </a:r>
          </a:p>
          <a:p>
            <a:r>
              <a:rPr lang="en-US" sz="1200" dirty="0" smtClean="0"/>
              <a:t>Gross Multiple		311	1.206	1.198	0.532	0	3.8</a:t>
            </a:r>
          </a:p>
          <a:p>
            <a:r>
              <a:rPr lang="en-US" sz="1200" dirty="0" smtClean="0"/>
              <a:t>Investment Duration		119	32.191	30.5	16.200	5	77</a:t>
            </a:r>
          </a:p>
          <a:p>
            <a:r>
              <a:rPr lang="en-US" sz="1200" dirty="0" smtClean="0"/>
              <a:t>Realized			311	0.402	0	0.491	0	1</a:t>
            </a:r>
          </a:p>
          <a:p>
            <a:r>
              <a:rPr lang="en-US" sz="1200" dirty="0" smtClean="0">
                <a:solidFill>
                  <a:srgbClr val="0070C0"/>
                </a:solidFill>
              </a:rPr>
              <a:t>Investment and Exit Amounts</a:t>
            </a:r>
            <a:r>
              <a:rPr lang="en-US" sz="1200" dirty="0" smtClean="0"/>
              <a:t>	 	 	 	 	 	 </a:t>
            </a:r>
          </a:p>
          <a:p>
            <a:r>
              <a:rPr lang="en-US" sz="1200" dirty="0" smtClean="0"/>
              <a:t>Real 2010 $US'000 Capital Invested 	288	27396.77	21040.34	25459.050	13.57975	148593.5</a:t>
            </a:r>
          </a:p>
          <a:p>
            <a:r>
              <a:rPr lang="en-US" sz="1200" dirty="0" smtClean="0"/>
              <a:t>Real 2010 $US'000 Realized Value	288	16817.60	4937.91	30659.870	0	312137</a:t>
            </a:r>
          </a:p>
          <a:p>
            <a:r>
              <a:rPr lang="en-US" sz="1200" dirty="0" smtClean="0"/>
              <a:t>Real 2010 $US'000 Unrealized Value	288	14688.39	1379.06	26299.550	0	175410.7</a:t>
            </a:r>
          </a:p>
          <a:p>
            <a:r>
              <a:rPr lang="en-US" sz="1200" dirty="0" smtClean="0"/>
              <a:t>Real 2010 $US'000 Total Value	288	31503.26	22992.68	35750.960	0	312137</a:t>
            </a:r>
          </a:p>
          <a:p>
            <a:r>
              <a:rPr lang="en-US" sz="1200" dirty="0" smtClean="0">
                <a:solidFill>
                  <a:srgbClr val="0070C0"/>
                </a:solidFill>
              </a:rPr>
              <a:t>Types of Debt Contracts</a:t>
            </a:r>
            <a:r>
              <a:rPr lang="en-US" sz="1200" dirty="0" smtClean="0"/>
              <a:t>	 	 	 	 	 	 </a:t>
            </a:r>
          </a:p>
          <a:p>
            <a:r>
              <a:rPr lang="en-US" sz="1200" dirty="0" smtClean="0"/>
              <a:t>Senior Secured		311	0.099	0	0.300	0	1</a:t>
            </a:r>
          </a:p>
          <a:p>
            <a:r>
              <a:rPr lang="en-US" sz="1200" dirty="0" smtClean="0"/>
              <a:t>Senior Debt			311	0.006	0	0.080	0	1</a:t>
            </a:r>
          </a:p>
          <a:p>
            <a:r>
              <a:rPr lang="en-US" sz="1200" dirty="0" smtClean="0"/>
              <a:t>Subordinated		311	0.103	0	0.304	0	1</a:t>
            </a:r>
          </a:p>
          <a:p>
            <a:r>
              <a:rPr lang="en-US" sz="1200" dirty="0" smtClean="0"/>
              <a:t>Mezzanine			311	0.743	1	0.438	0	1</a:t>
            </a:r>
          </a:p>
          <a:p>
            <a:r>
              <a:rPr lang="en-US" sz="1200" dirty="0" smtClean="0"/>
              <a:t>Convertible Bonds		311	0.006	0	0.080	0	1</a:t>
            </a:r>
          </a:p>
          <a:p>
            <a:r>
              <a:rPr lang="en-US" sz="1200" dirty="0" smtClean="0"/>
              <a:t>Preference Shares		311	0.003	0	0.057	0	1</a:t>
            </a:r>
          </a:p>
          <a:p>
            <a:r>
              <a:rPr lang="en-US" sz="1200" dirty="0" smtClean="0"/>
              <a:t>Equity			311	0.257	0	0.438	0	1</a:t>
            </a:r>
          </a:p>
          <a:p>
            <a:r>
              <a:rPr lang="en-US" sz="1200" dirty="0" smtClean="0"/>
              <a:t>Warrants			311	0.013	0	0.113	0	1</a:t>
            </a:r>
          </a:p>
          <a:p>
            <a:r>
              <a:rPr lang="en-US" sz="1200" dirty="0" smtClean="0"/>
              <a:t>PIK loan			311	0.003	0	0.057	0	1</a:t>
            </a:r>
          </a:p>
          <a:p>
            <a:r>
              <a:rPr lang="en-US" sz="1200" dirty="0" smtClean="0"/>
              <a:t>Second Lien			311	0.010	0	0.098	0	1</a:t>
            </a:r>
          </a:p>
          <a:p>
            <a:r>
              <a:rPr lang="en-US" sz="1200" dirty="0" smtClean="0"/>
              <a:t>Portfolio of Non Performing Loans	311	0.029	0	0.168	0	1</a:t>
            </a:r>
          </a:p>
          <a:p>
            <a:r>
              <a:rPr lang="en-US" sz="1200" dirty="0" smtClean="0"/>
              <a:t>Secondary	 		311	0.055	0	0.228	0	1</a:t>
            </a:r>
            <a:endParaRPr lang="en-US" sz="1200" dirty="0"/>
          </a:p>
        </p:txBody>
      </p:sp>
    </p:spTree>
    <p:extLst>
      <p:ext uri="{BB962C8B-B14F-4D97-AF65-F5344CB8AC3E}">
        <p14:creationId xmlns:p14="http://schemas.microsoft.com/office/powerpoint/2010/main" val="3471821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Statistics (2 of 2)</a:t>
            </a:r>
            <a:endParaRPr lang="en-US" dirty="0"/>
          </a:p>
        </p:txBody>
      </p:sp>
      <p:sp>
        <p:nvSpPr>
          <p:cNvPr id="3" name="Content Placeholder 2"/>
          <p:cNvSpPr>
            <a:spLocks noGrp="1"/>
          </p:cNvSpPr>
          <p:nvPr>
            <p:ph sz="quarter" idx="1"/>
          </p:nvPr>
        </p:nvSpPr>
        <p:spPr/>
        <p:txBody>
          <a:bodyPr>
            <a:normAutofit/>
          </a:bodyPr>
          <a:lstStyle/>
          <a:p>
            <a:pPr>
              <a:buNone/>
            </a:pPr>
            <a:r>
              <a:rPr lang="en-US" sz="1200" dirty="0" smtClean="0"/>
              <a:t>			</a:t>
            </a:r>
            <a:r>
              <a:rPr lang="en-US" sz="1200" dirty="0" smtClean="0">
                <a:solidFill>
                  <a:srgbClr val="FF0000"/>
                </a:solidFill>
              </a:rPr>
              <a:t>Number of Observations	Average	Median	St Dev.	Minimum	Maximum</a:t>
            </a:r>
          </a:p>
          <a:p>
            <a:pPr>
              <a:buNone/>
            </a:pPr>
            <a:r>
              <a:rPr lang="en-US" sz="1200" dirty="0" smtClean="0">
                <a:solidFill>
                  <a:srgbClr val="0070C0"/>
                </a:solidFill>
              </a:rPr>
              <a:t>Fund Manager Characteristics</a:t>
            </a:r>
            <a:r>
              <a:rPr lang="en-US" sz="1200" dirty="0" smtClean="0"/>
              <a:t>	 	 	 	 	 	 </a:t>
            </a:r>
          </a:p>
          <a:p>
            <a:pPr>
              <a:buNone/>
            </a:pPr>
            <a:r>
              <a:rPr lang="en-US" sz="1200" dirty="0" smtClean="0"/>
              <a:t>Number of Professionals		311	18.421	10	12.766	3	34</a:t>
            </a:r>
          </a:p>
          <a:p>
            <a:pPr>
              <a:buNone/>
            </a:pPr>
            <a:r>
              <a:rPr lang="en-US" sz="1200" dirty="0" smtClean="0"/>
              <a:t>Real Fund Size (2010 $US millions)	311	1922.369	1395.648	1261.471	61.56296	4289.843</a:t>
            </a:r>
          </a:p>
          <a:p>
            <a:pPr>
              <a:buNone/>
            </a:pPr>
            <a:r>
              <a:rPr lang="en-US" sz="1200" dirty="0" smtClean="0"/>
              <a:t>Real Fund Size / Manager		311	109.501	126.182	44.336	20.52099	189.8975</a:t>
            </a:r>
          </a:p>
          <a:p>
            <a:pPr>
              <a:buNone/>
            </a:pPr>
            <a:r>
              <a:rPr lang="en-US" sz="1200" b="1" dirty="0" smtClean="0">
                <a:solidFill>
                  <a:srgbClr val="00B050"/>
                </a:solidFill>
              </a:rPr>
              <a:t>Portfolio Size / Manager	311	4.413	2.9	2.818	0.375	8</a:t>
            </a:r>
          </a:p>
          <a:p>
            <a:pPr>
              <a:buNone/>
            </a:pPr>
            <a:r>
              <a:rPr lang="en-US" sz="1200" dirty="0" smtClean="0"/>
              <a:t>Vintage Year Dummy Variables	 	 	 	 	 	 </a:t>
            </a:r>
          </a:p>
          <a:p>
            <a:pPr>
              <a:buNone/>
            </a:pPr>
            <a:r>
              <a:rPr lang="en-US" sz="1200" dirty="0" smtClean="0"/>
              <a:t>Office in Investee Company Location	311	0.807	1	0.395	0	1</a:t>
            </a:r>
          </a:p>
          <a:p>
            <a:pPr>
              <a:buNone/>
            </a:pPr>
            <a:r>
              <a:rPr lang="en-US" sz="1200" dirty="0" smtClean="0">
                <a:solidFill>
                  <a:srgbClr val="0070C0"/>
                </a:solidFill>
              </a:rPr>
              <a:t>Country Variables</a:t>
            </a:r>
            <a:r>
              <a:rPr lang="en-US" sz="1200" dirty="0" smtClean="0"/>
              <a:t>	 	 	 	 	 	 </a:t>
            </a:r>
          </a:p>
          <a:p>
            <a:pPr>
              <a:buNone/>
            </a:pPr>
            <a:r>
              <a:rPr lang="en-US" sz="1200" dirty="0" smtClean="0"/>
              <a:t>Country Dummy Variables	 	 	 	 	 	 </a:t>
            </a:r>
          </a:p>
          <a:p>
            <a:pPr>
              <a:buNone/>
            </a:pPr>
            <a:r>
              <a:rPr lang="en-US" sz="1200" dirty="0" err="1" smtClean="0"/>
              <a:t>Spanmann</a:t>
            </a:r>
            <a:r>
              <a:rPr lang="en-US" sz="1200" dirty="0" smtClean="0"/>
              <a:t> </a:t>
            </a:r>
            <a:r>
              <a:rPr lang="en-US" sz="1200" dirty="0" err="1" smtClean="0"/>
              <a:t>Antidirector</a:t>
            </a:r>
            <a:r>
              <a:rPr lang="en-US" sz="1200" dirty="0" smtClean="0"/>
              <a:t> Rights	311	3.772	4	1.322	0	5</a:t>
            </a:r>
          </a:p>
          <a:p>
            <a:pPr>
              <a:buNone/>
            </a:pPr>
            <a:r>
              <a:rPr lang="en-US" sz="1200" dirty="0" smtClean="0"/>
              <a:t>Creditor Rights </a:t>
            </a:r>
            <a:r>
              <a:rPr lang="en-US" sz="1200" dirty="0" err="1" smtClean="0"/>
              <a:t>Djankov</a:t>
            </a:r>
            <a:r>
              <a:rPr lang="en-US" sz="1200" dirty="0" smtClean="0"/>
              <a:t> et al Time	311	1.736	1.9	0.839	0.5	5.7</a:t>
            </a:r>
          </a:p>
          <a:p>
            <a:pPr>
              <a:buNone/>
            </a:pPr>
            <a:r>
              <a:rPr lang="en-US" sz="1200" dirty="0" smtClean="0"/>
              <a:t>Creditor Rights </a:t>
            </a:r>
            <a:r>
              <a:rPr lang="en-US" sz="1200" dirty="0" err="1" smtClean="0"/>
              <a:t>Djankov</a:t>
            </a:r>
            <a:r>
              <a:rPr lang="en-US" sz="1200" dirty="0" smtClean="0"/>
              <a:t> et al Cost	311	0.093	0.07	0.060	0.01	0.38</a:t>
            </a:r>
          </a:p>
          <a:p>
            <a:pPr>
              <a:buNone/>
            </a:pPr>
            <a:r>
              <a:rPr lang="en-US" sz="1200" dirty="0" smtClean="0"/>
              <a:t>Creditor Rights </a:t>
            </a:r>
            <a:r>
              <a:rPr lang="en-US" sz="1200" dirty="0" err="1" smtClean="0"/>
              <a:t>Djankov</a:t>
            </a:r>
            <a:r>
              <a:rPr lang="en-US" sz="1200" dirty="0" smtClean="0"/>
              <a:t> et al Efficiency	311	74.483	85.8	18.201	17.0	96.1</a:t>
            </a:r>
          </a:p>
          <a:p>
            <a:pPr>
              <a:buNone/>
            </a:pPr>
            <a:r>
              <a:rPr lang="en-US" sz="1200" dirty="0" smtClean="0"/>
              <a:t>Creditor Rights LLSV 1998		311	1.657	1	1.265	0	4</a:t>
            </a:r>
          </a:p>
          <a:p>
            <a:pPr>
              <a:buNone/>
            </a:pPr>
            <a:r>
              <a:rPr lang="en-US" sz="1200" dirty="0" smtClean="0"/>
              <a:t>GDP Per Capita		311	40008.490	45394.1	13947.090	1066.2	87067.5</a:t>
            </a:r>
          </a:p>
          <a:p>
            <a:pPr>
              <a:buNone/>
            </a:pPr>
            <a:r>
              <a:rPr lang="en-US" sz="1200" dirty="0" smtClean="0"/>
              <a:t>Industry	 	 	 	 	 	 </a:t>
            </a:r>
          </a:p>
          <a:p>
            <a:pPr>
              <a:buNone/>
            </a:pPr>
            <a:r>
              <a:rPr lang="en-US" sz="1200" dirty="0" smtClean="0"/>
              <a:t>Intangible / </a:t>
            </a:r>
            <a:r>
              <a:rPr lang="en-US" sz="1200" dirty="0" err="1" smtClean="0"/>
              <a:t>Tangible+Intangible</a:t>
            </a:r>
            <a:r>
              <a:rPr lang="en-US" sz="1200" dirty="0" smtClean="0"/>
              <a:t> Assets	311	15.040	16.43	6.711	1.2	29.57</a:t>
            </a:r>
          </a:p>
          <a:p>
            <a:pPr>
              <a:buNone/>
            </a:pPr>
            <a:r>
              <a:rPr lang="en-US" sz="1200" dirty="0" smtClean="0"/>
              <a:t>Industry Dummy Variables	 	 	 	 	 	 </a:t>
            </a:r>
          </a:p>
          <a:p>
            <a:endParaRPr lang="en-US" sz="1200" dirty="0"/>
          </a:p>
        </p:txBody>
      </p:sp>
    </p:spTree>
    <p:extLst>
      <p:ext uri="{BB962C8B-B14F-4D97-AF65-F5344CB8AC3E}">
        <p14:creationId xmlns:p14="http://schemas.microsoft.com/office/powerpoint/2010/main" val="10295268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Tests</a:t>
            </a:r>
            <a:endParaRPr lang="en-US" dirty="0"/>
          </a:p>
        </p:txBody>
      </p:sp>
      <p:sp>
        <p:nvSpPr>
          <p:cNvPr id="3" name="Content Placeholder 2"/>
          <p:cNvSpPr>
            <a:spLocks noGrp="1"/>
          </p:cNvSpPr>
          <p:nvPr>
            <p:ph sz="quarter" idx="1"/>
          </p:nvPr>
        </p:nvSpPr>
        <p:spPr/>
        <p:txBody>
          <a:bodyPr>
            <a:noAutofit/>
          </a:bodyPr>
          <a:lstStyle/>
          <a:p>
            <a:pPr>
              <a:buNone/>
            </a:pPr>
            <a:r>
              <a:rPr lang="en-US" sz="1000" dirty="0" smtClean="0"/>
              <a:t>				IRR Above Median	IRR Below Median	Comparison 	 Comparison</a:t>
            </a:r>
          </a:p>
          <a:p>
            <a:pPr>
              <a:buNone/>
            </a:pPr>
            <a:r>
              <a:rPr lang="en-US" sz="1000" dirty="0" smtClean="0"/>
              <a:t>				Average	Median	Average	Median	of Means	of Medians</a:t>
            </a:r>
          </a:p>
          <a:p>
            <a:pPr>
              <a:buNone/>
            </a:pPr>
            <a:r>
              <a:rPr lang="en-US" sz="1000" dirty="0" smtClean="0">
                <a:solidFill>
                  <a:srgbClr val="0070C0"/>
                </a:solidFill>
              </a:rPr>
              <a:t>Types of Debt Contracts</a:t>
            </a:r>
            <a:r>
              <a:rPr lang="en-US" sz="1000" dirty="0" smtClean="0"/>
              <a:t>	 	 	 	 	 	 </a:t>
            </a:r>
          </a:p>
          <a:p>
            <a:pPr>
              <a:buNone/>
            </a:pPr>
            <a:r>
              <a:rPr lang="en-US" sz="1000" dirty="0" smtClean="0">
                <a:solidFill>
                  <a:srgbClr val="FF0000"/>
                </a:solidFill>
              </a:rPr>
              <a:t>Senior Secured			0.053	0	0.226	0	2.908***	8.004***</a:t>
            </a:r>
          </a:p>
          <a:p>
            <a:pPr>
              <a:buNone/>
            </a:pPr>
            <a:r>
              <a:rPr lang="en-US" sz="1000" dirty="0" smtClean="0"/>
              <a:t>Subordinated			0.096	0	0.161	0	0.999	1.007</a:t>
            </a:r>
          </a:p>
          <a:p>
            <a:pPr>
              <a:buNone/>
            </a:pPr>
            <a:r>
              <a:rPr lang="en-US" sz="1000" dirty="0" smtClean="0">
                <a:solidFill>
                  <a:srgbClr val="FF0000"/>
                </a:solidFill>
              </a:rPr>
              <a:t>Mezzanine			0.787	1	0.548	1	-2.643***	15.011***	</a:t>
            </a:r>
          </a:p>
          <a:p>
            <a:pPr>
              <a:buNone/>
            </a:pPr>
            <a:r>
              <a:rPr lang="en-US" sz="1000" dirty="0" smtClean="0"/>
              <a:t>Equity and Bonds		0.245	0	0.161	0	-0.920	0.729</a:t>
            </a:r>
          </a:p>
          <a:p>
            <a:pPr>
              <a:buNone/>
            </a:pPr>
            <a:r>
              <a:rPr lang="en-US" sz="1000" dirty="0" smtClean="0"/>
              <a:t>PIK Loan			0.000	0	0.009	0	1.298	1.687*</a:t>
            </a:r>
          </a:p>
          <a:p>
            <a:pPr>
              <a:buNone/>
            </a:pPr>
            <a:r>
              <a:rPr lang="en-US" sz="1000" dirty="0" smtClean="0"/>
              <a:t>Portfolio NPL			0.043	0	0.032	0	-0.252	0.800</a:t>
            </a:r>
          </a:p>
          <a:p>
            <a:pPr>
              <a:buNone/>
            </a:pPr>
            <a:r>
              <a:rPr lang="en-US" sz="1000" dirty="0" smtClean="0">
                <a:solidFill>
                  <a:srgbClr val="FF0000"/>
                </a:solidFill>
              </a:rPr>
              <a:t>Secondary			0.128	0	0.032	0	-1.511	2.277**</a:t>
            </a:r>
          </a:p>
          <a:p>
            <a:pPr>
              <a:buNone/>
            </a:pPr>
            <a:r>
              <a:rPr lang="en-US" sz="1000" dirty="0" smtClean="0">
                <a:solidFill>
                  <a:srgbClr val="0070C0"/>
                </a:solidFill>
              </a:rPr>
              <a:t>Fund Manager Characteristics	</a:t>
            </a:r>
            <a:r>
              <a:rPr lang="en-US" sz="1000" dirty="0" smtClean="0"/>
              <a:t> 	 	 	 	 	 </a:t>
            </a:r>
          </a:p>
          <a:p>
            <a:pPr>
              <a:buNone/>
            </a:pPr>
            <a:r>
              <a:rPr lang="en-US" sz="1000" dirty="0" smtClean="0"/>
              <a:t>Real Fund Size / Manager		84.711	82.233	127.895	139.565	4.930***	15.252***</a:t>
            </a:r>
          </a:p>
          <a:p>
            <a:pPr>
              <a:buNone/>
            </a:pPr>
            <a:r>
              <a:rPr lang="en-US" sz="1000" dirty="0" smtClean="0">
                <a:solidFill>
                  <a:srgbClr val="FF0000"/>
                </a:solidFill>
              </a:rPr>
              <a:t>Portfolio Size / Manager		3.573	2.353	5.85	6.400	4.446***	18.485***</a:t>
            </a:r>
          </a:p>
          <a:p>
            <a:pPr>
              <a:buNone/>
            </a:pPr>
            <a:r>
              <a:rPr lang="en-US" sz="1000" dirty="0" smtClean="0"/>
              <a:t>Same Company Location		0.755	1	0.903	1	1.767*	2.141** </a:t>
            </a:r>
          </a:p>
          <a:p>
            <a:pPr>
              <a:buNone/>
            </a:pPr>
            <a:r>
              <a:rPr lang="en-US" sz="1000" dirty="0" smtClean="0">
                <a:solidFill>
                  <a:srgbClr val="0070C0"/>
                </a:solidFill>
              </a:rPr>
              <a:t>Country Variables</a:t>
            </a:r>
            <a:r>
              <a:rPr lang="en-US" sz="1000" dirty="0" smtClean="0"/>
              <a:t>	 	 	 	 	 	 </a:t>
            </a:r>
          </a:p>
          <a:p>
            <a:pPr>
              <a:buNone/>
            </a:pPr>
            <a:r>
              <a:rPr lang="en-US" sz="1000" dirty="0" err="1" smtClean="0"/>
              <a:t>Spanmann</a:t>
            </a:r>
            <a:r>
              <a:rPr lang="en-US" sz="1000" dirty="0" smtClean="0"/>
              <a:t> </a:t>
            </a:r>
            <a:r>
              <a:rPr lang="en-US" sz="1000" dirty="0" err="1" smtClean="0"/>
              <a:t>Antidirector</a:t>
            </a:r>
            <a:r>
              <a:rPr lang="en-US" sz="1000" dirty="0" smtClean="0"/>
              <a:t> Rights		3.678	3.7	4.020	5	1.227	0.216</a:t>
            </a:r>
          </a:p>
          <a:p>
            <a:pPr>
              <a:buNone/>
            </a:pPr>
            <a:r>
              <a:rPr lang="en-US" sz="1000" dirty="0" smtClean="0"/>
              <a:t>Creditor Rights Time		1.796	1.9	1.854	2	0.257	6.980***</a:t>
            </a:r>
          </a:p>
          <a:p>
            <a:pPr>
              <a:buNone/>
            </a:pPr>
            <a:r>
              <a:rPr lang="en-US" sz="1000" dirty="0" smtClean="0"/>
              <a:t>Creditor Rights Cost		0.107	0.07	0.092	0.07	-0.935	0.330</a:t>
            </a:r>
          </a:p>
          <a:p>
            <a:pPr>
              <a:buNone/>
            </a:pPr>
            <a:r>
              <a:rPr lang="en-US" sz="1000" dirty="0" smtClean="0"/>
              <a:t>Creditor Rights Efficiency		71.211	85.8	77.546	85.8	1.506	1.662*</a:t>
            </a:r>
          </a:p>
          <a:p>
            <a:pPr>
              <a:buNone/>
            </a:pPr>
            <a:r>
              <a:rPr lang="en-US" sz="1000" dirty="0" smtClean="0"/>
              <a:t>Creditor Rights LLSV 1998		1.851	1	2.107	1.88	0.874	0.004</a:t>
            </a:r>
          </a:p>
          <a:p>
            <a:pPr>
              <a:buNone/>
            </a:pPr>
            <a:r>
              <a:rPr lang="en-US" sz="1000" dirty="0" smtClean="0"/>
              <a:t>GDP Per Capita	37481.85		45123.65	36474.48	45394.10	-0.310	0.820</a:t>
            </a:r>
          </a:p>
          <a:p>
            <a:pPr>
              <a:buNone/>
            </a:pPr>
            <a:r>
              <a:rPr lang="en-US" sz="1000" dirty="0" smtClean="0">
                <a:solidFill>
                  <a:srgbClr val="0070C0"/>
                </a:solidFill>
              </a:rPr>
              <a:t>Market Conditions</a:t>
            </a:r>
          </a:p>
          <a:p>
            <a:pPr>
              <a:buNone/>
            </a:pPr>
            <a:r>
              <a:rPr lang="en-US" sz="1000" dirty="0" smtClean="0">
                <a:solidFill>
                  <a:srgbClr val="FF0000"/>
                </a:solidFill>
              </a:rPr>
              <a:t>TED Spread Exit Date		60.755	32	36.258	25	-1.993**	4.093**</a:t>
            </a:r>
          </a:p>
          <a:p>
            <a:pPr>
              <a:buNone/>
            </a:pPr>
            <a:r>
              <a:rPr lang="en-US" sz="1000" dirty="0" smtClean="0">
                <a:solidFill>
                  <a:srgbClr val="FF0000"/>
                </a:solidFill>
              </a:rPr>
              <a:t>US High Yield Recovery 		37.161	20	29.856	20	-1.667*	2.764*</a:t>
            </a:r>
          </a:p>
          <a:p>
            <a:pPr>
              <a:buNone/>
            </a:pPr>
            <a:r>
              <a:rPr lang="en-US" sz="1000" dirty="0" smtClean="0">
                <a:solidFill>
                  <a:srgbClr val="FF0000"/>
                </a:solidFill>
              </a:rPr>
              <a:t>Rate at  Exit</a:t>
            </a:r>
            <a:endParaRPr lang="en-US" sz="1000" dirty="0">
              <a:solidFill>
                <a:srgbClr val="FF0000"/>
              </a:solidFill>
            </a:endParaRPr>
          </a:p>
        </p:txBody>
      </p:sp>
    </p:spTree>
    <p:extLst>
      <p:ext uri="{BB962C8B-B14F-4D97-AF65-F5344CB8AC3E}">
        <p14:creationId xmlns:p14="http://schemas.microsoft.com/office/powerpoint/2010/main" val="21188281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Figure 3. Realized </a:t>
            </a:r>
            <a:r>
              <a:rPr lang="en-US" sz="2000" dirty="0" err="1" smtClean="0"/>
              <a:t>Winsored</a:t>
            </a:r>
            <a:r>
              <a:rPr lang="en-US" sz="2000" dirty="0" smtClean="0"/>
              <a:t> IRRs Plotted against TED Spread Standard Deviation Over Investment Horizon and Portfolio Size Per Manager</a:t>
            </a:r>
            <a:endParaRPr lang="en-US" sz="2000" dirty="0"/>
          </a:p>
        </p:txBody>
      </p:sp>
      <p:pic>
        <p:nvPicPr>
          <p:cNvPr id="4" name="Picture 3"/>
          <p:cNvPicPr/>
          <p:nvPr/>
        </p:nvPicPr>
        <p:blipFill>
          <a:blip r:embed="rId2" cstate="print"/>
          <a:srcRect/>
          <a:stretch>
            <a:fillRect/>
          </a:stretch>
        </p:blipFill>
        <p:spPr bwMode="auto">
          <a:xfrm>
            <a:off x="1676400" y="1696744"/>
            <a:ext cx="5797455" cy="4399256"/>
          </a:xfrm>
          <a:prstGeom prst="rect">
            <a:avLst/>
          </a:prstGeom>
          <a:noFill/>
        </p:spPr>
      </p:pic>
    </p:spTree>
    <p:extLst>
      <p:ext uri="{BB962C8B-B14F-4D97-AF65-F5344CB8AC3E}">
        <p14:creationId xmlns:p14="http://schemas.microsoft.com/office/powerpoint/2010/main" val="394588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4: Models 3-5 Treatment Regressions</a:t>
            </a:r>
            <a:endParaRPr lang="en-US" dirty="0"/>
          </a:p>
        </p:txBody>
      </p:sp>
      <p:sp>
        <p:nvSpPr>
          <p:cNvPr id="4" name="Content Placeholder 3"/>
          <p:cNvSpPr>
            <a:spLocks noGrp="1"/>
          </p:cNvSpPr>
          <p:nvPr>
            <p:ph sz="quarter" idx="1"/>
          </p:nvPr>
        </p:nvSpPr>
        <p:spPr>
          <a:xfrm>
            <a:off x="301752" y="1527048"/>
            <a:ext cx="8503920" cy="4797552"/>
          </a:xfrm>
        </p:spPr>
        <p:txBody>
          <a:bodyPr>
            <a:normAutofit fontScale="40000" lnSpcReduction="20000"/>
          </a:bodyPr>
          <a:lstStyle/>
          <a:p>
            <a:pPr>
              <a:buNone/>
            </a:pPr>
            <a:r>
              <a:rPr lang="en-US" dirty="0" smtClean="0"/>
              <a:t>				Model 3:		Model 4: 		Model 5: </a:t>
            </a:r>
          </a:p>
          <a:p>
            <a:pPr>
              <a:buNone/>
            </a:pPr>
            <a:r>
              <a:rPr lang="en-US" dirty="0" smtClean="0"/>
              <a:t>		 		Coefficient	t-statistic	Coefficient	t-statistic	Coefficient	t-statistic</a:t>
            </a:r>
          </a:p>
          <a:p>
            <a:pPr>
              <a:buNone/>
            </a:pPr>
            <a:r>
              <a:rPr lang="en-US" dirty="0" smtClean="0"/>
              <a:t>Constant			0.082	1.400	0.207	2.130**	0.057	0.830</a:t>
            </a:r>
          </a:p>
          <a:p>
            <a:pPr>
              <a:buNone/>
            </a:pPr>
            <a:r>
              <a:rPr lang="en-US" dirty="0" smtClean="0">
                <a:solidFill>
                  <a:srgbClr val="0070C0"/>
                </a:solidFill>
              </a:rPr>
              <a:t>Investment Amounts</a:t>
            </a:r>
            <a:r>
              <a:rPr lang="en-US" dirty="0" smtClean="0"/>
              <a:t>						 </a:t>
            </a:r>
          </a:p>
          <a:p>
            <a:pPr>
              <a:buNone/>
            </a:pPr>
            <a:r>
              <a:rPr lang="en-US" dirty="0" smtClean="0"/>
              <a:t>Real 2010 $US'000 Capital 		7.050E-07	1.230	-3.480E-08	-0.030	7.550E-07	1.610</a:t>
            </a:r>
          </a:p>
          <a:p>
            <a:pPr>
              <a:buNone/>
            </a:pPr>
            <a:r>
              <a:rPr lang="en-US" dirty="0" smtClean="0">
                <a:solidFill>
                  <a:srgbClr val="0070C0"/>
                </a:solidFill>
              </a:rPr>
              <a:t>Types of Debt Contracts</a:t>
            </a:r>
            <a:r>
              <a:rPr lang="en-US" dirty="0" smtClean="0"/>
              <a:t>						 </a:t>
            </a:r>
          </a:p>
          <a:p>
            <a:pPr>
              <a:buNone/>
            </a:pPr>
            <a:r>
              <a:rPr lang="en-US" dirty="0" smtClean="0">
                <a:solidFill>
                  <a:srgbClr val="FF0000"/>
                </a:solidFill>
              </a:rPr>
              <a:t>Subordinated			0.065	3.440***	0.089	2.810***	0.061	2.960***</a:t>
            </a:r>
          </a:p>
          <a:p>
            <a:pPr>
              <a:buNone/>
            </a:pPr>
            <a:r>
              <a:rPr lang="en-US" dirty="0" smtClean="0">
                <a:solidFill>
                  <a:srgbClr val="FF0000"/>
                </a:solidFill>
              </a:rPr>
              <a:t>Mezzanine			0.050	2.340**	0.064	2.540**	0.066	3.080***</a:t>
            </a:r>
          </a:p>
          <a:p>
            <a:pPr>
              <a:buNone/>
            </a:pPr>
            <a:r>
              <a:rPr lang="en-US" dirty="0" smtClean="0"/>
              <a:t>Equity and Bonds		-0.076	-1.100	-0.134	-1.360	-0.070	-0.880</a:t>
            </a:r>
          </a:p>
          <a:p>
            <a:pPr>
              <a:buNone/>
            </a:pPr>
            <a:r>
              <a:rPr lang="en-US" dirty="0" smtClean="0">
                <a:solidFill>
                  <a:srgbClr val="FF0000"/>
                </a:solidFill>
              </a:rPr>
              <a:t>PIK Loans			0.117	3.469***	0.157	2.430**	0.066	2.100**</a:t>
            </a:r>
          </a:p>
          <a:p>
            <a:pPr>
              <a:buNone/>
            </a:pPr>
            <a:r>
              <a:rPr lang="en-US" dirty="0" smtClean="0">
                <a:solidFill>
                  <a:srgbClr val="FF0000"/>
                </a:solidFill>
              </a:rPr>
              <a:t>Portfolio of NPLs		0.141	3.440***	0.159	3.690***	0.091	2.440**</a:t>
            </a:r>
          </a:p>
          <a:p>
            <a:pPr>
              <a:buNone/>
            </a:pPr>
            <a:r>
              <a:rPr lang="en-US" dirty="0" smtClean="0">
                <a:solidFill>
                  <a:srgbClr val="0070C0"/>
                </a:solidFill>
              </a:rPr>
              <a:t>Fund Manager Characteristics</a:t>
            </a:r>
            <a:r>
              <a:rPr lang="en-US" dirty="0" smtClean="0"/>
              <a:t>						 </a:t>
            </a:r>
          </a:p>
          <a:p>
            <a:pPr>
              <a:buNone/>
            </a:pPr>
            <a:r>
              <a:rPr lang="en-US" dirty="0" smtClean="0">
                <a:solidFill>
                  <a:srgbClr val="FF0000"/>
                </a:solidFill>
              </a:rPr>
              <a:t>Portfolio Size / Manager		-0.027	-5.270***	-0.031	-2.920***	-0.029	-7.010***</a:t>
            </a:r>
          </a:p>
          <a:p>
            <a:pPr>
              <a:buNone/>
            </a:pPr>
            <a:r>
              <a:rPr lang="en-US" dirty="0" smtClean="0"/>
              <a:t>Same Location			-0.062	-2.950***	-0.181	-1.420	-0.047	-1.540</a:t>
            </a:r>
          </a:p>
          <a:p>
            <a:pPr>
              <a:buNone/>
            </a:pPr>
            <a:r>
              <a:rPr lang="en-US" dirty="0" smtClean="0">
                <a:solidFill>
                  <a:srgbClr val="0070C0"/>
                </a:solidFill>
              </a:rPr>
              <a:t>Country Variables</a:t>
            </a:r>
            <a:r>
              <a:rPr lang="en-US" dirty="0" smtClean="0"/>
              <a:t>						 </a:t>
            </a:r>
          </a:p>
          <a:p>
            <a:pPr>
              <a:buNone/>
            </a:pPr>
            <a:r>
              <a:rPr lang="en-US" dirty="0" smtClean="0"/>
              <a:t>Creditor Rights Time		0.025	1.680*	0.026	1.070	0.021	1.560</a:t>
            </a:r>
          </a:p>
          <a:p>
            <a:pPr>
              <a:buNone/>
            </a:pPr>
            <a:r>
              <a:rPr lang="en-US" dirty="0" smtClean="0"/>
              <a:t>GDP Per Capita		2.530E-07	0.500	-4.300E-06	-1.960**	1.940E-07	0.300</a:t>
            </a:r>
          </a:p>
          <a:p>
            <a:pPr>
              <a:buNone/>
            </a:pPr>
            <a:r>
              <a:rPr lang="en-US" dirty="0" smtClean="0">
                <a:solidFill>
                  <a:srgbClr val="0070C0"/>
                </a:solidFill>
              </a:rPr>
              <a:t>Industry</a:t>
            </a:r>
            <a:r>
              <a:rPr lang="en-US" dirty="0" smtClean="0"/>
              <a:t>						 </a:t>
            </a:r>
          </a:p>
          <a:p>
            <a:pPr>
              <a:buNone/>
            </a:pPr>
            <a:r>
              <a:rPr lang="en-US" dirty="0" smtClean="0">
                <a:solidFill>
                  <a:srgbClr val="FF0000"/>
                </a:solidFill>
              </a:rPr>
              <a:t>Intangible / Intangible 		3.625E-03	2.550**	-9.270E-05	-0.020	3.938E-03	3.120***</a:t>
            </a:r>
          </a:p>
          <a:p>
            <a:pPr>
              <a:buNone/>
            </a:pPr>
            <a:r>
              <a:rPr lang="en-US" dirty="0" smtClean="0">
                <a:solidFill>
                  <a:srgbClr val="0070C0"/>
                </a:solidFill>
              </a:rPr>
              <a:t>Debt Market Conditions</a:t>
            </a:r>
            <a:r>
              <a:rPr lang="en-US" dirty="0" smtClean="0"/>
              <a:t>						 </a:t>
            </a:r>
          </a:p>
          <a:p>
            <a:pPr>
              <a:buNone/>
            </a:pPr>
            <a:r>
              <a:rPr lang="en-US" dirty="0" smtClean="0"/>
              <a:t>Total US Leverage Loans </a:t>
            </a:r>
          </a:p>
          <a:p>
            <a:pPr>
              <a:buNone/>
            </a:pPr>
            <a:r>
              <a:rPr lang="en-US" dirty="0" smtClean="0"/>
              <a:t>2010 $billions at time of Inv 		8.46E-05	1.920*	2.80E-04	1.920*		 </a:t>
            </a:r>
          </a:p>
          <a:p>
            <a:pPr>
              <a:buNone/>
            </a:pPr>
            <a:r>
              <a:rPr lang="en-US" dirty="0" smtClean="0">
                <a:solidFill>
                  <a:srgbClr val="0070C0"/>
                </a:solidFill>
              </a:rPr>
              <a:t>Realized versus Unrealized </a:t>
            </a:r>
          </a:p>
          <a:p>
            <a:pPr>
              <a:buNone/>
            </a:pPr>
            <a:r>
              <a:rPr lang="en-US" dirty="0" smtClean="0">
                <a:solidFill>
                  <a:srgbClr val="0070C0"/>
                </a:solidFill>
              </a:rPr>
              <a:t>Investment and Time Dummies</a:t>
            </a:r>
            <a:r>
              <a:rPr lang="en-US" dirty="0" smtClean="0"/>
              <a:t>						 </a:t>
            </a:r>
          </a:p>
          <a:p>
            <a:pPr>
              <a:buNone/>
            </a:pPr>
            <a:r>
              <a:rPr lang="en-US" dirty="0" smtClean="0"/>
              <a:t>Realized Investment		0.111	2.620***	0.237	1.440	0.092	1.950*</a:t>
            </a:r>
          </a:p>
          <a:p>
            <a:pPr>
              <a:buNone/>
            </a:pPr>
            <a:r>
              <a:rPr lang="en-US" dirty="0" smtClean="0"/>
              <a:t>Investment Year Dummies?		No		</a:t>
            </a:r>
            <a:r>
              <a:rPr lang="en-US" dirty="0" err="1" smtClean="0"/>
              <a:t>No</a:t>
            </a:r>
            <a:r>
              <a:rPr lang="en-US" dirty="0" smtClean="0"/>
              <a:t>		Yes</a:t>
            </a:r>
          </a:p>
          <a:p>
            <a:pPr>
              <a:buNone/>
            </a:pPr>
            <a:r>
              <a:rPr lang="en-US" dirty="0" smtClean="0"/>
              <a:t>Exit Year Dummies?		No		</a:t>
            </a:r>
            <a:r>
              <a:rPr lang="en-US" dirty="0" err="1" smtClean="0"/>
              <a:t>No</a:t>
            </a:r>
            <a:r>
              <a:rPr lang="en-US" dirty="0" smtClean="0"/>
              <a:t>		Yes</a:t>
            </a:r>
          </a:p>
          <a:p>
            <a:endParaRPr lang="en-US" dirty="0"/>
          </a:p>
        </p:txBody>
      </p:sp>
    </p:spTree>
    <p:extLst>
      <p:ext uri="{BB962C8B-B14F-4D97-AF65-F5344CB8AC3E}">
        <p14:creationId xmlns:p14="http://schemas.microsoft.com/office/powerpoint/2010/main" val="580662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Significance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Diseconomies of Scale</a:t>
            </a:r>
          </a:p>
          <a:p>
            <a:pPr lvl="1"/>
            <a:r>
              <a:rPr lang="en-US" dirty="0" smtClean="0"/>
              <a:t>a one standard deviation increase in </a:t>
            </a:r>
            <a:r>
              <a:rPr lang="en-US" dirty="0" smtClean="0">
                <a:solidFill>
                  <a:srgbClr val="FF0000"/>
                </a:solidFill>
              </a:rPr>
              <a:t>portfolio size per manager </a:t>
            </a:r>
            <a:r>
              <a:rPr lang="en-US" dirty="0" smtClean="0"/>
              <a:t>is associated with a reduction in returns by </a:t>
            </a:r>
            <a:r>
              <a:rPr lang="en-US" dirty="0" smtClean="0">
                <a:solidFill>
                  <a:srgbClr val="FF0000"/>
                </a:solidFill>
              </a:rPr>
              <a:t>8.1%</a:t>
            </a:r>
            <a:r>
              <a:rPr lang="en-US" dirty="0" smtClean="0"/>
              <a:t> on average, controlling for other things being equal. </a:t>
            </a:r>
          </a:p>
          <a:p>
            <a:endParaRPr lang="en-US" dirty="0" smtClean="0"/>
          </a:p>
          <a:p>
            <a:r>
              <a:rPr lang="en-US" dirty="0" smtClean="0"/>
              <a:t>Seniority is inversely related to returns</a:t>
            </a:r>
          </a:p>
          <a:p>
            <a:pPr lvl="1"/>
            <a:r>
              <a:rPr lang="en-US" dirty="0" smtClean="0"/>
              <a:t>A significant positive difference between loans lower in the capital structure (subordinated, mezzanine and PIK loans) and secured loans. </a:t>
            </a:r>
          </a:p>
          <a:p>
            <a:pPr lvl="1"/>
            <a:r>
              <a:rPr lang="en-US" dirty="0" smtClean="0"/>
              <a:t>The riskiest category of loans - </a:t>
            </a:r>
            <a:r>
              <a:rPr lang="en-US" dirty="0" smtClean="0">
                <a:solidFill>
                  <a:srgbClr val="FF0000"/>
                </a:solidFill>
              </a:rPr>
              <a:t>portfolios of non-performing loans </a:t>
            </a:r>
            <a:r>
              <a:rPr lang="en-US" dirty="0" smtClean="0"/>
              <a:t>- have higher returns on average (</a:t>
            </a:r>
            <a:r>
              <a:rPr lang="en-US" dirty="0" smtClean="0">
                <a:solidFill>
                  <a:srgbClr val="FF0000"/>
                </a:solidFill>
              </a:rPr>
              <a:t>9.1%</a:t>
            </a:r>
            <a:r>
              <a:rPr lang="en-US" dirty="0" smtClean="0"/>
              <a:t> higher in Model 5, controlling for other things being equal, and this effect is </a:t>
            </a:r>
            <a:r>
              <a:rPr lang="en-US" dirty="0" smtClean="0">
                <a:solidFill>
                  <a:srgbClr val="FF0000"/>
                </a:solidFill>
              </a:rPr>
              <a:t>14.1%</a:t>
            </a:r>
            <a:r>
              <a:rPr lang="en-US" dirty="0" smtClean="0"/>
              <a:t> in Model 3 and </a:t>
            </a:r>
            <a:r>
              <a:rPr lang="en-US" dirty="0" smtClean="0">
                <a:solidFill>
                  <a:srgbClr val="FF0000"/>
                </a:solidFill>
              </a:rPr>
              <a:t>15.9%</a:t>
            </a:r>
            <a:r>
              <a:rPr lang="en-US" dirty="0" smtClean="0"/>
              <a:t> in Model 4 in Table 4, with similar statistical and economic significance in Table 5). </a:t>
            </a:r>
          </a:p>
          <a:p>
            <a:pPr lvl="1"/>
            <a:r>
              <a:rPr lang="en-US" dirty="0" smtClean="0"/>
              <a:t> Investments in </a:t>
            </a:r>
            <a:r>
              <a:rPr lang="en-US" dirty="0" smtClean="0">
                <a:solidFill>
                  <a:srgbClr val="FF0000"/>
                </a:solidFill>
              </a:rPr>
              <a:t>subordinated and mezzanine loans </a:t>
            </a:r>
            <a:r>
              <a:rPr lang="en-US" dirty="0" smtClean="0"/>
              <a:t>show roughly </a:t>
            </a:r>
            <a:r>
              <a:rPr lang="en-US" dirty="0" smtClean="0">
                <a:solidFill>
                  <a:srgbClr val="FF0000"/>
                </a:solidFill>
              </a:rPr>
              <a:t>5-6%</a:t>
            </a:r>
            <a:r>
              <a:rPr lang="en-US" dirty="0" smtClean="0"/>
              <a:t> higher returns on average</a:t>
            </a:r>
          </a:p>
          <a:p>
            <a:pPr lvl="1"/>
            <a:endParaRPr lang="en-US" dirty="0" smtClean="0"/>
          </a:p>
          <a:p>
            <a:r>
              <a:rPr lang="en-US" dirty="0" smtClean="0"/>
              <a:t>Industry</a:t>
            </a:r>
          </a:p>
          <a:p>
            <a:pPr lvl="1"/>
            <a:r>
              <a:rPr lang="en-US" dirty="0" smtClean="0"/>
              <a:t>A one standard deviation increase in </a:t>
            </a:r>
            <a:r>
              <a:rPr lang="en-US" dirty="0" smtClean="0">
                <a:solidFill>
                  <a:srgbClr val="FF0000"/>
                </a:solidFill>
              </a:rPr>
              <a:t>intangible assets/tangible assets </a:t>
            </a:r>
            <a:r>
              <a:rPr lang="en-US" dirty="0" smtClean="0"/>
              <a:t>is associated with an increase in returns by roughly </a:t>
            </a:r>
            <a:r>
              <a:rPr lang="en-US" dirty="0" smtClean="0">
                <a:solidFill>
                  <a:srgbClr val="FF0000"/>
                </a:solidFill>
              </a:rPr>
              <a:t>2.6%</a:t>
            </a:r>
            <a:endParaRPr lang="en-US" dirty="0">
              <a:solidFill>
                <a:srgbClr val="FF0000"/>
              </a:solidFill>
            </a:endParaRPr>
          </a:p>
        </p:txBody>
      </p:sp>
    </p:spTree>
    <p:extLst>
      <p:ext uri="{BB962C8B-B14F-4D97-AF65-F5344CB8AC3E}">
        <p14:creationId xmlns:p14="http://schemas.microsoft.com/office/powerpoint/2010/main" val="26981968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Amounts Invested and Location</a:t>
            </a:r>
            <a:endParaRPr lang="en-US" dirty="0"/>
          </a:p>
        </p:txBody>
      </p:sp>
      <p:sp>
        <p:nvSpPr>
          <p:cNvPr id="3" name="Content Placeholder 2"/>
          <p:cNvSpPr>
            <a:spLocks noGrp="1"/>
          </p:cNvSpPr>
          <p:nvPr>
            <p:ph sz="quarter" idx="1"/>
          </p:nvPr>
        </p:nvSpPr>
        <p:spPr>
          <a:xfrm>
            <a:off x="304800" y="1600200"/>
            <a:ext cx="8503920" cy="4572000"/>
          </a:xfrm>
        </p:spPr>
        <p:txBody>
          <a:bodyPr>
            <a:noAutofit/>
          </a:bodyPr>
          <a:lstStyle/>
          <a:p>
            <a:pPr>
              <a:buNone/>
            </a:pPr>
            <a:r>
              <a:rPr lang="en-US" sz="1200" dirty="0" smtClean="0"/>
              <a:t>			</a:t>
            </a:r>
            <a:r>
              <a:rPr lang="en-US" sz="1200" dirty="0" smtClean="0">
                <a:solidFill>
                  <a:srgbClr val="0070C0"/>
                </a:solidFill>
              </a:rPr>
              <a:t>Model 1: OLS Real Cap 	Model 2: OLS Log Cap	Model 3:  Same Location</a:t>
            </a:r>
          </a:p>
          <a:p>
            <a:pPr>
              <a:buNone/>
            </a:pPr>
            <a:r>
              <a:rPr lang="en-US" sz="1200" dirty="0" smtClean="0"/>
              <a:t> 			Coefficient	t-statistic	Coefficient	t-statistic	Coefficient	t-statistic	Marginal Eff.</a:t>
            </a:r>
          </a:p>
          <a:p>
            <a:pPr>
              <a:buNone/>
            </a:pPr>
            <a:r>
              <a:rPr lang="en-US" sz="1200" dirty="0" smtClean="0"/>
              <a:t>Constant		-8908.300	-0.760	7.754	11.32***	1.405	1.060	 </a:t>
            </a:r>
          </a:p>
          <a:p>
            <a:pPr>
              <a:buNone/>
            </a:pPr>
            <a:r>
              <a:rPr lang="en-US" sz="1200" dirty="0" smtClean="0">
                <a:solidFill>
                  <a:srgbClr val="0070C0"/>
                </a:solidFill>
              </a:rPr>
              <a:t>Types of Debt Contracts</a:t>
            </a:r>
            <a:r>
              <a:rPr lang="en-US" sz="1200" dirty="0" smtClean="0"/>
              <a:t>							 </a:t>
            </a:r>
          </a:p>
          <a:p>
            <a:pPr>
              <a:buNone/>
            </a:pPr>
            <a:r>
              <a:rPr lang="en-US" sz="1200" dirty="0" smtClean="0"/>
              <a:t>Senior Secured	34857.710	5.31***	1.048	2.72***			 </a:t>
            </a:r>
          </a:p>
          <a:p>
            <a:pPr>
              <a:buNone/>
            </a:pPr>
            <a:r>
              <a:rPr lang="en-US" sz="1200" dirty="0" smtClean="0"/>
              <a:t>Mezzanine		8348.691	1.530	0.554	1.73*	-0.915	-1.180	0.047</a:t>
            </a:r>
          </a:p>
          <a:p>
            <a:pPr>
              <a:buNone/>
            </a:pPr>
            <a:r>
              <a:rPr lang="en-US" sz="1200" dirty="0" smtClean="0"/>
              <a:t>Equity and Bonds	27.743	0.010	-0.350	-1.500	-1.175	-2.61***	0.063</a:t>
            </a:r>
          </a:p>
          <a:p>
            <a:pPr>
              <a:buNone/>
            </a:pPr>
            <a:r>
              <a:rPr lang="en-US" sz="1200" dirty="0" smtClean="0"/>
              <a:t>PIK Loans		20417.200	0.850	1.504	1.060			 </a:t>
            </a:r>
          </a:p>
          <a:p>
            <a:pPr>
              <a:buNone/>
            </a:pPr>
            <a:r>
              <a:rPr lang="en-US" sz="1200" dirty="0" smtClean="0"/>
              <a:t>Portfolio of NPLs	-4944.080	-0.340	0.250	0.290			 </a:t>
            </a:r>
          </a:p>
          <a:p>
            <a:pPr>
              <a:buNone/>
            </a:pPr>
            <a:r>
              <a:rPr lang="en-US" sz="1200" dirty="0" smtClean="0"/>
              <a:t>Secondary		24512.170	0.970	2.347	1.580			 </a:t>
            </a:r>
          </a:p>
          <a:p>
            <a:pPr>
              <a:buNone/>
            </a:pPr>
            <a:r>
              <a:rPr lang="en-US" sz="1200" dirty="0" smtClean="0">
                <a:solidFill>
                  <a:srgbClr val="0070C0"/>
                </a:solidFill>
              </a:rPr>
              <a:t>Fund Manager Characteristics</a:t>
            </a:r>
            <a:r>
              <a:rPr lang="en-US" sz="1200" dirty="0" smtClean="0"/>
              <a:t>							 </a:t>
            </a:r>
          </a:p>
          <a:p>
            <a:pPr>
              <a:buNone/>
            </a:pPr>
            <a:r>
              <a:rPr lang="en-US" sz="1200" dirty="0" smtClean="0"/>
              <a:t>Portfolio Size / Manager	-1671.136	-2.32**	-0.039	-0.930	0.077	0.790	0.010</a:t>
            </a:r>
          </a:p>
          <a:p>
            <a:pPr>
              <a:buNone/>
            </a:pPr>
            <a:r>
              <a:rPr lang="en-US" sz="1200" dirty="0" smtClean="0"/>
              <a:t>Same Location		15181.490	3.28***	0.971	3.58***			 </a:t>
            </a:r>
          </a:p>
          <a:p>
            <a:pPr>
              <a:buNone/>
            </a:pPr>
            <a:r>
              <a:rPr lang="en-US" sz="1200" dirty="0" smtClean="0">
                <a:solidFill>
                  <a:srgbClr val="0070C0"/>
                </a:solidFill>
              </a:rPr>
              <a:t>Country Variables</a:t>
            </a:r>
            <a:r>
              <a:rPr lang="en-US" sz="1200" dirty="0" smtClean="0"/>
              <a:t>							 </a:t>
            </a:r>
          </a:p>
          <a:p>
            <a:pPr>
              <a:buNone/>
            </a:pPr>
            <a:r>
              <a:rPr lang="en-US" sz="1200" dirty="0" smtClean="0">
                <a:solidFill>
                  <a:srgbClr val="FF0000"/>
                </a:solidFill>
              </a:rPr>
              <a:t>Creditor Rights Efficiency	326.575	3.02***	0.027	4.27***	-0.032	-2.53**	0.001</a:t>
            </a:r>
          </a:p>
          <a:p>
            <a:pPr>
              <a:buNone/>
            </a:pPr>
            <a:r>
              <a:rPr lang="en-US" sz="1200" dirty="0" smtClean="0"/>
              <a:t>GDP Per Capita	-6.893E-02	-0.430	-2.420E-05	-2.56**	9.620E-05	5.20***	0.000</a:t>
            </a:r>
          </a:p>
          <a:p>
            <a:pPr>
              <a:buNone/>
            </a:pPr>
            <a:r>
              <a:rPr lang="en-US" sz="1200" dirty="0" smtClean="0">
                <a:solidFill>
                  <a:srgbClr val="0070C0"/>
                </a:solidFill>
              </a:rPr>
              <a:t>Industry</a:t>
            </a:r>
            <a:r>
              <a:rPr lang="en-US" sz="1200" dirty="0" smtClean="0"/>
              <a:t>							 </a:t>
            </a:r>
          </a:p>
          <a:p>
            <a:pPr>
              <a:buNone/>
            </a:pPr>
            <a:r>
              <a:rPr lang="en-US" sz="1200" dirty="0" smtClean="0"/>
              <a:t>Intangible / Intangible 	-2.958E+02	-1.320	-9.266E-03	-0.700	-4.265E-02	-1.42	0.003</a:t>
            </a:r>
          </a:p>
          <a:p>
            <a:pPr>
              <a:buNone/>
            </a:pPr>
            <a:r>
              <a:rPr lang="en-US" sz="1200" dirty="0" smtClean="0"/>
              <a:t>Debt Market Conditions							 </a:t>
            </a:r>
          </a:p>
          <a:p>
            <a:pPr>
              <a:buNone/>
            </a:pPr>
            <a:r>
              <a:rPr lang="en-US" sz="1200" dirty="0" smtClean="0"/>
              <a:t>TED Spread at Investment 	5.23E+01	2.15**	3.41E-03	2.39**	-2.18E-03	-0.73	0.000</a:t>
            </a:r>
          </a:p>
          <a:p>
            <a:pPr>
              <a:buNone/>
            </a:pPr>
            <a:r>
              <a:rPr lang="en-US" sz="1200" dirty="0" smtClean="0"/>
              <a:t>Total US Leverage Loans </a:t>
            </a:r>
          </a:p>
          <a:p>
            <a:pPr>
              <a:buNone/>
            </a:pPr>
            <a:r>
              <a:rPr lang="en-US" sz="1200" dirty="0" smtClean="0"/>
              <a:t>2010 $billions at Inv	-1.29E+00	-0.150	-5.71E-04	-1.11	9.66E-04	0.900	0.000</a:t>
            </a:r>
          </a:p>
          <a:p>
            <a:pPr>
              <a:buNone/>
            </a:pPr>
            <a:r>
              <a:rPr lang="en-US" sz="1200" dirty="0" smtClean="0"/>
              <a:t>Adjusted R2 		0.139		0.118		0.218</a:t>
            </a:r>
          </a:p>
          <a:p>
            <a:endParaRPr lang="en-US" sz="1200" dirty="0"/>
          </a:p>
        </p:txBody>
      </p:sp>
    </p:spTree>
    <p:extLst>
      <p:ext uri="{BB962C8B-B14F-4D97-AF65-F5344CB8AC3E}">
        <p14:creationId xmlns:p14="http://schemas.microsoft.com/office/powerpoint/2010/main" val="25930920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normAutofit/>
          </a:bodyPr>
          <a:lstStyle/>
          <a:p>
            <a:r>
              <a:rPr lang="en-US" dirty="0" smtClean="0"/>
              <a:t>Private debt investment returns depend on fund manager (lender) characteristics as much as issuing firm (borrower) characteristics. </a:t>
            </a:r>
          </a:p>
          <a:p>
            <a:pPr lvl="1"/>
            <a:r>
              <a:rPr lang="en-US" dirty="0" smtClean="0"/>
              <a:t>Portfolio size per manager is inversely related to returns. </a:t>
            </a:r>
          </a:p>
          <a:p>
            <a:pPr lvl="1"/>
            <a:r>
              <a:rPr lang="en-US" dirty="0" smtClean="0"/>
              <a:t>In addition, the returns to private debt are related to private firm specific risk, including asset intangibility, priority structure and past non-performance at time of investment. </a:t>
            </a:r>
          </a:p>
          <a:p>
            <a:endParaRPr lang="en-US" dirty="0" smtClean="0"/>
          </a:p>
          <a:p>
            <a:r>
              <a:rPr lang="en-US" dirty="0" smtClean="0"/>
              <a:t>Legal and economic conditions affect amounts invested and location, but not returns</a:t>
            </a:r>
            <a:endParaRPr lang="en-US" dirty="0"/>
          </a:p>
        </p:txBody>
      </p:sp>
    </p:spTree>
    <p:extLst>
      <p:ext uri="{BB962C8B-B14F-4D97-AF65-F5344CB8AC3E}">
        <p14:creationId xmlns:p14="http://schemas.microsoft.com/office/powerpoint/2010/main" val="7084997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Institutional investors are one of the largest suppliers of finance to sovereign, investment grade, and listed high yield debt markets. </a:t>
            </a:r>
          </a:p>
          <a:p>
            <a:pPr lvl="1"/>
            <a:r>
              <a:rPr lang="en-US" dirty="0" smtClean="0"/>
              <a:t>High returns: a financial for an institutional investor to also establish and maintain a global private debt program investing in private firms</a:t>
            </a:r>
          </a:p>
          <a:p>
            <a:endParaRPr lang="en-US" dirty="0" smtClean="0"/>
          </a:p>
          <a:p>
            <a:r>
              <a:rPr lang="en-US" dirty="0" smtClean="0"/>
              <a:t>Successful implementation: </a:t>
            </a:r>
          </a:p>
          <a:p>
            <a:pPr lvl="1"/>
            <a:r>
              <a:rPr lang="en-US" dirty="0" smtClean="0"/>
              <a:t>Diseconomies of scale in private debt investment. </a:t>
            </a:r>
          </a:p>
          <a:p>
            <a:pPr lvl="1"/>
            <a:r>
              <a:rPr lang="en-US" dirty="0" smtClean="0"/>
              <a:t>Higher returns in </a:t>
            </a:r>
            <a:r>
              <a:rPr lang="en-US" dirty="0" err="1" smtClean="0"/>
              <a:t>risker</a:t>
            </a:r>
            <a:r>
              <a:rPr lang="en-US" dirty="0" smtClean="0"/>
              <a:t> loans (e.g., NPLs, intangible assets)</a:t>
            </a:r>
          </a:p>
          <a:p>
            <a:pPr lvl="1"/>
            <a:r>
              <a:rPr lang="en-US" dirty="0" smtClean="0"/>
              <a:t>Mitigate country and economic risks associated with investment location and investment amounts</a:t>
            </a:r>
            <a:endParaRPr lang="en-US" dirty="0"/>
          </a:p>
        </p:txBody>
      </p:sp>
    </p:spTree>
    <p:extLst>
      <p:ext uri="{BB962C8B-B14F-4D97-AF65-F5344CB8AC3E}">
        <p14:creationId xmlns:p14="http://schemas.microsoft.com/office/powerpoint/2010/main" val="38458526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 Takeaways from Part II</a:t>
            </a:r>
            <a:endParaRPr lang="en-US" dirty="0"/>
          </a:p>
        </p:txBody>
      </p:sp>
      <p:sp>
        <p:nvSpPr>
          <p:cNvPr id="3" name="Slide Number Placeholder 2"/>
          <p:cNvSpPr>
            <a:spLocks noGrp="1"/>
          </p:cNvSpPr>
          <p:nvPr>
            <p:ph type="sldNum" sz="quarter" idx="12"/>
          </p:nvPr>
        </p:nvSpPr>
        <p:spPr/>
        <p:txBody>
          <a:bodyPr/>
          <a:lstStyle/>
          <a:p>
            <a:fld id="{5A660F80-535F-4EA7-9D87-2FBBC280BE86}" type="slidenum">
              <a:rPr lang="en-US" smtClean="0"/>
              <a:t>62</a:t>
            </a:fld>
            <a:endParaRPr lang="en-US"/>
          </a:p>
        </p:txBody>
      </p:sp>
      <p:sp>
        <p:nvSpPr>
          <p:cNvPr id="4" name="Content Placeholder 3"/>
          <p:cNvSpPr>
            <a:spLocks noGrp="1"/>
          </p:cNvSpPr>
          <p:nvPr>
            <p:ph sz="quarter" idx="1"/>
          </p:nvPr>
        </p:nvSpPr>
        <p:spPr/>
        <p:txBody>
          <a:bodyPr>
            <a:normAutofit fontScale="77500" lnSpcReduction="20000"/>
          </a:bodyPr>
          <a:lstStyle/>
          <a:p>
            <a:pPr marL="514350" indent="-514350">
              <a:buFont typeface="+mj-lt"/>
              <a:buAutoNum type="arabicPeriod"/>
            </a:pPr>
            <a:r>
              <a:rPr lang="en-US" dirty="0" smtClean="0"/>
              <a:t>Topics:</a:t>
            </a:r>
          </a:p>
          <a:p>
            <a:pPr marL="514350" indent="-514350">
              <a:buFont typeface="+mj-lt"/>
              <a:buAutoNum type="arabicPeriod"/>
            </a:pPr>
            <a:endParaRPr lang="en-US" dirty="0" smtClean="0"/>
          </a:p>
          <a:p>
            <a:pPr marL="731520" lvl="1" indent="-457200">
              <a:buFont typeface="+mj-lt"/>
              <a:buAutoNum type="alphaLcParenR"/>
            </a:pPr>
            <a:r>
              <a:rPr lang="en-US" dirty="0" smtClean="0"/>
              <a:t>What is private debt?</a:t>
            </a:r>
          </a:p>
          <a:p>
            <a:pPr marL="731520" lvl="1" indent="-457200">
              <a:buFont typeface="+mj-lt"/>
              <a:buAutoNum type="alphaLcParenR"/>
            </a:pPr>
            <a:endParaRPr lang="en-US" dirty="0"/>
          </a:p>
          <a:p>
            <a:pPr marL="731520" lvl="1" indent="-457200">
              <a:buFont typeface="+mj-lt"/>
              <a:buAutoNum type="alphaLcParenR"/>
            </a:pPr>
            <a:r>
              <a:rPr lang="en-US" dirty="0" smtClean="0"/>
              <a:t>How often is private debt issued?</a:t>
            </a:r>
          </a:p>
          <a:p>
            <a:pPr marL="731520" lvl="1" indent="-457200">
              <a:buFont typeface="+mj-lt"/>
              <a:buAutoNum type="alphaLcParenR"/>
            </a:pPr>
            <a:endParaRPr lang="en-US" dirty="0"/>
          </a:p>
          <a:p>
            <a:pPr marL="731520" lvl="1" indent="-457200">
              <a:buFont typeface="+mj-lt"/>
              <a:buAutoNum type="alphaLcParenR"/>
            </a:pPr>
            <a:r>
              <a:rPr lang="en-US" dirty="0" smtClean="0"/>
              <a:t>What are the returns to private debt?</a:t>
            </a:r>
          </a:p>
          <a:p>
            <a:pPr marL="1062990" lvl="2" indent="-514350"/>
            <a:r>
              <a:rPr lang="en-US" dirty="0" smtClean="0"/>
              <a:t>Is it better to invest in a newly originated issue?</a:t>
            </a:r>
          </a:p>
          <a:p>
            <a:pPr marL="1337310" lvl="3" indent="-514350"/>
            <a:r>
              <a:rPr lang="en-US" dirty="0" smtClean="0"/>
              <a:t>Or a secondary issue?</a:t>
            </a:r>
          </a:p>
          <a:p>
            <a:pPr marL="1062990" lvl="2" indent="-514350"/>
            <a:r>
              <a:rPr lang="en-US" dirty="0" smtClean="0"/>
              <a:t>How to benchmark returns</a:t>
            </a:r>
          </a:p>
          <a:p>
            <a:pPr marL="1337310" lvl="3" indent="-514350"/>
            <a:r>
              <a:rPr lang="en-US" dirty="0" smtClean="0"/>
              <a:t>VIX Index</a:t>
            </a:r>
          </a:p>
          <a:p>
            <a:pPr marL="1337310" lvl="3" indent="-514350"/>
            <a:r>
              <a:rPr lang="en-US" dirty="0" smtClean="0"/>
              <a:t>TED Spread</a:t>
            </a:r>
          </a:p>
          <a:p>
            <a:pPr marL="788670" lvl="1" indent="-514350"/>
            <a:endParaRPr lang="en-US" dirty="0"/>
          </a:p>
          <a:p>
            <a:pPr marL="514350" indent="-514350">
              <a:buFont typeface="+mj-lt"/>
              <a:buAutoNum type="arabicPeriod"/>
            </a:pPr>
            <a:r>
              <a:rPr lang="en-US" dirty="0" smtClean="0"/>
              <a:t>Methods:</a:t>
            </a:r>
          </a:p>
          <a:p>
            <a:pPr marL="514350" indent="-514350">
              <a:buFont typeface="+mj-lt"/>
              <a:buAutoNum type="arabicPeriod"/>
            </a:pPr>
            <a:endParaRPr lang="en-US" dirty="0" smtClean="0"/>
          </a:p>
          <a:p>
            <a:pPr marL="731520" lvl="1" indent="-457200">
              <a:buFont typeface="+mj-lt"/>
              <a:buAutoNum type="alphaLcParenR"/>
            </a:pPr>
            <a:r>
              <a:rPr lang="en-US" dirty="0" smtClean="0"/>
              <a:t>How do you construct a private debt index?</a:t>
            </a:r>
            <a:endParaRPr lang="en-US" dirty="0"/>
          </a:p>
        </p:txBody>
      </p:sp>
    </p:spTree>
    <p:extLst>
      <p:ext uri="{BB962C8B-B14F-4D97-AF65-F5344CB8AC3E}">
        <p14:creationId xmlns:p14="http://schemas.microsoft.com/office/powerpoint/2010/main" val="235716464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470</TotalTime>
  <Words>4301</Words>
  <Application>Microsoft Office PowerPoint</Application>
  <PresentationFormat>On-screen Show (4:3)</PresentationFormat>
  <Paragraphs>678</Paragraphs>
  <Slides>62</Slides>
  <Notes>1</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Civic</vt:lpstr>
      <vt:lpstr>PRIVATE DEBT  &amp; Methodological Issues on Indexing</vt:lpstr>
      <vt:lpstr>Learning Objectives</vt:lpstr>
      <vt:lpstr>What is Private Debt?</vt:lpstr>
      <vt:lpstr>PowerPoint Presentation</vt:lpstr>
      <vt:lpstr>Questions</vt:lpstr>
      <vt:lpstr>VIX Index</vt:lpstr>
      <vt:lpstr>TED Spread</vt:lpstr>
      <vt:lpstr>TED Spread</vt:lpstr>
      <vt:lpstr>How is Private Debt Structured?</vt:lpstr>
      <vt:lpstr>Why Care about a Private Debt Index?</vt:lpstr>
      <vt:lpstr>Data</vt:lpstr>
      <vt:lpstr>Details in the Data</vt:lpstr>
      <vt:lpstr>Table 1 -  Summary Statistics</vt:lpstr>
      <vt:lpstr>PowerPoint Presentation</vt:lpstr>
      <vt:lpstr>PowerPoint Presentation</vt:lpstr>
      <vt:lpstr>PowerPoint Presentation</vt:lpstr>
      <vt:lpstr>Constructing a Credit Index</vt:lpstr>
      <vt:lpstr>Constructing a Credit Index (Cont.)</vt:lpstr>
      <vt:lpstr>Constructing a Credit Index (Cont.)</vt:lpstr>
      <vt:lpstr>Constructing a Credit Index (Cont.)</vt:lpstr>
      <vt:lpstr>Constructing a Credit Index (Cont.)</vt:lpstr>
      <vt:lpstr>Constructing a Credit Index (Cont.)</vt:lpstr>
      <vt:lpstr>Constructing a Credit Index (Cont.)</vt:lpstr>
      <vt:lpstr>Constructing a Credit Index (Cont.)</vt:lpstr>
      <vt:lpstr>Constructing a Credit Index (Cont.)</vt:lpstr>
      <vt:lpstr>Recap: Constructing a Credit Index (Cont.)</vt:lpstr>
      <vt:lpstr>Recap: Constructing a Credit Index (Cont.)</vt:lpstr>
      <vt:lpstr>PowerPoint Presentation</vt:lpstr>
      <vt:lpstr>Do Private and Public Debt Returns Differ?</vt:lpstr>
      <vt:lpstr>PowerPoint Presentation</vt:lpstr>
      <vt:lpstr>Distribution of APRI Excess Returns</vt:lpstr>
      <vt:lpstr>PowerPoint Presentation</vt:lpstr>
      <vt:lpstr>Regression Analysis of Excess Returns</vt:lpstr>
      <vt:lpstr>Predictions</vt:lpstr>
      <vt:lpstr>PowerPoint Presentation</vt:lpstr>
      <vt:lpstr>PowerPoint Presentation</vt:lpstr>
      <vt:lpstr>The Returns to Private Debt in China</vt:lpstr>
      <vt:lpstr>PowerPoint Presentation</vt:lpstr>
      <vt:lpstr>PowerPoint Presentation</vt:lpstr>
      <vt:lpstr>PowerPoint Presentation</vt:lpstr>
      <vt:lpstr>Conclusions (1 of 3)</vt:lpstr>
      <vt:lpstr>Conclusions (2 of 3)</vt:lpstr>
      <vt:lpstr>Conclusions (3 of 3)</vt:lpstr>
      <vt:lpstr>Extensions</vt:lpstr>
      <vt:lpstr>DEBT INVESTMENTS IN PRIVATE FIRMS: LEGAL INSTITUTIONS AND INVESTMENT PERFORMANCE IN 25 COUNTRIES</vt:lpstr>
      <vt:lpstr>Related Prior Work</vt:lpstr>
      <vt:lpstr>Research Questions</vt:lpstr>
      <vt:lpstr>This Paper</vt:lpstr>
      <vt:lpstr>Data: 311 Investments, 25 countries</vt:lpstr>
      <vt:lpstr>Investment years: 2001-2010 Exit years: 2004-2010</vt:lpstr>
      <vt:lpstr>Size of US and European High Yield Bonds and Leveraged Loans Market, 2001-2010 </vt:lpstr>
      <vt:lpstr>Default and Recovery Rates on US and European High Yield Bonds and Leveraged Loans, 2001-2010</vt:lpstr>
      <vt:lpstr>Summary Statistics (1 of 2)</vt:lpstr>
      <vt:lpstr>Summary Statistics (2 of 2)</vt:lpstr>
      <vt:lpstr>Comparison Tests</vt:lpstr>
      <vt:lpstr>Figure 3. Realized Winsored IRRs Plotted against TED Spread Standard Deviation Over Investment Horizon and Portfolio Size Per Manager</vt:lpstr>
      <vt:lpstr>Table 4: Models 3-5 Treatment Regressions</vt:lpstr>
      <vt:lpstr>Economic Significance</vt:lpstr>
      <vt:lpstr>Amounts Invested and Location</vt:lpstr>
      <vt:lpstr>Summary</vt:lpstr>
      <vt:lpstr>Implications</vt:lpstr>
      <vt:lpstr>Summary / Takeaways from Part II</vt:lpstr>
    </vt:vector>
  </TitlesOfParts>
  <Company>Schulich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PRIVATE DEBT INVESTMENTS IN ASIA: VOLATILITY, CREDIT RISK, AND RETURNS</dc:title>
  <dc:creator>Schulich School of Business</dc:creator>
  <cp:lastModifiedBy>Schulich School of Business</cp:lastModifiedBy>
  <cp:revision>32</cp:revision>
  <dcterms:created xsi:type="dcterms:W3CDTF">2015-05-08T16:51:24Z</dcterms:created>
  <dcterms:modified xsi:type="dcterms:W3CDTF">2016-06-02T21:54:31Z</dcterms:modified>
</cp:coreProperties>
</file>