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02" r:id="rId5"/>
    <p:sldId id="259" r:id="rId6"/>
    <p:sldId id="260" r:id="rId7"/>
    <p:sldId id="263" r:id="rId8"/>
    <p:sldId id="264" r:id="rId9"/>
    <p:sldId id="265" r:id="rId10"/>
    <p:sldId id="261" r:id="rId11"/>
    <p:sldId id="262" r:id="rId12"/>
    <p:sldId id="273" r:id="rId13"/>
    <p:sldId id="269" r:id="rId14"/>
    <p:sldId id="271" r:id="rId15"/>
    <p:sldId id="270" r:id="rId16"/>
    <p:sldId id="268" r:id="rId17"/>
    <p:sldId id="266" r:id="rId18"/>
    <p:sldId id="274" r:id="rId19"/>
    <p:sldId id="275" r:id="rId20"/>
    <p:sldId id="276" r:id="rId21"/>
    <p:sldId id="272" r:id="rId22"/>
    <p:sldId id="278" r:id="rId23"/>
    <p:sldId id="279" r:id="rId24"/>
    <p:sldId id="280" r:id="rId25"/>
    <p:sldId id="281" r:id="rId26"/>
    <p:sldId id="282" r:id="rId27"/>
    <p:sldId id="267" r:id="rId28"/>
    <p:sldId id="283" r:id="rId29"/>
    <p:sldId id="285" r:id="rId30"/>
    <p:sldId id="284" r:id="rId31"/>
    <p:sldId id="286" r:id="rId32"/>
    <p:sldId id="287" r:id="rId33"/>
    <p:sldId id="288" r:id="rId34"/>
    <p:sldId id="291" r:id="rId35"/>
    <p:sldId id="289" r:id="rId36"/>
    <p:sldId id="290" r:id="rId37"/>
    <p:sldId id="292" r:id="rId38"/>
    <p:sldId id="293" r:id="rId39"/>
    <p:sldId id="294" r:id="rId40"/>
    <p:sldId id="296" r:id="rId41"/>
    <p:sldId id="307" r:id="rId42"/>
    <p:sldId id="308" r:id="rId43"/>
    <p:sldId id="309" r:id="rId44"/>
    <p:sldId id="310" r:id="rId45"/>
    <p:sldId id="311" r:id="rId46"/>
    <p:sldId id="295" r:id="rId47"/>
    <p:sldId id="298" r:id="rId48"/>
    <p:sldId id="299" r:id="rId49"/>
    <p:sldId id="305" r:id="rId50"/>
    <p:sldId id="300" r:id="rId51"/>
    <p:sldId id="301" r:id="rId52"/>
    <p:sldId id="303" r:id="rId53"/>
    <p:sldId id="304" r:id="rId54"/>
    <p:sldId id="306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</a:t>
            </a:r>
            <a:r>
              <a:rPr kumimoji="0" lang="en-US" smtClean="0"/>
              <a:t>to add </a:t>
            </a:r>
            <a:r>
              <a:rPr kumimoji="0" lang="en-US" dirty="0" smtClean="0"/>
              <a:t>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E4C7F0-2FF5-411F-BF5A-76A5A6F1A2DF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89E1E-6B1D-4C24-8F25-971BDA1F84E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oingbusiness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http://papers.ssrn.com/sol3/papers.cfm?abstract_id=2194452" TargetMode="External"/><Relationship Id="rId5" Type="http://schemas.openxmlformats.org/officeDocument/2006/relationships/hyperlink" Target="http://www.sciencedirect.com/science/article/pii/S0047272705001702" TargetMode="External"/><Relationship Id="rId4" Type="http://schemas.openxmlformats.org/officeDocument/2006/relationships/image" Target="../media/image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819400"/>
            <a:ext cx="7162800" cy="1752600"/>
          </a:xfrm>
        </p:spPr>
        <p:txBody>
          <a:bodyPr/>
          <a:lstStyle/>
          <a:p>
            <a:r>
              <a:rPr lang="en-US" dirty="0"/>
              <a:t>Prof</a:t>
            </a:r>
            <a:r>
              <a:rPr lang="en-US"/>
              <a:t>. </a:t>
            </a:r>
            <a:r>
              <a:rPr lang="en-US" smtClean="0"/>
              <a:t>Douglas </a:t>
            </a:r>
            <a:r>
              <a:rPr lang="en-US" dirty="0" smtClean="0"/>
              <a:t>Cumming</a:t>
            </a:r>
          </a:p>
          <a:p>
            <a:endParaRPr lang="en-US" dirty="0"/>
          </a:p>
          <a:p>
            <a:r>
              <a:rPr lang="en-US" dirty="0" smtClean="0"/>
              <a:t>3rd </a:t>
            </a:r>
            <a:r>
              <a:rPr lang="en-US"/>
              <a:t>Young </a:t>
            </a:r>
            <a:r>
              <a:rPr lang="en-US" smtClean="0"/>
              <a:t>Finance Scholars</a:t>
            </a:r>
            <a:r>
              <a:rPr lang="en-US" dirty="0" err="1"/>
              <a:t>’</a:t>
            </a:r>
            <a:r>
              <a:rPr lang="en-US" dirty="0"/>
              <a:t> </a:t>
            </a:r>
            <a:r>
              <a:rPr lang="en-US"/>
              <a:t>Conference </a:t>
            </a:r>
            <a:r>
              <a:rPr lang="en-US" smtClean="0"/>
              <a:t>and </a:t>
            </a:r>
            <a:endParaRPr lang="en-US" dirty="0" smtClean="0"/>
          </a:p>
          <a:p>
            <a:r>
              <a:rPr lang="en-US" smtClean="0"/>
              <a:t>Corporate </a:t>
            </a:r>
            <a:r>
              <a:rPr lang="en-US" dirty="0" smtClean="0"/>
              <a:t>Debt Workshop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59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Outline /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Part </a:t>
            </a:r>
            <a:r>
              <a:rPr lang="en-US" dirty="0"/>
              <a:t>1: </a:t>
            </a:r>
            <a:r>
              <a:rPr lang="en-US"/>
              <a:t>Debt </a:t>
            </a:r>
            <a:r>
              <a:rPr lang="en-US" smtClean="0"/>
              <a:t>Markets around </a:t>
            </a:r>
            <a:r>
              <a:rPr lang="en-US" dirty="0"/>
              <a:t>the </a:t>
            </a:r>
            <a:r>
              <a:rPr lang="en-US" dirty="0" smtClean="0"/>
              <a:t>World</a:t>
            </a:r>
          </a:p>
          <a:p>
            <a:pPr lvl="1"/>
            <a:r>
              <a:rPr lang="en-US" dirty="0" smtClean="0"/>
              <a:t>11:00-12:30</a:t>
            </a:r>
          </a:p>
          <a:p>
            <a:endParaRPr lang="en-US" dirty="0"/>
          </a:p>
          <a:p>
            <a:r>
              <a:rPr lang="en-US" smtClean="0"/>
              <a:t>Part </a:t>
            </a:r>
            <a:r>
              <a:rPr lang="en-US" dirty="0" smtClean="0"/>
              <a:t>2</a:t>
            </a:r>
            <a:r>
              <a:rPr lang="en-US" smtClean="0"/>
              <a:t>: Private </a:t>
            </a:r>
            <a:r>
              <a:rPr lang="en-US" dirty="0" smtClean="0"/>
              <a:t>Debt</a:t>
            </a:r>
            <a:r>
              <a:rPr lang="en-US" smtClean="0"/>
              <a:t>: Methodological </a:t>
            </a:r>
            <a:r>
              <a:rPr lang="en-US" dirty="0" smtClean="0"/>
              <a:t>Issues</a:t>
            </a:r>
          </a:p>
          <a:p>
            <a:pPr lvl="1"/>
            <a:r>
              <a:rPr lang="en-US" dirty="0" smtClean="0"/>
              <a:t>13:30-15:00</a:t>
            </a:r>
          </a:p>
          <a:p>
            <a:pPr lvl="1"/>
            <a:endParaRPr lang="en-US" dirty="0" smtClean="0"/>
          </a:p>
          <a:p>
            <a:r>
              <a:rPr lang="en-US" smtClean="0"/>
              <a:t>Part </a:t>
            </a:r>
            <a:r>
              <a:rPr lang="en-US" dirty="0" smtClean="0"/>
              <a:t>3</a:t>
            </a:r>
            <a:r>
              <a:rPr lang="en-US" smtClean="0"/>
              <a:t>: Shadow Banking and </a:t>
            </a:r>
            <a:r>
              <a:rPr lang="en-US" dirty="0" smtClean="0"/>
              <a:t>Other Emerging Themes</a:t>
            </a:r>
          </a:p>
          <a:p>
            <a:pPr lvl="1"/>
            <a:r>
              <a:rPr lang="en-US" dirty="0" smtClean="0"/>
              <a:t>15:30-17:00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3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Based in part on some work with </a:t>
            </a:r>
          </a:p>
          <a:p>
            <a:endParaRPr lang="en-US" dirty="0" smtClean="0"/>
          </a:p>
          <a:p>
            <a:r>
              <a:rPr lang="en-US" dirty="0"/>
              <a:t>Florencio Lopez de </a:t>
            </a:r>
            <a:r>
              <a:rPr lang="en-US" dirty="0" err="1" smtClean="0"/>
              <a:t>Silanes</a:t>
            </a:r>
            <a:r>
              <a:rPr lang="en-US" dirty="0" smtClean="0"/>
              <a:t> </a:t>
            </a:r>
            <a:r>
              <a:rPr lang="en-US" dirty="0"/>
              <a:t>(EDHEC</a:t>
            </a:r>
            <a:r>
              <a:rPr lang="en-US" dirty="0" smtClean="0"/>
              <a:t>),</a:t>
            </a:r>
            <a:endParaRPr lang="en-US" dirty="0"/>
          </a:p>
          <a:p>
            <a:r>
              <a:rPr lang="en-US" dirty="0" smtClean="0"/>
              <a:t>Joe </a:t>
            </a:r>
            <a:r>
              <a:rPr lang="en-US" dirty="0" err="1" smtClean="0"/>
              <a:t>McCahery</a:t>
            </a:r>
            <a:r>
              <a:rPr lang="en-US" dirty="0" smtClean="0"/>
              <a:t> (Tilburg), and</a:t>
            </a:r>
          </a:p>
          <a:p>
            <a:r>
              <a:rPr lang="en-US" dirty="0" smtClean="0"/>
              <a:t>Armin </a:t>
            </a:r>
            <a:r>
              <a:rPr lang="en-US" dirty="0" err="1" smtClean="0"/>
              <a:t>Schwienbacher</a:t>
            </a:r>
            <a:r>
              <a:rPr lang="en-US" dirty="0" smtClean="0"/>
              <a:t> (SKEMA)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/>
            </a:r>
            <a:br>
              <a:rPr lang="en-US"/>
            </a:br>
            <a:r>
              <a:rPr lang="en-US" smtClean="0"/>
              <a:t>Part </a:t>
            </a:r>
            <a:r>
              <a:rPr lang="en-US" dirty="0"/>
              <a:t>1: </a:t>
            </a:r>
            <a:r>
              <a:rPr lang="en-US"/>
              <a:t>Debt </a:t>
            </a:r>
            <a:r>
              <a:rPr lang="en-US" smtClean="0"/>
              <a:t>Markets around </a:t>
            </a:r>
            <a:r>
              <a:rPr lang="en-US" dirty="0"/>
              <a:t>the World</a:t>
            </a:r>
          </a:p>
        </p:txBody>
      </p:sp>
    </p:spTree>
    <p:extLst>
      <p:ext uri="{BB962C8B-B14F-4D97-AF65-F5344CB8AC3E}">
        <p14:creationId xmlns:p14="http://schemas.microsoft.com/office/powerpoint/2010/main" val="418192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for this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are loans structured?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Differences between securitization vs. </a:t>
            </a:r>
            <a:r>
              <a:rPr lang="en-US" dirty="0" err="1" smtClean="0"/>
              <a:t>tranching</a:t>
            </a:r>
            <a:endParaRPr lang="en-US" dirty="0" smtClean="0"/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Syndicated loans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Frequency of </a:t>
            </a:r>
            <a:r>
              <a:rPr lang="en-US" dirty="0" err="1" smtClean="0"/>
              <a:t>tranching</a:t>
            </a:r>
            <a:endParaRPr lang="en-US" dirty="0" smtClean="0"/>
          </a:p>
          <a:p>
            <a:pPr marL="788670" lvl="1" indent="-514350">
              <a:buFont typeface="+mj-lt"/>
              <a:buAutoNum type="alphaLcParenR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to compare countries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Ways to benchmark (/GDP, /Population, /Other)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Legal variables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Market characteristics, institutional investors, economic conditions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 smtClean="0"/>
              <a:t>Culture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Sources of loan data, and matching or combining datasets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of panel methods, clustering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Economic significance versus statistical significance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Robustness checks and selling papers to editors and referees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20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</a:t>
            </a:r>
            <a:r>
              <a:rPr lang="en-US" smtClean="0"/>
              <a:t>Debt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Debt </a:t>
            </a:r>
            <a:r>
              <a:rPr lang="en-US" smtClean="0"/>
              <a:t>financing </a:t>
            </a:r>
            <a:r>
              <a:rPr lang="en-US" dirty="0"/>
              <a:t>is </a:t>
            </a:r>
            <a:r>
              <a:rPr lang="en-US"/>
              <a:t>the </a:t>
            </a:r>
            <a:r>
              <a:rPr lang="en-US" smtClean="0"/>
              <a:t>main </a:t>
            </a:r>
            <a:r>
              <a:rPr lang="en-US" dirty="0"/>
              <a:t>source </a:t>
            </a:r>
            <a:r>
              <a:rPr lang="en-US"/>
              <a:t>of </a:t>
            </a:r>
            <a:r>
              <a:rPr lang="en-US" smtClean="0"/>
              <a:t>external capital </a:t>
            </a:r>
            <a:r>
              <a:rPr lang="en-US" dirty="0"/>
              <a:t>for </a:t>
            </a:r>
            <a:r>
              <a:rPr lang="en-US"/>
              <a:t>listed </a:t>
            </a:r>
            <a:r>
              <a:rPr lang="en-US" smtClean="0"/>
              <a:t>and </a:t>
            </a:r>
            <a:r>
              <a:rPr lang="en-US" dirty="0"/>
              <a:t>unlisted firms worldwide.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most countries, </a:t>
            </a:r>
            <a:r>
              <a:rPr lang="en-US"/>
              <a:t>debt </a:t>
            </a:r>
            <a:r>
              <a:rPr lang="en-US" smtClean="0"/>
              <a:t>takes </a:t>
            </a:r>
            <a:r>
              <a:rPr lang="en-US" dirty="0"/>
              <a:t>the form </a:t>
            </a:r>
            <a:r>
              <a:rPr lang="en-US"/>
              <a:t>of </a:t>
            </a:r>
            <a:r>
              <a:rPr lang="en-US" smtClean="0"/>
              <a:t>bank loans </a:t>
            </a:r>
            <a:r>
              <a:rPr lang="en-US" dirty="0"/>
              <a:t>since </a:t>
            </a:r>
            <a:r>
              <a:rPr lang="en-US"/>
              <a:t>only </a:t>
            </a:r>
            <a:r>
              <a:rPr lang="en-US" smtClean="0"/>
              <a:t>a </a:t>
            </a:r>
            <a:r>
              <a:rPr lang="en-US"/>
              <a:t>few </a:t>
            </a:r>
            <a:r>
              <a:rPr lang="en-US" smtClean="0"/>
              <a:t>nations have </a:t>
            </a:r>
            <a:r>
              <a:rPr lang="en-US" dirty="0"/>
              <a:t>well-developed </a:t>
            </a:r>
            <a:r>
              <a:rPr lang="en-US"/>
              <a:t>bond </a:t>
            </a:r>
            <a:r>
              <a:rPr lang="en-US" smtClean="0"/>
              <a:t>markets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/>
              <a:t>this </a:t>
            </a:r>
            <a:r>
              <a:rPr lang="en-US" smtClean="0"/>
              <a:t>reason</a:t>
            </a:r>
            <a:r>
              <a:rPr lang="en-US" dirty="0"/>
              <a:t>, it </a:t>
            </a:r>
            <a:r>
              <a:rPr lang="en-US"/>
              <a:t>is </a:t>
            </a:r>
            <a:r>
              <a:rPr lang="en-US" smtClean="0"/>
              <a:t>essential </a:t>
            </a:r>
            <a:r>
              <a:rPr lang="en-US"/>
              <a:t>to </a:t>
            </a:r>
            <a:r>
              <a:rPr lang="en-US" smtClean="0"/>
              <a:t>understand </a:t>
            </a:r>
            <a:r>
              <a:rPr lang="en-US"/>
              <a:t>the </a:t>
            </a:r>
            <a:r>
              <a:rPr lang="en-US" smtClean="0"/>
              <a:t>factors that allow banks </a:t>
            </a:r>
            <a:r>
              <a:rPr lang="en-US" dirty="0"/>
              <a:t>to </a:t>
            </a:r>
            <a:r>
              <a:rPr lang="en-US"/>
              <a:t>extend </a:t>
            </a:r>
            <a:r>
              <a:rPr lang="en-US" smtClean="0"/>
              <a:t>loans and </a:t>
            </a:r>
            <a:r>
              <a:rPr lang="en-US" dirty="0"/>
              <a:t>thereby support credit growth.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Banks manage </a:t>
            </a:r>
            <a:r>
              <a:rPr lang="en-US" dirty="0"/>
              <a:t>risk exposure </a:t>
            </a:r>
            <a:r>
              <a:rPr lang="en-US"/>
              <a:t>to </a:t>
            </a:r>
            <a:r>
              <a:rPr lang="en-US" smtClean="0"/>
              <a:t>large loans </a:t>
            </a:r>
            <a:r>
              <a:rPr lang="en-US" dirty="0"/>
              <a:t>through </a:t>
            </a:r>
            <a:endParaRPr lang="en-US" dirty="0" smtClean="0"/>
          </a:p>
          <a:p>
            <a:pPr lvl="1"/>
            <a:r>
              <a:rPr lang="en-US" smtClean="0"/>
              <a:t>Securitization </a:t>
            </a:r>
            <a:r>
              <a:rPr lang="en-US" dirty="0" smtClean="0"/>
              <a:t>(4 slides below)</a:t>
            </a:r>
          </a:p>
          <a:p>
            <a:pPr lvl="1"/>
            <a:r>
              <a:rPr lang="en-US" smtClean="0"/>
              <a:t>Syndication </a:t>
            </a:r>
            <a:r>
              <a:rPr lang="en-US" dirty="0" smtClean="0"/>
              <a:t>(1 slide below</a:t>
            </a:r>
            <a:r>
              <a:rPr lang="en-US" smtClean="0"/>
              <a:t>), and </a:t>
            </a:r>
            <a:endParaRPr lang="en-US" dirty="0" smtClean="0"/>
          </a:p>
          <a:p>
            <a:pPr lvl="1"/>
            <a:r>
              <a:rPr lang="en-US" smtClean="0"/>
              <a:t>Loan tranching </a:t>
            </a:r>
            <a:r>
              <a:rPr lang="en-US" dirty="0" smtClean="0"/>
              <a:t>(our focus here).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6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Securitization </a:t>
            </a:r>
            <a:r>
              <a:rPr lang="en-US" dirty="0" smtClean="0"/>
              <a:t>(1 of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Asset Securitization </a:t>
            </a:r>
            <a:r>
              <a:rPr lang="en-US" dirty="0"/>
              <a:t>Process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Seller</a:t>
            </a:r>
            <a:r>
              <a:rPr lang="en-US"/>
              <a:t>: </a:t>
            </a:r>
            <a:r>
              <a:rPr lang="en-US" smtClean="0"/>
              <a:t>Originates assets and </a:t>
            </a:r>
            <a:r>
              <a:rPr lang="en-US" dirty="0"/>
              <a:t>sells to issuer</a:t>
            </a:r>
          </a:p>
          <a:p>
            <a:pPr lvl="1"/>
            <a:endParaRPr lang="en-US" dirty="0" smtClean="0"/>
          </a:p>
          <a:p>
            <a:pPr lvl="1"/>
            <a:r>
              <a:rPr lang="en-US" smtClean="0"/>
              <a:t>Issuer/Special </a:t>
            </a:r>
            <a:r>
              <a:rPr lang="en-US" dirty="0"/>
              <a:t>Purpose Vehicle (SPV): </a:t>
            </a:r>
            <a:r>
              <a:rPr lang="en-US"/>
              <a:t>Sells </a:t>
            </a:r>
            <a:r>
              <a:rPr lang="en-US" smtClean="0"/>
              <a:t>ABS </a:t>
            </a:r>
            <a:r>
              <a:rPr lang="en-US" dirty="0"/>
              <a:t>securities; </a:t>
            </a:r>
            <a:r>
              <a:rPr lang="en-US"/>
              <a:t>buys </a:t>
            </a:r>
            <a:r>
              <a:rPr lang="en-US" smtClean="0"/>
              <a:t>assets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Investors</a:t>
            </a:r>
            <a:r>
              <a:rPr lang="en-US" dirty="0"/>
              <a:t>: Buy securities; </a:t>
            </a:r>
            <a:r>
              <a:rPr lang="en-US"/>
              <a:t>receive </a:t>
            </a:r>
            <a:r>
              <a:rPr lang="en-US" smtClean="0"/>
              <a:t>cash </a:t>
            </a:r>
            <a:r>
              <a:rPr lang="en-US" dirty="0"/>
              <a:t>flows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Servicer</a:t>
            </a:r>
            <a:r>
              <a:rPr lang="en-US" dirty="0"/>
              <a:t>: </a:t>
            </a:r>
            <a:r>
              <a:rPr lang="en-US"/>
              <a:t>Collects </a:t>
            </a:r>
            <a:r>
              <a:rPr lang="en-US" smtClean="0"/>
              <a:t>payments </a:t>
            </a:r>
            <a:r>
              <a:rPr lang="en-US" dirty="0"/>
              <a:t>(often the seller)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28221" y="6400800"/>
            <a:ext cx="1739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smtClean="0"/>
              <a:t>: Kaplan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19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mtClean="0"/>
              <a:t>Securitization </a:t>
            </a:r>
            <a:r>
              <a:rPr lang="en-US" dirty="0" smtClean="0"/>
              <a:t>(2 of 4)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Example</a:t>
            </a:r>
            <a:r>
              <a:rPr lang="en-US"/>
              <a:t>: </a:t>
            </a:r>
            <a:r>
              <a:rPr lang="en-US" smtClean="0"/>
              <a:t>Asset Securitization</a:t>
            </a:r>
            <a:endParaRPr lang="en-US" dirty="0"/>
          </a:p>
        </p:txBody>
      </p:sp>
      <p:grpSp>
        <p:nvGrpSpPr>
          <p:cNvPr id="57" name="Group 40"/>
          <p:cNvGrpSpPr>
            <a:grpSpLocks/>
          </p:cNvGrpSpPr>
          <p:nvPr/>
        </p:nvGrpSpPr>
        <p:grpSpPr bwMode="auto">
          <a:xfrm>
            <a:off x="1274763" y="1814513"/>
            <a:ext cx="5603875" cy="4476750"/>
            <a:chOff x="803" y="1143"/>
            <a:chExt cx="3530" cy="2820"/>
          </a:xfrm>
        </p:grpSpPr>
        <p:sp>
          <p:nvSpPr>
            <p:cNvPr id="58" name="Line 36"/>
            <p:cNvSpPr>
              <a:spLocks noChangeShapeType="1"/>
            </p:cNvSpPr>
            <p:nvPr/>
          </p:nvSpPr>
          <p:spPr bwMode="auto">
            <a:xfrm>
              <a:off x="2277" y="2344"/>
              <a:ext cx="1" cy="423"/>
            </a:xfrm>
            <a:prstGeom prst="line">
              <a:avLst/>
            </a:prstGeom>
            <a:noFill/>
            <a:ln w="23813">
              <a:solidFill>
                <a:srgbClr val="FF0000"/>
              </a:solidFill>
              <a:miter lim="800000"/>
              <a:headEnd/>
              <a:tailEnd type="triangle" w="lg" len="lg"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9" name="Line 32"/>
            <p:cNvSpPr>
              <a:spLocks noChangeShapeType="1"/>
            </p:cNvSpPr>
            <p:nvPr/>
          </p:nvSpPr>
          <p:spPr bwMode="auto">
            <a:xfrm flipH="1" flipV="1">
              <a:off x="3604" y="3238"/>
              <a:ext cx="0" cy="532"/>
            </a:xfrm>
            <a:prstGeom prst="line">
              <a:avLst/>
            </a:prstGeom>
            <a:noFill/>
            <a:ln w="23813">
              <a:solidFill>
                <a:srgbClr val="FF0000"/>
              </a:solidFill>
              <a:miter lim="800000"/>
              <a:headEnd/>
              <a:tailEnd type="triangle" w="lg" len="lg"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1738" y="1147"/>
              <a:ext cx="2334" cy="337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28575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738" y="3618"/>
              <a:ext cx="2334" cy="337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28575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738" y="1857"/>
              <a:ext cx="2334" cy="49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28575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3" name="Rectangle 28"/>
            <p:cNvSpPr>
              <a:spLocks noChangeArrowheads="1"/>
            </p:cNvSpPr>
            <p:nvPr/>
          </p:nvSpPr>
          <p:spPr bwMode="auto">
            <a:xfrm>
              <a:off x="1738" y="2762"/>
              <a:ext cx="2334" cy="49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28575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4" name="AutoShape 7"/>
            <p:cNvSpPr>
              <a:spLocks noChangeAspect="1" noChangeArrowheads="1" noTextEdit="1"/>
            </p:cNvSpPr>
            <p:nvPr/>
          </p:nvSpPr>
          <p:spPr bwMode="auto">
            <a:xfrm>
              <a:off x="809" y="1143"/>
              <a:ext cx="3524" cy="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2267" y="1236"/>
              <a:ext cx="125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Customers </a:t>
              </a: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Buy </a:t>
              </a: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Cars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045" y="1593"/>
              <a:ext cx="128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$1 billion </a:t>
              </a: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in </a:t>
              </a: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car loans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803" y="2437"/>
              <a:ext cx="128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$1 billion </a:t>
              </a: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in </a:t>
              </a: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car loans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1067" y="3353"/>
              <a:ext cx="68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$1 billion in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99" y="3353"/>
              <a:ext cx="273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ABS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3771" y="2473"/>
              <a:ext cx="54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$1 billion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3771" y="3353"/>
              <a:ext cx="54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$1 billion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2250" y="1929"/>
              <a:ext cx="1287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Fred </a:t>
              </a: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Motor </a:t>
              </a: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Company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273" y="2095"/>
              <a:ext cx="124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(</a:t>
              </a: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Seller </a:t>
              </a: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and </a:t>
              </a: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Servicer)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2166" y="2831"/>
              <a:ext cx="72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Auto </a:t>
              </a: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Owner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931" y="2831"/>
              <a:ext cx="83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3010" y="2831"/>
              <a:ext cx="62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rust (SPV)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2498" y="2997"/>
              <a:ext cx="454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(Issuer/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8" name="Rectangle 23"/>
            <p:cNvSpPr>
              <a:spLocks noChangeArrowheads="1"/>
            </p:cNvSpPr>
            <p:nvPr/>
          </p:nvSpPr>
          <p:spPr bwMode="auto">
            <a:xfrm>
              <a:off x="2933" y="3008"/>
              <a:ext cx="35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Trust)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9" name="Rectangle 25"/>
            <p:cNvSpPr>
              <a:spLocks noChangeArrowheads="1"/>
            </p:cNvSpPr>
            <p:nvPr/>
          </p:nvSpPr>
          <p:spPr bwMode="auto">
            <a:xfrm>
              <a:off x="2624" y="3707"/>
              <a:ext cx="553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Investors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0" name="Line 29"/>
            <p:cNvSpPr>
              <a:spLocks noChangeShapeType="1"/>
            </p:cNvSpPr>
            <p:nvPr/>
          </p:nvSpPr>
          <p:spPr bwMode="auto">
            <a:xfrm flipH="1">
              <a:off x="2924" y="1475"/>
              <a:ext cx="0" cy="393"/>
            </a:xfrm>
            <a:prstGeom prst="line">
              <a:avLst/>
            </a:prstGeom>
            <a:noFill/>
            <a:ln w="23813">
              <a:solidFill>
                <a:srgbClr val="FF0000"/>
              </a:solidFill>
              <a:miter lim="800000"/>
              <a:headEnd type="triangle" w="lg" len="lg"/>
              <a:tailEnd type="triangle" w="lg" len="lg"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81" name="Line 36"/>
          <p:cNvSpPr>
            <a:spLocks noChangeShapeType="1"/>
          </p:cNvSpPr>
          <p:nvPr/>
        </p:nvSpPr>
        <p:spPr bwMode="auto">
          <a:xfrm>
            <a:off x="3581400" y="5119687"/>
            <a:ext cx="1588" cy="671513"/>
          </a:xfrm>
          <a:prstGeom prst="line">
            <a:avLst/>
          </a:prstGeom>
          <a:noFill/>
          <a:ln w="23813">
            <a:solidFill>
              <a:srgbClr val="FF0000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82" name="Line 32"/>
          <p:cNvSpPr>
            <a:spLocks noChangeShapeType="1"/>
          </p:cNvSpPr>
          <p:nvPr/>
        </p:nvSpPr>
        <p:spPr bwMode="auto">
          <a:xfrm flipH="1" flipV="1">
            <a:off x="5638800" y="3727450"/>
            <a:ext cx="0" cy="844550"/>
          </a:xfrm>
          <a:prstGeom prst="line">
            <a:avLst/>
          </a:prstGeom>
          <a:noFill/>
          <a:ln w="23813">
            <a:solidFill>
              <a:srgbClr val="FF0000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28221" y="6400800"/>
            <a:ext cx="1739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smtClean="0"/>
              <a:t>: Kaplan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06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mtClean="0"/>
              <a:t>Securitization </a:t>
            </a:r>
            <a:r>
              <a:rPr lang="en-US" dirty="0" smtClean="0"/>
              <a:t>(3 of 4)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Asset Securitization </a:t>
            </a:r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675"/>
              </a:spcBef>
              <a:buSzPct val="115000"/>
              <a:buFont typeface="Wingdings" pitchFamily="2" charset="2"/>
              <a:buChar char="§"/>
            </a:pPr>
            <a:r>
              <a:rPr lang="en-US" sz="2400" dirty="0"/>
              <a:t>The SPV </a:t>
            </a:r>
            <a:r>
              <a:rPr lang="en-US" sz="2400"/>
              <a:t>is </a:t>
            </a:r>
            <a:r>
              <a:rPr lang="en-US" sz="2400" b="1" smtClean="0"/>
              <a:t>bankruptcy </a:t>
            </a:r>
            <a:r>
              <a:rPr lang="en-US" sz="2400" b="1" dirty="0"/>
              <a:t>remote</a:t>
            </a:r>
            <a:r>
              <a:rPr lang="en-US" sz="2400" dirty="0"/>
              <a:t> from the seller</a:t>
            </a:r>
          </a:p>
          <a:p>
            <a:pPr>
              <a:spcBef>
                <a:spcPts val="675"/>
              </a:spcBef>
              <a:buSzPct val="115000"/>
              <a:buFont typeface="Wingdings" pitchFamily="2" charset="2"/>
              <a:buChar char="§"/>
            </a:pPr>
            <a:endParaRPr lang="en-US" sz="2400" dirty="0" smtClean="0"/>
          </a:p>
          <a:p>
            <a:pPr>
              <a:spcBef>
                <a:spcPts val="675"/>
              </a:spcBef>
              <a:buSzPct val="115000"/>
              <a:buFont typeface="Wingdings" pitchFamily="2" charset="2"/>
              <a:buChar char="§"/>
            </a:pPr>
            <a:r>
              <a:rPr lang="en-US" sz="2400" smtClean="0"/>
              <a:t>ABS </a:t>
            </a:r>
            <a:r>
              <a:rPr lang="en-US" sz="2400" dirty="0"/>
              <a:t>issued by the </a:t>
            </a:r>
            <a:r>
              <a:rPr lang="en-US" sz="2400"/>
              <a:t>SPV </a:t>
            </a:r>
            <a:r>
              <a:rPr lang="en-US" sz="2400" smtClean="0"/>
              <a:t>may have a </a:t>
            </a:r>
            <a:r>
              <a:rPr lang="en-US" sz="2400" dirty="0"/>
              <a:t>higher </a:t>
            </a:r>
            <a:r>
              <a:rPr lang="en-US" sz="2400"/>
              <a:t>credit </a:t>
            </a:r>
            <a:r>
              <a:rPr lang="en-US" sz="2400" smtClean="0"/>
              <a:t>rating than </a:t>
            </a:r>
            <a:r>
              <a:rPr lang="en-US" sz="2400" dirty="0"/>
              <a:t>bonds issued by the seller</a:t>
            </a:r>
          </a:p>
          <a:p>
            <a:pPr>
              <a:spcBef>
                <a:spcPts val="675"/>
              </a:spcBef>
              <a:buSzPct val="115000"/>
              <a:buFont typeface="Wingdings" pitchFamily="2" charset="2"/>
              <a:buChar char="§"/>
            </a:pPr>
            <a:endParaRPr lang="en-US" sz="2400" dirty="0" smtClean="0"/>
          </a:p>
          <a:p>
            <a:pPr>
              <a:spcBef>
                <a:spcPts val="675"/>
              </a:spcBef>
              <a:buSzPct val="115000"/>
              <a:buFont typeface="Wingdings" pitchFamily="2" charset="2"/>
              <a:buChar char="§"/>
            </a:pPr>
            <a:r>
              <a:rPr lang="en-US" sz="2400" dirty="0" smtClean="0"/>
              <a:t>Lower </a:t>
            </a:r>
            <a:r>
              <a:rPr lang="en-US" sz="2400" dirty="0"/>
              <a:t>cost of funds </a:t>
            </a:r>
            <a:r>
              <a:rPr lang="en-US" sz="2400"/>
              <a:t>with </a:t>
            </a:r>
            <a:r>
              <a:rPr lang="en-US" sz="2400" smtClean="0"/>
              <a:t>securitization than </a:t>
            </a:r>
            <a:r>
              <a:rPr lang="en-US" sz="2400" dirty="0"/>
              <a:t>by </a:t>
            </a:r>
            <a:r>
              <a:rPr lang="en-US" sz="2400"/>
              <a:t>issuing </a:t>
            </a:r>
            <a:r>
              <a:rPr lang="en-US" sz="2400" smtClean="0"/>
              <a:t>corporate </a:t>
            </a:r>
            <a:r>
              <a:rPr lang="en-US" sz="2400" dirty="0"/>
              <a:t>bonds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28221" y="6400800"/>
            <a:ext cx="1739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smtClean="0"/>
              <a:t>: Kaplan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76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mtClean="0"/>
              <a:t>Securitization </a:t>
            </a:r>
            <a:r>
              <a:rPr lang="en-US" dirty="0" smtClean="0"/>
              <a:t>(4 of 4)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Mortgage Pass-through </a:t>
            </a:r>
            <a:r>
              <a:rPr lang="en-US" dirty="0"/>
              <a:t>Securities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4047" y="1712696"/>
            <a:ext cx="8504772" cy="4837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800" smtClean="0">
                <a:solidFill>
                  <a:srgbClr val="FF0000"/>
                </a:solidFill>
              </a:rPr>
              <a:t>Securitization</a:t>
            </a:r>
            <a:r>
              <a:rPr lang="en-US" sz="2800" dirty="0" smtClean="0">
                <a:solidFill>
                  <a:srgbClr val="FF0000"/>
                </a:solidFill>
              </a:rPr>
              <a:t>:</a:t>
            </a:r>
            <a:r>
              <a:rPr lang="en-US" sz="2800" dirty="0" smtClean="0"/>
              <a:t> </a:t>
            </a:r>
            <a:r>
              <a:rPr lang="en-US" sz="2800" smtClean="0"/>
              <a:t>Pool mortgages </a:t>
            </a:r>
            <a:r>
              <a:rPr lang="en-US" sz="2800" dirty="0" smtClean="0"/>
              <a:t>to diversify risk</a:t>
            </a:r>
          </a:p>
          <a:p>
            <a:pPr>
              <a:lnSpc>
                <a:spcPct val="70000"/>
              </a:lnSpc>
            </a:pPr>
            <a:r>
              <a:rPr lang="en-US" sz="2800" dirty="0" smtClean="0"/>
              <a:t>Investors </a:t>
            </a:r>
            <a:r>
              <a:rPr lang="en-US" sz="2800" smtClean="0"/>
              <a:t>receive a pro rata share of all cash </a:t>
            </a:r>
            <a:r>
              <a:rPr lang="en-US" sz="2800" dirty="0" smtClean="0"/>
              <a:t>flows</a:t>
            </a:r>
          </a:p>
        </p:txBody>
      </p:sp>
      <p:grpSp>
        <p:nvGrpSpPr>
          <p:cNvPr id="38" name="Group 44"/>
          <p:cNvGrpSpPr>
            <a:grpSpLocks/>
          </p:cNvGrpSpPr>
          <p:nvPr/>
        </p:nvGrpSpPr>
        <p:grpSpPr bwMode="auto">
          <a:xfrm>
            <a:off x="725488" y="2743200"/>
            <a:ext cx="7604128" cy="3438538"/>
            <a:chOff x="457" y="1920"/>
            <a:chExt cx="4790" cy="2166"/>
          </a:xfrm>
        </p:grpSpPr>
        <p:sp>
          <p:nvSpPr>
            <p:cNvPr id="39" name="AutoShape 8"/>
            <p:cNvSpPr>
              <a:spLocks noChangeAspect="1" noChangeArrowheads="1" noTextEdit="1"/>
            </p:cNvSpPr>
            <p:nvPr/>
          </p:nvSpPr>
          <p:spPr bwMode="auto">
            <a:xfrm>
              <a:off x="463" y="1922"/>
              <a:ext cx="4784" cy="1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2442" y="2337"/>
              <a:ext cx="1034" cy="565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424" y="2311"/>
              <a:ext cx="1034" cy="565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2" name="Line 12"/>
            <p:cNvSpPr>
              <a:spLocks noChangeShapeType="1"/>
            </p:cNvSpPr>
            <p:nvPr/>
          </p:nvSpPr>
          <p:spPr bwMode="auto">
            <a:xfrm flipV="1">
              <a:off x="3467" y="2156"/>
              <a:ext cx="822" cy="442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4262" y="2143"/>
              <a:ext cx="53" cy="44"/>
            </a:xfrm>
            <a:custGeom>
              <a:avLst/>
              <a:gdLst>
                <a:gd name="T0" fmla="*/ 53 w 12"/>
                <a:gd name="T1" fmla="*/ 0 h 10"/>
                <a:gd name="T2" fmla="*/ 27 w 12"/>
                <a:gd name="T3" fmla="*/ 44 h 10"/>
                <a:gd name="T4" fmla="*/ 22 w 12"/>
                <a:gd name="T5" fmla="*/ 18 h 10"/>
                <a:gd name="T6" fmla="*/ 0 w 12"/>
                <a:gd name="T7" fmla="*/ 0 h 10"/>
                <a:gd name="T8" fmla="*/ 53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2" y="0"/>
                  </a:moveTo>
                  <a:cubicBezTo>
                    <a:pt x="10" y="2"/>
                    <a:pt x="7" y="6"/>
                    <a:pt x="6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9" y="0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4" name="Line 14"/>
            <p:cNvSpPr>
              <a:spLocks noChangeShapeType="1"/>
            </p:cNvSpPr>
            <p:nvPr/>
          </p:nvSpPr>
          <p:spPr bwMode="auto">
            <a:xfrm>
              <a:off x="1532" y="2041"/>
              <a:ext cx="839" cy="406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2345" y="2417"/>
              <a:ext cx="53" cy="48"/>
            </a:xfrm>
            <a:custGeom>
              <a:avLst/>
              <a:gdLst>
                <a:gd name="T0" fmla="*/ 53 w 12"/>
                <a:gd name="T1" fmla="*/ 44 h 11"/>
                <a:gd name="T2" fmla="*/ 0 w 12"/>
                <a:gd name="T3" fmla="*/ 48 h 11"/>
                <a:gd name="T4" fmla="*/ 22 w 12"/>
                <a:gd name="T5" fmla="*/ 26 h 11"/>
                <a:gd name="T6" fmla="*/ 22 w 12"/>
                <a:gd name="T7" fmla="*/ 0 h 11"/>
                <a:gd name="T8" fmla="*/ 53 w 12"/>
                <a:gd name="T9" fmla="*/ 4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1"/>
                <a:gd name="T17" fmla="*/ 12 w 12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1">
                  <a:moveTo>
                    <a:pt x="12" y="10"/>
                  </a:moveTo>
                  <a:cubicBezTo>
                    <a:pt x="8" y="10"/>
                    <a:pt x="4" y="10"/>
                    <a:pt x="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3"/>
                    <a:pt x="10" y="7"/>
                    <a:pt x="12" y="1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3471" y="2443"/>
              <a:ext cx="919" cy="155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4372" y="2421"/>
              <a:ext cx="49" cy="49"/>
            </a:xfrm>
            <a:custGeom>
              <a:avLst/>
              <a:gdLst>
                <a:gd name="T0" fmla="*/ 49 w 11"/>
                <a:gd name="T1" fmla="*/ 18 h 11"/>
                <a:gd name="T2" fmla="*/ 9 w 11"/>
                <a:gd name="T3" fmla="*/ 49 h 11"/>
                <a:gd name="T4" fmla="*/ 13 w 11"/>
                <a:gd name="T5" fmla="*/ 22 h 11"/>
                <a:gd name="T6" fmla="*/ 0 w 11"/>
                <a:gd name="T7" fmla="*/ 0 h 11"/>
                <a:gd name="T8" fmla="*/ 49 w 11"/>
                <a:gd name="T9" fmla="*/ 1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4"/>
                  </a:moveTo>
                  <a:cubicBezTo>
                    <a:pt x="8" y="6"/>
                    <a:pt x="4" y="9"/>
                    <a:pt x="2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7" y="3"/>
                    <a:pt x="11" y="4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8" name="Line 18"/>
            <p:cNvSpPr>
              <a:spLocks noChangeShapeType="1"/>
            </p:cNvSpPr>
            <p:nvPr/>
          </p:nvSpPr>
          <p:spPr bwMode="auto">
            <a:xfrm>
              <a:off x="1422" y="2430"/>
              <a:ext cx="923" cy="132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2327" y="2536"/>
              <a:ext cx="49" cy="48"/>
            </a:xfrm>
            <a:custGeom>
              <a:avLst/>
              <a:gdLst>
                <a:gd name="T0" fmla="*/ 49 w 11"/>
                <a:gd name="T1" fmla="*/ 31 h 11"/>
                <a:gd name="T2" fmla="*/ 0 w 11"/>
                <a:gd name="T3" fmla="*/ 48 h 11"/>
                <a:gd name="T4" fmla="*/ 13 w 11"/>
                <a:gd name="T5" fmla="*/ 26 h 11"/>
                <a:gd name="T6" fmla="*/ 4 w 11"/>
                <a:gd name="T7" fmla="*/ 0 h 11"/>
                <a:gd name="T8" fmla="*/ 49 w 11"/>
                <a:gd name="T9" fmla="*/ 3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7"/>
                  </a:moveTo>
                  <a:cubicBezTo>
                    <a:pt x="7" y="8"/>
                    <a:pt x="3" y="9"/>
                    <a:pt x="0" y="1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2"/>
                    <a:pt x="8" y="5"/>
                    <a:pt x="11" y="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0" name="Line 20"/>
            <p:cNvSpPr>
              <a:spLocks noChangeShapeType="1"/>
            </p:cNvSpPr>
            <p:nvPr/>
          </p:nvSpPr>
          <p:spPr bwMode="auto">
            <a:xfrm>
              <a:off x="3476" y="2602"/>
              <a:ext cx="919" cy="141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4377" y="2717"/>
              <a:ext cx="48" cy="48"/>
            </a:xfrm>
            <a:custGeom>
              <a:avLst/>
              <a:gdLst>
                <a:gd name="T0" fmla="*/ 48 w 11"/>
                <a:gd name="T1" fmla="*/ 31 h 11"/>
                <a:gd name="T2" fmla="*/ 0 w 11"/>
                <a:gd name="T3" fmla="*/ 48 h 11"/>
                <a:gd name="T4" fmla="*/ 13 w 11"/>
                <a:gd name="T5" fmla="*/ 26 h 11"/>
                <a:gd name="T6" fmla="*/ 9 w 11"/>
                <a:gd name="T7" fmla="*/ 0 h 11"/>
                <a:gd name="T8" fmla="*/ 48 w 11"/>
                <a:gd name="T9" fmla="*/ 3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7"/>
                  </a:moveTo>
                  <a:cubicBezTo>
                    <a:pt x="7" y="8"/>
                    <a:pt x="3" y="9"/>
                    <a:pt x="0" y="1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2"/>
                    <a:pt x="8" y="5"/>
                    <a:pt x="11" y="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2" name="Line 22"/>
            <p:cNvSpPr>
              <a:spLocks noChangeShapeType="1"/>
            </p:cNvSpPr>
            <p:nvPr/>
          </p:nvSpPr>
          <p:spPr bwMode="auto">
            <a:xfrm flipV="1">
              <a:off x="1413" y="2655"/>
              <a:ext cx="927" cy="62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auto">
            <a:xfrm>
              <a:off x="2327" y="2633"/>
              <a:ext cx="49" cy="49"/>
            </a:xfrm>
            <a:custGeom>
              <a:avLst/>
              <a:gdLst>
                <a:gd name="T0" fmla="*/ 49 w 11"/>
                <a:gd name="T1" fmla="*/ 22 h 11"/>
                <a:gd name="T2" fmla="*/ 4 w 11"/>
                <a:gd name="T3" fmla="*/ 49 h 11"/>
                <a:gd name="T4" fmla="*/ 9 w 11"/>
                <a:gd name="T5" fmla="*/ 22 h 11"/>
                <a:gd name="T6" fmla="*/ 0 w 11"/>
                <a:gd name="T7" fmla="*/ 0 h 11"/>
                <a:gd name="T8" fmla="*/ 49 w 11"/>
                <a:gd name="T9" fmla="*/ 2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5"/>
                  </a:moveTo>
                  <a:cubicBezTo>
                    <a:pt x="7" y="6"/>
                    <a:pt x="3" y="8"/>
                    <a:pt x="1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7" y="4"/>
                    <a:pt x="11" y="5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 flipV="1">
              <a:off x="1541" y="2757"/>
              <a:ext cx="835" cy="406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auto">
            <a:xfrm>
              <a:off x="2354" y="2739"/>
              <a:ext cx="53" cy="44"/>
            </a:xfrm>
            <a:custGeom>
              <a:avLst/>
              <a:gdLst>
                <a:gd name="T0" fmla="*/ 53 w 12"/>
                <a:gd name="T1" fmla="*/ 4 h 10"/>
                <a:gd name="T2" fmla="*/ 22 w 12"/>
                <a:gd name="T3" fmla="*/ 44 h 10"/>
                <a:gd name="T4" fmla="*/ 18 w 12"/>
                <a:gd name="T5" fmla="*/ 18 h 10"/>
                <a:gd name="T6" fmla="*/ 0 w 12"/>
                <a:gd name="T7" fmla="*/ 0 h 10"/>
                <a:gd name="T8" fmla="*/ 53 w 12"/>
                <a:gd name="T9" fmla="*/ 4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2" y="1"/>
                  </a:moveTo>
                  <a:cubicBezTo>
                    <a:pt x="9" y="3"/>
                    <a:pt x="6" y="7"/>
                    <a:pt x="5" y="1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8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 flipV="1">
              <a:off x="3242" y="3004"/>
              <a:ext cx="512" cy="25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 type="triangle" w="lg" len="lg"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7" name="Line 28"/>
            <p:cNvSpPr>
              <a:spLocks noChangeShapeType="1"/>
            </p:cNvSpPr>
            <p:nvPr/>
          </p:nvSpPr>
          <p:spPr bwMode="auto">
            <a:xfrm>
              <a:off x="3467" y="2598"/>
              <a:ext cx="817" cy="441"/>
            </a:xfrm>
            <a:prstGeom prst="line">
              <a:avLst/>
            </a:prstGeom>
            <a:noFill/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4262" y="3013"/>
              <a:ext cx="53" cy="44"/>
            </a:xfrm>
            <a:custGeom>
              <a:avLst/>
              <a:gdLst>
                <a:gd name="T0" fmla="*/ 53 w 12"/>
                <a:gd name="T1" fmla="*/ 44 h 10"/>
                <a:gd name="T2" fmla="*/ 0 w 12"/>
                <a:gd name="T3" fmla="*/ 44 h 10"/>
                <a:gd name="T4" fmla="*/ 18 w 12"/>
                <a:gd name="T5" fmla="*/ 26 h 10"/>
                <a:gd name="T6" fmla="*/ 22 w 12"/>
                <a:gd name="T7" fmla="*/ 0 h 10"/>
                <a:gd name="T8" fmla="*/ 53 w 12"/>
                <a:gd name="T9" fmla="*/ 44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2" y="10"/>
                  </a:moveTo>
                  <a:cubicBezTo>
                    <a:pt x="8" y="9"/>
                    <a:pt x="3" y="9"/>
                    <a:pt x="0" y="1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3"/>
                    <a:pt x="9" y="7"/>
                    <a:pt x="12" y="1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9" name="Oval 30"/>
            <p:cNvSpPr>
              <a:spLocks noChangeArrowheads="1"/>
            </p:cNvSpPr>
            <p:nvPr/>
          </p:nvSpPr>
          <p:spPr bwMode="auto">
            <a:xfrm>
              <a:off x="3834" y="2191"/>
              <a:ext cx="132" cy="813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2A3076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1854" y="3260"/>
              <a:ext cx="2303" cy="826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1" name="Rectangle 32"/>
            <p:cNvSpPr>
              <a:spLocks noChangeArrowheads="1"/>
            </p:cNvSpPr>
            <p:nvPr/>
          </p:nvSpPr>
          <p:spPr bwMode="auto">
            <a:xfrm>
              <a:off x="581" y="1920"/>
              <a:ext cx="892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Mortgage 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1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2" name="Rectangle 33"/>
            <p:cNvSpPr>
              <a:spLocks noChangeArrowheads="1"/>
            </p:cNvSpPr>
            <p:nvPr/>
          </p:nvSpPr>
          <p:spPr bwMode="auto">
            <a:xfrm>
              <a:off x="457" y="2327"/>
              <a:ext cx="892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Mortgage 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2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3" name="Rectangle 34"/>
            <p:cNvSpPr>
              <a:spLocks noChangeArrowheads="1"/>
            </p:cNvSpPr>
            <p:nvPr/>
          </p:nvSpPr>
          <p:spPr bwMode="auto">
            <a:xfrm>
              <a:off x="563" y="3113"/>
              <a:ext cx="92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Mortgage 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4" name="Rectangle 35"/>
            <p:cNvSpPr>
              <a:spLocks noChangeArrowheads="1"/>
            </p:cNvSpPr>
            <p:nvPr/>
          </p:nvSpPr>
          <p:spPr bwMode="auto">
            <a:xfrm>
              <a:off x="4389" y="1982"/>
              <a:ext cx="77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Investor 1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4468" y="2300"/>
              <a:ext cx="77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Investor 2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4389" y="3007"/>
              <a:ext cx="80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Investor 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7" name="Rectangle 38"/>
            <p:cNvSpPr>
              <a:spLocks noChangeArrowheads="1"/>
            </p:cNvSpPr>
            <p:nvPr/>
          </p:nvSpPr>
          <p:spPr bwMode="auto">
            <a:xfrm>
              <a:off x="2742" y="2491"/>
              <a:ext cx="352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Pool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8" name="Rectangle 39"/>
            <p:cNvSpPr>
              <a:spLocks noChangeArrowheads="1"/>
            </p:cNvSpPr>
            <p:nvPr/>
          </p:nvSpPr>
          <p:spPr bwMode="auto">
            <a:xfrm>
              <a:off x="1915" y="3303"/>
              <a:ext cx="2180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Pass-through 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securities </a:t>
              </a: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backed 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by the </a:t>
              </a: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pool are 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issued to investors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9" name="Rectangle 41"/>
            <p:cNvSpPr>
              <a:spLocks noChangeArrowheads="1"/>
            </p:cNvSpPr>
            <p:nvPr/>
          </p:nvSpPr>
          <p:spPr bwMode="auto">
            <a:xfrm>
              <a:off x="4477" y="2632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…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0" name="Rectangle 42"/>
            <p:cNvSpPr>
              <a:spLocks noChangeArrowheads="1"/>
            </p:cNvSpPr>
            <p:nvPr/>
          </p:nvSpPr>
          <p:spPr bwMode="auto">
            <a:xfrm>
              <a:off x="1190" y="2614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</a:rPr>
                <a:t>…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7328221" y="6400800"/>
            <a:ext cx="1739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smtClean="0"/>
              <a:t>: Kaplan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89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Loan Syndication </a:t>
            </a:r>
            <a:r>
              <a:rPr lang="en-US" dirty="0" smtClean="0"/>
              <a:t>(1 of 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Multiple lenders for </a:t>
            </a:r>
            <a:r>
              <a:rPr lang="en-US" smtClean="0"/>
              <a:t>the same loan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Benefit to borrower</a:t>
            </a:r>
            <a:r>
              <a:rPr lang="en-US" smtClean="0"/>
              <a:t>: </a:t>
            </a:r>
            <a:r>
              <a:rPr lang="en-US" smtClean="0">
                <a:solidFill>
                  <a:srgbClr val="FF0000"/>
                </a:solidFill>
              </a:rPr>
              <a:t>avoid </a:t>
            </a:r>
            <a:r>
              <a:rPr lang="en-US" dirty="0" smtClean="0">
                <a:solidFill>
                  <a:srgbClr val="FF0000"/>
                </a:solidFill>
              </a:rPr>
              <a:t>hold-up, possible </a:t>
            </a:r>
            <a:r>
              <a:rPr lang="en-US" smtClean="0">
                <a:solidFill>
                  <a:srgbClr val="FF0000"/>
                </a:solidFill>
              </a:rPr>
              <a:t>more value added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smtClean="0">
                <a:solidFill>
                  <a:schemeClr val="bg2">
                    <a:lumMod val="25000"/>
                  </a:schemeClr>
                </a:solidFill>
              </a:rPr>
              <a:t>(although value added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more common with </a:t>
            </a:r>
            <a:r>
              <a:rPr lang="en-US" smtClean="0">
                <a:solidFill>
                  <a:schemeClr val="bg2">
                    <a:lumMod val="25000"/>
                  </a:schemeClr>
                </a:solidFill>
              </a:rPr>
              <a:t>venture capital syndication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 smtClean="0"/>
              <a:t>Benefit to lender</a:t>
            </a:r>
            <a:r>
              <a:rPr lang="en-US" smtClean="0"/>
              <a:t>: </a:t>
            </a:r>
            <a:r>
              <a:rPr lang="en-US" smtClean="0">
                <a:solidFill>
                  <a:srgbClr val="FF0000"/>
                </a:solidFill>
              </a:rPr>
              <a:t>mitigate </a:t>
            </a:r>
            <a:r>
              <a:rPr lang="en-US" dirty="0" smtClean="0">
                <a:solidFill>
                  <a:srgbClr val="FF0000"/>
                </a:solidFill>
              </a:rPr>
              <a:t>risk, diversify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54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Loan Tranching </a:t>
            </a:r>
            <a:r>
              <a:rPr lang="en-US" dirty="0" smtClean="0"/>
              <a:t>(here on out in this lecture)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What is a loan tranche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pPr lvl="1"/>
            <a:r>
              <a:rPr lang="en-US" smtClean="0"/>
              <a:t>A </a:t>
            </a:r>
            <a:r>
              <a:rPr lang="en-US" dirty="0"/>
              <a:t>number </a:t>
            </a:r>
            <a:r>
              <a:rPr lang="en-US"/>
              <a:t>of </a:t>
            </a:r>
            <a:r>
              <a:rPr lang="en-US" smtClean="0"/>
              <a:t>related </a:t>
            </a:r>
            <a:r>
              <a:rPr lang="en-US" dirty="0"/>
              <a:t>securities </a:t>
            </a:r>
            <a:r>
              <a:rPr lang="en-US"/>
              <a:t>offered </a:t>
            </a:r>
            <a:r>
              <a:rPr lang="en-US" smtClean="0"/>
              <a:t>as part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same transaction</a:t>
            </a:r>
            <a:r>
              <a:rPr lang="en-US" dirty="0"/>
              <a:t>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mtClean="0"/>
              <a:t>Tranche means </a:t>
            </a:r>
            <a:r>
              <a:rPr lang="en-US" dirty="0" smtClean="0"/>
              <a:t>slice</a:t>
            </a:r>
            <a:r>
              <a:rPr lang="en-US" dirty="0"/>
              <a:t>, section, series, or </a:t>
            </a:r>
            <a:r>
              <a:rPr lang="en-US" dirty="0" smtClean="0"/>
              <a:t>portion</a:t>
            </a:r>
          </a:p>
          <a:p>
            <a:pPr lvl="1"/>
            <a:endParaRPr lang="en-US" dirty="0" smtClean="0"/>
          </a:p>
          <a:p>
            <a:pPr lvl="1"/>
            <a:r>
              <a:rPr lang="en-US" smtClean="0"/>
              <a:t>Each tranche </a:t>
            </a:r>
            <a:r>
              <a:rPr lang="en-US"/>
              <a:t>is </a:t>
            </a:r>
            <a:r>
              <a:rPr lang="en-US" smtClean="0"/>
              <a:t>a </a:t>
            </a:r>
            <a:r>
              <a:rPr lang="en-US" dirty="0"/>
              <a:t>different slice of </a:t>
            </a:r>
            <a:r>
              <a:rPr lang="en-US"/>
              <a:t>the </a:t>
            </a:r>
            <a:r>
              <a:rPr lang="en-US" smtClean="0"/>
              <a:t>deal's </a:t>
            </a:r>
            <a:r>
              <a:rPr lang="en-US" dirty="0"/>
              <a:t>risk.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mtClean="0"/>
              <a:t>Transaction documentation usually </a:t>
            </a:r>
            <a:r>
              <a:rPr lang="en-US" dirty="0"/>
              <a:t>defines </a:t>
            </a:r>
            <a:r>
              <a:rPr lang="en-US"/>
              <a:t>the </a:t>
            </a:r>
            <a:r>
              <a:rPr lang="en-US" smtClean="0"/>
              <a:t>tranches as </a:t>
            </a:r>
            <a:r>
              <a:rPr lang="en-US" dirty="0"/>
              <a:t>different </a:t>
            </a:r>
            <a:r>
              <a:rPr lang="en-US"/>
              <a:t>"</a:t>
            </a:r>
            <a:r>
              <a:rPr lang="en-US" smtClean="0"/>
              <a:t>classes</a:t>
            </a:r>
            <a:r>
              <a:rPr lang="en-US" dirty="0"/>
              <a:t>" of notes</a:t>
            </a:r>
            <a:r>
              <a:rPr lang="en-US"/>
              <a:t>, </a:t>
            </a:r>
            <a:r>
              <a:rPr lang="en-US" smtClean="0"/>
              <a:t>each </a:t>
            </a:r>
            <a:r>
              <a:rPr lang="en-US" dirty="0"/>
              <a:t>identified by letter (e.g., </a:t>
            </a:r>
            <a:r>
              <a:rPr lang="en-US"/>
              <a:t>the </a:t>
            </a:r>
            <a:r>
              <a:rPr lang="en-US" smtClean="0"/>
              <a:t>Class A, Class </a:t>
            </a:r>
            <a:r>
              <a:rPr lang="en-US" dirty="0"/>
              <a:t>B</a:t>
            </a:r>
            <a:r>
              <a:rPr lang="en-US"/>
              <a:t>, </a:t>
            </a:r>
            <a:r>
              <a:rPr lang="en-US" smtClean="0"/>
              <a:t>Class </a:t>
            </a:r>
            <a:r>
              <a:rPr lang="en-US" dirty="0"/>
              <a:t>C securities) with different bond </a:t>
            </a:r>
            <a:r>
              <a:rPr lang="en-US"/>
              <a:t>credit </a:t>
            </a:r>
            <a:r>
              <a:rPr lang="en-US" smtClean="0"/>
              <a:t>ratings </a:t>
            </a:r>
            <a:r>
              <a:rPr lang="en-US"/>
              <a:t>(</a:t>
            </a:r>
            <a:r>
              <a:rPr lang="en-US" smtClean="0"/>
              <a:t>ratings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Loan Tranching versus Securitization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</a:t>
            </a:r>
            <a:r>
              <a:rPr lang="en-US"/>
              <a:t>term </a:t>
            </a:r>
            <a:r>
              <a:rPr lang="en-US" i="1" smtClean="0"/>
              <a:t>tranching</a:t>
            </a:r>
            <a:r>
              <a:rPr lang="en-US" smtClean="0"/>
              <a:t> </a:t>
            </a:r>
            <a:r>
              <a:rPr lang="en-US"/>
              <a:t>is </a:t>
            </a:r>
            <a:r>
              <a:rPr lang="en-US" smtClean="0"/>
              <a:t>also </a:t>
            </a:r>
            <a:r>
              <a:rPr lang="en-US" dirty="0"/>
              <a:t>used in </a:t>
            </a:r>
            <a:r>
              <a:rPr lang="en-US"/>
              <a:t>the </a:t>
            </a:r>
            <a:r>
              <a:rPr lang="en-US" smtClean="0"/>
              <a:t>literature </a:t>
            </a:r>
            <a:r>
              <a:rPr lang="en-US" dirty="0"/>
              <a:t>of </a:t>
            </a:r>
            <a:r>
              <a:rPr lang="en-US"/>
              <a:t>structured </a:t>
            </a:r>
            <a:r>
              <a:rPr lang="en-US" smtClean="0"/>
              <a:t>finance and </a:t>
            </a:r>
            <a:r>
              <a:rPr lang="en-US"/>
              <a:t>securitized </a:t>
            </a:r>
            <a:r>
              <a:rPr lang="en-US" smtClean="0"/>
              <a:t>assets</a:t>
            </a:r>
            <a:r>
              <a:rPr lang="en-US" dirty="0"/>
              <a:t>, but the context is quite different </a:t>
            </a:r>
            <a:endParaRPr lang="en-US" dirty="0" smtClean="0"/>
          </a:p>
          <a:p>
            <a:pPr lvl="1"/>
            <a:r>
              <a:rPr lang="en-US" smtClean="0"/>
              <a:t>Securitization has </a:t>
            </a:r>
            <a:r>
              <a:rPr lang="en-US" dirty="0"/>
              <a:t>the purpose </a:t>
            </a:r>
            <a:r>
              <a:rPr lang="en-US"/>
              <a:t>of </a:t>
            </a:r>
            <a:r>
              <a:rPr lang="en-US" smtClean="0"/>
              <a:t>sharing </a:t>
            </a:r>
            <a:r>
              <a:rPr lang="en-US" dirty="0"/>
              <a:t>risk by </a:t>
            </a:r>
            <a:r>
              <a:rPr lang="en-US"/>
              <a:t>pooling </a:t>
            </a:r>
            <a:r>
              <a:rPr lang="en-US" smtClean="0"/>
              <a:t>loans </a:t>
            </a:r>
            <a:r>
              <a:rPr lang="en-US" dirty="0"/>
              <a:t>from different borrowers.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/>
              <a:t>De </a:t>
            </a:r>
            <a:r>
              <a:rPr lang="en-US" smtClean="0"/>
              <a:t>Marzo</a:t>
            </a:r>
            <a:r>
              <a:rPr lang="en-US" dirty="0"/>
              <a:t>, 2005</a:t>
            </a:r>
            <a:r>
              <a:rPr lang="en-US"/>
              <a:t>; </a:t>
            </a:r>
            <a:r>
              <a:rPr lang="en-US" smtClean="0"/>
              <a:t>Firla-Cuchra and </a:t>
            </a:r>
            <a:r>
              <a:rPr lang="en-US" dirty="0" err="1"/>
              <a:t>Jenkinson</a:t>
            </a:r>
            <a:r>
              <a:rPr lang="en-US" dirty="0"/>
              <a:t>, 2005</a:t>
            </a:r>
            <a:r>
              <a:rPr lang="en-US"/>
              <a:t>; </a:t>
            </a:r>
            <a:r>
              <a:rPr lang="en-US" smtClean="0"/>
              <a:t>Coval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2008; Keys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2010</a:t>
            </a:r>
            <a:r>
              <a:rPr lang="en-US"/>
              <a:t>; </a:t>
            </a:r>
            <a:r>
              <a:rPr lang="en-US" smtClean="0"/>
              <a:t>Brennan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2009</a:t>
            </a:r>
            <a:r>
              <a:rPr lang="en-US"/>
              <a:t>; </a:t>
            </a:r>
            <a:r>
              <a:rPr lang="en-US" smtClean="0"/>
              <a:t>Hamerle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2009).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Tranching </a:t>
            </a:r>
            <a:r>
              <a:rPr lang="en-US"/>
              <a:t>in </a:t>
            </a:r>
            <a:r>
              <a:rPr lang="en-US" smtClean="0"/>
              <a:t>loan syndication </a:t>
            </a:r>
            <a:r>
              <a:rPr lang="en-US" dirty="0"/>
              <a:t>differs </a:t>
            </a:r>
            <a:r>
              <a:rPr lang="en-US"/>
              <a:t>from </a:t>
            </a:r>
            <a:r>
              <a:rPr lang="en-US" smtClean="0"/>
              <a:t>securitization </a:t>
            </a:r>
            <a:r>
              <a:rPr lang="en-US"/>
              <a:t>in </a:t>
            </a:r>
            <a:r>
              <a:rPr lang="en-US" smtClean="0"/>
              <a:t>several ways</a:t>
            </a:r>
            <a:r>
              <a:rPr lang="en-US" dirty="0"/>
              <a:t>, which </a:t>
            </a:r>
            <a:r>
              <a:rPr lang="en-US"/>
              <a:t>helps </a:t>
            </a:r>
            <a:r>
              <a:rPr lang="en-US" smtClean="0"/>
              <a:t>explain </a:t>
            </a:r>
            <a:r>
              <a:rPr lang="en-US" dirty="0"/>
              <a:t>why these two types </a:t>
            </a:r>
            <a:r>
              <a:rPr lang="en-US"/>
              <a:t>of </a:t>
            </a:r>
            <a:r>
              <a:rPr lang="en-US" smtClean="0"/>
              <a:t>deals are </a:t>
            </a:r>
            <a:r>
              <a:rPr lang="en-US"/>
              <a:t>differently </a:t>
            </a:r>
            <a:r>
              <a:rPr lang="en-US" smtClean="0"/>
              <a:t>allocated and </a:t>
            </a:r>
            <a:r>
              <a:rPr lang="en-US" dirty="0"/>
              <a:t>priced. </a:t>
            </a:r>
            <a:endParaRPr lang="en-US" dirty="0" smtClean="0"/>
          </a:p>
          <a:p>
            <a:pPr lvl="1"/>
            <a:r>
              <a:rPr lang="en-US" smtClean="0"/>
              <a:t>The loans </a:t>
            </a:r>
            <a:r>
              <a:rPr lang="en-US" dirty="0"/>
              <a:t>involved </a:t>
            </a:r>
            <a:r>
              <a:rPr lang="en-US"/>
              <a:t>in </a:t>
            </a:r>
            <a:r>
              <a:rPr lang="en-US" smtClean="0"/>
              <a:t>syndication are typically larger than </a:t>
            </a:r>
            <a:r>
              <a:rPr lang="en-US"/>
              <a:t>the </a:t>
            </a:r>
            <a:r>
              <a:rPr lang="en-US" smtClean="0"/>
              <a:t>mortgages and </a:t>
            </a:r>
            <a:r>
              <a:rPr lang="en-US"/>
              <a:t>other </a:t>
            </a:r>
            <a:r>
              <a:rPr lang="en-US" smtClean="0"/>
              <a:t>financial assets </a:t>
            </a:r>
            <a:r>
              <a:rPr lang="en-US"/>
              <a:t>underlying </a:t>
            </a:r>
            <a:r>
              <a:rPr lang="en-US" smtClean="0"/>
              <a:t>securitizations </a:t>
            </a:r>
            <a:r>
              <a:rPr lang="en-US"/>
              <a:t>(</a:t>
            </a:r>
            <a:r>
              <a:rPr lang="en-US" smtClean="0"/>
              <a:t>Schwartz</a:t>
            </a:r>
            <a:r>
              <a:rPr lang="en-US" dirty="0"/>
              <a:t>, 2009). </a:t>
            </a:r>
            <a:endParaRPr lang="en-US" dirty="0" smtClean="0"/>
          </a:p>
          <a:p>
            <a:pPr lvl="1"/>
            <a:r>
              <a:rPr lang="en-US" b="1" i="1" smtClean="0"/>
              <a:t>Securitization </a:t>
            </a:r>
            <a:r>
              <a:rPr lang="en-US" b="1" i="1" dirty="0"/>
              <a:t>involves selling securities linked to pools </a:t>
            </a:r>
            <a:r>
              <a:rPr lang="en-US" b="1" i="1"/>
              <a:t>of </a:t>
            </a:r>
            <a:r>
              <a:rPr lang="en-US" b="1" i="1" smtClean="0"/>
              <a:t>loans </a:t>
            </a:r>
            <a:r>
              <a:rPr lang="en-US" b="1" i="1" dirty="0"/>
              <a:t>from different borrowers </a:t>
            </a:r>
            <a:r>
              <a:rPr lang="en-US"/>
              <a:t>with </a:t>
            </a:r>
            <a:r>
              <a:rPr lang="en-US" smtClean="0"/>
              <a:t>correlated </a:t>
            </a:r>
            <a:r>
              <a:rPr lang="en-US"/>
              <a:t>underlying </a:t>
            </a:r>
            <a:r>
              <a:rPr lang="en-US" smtClean="0"/>
              <a:t>assets </a:t>
            </a:r>
            <a:r>
              <a:rPr lang="en-US" dirty="0"/>
              <a:t>(</a:t>
            </a:r>
            <a:r>
              <a:rPr lang="en-US"/>
              <a:t>Gorton </a:t>
            </a:r>
            <a:r>
              <a:rPr lang="en-US" smtClean="0"/>
              <a:t>and </a:t>
            </a:r>
            <a:r>
              <a:rPr lang="en-US" dirty="0" err="1"/>
              <a:t>Metrick</a:t>
            </a:r>
            <a:r>
              <a:rPr lang="en-US" dirty="0"/>
              <a:t>, 2012). </a:t>
            </a:r>
            <a:endParaRPr lang="en-US" dirty="0" smtClean="0"/>
          </a:p>
          <a:p>
            <a:pPr lvl="1"/>
            <a:r>
              <a:rPr lang="en-US" smtClean="0"/>
              <a:t>By contrast</a:t>
            </a:r>
            <a:r>
              <a:rPr lang="en-US"/>
              <a:t>, </a:t>
            </a:r>
            <a:r>
              <a:rPr lang="en-US" b="1" i="1" smtClean="0"/>
              <a:t>syndicated loans </a:t>
            </a:r>
            <a:r>
              <a:rPr lang="en-US" b="1" i="1" dirty="0"/>
              <a:t>involve </a:t>
            </a:r>
            <a:r>
              <a:rPr lang="en-US" b="1" i="1"/>
              <a:t>the </a:t>
            </a:r>
            <a:r>
              <a:rPr lang="en-US" b="1" i="1" smtClean="0"/>
              <a:t>tranching </a:t>
            </a:r>
            <a:r>
              <a:rPr lang="en-US" b="1" i="1"/>
              <a:t>of </a:t>
            </a:r>
            <a:r>
              <a:rPr lang="en-US" b="1" i="1" smtClean="0"/>
              <a:t>a loan made </a:t>
            </a:r>
            <a:r>
              <a:rPr lang="en-US" b="1" i="1"/>
              <a:t>to </a:t>
            </a:r>
            <a:r>
              <a:rPr lang="en-US" b="1" i="1" smtClean="0"/>
              <a:t>a </a:t>
            </a:r>
            <a:r>
              <a:rPr lang="en-US" b="1" i="1" dirty="0"/>
              <a:t>single borrower</a:t>
            </a:r>
            <a:r>
              <a:rPr lang="en-US" dirty="0"/>
              <a:t>, with </a:t>
            </a:r>
            <a:r>
              <a:rPr lang="en-US"/>
              <a:t>different </a:t>
            </a:r>
            <a:r>
              <a:rPr lang="en-US" smtClean="0"/>
              <a:t>banks and institutional </a:t>
            </a:r>
            <a:r>
              <a:rPr lang="en-US"/>
              <a:t>investors </a:t>
            </a:r>
            <a:r>
              <a:rPr lang="en-US" smtClean="0"/>
              <a:t>acting as </a:t>
            </a:r>
            <a:r>
              <a:rPr lang="en-US" dirty="0"/>
              <a:t>direct creditors of the borrower.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6224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Why </a:t>
            </a:r>
            <a:r>
              <a:rPr lang="en-US" smtClean="0"/>
              <a:t>loan tranching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Tranching increases </a:t>
            </a:r>
            <a:r>
              <a:rPr lang="en-US"/>
              <a:t>investor </a:t>
            </a:r>
            <a:r>
              <a:rPr lang="en-US" smtClean="0"/>
              <a:t>participation</a:t>
            </a:r>
            <a:r>
              <a:rPr lang="en-US" dirty="0"/>
              <a:t>. </a:t>
            </a:r>
          </a:p>
          <a:p>
            <a:pPr lvl="1"/>
            <a:r>
              <a:rPr lang="en-US" smtClean="0"/>
              <a:t>Active </a:t>
            </a:r>
            <a:r>
              <a:rPr lang="en-US" dirty="0"/>
              <a:t>investors or investors </a:t>
            </a:r>
            <a:r>
              <a:rPr lang="en-US"/>
              <a:t>with </a:t>
            </a:r>
            <a:r>
              <a:rPr lang="en-US" smtClean="0"/>
              <a:t>private information </a:t>
            </a:r>
            <a:r>
              <a:rPr lang="en-US" dirty="0"/>
              <a:t>will be more willing </a:t>
            </a:r>
            <a:r>
              <a:rPr lang="en-US"/>
              <a:t>to </a:t>
            </a:r>
            <a:r>
              <a:rPr lang="en-US" smtClean="0"/>
              <a:t>participate </a:t>
            </a:r>
            <a:r>
              <a:rPr lang="en-US" dirty="0"/>
              <a:t>in </a:t>
            </a:r>
            <a:r>
              <a:rPr lang="en-US"/>
              <a:t>riskier </a:t>
            </a:r>
            <a:r>
              <a:rPr lang="en-US" smtClean="0"/>
              <a:t>tranches</a:t>
            </a:r>
            <a:r>
              <a:rPr lang="en-US" dirty="0"/>
              <a:t>, </a:t>
            </a:r>
          </a:p>
          <a:p>
            <a:pPr lvl="1"/>
            <a:r>
              <a:rPr lang="en-US" smtClean="0"/>
              <a:t>Passive </a:t>
            </a:r>
            <a:r>
              <a:rPr lang="en-US" dirty="0" smtClean="0"/>
              <a:t>investors </a:t>
            </a:r>
            <a:r>
              <a:rPr lang="en-US" dirty="0"/>
              <a:t>or </a:t>
            </a:r>
            <a:r>
              <a:rPr lang="en-US"/>
              <a:t>investors </a:t>
            </a:r>
            <a:r>
              <a:rPr lang="en-US" smtClean="0"/>
              <a:t>facing information asymmetry </a:t>
            </a:r>
            <a:r>
              <a:rPr lang="en-US" dirty="0"/>
              <a:t>problems will prefer </a:t>
            </a:r>
            <a:r>
              <a:rPr lang="en-US"/>
              <a:t>to </a:t>
            </a:r>
            <a:r>
              <a:rPr lang="en-US" smtClean="0"/>
              <a:t>participate </a:t>
            </a:r>
            <a:r>
              <a:rPr lang="en-US"/>
              <a:t>in </a:t>
            </a:r>
            <a:r>
              <a:rPr lang="en-US" smtClean="0"/>
              <a:t>safer</a:t>
            </a:r>
            <a:r>
              <a:rPr lang="en-US"/>
              <a:t>, </a:t>
            </a:r>
            <a:r>
              <a:rPr lang="en-US" smtClean="0"/>
              <a:t>less-information-sensitive tranches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Tranching </a:t>
            </a:r>
            <a:r>
              <a:rPr lang="en-US"/>
              <a:t>helps </a:t>
            </a:r>
            <a:r>
              <a:rPr lang="en-US" smtClean="0"/>
              <a:t>increase </a:t>
            </a:r>
            <a:r>
              <a:rPr lang="en-US"/>
              <a:t>firm </a:t>
            </a:r>
            <a:r>
              <a:rPr lang="en-US" smtClean="0"/>
              <a:t>financing </a:t>
            </a:r>
            <a:r>
              <a:rPr lang="en-US"/>
              <a:t>by </a:t>
            </a:r>
            <a:r>
              <a:rPr lang="en-US" smtClean="0"/>
              <a:t>matching </a:t>
            </a:r>
            <a:r>
              <a:rPr lang="en-US" dirty="0"/>
              <a:t>borrowers’ needs with the </a:t>
            </a:r>
            <a:r>
              <a:rPr lang="en-US"/>
              <a:t>risk </a:t>
            </a:r>
            <a:r>
              <a:rPr lang="en-US" smtClean="0"/>
              <a:t>and </a:t>
            </a:r>
            <a:r>
              <a:rPr lang="en-US" dirty="0"/>
              <a:t>return profiles </a:t>
            </a:r>
            <a:r>
              <a:rPr lang="en-US"/>
              <a:t>of </a:t>
            </a:r>
            <a:r>
              <a:rPr lang="en-US" smtClean="0"/>
              <a:t>a larger </a:t>
            </a:r>
            <a:r>
              <a:rPr lang="en-US" dirty="0"/>
              <a:t>pool of investors</a:t>
            </a:r>
          </a:p>
          <a:p>
            <a:pPr lvl="1"/>
            <a:r>
              <a:rPr lang="en-US" smtClean="0"/>
              <a:t>May vary </a:t>
            </a:r>
            <a:r>
              <a:rPr lang="en-US" dirty="0"/>
              <a:t>by country, depending on the </a:t>
            </a:r>
            <a:r>
              <a:rPr lang="en-US"/>
              <a:t>development </a:t>
            </a:r>
            <a:r>
              <a:rPr lang="en-US" smtClean="0"/>
              <a:t>and </a:t>
            </a:r>
            <a:r>
              <a:rPr lang="en-US" dirty="0"/>
              <a:t>efficiency of </a:t>
            </a:r>
            <a:r>
              <a:rPr lang="en-US"/>
              <a:t>its </a:t>
            </a:r>
            <a:r>
              <a:rPr lang="en-US" smtClean="0"/>
              <a:t>financial markets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Loans </a:t>
            </a:r>
            <a:r>
              <a:rPr lang="en-US" dirty="0"/>
              <a:t>with </a:t>
            </a:r>
            <a:r>
              <a:rPr lang="en-US"/>
              <a:t>multiple </a:t>
            </a:r>
            <a:r>
              <a:rPr lang="en-US" smtClean="0"/>
              <a:t>tranches typically </a:t>
            </a:r>
            <a:r>
              <a:rPr lang="en-US"/>
              <a:t>include </a:t>
            </a:r>
            <a:r>
              <a:rPr lang="en-US" smtClean="0"/>
              <a:t>a </a:t>
            </a:r>
            <a:r>
              <a:rPr lang="en-US" dirty="0"/>
              <a:t>revolving </a:t>
            </a:r>
            <a:r>
              <a:rPr lang="en-US"/>
              <a:t>credit </a:t>
            </a:r>
            <a:r>
              <a:rPr lang="en-US" smtClean="0"/>
              <a:t>facility and a </a:t>
            </a:r>
            <a:r>
              <a:rPr lang="en-US"/>
              <a:t>term </a:t>
            </a:r>
            <a:r>
              <a:rPr lang="en-US" smtClean="0"/>
              <a:t>loan</a:t>
            </a:r>
            <a:r>
              <a:rPr lang="en-US"/>
              <a:t>, </a:t>
            </a:r>
            <a:r>
              <a:rPr lang="en-US" smtClean="0"/>
              <a:t>along </a:t>
            </a:r>
            <a:r>
              <a:rPr lang="en-US" dirty="0"/>
              <a:t>with </a:t>
            </a:r>
            <a:r>
              <a:rPr lang="en-US"/>
              <a:t>other </a:t>
            </a:r>
            <a:r>
              <a:rPr lang="en-US" smtClean="0"/>
              <a:t>institutional </a:t>
            </a:r>
            <a:r>
              <a:rPr lang="en-US"/>
              <a:t>term </a:t>
            </a:r>
            <a:r>
              <a:rPr lang="en-US" smtClean="0"/>
              <a:t>loans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Therefore, credit </a:t>
            </a:r>
            <a:r>
              <a:rPr lang="en-US"/>
              <a:t>lines </a:t>
            </a:r>
            <a:r>
              <a:rPr lang="en-US" smtClean="0"/>
              <a:t>may </a:t>
            </a:r>
            <a:r>
              <a:rPr lang="en-US" dirty="0"/>
              <a:t>provide borrowers </a:t>
            </a:r>
            <a:r>
              <a:rPr lang="en-US"/>
              <a:t>with </a:t>
            </a:r>
            <a:r>
              <a:rPr lang="en-US" smtClean="0"/>
              <a:t>an </a:t>
            </a:r>
            <a:r>
              <a:rPr lang="en-US" dirty="0"/>
              <a:t>option </a:t>
            </a:r>
            <a:r>
              <a:rPr lang="en-US"/>
              <a:t>to </a:t>
            </a:r>
            <a:r>
              <a:rPr lang="en-US" smtClean="0"/>
              <a:t>draw </a:t>
            </a:r>
            <a:r>
              <a:rPr lang="en-US" dirty="0"/>
              <a:t>down credit, </a:t>
            </a:r>
            <a:r>
              <a:rPr lang="en-US"/>
              <a:t>thus </a:t>
            </a:r>
            <a:r>
              <a:rPr lang="en-US" smtClean="0"/>
              <a:t>acting as an insurance </a:t>
            </a:r>
            <a:r>
              <a:rPr lang="en-US" dirty="0"/>
              <a:t>cushion for firms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Loan tranching may </a:t>
            </a:r>
            <a:r>
              <a:rPr lang="en-US"/>
              <a:t>be </a:t>
            </a:r>
            <a:r>
              <a:rPr lang="en-US" smtClean="0"/>
              <a:t>particularly important </a:t>
            </a:r>
            <a:r>
              <a:rPr lang="en-US" dirty="0"/>
              <a:t>for riskier </a:t>
            </a:r>
            <a:r>
              <a:rPr lang="en-US"/>
              <a:t>firms </a:t>
            </a:r>
            <a:r>
              <a:rPr lang="en-US" smtClean="0"/>
              <a:t>and </a:t>
            </a:r>
            <a:r>
              <a:rPr lang="en-US" dirty="0"/>
              <a:t>unlisted borrowers with few other sources </a:t>
            </a:r>
            <a:r>
              <a:rPr lang="en-US"/>
              <a:t>of </a:t>
            </a:r>
            <a:r>
              <a:rPr lang="en-US" smtClean="0"/>
              <a:t>external finance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377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Research on Tranching </a:t>
            </a:r>
            <a:r>
              <a:rPr lang="en-US" dirty="0" smtClean="0"/>
              <a:t>/ </a:t>
            </a:r>
            <a:r>
              <a:rPr lang="en-US" smtClean="0"/>
              <a:t>Debt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000" dirty="0"/>
              <a:t>Studies </a:t>
            </a:r>
            <a:r>
              <a:rPr lang="en-US" sz="2000"/>
              <a:t>on </a:t>
            </a:r>
            <a:r>
              <a:rPr lang="en-US" sz="2000" smtClean="0"/>
              <a:t>tranching primarily related </a:t>
            </a:r>
            <a:r>
              <a:rPr lang="en-US" sz="2000"/>
              <a:t>to </a:t>
            </a:r>
            <a:r>
              <a:rPr lang="en-US" sz="2000" smtClean="0"/>
              <a:t>securitization and </a:t>
            </a:r>
            <a:r>
              <a:rPr lang="en-US" sz="2000"/>
              <a:t>structured </a:t>
            </a:r>
            <a:r>
              <a:rPr lang="en-US" sz="2000" smtClean="0"/>
              <a:t>finance </a:t>
            </a:r>
            <a:r>
              <a:rPr lang="en-US" sz="2000" dirty="0"/>
              <a:t>(</a:t>
            </a:r>
            <a:r>
              <a:rPr lang="en-US" sz="2000" dirty="0" err="1"/>
              <a:t>e..g</a:t>
            </a:r>
            <a:r>
              <a:rPr lang="en-US" sz="2000"/>
              <a:t>, </a:t>
            </a:r>
            <a:r>
              <a:rPr lang="en-US" sz="2000" smtClean="0"/>
              <a:t>Brennan </a:t>
            </a:r>
            <a:r>
              <a:rPr lang="en-US" sz="2000"/>
              <a:t>et </a:t>
            </a:r>
            <a:r>
              <a:rPr lang="en-US" sz="2000" smtClean="0"/>
              <a:t>al</a:t>
            </a:r>
            <a:r>
              <a:rPr lang="en-US" sz="2000" dirty="0"/>
              <a:t>., 2009</a:t>
            </a:r>
            <a:r>
              <a:rPr lang="en-US" sz="2000"/>
              <a:t>; </a:t>
            </a:r>
            <a:r>
              <a:rPr lang="en-US" sz="2000" smtClean="0"/>
              <a:t>Coval </a:t>
            </a:r>
            <a:r>
              <a:rPr lang="en-US" sz="2000"/>
              <a:t>et </a:t>
            </a:r>
            <a:r>
              <a:rPr lang="en-US" sz="2000" smtClean="0"/>
              <a:t>al</a:t>
            </a:r>
            <a:r>
              <a:rPr lang="en-US" sz="2000" dirty="0"/>
              <a:t>., 2008</a:t>
            </a:r>
            <a:r>
              <a:rPr lang="en-US" sz="2000"/>
              <a:t>; </a:t>
            </a:r>
            <a:r>
              <a:rPr lang="en-US" sz="2000" smtClean="0"/>
              <a:t>Firla-Cuchra and </a:t>
            </a:r>
            <a:r>
              <a:rPr lang="en-US" sz="2000" dirty="0" err="1"/>
              <a:t>Jenkinson</a:t>
            </a:r>
            <a:r>
              <a:rPr lang="en-US" sz="2000" dirty="0"/>
              <a:t>, 2005)</a:t>
            </a:r>
          </a:p>
          <a:p>
            <a:r>
              <a:rPr lang="en-US" sz="2000" smtClean="0"/>
              <a:t>Theoretical </a:t>
            </a:r>
            <a:r>
              <a:rPr lang="en-US" sz="2000" dirty="0"/>
              <a:t>work on </a:t>
            </a:r>
            <a:r>
              <a:rPr lang="en-US" sz="2000"/>
              <a:t>(</a:t>
            </a:r>
            <a:r>
              <a:rPr lang="en-US" sz="2000" smtClean="0"/>
              <a:t>corporate</a:t>
            </a:r>
            <a:r>
              <a:rPr lang="en-US" sz="2000"/>
              <a:t>) </a:t>
            </a:r>
            <a:r>
              <a:rPr lang="en-US" sz="2000" smtClean="0"/>
              <a:t>tranching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In the presence </a:t>
            </a:r>
            <a:r>
              <a:rPr lang="en-US" sz="1800"/>
              <a:t>of </a:t>
            </a:r>
            <a:r>
              <a:rPr lang="en-US" sz="1800" smtClean="0"/>
              <a:t>asymmetric </a:t>
            </a:r>
            <a:r>
              <a:rPr lang="en-US" sz="1800" dirty="0"/>
              <a:t>info: </a:t>
            </a:r>
            <a:r>
              <a:rPr lang="en-US" sz="1800"/>
              <a:t>Boot </a:t>
            </a:r>
            <a:r>
              <a:rPr lang="en-US" sz="1800" smtClean="0"/>
              <a:t>and Thakor </a:t>
            </a:r>
            <a:r>
              <a:rPr lang="en-US" sz="1800" dirty="0"/>
              <a:t>(1993</a:t>
            </a:r>
            <a:r>
              <a:rPr lang="en-US" sz="1800"/>
              <a:t>), </a:t>
            </a:r>
            <a:r>
              <a:rPr lang="en-US" sz="1800" smtClean="0"/>
              <a:t>Franke and Krahnen </a:t>
            </a:r>
            <a:r>
              <a:rPr lang="en-US" sz="1800" dirty="0"/>
              <a:t>(2008</a:t>
            </a:r>
            <a:r>
              <a:rPr lang="en-US" sz="1800"/>
              <a:t>), </a:t>
            </a:r>
            <a:r>
              <a:rPr lang="en-US" sz="1800" smtClean="0"/>
              <a:t>DeMarzo </a:t>
            </a:r>
            <a:r>
              <a:rPr lang="en-US" sz="1800" dirty="0"/>
              <a:t>(2005)</a:t>
            </a:r>
          </a:p>
          <a:p>
            <a:r>
              <a:rPr lang="en-US" sz="2000" smtClean="0"/>
              <a:t>Optimal </a:t>
            </a:r>
            <a:r>
              <a:rPr lang="en-US" sz="2000" dirty="0"/>
              <a:t>structure of debt composition:</a:t>
            </a:r>
          </a:p>
          <a:p>
            <a:pPr lvl="1"/>
            <a:r>
              <a:rPr lang="en-US" sz="1800" dirty="0" err="1"/>
              <a:t>Hege</a:t>
            </a:r>
            <a:r>
              <a:rPr lang="en-US" sz="1800" dirty="0"/>
              <a:t> </a:t>
            </a:r>
            <a:r>
              <a:rPr lang="en-US" sz="1800"/>
              <a:t>&amp; </a:t>
            </a:r>
            <a:r>
              <a:rPr lang="en-US" sz="1800" smtClean="0"/>
              <a:t>Mella-Barral </a:t>
            </a:r>
            <a:r>
              <a:rPr lang="en-US" sz="1800" dirty="0"/>
              <a:t>(2005</a:t>
            </a:r>
            <a:r>
              <a:rPr lang="en-US" sz="1800"/>
              <a:t>), </a:t>
            </a:r>
            <a:r>
              <a:rPr lang="en-US" sz="1800" smtClean="0"/>
              <a:t>Hackbarth </a:t>
            </a:r>
            <a:r>
              <a:rPr lang="en-US" sz="1800"/>
              <a:t>et </a:t>
            </a:r>
            <a:r>
              <a:rPr lang="en-US" sz="1800" smtClean="0"/>
              <a:t>al</a:t>
            </a:r>
            <a:r>
              <a:rPr lang="en-US" sz="1800" dirty="0"/>
              <a:t>. (2007): public </a:t>
            </a:r>
            <a:r>
              <a:rPr lang="en-US" sz="1800" err="1"/>
              <a:t>vs</a:t>
            </a:r>
            <a:r>
              <a:rPr lang="en-US" sz="1800"/>
              <a:t> </a:t>
            </a:r>
            <a:r>
              <a:rPr lang="en-US" sz="1800" smtClean="0"/>
              <a:t>private </a:t>
            </a:r>
            <a:r>
              <a:rPr lang="en-US" sz="1800" dirty="0"/>
              <a:t>debt</a:t>
            </a:r>
          </a:p>
          <a:p>
            <a:pPr lvl="1"/>
            <a:r>
              <a:rPr lang="en-US" sz="1800" smtClean="0"/>
              <a:t>Mansi </a:t>
            </a:r>
            <a:r>
              <a:rPr lang="en-US" sz="1800"/>
              <a:t>et </a:t>
            </a:r>
            <a:r>
              <a:rPr lang="en-US" sz="1800" smtClean="0"/>
              <a:t>al</a:t>
            </a:r>
            <a:r>
              <a:rPr lang="en-US" sz="1800" dirty="0"/>
              <a:t>. (2009): different levels </a:t>
            </a:r>
            <a:r>
              <a:rPr lang="en-US" sz="1800"/>
              <a:t>of </a:t>
            </a:r>
            <a:r>
              <a:rPr lang="en-US" sz="1800" smtClean="0"/>
              <a:t>maturity</a:t>
            </a:r>
            <a:endParaRPr lang="en-US" sz="1800" dirty="0"/>
          </a:p>
          <a:p>
            <a:r>
              <a:rPr lang="en-US" sz="2000" smtClean="0"/>
              <a:t>Impact </a:t>
            </a:r>
            <a:r>
              <a:rPr lang="en-US" sz="2000" dirty="0"/>
              <a:t>of </a:t>
            </a:r>
            <a:r>
              <a:rPr lang="en-US" sz="2000"/>
              <a:t>“</a:t>
            </a:r>
            <a:r>
              <a:rPr lang="en-US" sz="2000" smtClean="0"/>
              <a:t>Law </a:t>
            </a:r>
            <a:r>
              <a:rPr lang="en-US" sz="2000"/>
              <a:t>&amp; </a:t>
            </a:r>
            <a:r>
              <a:rPr lang="en-US" sz="2000" smtClean="0"/>
              <a:t>Finance</a:t>
            </a:r>
            <a:r>
              <a:rPr lang="en-US" sz="2000" dirty="0"/>
              <a:t>” on lending </a:t>
            </a:r>
            <a:r>
              <a:rPr lang="en-US" sz="2000"/>
              <a:t>(</a:t>
            </a:r>
            <a:r>
              <a:rPr lang="en-US" sz="2000" smtClean="0"/>
              <a:t>international </a:t>
            </a:r>
            <a:r>
              <a:rPr lang="en-US" sz="2000" dirty="0"/>
              <a:t>studies):</a:t>
            </a:r>
          </a:p>
          <a:p>
            <a:pPr lvl="1"/>
            <a:r>
              <a:rPr lang="en-US" sz="1800" smtClean="0"/>
              <a:t>Djankov </a:t>
            </a:r>
            <a:r>
              <a:rPr lang="en-US" sz="1800"/>
              <a:t>et </a:t>
            </a:r>
            <a:r>
              <a:rPr lang="en-US" sz="1800" smtClean="0"/>
              <a:t>al</a:t>
            </a:r>
            <a:r>
              <a:rPr lang="en-US" sz="1800" dirty="0"/>
              <a:t>. (2007, 2008</a:t>
            </a:r>
            <a:r>
              <a:rPr lang="en-US" sz="1800"/>
              <a:t>), </a:t>
            </a:r>
            <a:r>
              <a:rPr lang="en-US" sz="1800" smtClean="0"/>
              <a:t>Haselmann </a:t>
            </a:r>
            <a:r>
              <a:rPr lang="en-US" sz="1800"/>
              <a:t>et </a:t>
            </a:r>
            <a:r>
              <a:rPr lang="en-US" sz="1800" smtClean="0"/>
              <a:t>al</a:t>
            </a:r>
            <a:r>
              <a:rPr lang="en-US" sz="1800" dirty="0"/>
              <a:t>. (2009</a:t>
            </a:r>
            <a:r>
              <a:rPr lang="en-US" sz="1800"/>
              <a:t>); </a:t>
            </a:r>
            <a:r>
              <a:rPr lang="en-US" sz="1800" smtClean="0"/>
              <a:t>various </a:t>
            </a:r>
            <a:r>
              <a:rPr lang="en-US" sz="1800"/>
              <a:t>LLSV </a:t>
            </a:r>
            <a:r>
              <a:rPr lang="en-US" sz="1800" smtClean="0"/>
              <a:t>articles</a:t>
            </a:r>
            <a:endParaRPr lang="en-US" sz="1800" dirty="0"/>
          </a:p>
          <a:p>
            <a:pPr lvl="1"/>
            <a:r>
              <a:rPr lang="fr-FR" sz="1800" smtClean="0"/>
              <a:t>Coasian </a:t>
            </a:r>
            <a:r>
              <a:rPr lang="fr-FR" sz="1800" dirty="0" err="1"/>
              <a:t>view</a:t>
            </a:r>
            <a:r>
              <a:rPr lang="fr-FR" sz="1800" dirty="0"/>
              <a:t> </a:t>
            </a:r>
            <a:r>
              <a:rPr lang="fr-FR" sz="1800"/>
              <a:t>(</a:t>
            </a:r>
            <a:r>
              <a:rPr lang="fr-FR" sz="1800" smtClean="0"/>
              <a:t>Bergman and Nicolaievsky</a:t>
            </a:r>
            <a:r>
              <a:rPr lang="fr-FR" sz="1800" dirty="0"/>
              <a:t>, 2007)</a:t>
            </a:r>
            <a:endParaRPr lang="en-US" sz="1800" dirty="0"/>
          </a:p>
          <a:p>
            <a:pPr lvl="1"/>
            <a:r>
              <a:rPr lang="en-US" sz="1800" smtClean="0"/>
              <a:t>Bae and Goyal </a:t>
            </a:r>
            <a:r>
              <a:rPr lang="en-US" sz="1800" dirty="0"/>
              <a:t>(2009) </a:t>
            </a:r>
            <a:r>
              <a:rPr lang="en-US" sz="1800"/>
              <a:t>on </a:t>
            </a:r>
            <a:r>
              <a:rPr lang="en-US" sz="1800" smtClean="0"/>
              <a:t>legal </a:t>
            </a:r>
            <a:r>
              <a:rPr lang="en-US" sz="1800" dirty="0"/>
              <a:t>protection (</a:t>
            </a:r>
            <a:r>
              <a:rPr lang="en-US" sz="1800"/>
              <a:t>creditor </a:t>
            </a:r>
            <a:r>
              <a:rPr lang="en-US" sz="1800" smtClean="0"/>
              <a:t>and </a:t>
            </a:r>
            <a:r>
              <a:rPr lang="en-US" sz="1800" dirty="0"/>
              <a:t>property rights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11679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</a:t>
            </a:r>
            <a:r>
              <a:rPr lang="en-US" smtClean="0"/>
              <a:t>is Loan Tranching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Tranched loans </a:t>
            </a:r>
            <a:r>
              <a:rPr lang="en-US" dirty="0"/>
              <a:t>represent close to 38% of </a:t>
            </a:r>
            <a:r>
              <a:rPr lang="en-US"/>
              <a:t>the </a:t>
            </a:r>
            <a:r>
              <a:rPr lang="en-US" smtClean="0"/>
              <a:t>total </a:t>
            </a:r>
            <a:r>
              <a:rPr lang="en-US" dirty="0"/>
              <a:t>size of </a:t>
            </a:r>
            <a:r>
              <a:rPr lang="en-US"/>
              <a:t>the </a:t>
            </a:r>
            <a:r>
              <a:rPr lang="en-US" smtClean="0"/>
              <a:t>syndicated loan market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Around </a:t>
            </a:r>
            <a:r>
              <a:rPr lang="en-US" dirty="0"/>
              <a:t>31% </a:t>
            </a:r>
            <a:r>
              <a:rPr lang="en-US"/>
              <a:t>of </a:t>
            </a:r>
            <a:r>
              <a:rPr lang="en-US" smtClean="0"/>
              <a:t>all syndicated loan deals are tranched</a:t>
            </a:r>
            <a:r>
              <a:rPr lang="en-US" dirty="0"/>
              <a:t>, </a:t>
            </a:r>
            <a:r>
              <a:rPr lang="en-US"/>
              <a:t>with </a:t>
            </a:r>
            <a:r>
              <a:rPr lang="en-US" smtClean="0"/>
              <a:t>an average </a:t>
            </a:r>
            <a:r>
              <a:rPr lang="en-US" dirty="0"/>
              <a:t>number of </a:t>
            </a:r>
            <a:r>
              <a:rPr lang="en-US"/>
              <a:t>2.641 </a:t>
            </a:r>
            <a:r>
              <a:rPr lang="en-US" smtClean="0"/>
              <a:t>tranches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Loans </a:t>
            </a:r>
            <a:r>
              <a:rPr lang="en-US" dirty="0"/>
              <a:t>with </a:t>
            </a:r>
            <a:r>
              <a:rPr lang="en-US"/>
              <a:t>more </a:t>
            </a:r>
            <a:r>
              <a:rPr lang="en-US" smtClean="0"/>
              <a:t>than </a:t>
            </a:r>
            <a:r>
              <a:rPr lang="en-US"/>
              <a:t>two </a:t>
            </a:r>
            <a:r>
              <a:rPr lang="en-US" smtClean="0"/>
              <a:t>tranches make </a:t>
            </a:r>
            <a:r>
              <a:rPr lang="en-US" dirty="0"/>
              <a:t>up close to 40% </a:t>
            </a:r>
            <a:r>
              <a:rPr lang="en-US"/>
              <a:t>of </a:t>
            </a:r>
            <a:r>
              <a:rPr lang="en-US" smtClean="0"/>
              <a:t>tranched loans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Also</a:t>
            </a:r>
            <a:r>
              <a:rPr lang="en-US" dirty="0" smtClean="0"/>
              <a:t>, </a:t>
            </a:r>
            <a:r>
              <a:rPr lang="en-US" smtClean="0"/>
              <a:t>note that non-publicly-traded companies dominate </a:t>
            </a:r>
            <a:r>
              <a:rPr lang="en-US"/>
              <a:t>the </a:t>
            </a:r>
            <a:r>
              <a:rPr lang="en-US" smtClean="0"/>
              <a:t>syndicated loan market</a:t>
            </a:r>
            <a:r>
              <a:rPr lang="en-US" dirty="0"/>
              <a:t>. </a:t>
            </a:r>
            <a:r>
              <a:rPr lang="en-US"/>
              <a:t>More </a:t>
            </a:r>
            <a:r>
              <a:rPr lang="en-US" smtClean="0"/>
              <a:t>than </a:t>
            </a:r>
            <a:r>
              <a:rPr lang="en-US" dirty="0"/>
              <a:t>72% </a:t>
            </a:r>
            <a:r>
              <a:rPr lang="en-US"/>
              <a:t>of </a:t>
            </a:r>
            <a:r>
              <a:rPr lang="en-US" smtClean="0"/>
              <a:t>loans are made </a:t>
            </a:r>
            <a:r>
              <a:rPr lang="en-US" dirty="0"/>
              <a:t>to unlisted firms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4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Unit </a:t>
            </a:r>
            <a:r>
              <a:rPr lang="en-US" smtClean="0"/>
              <a:t>of Analysis </a:t>
            </a:r>
            <a:r>
              <a:rPr lang="en-US" dirty="0" smtClean="0"/>
              <a:t>in </a:t>
            </a:r>
            <a:r>
              <a:rPr lang="en-US" smtClean="0"/>
              <a:t>Debt Market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few </a:t>
            </a:r>
            <a:r>
              <a:rPr lang="en-US"/>
              <a:t>previous </a:t>
            </a:r>
            <a:r>
              <a:rPr lang="en-US" smtClean="0"/>
              <a:t>articles </a:t>
            </a:r>
            <a:r>
              <a:rPr lang="en-US" dirty="0"/>
              <a:t>in </a:t>
            </a:r>
            <a:r>
              <a:rPr lang="en-US"/>
              <a:t>this </a:t>
            </a:r>
            <a:r>
              <a:rPr lang="en-US" smtClean="0"/>
              <a:t>literature have taken each tranche as </a:t>
            </a:r>
            <a:r>
              <a:rPr lang="en-US" dirty="0"/>
              <a:t>the unit </a:t>
            </a:r>
            <a:r>
              <a:rPr lang="en-US"/>
              <a:t>of </a:t>
            </a:r>
            <a:r>
              <a:rPr lang="en-US" smtClean="0"/>
              <a:t>analysis </a:t>
            </a:r>
            <a:endParaRPr lang="en-US" dirty="0" smtClean="0"/>
          </a:p>
          <a:p>
            <a:pPr lvl="1"/>
            <a:r>
              <a:rPr lang="en-US" err="1" smtClean="0"/>
              <a:t>Esty</a:t>
            </a:r>
            <a:r>
              <a:rPr lang="en-US" smtClean="0"/>
              <a:t> and </a:t>
            </a:r>
            <a:r>
              <a:rPr lang="en-US" dirty="0" err="1"/>
              <a:t>Megginson</a:t>
            </a:r>
            <a:r>
              <a:rPr lang="en-US" dirty="0"/>
              <a:t>, </a:t>
            </a:r>
            <a:r>
              <a:rPr lang="en-US" smtClean="0"/>
              <a:t>2003 JFQA</a:t>
            </a:r>
            <a:endParaRPr lang="en-US" dirty="0" smtClean="0"/>
          </a:p>
          <a:p>
            <a:pPr lvl="1"/>
            <a:r>
              <a:rPr lang="en-US" smtClean="0"/>
              <a:t>Bae and Goyal</a:t>
            </a:r>
            <a:r>
              <a:rPr lang="en-US" dirty="0"/>
              <a:t>, </a:t>
            </a:r>
            <a:r>
              <a:rPr lang="en-US" dirty="0" smtClean="0"/>
              <a:t>2009</a:t>
            </a:r>
            <a:r>
              <a:rPr lang="en-US" dirty="0"/>
              <a:t> </a:t>
            </a:r>
            <a:r>
              <a:rPr lang="en-US" dirty="0" smtClean="0"/>
              <a:t>JF</a:t>
            </a:r>
          </a:p>
          <a:p>
            <a:pPr lvl="1"/>
            <a:r>
              <a:rPr lang="en-US" smtClean="0"/>
              <a:t>Maskara, </a:t>
            </a:r>
            <a:r>
              <a:rPr lang="en-US" dirty="0" smtClean="0"/>
              <a:t>2010</a:t>
            </a:r>
            <a:r>
              <a:rPr lang="en-US" dirty="0"/>
              <a:t> </a:t>
            </a:r>
            <a:r>
              <a:rPr lang="en-US" dirty="0" smtClean="0"/>
              <a:t>JBF</a:t>
            </a:r>
          </a:p>
          <a:p>
            <a:pPr lvl="1"/>
            <a:endParaRPr lang="en-US" dirty="0"/>
          </a:p>
          <a:p>
            <a:r>
              <a:rPr lang="en-US" smtClean="0"/>
              <a:t>Alternate </a:t>
            </a:r>
            <a:r>
              <a:rPr lang="en-US" dirty="0" smtClean="0"/>
              <a:t>perspective</a:t>
            </a:r>
            <a:r>
              <a:rPr lang="en-US" smtClean="0"/>
              <a:t>: consolidate all tranches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same loan </a:t>
            </a:r>
            <a:r>
              <a:rPr lang="en-US" dirty="0"/>
              <a:t>in order </a:t>
            </a:r>
            <a:r>
              <a:rPr lang="en-US"/>
              <a:t>to </a:t>
            </a:r>
            <a:r>
              <a:rPr lang="en-US" smtClean="0"/>
              <a:t>analyze tranching </a:t>
            </a:r>
            <a:r>
              <a:rPr lang="en-US"/>
              <a:t>itself </a:t>
            </a:r>
            <a:r>
              <a:rPr lang="en-US" smtClean="0"/>
              <a:t>and </a:t>
            </a:r>
            <a:r>
              <a:rPr lang="en-US" dirty="0"/>
              <a:t>to identify the </a:t>
            </a:r>
            <a:r>
              <a:rPr lang="en-US"/>
              <a:t>differences </a:t>
            </a:r>
            <a:r>
              <a:rPr lang="en-US" smtClean="0"/>
              <a:t>among </a:t>
            </a:r>
            <a:r>
              <a:rPr lang="en-US"/>
              <a:t>the </a:t>
            </a:r>
            <a:r>
              <a:rPr lang="en-US" smtClean="0"/>
              <a:t>tranches </a:t>
            </a:r>
            <a:r>
              <a:rPr lang="en-US"/>
              <a:t>of </a:t>
            </a:r>
            <a:r>
              <a:rPr lang="en-US" smtClean="0"/>
              <a:t>each loan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549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Loan is a </a:t>
            </a:r>
            <a:r>
              <a:rPr lang="en-US" dirty="0" smtClean="0"/>
              <a:t>Sum </a:t>
            </a:r>
            <a:r>
              <a:rPr lang="en-US" smtClean="0"/>
              <a:t>of Tranches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Firm’s perspective</a:t>
            </a:r>
            <a:r>
              <a:rPr lang="en-US" smtClean="0"/>
              <a:t>: what matters </a:t>
            </a:r>
            <a:r>
              <a:rPr lang="en-US" dirty="0"/>
              <a:t>most is </a:t>
            </a:r>
            <a:r>
              <a:rPr lang="en-US"/>
              <a:t>the </a:t>
            </a:r>
            <a:r>
              <a:rPr lang="en-US" smtClean="0"/>
              <a:t>total amount that can </a:t>
            </a:r>
            <a:r>
              <a:rPr lang="en-US" dirty="0"/>
              <a:t>be borrowed.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size </a:t>
            </a:r>
            <a:r>
              <a:rPr lang="en-US"/>
              <a:t>of </a:t>
            </a:r>
            <a:r>
              <a:rPr lang="en-US" smtClean="0"/>
              <a:t>individual facilities </a:t>
            </a:r>
            <a:r>
              <a:rPr lang="en-US" dirty="0"/>
              <a:t>is </a:t>
            </a:r>
            <a:r>
              <a:rPr lang="en-US"/>
              <a:t>only </a:t>
            </a:r>
            <a:r>
              <a:rPr lang="en-US" smtClean="0"/>
              <a:t>part </a:t>
            </a:r>
            <a:r>
              <a:rPr lang="en-US" dirty="0"/>
              <a:t>of the picture; </a:t>
            </a:r>
            <a:r>
              <a:rPr lang="en-US"/>
              <a:t>one </a:t>
            </a:r>
            <a:r>
              <a:rPr lang="en-US" smtClean="0"/>
              <a:t>also </a:t>
            </a:r>
            <a:r>
              <a:rPr lang="en-US" dirty="0"/>
              <a:t>needs to know </a:t>
            </a:r>
            <a:r>
              <a:rPr lang="en-US"/>
              <a:t>how </a:t>
            </a:r>
            <a:r>
              <a:rPr lang="en-US" smtClean="0"/>
              <a:t>many tranches a </a:t>
            </a:r>
            <a:r>
              <a:rPr lang="en-US" dirty="0"/>
              <a:t>borrower </a:t>
            </a:r>
            <a:r>
              <a:rPr lang="en-US"/>
              <a:t>received </a:t>
            </a:r>
            <a:r>
              <a:rPr lang="en-US" smtClean="0"/>
              <a:t>and </a:t>
            </a:r>
            <a:r>
              <a:rPr lang="en-US"/>
              <a:t>the </a:t>
            </a:r>
            <a:r>
              <a:rPr lang="en-US" smtClean="0"/>
              <a:t>spread and </a:t>
            </a:r>
            <a:r>
              <a:rPr lang="en-US" dirty="0"/>
              <a:t>fee </a:t>
            </a:r>
            <a:r>
              <a:rPr lang="en-US"/>
              <a:t>of </a:t>
            </a:r>
            <a:r>
              <a:rPr lang="en-US" smtClean="0"/>
              <a:t>each tranche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smtClean="0"/>
              <a:t>Larger facilities may </a:t>
            </a:r>
            <a:r>
              <a:rPr lang="en-US"/>
              <a:t>simply </a:t>
            </a:r>
            <a:r>
              <a:rPr lang="en-US" smtClean="0"/>
              <a:t>mean </a:t>
            </a:r>
            <a:r>
              <a:rPr lang="en-US"/>
              <a:t>fewer </a:t>
            </a:r>
            <a:r>
              <a:rPr lang="en-US" smtClean="0"/>
              <a:t>tranches</a:t>
            </a:r>
            <a:r>
              <a:rPr lang="en-US" dirty="0"/>
              <a:t>, which, in turn, </a:t>
            </a:r>
            <a:r>
              <a:rPr lang="en-US"/>
              <a:t>could </a:t>
            </a:r>
            <a:r>
              <a:rPr lang="en-US" smtClean="0"/>
              <a:t>mean that </a:t>
            </a:r>
            <a:r>
              <a:rPr lang="en-US"/>
              <a:t>the </a:t>
            </a:r>
            <a:r>
              <a:rPr lang="en-US" smtClean="0"/>
              <a:t>overall loan amount remains </a:t>
            </a:r>
            <a:r>
              <a:rPr lang="en-US"/>
              <a:t>the </a:t>
            </a:r>
            <a:r>
              <a:rPr lang="en-US" smtClean="0"/>
              <a:t>same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Lender’s perspective: </a:t>
            </a:r>
            <a:r>
              <a:rPr lang="en-US"/>
              <a:t>looking </a:t>
            </a:r>
            <a:r>
              <a:rPr lang="en-US" smtClean="0"/>
              <a:t>at </a:t>
            </a:r>
            <a:r>
              <a:rPr lang="en-US"/>
              <a:t>the </a:t>
            </a:r>
            <a:r>
              <a:rPr lang="en-US" smtClean="0"/>
              <a:t>total </a:t>
            </a:r>
            <a:r>
              <a:rPr lang="en-US" dirty="0"/>
              <a:t>size of </a:t>
            </a:r>
            <a:r>
              <a:rPr lang="en-US"/>
              <a:t>the </a:t>
            </a:r>
            <a:r>
              <a:rPr lang="en-US" smtClean="0"/>
              <a:t>loan gives a </a:t>
            </a:r>
            <a:r>
              <a:rPr lang="en-US"/>
              <a:t>more </a:t>
            </a:r>
            <a:r>
              <a:rPr lang="en-US" smtClean="0"/>
              <a:t>accurate </a:t>
            </a:r>
            <a:r>
              <a:rPr lang="en-US" dirty="0"/>
              <a:t>picture of the </a:t>
            </a:r>
            <a:r>
              <a:rPr lang="en-US"/>
              <a:t>risk </a:t>
            </a:r>
            <a:r>
              <a:rPr lang="en-US" smtClean="0"/>
              <a:t>taken vis-a-vis a </a:t>
            </a:r>
            <a:r>
              <a:rPr lang="en-US" dirty="0"/>
              <a:t>specific borrower. </a:t>
            </a:r>
            <a:endParaRPr lang="en-US" dirty="0" smtClean="0"/>
          </a:p>
          <a:p>
            <a:pPr lvl="1"/>
            <a:r>
              <a:rPr lang="en-US" dirty="0" smtClean="0"/>
              <a:t>Since </a:t>
            </a:r>
            <a:r>
              <a:rPr lang="en-US"/>
              <a:t>lenders </a:t>
            </a:r>
            <a:r>
              <a:rPr lang="en-US" smtClean="0"/>
              <a:t>may participate </a:t>
            </a:r>
            <a:r>
              <a:rPr lang="en-US" dirty="0"/>
              <a:t>in </a:t>
            </a:r>
            <a:r>
              <a:rPr lang="en-US"/>
              <a:t>different </a:t>
            </a:r>
            <a:r>
              <a:rPr lang="en-US" smtClean="0"/>
              <a:t>tranches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same loan</a:t>
            </a:r>
            <a:r>
              <a:rPr lang="en-US" dirty="0"/>
              <a:t>, </a:t>
            </a:r>
            <a:r>
              <a:rPr lang="en-US"/>
              <a:t>the </a:t>
            </a:r>
            <a:r>
              <a:rPr lang="en-US" smtClean="0"/>
              <a:t>overall </a:t>
            </a:r>
            <a:r>
              <a:rPr lang="en-US"/>
              <a:t>risk </a:t>
            </a:r>
            <a:r>
              <a:rPr lang="en-US" smtClean="0"/>
              <a:t>that a </a:t>
            </a:r>
            <a:r>
              <a:rPr lang="en-US"/>
              <a:t>lender </a:t>
            </a:r>
            <a:r>
              <a:rPr lang="en-US" smtClean="0"/>
              <a:t>takes can </a:t>
            </a:r>
            <a:r>
              <a:rPr lang="en-US"/>
              <a:t>be </a:t>
            </a:r>
            <a:r>
              <a:rPr lang="en-US" smtClean="0"/>
              <a:t>assessed </a:t>
            </a:r>
            <a:r>
              <a:rPr lang="en-US" dirty="0"/>
              <a:t>only </a:t>
            </a:r>
            <a:r>
              <a:rPr lang="en-US"/>
              <a:t>by </a:t>
            </a:r>
            <a:r>
              <a:rPr lang="en-US" smtClean="0"/>
              <a:t>aggregating a </a:t>
            </a:r>
            <a:r>
              <a:rPr lang="en-US" dirty="0"/>
              <a:t>lender’s </a:t>
            </a:r>
            <a:r>
              <a:rPr lang="en-US"/>
              <a:t>holdings </a:t>
            </a:r>
            <a:r>
              <a:rPr lang="en-US" smtClean="0"/>
              <a:t>across </a:t>
            </a:r>
            <a:r>
              <a:rPr lang="en-US"/>
              <a:t>different </a:t>
            </a:r>
            <a:r>
              <a:rPr lang="en-US" smtClean="0"/>
              <a:t>tranches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loan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Bank’s </a:t>
            </a:r>
            <a:r>
              <a:rPr lang="en-US" dirty="0" smtClean="0"/>
              <a:t>perspective: </a:t>
            </a:r>
            <a:r>
              <a:rPr lang="en-US" smtClean="0"/>
              <a:t>the loan-level approach also </a:t>
            </a:r>
            <a:r>
              <a:rPr lang="en-US"/>
              <a:t>gives </a:t>
            </a:r>
            <a:r>
              <a:rPr lang="en-US" smtClean="0"/>
              <a:t>a </a:t>
            </a:r>
            <a:r>
              <a:rPr lang="en-US" dirty="0"/>
              <a:t>better picture </a:t>
            </a:r>
            <a:r>
              <a:rPr lang="en-US"/>
              <a:t>of </a:t>
            </a:r>
            <a:r>
              <a:rPr lang="en-US" smtClean="0"/>
              <a:t>banks</a:t>
            </a:r>
            <a:r>
              <a:rPr lang="en-US" dirty="0"/>
              <a:t>’ "true" holdings.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17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Affects Loan Tranching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Legal </a:t>
            </a:r>
            <a:r>
              <a:rPr lang="en-US"/>
              <a:t>institutions </a:t>
            </a:r>
            <a:r>
              <a:rPr lang="en-US" smtClean="0"/>
              <a:t>and regulation</a:t>
            </a:r>
            <a:r>
              <a:rPr lang="en-US" dirty="0"/>
              <a:t>;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/>
              <a:t>structure </a:t>
            </a:r>
            <a:r>
              <a:rPr lang="en-US" smtClean="0"/>
              <a:t>and characteristics </a:t>
            </a:r>
            <a:r>
              <a:rPr lang="en-US"/>
              <a:t>of </a:t>
            </a:r>
            <a:r>
              <a:rPr lang="en-US" smtClean="0"/>
              <a:t>financial markets</a:t>
            </a:r>
            <a:r>
              <a:rPr lang="en-US"/>
              <a:t>; </a:t>
            </a:r>
            <a:r>
              <a:rPr lang="en-US" smtClean="0"/>
              <a:t>and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lvl="1"/>
            <a:r>
              <a:rPr lang="en-US" smtClean="0"/>
              <a:t>Note/Aside</a:t>
            </a:r>
            <a:r>
              <a:rPr lang="en-US" dirty="0" smtClean="0"/>
              <a:t>: there </a:t>
            </a:r>
            <a:r>
              <a:rPr lang="en-US" smtClean="0"/>
              <a:t>is an increasing </a:t>
            </a:r>
            <a:r>
              <a:rPr lang="en-US" dirty="0" smtClean="0"/>
              <a:t>tendency in </a:t>
            </a:r>
            <a:r>
              <a:rPr lang="en-US" smtClean="0"/>
              <a:t>multi-country finance </a:t>
            </a:r>
            <a:r>
              <a:rPr lang="en-US" dirty="0" smtClean="0"/>
              <a:t>studies to use </a:t>
            </a:r>
            <a:r>
              <a:rPr lang="en-US" err="1" smtClean="0"/>
              <a:t>Hofstede</a:t>
            </a:r>
            <a:r>
              <a:rPr lang="en-US" smtClean="0"/>
              <a:t> cultural </a:t>
            </a:r>
            <a:r>
              <a:rPr lang="en-US" dirty="0" smtClean="0"/>
              <a:t>indices</a:t>
            </a:r>
          </a:p>
          <a:p>
            <a:pPr lvl="2"/>
            <a:r>
              <a:rPr lang="en-US" dirty="0" smtClean="0"/>
              <a:t>More on </a:t>
            </a:r>
            <a:r>
              <a:rPr lang="en-US" smtClean="0"/>
              <a:t>this later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Borrower characteristics and contractual </a:t>
            </a:r>
            <a:r>
              <a:rPr lang="en-US" dirty="0"/>
              <a:t>terms.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96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smtClean="0"/>
              <a:t>. Legal Institutions and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The </a:t>
            </a:r>
            <a:r>
              <a:rPr lang="en-US" smtClean="0"/>
              <a:t>law and finance </a:t>
            </a:r>
            <a:r>
              <a:rPr lang="en-US" dirty="0"/>
              <a:t>view </a:t>
            </a:r>
            <a:r>
              <a:rPr lang="en-US"/>
              <a:t>hypothesizes </a:t>
            </a:r>
            <a:r>
              <a:rPr lang="en-US" smtClean="0"/>
              <a:t>that legal </a:t>
            </a:r>
            <a:r>
              <a:rPr lang="en-US" dirty="0"/>
              <a:t>protection of </a:t>
            </a:r>
            <a:r>
              <a:rPr lang="en-US"/>
              <a:t>investors </a:t>
            </a:r>
            <a:r>
              <a:rPr lang="en-US" smtClean="0"/>
              <a:t>facilitates financing</a:t>
            </a:r>
            <a:r>
              <a:rPr lang="en-US"/>
              <a:t>, </a:t>
            </a:r>
            <a:r>
              <a:rPr lang="en-US" smtClean="0"/>
              <a:t>as </a:t>
            </a:r>
            <a:r>
              <a:rPr lang="en-US" dirty="0"/>
              <a:t>it </a:t>
            </a:r>
            <a:r>
              <a:rPr lang="en-US"/>
              <a:t>reduces </a:t>
            </a:r>
            <a:r>
              <a:rPr lang="en-US" smtClean="0"/>
              <a:t>agency </a:t>
            </a:r>
            <a:r>
              <a:rPr lang="en-US" dirty="0"/>
              <a:t>costs </a:t>
            </a:r>
            <a:r>
              <a:rPr lang="en-US"/>
              <a:t>(</a:t>
            </a:r>
            <a:r>
              <a:rPr lang="en-US" smtClean="0"/>
              <a:t>La Porta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1997, 1998).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Differences </a:t>
            </a:r>
            <a:r>
              <a:rPr lang="en-US"/>
              <a:t>in </a:t>
            </a:r>
            <a:r>
              <a:rPr lang="en-US" smtClean="0"/>
              <a:t>legal </a:t>
            </a:r>
            <a:r>
              <a:rPr lang="en-US" dirty="0"/>
              <a:t>risk from country to country should influence the decision </a:t>
            </a:r>
            <a:r>
              <a:rPr lang="en-US"/>
              <a:t>to </a:t>
            </a:r>
            <a:r>
              <a:rPr lang="en-US" smtClean="0"/>
              <a:t>tranche loans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smtClean="0"/>
              <a:t>The legal </a:t>
            </a:r>
            <a:r>
              <a:rPr lang="en-US" dirty="0"/>
              <a:t>system provides </a:t>
            </a:r>
            <a:r>
              <a:rPr lang="en-US"/>
              <a:t>the </a:t>
            </a:r>
            <a:r>
              <a:rPr lang="en-US" smtClean="0"/>
              <a:t>means </a:t>
            </a:r>
            <a:r>
              <a:rPr lang="en-US" dirty="0"/>
              <a:t>to </a:t>
            </a:r>
            <a:r>
              <a:rPr lang="en-US"/>
              <a:t>enforce </a:t>
            </a:r>
            <a:r>
              <a:rPr lang="en-US" smtClean="0"/>
              <a:t>claims </a:t>
            </a:r>
            <a:r>
              <a:rPr lang="en-US" dirty="0"/>
              <a:t>in the event of disputes between </a:t>
            </a:r>
            <a:r>
              <a:rPr lang="en-US"/>
              <a:t>lenders </a:t>
            </a:r>
            <a:r>
              <a:rPr lang="en-US" smtClean="0"/>
              <a:t>and </a:t>
            </a:r>
            <a:r>
              <a:rPr lang="en-US" dirty="0"/>
              <a:t>borrowers.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Differences </a:t>
            </a:r>
            <a:r>
              <a:rPr lang="en-US"/>
              <a:t>in </a:t>
            </a:r>
            <a:r>
              <a:rPr lang="en-US" smtClean="0"/>
              <a:t>legal </a:t>
            </a:r>
            <a:r>
              <a:rPr lang="en-US"/>
              <a:t>risk </a:t>
            </a:r>
            <a:r>
              <a:rPr lang="en-US" smtClean="0"/>
              <a:t>affect </a:t>
            </a:r>
            <a:r>
              <a:rPr lang="en-US"/>
              <a:t>the </a:t>
            </a:r>
            <a:r>
              <a:rPr lang="en-US" smtClean="0"/>
              <a:t>capacity </a:t>
            </a:r>
            <a:r>
              <a:rPr lang="en-US" dirty="0"/>
              <a:t>of </a:t>
            </a:r>
            <a:r>
              <a:rPr lang="en-US" dirty="0" err="1"/>
              <a:t>debtholders</a:t>
            </a:r>
            <a:r>
              <a:rPr lang="en-US" dirty="0"/>
              <a:t> to recover </a:t>
            </a:r>
            <a:r>
              <a:rPr lang="en-US"/>
              <a:t>their </a:t>
            </a:r>
            <a:r>
              <a:rPr lang="en-US" smtClean="0"/>
              <a:t>loans </a:t>
            </a:r>
            <a:r>
              <a:rPr lang="en-US" dirty="0"/>
              <a:t>in the event </a:t>
            </a:r>
            <a:r>
              <a:rPr lang="en-US"/>
              <a:t>of </a:t>
            </a:r>
            <a:r>
              <a:rPr lang="en-US" smtClean="0"/>
              <a:t>default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Thus,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/>
              <a:t>environment </a:t>
            </a:r>
            <a:r>
              <a:rPr lang="en-US" smtClean="0"/>
              <a:t>can mitigate moral hazard and </a:t>
            </a:r>
            <a:r>
              <a:rPr lang="en-US" dirty="0"/>
              <a:t>problems </a:t>
            </a:r>
            <a:r>
              <a:rPr lang="en-US"/>
              <a:t>of </a:t>
            </a:r>
            <a:r>
              <a:rPr lang="en-US" smtClean="0"/>
              <a:t>information asymmetry </a:t>
            </a:r>
            <a:r>
              <a:rPr lang="en-US" dirty="0"/>
              <a:t>through strong creditor </a:t>
            </a:r>
            <a:r>
              <a:rPr lang="en-US"/>
              <a:t>protection </a:t>
            </a:r>
            <a:r>
              <a:rPr lang="en-US" smtClean="0"/>
              <a:t>and contractual </a:t>
            </a:r>
            <a:r>
              <a:rPr lang="en-US" dirty="0"/>
              <a:t>enforcement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3 Proxies</a:t>
            </a:r>
            <a:r>
              <a:rPr lang="en-US" smtClean="0"/>
              <a:t>: legal </a:t>
            </a:r>
            <a:r>
              <a:rPr lang="en-US" dirty="0" smtClean="0"/>
              <a:t>origin, creditor rights, enforcement (next 3 slides)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29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First proxy </a:t>
            </a:r>
            <a:r>
              <a:rPr lang="en-US" dirty="0"/>
              <a:t>for differences in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 dirty="0"/>
              <a:t>risk of </a:t>
            </a:r>
            <a:r>
              <a:rPr lang="en-US"/>
              <a:t>creditors </a:t>
            </a:r>
            <a:r>
              <a:rPr lang="en-US" smtClean="0"/>
              <a:t>across </a:t>
            </a:r>
            <a:r>
              <a:rPr lang="en-US" dirty="0" smtClean="0"/>
              <a:t>countries</a:t>
            </a:r>
            <a:r>
              <a:rPr lang="en-US" smtClean="0"/>
              <a:t>: Legal </a:t>
            </a:r>
            <a:r>
              <a:rPr lang="en-US" dirty="0" smtClean="0"/>
              <a:t>Origin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mtClean="0"/>
              <a:t>Conquest and colonization – Legal </a:t>
            </a:r>
            <a:r>
              <a:rPr lang="en-US" dirty="0" smtClean="0"/>
              <a:t>Origin is exogenous!</a:t>
            </a:r>
          </a:p>
          <a:p>
            <a:pPr lvl="1"/>
            <a:r>
              <a:rPr lang="en-US"/>
              <a:t>Civil </a:t>
            </a:r>
            <a:r>
              <a:rPr lang="en-US" smtClean="0"/>
              <a:t>Law </a:t>
            </a:r>
            <a:r>
              <a:rPr lang="en-US" dirty="0"/>
              <a:t>(French</a:t>
            </a:r>
            <a:r>
              <a:rPr lang="en-US"/>
              <a:t>, </a:t>
            </a:r>
            <a:r>
              <a:rPr lang="en-US" smtClean="0"/>
              <a:t>German</a:t>
            </a:r>
            <a:r>
              <a:rPr lang="en-US"/>
              <a:t>, </a:t>
            </a:r>
            <a:r>
              <a:rPr lang="en-US" smtClean="0"/>
              <a:t>Scandinavian</a:t>
            </a:r>
            <a:r>
              <a:rPr lang="en-US"/>
              <a:t>, </a:t>
            </a:r>
            <a:r>
              <a:rPr lang="en-US" smtClean="0"/>
              <a:t>Socialist</a:t>
            </a:r>
            <a:r>
              <a:rPr lang="en-US" dirty="0"/>
              <a:t>)</a:t>
            </a:r>
          </a:p>
          <a:p>
            <a:pPr lvl="1"/>
            <a:r>
              <a:rPr lang="en-US" smtClean="0"/>
              <a:t>Common Law </a:t>
            </a:r>
            <a:r>
              <a:rPr lang="en-US" dirty="0" smtClean="0"/>
              <a:t>(English)</a:t>
            </a:r>
          </a:p>
          <a:p>
            <a:pPr lvl="2"/>
            <a:r>
              <a:rPr lang="en-US" dirty="0" smtClean="0"/>
              <a:t>Better protection for </a:t>
            </a:r>
            <a:r>
              <a:rPr lang="en-US" smtClean="0"/>
              <a:t>minority shareholders </a:t>
            </a:r>
            <a:endParaRPr lang="en-US" dirty="0" smtClean="0"/>
          </a:p>
          <a:p>
            <a:pPr lvl="2"/>
            <a:r>
              <a:rPr lang="en-US" smtClean="0"/>
              <a:t>Better contract </a:t>
            </a:r>
            <a:r>
              <a:rPr lang="en-US" dirty="0"/>
              <a:t>enforcement with </a:t>
            </a:r>
            <a:r>
              <a:rPr lang="en-US"/>
              <a:t>less </a:t>
            </a:r>
            <a:r>
              <a:rPr lang="en-US" smtClean="0"/>
              <a:t>legal formalism and greater judicial </a:t>
            </a:r>
            <a:r>
              <a:rPr lang="en-US" dirty="0" smtClean="0"/>
              <a:t>independence</a:t>
            </a:r>
          </a:p>
          <a:p>
            <a:pPr lvl="2"/>
            <a:r>
              <a:rPr lang="en-US" dirty="0" smtClean="0"/>
              <a:t>More </a:t>
            </a:r>
            <a:r>
              <a:rPr lang="en-US"/>
              <a:t>flexible </a:t>
            </a:r>
            <a:r>
              <a:rPr lang="en-US" smtClean="0"/>
              <a:t>legal </a:t>
            </a:r>
            <a:r>
              <a:rPr lang="en-US"/>
              <a:t>systems </a:t>
            </a:r>
            <a:r>
              <a:rPr lang="en-US" smtClean="0"/>
              <a:t>that can accommodate and facilitate </a:t>
            </a:r>
            <a:r>
              <a:rPr lang="en-US" dirty="0"/>
              <a:t>more </a:t>
            </a:r>
            <a:r>
              <a:rPr lang="en-US"/>
              <a:t>complex </a:t>
            </a:r>
            <a:r>
              <a:rPr lang="en-US" smtClean="0"/>
              <a:t>financial transactions</a:t>
            </a:r>
            <a:endParaRPr lang="en-US" dirty="0" smtClean="0"/>
          </a:p>
          <a:p>
            <a:pPr lvl="3"/>
            <a:r>
              <a:rPr lang="en-US" smtClean="0"/>
              <a:t>Common-law </a:t>
            </a:r>
            <a:r>
              <a:rPr lang="en-US" dirty="0"/>
              <a:t>countries </a:t>
            </a:r>
            <a:r>
              <a:rPr lang="en-US"/>
              <a:t>enjoy </a:t>
            </a:r>
            <a:r>
              <a:rPr lang="en-US" smtClean="0"/>
              <a:t>larger </a:t>
            </a:r>
            <a:r>
              <a:rPr lang="en-US"/>
              <a:t>credit </a:t>
            </a:r>
            <a:r>
              <a:rPr lang="en-US" smtClean="0"/>
              <a:t>markets and a </a:t>
            </a:r>
            <a:r>
              <a:rPr lang="en-US" dirty="0"/>
              <a:t>lower cost of debt</a:t>
            </a:r>
            <a:r>
              <a:rPr lang="en-US"/>
              <a:t>, </a:t>
            </a:r>
            <a:r>
              <a:rPr lang="en-US" smtClean="0"/>
              <a:t>as greater </a:t>
            </a:r>
            <a:r>
              <a:rPr lang="en-US" dirty="0"/>
              <a:t>creditor </a:t>
            </a:r>
            <a:r>
              <a:rPr lang="en-US"/>
              <a:t>protection </a:t>
            </a:r>
            <a:r>
              <a:rPr lang="en-US" smtClean="0"/>
              <a:t>and </a:t>
            </a:r>
            <a:r>
              <a:rPr lang="en-US"/>
              <a:t>more </a:t>
            </a:r>
            <a:r>
              <a:rPr lang="en-US" smtClean="0"/>
              <a:t>transparent </a:t>
            </a:r>
            <a:r>
              <a:rPr lang="en-US" dirty="0"/>
              <a:t>disclosure </a:t>
            </a:r>
            <a:r>
              <a:rPr lang="en-US"/>
              <a:t>rules </a:t>
            </a:r>
            <a:r>
              <a:rPr lang="en-US" smtClean="0"/>
              <a:t>mitigate moral hazard and asymmetric information </a:t>
            </a:r>
            <a:r>
              <a:rPr lang="en-US" dirty="0" smtClean="0"/>
              <a:t>costs</a:t>
            </a:r>
          </a:p>
          <a:p>
            <a:endParaRPr lang="en-US" dirty="0" smtClean="0"/>
          </a:p>
          <a:p>
            <a:r>
              <a:rPr lang="en-US" smtClean="0"/>
              <a:t>Countries based </a:t>
            </a:r>
            <a:r>
              <a:rPr lang="en-US" dirty="0"/>
              <a:t>on </a:t>
            </a:r>
            <a:r>
              <a:rPr lang="en-US"/>
              <a:t>common </a:t>
            </a:r>
            <a:r>
              <a:rPr lang="en-US" smtClean="0"/>
              <a:t>law and </a:t>
            </a:r>
            <a:r>
              <a:rPr lang="en-US" dirty="0"/>
              <a:t>with better creditor protection </a:t>
            </a:r>
            <a:r>
              <a:rPr lang="en-US"/>
              <a:t>should </a:t>
            </a:r>
            <a:r>
              <a:rPr lang="en-US" smtClean="0"/>
              <a:t>have larger syndicated loan markets </a:t>
            </a:r>
            <a:r>
              <a:rPr lang="en-US"/>
              <a:t>since </a:t>
            </a:r>
            <a:r>
              <a:rPr lang="en-US" smtClean="0"/>
              <a:t>banks </a:t>
            </a:r>
            <a:r>
              <a:rPr lang="en-US" dirty="0"/>
              <a:t>tend to be better protected in </a:t>
            </a:r>
            <a:r>
              <a:rPr lang="en-US"/>
              <a:t>these </a:t>
            </a:r>
            <a:r>
              <a:rPr lang="en-US" smtClean="0"/>
              <a:t>nations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smtClean="0"/>
              <a:t>Tranching </a:t>
            </a:r>
            <a:r>
              <a:rPr lang="en-US" dirty="0"/>
              <a:t>should be more common in countries </a:t>
            </a:r>
            <a:r>
              <a:rPr lang="en-US"/>
              <a:t>with </a:t>
            </a:r>
            <a:r>
              <a:rPr lang="en-US" smtClean="0"/>
              <a:t>common-law </a:t>
            </a:r>
            <a:r>
              <a:rPr lang="en-US"/>
              <a:t>origins </a:t>
            </a:r>
            <a:r>
              <a:rPr lang="en-US" smtClean="0"/>
              <a:t>than </a:t>
            </a:r>
            <a:r>
              <a:rPr lang="en-US" dirty="0"/>
              <a:t>in those </a:t>
            </a:r>
            <a:r>
              <a:rPr lang="en-US"/>
              <a:t>with </a:t>
            </a:r>
            <a:r>
              <a:rPr lang="en-US" smtClean="0"/>
              <a:t>civil-law </a:t>
            </a:r>
            <a:r>
              <a:rPr lang="en-US" dirty="0"/>
              <a:t>origins. </a:t>
            </a:r>
          </a:p>
          <a:p>
            <a:endParaRPr lang="en-US" dirty="0"/>
          </a:p>
          <a:p>
            <a:r>
              <a:rPr lang="en-US" dirty="0"/>
              <a:t>To the </a:t>
            </a:r>
            <a:r>
              <a:rPr lang="en-US"/>
              <a:t>extent </a:t>
            </a:r>
            <a:r>
              <a:rPr lang="en-US" smtClean="0"/>
              <a:t>that </a:t>
            </a:r>
            <a:r>
              <a:rPr lang="en-US" dirty="0"/>
              <a:t>lower expected </a:t>
            </a:r>
            <a:r>
              <a:rPr lang="en-US"/>
              <a:t>costs </a:t>
            </a:r>
            <a:r>
              <a:rPr lang="en-US" smtClean="0"/>
              <a:t>are associated </a:t>
            </a:r>
            <a:r>
              <a:rPr lang="en-US"/>
              <a:t>with </a:t>
            </a:r>
            <a:r>
              <a:rPr lang="en-US" smtClean="0"/>
              <a:t>common-law </a:t>
            </a:r>
            <a:r>
              <a:rPr lang="en-US" dirty="0"/>
              <a:t>systems, this </a:t>
            </a:r>
            <a:r>
              <a:rPr lang="en-US"/>
              <a:t>should </a:t>
            </a:r>
            <a:r>
              <a:rPr lang="en-US" smtClean="0"/>
              <a:t>also </a:t>
            </a:r>
            <a:r>
              <a:rPr lang="en-US" dirty="0"/>
              <a:t>reduce the price of </a:t>
            </a:r>
            <a:r>
              <a:rPr lang="en-US"/>
              <a:t>risk </a:t>
            </a:r>
            <a:r>
              <a:rPr lang="en-US" smtClean="0"/>
              <a:t>and </a:t>
            </a:r>
            <a:r>
              <a:rPr lang="en-US"/>
              <a:t>the </a:t>
            </a:r>
            <a:r>
              <a:rPr lang="en-US" smtClean="0"/>
              <a:t>disparity </a:t>
            </a:r>
            <a:r>
              <a:rPr lang="en-US" dirty="0"/>
              <a:t>between the </a:t>
            </a:r>
            <a:r>
              <a:rPr lang="en-US"/>
              <a:t>interest </a:t>
            </a:r>
            <a:r>
              <a:rPr lang="en-US" smtClean="0"/>
              <a:t>rate </a:t>
            </a:r>
            <a:r>
              <a:rPr lang="en-US" dirty="0"/>
              <a:t>in </a:t>
            </a:r>
            <a:r>
              <a:rPr lang="en-US"/>
              <a:t>one </a:t>
            </a:r>
            <a:r>
              <a:rPr lang="en-US" smtClean="0"/>
              <a:t>tranche and that </a:t>
            </a:r>
            <a:r>
              <a:rPr lang="en-US"/>
              <a:t>in </a:t>
            </a:r>
            <a:r>
              <a:rPr lang="en-US" smtClean="0"/>
              <a:t>another</a:t>
            </a:r>
            <a:r>
              <a:rPr lang="en-US" dirty="0"/>
              <a:t>. </a:t>
            </a:r>
          </a:p>
          <a:p>
            <a:pPr lvl="4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6670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Second proxy </a:t>
            </a:r>
            <a:r>
              <a:rPr lang="en-US" dirty="0"/>
              <a:t>for differences in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 dirty="0"/>
              <a:t>risk of </a:t>
            </a:r>
            <a:r>
              <a:rPr lang="en-US"/>
              <a:t>creditors </a:t>
            </a:r>
            <a:r>
              <a:rPr lang="en-US" smtClean="0"/>
              <a:t>across </a:t>
            </a:r>
            <a:r>
              <a:rPr lang="en-US" dirty="0" smtClean="0"/>
              <a:t>countries: Creditor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Creditor Rights </a:t>
            </a:r>
            <a:r>
              <a:rPr lang="en-US" smtClean="0"/>
              <a:t>(Djankov et al</a:t>
            </a:r>
            <a:r>
              <a:rPr lang="en-US" dirty="0" smtClean="0"/>
              <a:t>., 2008; </a:t>
            </a:r>
            <a:r>
              <a:rPr lang="en-US" dirty="0" smtClean="0">
                <a:hlinkClick r:id="rId2"/>
              </a:rPr>
              <a:t>http://www.doingbusiness.org</a:t>
            </a:r>
            <a:r>
              <a:rPr lang="en-US" dirty="0" smtClean="0"/>
              <a:t>) </a:t>
            </a:r>
          </a:p>
          <a:p>
            <a:pPr lvl="1"/>
            <a:r>
              <a:rPr lang="en-US" dirty="0"/>
              <a:t>Specific rules embedded </a:t>
            </a:r>
            <a:r>
              <a:rPr lang="en-US"/>
              <a:t>in </a:t>
            </a:r>
            <a:r>
              <a:rPr lang="en-US" smtClean="0"/>
              <a:t>bankruptcy and reorganization laws</a:t>
            </a:r>
            <a:r>
              <a:rPr lang="en-US" dirty="0"/>
              <a:t>, which specify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 dirty="0"/>
              <a:t>rights of lenders to seize </a:t>
            </a:r>
            <a:r>
              <a:rPr lang="en-US"/>
              <a:t>secured </a:t>
            </a:r>
            <a:r>
              <a:rPr lang="en-US" smtClean="0"/>
              <a:t>assets </a:t>
            </a:r>
            <a:r>
              <a:rPr lang="en-US" dirty="0"/>
              <a:t>in the event </a:t>
            </a:r>
            <a:r>
              <a:rPr lang="en-US"/>
              <a:t>of </a:t>
            </a:r>
            <a:r>
              <a:rPr lang="en-US" smtClean="0"/>
              <a:t>default</a:t>
            </a:r>
            <a:r>
              <a:rPr lang="en-US" dirty="0"/>
              <a:t>. </a:t>
            </a:r>
          </a:p>
          <a:p>
            <a:pPr lvl="2"/>
            <a:r>
              <a:rPr lang="en-US" dirty="0" smtClean="0"/>
              <a:t>Existence </a:t>
            </a:r>
            <a:r>
              <a:rPr lang="en-US"/>
              <a:t>of </a:t>
            </a:r>
            <a:r>
              <a:rPr lang="en-US" smtClean="0"/>
              <a:t>a </a:t>
            </a:r>
            <a:r>
              <a:rPr lang="en-US"/>
              <a:t>creditor’s </a:t>
            </a:r>
            <a:r>
              <a:rPr lang="en-US" smtClean="0"/>
              <a:t>prerogative </a:t>
            </a:r>
            <a:r>
              <a:rPr lang="en-US" dirty="0"/>
              <a:t>to </a:t>
            </a:r>
            <a:r>
              <a:rPr lang="en-US"/>
              <a:t>restrict </a:t>
            </a:r>
            <a:r>
              <a:rPr lang="en-US" smtClean="0"/>
              <a:t>reorganization</a:t>
            </a:r>
            <a:r>
              <a:rPr lang="en-US" dirty="0"/>
              <a:t>, </a:t>
            </a:r>
            <a:endParaRPr lang="en-US" dirty="0" smtClean="0"/>
          </a:p>
          <a:p>
            <a:pPr lvl="2"/>
            <a:r>
              <a:rPr lang="en-US" dirty="0"/>
              <a:t>W</a:t>
            </a:r>
            <a:r>
              <a:rPr lang="en-US" dirty="0" smtClean="0"/>
              <a:t>hether </a:t>
            </a:r>
            <a:r>
              <a:rPr lang="en-US" dirty="0"/>
              <a:t>or not there </a:t>
            </a:r>
            <a:r>
              <a:rPr lang="en-US"/>
              <a:t>is </a:t>
            </a:r>
            <a:r>
              <a:rPr lang="en-US" smtClean="0"/>
              <a:t>an automatic stay </a:t>
            </a:r>
            <a:r>
              <a:rPr lang="en-US"/>
              <a:t>on </a:t>
            </a:r>
            <a:r>
              <a:rPr lang="en-US" smtClean="0"/>
              <a:t>assets</a:t>
            </a:r>
            <a:r>
              <a:rPr lang="en-US" dirty="0"/>
              <a:t>, </a:t>
            </a:r>
            <a:endParaRPr lang="en-US" dirty="0" smtClean="0"/>
          </a:p>
          <a:p>
            <a:pPr lvl="2"/>
            <a:r>
              <a:rPr lang="en-US" dirty="0"/>
              <a:t>S</a:t>
            </a:r>
            <a:r>
              <a:rPr lang="en-US" dirty="0" smtClean="0"/>
              <a:t>ecured </a:t>
            </a:r>
            <a:r>
              <a:rPr lang="en-US" dirty="0"/>
              <a:t>creditor priority</a:t>
            </a:r>
            <a:r>
              <a:rPr lang="en-US"/>
              <a:t>, </a:t>
            </a:r>
            <a:r>
              <a:rPr lang="en-US" smtClean="0"/>
              <a:t>and </a:t>
            </a:r>
            <a:endParaRPr lang="en-US" dirty="0" smtClean="0"/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possibility to </a:t>
            </a:r>
            <a:r>
              <a:rPr lang="en-US"/>
              <a:t>fire </a:t>
            </a:r>
            <a:r>
              <a:rPr lang="en-US" smtClean="0"/>
              <a:t>management </a:t>
            </a:r>
            <a:r>
              <a:rPr lang="en-US"/>
              <a:t>during </a:t>
            </a:r>
            <a:r>
              <a:rPr lang="en-US" smtClean="0"/>
              <a:t>reorganization </a:t>
            </a:r>
            <a:r>
              <a:rPr lang="en-US" dirty="0"/>
              <a:t>proceedings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Stronger </a:t>
            </a:r>
            <a:r>
              <a:rPr lang="en-US" dirty="0"/>
              <a:t>creditor </a:t>
            </a:r>
            <a:r>
              <a:rPr lang="en-US" dirty="0" smtClean="0"/>
              <a:t>rights:</a:t>
            </a:r>
          </a:p>
          <a:p>
            <a:pPr lvl="1"/>
            <a:r>
              <a:rPr lang="en-US" smtClean="0"/>
              <a:t>Reduce loans</a:t>
            </a:r>
            <a:r>
              <a:rPr lang="en-US" dirty="0"/>
              <a:t>’ </a:t>
            </a:r>
            <a:r>
              <a:rPr lang="en-US"/>
              <a:t>interest </a:t>
            </a:r>
            <a:r>
              <a:rPr lang="en-US" smtClean="0"/>
              <a:t>rate spreads </a:t>
            </a:r>
            <a:endParaRPr lang="en-US" dirty="0" smtClean="0"/>
          </a:p>
          <a:p>
            <a:pPr lvl="2"/>
            <a:r>
              <a:rPr lang="en-US" smtClean="0"/>
              <a:t>The greater liquidation value </a:t>
            </a:r>
            <a:r>
              <a:rPr lang="en-US" dirty="0"/>
              <a:t>induced by better creditor rights </a:t>
            </a:r>
            <a:r>
              <a:rPr lang="en-US"/>
              <a:t>should </a:t>
            </a:r>
            <a:r>
              <a:rPr lang="en-US" smtClean="0"/>
              <a:t>lead </a:t>
            </a:r>
            <a:r>
              <a:rPr lang="en-US"/>
              <a:t>to </a:t>
            </a:r>
            <a:r>
              <a:rPr lang="en-US" smtClean="0"/>
              <a:t>a narrower range </a:t>
            </a:r>
            <a:r>
              <a:rPr lang="en-US" dirty="0"/>
              <a:t>of </a:t>
            </a:r>
            <a:r>
              <a:rPr lang="en-US"/>
              <a:t>interest </a:t>
            </a:r>
            <a:r>
              <a:rPr lang="en-US" smtClean="0"/>
              <a:t>rate spreads</a:t>
            </a:r>
            <a:r>
              <a:rPr lang="en-US"/>
              <a:t>, </a:t>
            </a:r>
            <a:r>
              <a:rPr lang="en-US" smtClean="0"/>
              <a:t>as </a:t>
            </a:r>
            <a:r>
              <a:rPr lang="en-US" dirty="0"/>
              <a:t>creditors from the </a:t>
            </a:r>
            <a:r>
              <a:rPr lang="en-US"/>
              <a:t>riskier </a:t>
            </a:r>
            <a:r>
              <a:rPr lang="en-US" smtClean="0"/>
              <a:t>tranches</a:t>
            </a:r>
            <a:r>
              <a:rPr lang="en-US" dirty="0"/>
              <a:t>, </a:t>
            </a:r>
            <a:r>
              <a:rPr lang="en-US"/>
              <a:t>who </a:t>
            </a:r>
            <a:r>
              <a:rPr lang="en-US" smtClean="0"/>
              <a:t>may typically </a:t>
            </a:r>
            <a:r>
              <a:rPr lang="en-US"/>
              <a:t>be </a:t>
            </a:r>
            <a:r>
              <a:rPr lang="en-US" smtClean="0"/>
              <a:t>impaired</a:t>
            </a:r>
            <a:r>
              <a:rPr lang="en-US"/>
              <a:t>, </a:t>
            </a:r>
            <a:r>
              <a:rPr lang="en-US" smtClean="0"/>
              <a:t>have a larger probability </a:t>
            </a:r>
            <a:r>
              <a:rPr lang="en-US" dirty="0"/>
              <a:t>of recovery.</a:t>
            </a:r>
          </a:p>
          <a:p>
            <a:pPr lvl="1"/>
            <a:r>
              <a:rPr lang="en-US" dirty="0" smtClean="0"/>
              <a:t>Boost </a:t>
            </a:r>
            <a:r>
              <a:rPr lang="en-US" dirty="0"/>
              <a:t>the expected benefits to higher-risk lenders </a:t>
            </a:r>
            <a:r>
              <a:rPr lang="en-US" dirty="0" smtClean="0"/>
              <a:t>(</a:t>
            </a:r>
            <a:r>
              <a:rPr lang="en-US" smtClean="0"/>
              <a:t>higher liquidation value </a:t>
            </a:r>
            <a:r>
              <a:rPr lang="en-US" dirty="0" smtClean="0"/>
              <a:t>of the firm</a:t>
            </a:r>
            <a:r>
              <a:rPr lang="en-US" smtClean="0"/>
              <a:t>) and</a:t>
            </a:r>
            <a:r>
              <a:rPr lang="en-US" dirty="0"/>
              <a:t>, thus</a:t>
            </a:r>
            <a:r>
              <a:rPr lang="en-US"/>
              <a:t>, </a:t>
            </a:r>
            <a:r>
              <a:rPr lang="en-US" smtClean="0"/>
              <a:t>facilitate </a:t>
            </a:r>
            <a:r>
              <a:rPr lang="en-US"/>
              <a:t>the </a:t>
            </a:r>
            <a:r>
              <a:rPr lang="en-US" smtClean="0"/>
              <a:t>creation </a:t>
            </a:r>
            <a:r>
              <a:rPr lang="en-US" dirty="0"/>
              <a:t>of </a:t>
            </a:r>
            <a:r>
              <a:rPr lang="en-US"/>
              <a:t>riskier </a:t>
            </a:r>
            <a:r>
              <a:rPr lang="en-US" smtClean="0"/>
              <a:t>tranches</a:t>
            </a:r>
            <a:r>
              <a:rPr lang="en-US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0227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Third proxy </a:t>
            </a:r>
            <a:r>
              <a:rPr lang="en-US" dirty="0"/>
              <a:t>for differences in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 dirty="0"/>
              <a:t>risk of </a:t>
            </a:r>
            <a:r>
              <a:rPr lang="en-US"/>
              <a:t>creditors </a:t>
            </a:r>
            <a:r>
              <a:rPr lang="en-US" smtClean="0"/>
              <a:t>across </a:t>
            </a:r>
            <a:r>
              <a:rPr lang="en-US" dirty="0" smtClean="0"/>
              <a:t>countries: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Countries </a:t>
            </a:r>
            <a:r>
              <a:rPr lang="en-US" dirty="0"/>
              <a:t>with more efficient </a:t>
            </a:r>
            <a:r>
              <a:rPr lang="en-US"/>
              <a:t>debt </a:t>
            </a:r>
            <a:r>
              <a:rPr lang="en-US" smtClean="0"/>
              <a:t>markets have </a:t>
            </a:r>
            <a:r>
              <a:rPr lang="en-US" dirty="0"/>
              <a:t>lower </a:t>
            </a:r>
            <a:r>
              <a:rPr lang="en-US"/>
              <a:t>risks </a:t>
            </a:r>
            <a:r>
              <a:rPr lang="en-US" smtClean="0"/>
              <a:t>and </a:t>
            </a:r>
            <a:r>
              <a:rPr lang="en-US"/>
              <a:t>costs </a:t>
            </a:r>
            <a:r>
              <a:rPr lang="en-US" smtClean="0"/>
              <a:t>associated </a:t>
            </a:r>
            <a:r>
              <a:rPr lang="en-US"/>
              <a:t>with </a:t>
            </a:r>
            <a:r>
              <a:rPr lang="en-US" smtClean="0"/>
              <a:t>bankruptcy</a:t>
            </a:r>
            <a:r>
              <a:rPr lang="en-US"/>
              <a:t>, </a:t>
            </a:r>
            <a:r>
              <a:rPr lang="en-US" smtClean="0"/>
              <a:t>and </a:t>
            </a:r>
            <a:r>
              <a:rPr lang="en-US" dirty="0"/>
              <a:t>creditors find </a:t>
            </a:r>
            <a:r>
              <a:rPr lang="en-US"/>
              <a:t>it </a:t>
            </a:r>
            <a:r>
              <a:rPr lang="en-US" smtClean="0"/>
              <a:t>easier </a:t>
            </a:r>
            <a:r>
              <a:rPr lang="en-US" dirty="0"/>
              <a:t>to lend </a:t>
            </a:r>
            <a:r>
              <a:rPr lang="en-US"/>
              <a:t>more </a:t>
            </a:r>
            <a:r>
              <a:rPr lang="en-US" smtClean="0"/>
              <a:t>and at </a:t>
            </a:r>
            <a:r>
              <a:rPr lang="en-US" dirty="0"/>
              <a:t>lower </a:t>
            </a:r>
            <a:r>
              <a:rPr lang="en-US" dirty="0" smtClean="0"/>
              <a:t>cost</a:t>
            </a:r>
          </a:p>
          <a:p>
            <a:pPr lvl="1"/>
            <a:r>
              <a:rPr lang="en-US" smtClean="0"/>
              <a:t>An </a:t>
            </a:r>
            <a:r>
              <a:rPr lang="en-US" dirty="0"/>
              <a:t>efficient </a:t>
            </a:r>
            <a:r>
              <a:rPr lang="en-US"/>
              <a:t>debt </a:t>
            </a:r>
            <a:r>
              <a:rPr lang="en-US" smtClean="0"/>
              <a:t>market </a:t>
            </a:r>
            <a:r>
              <a:rPr lang="en-US" dirty="0"/>
              <a:t>reduces the cost </a:t>
            </a:r>
            <a:r>
              <a:rPr lang="en-US"/>
              <a:t>of </a:t>
            </a:r>
            <a:r>
              <a:rPr lang="en-US" smtClean="0"/>
              <a:t>maintaining a company as a </a:t>
            </a:r>
            <a:r>
              <a:rPr lang="en-US" dirty="0"/>
              <a:t>going concern</a:t>
            </a:r>
            <a:r>
              <a:rPr lang="en-US"/>
              <a:t>, </a:t>
            </a:r>
            <a:r>
              <a:rPr lang="en-US" smtClean="0"/>
              <a:t>increasing claim enforceability and </a:t>
            </a:r>
            <a:r>
              <a:rPr lang="en-US" dirty="0"/>
              <a:t>reducing monitoring costs. </a:t>
            </a:r>
            <a:endParaRPr lang="en-US" dirty="0" smtClean="0"/>
          </a:p>
          <a:p>
            <a:pPr lvl="2"/>
            <a:r>
              <a:rPr lang="en-US" smtClean="0"/>
              <a:t>Enforcement leads </a:t>
            </a:r>
            <a:r>
              <a:rPr lang="en-US" dirty="0" smtClean="0"/>
              <a:t>to </a:t>
            </a:r>
            <a:r>
              <a:rPr lang="en-US" smtClean="0"/>
              <a:t>more tranching, a narrower range </a:t>
            </a:r>
            <a:r>
              <a:rPr lang="en-US" dirty="0" smtClean="0"/>
              <a:t>of </a:t>
            </a:r>
            <a:r>
              <a:rPr lang="en-US" smtClean="0"/>
              <a:t>interest rate spreads across tranches </a:t>
            </a:r>
            <a:r>
              <a:rPr lang="en-US" dirty="0" smtClean="0"/>
              <a:t>of </a:t>
            </a:r>
            <a:r>
              <a:rPr lang="en-US" smtClean="0"/>
              <a:t>the same loan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smtClean="0"/>
              <a:t>The law and finance literature argues that a </a:t>
            </a:r>
            <a:r>
              <a:rPr lang="en-US" dirty="0"/>
              <a:t>key component of </a:t>
            </a:r>
            <a:r>
              <a:rPr lang="en-US"/>
              <a:t>the </a:t>
            </a:r>
            <a:r>
              <a:rPr lang="en-US" smtClean="0"/>
              <a:t>contractual </a:t>
            </a:r>
            <a:r>
              <a:rPr lang="en-US" dirty="0"/>
              <a:t>environment is the degree of corruptibility of the country’s institutions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</a:t>
            </a:r>
            <a:r>
              <a:rPr lang="en-US"/>
              <a:t>borrowers </a:t>
            </a:r>
            <a:r>
              <a:rPr lang="en-US" smtClean="0"/>
              <a:t>are able </a:t>
            </a:r>
            <a:r>
              <a:rPr lang="en-US" dirty="0"/>
              <a:t>to </a:t>
            </a:r>
            <a:r>
              <a:rPr lang="en-US"/>
              <a:t>influence </a:t>
            </a:r>
            <a:r>
              <a:rPr lang="en-US" smtClean="0"/>
              <a:t>legal </a:t>
            </a:r>
            <a:r>
              <a:rPr lang="en-US" dirty="0"/>
              <a:t>decisions, creditors will find it difficult to successfully exercise </a:t>
            </a:r>
            <a:r>
              <a:rPr lang="en-US"/>
              <a:t>their </a:t>
            </a:r>
            <a:r>
              <a:rPr lang="en-US" smtClean="0"/>
              <a:t>claims</a:t>
            </a:r>
            <a:r>
              <a:rPr lang="en-US"/>
              <a:t>, </a:t>
            </a:r>
            <a:r>
              <a:rPr lang="en-US" smtClean="0"/>
              <a:t>regardless </a:t>
            </a:r>
            <a:r>
              <a:rPr lang="en-US" dirty="0"/>
              <a:t>of </a:t>
            </a:r>
            <a:r>
              <a:rPr lang="en-US"/>
              <a:t>their </a:t>
            </a:r>
            <a:r>
              <a:rPr lang="en-US" smtClean="0"/>
              <a:t>legal </a:t>
            </a:r>
            <a:r>
              <a:rPr lang="en-US" dirty="0"/>
              <a:t>rights. </a:t>
            </a:r>
            <a:endParaRPr lang="en-US" dirty="0" smtClean="0"/>
          </a:p>
          <a:p>
            <a:pPr lvl="2"/>
            <a:r>
              <a:rPr lang="en-US" smtClean="0"/>
              <a:t>The increased </a:t>
            </a:r>
            <a:r>
              <a:rPr lang="en-US" dirty="0"/>
              <a:t>security provided </a:t>
            </a:r>
            <a:r>
              <a:rPr lang="en-US"/>
              <a:t>by </a:t>
            </a:r>
            <a:r>
              <a:rPr lang="en-US" smtClean="0"/>
              <a:t>an </a:t>
            </a:r>
            <a:r>
              <a:rPr lang="en-US"/>
              <a:t>orderly </a:t>
            </a:r>
            <a:r>
              <a:rPr lang="en-US" smtClean="0"/>
              <a:t>legal </a:t>
            </a:r>
            <a:r>
              <a:rPr lang="en-US" dirty="0"/>
              <a:t>system </a:t>
            </a:r>
            <a:r>
              <a:rPr lang="en-US"/>
              <a:t>should </a:t>
            </a:r>
            <a:r>
              <a:rPr lang="en-US" smtClean="0"/>
              <a:t>also entail </a:t>
            </a:r>
            <a:r>
              <a:rPr lang="en-US"/>
              <a:t>less </a:t>
            </a:r>
            <a:r>
              <a:rPr lang="en-US" smtClean="0"/>
              <a:t>variable </a:t>
            </a:r>
            <a:r>
              <a:rPr lang="en-US" dirty="0"/>
              <a:t>enforcement risk</a:t>
            </a:r>
            <a:r>
              <a:rPr lang="en-US"/>
              <a:t>, </a:t>
            </a:r>
            <a:r>
              <a:rPr lang="en-US" smtClean="0"/>
              <a:t>leading </a:t>
            </a:r>
            <a:r>
              <a:rPr lang="en-US"/>
              <a:t>to </a:t>
            </a:r>
            <a:r>
              <a:rPr lang="en-US" smtClean="0"/>
              <a:t>smaller </a:t>
            </a:r>
            <a:r>
              <a:rPr lang="en-US" dirty="0"/>
              <a:t>differences in </a:t>
            </a:r>
            <a:r>
              <a:rPr lang="en-US"/>
              <a:t>the </a:t>
            </a:r>
            <a:r>
              <a:rPr lang="en-US" smtClean="0"/>
              <a:t>tranches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same loan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96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The </a:t>
            </a:r>
            <a:r>
              <a:rPr lang="en-US" smtClean="0"/>
              <a:t>Structure and Characteristics of Financial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Demand </a:t>
            </a:r>
            <a:r>
              <a:rPr lang="en-US" dirty="0" smtClean="0"/>
              <a:t>side: </a:t>
            </a:r>
          </a:p>
          <a:p>
            <a:pPr lvl="1"/>
            <a:r>
              <a:rPr lang="en-US" smtClean="0"/>
              <a:t>Greater </a:t>
            </a:r>
            <a:r>
              <a:rPr lang="en-US" dirty="0"/>
              <a:t>economic development should boost </a:t>
            </a:r>
            <a:r>
              <a:rPr lang="en-US"/>
              <a:t>the </a:t>
            </a:r>
            <a:r>
              <a:rPr lang="en-US" smtClean="0"/>
              <a:t>demand for tranched loans</a:t>
            </a:r>
            <a:r>
              <a:rPr lang="en-US"/>
              <a:t>, </a:t>
            </a:r>
            <a:r>
              <a:rPr lang="en-US" smtClean="0"/>
              <a:t>and </a:t>
            </a:r>
            <a:r>
              <a:rPr lang="en-US" dirty="0"/>
              <a:t>more developed </a:t>
            </a:r>
            <a:r>
              <a:rPr lang="en-US"/>
              <a:t>debt </a:t>
            </a:r>
            <a:r>
              <a:rPr lang="en-US" smtClean="0"/>
              <a:t>and </a:t>
            </a:r>
            <a:r>
              <a:rPr lang="en-US"/>
              <a:t>equity </a:t>
            </a:r>
            <a:r>
              <a:rPr lang="en-US" smtClean="0"/>
              <a:t>markets </a:t>
            </a:r>
            <a:r>
              <a:rPr lang="en-US" dirty="0"/>
              <a:t>should provide </a:t>
            </a:r>
            <a:r>
              <a:rPr lang="en-US"/>
              <a:t>better </a:t>
            </a:r>
            <a:r>
              <a:rPr lang="en-US" smtClean="0"/>
              <a:t>institutional </a:t>
            </a:r>
            <a:r>
              <a:rPr lang="en-US" dirty="0"/>
              <a:t>conditions for structured products to grow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Credit side:</a:t>
            </a:r>
          </a:p>
          <a:p>
            <a:pPr lvl="1"/>
            <a:r>
              <a:rPr lang="en-US" dirty="0" smtClean="0"/>
              <a:t>From </a:t>
            </a:r>
            <a:r>
              <a:rPr lang="en-US" dirty="0"/>
              <a:t>the credit side, </a:t>
            </a:r>
            <a:r>
              <a:rPr lang="en-US"/>
              <a:t>there </a:t>
            </a:r>
            <a:r>
              <a:rPr lang="en-US" smtClean="0"/>
              <a:t>are </a:t>
            </a:r>
            <a:r>
              <a:rPr lang="en-US"/>
              <a:t>three </a:t>
            </a:r>
            <a:r>
              <a:rPr lang="en-US" smtClean="0"/>
              <a:t>main </a:t>
            </a:r>
            <a:r>
              <a:rPr lang="en-US" dirty="0"/>
              <a:t>groups </a:t>
            </a:r>
            <a:r>
              <a:rPr lang="en-US"/>
              <a:t>of </a:t>
            </a:r>
            <a:r>
              <a:rPr lang="en-US" smtClean="0"/>
              <a:t>participants </a:t>
            </a:r>
            <a:r>
              <a:rPr lang="en-US" dirty="0"/>
              <a:t>in </a:t>
            </a:r>
            <a:r>
              <a:rPr lang="en-US"/>
              <a:t>this </a:t>
            </a:r>
            <a:r>
              <a:rPr lang="en-US" smtClean="0"/>
              <a:t>market</a:t>
            </a:r>
            <a:r>
              <a:rPr lang="en-US"/>
              <a:t>: </a:t>
            </a:r>
            <a:r>
              <a:rPr lang="en-US" smtClean="0"/>
              <a:t>commercial banks</a:t>
            </a:r>
            <a:r>
              <a:rPr lang="en-US" dirty="0"/>
              <a:t>, </a:t>
            </a:r>
            <a:r>
              <a:rPr lang="en-US"/>
              <a:t>investment </a:t>
            </a:r>
            <a:r>
              <a:rPr lang="en-US" smtClean="0"/>
              <a:t>banks</a:t>
            </a:r>
            <a:r>
              <a:rPr lang="en-US"/>
              <a:t>, </a:t>
            </a:r>
            <a:r>
              <a:rPr lang="en-US" smtClean="0"/>
              <a:t>and institutional </a:t>
            </a:r>
            <a:r>
              <a:rPr lang="en-US" dirty="0"/>
              <a:t>investors</a:t>
            </a:r>
            <a:r>
              <a:rPr lang="en-US" dirty="0" smtClean="0"/>
              <a:t>.</a:t>
            </a:r>
          </a:p>
          <a:p>
            <a:pPr lvl="2"/>
            <a:r>
              <a:rPr lang="en-US" smtClean="0"/>
              <a:t>Institutional </a:t>
            </a:r>
            <a:r>
              <a:rPr lang="en-US" dirty="0"/>
              <a:t>investors </a:t>
            </a:r>
            <a:r>
              <a:rPr lang="en-US"/>
              <a:t>such </a:t>
            </a:r>
            <a:r>
              <a:rPr lang="en-US" smtClean="0"/>
              <a:t>as </a:t>
            </a:r>
            <a:r>
              <a:rPr lang="en-US" dirty="0"/>
              <a:t>hedge funds, </a:t>
            </a:r>
            <a:r>
              <a:rPr lang="en-US"/>
              <a:t>which </a:t>
            </a:r>
            <a:r>
              <a:rPr lang="en-US" smtClean="0"/>
              <a:t>can </a:t>
            </a:r>
            <a:r>
              <a:rPr lang="en-US" dirty="0"/>
              <a:t>collect </a:t>
            </a:r>
            <a:r>
              <a:rPr lang="en-US"/>
              <a:t>specific </a:t>
            </a:r>
            <a:r>
              <a:rPr lang="en-US" smtClean="0"/>
              <a:t>information </a:t>
            </a:r>
            <a:r>
              <a:rPr lang="en-US" dirty="0"/>
              <a:t>on borrowers</a:t>
            </a:r>
            <a:r>
              <a:rPr lang="en-US"/>
              <a:t>, </a:t>
            </a:r>
            <a:r>
              <a:rPr lang="en-US" smtClean="0"/>
              <a:t>typically purchase </a:t>
            </a:r>
            <a:r>
              <a:rPr lang="en-US"/>
              <a:t>risky </a:t>
            </a:r>
            <a:r>
              <a:rPr lang="en-US" smtClean="0"/>
              <a:t>tranches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n-US" smtClean="0"/>
              <a:t>Some institutional </a:t>
            </a:r>
            <a:r>
              <a:rPr lang="en-US" dirty="0"/>
              <a:t>investors, </a:t>
            </a:r>
            <a:r>
              <a:rPr lang="en-US"/>
              <a:t>such </a:t>
            </a:r>
            <a:r>
              <a:rPr lang="en-US" smtClean="0"/>
              <a:t>as </a:t>
            </a:r>
            <a:r>
              <a:rPr lang="en-US" dirty="0"/>
              <a:t>pension funds</a:t>
            </a:r>
            <a:r>
              <a:rPr lang="en-US"/>
              <a:t>, </a:t>
            </a:r>
            <a:r>
              <a:rPr lang="en-US" smtClean="0"/>
              <a:t>face legislative constraints </a:t>
            </a:r>
            <a:r>
              <a:rPr lang="en-US" dirty="0"/>
              <a:t>on holding risky investments. </a:t>
            </a:r>
            <a:endParaRPr lang="en-US" dirty="0" smtClean="0"/>
          </a:p>
          <a:p>
            <a:pPr lvl="2"/>
            <a:r>
              <a:rPr lang="en-US" smtClean="0"/>
              <a:t>Insurance companies </a:t>
            </a:r>
            <a:r>
              <a:rPr lang="en-US" dirty="0" smtClean="0"/>
              <a:t>must invest in less </a:t>
            </a:r>
            <a:r>
              <a:rPr lang="en-US" smtClean="0"/>
              <a:t>risky assets and </a:t>
            </a:r>
            <a:r>
              <a:rPr lang="en-US" dirty="0" smtClean="0"/>
              <a:t>tend </a:t>
            </a:r>
            <a:r>
              <a:rPr lang="en-US" smtClean="0"/>
              <a:t>to participate in tranched loans</a:t>
            </a:r>
            <a:endParaRPr lang="en-US" dirty="0" smtClean="0"/>
          </a:p>
          <a:p>
            <a:pPr lvl="1"/>
            <a:r>
              <a:rPr lang="en-US" dirty="0" smtClean="0"/>
              <a:t>In countries </a:t>
            </a:r>
            <a:r>
              <a:rPr lang="en-US" dirty="0"/>
              <a:t>in </a:t>
            </a:r>
            <a:r>
              <a:rPr lang="en-US"/>
              <a:t>which </a:t>
            </a:r>
            <a:r>
              <a:rPr lang="en-US" smtClean="0"/>
              <a:t>institutional </a:t>
            </a:r>
            <a:r>
              <a:rPr lang="en-US"/>
              <a:t>investors </a:t>
            </a:r>
            <a:r>
              <a:rPr lang="en-US" smtClean="0"/>
              <a:t>are relatively </a:t>
            </a:r>
            <a:r>
              <a:rPr lang="en-US"/>
              <a:t>more </a:t>
            </a:r>
            <a:r>
              <a:rPr lang="en-US" smtClean="0"/>
              <a:t>prevalent</a:t>
            </a:r>
            <a:r>
              <a:rPr lang="en-US"/>
              <a:t>, </a:t>
            </a:r>
            <a:r>
              <a:rPr lang="en-US" smtClean="0"/>
              <a:t>loan tranching </a:t>
            </a:r>
            <a:r>
              <a:rPr lang="en-US" dirty="0"/>
              <a:t>would be more frequent, not </a:t>
            </a:r>
            <a:r>
              <a:rPr lang="en-US"/>
              <a:t>only </a:t>
            </a:r>
            <a:r>
              <a:rPr lang="en-US" smtClean="0"/>
              <a:t>because </a:t>
            </a:r>
            <a:r>
              <a:rPr lang="en-US" dirty="0"/>
              <a:t>structured </a:t>
            </a:r>
            <a:r>
              <a:rPr lang="en-US"/>
              <a:t>products </a:t>
            </a:r>
            <a:r>
              <a:rPr lang="en-US" smtClean="0"/>
              <a:t>are typically </a:t>
            </a:r>
            <a:r>
              <a:rPr lang="en-US" dirty="0"/>
              <a:t>sold to such investors, </a:t>
            </a:r>
            <a:r>
              <a:rPr lang="en-US"/>
              <a:t>but </a:t>
            </a:r>
            <a:r>
              <a:rPr lang="en-US" smtClean="0"/>
              <a:t>also because tranching makes </a:t>
            </a:r>
            <a:r>
              <a:rPr lang="en-US"/>
              <a:t>it </a:t>
            </a:r>
            <a:r>
              <a:rPr lang="en-US" smtClean="0"/>
              <a:t>easier </a:t>
            </a:r>
            <a:r>
              <a:rPr lang="en-US"/>
              <a:t>to </a:t>
            </a:r>
            <a:r>
              <a:rPr lang="en-US" smtClean="0"/>
              <a:t>match </a:t>
            </a:r>
            <a:r>
              <a:rPr lang="en-US" dirty="0"/>
              <a:t>their risk </a:t>
            </a:r>
            <a:r>
              <a:rPr lang="en-US"/>
              <a:t>preferences </a:t>
            </a:r>
            <a:r>
              <a:rPr lang="en-US" smtClean="0"/>
              <a:t>and constraints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3548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mtClean="0"/>
              <a:t>Aside </a:t>
            </a:r>
            <a:r>
              <a:rPr lang="en-US" dirty="0" smtClean="0"/>
              <a:t>– </a:t>
            </a:r>
            <a:r>
              <a:rPr lang="en-US" err="1" smtClean="0"/>
              <a:t>Hofstede</a:t>
            </a:r>
            <a:r>
              <a:rPr lang="en-US" smtClean="0"/>
              <a:t> Cultural </a:t>
            </a:r>
            <a:r>
              <a:rPr lang="en-US" dirty="0" smtClean="0"/>
              <a:t>Conditions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Another way to characterize </a:t>
            </a:r>
            <a:r>
              <a:rPr lang="en-US" dirty="0" smtClean="0"/>
              <a:t>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5720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individualism-collectivism</a:t>
            </a:r>
            <a:r>
              <a:rPr lang="en-US" dirty="0"/>
              <a:t>;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uncertainty avoidance</a:t>
            </a:r>
            <a:r>
              <a:rPr lang="en-US" dirty="0"/>
              <a:t>;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power distance </a:t>
            </a:r>
            <a:r>
              <a:rPr lang="en-US" dirty="0"/>
              <a:t>(strength </a:t>
            </a:r>
            <a:r>
              <a:rPr lang="en-US"/>
              <a:t>of </a:t>
            </a:r>
            <a:r>
              <a:rPr lang="en-US" smtClean="0"/>
              <a:t>social hierarchy</a:t>
            </a:r>
            <a:r>
              <a:rPr lang="en-US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masculinity-femininity </a:t>
            </a:r>
            <a:r>
              <a:rPr lang="en-US"/>
              <a:t>(</a:t>
            </a:r>
            <a:r>
              <a:rPr lang="en-US" smtClean="0"/>
              <a:t>task orientation </a:t>
            </a:r>
            <a:r>
              <a:rPr lang="en-US"/>
              <a:t>versus </a:t>
            </a:r>
            <a:r>
              <a:rPr lang="en-US" smtClean="0"/>
              <a:t>person-orientation</a:t>
            </a:r>
            <a:r>
              <a:rPr lang="en-US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long-term orientation; and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</a:t>
            </a:r>
            <a:r>
              <a:rPr lang="en-US" dirty="0" smtClean="0"/>
              <a:t>ndulgence </a:t>
            </a:r>
            <a:r>
              <a:rPr lang="en-US"/>
              <a:t>versus </a:t>
            </a:r>
            <a:r>
              <a:rPr lang="en-US" smtClean="0"/>
              <a:t>self-restraint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Critiques: </a:t>
            </a:r>
          </a:p>
          <a:p>
            <a:pPr lvl="1"/>
            <a:r>
              <a:rPr lang="en-US" smtClean="0"/>
              <a:t>inaccurate </a:t>
            </a:r>
            <a:r>
              <a:rPr lang="en-US" dirty="0" smtClean="0"/>
              <a:t>/ </a:t>
            </a:r>
            <a:r>
              <a:rPr lang="en-US" smtClean="0"/>
              <a:t>overly generalized</a:t>
            </a:r>
            <a:endParaRPr lang="en-US" dirty="0" smtClean="0"/>
          </a:p>
          <a:p>
            <a:pPr lvl="1"/>
            <a:r>
              <a:rPr lang="en-US" smtClean="0"/>
              <a:t>highly correlated</a:t>
            </a:r>
            <a:endParaRPr lang="en-US" dirty="0" smtClean="0"/>
          </a:p>
          <a:p>
            <a:pPr lvl="1"/>
            <a:r>
              <a:rPr lang="en-US" dirty="0" smtClean="0"/>
              <a:t>little time </a:t>
            </a:r>
            <a:r>
              <a:rPr lang="en-US" smtClean="0"/>
              <a:t>series variation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73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Borrower characteristics and contractual </a:t>
            </a:r>
            <a:r>
              <a:rPr lang="en-US" dirty="0"/>
              <a:t>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Riskier borrowers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smtClean="0"/>
              <a:t>more tranches</a:t>
            </a:r>
            <a:endParaRPr lang="en-US" dirty="0" smtClean="0"/>
          </a:p>
          <a:p>
            <a:pPr lvl="1"/>
            <a:r>
              <a:rPr lang="en-US" dirty="0" smtClean="0"/>
              <a:t>Borrower </a:t>
            </a:r>
            <a:r>
              <a:rPr lang="en-US" smtClean="0"/>
              <a:t>risk can </a:t>
            </a:r>
            <a:r>
              <a:rPr lang="en-US" dirty="0" smtClean="0"/>
              <a:t>be </a:t>
            </a:r>
            <a:r>
              <a:rPr lang="en-US" dirty="0" err="1" smtClean="0"/>
              <a:t>proxied</a:t>
            </a:r>
            <a:r>
              <a:rPr lang="en-US" dirty="0" smtClean="0"/>
              <a:t> by </a:t>
            </a:r>
            <a:r>
              <a:rPr lang="en-US" err="1" smtClean="0"/>
              <a:t>heterogenous</a:t>
            </a:r>
            <a:r>
              <a:rPr lang="en-US" smtClean="0"/>
              <a:t> assets on balance </a:t>
            </a:r>
            <a:r>
              <a:rPr lang="en-US" dirty="0" smtClean="0"/>
              <a:t>sheets, size, whether or not </a:t>
            </a:r>
            <a:r>
              <a:rPr lang="en-US" smtClean="0"/>
              <a:t>they are </a:t>
            </a:r>
            <a:r>
              <a:rPr lang="en-US" dirty="0" smtClean="0"/>
              <a:t>publicly listed</a:t>
            </a:r>
            <a:r>
              <a:rPr lang="en-US" smtClean="0"/>
              <a:t>, and investment grade rating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Differences </a:t>
            </a:r>
            <a:r>
              <a:rPr lang="en-US"/>
              <a:t>in </a:t>
            </a:r>
            <a:r>
              <a:rPr lang="en-US" smtClean="0"/>
              <a:t>maturities and collateral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use of </a:t>
            </a:r>
            <a:r>
              <a:rPr lang="en-US"/>
              <a:t>revolving </a:t>
            </a:r>
            <a:r>
              <a:rPr lang="en-US" smtClean="0"/>
              <a:t>facilities </a:t>
            </a:r>
            <a:r>
              <a:rPr lang="en-US"/>
              <a:t>often </a:t>
            </a:r>
            <a:r>
              <a:rPr lang="en-US" smtClean="0"/>
              <a:t>leads </a:t>
            </a:r>
            <a:r>
              <a:rPr lang="en-US"/>
              <a:t>to </a:t>
            </a:r>
            <a:r>
              <a:rPr lang="en-US" smtClean="0"/>
              <a:t>tranching </a:t>
            </a:r>
            <a:r>
              <a:rPr lang="en-US"/>
              <a:t>(</a:t>
            </a:r>
            <a:r>
              <a:rPr lang="en-US" smtClean="0"/>
              <a:t>Maskara, </a:t>
            </a:r>
            <a:r>
              <a:rPr lang="en-US" dirty="0"/>
              <a:t>2010). </a:t>
            </a:r>
            <a:endParaRPr lang="en-US" dirty="0" smtClean="0"/>
          </a:p>
          <a:p>
            <a:pPr lvl="2"/>
            <a:r>
              <a:rPr lang="en-US" smtClean="0"/>
              <a:t>Revolving loans</a:t>
            </a:r>
            <a:r>
              <a:rPr lang="en-US" dirty="0"/>
              <a:t>, </a:t>
            </a:r>
            <a:r>
              <a:rPr lang="en-US"/>
              <a:t>which </a:t>
            </a:r>
            <a:r>
              <a:rPr lang="en-US" smtClean="0"/>
              <a:t>are </a:t>
            </a:r>
            <a:r>
              <a:rPr lang="en-US" dirty="0"/>
              <a:t>more </a:t>
            </a:r>
            <a:r>
              <a:rPr lang="en-US"/>
              <a:t>flexible </a:t>
            </a:r>
            <a:r>
              <a:rPr lang="en-US" smtClean="0"/>
              <a:t>than </a:t>
            </a:r>
            <a:r>
              <a:rPr lang="en-US"/>
              <a:t>term </a:t>
            </a:r>
            <a:r>
              <a:rPr lang="en-US" smtClean="0"/>
              <a:t>loans and </a:t>
            </a:r>
            <a:r>
              <a:rPr lang="en-US" dirty="0"/>
              <a:t>bonds</a:t>
            </a:r>
            <a:r>
              <a:rPr lang="en-US"/>
              <a:t>, </a:t>
            </a:r>
            <a:r>
              <a:rPr lang="en-US" smtClean="0"/>
              <a:t>are generally awarded </a:t>
            </a:r>
            <a:r>
              <a:rPr lang="en-US" dirty="0"/>
              <a:t>to low-risk borrowers. </a:t>
            </a:r>
            <a:endParaRPr lang="en-US" dirty="0" smtClean="0"/>
          </a:p>
          <a:p>
            <a:pPr lvl="2"/>
            <a:r>
              <a:rPr lang="en-US" dirty="0" smtClean="0"/>
              <a:t>Thus</a:t>
            </a:r>
            <a:r>
              <a:rPr lang="en-US" dirty="0"/>
              <a:t>, the use of </a:t>
            </a:r>
            <a:r>
              <a:rPr lang="en-US"/>
              <a:t>such </a:t>
            </a:r>
            <a:r>
              <a:rPr lang="en-US" smtClean="0"/>
              <a:t>a facility may indicate that </a:t>
            </a:r>
            <a:r>
              <a:rPr lang="en-US"/>
              <a:t>the </a:t>
            </a:r>
            <a:r>
              <a:rPr lang="en-US" smtClean="0"/>
              <a:t>loan </a:t>
            </a:r>
            <a:r>
              <a:rPr lang="en-US" dirty="0"/>
              <a:t>is more likely to </a:t>
            </a:r>
            <a:r>
              <a:rPr lang="en-US"/>
              <a:t>be </a:t>
            </a:r>
            <a:r>
              <a:rPr lang="en-US" smtClean="0"/>
              <a:t>made </a:t>
            </a:r>
            <a:r>
              <a:rPr lang="en-US" dirty="0"/>
              <a:t>up </a:t>
            </a:r>
            <a:r>
              <a:rPr lang="en-US"/>
              <a:t>of </a:t>
            </a:r>
            <a:r>
              <a:rPr lang="en-US" smtClean="0"/>
              <a:t>a larger variety of tranches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r>
              <a:rPr lang="en-US" smtClean="0"/>
              <a:t>Transaction </a:t>
            </a:r>
            <a:r>
              <a:rPr lang="en-US" dirty="0" smtClean="0"/>
              <a:t>costs:</a:t>
            </a:r>
          </a:p>
          <a:p>
            <a:pPr lvl="1"/>
            <a:r>
              <a:rPr lang="en-US" smtClean="0"/>
              <a:t>Tranching </a:t>
            </a:r>
            <a:r>
              <a:rPr lang="en-US" dirty="0"/>
              <a:t>is costly</a:t>
            </a:r>
            <a:r>
              <a:rPr lang="en-US"/>
              <a:t>, </a:t>
            </a:r>
            <a:r>
              <a:rPr lang="en-US" smtClean="0"/>
              <a:t>and many </a:t>
            </a:r>
            <a:r>
              <a:rPr lang="en-US" dirty="0"/>
              <a:t>of these </a:t>
            </a:r>
            <a:r>
              <a:rPr lang="en-US"/>
              <a:t>costs </a:t>
            </a:r>
            <a:r>
              <a:rPr lang="en-US" smtClean="0"/>
              <a:t>are </a:t>
            </a:r>
            <a:r>
              <a:rPr lang="en-US" dirty="0"/>
              <a:t>fixed since they </a:t>
            </a:r>
            <a:r>
              <a:rPr lang="en-US"/>
              <a:t>involve </a:t>
            </a:r>
            <a:r>
              <a:rPr lang="en-US" smtClean="0"/>
              <a:t>legal</a:t>
            </a:r>
            <a:r>
              <a:rPr lang="en-US"/>
              <a:t>, </a:t>
            </a:r>
            <a:r>
              <a:rPr lang="en-US" smtClean="0"/>
              <a:t>regulatory</a:t>
            </a:r>
            <a:r>
              <a:rPr lang="en-US"/>
              <a:t>, </a:t>
            </a:r>
            <a:r>
              <a:rPr lang="en-US" smtClean="0"/>
              <a:t>rating agency</a:t>
            </a:r>
            <a:r>
              <a:rPr lang="en-US"/>
              <a:t>, </a:t>
            </a:r>
            <a:r>
              <a:rPr lang="en-US" smtClean="0"/>
              <a:t>and </a:t>
            </a:r>
            <a:r>
              <a:rPr lang="en-US" dirty="0"/>
              <a:t>servicing costs </a:t>
            </a:r>
            <a:r>
              <a:rPr lang="en-US"/>
              <a:t>(</a:t>
            </a:r>
            <a:r>
              <a:rPr lang="en-US" smtClean="0"/>
              <a:t>Brennan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2009)—not to mention the setting up </a:t>
            </a:r>
            <a:r>
              <a:rPr lang="en-US"/>
              <a:t>of </a:t>
            </a:r>
            <a:r>
              <a:rPr lang="en-US" smtClean="0"/>
              <a:t>a bank syndicate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smtClean="0"/>
              <a:t>Smaller loans </a:t>
            </a:r>
            <a:r>
              <a:rPr lang="en-US" dirty="0"/>
              <a:t>would be less likely to </a:t>
            </a:r>
            <a:r>
              <a:rPr lang="en-US"/>
              <a:t>be </a:t>
            </a:r>
            <a:r>
              <a:rPr lang="en-US" smtClean="0"/>
              <a:t>tranched </a:t>
            </a:r>
            <a:r>
              <a:rPr lang="en-US" dirty="0"/>
              <a:t>since the </a:t>
            </a:r>
            <a:r>
              <a:rPr lang="en-US"/>
              <a:t>resulting </a:t>
            </a:r>
            <a:r>
              <a:rPr lang="en-US" smtClean="0"/>
              <a:t>tranches </a:t>
            </a:r>
            <a:r>
              <a:rPr lang="en-US" dirty="0"/>
              <a:t>would be </a:t>
            </a:r>
            <a:r>
              <a:rPr lang="en-US"/>
              <a:t>too </a:t>
            </a:r>
            <a:r>
              <a:rPr lang="en-US" smtClean="0"/>
              <a:t>small </a:t>
            </a:r>
            <a:r>
              <a:rPr lang="en-US" dirty="0"/>
              <a:t>to be cost effective. </a:t>
            </a:r>
            <a:endParaRPr lang="en-US" dirty="0" smtClean="0"/>
          </a:p>
          <a:p>
            <a:pPr lvl="1"/>
            <a:r>
              <a:rPr lang="en-US" smtClean="0"/>
              <a:t>Transaction </a:t>
            </a:r>
            <a:r>
              <a:rPr lang="en-US" dirty="0"/>
              <a:t>costs </a:t>
            </a:r>
            <a:r>
              <a:rPr lang="en-US" dirty="0" smtClean="0"/>
              <a:t>theory provides </a:t>
            </a:r>
            <a:r>
              <a:rPr lang="en-US"/>
              <a:t>no </a:t>
            </a:r>
            <a:r>
              <a:rPr lang="en-US" smtClean="0"/>
              <a:t>clear </a:t>
            </a:r>
            <a:r>
              <a:rPr lang="en-US" dirty="0"/>
              <a:t>prediction of the heterogeneity </a:t>
            </a:r>
            <a:r>
              <a:rPr lang="en-US"/>
              <a:t>of </a:t>
            </a:r>
            <a:r>
              <a:rPr lang="en-US" smtClean="0"/>
              <a:t>tranches </a:t>
            </a:r>
            <a:r>
              <a:rPr lang="en-US"/>
              <a:t>of </a:t>
            </a:r>
            <a:r>
              <a:rPr lang="en-US" smtClean="0"/>
              <a:t>any </a:t>
            </a:r>
            <a:r>
              <a:rPr lang="en-US"/>
              <a:t>one </a:t>
            </a:r>
            <a:r>
              <a:rPr lang="en-US" smtClean="0"/>
              <a:t>loan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8509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do you </a:t>
            </a:r>
            <a:r>
              <a:rPr lang="en-US"/>
              <a:t>find </a:t>
            </a:r>
            <a:r>
              <a:rPr lang="en-US" smtClean="0"/>
              <a:t>Loan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057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you </a:t>
            </a:r>
            <a:r>
              <a:rPr lang="en-US"/>
              <a:t>find </a:t>
            </a:r>
            <a:r>
              <a:rPr lang="en-US" smtClean="0"/>
              <a:t>Loan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Loan </a:t>
            </a:r>
            <a:r>
              <a:rPr lang="en-US"/>
              <a:t>Pricing </a:t>
            </a:r>
            <a:r>
              <a:rPr lang="en-US" smtClean="0"/>
              <a:t>Corporation </a:t>
            </a:r>
            <a:r>
              <a:rPr lang="en-US" dirty="0"/>
              <a:t>(LPC</a:t>
            </a:r>
            <a:r>
              <a:rPr lang="en-US"/>
              <a:t>) </a:t>
            </a:r>
            <a:r>
              <a:rPr lang="en-US" smtClean="0"/>
              <a:t>DealScan database</a:t>
            </a:r>
            <a:endParaRPr lang="en-US" dirty="0" smtClean="0"/>
          </a:p>
          <a:p>
            <a:pPr lvl="1"/>
            <a:r>
              <a:rPr lang="en-US" smtClean="0"/>
              <a:t>Details </a:t>
            </a:r>
            <a:r>
              <a:rPr lang="en-US"/>
              <a:t>on </a:t>
            </a:r>
            <a:r>
              <a:rPr lang="en-US" smtClean="0"/>
              <a:t>syndicated loans and </a:t>
            </a:r>
            <a:r>
              <a:rPr lang="en-US"/>
              <a:t>borrower </a:t>
            </a:r>
            <a:r>
              <a:rPr lang="en-US" smtClean="0"/>
              <a:t>characteristics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smtClean="0"/>
              <a:t>publicly traded </a:t>
            </a:r>
            <a:r>
              <a:rPr lang="en-US" dirty="0" smtClean="0"/>
              <a:t>firms (28% of </a:t>
            </a:r>
            <a:r>
              <a:rPr lang="en-US" smtClean="0"/>
              <a:t>the sample</a:t>
            </a:r>
            <a:r>
              <a:rPr lang="en-US" dirty="0" smtClean="0"/>
              <a:t>), </a:t>
            </a:r>
            <a:r>
              <a:rPr lang="en-US" smtClean="0"/>
              <a:t>you can match </a:t>
            </a:r>
            <a:r>
              <a:rPr lang="en-US" dirty="0" smtClean="0"/>
              <a:t>to </a:t>
            </a:r>
            <a:r>
              <a:rPr lang="en-US" smtClean="0"/>
              <a:t>stock market data</a:t>
            </a:r>
            <a:endParaRPr lang="en-US" dirty="0" smtClean="0"/>
          </a:p>
          <a:p>
            <a:pPr lvl="1"/>
            <a:r>
              <a:rPr lang="en-US" dirty="0" smtClean="0"/>
              <a:t>72% </a:t>
            </a:r>
            <a:r>
              <a:rPr lang="en-US" smtClean="0"/>
              <a:t>of loans </a:t>
            </a:r>
            <a:r>
              <a:rPr lang="en-US" dirty="0" smtClean="0"/>
              <a:t>in </a:t>
            </a:r>
            <a:r>
              <a:rPr lang="en-US" smtClean="0"/>
              <a:t>the data are to private </a:t>
            </a:r>
            <a:r>
              <a:rPr lang="en-US" dirty="0" smtClean="0"/>
              <a:t>firms </a:t>
            </a:r>
            <a:r>
              <a:rPr lang="en-US" smtClean="0"/>
              <a:t>– can’t be matched </a:t>
            </a:r>
            <a:r>
              <a:rPr lang="en-US" dirty="0" smtClean="0"/>
              <a:t>with </a:t>
            </a:r>
            <a:r>
              <a:rPr lang="en-US" smtClean="0"/>
              <a:t>other databases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smtClean="0"/>
              <a:t>Initial sample</a:t>
            </a:r>
            <a:r>
              <a:rPr lang="en-US" dirty="0" smtClean="0"/>
              <a:t>: 115 countries, </a:t>
            </a:r>
            <a:r>
              <a:rPr lang="en-US"/>
              <a:t>130,537 </a:t>
            </a:r>
            <a:r>
              <a:rPr lang="en-US" smtClean="0"/>
              <a:t>loans</a:t>
            </a:r>
            <a:r>
              <a:rPr lang="en-US" dirty="0" smtClean="0"/>
              <a:t>, </a:t>
            </a:r>
            <a:r>
              <a:rPr lang="en-US"/>
              <a:t>209,099 </a:t>
            </a:r>
            <a:r>
              <a:rPr lang="en-US" smtClean="0"/>
              <a:t>tranches</a:t>
            </a:r>
            <a:r>
              <a:rPr lang="en-US" dirty="0" smtClean="0"/>
              <a:t>, 1995-2009</a:t>
            </a:r>
          </a:p>
          <a:p>
            <a:endParaRPr lang="en-US" dirty="0"/>
          </a:p>
          <a:p>
            <a:r>
              <a:rPr lang="en-US" smtClean="0"/>
              <a:t>LPC data are best after </a:t>
            </a:r>
            <a:r>
              <a:rPr lang="en-US" dirty="0" smtClean="0"/>
              <a:t>1995 </a:t>
            </a:r>
          </a:p>
          <a:p>
            <a:pPr lvl="1"/>
            <a:r>
              <a:rPr lang="en-US" smtClean="0"/>
              <a:t>(scant coverage </a:t>
            </a:r>
            <a:r>
              <a:rPr lang="en-US" dirty="0" smtClean="0"/>
              <a:t>outside the US prior to 1995)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100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Matching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mtClean="0"/>
              <a:t>Morgan Stanley Capital International </a:t>
            </a:r>
            <a:r>
              <a:rPr lang="en-US" dirty="0"/>
              <a:t>(MSCI) indices </a:t>
            </a:r>
            <a:r>
              <a:rPr lang="en-US"/>
              <a:t>from </a:t>
            </a:r>
            <a:r>
              <a:rPr lang="en-US" smtClean="0"/>
              <a:t>Compustat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The information </a:t>
            </a:r>
            <a:r>
              <a:rPr lang="en-US"/>
              <a:t>on </a:t>
            </a:r>
            <a:r>
              <a:rPr lang="en-US" smtClean="0"/>
              <a:t>legal </a:t>
            </a:r>
            <a:r>
              <a:rPr lang="en-US"/>
              <a:t>conditions </a:t>
            </a:r>
            <a:r>
              <a:rPr lang="en-US" smtClean="0"/>
              <a:t>that pertain </a:t>
            </a:r>
            <a:r>
              <a:rPr lang="en-US" dirty="0"/>
              <a:t>to </a:t>
            </a:r>
            <a:r>
              <a:rPr lang="en-US"/>
              <a:t>debt </a:t>
            </a:r>
            <a:r>
              <a:rPr lang="en-US" smtClean="0"/>
              <a:t>markets </a:t>
            </a:r>
            <a:r>
              <a:rPr lang="en-US" dirty="0"/>
              <a:t>in different countries comes </a:t>
            </a:r>
            <a:r>
              <a:rPr lang="en-US"/>
              <a:t>from </a:t>
            </a:r>
            <a:r>
              <a:rPr lang="en-US" smtClean="0"/>
              <a:t>Djankov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 (2007</a:t>
            </a:r>
            <a:r>
              <a:rPr lang="en-US"/>
              <a:t>, </a:t>
            </a:r>
            <a:r>
              <a:rPr lang="en-US" smtClean="0"/>
              <a:t>2008a) and legal-origin variables </a:t>
            </a:r>
            <a:r>
              <a:rPr lang="en-US"/>
              <a:t>from </a:t>
            </a:r>
            <a:r>
              <a:rPr lang="en-US" smtClean="0"/>
              <a:t>La Porta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 (1999, 2008). </a:t>
            </a:r>
            <a:endParaRPr lang="en-US" dirty="0" smtClean="0"/>
          </a:p>
          <a:p>
            <a:pPr lvl="1"/>
            <a:r>
              <a:rPr lang="en-US" dirty="0" smtClean="0"/>
              <a:t>Some </a:t>
            </a:r>
            <a:r>
              <a:rPr lang="en-US" dirty="0"/>
              <a:t>of </a:t>
            </a:r>
            <a:r>
              <a:rPr lang="en-US"/>
              <a:t>these </a:t>
            </a:r>
            <a:r>
              <a:rPr lang="en-US" smtClean="0"/>
              <a:t>legal variables vary </a:t>
            </a:r>
            <a:r>
              <a:rPr lang="en-US" dirty="0"/>
              <a:t>over time</a:t>
            </a:r>
            <a:r>
              <a:rPr lang="en-US"/>
              <a:t>, </a:t>
            </a:r>
            <a:r>
              <a:rPr lang="en-US" smtClean="0"/>
              <a:t>whereas </a:t>
            </a:r>
            <a:r>
              <a:rPr lang="en-US" dirty="0"/>
              <a:t>others do not. </a:t>
            </a:r>
            <a:endParaRPr lang="en-US" dirty="0" smtClean="0"/>
          </a:p>
          <a:p>
            <a:pPr lvl="1"/>
            <a:r>
              <a:rPr lang="en-US" smtClean="0"/>
              <a:t>Time-varying measures </a:t>
            </a:r>
            <a:r>
              <a:rPr lang="en-US" dirty="0"/>
              <a:t>of </a:t>
            </a:r>
            <a:r>
              <a:rPr lang="en-US"/>
              <a:t>"</a:t>
            </a:r>
            <a:r>
              <a:rPr lang="en-US" smtClean="0"/>
              <a:t>law and </a:t>
            </a:r>
            <a:r>
              <a:rPr lang="en-US" dirty="0"/>
              <a:t>order" from </a:t>
            </a:r>
            <a:r>
              <a:rPr lang="en-US"/>
              <a:t>the </a:t>
            </a:r>
            <a:r>
              <a:rPr lang="en-US" smtClean="0"/>
              <a:t>International </a:t>
            </a:r>
            <a:r>
              <a:rPr lang="en-US" dirty="0"/>
              <a:t>Country Risk Guide (ICRG), </a:t>
            </a:r>
            <a:r>
              <a:rPr lang="en-US"/>
              <a:t>which </a:t>
            </a:r>
            <a:r>
              <a:rPr lang="en-US" smtClean="0"/>
              <a:t>captures </a:t>
            </a:r>
            <a:r>
              <a:rPr lang="en-US"/>
              <a:t>two </a:t>
            </a:r>
            <a:r>
              <a:rPr lang="en-US" smtClean="0"/>
              <a:t>complementary </a:t>
            </a:r>
            <a:r>
              <a:rPr lang="en-US" dirty="0"/>
              <a:t>components: the </a:t>
            </a:r>
            <a:r>
              <a:rPr lang="en-US"/>
              <a:t>strength </a:t>
            </a:r>
            <a:r>
              <a:rPr lang="en-US" smtClean="0"/>
              <a:t>and impartiality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legal </a:t>
            </a:r>
            <a:r>
              <a:rPr lang="en-US" dirty="0"/>
              <a:t>system</a:t>
            </a:r>
            <a:r>
              <a:rPr lang="en-US"/>
              <a:t>; </a:t>
            </a:r>
            <a:r>
              <a:rPr lang="en-US" smtClean="0"/>
              <a:t>and </a:t>
            </a:r>
            <a:r>
              <a:rPr lang="en-US"/>
              <a:t>the </a:t>
            </a:r>
            <a:r>
              <a:rPr lang="en-US" smtClean="0"/>
              <a:t>assessment </a:t>
            </a:r>
            <a:r>
              <a:rPr lang="en-US"/>
              <a:t>of </a:t>
            </a:r>
            <a:r>
              <a:rPr lang="en-US" smtClean="0"/>
              <a:t>popular observance </a:t>
            </a:r>
            <a:r>
              <a:rPr lang="en-US" dirty="0"/>
              <a:t>of </a:t>
            </a:r>
            <a:r>
              <a:rPr lang="en-US"/>
              <a:t>the </a:t>
            </a:r>
            <a:r>
              <a:rPr lang="en-US" smtClean="0"/>
              <a:t>law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smtClean="0"/>
              <a:t>Time-varying Transparency International’s </a:t>
            </a:r>
            <a:r>
              <a:rPr lang="en-US" dirty="0"/>
              <a:t>corruption perceptions index. This </a:t>
            </a:r>
            <a:r>
              <a:rPr lang="en-US"/>
              <a:t>index </a:t>
            </a:r>
            <a:r>
              <a:rPr lang="en-US" smtClean="0"/>
              <a:t>measures </a:t>
            </a:r>
            <a:r>
              <a:rPr lang="en-US" dirty="0"/>
              <a:t>the degree to which corruption is perceived to </a:t>
            </a:r>
            <a:r>
              <a:rPr lang="en-US"/>
              <a:t>exist </a:t>
            </a:r>
            <a:r>
              <a:rPr lang="en-US" smtClean="0"/>
              <a:t>among </a:t>
            </a:r>
            <a:r>
              <a:rPr lang="en-US"/>
              <a:t>public </a:t>
            </a:r>
            <a:r>
              <a:rPr lang="en-US" smtClean="0"/>
              <a:t>officials and politicians </a:t>
            </a:r>
            <a:r>
              <a:rPr lang="en-US" dirty="0"/>
              <a:t>in the country.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smtClean="0"/>
              <a:t>World Bank dataset </a:t>
            </a:r>
            <a:r>
              <a:rPr lang="en-US" dirty="0"/>
              <a:t>on the structure of </a:t>
            </a:r>
            <a:r>
              <a:rPr lang="en-US"/>
              <a:t>domestic </a:t>
            </a:r>
            <a:r>
              <a:rPr lang="en-US" smtClean="0"/>
              <a:t>financial markets </a:t>
            </a:r>
            <a:r>
              <a:rPr lang="en-US" dirty="0"/>
              <a:t>(Beck </a:t>
            </a:r>
            <a:r>
              <a:rPr lang="en-US"/>
              <a:t>et </a:t>
            </a:r>
            <a:r>
              <a:rPr lang="en-US" smtClean="0"/>
              <a:t>al</a:t>
            </a:r>
            <a:r>
              <a:rPr lang="en-US" dirty="0"/>
              <a:t>., 2010). 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Final sample </a:t>
            </a:r>
            <a:r>
              <a:rPr lang="en-US" dirty="0"/>
              <a:t>for </a:t>
            </a:r>
            <a:r>
              <a:rPr lang="en-US"/>
              <a:t>the </a:t>
            </a:r>
            <a:r>
              <a:rPr lang="en-US" smtClean="0"/>
              <a:t>baseline </a:t>
            </a:r>
            <a:r>
              <a:rPr lang="en-US"/>
              <a:t>econometric </a:t>
            </a:r>
            <a:r>
              <a:rPr lang="en-US" smtClean="0"/>
              <a:t>specification </a:t>
            </a:r>
            <a:r>
              <a:rPr lang="en-US"/>
              <a:t>is </a:t>
            </a:r>
            <a:r>
              <a:rPr lang="en-US" smtClean="0"/>
              <a:t>made </a:t>
            </a:r>
            <a:r>
              <a:rPr lang="en-US" dirty="0"/>
              <a:t>up of </a:t>
            </a:r>
            <a:r>
              <a:rPr lang="en-US"/>
              <a:t>93,315 </a:t>
            </a:r>
            <a:r>
              <a:rPr lang="en-US" smtClean="0"/>
              <a:t>loans </a:t>
            </a:r>
            <a:r>
              <a:rPr lang="en-US"/>
              <a:t>with </a:t>
            </a:r>
            <a:r>
              <a:rPr lang="en-US" smtClean="0"/>
              <a:t>a total </a:t>
            </a:r>
            <a:r>
              <a:rPr lang="en-US" dirty="0"/>
              <a:t>of </a:t>
            </a:r>
            <a:r>
              <a:rPr lang="en-US"/>
              <a:t>135,236 </a:t>
            </a:r>
            <a:r>
              <a:rPr lang="en-US" smtClean="0"/>
              <a:t>tranches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2396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82003"/>
              </p:ext>
            </p:extLst>
          </p:nvPr>
        </p:nvGraphicFramePr>
        <p:xfrm>
          <a:off x="152400" y="152402"/>
          <a:ext cx="8839199" cy="6553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69314"/>
                <a:gridCol w="254358"/>
                <a:gridCol w="1856716"/>
                <a:gridCol w="1558811"/>
              </a:tblGrid>
              <a:tr h="489556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APPENDIX </a:t>
                      </a:r>
                      <a:r>
                        <a:rPr lang="en-US" sz="1500" dirty="0">
                          <a:effectLst/>
                        </a:rPr>
                        <a:t>1</a:t>
                      </a:r>
                      <a:r>
                        <a:rPr lang="en-US" sz="1500">
                          <a:effectLst/>
                        </a:rPr>
                        <a:t>: </a:t>
                      </a:r>
                      <a:r>
                        <a:rPr lang="en-US" sz="1500" smtClean="0">
                          <a:effectLst/>
                        </a:rPr>
                        <a:t>Sample </a:t>
                      </a:r>
                      <a:r>
                        <a:rPr lang="en-US" sz="1500">
                          <a:effectLst/>
                        </a:rPr>
                        <a:t>selection </a:t>
                      </a:r>
                      <a:r>
                        <a:rPr lang="en-US" sz="1500" smtClean="0">
                          <a:effectLst/>
                        </a:rPr>
                        <a:t>statistics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7768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This </a:t>
                      </a:r>
                      <a:r>
                        <a:rPr lang="en-US" sz="1500" smtClean="0">
                          <a:effectLst/>
                        </a:rPr>
                        <a:t>table </a:t>
                      </a:r>
                      <a:r>
                        <a:rPr lang="en-US" sz="1500" dirty="0">
                          <a:effectLst/>
                        </a:rPr>
                        <a:t>presents the 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 remaining </a:t>
                      </a:r>
                      <a:r>
                        <a:rPr lang="en-US" sz="1500" dirty="0">
                          <a:effectLst/>
                        </a:rPr>
                        <a:t>in </a:t>
                      </a:r>
                      <a:r>
                        <a:rPr lang="en-US" sz="1500">
                          <a:effectLst/>
                        </a:rPr>
                        <a:t>the </a:t>
                      </a:r>
                      <a:r>
                        <a:rPr lang="en-US" sz="1500" smtClean="0">
                          <a:effectLst/>
                        </a:rPr>
                        <a:t>sample after each </a:t>
                      </a:r>
                      <a:r>
                        <a:rPr lang="en-US" sz="1500" dirty="0">
                          <a:effectLst/>
                        </a:rPr>
                        <a:t>filter is imposed on </a:t>
                      </a:r>
                      <a:r>
                        <a:rPr lang="en-US" sz="1500">
                          <a:effectLst/>
                        </a:rPr>
                        <a:t>the </a:t>
                      </a:r>
                      <a:r>
                        <a:rPr lang="en-US" sz="1500" smtClean="0">
                          <a:effectLst/>
                        </a:rPr>
                        <a:t>data </a:t>
                      </a:r>
                      <a:r>
                        <a:rPr lang="en-US" sz="1500" dirty="0">
                          <a:effectLst/>
                        </a:rPr>
                        <a:t>in order </a:t>
                      </a:r>
                      <a:r>
                        <a:rPr lang="en-US" sz="1500">
                          <a:effectLst/>
                        </a:rPr>
                        <a:t>to </a:t>
                      </a:r>
                      <a:r>
                        <a:rPr lang="en-US" sz="1500" smtClean="0">
                          <a:effectLst/>
                        </a:rPr>
                        <a:t>obtain </a:t>
                      </a:r>
                      <a:r>
                        <a:rPr lang="en-US" sz="1500" dirty="0">
                          <a:effectLst/>
                        </a:rPr>
                        <a:t>the </a:t>
                      </a:r>
                      <a:r>
                        <a:rPr lang="en-US" sz="1500">
                          <a:effectLst/>
                        </a:rPr>
                        <a:t>full </a:t>
                      </a:r>
                      <a:r>
                        <a:rPr lang="en-US" sz="1500" smtClean="0">
                          <a:effectLst/>
                        </a:rPr>
                        <a:t>sample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loans </a:t>
                      </a:r>
                      <a:r>
                        <a:rPr lang="en-US" sz="1500" dirty="0">
                          <a:effectLst/>
                        </a:rPr>
                        <a:t>used in </a:t>
                      </a:r>
                      <a:r>
                        <a:rPr lang="en-US" sz="1500">
                          <a:effectLst/>
                        </a:rPr>
                        <a:t>the </a:t>
                      </a:r>
                      <a:r>
                        <a:rPr lang="en-US" sz="1500" smtClean="0">
                          <a:effectLst/>
                        </a:rPr>
                        <a:t>paper</a:t>
                      </a:r>
                      <a:r>
                        <a:rPr lang="en-US" sz="1500" dirty="0">
                          <a:effectLst/>
                        </a:rPr>
                        <a:t>.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9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tranches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loans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1834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 </a:t>
                      </a:r>
                      <a:r>
                        <a:rPr lang="en-US" sz="1500" dirty="0">
                          <a:effectLst/>
                        </a:rPr>
                        <a:t>in </a:t>
                      </a:r>
                      <a:r>
                        <a:rPr lang="en-US" sz="1500">
                          <a:effectLst/>
                        </a:rPr>
                        <a:t>the </a:t>
                      </a:r>
                      <a:r>
                        <a:rPr lang="en-US" sz="1500" smtClean="0">
                          <a:effectLst/>
                        </a:rPr>
                        <a:t>initial sample </a:t>
                      </a:r>
                      <a:r>
                        <a:rPr lang="en-US" sz="1500" dirty="0">
                          <a:effectLst/>
                        </a:rPr>
                        <a:t>(i.e</a:t>
                      </a:r>
                      <a:r>
                        <a:rPr lang="en-US" sz="1500">
                          <a:effectLst/>
                        </a:rPr>
                        <a:t>., </a:t>
                      </a:r>
                      <a:r>
                        <a:rPr lang="en-US" sz="1500" smtClean="0">
                          <a:effectLst/>
                        </a:rPr>
                        <a:t>all loans </a:t>
                      </a:r>
                      <a:r>
                        <a:rPr lang="en-US" sz="1500" dirty="0">
                          <a:effectLst/>
                        </a:rPr>
                        <a:t>from 1995–2009 found in </a:t>
                      </a:r>
                      <a:r>
                        <a:rPr lang="en-US" sz="1500">
                          <a:effectLst/>
                        </a:rPr>
                        <a:t>LPC’s </a:t>
                      </a:r>
                      <a:r>
                        <a:rPr lang="en-US" sz="1500" smtClean="0">
                          <a:effectLst/>
                        </a:rPr>
                        <a:t>DealScan database</a:t>
                      </a:r>
                      <a:r>
                        <a:rPr lang="en-US" sz="1500" dirty="0">
                          <a:effectLst/>
                        </a:rPr>
                        <a:t>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                209,099 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           130,537 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3994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 </a:t>
                      </a:r>
                      <a:r>
                        <a:rPr lang="en-US" sz="1500">
                          <a:effectLst/>
                        </a:rPr>
                        <a:t>left </a:t>
                      </a:r>
                      <a:r>
                        <a:rPr lang="en-US" sz="1500" smtClean="0">
                          <a:effectLst/>
                        </a:rPr>
                        <a:t>after </a:t>
                      </a:r>
                      <a:r>
                        <a:rPr lang="en-US" sz="1500">
                          <a:effectLst/>
                        </a:rPr>
                        <a:t>excluding </a:t>
                      </a:r>
                      <a:r>
                        <a:rPr lang="en-US" sz="1500" smtClean="0">
                          <a:effectLst/>
                        </a:rPr>
                        <a:t>deals </a:t>
                      </a:r>
                      <a:r>
                        <a:rPr lang="en-US" sz="1500" dirty="0">
                          <a:effectLst/>
                        </a:rPr>
                        <a:t>for which </a:t>
                      </a:r>
                      <a:r>
                        <a:rPr lang="en-US" sz="1500">
                          <a:effectLst/>
                        </a:rPr>
                        <a:t>no </a:t>
                      </a:r>
                      <a:r>
                        <a:rPr lang="en-US" sz="1500" smtClean="0">
                          <a:effectLst/>
                        </a:rPr>
                        <a:t>information </a:t>
                      </a:r>
                      <a:r>
                        <a:rPr lang="en-US" sz="1500">
                          <a:effectLst/>
                        </a:rPr>
                        <a:t>is </a:t>
                      </a:r>
                      <a:r>
                        <a:rPr lang="en-US" sz="1500" smtClean="0">
                          <a:effectLst/>
                        </a:rPr>
                        <a:t>available about </a:t>
                      </a:r>
                      <a:r>
                        <a:rPr lang="en-US" sz="1500" dirty="0">
                          <a:effectLst/>
                        </a:rPr>
                        <a:t>the </a:t>
                      </a:r>
                      <a:r>
                        <a:rPr lang="en-US" sz="1500">
                          <a:effectLst/>
                        </a:rPr>
                        <a:t>dependent </a:t>
                      </a:r>
                      <a:r>
                        <a:rPr lang="en-US" sz="1500" smtClean="0">
                          <a:effectLst/>
                        </a:rPr>
                        <a:t>variables </a:t>
                      </a:r>
                      <a:r>
                        <a:rPr lang="en-US" sz="1500" dirty="0">
                          <a:effectLst/>
                        </a:rPr>
                        <a:t>(number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tranches</a:t>
                      </a:r>
                      <a:r>
                        <a:rPr lang="en-US" sz="1500">
                          <a:effectLst/>
                        </a:rPr>
                        <a:t>, </a:t>
                      </a:r>
                      <a:r>
                        <a:rPr lang="en-US" sz="1500" smtClean="0">
                          <a:effectLst/>
                        </a:rPr>
                        <a:t>spread ratio</a:t>
                      </a:r>
                      <a:r>
                        <a:rPr lang="en-US" sz="1500">
                          <a:effectLst/>
                        </a:rPr>
                        <a:t>, </a:t>
                      </a:r>
                      <a:r>
                        <a:rPr lang="en-US" sz="1500" smtClean="0">
                          <a:effectLst/>
                        </a:rPr>
                        <a:t>and spread range</a:t>
                      </a:r>
                      <a:r>
                        <a:rPr lang="en-US" sz="1500">
                          <a:effectLst/>
                        </a:rPr>
                        <a:t>) </a:t>
                      </a:r>
                      <a:r>
                        <a:rPr lang="en-US" sz="1500" smtClean="0">
                          <a:effectLst/>
                        </a:rPr>
                        <a:t>and after </a:t>
                      </a:r>
                      <a:r>
                        <a:rPr lang="en-US" sz="1500">
                          <a:effectLst/>
                        </a:rPr>
                        <a:t>excluding </a:t>
                      </a:r>
                      <a:r>
                        <a:rPr lang="en-US" sz="1500" smtClean="0">
                          <a:effectLst/>
                        </a:rPr>
                        <a:t>deals </a:t>
                      </a:r>
                      <a:r>
                        <a:rPr lang="en-US" sz="1500" dirty="0">
                          <a:effectLst/>
                        </a:rPr>
                        <a:t>within the upper 3% of the </a:t>
                      </a:r>
                      <a:r>
                        <a:rPr lang="en-US" sz="1500">
                          <a:effectLst/>
                        </a:rPr>
                        <a:t>dependent </a:t>
                      </a:r>
                      <a:r>
                        <a:rPr lang="en-US" sz="1500" smtClean="0">
                          <a:effectLst/>
                        </a:rPr>
                        <a:t>variables </a:t>
                      </a:r>
                      <a:r>
                        <a:rPr lang="en-US" sz="1500" dirty="0">
                          <a:effectLst/>
                        </a:rPr>
                        <a:t>in order to filter out outliers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                153,248 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           105,751 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1834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 </a:t>
                      </a:r>
                      <a:r>
                        <a:rPr lang="en-US" sz="1500">
                          <a:effectLst/>
                        </a:rPr>
                        <a:t>left </a:t>
                      </a:r>
                      <a:r>
                        <a:rPr lang="en-US" sz="1500" smtClean="0">
                          <a:effectLst/>
                        </a:rPr>
                        <a:t>after </a:t>
                      </a:r>
                      <a:r>
                        <a:rPr lang="en-US" sz="1500">
                          <a:effectLst/>
                        </a:rPr>
                        <a:t>excluding </a:t>
                      </a:r>
                      <a:r>
                        <a:rPr lang="en-US" sz="1500" smtClean="0">
                          <a:effectLst/>
                        </a:rPr>
                        <a:t>deals </a:t>
                      </a:r>
                      <a:r>
                        <a:rPr lang="en-US" sz="1500" dirty="0">
                          <a:effectLst/>
                        </a:rPr>
                        <a:t>with </a:t>
                      </a:r>
                      <a:r>
                        <a:rPr lang="en-US" sz="1500">
                          <a:effectLst/>
                        </a:rPr>
                        <a:t>missing </a:t>
                      </a:r>
                      <a:r>
                        <a:rPr lang="en-US" sz="1500" smtClean="0">
                          <a:effectLst/>
                        </a:rPr>
                        <a:t>information </a:t>
                      </a:r>
                      <a:r>
                        <a:rPr lang="en-US" sz="1500" dirty="0">
                          <a:effectLst/>
                        </a:rPr>
                        <a:t>on </a:t>
                      </a:r>
                      <a:r>
                        <a:rPr lang="en-US" sz="1500">
                          <a:effectLst/>
                        </a:rPr>
                        <a:t>key </a:t>
                      </a:r>
                      <a:r>
                        <a:rPr lang="en-US" sz="1500" smtClean="0">
                          <a:effectLst/>
                        </a:rPr>
                        <a:t>explanatory variables </a:t>
                      </a:r>
                      <a:r>
                        <a:rPr lang="en-US" sz="1500" dirty="0">
                          <a:effectLst/>
                        </a:rPr>
                        <a:t>in </a:t>
                      </a:r>
                      <a:r>
                        <a:rPr lang="en-US" sz="1500">
                          <a:effectLst/>
                        </a:rPr>
                        <a:t>the </a:t>
                      </a:r>
                      <a:r>
                        <a:rPr lang="en-US" sz="1500" smtClean="0">
                          <a:effectLst/>
                        </a:rPr>
                        <a:t>baseline specification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                135,236 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            93,315 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266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FIGURE 1</a:t>
            </a:r>
            <a:r>
              <a:rPr lang="en-US" b="1"/>
              <a:t>: </a:t>
            </a:r>
            <a:r>
              <a:rPr lang="en-US" b="1" smtClean="0"/>
              <a:t>Combinations </a:t>
            </a:r>
            <a:r>
              <a:rPr lang="en-US" b="1"/>
              <a:t>of </a:t>
            </a:r>
            <a:r>
              <a:rPr lang="en-US" b="1" smtClean="0"/>
              <a:t>tranches </a:t>
            </a:r>
            <a:r>
              <a:rPr lang="en-US" b="1" dirty="0"/>
              <a:t>(</a:t>
            </a:r>
            <a:r>
              <a:rPr lang="en-US" b="1"/>
              <a:t>or </a:t>
            </a:r>
            <a:r>
              <a:rPr lang="en-US" b="1" smtClean="0"/>
              <a:t>facilities</a:t>
            </a:r>
            <a:r>
              <a:rPr lang="en-US" b="1" dirty="0"/>
              <a:t>) in </a:t>
            </a:r>
            <a:r>
              <a:rPr lang="en-US" b="1"/>
              <a:t>the </a:t>
            </a:r>
            <a:r>
              <a:rPr lang="en-US" b="1" smtClean="0"/>
              <a:t>syndicated loan market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7993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547747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figure presents the distribution of </a:t>
            </a:r>
            <a:r>
              <a:rPr lang="en-US"/>
              <a:t>the </a:t>
            </a:r>
            <a:r>
              <a:rPr lang="en-US" smtClean="0"/>
              <a:t>total </a:t>
            </a:r>
            <a:r>
              <a:rPr lang="en-US" dirty="0"/>
              <a:t>number </a:t>
            </a:r>
            <a:r>
              <a:rPr lang="en-US"/>
              <a:t>of </a:t>
            </a:r>
            <a:r>
              <a:rPr lang="en-US" smtClean="0"/>
              <a:t>loans </a:t>
            </a:r>
            <a:r>
              <a:rPr lang="en-US" dirty="0"/>
              <a:t>in </a:t>
            </a:r>
            <a:r>
              <a:rPr lang="en-US"/>
              <a:t>our </a:t>
            </a:r>
            <a:r>
              <a:rPr lang="en-US" smtClean="0"/>
              <a:t>sample according </a:t>
            </a:r>
            <a:r>
              <a:rPr lang="en-US" dirty="0"/>
              <a:t>to the number </a:t>
            </a:r>
            <a:r>
              <a:rPr lang="en-US"/>
              <a:t>of </a:t>
            </a:r>
            <a:r>
              <a:rPr lang="en-US" smtClean="0"/>
              <a:t>tranches and </a:t>
            </a:r>
            <a:r>
              <a:rPr lang="en-US" dirty="0"/>
              <a:t>the type </a:t>
            </a:r>
            <a:r>
              <a:rPr lang="en-US"/>
              <a:t>of </a:t>
            </a:r>
            <a:r>
              <a:rPr lang="en-US" smtClean="0"/>
              <a:t>facility</a:t>
            </a:r>
            <a:r>
              <a:rPr lang="en-US" dirty="0"/>
              <a:t>. The numbers </a:t>
            </a:r>
            <a:r>
              <a:rPr lang="en-US"/>
              <a:t>in </a:t>
            </a:r>
            <a:r>
              <a:rPr lang="en-US" smtClean="0"/>
              <a:t>percentage </a:t>
            </a:r>
            <a:r>
              <a:rPr lang="en-US"/>
              <a:t>in </a:t>
            </a:r>
            <a:r>
              <a:rPr lang="en-US" smtClean="0"/>
              <a:t>each </a:t>
            </a:r>
            <a:r>
              <a:rPr lang="en-US" dirty="0"/>
              <a:t>node show the proportion </a:t>
            </a:r>
            <a:r>
              <a:rPr lang="en-US"/>
              <a:t>of </a:t>
            </a:r>
            <a:r>
              <a:rPr lang="en-US" smtClean="0"/>
              <a:t>loans </a:t>
            </a:r>
            <a:r>
              <a:rPr lang="en-US"/>
              <a:t>in </a:t>
            </a:r>
            <a:r>
              <a:rPr lang="en-US" smtClean="0"/>
              <a:t>each </a:t>
            </a:r>
            <a:r>
              <a:rPr lang="en-US"/>
              <a:t>node </a:t>
            </a:r>
            <a:r>
              <a:rPr lang="en-US" smtClean="0"/>
              <a:t>above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96676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48388"/>
              </p:ext>
            </p:extLst>
          </p:nvPr>
        </p:nvGraphicFramePr>
        <p:xfrm>
          <a:off x="152403" y="152398"/>
          <a:ext cx="8839197" cy="6553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9190"/>
                <a:gridCol w="709062"/>
                <a:gridCol w="709062"/>
                <a:gridCol w="242649"/>
                <a:gridCol w="708117"/>
                <a:gridCol w="708117"/>
                <a:gridCol w="242649"/>
                <a:gridCol w="708117"/>
                <a:gridCol w="708117"/>
                <a:gridCol w="894117"/>
              </a:tblGrid>
              <a:tr h="7467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Variables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Full </a:t>
                      </a:r>
                      <a:r>
                        <a:rPr lang="en-US" sz="900" smtClean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Deals that are </a:t>
                      </a:r>
                      <a:r>
                        <a:rPr lang="en-US" sz="900">
                          <a:effectLst/>
                        </a:rPr>
                        <a:t>not </a:t>
                      </a:r>
                      <a:r>
                        <a:rPr lang="en-US" sz="900" smtClean="0">
                          <a:effectLst/>
                        </a:rPr>
                        <a:t>tranched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Deals that are tranched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Tranched </a:t>
                      </a:r>
                      <a:r>
                        <a:rPr lang="en-US" sz="900" dirty="0">
                          <a:effectLst/>
                        </a:rPr>
                        <a:t>vs</a:t>
                      </a:r>
                      <a:r>
                        <a:rPr lang="en-US" sz="900">
                          <a:effectLst/>
                        </a:rPr>
                        <a:t>. </a:t>
                      </a:r>
                      <a:r>
                        <a:rPr lang="en-US" sz="900" smtClean="0">
                          <a:effectLst/>
                        </a:rPr>
                        <a:t>non-tranched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301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Mean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Dev.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Mean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Dev.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Mean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Dev.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p-value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301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Loan </a:t>
                      </a:r>
                      <a:r>
                        <a:rPr lang="en-US" sz="900">
                          <a:effectLst/>
                        </a:rPr>
                        <a:t>is </a:t>
                      </a:r>
                      <a:r>
                        <a:rPr lang="en-US" sz="900" smtClean="0">
                          <a:effectLst/>
                        </a:rPr>
                        <a:t>tranched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0.308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0.462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Number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tranches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1.449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0.770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2.457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Deal amount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310.2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881.6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247.4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663.5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451.0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1226.8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Average tranche amount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229.6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616.4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247.4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663.5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189.7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492.1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Spread range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6.968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23.781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20.702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37.362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Spread ratio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0.132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1.119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0.207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Average maturity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48.833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41.875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44.290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39.040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59.027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46.024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Range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maturities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4.739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17.754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15.374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29.310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Standard deviation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maturities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2.975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10.959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9.652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18.034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Standard deviation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maturities </a:t>
                      </a:r>
                      <a:r>
                        <a:rPr lang="en-US" sz="900" dirty="0">
                          <a:effectLst/>
                        </a:rPr>
                        <a:t>= 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0.851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0.356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0.517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Revolving </a:t>
                      </a:r>
                      <a:r>
                        <a:rPr lang="en-US" sz="900" smtClean="0">
                          <a:effectLst/>
                        </a:rPr>
                        <a:t>facility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0.532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0.461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0.690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0.462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Borrower </a:t>
                      </a:r>
                      <a:r>
                        <a:rPr lang="en-US" sz="900" smtClean="0">
                          <a:effectLst/>
                        </a:rPr>
                        <a:t>has </a:t>
                      </a:r>
                      <a:r>
                        <a:rPr lang="en-US" sz="900" dirty="0">
                          <a:effectLst/>
                        </a:rPr>
                        <a:t>public listing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0.296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0.308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0.461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0.270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0.444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Borrower </a:t>
                      </a:r>
                      <a:r>
                        <a:rPr lang="en-US" sz="900">
                          <a:effectLst/>
                        </a:rPr>
                        <a:t>is </a:t>
                      </a:r>
                      <a:r>
                        <a:rPr lang="en-US" sz="900" smtClean="0">
                          <a:effectLst/>
                        </a:rPr>
                        <a:t>a corporation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0.666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0.472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0.642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0.479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0.718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Investment </a:t>
                      </a:r>
                      <a:r>
                        <a:rPr lang="en-US" sz="900" smtClean="0">
                          <a:effectLst/>
                        </a:rPr>
                        <a:t>grade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0.104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0.305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0.116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0.320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0.268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Borrower’s </a:t>
                      </a:r>
                      <a:r>
                        <a:rPr lang="en-US" sz="900" smtClean="0">
                          <a:effectLst/>
                        </a:rPr>
                        <a:t>rating </a:t>
                      </a:r>
                      <a:r>
                        <a:rPr lang="en-US" sz="900" dirty="0">
                          <a:effectLst/>
                        </a:rPr>
                        <a:t>is </a:t>
                      </a:r>
                      <a:r>
                        <a:rPr lang="en-US" sz="900">
                          <a:effectLst/>
                        </a:rPr>
                        <a:t>not </a:t>
                      </a:r>
                      <a:r>
                        <a:rPr lang="en-US" sz="900" smtClean="0">
                          <a:effectLst/>
                        </a:rPr>
                        <a:t>available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0.097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0.296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0.082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0.274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0.131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0.337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Common-law </a:t>
                      </a:r>
                      <a:r>
                        <a:rPr lang="en-US" sz="900" dirty="0">
                          <a:effectLst/>
                        </a:rPr>
                        <a:t>origin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0.741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0.438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0.713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0.805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0.396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Creditor rights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0.916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1.532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0.888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1.558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0.975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256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Efficiency of debt collection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83.107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16.175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83.811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15.745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81.523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16.997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  <a:tr h="3374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smtClean="0">
                          <a:effectLst/>
                        </a:rPr>
                        <a:t>Law </a:t>
                      </a:r>
                      <a:r>
                        <a:rPr lang="en-US" sz="900" dirty="0">
                          <a:effectLst/>
                        </a:rPr>
                        <a:t>&amp; order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5.289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0.775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5.298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0.758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5.271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0.811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0.000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93" marR="6689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64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791"/>
              </p:ext>
            </p:extLst>
          </p:nvPr>
        </p:nvGraphicFramePr>
        <p:xfrm>
          <a:off x="152400" y="152398"/>
          <a:ext cx="8839203" cy="6553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152400"/>
                <a:gridCol w="672688"/>
                <a:gridCol w="675813"/>
                <a:gridCol w="653763"/>
                <a:gridCol w="675813"/>
                <a:gridCol w="591784"/>
                <a:gridCol w="675813"/>
                <a:gridCol w="675813"/>
                <a:gridCol w="623369"/>
                <a:gridCol w="643631"/>
                <a:gridCol w="675813"/>
                <a:gridCol w="750903"/>
              </a:tblGrid>
              <a:tr h="1403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Transaction </a:t>
                      </a:r>
                      <a:r>
                        <a:rPr lang="en-US" sz="800" dirty="0">
                          <a:effectLst/>
                        </a:rPr>
                        <a:t>purpose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Percentage </a:t>
                      </a:r>
                      <a:r>
                        <a:rPr lang="en-US" sz="800">
                          <a:effectLst/>
                        </a:rPr>
                        <a:t>of </a:t>
                      </a:r>
                      <a:r>
                        <a:rPr lang="en-US" sz="800" smtClean="0">
                          <a:effectLst/>
                        </a:rPr>
                        <a:t>loan sample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Fraction </a:t>
                      </a:r>
                      <a:r>
                        <a:rPr lang="en-US" sz="800">
                          <a:effectLst/>
                        </a:rPr>
                        <a:t>of </a:t>
                      </a:r>
                      <a:r>
                        <a:rPr lang="en-US" sz="800" smtClean="0">
                          <a:effectLst/>
                        </a:rPr>
                        <a:t>loans tranched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Mean </a:t>
                      </a:r>
                      <a:r>
                        <a:rPr lang="en-US" sz="800" dirty="0">
                          <a:effectLst/>
                        </a:rPr>
                        <a:t>number </a:t>
                      </a:r>
                      <a:r>
                        <a:rPr lang="en-US" sz="800">
                          <a:effectLst/>
                        </a:rPr>
                        <a:t>of </a:t>
                      </a:r>
                      <a:r>
                        <a:rPr lang="en-US" sz="800" smtClean="0">
                          <a:effectLst/>
                        </a:rPr>
                        <a:t>tranches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Average spread range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Average spread 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ratio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Borrower </a:t>
                      </a:r>
                      <a:r>
                        <a:rPr lang="en-US" sz="800" smtClean="0">
                          <a:effectLst/>
                        </a:rPr>
                        <a:t>has </a:t>
                      </a:r>
                      <a:r>
                        <a:rPr lang="en-US" sz="800" dirty="0">
                          <a:effectLst/>
                        </a:rPr>
                        <a:t>public listing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Borrower’s </a:t>
                      </a:r>
                      <a:r>
                        <a:rPr lang="en-US" sz="800" smtClean="0">
                          <a:effectLst/>
                        </a:rPr>
                        <a:t>rating </a:t>
                      </a:r>
                      <a:r>
                        <a:rPr lang="en-US" sz="800">
                          <a:effectLst/>
                        </a:rPr>
                        <a:t>not </a:t>
                      </a:r>
                      <a:r>
                        <a:rPr lang="en-US" sz="800" smtClean="0">
                          <a:effectLst/>
                        </a:rPr>
                        <a:t>available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Investment </a:t>
                      </a:r>
                      <a:r>
                        <a:rPr lang="en-US" sz="800" smtClean="0">
                          <a:effectLst/>
                        </a:rPr>
                        <a:t>grade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Average maturity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Range </a:t>
                      </a:r>
                      <a:r>
                        <a:rPr lang="en-US" sz="800">
                          <a:effectLst/>
                        </a:rPr>
                        <a:t>of </a:t>
                      </a:r>
                      <a:r>
                        <a:rPr lang="en-US" sz="800" smtClean="0">
                          <a:effectLst/>
                        </a:rPr>
                        <a:t>maturities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Revolving </a:t>
                      </a:r>
                      <a:r>
                        <a:rPr lang="en-US" sz="800" smtClean="0">
                          <a:effectLst/>
                        </a:rPr>
                        <a:t>facility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6874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General corporate </a:t>
                      </a:r>
                      <a:r>
                        <a:rPr lang="en-US" sz="800" dirty="0">
                          <a:effectLst/>
                        </a:rPr>
                        <a:t>purpose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43.00%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0.246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1.330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16.819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1.107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0.266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0.137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47.370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2.960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0.478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Debt </a:t>
                      </a:r>
                      <a:r>
                        <a:rPr lang="en-US" sz="800" smtClean="0">
                          <a:effectLst/>
                        </a:rPr>
                        <a:t>repayment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13.87%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0.341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1.490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17.963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0.364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0.082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0.094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49.821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4.911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0.661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Working </a:t>
                      </a:r>
                      <a:r>
                        <a:rPr lang="en-US" sz="800" smtClean="0">
                          <a:effectLst/>
                        </a:rPr>
                        <a:t>capital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12.29%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0.205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1.271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20.144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0.057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0.074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38.338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2.445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0.666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6874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Merger </a:t>
                      </a:r>
                      <a:r>
                        <a:rPr lang="en-US" sz="800" smtClean="0">
                          <a:effectLst/>
                        </a:rPr>
                        <a:t>and acquisition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8.91%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0.524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1.803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23.028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1.117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0.388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0.024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52.039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7.928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0.721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LBO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2.97%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0.828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2.511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40.703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1.171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0.134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71.607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12.435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Real estate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3.49%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0.142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1.195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17.916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1.123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0.014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40.748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1.498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0.208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Project </a:t>
                      </a:r>
                      <a:r>
                        <a:rPr lang="en-US" sz="800" smtClean="0">
                          <a:effectLst/>
                        </a:rPr>
                        <a:t>finance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2.79%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0.490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1.793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14.389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1.130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0.163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0.022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110.798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24.344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0.262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smtClean="0">
                          <a:effectLst/>
                        </a:rPr>
                        <a:t>Any </a:t>
                      </a:r>
                      <a:r>
                        <a:rPr lang="en-US" sz="800" dirty="0">
                          <a:effectLst/>
                        </a:rPr>
                        <a:t>other purpose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12.67%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0.401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1.596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19.112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0.334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0.096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0.174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43.894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5.348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440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  <a:tr h="6874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Full </a:t>
                      </a:r>
                      <a:r>
                        <a:rPr lang="en-US" sz="800" smtClean="0">
                          <a:effectLst/>
                        </a:rPr>
                        <a:t>sample </a:t>
                      </a:r>
                      <a:r>
                        <a:rPr lang="en-US" sz="800" dirty="0">
                          <a:effectLst/>
                        </a:rPr>
                        <a:t>(</a:t>
                      </a:r>
                      <a:r>
                        <a:rPr lang="en-US" sz="800">
                          <a:effectLst/>
                        </a:rPr>
                        <a:t>93,315 </a:t>
                      </a:r>
                      <a:r>
                        <a:rPr lang="en-US" sz="800" smtClean="0">
                          <a:effectLst/>
                        </a:rPr>
                        <a:t>loans</a:t>
                      </a:r>
                      <a:r>
                        <a:rPr lang="en-US" sz="8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100.00%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0.308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1.449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20.702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1.119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0.296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0.097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0.104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48.833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4.739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0.532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144" marR="6214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269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832412"/>
              </p:ext>
            </p:extLst>
          </p:nvPr>
        </p:nvGraphicFramePr>
        <p:xfrm>
          <a:off x="152400" y="152406"/>
          <a:ext cx="8839199" cy="6553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2937"/>
                <a:gridCol w="121314"/>
                <a:gridCol w="557645"/>
                <a:gridCol w="121314"/>
                <a:gridCol w="937674"/>
                <a:gridCol w="121314"/>
                <a:gridCol w="1032849"/>
                <a:gridCol w="121314"/>
                <a:gridCol w="1032849"/>
                <a:gridCol w="121314"/>
                <a:gridCol w="937674"/>
                <a:gridCol w="121314"/>
                <a:gridCol w="747994"/>
                <a:gridCol w="121314"/>
                <a:gridCol w="570379"/>
              </a:tblGrid>
              <a:tr h="10996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Country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(1)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Number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Deals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(2)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Volume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Syndicated Loans </a:t>
                      </a:r>
                      <a:r>
                        <a:rPr lang="en-US" sz="900" dirty="0">
                          <a:effectLst/>
                        </a:rPr>
                        <a:t>over GDP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(3)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Volume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Tranched Loans </a:t>
                      </a:r>
                      <a:r>
                        <a:rPr lang="en-US" sz="900" dirty="0">
                          <a:effectLst/>
                        </a:rPr>
                        <a:t>over GDP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(4)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Fraction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Tranched Loans </a:t>
                      </a:r>
                      <a:r>
                        <a:rPr lang="en-US" sz="900" dirty="0">
                          <a:effectLst/>
                        </a:rPr>
                        <a:t>(weighted)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(5)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Fraction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Tranched Loans </a:t>
                      </a:r>
                      <a:r>
                        <a:rPr lang="en-US" sz="900" dirty="0">
                          <a:effectLst/>
                        </a:rPr>
                        <a:t>(un-weighted)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(6)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Mean </a:t>
                      </a:r>
                      <a:r>
                        <a:rPr lang="en-US" sz="900" dirty="0">
                          <a:effectLst/>
                        </a:rPr>
                        <a:t>Number </a:t>
                      </a:r>
                      <a:r>
                        <a:rPr lang="en-US" sz="900">
                          <a:effectLst/>
                        </a:rPr>
                        <a:t>of </a:t>
                      </a:r>
                      <a:r>
                        <a:rPr lang="en-US" sz="900" smtClean="0">
                          <a:effectLst/>
                        </a:rPr>
                        <a:t>Tranches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(7)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Average Spread Ratio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4290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smtClean="0">
                          <a:effectLst/>
                        </a:rPr>
                        <a:t>Common-Law Legal </a:t>
                      </a:r>
                      <a:r>
                        <a:rPr lang="en-US" sz="900" u="sng" dirty="0">
                          <a:effectLst/>
                        </a:rPr>
                        <a:t>Origin </a:t>
                      </a:r>
                      <a:r>
                        <a:rPr lang="en-US" sz="900" u="sng">
                          <a:effectLst/>
                        </a:rPr>
                        <a:t>(</a:t>
                      </a:r>
                      <a:r>
                        <a:rPr lang="en-US" sz="900" u="sng" smtClean="0">
                          <a:effectLst/>
                        </a:rPr>
                        <a:t>Total</a:t>
                      </a:r>
                      <a:r>
                        <a:rPr lang="en-US" sz="900" u="sng" dirty="0">
                          <a:effectLst/>
                        </a:rPr>
                        <a:t>)</a:t>
                      </a:r>
                      <a:endParaRPr lang="en-US" sz="1100" u="sng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69185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0.063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0.367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1.489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1.115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United </a:t>
                      </a:r>
                      <a:r>
                        <a:rPr lang="en-US" sz="900" smtClean="0">
                          <a:effectLst/>
                        </a:rPr>
                        <a:t>States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50889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0.107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0.424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0.318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1.451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1.115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Australia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4877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0.127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0.578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0.345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1.565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1.177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United Kingdom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3736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0.081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0.322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1.525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1.137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Canada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2687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0.420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0.357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1.518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1.118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Malaysia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1266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0.162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0.090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0.578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0.520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1.883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1.033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Singapore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1177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0.146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0.092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0.616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0.594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1.619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1.064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Thailand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1039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0.061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0.583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1.896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1.027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India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905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0.329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1.456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1.090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New </a:t>
                      </a:r>
                      <a:r>
                        <a:rPr lang="en-US" sz="900" smtClean="0">
                          <a:effectLst/>
                        </a:rPr>
                        <a:t>Zealand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493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0.605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0.537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1.829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1.143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05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Ireland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364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0.375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0.164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1.299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1.110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smtClean="0">
                          <a:effectLst/>
                        </a:rPr>
                        <a:t>Civil-Law Legal </a:t>
                      </a:r>
                      <a:r>
                        <a:rPr lang="en-US" sz="900" u="sng" dirty="0">
                          <a:effectLst/>
                        </a:rPr>
                        <a:t>Origin </a:t>
                      </a:r>
                      <a:r>
                        <a:rPr lang="en-US" sz="900" u="sng">
                          <a:effectLst/>
                        </a:rPr>
                        <a:t>(</a:t>
                      </a:r>
                      <a:r>
                        <a:rPr lang="en-US" sz="900" u="sng" smtClean="0">
                          <a:effectLst/>
                        </a:rPr>
                        <a:t>Total</a:t>
                      </a:r>
                      <a:r>
                        <a:rPr lang="en-US" sz="900" u="sng" dirty="0">
                          <a:effectLst/>
                        </a:rPr>
                        <a:t>)</a:t>
                      </a:r>
                      <a:endParaRPr lang="en-US" sz="1100" u="sng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24130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0.340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0.256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1.336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1.143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Japan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11820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0.024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1.181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1.086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France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1942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0.023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0.479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0.352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1.598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1.209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Indonesia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1240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0.050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0.517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0.449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1.733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1.050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Spain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1220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0.372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0.291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1.568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1.224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The </a:t>
                      </a:r>
                      <a:r>
                        <a:rPr lang="en-US" sz="900" smtClean="0">
                          <a:effectLst/>
                        </a:rPr>
                        <a:t>Netherlands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1005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0.034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0.399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0.282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1.556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1.165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Italy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744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0.024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0.330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1.604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1.193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Sweden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643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0.046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0.251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0.147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1.199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1.081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effectLst/>
                        </a:rPr>
                        <a:t>Norway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638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0.257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0.169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1.214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1.091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1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Mexico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605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0.025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0.367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0.297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1.391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1.202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05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Philippines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585 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0.082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0.602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0.529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1.823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1.042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91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Tests </a:t>
                      </a:r>
                      <a:r>
                        <a:rPr lang="en-US" sz="900" u="sng">
                          <a:effectLst/>
                        </a:rPr>
                        <a:t>of </a:t>
                      </a:r>
                      <a:r>
                        <a:rPr lang="en-US" sz="900" u="sng" smtClean="0">
                          <a:effectLst/>
                        </a:rPr>
                        <a:t>Means </a:t>
                      </a:r>
                      <a:r>
                        <a:rPr lang="en-US" sz="900" u="sng">
                          <a:effectLst/>
                        </a:rPr>
                        <a:t>(</a:t>
                      </a:r>
                      <a:r>
                        <a:rPr lang="en-US" sz="900" u="sng" smtClean="0">
                          <a:effectLst/>
                        </a:rPr>
                        <a:t>t-stat values</a:t>
                      </a:r>
                      <a:r>
                        <a:rPr lang="en-US" sz="900" u="sng" dirty="0">
                          <a:effectLst/>
                        </a:rPr>
                        <a:t>):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</a:tr>
              <a:tr h="25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Common </a:t>
                      </a:r>
                      <a:r>
                        <a:rPr lang="en-US" sz="900" smtClean="0">
                          <a:effectLst/>
                        </a:rPr>
                        <a:t>Law </a:t>
                      </a:r>
                      <a:r>
                        <a:rPr lang="en-US" sz="900" dirty="0">
                          <a:effectLst/>
                        </a:rPr>
                        <a:t>versus </a:t>
                      </a:r>
                      <a:r>
                        <a:rPr lang="en-US" sz="900">
                          <a:effectLst/>
                        </a:rPr>
                        <a:t>Civil </a:t>
                      </a:r>
                      <a:r>
                        <a:rPr lang="en-US" sz="900" smtClean="0">
                          <a:effectLst/>
                        </a:rPr>
                        <a:t>Law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- -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7.571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7.571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4.928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6.062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26.598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-6.850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5884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 smtClean="0"/>
              <a:t>Country </a:t>
            </a:r>
            <a:r>
              <a:rPr lang="en-US" smtClean="0"/>
              <a:t>Level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size of </a:t>
            </a:r>
            <a:r>
              <a:rPr lang="en-US"/>
              <a:t>the </a:t>
            </a:r>
            <a:r>
              <a:rPr lang="en-US" smtClean="0"/>
              <a:t>tranched-loan market as a </a:t>
            </a:r>
            <a:r>
              <a:rPr lang="en-US" dirty="0"/>
              <a:t>proportion of GDP</a:t>
            </a:r>
          </a:p>
          <a:p>
            <a:endParaRPr lang="en-US" dirty="0" smtClean="0"/>
          </a:p>
          <a:p>
            <a:r>
              <a:rPr lang="en-US" smtClean="0"/>
              <a:t>Tobit panel </a:t>
            </a:r>
            <a:r>
              <a:rPr lang="en-US" dirty="0" smtClean="0"/>
              <a:t>regression, </a:t>
            </a:r>
            <a:r>
              <a:rPr lang="en-US" smtClean="0"/>
              <a:t>clustered standard </a:t>
            </a:r>
            <a:r>
              <a:rPr lang="en-US" dirty="0" smtClean="0"/>
              <a:t>errors by country </a:t>
            </a:r>
          </a:p>
          <a:p>
            <a:pPr lvl="1"/>
            <a:r>
              <a:rPr lang="en-US" dirty="0" smtClean="0"/>
              <a:t>(Petersen 2009 RFS) – go to Mitchel </a:t>
            </a:r>
            <a:r>
              <a:rPr lang="en-US" smtClean="0"/>
              <a:t>Petersen’s webpage at </a:t>
            </a:r>
            <a:r>
              <a:rPr lang="en-US" dirty="0" smtClean="0"/>
              <a:t>Northwestern to get </a:t>
            </a:r>
            <a:r>
              <a:rPr lang="en-US" smtClean="0"/>
              <a:t>the programming </a:t>
            </a:r>
            <a:r>
              <a:rPr lang="en-US" dirty="0" smtClean="0"/>
              <a:t>procedure </a:t>
            </a:r>
            <a:r>
              <a:rPr lang="en-US" smtClean="0"/>
              <a:t>for Stata</a:t>
            </a:r>
            <a:endParaRPr lang="en-US" dirty="0" smtClean="0"/>
          </a:p>
          <a:p>
            <a:endParaRPr lang="en-US" dirty="0"/>
          </a:p>
          <a:p>
            <a:r>
              <a:rPr lang="en-US" smtClean="0"/>
              <a:t>Panel A </a:t>
            </a:r>
            <a:r>
              <a:rPr lang="en-US" dirty="0" smtClean="0"/>
              <a:t>Results:</a:t>
            </a:r>
          </a:p>
          <a:p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size of </a:t>
            </a:r>
            <a:r>
              <a:rPr lang="en-US"/>
              <a:t>the </a:t>
            </a:r>
            <a:r>
              <a:rPr lang="en-US" smtClean="0"/>
              <a:t>tranched-loan market as a </a:t>
            </a:r>
            <a:r>
              <a:rPr lang="en-US" dirty="0"/>
              <a:t>proportion of GDP is </a:t>
            </a:r>
            <a:r>
              <a:rPr lang="en-US"/>
              <a:t>2.01 </a:t>
            </a:r>
            <a:r>
              <a:rPr lang="en-US" smtClean="0"/>
              <a:t>percentage </a:t>
            </a:r>
            <a:r>
              <a:rPr lang="en-US" dirty="0"/>
              <a:t>points higher </a:t>
            </a:r>
            <a:r>
              <a:rPr lang="en-US"/>
              <a:t>in </a:t>
            </a:r>
            <a:r>
              <a:rPr lang="en-US" smtClean="0"/>
              <a:t>common-law </a:t>
            </a:r>
            <a:r>
              <a:rPr lang="en-US"/>
              <a:t>countries </a:t>
            </a:r>
            <a:r>
              <a:rPr lang="en-US" smtClean="0"/>
              <a:t>than </a:t>
            </a:r>
            <a:r>
              <a:rPr lang="en-US"/>
              <a:t>in </a:t>
            </a:r>
            <a:r>
              <a:rPr lang="en-US" smtClean="0"/>
              <a:t>civil-law nations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difference </a:t>
            </a:r>
            <a:r>
              <a:rPr lang="en-US"/>
              <a:t>between </a:t>
            </a:r>
            <a:r>
              <a:rPr lang="en-US" smtClean="0"/>
              <a:t>common-law and civil-law </a:t>
            </a:r>
            <a:r>
              <a:rPr lang="en-US" dirty="0"/>
              <a:t>countries is only </a:t>
            </a:r>
            <a:r>
              <a:rPr lang="en-US"/>
              <a:t>1.21 </a:t>
            </a:r>
            <a:r>
              <a:rPr lang="en-US" smtClean="0"/>
              <a:t>percentage </a:t>
            </a:r>
            <a:r>
              <a:rPr lang="en-US" dirty="0"/>
              <a:t>points higher in </a:t>
            </a:r>
            <a:r>
              <a:rPr lang="en-US"/>
              <a:t>the </a:t>
            </a:r>
            <a:r>
              <a:rPr lang="en-US" smtClean="0"/>
              <a:t>non-tranched loan market</a:t>
            </a:r>
            <a:r>
              <a:rPr lang="en-US" dirty="0"/>
              <a:t>. 	</a:t>
            </a:r>
          </a:p>
        </p:txBody>
      </p:sp>
    </p:spTree>
    <p:extLst>
      <p:ext uri="{BB962C8B-B14F-4D97-AF65-F5344CB8AC3E}">
        <p14:creationId xmlns:p14="http://schemas.microsoft.com/office/powerpoint/2010/main" val="3433580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37939"/>
              </p:ext>
            </p:extLst>
          </p:nvPr>
        </p:nvGraphicFramePr>
        <p:xfrm>
          <a:off x="152398" y="152397"/>
          <a:ext cx="8839201" cy="6553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131"/>
                <a:gridCol w="1034614"/>
                <a:gridCol w="1034614"/>
                <a:gridCol w="1034614"/>
                <a:gridCol w="1034614"/>
                <a:gridCol w="1034614"/>
              </a:tblGrid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  <a:latin typeface="Times New Roman"/>
                          <a:ea typeface="Times New Roman"/>
                        </a:rPr>
                        <a:t>Table</a:t>
                      </a:r>
                      <a:r>
                        <a:rPr lang="en-US" sz="1500" baseline="0" smtClean="0">
                          <a:effectLst/>
                          <a:latin typeface="Times New Roman"/>
                          <a:ea typeface="Times New Roman"/>
                        </a:rPr>
                        <a:t> 5 Panel A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[1]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[2]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[3]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[4]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[5]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Dep</a:t>
                      </a:r>
                      <a:r>
                        <a:rPr lang="en-US" sz="1500">
                          <a:effectLst/>
                        </a:rPr>
                        <a:t>. </a:t>
                      </a:r>
                      <a:r>
                        <a:rPr lang="en-US" sz="1500" smtClean="0">
                          <a:effectLst/>
                        </a:rPr>
                        <a:t>Var</a:t>
                      </a:r>
                      <a:r>
                        <a:rPr lang="en-US" sz="1500" dirty="0">
                          <a:effectLst/>
                        </a:rPr>
                        <a:t>. </a:t>
                      </a:r>
                      <a:r>
                        <a:rPr lang="en-US" sz="1500">
                          <a:effectLst/>
                        </a:rPr>
                        <a:t>= </a:t>
                      </a:r>
                      <a:r>
                        <a:rPr lang="en-US" sz="1500" smtClean="0">
                          <a:effectLst/>
                        </a:rPr>
                        <a:t>Annual </a:t>
                      </a:r>
                      <a:r>
                        <a:rPr lang="en-US" sz="1500" dirty="0">
                          <a:effectLst/>
                        </a:rPr>
                        <a:t>Volume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Tranched Syndicated Loans </a:t>
                      </a:r>
                      <a:r>
                        <a:rPr lang="en-US" sz="1500" dirty="0">
                          <a:effectLst/>
                        </a:rPr>
                        <a:t>/ GDP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Common-Law </a:t>
                      </a:r>
                      <a:r>
                        <a:rPr lang="en-US" sz="1500" dirty="0">
                          <a:effectLst/>
                        </a:rPr>
                        <a:t>Origin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0.0201***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Creditor Rights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0.0064**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0.0056*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Law </a:t>
                      </a:r>
                      <a:r>
                        <a:rPr lang="en-US" sz="1500" dirty="0">
                          <a:effectLst/>
                        </a:rPr>
                        <a:t>&amp; Order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0.0036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0.003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Efficiency of Debt Collection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0.0001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Ln(Real </a:t>
                      </a:r>
                      <a:r>
                        <a:rPr lang="en-US" sz="1500" dirty="0">
                          <a:effectLst/>
                        </a:rPr>
                        <a:t>GDP </a:t>
                      </a:r>
                      <a:r>
                        <a:rPr lang="en-US" sz="1500">
                          <a:effectLst/>
                        </a:rPr>
                        <a:t>per </a:t>
                      </a:r>
                      <a:r>
                        <a:rPr lang="en-US" sz="1500" smtClean="0">
                          <a:effectLst/>
                        </a:rPr>
                        <a:t>Capita)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0.0201***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Year </a:t>
                      </a:r>
                      <a:r>
                        <a:rPr lang="en-US" sz="1500" dirty="0">
                          <a:effectLst/>
                        </a:rPr>
                        <a:t>Dummies Included?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571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525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Overall R-squared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0.1701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0.1159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0.0841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0.1228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0.0644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Wald-Chi2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89.44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88.96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79.52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82.07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84.14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6302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077229"/>
              </p:ext>
            </p:extLst>
          </p:nvPr>
        </p:nvGraphicFramePr>
        <p:xfrm>
          <a:off x="152398" y="152397"/>
          <a:ext cx="8839203" cy="6553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133"/>
                <a:gridCol w="1034614"/>
                <a:gridCol w="1034614"/>
                <a:gridCol w="1034614"/>
                <a:gridCol w="1034614"/>
                <a:gridCol w="1034614"/>
              </a:tblGrid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  <a:latin typeface="Times New Roman"/>
                          <a:ea typeface="Times New Roman"/>
                        </a:rPr>
                        <a:t>Table</a:t>
                      </a:r>
                      <a:r>
                        <a:rPr lang="en-US" sz="1500" baseline="0" smtClean="0">
                          <a:effectLst/>
                          <a:latin typeface="Times New Roman"/>
                          <a:ea typeface="Times New Roman"/>
                        </a:rPr>
                        <a:t> 5 Panel A </a:t>
                      </a:r>
                      <a:r>
                        <a:rPr lang="en-US" sz="1500" baseline="0" dirty="0" smtClean="0">
                          <a:effectLst/>
                          <a:latin typeface="Times New Roman"/>
                          <a:ea typeface="Times New Roman"/>
                        </a:rPr>
                        <a:t>Continued</a:t>
                      </a:r>
                      <a:endParaRPr lang="en-US" sz="15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[6]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[7]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[8]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[9]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[10]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Dep</a:t>
                      </a:r>
                      <a:r>
                        <a:rPr lang="en-US" sz="1500">
                          <a:effectLst/>
                        </a:rPr>
                        <a:t>. </a:t>
                      </a:r>
                      <a:r>
                        <a:rPr lang="en-US" sz="1500" smtClean="0">
                          <a:effectLst/>
                        </a:rPr>
                        <a:t>Var</a:t>
                      </a:r>
                      <a:r>
                        <a:rPr lang="en-US" sz="1500" dirty="0">
                          <a:effectLst/>
                        </a:rPr>
                        <a:t>. </a:t>
                      </a:r>
                      <a:r>
                        <a:rPr lang="en-US" sz="1500">
                          <a:effectLst/>
                        </a:rPr>
                        <a:t>= </a:t>
                      </a:r>
                      <a:r>
                        <a:rPr lang="en-US" sz="1500" smtClean="0">
                          <a:effectLst/>
                        </a:rPr>
                        <a:t>Annual </a:t>
                      </a:r>
                      <a:r>
                        <a:rPr lang="en-US" sz="1500" dirty="0">
                          <a:effectLst/>
                        </a:rPr>
                        <a:t>Volume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Non-Tranched Syndicated Loans </a:t>
                      </a:r>
                      <a:r>
                        <a:rPr lang="en-US" sz="1500" dirty="0">
                          <a:effectLst/>
                        </a:rPr>
                        <a:t>/ GDP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Common-Law </a:t>
                      </a:r>
                      <a:r>
                        <a:rPr lang="en-US" sz="1500" dirty="0">
                          <a:effectLst/>
                        </a:rPr>
                        <a:t>Origin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0.0121**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Creditor Rights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0.0022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0.0013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Law </a:t>
                      </a:r>
                      <a:r>
                        <a:rPr lang="en-US" sz="1500" dirty="0">
                          <a:effectLst/>
                        </a:rPr>
                        <a:t>&amp; Order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0.0038***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0.0036***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Efficiency of Debt Collection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0.0001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Ln(Real </a:t>
                      </a:r>
                      <a:r>
                        <a:rPr lang="en-US" sz="1500" dirty="0">
                          <a:effectLst/>
                        </a:rPr>
                        <a:t>GDP </a:t>
                      </a:r>
                      <a:r>
                        <a:rPr lang="en-US" sz="1500">
                          <a:effectLst/>
                        </a:rPr>
                        <a:t>per </a:t>
                      </a:r>
                      <a:r>
                        <a:rPr lang="en-US" sz="1500" smtClean="0">
                          <a:effectLst/>
                        </a:rPr>
                        <a:t>Capita)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0.0058***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0.0054***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0.0032***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0.0033***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0.0044***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Year </a:t>
                      </a:r>
                      <a:r>
                        <a:rPr lang="en-US" sz="1500" dirty="0">
                          <a:effectLst/>
                        </a:rPr>
                        <a:t>Dummies Included?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571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571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525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0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Overall R-squared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0.1646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0.1192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0.1366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0.1391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0.0882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2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Wald-Chi2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101.79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92.72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96.72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98.46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90.81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605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Alternative Ways to Compare </a:t>
            </a:r>
            <a:r>
              <a:rPr lang="en-US" dirty="0" smtClean="0"/>
              <a:t>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Panel B Regressions </a:t>
            </a:r>
            <a:r>
              <a:rPr lang="en-US" dirty="0"/>
              <a:t>(1) to (5) use the volume-weighted </a:t>
            </a:r>
            <a:r>
              <a:rPr lang="en-US" dirty="0" smtClean="0"/>
              <a:t>measure as a </a:t>
            </a:r>
            <a:r>
              <a:rPr lang="en-US" dirty="0"/>
              <a:t>dependent </a:t>
            </a:r>
            <a:r>
              <a:rPr lang="en-US" dirty="0" smtClean="0"/>
              <a:t>variable</a:t>
            </a:r>
            <a:r>
              <a:rPr lang="en-US" dirty="0"/>
              <a:t>, while regressions (6) to (10) </a:t>
            </a:r>
            <a:r>
              <a:rPr lang="en-US" dirty="0" smtClean="0"/>
              <a:t>repeat </a:t>
            </a:r>
            <a:r>
              <a:rPr lang="en-US" dirty="0"/>
              <a:t>the </a:t>
            </a:r>
            <a:r>
              <a:rPr lang="en-US" dirty="0" smtClean="0"/>
              <a:t>analysis </a:t>
            </a:r>
            <a:r>
              <a:rPr lang="en-US" dirty="0"/>
              <a:t>for our second proxy of the extent of </a:t>
            </a:r>
            <a:r>
              <a:rPr lang="en-US" dirty="0" err="1" smtClean="0"/>
              <a:t>tranching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Since </a:t>
            </a:r>
            <a:r>
              <a:rPr lang="en-US" dirty="0"/>
              <a:t>the dependent </a:t>
            </a:r>
            <a:r>
              <a:rPr lang="en-US" dirty="0" smtClean="0"/>
              <a:t>variables </a:t>
            </a:r>
            <a:r>
              <a:rPr lang="en-US" dirty="0"/>
              <a:t>in these </a:t>
            </a:r>
            <a:r>
              <a:rPr lang="en-US" dirty="0" smtClean="0"/>
              <a:t>specifications have a natural </a:t>
            </a:r>
            <a:r>
              <a:rPr lang="en-US" dirty="0"/>
              <a:t>lower bound of zero, we report </a:t>
            </a:r>
            <a:r>
              <a:rPr lang="en-US" dirty="0" err="1"/>
              <a:t>Tobit</a:t>
            </a:r>
            <a:r>
              <a:rPr lang="en-US" dirty="0"/>
              <a:t> </a:t>
            </a:r>
            <a:r>
              <a:rPr lang="en-US" dirty="0" smtClean="0"/>
              <a:t>panel </a:t>
            </a:r>
            <a:r>
              <a:rPr lang="en-US" dirty="0"/>
              <a:t>regressions. The </a:t>
            </a:r>
            <a:r>
              <a:rPr lang="en-US" dirty="0" smtClean="0"/>
              <a:t>table </a:t>
            </a:r>
            <a:r>
              <a:rPr lang="en-US" dirty="0"/>
              <a:t>reports </a:t>
            </a:r>
            <a:r>
              <a:rPr lang="en-US" dirty="0" smtClean="0"/>
              <a:t>marginal </a:t>
            </a:r>
            <a:r>
              <a:rPr lang="en-US" dirty="0"/>
              <a:t>effects.</a:t>
            </a:r>
          </a:p>
          <a:p>
            <a:endParaRPr lang="en-US" dirty="0" smtClean="0"/>
          </a:p>
          <a:p>
            <a:r>
              <a:rPr lang="en-US" dirty="0" smtClean="0"/>
              <a:t>Common-law </a:t>
            </a:r>
            <a:r>
              <a:rPr lang="en-US" dirty="0"/>
              <a:t>countries </a:t>
            </a:r>
            <a:r>
              <a:rPr lang="en-US" dirty="0" smtClean="0"/>
              <a:t>have a substantially </a:t>
            </a:r>
            <a:r>
              <a:rPr lang="en-US" dirty="0"/>
              <a:t>higher proportion of </a:t>
            </a:r>
            <a:r>
              <a:rPr lang="en-US" dirty="0" err="1" smtClean="0"/>
              <a:t>tranched</a:t>
            </a:r>
            <a:r>
              <a:rPr lang="en-US" dirty="0" smtClean="0"/>
              <a:t> syndicated loans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In an average year</a:t>
            </a:r>
            <a:r>
              <a:rPr lang="en-US" dirty="0"/>
              <a:t>, the volume (number) of </a:t>
            </a:r>
            <a:r>
              <a:rPr lang="en-US" dirty="0" err="1" smtClean="0"/>
              <a:t>tranched</a:t>
            </a:r>
            <a:r>
              <a:rPr lang="en-US" dirty="0" smtClean="0"/>
              <a:t> loans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13.84 (11.61) </a:t>
            </a:r>
            <a:r>
              <a:rPr lang="en-US" dirty="0" smtClean="0"/>
              <a:t>percentage </a:t>
            </a:r>
            <a:r>
              <a:rPr lang="en-US" dirty="0"/>
              <a:t>points higher in </a:t>
            </a:r>
            <a:r>
              <a:rPr lang="en-US" dirty="0" smtClean="0"/>
              <a:t>a common-law than </a:t>
            </a:r>
            <a:r>
              <a:rPr lang="en-US" dirty="0"/>
              <a:t>in </a:t>
            </a:r>
            <a:r>
              <a:rPr lang="en-US" dirty="0" smtClean="0"/>
              <a:t>a civil-law </a:t>
            </a:r>
            <a:r>
              <a:rPr lang="en-US" dirty="0"/>
              <a:t>country. </a:t>
            </a:r>
            <a:endParaRPr lang="en-US" dirty="0" smtClean="0"/>
          </a:p>
          <a:p>
            <a:pPr lvl="1"/>
            <a:r>
              <a:rPr lang="en-US" dirty="0" smtClean="0"/>
              <a:t>The table also </a:t>
            </a:r>
            <a:r>
              <a:rPr lang="en-US" dirty="0"/>
              <a:t>suggests </a:t>
            </a:r>
            <a:r>
              <a:rPr lang="en-US" dirty="0" smtClean="0"/>
              <a:t>that </a:t>
            </a:r>
            <a:r>
              <a:rPr lang="en-US" dirty="0"/>
              <a:t>most of the difference between common- </a:t>
            </a:r>
            <a:r>
              <a:rPr lang="en-US" dirty="0" smtClean="0"/>
              <a:t>and civil-law </a:t>
            </a:r>
            <a:r>
              <a:rPr lang="en-US" dirty="0"/>
              <a:t>countries is </a:t>
            </a:r>
            <a:r>
              <a:rPr lang="en-US" dirty="0" smtClean="0"/>
              <a:t>explained </a:t>
            </a:r>
            <a:r>
              <a:rPr lang="en-US" dirty="0"/>
              <a:t>by differences in creditor rights: strong creditor rights </a:t>
            </a:r>
            <a:r>
              <a:rPr lang="en-US" dirty="0" smtClean="0"/>
              <a:t>lead </a:t>
            </a:r>
            <a:r>
              <a:rPr lang="en-US" dirty="0"/>
              <a:t>to </a:t>
            </a:r>
            <a:r>
              <a:rPr lang="en-US" dirty="0" smtClean="0"/>
              <a:t>a proportionately larger </a:t>
            </a:r>
            <a:r>
              <a:rPr lang="en-US" dirty="0" err="1" smtClean="0"/>
              <a:t>tranched</a:t>
            </a:r>
            <a:r>
              <a:rPr lang="en-US" dirty="0" smtClean="0"/>
              <a:t>-loan </a:t>
            </a:r>
            <a:r>
              <a:rPr lang="en-US" dirty="0"/>
              <a:t>component in countries’ </a:t>
            </a:r>
            <a:r>
              <a:rPr lang="en-US" dirty="0" smtClean="0"/>
              <a:t>syndicated loan markets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efficiency of debt collection procedures </a:t>
            </a:r>
            <a:r>
              <a:rPr lang="en-US" dirty="0" smtClean="0"/>
              <a:t>and law and </a:t>
            </a:r>
            <a:r>
              <a:rPr lang="en-US" dirty="0"/>
              <a:t>order </a:t>
            </a:r>
            <a:r>
              <a:rPr lang="en-US" dirty="0" smtClean="0"/>
              <a:t>also increase </a:t>
            </a:r>
            <a:r>
              <a:rPr lang="en-US" dirty="0"/>
              <a:t>the </a:t>
            </a:r>
            <a:r>
              <a:rPr lang="en-US" dirty="0" smtClean="0"/>
              <a:t>relative </a:t>
            </a:r>
            <a:r>
              <a:rPr lang="en-US" dirty="0"/>
              <a:t>size of </a:t>
            </a:r>
            <a:r>
              <a:rPr lang="en-US" dirty="0" err="1" smtClean="0"/>
              <a:t>tranched</a:t>
            </a:r>
            <a:r>
              <a:rPr lang="en-US" dirty="0" smtClean="0"/>
              <a:t> loans</a:t>
            </a:r>
            <a:r>
              <a:rPr lang="en-US" dirty="0"/>
              <a:t>, but their </a:t>
            </a:r>
            <a:r>
              <a:rPr lang="en-US" dirty="0" smtClean="0"/>
              <a:t>statistical significance </a:t>
            </a:r>
            <a:r>
              <a:rPr lang="en-US" dirty="0"/>
              <a:t>is lower </a:t>
            </a:r>
            <a:r>
              <a:rPr lang="en-US" dirty="0" smtClean="0"/>
              <a:t>than that </a:t>
            </a:r>
            <a:r>
              <a:rPr lang="en-US" dirty="0"/>
              <a:t>of the creditor rights </a:t>
            </a:r>
            <a:r>
              <a:rPr lang="en-US" dirty="0" smtClean="0"/>
              <a:t>measure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34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719174"/>
              </p:ext>
            </p:extLst>
          </p:nvPr>
        </p:nvGraphicFramePr>
        <p:xfrm>
          <a:off x="152398" y="152399"/>
          <a:ext cx="8839201" cy="655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131"/>
                <a:gridCol w="1034614"/>
                <a:gridCol w="1034614"/>
                <a:gridCol w="1034614"/>
                <a:gridCol w="1034614"/>
                <a:gridCol w="1034614"/>
              </a:tblGrid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  <a:latin typeface="Times New Roman"/>
                          <a:ea typeface="Times New Roman"/>
                        </a:rPr>
                        <a:t>Table 5 Panel </a:t>
                      </a:r>
                      <a:r>
                        <a:rPr lang="en-US" sz="1500" dirty="0" smtClean="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[1]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[2]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[3]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[4]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[5]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Dep</a:t>
                      </a:r>
                      <a:r>
                        <a:rPr lang="en-US" sz="1500">
                          <a:effectLst/>
                        </a:rPr>
                        <a:t>. </a:t>
                      </a:r>
                      <a:r>
                        <a:rPr lang="en-US" sz="1500" smtClean="0">
                          <a:effectLst/>
                        </a:rPr>
                        <a:t>Var</a:t>
                      </a:r>
                      <a:r>
                        <a:rPr lang="en-US" sz="1500" dirty="0">
                          <a:effectLst/>
                        </a:rPr>
                        <a:t>. </a:t>
                      </a:r>
                      <a:r>
                        <a:rPr lang="en-US" sz="1500">
                          <a:effectLst/>
                        </a:rPr>
                        <a:t>= </a:t>
                      </a:r>
                      <a:r>
                        <a:rPr lang="en-US" sz="1500" smtClean="0">
                          <a:effectLst/>
                        </a:rPr>
                        <a:t>Fraction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Tranched Loans 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1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      (volume, weighted)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Common-Law </a:t>
                      </a:r>
                      <a:r>
                        <a:rPr lang="en-US" sz="1500" dirty="0">
                          <a:effectLst/>
                        </a:rPr>
                        <a:t>Origin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0.1384***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Creditor Rights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0.0501**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0.0492**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Law </a:t>
                      </a:r>
                      <a:r>
                        <a:rPr lang="en-US" sz="1500" dirty="0">
                          <a:effectLst/>
                        </a:rPr>
                        <a:t>&amp; Order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0.0112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0.0027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Efficiency of Debt Collection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0.0018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Ln(Real </a:t>
                      </a:r>
                      <a:r>
                        <a:rPr lang="en-US" sz="1500" dirty="0">
                          <a:effectLst/>
                        </a:rPr>
                        <a:t>GDP </a:t>
                      </a:r>
                      <a:r>
                        <a:rPr lang="en-US" sz="1500">
                          <a:effectLst/>
                        </a:rPr>
                        <a:t>per </a:t>
                      </a:r>
                      <a:r>
                        <a:rPr lang="en-US" sz="1500" smtClean="0">
                          <a:effectLst/>
                        </a:rPr>
                        <a:t>Capita)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-0.0025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-0.0103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-0.014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-0.0119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-0.0199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Year </a:t>
                      </a:r>
                      <a:r>
                        <a:rPr lang="en-US" sz="1500" dirty="0">
                          <a:effectLst/>
                        </a:rPr>
                        <a:t>Dummies Included?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467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Wald-Chi2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89.64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86.54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81.18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86.57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91.17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190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845374"/>
              </p:ext>
            </p:extLst>
          </p:nvPr>
        </p:nvGraphicFramePr>
        <p:xfrm>
          <a:off x="152398" y="152399"/>
          <a:ext cx="8839201" cy="655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131"/>
                <a:gridCol w="1034614"/>
                <a:gridCol w="1034614"/>
                <a:gridCol w="1034614"/>
                <a:gridCol w="1034614"/>
                <a:gridCol w="1034614"/>
              </a:tblGrid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  <a:latin typeface="Times New Roman"/>
                          <a:ea typeface="Times New Roman"/>
                        </a:rPr>
                        <a:t>Table</a:t>
                      </a:r>
                      <a:r>
                        <a:rPr lang="en-US" sz="1500" baseline="0" smtClean="0">
                          <a:effectLst/>
                          <a:latin typeface="Times New Roman"/>
                          <a:ea typeface="Times New Roman"/>
                        </a:rPr>
                        <a:t> 5 Panel </a:t>
                      </a:r>
                      <a:r>
                        <a:rPr lang="en-US" sz="1500" baseline="0" dirty="0" smtClean="0">
                          <a:effectLst/>
                          <a:latin typeface="Times New Roman"/>
                          <a:ea typeface="Times New Roman"/>
                        </a:rPr>
                        <a:t>B Continued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[6]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[7]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[8]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[9]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[10]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Dep</a:t>
                      </a:r>
                      <a:r>
                        <a:rPr lang="en-US" sz="1500">
                          <a:effectLst/>
                        </a:rPr>
                        <a:t>. </a:t>
                      </a:r>
                      <a:r>
                        <a:rPr lang="en-US" sz="1500" smtClean="0">
                          <a:effectLst/>
                        </a:rPr>
                        <a:t>Var</a:t>
                      </a:r>
                      <a:r>
                        <a:rPr lang="en-US" sz="1500" dirty="0">
                          <a:effectLst/>
                        </a:rPr>
                        <a:t>. </a:t>
                      </a:r>
                      <a:r>
                        <a:rPr lang="en-US" sz="1500">
                          <a:effectLst/>
                        </a:rPr>
                        <a:t>= </a:t>
                      </a:r>
                      <a:r>
                        <a:rPr lang="en-US" sz="1500" smtClean="0">
                          <a:effectLst/>
                        </a:rPr>
                        <a:t>Fraction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Tranched Loans 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1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           (number, un-weighted)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Common-Law </a:t>
                      </a:r>
                      <a:r>
                        <a:rPr lang="en-US" sz="1500" dirty="0">
                          <a:effectLst/>
                        </a:rPr>
                        <a:t>Origin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0.1161***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Creditor Rights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0.0581***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0.0534***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Law </a:t>
                      </a:r>
                      <a:r>
                        <a:rPr lang="en-US" sz="1500" dirty="0">
                          <a:effectLst/>
                        </a:rPr>
                        <a:t>&amp; Order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0.0189*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0.0123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Efficiency of Debt Collection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50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0.0022**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Ln(Real </a:t>
                      </a:r>
                      <a:r>
                        <a:rPr lang="en-US" sz="1500" dirty="0">
                          <a:effectLst/>
                        </a:rPr>
                        <a:t>GDP </a:t>
                      </a:r>
                      <a:r>
                        <a:rPr lang="en-US" sz="1500">
                          <a:effectLst/>
                        </a:rPr>
                        <a:t>per </a:t>
                      </a:r>
                      <a:r>
                        <a:rPr lang="en-US" sz="1500" smtClean="0">
                          <a:effectLst/>
                        </a:rPr>
                        <a:t>Capita)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</a:t>
                      </a:r>
                      <a:r>
                        <a:rPr lang="en-US" sz="1500" dirty="0" smtClean="0">
                          <a:effectLst/>
                        </a:rPr>
                        <a:t>0.0234**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</a:t>
                      </a:r>
                      <a:r>
                        <a:rPr lang="en-US" sz="1500" dirty="0" smtClean="0">
                          <a:effectLst/>
                        </a:rPr>
                        <a:t>0.0311***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</a:t>
                      </a:r>
                      <a:r>
                        <a:rPr lang="en-US" sz="1500" dirty="0" smtClean="0">
                          <a:effectLst/>
                        </a:rPr>
                        <a:t>0.0379***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</a:t>
                      </a:r>
                      <a:r>
                        <a:rPr lang="en-US" sz="1500" dirty="0" smtClean="0">
                          <a:effectLst/>
                        </a:rPr>
                        <a:t>0.0374***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</a:t>
                      </a:r>
                      <a:r>
                        <a:rPr lang="en-US" sz="1500" dirty="0" smtClean="0">
                          <a:effectLst/>
                        </a:rPr>
                        <a:t>0.0452***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Year </a:t>
                      </a:r>
                      <a:r>
                        <a:rPr lang="en-US" sz="1500" dirty="0">
                          <a:effectLst/>
                        </a:rPr>
                        <a:t>Dummies Included?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Number </a:t>
                      </a:r>
                      <a:r>
                        <a:rPr lang="en-US" sz="1500">
                          <a:effectLst/>
                        </a:rPr>
                        <a:t>of </a:t>
                      </a:r>
                      <a:r>
                        <a:rPr lang="en-US" sz="1500" smtClean="0">
                          <a:effectLst/>
                        </a:rPr>
                        <a:t>Observations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490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467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1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smtClean="0">
                          <a:effectLst/>
                        </a:rPr>
                        <a:t>Wald-Chi2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101.84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104.3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98.05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106.05</a:t>
                      </a:r>
                      <a:endParaRPr lang="en-US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106.7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0162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Aside </a:t>
            </a:r>
            <a:r>
              <a:rPr lang="en-US" dirty="0" smtClean="0"/>
              <a:t>– </a:t>
            </a:r>
            <a:br>
              <a:rPr lang="en-US" dirty="0" smtClean="0"/>
            </a:br>
            <a:r>
              <a:rPr lang="en-US" dirty="0" smtClean="0"/>
              <a:t>Other </a:t>
            </a:r>
            <a:r>
              <a:rPr lang="en-US" smtClean="0"/>
              <a:t>work comparing </a:t>
            </a:r>
            <a:r>
              <a:rPr lang="en-US" dirty="0" smtClean="0"/>
              <a:t>countries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 being careful can have horrible consequences</a:t>
            </a:r>
          </a:p>
          <a:p>
            <a:endParaRPr lang="en-US" dirty="0"/>
          </a:p>
          <a:p>
            <a:r>
              <a:rPr lang="en-US" dirty="0" smtClean="0"/>
              <a:t>Next 4 slides are a Shocker!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33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400800"/>
            <a:ext cx="5867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Table deleted (!!!) from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Rin</a:t>
            </a:r>
            <a:r>
              <a:rPr lang="en-US" dirty="0" smtClean="0"/>
              <a:t> et al. (2006 J Pub Econ)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399" y="152408"/>
          <a:ext cx="8839202" cy="6248385"/>
        </p:xfrm>
        <a:graphic>
          <a:graphicData uri="http://schemas.openxmlformats.org/drawingml/2006/table">
            <a:tbl>
              <a:tblPr/>
              <a:tblGrid>
                <a:gridCol w="2518121"/>
                <a:gridCol w="1030095"/>
                <a:gridCol w="1276751"/>
                <a:gridCol w="1068509"/>
                <a:gridCol w="1472863"/>
                <a:gridCol w="1472863"/>
              </a:tblGrid>
              <a:tr h="33144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Table 2: Innovation ratios, by country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High Tech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Early Stage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Country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Obs.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Mean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St.D.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Mean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St.D.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Austria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0.27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Belgium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0.42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Denmark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0.24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0.30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Finland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0.41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0.14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France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0.11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0.17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0.12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Germany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0.31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0.24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0.12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Greece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0.27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0.10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Ireland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0.41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0.30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0.22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Italy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0.12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Netherlands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0.30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Portugal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Spain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0.10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0.24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0.17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Sweden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0.19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0.15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UK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0.21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0.13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C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r>
                        <a:rPr lang="en-CA" sz="12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9859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Note: High-tech ratio is the ratio of high-tech to total private equity investments. Early stage ratio is the ratio of early stage to total venture investments.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684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248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6400800"/>
            <a:ext cx="167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1. VC $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87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400800"/>
            <a:ext cx="242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1. VC Numbers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5159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6200" y="75891"/>
          <a:ext cx="5240239" cy="6782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Acrobat Document" r:id="rId3" imgW="5829300" imgH="7543800" progId="AcroExch.Document.7">
                  <p:embed/>
                </p:oleObj>
              </mc:Choice>
              <mc:Fallback>
                <p:oleObj name="Acrobat Document" r:id="rId3" imgW="5829300" imgH="75438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75891"/>
                        <a:ext cx="5240239" cy="6782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81600" y="685086"/>
            <a:ext cx="3926075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Economist Magazine</a:t>
            </a:r>
          </a:p>
          <a:p>
            <a:r>
              <a:rPr lang="en-US" dirty="0" smtClean="0"/>
              <a:t>January 2013</a:t>
            </a:r>
          </a:p>
          <a:p>
            <a:endParaRPr lang="en-US" dirty="0"/>
          </a:p>
          <a:p>
            <a:r>
              <a:rPr lang="en-US" dirty="0" smtClean="0"/>
              <a:t>“IT IS always heartening to see </a:t>
            </a:r>
          </a:p>
          <a:p>
            <a:r>
              <a:rPr lang="en-US" dirty="0" smtClean="0"/>
              <a:t>scholars loudly and publicly </a:t>
            </a:r>
          </a:p>
          <a:p>
            <a:r>
              <a:rPr lang="en-US" dirty="0" smtClean="0"/>
              <a:t>disagreeing with each other. </a:t>
            </a:r>
          </a:p>
          <a:p>
            <a:r>
              <a:rPr lang="en-US" dirty="0" smtClean="0"/>
              <a:t>When Douglas Cumming, a </a:t>
            </a:r>
          </a:p>
          <a:p>
            <a:r>
              <a:rPr lang="en-US" dirty="0" smtClean="0"/>
              <a:t>professor at York University’s </a:t>
            </a:r>
          </a:p>
          <a:p>
            <a:r>
              <a:rPr lang="en-US" dirty="0" err="1" smtClean="0"/>
              <a:t>Schulich</a:t>
            </a:r>
            <a:r>
              <a:rPr lang="en-US" dirty="0" smtClean="0"/>
              <a:t> School of Business, </a:t>
            </a:r>
          </a:p>
          <a:p>
            <a:r>
              <a:rPr lang="en-US" dirty="0" smtClean="0"/>
              <a:t>examined a 2006 </a:t>
            </a:r>
            <a:r>
              <a:rPr lang="en-US" dirty="0" smtClean="0">
                <a:hlinkClick r:id="rId5"/>
              </a:rPr>
              <a:t>paper</a:t>
            </a:r>
            <a:r>
              <a:rPr lang="en-US" dirty="0" smtClean="0"/>
              <a:t> on </a:t>
            </a:r>
          </a:p>
          <a:p>
            <a:r>
              <a:rPr lang="en-US" dirty="0" smtClean="0"/>
              <a:t>venture capital and government </a:t>
            </a:r>
          </a:p>
          <a:p>
            <a:r>
              <a:rPr lang="en-US" dirty="0" smtClean="0"/>
              <a:t>investment in Europe he </a:t>
            </a:r>
          </a:p>
          <a:p>
            <a:r>
              <a:rPr lang="en-US" dirty="0" smtClean="0">
                <a:hlinkClick r:id="rId6"/>
              </a:rPr>
              <a:t>concluded</a:t>
            </a:r>
            <a:r>
              <a:rPr lang="en-US" dirty="0" smtClean="0"/>
              <a:t> that the methods used </a:t>
            </a:r>
          </a:p>
          <a:p>
            <a:r>
              <a:rPr lang="en-US" dirty="0" smtClean="0"/>
              <a:t>are “completely incorrect” </a:t>
            </a:r>
          </a:p>
          <a:p>
            <a:r>
              <a:rPr lang="en-US" dirty="0" smtClean="0"/>
              <a:t>and the conclusions “completely </a:t>
            </a:r>
          </a:p>
          <a:p>
            <a:r>
              <a:rPr lang="en-US" dirty="0" smtClean="0"/>
              <a:t>unsupported by the data”. </a:t>
            </a:r>
          </a:p>
          <a:p>
            <a:r>
              <a:rPr lang="en-US" dirty="0" smtClean="0"/>
              <a:t>In academia, </a:t>
            </a:r>
            <a:r>
              <a:rPr lang="en-US" dirty="0" err="1" smtClean="0"/>
              <a:t>them’s</a:t>
            </a:r>
            <a:r>
              <a:rPr lang="en-US" dirty="0" smtClean="0"/>
              <a:t> fighting words.”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408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End of the Aside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 Careful!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584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Loan Level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Table 6: Dummy =1 if loan </a:t>
            </a:r>
            <a:r>
              <a:rPr lang="en-US" dirty="0" err="1" smtClean="0"/>
              <a:t>tranched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Loans </a:t>
            </a:r>
            <a:r>
              <a:rPr lang="en-US" dirty="0"/>
              <a:t>from borrowers in common-law countries are </a:t>
            </a:r>
            <a:r>
              <a:rPr lang="en-US" dirty="0">
                <a:solidFill>
                  <a:srgbClr val="FF0000"/>
                </a:solidFill>
              </a:rPr>
              <a:t>7.6% </a:t>
            </a:r>
            <a:r>
              <a:rPr lang="en-US" dirty="0"/>
              <a:t>more likely to be </a:t>
            </a:r>
            <a:r>
              <a:rPr lang="en-US" dirty="0" err="1"/>
              <a:t>tranched</a:t>
            </a:r>
            <a:r>
              <a:rPr lang="en-US" dirty="0"/>
              <a:t> than loans made to borrowers in civil-law countries. </a:t>
            </a:r>
            <a:endParaRPr lang="en-US" dirty="0" smtClean="0"/>
          </a:p>
          <a:p>
            <a:pPr lvl="1"/>
            <a:r>
              <a:rPr lang="en-US" dirty="0" smtClean="0"/>
              <a:t>The coefficient is significant at the 1% level.</a:t>
            </a:r>
          </a:p>
          <a:p>
            <a:pPr lvl="1"/>
            <a:r>
              <a:rPr lang="en-US" dirty="0"/>
              <a:t>The loans of borrowers from common-law countries outside of the United States are 10.46% more likely to be </a:t>
            </a:r>
            <a:r>
              <a:rPr lang="en-US" dirty="0" err="1"/>
              <a:t>tranched</a:t>
            </a:r>
            <a:r>
              <a:rPr lang="en-US" dirty="0"/>
              <a:t> when everything else is controlled for.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A two-standard-deviation </a:t>
            </a:r>
            <a:r>
              <a:rPr lang="en-US" dirty="0"/>
              <a:t>increase in creditor rights is associated with a </a:t>
            </a:r>
            <a:r>
              <a:rPr lang="en-US" dirty="0">
                <a:solidFill>
                  <a:srgbClr val="FF0000"/>
                </a:solidFill>
              </a:rPr>
              <a:t>3.7% </a:t>
            </a:r>
            <a:r>
              <a:rPr lang="en-US" dirty="0"/>
              <a:t>increase in the probability of </a:t>
            </a:r>
            <a:r>
              <a:rPr lang="en-US" dirty="0" err="1"/>
              <a:t>tranching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coefficient is significant at the 1% level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Listed companies are between </a:t>
            </a:r>
            <a:r>
              <a:rPr lang="en-US" dirty="0">
                <a:solidFill>
                  <a:srgbClr val="FF0000"/>
                </a:solidFill>
              </a:rPr>
              <a:t>6.3%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7.0% </a:t>
            </a:r>
            <a:r>
              <a:rPr lang="en-US" dirty="0"/>
              <a:t>less likely to tranche, depending on the specification. 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variable is statistically significant at the 1% level in every specification.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dummy for investment-grade borrowers has a negative and significant effect on </a:t>
            </a:r>
            <a:r>
              <a:rPr lang="en-US" dirty="0" err="1"/>
              <a:t>tranching</a:t>
            </a:r>
            <a:r>
              <a:rPr lang="en-US" dirty="0"/>
              <a:t>: investment-grade companies issue loans that are </a:t>
            </a:r>
            <a:r>
              <a:rPr lang="en-US" dirty="0">
                <a:solidFill>
                  <a:srgbClr val="FF0000"/>
                </a:solidFill>
              </a:rPr>
              <a:t>15.0%</a:t>
            </a:r>
            <a:r>
              <a:rPr lang="en-US" dirty="0"/>
              <a:t> to </a:t>
            </a:r>
            <a:r>
              <a:rPr lang="en-US" dirty="0">
                <a:solidFill>
                  <a:srgbClr val="FF0000"/>
                </a:solidFill>
              </a:rPr>
              <a:t>15.3%</a:t>
            </a:r>
            <a:r>
              <a:rPr lang="en-US" dirty="0"/>
              <a:t> less likely to be </a:t>
            </a:r>
            <a:r>
              <a:rPr lang="en-US" dirty="0" err="1"/>
              <a:t>tranched</a:t>
            </a:r>
            <a:r>
              <a:rPr lang="en-US" dirty="0"/>
              <a:t>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6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759253"/>
              </p:ext>
            </p:extLst>
          </p:nvPr>
        </p:nvGraphicFramePr>
        <p:xfrm>
          <a:off x="152402" y="152398"/>
          <a:ext cx="8839200" cy="6553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6315"/>
                <a:gridCol w="996577"/>
                <a:gridCol w="996577"/>
                <a:gridCol w="996577"/>
                <a:gridCol w="996577"/>
                <a:gridCol w="996577"/>
              </a:tblGrid>
              <a:tr h="252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Times New Roman"/>
                        </a:rPr>
                        <a:t>Dummy =1 if </a:t>
                      </a:r>
                      <a:r>
                        <a:rPr lang="en-US" sz="1200" dirty="0" err="1" smtClean="0">
                          <a:effectLst/>
                          <a:latin typeface="Times New Roman"/>
                          <a:ea typeface="Times New Roman"/>
                        </a:rPr>
                        <a:t>tranched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(1)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(2)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60786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All Loans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7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smtClean="0">
                          <a:effectLst/>
                        </a:rPr>
                        <a:t>Institutional Characteristics</a:t>
                      </a:r>
                      <a:r>
                        <a:rPr lang="en-US" sz="1200" u="sng" dirty="0">
                          <a:effectLst/>
                        </a:rPr>
                        <a:t>: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Common-Law </a:t>
                      </a:r>
                      <a:r>
                        <a:rPr lang="en-US" sz="1200" dirty="0">
                          <a:effectLst/>
                        </a:rPr>
                        <a:t>Origin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0.0763***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Creditor Rights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0.0200***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0.0199***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Law </a:t>
                      </a:r>
                      <a:r>
                        <a:rPr lang="en-US" sz="1200" dirty="0">
                          <a:effectLst/>
                        </a:rPr>
                        <a:t>&amp; Order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0.0046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0.0008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Efficiency of Debt Collection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0.0003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Borrower </a:t>
                      </a:r>
                      <a:r>
                        <a:rPr lang="en-US" sz="1200" u="sng" smtClean="0">
                          <a:effectLst/>
                        </a:rPr>
                        <a:t>and Deal Characteristics</a:t>
                      </a:r>
                      <a:r>
                        <a:rPr lang="en-US" sz="1200" u="sng" dirty="0">
                          <a:effectLst/>
                        </a:rPr>
                        <a:t>: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</a:t>
                      </a:r>
                      <a:r>
                        <a:rPr lang="en-US" sz="1200" smtClean="0">
                          <a:effectLst/>
                        </a:rPr>
                        <a:t>has </a:t>
                      </a:r>
                      <a:r>
                        <a:rPr lang="en-US" sz="1200" dirty="0">
                          <a:effectLst/>
                        </a:rPr>
                        <a:t>Public Listing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0.0698***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0.0635***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0.0652***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0.0636***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0.0646***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Borrower's </a:t>
                      </a:r>
                      <a:r>
                        <a:rPr lang="en-US" sz="1200" smtClean="0">
                          <a:effectLst/>
                        </a:rPr>
                        <a:t>Rating </a:t>
                      </a:r>
                      <a:r>
                        <a:rPr lang="en-US" sz="1200">
                          <a:effectLst/>
                        </a:rPr>
                        <a:t>Not </a:t>
                      </a:r>
                      <a:r>
                        <a:rPr lang="en-US" sz="1200" smtClean="0">
                          <a:effectLst/>
                        </a:rPr>
                        <a:t>Available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0.1957***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0.2002***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0.2091***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0.2000***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0.2135***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Ln(Deal Amount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0.0533***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0.0532***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0.0539***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0.0532***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0.0538***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Investment </a:t>
                      </a:r>
                      <a:r>
                        <a:rPr lang="en-US" sz="1200" smtClean="0">
                          <a:effectLst/>
                        </a:rPr>
                        <a:t>Grade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0.1507***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0.1499***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0.1531***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0.1500***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0.1520***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607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Borrower </a:t>
                      </a:r>
                      <a:r>
                        <a:rPr lang="en-US" sz="1200">
                          <a:effectLst/>
                        </a:rPr>
                        <a:t>is </a:t>
                      </a:r>
                      <a:r>
                        <a:rPr lang="en-US" sz="1200" smtClean="0">
                          <a:effectLst/>
                        </a:rPr>
                        <a:t>a Corporation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0.0114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0.0097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0.0083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0.0097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0.0081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Revolving </a:t>
                      </a:r>
                      <a:r>
                        <a:rPr lang="en-US" sz="1200" smtClean="0">
                          <a:effectLst/>
                        </a:rPr>
                        <a:t>Facility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0.1990***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0.2050***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0.2037***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0.2049***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0.2050***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smtClean="0">
                          <a:effectLst/>
                        </a:rPr>
                        <a:t>Market Characteristics</a:t>
                      </a:r>
                      <a:r>
                        <a:rPr lang="en-US" sz="1200" u="sng" dirty="0">
                          <a:effectLst/>
                        </a:rPr>
                        <a:t>: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Private </a:t>
                      </a:r>
                      <a:r>
                        <a:rPr lang="en-US" sz="1200">
                          <a:effectLst/>
                        </a:rPr>
                        <a:t>Bond </a:t>
                      </a:r>
                      <a:r>
                        <a:rPr lang="en-US" sz="1200" smtClean="0">
                          <a:effectLst/>
                        </a:rPr>
                        <a:t>Market Capitalization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0.0197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0.0518***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0.0345***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0.0524***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0.0322**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Life </a:t>
                      </a:r>
                      <a:r>
                        <a:rPr lang="en-US" sz="1200" smtClean="0">
                          <a:effectLst/>
                        </a:rPr>
                        <a:t>Insurance </a:t>
                      </a:r>
                      <a:r>
                        <a:rPr lang="en-US" sz="1200" dirty="0">
                          <a:effectLst/>
                        </a:rPr>
                        <a:t>Premium Volume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0.7948***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1.2810***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1.0505***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1.2743***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1.0134***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Bank Concentration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0.1710***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0.1221***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0.1362***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0.1229***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0.1249***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Stock </a:t>
                      </a:r>
                      <a:r>
                        <a:rPr lang="en-US" sz="1200" smtClean="0">
                          <a:effectLst/>
                        </a:rPr>
                        <a:t>Market Capitalization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0.0384***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0.0688***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0.0749***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0.0685***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0.0793***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Ln(Real </a:t>
                      </a:r>
                      <a:r>
                        <a:rPr lang="en-US" sz="1200" dirty="0">
                          <a:effectLst/>
                        </a:rPr>
                        <a:t>GDP </a:t>
                      </a:r>
                      <a:r>
                        <a:rPr lang="en-US" sz="1200">
                          <a:effectLst/>
                        </a:rPr>
                        <a:t>per </a:t>
                      </a:r>
                      <a:r>
                        <a:rPr lang="en-US" sz="1200" smtClean="0">
                          <a:effectLst/>
                        </a:rPr>
                        <a:t>Capita)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0.0347***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0.0354***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0.0392***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0.0359***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0.0465***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Market </a:t>
                      </a:r>
                      <a:r>
                        <a:rPr lang="en-US" sz="1200" dirty="0">
                          <a:effectLst/>
                        </a:rPr>
                        <a:t>Return Prior </a:t>
                      </a:r>
                      <a:r>
                        <a:rPr lang="en-US" sz="1200">
                          <a:effectLst/>
                        </a:rPr>
                        <a:t>to </a:t>
                      </a:r>
                      <a:r>
                        <a:rPr lang="en-US" sz="1200" smtClean="0">
                          <a:effectLst/>
                        </a:rPr>
                        <a:t>Deal </a:t>
                      </a:r>
                      <a:r>
                        <a:rPr lang="en-US" sz="1200">
                          <a:effectLst/>
                        </a:rPr>
                        <a:t>Close </a:t>
                      </a:r>
                      <a:r>
                        <a:rPr lang="en-US" sz="1200" smtClean="0">
                          <a:effectLst/>
                        </a:rPr>
                        <a:t>Date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-0.0207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-0.0044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-0.0066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-0.0048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-0.0032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Major </a:t>
                      </a:r>
                      <a:r>
                        <a:rPr lang="en-US" sz="1200" dirty="0">
                          <a:effectLst/>
                        </a:rPr>
                        <a:t>Industry Group dummies included?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Specific Purpose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607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Number </a:t>
                      </a:r>
                      <a:r>
                        <a:rPr lang="en-US" sz="1200">
                          <a:effectLst/>
                        </a:rPr>
                        <a:t>of </a:t>
                      </a:r>
                      <a:r>
                        <a:rPr lang="en-US" sz="1200" smtClean="0">
                          <a:effectLst/>
                        </a:rPr>
                        <a:t>Observations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92268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  <a:tr h="250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Pseudo </a:t>
                      </a:r>
                      <a:r>
                        <a:rPr lang="en-US" sz="1200" smtClean="0">
                          <a:effectLst/>
                        </a:rPr>
                        <a:t>R-squared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0.153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0.151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0.151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0.151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0.153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19" marR="42719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263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44803"/>
              </p:ext>
            </p:extLst>
          </p:nvPr>
        </p:nvGraphicFramePr>
        <p:xfrm>
          <a:off x="152404" y="152411"/>
          <a:ext cx="8839195" cy="65531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4495"/>
                <a:gridCol w="1008940"/>
                <a:gridCol w="1008940"/>
                <a:gridCol w="1008940"/>
                <a:gridCol w="1008940"/>
                <a:gridCol w="1008940"/>
              </a:tblGrid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Times New Roman"/>
                        </a:rPr>
                        <a:t>Number</a:t>
                      </a:r>
                      <a:r>
                        <a:rPr lang="en-US" sz="1200" baseline="0" dirty="0" smtClean="0">
                          <a:effectLst/>
                          <a:latin typeface="Times New Roman"/>
                          <a:ea typeface="Times New Roman"/>
                        </a:rPr>
                        <a:t> of Tranches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(1)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(2)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60461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 Loans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Institutional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Common-Law Origin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0.1378***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Creditor Rights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0.0449***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0.0457***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Law &amp; Order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0.0033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-0.0050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Efficiency of Debt Collection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-0.0000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Borrower and Deal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has Public Listing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0.1322***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0.1194***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0.1222***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0.1187***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0.1208***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Borrower's Rating Not Available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0.3341***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0.3396***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0.3632***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0.3412***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0.3671***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Ln(Deal Amount)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0.0770***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0.0770***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0.0781***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0.0768***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0.0781***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Investment Grade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0.2924***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0.2892***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0.2954***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0.2887***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0.2948***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6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is a Corporation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0.0053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0.0020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-0.0012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0.0019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-0.0034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6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Spread of Maturities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0.0084***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0.0084***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0.0084***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0.0084***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0.0085***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Revolving Facility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0.2750***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0.2861***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0.2841***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0.2865***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0.2851***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Market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Private Bond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0.0372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0.1052***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0.0585***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0.1011***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0.0560**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Life Insurance Premium Volume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1.1431***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2.0441***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1.5805***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2.0849***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1.4579***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Bank Concentration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0.3012***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0.2038***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0.2300***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0.1993***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0.2122***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Stock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0.0620***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0.1117***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0.1286***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0.1135***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0.1354***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Ln(Real GDP per Capita)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0.0531***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0.0543***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0.0572***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0.0508***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0.0675***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Market Return Prior to Deal Close Date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0.0797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0.1089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0.1069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0.1114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 Industry Group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Specific Purpose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500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  <a:tr h="26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Observations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93315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92268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651" marR="42651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581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Range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752" y="1524000"/>
            <a:ext cx="8503920" cy="4572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Common law: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basis points lower </a:t>
            </a:r>
          </a:p>
          <a:p>
            <a:endParaRPr lang="en-US" dirty="0" smtClean="0"/>
          </a:p>
          <a:p>
            <a:r>
              <a:rPr lang="en-US" dirty="0" smtClean="0"/>
              <a:t>Creditor rights: each additional value to the index (1 to 4) lowers the spread by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basis point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Investment grade: </a:t>
            </a:r>
            <a:r>
              <a:rPr lang="en-US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 basis points lower</a:t>
            </a:r>
          </a:p>
          <a:p>
            <a:endParaRPr lang="en-US" dirty="0" smtClean="0"/>
          </a:p>
          <a:p>
            <a:r>
              <a:rPr lang="en-US" dirty="0" smtClean="0"/>
              <a:t>Revolving </a:t>
            </a:r>
            <a:r>
              <a:rPr lang="en-US" dirty="0"/>
              <a:t>facilities </a:t>
            </a:r>
            <a:r>
              <a:rPr lang="en-US" dirty="0" smtClean="0"/>
              <a:t>– some evidence of lower spread by </a:t>
            </a:r>
            <a:r>
              <a:rPr lang="en-US" dirty="0" smtClean="0">
                <a:solidFill>
                  <a:srgbClr val="FF0000"/>
                </a:solidFill>
              </a:rPr>
              <a:t>5 </a:t>
            </a:r>
            <a:r>
              <a:rPr lang="en-US" dirty="0" smtClean="0"/>
              <a:t>basis points</a:t>
            </a:r>
          </a:p>
          <a:p>
            <a:pPr lvl="1"/>
            <a:r>
              <a:rPr lang="en-US" dirty="0" smtClean="0"/>
              <a:t>Revolving facilities may </a:t>
            </a:r>
            <a:r>
              <a:rPr lang="en-US" dirty="0"/>
              <a:t>be granted more often to safer borrowers, or their existence reduces the risks for all the other tranches since they provide a constant source of cash that can be used over the life of the loan.</a:t>
            </a:r>
          </a:p>
          <a:p>
            <a:endParaRPr lang="en-US" dirty="0"/>
          </a:p>
          <a:p>
            <a:r>
              <a:rPr lang="en-US" dirty="0" smtClean="0"/>
              <a:t>Spread of maturities – heterogeneity of spreads may increase with more tranches - </a:t>
            </a:r>
            <a:r>
              <a:rPr lang="en-US" dirty="0"/>
              <a:t>loans with a longer range of maturities exhibit larger interest rate </a:t>
            </a:r>
            <a:r>
              <a:rPr lang="en-US" dirty="0" smtClean="0"/>
              <a:t>spread. 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association can be explained by different maturities being related to different yield spreads or by the fact that shorter maturity tranches are less risky since they get repaid earlier.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7699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582927"/>
              </p:ext>
            </p:extLst>
          </p:nvPr>
        </p:nvGraphicFramePr>
        <p:xfrm>
          <a:off x="152398" y="152402"/>
          <a:ext cx="8839202" cy="65642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4497"/>
                <a:gridCol w="1008941"/>
                <a:gridCol w="1008941"/>
                <a:gridCol w="1008941"/>
                <a:gridCol w="1008941"/>
                <a:gridCol w="1008941"/>
              </a:tblGrid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Times New Roman"/>
                        </a:rPr>
                        <a:t>Spread</a:t>
                      </a:r>
                      <a:r>
                        <a:rPr lang="en-US" sz="1200" baseline="0" dirty="0" smtClean="0">
                          <a:effectLst/>
                          <a:latin typeface="Times New Roman"/>
                          <a:ea typeface="Times New Roman"/>
                        </a:rPr>
                        <a:t> Range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(1)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(2)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04787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 Loans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7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Institutional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Common-Law Origin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2.672**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Creditor Rights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1.199*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1.069*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Efficiency of Debt Collection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-1.133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-0.960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Law &amp; Order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0.093***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Borrower and Deal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has Public Listing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-2.040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2.167*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-1.984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-2.070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-2.121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Borrower's Rating Not Available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10.351***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10.061***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10.322***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9.714***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-11.356***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Ln(Deal Amount)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0.367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0.428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0.333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0.378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0.364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Investment Grade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21.113***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21.242***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20.925***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21.131***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21.173***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is a Corporation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2.446**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2.415**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2.507***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2.380**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2.648***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Spread of Maturities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0.158***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0.158***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0.160***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0.160***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0.156***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Revolving Facility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-0.110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-0.344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-0.054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-0.196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-0.357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Market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Private Bond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2.274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0.757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-0.411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1.864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Life Insurance Premium Volume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26.680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39.155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21.774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34.104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36.176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Bank Concentration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10.283***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8.028**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9.972***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9.378***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9.055**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Stock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-0.445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-0.899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-0.957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-0.581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-0.942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Ln(Real GDP per Capita)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0.255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0.227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1.009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0.938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0.839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Market Return Prior to Deal Close Date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10.275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10.060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10.375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10.331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10.823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 Industry Group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Specific Purpose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Observations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20372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20372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20372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20372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20136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Adjusted R-squared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918" marR="4191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4695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01788"/>
              </p:ext>
            </p:extLst>
          </p:nvPr>
        </p:nvGraphicFramePr>
        <p:xfrm>
          <a:off x="152397" y="152412"/>
          <a:ext cx="8839202" cy="6559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6022"/>
                <a:gridCol w="928636"/>
                <a:gridCol w="928636"/>
                <a:gridCol w="928636"/>
                <a:gridCol w="928636"/>
                <a:gridCol w="928636"/>
              </a:tblGrid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Times New Roman"/>
                        </a:rPr>
                        <a:t>Spread</a:t>
                      </a:r>
                      <a:r>
                        <a:rPr lang="en-US" sz="1200" baseline="0" dirty="0" smtClean="0">
                          <a:effectLst/>
                          <a:latin typeface="Times New Roman"/>
                          <a:ea typeface="Times New Roman"/>
                        </a:rPr>
                        <a:t> Range – Exactly 2 Tranches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(1)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(2)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 Loans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Institutional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035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Common-Law Origin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0.0340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Creditor Rights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1.0616***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0.6743**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Law &amp; Order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2.5860***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2.4668***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Efficiency of Debt Collection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-0.0566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Borrower and Deal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has Public Listing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0.2493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0.2003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0.4753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0.4335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0.2160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Borrower's Rating Not Available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8.7052***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8.0429***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7.5410***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7.1767***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8.9529***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Ln(Deal Amount)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-0.3565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-0.3190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-0.4791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-0.4496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-0.3797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Investment Grade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12.9600***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13.1474***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12.6563***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12.7887***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12.9264***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Borrower is a Corporation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2.4868***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2.3610***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2.3418***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2.2693***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2.5123***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Spread of Maturities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0.1083***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0.1079***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0.1124***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0.1120***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0.1020***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Revolving Facility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4.8583***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4.9626***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4.4834***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4.5680***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4.9389***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Market Characteristics: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Private Bond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6.9278***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5.6226**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3.2992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2.6373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6.7032**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Life Insurance Premium Volume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-0.1036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11.1924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-9.1411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-1.5461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6.7636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Bank Concentration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-4.1277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-3.8929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7.8324***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7.4981***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-4.6868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Stock Market Capitalization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2.6581*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-2.2020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-1.6191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-1.3846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2.4099*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Ln(Real GDP per Capita)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-0.2540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-0.2149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1.6766**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1.6119b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0.1358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Market Return Prior to Deal Close Date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4.7888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4.8428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5.4039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5.4085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5.3873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 Industry Group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Specific Purpose dummies included?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Observations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13541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13541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13541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13541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13387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  <a:tr h="2442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Adjusted R-squared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0.043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0.043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0.045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0.045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0.042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657" marR="41657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8562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Robustness Checks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Sell your paper</a:t>
            </a:r>
          </a:p>
          <a:p>
            <a:endParaRPr lang="en-US" dirty="0"/>
          </a:p>
          <a:p>
            <a:r>
              <a:rPr lang="en-US" dirty="0" smtClean="0"/>
              <a:t>Include “online Appendices”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20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Robustness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Excluding countries </a:t>
            </a:r>
          </a:p>
          <a:p>
            <a:pPr lvl="1"/>
            <a:r>
              <a:rPr lang="en-US" dirty="0" smtClean="0"/>
              <a:t>Kick out US</a:t>
            </a:r>
            <a:endParaRPr lang="en-US" dirty="0"/>
          </a:p>
          <a:p>
            <a:pPr lvl="1"/>
            <a:r>
              <a:rPr lang="en-US" dirty="0" smtClean="0"/>
              <a:t>Developed versus developing</a:t>
            </a:r>
          </a:p>
          <a:p>
            <a:endParaRPr lang="en-US" dirty="0"/>
          </a:p>
          <a:p>
            <a:r>
              <a:rPr lang="en-US" dirty="0"/>
              <a:t>Different subsets of the data</a:t>
            </a:r>
          </a:p>
          <a:p>
            <a:pPr lvl="1"/>
            <a:r>
              <a:rPr lang="en-US" dirty="0"/>
              <a:t>Exclude non-syndicated loans</a:t>
            </a:r>
          </a:p>
          <a:p>
            <a:endParaRPr lang="en-US" dirty="0" smtClean="0"/>
          </a:p>
          <a:p>
            <a:r>
              <a:rPr lang="en-US" dirty="0" smtClean="0"/>
              <a:t>Different dependent variables</a:t>
            </a:r>
          </a:p>
          <a:p>
            <a:pPr lvl="1"/>
            <a:r>
              <a:rPr lang="en-US" dirty="0" smtClean="0"/>
              <a:t>Spread ratio instead of spread level</a:t>
            </a:r>
          </a:p>
          <a:p>
            <a:pPr lvl="1"/>
            <a:endParaRPr lang="en-US" dirty="0"/>
          </a:p>
          <a:p>
            <a:r>
              <a:rPr lang="en-US" dirty="0" smtClean="0"/>
              <a:t>Different independent variables</a:t>
            </a:r>
          </a:p>
          <a:p>
            <a:pPr lvl="1"/>
            <a:r>
              <a:rPr lang="en-US" dirty="0" smtClean="0"/>
              <a:t>Variety of different legal indices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00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of “Takeaways</a:t>
            </a:r>
            <a:r>
              <a:rPr lang="en-US" dirty="0" smtClean="0"/>
              <a:t>” from Part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are loans structured?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Differences between securitization vs. </a:t>
            </a:r>
            <a:r>
              <a:rPr lang="en-US" dirty="0" err="1"/>
              <a:t>tranching</a:t>
            </a:r>
            <a:endParaRPr lang="en-US" dirty="0"/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Syndicated loans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Frequency of </a:t>
            </a:r>
            <a:r>
              <a:rPr lang="en-US" dirty="0" err="1"/>
              <a:t>tranching</a:t>
            </a:r>
            <a:endParaRPr lang="en-US" dirty="0"/>
          </a:p>
          <a:p>
            <a:pPr marL="788670" lvl="1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to compare countries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Ways to benchmark (/GDP, /Population, /Other)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Legal variables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Market characteristics, institutional investors, economic conditions</a:t>
            </a:r>
          </a:p>
          <a:p>
            <a:pPr marL="788670" lvl="1" indent="-514350">
              <a:buFont typeface="+mj-lt"/>
              <a:buAutoNum type="alphaLcParenR"/>
            </a:pPr>
            <a:r>
              <a:rPr lang="en-US" dirty="0"/>
              <a:t>Culture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Sources of loan data, and matching or combining datasets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of panel methods, clustering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Economic significance versus statistical significance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Robustness checks and selling papers to editors and referees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01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1544</TotalTime>
  <Words>6119</Words>
  <Application>Microsoft Office PowerPoint</Application>
  <PresentationFormat>On-screen Show (4:3)</PresentationFormat>
  <Paragraphs>1793</Paragraphs>
  <Slides>54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Civic</vt:lpstr>
      <vt:lpstr>Acrobat Document</vt:lpstr>
      <vt:lpstr>Debt</vt:lpstr>
      <vt:lpstr> Outline / Schedule</vt:lpstr>
      <vt:lpstr> Part 1: Debt Markets around the World</vt:lpstr>
      <vt:lpstr>Learning Objectives for this Section</vt:lpstr>
      <vt:lpstr>Introduction to Debt Finance</vt:lpstr>
      <vt:lpstr>Securitization (1 of 4)</vt:lpstr>
      <vt:lpstr>Securitization (2 of 4) Example: Asset Securitization</vt:lpstr>
      <vt:lpstr>Securitization (3 of 4) Asset Securitization Process</vt:lpstr>
      <vt:lpstr>Securitization (4 of 4) Mortgage Pass-through Securities</vt:lpstr>
      <vt:lpstr>Loan Syndication (1 of 1)</vt:lpstr>
      <vt:lpstr>Loan Tranching (here on out in this lecture)</vt:lpstr>
      <vt:lpstr>Loan Tranching versus Securitization</vt:lpstr>
      <vt:lpstr>Why loan tranching?</vt:lpstr>
      <vt:lpstr>Research on Tranching / Debt Markets</vt:lpstr>
      <vt:lpstr>How Common is Loan Tranching?</vt:lpstr>
      <vt:lpstr>The Unit of Analysis in Debt Market Studies</vt:lpstr>
      <vt:lpstr>A Loan is a Sum of Tranches</vt:lpstr>
      <vt:lpstr>What Affects Loan Tranching</vt:lpstr>
      <vt:lpstr>1. Legal Institutions and Regulation</vt:lpstr>
      <vt:lpstr>First proxy for differences in the legal risk of creditors across countries: Legal Origin</vt:lpstr>
      <vt:lpstr>Second proxy for differences in the legal risk of creditors across countries: Creditor Rights</vt:lpstr>
      <vt:lpstr>Third proxy for differences in the legal risk of creditors across countries: Enforcement</vt:lpstr>
      <vt:lpstr>2. The Structure and Characteristics of Financial Markets</vt:lpstr>
      <vt:lpstr>Aside – Hofstede Cultural Conditions Another way to characterize countries</vt:lpstr>
      <vt:lpstr>3. Borrower characteristics and contractual terms</vt:lpstr>
      <vt:lpstr>Where do you find Loan Data?</vt:lpstr>
      <vt:lpstr>Where do you find Loan Data?</vt:lpstr>
      <vt:lpstr>Matching Data</vt:lpstr>
      <vt:lpstr>PowerPoint Presentation</vt:lpstr>
      <vt:lpstr>FIGURE 1: Combinations of tranches (or facilities) in the syndicated loan market </vt:lpstr>
      <vt:lpstr>PowerPoint Presentation</vt:lpstr>
      <vt:lpstr>PowerPoint Presentation</vt:lpstr>
      <vt:lpstr>PowerPoint Presentation</vt:lpstr>
      <vt:lpstr>Country Level Analysis</vt:lpstr>
      <vt:lpstr>PowerPoint Presentation</vt:lpstr>
      <vt:lpstr>PowerPoint Presentation</vt:lpstr>
      <vt:lpstr>Alternative Ways to Compare Countries</vt:lpstr>
      <vt:lpstr>PowerPoint Presentation</vt:lpstr>
      <vt:lpstr>PowerPoint Presentation</vt:lpstr>
      <vt:lpstr>Aside –  Other work comparing countries</vt:lpstr>
      <vt:lpstr>PowerPoint Presentation</vt:lpstr>
      <vt:lpstr>PowerPoint Presentation</vt:lpstr>
      <vt:lpstr>PowerPoint Presentation</vt:lpstr>
      <vt:lpstr>PowerPoint Presentation</vt:lpstr>
      <vt:lpstr>End of the Aside</vt:lpstr>
      <vt:lpstr>Loan Level Analysis</vt:lpstr>
      <vt:lpstr>PowerPoint Presentation</vt:lpstr>
      <vt:lpstr>PowerPoint Presentation</vt:lpstr>
      <vt:lpstr>Spread Range</vt:lpstr>
      <vt:lpstr>PowerPoint Presentation</vt:lpstr>
      <vt:lpstr>PowerPoint Presentation</vt:lpstr>
      <vt:lpstr>Robustness Checks</vt:lpstr>
      <vt:lpstr>Robustness Checks</vt:lpstr>
      <vt:lpstr>Summary of “Takeaways” from Part I</vt:lpstr>
    </vt:vector>
  </TitlesOfParts>
  <Company>Schulich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Debt</dc:title>
  <dc:creator>Schulich School of Business</dc:creator>
  <cp:lastModifiedBy>Schulich School of Business</cp:lastModifiedBy>
  <cp:revision>32</cp:revision>
  <dcterms:created xsi:type="dcterms:W3CDTF">2016-05-30T21:49:47Z</dcterms:created>
  <dcterms:modified xsi:type="dcterms:W3CDTF">2016-06-02T20:59:28Z</dcterms:modified>
</cp:coreProperties>
</file>