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8"/>
  </p:notesMasterIdLst>
  <p:sldIdLst>
    <p:sldId id="256" r:id="rId2"/>
    <p:sldId id="313" r:id="rId3"/>
    <p:sldId id="268" r:id="rId4"/>
    <p:sldId id="325" r:id="rId5"/>
    <p:sldId id="269" r:id="rId6"/>
    <p:sldId id="270" r:id="rId7"/>
    <p:sldId id="271" r:id="rId8"/>
    <p:sldId id="286" r:id="rId9"/>
    <p:sldId id="287" r:id="rId10"/>
    <p:sldId id="272" r:id="rId11"/>
    <p:sldId id="282" r:id="rId12"/>
    <p:sldId id="323" r:id="rId13"/>
    <p:sldId id="324" r:id="rId14"/>
    <p:sldId id="277" r:id="rId15"/>
    <p:sldId id="260" r:id="rId16"/>
    <p:sldId id="261" r:id="rId17"/>
    <p:sldId id="262" r:id="rId18"/>
    <p:sldId id="289" r:id="rId19"/>
    <p:sldId id="263" r:id="rId20"/>
    <p:sldId id="290" r:id="rId21"/>
    <p:sldId id="291" r:id="rId22"/>
    <p:sldId id="320" r:id="rId23"/>
    <p:sldId id="264" r:id="rId24"/>
    <p:sldId id="318" r:id="rId25"/>
    <p:sldId id="317" r:id="rId26"/>
    <p:sldId id="293" r:id="rId27"/>
    <p:sldId id="288" r:id="rId28"/>
    <p:sldId id="265" r:id="rId29"/>
    <p:sldId id="266" r:id="rId30"/>
    <p:sldId id="267" r:id="rId31"/>
    <p:sldId id="276" r:id="rId32"/>
    <p:sldId id="279" r:id="rId33"/>
    <p:sldId id="274" r:id="rId34"/>
    <p:sldId id="280" r:id="rId35"/>
    <p:sldId id="281" r:id="rId36"/>
    <p:sldId id="296" r:id="rId37"/>
    <p:sldId id="299" r:id="rId38"/>
    <p:sldId id="300" r:id="rId39"/>
    <p:sldId id="314" r:id="rId40"/>
    <p:sldId id="315" r:id="rId41"/>
    <p:sldId id="301" r:id="rId42"/>
    <p:sldId id="302" r:id="rId43"/>
    <p:sldId id="303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04" r:id="rId52"/>
    <p:sldId id="316" r:id="rId53"/>
    <p:sldId id="319" r:id="rId54"/>
    <p:sldId id="321" r:id="rId55"/>
    <p:sldId id="322" r:id="rId56"/>
    <p:sldId id="275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6C7C"/>
    <a:srgbClr val="5D629D"/>
    <a:srgbClr val="7F83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00" autoAdjust="0"/>
    <p:restoredTop sz="94660"/>
  </p:normalViewPr>
  <p:slideViewPr>
    <p:cSldViewPr>
      <p:cViewPr varScale="1">
        <p:scale>
          <a:sx n="69" d="100"/>
          <a:sy n="69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57CBC-454C-44CA-83F5-3193F7A4C59A}" type="datetimeFigureOut">
              <a:rPr lang="en-GB" smtClean="0"/>
              <a:t>17/12/2013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14E4F7-51DC-4188-A0A0-483A411A9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814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14E4F7-51DC-4188-A0A0-483A411A997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74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59C5E5D-F963-41C4-AC6F-F80DA2BFFA08}" type="datetimeFigureOut">
              <a:rPr lang="en-GB" smtClean="0"/>
              <a:t>17/12/2013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2DB8BAB-1188-480E-9B7A-C0660BCACF0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9C5E5D-F963-41C4-AC6F-F80DA2BFFA08}" type="datetimeFigureOut">
              <a:rPr lang="en-GB" smtClean="0"/>
              <a:t>17/12/2013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DB8BAB-1188-480E-9B7A-C0660BCACF0F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9C5E5D-F963-41C4-AC6F-F80DA2BFFA08}" type="datetimeFigureOut">
              <a:rPr lang="en-GB" smtClean="0"/>
              <a:t>17/12/2013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DB8BAB-1188-480E-9B7A-C0660BCACF0F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9C5E5D-F963-41C4-AC6F-F80DA2BFFA08}" type="datetimeFigureOut">
              <a:rPr lang="en-GB" smtClean="0"/>
              <a:t>17/12/2013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DB8BAB-1188-480E-9B7A-C0660BCACF0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9C5E5D-F963-41C4-AC6F-F80DA2BFFA08}" type="datetimeFigureOut">
              <a:rPr lang="en-GB" smtClean="0"/>
              <a:t>17/12/2013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DB8BAB-1188-480E-9B7A-C0660BCACF0F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9C5E5D-F963-41C4-AC6F-F80DA2BFFA08}" type="datetimeFigureOut">
              <a:rPr lang="en-GB" smtClean="0"/>
              <a:t>17/12/2013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DB8BAB-1188-480E-9B7A-C0660BCACF0F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9C5E5D-F963-41C4-AC6F-F80DA2BFFA08}" type="datetimeFigureOut">
              <a:rPr lang="en-GB" smtClean="0"/>
              <a:t>17/12/2013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DB8BAB-1188-480E-9B7A-C0660BCACF0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59C5E5D-F963-41C4-AC6F-F80DA2BFFA08}" type="datetimeFigureOut">
              <a:rPr lang="en-GB" smtClean="0"/>
              <a:t>17/12/2013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DB8BAB-1188-480E-9B7A-C0660BCACF0F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59C5E5D-F963-41C4-AC6F-F80DA2BFFA08}" type="datetimeFigureOut">
              <a:rPr lang="en-GB" smtClean="0"/>
              <a:t>17/12/2013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2DB8BAB-1188-480E-9B7A-C0660BCACF0F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9C5E5D-F963-41C4-AC6F-F80DA2BFFA08}" type="datetimeFigureOut">
              <a:rPr lang="en-GB" smtClean="0"/>
              <a:t>17/12/2013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DB8BAB-1188-480E-9B7A-C0660BCACF0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9C5E5D-F963-41C4-AC6F-F80DA2BFFA08}" type="datetimeFigureOut">
              <a:rPr lang="en-GB" smtClean="0"/>
              <a:t>17/12/2013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DB8BAB-1188-480E-9B7A-C0660BCACF0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59C5E5D-F963-41C4-AC6F-F80DA2BFFA08}" type="datetimeFigureOut">
              <a:rPr lang="en-GB" smtClean="0"/>
              <a:t>17/12/2013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2DB8BAB-1188-480E-9B7A-C0660BCACF0F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3.png"/><Relationship Id="rId3" Type="http://schemas.openxmlformats.org/officeDocument/2006/relationships/image" Target="../media/image810.pn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5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.png"/><Relationship Id="rId3" Type="http://schemas.openxmlformats.org/officeDocument/2006/relationships/image" Target="../media/image13.png"/><Relationship Id="rId7" Type="http://schemas.openxmlformats.org/officeDocument/2006/relationships/image" Target="../media/image11.png"/><Relationship Id="rId12" Type="http://schemas.openxmlformats.org/officeDocument/2006/relationships/image" Target="../media/image9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11" Type="http://schemas.openxmlformats.org/officeDocument/2006/relationships/image" Target="../media/image2.png"/><Relationship Id="rId5" Type="http://schemas.openxmlformats.org/officeDocument/2006/relationships/image" Target="../media/image14.png"/><Relationship Id="rId10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.png"/><Relationship Id="rId3" Type="http://schemas.openxmlformats.org/officeDocument/2006/relationships/image" Target="../media/image13.png"/><Relationship Id="rId7" Type="http://schemas.openxmlformats.org/officeDocument/2006/relationships/image" Target="../media/image11.png"/><Relationship Id="rId12" Type="http://schemas.openxmlformats.org/officeDocument/2006/relationships/image" Target="../media/image9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11" Type="http://schemas.openxmlformats.org/officeDocument/2006/relationships/image" Target="../media/image2.png"/><Relationship Id="rId5" Type="http://schemas.openxmlformats.org/officeDocument/2006/relationships/image" Target="../media/image14.png"/><Relationship Id="rId10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4.png"/><Relationship Id="rId7" Type="http://schemas.openxmlformats.org/officeDocument/2006/relationships/image" Target="../media/image3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13.png"/><Relationship Id="rId10" Type="http://schemas.openxmlformats.org/officeDocument/2006/relationships/image" Target="../media/image3.png"/><Relationship Id="rId4" Type="http://schemas.openxmlformats.org/officeDocument/2006/relationships/image" Target="../media/image15.png"/><Relationship Id="rId9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png"/><Relationship Id="rId18" Type="http://schemas.openxmlformats.org/officeDocument/2006/relationships/image" Target="../media/image130.png"/><Relationship Id="rId21" Type="http://schemas.openxmlformats.org/officeDocument/2006/relationships/image" Target="../media/image3.png"/><Relationship Id="rId12" Type="http://schemas.openxmlformats.org/officeDocument/2006/relationships/image" Target="../media/image20.png"/><Relationship Id="rId17" Type="http://schemas.openxmlformats.org/officeDocument/2006/relationships/image" Target="../media/image12.png"/><Relationship Id="rId2" Type="http://schemas.openxmlformats.org/officeDocument/2006/relationships/image" Target="../media/image13.png"/><Relationship Id="rId16" Type="http://schemas.openxmlformats.org/officeDocument/2006/relationships/image" Target="../media/image15.png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90.png"/><Relationship Id="rId15" Type="http://schemas.openxmlformats.org/officeDocument/2006/relationships/image" Target="../media/image14.png"/><Relationship Id="rId10" Type="http://schemas.openxmlformats.org/officeDocument/2006/relationships/image" Target="../media/image37.png"/><Relationship Id="rId19" Type="http://schemas.openxmlformats.org/officeDocument/2006/relationships/image" Target="../media/image140.png"/><Relationship Id="rId9" Type="http://schemas.openxmlformats.org/officeDocument/2006/relationships/image" Target="../media/image36.png"/><Relationship Id="rId1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.png"/><Relationship Id="rId4" Type="http://schemas.openxmlformats.org/officeDocument/2006/relationships/image" Target="../media/image160.png"/><Relationship Id="rId9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1.png"/><Relationship Id="rId3" Type="http://schemas.openxmlformats.org/officeDocument/2006/relationships/image" Target="../media/image160.pn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.png"/><Relationship Id="rId4" Type="http://schemas.openxmlformats.org/officeDocument/2006/relationships/image" Target="../media/image25.png"/><Relationship Id="rId9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6.png"/><Relationship Id="rId26" Type="http://schemas.openxmlformats.org/officeDocument/2006/relationships/image" Target="../media/image3.png"/><Relationship Id="rId3" Type="http://schemas.openxmlformats.org/officeDocument/2006/relationships/image" Target="../media/image25.png"/><Relationship Id="rId21" Type="http://schemas.openxmlformats.org/officeDocument/2006/relationships/image" Target="../media/image31.png"/><Relationship Id="rId17" Type="http://schemas.openxmlformats.org/officeDocument/2006/relationships/image" Target="../media/image270.png"/><Relationship Id="rId25" Type="http://schemas.openxmlformats.org/officeDocument/2006/relationships/image" Target="../media/image2.png"/><Relationship Id="rId2" Type="http://schemas.openxmlformats.org/officeDocument/2006/relationships/image" Target="../media/image29.png"/><Relationship Id="rId16" Type="http://schemas.openxmlformats.org/officeDocument/2006/relationships/image" Target="../media/image260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35.png"/><Relationship Id="rId5" Type="http://schemas.openxmlformats.org/officeDocument/2006/relationships/image" Target="../media/image13.png"/><Relationship Id="rId23" Type="http://schemas.openxmlformats.org/officeDocument/2006/relationships/image" Target="../media/image352.png"/><Relationship Id="rId19" Type="http://schemas.openxmlformats.org/officeDocument/2006/relationships/image" Target="../media/image14.png"/><Relationship Id="rId4" Type="http://schemas.openxmlformats.org/officeDocument/2006/relationships/image" Target="../media/image30.png"/><Relationship Id="rId22" Type="http://schemas.openxmlformats.org/officeDocument/2006/relationships/image" Target="../media/image312.png"/></Relationships>
</file>

<file path=ppt/slides/_rels/slide23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6.png"/><Relationship Id="rId3" Type="http://schemas.openxmlformats.org/officeDocument/2006/relationships/image" Target="../media/image29.png"/><Relationship Id="rId21" Type="http://schemas.openxmlformats.org/officeDocument/2006/relationships/image" Target="../media/image312.png"/><Relationship Id="rId17" Type="http://schemas.openxmlformats.org/officeDocument/2006/relationships/image" Target="../media/image270.png"/><Relationship Id="rId2" Type="http://schemas.openxmlformats.org/officeDocument/2006/relationships/image" Target="../media/image31.png"/><Relationship Id="rId16" Type="http://schemas.openxmlformats.org/officeDocument/2006/relationships/image" Target="../media/image260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24" Type="http://schemas.openxmlformats.org/officeDocument/2006/relationships/image" Target="../media/image3.png"/><Relationship Id="rId5" Type="http://schemas.openxmlformats.org/officeDocument/2006/relationships/image" Target="../media/image30.png"/><Relationship Id="rId23" Type="http://schemas.openxmlformats.org/officeDocument/2006/relationships/image" Target="../media/image2.png"/><Relationship Id="rId19" Type="http://schemas.openxmlformats.org/officeDocument/2006/relationships/image" Target="../media/image14.png"/><Relationship Id="rId4" Type="http://schemas.openxmlformats.org/officeDocument/2006/relationships/image" Target="../media/image25.png"/><Relationship Id="rId22" Type="http://schemas.openxmlformats.org/officeDocument/2006/relationships/image" Target="../media/image352.png"/></Relationships>
</file>

<file path=ppt/slides/_rels/slide24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6.png"/><Relationship Id="rId3" Type="http://schemas.openxmlformats.org/officeDocument/2006/relationships/image" Target="../media/image13.png"/><Relationship Id="rId21" Type="http://schemas.openxmlformats.org/officeDocument/2006/relationships/image" Target="../media/image311.png"/><Relationship Id="rId17" Type="http://schemas.openxmlformats.org/officeDocument/2006/relationships/image" Target="../media/image2700.png"/><Relationship Id="rId25" Type="http://schemas.openxmlformats.org/officeDocument/2006/relationships/image" Target="../media/image3.png"/><Relationship Id="rId2" Type="http://schemas.openxmlformats.org/officeDocument/2006/relationships/image" Target="../media/image31.png"/><Relationship Id="rId16" Type="http://schemas.openxmlformats.org/officeDocument/2006/relationships/image" Target="../media/image2600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2.png"/><Relationship Id="rId23" Type="http://schemas.openxmlformats.org/officeDocument/2006/relationships/image" Target="../media/image38.png"/><Relationship Id="rId19" Type="http://schemas.openxmlformats.org/officeDocument/2006/relationships/image" Target="../media/image14.png"/><Relationship Id="rId22" Type="http://schemas.openxmlformats.org/officeDocument/2006/relationships/image" Target="../media/image351.png"/></Relationships>
</file>

<file path=ppt/slides/_rels/slide25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6.png"/><Relationship Id="rId26" Type="http://schemas.openxmlformats.org/officeDocument/2006/relationships/image" Target="../media/image2.png"/><Relationship Id="rId3" Type="http://schemas.openxmlformats.org/officeDocument/2006/relationships/image" Target="../media/image13.png"/><Relationship Id="rId21" Type="http://schemas.openxmlformats.org/officeDocument/2006/relationships/image" Target="../media/image312.png"/><Relationship Id="rId17" Type="http://schemas.openxmlformats.org/officeDocument/2006/relationships/image" Target="../media/image270.png"/><Relationship Id="rId25" Type="http://schemas.openxmlformats.org/officeDocument/2006/relationships/image" Target="../media/image30.png"/><Relationship Id="rId2" Type="http://schemas.openxmlformats.org/officeDocument/2006/relationships/image" Target="../media/image31.png"/><Relationship Id="rId16" Type="http://schemas.openxmlformats.org/officeDocument/2006/relationships/image" Target="../media/image260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25.png"/><Relationship Id="rId23" Type="http://schemas.openxmlformats.org/officeDocument/2006/relationships/image" Target="../media/image29.png"/><Relationship Id="rId19" Type="http://schemas.openxmlformats.org/officeDocument/2006/relationships/image" Target="../media/image14.png"/><Relationship Id="rId22" Type="http://schemas.openxmlformats.org/officeDocument/2006/relationships/image" Target="../media/image352.png"/><Relationship Id="rId27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6.png"/><Relationship Id="rId26" Type="http://schemas.openxmlformats.org/officeDocument/2006/relationships/image" Target="../media/image3.png"/><Relationship Id="rId3" Type="http://schemas.openxmlformats.org/officeDocument/2006/relationships/image" Target="../media/image40.png"/><Relationship Id="rId21" Type="http://schemas.openxmlformats.org/officeDocument/2006/relationships/image" Target="../media/image31.png"/><Relationship Id="rId17" Type="http://schemas.openxmlformats.org/officeDocument/2006/relationships/image" Target="../media/image270.png"/><Relationship Id="rId25" Type="http://schemas.openxmlformats.org/officeDocument/2006/relationships/image" Target="../media/image2.png"/><Relationship Id="rId2" Type="http://schemas.openxmlformats.org/officeDocument/2006/relationships/image" Target="../media/image39.png"/><Relationship Id="rId16" Type="http://schemas.openxmlformats.org/officeDocument/2006/relationships/image" Target="../media/image260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350.png"/><Relationship Id="rId23" Type="http://schemas.openxmlformats.org/officeDocument/2006/relationships/image" Target="../media/image310.png"/><Relationship Id="rId19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3.png"/><Relationship Id="rId18" Type="http://schemas.openxmlformats.org/officeDocument/2006/relationships/image" Target="../media/image270.png"/><Relationship Id="rId3" Type="http://schemas.openxmlformats.org/officeDocument/2006/relationships/image" Target="../media/image51.png"/><Relationship Id="rId21" Type="http://schemas.openxmlformats.org/officeDocument/2006/relationships/image" Target="../media/image80.png"/><Relationship Id="rId25" Type="http://schemas.openxmlformats.org/officeDocument/2006/relationships/image" Target="../media/image81.png"/><Relationship Id="rId17" Type="http://schemas.openxmlformats.org/officeDocument/2006/relationships/image" Target="../media/image260.png"/><Relationship Id="rId2" Type="http://schemas.openxmlformats.org/officeDocument/2006/relationships/image" Target="../media/image50.png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40.png"/><Relationship Id="rId23" Type="http://schemas.openxmlformats.org/officeDocument/2006/relationships/image" Target="../media/image15.png"/><Relationship Id="rId28" Type="http://schemas.openxmlformats.org/officeDocument/2006/relationships/image" Target="../media/image14.png"/><Relationship Id="rId4" Type="http://schemas.openxmlformats.org/officeDocument/2006/relationships/image" Target="../media/image52.png"/><Relationship Id="rId22" Type="http://schemas.openxmlformats.org/officeDocument/2006/relationships/image" Target="../media/image41.png"/><Relationship Id="rId9" Type="http://schemas.openxmlformats.org/officeDocument/2006/relationships/image" Target="../media/image290.png"/><Relationship Id="rId27" Type="http://schemas.openxmlformats.org/officeDocument/2006/relationships/image" Target="../media/image16.png"/><Relationship Id="rId30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6.jpeg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47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49.png"/><Relationship Id="rId10" Type="http://schemas.openxmlformats.org/officeDocument/2006/relationships/image" Target="../media/image57.png"/><Relationship Id="rId4" Type="http://schemas.openxmlformats.org/officeDocument/2006/relationships/image" Target="../media/image48.png"/><Relationship Id="rId9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18" Type="http://schemas.openxmlformats.org/officeDocument/2006/relationships/image" Target="../media/image63.png"/><Relationship Id="rId26" Type="http://schemas.openxmlformats.org/officeDocument/2006/relationships/image" Target="../media/image71.png"/><Relationship Id="rId3" Type="http://schemas.openxmlformats.org/officeDocument/2006/relationships/image" Target="../media/image61.png"/><Relationship Id="rId21" Type="http://schemas.openxmlformats.org/officeDocument/2006/relationships/image" Target="../media/image66.png"/><Relationship Id="rId17" Type="http://schemas.openxmlformats.org/officeDocument/2006/relationships/image" Target="../media/image62.png"/><Relationship Id="rId2" Type="http://schemas.openxmlformats.org/officeDocument/2006/relationships/image" Target="../media/image3.png"/><Relationship Id="rId16" Type="http://schemas.openxmlformats.org/officeDocument/2006/relationships/image" Target="../media/image74.png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70.png"/><Relationship Id="rId23" Type="http://schemas.openxmlformats.org/officeDocument/2006/relationships/image" Target="../media/image69.png"/><Relationship Id="rId19" Type="http://schemas.openxmlformats.org/officeDocument/2006/relationships/image" Target="../media/image64.png"/><Relationship Id="rId4" Type="http://schemas.openxmlformats.org/officeDocument/2006/relationships/image" Target="../media/image67.png"/><Relationship Id="rId22" Type="http://schemas.openxmlformats.org/officeDocument/2006/relationships/image" Target="../media/image68.png"/><Relationship Id="rId27" Type="http://schemas.openxmlformats.org/officeDocument/2006/relationships/image" Target="../media/image72.png"/></Relationships>
</file>

<file path=ppt/slides/_rels/slide34.xml.rels><?xml version="1.0" encoding="UTF-8" standalone="yes"?>
<Relationships xmlns="http://schemas.openxmlformats.org/package/2006/relationships"><Relationship Id="rId18" Type="http://schemas.openxmlformats.org/officeDocument/2006/relationships/image" Target="../media/image63.png"/><Relationship Id="rId26" Type="http://schemas.openxmlformats.org/officeDocument/2006/relationships/image" Target="../media/image71.png"/><Relationship Id="rId3" Type="http://schemas.openxmlformats.org/officeDocument/2006/relationships/image" Target="../media/image61.png"/><Relationship Id="rId21" Type="http://schemas.openxmlformats.org/officeDocument/2006/relationships/image" Target="../media/image66.png"/><Relationship Id="rId17" Type="http://schemas.openxmlformats.org/officeDocument/2006/relationships/image" Target="../media/image62.png"/><Relationship Id="rId2" Type="http://schemas.openxmlformats.org/officeDocument/2006/relationships/image" Target="../media/image3.png"/><Relationship Id="rId16" Type="http://schemas.openxmlformats.org/officeDocument/2006/relationships/image" Target="../media/image74.png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70.png"/><Relationship Id="rId23" Type="http://schemas.openxmlformats.org/officeDocument/2006/relationships/image" Target="../media/image69.png"/><Relationship Id="rId19" Type="http://schemas.openxmlformats.org/officeDocument/2006/relationships/image" Target="../media/image64.png"/><Relationship Id="rId4" Type="http://schemas.openxmlformats.org/officeDocument/2006/relationships/image" Target="../media/image67.png"/><Relationship Id="rId22" Type="http://schemas.openxmlformats.org/officeDocument/2006/relationships/image" Target="../media/image68.png"/><Relationship Id="rId27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18" Type="http://schemas.openxmlformats.org/officeDocument/2006/relationships/image" Target="../media/image63.png"/><Relationship Id="rId26" Type="http://schemas.openxmlformats.org/officeDocument/2006/relationships/image" Target="../media/image71.png"/><Relationship Id="rId3" Type="http://schemas.openxmlformats.org/officeDocument/2006/relationships/image" Target="../media/image61.png"/><Relationship Id="rId21" Type="http://schemas.openxmlformats.org/officeDocument/2006/relationships/image" Target="../media/image66.png"/><Relationship Id="rId17" Type="http://schemas.openxmlformats.org/officeDocument/2006/relationships/image" Target="../media/image62.png"/><Relationship Id="rId2" Type="http://schemas.openxmlformats.org/officeDocument/2006/relationships/image" Target="../media/image3.png"/><Relationship Id="rId16" Type="http://schemas.openxmlformats.org/officeDocument/2006/relationships/image" Target="../media/image74.png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70.png"/><Relationship Id="rId23" Type="http://schemas.openxmlformats.org/officeDocument/2006/relationships/image" Target="../media/image69.png"/><Relationship Id="rId19" Type="http://schemas.openxmlformats.org/officeDocument/2006/relationships/image" Target="../media/image64.png"/><Relationship Id="rId4" Type="http://schemas.openxmlformats.org/officeDocument/2006/relationships/image" Target="../media/image67.png"/><Relationship Id="rId22" Type="http://schemas.openxmlformats.org/officeDocument/2006/relationships/image" Target="../media/image68.png"/><Relationship Id="rId27" Type="http://schemas.openxmlformats.org/officeDocument/2006/relationships/image" Target="../media/image7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jpe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7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720.png"/><Relationship Id="rId3" Type="http://schemas.openxmlformats.org/officeDocument/2006/relationships/image" Target="../media/image13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86.png"/><Relationship Id="rId5" Type="http://schemas.openxmlformats.org/officeDocument/2006/relationships/image" Target="../media/image14.png"/><Relationship Id="rId10" Type="http://schemas.openxmlformats.org/officeDocument/2006/relationships/image" Target="../media/image85.png"/><Relationship Id="rId4" Type="http://schemas.openxmlformats.org/officeDocument/2006/relationships/image" Target="../media/image16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73.pn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6.png"/><Relationship Id="rId10" Type="http://schemas.openxmlformats.org/officeDocument/2006/relationships/image" Target="../media/image84.png"/><Relationship Id="rId4" Type="http://schemas.openxmlformats.org/officeDocument/2006/relationships/image" Target="../media/image13.png"/><Relationship Id="rId9" Type="http://schemas.openxmlformats.org/officeDocument/2006/relationships/image" Target="../media/image8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42.xml.rels><?xml version="1.0" encoding="UTF-8" standalone="yes"?>
<Relationships xmlns="http://schemas.openxmlformats.org/package/2006/relationships"><Relationship Id="rId18" Type="http://schemas.openxmlformats.org/officeDocument/2006/relationships/image" Target="../media/image270.png"/><Relationship Id="rId3" Type="http://schemas.openxmlformats.org/officeDocument/2006/relationships/image" Target="../media/image50.png"/><Relationship Id="rId21" Type="http://schemas.openxmlformats.org/officeDocument/2006/relationships/image" Target="../media/image15.png"/><Relationship Id="rId17" Type="http://schemas.openxmlformats.org/officeDocument/2006/relationships/image" Target="../media/image260.png"/><Relationship Id="rId2" Type="http://schemas.openxmlformats.org/officeDocument/2006/relationships/image" Target="../media/image3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10" Type="http://schemas.openxmlformats.org/officeDocument/2006/relationships/image" Target="../media/image13.png"/><Relationship Id="rId19" Type="http://schemas.openxmlformats.org/officeDocument/2006/relationships/image" Target="../media/image16.png"/><Relationship Id="rId4" Type="http://schemas.openxmlformats.org/officeDocument/2006/relationships/image" Target="../media/image51.png"/><Relationship Id="rId9" Type="http://schemas.openxmlformats.org/officeDocument/2006/relationships/image" Target="../media/image290.png"/></Relationships>
</file>

<file path=ppt/slides/_rels/slide43.xml.rels><?xml version="1.0" encoding="UTF-8" standalone="yes"?>
<Relationships xmlns="http://schemas.openxmlformats.org/package/2006/relationships"><Relationship Id="rId18" Type="http://schemas.openxmlformats.org/officeDocument/2006/relationships/image" Target="../media/image270.png"/><Relationship Id="rId3" Type="http://schemas.openxmlformats.org/officeDocument/2006/relationships/image" Target="../media/image74.jpeg"/><Relationship Id="rId21" Type="http://schemas.openxmlformats.org/officeDocument/2006/relationships/image" Target="../media/image15.png"/><Relationship Id="rId17" Type="http://schemas.openxmlformats.org/officeDocument/2006/relationships/image" Target="../media/image260.png"/><Relationship Id="rId2" Type="http://schemas.openxmlformats.org/officeDocument/2006/relationships/image" Target="../media/image3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3" Type="http://schemas.openxmlformats.org/officeDocument/2006/relationships/image" Target="../media/image94.png"/><Relationship Id="rId10" Type="http://schemas.openxmlformats.org/officeDocument/2006/relationships/image" Target="../media/image13.png"/><Relationship Id="rId19" Type="http://schemas.openxmlformats.org/officeDocument/2006/relationships/image" Target="../media/image16.png"/><Relationship Id="rId9" Type="http://schemas.openxmlformats.org/officeDocument/2006/relationships/image" Target="../media/image290.png"/><Relationship Id="rId22" Type="http://schemas.openxmlformats.org/officeDocument/2006/relationships/image" Target="../media/image77.png"/></Relationships>
</file>

<file path=ppt/slides/_rels/slide44.xml.rels><?xml version="1.0" encoding="UTF-8" standalone="yes"?>
<Relationships xmlns="http://schemas.openxmlformats.org/package/2006/relationships"><Relationship Id="rId18" Type="http://schemas.openxmlformats.org/officeDocument/2006/relationships/image" Target="../media/image270.png"/><Relationship Id="rId3" Type="http://schemas.openxmlformats.org/officeDocument/2006/relationships/image" Target="../media/image74.jpeg"/><Relationship Id="rId21" Type="http://schemas.openxmlformats.org/officeDocument/2006/relationships/image" Target="../media/image13.png"/><Relationship Id="rId17" Type="http://schemas.openxmlformats.org/officeDocument/2006/relationships/image" Target="../media/image260.png"/><Relationship Id="rId25" Type="http://schemas.openxmlformats.org/officeDocument/2006/relationships/image" Target="../media/image94.png"/><Relationship Id="rId2" Type="http://schemas.openxmlformats.org/officeDocument/2006/relationships/image" Target="../media/image3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75.png"/><Relationship Id="rId23" Type="http://schemas.openxmlformats.org/officeDocument/2006/relationships/image" Target="../media/image15.png"/><Relationship Id="rId19" Type="http://schemas.openxmlformats.org/officeDocument/2006/relationships/image" Target="../media/image16.png"/><Relationship Id="rId4" Type="http://schemas.openxmlformats.org/officeDocument/2006/relationships/image" Target="../media/image95.png"/><Relationship Id="rId22" Type="http://schemas.openxmlformats.org/officeDocument/2006/relationships/image" Target="../media/image96.png"/></Relationships>
</file>

<file path=ppt/slides/_rels/slide45.xml.rels><?xml version="1.0" encoding="UTF-8" standalone="yes"?>
<Relationships xmlns="http://schemas.openxmlformats.org/package/2006/relationships"><Relationship Id="rId18" Type="http://schemas.openxmlformats.org/officeDocument/2006/relationships/image" Target="../media/image270.png"/><Relationship Id="rId3" Type="http://schemas.openxmlformats.org/officeDocument/2006/relationships/image" Target="../media/image74.jpeg"/><Relationship Id="rId21" Type="http://schemas.openxmlformats.org/officeDocument/2006/relationships/image" Target="../media/image13.png"/><Relationship Id="rId17" Type="http://schemas.openxmlformats.org/officeDocument/2006/relationships/image" Target="../media/image260.png"/><Relationship Id="rId25" Type="http://schemas.openxmlformats.org/officeDocument/2006/relationships/image" Target="../media/image94.png"/><Relationship Id="rId2" Type="http://schemas.openxmlformats.org/officeDocument/2006/relationships/image" Target="../media/image3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77.png"/><Relationship Id="rId5" Type="http://schemas.openxmlformats.org/officeDocument/2006/relationships/image" Target="../media/image97.png"/><Relationship Id="rId23" Type="http://schemas.openxmlformats.org/officeDocument/2006/relationships/image" Target="../media/image98.png"/><Relationship Id="rId19" Type="http://schemas.openxmlformats.org/officeDocument/2006/relationships/image" Target="../media/image16.png"/><Relationship Id="rId4" Type="http://schemas.openxmlformats.org/officeDocument/2006/relationships/image" Target="../media/image95.png"/><Relationship Id="rId22" Type="http://schemas.openxmlformats.org/officeDocument/2006/relationships/image" Target="../media/image15.png"/></Relationships>
</file>

<file path=ppt/slides/_rels/slide46.xml.rels><?xml version="1.0" encoding="UTF-8" standalone="yes"?>
<Relationships xmlns="http://schemas.openxmlformats.org/package/2006/relationships"><Relationship Id="rId18" Type="http://schemas.openxmlformats.org/officeDocument/2006/relationships/image" Target="../media/image270.png"/><Relationship Id="rId3" Type="http://schemas.openxmlformats.org/officeDocument/2006/relationships/image" Target="../media/image74.jpeg"/><Relationship Id="rId21" Type="http://schemas.openxmlformats.org/officeDocument/2006/relationships/image" Target="../media/image13.png"/><Relationship Id="rId17" Type="http://schemas.openxmlformats.org/officeDocument/2006/relationships/image" Target="../media/image260.png"/><Relationship Id="rId25" Type="http://schemas.openxmlformats.org/officeDocument/2006/relationships/image" Target="../media/image94.png"/><Relationship Id="rId2" Type="http://schemas.openxmlformats.org/officeDocument/2006/relationships/image" Target="../media/image3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24" Type="http://schemas.openxmlformats.org/officeDocument/2006/relationships/image" Target="../media/image77.png"/><Relationship Id="rId5" Type="http://schemas.openxmlformats.org/officeDocument/2006/relationships/image" Target="../media/image97.png"/><Relationship Id="rId23" Type="http://schemas.openxmlformats.org/officeDocument/2006/relationships/image" Target="../media/image98.png"/><Relationship Id="rId19" Type="http://schemas.openxmlformats.org/officeDocument/2006/relationships/image" Target="../media/image16.png"/><Relationship Id="rId4" Type="http://schemas.openxmlformats.org/officeDocument/2006/relationships/image" Target="../media/image95.png"/><Relationship Id="rId22" Type="http://schemas.openxmlformats.org/officeDocument/2006/relationships/image" Target="../media/image15.png"/></Relationships>
</file>

<file path=ppt/slides/_rels/slide47.xml.rels><?xml version="1.0" encoding="UTF-8" standalone="yes"?>
<Relationships xmlns="http://schemas.openxmlformats.org/package/2006/relationships"><Relationship Id="rId18" Type="http://schemas.openxmlformats.org/officeDocument/2006/relationships/image" Target="../media/image270.png"/><Relationship Id="rId3" Type="http://schemas.openxmlformats.org/officeDocument/2006/relationships/image" Target="../media/image74.jpeg"/><Relationship Id="rId21" Type="http://schemas.openxmlformats.org/officeDocument/2006/relationships/image" Target="../media/image13.png"/><Relationship Id="rId17" Type="http://schemas.openxmlformats.org/officeDocument/2006/relationships/image" Target="../media/image260.png"/><Relationship Id="rId25" Type="http://schemas.openxmlformats.org/officeDocument/2006/relationships/image" Target="../media/image94.png"/><Relationship Id="rId2" Type="http://schemas.openxmlformats.org/officeDocument/2006/relationships/image" Target="../media/image3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24" Type="http://schemas.openxmlformats.org/officeDocument/2006/relationships/image" Target="../media/image77.png"/><Relationship Id="rId5" Type="http://schemas.openxmlformats.org/officeDocument/2006/relationships/image" Target="../media/image97.png"/><Relationship Id="rId23" Type="http://schemas.openxmlformats.org/officeDocument/2006/relationships/image" Target="../media/image15.png"/><Relationship Id="rId19" Type="http://schemas.openxmlformats.org/officeDocument/2006/relationships/image" Target="../media/image16.png"/><Relationship Id="rId4" Type="http://schemas.openxmlformats.org/officeDocument/2006/relationships/image" Target="../media/image95.png"/><Relationship Id="rId22" Type="http://schemas.openxmlformats.org/officeDocument/2006/relationships/image" Target="../media/image96.png"/></Relationships>
</file>

<file path=ppt/slides/_rels/slide48.xml.rels><?xml version="1.0" encoding="UTF-8" standalone="yes"?>
<Relationships xmlns="http://schemas.openxmlformats.org/package/2006/relationships"><Relationship Id="rId18" Type="http://schemas.openxmlformats.org/officeDocument/2006/relationships/image" Target="../media/image270.png"/><Relationship Id="rId3" Type="http://schemas.openxmlformats.org/officeDocument/2006/relationships/image" Target="../media/image74.jpeg"/><Relationship Id="rId21" Type="http://schemas.openxmlformats.org/officeDocument/2006/relationships/image" Target="../media/image13.png"/><Relationship Id="rId7" Type="http://schemas.openxmlformats.org/officeDocument/2006/relationships/image" Target="../media/image100.png"/><Relationship Id="rId17" Type="http://schemas.openxmlformats.org/officeDocument/2006/relationships/image" Target="../media/image260.png"/><Relationship Id="rId25" Type="http://schemas.openxmlformats.org/officeDocument/2006/relationships/image" Target="../media/image94.png"/><Relationship Id="rId2" Type="http://schemas.openxmlformats.org/officeDocument/2006/relationships/image" Target="../media/image3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24" Type="http://schemas.openxmlformats.org/officeDocument/2006/relationships/image" Target="../media/image77.png"/><Relationship Id="rId5" Type="http://schemas.openxmlformats.org/officeDocument/2006/relationships/image" Target="../media/image97.png"/><Relationship Id="rId23" Type="http://schemas.openxmlformats.org/officeDocument/2006/relationships/image" Target="../media/image101.png"/><Relationship Id="rId19" Type="http://schemas.openxmlformats.org/officeDocument/2006/relationships/image" Target="../media/image16.png"/><Relationship Id="rId4" Type="http://schemas.openxmlformats.org/officeDocument/2006/relationships/image" Target="../media/image95.png"/><Relationship Id="rId22" Type="http://schemas.openxmlformats.org/officeDocument/2006/relationships/image" Target="../media/image1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8" Type="http://schemas.openxmlformats.org/officeDocument/2006/relationships/image" Target="../media/image270.png"/><Relationship Id="rId3" Type="http://schemas.openxmlformats.org/officeDocument/2006/relationships/image" Target="../media/image74.jpeg"/><Relationship Id="rId21" Type="http://schemas.openxmlformats.org/officeDocument/2006/relationships/image" Target="../media/image13.png"/><Relationship Id="rId7" Type="http://schemas.openxmlformats.org/officeDocument/2006/relationships/image" Target="../media/image100.png"/><Relationship Id="rId17" Type="http://schemas.openxmlformats.org/officeDocument/2006/relationships/image" Target="../media/image260.png"/><Relationship Id="rId25" Type="http://schemas.openxmlformats.org/officeDocument/2006/relationships/image" Target="../media/image94.png"/><Relationship Id="rId2" Type="http://schemas.openxmlformats.org/officeDocument/2006/relationships/image" Target="../media/image3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24" Type="http://schemas.openxmlformats.org/officeDocument/2006/relationships/image" Target="../media/image77.png"/><Relationship Id="rId5" Type="http://schemas.openxmlformats.org/officeDocument/2006/relationships/image" Target="../media/image97.png"/><Relationship Id="rId23" Type="http://schemas.openxmlformats.org/officeDocument/2006/relationships/image" Target="../media/image103.png"/><Relationship Id="rId19" Type="http://schemas.openxmlformats.org/officeDocument/2006/relationships/image" Target="../media/image16.png"/><Relationship Id="rId4" Type="http://schemas.openxmlformats.org/officeDocument/2006/relationships/image" Target="../media/image95.png"/><Relationship Id="rId22" Type="http://schemas.openxmlformats.org/officeDocument/2006/relationships/image" Target="../media/image1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8" Type="http://schemas.openxmlformats.org/officeDocument/2006/relationships/image" Target="../media/image270.png"/><Relationship Id="rId3" Type="http://schemas.openxmlformats.org/officeDocument/2006/relationships/image" Target="../media/image74.jpeg"/><Relationship Id="rId21" Type="http://schemas.openxmlformats.org/officeDocument/2006/relationships/image" Target="../media/image13.png"/><Relationship Id="rId7" Type="http://schemas.openxmlformats.org/officeDocument/2006/relationships/image" Target="../media/image100.png"/><Relationship Id="rId17" Type="http://schemas.openxmlformats.org/officeDocument/2006/relationships/image" Target="../media/image260.png"/><Relationship Id="rId2" Type="http://schemas.openxmlformats.org/officeDocument/2006/relationships/image" Target="../media/image3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24" Type="http://schemas.openxmlformats.org/officeDocument/2006/relationships/image" Target="../media/image94.png"/><Relationship Id="rId5" Type="http://schemas.openxmlformats.org/officeDocument/2006/relationships/image" Target="../media/image97.png"/><Relationship Id="rId23" Type="http://schemas.openxmlformats.org/officeDocument/2006/relationships/image" Target="../media/image103.png"/><Relationship Id="rId19" Type="http://schemas.openxmlformats.org/officeDocument/2006/relationships/image" Target="../media/image16.png"/><Relationship Id="rId4" Type="http://schemas.openxmlformats.org/officeDocument/2006/relationships/image" Target="../media/image95.png"/><Relationship Id="rId22" Type="http://schemas.openxmlformats.org/officeDocument/2006/relationships/image" Target="../media/image1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78.png"/><Relationship Id="rId7" Type="http://schemas.openxmlformats.org/officeDocument/2006/relationships/image" Target="../media/image8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10" Type="http://schemas.openxmlformats.org/officeDocument/2006/relationships/image" Target="../media/image89.jpeg"/><Relationship Id="rId4" Type="http://schemas.openxmlformats.org/officeDocument/2006/relationships/image" Target="../media/image79.jpeg"/><Relationship Id="rId9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3.png"/><Relationship Id="rId7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11" Type="http://schemas.openxmlformats.org/officeDocument/2006/relationships/image" Target="../media/image3.png"/><Relationship Id="rId5" Type="http://schemas.openxmlformats.org/officeDocument/2006/relationships/image" Target="../media/image14.png"/><Relationship Id="rId10" Type="http://schemas.openxmlformats.org/officeDocument/2006/relationships/image" Target="../media/image2.png"/><Relationship Id="rId4" Type="http://schemas.openxmlformats.org/officeDocument/2006/relationships/image" Target="../media/image16.png"/><Relationship Id="rId9" Type="http://schemas.openxmlformats.org/officeDocument/2006/relationships/image" Target="../media/image17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9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540568" y="4941168"/>
            <a:ext cx="9937104" cy="2088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772400" cy="1829761"/>
          </a:xfrm>
        </p:spPr>
        <p:txBody>
          <a:bodyPr>
            <a:noAutofit/>
          </a:bodyPr>
          <a:lstStyle/>
          <a:p>
            <a:pPr algn="ctr"/>
            <a:r>
              <a:rPr lang="en-US" sz="4000" cap="all" dirty="0">
                <a:effectLst/>
              </a:rPr>
              <a:t>towards microwave entanglement generation for quantum simulation and computing</a:t>
            </a:r>
            <a:endParaRPr lang="en-GB" sz="4000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Seb</a:t>
            </a:r>
            <a:r>
              <a:rPr lang="en-GB" dirty="0" smtClean="0"/>
              <a:t> </a:t>
            </a:r>
            <a:r>
              <a:rPr lang="en-GB" dirty="0" err="1" smtClean="0"/>
              <a:t>Weidt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788024" y="4643844"/>
            <a:ext cx="3714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IQT group, University of Sussex</a:t>
            </a:r>
            <a:endParaRPr lang="en-GB" dirty="0"/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7"/>
          <p:cNvGrpSpPr/>
          <p:nvPr/>
        </p:nvGrpSpPr>
        <p:grpSpPr>
          <a:xfrm>
            <a:off x="-20279" y="5733256"/>
            <a:ext cx="5580111" cy="1135902"/>
            <a:chOff x="0" y="5749487"/>
            <a:chExt cx="5580111" cy="1135902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Isosceles Triangle 9"/>
            <p:cNvSpPr/>
            <p:nvPr/>
          </p:nvSpPr>
          <p:spPr>
            <a:xfrm rot="5400000">
              <a:off x="4781268" y="6086545"/>
              <a:ext cx="238980" cy="1358707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23328" y="4571836"/>
            <a:ext cx="2220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IQsim13, Brighton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278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Linear Paul trap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Experimental setup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40" t="37462" r="22574" b="21399"/>
          <a:stretch/>
        </p:blipFill>
        <p:spPr bwMode="auto">
          <a:xfrm>
            <a:off x="320159" y="2214682"/>
            <a:ext cx="4187850" cy="3206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44" t="32679" r="16190" b="38307"/>
          <a:stretch/>
        </p:blipFill>
        <p:spPr bwMode="auto">
          <a:xfrm>
            <a:off x="4553122" y="2051323"/>
            <a:ext cx="4371803" cy="1698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663058" y="4283804"/>
                <a:ext cx="3978974" cy="14992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>
                    <a:cs typeface="Lucida Sans Unicode"/>
                  </a:rPr>
                  <a:t>Drive frequency: 2</a:t>
                </a:r>
                <a:r>
                  <a:rPr lang="el-GR" dirty="0">
                    <a:cs typeface="Lucida Sans Unicode"/>
                  </a:rPr>
                  <a:t>π</a:t>
                </a:r>
                <a:r>
                  <a:rPr lang="en-GB" dirty="0">
                    <a:cs typeface="Lucida Sans Unicode"/>
                  </a:rPr>
                  <a:t> x 20 </a:t>
                </a:r>
                <a:r>
                  <a:rPr lang="en-GB" dirty="0" smtClean="0">
                    <a:cs typeface="Lucida Sans Unicode"/>
                  </a:rPr>
                  <a:t>MHz</a:t>
                </a:r>
                <a:endParaRPr lang="en-GB" dirty="0" smtClean="0"/>
              </a:p>
              <a:p>
                <a:r>
                  <a:rPr lang="en-GB" dirty="0" smtClean="0"/>
                  <a:t>Ion-electrode separation: 310 </a:t>
                </a:r>
                <a:r>
                  <a:rPr lang="el-GR" dirty="0" smtClean="0">
                    <a:latin typeface="Lucida Sans Unicode"/>
                    <a:cs typeface="Lucida Sans Unicode"/>
                  </a:rPr>
                  <a:t>μ</a:t>
                </a:r>
                <a:r>
                  <a:rPr lang="en-GB" dirty="0" smtClean="0">
                    <a:latin typeface="Lucida Sans Unicode"/>
                    <a:cs typeface="Lucida Sans Unicode"/>
                  </a:rPr>
                  <a:t>m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  <m:r>
                          <a:rPr lang="en-GB" b="0" i="1" smtClean="0">
                            <a:latin typeface="Cambria Math"/>
                          </a:rPr>
                          <m:t>, </m:t>
                        </m:r>
                        <m:r>
                          <a:rPr lang="en-GB" b="0" i="1" smtClean="0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GB" b="0" i="1" smtClean="0">
                        <a:latin typeface="Cambria Math"/>
                      </a:rPr>
                      <m:t>/</m:t>
                    </m:r>
                    <m:r>
                      <m:rPr>
                        <m:nor/>
                      </m:rPr>
                      <a:rPr lang="en-GB" dirty="0">
                        <a:cs typeface="Lucida Sans Unicode"/>
                      </a:rPr>
                      <m:t>2</m:t>
                    </m:r>
                    <m:r>
                      <m:rPr>
                        <m:nor/>
                      </m:rPr>
                      <a:rPr lang="el-GR" dirty="0">
                        <a:cs typeface="Lucida Sans Unicode"/>
                      </a:rPr>
                      <m:t>π</m:t>
                    </m:r>
                    <m:r>
                      <m:rPr>
                        <m:nor/>
                      </m:rPr>
                      <a:rPr lang="en-GB" b="0" i="0" dirty="0" smtClean="0">
                        <a:cs typeface="Lucida Sans Unicode"/>
                      </a:rPr>
                      <m:t> </m:t>
                    </m:r>
                    <m:r>
                      <a:rPr lang="en-GB" b="0" i="1" smtClean="0">
                        <a:latin typeface="Cambria Math"/>
                      </a:rPr>
                      <m:t>=0.5 −2.5</m:t>
                    </m:r>
                  </m:oMath>
                </a14:m>
                <a:r>
                  <a:rPr lang="en-GB" dirty="0" smtClean="0"/>
                  <a:t> MHz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𝑧</m:t>
                        </m:r>
                      </m:sub>
                    </m:sSub>
                    <m:r>
                      <a:rPr lang="en-GB" b="0" i="1" smtClean="0">
                        <a:latin typeface="Cambria Math"/>
                        <a:ea typeface="Cambria Math"/>
                      </a:rPr>
                      <m:t>/</m:t>
                    </m:r>
                    <m:r>
                      <m:rPr>
                        <m:nor/>
                      </m:rPr>
                      <a:rPr lang="en-GB" dirty="0">
                        <a:cs typeface="Lucida Sans Unicode"/>
                      </a:rPr>
                      <m:t>2</m:t>
                    </m:r>
                    <m:r>
                      <m:rPr>
                        <m:nor/>
                      </m:rPr>
                      <a:rPr lang="el-GR" dirty="0">
                        <a:cs typeface="Lucida Sans Unicode"/>
                      </a:rPr>
                      <m:t>π</m:t>
                    </m:r>
                    <m:r>
                      <m:rPr>
                        <m:nor/>
                      </m:rPr>
                      <a:rPr lang="en-GB" b="0" i="0" dirty="0" smtClean="0">
                        <a:cs typeface="Lucida Sans Unicode"/>
                      </a:rPr>
                      <m:t>   </m:t>
                    </m:r>
                    <m:r>
                      <a:rPr lang="en-GB" i="1">
                        <a:latin typeface="Cambria Math"/>
                      </a:rPr>
                      <m:t>=0.</m:t>
                    </m:r>
                    <m:r>
                      <a:rPr lang="en-GB" b="0" i="1" smtClean="0">
                        <a:latin typeface="Cambria Math"/>
                      </a:rPr>
                      <m:t>05</m:t>
                    </m:r>
                    <m:r>
                      <a:rPr lang="en-GB" i="1">
                        <a:latin typeface="Cambria Math"/>
                      </a:rPr>
                      <m:t> −</m:t>
                    </m:r>
                    <m:r>
                      <a:rPr lang="en-GB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GB" dirty="0"/>
                  <a:t> </a:t>
                </a:r>
                <a:r>
                  <a:rPr lang="en-GB" dirty="0" smtClean="0"/>
                  <a:t>MHz</a:t>
                </a:r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3058" y="4283804"/>
                <a:ext cx="3978974" cy="1499257"/>
              </a:xfrm>
              <a:prstGeom prst="rect">
                <a:avLst/>
              </a:prstGeom>
              <a:blipFill rotWithShape="1">
                <a:blip r:embed="rId4"/>
                <a:stretch>
                  <a:fillRect l="-1378" t="-2033" r="-3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5825661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Isosceles Triangle 3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2683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Straight Arrow Connector 53"/>
          <p:cNvCxnSpPr/>
          <p:nvPr/>
        </p:nvCxnSpPr>
        <p:spPr>
          <a:xfrm flipH="1">
            <a:off x="3059832" y="2132856"/>
            <a:ext cx="2736304" cy="288032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3059832" y="2492896"/>
            <a:ext cx="2520280" cy="252028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3203848" y="2492896"/>
            <a:ext cx="2376264" cy="288032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3059832" y="3140968"/>
            <a:ext cx="2376264" cy="86409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Cooling </a:t>
            </a:r>
            <a:r>
              <a:rPr lang="en-GB" baseline="30000" dirty="0" smtClean="0"/>
              <a:t>171</a:t>
            </a:r>
            <a:r>
              <a:rPr lang="en-GB" dirty="0" smtClean="0"/>
              <a:t>Yb</a:t>
            </a:r>
            <a:r>
              <a:rPr lang="en-GB" baseline="30000" dirty="0" smtClean="0"/>
              <a:t>+</a:t>
            </a:r>
            <a:endParaRPr lang="en-GB" baseline="30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Experimental </a:t>
            </a:r>
            <a:r>
              <a:rPr lang="en-GB" dirty="0" smtClean="0"/>
              <a:t>setup</a:t>
            </a:r>
            <a:endParaRPr lang="en-GB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627784" y="2780928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627784" y="3140968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627784" y="5013176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627784" y="5373216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076056" y="2132856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076056" y="2492896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076056" y="3645024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076056" y="4005064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91680" y="278092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/>
              <a:t>2</a:t>
            </a:r>
            <a:r>
              <a:rPr lang="en-GB" dirty="0" smtClean="0"/>
              <a:t>P</a:t>
            </a:r>
            <a:r>
              <a:rPr lang="en-GB" baseline="-25000" dirty="0" smtClean="0"/>
              <a:t>1/2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1691680" y="501317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/>
              <a:t>2</a:t>
            </a:r>
            <a:r>
              <a:rPr lang="en-GB" dirty="0"/>
              <a:t>S</a:t>
            </a:r>
            <a:r>
              <a:rPr lang="en-GB" baseline="-25000" dirty="0" smtClean="0"/>
              <a:t>1/2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6588224" y="206084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/>
              <a:t>3</a:t>
            </a:r>
            <a:r>
              <a:rPr lang="en-GB" dirty="0" smtClean="0"/>
              <a:t>D[3/2]</a:t>
            </a:r>
            <a:r>
              <a:rPr lang="en-GB" baseline="-25000" dirty="0" smtClean="0"/>
              <a:t>1/2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6588224" y="3624699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/>
              <a:t>2</a:t>
            </a:r>
            <a:r>
              <a:rPr lang="en-GB" dirty="0" smtClean="0"/>
              <a:t>D</a:t>
            </a:r>
            <a:r>
              <a:rPr lang="en-GB" baseline="-25000" dirty="0"/>
              <a:t>3</a:t>
            </a:r>
            <a:r>
              <a:rPr lang="en-GB" baseline="-25000" dirty="0" smtClean="0"/>
              <a:t>/2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3779912" y="2996952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F=0</a:t>
            </a:r>
            <a:endParaRPr lang="en-GB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3779912" y="2636912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F=1</a:t>
            </a:r>
            <a:endParaRPr lang="en-GB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3779912" y="486916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F=1</a:t>
            </a:r>
            <a:endParaRPr lang="en-GB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3779912" y="522920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F=0</a:t>
            </a:r>
            <a:endParaRPr lang="en-GB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6228184" y="234888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F=1</a:t>
            </a:r>
            <a:endParaRPr lang="en-GB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6228184" y="198884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F=0</a:t>
            </a:r>
            <a:endParaRPr lang="en-GB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6228184" y="3501008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F=2</a:t>
            </a:r>
            <a:endParaRPr lang="en-GB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6228184" y="3861048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F=1</a:t>
            </a:r>
            <a:endParaRPr lang="en-GB" sz="1200" dirty="0"/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3059832" y="3140968"/>
            <a:ext cx="0" cy="1872208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5796136" y="2132856"/>
            <a:ext cx="0" cy="1872208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5580112" y="2492896"/>
            <a:ext cx="0" cy="1152128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267744" y="3861048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0070C0"/>
                </a:solidFill>
              </a:rPr>
              <a:t>369nm</a:t>
            </a:r>
            <a:endParaRPr lang="en-GB" sz="1200" dirty="0">
              <a:solidFill>
                <a:srgbClr val="0070C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796136" y="2924944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FF0000"/>
                </a:solidFill>
              </a:rPr>
              <a:t>935nm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68144" y="2204864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FF0000"/>
                </a:solidFill>
              </a:rPr>
              <a:t>2 GHz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868144" y="3717032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</a:rPr>
              <a:t>1</a:t>
            </a:r>
            <a:r>
              <a:rPr lang="en-GB" sz="1200" dirty="0" smtClean="0">
                <a:solidFill>
                  <a:srgbClr val="FF0000"/>
                </a:solidFill>
              </a:rPr>
              <a:t> GHz</a:t>
            </a:r>
            <a:endParaRPr lang="en-GB" sz="1200" dirty="0">
              <a:solidFill>
                <a:srgbClr val="FF0000"/>
              </a:solidFill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3203848" y="5013176"/>
            <a:ext cx="0" cy="360040"/>
          </a:xfrm>
          <a:prstGeom prst="straightConnector1">
            <a:avLst/>
          </a:prstGeom>
          <a:ln w="2857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267744" y="5085184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00B050"/>
                </a:solidFill>
              </a:rPr>
              <a:t>12.6 GHz</a:t>
            </a:r>
            <a:endParaRPr lang="en-GB" sz="1200" dirty="0">
              <a:solidFill>
                <a:srgbClr val="00B050"/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3347864" y="3140968"/>
            <a:ext cx="0" cy="187220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7" name="Group 46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4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Isosceles Triangle 51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097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Straight Arrow Connector 53"/>
          <p:cNvCxnSpPr/>
          <p:nvPr/>
        </p:nvCxnSpPr>
        <p:spPr>
          <a:xfrm flipH="1">
            <a:off x="3059832" y="2132856"/>
            <a:ext cx="2736304" cy="288032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3059832" y="2492896"/>
            <a:ext cx="2520280" cy="252028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3203848" y="2492896"/>
            <a:ext cx="2376264" cy="288032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3059832" y="3140968"/>
            <a:ext cx="2376264" cy="86409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Cooling </a:t>
            </a:r>
            <a:r>
              <a:rPr lang="en-GB" baseline="30000" dirty="0" smtClean="0"/>
              <a:t>171</a:t>
            </a:r>
            <a:r>
              <a:rPr lang="en-GB" dirty="0" smtClean="0"/>
              <a:t>Yb</a:t>
            </a:r>
            <a:r>
              <a:rPr lang="en-GB" baseline="30000" dirty="0" smtClean="0"/>
              <a:t>+</a:t>
            </a:r>
            <a:endParaRPr lang="en-GB" baseline="30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Experimental </a:t>
            </a:r>
            <a:r>
              <a:rPr lang="en-GB" dirty="0" smtClean="0"/>
              <a:t>setup</a:t>
            </a:r>
            <a:endParaRPr lang="en-GB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627784" y="2780928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627784" y="3140968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627784" y="5013176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627784" y="5373216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076056" y="2132856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076056" y="2492896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076056" y="3645024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076056" y="4005064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91680" y="278092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>
                <a:solidFill>
                  <a:prstClr val="black"/>
                </a:solidFill>
              </a:rPr>
              <a:t>2</a:t>
            </a:r>
            <a:r>
              <a:rPr lang="en-GB" dirty="0" smtClean="0">
                <a:solidFill>
                  <a:prstClr val="black"/>
                </a:solidFill>
              </a:rPr>
              <a:t>P</a:t>
            </a:r>
            <a:r>
              <a:rPr lang="en-GB" baseline="-25000" dirty="0" smtClean="0">
                <a:solidFill>
                  <a:prstClr val="black"/>
                </a:solidFill>
              </a:rPr>
              <a:t>1/2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91680" y="501317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>
                <a:solidFill>
                  <a:prstClr val="black"/>
                </a:solidFill>
              </a:rPr>
              <a:t>2</a:t>
            </a:r>
            <a:r>
              <a:rPr lang="en-GB" dirty="0">
                <a:solidFill>
                  <a:prstClr val="black"/>
                </a:solidFill>
              </a:rPr>
              <a:t>S</a:t>
            </a:r>
            <a:r>
              <a:rPr lang="en-GB" baseline="-25000" dirty="0" smtClean="0">
                <a:solidFill>
                  <a:prstClr val="black"/>
                </a:solidFill>
              </a:rPr>
              <a:t>1/2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88224" y="206084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>
                <a:solidFill>
                  <a:prstClr val="black"/>
                </a:solidFill>
              </a:rPr>
              <a:t>3</a:t>
            </a:r>
            <a:r>
              <a:rPr lang="en-GB" dirty="0" smtClean="0">
                <a:solidFill>
                  <a:prstClr val="black"/>
                </a:solidFill>
              </a:rPr>
              <a:t>D[3/2]</a:t>
            </a:r>
            <a:r>
              <a:rPr lang="en-GB" baseline="-25000" dirty="0" smtClean="0">
                <a:solidFill>
                  <a:prstClr val="black"/>
                </a:solidFill>
              </a:rPr>
              <a:t>1/2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88224" y="3624699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>
                <a:solidFill>
                  <a:prstClr val="black"/>
                </a:solidFill>
              </a:rPr>
              <a:t>2</a:t>
            </a:r>
            <a:r>
              <a:rPr lang="en-GB" dirty="0" smtClean="0">
                <a:solidFill>
                  <a:prstClr val="black"/>
                </a:solidFill>
              </a:rPr>
              <a:t>D</a:t>
            </a:r>
            <a:r>
              <a:rPr lang="en-GB" baseline="-25000" dirty="0">
                <a:solidFill>
                  <a:prstClr val="black"/>
                </a:solidFill>
              </a:rPr>
              <a:t>3</a:t>
            </a:r>
            <a:r>
              <a:rPr lang="en-GB" baseline="-25000" dirty="0" smtClean="0">
                <a:solidFill>
                  <a:prstClr val="black"/>
                </a:solidFill>
              </a:rPr>
              <a:t>/2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79912" y="2996952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prstClr val="black"/>
                </a:solidFill>
              </a:rPr>
              <a:t>F=0</a:t>
            </a:r>
            <a:endParaRPr lang="en-GB" sz="1200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79912" y="2636912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prstClr val="black"/>
                </a:solidFill>
              </a:rPr>
              <a:t>F=1</a:t>
            </a:r>
            <a:endParaRPr lang="en-GB" sz="1200" dirty="0">
              <a:solidFill>
                <a:prstClr val="black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79912" y="486916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prstClr val="black"/>
                </a:solidFill>
              </a:rPr>
              <a:t>F=1</a:t>
            </a:r>
            <a:endParaRPr lang="en-GB" sz="1200" dirty="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79912" y="522920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prstClr val="black"/>
                </a:solidFill>
              </a:rPr>
              <a:t>F=0</a:t>
            </a:r>
            <a:endParaRPr lang="en-GB" sz="1200" dirty="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28184" y="234888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prstClr val="black"/>
                </a:solidFill>
              </a:rPr>
              <a:t>F=1</a:t>
            </a:r>
            <a:endParaRPr lang="en-GB" sz="1200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28184" y="198884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prstClr val="black"/>
                </a:solidFill>
              </a:rPr>
              <a:t>F=0</a:t>
            </a:r>
            <a:endParaRPr lang="en-GB" sz="1200" dirty="0">
              <a:solidFill>
                <a:prstClr val="black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28184" y="3501008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prstClr val="black"/>
                </a:solidFill>
              </a:rPr>
              <a:t>F=2</a:t>
            </a:r>
            <a:endParaRPr lang="en-GB" sz="1200" dirty="0">
              <a:solidFill>
                <a:prstClr val="black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28184" y="3861048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prstClr val="black"/>
                </a:solidFill>
              </a:rPr>
              <a:t>F=1</a:t>
            </a:r>
            <a:endParaRPr lang="en-GB" sz="1200" dirty="0">
              <a:solidFill>
                <a:prstClr val="black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3059832" y="3140968"/>
            <a:ext cx="0" cy="1872208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5796136" y="2132856"/>
            <a:ext cx="0" cy="1872208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5580112" y="2492896"/>
            <a:ext cx="0" cy="1152128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267744" y="3861048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0070C0"/>
                </a:solidFill>
              </a:rPr>
              <a:t>369nm</a:t>
            </a:r>
            <a:endParaRPr lang="en-GB" sz="1200" dirty="0">
              <a:solidFill>
                <a:srgbClr val="0070C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796136" y="2924944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FF0000"/>
                </a:solidFill>
              </a:rPr>
              <a:t>935nm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68144" y="2204864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FF0000"/>
                </a:solidFill>
              </a:rPr>
              <a:t>2 GHz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868144" y="3717032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</a:rPr>
              <a:t>1</a:t>
            </a:r>
            <a:r>
              <a:rPr lang="en-GB" sz="1200" dirty="0" smtClean="0">
                <a:solidFill>
                  <a:srgbClr val="FF0000"/>
                </a:solidFill>
              </a:rPr>
              <a:t> GHz</a:t>
            </a:r>
            <a:endParaRPr lang="en-GB" sz="1200" dirty="0">
              <a:solidFill>
                <a:srgbClr val="FF0000"/>
              </a:solidFill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3203848" y="5013176"/>
            <a:ext cx="0" cy="360040"/>
          </a:xfrm>
          <a:prstGeom prst="straightConnector1">
            <a:avLst/>
          </a:prstGeom>
          <a:ln w="2857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267744" y="5085184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00B050"/>
                </a:solidFill>
              </a:rPr>
              <a:t>12.6 GHz</a:t>
            </a:r>
            <a:endParaRPr lang="en-GB" sz="1200" dirty="0">
              <a:solidFill>
                <a:srgbClr val="00B050"/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3347864" y="3140968"/>
            <a:ext cx="0" cy="187220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Oval 39"/>
          <p:cNvSpPr/>
          <p:nvPr/>
        </p:nvSpPr>
        <p:spPr>
          <a:xfrm>
            <a:off x="2267744" y="4808184"/>
            <a:ext cx="2304256" cy="781056"/>
          </a:xfrm>
          <a:prstGeom prst="ellipse">
            <a:avLst/>
          </a:prstGeom>
          <a:noFill/>
          <a:ln w="25400" cmpd="sng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5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" name="Isosceles Triangle 56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991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Straight Arrow Connector 53"/>
          <p:cNvCxnSpPr/>
          <p:nvPr/>
        </p:nvCxnSpPr>
        <p:spPr>
          <a:xfrm flipH="1">
            <a:off x="3059832" y="2132856"/>
            <a:ext cx="2736304" cy="288032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3059832" y="2492896"/>
            <a:ext cx="2520280" cy="252028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3203848" y="2492896"/>
            <a:ext cx="2376264" cy="288032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275856" y="2780928"/>
            <a:ext cx="2160240" cy="122413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3203848" y="2780928"/>
            <a:ext cx="2376264" cy="86409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State preparation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Experimental </a:t>
            </a:r>
            <a:r>
              <a:rPr lang="en-GB" dirty="0" smtClean="0"/>
              <a:t>setup</a:t>
            </a:r>
            <a:endParaRPr lang="en-GB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627784" y="2780928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627784" y="3140968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627784" y="5013176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627784" y="5373216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076056" y="2132856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076056" y="2492896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076056" y="3645024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076056" y="4005064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91680" y="278092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/>
              <a:t>2</a:t>
            </a:r>
            <a:r>
              <a:rPr lang="en-GB" dirty="0" smtClean="0"/>
              <a:t>P</a:t>
            </a:r>
            <a:r>
              <a:rPr lang="en-GB" baseline="-25000" dirty="0" smtClean="0"/>
              <a:t>1/2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1691680" y="501317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/>
              <a:t>2</a:t>
            </a:r>
            <a:r>
              <a:rPr lang="en-GB" dirty="0"/>
              <a:t>S</a:t>
            </a:r>
            <a:r>
              <a:rPr lang="en-GB" baseline="-25000" dirty="0" smtClean="0"/>
              <a:t>1/2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3779912" y="2996952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F=0</a:t>
            </a:r>
            <a:endParaRPr lang="en-GB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3779912" y="2636912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F=1</a:t>
            </a:r>
            <a:endParaRPr lang="en-GB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3779912" y="486916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F=1</a:t>
            </a:r>
            <a:endParaRPr lang="en-GB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3779912" y="522920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F=0</a:t>
            </a:r>
            <a:endParaRPr lang="en-GB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6228184" y="234888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F=1</a:t>
            </a:r>
            <a:endParaRPr lang="en-GB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6228184" y="198884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F=0</a:t>
            </a:r>
            <a:endParaRPr lang="en-GB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6228184" y="3501008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F=2</a:t>
            </a:r>
            <a:endParaRPr lang="en-GB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6228184" y="3861048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F=1</a:t>
            </a:r>
            <a:endParaRPr lang="en-GB" sz="1200" dirty="0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3275856" y="2780928"/>
            <a:ext cx="0" cy="2232248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5796136" y="2132856"/>
            <a:ext cx="0" cy="1872208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5580112" y="2492896"/>
            <a:ext cx="0" cy="1152128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267744" y="3861048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0070C0"/>
                </a:solidFill>
              </a:rPr>
              <a:t>369nm</a:t>
            </a:r>
            <a:endParaRPr lang="en-GB" sz="1200" dirty="0">
              <a:solidFill>
                <a:srgbClr val="0070C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627784" y="2852936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0070C0"/>
                </a:solidFill>
              </a:rPr>
              <a:t>2 GHz</a:t>
            </a:r>
            <a:endParaRPr lang="en-GB" sz="1200" dirty="0">
              <a:solidFill>
                <a:srgbClr val="0070C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796136" y="2924944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FF0000"/>
                </a:solidFill>
              </a:rPr>
              <a:t>935nm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68144" y="2204864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FF0000"/>
                </a:solidFill>
              </a:rPr>
              <a:t>2 GHz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868144" y="3717032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</a:rPr>
              <a:t>1</a:t>
            </a:r>
            <a:r>
              <a:rPr lang="en-GB" sz="1200" dirty="0" smtClean="0">
                <a:solidFill>
                  <a:srgbClr val="FF0000"/>
                </a:solidFill>
              </a:rPr>
              <a:t> GHz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0" y="5229200"/>
            <a:ext cx="46346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Optical pumping to </a:t>
            </a:r>
            <a:r>
              <a:rPr lang="en-GB" baseline="30000" dirty="0" smtClean="0"/>
              <a:t>2</a:t>
            </a:r>
            <a:r>
              <a:rPr lang="en-GB" dirty="0" smtClean="0"/>
              <a:t>S</a:t>
            </a:r>
            <a:r>
              <a:rPr lang="en-GB" baseline="-25000" dirty="0" smtClean="0"/>
              <a:t>1/2 </a:t>
            </a:r>
            <a:r>
              <a:rPr lang="en-GB" dirty="0" smtClean="0"/>
              <a:t>F=0 in ~ 20 </a:t>
            </a:r>
            <a:r>
              <a:rPr lang="el-GR" dirty="0" smtClean="0">
                <a:latin typeface="Lucida Sans Unicode"/>
                <a:cs typeface="Lucida Sans Unicode"/>
              </a:rPr>
              <a:t>μ</a:t>
            </a:r>
            <a:r>
              <a:rPr lang="en-GB" dirty="0" smtClean="0"/>
              <a:t>s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3491880" y="2780928"/>
            <a:ext cx="0" cy="259228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588224" y="206084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/>
              <a:t>3</a:t>
            </a:r>
            <a:r>
              <a:rPr lang="en-GB" dirty="0" smtClean="0"/>
              <a:t>D[3/2]</a:t>
            </a:r>
            <a:r>
              <a:rPr lang="en-GB" baseline="-25000" dirty="0" smtClean="0"/>
              <a:t>1/2</a:t>
            </a:r>
            <a:endParaRPr lang="en-GB" dirty="0"/>
          </a:p>
        </p:txBody>
      </p:sp>
      <p:sp>
        <p:nvSpPr>
          <p:cNvPr id="49" name="TextBox 48"/>
          <p:cNvSpPr txBox="1"/>
          <p:nvPr/>
        </p:nvSpPr>
        <p:spPr>
          <a:xfrm>
            <a:off x="6588224" y="3624699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/>
              <a:t>2</a:t>
            </a:r>
            <a:r>
              <a:rPr lang="en-GB" dirty="0" smtClean="0"/>
              <a:t>D</a:t>
            </a:r>
            <a:r>
              <a:rPr lang="en-GB" baseline="-25000" dirty="0"/>
              <a:t>3</a:t>
            </a:r>
            <a:r>
              <a:rPr lang="en-GB" baseline="-25000" dirty="0" smtClean="0"/>
              <a:t>/2</a:t>
            </a:r>
            <a:endParaRPr lang="en-GB" dirty="0"/>
          </a:p>
        </p:txBody>
      </p:sp>
      <p:pic>
        <p:nvPicPr>
          <p:cNvPr id="40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1" name="Group 50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52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Isosceles Triangle 52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7051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Coherent manipulation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Experimental </a:t>
            </a:r>
            <a:r>
              <a:rPr lang="en-GB" dirty="0" smtClean="0"/>
              <a:t>setup</a:t>
            </a:r>
            <a:endParaRPr lang="en-GB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627784" y="2780928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627784" y="3140968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627784" y="5013176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627784" y="5373216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076056" y="2132856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076056" y="2492896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076056" y="3645024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076056" y="4005064"/>
            <a:ext cx="1152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91680" y="278092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/>
              <a:t>2</a:t>
            </a:r>
            <a:r>
              <a:rPr lang="en-GB" dirty="0" smtClean="0"/>
              <a:t>P</a:t>
            </a:r>
            <a:r>
              <a:rPr lang="en-GB" baseline="-25000" dirty="0" smtClean="0"/>
              <a:t>1/2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1691680" y="501317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/>
              <a:t>2</a:t>
            </a:r>
            <a:r>
              <a:rPr lang="en-GB" dirty="0"/>
              <a:t>S</a:t>
            </a:r>
            <a:r>
              <a:rPr lang="en-GB" baseline="-25000" dirty="0" smtClean="0"/>
              <a:t>1/2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3779912" y="2996952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F=0</a:t>
            </a:r>
            <a:endParaRPr lang="en-GB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3779912" y="2636912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F=1</a:t>
            </a:r>
            <a:endParaRPr lang="en-GB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3779912" y="486916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F=1</a:t>
            </a:r>
            <a:endParaRPr lang="en-GB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3779912" y="522920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F=0</a:t>
            </a:r>
            <a:endParaRPr lang="en-GB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6228184" y="234888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F=1</a:t>
            </a:r>
            <a:endParaRPr lang="en-GB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6228184" y="198884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F=0</a:t>
            </a:r>
            <a:endParaRPr lang="en-GB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6228184" y="3501008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F=2</a:t>
            </a:r>
            <a:endParaRPr lang="en-GB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6228184" y="3861048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F=1</a:t>
            </a:r>
            <a:endParaRPr lang="en-GB" sz="1200" dirty="0"/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3203848" y="5013176"/>
            <a:ext cx="0" cy="360040"/>
          </a:xfrm>
          <a:prstGeom prst="straightConnector1">
            <a:avLst/>
          </a:prstGeom>
          <a:ln w="2857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267744" y="5085184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00B050"/>
                </a:solidFill>
              </a:rPr>
              <a:t>12.6 GHz</a:t>
            </a:r>
            <a:endParaRPr lang="en-GB" sz="1200" dirty="0">
              <a:solidFill>
                <a:srgbClr val="00B05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88224" y="206084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/>
              <a:t>3</a:t>
            </a:r>
            <a:r>
              <a:rPr lang="en-GB" dirty="0" smtClean="0"/>
              <a:t>D[3/2]</a:t>
            </a:r>
            <a:r>
              <a:rPr lang="en-GB" baseline="-25000" dirty="0" smtClean="0"/>
              <a:t>1/2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6588224" y="3624699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/>
              <a:t>2</a:t>
            </a:r>
            <a:r>
              <a:rPr lang="en-GB" dirty="0" smtClean="0"/>
              <a:t>D</a:t>
            </a:r>
            <a:r>
              <a:rPr lang="en-GB" baseline="-25000" dirty="0"/>
              <a:t>3</a:t>
            </a:r>
            <a:r>
              <a:rPr lang="en-GB" baseline="-25000" dirty="0" smtClean="0"/>
              <a:t>/2</a:t>
            </a:r>
            <a:endParaRPr lang="en-GB" dirty="0"/>
          </a:p>
        </p:txBody>
      </p:sp>
      <p:pic>
        <p:nvPicPr>
          <p:cNvPr id="29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3" name="Group 32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34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Isosceles Triangle 34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3584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State detection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Experimental </a:t>
            </a:r>
            <a:r>
              <a:rPr lang="en-GB" dirty="0" smtClean="0"/>
              <a:t>setup</a:t>
            </a:r>
            <a:endParaRPr lang="en-GB" dirty="0"/>
          </a:p>
        </p:txBody>
      </p:sp>
      <p:grpSp>
        <p:nvGrpSpPr>
          <p:cNvPr id="13" name="Group 12"/>
          <p:cNvGrpSpPr/>
          <p:nvPr/>
        </p:nvGrpSpPr>
        <p:grpSpPr>
          <a:xfrm>
            <a:off x="1691680" y="1988840"/>
            <a:ext cx="5616624" cy="3517359"/>
            <a:chOff x="1691680" y="1988840"/>
            <a:chExt cx="5616624" cy="3517359"/>
          </a:xfrm>
        </p:grpSpPr>
        <p:cxnSp>
          <p:nvCxnSpPr>
            <p:cNvPr id="34" name="Straight Arrow Connector 33"/>
            <p:cNvCxnSpPr/>
            <p:nvPr/>
          </p:nvCxnSpPr>
          <p:spPr>
            <a:xfrm>
              <a:off x="3347864" y="3140968"/>
              <a:ext cx="0" cy="1872208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flipH="1">
              <a:off x="3059832" y="2132856"/>
              <a:ext cx="2736304" cy="288032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>
              <a:off x="3059832" y="3140968"/>
              <a:ext cx="2376264" cy="86409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2627784" y="2780928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2627784" y="3140968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627784" y="5013176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627784" y="5373216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076056" y="2132856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5076056" y="2492896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5076056" y="3645024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5076056" y="4005064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1691680" y="2780928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aseline="30000" dirty="0" smtClean="0"/>
                <a:t>2</a:t>
              </a:r>
              <a:r>
                <a:rPr lang="en-GB" dirty="0" smtClean="0"/>
                <a:t>P</a:t>
              </a:r>
              <a:r>
                <a:rPr lang="en-GB" baseline="-25000" dirty="0" smtClean="0"/>
                <a:t>1/2</a:t>
              </a:r>
              <a:endParaRPr lang="en-GB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691680" y="5013176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aseline="30000" dirty="0" smtClean="0"/>
                <a:t>2</a:t>
              </a:r>
              <a:r>
                <a:rPr lang="en-GB" dirty="0"/>
                <a:t>S</a:t>
              </a:r>
              <a:r>
                <a:rPr lang="en-GB" baseline="-25000" dirty="0" smtClean="0"/>
                <a:t>1/2</a:t>
              </a:r>
              <a:endParaRPr lang="en-GB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707904" y="213285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aseline="30000" dirty="0" smtClean="0"/>
                <a:t>3</a:t>
              </a:r>
              <a:r>
                <a:rPr lang="en-GB" dirty="0" smtClean="0"/>
                <a:t>D[3/2]</a:t>
              </a:r>
              <a:r>
                <a:rPr lang="en-GB" baseline="-25000" dirty="0" smtClean="0"/>
                <a:t>1/2</a:t>
              </a:r>
              <a:endParaRPr lang="en-GB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211960" y="3645024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aseline="30000" dirty="0" smtClean="0"/>
                <a:t>2</a:t>
              </a:r>
              <a:r>
                <a:rPr lang="en-GB" dirty="0" smtClean="0"/>
                <a:t>D</a:t>
              </a:r>
              <a:r>
                <a:rPr lang="en-GB" baseline="-25000" dirty="0"/>
                <a:t>3</a:t>
              </a:r>
              <a:r>
                <a:rPr lang="en-GB" baseline="-25000" dirty="0" smtClean="0"/>
                <a:t>/2</a:t>
              </a:r>
              <a:endParaRPr lang="en-GB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79912" y="2996952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F=0</a:t>
              </a:r>
              <a:endParaRPr lang="en-GB" sz="12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779912" y="2636912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F=1</a:t>
              </a:r>
              <a:endParaRPr lang="en-GB" sz="12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779912" y="4869160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F=1</a:t>
              </a:r>
              <a:endParaRPr lang="en-GB" sz="12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779912" y="5229200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F=0</a:t>
              </a:r>
              <a:endParaRPr lang="en-GB" sz="12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28184" y="2348880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F=1</a:t>
              </a:r>
              <a:endParaRPr lang="en-GB" sz="12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228184" y="1988840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F=0</a:t>
              </a:r>
              <a:endParaRPr lang="en-GB" sz="12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228184" y="3501008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F=2</a:t>
              </a:r>
              <a:endParaRPr lang="en-GB" sz="12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228184" y="3861048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F=1</a:t>
              </a:r>
              <a:endParaRPr lang="en-GB" sz="1200" dirty="0"/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V="1">
              <a:off x="3059832" y="3140968"/>
              <a:ext cx="0" cy="1872208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V="1">
              <a:off x="5796136" y="2132856"/>
              <a:ext cx="0" cy="187220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2267744" y="3861048"/>
              <a:ext cx="14401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srgbClr val="0070C0"/>
                  </a:solidFill>
                </a:rPr>
                <a:t>369nm</a:t>
              </a:r>
              <a:endParaRPr lang="en-GB" sz="1200" dirty="0">
                <a:solidFill>
                  <a:srgbClr val="0070C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796136" y="2924944"/>
              <a:ext cx="14401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srgbClr val="FF0000"/>
                  </a:solidFill>
                </a:rPr>
                <a:t>935nm</a:t>
              </a:r>
              <a:endParaRPr lang="en-GB" sz="1200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868144" y="2204864"/>
              <a:ext cx="14401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srgbClr val="FF0000"/>
                  </a:solidFill>
                </a:rPr>
                <a:t>2 GHz</a:t>
              </a:r>
              <a:endParaRPr lang="en-GB" sz="1200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868144" y="3717032"/>
              <a:ext cx="14401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rgbClr val="FF0000"/>
                  </a:solidFill>
                </a:rPr>
                <a:t>1</a:t>
              </a:r>
              <a:r>
                <a:rPr lang="en-GB" sz="1200" dirty="0" smtClean="0">
                  <a:solidFill>
                    <a:srgbClr val="FF0000"/>
                  </a:solidFill>
                </a:rPr>
                <a:t> GHz</a:t>
              </a:r>
              <a:endParaRPr lang="en-GB" sz="12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36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7" name="Group 46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48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Isosceles Triangle 48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6079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48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Isosceles Triangle 48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State detection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Experimental </a:t>
            </a:r>
            <a:r>
              <a:rPr lang="en-GB" dirty="0" smtClean="0"/>
              <a:t>setup</a:t>
            </a:r>
            <a:endParaRPr lang="en-GB" dirty="0"/>
          </a:p>
        </p:txBody>
      </p:sp>
      <p:pic>
        <p:nvPicPr>
          <p:cNvPr id="40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5839" y="1999873"/>
            <a:ext cx="6790457" cy="4381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12"/>
          <p:cNvGrpSpPr/>
          <p:nvPr/>
        </p:nvGrpSpPr>
        <p:grpSpPr>
          <a:xfrm>
            <a:off x="1691680" y="1988840"/>
            <a:ext cx="5616624" cy="3517359"/>
            <a:chOff x="1691680" y="1988840"/>
            <a:chExt cx="5616624" cy="3517359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2627784" y="2780928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2627784" y="3140968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627784" y="5013176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627784" y="5373216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076056" y="2132856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5076056" y="2492896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5076056" y="3645024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5076056" y="4005064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1691680" y="2780928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aseline="30000" dirty="0" smtClean="0">
                  <a:solidFill>
                    <a:prstClr val="black"/>
                  </a:solidFill>
                </a:rPr>
                <a:t>2</a:t>
              </a:r>
              <a:r>
                <a:rPr lang="en-GB" dirty="0" smtClean="0">
                  <a:solidFill>
                    <a:prstClr val="black"/>
                  </a:solidFill>
                </a:rPr>
                <a:t>P</a:t>
              </a:r>
              <a:r>
                <a:rPr lang="en-GB" baseline="-25000" dirty="0" smtClean="0">
                  <a:solidFill>
                    <a:prstClr val="black"/>
                  </a:solidFill>
                </a:rPr>
                <a:t>1/2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691680" y="5013176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aseline="30000" dirty="0" smtClean="0">
                  <a:solidFill>
                    <a:prstClr val="black"/>
                  </a:solidFill>
                </a:rPr>
                <a:t>2</a:t>
              </a:r>
              <a:r>
                <a:rPr lang="en-GB" dirty="0">
                  <a:solidFill>
                    <a:prstClr val="black"/>
                  </a:solidFill>
                </a:rPr>
                <a:t>S</a:t>
              </a:r>
              <a:r>
                <a:rPr lang="en-GB" baseline="-25000" dirty="0" smtClean="0">
                  <a:solidFill>
                    <a:prstClr val="black"/>
                  </a:solidFill>
                </a:rPr>
                <a:t>1/2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707904" y="213285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aseline="30000" dirty="0" smtClean="0">
                  <a:solidFill>
                    <a:prstClr val="black"/>
                  </a:solidFill>
                </a:rPr>
                <a:t>3</a:t>
              </a:r>
              <a:r>
                <a:rPr lang="en-GB" dirty="0" smtClean="0">
                  <a:solidFill>
                    <a:prstClr val="black"/>
                  </a:solidFill>
                </a:rPr>
                <a:t>D[3/2]</a:t>
              </a:r>
              <a:r>
                <a:rPr lang="en-GB" baseline="-25000" dirty="0" smtClean="0">
                  <a:solidFill>
                    <a:prstClr val="black"/>
                  </a:solidFill>
                </a:rPr>
                <a:t>1/2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211960" y="3645024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aseline="30000" dirty="0" smtClean="0">
                  <a:solidFill>
                    <a:prstClr val="black"/>
                  </a:solidFill>
                </a:rPr>
                <a:t>2</a:t>
              </a:r>
              <a:r>
                <a:rPr lang="en-GB" dirty="0" smtClean="0">
                  <a:solidFill>
                    <a:prstClr val="black"/>
                  </a:solidFill>
                </a:rPr>
                <a:t>D</a:t>
              </a:r>
              <a:r>
                <a:rPr lang="en-GB" baseline="-25000" dirty="0">
                  <a:solidFill>
                    <a:prstClr val="black"/>
                  </a:solidFill>
                </a:rPr>
                <a:t>3</a:t>
              </a:r>
              <a:r>
                <a:rPr lang="en-GB" baseline="-25000" dirty="0" smtClean="0">
                  <a:solidFill>
                    <a:prstClr val="black"/>
                  </a:solidFill>
                </a:rPr>
                <a:t>/2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79912" y="2996952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prstClr val="black"/>
                  </a:solidFill>
                </a:rPr>
                <a:t>F=0</a:t>
              </a:r>
              <a:endParaRPr lang="en-GB" sz="1200" dirty="0">
                <a:solidFill>
                  <a:prstClr val="black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779912" y="2636912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prstClr val="black"/>
                  </a:solidFill>
                </a:rPr>
                <a:t>F=1</a:t>
              </a:r>
              <a:endParaRPr lang="en-GB" sz="1200" dirty="0">
                <a:solidFill>
                  <a:prstClr val="black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779912" y="4869160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prstClr val="black"/>
                  </a:solidFill>
                </a:rPr>
                <a:t>F=1</a:t>
              </a:r>
              <a:endParaRPr lang="en-GB" sz="1200" dirty="0">
                <a:solidFill>
                  <a:prstClr val="black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779912" y="5229200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prstClr val="black"/>
                  </a:solidFill>
                </a:rPr>
                <a:t>F=0</a:t>
              </a:r>
              <a:endParaRPr lang="en-GB" sz="1200" dirty="0">
                <a:solidFill>
                  <a:prstClr val="black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28184" y="2348880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prstClr val="black"/>
                  </a:solidFill>
                </a:rPr>
                <a:t>F=1</a:t>
              </a:r>
              <a:endParaRPr lang="en-GB" sz="1200" dirty="0">
                <a:solidFill>
                  <a:prstClr val="black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228184" y="1988840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prstClr val="black"/>
                  </a:solidFill>
                </a:rPr>
                <a:t>F=0</a:t>
              </a:r>
              <a:endParaRPr lang="en-GB" sz="1200" dirty="0">
                <a:solidFill>
                  <a:prstClr val="black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228184" y="3501008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prstClr val="black"/>
                  </a:solidFill>
                </a:rPr>
                <a:t>F=2</a:t>
              </a:r>
              <a:endParaRPr lang="en-GB" sz="1200" dirty="0">
                <a:solidFill>
                  <a:prstClr val="black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228184" y="3861048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prstClr val="black"/>
                  </a:solidFill>
                </a:rPr>
                <a:t>F=1</a:t>
              </a:r>
              <a:endParaRPr lang="en-GB" sz="1200" dirty="0">
                <a:solidFill>
                  <a:prstClr val="black"/>
                </a:solidFill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V="1">
              <a:off x="3059832" y="3140968"/>
              <a:ext cx="0" cy="1872208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V="1">
              <a:off x="5796136" y="2132856"/>
              <a:ext cx="0" cy="187220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2267744" y="3861048"/>
              <a:ext cx="14401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srgbClr val="0070C0"/>
                  </a:solidFill>
                </a:rPr>
                <a:t>369nm</a:t>
              </a:r>
              <a:endParaRPr lang="en-GB" sz="1200" dirty="0">
                <a:solidFill>
                  <a:srgbClr val="0070C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796136" y="2924944"/>
              <a:ext cx="14401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srgbClr val="FF0000"/>
                  </a:solidFill>
                </a:rPr>
                <a:t>935nm</a:t>
              </a:r>
              <a:endParaRPr lang="en-GB" sz="1200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868144" y="2204864"/>
              <a:ext cx="14401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srgbClr val="FF0000"/>
                  </a:solidFill>
                </a:rPr>
                <a:t>2 GHz</a:t>
              </a:r>
              <a:endParaRPr lang="en-GB" sz="1200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868144" y="3717032"/>
              <a:ext cx="14401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rgbClr val="FF0000"/>
                  </a:solidFill>
                </a:rPr>
                <a:t>1</a:t>
              </a:r>
              <a:r>
                <a:rPr lang="en-GB" sz="1200" dirty="0" smtClean="0">
                  <a:solidFill>
                    <a:srgbClr val="FF0000"/>
                  </a:solidFill>
                </a:rPr>
                <a:t> GHz</a:t>
              </a:r>
              <a:endParaRPr lang="en-GB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43" name="Rectangle 42"/>
          <p:cNvSpPr/>
          <p:nvPr/>
        </p:nvSpPr>
        <p:spPr>
          <a:xfrm>
            <a:off x="1763688" y="1988840"/>
            <a:ext cx="4896544" cy="351735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/>
          <p:cNvSpPr/>
          <p:nvPr/>
        </p:nvSpPr>
        <p:spPr>
          <a:xfrm>
            <a:off x="3131840" y="5285527"/>
            <a:ext cx="144016" cy="164341"/>
          </a:xfrm>
          <a:prstGeom prst="ellipse">
            <a:avLst/>
          </a:prstGeom>
          <a:solidFill>
            <a:srgbClr val="5D629D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89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44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Isosceles Triangle 45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State detection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Experimental </a:t>
            </a:r>
            <a:r>
              <a:rPr lang="en-GB" dirty="0" smtClean="0"/>
              <a:t>setup</a:t>
            </a:r>
            <a:endParaRPr lang="en-GB" dirty="0"/>
          </a:p>
        </p:txBody>
      </p:sp>
      <p:pic>
        <p:nvPicPr>
          <p:cNvPr id="36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5839" y="1990946"/>
            <a:ext cx="6790457" cy="4390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12"/>
          <p:cNvGrpSpPr/>
          <p:nvPr/>
        </p:nvGrpSpPr>
        <p:grpSpPr>
          <a:xfrm>
            <a:off x="1691680" y="1988840"/>
            <a:ext cx="5616624" cy="3517359"/>
            <a:chOff x="1691680" y="1988840"/>
            <a:chExt cx="5616624" cy="3517359"/>
          </a:xfrm>
        </p:grpSpPr>
        <p:cxnSp>
          <p:nvCxnSpPr>
            <p:cNvPr id="34" name="Straight Arrow Connector 33"/>
            <p:cNvCxnSpPr/>
            <p:nvPr/>
          </p:nvCxnSpPr>
          <p:spPr>
            <a:xfrm>
              <a:off x="3347864" y="3140968"/>
              <a:ext cx="0" cy="1872208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flipH="1">
              <a:off x="3059832" y="2132856"/>
              <a:ext cx="2736304" cy="288032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>
              <a:off x="3059832" y="3140968"/>
              <a:ext cx="2376264" cy="86409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2627784" y="2780928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2627784" y="3140968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627784" y="5013176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627784" y="5373216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076056" y="2132856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5076056" y="2492896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5076056" y="3645024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5076056" y="4005064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1691680" y="2780928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aseline="30000" dirty="0" smtClean="0">
                  <a:solidFill>
                    <a:prstClr val="black"/>
                  </a:solidFill>
                </a:rPr>
                <a:t>2</a:t>
              </a:r>
              <a:r>
                <a:rPr lang="en-GB" dirty="0" smtClean="0">
                  <a:solidFill>
                    <a:prstClr val="black"/>
                  </a:solidFill>
                </a:rPr>
                <a:t>P</a:t>
              </a:r>
              <a:r>
                <a:rPr lang="en-GB" baseline="-25000" dirty="0" smtClean="0">
                  <a:solidFill>
                    <a:prstClr val="black"/>
                  </a:solidFill>
                </a:rPr>
                <a:t>1/2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691680" y="5013176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aseline="30000" dirty="0" smtClean="0">
                  <a:solidFill>
                    <a:prstClr val="black"/>
                  </a:solidFill>
                </a:rPr>
                <a:t>2</a:t>
              </a:r>
              <a:r>
                <a:rPr lang="en-GB" dirty="0">
                  <a:solidFill>
                    <a:prstClr val="black"/>
                  </a:solidFill>
                </a:rPr>
                <a:t>S</a:t>
              </a:r>
              <a:r>
                <a:rPr lang="en-GB" baseline="-25000" dirty="0" smtClean="0">
                  <a:solidFill>
                    <a:prstClr val="black"/>
                  </a:solidFill>
                </a:rPr>
                <a:t>1/2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707904" y="213285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aseline="30000" dirty="0" smtClean="0">
                  <a:solidFill>
                    <a:prstClr val="black"/>
                  </a:solidFill>
                </a:rPr>
                <a:t>3</a:t>
              </a:r>
              <a:r>
                <a:rPr lang="en-GB" dirty="0" smtClean="0">
                  <a:solidFill>
                    <a:prstClr val="black"/>
                  </a:solidFill>
                </a:rPr>
                <a:t>D[3/2]</a:t>
              </a:r>
              <a:r>
                <a:rPr lang="en-GB" baseline="-25000" dirty="0" smtClean="0">
                  <a:solidFill>
                    <a:prstClr val="black"/>
                  </a:solidFill>
                </a:rPr>
                <a:t>1/2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211960" y="3645024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aseline="30000" dirty="0" smtClean="0">
                  <a:solidFill>
                    <a:prstClr val="black"/>
                  </a:solidFill>
                </a:rPr>
                <a:t>2</a:t>
              </a:r>
              <a:r>
                <a:rPr lang="en-GB" dirty="0" smtClean="0">
                  <a:solidFill>
                    <a:prstClr val="black"/>
                  </a:solidFill>
                </a:rPr>
                <a:t>D</a:t>
              </a:r>
              <a:r>
                <a:rPr lang="en-GB" baseline="-25000" dirty="0">
                  <a:solidFill>
                    <a:prstClr val="black"/>
                  </a:solidFill>
                </a:rPr>
                <a:t>3</a:t>
              </a:r>
              <a:r>
                <a:rPr lang="en-GB" baseline="-25000" dirty="0" smtClean="0">
                  <a:solidFill>
                    <a:prstClr val="black"/>
                  </a:solidFill>
                </a:rPr>
                <a:t>/2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79912" y="2996952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prstClr val="black"/>
                  </a:solidFill>
                </a:rPr>
                <a:t>F=0</a:t>
              </a:r>
              <a:endParaRPr lang="en-GB" sz="1200" dirty="0">
                <a:solidFill>
                  <a:prstClr val="black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779912" y="2636912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prstClr val="black"/>
                  </a:solidFill>
                </a:rPr>
                <a:t>F=1</a:t>
              </a:r>
              <a:endParaRPr lang="en-GB" sz="1200" dirty="0">
                <a:solidFill>
                  <a:prstClr val="black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779912" y="4869160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prstClr val="black"/>
                  </a:solidFill>
                </a:rPr>
                <a:t>F=1</a:t>
              </a:r>
              <a:endParaRPr lang="en-GB" sz="1200" dirty="0">
                <a:solidFill>
                  <a:prstClr val="black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779912" y="5229200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prstClr val="black"/>
                  </a:solidFill>
                </a:rPr>
                <a:t>F=0</a:t>
              </a:r>
              <a:endParaRPr lang="en-GB" sz="1200" dirty="0">
                <a:solidFill>
                  <a:prstClr val="black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28184" y="2348880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prstClr val="black"/>
                  </a:solidFill>
                </a:rPr>
                <a:t>F=1</a:t>
              </a:r>
              <a:endParaRPr lang="en-GB" sz="1200" dirty="0">
                <a:solidFill>
                  <a:prstClr val="black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228184" y="1988840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prstClr val="black"/>
                  </a:solidFill>
                </a:rPr>
                <a:t>F=0</a:t>
              </a:r>
              <a:endParaRPr lang="en-GB" sz="1200" dirty="0">
                <a:solidFill>
                  <a:prstClr val="black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228184" y="3501008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prstClr val="black"/>
                  </a:solidFill>
                </a:rPr>
                <a:t>F=2</a:t>
              </a:r>
              <a:endParaRPr lang="en-GB" sz="1200" dirty="0">
                <a:solidFill>
                  <a:prstClr val="black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228184" y="3861048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prstClr val="black"/>
                  </a:solidFill>
                </a:rPr>
                <a:t>F=1</a:t>
              </a:r>
              <a:endParaRPr lang="en-GB" sz="1200" dirty="0">
                <a:solidFill>
                  <a:prstClr val="black"/>
                </a:solidFill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V="1">
              <a:off x="3059832" y="3140968"/>
              <a:ext cx="0" cy="1872208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V="1">
              <a:off x="5796136" y="2132856"/>
              <a:ext cx="0" cy="187220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2267744" y="3861048"/>
              <a:ext cx="14401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srgbClr val="0070C0"/>
                  </a:solidFill>
                </a:rPr>
                <a:t>369nm</a:t>
              </a:r>
              <a:endParaRPr lang="en-GB" sz="1200" dirty="0">
                <a:solidFill>
                  <a:srgbClr val="0070C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796136" y="2924944"/>
              <a:ext cx="14401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srgbClr val="FF0000"/>
                  </a:solidFill>
                </a:rPr>
                <a:t>935nm</a:t>
              </a:r>
              <a:endParaRPr lang="en-GB" sz="1200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868144" y="2204864"/>
              <a:ext cx="14401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srgbClr val="FF0000"/>
                  </a:solidFill>
                </a:rPr>
                <a:t>2 GHz</a:t>
              </a:r>
              <a:endParaRPr lang="en-GB" sz="1200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868144" y="3717032"/>
              <a:ext cx="14401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rgbClr val="FF0000"/>
                  </a:solidFill>
                </a:rPr>
                <a:t>1</a:t>
              </a:r>
              <a:r>
                <a:rPr lang="en-GB" sz="1200" dirty="0" smtClean="0">
                  <a:solidFill>
                    <a:srgbClr val="FF0000"/>
                  </a:solidFill>
                </a:rPr>
                <a:t> GHz</a:t>
              </a:r>
              <a:endParaRPr lang="en-GB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1763688" y="1988840"/>
            <a:ext cx="4896544" cy="351735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/>
          <p:cNvSpPr/>
          <p:nvPr/>
        </p:nvSpPr>
        <p:spPr>
          <a:xfrm>
            <a:off x="3131840" y="4931005"/>
            <a:ext cx="144016" cy="164341"/>
          </a:xfrm>
          <a:prstGeom prst="ellipse">
            <a:avLst/>
          </a:prstGeom>
          <a:solidFill>
            <a:srgbClr val="B86C7C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612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Isosceles Triangle 8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3" name="Picture 5"/>
          <p:cNvPicPr>
            <a:picLocks noChangeAspect="1" noChangeArrowheads="1"/>
          </p:cNvPicPr>
          <p:nvPr/>
        </p:nvPicPr>
        <p:blipFill>
          <a:blip r:embed="rId3" cstate="print"/>
          <a:srcRect l="5902" t="18904" r="27553" b="4799"/>
          <a:stretch>
            <a:fillRect/>
          </a:stretch>
        </p:blipFill>
        <p:spPr bwMode="auto">
          <a:xfrm>
            <a:off x="445839" y="1988840"/>
            <a:ext cx="6790457" cy="4377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6923112" cy="795544"/>
          </a:xfrm>
        </p:spPr>
        <p:txBody>
          <a:bodyPr/>
          <a:lstStyle/>
          <a:p>
            <a:r>
              <a:rPr lang="en-GB" dirty="0" smtClean="0"/>
              <a:t>State detection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Experimental </a:t>
            </a:r>
            <a:r>
              <a:rPr lang="en-GB" dirty="0" smtClean="0"/>
              <a:t>setup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131840" y="2610778"/>
            <a:ext cx="31848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Threshold technique</a:t>
            </a:r>
          </a:p>
          <a:p>
            <a:endParaRPr lang="en-GB" dirty="0" smtClean="0"/>
          </a:p>
          <a:p>
            <a:r>
              <a:rPr lang="en-GB" dirty="0" smtClean="0"/>
              <a:t>Detection fidelity </a:t>
            </a:r>
            <a:r>
              <a:rPr lang="en-GB" dirty="0"/>
              <a:t>~</a:t>
            </a:r>
            <a:r>
              <a:rPr lang="en-GB" dirty="0" smtClean="0"/>
              <a:t> 0.93</a:t>
            </a:r>
          </a:p>
          <a:p>
            <a:endParaRPr lang="en-GB" dirty="0"/>
          </a:p>
          <a:p>
            <a:r>
              <a:rPr lang="en-GB" dirty="0" smtClean="0"/>
              <a:t>Increase collection efficiency for improvement</a:t>
            </a:r>
          </a:p>
        </p:txBody>
      </p:sp>
    </p:spTree>
    <p:extLst>
      <p:ext uri="{BB962C8B-B14F-4D97-AF65-F5344CB8AC3E}">
        <p14:creationId xmlns:p14="http://schemas.microsoft.com/office/powerpoint/2010/main" val="185309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Ground state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012160" y="3789040"/>
                <a:ext cx="26642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</a:rPr>
                      <m:t>=2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 ×12.6</m:t>
                    </m:r>
                  </m:oMath>
                </a14:m>
                <a:r>
                  <a:rPr lang="en-GB" dirty="0" smtClean="0">
                    <a:solidFill>
                      <a:schemeClr val="tx1"/>
                    </a:solidFill>
                  </a:rPr>
                  <a:t> GHz</a:t>
                </a:r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3789040"/>
                <a:ext cx="2664296" cy="369332"/>
              </a:xfrm>
              <a:prstGeom prst="rect">
                <a:avLst/>
              </a:prstGeom>
              <a:blipFill rotWithShape="1">
                <a:blip r:embed="rId2"/>
                <a:stretch>
                  <a:fillRect t="-6667" b="-2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228184" y="4365104"/>
                <a:ext cx="1437188" cy="564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e>
                        <m:sup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±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ℏ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4365104"/>
                <a:ext cx="1437188" cy="56477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508104" y="5301208"/>
                <a:ext cx="338746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 smtClean="0"/>
                  <a:t>Typical applied B ~ 10 Gauss</a:t>
                </a:r>
              </a:p>
              <a:p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→</m:t>
                    </m:r>
                    <m:sSub>
                      <m:sSubPr>
                        <m:ctrlPr>
                          <a:rPr lang="en-GB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sub>
                    </m:sSub>
                    <m:r>
                      <a:rPr lang="en-GB" b="0" i="1" smtClean="0">
                        <a:latin typeface="Cambria Math"/>
                        <a:ea typeface="Cambria Math"/>
                      </a:rPr>
                      <m:t>=2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×14</m:t>
                    </m:r>
                  </m:oMath>
                </a14:m>
                <a:r>
                  <a:rPr lang="en-GB" dirty="0" smtClean="0"/>
                  <a:t> MHz</a:t>
                </a:r>
                <a:endParaRPr lang="en-GB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5301208"/>
                <a:ext cx="3387466" cy="646331"/>
              </a:xfrm>
              <a:prstGeom prst="rect">
                <a:avLst/>
              </a:prstGeom>
              <a:blipFill rotWithShape="1">
                <a:blip r:embed="rId4"/>
                <a:stretch>
                  <a:fillRect l="-1622" t="-4717" r="-1622" b="-15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>
            <a:off x="1883058" y="5517232"/>
            <a:ext cx="174622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077083" y="292494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305905" y="2393193"/>
            <a:ext cx="1358172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48261" y="3456695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95536" y="4054916"/>
            <a:ext cx="79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/>
              <a:t>2</a:t>
            </a:r>
            <a:r>
              <a:rPr lang="en-GB" dirty="0"/>
              <a:t>S</a:t>
            </a:r>
            <a:r>
              <a:rPr lang="en-GB" baseline="-25000" dirty="0" smtClean="0"/>
              <a:t>1/2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73460" y="3124351"/>
            <a:ext cx="1487521" cy="255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F=1, m</a:t>
            </a:r>
            <a:r>
              <a:rPr lang="en-GB" sz="1200" baseline="-25000" dirty="0" smtClean="0"/>
              <a:t>F</a:t>
            </a:r>
            <a:r>
              <a:rPr lang="en-GB" sz="1200" dirty="0" smtClean="0"/>
              <a:t> = -1</a:t>
            </a:r>
            <a:endParaRPr lang="en-GB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1850554" y="2602124"/>
            <a:ext cx="1487521" cy="255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F=1, m</a:t>
            </a:r>
            <a:r>
              <a:rPr lang="en-GB" sz="1200" baseline="-25000" dirty="0" smtClean="0"/>
              <a:t>F</a:t>
            </a:r>
            <a:r>
              <a:rPr lang="en-GB" sz="1200" dirty="0" smtClean="0"/>
              <a:t> = 0</a:t>
            </a:r>
            <a:endParaRPr lang="en-GB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3059832" y="2060848"/>
            <a:ext cx="1487521" cy="255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F=1, m</a:t>
            </a:r>
            <a:r>
              <a:rPr lang="en-GB" sz="1200" baseline="-25000" dirty="0" smtClean="0"/>
              <a:t>F</a:t>
            </a:r>
            <a:r>
              <a:rPr lang="en-GB" sz="1200" dirty="0" smtClean="0"/>
              <a:t> = +1</a:t>
            </a:r>
            <a:endParaRPr lang="en-GB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1860343" y="5184887"/>
            <a:ext cx="1487521" cy="255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F=0, m</a:t>
            </a:r>
            <a:r>
              <a:rPr lang="en-GB" sz="1200" baseline="-25000" dirty="0" smtClean="0"/>
              <a:t>F</a:t>
            </a:r>
            <a:r>
              <a:rPr lang="en-GB" sz="1200" dirty="0" smtClean="0"/>
              <a:t> = 0</a:t>
            </a:r>
            <a:endParaRPr lang="en-GB" sz="1200" dirty="0"/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4922776" y="2924944"/>
            <a:ext cx="0" cy="2592288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858101" y="3988447"/>
                <a:ext cx="6467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8101" y="3988447"/>
                <a:ext cx="646748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/>
          <p:cNvCxnSpPr/>
          <p:nvPr/>
        </p:nvCxnSpPr>
        <p:spPr>
          <a:xfrm flipV="1">
            <a:off x="5181476" y="2393193"/>
            <a:ext cx="0" cy="531751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5181476" y="2924944"/>
            <a:ext cx="0" cy="531751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181476" y="2459662"/>
                <a:ext cx="6843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476" y="2459662"/>
                <a:ext cx="684355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181476" y="2991413"/>
                <a:ext cx="6843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476" y="2991413"/>
                <a:ext cx="684355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/>
              <a:t>Experimental </a:t>
            </a:r>
            <a:r>
              <a:rPr lang="en-GB" dirty="0" smtClean="0"/>
              <a:t>setup</a:t>
            </a:r>
            <a:endParaRPr lang="en-GB" dirty="0"/>
          </a:p>
        </p:txBody>
      </p:sp>
      <p:pic>
        <p:nvPicPr>
          <p:cNvPr id="22" name="Picture 2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>
          <a:xfrm>
            <a:off x="1755568" y="3252196"/>
            <a:ext cx="27389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862" y="3091877"/>
            <a:ext cx="432047" cy="32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5" name="Straight Arrow Connector 34"/>
          <p:cNvCxnSpPr/>
          <p:nvPr/>
        </p:nvCxnSpPr>
        <p:spPr>
          <a:xfrm>
            <a:off x="2915816" y="2734140"/>
            <a:ext cx="27389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205" y="2580841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680" y="2044214"/>
            <a:ext cx="440315" cy="288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276" y="5140558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9" name="Straight Arrow Connector 38"/>
          <p:cNvCxnSpPr/>
          <p:nvPr/>
        </p:nvCxnSpPr>
        <p:spPr>
          <a:xfrm>
            <a:off x="4226818" y="2189158"/>
            <a:ext cx="27389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2960365" y="5312732"/>
            <a:ext cx="27389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42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Isosceles Triangle 42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961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Ground state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060848"/>
            <a:ext cx="440315" cy="288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140968"/>
            <a:ext cx="432047" cy="32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157192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7" y="2554214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2" name="Straight Connector 31"/>
          <p:cNvCxnSpPr/>
          <p:nvPr/>
        </p:nvCxnSpPr>
        <p:spPr>
          <a:xfrm>
            <a:off x="1883058" y="5517231"/>
            <a:ext cx="174622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077083" y="2924943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305905" y="2393192"/>
            <a:ext cx="1358172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848261" y="3456695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4922776" y="2924944"/>
            <a:ext cx="0" cy="2592288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858101" y="3988447"/>
                <a:ext cx="6467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8101" y="3988447"/>
                <a:ext cx="646748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>
          <a:xfrm flipV="1">
            <a:off x="5181476" y="2393193"/>
            <a:ext cx="0" cy="531751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5181476" y="2924944"/>
            <a:ext cx="0" cy="531751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181476" y="2459662"/>
                <a:ext cx="6843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e>
                        <m:sup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476" y="2459662"/>
                <a:ext cx="684355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181476" y="2991413"/>
                <a:ext cx="6843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e>
                        <m:sup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476" y="2991413"/>
                <a:ext cx="684355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228184" y="4365104"/>
                <a:ext cx="1437188" cy="564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e>
                        <m:sup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±</m:t>
                          </m:r>
                        </m:sup>
                      </m:sSup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num>
                        <m:den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ℏ</m:t>
                          </m:r>
                        </m:den>
                      </m:f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4365104"/>
                <a:ext cx="1437188" cy="56477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/>
              <a:t>Experimental </a:t>
            </a:r>
            <a:r>
              <a:rPr lang="en-GB" dirty="0" smtClean="0"/>
              <a:t>setup</a:t>
            </a:r>
            <a:endParaRPr lang="en-GB" dirty="0"/>
          </a:p>
        </p:txBody>
      </p:sp>
      <p:pic>
        <p:nvPicPr>
          <p:cNvPr id="21" name="Picture 2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395536" y="4054916"/>
            <a:ext cx="79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>
                <a:solidFill>
                  <a:prstClr val="black"/>
                </a:solidFill>
              </a:rPr>
              <a:t>2</a:t>
            </a:r>
            <a:r>
              <a:rPr lang="en-GB" dirty="0">
                <a:solidFill>
                  <a:prstClr val="black"/>
                </a:solidFill>
              </a:rPr>
              <a:t>S</a:t>
            </a:r>
            <a:r>
              <a:rPr lang="en-GB" baseline="-25000" dirty="0" smtClean="0">
                <a:solidFill>
                  <a:prstClr val="black"/>
                </a:solidFill>
              </a:rPr>
              <a:t>1/2</a:t>
            </a:r>
            <a:endParaRPr lang="en-GB" dirty="0">
              <a:solidFill>
                <a:prstClr val="black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1043609" y="3456695"/>
            <a:ext cx="1098149" cy="2030886"/>
          </a:xfrm>
          <a:prstGeom prst="straightConnector1">
            <a:avLst/>
          </a:prstGeom>
          <a:ln w="2857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2899436" y="2924943"/>
            <a:ext cx="16380" cy="2562638"/>
          </a:xfrm>
          <a:prstGeom prst="straightConnector1">
            <a:avLst/>
          </a:prstGeom>
          <a:ln w="2857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3386960" y="2393192"/>
            <a:ext cx="1041024" cy="3109216"/>
          </a:xfrm>
          <a:prstGeom prst="straightConnector1">
            <a:avLst/>
          </a:prstGeom>
          <a:ln w="2857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012160" y="3789040"/>
                <a:ext cx="26642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</a:rPr>
                      <m:t>=2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 ×12.6</m:t>
                    </m:r>
                  </m:oMath>
                </a14:m>
                <a:r>
                  <a:rPr lang="en-GB" dirty="0" smtClean="0">
                    <a:solidFill>
                      <a:schemeClr val="tx1"/>
                    </a:solidFill>
                  </a:rPr>
                  <a:t> GHz</a:t>
                </a:r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3789040"/>
                <a:ext cx="2664296" cy="369332"/>
              </a:xfrm>
              <a:prstGeom prst="rect">
                <a:avLst/>
              </a:prstGeom>
              <a:blipFill rotWithShape="1">
                <a:blip r:embed="rId12"/>
                <a:stretch>
                  <a:fillRect t="-6667" b="-2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5508104" y="5301208"/>
                <a:ext cx="338746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 smtClean="0"/>
                  <a:t>Typical applied B ~ 10 Gauss</a:t>
                </a:r>
              </a:p>
              <a:p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→</m:t>
                    </m:r>
                    <m:sSub>
                      <m:sSubPr>
                        <m:ctrlPr>
                          <a:rPr lang="en-GB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sub>
                    </m:sSub>
                    <m:r>
                      <a:rPr lang="en-GB" b="0" i="1" smtClean="0">
                        <a:latin typeface="Cambria Math"/>
                        <a:ea typeface="Cambria Math"/>
                      </a:rPr>
                      <m:t>=2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×14</m:t>
                    </m:r>
                  </m:oMath>
                </a14:m>
                <a:r>
                  <a:rPr lang="en-GB" dirty="0" smtClean="0"/>
                  <a:t> MHz</a:t>
                </a:r>
                <a:endParaRPr lang="en-GB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5301208"/>
                <a:ext cx="3387466" cy="646331"/>
              </a:xfrm>
              <a:prstGeom prst="rect">
                <a:avLst/>
              </a:prstGeom>
              <a:blipFill rotWithShape="1">
                <a:blip r:embed="rId6"/>
                <a:stretch>
                  <a:fillRect l="-1622" t="-4717" r="-1622" b="-15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30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Isosceles Triangle 30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9935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Ground state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060848"/>
            <a:ext cx="440315" cy="288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140968"/>
            <a:ext cx="432047" cy="32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157192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7" y="2554214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2" name="Straight Connector 31"/>
          <p:cNvCxnSpPr/>
          <p:nvPr/>
        </p:nvCxnSpPr>
        <p:spPr>
          <a:xfrm>
            <a:off x="1883058" y="5517231"/>
            <a:ext cx="174622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077083" y="2924943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305905" y="2393192"/>
            <a:ext cx="1358172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848261" y="3456695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4922776" y="2924944"/>
            <a:ext cx="0" cy="2592288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858101" y="3988447"/>
                <a:ext cx="6467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8101" y="3988447"/>
                <a:ext cx="646748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>
          <a:xfrm flipV="1">
            <a:off x="5181476" y="2393193"/>
            <a:ext cx="0" cy="531751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5181476" y="2924944"/>
            <a:ext cx="0" cy="531751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181476" y="2459662"/>
                <a:ext cx="6843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e>
                        <m:sup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476" y="2459662"/>
                <a:ext cx="684355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181476" y="2991413"/>
                <a:ext cx="6843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e>
                        <m:sup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476" y="2991413"/>
                <a:ext cx="684355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228184" y="4365104"/>
                <a:ext cx="1437188" cy="564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e>
                        <m:sup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±</m:t>
                          </m:r>
                        </m:sup>
                      </m:sSup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num>
                        <m:den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ℏ</m:t>
                          </m:r>
                        </m:den>
                      </m:f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4365104"/>
                <a:ext cx="1437188" cy="56477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/>
              <a:t>Experimental </a:t>
            </a:r>
            <a:r>
              <a:rPr lang="en-GB" dirty="0" smtClean="0"/>
              <a:t>setup</a:t>
            </a:r>
            <a:endParaRPr lang="en-GB" dirty="0"/>
          </a:p>
        </p:txBody>
      </p:sp>
      <p:pic>
        <p:nvPicPr>
          <p:cNvPr id="21" name="Picture 2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395536" y="4054916"/>
            <a:ext cx="79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>
                <a:solidFill>
                  <a:prstClr val="black"/>
                </a:solidFill>
              </a:rPr>
              <a:t>2</a:t>
            </a:r>
            <a:r>
              <a:rPr lang="en-GB" dirty="0">
                <a:solidFill>
                  <a:prstClr val="black"/>
                </a:solidFill>
              </a:rPr>
              <a:t>S</a:t>
            </a:r>
            <a:r>
              <a:rPr lang="en-GB" baseline="-25000" dirty="0" smtClean="0">
                <a:solidFill>
                  <a:prstClr val="black"/>
                </a:solidFill>
              </a:rPr>
              <a:t>1/2</a:t>
            </a:r>
            <a:endParaRPr lang="en-GB" dirty="0">
              <a:solidFill>
                <a:prstClr val="black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1763688" y="2924943"/>
            <a:ext cx="504056" cy="531752"/>
          </a:xfrm>
          <a:prstGeom prst="straightConnector1">
            <a:avLst/>
          </a:prstGeom>
          <a:ln w="2857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3059832" y="2393191"/>
            <a:ext cx="504056" cy="531752"/>
          </a:xfrm>
          <a:prstGeom prst="straightConnector1">
            <a:avLst/>
          </a:prstGeom>
          <a:ln w="2857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012160" y="3789040"/>
                <a:ext cx="26642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</a:rPr>
                      <m:t>=2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 ×12.6</m:t>
                    </m:r>
                  </m:oMath>
                </a14:m>
                <a:r>
                  <a:rPr lang="en-GB" dirty="0" smtClean="0">
                    <a:solidFill>
                      <a:schemeClr val="tx1"/>
                    </a:solidFill>
                  </a:rPr>
                  <a:t> GHz</a:t>
                </a:r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3789040"/>
                <a:ext cx="2664296" cy="369332"/>
              </a:xfrm>
              <a:prstGeom prst="rect">
                <a:avLst/>
              </a:prstGeom>
              <a:blipFill rotWithShape="1">
                <a:blip r:embed="rId12"/>
                <a:stretch>
                  <a:fillRect t="-6667" b="-2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5508104" y="5301208"/>
                <a:ext cx="338746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 smtClean="0"/>
                  <a:t>Typical applied B ~ 10 Gauss</a:t>
                </a:r>
              </a:p>
              <a:p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→</m:t>
                    </m:r>
                    <m:sSub>
                      <m:sSubPr>
                        <m:ctrlPr>
                          <a:rPr lang="en-GB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sub>
                    </m:sSub>
                    <m:r>
                      <a:rPr lang="en-GB" b="0" i="1" smtClean="0">
                        <a:latin typeface="Cambria Math"/>
                        <a:ea typeface="Cambria Math"/>
                      </a:rPr>
                      <m:t>=2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×14</m:t>
                    </m:r>
                  </m:oMath>
                </a14:m>
                <a:r>
                  <a:rPr lang="en-GB" dirty="0" smtClean="0"/>
                  <a:t> MHz</a:t>
                </a:r>
                <a:endParaRPr lang="en-GB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5301208"/>
                <a:ext cx="3387466" cy="646331"/>
              </a:xfrm>
              <a:prstGeom prst="rect">
                <a:avLst/>
              </a:prstGeom>
              <a:blipFill rotWithShape="1">
                <a:blip r:embed="rId6"/>
                <a:stretch>
                  <a:fillRect l="-1622" t="-4717" r="-1622" b="-15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29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Isosceles Triangle 29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728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Motional coupling with a magnetic </a:t>
            </a:r>
            <a:r>
              <a:rPr lang="en-GB" dirty="0"/>
              <a:t>f</a:t>
            </a:r>
            <a:r>
              <a:rPr lang="en-GB" dirty="0" smtClean="0"/>
              <a:t>ield gradient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>
          <a:xfrm>
            <a:off x="5057029" y="2120241"/>
            <a:ext cx="35205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Add a magnetic field gradient</a:t>
            </a:r>
            <a:endParaRPr lang="en-GB" dirty="0"/>
          </a:p>
        </p:txBody>
      </p:sp>
      <p:pic>
        <p:nvPicPr>
          <p:cNvPr id="18" name="Picture 2" descr="C:\Users\JR1211\Desktop\MRes Project Presentation\Pictures\statedependa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78" y="2264538"/>
            <a:ext cx="4483718" cy="3339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5058355" y="2566839"/>
            <a:ext cx="35157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Gives a state dependent force</a:t>
            </a:r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5051729" y="3037292"/>
            <a:ext cx="3793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Effective Lamb-</a:t>
            </a:r>
            <a:r>
              <a:rPr lang="en-GB" dirty="0" err="1" smtClean="0"/>
              <a:t>Dicke</a:t>
            </a:r>
            <a:r>
              <a:rPr lang="en-GB" dirty="0" smtClean="0"/>
              <a:t> parameter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076909" y="4438047"/>
                <a:ext cx="4175611" cy="6685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𝜕</m:t>
                        </m:r>
                      </m:e>
                      <m:sub>
                        <m:r>
                          <a:rPr lang="en-GB" i="1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en-GB" i="1">
                        <a:latin typeface="Cambria Math"/>
                      </a:rPr>
                      <m:t>𝐵</m:t>
                    </m:r>
                  </m:oMath>
                </a14:m>
                <a:r>
                  <a:rPr lang="en-GB" dirty="0" smtClean="0"/>
                  <a:t> </a:t>
                </a:r>
                <a:r>
                  <a:rPr lang="en-GB" dirty="0"/>
                  <a:t>=</a:t>
                </a:r>
                <a:r>
                  <a:rPr lang="en-GB" dirty="0" smtClean="0"/>
                  <a:t> 20 T/m,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GB" i="1"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GB" dirty="0" smtClean="0"/>
                  <a:t>/2</a:t>
                </a:r>
                <a:r>
                  <a:rPr lang="el-GR" dirty="0" smtClean="0">
                    <a:latin typeface="Lucida Sans Unicode"/>
                    <a:cs typeface="Lucida Sans Unicode"/>
                  </a:rPr>
                  <a:t>π</a:t>
                </a:r>
                <a:r>
                  <a:rPr lang="en-GB" dirty="0" smtClean="0">
                    <a:latin typeface="Lucida Sans Unicode"/>
                    <a:cs typeface="Lucida Sans Unicode"/>
                  </a:rPr>
                  <a:t> = 100 kHz   </a:t>
                </a:r>
                <a:r>
                  <a:rPr lang="en-GB" dirty="0" smtClean="0"/>
                  <a:t>⇒</a:t>
                </a:r>
                <a:r>
                  <a:rPr lang="el-G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𝜂</m:t>
                        </m:r>
                      </m:e>
                      <m:sub>
                        <m:r>
                          <a:rPr lang="en-GB" i="1">
                            <a:latin typeface="Cambria Math"/>
                          </a:rPr>
                          <m:t>𝑒𝑓𝑓</m:t>
                        </m:r>
                      </m:sub>
                    </m:sSub>
                  </m:oMath>
                </a14:m>
                <a:r>
                  <a:rPr lang="en-GB" dirty="0" smtClean="0"/>
                  <a:t> </a:t>
                </a:r>
                <a:r>
                  <a:rPr lang="en-GB" dirty="0"/>
                  <a:t>=</a:t>
                </a:r>
                <a:r>
                  <a:rPr lang="en-GB" dirty="0" smtClean="0"/>
                  <a:t> 0.04</a:t>
                </a:r>
                <a:endParaRPr lang="en-GB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909" y="4438047"/>
                <a:ext cx="4175611" cy="668581"/>
              </a:xfrm>
              <a:prstGeom prst="rect">
                <a:avLst/>
              </a:prstGeom>
              <a:blipFill rotWithShape="1">
                <a:blip r:embed="rId3"/>
                <a:stretch>
                  <a:fillRect l="-1314" t="-3636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/>
          <p:cNvSpPr/>
          <p:nvPr/>
        </p:nvSpPr>
        <p:spPr>
          <a:xfrm>
            <a:off x="5078234" y="5230941"/>
            <a:ext cx="36059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Requires the use of magnetic field sensitive states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4499992" y="6382489"/>
            <a:ext cx="46440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F</a:t>
            </a:r>
            <a:r>
              <a:rPr lang="de-DE" sz="1100" dirty="0"/>
              <a:t>. Mintert and C. Wunderlich, Phys. Rev. Lett. 87, 257904 (2001</a:t>
            </a:r>
            <a:r>
              <a:rPr lang="de-DE" sz="1100" dirty="0" smtClean="0"/>
              <a:t>)</a:t>
            </a:r>
          </a:p>
          <a:p>
            <a:r>
              <a:rPr lang="en-GB" sz="1100" dirty="0"/>
              <a:t>A. </a:t>
            </a:r>
            <a:r>
              <a:rPr lang="en-GB" sz="1100" dirty="0" err="1"/>
              <a:t>Kromova</a:t>
            </a:r>
            <a:r>
              <a:rPr lang="en-GB" sz="1100" dirty="0"/>
              <a:t> </a:t>
            </a:r>
            <a:r>
              <a:rPr lang="en-GB" sz="1100" i="1" dirty="0"/>
              <a:t>et al.</a:t>
            </a:r>
            <a:r>
              <a:rPr lang="en-GB" sz="1100" dirty="0"/>
              <a:t>, Phys. Rev. </a:t>
            </a:r>
            <a:r>
              <a:rPr lang="en-GB" sz="1100" dirty="0" err="1"/>
              <a:t>Lett</a:t>
            </a:r>
            <a:r>
              <a:rPr lang="en-GB" sz="1100" dirty="0"/>
              <a:t>. 108, </a:t>
            </a:r>
            <a:r>
              <a:rPr lang="en-GB" sz="1100" dirty="0" smtClean="0"/>
              <a:t>220502</a:t>
            </a:r>
            <a:endParaRPr lang="en-GB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983265" y="3573016"/>
                <a:ext cx="3596305" cy="7972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i="1" smtClean="0">
                              <a:latin typeface="Cambria Math"/>
                              <a:ea typeface="Cambria Math"/>
                            </a:rPr>
                            <m:t>𝜂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𝑒𝑓𝑓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1.19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𝑚𝑠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/>
                            </a:rPr>
                            <m:t>𝐵</m:t>
                          </m:r>
                        </m:num>
                        <m:den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GB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  <m:sup>
                              <m:f>
                                <m:fPr>
                                  <m:ctrlPr>
                                    <a:rPr lang="en-GB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3265" y="3573016"/>
                <a:ext cx="3596305" cy="79727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/>
              <a:t>Experimental </a:t>
            </a:r>
            <a:r>
              <a:rPr lang="en-GB" dirty="0" smtClean="0"/>
              <a:t>setup</a:t>
            </a:r>
            <a:endParaRPr lang="en-GB" dirty="0"/>
          </a:p>
        </p:txBody>
      </p:sp>
      <p:pic>
        <p:nvPicPr>
          <p:cNvPr id="12" name="Picture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" name="Group 13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Isosceles Triangle 20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6794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" name="Straight Connector 15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2861697" y="2068799"/>
            <a:ext cx="1358172" cy="332344"/>
            <a:chOff x="2797022" y="2068799"/>
            <a:chExt cx="1358172" cy="332344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029" y="2068799"/>
              <a:ext cx="440315" cy="288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5" name="Straight Connector 24"/>
            <p:cNvCxnSpPr/>
            <p:nvPr/>
          </p:nvCxnSpPr>
          <p:spPr>
            <a:xfrm>
              <a:off x="2797022" y="2401143"/>
              <a:ext cx="1358172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>
            <a:off x="339379" y="3148919"/>
            <a:ext cx="1228822" cy="320638"/>
            <a:chOff x="339378" y="3148919"/>
            <a:chExt cx="1293497" cy="320638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741" y="3148919"/>
              <a:ext cx="432047" cy="320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6" name="Straight Connector 25"/>
            <p:cNvCxnSpPr/>
            <p:nvPr/>
          </p:nvCxnSpPr>
          <p:spPr>
            <a:xfrm>
              <a:off x="339378" y="3464646"/>
              <a:ext cx="1293497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7" name="Straight Arrow Connector 26"/>
          <p:cNvCxnSpPr/>
          <p:nvPr/>
        </p:nvCxnSpPr>
        <p:spPr>
          <a:xfrm flipV="1">
            <a:off x="4413893" y="2932895"/>
            <a:ext cx="0" cy="2592288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349218" y="3996398"/>
                <a:ext cx="6467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218" y="3996398"/>
                <a:ext cx="646748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/>
          <p:nvPr/>
        </p:nvCxnSpPr>
        <p:spPr>
          <a:xfrm flipV="1">
            <a:off x="4672593" y="2401144"/>
            <a:ext cx="0" cy="531751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4672593" y="2932895"/>
            <a:ext cx="0" cy="531751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672593" y="2467613"/>
                <a:ext cx="6843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2593" y="2467613"/>
                <a:ext cx="684355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672593" y="2999364"/>
                <a:ext cx="6843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2593" y="2999364"/>
                <a:ext cx="684355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5724128" y="2636912"/>
            <a:ext cx="3507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Fluctuations in the magnetic field causes </a:t>
            </a:r>
            <a:r>
              <a:rPr lang="en-GB" dirty="0" err="1" smtClean="0"/>
              <a:t>dephasing</a:t>
            </a:r>
            <a:endParaRPr lang="en-GB" dirty="0"/>
          </a:p>
        </p:txBody>
      </p:sp>
      <p:sp>
        <p:nvSpPr>
          <p:cNvPr id="37" name="Rectangle 36"/>
          <p:cNvSpPr/>
          <p:nvPr/>
        </p:nvSpPr>
        <p:spPr>
          <a:xfrm>
            <a:off x="5724128" y="3717032"/>
            <a:ext cx="35672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Gives rise to short coherence times</a:t>
            </a:r>
            <a:endParaRPr lang="en-GB" dirty="0"/>
          </a:p>
        </p:txBody>
      </p:sp>
      <p:sp>
        <p:nvSpPr>
          <p:cNvPr id="2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/>
              <a:t>Experimental </a:t>
            </a:r>
            <a:r>
              <a:rPr lang="en-GB" dirty="0" smtClean="0"/>
              <a:t>setup</a:t>
            </a:r>
            <a:endParaRPr lang="en-GB" dirty="0"/>
          </a:p>
        </p:txBody>
      </p:sp>
      <p:pic>
        <p:nvPicPr>
          <p:cNvPr id="22" name="Picture 2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" name="Group 34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38" name="Picture 3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Isosceles Triangle 38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5610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0.01482 L -4.72222E-6 0.00185 " pathEditMode="relative" rAng="0" ptsTypes="AA">
                                      <p:cBhvr>
                                        <p:cTn id="6" dur="5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3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0.00694 L -2.77778E-7 0.0243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Isosceles Triangle 10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5724128" y="3203684"/>
            <a:ext cx="3507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Fluctuations in the magnetic field causes </a:t>
            </a:r>
            <a:r>
              <a:rPr lang="en-GB" dirty="0" err="1" smtClean="0"/>
              <a:t>dephasing</a:t>
            </a:r>
            <a:endParaRPr lang="en-GB" dirty="0"/>
          </a:p>
        </p:txBody>
      </p:sp>
      <p:sp>
        <p:nvSpPr>
          <p:cNvPr id="41" name="Rectangle 40"/>
          <p:cNvSpPr/>
          <p:nvPr/>
        </p:nvSpPr>
        <p:spPr>
          <a:xfrm>
            <a:off x="5724128" y="4283804"/>
            <a:ext cx="35672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coherence time of ~ 500 </a:t>
            </a:r>
            <a:r>
              <a:rPr lang="el-GR" dirty="0" smtClean="0">
                <a:latin typeface="Lucida Sans Unicode"/>
                <a:cs typeface="Lucida Sans Unicode"/>
              </a:rPr>
              <a:t>μ</a:t>
            </a:r>
            <a:r>
              <a:rPr lang="en-GB" dirty="0" smtClean="0">
                <a:latin typeface="Lucida Sans Unicode"/>
                <a:cs typeface="Lucida Sans Unicode"/>
              </a:rPr>
              <a:t>s</a:t>
            </a:r>
            <a:endParaRPr lang="en-GB" dirty="0"/>
          </a:p>
        </p:txBody>
      </p:sp>
      <p:pic>
        <p:nvPicPr>
          <p:cNvPr id="2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1" t="41263" r="60047" b="4552"/>
          <a:stretch/>
        </p:blipFill>
        <p:spPr bwMode="auto">
          <a:xfrm>
            <a:off x="422693" y="2329830"/>
            <a:ext cx="5270741" cy="35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539552" y="1484785"/>
            <a:ext cx="8229600" cy="936104"/>
          </a:xfrm>
        </p:spPr>
        <p:txBody>
          <a:bodyPr/>
          <a:lstStyle/>
          <a:p>
            <a:r>
              <a:rPr lang="en-GB" dirty="0" smtClean="0"/>
              <a:t>Rabi oscillations using magnetic field sensitive state</a:t>
            </a:r>
            <a:endParaRPr lang="en-GB" dirty="0"/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/>
              <a:t>Experimental </a:t>
            </a:r>
            <a:r>
              <a:rPr lang="en-GB" dirty="0" smtClean="0"/>
              <a:t>setup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87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/>
          <p:cNvGrpSpPr/>
          <p:nvPr/>
        </p:nvGrpSpPr>
        <p:grpSpPr>
          <a:xfrm>
            <a:off x="339379" y="3148919"/>
            <a:ext cx="1228822" cy="320638"/>
            <a:chOff x="339378" y="3148919"/>
            <a:chExt cx="1293497" cy="320638"/>
          </a:xfrm>
        </p:grpSpPr>
        <p:pic>
          <p:nvPicPr>
            <p:cNvPr id="63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741" y="3148919"/>
              <a:ext cx="432047" cy="320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4" name="Straight Connector 63"/>
            <p:cNvCxnSpPr/>
            <p:nvPr/>
          </p:nvCxnSpPr>
          <p:spPr>
            <a:xfrm>
              <a:off x="339378" y="3464646"/>
              <a:ext cx="1293497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Dressed-states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Microwave dressed-states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>
          <a:xfrm>
            <a:off x="5351227" y="2128192"/>
            <a:ext cx="3629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Two microwave dressing fields</a:t>
            </a:r>
            <a:endParaRPr lang="en-GB" dirty="0"/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2717480" y="2412937"/>
            <a:ext cx="1008112" cy="3096344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blipFill rotWithShape="1">
                <a:blip r:embed="rId9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/>
          <p:nvPr/>
        </p:nvCxnSpPr>
        <p:spPr>
          <a:xfrm flipH="1" flipV="1">
            <a:off x="707666" y="3466769"/>
            <a:ext cx="1296063" cy="2059388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blipFill rotWithShape="1">
                <a:blip r:embed="rId10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5376406" y="2694060"/>
                <a:ext cx="2795830" cy="4076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 smtClean="0"/>
                  <a:t>When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el-GR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Ω</m:t>
                            </m:r>
                          </m:e>
                          <m:sub>
                            <m:r>
                              <a:rPr lang="el-GR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𝜇</m:t>
                            </m:r>
                            <m:r>
                              <a:rPr lang="en-GB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𝑤</m:t>
                            </m:r>
                          </m:sub>
                          <m:sup/>
                        </m:sSubSup>
                      </m:e>
                      <m:sup>
                        <m:r>
                          <a:rPr lang="en-GB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GB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GB" dirty="0" smtClean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i="1" smtClean="0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el-GR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/>
                              </a:rPr>
                              <m:t>Ω</m:t>
                            </m:r>
                          </m:e>
                          <m:sub>
                            <m:r>
                              <a:rPr lang="el-GR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/>
                              </a:rPr>
                              <m:t>𝜇</m:t>
                            </m:r>
                            <m:r>
                              <a:rPr lang="en-GB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/>
                              </a:rPr>
                              <m:t>𝑤</m:t>
                            </m:r>
                          </m:sub>
                          <m:sup/>
                        </m:sSubSup>
                      </m:e>
                      <m:sup>
                        <m:r>
                          <a:rPr lang="en-GB" b="0" i="1" smtClean="0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GB" dirty="0" smtClean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l-GR" i="1"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l-GR" i="1">
                            <a:latin typeface="Cambria Math"/>
                            <a:ea typeface="Cambria Math"/>
                          </a:rPr>
                          <m:t>Ω</m:t>
                        </m:r>
                      </m:e>
                      <m:sub>
                        <m:r>
                          <a:rPr lang="el-GR" i="1">
                            <a:latin typeface="Cambria Math"/>
                            <a:ea typeface="Cambria Math"/>
                          </a:rPr>
                          <m:t>𝜇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𝑤</m:t>
                        </m:r>
                      </m:sub>
                      <m:sup/>
                    </m:sSubSup>
                  </m:oMath>
                </a14:m>
                <a:r>
                  <a:rPr lang="en-GB" dirty="0" smtClean="0"/>
                  <a:t>:</a:t>
                </a:r>
                <a:endParaRPr lang="en-GB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6406" y="2694060"/>
                <a:ext cx="2795830" cy="407612"/>
              </a:xfrm>
              <a:prstGeom prst="rect">
                <a:avLst/>
              </a:prstGeom>
              <a:blipFill rotWithShape="1">
                <a:blip r:embed="rId11"/>
                <a:stretch>
                  <a:fillRect l="-1961" t="-2985" r="-654" b="-179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120" y="3238367"/>
            <a:ext cx="3948880" cy="706719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5076056" y="4221088"/>
            <a:ext cx="3583676" cy="2164133"/>
            <a:chOff x="5091197" y="4413417"/>
            <a:chExt cx="3583676" cy="2164133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1197" y="4413417"/>
              <a:ext cx="3583676" cy="21641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6595110" y="5322570"/>
              <a:ext cx="68580" cy="1257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6595110" y="5977890"/>
              <a:ext cx="68580" cy="1257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5148064" y="6381328"/>
            <a:ext cx="3995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/>
              <a:t>N</a:t>
            </a:r>
            <a:r>
              <a:rPr lang="en-GB" sz="900" dirty="0"/>
              <a:t>. </a:t>
            </a:r>
            <a:r>
              <a:rPr lang="en-GB" sz="900" dirty="0" err="1"/>
              <a:t>Timoney</a:t>
            </a:r>
            <a:r>
              <a:rPr lang="en-GB" sz="900" dirty="0"/>
              <a:t>, I. </a:t>
            </a:r>
            <a:r>
              <a:rPr lang="en-GB" sz="900" dirty="0" err="1"/>
              <a:t>Baumgart</a:t>
            </a:r>
            <a:r>
              <a:rPr lang="en-GB" sz="900" dirty="0"/>
              <a:t>, M. </a:t>
            </a:r>
            <a:r>
              <a:rPr lang="en-GB" sz="900" dirty="0" err="1"/>
              <a:t>Johanning</a:t>
            </a:r>
            <a:r>
              <a:rPr lang="en-GB" sz="900" dirty="0"/>
              <a:t>, A. F. </a:t>
            </a:r>
            <a:r>
              <a:rPr lang="en-GB" sz="900" dirty="0" err="1"/>
              <a:t>Varon</a:t>
            </a:r>
            <a:r>
              <a:rPr lang="en-GB" sz="900" dirty="0"/>
              <a:t>, M. B. </a:t>
            </a:r>
            <a:r>
              <a:rPr lang="en-GB" sz="900" dirty="0" err="1"/>
              <a:t>Plenio</a:t>
            </a:r>
            <a:r>
              <a:rPr lang="en-GB" sz="900" dirty="0"/>
              <a:t>, A. </a:t>
            </a:r>
            <a:r>
              <a:rPr lang="en-GB" sz="900" dirty="0" err="1"/>
              <a:t>Retzker</a:t>
            </a:r>
            <a:r>
              <a:rPr lang="en-GB" sz="900" dirty="0"/>
              <a:t>, and C. </a:t>
            </a:r>
            <a:r>
              <a:rPr lang="en-GB" sz="900" dirty="0" err="1" smtClean="0"/>
              <a:t>Wunderlich</a:t>
            </a:r>
            <a:r>
              <a:rPr lang="en-GB" sz="900" dirty="0" smtClean="0"/>
              <a:t>, Nature </a:t>
            </a:r>
            <a:r>
              <a:rPr lang="en-GB" sz="900" dirty="0"/>
              <a:t>476, 185 (2011</a:t>
            </a:r>
            <a:r>
              <a:rPr lang="en-GB" sz="900" dirty="0" smtClean="0"/>
              <a:t>)</a:t>
            </a:r>
            <a:endParaRPr lang="en-GB" sz="900" dirty="0"/>
          </a:p>
        </p:txBody>
      </p:sp>
      <p:sp>
        <p:nvSpPr>
          <p:cNvPr id="38" name="Rectangle 37"/>
          <p:cNvSpPr/>
          <p:nvPr/>
        </p:nvSpPr>
        <p:spPr>
          <a:xfrm>
            <a:off x="5368455" y="3974220"/>
            <a:ext cx="22461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Three </a:t>
            </a:r>
            <a:r>
              <a:rPr lang="en-GB" dirty="0" err="1" smtClean="0"/>
              <a:t>eigenstates</a:t>
            </a:r>
            <a:r>
              <a:rPr lang="en-GB" dirty="0" smtClean="0"/>
              <a:t>:</a:t>
            </a:r>
            <a:endParaRPr lang="en-GB" dirty="0"/>
          </a:p>
        </p:txBody>
      </p:sp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Picture 5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7" name="Straight Connector 56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9" name="Group 58"/>
          <p:cNvGrpSpPr/>
          <p:nvPr/>
        </p:nvGrpSpPr>
        <p:grpSpPr>
          <a:xfrm>
            <a:off x="2861697" y="2068799"/>
            <a:ext cx="1358172" cy="332344"/>
            <a:chOff x="2797022" y="2068799"/>
            <a:chExt cx="1358172" cy="332344"/>
          </a:xfrm>
        </p:grpSpPr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029" y="2068799"/>
              <a:ext cx="440315" cy="288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1" name="Straight Connector 60"/>
            <p:cNvCxnSpPr/>
            <p:nvPr/>
          </p:nvCxnSpPr>
          <p:spPr>
            <a:xfrm>
              <a:off x="2797022" y="2401143"/>
              <a:ext cx="1358172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5" name="Straight Arrow Connector 64"/>
          <p:cNvCxnSpPr/>
          <p:nvPr/>
        </p:nvCxnSpPr>
        <p:spPr>
          <a:xfrm flipV="1">
            <a:off x="4413893" y="2932895"/>
            <a:ext cx="0" cy="2592288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4349218" y="3996398"/>
                <a:ext cx="6467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218" y="3996398"/>
                <a:ext cx="646748" cy="369332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/>
          <p:nvPr/>
        </p:nvCxnSpPr>
        <p:spPr>
          <a:xfrm flipV="1">
            <a:off x="4672593" y="2401144"/>
            <a:ext cx="0" cy="531751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V="1">
            <a:off x="4672593" y="2932895"/>
            <a:ext cx="0" cy="531751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4672593" y="2467613"/>
                <a:ext cx="6843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2593" y="2467613"/>
                <a:ext cx="684355" cy="369332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4672593" y="2999364"/>
                <a:ext cx="6843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2593" y="2999364"/>
                <a:ext cx="684355" cy="369332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" name="Picture 2"/>
          <p:cNvPicPr>
            <a:picLocks noChangeAspect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2" name="Group 41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43" name="Picture 3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Isosceles Triangle 43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3588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Dressed qubit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dressed-states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076056" y="4221088"/>
            <a:ext cx="3583676" cy="2164133"/>
            <a:chOff x="5091197" y="4413417"/>
            <a:chExt cx="3583676" cy="2164133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1197" y="4413417"/>
              <a:ext cx="3583676" cy="21641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6595110" y="5322570"/>
              <a:ext cx="68580" cy="1257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6595110" y="5977890"/>
              <a:ext cx="68580" cy="1257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5148064" y="6381328"/>
            <a:ext cx="3995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prstClr val="black"/>
                </a:solidFill>
              </a:rPr>
              <a:t>N</a:t>
            </a:r>
            <a:r>
              <a:rPr lang="en-GB" sz="900" dirty="0">
                <a:solidFill>
                  <a:prstClr val="black"/>
                </a:solidFill>
              </a:rPr>
              <a:t>. </a:t>
            </a:r>
            <a:r>
              <a:rPr lang="en-GB" sz="900" dirty="0" err="1">
                <a:solidFill>
                  <a:prstClr val="black"/>
                </a:solidFill>
              </a:rPr>
              <a:t>Timoney</a:t>
            </a:r>
            <a:r>
              <a:rPr lang="en-GB" sz="900" dirty="0">
                <a:solidFill>
                  <a:prstClr val="black"/>
                </a:solidFill>
              </a:rPr>
              <a:t>, I. </a:t>
            </a:r>
            <a:r>
              <a:rPr lang="en-GB" sz="900" dirty="0" err="1">
                <a:solidFill>
                  <a:prstClr val="black"/>
                </a:solidFill>
              </a:rPr>
              <a:t>Baumgart</a:t>
            </a:r>
            <a:r>
              <a:rPr lang="en-GB" sz="900" dirty="0">
                <a:solidFill>
                  <a:prstClr val="black"/>
                </a:solidFill>
              </a:rPr>
              <a:t>, M. </a:t>
            </a:r>
            <a:r>
              <a:rPr lang="en-GB" sz="900" dirty="0" err="1">
                <a:solidFill>
                  <a:prstClr val="black"/>
                </a:solidFill>
              </a:rPr>
              <a:t>Johanning</a:t>
            </a:r>
            <a:r>
              <a:rPr lang="en-GB" sz="900" dirty="0">
                <a:solidFill>
                  <a:prstClr val="black"/>
                </a:solidFill>
              </a:rPr>
              <a:t>, A. F. </a:t>
            </a:r>
            <a:r>
              <a:rPr lang="en-GB" sz="900" dirty="0" err="1">
                <a:solidFill>
                  <a:prstClr val="black"/>
                </a:solidFill>
              </a:rPr>
              <a:t>Varon</a:t>
            </a:r>
            <a:r>
              <a:rPr lang="en-GB" sz="900" dirty="0">
                <a:solidFill>
                  <a:prstClr val="black"/>
                </a:solidFill>
              </a:rPr>
              <a:t>, M. B. </a:t>
            </a:r>
            <a:r>
              <a:rPr lang="en-GB" sz="900" dirty="0" err="1">
                <a:solidFill>
                  <a:prstClr val="black"/>
                </a:solidFill>
              </a:rPr>
              <a:t>Plenio</a:t>
            </a:r>
            <a:r>
              <a:rPr lang="en-GB" sz="900" dirty="0">
                <a:solidFill>
                  <a:prstClr val="black"/>
                </a:solidFill>
              </a:rPr>
              <a:t>, A. </a:t>
            </a:r>
            <a:r>
              <a:rPr lang="en-GB" sz="900" dirty="0" err="1">
                <a:solidFill>
                  <a:prstClr val="black"/>
                </a:solidFill>
              </a:rPr>
              <a:t>Retzker</a:t>
            </a:r>
            <a:r>
              <a:rPr lang="en-GB" sz="900" dirty="0">
                <a:solidFill>
                  <a:prstClr val="black"/>
                </a:solidFill>
              </a:rPr>
              <a:t>, and C. </a:t>
            </a:r>
            <a:r>
              <a:rPr lang="en-GB" sz="900" dirty="0" err="1" smtClean="0">
                <a:solidFill>
                  <a:prstClr val="black"/>
                </a:solidFill>
              </a:rPr>
              <a:t>Wunderlich</a:t>
            </a:r>
            <a:r>
              <a:rPr lang="en-GB" sz="900" dirty="0" smtClean="0">
                <a:solidFill>
                  <a:prstClr val="black"/>
                </a:solidFill>
              </a:rPr>
              <a:t>, Nature </a:t>
            </a:r>
            <a:r>
              <a:rPr lang="en-GB" sz="900" dirty="0">
                <a:solidFill>
                  <a:prstClr val="black"/>
                </a:solidFill>
              </a:rPr>
              <a:t>476, 185 (2011</a:t>
            </a:r>
            <a:r>
              <a:rPr lang="en-GB" sz="900" dirty="0" smtClean="0">
                <a:solidFill>
                  <a:prstClr val="black"/>
                </a:solidFill>
              </a:rPr>
              <a:t>)</a:t>
            </a:r>
            <a:endParaRPr lang="en-GB" sz="900" dirty="0">
              <a:solidFill>
                <a:prstClr val="black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368455" y="3974220"/>
            <a:ext cx="22461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Three </a:t>
            </a:r>
            <a:r>
              <a:rPr lang="en-GB" dirty="0" err="1" smtClean="0">
                <a:solidFill>
                  <a:prstClr val="black"/>
                </a:solidFill>
              </a:rPr>
              <a:t>eigenstates</a:t>
            </a:r>
            <a:r>
              <a:rPr lang="en-GB" dirty="0" smtClean="0">
                <a:solidFill>
                  <a:prstClr val="black"/>
                </a:solidFill>
              </a:rPr>
              <a:t>:</a:t>
            </a:r>
            <a:endParaRPr lang="en-GB" dirty="0">
              <a:solidFill>
                <a:prstClr val="black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672998" y="1948892"/>
            <a:ext cx="4365144" cy="3581399"/>
            <a:chOff x="672998" y="1948892"/>
            <a:chExt cx="4365144" cy="3581399"/>
          </a:xfrm>
        </p:grpSpPr>
        <p:pic>
          <p:nvPicPr>
            <p:cNvPr id="42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0199" y="4003259"/>
              <a:ext cx="389067" cy="331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43" name="Straight Connector 42"/>
            <p:cNvCxnSpPr/>
            <p:nvPr/>
          </p:nvCxnSpPr>
          <p:spPr>
            <a:xfrm>
              <a:off x="782726" y="5515661"/>
              <a:ext cx="3438144" cy="1463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1034190" y="3942391"/>
              <a:ext cx="1293497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672998" y="2399386"/>
              <a:ext cx="3482196" cy="175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2475417" y="3940134"/>
              <a:ext cx="1293497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flipV="1">
              <a:off x="4045306" y="2405623"/>
              <a:ext cx="16785" cy="311735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4027609" y="3628105"/>
                  <a:ext cx="1010533" cy="4306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l-GR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ad>
                              <m:radPr>
                                <m:degHide m:val="on"/>
                                <m:ctrlPr>
                                  <a:rPr lang="el-GR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GB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e>
                            </m:rad>
                            <m:r>
                              <m:rPr>
                                <m:nor/>
                              </m:rPr>
                              <a:rPr lang="en-GB" dirty="0">
                                <a:solidFill>
                                  <a:schemeClr val="tx1"/>
                                </a:solidFill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l-GR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Ω</m:t>
                            </m:r>
                          </m:e>
                          <m:sub>
                            <m:r>
                              <a:rPr lang="el-GR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𝜇</m:t>
                            </m:r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𝑤</m:t>
                            </m:r>
                          </m:sub>
                          <m:sup/>
                        </m:sSubSup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27609" y="3628105"/>
                  <a:ext cx="1010533" cy="430631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40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9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692" y="4017874"/>
              <a:ext cx="392887" cy="343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0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1862" y="1948892"/>
              <a:ext cx="449198" cy="431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7532" y="5106011"/>
              <a:ext cx="404584" cy="4000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52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13" y="2479119"/>
            <a:ext cx="3323119" cy="801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" name="Group 22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Isosceles Triangle 24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4037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Dressed qubit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672998" y="1948892"/>
            <a:ext cx="4365144" cy="3581399"/>
            <a:chOff x="672998" y="1948892"/>
            <a:chExt cx="4365144" cy="3581399"/>
          </a:xfrm>
        </p:grpSpPr>
        <p:pic>
          <p:nvPicPr>
            <p:cNvPr id="15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0199" y="4003259"/>
              <a:ext cx="389067" cy="331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6" name="Straight Connector 15"/>
            <p:cNvCxnSpPr/>
            <p:nvPr/>
          </p:nvCxnSpPr>
          <p:spPr>
            <a:xfrm>
              <a:off x="782726" y="5515661"/>
              <a:ext cx="3438144" cy="1463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034190" y="3942391"/>
              <a:ext cx="1293497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672998" y="2399386"/>
              <a:ext cx="3482196" cy="175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475417" y="3940134"/>
              <a:ext cx="1293497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V="1">
              <a:off x="4045306" y="2405623"/>
              <a:ext cx="16785" cy="311735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4027609" y="3628105"/>
                  <a:ext cx="1010533" cy="4306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l-GR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ad>
                              <m:radPr>
                                <m:degHide m:val="on"/>
                                <m:ctrlPr>
                                  <a:rPr lang="el-GR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GB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e>
                            </m:rad>
                            <m:r>
                              <m:rPr>
                                <m:nor/>
                              </m:rPr>
                              <a:rPr lang="en-GB" dirty="0">
                                <a:solidFill>
                                  <a:schemeClr val="tx1"/>
                                </a:solidFill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l-GR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Ω</m:t>
                            </m:r>
                          </m:e>
                          <m:sub>
                            <m:r>
                              <a:rPr lang="el-GR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𝜇</m:t>
                            </m:r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𝑤</m:t>
                            </m:r>
                          </m:sub>
                          <m:sup/>
                        </m:sSubSup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27609" y="3628105"/>
                  <a:ext cx="1010533" cy="430631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140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692" y="4017874"/>
              <a:ext cx="392887" cy="343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1862" y="1948892"/>
              <a:ext cx="449198" cy="431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7532" y="5106011"/>
              <a:ext cx="404584" cy="4000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13" y="2479119"/>
            <a:ext cx="3323119" cy="801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5162513" y="4394230"/>
                <a:ext cx="3611115" cy="18099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 smtClean="0"/>
                  <a:t>Insensitive to magnetic field fluctuations apart from at the splitting frequency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i="1" smtClean="0"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l-GR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Ω</m:t>
                            </m:r>
                          </m:e>
                          <m:sub>
                            <m:r>
                              <a:rPr lang="el-GR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𝜇</m:t>
                            </m:r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𝑤</m:t>
                            </m:r>
                          </m:sub>
                          <m:sup/>
                        </m:sSubSup>
                      </m:num>
                      <m:den>
                        <m:rad>
                          <m:radPr>
                            <m:degHide m:val="on"/>
                            <m:ctrlPr>
                              <a:rPr lang="el-GR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endParaRPr lang="en-GB" dirty="0" smtClean="0"/>
              </a:p>
              <a:p>
                <a:endParaRPr lang="en-GB" dirty="0"/>
              </a:p>
              <a:p>
                <a:r>
                  <a:rPr lang="en-GB" dirty="0" smtClean="0"/>
                  <a:t>Insensitive to microwave power fluctuations</a:t>
                </a:r>
                <a:endParaRPr lang="en-GB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2513" y="4394230"/>
                <a:ext cx="3611115" cy="1809983"/>
              </a:xfrm>
              <a:prstGeom prst="rect">
                <a:avLst/>
              </a:prstGeom>
              <a:blipFill rotWithShape="1">
                <a:blip r:embed="rId8"/>
                <a:stretch>
                  <a:fillRect l="-1520" t="-1684" b="-43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5162513" y="3689404"/>
            <a:ext cx="36111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Form a qubit using      and </a:t>
            </a:r>
            <a:endParaRPr lang="en-GB" dirty="0"/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188" y="3689404"/>
            <a:ext cx="392887" cy="343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/>
              <a:t>Microwave dressed-states</a:t>
            </a:r>
            <a:endParaRPr lang="en-GB" dirty="0"/>
          </a:p>
        </p:txBody>
      </p:sp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768" y="3689404"/>
            <a:ext cx="389067" cy="331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5148064" y="6381328"/>
            <a:ext cx="3995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prstClr val="black"/>
                </a:solidFill>
              </a:rPr>
              <a:t>N</a:t>
            </a:r>
            <a:r>
              <a:rPr lang="en-GB" sz="900" dirty="0">
                <a:solidFill>
                  <a:prstClr val="black"/>
                </a:solidFill>
              </a:rPr>
              <a:t>. </a:t>
            </a:r>
            <a:r>
              <a:rPr lang="en-GB" sz="900" dirty="0" err="1">
                <a:solidFill>
                  <a:prstClr val="black"/>
                </a:solidFill>
              </a:rPr>
              <a:t>Timoney</a:t>
            </a:r>
            <a:r>
              <a:rPr lang="en-GB" sz="900" dirty="0">
                <a:solidFill>
                  <a:prstClr val="black"/>
                </a:solidFill>
              </a:rPr>
              <a:t>, I. </a:t>
            </a:r>
            <a:r>
              <a:rPr lang="en-GB" sz="900" dirty="0" err="1">
                <a:solidFill>
                  <a:prstClr val="black"/>
                </a:solidFill>
              </a:rPr>
              <a:t>Baumgart</a:t>
            </a:r>
            <a:r>
              <a:rPr lang="en-GB" sz="900" dirty="0">
                <a:solidFill>
                  <a:prstClr val="black"/>
                </a:solidFill>
              </a:rPr>
              <a:t>, M. </a:t>
            </a:r>
            <a:r>
              <a:rPr lang="en-GB" sz="900" dirty="0" err="1">
                <a:solidFill>
                  <a:prstClr val="black"/>
                </a:solidFill>
              </a:rPr>
              <a:t>Johanning</a:t>
            </a:r>
            <a:r>
              <a:rPr lang="en-GB" sz="900" dirty="0">
                <a:solidFill>
                  <a:prstClr val="black"/>
                </a:solidFill>
              </a:rPr>
              <a:t>, A. F. </a:t>
            </a:r>
            <a:r>
              <a:rPr lang="en-GB" sz="900" dirty="0" err="1">
                <a:solidFill>
                  <a:prstClr val="black"/>
                </a:solidFill>
              </a:rPr>
              <a:t>Varon</a:t>
            </a:r>
            <a:r>
              <a:rPr lang="en-GB" sz="900" dirty="0">
                <a:solidFill>
                  <a:prstClr val="black"/>
                </a:solidFill>
              </a:rPr>
              <a:t>, M. B. </a:t>
            </a:r>
            <a:r>
              <a:rPr lang="en-GB" sz="900" dirty="0" err="1">
                <a:solidFill>
                  <a:prstClr val="black"/>
                </a:solidFill>
              </a:rPr>
              <a:t>Plenio</a:t>
            </a:r>
            <a:r>
              <a:rPr lang="en-GB" sz="900" dirty="0">
                <a:solidFill>
                  <a:prstClr val="black"/>
                </a:solidFill>
              </a:rPr>
              <a:t>, A. </a:t>
            </a:r>
            <a:r>
              <a:rPr lang="en-GB" sz="900" dirty="0" err="1">
                <a:solidFill>
                  <a:prstClr val="black"/>
                </a:solidFill>
              </a:rPr>
              <a:t>Retzker</a:t>
            </a:r>
            <a:r>
              <a:rPr lang="en-GB" sz="900" dirty="0">
                <a:solidFill>
                  <a:prstClr val="black"/>
                </a:solidFill>
              </a:rPr>
              <a:t>, and C. </a:t>
            </a:r>
            <a:r>
              <a:rPr lang="en-GB" sz="900" dirty="0" err="1" smtClean="0">
                <a:solidFill>
                  <a:prstClr val="black"/>
                </a:solidFill>
              </a:rPr>
              <a:t>Wunderlich</a:t>
            </a:r>
            <a:r>
              <a:rPr lang="en-GB" sz="900" dirty="0" smtClean="0">
                <a:solidFill>
                  <a:prstClr val="black"/>
                </a:solidFill>
              </a:rPr>
              <a:t>, Nature </a:t>
            </a:r>
            <a:r>
              <a:rPr lang="en-GB" sz="900" dirty="0">
                <a:solidFill>
                  <a:prstClr val="black"/>
                </a:solidFill>
              </a:rPr>
              <a:t>476, 185 (2011</a:t>
            </a:r>
            <a:r>
              <a:rPr lang="en-GB" sz="900" dirty="0" smtClean="0">
                <a:solidFill>
                  <a:prstClr val="black"/>
                </a:solidFill>
              </a:rPr>
              <a:t>)</a:t>
            </a:r>
            <a:endParaRPr lang="en-GB" sz="900" dirty="0">
              <a:solidFill>
                <a:prstClr val="black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28" name="Picture 3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Isosceles Triangle 28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2495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23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Isosceles Triangle 23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Preparation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dressed-states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339379" y="3148919"/>
            <a:ext cx="1228822" cy="320638"/>
            <a:chOff x="339378" y="3148919"/>
            <a:chExt cx="1293497" cy="320638"/>
          </a:xfrm>
        </p:grpSpPr>
        <p:pic>
          <p:nvPicPr>
            <p:cNvPr id="3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741" y="3148919"/>
              <a:ext cx="432047" cy="320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7" name="Straight Connector 36"/>
            <p:cNvCxnSpPr/>
            <p:nvPr/>
          </p:nvCxnSpPr>
          <p:spPr>
            <a:xfrm>
              <a:off x="339378" y="3464646"/>
              <a:ext cx="1293497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5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9" name="Straight Connector 58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2861697" y="2068799"/>
            <a:ext cx="1358172" cy="332344"/>
            <a:chOff x="2797022" y="2068799"/>
            <a:chExt cx="1358172" cy="332344"/>
          </a:xfrm>
        </p:grpSpPr>
        <p:pic>
          <p:nvPicPr>
            <p:cNvPr id="62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029" y="2068799"/>
              <a:ext cx="440315" cy="288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3" name="Straight Connector 62"/>
            <p:cNvCxnSpPr/>
            <p:nvPr/>
          </p:nvCxnSpPr>
          <p:spPr>
            <a:xfrm>
              <a:off x="2797022" y="2401143"/>
              <a:ext cx="1358172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7" name="Oval 66"/>
          <p:cNvSpPr/>
          <p:nvPr/>
        </p:nvSpPr>
        <p:spPr>
          <a:xfrm>
            <a:off x="2154906" y="5443012"/>
            <a:ext cx="144016" cy="164341"/>
          </a:xfrm>
          <a:prstGeom prst="ellipse">
            <a:avLst/>
          </a:prstGeom>
          <a:solidFill>
            <a:srgbClr val="FF0000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2226914" y="1844824"/>
            <a:ext cx="0" cy="3681333"/>
          </a:xfrm>
          <a:prstGeom prst="straightConnector1">
            <a:avLst/>
          </a:prstGeom>
          <a:ln w="19050">
            <a:gradFill>
              <a:gsLst>
                <a:gs pos="0">
                  <a:schemeClr val="bg1">
                    <a:lumMod val="63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tx1"/>
                </a:gs>
              </a:gsLst>
              <a:lin ang="5400000" scaled="0"/>
            </a:gra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5162513" y="3689404"/>
            <a:ext cx="36111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Optical pumping to prepare</a:t>
            </a:r>
            <a:endParaRPr lang="en-GB" dirty="0"/>
          </a:p>
        </p:txBody>
      </p:sp>
      <p:pic>
        <p:nvPicPr>
          <p:cNvPr id="71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3685490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4355976" y="1484784"/>
            <a:ext cx="11376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Prep</a:t>
            </a:r>
            <a:endParaRPr lang="en-GB" dirty="0"/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149" y="1514435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3779912" y="6645359"/>
            <a:ext cx="5454352" cy="211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93000"/>
              </a:lnSpc>
              <a:tabLst>
                <a:tab pos="0" algn="l"/>
                <a:tab pos="449263" algn="l"/>
                <a:tab pos="900113" algn="l"/>
                <a:tab pos="1349375" algn="l"/>
                <a:tab pos="1792288" algn="l"/>
                <a:tab pos="2241550" algn="l"/>
                <a:tab pos="2692400" algn="l"/>
                <a:tab pos="3141663" algn="l"/>
                <a:tab pos="3584575" algn="l"/>
                <a:tab pos="4041775" algn="l"/>
                <a:tab pos="4484688" algn="l"/>
                <a:tab pos="4940300" algn="l"/>
                <a:tab pos="5383213" algn="l"/>
                <a:tab pos="5840413" algn="l"/>
                <a:tab pos="6283325" algn="l"/>
                <a:tab pos="6732588" algn="l"/>
                <a:tab pos="7175500" algn="l"/>
                <a:tab pos="7624763" algn="l"/>
                <a:tab pos="8067675" algn="l"/>
                <a:tab pos="8524875" algn="l"/>
                <a:tab pos="8974138" algn="l"/>
                <a:tab pos="9410700" algn="l"/>
                <a:tab pos="10123488" algn="l"/>
                <a:tab pos="10850563" algn="l"/>
                <a:tab pos="11576050" algn="l"/>
              </a:tabLst>
            </a:pPr>
            <a:r>
              <a:rPr lang="en-US" sz="800" dirty="0"/>
              <a:t>S. C. Webster, S. </a:t>
            </a:r>
            <a:r>
              <a:rPr lang="en-US" sz="800" dirty="0" err="1"/>
              <a:t>Weidt</a:t>
            </a:r>
            <a:r>
              <a:rPr lang="en-US" sz="800" dirty="0"/>
              <a:t>, K. Lake, J. J. </a:t>
            </a:r>
            <a:r>
              <a:rPr lang="en-US" sz="800" dirty="0" err="1"/>
              <a:t>McLoughlin</a:t>
            </a:r>
            <a:r>
              <a:rPr lang="en-US" sz="800" dirty="0"/>
              <a:t> and W. K. </a:t>
            </a:r>
            <a:r>
              <a:rPr lang="en-US" sz="800" dirty="0" err="1"/>
              <a:t>Hensinger</a:t>
            </a:r>
            <a:r>
              <a:rPr lang="en-US" sz="800" dirty="0"/>
              <a:t>, </a:t>
            </a:r>
            <a:r>
              <a:rPr lang="en-GB" sz="800" dirty="0"/>
              <a:t>Phys. Rev. </a:t>
            </a:r>
            <a:r>
              <a:rPr lang="en-GB" sz="800" dirty="0" err="1"/>
              <a:t>Lett</a:t>
            </a:r>
            <a:r>
              <a:rPr lang="en-GB" sz="800" dirty="0"/>
              <a:t>. 111, 140501 (2013)</a:t>
            </a:r>
            <a:endParaRPr lang="en-US" sz="800" u="sng" dirty="0"/>
          </a:p>
        </p:txBody>
      </p:sp>
    </p:spTree>
    <p:extLst>
      <p:ext uri="{BB962C8B-B14F-4D97-AF65-F5344CB8AC3E}">
        <p14:creationId xmlns:p14="http://schemas.microsoft.com/office/powerpoint/2010/main" val="169800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5436096" y="1492193"/>
            <a:ext cx="785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Lucida Sans Unicode"/>
                <a:cs typeface="Lucida Sans Unicode"/>
              </a:rPr>
              <a:t>π</a:t>
            </a:r>
            <a:r>
              <a:rPr lang="en-GB" dirty="0" smtClean="0">
                <a:latin typeface="Lucida Sans Unicode"/>
                <a:cs typeface="Lucida Sans Unicode"/>
              </a:rPr>
              <a:t> to 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Preparation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dressed-states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339379" y="3148919"/>
            <a:ext cx="1228822" cy="320638"/>
            <a:chOff x="339378" y="3148919"/>
            <a:chExt cx="1293497" cy="320638"/>
          </a:xfrm>
        </p:grpSpPr>
        <p:pic>
          <p:nvPicPr>
            <p:cNvPr id="36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741" y="3148919"/>
              <a:ext cx="432047" cy="320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7" name="Straight Connector 36"/>
            <p:cNvCxnSpPr/>
            <p:nvPr/>
          </p:nvCxnSpPr>
          <p:spPr>
            <a:xfrm>
              <a:off x="339378" y="3464646"/>
              <a:ext cx="1293497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9" name="Straight Arrow Connector 48"/>
          <p:cNvCxnSpPr/>
          <p:nvPr/>
        </p:nvCxnSpPr>
        <p:spPr>
          <a:xfrm flipH="1" flipV="1">
            <a:off x="707666" y="3466769"/>
            <a:ext cx="1296063" cy="2059388"/>
          </a:xfrm>
          <a:prstGeom prst="straightConnector1">
            <a:avLst/>
          </a:prstGeom>
          <a:ln w="28575">
            <a:solidFill>
              <a:srgbClr val="00B05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9" name="Straight Connector 58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2861697" y="2068799"/>
            <a:ext cx="1358172" cy="332344"/>
            <a:chOff x="2797022" y="2068799"/>
            <a:chExt cx="1358172" cy="332344"/>
          </a:xfrm>
        </p:grpSpPr>
        <p:pic>
          <p:nvPicPr>
            <p:cNvPr id="62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029" y="2068799"/>
              <a:ext cx="440315" cy="288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3" name="Straight Connector 62"/>
            <p:cNvCxnSpPr/>
            <p:nvPr/>
          </p:nvCxnSpPr>
          <p:spPr>
            <a:xfrm>
              <a:off x="2797022" y="2401143"/>
              <a:ext cx="1358172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7" name="Oval 66"/>
          <p:cNvSpPr/>
          <p:nvPr/>
        </p:nvSpPr>
        <p:spPr>
          <a:xfrm>
            <a:off x="881782" y="3382475"/>
            <a:ext cx="144016" cy="164341"/>
          </a:xfrm>
          <a:prstGeom prst="ellipse">
            <a:avLst/>
          </a:prstGeom>
          <a:solidFill>
            <a:srgbClr val="FF0000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62513" y="3689404"/>
            <a:ext cx="36111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Microwave </a:t>
            </a:r>
            <a:r>
              <a:rPr lang="el-GR" dirty="0" smtClean="0">
                <a:latin typeface="Lucida Sans Unicode"/>
                <a:cs typeface="Lucida Sans Unicode"/>
              </a:rPr>
              <a:t>π</a:t>
            </a:r>
            <a:r>
              <a:rPr lang="en-GB" dirty="0" smtClean="0">
                <a:latin typeface="Lucida Sans Unicode"/>
                <a:cs typeface="Lucida Sans Unicode"/>
              </a:rPr>
              <a:t>-pulse to </a:t>
            </a:r>
            <a:endParaRPr lang="en-GB" dirty="0"/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351" y="1505644"/>
            <a:ext cx="410445" cy="32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4355976" y="1484784"/>
            <a:ext cx="11376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Prep</a:t>
            </a:r>
            <a:endParaRPr lang="en-GB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5255875" y="1669011"/>
            <a:ext cx="212377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149" y="1514435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4355976" y="1340768"/>
            <a:ext cx="1137679" cy="72803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5" name="Picture 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" name="Group 26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28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Isosceles Triangle 28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/>
          <p:cNvSpPr/>
          <p:nvPr/>
        </p:nvSpPr>
        <p:spPr>
          <a:xfrm>
            <a:off x="3779912" y="6645359"/>
            <a:ext cx="5454352" cy="211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93000"/>
              </a:lnSpc>
              <a:tabLst>
                <a:tab pos="0" algn="l"/>
                <a:tab pos="449263" algn="l"/>
                <a:tab pos="900113" algn="l"/>
                <a:tab pos="1349375" algn="l"/>
                <a:tab pos="1792288" algn="l"/>
                <a:tab pos="2241550" algn="l"/>
                <a:tab pos="2692400" algn="l"/>
                <a:tab pos="3141663" algn="l"/>
                <a:tab pos="3584575" algn="l"/>
                <a:tab pos="4041775" algn="l"/>
                <a:tab pos="4484688" algn="l"/>
                <a:tab pos="4940300" algn="l"/>
                <a:tab pos="5383213" algn="l"/>
                <a:tab pos="5840413" algn="l"/>
                <a:tab pos="6283325" algn="l"/>
                <a:tab pos="6732588" algn="l"/>
                <a:tab pos="7175500" algn="l"/>
                <a:tab pos="7624763" algn="l"/>
                <a:tab pos="8067675" algn="l"/>
                <a:tab pos="8524875" algn="l"/>
                <a:tab pos="8974138" algn="l"/>
                <a:tab pos="9410700" algn="l"/>
                <a:tab pos="10123488" algn="l"/>
                <a:tab pos="10850563" algn="l"/>
                <a:tab pos="11576050" algn="l"/>
              </a:tabLst>
            </a:pPr>
            <a:r>
              <a:rPr lang="en-US" sz="800" dirty="0"/>
              <a:t>S. C. Webster, S. </a:t>
            </a:r>
            <a:r>
              <a:rPr lang="en-US" sz="800" dirty="0" err="1"/>
              <a:t>Weidt</a:t>
            </a:r>
            <a:r>
              <a:rPr lang="en-US" sz="800" dirty="0"/>
              <a:t>, K. Lake, J. J. </a:t>
            </a:r>
            <a:r>
              <a:rPr lang="en-US" sz="800" dirty="0" err="1"/>
              <a:t>McLoughlin</a:t>
            </a:r>
            <a:r>
              <a:rPr lang="en-US" sz="800" dirty="0"/>
              <a:t> and W. K. </a:t>
            </a:r>
            <a:r>
              <a:rPr lang="en-US" sz="800" dirty="0" err="1"/>
              <a:t>Hensinger</a:t>
            </a:r>
            <a:r>
              <a:rPr lang="en-US" sz="800" dirty="0"/>
              <a:t>, </a:t>
            </a:r>
            <a:r>
              <a:rPr lang="en-GB" sz="800" dirty="0"/>
              <a:t>Phys. Rev. </a:t>
            </a:r>
            <a:r>
              <a:rPr lang="en-GB" sz="800" dirty="0" err="1"/>
              <a:t>Lett</a:t>
            </a:r>
            <a:r>
              <a:rPr lang="en-GB" sz="800" dirty="0"/>
              <a:t>. 111, 140501 (2013)</a:t>
            </a:r>
            <a:endParaRPr lang="en-US" sz="800" u="sng" dirty="0"/>
          </a:p>
        </p:txBody>
      </p:sp>
    </p:spTree>
    <p:extLst>
      <p:ext uri="{BB962C8B-B14F-4D97-AF65-F5344CB8AC3E}">
        <p14:creationId xmlns:p14="http://schemas.microsoft.com/office/powerpoint/2010/main" val="382664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rc 11"/>
          <p:cNvSpPr/>
          <p:nvPr/>
        </p:nvSpPr>
        <p:spPr>
          <a:xfrm rot="20603063" flipV="1">
            <a:off x="691151" y="2022344"/>
            <a:ext cx="2867023" cy="1805793"/>
          </a:xfrm>
          <a:prstGeom prst="arc">
            <a:avLst>
              <a:gd name="adj1" fmla="val 11846760"/>
              <a:gd name="adj2" fmla="val 21288066"/>
            </a:avLst>
          </a:prstGeom>
          <a:ln w="635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Preparation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dressed-states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641861" y="2276872"/>
            <a:ext cx="36111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Partial STIRAP - Bare states mapped to dressed-states</a:t>
            </a:r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301207"/>
            <a:ext cx="512149" cy="336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5531436" y="5467644"/>
            <a:ext cx="519379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361" y="5293908"/>
            <a:ext cx="392887" cy="343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8" name="Straight Arrow Connector 47"/>
          <p:cNvCxnSpPr/>
          <p:nvPr/>
        </p:nvCxnSpPr>
        <p:spPr>
          <a:xfrm>
            <a:off x="6686019" y="5444480"/>
            <a:ext cx="519379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50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170" y="5928946"/>
            <a:ext cx="446677" cy="380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1" name="Straight Arrow Connector 50"/>
          <p:cNvCxnSpPr/>
          <p:nvPr/>
        </p:nvCxnSpPr>
        <p:spPr>
          <a:xfrm>
            <a:off x="5544847" y="6088660"/>
            <a:ext cx="519379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52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57" y="5905781"/>
            <a:ext cx="446677" cy="380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047" y="5898473"/>
            <a:ext cx="446677" cy="380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4" name="Straight Arrow Connector 53"/>
          <p:cNvCxnSpPr/>
          <p:nvPr/>
        </p:nvCxnSpPr>
        <p:spPr>
          <a:xfrm>
            <a:off x="6692114" y="6094756"/>
            <a:ext cx="519379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301207"/>
            <a:ext cx="485141" cy="360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5" name="Group 34"/>
          <p:cNvGrpSpPr/>
          <p:nvPr/>
        </p:nvGrpSpPr>
        <p:grpSpPr>
          <a:xfrm>
            <a:off x="339379" y="3148919"/>
            <a:ext cx="1228822" cy="320638"/>
            <a:chOff x="339378" y="3148919"/>
            <a:chExt cx="1293497" cy="320638"/>
          </a:xfrm>
        </p:grpSpPr>
        <p:pic>
          <p:nvPicPr>
            <p:cNvPr id="36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741" y="3148919"/>
              <a:ext cx="432047" cy="320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7" name="Straight Connector 36"/>
            <p:cNvCxnSpPr/>
            <p:nvPr/>
          </p:nvCxnSpPr>
          <p:spPr>
            <a:xfrm>
              <a:off x="339378" y="3464646"/>
              <a:ext cx="1293497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1" name="Straight Arrow Connector 40"/>
          <p:cNvCxnSpPr/>
          <p:nvPr/>
        </p:nvCxnSpPr>
        <p:spPr>
          <a:xfrm flipV="1">
            <a:off x="2717480" y="2412937"/>
            <a:ext cx="1008112" cy="3096344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blipFill rotWithShape="1">
                <a:blip r:embed="rId16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>
          <a:xfrm flipH="1" flipV="1">
            <a:off x="707666" y="3466769"/>
            <a:ext cx="1296063" cy="2059388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blipFill rotWithShape="1">
                <a:blip r:embed="rId17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7" name="Picture 4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5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9" name="Straight Connector 58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2861697" y="2068799"/>
            <a:ext cx="1358172" cy="332344"/>
            <a:chOff x="2797022" y="2068799"/>
            <a:chExt cx="1358172" cy="332344"/>
          </a:xfrm>
        </p:grpSpPr>
        <p:pic>
          <p:nvPicPr>
            <p:cNvPr id="62" name="Picture 2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029" y="2068799"/>
              <a:ext cx="440315" cy="288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3" name="Straight Connector 62"/>
            <p:cNvCxnSpPr/>
            <p:nvPr/>
          </p:nvCxnSpPr>
          <p:spPr>
            <a:xfrm>
              <a:off x="2797022" y="2401143"/>
              <a:ext cx="1358172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6" name="Oval 65"/>
          <p:cNvSpPr/>
          <p:nvPr/>
        </p:nvSpPr>
        <p:spPr>
          <a:xfrm>
            <a:off x="2142941" y="3739185"/>
            <a:ext cx="144016" cy="164341"/>
          </a:xfrm>
          <a:prstGeom prst="ellipse">
            <a:avLst/>
          </a:prstGeom>
          <a:solidFill>
            <a:srgbClr val="FF0000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5436096" y="1492193"/>
            <a:ext cx="785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prstClr val="black"/>
                </a:solidFill>
                <a:cs typeface="Lucida Sans Unicode"/>
              </a:rPr>
              <a:t>π</a:t>
            </a:r>
            <a:r>
              <a:rPr lang="en-GB" dirty="0" smtClean="0">
                <a:solidFill>
                  <a:prstClr val="black"/>
                </a:solidFill>
                <a:cs typeface="Lucida Sans Unicode"/>
              </a:rPr>
              <a:t> to </a:t>
            </a:r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6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351" y="1505644"/>
            <a:ext cx="410445" cy="32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" name="Rectangle 68"/>
          <p:cNvSpPr/>
          <p:nvPr/>
        </p:nvSpPr>
        <p:spPr>
          <a:xfrm>
            <a:off x="4355976" y="1484784"/>
            <a:ext cx="11376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Prep</a:t>
            </a:r>
            <a:endParaRPr lang="en-GB" dirty="0">
              <a:solidFill>
                <a:prstClr val="black"/>
              </a:solidFill>
            </a:endParaRPr>
          </a:p>
        </p:txBody>
      </p:sp>
      <p:cxnSp>
        <p:nvCxnSpPr>
          <p:cNvPr id="70" name="Straight Arrow Connector 69"/>
          <p:cNvCxnSpPr>
            <a:stCxn id="68" idx="3"/>
          </p:cNvCxnSpPr>
          <p:nvPr/>
        </p:nvCxnSpPr>
        <p:spPr>
          <a:xfrm>
            <a:off x="6419796" y="1665963"/>
            <a:ext cx="212377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5255875" y="1669011"/>
            <a:ext cx="212377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Picture 4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149" y="1514435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" name="Rectangle 72"/>
          <p:cNvSpPr/>
          <p:nvPr/>
        </p:nvSpPr>
        <p:spPr>
          <a:xfrm>
            <a:off x="6613477" y="1501343"/>
            <a:ext cx="10221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STIRAP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4355976" y="1340768"/>
            <a:ext cx="2336138" cy="72803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21759" y="4828510"/>
            <a:ext cx="304225" cy="184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4398698" y="3173735"/>
            <a:ext cx="3485670" cy="2001786"/>
            <a:chOff x="4398698" y="3173735"/>
            <a:chExt cx="3485670" cy="2001786"/>
          </a:xfrm>
        </p:grpSpPr>
        <p:grpSp>
          <p:nvGrpSpPr>
            <p:cNvPr id="20" name="Group 19"/>
            <p:cNvGrpSpPr/>
            <p:nvPr/>
          </p:nvGrpSpPr>
          <p:grpSpPr>
            <a:xfrm>
              <a:off x="4398698" y="3173735"/>
              <a:ext cx="3485670" cy="2001786"/>
              <a:chOff x="3928550" y="3173735"/>
              <a:chExt cx="3485670" cy="2001786"/>
            </a:xfrm>
          </p:grpSpPr>
          <p:pic>
            <p:nvPicPr>
              <p:cNvPr id="18" name="Picture 4" descr="C:\Users\JR1211\Desktop\MRes Project Presentation\Pictures\adiabatic.png"/>
              <p:cNvPicPr>
                <a:picLocks noChangeAspect="1" noChangeArrowheads="1"/>
              </p:cNvPicPr>
              <p:nvPr/>
            </p:nvPicPr>
            <p:blipFill rotWithShape="1"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2435"/>
              <a:stretch/>
            </p:blipFill>
            <p:spPr bwMode="auto">
              <a:xfrm>
                <a:off x="4283968" y="3173735"/>
                <a:ext cx="1584176" cy="20017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4" name="Group 3"/>
              <p:cNvGrpSpPr/>
              <p:nvPr/>
            </p:nvGrpSpPr>
            <p:grpSpPr>
              <a:xfrm>
                <a:off x="3928550" y="4067780"/>
                <a:ext cx="931482" cy="945396"/>
                <a:chOff x="4283968" y="1907540"/>
                <a:chExt cx="931482" cy="945396"/>
              </a:xfrm>
            </p:grpSpPr>
            <p:cxnSp>
              <p:nvCxnSpPr>
                <p:cNvPr id="6" name="Straight Arrow Connector 5"/>
                <p:cNvCxnSpPr/>
                <p:nvPr/>
              </p:nvCxnSpPr>
              <p:spPr>
                <a:xfrm flipV="1">
                  <a:off x="4499992" y="2267580"/>
                  <a:ext cx="0" cy="432048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" name="Rectangle 10"/>
                    <p:cNvSpPr/>
                    <p:nvPr/>
                  </p:nvSpPr>
                  <p:spPr>
                    <a:xfrm>
                      <a:off x="4283968" y="1907540"/>
                      <a:ext cx="667170" cy="391646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el-GR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sty m:val="p"/>
                                  </m:rPr>
                                  <a:rPr lang="el-GR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Ω</m:t>
                                </m:r>
                              </m:e>
                              <m:sub>
                                <m:r>
                                  <a:rPr lang="el-GR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𝜇</m:t>
                                </m:r>
                                <m:r>
                                  <a:rPr lang="en-GB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𝑤</m:t>
                                </m:r>
                              </m:sub>
                              <m:sup/>
                            </m:sSubSup>
                          </m:oMath>
                        </m:oMathPara>
                      </a14:m>
                      <a:endParaRPr lang="en-GB" dirty="0">
                        <a:solidFill>
                          <a:prstClr val="black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1" name="Rectangle 1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283968" y="1907540"/>
                      <a:ext cx="667170" cy="391646"/>
                    </a:xfrm>
                    <a:prstGeom prst="rect">
                      <a:avLst/>
                    </a:prstGeom>
                    <a:blipFill rotWithShape="1">
                      <a:blip r:embed="rId22"/>
                      <a:stretch>
                        <a:fillRect b="-312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0" name="Rectangle 39"/>
                    <p:cNvSpPr/>
                    <p:nvPr/>
                  </p:nvSpPr>
                  <p:spPr>
                    <a:xfrm>
                      <a:off x="4860032" y="2483604"/>
                      <a:ext cx="355418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i="1" smtClean="0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𝑡</m:t>
                            </m:r>
                          </m:oMath>
                        </m:oMathPara>
                      </a14:m>
                      <a:endParaRPr lang="en-GB" dirty="0">
                        <a:solidFill>
                          <a:prstClr val="black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40" name="Rectangle 3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860032" y="2483604"/>
                      <a:ext cx="355418" cy="369332"/>
                    </a:xfrm>
                    <a:prstGeom prst="rect">
                      <a:avLst/>
                    </a:prstGeom>
                    <a:blipFill rotWithShape="1">
                      <a:blip r:embed="rId2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65" name="Straight Arrow Connector 64"/>
                <p:cNvCxnSpPr/>
                <p:nvPr/>
              </p:nvCxnSpPr>
              <p:spPr>
                <a:xfrm rot="5400000" flipV="1">
                  <a:off x="4716016" y="2482010"/>
                  <a:ext cx="0" cy="432048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TextBox 6"/>
              <p:cNvSpPr txBox="1"/>
              <p:nvPr/>
            </p:nvSpPr>
            <p:spPr>
              <a:xfrm>
                <a:off x="6194954" y="4725144"/>
                <a:ext cx="3674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err="1" smtClean="0">
                    <a:solidFill>
                      <a:prstClr val="black"/>
                    </a:solidFill>
                  </a:rPr>
                  <a:t>t</a:t>
                </a:r>
                <a:r>
                  <a:rPr lang="en-GB" baseline="-25000" dirty="0" err="1" smtClean="0">
                    <a:solidFill>
                      <a:prstClr val="black"/>
                    </a:solidFill>
                  </a:rPr>
                  <a:t>h</a:t>
                </a:r>
                <a:endParaRPr lang="en-GB" baseline="-25000" dirty="0">
                  <a:solidFill>
                    <a:prstClr val="black"/>
                  </a:solidFill>
                </a:endParaRPr>
              </a:p>
            </p:txBody>
          </p:sp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 rotWithShape="1"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464" t="43733" r="14464" b="36374"/>
              <a:stretch/>
            </p:blipFill>
            <p:spPr bwMode="auto">
              <a:xfrm>
                <a:off x="5895669" y="3232026"/>
                <a:ext cx="1518551" cy="17052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14" name="Straight Connector 13"/>
              <p:cNvCxnSpPr/>
              <p:nvPr/>
            </p:nvCxnSpPr>
            <p:spPr>
              <a:xfrm>
                <a:off x="5877669" y="3232026"/>
                <a:ext cx="5333" cy="1596484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8"/>
            <p:cNvSpPr/>
            <p:nvPr/>
          </p:nvSpPr>
          <p:spPr>
            <a:xfrm>
              <a:off x="5763372" y="4869160"/>
              <a:ext cx="1256900" cy="2121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64" name="Picture 2"/>
          <p:cNvPicPr>
            <a:picLocks noChangeAspect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5" name="Group 74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76" name="Picture 3"/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" name="Isosceles Triangle 76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Rectangle 54"/>
          <p:cNvSpPr/>
          <p:nvPr/>
        </p:nvSpPr>
        <p:spPr>
          <a:xfrm>
            <a:off x="3779912" y="6645359"/>
            <a:ext cx="5454352" cy="211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93000"/>
              </a:lnSpc>
              <a:tabLst>
                <a:tab pos="0" algn="l"/>
                <a:tab pos="449263" algn="l"/>
                <a:tab pos="900113" algn="l"/>
                <a:tab pos="1349375" algn="l"/>
                <a:tab pos="1792288" algn="l"/>
                <a:tab pos="2241550" algn="l"/>
                <a:tab pos="2692400" algn="l"/>
                <a:tab pos="3141663" algn="l"/>
                <a:tab pos="3584575" algn="l"/>
                <a:tab pos="4041775" algn="l"/>
                <a:tab pos="4484688" algn="l"/>
                <a:tab pos="4940300" algn="l"/>
                <a:tab pos="5383213" algn="l"/>
                <a:tab pos="5840413" algn="l"/>
                <a:tab pos="6283325" algn="l"/>
                <a:tab pos="6732588" algn="l"/>
                <a:tab pos="7175500" algn="l"/>
                <a:tab pos="7624763" algn="l"/>
                <a:tab pos="8067675" algn="l"/>
                <a:tab pos="8524875" algn="l"/>
                <a:tab pos="8974138" algn="l"/>
                <a:tab pos="9410700" algn="l"/>
                <a:tab pos="10123488" algn="l"/>
                <a:tab pos="10850563" algn="l"/>
                <a:tab pos="11576050" algn="l"/>
              </a:tabLst>
            </a:pPr>
            <a:r>
              <a:rPr lang="en-US" sz="800" dirty="0"/>
              <a:t>S. C. Webster, S. </a:t>
            </a:r>
            <a:r>
              <a:rPr lang="en-US" sz="800" dirty="0" err="1"/>
              <a:t>Weidt</a:t>
            </a:r>
            <a:r>
              <a:rPr lang="en-US" sz="800" dirty="0"/>
              <a:t>, K. Lake, J. J. </a:t>
            </a:r>
            <a:r>
              <a:rPr lang="en-US" sz="800" dirty="0" err="1"/>
              <a:t>McLoughlin</a:t>
            </a:r>
            <a:r>
              <a:rPr lang="en-US" sz="800" dirty="0"/>
              <a:t> and W. K. </a:t>
            </a:r>
            <a:r>
              <a:rPr lang="en-US" sz="800" dirty="0" err="1"/>
              <a:t>Hensinger</a:t>
            </a:r>
            <a:r>
              <a:rPr lang="en-US" sz="800" dirty="0"/>
              <a:t>, </a:t>
            </a:r>
            <a:r>
              <a:rPr lang="en-GB" sz="800" dirty="0"/>
              <a:t>Phys. Rev. </a:t>
            </a:r>
            <a:r>
              <a:rPr lang="en-GB" sz="800" dirty="0" err="1"/>
              <a:t>Lett</a:t>
            </a:r>
            <a:r>
              <a:rPr lang="en-GB" sz="800" dirty="0"/>
              <a:t>. 111, 140501 (2013)</a:t>
            </a:r>
            <a:endParaRPr lang="en-US" sz="800" u="sng" dirty="0"/>
          </a:p>
        </p:txBody>
      </p:sp>
    </p:spTree>
    <p:extLst>
      <p:ext uri="{BB962C8B-B14F-4D97-AF65-F5344CB8AC3E}">
        <p14:creationId xmlns:p14="http://schemas.microsoft.com/office/powerpoint/2010/main" val="175768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rc 11"/>
          <p:cNvSpPr/>
          <p:nvPr/>
        </p:nvSpPr>
        <p:spPr>
          <a:xfrm rot="20603063" flipV="1">
            <a:off x="691151" y="2022344"/>
            <a:ext cx="2867023" cy="1805793"/>
          </a:xfrm>
          <a:prstGeom prst="arc">
            <a:avLst>
              <a:gd name="adj1" fmla="val 11846760"/>
              <a:gd name="adj2" fmla="val 21288066"/>
            </a:avLst>
          </a:prstGeom>
          <a:ln w="635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Preparation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dressed-states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641861" y="2276872"/>
            <a:ext cx="36111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Partial STIRAP - Bare states mapped to dressed-states</a:t>
            </a:r>
            <a:endParaRPr lang="en-GB" dirty="0"/>
          </a:p>
        </p:txBody>
      </p:sp>
      <p:pic>
        <p:nvPicPr>
          <p:cNvPr id="18" name="Picture 4" descr="C:\Users\JR1211\Desktop\MRes Project Presentation\Pictures\adiabati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140968"/>
            <a:ext cx="4217196" cy="200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301207"/>
            <a:ext cx="512149" cy="336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5531436" y="5467644"/>
            <a:ext cx="519379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361" y="5293908"/>
            <a:ext cx="392887" cy="343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8" name="Straight Arrow Connector 47"/>
          <p:cNvCxnSpPr/>
          <p:nvPr/>
        </p:nvCxnSpPr>
        <p:spPr>
          <a:xfrm>
            <a:off x="6686019" y="5444480"/>
            <a:ext cx="519379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50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170" y="5928946"/>
            <a:ext cx="446677" cy="380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1" name="Straight Arrow Connector 50"/>
          <p:cNvCxnSpPr/>
          <p:nvPr/>
        </p:nvCxnSpPr>
        <p:spPr>
          <a:xfrm>
            <a:off x="5544847" y="6088660"/>
            <a:ext cx="519379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52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57" y="5905781"/>
            <a:ext cx="446677" cy="380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047" y="5898473"/>
            <a:ext cx="446677" cy="380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4" name="Straight Arrow Connector 53"/>
          <p:cNvCxnSpPr/>
          <p:nvPr/>
        </p:nvCxnSpPr>
        <p:spPr>
          <a:xfrm>
            <a:off x="6692114" y="6094756"/>
            <a:ext cx="519379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301207"/>
            <a:ext cx="485141" cy="360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5" name="Group 34"/>
          <p:cNvGrpSpPr/>
          <p:nvPr/>
        </p:nvGrpSpPr>
        <p:grpSpPr>
          <a:xfrm>
            <a:off x="339379" y="3148919"/>
            <a:ext cx="1228822" cy="320638"/>
            <a:chOff x="339378" y="3148919"/>
            <a:chExt cx="1293497" cy="320638"/>
          </a:xfrm>
        </p:grpSpPr>
        <p:pic>
          <p:nvPicPr>
            <p:cNvPr id="36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741" y="3148919"/>
              <a:ext cx="432047" cy="320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7" name="Straight Connector 36"/>
            <p:cNvCxnSpPr/>
            <p:nvPr/>
          </p:nvCxnSpPr>
          <p:spPr>
            <a:xfrm>
              <a:off x="339378" y="3464646"/>
              <a:ext cx="1293497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1" name="Straight Arrow Connector 40"/>
          <p:cNvCxnSpPr/>
          <p:nvPr/>
        </p:nvCxnSpPr>
        <p:spPr>
          <a:xfrm flipV="1">
            <a:off x="2717480" y="2412937"/>
            <a:ext cx="1008112" cy="3096344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blipFill rotWithShape="1">
                <a:blip r:embed="rId16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>
          <a:xfrm flipH="1" flipV="1">
            <a:off x="707666" y="3466769"/>
            <a:ext cx="1296063" cy="2059388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blipFill rotWithShape="1">
                <a:blip r:embed="rId17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7" name="Picture 4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5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9" name="Straight Connector 58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2861697" y="2068799"/>
            <a:ext cx="1358172" cy="332344"/>
            <a:chOff x="2797022" y="2068799"/>
            <a:chExt cx="1358172" cy="332344"/>
          </a:xfrm>
        </p:grpSpPr>
        <p:pic>
          <p:nvPicPr>
            <p:cNvPr id="62" name="Picture 2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029" y="2068799"/>
              <a:ext cx="440315" cy="288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3" name="Straight Connector 62"/>
            <p:cNvCxnSpPr/>
            <p:nvPr/>
          </p:nvCxnSpPr>
          <p:spPr>
            <a:xfrm>
              <a:off x="2797022" y="2401143"/>
              <a:ext cx="1358172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>
            <a:off x="3928550" y="4067780"/>
            <a:ext cx="931482" cy="945396"/>
            <a:chOff x="4283968" y="1907540"/>
            <a:chExt cx="931482" cy="945396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4499992" y="2267580"/>
              <a:ext cx="0" cy="4320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/>
                <p:nvPr/>
              </p:nvSpPr>
              <p:spPr>
                <a:xfrm>
                  <a:off x="4283968" y="1907540"/>
                  <a:ext cx="667170" cy="39164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l-GR" i="1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latin typeface="Cambria Math"/>
                                <a:ea typeface="Cambria Math"/>
                              </a:rPr>
                              <m:t>Ω</m:t>
                            </m:r>
                          </m:e>
                          <m:sub>
                            <m:r>
                              <a:rPr lang="el-GR" i="1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  <m:r>
                              <a:rPr lang="en-GB" i="1">
                                <a:latin typeface="Cambria Math"/>
                                <a:ea typeface="Cambria Math"/>
                              </a:rPr>
                              <m:t>𝑤</m:t>
                            </m:r>
                          </m:sub>
                          <m:sup/>
                        </m:sSubSup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83968" y="1907540"/>
                  <a:ext cx="667170" cy="391646"/>
                </a:xfrm>
                <a:prstGeom prst="rect">
                  <a:avLst/>
                </a:prstGeom>
                <a:blipFill rotWithShape="1">
                  <a:blip r:embed="rId21"/>
                  <a:stretch>
                    <a:fillRect b="-312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/>
                <p:nvPr/>
              </p:nvSpPr>
              <p:spPr>
                <a:xfrm>
                  <a:off x="4860032" y="2483604"/>
                  <a:ext cx="3554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𝑡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60032" y="2483604"/>
                  <a:ext cx="355418" cy="369332"/>
                </a:xfrm>
                <a:prstGeom prst="rect">
                  <a:avLst/>
                </a:prstGeom>
                <a:blipFill rotWithShape="1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5" name="Straight Arrow Connector 64"/>
            <p:cNvCxnSpPr/>
            <p:nvPr/>
          </p:nvCxnSpPr>
          <p:spPr>
            <a:xfrm rot="5400000" flipV="1">
              <a:off x="4716016" y="2482010"/>
              <a:ext cx="0" cy="4320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Oval 65"/>
          <p:cNvSpPr/>
          <p:nvPr/>
        </p:nvSpPr>
        <p:spPr>
          <a:xfrm>
            <a:off x="2142941" y="3739185"/>
            <a:ext cx="144016" cy="164341"/>
          </a:xfrm>
          <a:prstGeom prst="ellipse">
            <a:avLst/>
          </a:prstGeom>
          <a:solidFill>
            <a:srgbClr val="FF0000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65658" y="3850458"/>
            <a:ext cx="1026000" cy="71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5436096" y="1492193"/>
            <a:ext cx="785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Lucida Sans Unicode"/>
                <a:cs typeface="Lucida Sans Unicode"/>
              </a:rPr>
              <a:t>π</a:t>
            </a:r>
            <a:r>
              <a:rPr lang="en-GB" dirty="0" smtClean="0">
                <a:latin typeface="Lucida Sans Unicode"/>
                <a:cs typeface="Lucida Sans Unicode"/>
              </a:rPr>
              <a:t> to </a:t>
            </a:r>
            <a:endParaRPr lang="en-GB" dirty="0"/>
          </a:p>
        </p:txBody>
      </p:sp>
      <p:pic>
        <p:nvPicPr>
          <p:cNvPr id="6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351" y="1505644"/>
            <a:ext cx="410445" cy="32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" name="Rectangle 68"/>
          <p:cNvSpPr/>
          <p:nvPr/>
        </p:nvSpPr>
        <p:spPr>
          <a:xfrm>
            <a:off x="4355976" y="1484784"/>
            <a:ext cx="11376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Prep</a:t>
            </a:r>
            <a:endParaRPr lang="en-GB" dirty="0"/>
          </a:p>
        </p:txBody>
      </p:sp>
      <p:cxnSp>
        <p:nvCxnSpPr>
          <p:cNvPr id="70" name="Straight Arrow Connector 69"/>
          <p:cNvCxnSpPr>
            <a:stCxn id="68" idx="3"/>
          </p:cNvCxnSpPr>
          <p:nvPr/>
        </p:nvCxnSpPr>
        <p:spPr>
          <a:xfrm>
            <a:off x="6419796" y="1665963"/>
            <a:ext cx="212377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5255875" y="1669011"/>
            <a:ext cx="212377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Picture 4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149" y="1514435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" name="Rectangle 72"/>
          <p:cNvSpPr/>
          <p:nvPr/>
        </p:nvSpPr>
        <p:spPr>
          <a:xfrm>
            <a:off x="6613477" y="1501343"/>
            <a:ext cx="10221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STIRAP</a:t>
            </a:r>
            <a:endParaRPr lang="en-GB" dirty="0"/>
          </a:p>
        </p:txBody>
      </p:sp>
      <p:sp>
        <p:nvSpPr>
          <p:cNvPr id="74" name="Rectangle 73"/>
          <p:cNvSpPr/>
          <p:nvPr/>
        </p:nvSpPr>
        <p:spPr>
          <a:xfrm>
            <a:off x="4355976" y="1340768"/>
            <a:ext cx="2336138" cy="72803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221759" y="4828510"/>
            <a:ext cx="304225" cy="184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6194954" y="4725144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t</a:t>
            </a:r>
            <a:r>
              <a:rPr lang="en-GB" baseline="-25000" dirty="0" err="1" smtClean="0"/>
              <a:t>h</a:t>
            </a:r>
            <a:endParaRPr lang="en-GB" baseline="-25000" dirty="0"/>
          </a:p>
        </p:txBody>
      </p:sp>
      <p:sp>
        <p:nvSpPr>
          <p:cNvPr id="55" name="Rectangle 54"/>
          <p:cNvSpPr/>
          <p:nvPr/>
        </p:nvSpPr>
        <p:spPr>
          <a:xfrm>
            <a:off x="6882132" y="3140968"/>
            <a:ext cx="1722315" cy="168754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5" name="Picture 2"/>
          <p:cNvPicPr>
            <a:picLocks noChangeAspect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6" name="Group 75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77" name="Picture 3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" name="Isosceles Triangle 77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4" name="Rectangle 63"/>
          <p:cNvSpPr/>
          <p:nvPr/>
        </p:nvSpPr>
        <p:spPr>
          <a:xfrm>
            <a:off x="3779912" y="6645359"/>
            <a:ext cx="5454352" cy="211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93000"/>
              </a:lnSpc>
              <a:tabLst>
                <a:tab pos="0" algn="l"/>
                <a:tab pos="449263" algn="l"/>
                <a:tab pos="900113" algn="l"/>
                <a:tab pos="1349375" algn="l"/>
                <a:tab pos="1792288" algn="l"/>
                <a:tab pos="2241550" algn="l"/>
                <a:tab pos="2692400" algn="l"/>
                <a:tab pos="3141663" algn="l"/>
                <a:tab pos="3584575" algn="l"/>
                <a:tab pos="4041775" algn="l"/>
                <a:tab pos="4484688" algn="l"/>
                <a:tab pos="4940300" algn="l"/>
                <a:tab pos="5383213" algn="l"/>
                <a:tab pos="5840413" algn="l"/>
                <a:tab pos="6283325" algn="l"/>
                <a:tab pos="6732588" algn="l"/>
                <a:tab pos="7175500" algn="l"/>
                <a:tab pos="7624763" algn="l"/>
                <a:tab pos="8067675" algn="l"/>
                <a:tab pos="8524875" algn="l"/>
                <a:tab pos="8974138" algn="l"/>
                <a:tab pos="9410700" algn="l"/>
                <a:tab pos="10123488" algn="l"/>
                <a:tab pos="10850563" algn="l"/>
                <a:tab pos="11576050" algn="l"/>
              </a:tabLst>
            </a:pPr>
            <a:r>
              <a:rPr lang="en-US" sz="800" dirty="0"/>
              <a:t>S. C. Webster, S. </a:t>
            </a:r>
            <a:r>
              <a:rPr lang="en-US" sz="800" dirty="0" err="1"/>
              <a:t>Weidt</a:t>
            </a:r>
            <a:r>
              <a:rPr lang="en-US" sz="800" dirty="0"/>
              <a:t>, K. Lake, J. J. </a:t>
            </a:r>
            <a:r>
              <a:rPr lang="en-US" sz="800" dirty="0" err="1"/>
              <a:t>McLoughlin</a:t>
            </a:r>
            <a:r>
              <a:rPr lang="en-US" sz="800" dirty="0"/>
              <a:t> and W. K. </a:t>
            </a:r>
            <a:r>
              <a:rPr lang="en-US" sz="800" dirty="0" err="1"/>
              <a:t>Hensinger</a:t>
            </a:r>
            <a:r>
              <a:rPr lang="en-US" sz="800" dirty="0"/>
              <a:t>, </a:t>
            </a:r>
            <a:r>
              <a:rPr lang="en-GB" sz="800" dirty="0"/>
              <a:t>Phys. Rev. </a:t>
            </a:r>
            <a:r>
              <a:rPr lang="en-GB" sz="800" dirty="0" err="1"/>
              <a:t>Lett</a:t>
            </a:r>
            <a:r>
              <a:rPr lang="en-GB" sz="800" dirty="0"/>
              <a:t>. 111, 140501 (2013)</a:t>
            </a:r>
            <a:endParaRPr lang="en-US" sz="800" u="sng" dirty="0"/>
          </a:p>
        </p:txBody>
      </p:sp>
    </p:spTree>
    <p:extLst>
      <p:ext uri="{BB962C8B-B14F-4D97-AF65-F5344CB8AC3E}">
        <p14:creationId xmlns:p14="http://schemas.microsoft.com/office/powerpoint/2010/main" val="39857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rc 11"/>
          <p:cNvSpPr/>
          <p:nvPr/>
        </p:nvSpPr>
        <p:spPr>
          <a:xfrm rot="20603063" flipV="1">
            <a:off x="691151" y="2022344"/>
            <a:ext cx="2867023" cy="1805793"/>
          </a:xfrm>
          <a:prstGeom prst="arc">
            <a:avLst>
              <a:gd name="adj1" fmla="val 11846760"/>
              <a:gd name="adj2" fmla="val 21288066"/>
            </a:avLst>
          </a:prstGeom>
          <a:ln w="635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Preparation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dressed-states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641861" y="2276872"/>
            <a:ext cx="36111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Partial STIRAP - Bare states mapped to dressed-states</a:t>
            </a:r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18" name="Picture 4" descr="C:\Users\JR1211\Desktop\MRes Project Presentation\Pictures\adiabati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140968"/>
            <a:ext cx="4217196" cy="200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/>
          <p:cNvGrpSpPr/>
          <p:nvPr/>
        </p:nvGrpSpPr>
        <p:grpSpPr>
          <a:xfrm>
            <a:off x="339379" y="3148919"/>
            <a:ext cx="1228822" cy="320638"/>
            <a:chOff x="339378" y="3148919"/>
            <a:chExt cx="1293497" cy="320638"/>
          </a:xfrm>
        </p:grpSpPr>
        <p:pic>
          <p:nvPicPr>
            <p:cNvPr id="3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741" y="3148919"/>
              <a:ext cx="432047" cy="320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7" name="Straight Connector 36"/>
            <p:cNvCxnSpPr/>
            <p:nvPr/>
          </p:nvCxnSpPr>
          <p:spPr>
            <a:xfrm>
              <a:off x="339378" y="3464646"/>
              <a:ext cx="1293497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1" name="Straight Arrow Connector 40"/>
          <p:cNvCxnSpPr/>
          <p:nvPr/>
        </p:nvCxnSpPr>
        <p:spPr>
          <a:xfrm flipV="1">
            <a:off x="2717480" y="2412937"/>
            <a:ext cx="1008112" cy="3096344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blipFill rotWithShape="1">
                <a:blip r:embed="rId16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>
          <a:xfrm flipH="1" flipV="1">
            <a:off x="707666" y="3466769"/>
            <a:ext cx="1296063" cy="2059388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blipFill rotWithShape="1">
                <a:blip r:embed="rId17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7" name="Picture 4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5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9" name="Straight Connector 58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2861697" y="2068799"/>
            <a:ext cx="1358172" cy="332344"/>
            <a:chOff x="2797022" y="2068799"/>
            <a:chExt cx="1358172" cy="332344"/>
          </a:xfrm>
        </p:grpSpPr>
        <p:pic>
          <p:nvPicPr>
            <p:cNvPr id="62" name="Picture 2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029" y="2068799"/>
              <a:ext cx="440315" cy="288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3" name="Straight Connector 62"/>
            <p:cNvCxnSpPr/>
            <p:nvPr/>
          </p:nvCxnSpPr>
          <p:spPr>
            <a:xfrm>
              <a:off x="2797022" y="2401143"/>
              <a:ext cx="1358172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>
            <a:off x="3928550" y="4067780"/>
            <a:ext cx="931482" cy="945396"/>
            <a:chOff x="4283968" y="1907540"/>
            <a:chExt cx="931482" cy="945396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4499992" y="2267580"/>
              <a:ext cx="0" cy="4320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/>
                <p:nvPr/>
              </p:nvSpPr>
              <p:spPr>
                <a:xfrm>
                  <a:off x="4283968" y="1907540"/>
                  <a:ext cx="667170" cy="39164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l-GR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Ω</m:t>
                            </m:r>
                          </m:e>
                          <m:sub>
                            <m:r>
                              <a:rPr lang="el-GR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𝜇</m:t>
                            </m:r>
                            <m:r>
                              <a:rPr lang="en-GB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𝑤</m:t>
                            </m:r>
                          </m:sub>
                          <m:sup/>
                        </m:sSubSup>
                      </m:oMath>
                    </m:oMathPara>
                  </a14:m>
                  <a:endParaRPr lang="en-GB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83968" y="1907540"/>
                  <a:ext cx="667170" cy="391646"/>
                </a:xfrm>
                <a:prstGeom prst="rect">
                  <a:avLst/>
                </a:prstGeom>
                <a:blipFill rotWithShape="1">
                  <a:blip r:embed="rId21"/>
                  <a:stretch>
                    <a:fillRect b="-312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/>
                <p:nvPr/>
              </p:nvSpPr>
              <p:spPr>
                <a:xfrm>
                  <a:off x="4860032" y="2483604"/>
                  <a:ext cx="3554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𝑡</m:t>
                        </m:r>
                      </m:oMath>
                    </m:oMathPara>
                  </a14:m>
                  <a:endParaRPr lang="en-GB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60032" y="2483604"/>
                  <a:ext cx="355418" cy="369332"/>
                </a:xfrm>
                <a:prstGeom prst="rect">
                  <a:avLst/>
                </a:prstGeom>
                <a:blipFill rotWithShape="1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5" name="Straight Arrow Connector 64"/>
            <p:cNvCxnSpPr/>
            <p:nvPr/>
          </p:nvCxnSpPr>
          <p:spPr>
            <a:xfrm rot="5400000" flipV="1">
              <a:off x="4716016" y="2482010"/>
              <a:ext cx="0" cy="4320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Oval 65"/>
          <p:cNvSpPr/>
          <p:nvPr/>
        </p:nvSpPr>
        <p:spPr>
          <a:xfrm>
            <a:off x="2142941" y="3739185"/>
            <a:ext cx="144016" cy="164341"/>
          </a:xfrm>
          <a:prstGeom prst="ellipse">
            <a:avLst/>
          </a:prstGeom>
          <a:solidFill>
            <a:srgbClr val="FF0000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65658" y="3850458"/>
            <a:ext cx="1026000" cy="71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5436096" y="1492193"/>
            <a:ext cx="785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prstClr val="black"/>
                </a:solidFill>
                <a:cs typeface="Lucida Sans Unicode"/>
              </a:rPr>
              <a:t>π</a:t>
            </a:r>
            <a:r>
              <a:rPr lang="en-GB" dirty="0" smtClean="0">
                <a:solidFill>
                  <a:prstClr val="black"/>
                </a:solidFill>
                <a:cs typeface="Lucida Sans Unicode"/>
              </a:rPr>
              <a:t> to </a:t>
            </a:r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6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351" y="1505644"/>
            <a:ext cx="410445" cy="32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" name="Rectangle 68"/>
          <p:cNvSpPr/>
          <p:nvPr/>
        </p:nvSpPr>
        <p:spPr>
          <a:xfrm>
            <a:off x="4355976" y="1484784"/>
            <a:ext cx="11376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Prep</a:t>
            </a:r>
            <a:endParaRPr lang="en-GB" dirty="0">
              <a:solidFill>
                <a:prstClr val="black"/>
              </a:solidFill>
            </a:endParaRPr>
          </a:p>
        </p:txBody>
      </p:sp>
      <p:cxnSp>
        <p:nvCxnSpPr>
          <p:cNvPr id="70" name="Straight Arrow Connector 69"/>
          <p:cNvCxnSpPr>
            <a:stCxn id="68" idx="3"/>
          </p:cNvCxnSpPr>
          <p:nvPr/>
        </p:nvCxnSpPr>
        <p:spPr>
          <a:xfrm>
            <a:off x="6419796" y="1665963"/>
            <a:ext cx="212377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5255875" y="1669011"/>
            <a:ext cx="212377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Picture 4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149" y="1514435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" name="Rectangle 72"/>
          <p:cNvSpPr/>
          <p:nvPr/>
        </p:nvSpPr>
        <p:spPr>
          <a:xfrm>
            <a:off x="6613477" y="1501343"/>
            <a:ext cx="10221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STIRAP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4355976" y="1340768"/>
            <a:ext cx="2336138" cy="72803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21759" y="4828510"/>
            <a:ext cx="304225" cy="184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94954" y="4725144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>
                <a:solidFill>
                  <a:prstClr val="black"/>
                </a:solidFill>
              </a:rPr>
              <a:t>t</a:t>
            </a:r>
            <a:r>
              <a:rPr lang="en-GB" baseline="-25000" dirty="0" err="1" smtClean="0">
                <a:solidFill>
                  <a:prstClr val="black"/>
                </a:solidFill>
              </a:rPr>
              <a:t>h</a:t>
            </a:r>
            <a:endParaRPr lang="en-GB" baseline="-250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11936"/>
                  </p:ext>
                </p:extLst>
              </p:nvPr>
            </p:nvGraphicFramePr>
            <p:xfrm>
              <a:off x="4716016" y="5104234"/>
              <a:ext cx="3575686" cy="1517396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479993"/>
                    <a:gridCol w="1095693"/>
                  </a:tblGrid>
                  <a:tr h="308357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Peak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l-GR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el-GR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𝜇</m:t>
                                  </m:r>
                                  <m:r>
                                    <a:rPr lang="en-GB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</m:sub>
                                <m:sup/>
                              </m:sSubSup>
                              <m: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/2</m:t>
                              </m:r>
                              <m:r>
                                <m:rPr>
                                  <m:sty m:val="p"/>
                                </m:rPr>
                                <a:rPr lang="el-GR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π</m:t>
                              </m:r>
                            </m:oMath>
                          </a14:m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prstClr val="black"/>
                              </a:solidFill>
                            </a:rPr>
                            <a:t>25 kHz</a:t>
                          </a:r>
                          <a:endParaRPr lang="en-GB" dirty="0" smtClean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Pulse width 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/>
                            <a:t>450 </a:t>
                          </a:r>
                          <a:r>
                            <a:rPr lang="el-GR" dirty="0" smtClean="0">
                              <a:cs typeface="Lucida Sans Unicode"/>
                            </a:rPr>
                            <a:t>μ</a:t>
                          </a:r>
                          <a:r>
                            <a:rPr lang="en-GB" dirty="0" smtClean="0">
                              <a:cs typeface="Lucida Sans Unicode"/>
                            </a:rPr>
                            <a:t>s</a:t>
                          </a:r>
                          <a:endParaRPr lang="en-GB" dirty="0" smtClean="0">
                            <a:latin typeface="+mn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Pulse separation	 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/>
                            <a:t>356 </a:t>
                          </a:r>
                          <a:r>
                            <a:rPr lang="el-GR" dirty="0" smtClean="0">
                              <a:cs typeface="Lucida Sans Unicode"/>
                            </a:rPr>
                            <a:t>μ</a:t>
                          </a:r>
                          <a:r>
                            <a:rPr lang="en-GB" dirty="0" smtClean="0">
                              <a:cs typeface="Lucida Sans Unicode"/>
                            </a:rPr>
                            <a:t>s </a:t>
                          </a:r>
                        </a:p>
                      </a:txBody>
                      <a:tcPr anchor="ctr"/>
                    </a:tc>
                  </a:tr>
                  <a:tr h="136023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l-GR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el-GR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𝜇</m:t>
                                  </m:r>
                                  <m:r>
                                    <a:rPr lang="en-GB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</m:sub>
                                <m:sup/>
                              </m:sSubSup>
                              <m:r>
                                <a:rPr lang="en-GB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/2</m:t>
                              </m:r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π</m:t>
                              </m:r>
                            </m:oMath>
                          </a14:m>
                          <a:r>
                            <a:rPr lang="en-GB" dirty="0" smtClean="0">
                              <a:solidFill>
                                <a:prstClr val="black"/>
                              </a:solidFill>
                            </a:rPr>
                            <a:t> during hold 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prstClr val="black"/>
                              </a:solidFill>
                            </a:rPr>
                            <a:t>16 kHz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11936"/>
                  </p:ext>
                </p:extLst>
              </p:nvPr>
            </p:nvGraphicFramePr>
            <p:xfrm>
              <a:off x="4716016" y="5104234"/>
              <a:ext cx="3575686" cy="1517396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479993"/>
                    <a:gridCol w="1095693"/>
                  </a:tblGrid>
                  <a:tr h="38785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3"/>
                          <a:stretch>
                            <a:fillRect l="-246" t="-4688" r="-44581" b="-3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prstClr val="black"/>
                              </a:solidFill>
                            </a:rPr>
                            <a:t>25 kHz</a:t>
                          </a:r>
                          <a:endParaRPr lang="en-GB" dirty="0" smtClean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Pulse width 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/>
                            <a:t>450 </a:t>
                          </a:r>
                          <a:r>
                            <a:rPr lang="el-GR" dirty="0" smtClean="0">
                              <a:cs typeface="Lucida Sans Unicode"/>
                            </a:rPr>
                            <a:t>μ</a:t>
                          </a:r>
                          <a:r>
                            <a:rPr lang="en-GB" dirty="0" smtClean="0">
                              <a:cs typeface="Lucida Sans Unicode"/>
                            </a:rPr>
                            <a:t>s</a:t>
                          </a:r>
                          <a:endParaRPr lang="en-GB" dirty="0" smtClean="0">
                            <a:latin typeface="+mn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Pulse separation	 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/>
                            <a:t>356 </a:t>
                          </a:r>
                          <a:r>
                            <a:rPr lang="el-GR" dirty="0" smtClean="0">
                              <a:cs typeface="Lucida Sans Unicode"/>
                            </a:rPr>
                            <a:t>μ</a:t>
                          </a:r>
                          <a:r>
                            <a:rPr lang="en-GB" dirty="0" smtClean="0">
                              <a:cs typeface="Lucida Sans Unicode"/>
                            </a:rPr>
                            <a:t>s </a:t>
                          </a:r>
                        </a:p>
                      </a:txBody>
                      <a:tcPr anchor="ctr"/>
                    </a:tc>
                  </a:tr>
                  <a:tr h="38785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3"/>
                          <a:stretch>
                            <a:fillRect l="-246" t="-293750" r="-44581" b="-265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prstClr val="black"/>
                              </a:solidFill>
                            </a:rPr>
                            <a:t>16 kHz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39" name="Rectangle 38"/>
          <p:cNvSpPr/>
          <p:nvPr/>
        </p:nvSpPr>
        <p:spPr>
          <a:xfrm>
            <a:off x="6882132" y="3140968"/>
            <a:ext cx="1722315" cy="168754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3" name="Picture 2"/>
          <p:cNvPicPr>
            <a:picLocks noChangeAspect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6" name="Group 45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47" name="Picture 3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" name="Isosceles Triangle 47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3779912" y="6645359"/>
            <a:ext cx="5454352" cy="211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93000"/>
              </a:lnSpc>
              <a:tabLst>
                <a:tab pos="0" algn="l"/>
                <a:tab pos="449263" algn="l"/>
                <a:tab pos="900113" algn="l"/>
                <a:tab pos="1349375" algn="l"/>
                <a:tab pos="1792288" algn="l"/>
                <a:tab pos="2241550" algn="l"/>
                <a:tab pos="2692400" algn="l"/>
                <a:tab pos="3141663" algn="l"/>
                <a:tab pos="3584575" algn="l"/>
                <a:tab pos="4041775" algn="l"/>
                <a:tab pos="4484688" algn="l"/>
                <a:tab pos="4940300" algn="l"/>
                <a:tab pos="5383213" algn="l"/>
                <a:tab pos="5840413" algn="l"/>
                <a:tab pos="6283325" algn="l"/>
                <a:tab pos="6732588" algn="l"/>
                <a:tab pos="7175500" algn="l"/>
                <a:tab pos="7624763" algn="l"/>
                <a:tab pos="8067675" algn="l"/>
                <a:tab pos="8524875" algn="l"/>
                <a:tab pos="8974138" algn="l"/>
                <a:tab pos="9410700" algn="l"/>
                <a:tab pos="10123488" algn="l"/>
                <a:tab pos="10850563" algn="l"/>
                <a:tab pos="11576050" algn="l"/>
              </a:tabLst>
            </a:pPr>
            <a:r>
              <a:rPr lang="en-US" sz="800" dirty="0"/>
              <a:t>S. C. Webster, S. </a:t>
            </a:r>
            <a:r>
              <a:rPr lang="en-US" sz="800" dirty="0" err="1"/>
              <a:t>Weidt</a:t>
            </a:r>
            <a:r>
              <a:rPr lang="en-US" sz="800" dirty="0"/>
              <a:t>, K. Lake, J. J. </a:t>
            </a:r>
            <a:r>
              <a:rPr lang="en-US" sz="800" dirty="0" err="1"/>
              <a:t>McLoughlin</a:t>
            </a:r>
            <a:r>
              <a:rPr lang="en-US" sz="800" dirty="0"/>
              <a:t> and W. K. </a:t>
            </a:r>
            <a:r>
              <a:rPr lang="en-US" sz="800" dirty="0" err="1"/>
              <a:t>Hensinger</a:t>
            </a:r>
            <a:r>
              <a:rPr lang="en-US" sz="800" dirty="0"/>
              <a:t>, </a:t>
            </a:r>
            <a:r>
              <a:rPr lang="en-GB" sz="800" dirty="0"/>
              <a:t>Phys. Rev. </a:t>
            </a:r>
            <a:r>
              <a:rPr lang="en-GB" sz="800" dirty="0" err="1"/>
              <a:t>Lett</a:t>
            </a:r>
            <a:r>
              <a:rPr lang="en-GB" sz="800" dirty="0"/>
              <a:t>. 111, 140501 (2013)</a:t>
            </a:r>
            <a:endParaRPr lang="en-US" sz="800" u="sng" dirty="0"/>
          </a:p>
        </p:txBody>
      </p:sp>
    </p:spTree>
    <p:extLst>
      <p:ext uri="{BB962C8B-B14F-4D97-AF65-F5344CB8AC3E}">
        <p14:creationId xmlns:p14="http://schemas.microsoft.com/office/powerpoint/2010/main" val="258010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rc 11"/>
          <p:cNvSpPr/>
          <p:nvPr/>
        </p:nvSpPr>
        <p:spPr>
          <a:xfrm rot="20603063" flipV="1">
            <a:off x="691151" y="2022344"/>
            <a:ext cx="2867023" cy="1805793"/>
          </a:xfrm>
          <a:prstGeom prst="arc">
            <a:avLst>
              <a:gd name="adj1" fmla="val 11846760"/>
              <a:gd name="adj2" fmla="val 21288066"/>
            </a:avLst>
          </a:prstGeom>
          <a:ln w="635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Detection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dressed-states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641861" y="2276872"/>
            <a:ext cx="36111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Partial STIRAP - Bare states mapped to dressed-states</a:t>
            </a:r>
            <a:endParaRPr lang="en-GB" dirty="0"/>
          </a:p>
        </p:txBody>
      </p:sp>
      <p:pic>
        <p:nvPicPr>
          <p:cNvPr id="18" name="Picture 4" descr="C:\Users\JR1211\Desktop\MRes Project Presentation\Pictures\adiabati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140968"/>
            <a:ext cx="4217196" cy="200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/>
          <p:cNvGrpSpPr/>
          <p:nvPr/>
        </p:nvGrpSpPr>
        <p:grpSpPr>
          <a:xfrm>
            <a:off x="339379" y="3148919"/>
            <a:ext cx="1228822" cy="320638"/>
            <a:chOff x="339378" y="3148919"/>
            <a:chExt cx="1293497" cy="320638"/>
          </a:xfrm>
        </p:grpSpPr>
        <p:pic>
          <p:nvPicPr>
            <p:cNvPr id="3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741" y="3148919"/>
              <a:ext cx="432047" cy="320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7" name="Straight Connector 36"/>
            <p:cNvCxnSpPr/>
            <p:nvPr/>
          </p:nvCxnSpPr>
          <p:spPr>
            <a:xfrm>
              <a:off x="339378" y="3464646"/>
              <a:ext cx="1293497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1" name="Straight Arrow Connector 40"/>
          <p:cNvCxnSpPr/>
          <p:nvPr/>
        </p:nvCxnSpPr>
        <p:spPr>
          <a:xfrm flipV="1">
            <a:off x="2717480" y="2412937"/>
            <a:ext cx="1008112" cy="3096344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blipFill rotWithShape="1">
                <a:blip r:embed="rId16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>
          <a:xfrm flipH="1" flipV="1">
            <a:off x="707666" y="3466769"/>
            <a:ext cx="1296063" cy="2059388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blipFill rotWithShape="1">
                <a:blip r:embed="rId17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7" name="Picture 4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5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9" name="Straight Connector 58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2861697" y="2068799"/>
            <a:ext cx="1358172" cy="332344"/>
            <a:chOff x="2797022" y="2068799"/>
            <a:chExt cx="1358172" cy="332344"/>
          </a:xfrm>
        </p:grpSpPr>
        <p:pic>
          <p:nvPicPr>
            <p:cNvPr id="62" name="Picture 2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029" y="2068799"/>
              <a:ext cx="440315" cy="288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3" name="Straight Connector 62"/>
            <p:cNvCxnSpPr/>
            <p:nvPr/>
          </p:nvCxnSpPr>
          <p:spPr>
            <a:xfrm>
              <a:off x="2797022" y="2401143"/>
              <a:ext cx="1358172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6" name="Oval 65"/>
          <p:cNvSpPr/>
          <p:nvPr/>
        </p:nvSpPr>
        <p:spPr>
          <a:xfrm>
            <a:off x="2142941" y="3739185"/>
            <a:ext cx="144016" cy="164341"/>
          </a:xfrm>
          <a:prstGeom prst="ellipse">
            <a:avLst/>
          </a:prstGeom>
          <a:solidFill>
            <a:srgbClr val="FF0000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65658" y="3850458"/>
            <a:ext cx="1026000" cy="71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5436096" y="1492193"/>
            <a:ext cx="785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Lucida Sans Unicode"/>
                <a:cs typeface="Lucida Sans Unicode"/>
              </a:rPr>
              <a:t>π</a:t>
            </a:r>
            <a:r>
              <a:rPr lang="en-GB" dirty="0" smtClean="0">
                <a:latin typeface="Lucida Sans Unicode"/>
                <a:cs typeface="Lucida Sans Unicode"/>
              </a:rPr>
              <a:t> to </a:t>
            </a:r>
            <a:endParaRPr lang="en-GB" dirty="0"/>
          </a:p>
        </p:txBody>
      </p:sp>
      <p:pic>
        <p:nvPicPr>
          <p:cNvPr id="6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351" y="1505644"/>
            <a:ext cx="410445" cy="32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" name="Rectangle 68"/>
          <p:cNvSpPr/>
          <p:nvPr/>
        </p:nvSpPr>
        <p:spPr>
          <a:xfrm>
            <a:off x="4355976" y="1484784"/>
            <a:ext cx="11376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Prep</a:t>
            </a:r>
            <a:endParaRPr lang="en-GB" dirty="0"/>
          </a:p>
        </p:txBody>
      </p:sp>
      <p:cxnSp>
        <p:nvCxnSpPr>
          <p:cNvPr id="70" name="Straight Arrow Connector 69"/>
          <p:cNvCxnSpPr>
            <a:stCxn id="68" idx="3"/>
          </p:cNvCxnSpPr>
          <p:nvPr/>
        </p:nvCxnSpPr>
        <p:spPr>
          <a:xfrm>
            <a:off x="6419796" y="1665963"/>
            <a:ext cx="212377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5255875" y="1669011"/>
            <a:ext cx="212377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Picture 4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149" y="1514435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" name="Rectangle 72"/>
          <p:cNvSpPr/>
          <p:nvPr/>
        </p:nvSpPr>
        <p:spPr>
          <a:xfrm>
            <a:off x="6613477" y="1501343"/>
            <a:ext cx="10221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STIRAP</a:t>
            </a:r>
            <a:endParaRPr lang="en-GB" dirty="0"/>
          </a:p>
        </p:txBody>
      </p:sp>
      <p:sp>
        <p:nvSpPr>
          <p:cNvPr id="74" name="Rectangle 73"/>
          <p:cNvSpPr/>
          <p:nvPr/>
        </p:nvSpPr>
        <p:spPr>
          <a:xfrm>
            <a:off x="4355976" y="1340768"/>
            <a:ext cx="2336138" cy="72803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221759" y="4828510"/>
            <a:ext cx="304225" cy="184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6194954" y="4725144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t</a:t>
            </a:r>
            <a:r>
              <a:rPr lang="en-GB" baseline="-25000" dirty="0" err="1" smtClean="0"/>
              <a:t>h</a:t>
            </a:r>
            <a:endParaRPr lang="en-GB" baseline="-25000" dirty="0"/>
          </a:p>
        </p:txBody>
      </p:sp>
      <p:sp>
        <p:nvSpPr>
          <p:cNvPr id="75" name="Rectangle 74"/>
          <p:cNvSpPr/>
          <p:nvPr/>
        </p:nvSpPr>
        <p:spPr>
          <a:xfrm>
            <a:off x="4262135" y="3140967"/>
            <a:ext cx="2619997" cy="193691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3928550" y="4067780"/>
            <a:ext cx="931482" cy="945396"/>
            <a:chOff x="4283968" y="1907540"/>
            <a:chExt cx="931482" cy="945396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4499992" y="2267580"/>
              <a:ext cx="0" cy="4320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/>
                <p:nvPr/>
              </p:nvSpPr>
              <p:spPr>
                <a:xfrm>
                  <a:off x="4283968" y="1907540"/>
                  <a:ext cx="667170" cy="39164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l-GR" i="1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latin typeface="Cambria Math"/>
                                <a:ea typeface="Cambria Math"/>
                              </a:rPr>
                              <m:t>Ω</m:t>
                            </m:r>
                          </m:e>
                          <m:sub>
                            <m:r>
                              <a:rPr lang="el-GR" i="1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  <m:r>
                              <a:rPr lang="en-GB" i="1">
                                <a:latin typeface="Cambria Math"/>
                                <a:ea typeface="Cambria Math"/>
                              </a:rPr>
                              <m:t>𝑤</m:t>
                            </m:r>
                          </m:sub>
                          <m:sup/>
                        </m:sSubSup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83968" y="1907540"/>
                  <a:ext cx="667170" cy="391646"/>
                </a:xfrm>
                <a:prstGeom prst="rect">
                  <a:avLst/>
                </a:prstGeom>
                <a:blipFill rotWithShape="1">
                  <a:blip r:embed="rId21"/>
                  <a:stretch>
                    <a:fillRect b="-312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/>
                <p:nvPr/>
              </p:nvSpPr>
              <p:spPr>
                <a:xfrm>
                  <a:off x="4860032" y="2483604"/>
                  <a:ext cx="3554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𝑡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60032" y="2483604"/>
                  <a:ext cx="355418" cy="369332"/>
                </a:xfrm>
                <a:prstGeom prst="rect">
                  <a:avLst/>
                </a:prstGeom>
                <a:blipFill rotWithShape="1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5" name="Straight Arrow Connector 64"/>
            <p:cNvCxnSpPr/>
            <p:nvPr/>
          </p:nvCxnSpPr>
          <p:spPr>
            <a:xfrm rot="5400000" flipV="1">
              <a:off x="4716016" y="2482010"/>
              <a:ext cx="0" cy="4320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301207"/>
            <a:ext cx="512149" cy="336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6" name="Straight Arrow Connector 75"/>
          <p:cNvCxnSpPr/>
          <p:nvPr/>
        </p:nvCxnSpPr>
        <p:spPr>
          <a:xfrm>
            <a:off x="5531436" y="5467644"/>
            <a:ext cx="519379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77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361" y="5293908"/>
            <a:ext cx="392887" cy="343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8" name="Straight Arrow Connector 77"/>
          <p:cNvCxnSpPr/>
          <p:nvPr/>
        </p:nvCxnSpPr>
        <p:spPr>
          <a:xfrm>
            <a:off x="6686019" y="5444480"/>
            <a:ext cx="519379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79" name="Picture 5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170" y="5928946"/>
            <a:ext cx="446677" cy="380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0" name="Straight Arrow Connector 79"/>
          <p:cNvCxnSpPr/>
          <p:nvPr/>
        </p:nvCxnSpPr>
        <p:spPr>
          <a:xfrm>
            <a:off x="5544847" y="6088660"/>
            <a:ext cx="519379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81" name="Picture 5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57" y="5905781"/>
            <a:ext cx="446677" cy="380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" name="Picture 5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047" y="5898473"/>
            <a:ext cx="446677" cy="380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3" name="Straight Arrow Connector 82"/>
          <p:cNvCxnSpPr/>
          <p:nvPr/>
        </p:nvCxnSpPr>
        <p:spPr>
          <a:xfrm>
            <a:off x="6692114" y="6094756"/>
            <a:ext cx="519379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8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301207"/>
            <a:ext cx="485141" cy="360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2"/>
          <p:cNvPicPr>
            <a:picLocks noChangeAspect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1" name="Group 50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52" name="Picture 3"/>
            <p:cNvPicPr>
              <a:picLocks noChangeAspect="1"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Isosceles Triangle 52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Rectangle 49"/>
          <p:cNvSpPr/>
          <p:nvPr/>
        </p:nvSpPr>
        <p:spPr>
          <a:xfrm>
            <a:off x="3779912" y="6645359"/>
            <a:ext cx="5454352" cy="211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93000"/>
              </a:lnSpc>
              <a:tabLst>
                <a:tab pos="0" algn="l"/>
                <a:tab pos="449263" algn="l"/>
                <a:tab pos="900113" algn="l"/>
                <a:tab pos="1349375" algn="l"/>
                <a:tab pos="1792288" algn="l"/>
                <a:tab pos="2241550" algn="l"/>
                <a:tab pos="2692400" algn="l"/>
                <a:tab pos="3141663" algn="l"/>
                <a:tab pos="3584575" algn="l"/>
                <a:tab pos="4041775" algn="l"/>
                <a:tab pos="4484688" algn="l"/>
                <a:tab pos="4940300" algn="l"/>
                <a:tab pos="5383213" algn="l"/>
                <a:tab pos="5840413" algn="l"/>
                <a:tab pos="6283325" algn="l"/>
                <a:tab pos="6732588" algn="l"/>
                <a:tab pos="7175500" algn="l"/>
                <a:tab pos="7624763" algn="l"/>
                <a:tab pos="8067675" algn="l"/>
                <a:tab pos="8524875" algn="l"/>
                <a:tab pos="8974138" algn="l"/>
                <a:tab pos="9410700" algn="l"/>
                <a:tab pos="10123488" algn="l"/>
                <a:tab pos="10850563" algn="l"/>
                <a:tab pos="11576050" algn="l"/>
              </a:tabLst>
            </a:pPr>
            <a:r>
              <a:rPr lang="en-US" sz="800" dirty="0"/>
              <a:t>S. C. Webster, S. </a:t>
            </a:r>
            <a:r>
              <a:rPr lang="en-US" sz="800" dirty="0" err="1"/>
              <a:t>Weidt</a:t>
            </a:r>
            <a:r>
              <a:rPr lang="en-US" sz="800" dirty="0"/>
              <a:t>, K. Lake, J. J. </a:t>
            </a:r>
            <a:r>
              <a:rPr lang="en-US" sz="800" dirty="0" err="1"/>
              <a:t>McLoughlin</a:t>
            </a:r>
            <a:r>
              <a:rPr lang="en-US" sz="800" dirty="0"/>
              <a:t> and W. K. </a:t>
            </a:r>
            <a:r>
              <a:rPr lang="en-US" sz="800" dirty="0" err="1"/>
              <a:t>Hensinger</a:t>
            </a:r>
            <a:r>
              <a:rPr lang="en-US" sz="800" dirty="0"/>
              <a:t>, </a:t>
            </a:r>
            <a:r>
              <a:rPr lang="en-GB" sz="800" dirty="0"/>
              <a:t>Phys. Rev. </a:t>
            </a:r>
            <a:r>
              <a:rPr lang="en-GB" sz="800" dirty="0" err="1"/>
              <a:t>Lett</a:t>
            </a:r>
            <a:r>
              <a:rPr lang="en-GB" sz="800" dirty="0"/>
              <a:t>. 111, 140501 (2013)</a:t>
            </a:r>
            <a:endParaRPr lang="en-US" sz="800" u="sng" dirty="0"/>
          </a:p>
        </p:txBody>
      </p:sp>
    </p:spTree>
    <p:extLst>
      <p:ext uri="{BB962C8B-B14F-4D97-AF65-F5344CB8AC3E}">
        <p14:creationId xmlns:p14="http://schemas.microsoft.com/office/powerpoint/2010/main" val="15858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Detection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dressed-states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339379" y="3148919"/>
            <a:ext cx="1228822" cy="320638"/>
            <a:chOff x="339378" y="3148919"/>
            <a:chExt cx="1293497" cy="320638"/>
          </a:xfrm>
        </p:grpSpPr>
        <p:pic>
          <p:nvPicPr>
            <p:cNvPr id="36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741" y="3148919"/>
              <a:ext cx="432047" cy="320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7" name="Straight Connector 36"/>
            <p:cNvCxnSpPr/>
            <p:nvPr/>
          </p:nvCxnSpPr>
          <p:spPr>
            <a:xfrm>
              <a:off x="339378" y="3464646"/>
              <a:ext cx="1293497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1" name="Straight Arrow Connector 40"/>
          <p:cNvCxnSpPr/>
          <p:nvPr/>
        </p:nvCxnSpPr>
        <p:spPr>
          <a:xfrm flipV="1">
            <a:off x="2717480" y="2412937"/>
            <a:ext cx="1008112" cy="3096344"/>
          </a:xfrm>
          <a:prstGeom prst="straightConnector1">
            <a:avLst/>
          </a:prstGeom>
          <a:ln w="28575">
            <a:solidFill>
              <a:srgbClr val="00B05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9" name="Straight Connector 58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2861697" y="2068799"/>
            <a:ext cx="1358172" cy="332344"/>
            <a:chOff x="2797022" y="2068799"/>
            <a:chExt cx="1358172" cy="332344"/>
          </a:xfrm>
        </p:grpSpPr>
        <p:pic>
          <p:nvPicPr>
            <p:cNvPr id="62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029" y="2068799"/>
              <a:ext cx="440315" cy="288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3" name="Straight Connector 62"/>
            <p:cNvCxnSpPr/>
            <p:nvPr/>
          </p:nvCxnSpPr>
          <p:spPr>
            <a:xfrm>
              <a:off x="2797022" y="2401143"/>
              <a:ext cx="1358172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6" name="Rectangle 65"/>
          <p:cNvSpPr/>
          <p:nvPr/>
        </p:nvSpPr>
        <p:spPr>
          <a:xfrm>
            <a:off x="5162513" y="3689404"/>
            <a:ext cx="36111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Microwave </a:t>
            </a:r>
            <a:r>
              <a:rPr lang="el-GR" dirty="0" smtClean="0">
                <a:latin typeface="Lucida Sans Unicode"/>
                <a:cs typeface="Lucida Sans Unicode"/>
              </a:rPr>
              <a:t>π</a:t>
            </a:r>
            <a:r>
              <a:rPr lang="en-GB" dirty="0" smtClean="0">
                <a:latin typeface="Lucida Sans Unicode"/>
                <a:cs typeface="Lucida Sans Unicode"/>
              </a:rPr>
              <a:t>-pulse to</a:t>
            </a:r>
          </a:p>
          <a:p>
            <a:r>
              <a:rPr lang="en-GB" dirty="0" smtClean="0">
                <a:latin typeface="Lucida Sans Unicode"/>
                <a:cs typeface="Lucida Sans Unicode"/>
              </a:rPr>
              <a:t>followed by state detection </a:t>
            </a:r>
            <a:endParaRPr lang="en-GB" dirty="0"/>
          </a:p>
        </p:txBody>
      </p:sp>
      <p:pic>
        <p:nvPicPr>
          <p:cNvPr id="6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708875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Oval 67"/>
          <p:cNvSpPr/>
          <p:nvPr/>
        </p:nvSpPr>
        <p:spPr>
          <a:xfrm>
            <a:off x="2142940" y="5427110"/>
            <a:ext cx="144016" cy="164341"/>
          </a:xfrm>
          <a:prstGeom prst="ellipse">
            <a:avLst/>
          </a:prstGeom>
          <a:solidFill>
            <a:srgbClr val="FF0000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436096" y="1492193"/>
            <a:ext cx="785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Lucida Sans Unicode"/>
                <a:cs typeface="Lucida Sans Unicode"/>
              </a:rPr>
              <a:t>π</a:t>
            </a:r>
            <a:r>
              <a:rPr lang="en-GB" dirty="0" smtClean="0">
                <a:latin typeface="Lucida Sans Unicode"/>
                <a:cs typeface="Lucida Sans Unicode"/>
              </a:rPr>
              <a:t> to </a:t>
            </a:r>
            <a:endParaRPr lang="en-GB" dirty="0"/>
          </a:p>
        </p:txBody>
      </p:sp>
      <p:pic>
        <p:nvPicPr>
          <p:cNvPr id="7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351" y="1505644"/>
            <a:ext cx="410445" cy="32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" name="Rectangle 70"/>
          <p:cNvSpPr/>
          <p:nvPr/>
        </p:nvSpPr>
        <p:spPr>
          <a:xfrm>
            <a:off x="4355976" y="1484784"/>
            <a:ext cx="11376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Prep</a:t>
            </a:r>
            <a:endParaRPr lang="en-GB" dirty="0"/>
          </a:p>
        </p:txBody>
      </p:sp>
      <p:cxnSp>
        <p:nvCxnSpPr>
          <p:cNvPr id="72" name="Straight Arrow Connector 71"/>
          <p:cNvCxnSpPr>
            <a:stCxn id="70" idx="3"/>
          </p:cNvCxnSpPr>
          <p:nvPr/>
        </p:nvCxnSpPr>
        <p:spPr>
          <a:xfrm>
            <a:off x="6419796" y="1665963"/>
            <a:ext cx="212377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5255875" y="1669011"/>
            <a:ext cx="212377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149" y="1514435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" name="Rectangle 74"/>
          <p:cNvSpPr/>
          <p:nvPr/>
        </p:nvSpPr>
        <p:spPr>
          <a:xfrm>
            <a:off x="6613477" y="1501343"/>
            <a:ext cx="10221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STIRAP</a:t>
            </a:r>
            <a:endParaRPr lang="en-GB" dirty="0"/>
          </a:p>
        </p:txBody>
      </p:sp>
      <p:sp>
        <p:nvSpPr>
          <p:cNvPr id="76" name="Rectangle 75"/>
          <p:cNvSpPr/>
          <p:nvPr/>
        </p:nvSpPr>
        <p:spPr>
          <a:xfrm>
            <a:off x="7718313" y="1481297"/>
            <a:ext cx="785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Lucida Sans Unicode"/>
                <a:cs typeface="Lucida Sans Unicode"/>
              </a:rPr>
              <a:t>π</a:t>
            </a:r>
            <a:r>
              <a:rPr lang="en-GB" dirty="0" smtClean="0">
                <a:latin typeface="Lucida Sans Unicode"/>
                <a:cs typeface="Lucida Sans Unicode"/>
              </a:rPr>
              <a:t> to </a:t>
            </a:r>
            <a:endParaRPr lang="en-GB" dirty="0"/>
          </a:p>
        </p:txBody>
      </p:sp>
      <p:pic>
        <p:nvPicPr>
          <p:cNvPr id="7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149" y="1492663"/>
            <a:ext cx="440315" cy="288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8" name="Straight Arrow Connector 77"/>
          <p:cNvCxnSpPr/>
          <p:nvPr/>
        </p:nvCxnSpPr>
        <p:spPr>
          <a:xfrm>
            <a:off x="7506203" y="1658913"/>
            <a:ext cx="212377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4355976" y="1340768"/>
            <a:ext cx="3384376" cy="72803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9" name="Picture 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" name="Group 30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32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Isosceles Triangle 32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/>
          <p:cNvSpPr/>
          <p:nvPr/>
        </p:nvSpPr>
        <p:spPr>
          <a:xfrm>
            <a:off x="3779912" y="6645359"/>
            <a:ext cx="5454352" cy="211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93000"/>
              </a:lnSpc>
              <a:tabLst>
                <a:tab pos="0" algn="l"/>
                <a:tab pos="449263" algn="l"/>
                <a:tab pos="900113" algn="l"/>
                <a:tab pos="1349375" algn="l"/>
                <a:tab pos="1792288" algn="l"/>
                <a:tab pos="2241550" algn="l"/>
                <a:tab pos="2692400" algn="l"/>
                <a:tab pos="3141663" algn="l"/>
                <a:tab pos="3584575" algn="l"/>
                <a:tab pos="4041775" algn="l"/>
                <a:tab pos="4484688" algn="l"/>
                <a:tab pos="4940300" algn="l"/>
                <a:tab pos="5383213" algn="l"/>
                <a:tab pos="5840413" algn="l"/>
                <a:tab pos="6283325" algn="l"/>
                <a:tab pos="6732588" algn="l"/>
                <a:tab pos="7175500" algn="l"/>
                <a:tab pos="7624763" algn="l"/>
                <a:tab pos="8067675" algn="l"/>
                <a:tab pos="8524875" algn="l"/>
                <a:tab pos="8974138" algn="l"/>
                <a:tab pos="9410700" algn="l"/>
                <a:tab pos="10123488" algn="l"/>
                <a:tab pos="10850563" algn="l"/>
                <a:tab pos="11576050" algn="l"/>
              </a:tabLst>
            </a:pPr>
            <a:r>
              <a:rPr lang="en-US" sz="800" dirty="0"/>
              <a:t>S. C. Webster, S. </a:t>
            </a:r>
            <a:r>
              <a:rPr lang="en-US" sz="800" dirty="0" err="1"/>
              <a:t>Weidt</a:t>
            </a:r>
            <a:r>
              <a:rPr lang="en-US" sz="800" dirty="0"/>
              <a:t>, K. Lake, J. J. </a:t>
            </a:r>
            <a:r>
              <a:rPr lang="en-US" sz="800" dirty="0" err="1"/>
              <a:t>McLoughlin</a:t>
            </a:r>
            <a:r>
              <a:rPr lang="en-US" sz="800" dirty="0"/>
              <a:t> and W. K. </a:t>
            </a:r>
            <a:r>
              <a:rPr lang="en-US" sz="800" dirty="0" err="1"/>
              <a:t>Hensinger</a:t>
            </a:r>
            <a:r>
              <a:rPr lang="en-US" sz="800" dirty="0"/>
              <a:t>, </a:t>
            </a:r>
            <a:r>
              <a:rPr lang="en-GB" sz="800" dirty="0"/>
              <a:t>Phys. Rev. </a:t>
            </a:r>
            <a:r>
              <a:rPr lang="en-GB" sz="800" dirty="0" err="1"/>
              <a:t>Lett</a:t>
            </a:r>
            <a:r>
              <a:rPr lang="en-GB" sz="800" dirty="0"/>
              <a:t>. 111, 140501 (2013)</a:t>
            </a:r>
            <a:endParaRPr lang="en-US" sz="800" u="sng" dirty="0"/>
          </a:p>
        </p:txBody>
      </p:sp>
    </p:spTree>
    <p:extLst>
      <p:ext uri="{BB962C8B-B14F-4D97-AF65-F5344CB8AC3E}">
        <p14:creationId xmlns:p14="http://schemas.microsoft.com/office/powerpoint/2010/main" val="3130263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Lifetime measurement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dressed-states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208833" y="5589240"/>
            <a:ext cx="37952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  <a:p>
            <a:r>
              <a:rPr lang="en-GB" dirty="0" smtClean="0">
                <a:solidFill>
                  <a:prstClr val="black"/>
                </a:solidFill>
              </a:rPr>
              <a:t>Lifetime of      = 550 </a:t>
            </a:r>
            <a:r>
              <a:rPr lang="en-GB" dirty="0" err="1" smtClean="0">
                <a:solidFill>
                  <a:prstClr val="black"/>
                </a:solidFill>
              </a:rPr>
              <a:t>ms</a:t>
            </a:r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3" t="41474" r="60000" b="4632"/>
          <a:stretch/>
        </p:blipFill>
        <p:spPr bwMode="auto">
          <a:xfrm>
            <a:off x="3995936" y="3573016"/>
            <a:ext cx="4752528" cy="3072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265" y="5890633"/>
            <a:ext cx="380551" cy="294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5" name="Group 34"/>
          <p:cNvGrpSpPr/>
          <p:nvPr/>
        </p:nvGrpSpPr>
        <p:grpSpPr>
          <a:xfrm>
            <a:off x="339379" y="3148919"/>
            <a:ext cx="1228822" cy="320638"/>
            <a:chOff x="339378" y="3148919"/>
            <a:chExt cx="1293497" cy="320638"/>
          </a:xfrm>
        </p:grpSpPr>
        <p:pic>
          <p:nvPicPr>
            <p:cNvPr id="36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741" y="3148919"/>
              <a:ext cx="432047" cy="320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7" name="Straight Connector 36"/>
            <p:cNvCxnSpPr/>
            <p:nvPr/>
          </p:nvCxnSpPr>
          <p:spPr>
            <a:xfrm>
              <a:off x="339378" y="3464646"/>
              <a:ext cx="1293497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1" name="Straight Arrow Connector 40"/>
          <p:cNvCxnSpPr/>
          <p:nvPr/>
        </p:nvCxnSpPr>
        <p:spPr>
          <a:xfrm flipV="1">
            <a:off x="2717480" y="2412937"/>
            <a:ext cx="1008112" cy="3096344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blipFill rotWithShape="1">
                <a:blip r:embed="rId16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>
          <a:xfrm flipH="1" flipV="1">
            <a:off x="707666" y="3466769"/>
            <a:ext cx="1296063" cy="2059388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blipFill rotWithShape="1">
                <a:blip r:embed="rId17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7" name="Picture 4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5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9" name="Straight Connector 58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2861697" y="2068799"/>
            <a:ext cx="1358172" cy="332344"/>
            <a:chOff x="2797022" y="2068799"/>
            <a:chExt cx="1358172" cy="332344"/>
          </a:xfrm>
        </p:grpSpPr>
        <p:pic>
          <p:nvPicPr>
            <p:cNvPr id="62" name="Picture 2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029" y="2068799"/>
              <a:ext cx="440315" cy="288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3" name="Straight Connector 62"/>
            <p:cNvCxnSpPr/>
            <p:nvPr/>
          </p:nvCxnSpPr>
          <p:spPr>
            <a:xfrm>
              <a:off x="2797022" y="2401143"/>
              <a:ext cx="1358172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8" name="Picture 4" descr="C:\Users\JR1211\Desktop\MRes Project Presentation\Pictures\adiabatic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362" y="1628800"/>
            <a:ext cx="4217196" cy="200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 30"/>
          <p:cNvGrpSpPr/>
          <p:nvPr/>
        </p:nvGrpSpPr>
        <p:grpSpPr>
          <a:xfrm>
            <a:off x="4067944" y="2555612"/>
            <a:ext cx="931482" cy="945396"/>
            <a:chOff x="4283968" y="1907540"/>
            <a:chExt cx="931482" cy="945396"/>
          </a:xfrm>
        </p:grpSpPr>
        <p:cxnSp>
          <p:nvCxnSpPr>
            <p:cNvPr id="32" name="Straight Arrow Connector 31"/>
            <p:cNvCxnSpPr/>
            <p:nvPr/>
          </p:nvCxnSpPr>
          <p:spPr>
            <a:xfrm flipV="1">
              <a:off x="4499992" y="2267580"/>
              <a:ext cx="0" cy="4320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>
                <a:xfrm>
                  <a:off x="4283968" y="1907540"/>
                  <a:ext cx="667170" cy="39164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l-GR" i="1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latin typeface="Cambria Math"/>
                                <a:ea typeface="Cambria Math"/>
                              </a:rPr>
                              <m:t>Ω</m:t>
                            </m:r>
                          </m:e>
                          <m:sub>
                            <m:r>
                              <a:rPr lang="el-GR" i="1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  <m:r>
                              <a:rPr lang="en-GB" i="1">
                                <a:latin typeface="Cambria Math"/>
                                <a:ea typeface="Cambria Math"/>
                              </a:rPr>
                              <m:t>𝑤</m:t>
                            </m:r>
                          </m:sub>
                          <m:sup/>
                        </m:sSubSup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83968" y="1907540"/>
                  <a:ext cx="667170" cy="391646"/>
                </a:xfrm>
                <a:prstGeom prst="rect">
                  <a:avLst/>
                </a:prstGeom>
                <a:blipFill rotWithShape="1">
                  <a:blip r:embed="rId23"/>
                  <a:stretch>
                    <a:fillRect b="-312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/>
                <p:nvPr/>
              </p:nvSpPr>
              <p:spPr>
                <a:xfrm>
                  <a:off x="4860032" y="2483604"/>
                  <a:ext cx="3554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𝑡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60032" y="2483604"/>
                  <a:ext cx="355418" cy="369332"/>
                </a:xfrm>
                <a:prstGeom prst="rect">
                  <a:avLst/>
                </a:prstGeom>
                <a:blipFill rotWithShape="1"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6" name="Straight Arrow Connector 45"/>
            <p:cNvCxnSpPr/>
            <p:nvPr/>
          </p:nvCxnSpPr>
          <p:spPr>
            <a:xfrm rot="5400000" flipV="1">
              <a:off x="4716016" y="2482010"/>
              <a:ext cx="0" cy="4320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/>
          <p:cNvSpPr/>
          <p:nvPr/>
        </p:nvSpPr>
        <p:spPr>
          <a:xfrm>
            <a:off x="6005052" y="2338290"/>
            <a:ext cx="1026000" cy="71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6361153" y="3316342"/>
            <a:ext cx="304225" cy="184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6334348" y="3212976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t</a:t>
            </a:r>
            <a:r>
              <a:rPr lang="en-GB" baseline="-25000" dirty="0" err="1" smtClean="0"/>
              <a:t>h</a:t>
            </a:r>
            <a:endParaRPr lang="en-GB" baseline="-25000" dirty="0"/>
          </a:p>
        </p:txBody>
      </p:sp>
      <p:pic>
        <p:nvPicPr>
          <p:cNvPr id="30" name="Picture 2"/>
          <p:cNvPicPr>
            <a:picLocks noChangeAspect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8" name="Group 37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39" name="Picture 3"/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Isosceles Triangle 41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/>
          <p:cNvSpPr/>
          <p:nvPr/>
        </p:nvSpPr>
        <p:spPr>
          <a:xfrm>
            <a:off x="3779912" y="6645359"/>
            <a:ext cx="5454352" cy="211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93000"/>
              </a:lnSpc>
              <a:tabLst>
                <a:tab pos="0" algn="l"/>
                <a:tab pos="449263" algn="l"/>
                <a:tab pos="900113" algn="l"/>
                <a:tab pos="1349375" algn="l"/>
                <a:tab pos="1792288" algn="l"/>
                <a:tab pos="2241550" algn="l"/>
                <a:tab pos="2692400" algn="l"/>
                <a:tab pos="3141663" algn="l"/>
                <a:tab pos="3584575" algn="l"/>
                <a:tab pos="4041775" algn="l"/>
                <a:tab pos="4484688" algn="l"/>
                <a:tab pos="4940300" algn="l"/>
                <a:tab pos="5383213" algn="l"/>
                <a:tab pos="5840413" algn="l"/>
                <a:tab pos="6283325" algn="l"/>
                <a:tab pos="6732588" algn="l"/>
                <a:tab pos="7175500" algn="l"/>
                <a:tab pos="7624763" algn="l"/>
                <a:tab pos="8067675" algn="l"/>
                <a:tab pos="8524875" algn="l"/>
                <a:tab pos="8974138" algn="l"/>
                <a:tab pos="9410700" algn="l"/>
                <a:tab pos="10123488" algn="l"/>
                <a:tab pos="10850563" algn="l"/>
                <a:tab pos="11576050" algn="l"/>
              </a:tabLst>
            </a:pPr>
            <a:r>
              <a:rPr lang="en-US" sz="800" dirty="0"/>
              <a:t>S. C. Webster, S. </a:t>
            </a:r>
            <a:r>
              <a:rPr lang="en-US" sz="800" dirty="0" err="1"/>
              <a:t>Weidt</a:t>
            </a:r>
            <a:r>
              <a:rPr lang="en-US" sz="800" dirty="0"/>
              <a:t>, K. Lake, J. J. </a:t>
            </a:r>
            <a:r>
              <a:rPr lang="en-US" sz="800" dirty="0" err="1"/>
              <a:t>McLoughlin</a:t>
            </a:r>
            <a:r>
              <a:rPr lang="en-US" sz="800" dirty="0"/>
              <a:t> and W. K. </a:t>
            </a:r>
            <a:r>
              <a:rPr lang="en-US" sz="800" dirty="0" err="1"/>
              <a:t>Hensinger</a:t>
            </a:r>
            <a:r>
              <a:rPr lang="en-US" sz="800" dirty="0"/>
              <a:t>, </a:t>
            </a:r>
            <a:r>
              <a:rPr lang="en-GB" sz="800" dirty="0"/>
              <a:t>Phys. Rev. </a:t>
            </a:r>
            <a:r>
              <a:rPr lang="en-GB" sz="800" dirty="0" err="1"/>
              <a:t>Lett</a:t>
            </a:r>
            <a:r>
              <a:rPr lang="en-GB" sz="800" dirty="0"/>
              <a:t>. 111, 140501 (2013)</a:t>
            </a:r>
            <a:endParaRPr lang="en-US" sz="800" u="sng" dirty="0"/>
          </a:p>
        </p:txBody>
      </p:sp>
    </p:spTree>
    <p:extLst>
      <p:ext uri="{BB962C8B-B14F-4D97-AF65-F5344CB8AC3E}">
        <p14:creationId xmlns:p14="http://schemas.microsoft.com/office/powerpoint/2010/main" val="4162647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Qubit manipulation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dressed-states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4202696" y="2924944"/>
            <a:ext cx="0" cy="2592288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138021" y="3988447"/>
                <a:ext cx="6467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8021" y="3988447"/>
                <a:ext cx="646748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>
          <a:xfrm flipV="1">
            <a:off x="4461396" y="2393193"/>
            <a:ext cx="0" cy="531751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4461396" y="2924944"/>
            <a:ext cx="0" cy="531751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533404" y="2459662"/>
                <a:ext cx="6843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404" y="2459662"/>
                <a:ext cx="68435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533404" y="2991413"/>
                <a:ext cx="6843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404" y="2991413"/>
                <a:ext cx="684355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5148065" y="4130948"/>
            <a:ext cx="3600399" cy="954236"/>
            <a:chOff x="5148065" y="3573016"/>
            <a:chExt cx="3600399" cy="95423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>
                <a:xfrm>
                  <a:off x="5148065" y="3573016"/>
                  <a:ext cx="3600399" cy="95423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GB" dirty="0" smtClean="0"/>
                    <a:t>One </a:t>
                  </a:r>
                  <a:r>
                    <a:rPr lang="en-GB" dirty="0" err="1" smtClean="0"/>
                    <a:t>rf</a:t>
                  </a:r>
                  <a:r>
                    <a:rPr lang="en-GB" dirty="0" smtClean="0"/>
                    <a:t> field coupling     to         will drive      to       as long as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l-GR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Ω</m:t>
                          </m:r>
                        </m:e>
                        <m:sub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𝑟𝑓</m:t>
                          </m:r>
                        </m:sub>
                        <m:sup/>
                      </m:sSubSup>
                    </m:oMath>
                  </a14:m>
                  <a:r>
                    <a:rPr lang="en-GB" dirty="0" smtClean="0"/>
                    <a:t> &lt;&lt;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l-GR" i="1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/>
                              <a:ea typeface="Cambria Math"/>
                            </a:rPr>
                            <m:t>Ω</m:t>
                          </m:r>
                        </m:e>
                        <m:sub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𝜇</m:t>
                          </m:r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𝑤</m:t>
                          </m:r>
                        </m:sub>
                        <m:sup/>
                      </m:sSubSup>
                    </m:oMath>
                  </a14:m>
                  <a:endParaRPr lang="en-GB" dirty="0" smtClean="0"/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48065" y="3573016"/>
                  <a:ext cx="3600399" cy="954236"/>
                </a:xfrm>
                <a:prstGeom prst="rect">
                  <a:avLst/>
                </a:prstGeom>
                <a:blipFill rotWithShape="1">
                  <a:blip r:embed="rId21"/>
                  <a:stretch>
                    <a:fillRect l="-1354" t="-3205" r="-4907" b="-897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7" name="Picture 5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5036" y="3873843"/>
              <a:ext cx="384049" cy="289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8" name="Picture 2"/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26723" y="3592835"/>
              <a:ext cx="469677" cy="2726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9" name="Picture 5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2988" y="3584513"/>
              <a:ext cx="384049" cy="289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0" name="Picture 2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6217" y="3878573"/>
              <a:ext cx="380551" cy="2945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62" name="Straight Arrow Connector 61"/>
          <p:cNvCxnSpPr/>
          <p:nvPr/>
        </p:nvCxnSpPr>
        <p:spPr>
          <a:xfrm flipV="1">
            <a:off x="2510367" y="2426558"/>
            <a:ext cx="394429" cy="465728"/>
          </a:xfrm>
          <a:prstGeom prst="straightConnector1">
            <a:avLst/>
          </a:prstGeom>
          <a:ln w="2857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2771800" y="2520326"/>
                <a:ext cx="620298" cy="4002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l-GR" i="1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i="1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</a:rPr>
                            <m:t>Ω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</a:rPr>
                            <m:t>𝑟𝑓</m:t>
                          </m:r>
                        </m:sub>
                        <m:sup/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2520326"/>
                <a:ext cx="620298" cy="400238"/>
              </a:xfrm>
              <a:prstGeom prst="rect">
                <a:avLst/>
              </a:prstGeom>
              <a:blipFill rotWithShape="1">
                <a:blip r:embed="rId9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/>
          <p:cNvCxnSpPr/>
          <p:nvPr/>
        </p:nvCxnSpPr>
        <p:spPr>
          <a:xfrm>
            <a:off x="1565073" y="3043431"/>
            <a:ext cx="1293497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148064" y="2554723"/>
                <a:ext cx="3491880" cy="14941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/>
                  <a:t>Significant non-linear </a:t>
                </a:r>
                <a:r>
                  <a:rPr lang="en-GB" dirty="0" smtClean="0"/>
                  <a:t>Zeeman </a:t>
                </a:r>
                <a:r>
                  <a:rPr lang="en-GB" dirty="0"/>
                  <a:t>shift for small B-fields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GB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en-GB" i="1"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sub>
                        </m:sSub>
                      </m:e>
                      <m:sup>
                        <m:r>
                          <a:rPr lang="en-GB" i="1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r>
                      <a:rPr lang="en-GB" i="1">
                        <a:latin typeface="Cambria Math"/>
                        <a:ea typeface="Cambria Math"/>
                      </a:rPr>
                      <m:t>≠</m:t>
                    </m:r>
                    <m:sSup>
                      <m:sSupPr>
                        <m:ctrlPr>
                          <a:rPr lang="en-GB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GB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en-GB" i="1"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sub>
                        </m:sSub>
                      </m:e>
                      <m:sup>
                        <m:r>
                          <a:rPr lang="en-GB" i="1">
                            <a:latin typeface="Cambria Math"/>
                            <a:ea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GB" dirty="0"/>
                  <a:t>)</a:t>
                </a:r>
                <a:endParaRPr lang="en-GB" dirty="0" smtClean="0"/>
              </a:p>
              <a:p>
                <a:endParaRPr lang="en-GB" dirty="0"/>
              </a:p>
              <a:p>
                <a:r>
                  <a:rPr lang="en-GB" dirty="0" smtClean="0"/>
                  <a:t>10 Gauss – 31 kHz</a:t>
                </a:r>
                <a:endParaRPr lang="en-GB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2554723"/>
                <a:ext cx="3491880" cy="1494127"/>
              </a:xfrm>
              <a:prstGeom prst="rect">
                <a:avLst/>
              </a:prstGeom>
              <a:blipFill rotWithShape="1">
                <a:blip r:embed="rId25"/>
                <a:stretch>
                  <a:fillRect l="-1396" t="-20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339379" y="3148919"/>
            <a:ext cx="1228822" cy="320638"/>
            <a:chOff x="339378" y="3148919"/>
            <a:chExt cx="1293497" cy="320638"/>
          </a:xfrm>
        </p:grpSpPr>
        <p:pic>
          <p:nvPicPr>
            <p:cNvPr id="37" name="Picture 3"/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741" y="3148919"/>
              <a:ext cx="432047" cy="320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8" name="Straight Connector 37"/>
            <p:cNvCxnSpPr/>
            <p:nvPr/>
          </p:nvCxnSpPr>
          <p:spPr>
            <a:xfrm>
              <a:off x="339378" y="3464646"/>
              <a:ext cx="1293497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9" name="Straight Arrow Connector 38"/>
          <p:cNvCxnSpPr/>
          <p:nvPr/>
        </p:nvCxnSpPr>
        <p:spPr>
          <a:xfrm flipV="1">
            <a:off x="2717480" y="2412937"/>
            <a:ext cx="1008112" cy="3096344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blipFill rotWithShape="1">
                <a:blip r:embed="rId17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/>
          <p:nvPr/>
        </p:nvCxnSpPr>
        <p:spPr>
          <a:xfrm flipH="1" flipV="1">
            <a:off x="707666" y="3466769"/>
            <a:ext cx="1296063" cy="2059388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blipFill rotWithShape="1">
                <a:blip r:embed="rId18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3" name="Straight Connector 62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7" name="Group 66"/>
          <p:cNvGrpSpPr/>
          <p:nvPr/>
        </p:nvGrpSpPr>
        <p:grpSpPr>
          <a:xfrm>
            <a:off x="2861697" y="2068799"/>
            <a:ext cx="1358172" cy="332344"/>
            <a:chOff x="2797022" y="2068799"/>
            <a:chExt cx="1358172" cy="332344"/>
          </a:xfrm>
        </p:grpSpPr>
        <p:pic>
          <p:nvPicPr>
            <p:cNvPr id="68" name="Picture 2"/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029" y="2068799"/>
              <a:ext cx="440315" cy="288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9" name="Straight Connector 68"/>
            <p:cNvCxnSpPr/>
            <p:nvPr/>
          </p:nvCxnSpPr>
          <p:spPr>
            <a:xfrm>
              <a:off x="2797022" y="2401143"/>
              <a:ext cx="1358172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259529" y="2068799"/>
            <a:ext cx="1388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Second order </a:t>
            </a:r>
          </a:p>
          <a:p>
            <a:r>
              <a:rPr lang="en-GB" sz="1400" dirty="0" smtClean="0"/>
              <a:t>Zeeman shift</a:t>
            </a:r>
            <a:endParaRPr lang="en-GB" sz="14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953790" y="2636912"/>
            <a:ext cx="521866" cy="34087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2"/>
          <p:cNvPicPr>
            <a:picLocks noChangeAspect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2" name="Group 51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53" name="Picture 3"/>
            <p:cNvPicPr>
              <a:picLocks noChangeAspect="1" noChangeArrowheads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" name="Isosceles Triangle 53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Rectangle 50"/>
          <p:cNvSpPr/>
          <p:nvPr/>
        </p:nvSpPr>
        <p:spPr>
          <a:xfrm>
            <a:off x="3779912" y="6645359"/>
            <a:ext cx="5454352" cy="211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93000"/>
              </a:lnSpc>
              <a:tabLst>
                <a:tab pos="0" algn="l"/>
                <a:tab pos="449263" algn="l"/>
                <a:tab pos="900113" algn="l"/>
                <a:tab pos="1349375" algn="l"/>
                <a:tab pos="1792288" algn="l"/>
                <a:tab pos="2241550" algn="l"/>
                <a:tab pos="2692400" algn="l"/>
                <a:tab pos="3141663" algn="l"/>
                <a:tab pos="3584575" algn="l"/>
                <a:tab pos="4041775" algn="l"/>
                <a:tab pos="4484688" algn="l"/>
                <a:tab pos="4940300" algn="l"/>
                <a:tab pos="5383213" algn="l"/>
                <a:tab pos="5840413" algn="l"/>
                <a:tab pos="6283325" algn="l"/>
                <a:tab pos="6732588" algn="l"/>
                <a:tab pos="7175500" algn="l"/>
                <a:tab pos="7624763" algn="l"/>
                <a:tab pos="8067675" algn="l"/>
                <a:tab pos="8524875" algn="l"/>
                <a:tab pos="8974138" algn="l"/>
                <a:tab pos="9410700" algn="l"/>
                <a:tab pos="10123488" algn="l"/>
                <a:tab pos="10850563" algn="l"/>
                <a:tab pos="11576050" algn="l"/>
              </a:tabLst>
            </a:pPr>
            <a:r>
              <a:rPr lang="en-US" sz="800" dirty="0"/>
              <a:t>S. C. Webster, S. </a:t>
            </a:r>
            <a:r>
              <a:rPr lang="en-US" sz="800" dirty="0" err="1"/>
              <a:t>Weidt</a:t>
            </a:r>
            <a:r>
              <a:rPr lang="en-US" sz="800" dirty="0"/>
              <a:t>, K. Lake, J. J. </a:t>
            </a:r>
            <a:r>
              <a:rPr lang="en-US" sz="800" dirty="0" err="1"/>
              <a:t>McLoughlin</a:t>
            </a:r>
            <a:r>
              <a:rPr lang="en-US" sz="800" dirty="0"/>
              <a:t> and W. K. </a:t>
            </a:r>
            <a:r>
              <a:rPr lang="en-US" sz="800" dirty="0" err="1"/>
              <a:t>Hensinger</a:t>
            </a:r>
            <a:r>
              <a:rPr lang="en-US" sz="800" dirty="0"/>
              <a:t>, </a:t>
            </a:r>
            <a:r>
              <a:rPr lang="en-GB" sz="800" dirty="0"/>
              <a:t>Phys. Rev. </a:t>
            </a:r>
            <a:r>
              <a:rPr lang="en-GB" sz="800" dirty="0" err="1"/>
              <a:t>Lett</a:t>
            </a:r>
            <a:r>
              <a:rPr lang="en-GB" sz="800" dirty="0"/>
              <a:t>. 111, 140501 (2013)</a:t>
            </a:r>
            <a:endParaRPr lang="en-US" sz="800" u="sng" dirty="0"/>
          </a:p>
        </p:txBody>
      </p:sp>
    </p:spTree>
    <p:extLst>
      <p:ext uri="{BB962C8B-B14F-4D97-AF65-F5344CB8AC3E}">
        <p14:creationId xmlns:p14="http://schemas.microsoft.com/office/powerpoint/2010/main" val="391970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Rabi oscillations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dressed-states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" t="47158" r="56754" b="11158"/>
          <a:stretch/>
        </p:blipFill>
        <p:spPr bwMode="auto">
          <a:xfrm>
            <a:off x="613317" y="2132856"/>
            <a:ext cx="7986003" cy="293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8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Isosceles Triangle 10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ectangle 7"/>
          <p:cNvSpPr/>
          <p:nvPr/>
        </p:nvSpPr>
        <p:spPr>
          <a:xfrm>
            <a:off x="3779912" y="6645359"/>
            <a:ext cx="5454352" cy="211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93000"/>
              </a:lnSpc>
              <a:tabLst>
                <a:tab pos="0" algn="l"/>
                <a:tab pos="449263" algn="l"/>
                <a:tab pos="900113" algn="l"/>
                <a:tab pos="1349375" algn="l"/>
                <a:tab pos="1792288" algn="l"/>
                <a:tab pos="2241550" algn="l"/>
                <a:tab pos="2692400" algn="l"/>
                <a:tab pos="3141663" algn="l"/>
                <a:tab pos="3584575" algn="l"/>
                <a:tab pos="4041775" algn="l"/>
                <a:tab pos="4484688" algn="l"/>
                <a:tab pos="4940300" algn="l"/>
                <a:tab pos="5383213" algn="l"/>
                <a:tab pos="5840413" algn="l"/>
                <a:tab pos="6283325" algn="l"/>
                <a:tab pos="6732588" algn="l"/>
                <a:tab pos="7175500" algn="l"/>
                <a:tab pos="7624763" algn="l"/>
                <a:tab pos="8067675" algn="l"/>
                <a:tab pos="8524875" algn="l"/>
                <a:tab pos="8974138" algn="l"/>
                <a:tab pos="9410700" algn="l"/>
                <a:tab pos="10123488" algn="l"/>
                <a:tab pos="10850563" algn="l"/>
                <a:tab pos="11576050" algn="l"/>
              </a:tabLst>
            </a:pPr>
            <a:r>
              <a:rPr lang="en-US" sz="800" dirty="0"/>
              <a:t>S. C. Webster, S. </a:t>
            </a:r>
            <a:r>
              <a:rPr lang="en-US" sz="800" dirty="0" err="1"/>
              <a:t>Weidt</a:t>
            </a:r>
            <a:r>
              <a:rPr lang="en-US" sz="800" dirty="0"/>
              <a:t>, K. Lake, J. J. </a:t>
            </a:r>
            <a:r>
              <a:rPr lang="en-US" sz="800" dirty="0" err="1"/>
              <a:t>McLoughlin</a:t>
            </a:r>
            <a:r>
              <a:rPr lang="en-US" sz="800" dirty="0"/>
              <a:t> and W. K. </a:t>
            </a:r>
            <a:r>
              <a:rPr lang="en-US" sz="800" dirty="0" err="1"/>
              <a:t>Hensinger</a:t>
            </a:r>
            <a:r>
              <a:rPr lang="en-US" sz="800" dirty="0"/>
              <a:t>, </a:t>
            </a:r>
            <a:r>
              <a:rPr lang="en-GB" sz="800" dirty="0"/>
              <a:t>Phys. Rev. </a:t>
            </a:r>
            <a:r>
              <a:rPr lang="en-GB" sz="800" dirty="0" err="1"/>
              <a:t>Lett</a:t>
            </a:r>
            <a:r>
              <a:rPr lang="en-GB" sz="800" dirty="0"/>
              <a:t>. 111, 140501 (2013)</a:t>
            </a:r>
            <a:endParaRPr lang="en-US" sz="800" u="sng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7178842"/>
                  </p:ext>
                </p:extLst>
              </p:nvPr>
            </p:nvGraphicFramePr>
            <p:xfrm>
              <a:off x="3707069" y="5151964"/>
              <a:ext cx="5185411" cy="1138047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3169187"/>
                    <a:gridCol w="2016224"/>
                  </a:tblGrid>
                  <a:tr h="30835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l-GR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Ω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𝑟𝑓</m:t>
                                    </m:r>
                                  </m:sub>
                                  <m:sup/>
                                </m:sSubSup>
                                <m:r>
                                  <a:rPr lang="en-GB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/2</m:t>
                                </m:r>
                                <m:r>
                                  <m:rPr>
                                    <m:sty m:val="p"/>
                                  </m:rPr>
                                  <a:rPr lang="el-GR" b="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π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prstClr val="black"/>
                              </a:solidFill>
                            </a:rPr>
                            <a:t>1.4 kHz</a:t>
                          </a:r>
                          <a:endParaRPr lang="en-GB" dirty="0" smtClean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Dressed coherence</a:t>
                          </a:r>
                          <a:r>
                            <a:rPr lang="en-GB" baseline="0" dirty="0" smtClean="0"/>
                            <a:t> time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/>
                            <a:t>500 </a:t>
                          </a:r>
                          <a:r>
                            <a:rPr lang="en-GB" dirty="0" err="1" smtClean="0"/>
                            <a:t>ms</a:t>
                          </a:r>
                          <a:endParaRPr lang="en-GB" dirty="0" smtClean="0">
                            <a:latin typeface="+mn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Bare coherence time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/>
                            <a:t>500 </a:t>
                          </a:r>
                          <a:r>
                            <a:rPr lang="el-GR" dirty="0" smtClean="0"/>
                            <a:t>μ</a:t>
                          </a:r>
                          <a:r>
                            <a:rPr lang="en-GB" dirty="0" smtClean="0"/>
                            <a:t>s </a:t>
                          </a:r>
                          <a:endParaRPr lang="en-GB" dirty="0" smtClean="0"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7178842"/>
                  </p:ext>
                </p:extLst>
              </p:nvPr>
            </p:nvGraphicFramePr>
            <p:xfrm>
              <a:off x="3707069" y="5151964"/>
              <a:ext cx="5185411" cy="1138047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3169187"/>
                    <a:gridCol w="2016224"/>
                  </a:tblGrid>
                  <a:tr h="39636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t="-3077" r="-63654" b="-21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prstClr val="black"/>
                              </a:solidFill>
                            </a:rPr>
                            <a:t>1.4 kHz</a:t>
                          </a:r>
                          <a:endParaRPr lang="en-GB" dirty="0" smtClean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Dressed coherence</a:t>
                          </a:r>
                          <a:r>
                            <a:rPr lang="en-GB" baseline="0" dirty="0" smtClean="0"/>
                            <a:t> time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/>
                            <a:t>500 </a:t>
                          </a:r>
                          <a:r>
                            <a:rPr lang="en-GB" dirty="0" err="1" smtClean="0"/>
                            <a:t>ms</a:t>
                          </a:r>
                          <a:endParaRPr lang="en-GB" dirty="0" smtClean="0">
                            <a:latin typeface="+mn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Bare coherence time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/>
                            <a:t>500 </a:t>
                          </a:r>
                          <a:r>
                            <a:rPr lang="el-GR" dirty="0" smtClean="0"/>
                            <a:t>μ</a:t>
                          </a:r>
                          <a:r>
                            <a:rPr lang="en-GB" dirty="0" smtClean="0"/>
                            <a:t>s </a:t>
                          </a:r>
                          <a:endParaRPr lang="en-GB" dirty="0" smtClean="0"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9388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32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Isosceles Triangle 38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Ramsey experiment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dressed-states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580112" y="299695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A</a:t>
            </a:r>
            <a:r>
              <a:rPr lang="en-GB" dirty="0" smtClean="0"/>
              <a:t>rbitrary qubit rotations are </a:t>
            </a:r>
          </a:p>
          <a:p>
            <a:r>
              <a:rPr lang="en-GB" dirty="0" smtClean="0"/>
              <a:t>possible</a:t>
            </a:r>
            <a:endParaRPr lang="en-GB" dirty="0"/>
          </a:p>
        </p:txBody>
      </p:sp>
      <p:grpSp>
        <p:nvGrpSpPr>
          <p:cNvPr id="6" name="Group 5"/>
          <p:cNvGrpSpPr/>
          <p:nvPr/>
        </p:nvGrpSpPr>
        <p:grpSpPr>
          <a:xfrm>
            <a:off x="4067944" y="5229200"/>
            <a:ext cx="864096" cy="864096"/>
            <a:chOff x="1403648" y="2420888"/>
            <a:chExt cx="1296144" cy="1296144"/>
          </a:xfrm>
        </p:grpSpPr>
        <p:sp>
          <p:nvSpPr>
            <p:cNvPr id="7" name="Oval 6"/>
            <p:cNvSpPr/>
            <p:nvPr/>
          </p:nvSpPr>
          <p:spPr>
            <a:xfrm>
              <a:off x="1403648" y="2420888"/>
              <a:ext cx="1296144" cy="12961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1403648" y="2852936"/>
              <a:ext cx="1296144" cy="432048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9" name="Straight Arrow Connector 8"/>
          <p:cNvCxnSpPr/>
          <p:nvPr/>
        </p:nvCxnSpPr>
        <p:spPr>
          <a:xfrm flipV="1">
            <a:off x="4499992" y="5229200"/>
            <a:ext cx="0" cy="432048"/>
          </a:xfrm>
          <a:prstGeom prst="straightConnector1">
            <a:avLst/>
          </a:prstGeom>
          <a:ln w="28575">
            <a:solidFill>
              <a:schemeClr val="accent1">
                <a:alpha val="31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endCxn id="7" idx="6"/>
          </p:cNvCxnSpPr>
          <p:nvPr/>
        </p:nvCxnSpPr>
        <p:spPr>
          <a:xfrm>
            <a:off x="4499992" y="5661248"/>
            <a:ext cx="432048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7" idx="7"/>
          </p:cNvCxnSpPr>
          <p:nvPr/>
        </p:nvCxnSpPr>
        <p:spPr>
          <a:xfrm flipV="1">
            <a:off x="4499992" y="5355744"/>
            <a:ext cx="305504" cy="305504"/>
          </a:xfrm>
          <a:prstGeom prst="straightConnector1">
            <a:avLst/>
          </a:prstGeom>
          <a:ln w="28575">
            <a:solidFill>
              <a:schemeClr val="accent1">
                <a:alpha val="5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707904" y="6093296"/>
            <a:ext cx="15121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Detuned </a:t>
            </a:r>
            <a:r>
              <a:rPr lang="el-GR" dirty="0" smtClean="0"/>
              <a:t>π</a:t>
            </a:r>
            <a:r>
              <a:rPr lang="en-GB" dirty="0"/>
              <a:t>/2 pulse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5508104" y="5229200"/>
            <a:ext cx="864096" cy="864096"/>
            <a:chOff x="1403648" y="2420888"/>
            <a:chExt cx="1296144" cy="1296144"/>
          </a:xfrm>
        </p:grpSpPr>
        <p:sp>
          <p:nvSpPr>
            <p:cNvPr id="20" name="Oval 19"/>
            <p:cNvSpPr/>
            <p:nvPr/>
          </p:nvSpPr>
          <p:spPr>
            <a:xfrm>
              <a:off x="1403648" y="2420888"/>
              <a:ext cx="1296144" cy="12961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/>
            <p:cNvSpPr/>
            <p:nvPr/>
          </p:nvSpPr>
          <p:spPr>
            <a:xfrm>
              <a:off x="1403648" y="2852936"/>
              <a:ext cx="1296144" cy="432048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5220072" y="6093296"/>
            <a:ext cx="14401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Free</a:t>
            </a:r>
          </a:p>
          <a:p>
            <a:pPr algn="ctr"/>
            <a:r>
              <a:rPr lang="en-GB" dirty="0" smtClean="0"/>
              <a:t>precession</a:t>
            </a:r>
            <a:endParaRPr lang="en-GB" dirty="0"/>
          </a:p>
        </p:txBody>
      </p:sp>
      <p:cxnSp>
        <p:nvCxnSpPr>
          <p:cNvPr id="23" name="Straight Arrow Connector 22"/>
          <p:cNvCxnSpPr>
            <a:endCxn id="21" idx="3"/>
          </p:cNvCxnSpPr>
          <p:nvPr/>
        </p:nvCxnSpPr>
        <p:spPr>
          <a:xfrm flipH="1">
            <a:off x="5634648" y="5661248"/>
            <a:ext cx="305504" cy="10183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940152" y="5661248"/>
            <a:ext cx="144016" cy="144016"/>
          </a:xfrm>
          <a:prstGeom prst="straightConnector1">
            <a:avLst/>
          </a:prstGeom>
          <a:ln w="28575">
            <a:solidFill>
              <a:schemeClr val="accent1">
                <a:alpha val="5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21" idx="6"/>
          </p:cNvCxnSpPr>
          <p:nvPr/>
        </p:nvCxnSpPr>
        <p:spPr>
          <a:xfrm>
            <a:off x="5940152" y="5661248"/>
            <a:ext cx="432048" cy="0"/>
          </a:xfrm>
          <a:prstGeom prst="straightConnector1">
            <a:avLst/>
          </a:prstGeom>
          <a:ln w="28575">
            <a:solidFill>
              <a:schemeClr val="accent1">
                <a:alpha val="31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6948264" y="5229200"/>
            <a:ext cx="864096" cy="864096"/>
            <a:chOff x="1403648" y="2420888"/>
            <a:chExt cx="1296144" cy="1296144"/>
          </a:xfrm>
        </p:grpSpPr>
        <p:sp>
          <p:nvSpPr>
            <p:cNvPr id="35" name="Oval 34"/>
            <p:cNvSpPr/>
            <p:nvPr/>
          </p:nvSpPr>
          <p:spPr>
            <a:xfrm>
              <a:off x="1403648" y="2852936"/>
              <a:ext cx="1296144" cy="432048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 33"/>
            <p:cNvSpPr/>
            <p:nvPr/>
          </p:nvSpPr>
          <p:spPr>
            <a:xfrm>
              <a:off x="1403648" y="2420888"/>
              <a:ext cx="1296144" cy="12961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6" name="Straight Arrow Connector 35"/>
          <p:cNvCxnSpPr/>
          <p:nvPr/>
        </p:nvCxnSpPr>
        <p:spPr>
          <a:xfrm flipH="1" flipV="1">
            <a:off x="7227560" y="5229200"/>
            <a:ext cx="152752" cy="4320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35" idx="1"/>
          </p:cNvCxnSpPr>
          <p:nvPr/>
        </p:nvCxnSpPr>
        <p:spPr>
          <a:xfrm flipH="1" flipV="1">
            <a:off x="7074808" y="5559413"/>
            <a:ext cx="305504" cy="101835"/>
          </a:xfrm>
          <a:prstGeom prst="straightConnector1">
            <a:avLst/>
          </a:prstGeom>
          <a:ln w="28575">
            <a:solidFill>
              <a:schemeClr val="accent1">
                <a:alpha val="5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endCxn id="35" idx="3"/>
          </p:cNvCxnSpPr>
          <p:nvPr/>
        </p:nvCxnSpPr>
        <p:spPr>
          <a:xfrm flipH="1">
            <a:off x="7074808" y="5661248"/>
            <a:ext cx="305504" cy="101835"/>
          </a:xfrm>
          <a:prstGeom prst="straightConnector1">
            <a:avLst/>
          </a:prstGeom>
          <a:ln w="28575">
            <a:solidFill>
              <a:schemeClr val="accent1">
                <a:alpha val="31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4" t="41532" r="61805" b="6315"/>
          <a:stretch/>
        </p:blipFill>
        <p:spPr bwMode="auto">
          <a:xfrm>
            <a:off x="611560" y="1916832"/>
            <a:ext cx="4608512" cy="32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6660232" y="6093296"/>
            <a:ext cx="15121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Detuned </a:t>
            </a:r>
            <a:r>
              <a:rPr lang="el-GR" dirty="0" smtClean="0"/>
              <a:t>π</a:t>
            </a:r>
            <a:r>
              <a:rPr lang="en-GB" dirty="0"/>
              <a:t>/2 pulse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779912" y="6645359"/>
            <a:ext cx="5454352" cy="211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93000"/>
              </a:lnSpc>
              <a:tabLst>
                <a:tab pos="0" algn="l"/>
                <a:tab pos="449263" algn="l"/>
                <a:tab pos="900113" algn="l"/>
                <a:tab pos="1349375" algn="l"/>
                <a:tab pos="1792288" algn="l"/>
                <a:tab pos="2241550" algn="l"/>
                <a:tab pos="2692400" algn="l"/>
                <a:tab pos="3141663" algn="l"/>
                <a:tab pos="3584575" algn="l"/>
                <a:tab pos="4041775" algn="l"/>
                <a:tab pos="4484688" algn="l"/>
                <a:tab pos="4940300" algn="l"/>
                <a:tab pos="5383213" algn="l"/>
                <a:tab pos="5840413" algn="l"/>
                <a:tab pos="6283325" algn="l"/>
                <a:tab pos="6732588" algn="l"/>
                <a:tab pos="7175500" algn="l"/>
                <a:tab pos="7624763" algn="l"/>
                <a:tab pos="8067675" algn="l"/>
                <a:tab pos="8524875" algn="l"/>
                <a:tab pos="8974138" algn="l"/>
                <a:tab pos="9410700" algn="l"/>
                <a:tab pos="10123488" algn="l"/>
                <a:tab pos="10850563" algn="l"/>
                <a:tab pos="11576050" algn="l"/>
              </a:tabLst>
            </a:pPr>
            <a:r>
              <a:rPr lang="en-US" sz="800" dirty="0"/>
              <a:t>S. C. Webster, S. </a:t>
            </a:r>
            <a:r>
              <a:rPr lang="en-US" sz="800" dirty="0" err="1"/>
              <a:t>Weidt</a:t>
            </a:r>
            <a:r>
              <a:rPr lang="en-US" sz="800" dirty="0"/>
              <a:t>, K. Lake, J. J. </a:t>
            </a:r>
            <a:r>
              <a:rPr lang="en-US" sz="800" dirty="0" err="1"/>
              <a:t>McLoughlin</a:t>
            </a:r>
            <a:r>
              <a:rPr lang="en-US" sz="800" dirty="0"/>
              <a:t> and W. K. </a:t>
            </a:r>
            <a:r>
              <a:rPr lang="en-US" sz="800" dirty="0" err="1"/>
              <a:t>Hensinger</a:t>
            </a:r>
            <a:r>
              <a:rPr lang="en-US" sz="800" dirty="0"/>
              <a:t>, </a:t>
            </a:r>
            <a:r>
              <a:rPr lang="en-GB" sz="800" dirty="0"/>
              <a:t>Phys. Rev. </a:t>
            </a:r>
            <a:r>
              <a:rPr lang="en-GB" sz="800" dirty="0" err="1"/>
              <a:t>Lett</a:t>
            </a:r>
            <a:r>
              <a:rPr lang="en-GB" sz="800" dirty="0"/>
              <a:t>. 111, 140501 (2013)</a:t>
            </a:r>
            <a:endParaRPr lang="en-US" sz="800" u="sng" dirty="0"/>
          </a:p>
        </p:txBody>
      </p:sp>
    </p:spTree>
    <p:extLst>
      <p:ext uri="{BB962C8B-B14F-4D97-AF65-F5344CB8AC3E}">
        <p14:creationId xmlns:p14="http://schemas.microsoft.com/office/powerpoint/2010/main" val="194663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Isosceles Triangle 17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Creating a magnetic field gradient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entanglement</a:t>
            </a:r>
          </a:p>
        </p:txBody>
      </p:sp>
      <p:pic>
        <p:nvPicPr>
          <p:cNvPr id="1027" name="Picture 3" descr="E:\DCIM\100CANON\IMG_31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132856"/>
            <a:ext cx="5976664" cy="398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JR1211\Desktop\trap pics\IMG_305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88"/>
          <a:stretch/>
        </p:blipFill>
        <p:spPr bwMode="auto">
          <a:xfrm>
            <a:off x="5652120" y="2132856"/>
            <a:ext cx="1800200" cy="145980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5940152" y="3212976"/>
            <a:ext cx="1055290" cy="24496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 rot="668465">
            <a:off x="6031366" y="3318028"/>
            <a:ext cx="11173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rgbClr val="FF0000"/>
                </a:solidFill>
              </a:rPr>
              <a:t>6 mm</a:t>
            </a:r>
            <a:endParaRPr lang="en-GB" sz="1400" b="1" dirty="0">
              <a:solidFill>
                <a:schemeClr val="bg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283968" y="3457939"/>
            <a:ext cx="1368152" cy="33110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5138446" y="3592656"/>
            <a:ext cx="729698" cy="68600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2555776" y="6203632"/>
            <a:ext cx="6409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Four Samarium Cobalt permanent magnets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843808" y="2564904"/>
            <a:ext cx="360040" cy="77055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6530087" y="5347649"/>
            <a:ext cx="850225" cy="60163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925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40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Isosceles Triangle 40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entanglement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Individual addressing in frequency space</a:t>
            </a:r>
            <a:endParaRPr lang="en-GB" dirty="0"/>
          </a:p>
        </p:txBody>
      </p:sp>
      <p:grpSp>
        <p:nvGrpSpPr>
          <p:cNvPr id="18" name="Group 17"/>
          <p:cNvGrpSpPr/>
          <p:nvPr/>
        </p:nvGrpSpPr>
        <p:grpSpPr>
          <a:xfrm>
            <a:off x="467544" y="2636912"/>
            <a:ext cx="8352928" cy="3323253"/>
            <a:chOff x="467544" y="2636912"/>
            <a:chExt cx="8352928" cy="3323253"/>
          </a:xfrm>
        </p:grpSpPr>
        <p:pic>
          <p:nvPicPr>
            <p:cNvPr id="63" name="Picture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4809" y="3821698"/>
              <a:ext cx="430189" cy="268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49" name="Straight Connector 48"/>
            <p:cNvCxnSpPr/>
            <p:nvPr/>
          </p:nvCxnSpPr>
          <p:spPr>
            <a:xfrm>
              <a:off x="2737748" y="3551511"/>
              <a:ext cx="4218539" cy="0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3881853" y="3112031"/>
              <a:ext cx="4370578" cy="5804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2737748" y="5592632"/>
              <a:ext cx="4218539" cy="7492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1617829" y="3551511"/>
              <a:ext cx="111005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467544" y="4055567"/>
              <a:ext cx="1110053" cy="0"/>
            </a:xfrm>
            <a:prstGeom prst="line">
              <a:avLst/>
            </a:prstGeom>
            <a:ln w="19050"/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686323" y="3520058"/>
              <a:ext cx="111005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1577597" y="4052851"/>
              <a:ext cx="5594714" cy="2717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4542067" y="4185956"/>
              <a:ext cx="1110053" cy="0"/>
            </a:xfrm>
            <a:prstGeom prst="line">
              <a:avLst/>
            </a:prstGeom>
            <a:ln w="19050"/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5652120" y="4181737"/>
              <a:ext cx="1548656" cy="0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7597" y="5664508"/>
              <a:ext cx="281948" cy="2905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7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4128" y="5664509"/>
              <a:ext cx="305150" cy="295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8" name="Picture 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5609" y="2758268"/>
              <a:ext cx="448172" cy="2671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9" name="Picture 9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6721" y="2636912"/>
              <a:ext cx="410525" cy="2755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0" name="Picture 10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477" y="3717031"/>
              <a:ext cx="419217" cy="271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" name="Picture 1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7597" y="3212976"/>
              <a:ext cx="281948" cy="2640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2" name="Picture 13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20" y="3212976"/>
              <a:ext cx="305150" cy="2799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4" name="Straight Arrow Connector 63"/>
            <p:cNvCxnSpPr/>
            <p:nvPr/>
          </p:nvCxnSpPr>
          <p:spPr>
            <a:xfrm flipV="1">
              <a:off x="6956287" y="3551177"/>
              <a:ext cx="0" cy="2043505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/>
                <p:cNvSpPr txBox="1"/>
                <p:nvPr/>
              </p:nvSpPr>
              <p:spPr>
                <a:xfrm>
                  <a:off x="6928351" y="4365104"/>
                  <a:ext cx="603999" cy="3472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65" name="TextBox 6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8351" y="4365104"/>
                  <a:ext cx="603999" cy="347272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 b="-175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2" name="Straight Arrow Connector 71"/>
            <p:cNvCxnSpPr/>
            <p:nvPr/>
          </p:nvCxnSpPr>
          <p:spPr>
            <a:xfrm flipV="1">
              <a:off x="7172311" y="3850900"/>
              <a:ext cx="0" cy="201951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/>
                <p:cNvSpPr txBox="1"/>
                <p:nvPr/>
              </p:nvSpPr>
              <p:spPr>
                <a:xfrm>
                  <a:off x="7172310" y="3919217"/>
                  <a:ext cx="56804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𝜔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77" name="TextBox 7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2310" y="3919217"/>
                  <a:ext cx="568041" cy="369332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9" name="Straight Connector 38"/>
            <p:cNvCxnSpPr/>
            <p:nvPr/>
          </p:nvCxnSpPr>
          <p:spPr>
            <a:xfrm>
              <a:off x="2771799" y="3127360"/>
              <a:ext cx="111005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V="1">
              <a:off x="7884368" y="2975447"/>
              <a:ext cx="346613" cy="1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6796224" y="2975180"/>
              <a:ext cx="111005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5748155" y="5638226"/>
              <a:ext cx="111005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627695" y="5592632"/>
              <a:ext cx="111005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>
              <a:off x="7172311" y="4184863"/>
              <a:ext cx="0" cy="20195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>
              <a:off x="8244408" y="3112031"/>
              <a:ext cx="0" cy="20195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/>
                <p:cNvSpPr txBox="1"/>
                <p:nvPr/>
              </p:nvSpPr>
              <p:spPr>
                <a:xfrm>
                  <a:off x="8252431" y="2856626"/>
                  <a:ext cx="56804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𝜔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70" name="TextBox 6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52431" y="2856626"/>
                  <a:ext cx="568041" cy="369332"/>
                </a:xfrm>
                <a:prstGeom prst="rect">
                  <a:avLst/>
                </a:prstGeom>
                <a:blipFill rotWithShape="1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1" name="Straight Arrow Connector 70"/>
            <p:cNvCxnSpPr/>
            <p:nvPr/>
          </p:nvCxnSpPr>
          <p:spPr>
            <a:xfrm flipV="1">
              <a:off x="8244408" y="2755650"/>
              <a:ext cx="0" cy="20195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Arrow Connector 30"/>
          <p:cNvCxnSpPr/>
          <p:nvPr/>
        </p:nvCxnSpPr>
        <p:spPr>
          <a:xfrm>
            <a:off x="1947937" y="2348880"/>
            <a:ext cx="4424263" cy="0"/>
          </a:xfrm>
          <a:prstGeom prst="straightConnector1">
            <a:avLst/>
          </a:prstGeom>
          <a:ln w="254000">
            <a:gradFill flip="none" rotWithShape="1">
              <a:gsLst>
                <a:gs pos="15000">
                  <a:schemeClr val="accent2"/>
                </a:gs>
                <a:gs pos="40000">
                  <a:srgbClr val="E1464E"/>
                </a:gs>
                <a:gs pos="73000">
                  <a:srgbClr val="EC898E">
                    <a:lumMod val="100000"/>
                  </a:srgb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2915816" y="2195572"/>
            <a:ext cx="2783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Magnetic field strength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800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3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Isosceles Triangle 54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2195736" y="1916832"/>
            <a:ext cx="6920551" cy="4536504"/>
            <a:chOff x="2771799" y="2204867"/>
            <a:chExt cx="6264694" cy="4106587"/>
          </a:xfrm>
        </p:grpSpPr>
        <p:pic>
          <p:nvPicPr>
            <p:cNvPr id="3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04" t="15285" r="32283" b="12207"/>
            <a:stretch>
              <a:fillRect/>
            </a:stretch>
          </p:blipFill>
          <p:spPr bwMode="auto">
            <a:xfrm>
              <a:off x="2771799" y="2204867"/>
              <a:ext cx="6264694" cy="41065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Line 6"/>
            <p:cNvSpPr>
              <a:spLocks noChangeShapeType="1"/>
            </p:cNvSpPr>
            <p:nvPr/>
          </p:nvSpPr>
          <p:spPr bwMode="auto">
            <a:xfrm>
              <a:off x="3923927" y="2636915"/>
              <a:ext cx="43204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5444337" y="2437124"/>
                  <a:ext cx="2306983" cy="2507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14:m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GB" sz="1200" i="1" smtClean="0"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GB" sz="1200" b="0" i="0" smtClean="0">
                          <a:latin typeface="Cambria Math"/>
                          <a:ea typeface="Cambria Math"/>
                        </a:rPr>
                        <m:t>= </m:t>
                      </m:r>
                    </m:oMath>
                  </a14:m>
                  <a:r>
                    <a:rPr lang="en-GB" sz="1200" dirty="0"/>
                    <a:t>2.03 MHz</a:t>
                  </a:r>
                  <a:endParaRPr lang="en-US" sz="1200" dirty="0"/>
                </a:p>
              </p:txBody>
            </p:sp>
          </mc:Choice>
          <mc:Fallback xmlns="">
            <p:sp>
              <p:nvSpPr>
                <p:cNvPr id="41" name="Text 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44337" y="2437124"/>
                  <a:ext cx="2306983" cy="250748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2000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Text Box 7"/>
            <p:cNvSpPr txBox="1">
              <a:spLocks noChangeArrowheads="1"/>
            </p:cNvSpPr>
            <p:nvPr/>
          </p:nvSpPr>
          <p:spPr bwMode="auto">
            <a:xfrm>
              <a:off x="3779911" y="2708920"/>
              <a:ext cx="91492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200" dirty="0" smtClean="0"/>
                <a:t>Ion 1</a:t>
              </a:r>
              <a:endParaRPr lang="en-US" sz="1200" dirty="0"/>
            </a:p>
          </p:txBody>
        </p:sp>
        <p:sp>
          <p:nvSpPr>
            <p:cNvPr id="53" name="Text Box 7"/>
            <p:cNvSpPr txBox="1">
              <a:spLocks noChangeArrowheads="1"/>
            </p:cNvSpPr>
            <p:nvPr/>
          </p:nvSpPr>
          <p:spPr bwMode="auto">
            <a:xfrm>
              <a:off x="8028383" y="2780929"/>
              <a:ext cx="91492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200" dirty="0" smtClean="0"/>
                <a:t>Ion 2</a:t>
              </a:r>
              <a:endParaRPr lang="en-US" sz="1200" dirty="0"/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5"/>
            <a:ext cx="8229600" cy="688622"/>
          </a:xfrm>
        </p:spPr>
        <p:txBody>
          <a:bodyPr/>
          <a:lstStyle/>
          <a:p>
            <a:r>
              <a:rPr lang="en-GB" dirty="0"/>
              <a:t>Individual addressing in frequency space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entanglement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2" name="Table 4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3873960"/>
                  </p:ext>
                </p:extLst>
              </p:nvPr>
            </p:nvGraphicFramePr>
            <p:xfrm>
              <a:off x="395536" y="3281217"/>
              <a:ext cx="1707642" cy="1371919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740537"/>
                    <a:gridCol w="967105"/>
                  </a:tblGrid>
                  <a:tr h="3083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>
                              <a:latin typeface="+mj-lt"/>
                            </a:rPr>
                            <a:t>s</a:t>
                          </a:r>
                          <a:r>
                            <a:rPr lang="en-GB" sz="1400" baseline="0" dirty="0" smtClean="0">
                              <a:latin typeface="+mj-lt"/>
                            </a:rPr>
                            <a:t> 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6 </a:t>
                          </a:r>
                          <a:r>
                            <a:rPr lang="el-GR" sz="1400" dirty="0" smtClean="0">
                              <a:latin typeface="Lucida Sans Unicode"/>
                              <a:cs typeface="Lucida Sans Unicode"/>
                            </a:rPr>
                            <a:t>μ</a:t>
                          </a:r>
                          <a:r>
                            <a:rPr lang="en-GB" sz="1400" dirty="0" smtClean="0">
                              <a:latin typeface="Lucida Sans Unicode"/>
                              <a:cs typeface="Lucida Sans Unicode"/>
                            </a:rPr>
                            <a:t>m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i="1" smtClean="0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400" dirty="0" smtClean="0"/>
                            <a:t>/2</a:t>
                          </a:r>
                          <a:r>
                            <a:rPr lang="el-GR" sz="1400" dirty="0">
                              <a:cs typeface="Lucida Sans Unicode"/>
                            </a:rPr>
                            <a:t>π</a:t>
                          </a:r>
                          <a:r>
                            <a:rPr lang="en-GB" sz="1400" dirty="0">
                              <a:cs typeface="Lucida Sans Unicode"/>
                            </a:rPr>
                            <a:t> 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437 kHz</a:t>
                          </a: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GB" i="1">
                                  <a:latin typeface="Cambria Math"/>
                                </a:rPr>
                                <m:t>𝐵</m:t>
                              </m:r>
                            </m:oMath>
                          </a14:m>
                          <a:r>
                            <a:rPr lang="en-GB" dirty="0"/>
                            <a:t> 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b="0" i="1" smtClean="0">
                                  <a:latin typeface="Cambria Math"/>
                                </a:rPr>
                                <m:t>24</m:t>
                              </m:r>
                            </m:oMath>
                          </a14:m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 T/m</a:t>
                          </a:r>
                        </a:p>
                      </a:txBody>
                      <a:tcPr anchor="ctr"/>
                    </a:tc>
                  </a:tr>
                  <a:tr h="13602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4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i="1">
                                        <a:latin typeface="Cambria Math"/>
                                        <a:ea typeface="Cambria Math"/>
                                      </a:rPr>
                                      <m:t>𝜂</m:t>
                                    </m:r>
                                  </m:e>
                                  <m:sub>
                                    <m:r>
                                      <a:rPr lang="en-GB" sz="1400" i="1">
                                        <a:latin typeface="Cambria Math"/>
                                      </a:rPr>
                                      <m:t>𝑒𝑓𝑓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0.004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2" name="Table 4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3873960"/>
                  </p:ext>
                </p:extLst>
              </p:nvPr>
            </p:nvGraphicFramePr>
            <p:xfrm>
              <a:off x="395536" y="3281217"/>
              <a:ext cx="1707642" cy="1371919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740537"/>
                    <a:gridCol w="967105"/>
                  </a:tblGrid>
                  <a:tr h="3083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>
                              <a:latin typeface="+mj-lt"/>
                            </a:rPr>
                            <a:t>s</a:t>
                          </a:r>
                          <a:r>
                            <a:rPr lang="en-GB" sz="1400" baseline="0" dirty="0" smtClean="0">
                              <a:latin typeface="+mj-lt"/>
                            </a:rPr>
                            <a:t> 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6 </a:t>
                          </a:r>
                          <a:r>
                            <a:rPr lang="el-GR" sz="1400" dirty="0" smtClean="0">
                              <a:latin typeface="Lucida Sans Unicode"/>
                              <a:cs typeface="Lucida Sans Unicode"/>
                            </a:rPr>
                            <a:t>μ</a:t>
                          </a:r>
                          <a:r>
                            <a:rPr lang="en-GB" sz="1400" dirty="0" smtClean="0">
                              <a:latin typeface="Lucida Sans Unicode"/>
                              <a:cs typeface="Lucida Sans Unicode"/>
                            </a:rPr>
                            <a:t>m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16"/>
                          <a:stretch>
                            <a:fillRect l="-826" t="-85000" r="-132231" b="-2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437 kHz</a:t>
                          </a: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16"/>
                          <a:stretch>
                            <a:fillRect l="-826" t="-181967" r="-132231" b="-1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16"/>
                          <a:stretch>
                            <a:fillRect l="-76730" t="-181967" r="-629" b="-101639"/>
                          </a:stretch>
                        </a:blipFill>
                      </a:tcPr>
                    </a:tc>
                  </a:tr>
                  <a:tr h="3218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16"/>
                          <a:stretch>
                            <a:fillRect l="-826" t="-324528" r="-132231" b="-169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0.004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grpSp>
        <p:nvGrpSpPr>
          <p:cNvPr id="44" name="Group 43"/>
          <p:cNvGrpSpPr>
            <a:grpSpLocks noChangeAspect="1"/>
          </p:cNvGrpSpPr>
          <p:nvPr/>
        </p:nvGrpSpPr>
        <p:grpSpPr>
          <a:xfrm>
            <a:off x="3707904" y="3212976"/>
            <a:ext cx="4392488" cy="1705354"/>
            <a:chOff x="467544" y="2636912"/>
            <a:chExt cx="8559716" cy="3323253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5476528" y="4181736"/>
              <a:ext cx="2811993" cy="4219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5" name="Picture 11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4809" y="3821698"/>
              <a:ext cx="430189" cy="268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46" name="Straight Connector 45"/>
            <p:cNvCxnSpPr/>
            <p:nvPr/>
          </p:nvCxnSpPr>
          <p:spPr>
            <a:xfrm>
              <a:off x="2737749" y="3551511"/>
              <a:ext cx="5514684" cy="0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3881853" y="3112031"/>
              <a:ext cx="4370578" cy="5804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2737749" y="5592631"/>
              <a:ext cx="5550772" cy="7493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1617829" y="3551511"/>
              <a:ext cx="111005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467544" y="4055567"/>
              <a:ext cx="1110053" cy="0"/>
            </a:xfrm>
            <a:prstGeom prst="line">
              <a:avLst/>
            </a:prstGeom>
            <a:ln w="19050"/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5686323" y="3520058"/>
              <a:ext cx="111005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1577597" y="4052850"/>
              <a:ext cx="6674835" cy="0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4542067" y="4185956"/>
              <a:ext cx="1110053" cy="0"/>
            </a:xfrm>
            <a:prstGeom prst="line">
              <a:avLst/>
            </a:prstGeom>
            <a:ln w="19050"/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58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7597" y="5664508"/>
              <a:ext cx="281948" cy="2905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9" name="Picture 3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4128" y="5664509"/>
              <a:ext cx="305150" cy="295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0" name="Picture 8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5609" y="2758268"/>
              <a:ext cx="448172" cy="2671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" name="Picture 9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6721" y="2636912"/>
              <a:ext cx="410525" cy="2755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2" name="Picture 10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477" y="3717031"/>
              <a:ext cx="419217" cy="271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3" name="Picture 12"/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7597" y="3212976"/>
              <a:ext cx="281948" cy="2640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4" name="Picture 13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20" y="3212976"/>
              <a:ext cx="305150" cy="2799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/>
                <p:cNvSpPr txBox="1"/>
                <p:nvPr/>
              </p:nvSpPr>
              <p:spPr>
                <a:xfrm>
                  <a:off x="8170339" y="3852306"/>
                  <a:ext cx="856921" cy="5397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200" i="1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GB" sz="1200" i="1">
                            <a:latin typeface="Cambria Math"/>
                            <a:ea typeface="Cambria Math"/>
                          </a:rPr>
                          <m:t>𝜔</m:t>
                        </m:r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68" name="TextBox 6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70339" y="3852306"/>
                  <a:ext cx="856921" cy="539793"/>
                </a:xfrm>
                <a:prstGeom prst="rect">
                  <a:avLst/>
                </a:prstGeom>
                <a:blipFill rotWithShape="1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9" name="Straight Connector 68"/>
            <p:cNvCxnSpPr/>
            <p:nvPr/>
          </p:nvCxnSpPr>
          <p:spPr>
            <a:xfrm>
              <a:off x="2771799" y="3127360"/>
              <a:ext cx="111005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V="1">
              <a:off x="7884368" y="2975447"/>
              <a:ext cx="346613" cy="1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6796224" y="2975180"/>
              <a:ext cx="111005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5748155" y="5638226"/>
              <a:ext cx="111005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1627695" y="5592632"/>
              <a:ext cx="111005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/>
                <p:cNvSpPr txBox="1"/>
                <p:nvPr/>
              </p:nvSpPr>
              <p:spPr>
                <a:xfrm>
                  <a:off x="8166759" y="2795797"/>
                  <a:ext cx="856921" cy="5397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200" i="1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GB" sz="1200" i="1">
                            <a:latin typeface="Cambria Math"/>
                            <a:ea typeface="Cambria Math"/>
                          </a:rPr>
                          <m:t>𝜔</m:t>
                        </m:r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76" name="TextBox 7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66759" y="2795797"/>
                  <a:ext cx="856921" cy="539793"/>
                </a:xfrm>
                <a:prstGeom prst="rect">
                  <a:avLst/>
                </a:prstGeom>
                <a:blipFill rotWithShape="1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9990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42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Isosceles Triangle 54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2195736" y="1916832"/>
            <a:ext cx="6920551" cy="4536504"/>
            <a:chOff x="2771799" y="2204867"/>
            <a:chExt cx="6264694" cy="4106587"/>
          </a:xfrm>
        </p:grpSpPr>
        <p:pic>
          <p:nvPicPr>
            <p:cNvPr id="3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04" t="15285" r="32283" b="12207"/>
            <a:stretch>
              <a:fillRect/>
            </a:stretch>
          </p:blipFill>
          <p:spPr bwMode="auto">
            <a:xfrm>
              <a:off x="2771799" y="2204867"/>
              <a:ext cx="6264694" cy="41065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Line 6"/>
            <p:cNvSpPr>
              <a:spLocks noChangeShapeType="1"/>
            </p:cNvSpPr>
            <p:nvPr/>
          </p:nvSpPr>
          <p:spPr bwMode="auto">
            <a:xfrm>
              <a:off x="3923927" y="2636915"/>
              <a:ext cx="43204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5444337" y="2437124"/>
                  <a:ext cx="2306983" cy="2507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14:m>
                    <m:oMath xmlns:m="http://schemas.openxmlformats.org/officeDocument/2006/math">
                      <m:r>
                        <a:rPr lang="en-GB" sz="12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GB" sz="12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GB" sz="1200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= </m:t>
                      </m:r>
                    </m:oMath>
                  </a14:m>
                  <a:r>
                    <a:rPr lang="en-GB" sz="1200" dirty="0">
                      <a:solidFill>
                        <a:prstClr val="black"/>
                      </a:solidFill>
                    </a:rPr>
                    <a:t>2.03 MHz</a:t>
                  </a:r>
                  <a:endParaRPr lang="en-US" sz="12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Text 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44337" y="2437124"/>
                  <a:ext cx="2306983" cy="250748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2000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Text Box 7"/>
            <p:cNvSpPr txBox="1">
              <a:spLocks noChangeArrowheads="1"/>
            </p:cNvSpPr>
            <p:nvPr/>
          </p:nvSpPr>
          <p:spPr bwMode="auto">
            <a:xfrm>
              <a:off x="3779911" y="2708920"/>
              <a:ext cx="91492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200" dirty="0" smtClean="0">
                  <a:solidFill>
                    <a:prstClr val="black"/>
                  </a:solidFill>
                </a:rPr>
                <a:t>Ion 1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53" name="Text Box 7"/>
            <p:cNvSpPr txBox="1">
              <a:spLocks noChangeArrowheads="1"/>
            </p:cNvSpPr>
            <p:nvPr/>
          </p:nvSpPr>
          <p:spPr bwMode="auto">
            <a:xfrm>
              <a:off x="8028383" y="2780929"/>
              <a:ext cx="91492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200" dirty="0" smtClean="0">
                  <a:solidFill>
                    <a:prstClr val="black"/>
                  </a:solidFill>
                </a:rPr>
                <a:t>Ion 2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5"/>
            <a:ext cx="8229600" cy="688622"/>
          </a:xfrm>
        </p:spPr>
        <p:txBody>
          <a:bodyPr/>
          <a:lstStyle/>
          <a:p>
            <a:r>
              <a:rPr lang="en-GB" dirty="0"/>
              <a:t>Individual addressing in frequency space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entanglement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3" name="Table 4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85771010"/>
                  </p:ext>
                </p:extLst>
              </p:nvPr>
            </p:nvGraphicFramePr>
            <p:xfrm>
              <a:off x="395536" y="3281217"/>
              <a:ext cx="1707642" cy="1371919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740537"/>
                    <a:gridCol w="967105"/>
                  </a:tblGrid>
                  <a:tr h="3083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>
                              <a:latin typeface="+mj-lt"/>
                            </a:rPr>
                            <a:t>s</a:t>
                          </a:r>
                          <a:r>
                            <a:rPr lang="en-GB" sz="1400" baseline="0" dirty="0" smtClean="0">
                              <a:latin typeface="+mj-lt"/>
                            </a:rPr>
                            <a:t> 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6 </a:t>
                          </a:r>
                          <a:r>
                            <a:rPr lang="el-GR" sz="1400" dirty="0" smtClean="0">
                              <a:latin typeface="Lucida Sans Unicode"/>
                              <a:cs typeface="Lucida Sans Unicode"/>
                            </a:rPr>
                            <a:t>μ</a:t>
                          </a:r>
                          <a:r>
                            <a:rPr lang="en-GB" sz="1400" dirty="0" smtClean="0">
                              <a:latin typeface="Lucida Sans Unicode"/>
                              <a:cs typeface="Lucida Sans Unicode"/>
                            </a:rPr>
                            <a:t>m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i="1" smtClean="0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400" dirty="0" smtClean="0"/>
                            <a:t>/</a:t>
                          </a:r>
                          <a:r>
                            <a:rPr lang="en-GB" sz="1400" dirty="0"/>
                            <a:t>2</a:t>
                          </a:r>
                          <a:r>
                            <a:rPr lang="el-GR" sz="1400" dirty="0">
                              <a:cs typeface="Lucida Sans Unicode"/>
                            </a:rPr>
                            <a:t>π</a:t>
                          </a:r>
                          <a:r>
                            <a:rPr lang="en-GB" sz="1400" dirty="0">
                              <a:cs typeface="Lucida Sans Unicode"/>
                            </a:rPr>
                            <a:t> 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437 kHz</a:t>
                          </a: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GB" i="1">
                                  <a:latin typeface="Cambria Math"/>
                                </a:rPr>
                                <m:t>𝐵</m:t>
                              </m:r>
                            </m:oMath>
                          </a14:m>
                          <a:r>
                            <a:rPr lang="en-GB" dirty="0"/>
                            <a:t> 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b="0" i="1" smtClean="0">
                                  <a:latin typeface="Cambria Math"/>
                                </a:rPr>
                                <m:t>24</m:t>
                              </m:r>
                            </m:oMath>
                          </a14:m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 T/m</a:t>
                          </a:r>
                        </a:p>
                      </a:txBody>
                      <a:tcPr anchor="ctr"/>
                    </a:tc>
                  </a:tr>
                  <a:tr h="13602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4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i="1">
                                        <a:latin typeface="Cambria Math"/>
                                        <a:ea typeface="Cambria Math"/>
                                      </a:rPr>
                                      <m:t>𝜂</m:t>
                                    </m:r>
                                  </m:e>
                                  <m:sub>
                                    <m:r>
                                      <a:rPr lang="en-GB" sz="1400" i="1">
                                        <a:latin typeface="Cambria Math"/>
                                      </a:rPr>
                                      <m:t>𝑒𝑓𝑓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0.004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3" name="Table 4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85771010"/>
                  </p:ext>
                </p:extLst>
              </p:nvPr>
            </p:nvGraphicFramePr>
            <p:xfrm>
              <a:off x="395536" y="3281217"/>
              <a:ext cx="1707642" cy="1371919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740537"/>
                    <a:gridCol w="967105"/>
                  </a:tblGrid>
                  <a:tr h="3083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>
                              <a:latin typeface="+mj-lt"/>
                            </a:rPr>
                            <a:t>s</a:t>
                          </a:r>
                          <a:r>
                            <a:rPr lang="en-GB" sz="1400" baseline="0" dirty="0" smtClean="0">
                              <a:latin typeface="+mj-lt"/>
                            </a:rPr>
                            <a:t> 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6 </a:t>
                          </a:r>
                          <a:r>
                            <a:rPr lang="el-GR" sz="1400" dirty="0" smtClean="0">
                              <a:latin typeface="Lucida Sans Unicode"/>
                              <a:cs typeface="Lucida Sans Unicode"/>
                            </a:rPr>
                            <a:t>μ</a:t>
                          </a:r>
                          <a:r>
                            <a:rPr lang="en-GB" sz="1400" dirty="0" smtClean="0">
                              <a:latin typeface="Lucida Sans Unicode"/>
                              <a:cs typeface="Lucida Sans Unicode"/>
                            </a:rPr>
                            <a:t>m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16"/>
                          <a:stretch>
                            <a:fillRect l="-826" t="-85000" r="-132231" b="-2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437 kHz</a:t>
                          </a: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16"/>
                          <a:stretch>
                            <a:fillRect l="-826" t="-181967" r="-132231" b="-1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16"/>
                          <a:stretch>
                            <a:fillRect l="-76730" t="-181967" r="-629" b="-101639"/>
                          </a:stretch>
                        </a:blipFill>
                      </a:tcPr>
                    </a:tc>
                  </a:tr>
                  <a:tr h="3218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16"/>
                          <a:stretch>
                            <a:fillRect l="-826" t="-324528" r="-132231" b="-169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0.004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grpSp>
        <p:nvGrpSpPr>
          <p:cNvPr id="45" name="Group 44"/>
          <p:cNvGrpSpPr>
            <a:grpSpLocks noChangeAspect="1"/>
          </p:cNvGrpSpPr>
          <p:nvPr/>
        </p:nvGrpSpPr>
        <p:grpSpPr>
          <a:xfrm>
            <a:off x="3707904" y="3212976"/>
            <a:ext cx="4392488" cy="1705354"/>
            <a:chOff x="467544" y="2636912"/>
            <a:chExt cx="8559716" cy="3323253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5476528" y="4181736"/>
              <a:ext cx="2811993" cy="4219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7" name="Picture 11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4809" y="3821698"/>
              <a:ext cx="430189" cy="268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48" name="Straight Connector 47"/>
            <p:cNvCxnSpPr/>
            <p:nvPr/>
          </p:nvCxnSpPr>
          <p:spPr>
            <a:xfrm>
              <a:off x="2737749" y="3551511"/>
              <a:ext cx="5514684" cy="0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3881853" y="3112031"/>
              <a:ext cx="4370578" cy="5804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2737749" y="5592631"/>
              <a:ext cx="5550772" cy="7493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1617829" y="3551511"/>
              <a:ext cx="111005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467544" y="4055567"/>
              <a:ext cx="1110053" cy="0"/>
            </a:xfrm>
            <a:prstGeom prst="line">
              <a:avLst/>
            </a:prstGeom>
            <a:ln w="19050"/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5686323" y="3520058"/>
              <a:ext cx="111005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577597" y="4052850"/>
              <a:ext cx="6674835" cy="0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4542067" y="4185956"/>
              <a:ext cx="1110053" cy="0"/>
            </a:xfrm>
            <a:prstGeom prst="line">
              <a:avLst/>
            </a:prstGeom>
            <a:ln w="19050"/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59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7597" y="5664508"/>
              <a:ext cx="281948" cy="2905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0" name="Picture 3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4128" y="5664509"/>
              <a:ext cx="305150" cy="295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" name="Picture 8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5609" y="2758268"/>
              <a:ext cx="448172" cy="2671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2" name="Picture 9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6721" y="2636912"/>
              <a:ext cx="410525" cy="2755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3" name="Picture 10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477" y="3717031"/>
              <a:ext cx="419217" cy="271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4" name="Picture 12"/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7597" y="3212976"/>
              <a:ext cx="281948" cy="2640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5" name="Picture 13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20" y="3212976"/>
              <a:ext cx="305150" cy="2799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/>
                <p:cNvSpPr txBox="1"/>
                <p:nvPr/>
              </p:nvSpPr>
              <p:spPr>
                <a:xfrm>
                  <a:off x="8170339" y="3852306"/>
                  <a:ext cx="856921" cy="5397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200" i="1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GB" sz="1200" i="1">
                            <a:latin typeface="Cambria Math"/>
                            <a:ea typeface="Cambria Math"/>
                          </a:rPr>
                          <m:t>𝜔</m:t>
                        </m:r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66" name="TextBox 6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70339" y="3852306"/>
                  <a:ext cx="856921" cy="539793"/>
                </a:xfrm>
                <a:prstGeom prst="rect">
                  <a:avLst/>
                </a:prstGeom>
                <a:blipFill rotWithShape="1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Connector 66"/>
            <p:cNvCxnSpPr/>
            <p:nvPr/>
          </p:nvCxnSpPr>
          <p:spPr>
            <a:xfrm>
              <a:off x="2771799" y="3127360"/>
              <a:ext cx="111005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V="1">
              <a:off x="7884368" y="2975447"/>
              <a:ext cx="346613" cy="1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6796224" y="2975180"/>
              <a:ext cx="111005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5748155" y="5638226"/>
              <a:ext cx="111005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1627695" y="5592632"/>
              <a:ext cx="111005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/>
                <p:cNvSpPr txBox="1"/>
                <p:nvPr/>
              </p:nvSpPr>
              <p:spPr>
                <a:xfrm>
                  <a:off x="8166759" y="2795797"/>
                  <a:ext cx="856921" cy="5397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200" i="1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GB" sz="1200" i="1">
                            <a:latin typeface="Cambria Math"/>
                            <a:ea typeface="Cambria Math"/>
                          </a:rPr>
                          <m:t>𝜔</m:t>
                        </m:r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72" name="TextBox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66759" y="2795797"/>
                  <a:ext cx="856921" cy="539793"/>
                </a:xfrm>
                <a:prstGeom prst="rect">
                  <a:avLst/>
                </a:prstGeom>
                <a:blipFill rotWithShape="1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73" name="Straight Arrow Connector 72"/>
          <p:cNvCxnSpPr/>
          <p:nvPr/>
        </p:nvCxnSpPr>
        <p:spPr>
          <a:xfrm flipV="1">
            <a:off x="4577483" y="3464653"/>
            <a:ext cx="597684" cy="1261560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847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42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Isosceles Triangle 42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2195736" y="1916832"/>
            <a:ext cx="6920551" cy="4536504"/>
            <a:chOff x="2771799" y="2204867"/>
            <a:chExt cx="6264694" cy="4106587"/>
          </a:xfrm>
        </p:grpSpPr>
        <p:pic>
          <p:nvPicPr>
            <p:cNvPr id="3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04" t="15285" r="32283" b="12207"/>
            <a:stretch>
              <a:fillRect/>
            </a:stretch>
          </p:blipFill>
          <p:spPr bwMode="auto">
            <a:xfrm>
              <a:off x="2771799" y="2204867"/>
              <a:ext cx="6264694" cy="41065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Line 6"/>
            <p:cNvSpPr>
              <a:spLocks noChangeShapeType="1"/>
            </p:cNvSpPr>
            <p:nvPr/>
          </p:nvSpPr>
          <p:spPr bwMode="auto">
            <a:xfrm>
              <a:off x="3923927" y="2636915"/>
              <a:ext cx="43204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5444337" y="2437124"/>
                  <a:ext cx="2306983" cy="2507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14:m>
                    <m:oMath xmlns:m="http://schemas.openxmlformats.org/officeDocument/2006/math">
                      <m:r>
                        <a:rPr lang="en-GB" sz="12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GB" sz="12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GB" sz="1200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= </m:t>
                      </m:r>
                    </m:oMath>
                  </a14:m>
                  <a:r>
                    <a:rPr lang="en-GB" sz="1200" dirty="0">
                      <a:solidFill>
                        <a:prstClr val="black"/>
                      </a:solidFill>
                    </a:rPr>
                    <a:t>2.03 MHz</a:t>
                  </a:r>
                  <a:endParaRPr lang="en-US" sz="12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Text 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44337" y="2437124"/>
                  <a:ext cx="2306983" cy="250748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2000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Text Box 7"/>
            <p:cNvSpPr txBox="1">
              <a:spLocks noChangeArrowheads="1"/>
            </p:cNvSpPr>
            <p:nvPr/>
          </p:nvSpPr>
          <p:spPr bwMode="auto">
            <a:xfrm>
              <a:off x="3779911" y="2708920"/>
              <a:ext cx="91492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200" dirty="0" smtClean="0">
                  <a:solidFill>
                    <a:prstClr val="black"/>
                  </a:solidFill>
                </a:rPr>
                <a:t>Ion 1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53" name="Text Box 7"/>
            <p:cNvSpPr txBox="1">
              <a:spLocks noChangeArrowheads="1"/>
            </p:cNvSpPr>
            <p:nvPr/>
          </p:nvSpPr>
          <p:spPr bwMode="auto">
            <a:xfrm>
              <a:off x="8028383" y="2780929"/>
              <a:ext cx="91492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200" dirty="0" smtClean="0">
                  <a:solidFill>
                    <a:prstClr val="black"/>
                  </a:solidFill>
                </a:rPr>
                <a:t>Ion 2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5"/>
            <a:ext cx="8229600" cy="688622"/>
          </a:xfrm>
        </p:spPr>
        <p:txBody>
          <a:bodyPr/>
          <a:lstStyle/>
          <a:p>
            <a:r>
              <a:rPr lang="en-GB" dirty="0"/>
              <a:t>Individual addressing in frequency space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entanglement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4" name="Table 4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49034423"/>
                  </p:ext>
                </p:extLst>
              </p:nvPr>
            </p:nvGraphicFramePr>
            <p:xfrm>
              <a:off x="395536" y="3281217"/>
              <a:ext cx="1707642" cy="1371919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740537"/>
                    <a:gridCol w="967105"/>
                  </a:tblGrid>
                  <a:tr h="3083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>
                              <a:latin typeface="+mj-lt"/>
                            </a:rPr>
                            <a:t>s</a:t>
                          </a:r>
                          <a:r>
                            <a:rPr lang="en-GB" sz="1400" baseline="0" dirty="0" smtClean="0">
                              <a:latin typeface="+mj-lt"/>
                            </a:rPr>
                            <a:t> 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6 </a:t>
                          </a:r>
                          <a:r>
                            <a:rPr lang="el-GR" sz="1400" dirty="0" smtClean="0">
                              <a:latin typeface="Lucida Sans Unicode"/>
                              <a:cs typeface="Lucida Sans Unicode"/>
                            </a:rPr>
                            <a:t>μ</a:t>
                          </a:r>
                          <a:r>
                            <a:rPr lang="en-GB" sz="1400" dirty="0" smtClean="0">
                              <a:latin typeface="Lucida Sans Unicode"/>
                              <a:cs typeface="Lucida Sans Unicode"/>
                            </a:rPr>
                            <a:t>m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i="1" smtClean="0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400" dirty="0" smtClean="0"/>
                            <a:t>/</a:t>
                          </a:r>
                          <a:r>
                            <a:rPr lang="en-GB" sz="1400" dirty="0"/>
                            <a:t>2</a:t>
                          </a:r>
                          <a:r>
                            <a:rPr lang="el-GR" sz="1400" dirty="0">
                              <a:cs typeface="Lucida Sans Unicode"/>
                            </a:rPr>
                            <a:t>π</a:t>
                          </a:r>
                          <a:r>
                            <a:rPr lang="en-GB" sz="1400" dirty="0">
                              <a:cs typeface="Lucida Sans Unicode"/>
                            </a:rPr>
                            <a:t> 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437 kHz</a:t>
                          </a: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GB" i="1">
                                  <a:latin typeface="Cambria Math"/>
                                </a:rPr>
                                <m:t>𝐵</m:t>
                              </m:r>
                            </m:oMath>
                          </a14:m>
                          <a:r>
                            <a:rPr lang="en-GB" dirty="0"/>
                            <a:t> 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b="0" i="1" smtClean="0">
                                  <a:latin typeface="Cambria Math"/>
                                </a:rPr>
                                <m:t>24</m:t>
                              </m:r>
                            </m:oMath>
                          </a14:m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 T/m</a:t>
                          </a:r>
                        </a:p>
                      </a:txBody>
                      <a:tcPr anchor="ctr"/>
                    </a:tc>
                  </a:tr>
                  <a:tr h="13602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4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i="1">
                                        <a:latin typeface="Cambria Math"/>
                                        <a:ea typeface="Cambria Math"/>
                                      </a:rPr>
                                      <m:t>𝜂</m:t>
                                    </m:r>
                                  </m:e>
                                  <m:sub>
                                    <m:r>
                                      <a:rPr lang="en-GB" sz="1400" i="1">
                                        <a:latin typeface="Cambria Math"/>
                                      </a:rPr>
                                      <m:t>𝑒𝑓𝑓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0.004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4" name="Table 4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49034423"/>
                  </p:ext>
                </p:extLst>
              </p:nvPr>
            </p:nvGraphicFramePr>
            <p:xfrm>
              <a:off x="395536" y="3281217"/>
              <a:ext cx="1707642" cy="1371919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740537"/>
                    <a:gridCol w="967105"/>
                  </a:tblGrid>
                  <a:tr h="3083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>
                              <a:latin typeface="+mj-lt"/>
                            </a:rPr>
                            <a:t>s</a:t>
                          </a:r>
                          <a:r>
                            <a:rPr lang="en-GB" sz="1400" baseline="0" dirty="0" smtClean="0">
                              <a:latin typeface="+mj-lt"/>
                            </a:rPr>
                            <a:t> 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6 </a:t>
                          </a:r>
                          <a:r>
                            <a:rPr lang="el-GR" sz="1400" dirty="0" smtClean="0">
                              <a:latin typeface="Lucida Sans Unicode"/>
                              <a:cs typeface="Lucida Sans Unicode"/>
                            </a:rPr>
                            <a:t>μ</a:t>
                          </a:r>
                          <a:r>
                            <a:rPr lang="en-GB" sz="1400" dirty="0" smtClean="0">
                              <a:latin typeface="Lucida Sans Unicode"/>
                              <a:cs typeface="Lucida Sans Unicode"/>
                            </a:rPr>
                            <a:t>m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16"/>
                          <a:stretch>
                            <a:fillRect l="-826" t="-85000" r="-132231" b="-2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437 kHz</a:t>
                          </a: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16"/>
                          <a:stretch>
                            <a:fillRect l="-826" t="-181967" r="-132231" b="-1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16"/>
                          <a:stretch>
                            <a:fillRect l="-76730" t="-181967" r="-629" b="-101639"/>
                          </a:stretch>
                        </a:blipFill>
                      </a:tcPr>
                    </a:tc>
                  </a:tr>
                  <a:tr h="3218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16"/>
                          <a:stretch>
                            <a:fillRect l="-826" t="-324528" r="-132231" b="-169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0.004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grpSp>
        <p:nvGrpSpPr>
          <p:cNvPr id="46" name="Group 45"/>
          <p:cNvGrpSpPr>
            <a:grpSpLocks noChangeAspect="1"/>
          </p:cNvGrpSpPr>
          <p:nvPr/>
        </p:nvGrpSpPr>
        <p:grpSpPr>
          <a:xfrm>
            <a:off x="3707904" y="3212976"/>
            <a:ext cx="4392488" cy="1705354"/>
            <a:chOff x="467544" y="2636912"/>
            <a:chExt cx="8559716" cy="3323253"/>
          </a:xfrm>
        </p:grpSpPr>
        <p:cxnSp>
          <p:nvCxnSpPr>
            <p:cNvPr id="47" name="Straight Connector 46"/>
            <p:cNvCxnSpPr/>
            <p:nvPr/>
          </p:nvCxnSpPr>
          <p:spPr>
            <a:xfrm>
              <a:off x="5476528" y="4181736"/>
              <a:ext cx="2811993" cy="4219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8" name="Picture 11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4809" y="3821698"/>
              <a:ext cx="430189" cy="268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49" name="Straight Connector 48"/>
            <p:cNvCxnSpPr/>
            <p:nvPr/>
          </p:nvCxnSpPr>
          <p:spPr>
            <a:xfrm>
              <a:off x="2737749" y="3551511"/>
              <a:ext cx="5514684" cy="0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3881853" y="3112031"/>
              <a:ext cx="4370578" cy="5804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2737749" y="5592631"/>
              <a:ext cx="5550772" cy="7493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1617829" y="3551511"/>
              <a:ext cx="111005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467544" y="4055567"/>
              <a:ext cx="1110053" cy="0"/>
            </a:xfrm>
            <a:prstGeom prst="line">
              <a:avLst/>
            </a:prstGeom>
            <a:ln w="19050"/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5686323" y="3520058"/>
              <a:ext cx="111005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1577597" y="4052850"/>
              <a:ext cx="6674835" cy="0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4542067" y="4185956"/>
              <a:ext cx="1110053" cy="0"/>
            </a:xfrm>
            <a:prstGeom prst="line">
              <a:avLst/>
            </a:prstGeom>
            <a:ln w="19050"/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7597" y="5664508"/>
              <a:ext cx="281948" cy="2905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" name="Picture 3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4128" y="5664509"/>
              <a:ext cx="305150" cy="295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2" name="Picture 8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5609" y="2758268"/>
              <a:ext cx="448172" cy="2671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3" name="Picture 9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6721" y="2636912"/>
              <a:ext cx="410525" cy="2755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4" name="Picture 10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477" y="3717031"/>
              <a:ext cx="419217" cy="271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5" name="Picture 12"/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7597" y="3212976"/>
              <a:ext cx="281948" cy="2640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6" name="Picture 13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20" y="3212976"/>
              <a:ext cx="305150" cy="2799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/>
                <p:cNvSpPr txBox="1"/>
                <p:nvPr/>
              </p:nvSpPr>
              <p:spPr>
                <a:xfrm>
                  <a:off x="8170339" y="3852306"/>
                  <a:ext cx="856921" cy="5397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200" i="1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GB" sz="1200" i="1">
                            <a:latin typeface="Cambria Math"/>
                            <a:ea typeface="Cambria Math"/>
                          </a:rPr>
                          <m:t>𝜔</m:t>
                        </m:r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67" name="TextBox 6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70339" y="3852306"/>
                  <a:ext cx="856921" cy="539793"/>
                </a:xfrm>
                <a:prstGeom prst="rect">
                  <a:avLst/>
                </a:prstGeom>
                <a:blipFill rotWithShape="1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8" name="Straight Connector 67"/>
            <p:cNvCxnSpPr/>
            <p:nvPr/>
          </p:nvCxnSpPr>
          <p:spPr>
            <a:xfrm>
              <a:off x="2771799" y="3127360"/>
              <a:ext cx="111005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V="1">
              <a:off x="7884368" y="2975447"/>
              <a:ext cx="346613" cy="1"/>
            </a:xfrm>
            <a:prstGeom prst="line">
              <a:avLst/>
            </a:prstGeom>
            <a:ln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6796224" y="2975180"/>
              <a:ext cx="111005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5748155" y="5638226"/>
              <a:ext cx="111005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1627695" y="5592632"/>
              <a:ext cx="111005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/>
                <p:cNvSpPr txBox="1"/>
                <p:nvPr/>
              </p:nvSpPr>
              <p:spPr>
                <a:xfrm>
                  <a:off x="8166759" y="2795797"/>
                  <a:ext cx="856921" cy="5397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200" i="1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GB" sz="1200" i="1">
                            <a:latin typeface="Cambria Math"/>
                            <a:ea typeface="Cambria Math"/>
                          </a:rPr>
                          <m:t>𝜔</m:t>
                        </m:r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73" name="TextBox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66759" y="2795797"/>
                  <a:ext cx="856921" cy="539793"/>
                </a:xfrm>
                <a:prstGeom prst="rect">
                  <a:avLst/>
                </a:prstGeom>
                <a:blipFill rotWithShape="1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74" name="Straight Arrow Connector 73"/>
          <p:cNvCxnSpPr/>
          <p:nvPr/>
        </p:nvCxnSpPr>
        <p:spPr>
          <a:xfrm flipV="1">
            <a:off x="6702509" y="3386561"/>
            <a:ext cx="605795" cy="1345089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95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Isosceles Triangle 27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3" name="Picture 2" descr="C:\Users\Seb\Downloads\bare_sideband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76"/>
          <a:stretch/>
        </p:blipFill>
        <p:spPr bwMode="auto">
          <a:xfrm>
            <a:off x="3995936" y="1538790"/>
            <a:ext cx="5148064" cy="405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5"/>
            <a:ext cx="8229600" cy="688622"/>
          </a:xfrm>
        </p:spPr>
        <p:txBody>
          <a:bodyPr/>
          <a:lstStyle/>
          <a:p>
            <a:r>
              <a:rPr lang="en-GB" dirty="0"/>
              <a:t>Resolving motional sidebands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entanglement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339379" y="3025416"/>
            <a:ext cx="1228822" cy="439230"/>
            <a:chOff x="339378" y="3025416"/>
            <a:chExt cx="1293497" cy="439230"/>
          </a:xfrm>
        </p:grpSpPr>
        <p:pic>
          <p:nvPicPr>
            <p:cNvPr id="45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741" y="3025416"/>
              <a:ext cx="432047" cy="320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46" name="Straight Connector 45"/>
            <p:cNvCxnSpPr/>
            <p:nvPr/>
          </p:nvCxnSpPr>
          <p:spPr>
            <a:xfrm>
              <a:off x="339378" y="3464646"/>
              <a:ext cx="1293497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0" name="Straight Connector 49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4" name="Group 53"/>
          <p:cNvGrpSpPr/>
          <p:nvPr/>
        </p:nvGrpSpPr>
        <p:grpSpPr>
          <a:xfrm>
            <a:off x="2861697" y="1977954"/>
            <a:ext cx="1358172" cy="423189"/>
            <a:chOff x="2797022" y="1977954"/>
            <a:chExt cx="1358172" cy="423189"/>
          </a:xfrm>
        </p:grpSpPr>
        <p:pic>
          <p:nvPicPr>
            <p:cNvPr id="56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029" y="1977954"/>
              <a:ext cx="440315" cy="288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57" name="Straight Connector 56"/>
            <p:cNvCxnSpPr/>
            <p:nvPr/>
          </p:nvCxnSpPr>
          <p:spPr>
            <a:xfrm>
              <a:off x="2797022" y="2401143"/>
              <a:ext cx="1358172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8" name="Oval 57"/>
          <p:cNvSpPr/>
          <p:nvPr/>
        </p:nvSpPr>
        <p:spPr>
          <a:xfrm>
            <a:off x="2142940" y="5427110"/>
            <a:ext cx="144016" cy="164341"/>
          </a:xfrm>
          <a:prstGeom prst="ellipse">
            <a:avLst/>
          </a:prstGeom>
          <a:solidFill>
            <a:srgbClr val="FF0000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861697" y="2562165"/>
            <a:ext cx="1358172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2861697" y="2248408"/>
            <a:ext cx="1358172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0" name="Table 5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31907055"/>
                  </p:ext>
                </p:extLst>
              </p:nvPr>
            </p:nvGraphicFramePr>
            <p:xfrm>
              <a:off x="4572000" y="5373068"/>
              <a:ext cx="4320480" cy="1385507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08357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l-GR" sz="140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el-GR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𝜇</m:t>
                                  </m:r>
                                  <m:r>
                                    <a:rPr lang="en-GB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</m:sub>
                                <m:sup/>
                              </m:sSubSup>
                              <m:r>
                                <a:rPr lang="en-GB" sz="14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/2</m:t>
                              </m:r>
                              <m:r>
                                <m:rPr>
                                  <m:sty m:val="p"/>
                                </m:rPr>
                                <a:rPr lang="el-GR" sz="14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π</m:t>
                              </m:r>
                            </m:oMath>
                          </a14:m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 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(carrier) /</a:t>
                          </a:r>
                          <a:r>
                            <a:rPr lang="en-GB" sz="1400" baseline="0" dirty="0" smtClean="0">
                              <a:latin typeface="+mj-lt"/>
                            </a:rPr>
                            <a:t> 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(sideband)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50 kHz / 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8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i="1" smtClean="0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400" dirty="0" smtClean="0"/>
                            <a:t>/</a:t>
                          </a:r>
                          <a:r>
                            <a:rPr lang="en-GB" sz="1400" dirty="0"/>
                            <a:t>2</a:t>
                          </a:r>
                          <a:r>
                            <a:rPr lang="el-GR" sz="1400" dirty="0">
                              <a:cs typeface="Lucida Sans Unicode"/>
                            </a:rPr>
                            <a:t>π</a:t>
                          </a:r>
                          <a:r>
                            <a:rPr lang="en-GB" sz="1400" dirty="0">
                              <a:cs typeface="Lucida Sans Unicode"/>
                            </a:rPr>
                            <a:t> </a:t>
                          </a:r>
                          <a:endParaRPr kumimoji="0" lang="en-GB" sz="14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168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4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i="1">
                                        <a:latin typeface="Cambria Math"/>
                                        <a:ea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en-GB" sz="1400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  <m:r>
                                  <a:rPr lang="en-GB" sz="1400" i="1">
                                    <a:latin typeface="Cambria Math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</a:rPr>
                            <a:t>24 T/m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13602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4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i="1">
                                        <a:latin typeface="Cambria Math"/>
                                        <a:ea typeface="Cambria Math"/>
                                      </a:rPr>
                                      <m:t>𝜂</m:t>
                                    </m:r>
                                  </m:e>
                                  <m:sub>
                                    <m:r>
                                      <a:rPr lang="en-GB" sz="1400" i="1">
                                        <a:latin typeface="Cambria Math"/>
                                      </a:rPr>
                                      <m:t>𝑒𝑓𝑓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0.019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0" name="Table 5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31907055"/>
                  </p:ext>
                </p:extLst>
              </p:nvPr>
            </p:nvGraphicFramePr>
            <p:xfrm>
              <a:off x="4572000" y="5373068"/>
              <a:ext cx="4320480" cy="1385634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220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8"/>
                          <a:stretch>
                            <a:fillRect r="-58613" b="-3452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50 kHz / 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8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8"/>
                          <a:stretch>
                            <a:fillRect t="-86885" r="-5861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168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8"/>
                          <a:stretch>
                            <a:fillRect t="-186885" r="-58613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</a:rPr>
                            <a:t>24 T/m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218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8"/>
                          <a:stretch>
                            <a:fillRect t="-330189" r="-58613" b="-150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0.019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cxnSp>
        <p:nvCxnSpPr>
          <p:cNvPr id="63" name="Straight Connector 62"/>
          <p:cNvCxnSpPr/>
          <p:nvPr/>
        </p:nvCxnSpPr>
        <p:spPr>
          <a:xfrm>
            <a:off x="339379" y="3622755"/>
            <a:ext cx="1228821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339379" y="3309238"/>
            <a:ext cx="1228821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 flipV="1">
            <a:off x="866996" y="3464646"/>
            <a:ext cx="915904" cy="2060537"/>
          </a:xfrm>
          <a:prstGeom prst="straightConnector1">
            <a:avLst/>
          </a:prstGeom>
          <a:ln w="28575">
            <a:solidFill>
              <a:srgbClr val="00B05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1568201" y="5383566"/>
            <a:ext cx="1293496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568201" y="5661248"/>
            <a:ext cx="1293496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547664" y="3199068"/>
                <a:ext cx="3901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/>
                        </a:rPr>
                        <m:t>𝑣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3199068"/>
                <a:ext cx="390171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623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53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Isosceles Triangle 54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4" name="Straight Connector 73"/>
          <p:cNvCxnSpPr/>
          <p:nvPr/>
        </p:nvCxnSpPr>
        <p:spPr>
          <a:xfrm>
            <a:off x="339379" y="3188593"/>
            <a:ext cx="1228822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5"/>
            <a:ext cx="8229600" cy="688622"/>
          </a:xfrm>
        </p:spPr>
        <p:txBody>
          <a:bodyPr/>
          <a:lstStyle/>
          <a:p>
            <a:r>
              <a:rPr lang="en-GB" dirty="0" smtClean="0"/>
              <a:t>Creation of Schr</a:t>
            </a:r>
            <a:r>
              <a:rPr lang="en-GB" dirty="0"/>
              <a:t>ö</a:t>
            </a:r>
            <a:r>
              <a:rPr lang="en-GB" dirty="0" smtClean="0"/>
              <a:t>dinger cat state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entanglement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339379" y="3025416"/>
            <a:ext cx="1228822" cy="439230"/>
            <a:chOff x="339378" y="3025416"/>
            <a:chExt cx="1293497" cy="439230"/>
          </a:xfrm>
        </p:grpSpPr>
        <p:pic>
          <p:nvPicPr>
            <p:cNvPr id="45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741" y="3025416"/>
              <a:ext cx="432047" cy="320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46" name="Straight Connector 45"/>
            <p:cNvCxnSpPr/>
            <p:nvPr/>
          </p:nvCxnSpPr>
          <p:spPr>
            <a:xfrm>
              <a:off x="339378" y="3464646"/>
              <a:ext cx="1293497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0" name="Straight Connector 49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4" name="Group 53"/>
          <p:cNvGrpSpPr/>
          <p:nvPr/>
        </p:nvGrpSpPr>
        <p:grpSpPr>
          <a:xfrm>
            <a:off x="2861697" y="1977954"/>
            <a:ext cx="1358172" cy="423189"/>
            <a:chOff x="2797022" y="1977954"/>
            <a:chExt cx="1358172" cy="423189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2797022" y="2401143"/>
              <a:ext cx="1358172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56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029" y="1977954"/>
              <a:ext cx="440315" cy="288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8" name="Oval 57"/>
          <p:cNvSpPr/>
          <p:nvPr/>
        </p:nvSpPr>
        <p:spPr>
          <a:xfrm>
            <a:off x="2142940" y="5427110"/>
            <a:ext cx="144016" cy="164341"/>
          </a:xfrm>
          <a:prstGeom prst="ellipse">
            <a:avLst/>
          </a:prstGeom>
          <a:solidFill>
            <a:srgbClr val="FF0000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861697" y="2562165"/>
            <a:ext cx="1358172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2861697" y="2248408"/>
            <a:ext cx="1358172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39379" y="3622755"/>
            <a:ext cx="1228821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339379" y="3309238"/>
            <a:ext cx="1228821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1568201" y="5383566"/>
            <a:ext cx="1293496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568201" y="5661248"/>
            <a:ext cx="1293496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502056" y="4218349"/>
            <a:ext cx="0" cy="2018963"/>
          </a:xfrm>
          <a:prstGeom prst="line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16200000">
            <a:off x="7502904" y="4111883"/>
            <a:ext cx="0" cy="2261408"/>
          </a:xfrm>
          <a:prstGeom prst="line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Arc 29"/>
          <p:cNvSpPr/>
          <p:nvPr/>
        </p:nvSpPr>
        <p:spPr>
          <a:xfrm rot="10800000">
            <a:off x="7038197" y="5250972"/>
            <a:ext cx="936104" cy="877482"/>
          </a:xfrm>
          <a:prstGeom prst="arc">
            <a:avLst>
              <a:gd name="adj1" fmla="val 12828116"/>
              <a:gd name="adj2" fmla="val 5377400"/>
            </a:avLst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Arc 30"/>
          <p:cNvSpPr/>
          <p:nvPr/>
        </p:nvSpPr>
        <p:spPr>
          <a:xfrm rot="10800000" flipH="1" flipV="1">
            <a:off x="7038197" y="4365104"/>
            <a:ext cx="936104" cy="877482"/>
          </a:xfrm>
          <a:prstGeom prst="arc">
            <a:avLst>
              <a:gd name="adj1" fmla="val 12873700"/>
              <a:gd name="adj2" fmla="val 5377400"/>
            </a:avLst>
          </a:prstGeom>
          <a:noFill/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8376966" y="5309080"/>
            <a:ext cx="513283" cy="2034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/>
              <a:t>Re(</a:t>
            </a:r>
            <a:r>
              <a:rPr lang="el-GR" sz="1000" dirty="0" smtClean="0">
                <a:latin typeface="Lucida Sans Unicode"/>
                <a:cs typeface="Lucida Sans Unicode"/>
              </a:rPr>
              <a:t>α</a:t>
            </a:r>
            <a:r>
              <a:rPr lang="en-GB" sz="1000" dirty="0" smtClean="0">
                <a:latin typeface="Lucida Sans Unicode"/>
                <a:cs typeface="Lucida Sans Unicode"/>
              </a:rPr>
              <a:t>)</a:t>
            </a:r>
            <a:endParaRPr lang="en-GB" sz="1000" dirty="0"/>
          </a:p>
        </p:txBody>
      </p:sp>
      <p:sp>
        <p:nvSpPr>
          <p:cNvPr id="39" name="TextBox 38"/>
          <p:cNvSpPr txBox="1"/>
          <p:nvPr/>
        </p:nvSpPr>
        <p:spPr>
          <a:xfrm>
            <a:off x="7491582" y="4047356"/>
            <a:ext cx="5164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 smtClean="0"/>
              <a:t>Im</a:t>
            </a:r>
            <a:r>
              <a:rPr lang="en-GB" sz="1000" dirty="0" smtClean="0"/>
              <a:t>(</a:t>
            </a:r>
            <a:r>
              <a:rPr lang="el-GR" sz="1000" dirty="0" smtClean="0">
                <a:latin typeface="Lucida Sans Unicode"/>
                <a:cs typeface="Lucida Sans Unicode"/>
              </a:rPr>
              <a:t>α</a:t>
            </a:r>
            <a:r>
              <a:rPr lang="en-GB" sz="1000" dirty="0" smtClean="0">
                <a:latin typeface="Lucida Sans Unicode"/>
                <a:cs typeface="Lucida Sans Unicode"/>
              </a:rPr>
              <a:t>)</a:t>
            </a:r>
            <a:endParaRPr lang="en-GB" sz="1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748507" y="4352568"/>
                <a:ext cx="2974917" cy="6206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  <a:ea typeface="Cambria Math"/>
                        </a:rPr>
                        <m:t>𝛼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𝑒𝑓𝑓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𝜇𝜔</m:t>
                              </m:r>
                            </m:sub>
                          </m:sSub>
                        </m:num>
                        <m:den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𝛿</m:t>
                          </m:r>
                        </m:den>
                      </m:f>
                      <m:d>
                        <m:d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8507" y="4352568"/>
                <a:ext cx="2974917" cy="62068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1549151" y="3106365"/>
                <a:ext cx="34394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/>
                          <a:ea typeface="Cambria Math"/>
                        </a:rPr>
                        <m:t>𝛿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9151" y="3106365"/>
                <a:ext cx="343940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>
              <a:xfrm>
                <a:off x="1532806" y="3548633"/>
                <a:ext cx="39203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1400" dirty="0" smtClean="0">
                    <a:ea typeface="Cambria Math"/>
                  </a:rPr>
                  <a:t>-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endParaRPr lang="en-GB" sz="1400" dirty="0"/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2806" y="3548633"/>
                <a:ext cx="392030" cy="307777"/>
              </a:xfrm>
              <a:prstGeom prst="rect">
                <a:avLst/>
              </a:prstGeom>
              <a:blipFill rotWithShape="1">
                <a:blip r:embed="rId9"/>
                <a:stretch>
                  <a:fillRect l="-3077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4419254" y="6434286"/>
            <a:ext cx="39501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First demonstrated by Monroe </a:t>
            </a:r>
            <a:r>
              <a:rPr lang="en-GB" sz="1100" i="1" dirty="0" smtClean="0"/>
              <a:t>et al. Science 272, 1131</a:t>
            </a:r>
            <a:endParaRPr lang="en-GB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748801" y="5144139"/>
                <a:ext cx="2775503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GB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i="1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GB" i="1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GB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i="1">
                                          <a:latin typeface="Cambria Math"/>
                                          <a:ea typeface="Cambria Math"/>
                                        </a:rPr>
                                        <m:t>𝛼</m:t>
                                      </m:r>
                                      <m:d>
                                        <m:dPr>
                                          <m:ctrlPr>
                                            <a:rPr lang="en-GB" i="1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i="1">
                                              <a:latin typeface="Cambria Math"/>
                                              <a:ea typeface="Cambria Math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8801" y="5144139"/>
                <a:ext cx="2775503" cy="61093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4355976" y="1988840"/>
            <a:ext cx="4788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Apply Mølmer-Sørensen type spin operator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4113608" y="2509772"/>
            <a:ext cx="5225778" cy="847220"/>
            <a:chOff x="3995936" y="2797804"/>
            <a:chExt cx="5225778" cy="8472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3995936" y="2819837"/>
                  <a:ext cx="2567626" cy="6009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"/>
                            <m:ctrlPr>
                              <a:rPr lang="en-GB" sz="1600" i="1" smtClean="0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begChr m:val=""/>
                                <m:endChr m:val="⟩"/>
                                <m:ctrlPr>
                                  <a:rPr lang="en-GB" sz="16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+</m:t>
                                </m:r>
                              </m:e>
                            </m:d>
                          </m:e>
                        </m:d>
                        <m:r>
                          <a:rPr lang="en-GB" sz="1600" b="0" i="1" smtClean="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GB" sz="16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16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GB" sz="1600" b="0" i="1" smtClean="0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rad>
                          </m:den>
                        </m:f>
                        <m:d>
                          <m:dPr>
                            <m:ctrlPr>
                              <a:rPr lang="en-GB" sz="1600" b="0" i="1" smtClean="0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"/>
                                <m:ctrlPr>
                                  <a:rPr lang="en-GB" sz="1600" i="1">
                                    <a:latin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"/>
                                    <m:endChr m:val="⟩"/>
                                    <m:ctrlPr>
                                      <a:rPr lang="en-GB" sz="16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i="1"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</m:d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GB" sz="16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𝜙</m:t>
                                    </m:r>
                                  </m:sup>
                                </m:sSup>
                                <m:d>
                                  <m:dPr>
                                    <m:begChr m:val="|"/>
                                    <m:endChr m:val=""/>
                                    <m:ctrlPr>
                                      <a:rPr lang="en-GB" sz="16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"/>
                                        <m:endChr m:val="⟩"/>
                                        <m:ctrlPr>
                                          <a:rPr lang="en-GB" sz="1600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 b="0" i="1" smtClean="0">
                                            <a:latin typeface="Cambria Math"/>
                                          </a:rPr>
                                          <m:t>0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</m:d>
                          </m:e>
                        </m:d>
                        <m:r>
                          <a:rPr lang="en-GB" sz="1600" b="0" i="1" smtClean="0">
                            <a:latin typeface="Cambria Math"/>
                          </a:rPr>
                          <m:t>,</m:t>
                        </m:r>
                      </m:oMath>
                    </m:oMathPara>
                  </a14:m>
                  <a:endParaRPr lang="en-GB" sz="1600" dirty="0"/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95936" y="2819837"/>
                  <a:ext cx="2567626" cy="600998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6278921" y="2797804"/>
                  <a:ext cx="2942793" cy="847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"/>
                            <m:ctrlPr>
                              <a:rPr lang="en-GB" sz="1600" i="1" smtClean="0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begChr m:val=""/>
                                <m:endChr m:val="⟩"/>
                                <m:ctrlPr>
                                  <a:rPr lang="en-GB" sz="16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−</m:t>
                                </m:r>
                              </m:e>
                            </m:d>
                          </m:e>
                        </m:d>
                        <m:r>
                          <a:rPr lang="en-GB" sz="1600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GB" sz="1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16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GB" sz="1600" i="1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GB" sz="1600" i="1">
                                    <a:latin typeface="Cambria Math"/>
                                  </a:rPr>
                                  <m:t>2</m:t>
                                </m:r>
                              </m:e>
                            </m:rad>
                          </m:den>
                        </m:f>
                        <m:d>
                          <m:dPr>
                            <m:ctrlPr>
                              <a:rPr lang="en-GB" sz="1600" i="1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1600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1600" i="1">
                                    <a:latin typeface="Cambria Math"/>
                                  </a:rPr>
                                  <m:t>𝑖</m:t>
                                </m:r>
                                <m:r>
                                  <a:rPr lang="en-GB" sz="1600" i="1">
                                    <a:latin typeface="Cambria Math"/>
                                    <a:ea typeface="Cambria Math"/>
                                  </a:rPr>
                                  <m:t>𝜙</m:t>
                                </m:r>
                              </m:sup>
                            </m:sSup>
                            <m:d>
                              <m:dPr>
                                <m:begChr m:val="|"/>
                                <m:endChr m:val=""/>
                                <m:ctrlPr>
                                  <a:rPr lang="en-GB" sz="16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"/>
                                    <m:endChr m:val="⟩"/>
                                    <m:ctrlPr>
                                      <a:rPr lang="en-GB" sz="160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+1</m:t>
                                    </m:r>
                                  </m:e>
                                </m:d>
                              </m:e>
                            </m:d>
                            <m:r>
                              <a:rPr lang="en-GB" sz="1600" b="0" i="1" smtClean="0">
                                <a:latin typeface="Cambria Math"/>
                              </a:rPr>
                              <m:t>−</m:t>
                            </m:r>
                            <m:d>
                              <m:dPr>
                                <m:begChr m:val="|"/>
                                <m:endChr m:val=""/>
                                <m:ctrlPr>
                                  <a:rPr lang="en-GB" sz="16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"/>
                                    <m:endChr m:val="⟩"/>
                                    <m:ctrlPr>
                                      <a:rPr lang="en-GB" sz="1600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d>
                          </m:e>
                        </m:d>
                      </m:oMath>
                    </m:oMathPara>
                  </a14:m>
                  <a:endParaRPr lang="en-GB" sz="1600" dirty="0"/>
                </a:p>
                <a:p>
                  <a:endParaRPr lang="en-GB" sz="1600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78921" y="2797804"/>
                  <a:ext cx="2942793" cy="847220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2" name="TextBox 41"/>
          <p:cNvSpPr txBox="1"/>
          <p:nvPr/>
        </p:nvSpPr>
        <p:spPr>
          <a:xfrm>
            <a:off x="4432987" y="3615308"/>
            <a:ext cx="4524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Coherent states will be displaced in </a:t>
            </a:r>
            <a:r>
              <a:rPr lang="en-GB" sz="1600" dirty="0" smtClean="0"/>
              <a:t>phase space</a:t>
            </a:r>
            <a:endParaRPr lang="en-GB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>
              <a:xfrm>
                <a:off x="7812360" y="4293577"/>
                <a:ext cx="49673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en-GB" sz="1400" i="1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GB" sz="1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latin typeface="Cambria Math"/>
                                </a:rPr>
                                <m:t>+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360" y="4293577"/>
                <a:ext cx="496739" cy="307777"/>
              </a:xfrm>
              <a:prstGeom prst="rect">
                <a:avLst/>
              </a:prstGeom>
              <a:blipFill rotWithShape="1">
                <a:blip r:embed="rId13"/>
                <a:stretch>
                  <a:fillRect l="-40741" t="-103922" r="-66667" b="-154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/>
              <p:cNvSpPr/>
              <p:nvPr/>
            </p:nvSpPr>
            <p:spPr>
              <a:xfrm>
                <a:off x="6720507" y="5877272"/>
                <a:ext cx="49673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GB" sz="1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−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8" name="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507" y="5877272"/>
                <a:ext cx="496739" cy="307777"/>
              </a:xfrm>
              <a:prstGeom prst="rect">
                <a:avLst/>
              </a:prstGeom>
              <a:blipFill rotWithShape="1">
                <a:blip r:embed="rId14"/>
                <a:stretch>
                  <a:fillRect l="-39024" t="-103922" r="-65854" b="-154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TextBox 66"/>
          <p:cNvSpPr txBox="1"/>
          <p:nvPr/>
        </p:nvSpPr>
        <p:spPr>
          <a:xfrm>
            <a:off x="4422606" y="6597352"/>
            <a:ext cx="46858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K. Mølmer and A. Sørensen, Phys. Rev. </a:t>
            </a:r>
            <a:r>
              <a:rPr lang="en-GB" sz="1100" dirty="0" err="1" smtClean="0"/>
              <a:t>Lett</a:t>
            </a:r>
            <a:r>
              <a:rPr lang="en-GB" sz="1100" dirty="0" smtClean="0"/>
              <a:t>, 82:1835-1838, 1999</a:t>
            </a:r>
            <a:endParaRPr lang="en-GB" sz="1100" dirty="0"/>
          </a:p>
        </p:txBody>
      </p:sp>
      <p:sp>
        <p:nvSpPr>
          <p:cNvPr id="70" name="TextBox 69"/>
          <p:cNvSpPr txBox="1"/>
          <p:nvPr/>
        </p:nvSpPr>
        <p:spPr>
          <a:xfrm>
            <a:off x="4422606" y="3181504"/>
            <a:ext cx="4081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D</a:t>
            </a:r>
            <a:r>
              <a:rPr lang="en-GB" sz="1600" dirty="0" smtClean="0"/>
              <a:t>riving </a:t>
            </a:r>
            <a:r>
              <a:rPr lang="en-GB" sz="1600" dirty="0"/>
              <a:t>detuned red and blue </a:t>
            </a:r>
            <a:r>
              <a:rPr lang="en-GB" sz="1600" dirty="0" smtClean="0"/>
              <a:t>sideband</a:t>
            </a:r>
            <a:endParaRPr lang="en-GB" sz="1600" dirty="0"/>
          </a:p>
        </p:txBody>
      </p:sp>
      <p:cxnSp>
        <p:nvCxnSpPr>
          <p:cNvPr id="75" name="Straight Connector 74"/>
          <p:cNvCxnSpPr/>
          <p:nvPr/>
        </p:nvCxnSpPr>
        <p:spPr>
          <a:xfrm>
            <a:off x="339379" y="3736082"/>
            <a:ext cx="1228822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flipH="1" flipV="1">
            <a:off x="539552" y="3736082"/>
            <a:ext cx="1146166" cy="1789102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 flipV="1">
            <a:off x="1199663" y="3188593"/>
            <a:ext cx="1457291" cy="2336590"/>
          </a:xfrm>
          <a:prstGeom prst="straightConnector1">
            <a:avLst/>
          </a:prstGeom>
          <a:ln w="28575"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30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31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Isosceles Triangle 31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5" name="Straight Connector 74"/>
          <p:cNvCxnSpPr/>
          <p:nvPr/>
        </p:nvCxnSpPr>
        <p:spPr>
          <a:xfrm>
            <a:off x="339379" y="3188593"/>
            <a:ext cx="1228822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4" t="6794" r="10701" b="12179"/>
          <a:stretch/>
        </p:blipFill>
        <p:spPr bwMode="auto">
          <a:xfrm>
            <a:off x="4176701" y="2157444"/>
            <a:ext cx="4787787" cy="3143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5"/>
            <a:ext cx="8229600" cy="688622"/>
          </a:xfrm>
        </p:spPr>
        <p:txBody>
          <a:bodyPr/>
          <a:lstStyle/>
          <a:p>
            <a:r>
              <a:rPr lang="en-GB" dirty="0"/>
              <a:t>Creation of </a:t>
            </a:r>
            <a:r>
              <a:rPr lang="en-GB" dirty="0" smtClean="0"/>
              <a:t>Schr</a:t>
            </a:r>
            <a:r>
              <a:rPr lang="en-GB" dirty="0"/>
              <a:t>ö</a:t>
            </a:r>
            <a:r>
              <a:rPr lang="en-GB" dirty="0" smtClean="0"/>
              <a:t>dinger </a:t>
            </a:r>
            <a:r>
              <a:rPr lang="en-GB" dirty="0"/>
              <a:t>cat </a:t>
            </a:r>
            <a:r>
              <a:rPr lang="en-GB" dirty="0" smtClean="0"/>
              <a:t>state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Microwave entanglement</a:t>
            </a:r>
            <a:endParaRPr lang="en-GB" dirty="0"/>
          </a:p>
        </p:txBody>
      </p:sp>
      <p:grpSp>
        <p:nvGrpSpPr>
          <p:cNvPr id="44" name="Group 43"/>
          <p:cNvGrpSpPr/>
          <p:nvPr/>
        </p:nvGrpSpPr>
        <p:grpSpPr>
          <a:xfrm>
            <a:off x="339379" y="3025416"/>
            <a:ext cx="1228822" cy="439230"/>
            <a:chOff x="339378" y="3025416"/>
            <a:chExt cx="1293497" cy="439230"/>
          </a:xfrm>
        </p:grpSpPr>
        <p:pic>
          <p:nvPicPr>
            <p:cNvPr id="45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741" y="3025416"/>
              <a:ext cx="432047" cy="320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46" name="Straight Connector 45"/>
            <p:cNvCxnSpPr/>
            <p:nvPr/>
          </p:nvCxnSpPr>
          <p:spPr>
            <a:xfrm>
              <a:off x="339378" y="3464646"/>
              <a:ext cx="1293497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0" name="Straight Connector 49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4" name="Group 53"/>
          <p:cNvGrpSpPr/>
          <p:nvPr/>
        </p:nvGrpSpPr>
        <p:grpSpPr>
          <a:xfrm>
            <a:off x="2861697" y="1977954"/>
            <a:ext cx="1358172" cy="423189"/>
            <a:chOff x="2797022" y="1977954"/>
            <a:chExt cx="1358172" cy="423189"/>
          </a:xfrm>
        </p:grpSpPr>
        <p:pic>
          <p:nvPicPr>
            <p:cNvPr id="56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029" y="1977954"/>
              <a:ext cx="440315" cy="288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57" name="Straight Connector 56"/>
            <p:cNvCxnSpPr/>
            <p:nvPr/>
          </p:nvCxnSpPr>
          <p:spPr>
            <a:xfrm>
              <a:off x="2797022" y="2401143"/>
              <a:ext cx="1358172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8" name="Oval 57"/>
          <p:cNvSpPr/>
          <p:nvPr/>
        </p:nvSpPr>
        <p:spPr>
          <a:xfrm>
            <a:off x="2142940" y="5427110"/>
            <a:ext cx="144016" cy="164341"/>
          </a:xfrm>
          <a:prstGeom prst="ellipse">
            <a:avLst/>
          </a:prstGeom>
          <a:solidFill>
            <a:srgbClr val="FF0000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861697" y="2562165"/>
            <a:ext cx="1358172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2861697" y="2248408"/>
            <a:ext cx="1358172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39379" y="3622755"/>
            <a:ext cx="1228821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339379" y="3309238"/>
            <a:ext cx="1228821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1568201" y="5383566"/>
            <a:ext cx="1293496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568201" y="5661248"/>
            <a:ext cx="1293496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4" name="Table 7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6854148"/>
                  </p:ext>
                </p:extLst>
              </p:nvPr>
            </p:nvGraphicFramePr>
            <p:xfrm>
              <a:off x="4572000" y="5373068"/>
              <a:ext cx="4320480" cy="1371919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08357">
                    <a:tc>
                      <a:txBody>
                        <a:bodyPr/>
                        <a:lstStyle/>
                        <a:p>
                          <a:r>
                            <a:rPr lang="en-GB" sz="1400" dirty="0" smtClean="0">
                              <a:latin typeface="+mj-lt"/>
                            </a:rPr>
                            <a:t>t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aseline="0" dirty="0" smtClean="0">
                              <a:solidFill>
                                <a:prstClr val="black"/>
                              </a:solidFill>
                              <a:latin typeface="+mj-lt"/>
                              <a:cs typeface="+mn-cs"/>
                            </a:rPr>
                            <a:t>120 </a:t>
                          </a:r>
                          <a:r>
                            <a:rPr lang="el-GR" sz="1400" baseline="0" dirty="0" smtClean="0">
                              <a:solidFill>
                                <a:prstClr val="black"/>
                              </a:solidFill>
                              <a:latin typeface="Lucida Sans Unicode"/>
                              <a:cs typeface="Lucida Sans Unicode"/>
                            </a:rPr>
                            <a:t>μ</a:t>
                          </a:r>
                          <a:r>
                            <a:rPr lang="en-GB" sz="1400" baseline="0" dirty="0" smtClean="0">
                              <a:solidFill>
                                <a:prstClr val="black"/>
                              </a:solidFill>
                              <a:latin typeface="Lucida Sans Unicode"/>
                              <a:cs typeface="Lucida Sans Unicode"/>
                            </a:rPr>
                            <a:t>s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l-GR" sz="1400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14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Ω</m:t>
                                    </m:r>
                                  </m:e>
                                  <m:sub>
                                    <m:r>
                                      <a:rPr lang="el-GR" sz="14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𝜇</m:t>
                                    </m:r>
                                    <m:r>
                                      <a:rPr lang="en-GB" sz="14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𝑤</m:t>
                                    </m:r>
                                  </m:sub>
                                  <m:sup/>
                                </m:sSubSup>
                                <m:r>
                                  <a:rPr lang="en-GB" sz="1400" b="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/2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400" b="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π</m:t>
                                </m:r>
                              </m:oMath>
                            </m:oMathPara>
                          </a14:m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41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1400" i="1" smtClean="0">
                                  <a:latin typeface="Cambria Math"/>
                                </a:rPr>
                                <m:t>𝑣</m:t>
                              </m:r>
                            </m:oMath>
                          </a14:m>
                          <a:r>
                            <a:rPr lang="en-GB" sz="1400" dirty="0"/>
                            <a:t>/2</a:t>
                          </a:r>
                          <a:r>
                            <a:rPr lang="el-GR" sz="1400" dirty="0">
                              <a:cs typeface="Lucida Sans Unicode"/>
                            </a:rPr>
                            <a:t>π</a:t>
                          </a:r>
                          <a:r>
                            <a:rPr lang="en-GB" sz="1400" dirty="0">
                              <a:cs typeface="Lucida Sans Unicode"/>
                            </a:rPr>
                            <a:t> </a:t>
                          </a:r>
                          <a:endParaRPr kumimoji="0" lang="en-GB" sz="14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267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13602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4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i="1">
                                        <a:latin typeface="Cambria Math"/>
                                        <a:ea typeface="Cambria Math"/>
                                      </a:rPr>
                                      <m:t>𝜂</m:t>
                                    </m:r>
                                  </m:e>
                                  <m:sub>
                                    <m:r>
                                      <a:rPr lang="en-GB" sz="1400" i="1">
                                        <a:latin typeface="Cambria Math"/>
                                      </a:rPr>
                                      <m:t>𝑒𝑓𝑓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4" name="Table 7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6854148"/>
                  </p:ext>
                </p:extLst>
              </p:nvPr>
            </p:nvGraphicFramePr>
            <p:xfrm>
              <a:off x="4572000" y="5373068"/>
              <a:ext cx="4320480" cy="1371919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08357">
                    <a:tc>
                      <a:txBody>
                        <a:bodyPr/>
                        <a:lstStyle/>
                        <a:p>
                          <a:pPr/>
                          <a:r>
                            <a:rPr lang="en-GB" sz="1400" dirty="0" smtClean="0">
                              <a:latin typeface="+mj-lt"/>
                            </a:rPr>
                            <a:t>t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aseline="0" dirty="0" smtClean="0">
                              <a:solidFill>
                                <a:prstClr val="black"/>
                              </a:solidFill>
                              <a:latin typeface="+mj-lt"/>
                              <a:cs typeface="+mn-cs"/>
                            </a:rPr>
                            <a:t>120 </a:t>
                          </a:r>
                          <a:r>
                            <a:rPr lang="el-GR" sz="1400" baseline="0" dirty="0" smtClean="0">
                              <a:solidFill>
                                <a:prstClr val="black"/>
                              </a:solidFill>
                              <a:latin typeface="Lucida Sans Unicode"/>
                              <a:cs typeface="Lucida Sans Unicode"/>
                            </a:rPr>
                            <a:t>μ</a:t>
                          </a:r>
                          <a:r>
                            <a:rPr lang="en-GB" sz="1400" baseline="0" dirty="0" smtClean="0">
                              <a:solidFill>
                                <a:prstClr val="black"/>
                              </a:solidFill>
                              <a:latin typeface="Lucida Sans Unicode"/>
                              <a:cs typeface="Lucida Sans Unicode"/>
                            </a:rPr>
                            <a:t>s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8"/>
                          <a:stretch>
                            <a:fillRect t="-85000" r="-58613" b="-2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41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8"/>
                          <a:stretch>
                            <a:fillRect t="-181967" r="-58613" b="-1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267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218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8"/>
                          <a:stretch>
                            <a:fillRect t="-324528" r="-58613" b="-169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cxnSp>
        <p:nvCxnSpPr>
          <p:cNvPr id="76" name="Straight Arrow Connector 75"/>
          <p:cNvCxnSpPr/>
          <p:nvPr/>
        </p:nvCxnSpPr>
        <p:spPr>
          <a:xfrm flipH="1" flipV="1">
            <a:off x="539552" y="3736082"/>
            <a:ext cx="1146166" cy="1789102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/>
              <p:cNvSpPr/>
              <p:nvPr/>
            </p:nvSpPr>
            <p:spPr>
              <a:xfrm>
                <a:off x="1549151" y="3106365"/>
                <a:ext cx="34394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/>
                          <a:ea typeface="Cambria Math"/>
                        </a:rPr>
                        <m:t>𝛿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9151" y="3106365"/>
                <a:ext cx="343940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1532806" y="3548633"/>
                <a:ext cx="39203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1400" dirty="0" smtClean="0">
                    <a:ea typeface="Cambria Math"/>
                  </a:rPr>
                  <a:t>-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endParaRPr lang="en-GB" sz="1400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2806" y="3548633"/>
                <a:ext cx="392030" cy="307777"/>
              </a:xfrm>
              <a:prstGeom prst="rect">
                <a:avLst/>
              </a:prstGeom>
              <a:blipFill rotWithShape="1">
                <a:blip r:embed="rId10"/>
                <a:stretch>
                  <a:fillRect l="-3077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9" name="Straight Arrow Connector 78"/>
          <p:cNvCxnSpPr/>
          <p:nvPr/>
        </p:nvCxnSpPr>
        <p:spPr>
          <a:xfrm flipH="1" flipV="1">
            <a:off x="1199663" y="3188593"/>
            <a:ext cx="1457291" cy="2336590"/>
          </a:xfrm>
          <a:prstGeom prst="straightConnector1">
            <a:avLst/>
          </a:prstGeom>
          <a:ln w="28575"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339379" y="3736082"/>
            <a:ext cx="1228822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16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Isosceles Triangle 17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4" t="6794" r="10701" b="12179"/>
          <a:stretch/>
        </p:blipFill>
        <p:spPr bwMode="auto">
          <a:xfrm>
            <a:off x="4176701" y="2157444"/>
            <a:ext cx="4787787" cy="3143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5"/>
            <a:ext cx="8229600" cy="688622"/>
          </a:xfrm>
        </p:spPr>
        <p:txBody>
          <a:bodyPr/>
          <a:lstStyle/>
          <a:p>
            <a:r>
              <a:rPr lang="en-GB" dirty="0"/>
              <a:t>Creation of </a:t>
            </a:r>
            <a:r>
              <a:rPr lang="en-GB" dirty="0" smtClean="0"/>
              <a:t>Schr</a:t>
            </a:r>
            <a:r>
              <a:rPr lang="en-GB" dirty="0"/>
              <a:t>ö</a:t>
            </a:r>
            <a:r>
              <a:rPr lang="en-GB" dirty="0" smtClean="0"/>
              <a:t>dinger </a:t>
            </a:r>
            <a:r>
              <a:rPr lang="en-GB" dirty="0"/>
              <a:t>cat </a:t>
            </a:r>
            <a:r>
              <a:rPr lang="en-GB" dirty="0" smtClean="0"/>
              <a:t>state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Microwave entanglement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993872" y="2776819"/>
            <a:ext cx="2406652" cy="2018963"/>
            <a:chOff x="993872" y="2776819"/>
            <a:chExt cx="2406652" cy="2018963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2123728" y="2776819"/>
              <a:ext cx="0" cy="2018963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>
              <a:off x="2124576" y="2670353"/>
              <a:ext cx="0" cy="2261408"/>
            </a:xfrm>
            <a:prstGeom prst="line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Arc 30"/>
            <p:cNvSpPr/>
            <p:nvPr/>
          </p:nvSpPr>
          <p:spPr>
            <a:xfrm rot="10800000">
              <a:off x="1659869" y="3809442"/>
              <a:ext cx="936104" cy="877482"/>
            </a:xfrm>
            <a:prstGeom prst="arc">
              <a:avLst>
                <a:gd name="adj1" fmla="val 15752828"/>
                <a:gd name="adj2" fmla="val 5377400"/>
              </a:avLst>
            </a:prstGeom>
            <a:ln w="25400">
              <a:solidFill>
                <a:srgbClr val="FF00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Arc 31"/>
            <p:cNvSpPr/>
            <p:nvPr/>
          </p:nvSpPr>
          <p:spPr>
            <a:xfrm rot="10800000" flipH="1" flipV="1">
              <a:off x="1659869" y="2923574"/>
              <a:ext cx="936104" cy="877482"/>
            </a:xfrm>
            <a:prstGeom prst="arc">
              <a:avLst>
                <a:gd name="adj1" fmla="val 15540727"/>
                <a:gd name="adj2" fmla="val 5377400"/>
              </a:avLst>
            </a:prstGeom>
            <a:noFill/>
            <a:ln w="25400">
              <a:solidFill>
                <a:srgbClr val="FF0000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887241" y="3854534"/>
              <a:ext cx="513283" cy="2034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dirty="0" smtClean="0"/>
                <a:t>Re(</a:t>
              </a:r>
              <a:r>
                <a:rPr lang="el-GR" sz="1000" dirty="0" smtClean="0">
                  <a:latin typeface="Lucida Sans Unicode"/>
                  <a:cs typeface="Lucida Sans Unicode"/>
                </a:rPr>
                <a:t>α</a:t>
              </a:r>
              <a:r>
                <a:rPr lang="en-GB" sz="1000" dirty="0" smtClean="0">
                  <a:latin typeface="Lucida Sans Unicode"/>
                  <a:cs typeface="Lucida Sans Unicode"/>
                </a:rPr>
                <a:t>)</a:t>
              </a:r>
              <a:endParaRPr lang="en-GB" sz="1000" dirty="0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092246" y="2672758"/>
            <a:ext cx="5164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/>
              <a:t>Im(</a:t>
            </a:r>
            <a:r>
              <a:rPr lang="el-GR" sz="1000" dirty="0" smtClean="0">
                <a:latin typeface="Lucida Sans Unicode"/>
                <a:cs typeface="Lucida Sans Unicode"/>
              </a:rPr>
              <a:t>α</a:t>
            </a:r>
            <a:r>
              <a:rPr lang="en-GB" sz="1000" dirty="0" smtClean="0">
                <a:latin typeface="Lucida Sans Unicode"/>
                <a:cs typeface="Lucida Sans Unicode"/>
              </a:rPr>
              <a:t>)</a:t>
            </a:r>
            <a:endParaRPr lang="en-GB" sz="10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444208" y="2923574"/>
            <a:ext cx="0" cy="46358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67017" y="2062589"/>
            <a:ext cx="3676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 interference between</a:t>
            </a:r>
          </a:p>
          <a:p>
            <a:r>
              <a:rPr lang="en-GB" dirty="0" smtClean="0"/>
              <a:t>wave packets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0" name="Table 5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6395760"/>
                  </p:ext>
                </p:extLst>
              </p:nvPr>
            </p:nvGraphicFramePr>
            <p:xfrm>
              <a:off x="4572000" y="5373068"/>
              <a:ext cx="4320480" cy="1371919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08357">
                    <a:tc>
                      <a:txBody>
                        <a:bodyPr/>
                        <a:lstStyle/>
                        <a:p>
                          <a:r>
                            <a:rPr lang="en-GB" sz="1400" dirty="0" smtClean="0">
                              <a:latin typeface="+mj-lt"/>
                            </a:rPr>
                            <a:t>t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  <a:cs typeface="+mn-cs"/>
                            </a:rPr>
                            <a:t>120</a:t>
                          </a:r>
                          <a:r>
                            <a:rPr lang="en-GB" sz="1400" baseline="0" dirty="0" smtClean="0">
                              <a:solidFill>
                                <a:prstClr val="black"/>
                              </a:solidFill>
                              <a:latin typeface="+mj-lt"/>
                              <a:cs typeface="+mn-cs"/>
                            </a:rPr>
                            <a:t> </a:t>
                          </a:r>
                          <a:r>
                            <a:rPr lang="el-GR" sz="1400" baseline="0" dirty="0" smtClean="0">
                              <a:solidFill>
                                <a:prstClr val="black"/>
                              </a:solidFill>
                              <a:latin typeface="Lucida Sans Unicode"/>
                              <a:cs typeface="Lucida Sans Unicode"/>
                            </a:rPr>
                            <a:t>μ</a:t>
                          </a:r>
                          <a:r>
                            <a:rPr lang="en-GB" sz="1400" baseline="0" dirty="0" smtClean="0">
                              <a:solidFill>
                                <a:prstClr val="black"/>
                              </a:solidFill>
                              <a:latin typeface="Lucida Sans Unicode"/>
                              <a:cs typeface="Lucida Sans Unicode"/>
                            </a:rPr>
                            <a:t>s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l-GR" sz="1400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14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Ω</m:t>
                                    </m:r>
                                  </m:e>
                                  <m:sub>
                                    <m:r>
                                      <a:rPr lang="el-GR" sz="14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𝜇</m:t>
                                    </m:r>
                                    <m:r>
                                      <a:rPr lang="en-GB" sz="14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𝑤</m:t>
                                    </m:r>
                                  </m:sub>
                                  <m:sup/>
                                </m:sSubSup>
                                <m:r>
                                  <a:rPr lang="en-GB" sz="1400" b="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/2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400" b="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π</m:t>
                                </m:r>
                              </m:oMath>
                            </m:oMathPara>
                          </a14:m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41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1400" i="1" smtClean="0">
                                  <a:latin typeface="Cambria Math"/>
                                </a:rPr>
                                <m:t>𝑣</m:t>
                              </m:r>
                            </m:oMath>
                          </a14:m>
                          <a:r>
                            <a:rPr lang="en-GB" sz="1400" dirty="0"/>
                            <a:t>/2</a:t>
                          </a:r>
                          <a:r>
                            <a:rPr lang="el-GR" sz="1400" dirty="0">
                              <a:cs typeface="Lucida Sans Unicode"/>
                            </a:rPr>
                            <a:t>π</a:t>
                          </a:r>
                          <a:r>
                            <a:rPr lang="en-GB" sz="1400" dirty="0">
                              <a:cs typeface="Lucida Sans Unicode"/>
                            </a:rPr>
                            <a:t> </a:t>
                          </a:r>
                          <a:endParaRPr kumimoji="0" lang="en-GB" sz="14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267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13602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4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i="1">
                                        <a:latin typeface="Cambria Math"/>
                                        <a:ea typeface="Cambria Math"/>
                                      </a:rPr>
                                      <m:t>𝜂</m:t>
                                    </m:r>
                                  </m:e>
                                  <m:sub>
                                    <m:r>
                                      <a:rPr lang="en-GB" sz="1400" i="1">
                                        <a:latin typeface="Cambria Math"/>
                                      </a:rPr>
                                      <m:t>𝑒𝑓𝑓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0" name="Table 5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6395760"/>
                  </p:ext>
                </p:extLst>
              </p:nvPr>
            </p:nvGraphicFramePr>
            <p:xfrm>
              <a:off x="4572000" y="5373068"/>
              <a:ext cx="4320480" cy="1371919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08357">
                    <a:tc>
                      <a:txBody>
                        <a:bodyPr/>
                        <a:lstStyle/>
                        <a:p>
                          <a:pPr/>
                          <a:r>
                            <a:rPr lang="en-GB" sz="1400" dirty="0" smtClean="0">
                              <a:latin typeface="+mj-lt"/>
                            </a:rPr>
                            <a:t>t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  <a:cs typeface="+mn-cs"/>
                            </a:rPr>
                            <a:t>120</a:t>
                          </a:r>
                          <a:r>
                            <a:rPr lang="en-GB" sz="1400" baseline="0" dirty="0" smtClean="0">
                              <a:solidFill>
                                <a:prstClr val="black"/>
                              </a:solidFill>
                              <a:latin typeface="+mj-lt"/>
                              <a:cs typeface="+mn-cs"/>
                            </a:rPr>
                            <a:t> </a:t>
                          </a:r>
                          <a:r>
                            <a:rPr lang="el-GR" sz="1400" baseline="0" dirty="0" smtClean="0">
                              <a:solidFill>
                                <a:prstClr val="black"/>
                              </a:solidFill>
                              <a:latin typeface="Lucida Sans Unicode"/>
                              <a:cs typeface="Lucida Sans Unicode"/>
                            </a:rPr>
                            <a:t>μ</a:t>
                          </a:r>
                          <a:r>
                            <a:rPr lang="en-GB" sz="1400" baseline="0" dirty="0" smtClean="0">
                              <a:solidFill>
                                <a:prstClr val="black"/>
                              </a:solidFill>
                              <a:latin typeface="Lucida Sans Unicode"/>
                              <a:cs typeface="Lucida Sans Unicode"/>
                            </a:rPr>
                            <a:t>s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85000" r="-58613" b="-2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41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181967" r="-58613" b="-1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267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218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324528" r="-58613" b="-169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4606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Isosceles Triangle 19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4" t="6794" r="10701" b="12179"/>
          <a:stretch/>
        </p:blipFill>
        <p:spPr bwMode="auto">
          <a:xfrm>
            <a:off x="4176701" y="2157444"/>
            <a:ext cx="4787787" cy="3143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5"/>
            <a:ext cx="8229600" cy="688622"/>
          </a:xfrm>
        </p:spPr>
        <p:txBody>
          <a:bodyPr/>
          <a:lstStyle/>
          <a:p>
            <a:r>
              <a:rPr lang="en-GB" dirty="0"/>
              <a:t>Creation of </a:t>
            </a:r>
            <a:r>
              <a:rPr lang="en-GB" dirty="0" smtClean="0"/>
              <a:t>Schr</a:t>
            </a:r>
            <a:r>
              <a:rPr lang="en-GB" dirty="0"/>
              <a:t>ö</a:t>
            </a:r>
            <a:r>
              <a:rPr lang="en-GB" dirty="0" smtClean="0"/>
              <a:t>dinger </a:t>
            </a:r>
            <a:r>
              <a:rPr lang="en-GB" dirty="0"/>
              <a:t>cat </a:t>
            </a:r>
            <a:r>
              <a:rPr lang="en-GB" dirty="0" smtClean="0"/>
              <a:t>state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Microwave entanglement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993872" y="2776819"/>
            <a:ext cx="2261408" cy="2018963"/>
            <a:chOff x="993872" y="2776819"/>
            <a:chExt cx="2261408" cy="2018963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2123728" y="2776819"/>
              <a:ext cx="0" cy="2018963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>
              <a:off x="2124576" y="2670353"/>
              <a:ext cx="0" cy="2261408"/>
            </a:xfrm>
            <a:prstGeom prst="line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Arc 30"/>
            <p:cNvSpPr>
              <a:spLocks noChangeAspect="1"/>
            </p:cNvSpPr>
            <p:nvPr/>
          </p:nvSpPr>
          <p:spPr>
            <a:xfrm rot="10800000">
              <a:off x="1837298" y="3810732"/>
              <a:ext cx="581247" cy="544847"/>
            </a:xfrm>
            <a:prstGeom prst="arc">
              <a:avLst>
                <a:gd name="adj1" fmla="val 6497852"/>
                <a:gd name="adj2" fmla="val 5377400"/>
              </a:avLst>
            </a:prstGeom>
            <a:ln w="25400">
              <a:solidFill>
                <a:srgbClr val="FF00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2" name="Arc 31"/>
            <p:cNvSpPr>
              <a:spLocks noChangeAspect="1"/>
            </p:cNvSpPr>
            <p:nvPr/>
          </p:nvSpPr>
          <p:spPr>
            <a:xfrm rot="10800000" flipH="1" flipV="1">
              <a:off x="1837298" y="3256409"/>
              <a:ext cx="581247" cy="544847"/>
            </a:xfrm>
            <a:prstGeom prst="arc">
              <a:avLst>
                <a:gd name="adj1" fmla="val 6787388"/>
                <a:gd name="adj2" fmla="val 5377400"/>
              </a:avLst>
            </a:prstGeom>
            <a:noFill/>
            <a:ln w="25400">
              <a:solidFill>
                <a:srgbClr val="FF0000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cxnSp>
        <p:nvCxnSpPr>
          <p:cNvPr id="6" name="Straight Arrow Connector 5"/>
          <p:cNvCxnSpPr/>
          <p:nvPr/>
        </p:nvCxnSpPr>
        <p:spPr>
          <a:xfrm flipV="1">
            <a:off x="5940152" y="4581128"/>
            <a:ext cx="288032" cy="46497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967017" y="2062589"/>
            <a:ext cx="3676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</a:t>
            </a:r>
            <a:r>
              <a:rPr lang="en-GB" dirty="0" smtClean="0"/>
              <a:t>nterference between</a:t>
            </a:r>
          </a:p>
          <a:p>
            <a:r>
              <a:rPr lang="en-GB" dirty="0" smtClean="0"/>
              <a:t>wave packets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6028831"/>
                  </p:ext>
                </p:extLst>
              </p:nvPr>
            </p:nvGraphicFramePr>
            <p:xfrm>
              <a:off x="4572000" y="5373068"/>
              <a:ext cx="4320480" cy="1371919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08357">
                    <a:tc>
                      <a:txBody>
                        <a:bodyPr/>
                        <a:lstStyle/>
                        <a:p>
                          <a:r>
                            <a:rPr lang="en-GB" sz="1400" dirty="0" smtClean="0">
                              <a:latin typeface="+mj-lt"/>
                            </a:rPr>
                            <a:t>t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  <a:cs typeface="+mn-cs"/>
                            </a:rPr>
                            <a:t>120</a:t>
                          </a:r>
                          <a:r>
                            <a:rPr lang="en-GB" sz="1400" baseline="0" dirty="0" smtClean="0">
                              <a:solidFill>
                                <a:prstClr val="black"/>
                              </a:solidFill>
                              <a:latin typeface="+mj-lt"/>
                              <a:cs typeface="+mn-cs"/>
                            </a:rPr>
                            <a:t> </a:t>
                          </a:r>
                          <a:r>
                            <a:rPr lang="el-GR" sz="1400" baseline="0" dirty="0" smtClean="0">
                              <a:solidFill>
                                <a:prstClr val="black"/>
                              </a:solidFill>
                              <a:latin typeface="Lucida Sans Unicode"/>
                              <a:cs typeface="Lucida Sans Unicode"/>
                            </a:rPr>
                            <a:t>μ</a:t>
                          </a:r>
                          <a:r>
                            <a:rPr lang="en-GB" sz="1400" baseline="0" dirty="0" smtClean="0">
                              <a:solidFill>
                                <a:prstClr val="black"/>
                              </a:solidFill>
                              <a:latin typeface="Lucida Sans Unicode"/>
                              <a:cs typeface="Lucida Sans Unicode"/>
                            </a:rPr>
                            <a:t>s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l-GR" sz="1400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14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Ω</m:t>
                                    </m:r>
                                  </m:e>
                                  <m:sub>
                                    <m:r>
                                      <a:rPr lang="el-GR" sz="14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𝜇</m:t>
                                    </m:r>
                                    <m:r>
                                      <a:rPr lang="en-GB" sz="14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𝑤</m:t>
                                    </m:r>
                                  </m:sub>
                                  <m:sup/>
                                </m:sSubSup>
                                <m:r>
                                  <a:rPr lang="en-GB" sz="1400" b="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/2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400" b="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π</m:t>
                                </m:r>
                              </m:oMath>
                            </m:oMathPara>
                          </a14:m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41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1400" i="1" smtClean="0">
                                  <a:latin typeface="Cambria Math"/>
                                </a:rPr>
                                <m:t>𝑣</m:t>
                              </m:r>
                            </m:oMath>
                          </a14:m>
                          <a:r>
                            <a:rPr lang="en-GB" sz="1400" dirty="0"/>
                            <a:t>/2</a:t>
                          </a:r>
                          <a:r>
                            <a:rPr lang="el-GR" sz="1400" dirty="0">
                              <a:cs typeface="Lucida Sans Unicode"/>
                            </a:rPr>
                            <a:t>π</a:t>
                          </a:r>
                          <a:r>
                            <a:rPr lang="en-GB" sz="1400" dirty="0">
                              <a:cs typeface="Lucida Sans Unicode"/>
                            </a:rPr>
                            <a:t> </a:t>
                          </a:r>
                          <a:endParaRPr kumimoji="0" lang="en-GB" sz="14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267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13602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4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i="1">
                                        <a:latin typeface="Cambria Math"/>
                                        <a:ea typeface="Cambria Math"/>
                                      </a:rPr>
                                      <m:t>𝜂</m:t>
                                    </m:r>
                                  </m:e>
                                  <m:sub>
                                    <m:r>
                                      <a:rPr lang="en-GB" sz="1400" i="1">
                                        <a:latin typeface="Cambria Math"/>
                                      </a:rPr>
                                      <m:t>𝑒𝑓𝑓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6028831"/>
                  </p:ext>
                </p:extLst>
              </p:nvPr>
            </p:nvGraphicFramePr>
            <p:xfrm>
              <a:off x="4572000" y="5373068"/>
              <a:ext cx="4320480" cy="1371919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08357">
                    <a:tc>
                      <a:txBody>
                        <a:bodyPr/>
                        <a:lstStyle/>
                        <a:p>
                          <a:pPr/>
                          <a:r>
                            <a:rPr lang="en-GB" sz="1400" dirty="0" smtClean="0">
                              <a:latin typeface="+mj-lt"/>
                            </a:rPr>
                            <a:t>t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  <a:cs typeface="+mn-cs"/>
                            </a:rPr>
                            <a:t>120</a:t>
                          </a:r>
                          <a:r>
                            <a:rPr lang="en-GB" sz="1400" baseline="0" dirty="0" smtClean="0">
                              <a:solidFill>
                                <a:prstClr val="black"/>
                              </a:solidFill>
                              <a:latin typeface="+mj-lt"/>
                              <a:cs typeface="+mn-cs"/>
                            </a:rPr>
                            <a:t> </a:t>
                          </a:r>
                          <a:r>
                            <a:rPr lang="el-GR" sz="1400" baseline="0" dirty="0" smtClean="0">
                              <a:solidFill>
                                <a:prstClr val="black"/>
                              </a:solidFill>
                              <a:latin typeface="Lucida Sans Unicode"/>
                              <a:cs typeface="Lucida Sans Unicode"/>
                            </a:rPr>
                            <a:t>μ</a:t>
                          </a:r>
                          <a:r>
                            <a:rPr lang="en-GB" sz="1400" baseline="0" dirty="0" smtClean="0">
                              <a:solidFill>
                                <a:prstClr val="black"/>
                              </a:solidFill>
                              <a:latin typeface="Lucida Sans Unicode"/>
                              <a:cs typeface="Lucida Sans Unicode"/>
                            </a:rPr>
                            <a:t>s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85000" r="-58613" b="-2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41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181967" r="-58613" b="-1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267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218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324528" r="-58613" b="-169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15" name="TextBox 14"/>
          <p:cNvSpPr txBox="1"/>
          <p:nvPr/>
        </p:nvSpPr>
        <p:spPr>
          <a:xfrm>
            <a:off x="2092246" y="2672758"/>
            <a:ext cx="5164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/>
              <a:t>Im(</a:t>
            </a:r>
            <a:r>
              <a:rPr lang="el-GR" sz="1000" dirty="0" smtClean="0">
                <a:latin typeface="Lucida Sans Unicode"/>
                <a:cs typeface="Lucida Sans Unicode"/>
              </a:rPr>
              <a:t>α</a:t>
            </a:r>
            <a:r>
              <a:rPr lang="en-GB" sz="1000" dirty="0" smtClean="0">
                <a:latin typeface="Lucida Sans Unicode"/>
                <a:cs typeface="Lucida Sans Unicode"/>
              </a:rPr>
              <a:t>)</a:t>
            </a:r>
            <a:endParaRPr lang="en-GB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2887241" y="3854534"/>
            <a:ext cx="513283" cy="2034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/>
              <a:t>Re(</a:t>
            </a:r>
            <a:r>
              <a:rPr lang="el-GR" sz="1000" dirty="0" smtClean="0">
                <a:latin typeface="Lucida Sans Unicode"/>
                <a:cs typeface="Lucida Sans Unicode"/>
              </a:rPr>
              <a:t>α</a:t>
            </a:r>
            <a:r>
              <a:rPr lang="en-GB" sz="1000" dirty="0" smtClean="0">
                <a:latin typeface="Lucida Sans Unicode"/>
                <a:cs typeface="Lucida Sans Unicode"/>
              </a:rPr>
              <a:t>)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42792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Isosceles Triangle 11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5"/>
            <a:ext cx="8229600" cy="688622"/>
          </a:xfrm>
        </p:spPr>
        <p:txBody>
          <a:bodyPr/>
          <a:lstStyle/>
          <a:p>
            <a:r>
              <a:rPr lang="en-GB" dirty="0"/>
              <a:t>Creation of </a:t>
            </a:r>
            <a:r>
              <a:rPr lang="en-GB" dirty="0" smtClean="0"/>
              <a:t>Schr</a:t>
            </a:r>
            <a:r>
              <a:rPr lang="en-GB" dirty="0"/>
              <a:t>ö</a:t>
            </a:r>
            <a:r>
              <a:rPr lang="en-GB" dirty="0" smtClean="0"/>
              <a:t>dinger </a:t>
            </a:r>
            <a:r>
              <a:rPr lang="en-GB" dirty="0"/>
              <a:t>cat </a:t>
            </a:r>
            <a:r>
              <a:rPr lang="en-GB" dirty="0" smtClean="0"/>
              <a:t>state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Microwave </a:t>
            </a:r>
            <a:r>
              <a:rPr lang="en-GB" dirty="0"/>
              <a:t>entanglement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7504" y="2473658"/>
            <a:ext cx="32560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Two-ion gate time ~ </a:t>
            </a:r>
            <a:r>
              <a:rPr lang="en-GB" dirty="0" smtClean="0">
                <a:solidFill>
                  <a:prstClr val="black"/>
                </a:solidFill>
              </a:rPr>
              <a:t>15</a:t>
            </a:r>
            <a:r>
              <a:rPr lang="en-GB" dirty="0" smtClean="0">
                <a:solidFill>
                  <a:prstClr val="black"/>
                </a:solidFill>
              </a:rPr>
              <a:t> </a:t>
            </a:r>
            <a:r>
              <a:rPr lang="en-GB" dirty="0" err="1" smtClean="0">
                <a:solidFill>
                  <a:prstClr val="black"/>
                </a:solidFill>
              </a:rPr>
              <a:t>ms</a:t>
            </a:r>
            <a:endParaRPr lang="en-GB" dirty="0" smtClean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r>
              <a:rPr lang="en-GB" dirty="0" smtClean="0">
                <a:solidFill>
                  <a:prstClr val="black"/>
                </a:solidFill>
              </a:rPr>
              <a:t>Coherence time ~ 500 </a:t>
            </a:r>
            <a:r>
              <a:rPr lang="el-GR" dirty="0" smtClean="0">
                <a:solidFill>
                  <a:prstClr val="black"/>
                </a:solidFill>
                <a:latin typeface="Lucida Sans Unicode"/>
                <a:cs typeface="Lucida Sans Unicode"/>
              </a:rPr>
              <a:t>μ</a:t>
            </a:r>
            <a:r>
              <a:rPr lang="en-GB" dirty="0" smtClean="0">
                <a:solidFill>
                  <a:prstClr val="black"/>
                </a:solidFill>
              </a:rPr>
              <a:t>s</a:t>
            </a: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1698644" y="3564015"/>
            <a:ext cx="0" cy="6570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107503" y="4438853"/>
            <a:ext cx="38683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Combine magnetic field gradient</a:t>
            </a:r>
          </a:p>
          <a:p>
            <a:r>
              <a:rPr lang="en-GB" dirty="0">
                <a:solidFill>
                  <a:prstClr val="black"/>
                </a:solidFill>
              </a:rPr>
              <a:t>w</a:t>
            </a:r>
            <a:r>
              <a:rPr lang="en-GB" dirty="0" smtClean="0">
                <a:solidFill>
                  <a:prstClr val="black"/>
                </a:solidFill>
              </a:rPr>
              <a:t>ith dressed-state setup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2" name="Table 6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4798516"/>
                  </p:ext>
                </p:extLst>
              </p:nvPr>
            </p:nvGraphicFramePr>
            <p:xfrm>
              <a:off x="4572000" y="5373068"/>
              <a:ext cx="4320480" cy="1371919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08357">
                    <a:tc>
                      <a:txBody>
                        <a:bodyPr/>
                        <a:lstStyle/>
                        <a:p>
                          <a:r>
                            <a:rPr lang="en-GB" sz="1400" dirty="0" smtClean="0">
                              <a:latin typeface="+mj-lt"/>
                            </a:rPr>
                            <a:t>t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aseline="0" dirty="0" smtClean="0">
                              <a:solidFill>
                                <a:prstClr val="black"/>
                              </a:solidFill>
                              <a:latin typeface="+mj-lt"/>
                              <a:cs typeface="+mn-cs"/>
                            </a:rPr>
                            <a:t>120 </a:t>
                          </a:r>
                          <a:r>
                            <a:rPr lang="el-GR" sz="1400" baseline="0" dirty="0" smtClean="0">
                              <a:solidFill>
                                <a:prstClr val="black"/>
                              </a:solidFill>
                              <a:latin typeface="Lucida Sans Unicode"/>
                              <a:cs typeface="Lucida Sans Unicode"/>
                            </a:rPr>
                            <a:t>μ</a:t>
                          </a:r>
                          <a:r>
                            <a:rPr lang="en-GB" sz="1400" baseline="0" dirty="0" smtClean="0">
                              <a:solidFill>
                                <a:prstClr val="black"/>
                              </a:solidFill>
                              <a:latin typeface="Lucida Sans Unicode"/>
                              <a:cs typeface="Lucida Sans Unicode"/>
                            </a:rPr>
                            <a:t>s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l-GR" sz="1400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14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Ω</m:t>
                                    </m:r>
                                  </m:e>
                                  <m:sub>
                                    <m:r>
                                      <a:rPr lang="el-GR" sz="14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𝜇</m:t>
                                    </m:r>
                                    <m:r>
                                      <a:rPr lang="en-GB" sz="14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𝑤</m:t>
                                    </m:r>
                                  </m:sub>
                                  <m:sup/>
                                </m:sSubSup>
                                <m:r>
                                  <a:rPr lang="en-GB" sz="1400" b="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/2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400" b="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π</m:t>
                                </m:r>
                              </m:oMath>
                            </m:oMathPara>
                          </a14:m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41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1400" i="1" smtClean="0">
                                  <a:latin typeface="Cambria Math"/>
                                </a:rPr>
                                <m:t>𝑣</m:t>
                              </m:r>
                            </m:oMath>
                          </a14:m>
                          <a:r>
                            <a:rPr lang="en-GB" sz="1400" dirty="0"/>
                            <a:t>/2</a:t>
                          </a:r>
                          <a:r>
                            <a:rPr lang="el-GR" sz="1400" dirty="0">
                              <a:cs typeface="Lucida Sans Unicode"/>
                            </a:rPr>
                            <a:t>π</a:t>
                          </a:r>
                          <a:r>
                            <a:rPr lang="en-GB" sz="1400" dirty="0">
                              <a:cs typeface="Lucida Sans Unicode"/>
                            </a:rPr>
                            <a:t> </a:t>
                          </a:r>
                          <a:endParaRPr kumimoji="0" lang="en-GB" sz="14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267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13602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4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i="1">
                                        <a:latin typeface="Cambria Math"/>
                                        <a:ea typeface="Cambria Math"/>
                                      </a:rPr>
                                      <m:t>𝜂</m:t>
                                    </m:r>
                                  </m:e>
                                  <m:sub>
                                    <m:r>
                                      <a:rPr lang="en-GB" sz="1400" i="1">
                                        <a:latin typeface="Cambria Math"/>
                                      </a:rPr>
                                      <m:t>𝑒𝑓𝑓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2" name="Table 6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4798516"/>
                  </p:ext>
                </p:extLst>
              </p:nvPr>
            </p:nvGraphicFramePr>
            <p:xfrm>
              <a:off x="4572000" y="5373068"/>
              <a:ext cx="4320480" cy="1371919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08357">
                    <a:tc>
                      <a:txBody>
                        <a:bodyPr/>
                        <a:lstStyle/>
                        <a:p>
                          <a:pPr/>
                          <a:r>
                            <a:rPr lang="en-GB" sz="1400" dirty="0" smtClean="0">
                              <a:latin typeface="+mj-lt"/>
                            </a:rPr>
                            <a:t>t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aseline="0" dirty="0" smtClean="0">
                              <a:solidFill>
                                <a:prstClr val="black"/>
                              </a:solidFill>
                              <a:latin typeface="+mj-lt"/>
                              <a:cs typeface="+mn-cs"/>
                            </a:rPr>
                            <a:t>120 </a:t>
                          </a:r>
                          <a:r>
                            <a:rPr lang="el-GR" sz="1400" baseline="0" dirty="0" smtClean="0">
                              <a:solidFill>
                                <a:prstClr val="black"/>
                              </a:solidFill>
                              <a:latin typeface="Lucida Sans Unicode"/>
                              <a:cs typeface="Lucida Sans Unicode"/>
                            </a:rPr>
                            <a:t>μ</a:t>
                          </a:r>
                          <a:r>
                            <a:rPr lang="en-GB" sz="1400" baseline="0" dirty="0" smtClean="0">
                              <a:solidFill>
                                <a:prstClr val="black"/>
                              </a:solidFill>
                              <a:latin typeface="Lucida Sans Unicode"/>
                              <a:cs typeface="Lucida Sans Unicode"/>
                            </a:rPr>
                            <a:t>s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t="-85000" r="-58613" b="-2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41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t="-181967" r="-58613" b="-1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267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218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t="-324528" r="-58613" b="-169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pic>
        <p:nvPicPr>
          <p:cNvPr id="7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4" t="6794" r="10701" b="12179"/>
          <a:stretch/>
        </p:blipFill>
        <p:spPr bwMode="auto">
          <a:xfrm>
            <a:off x="4176701" y="2157444"/>
            <a:ext cx="4787787" cy="3143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362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4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Isosceles Triangle 48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Dressed-state motional coupling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Microwave entanglement</a:t>
            </a:r>
            <a:endParaRPr lang="en-GB" dirty="0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4202696" y="2924944"/>
            <a:ext cx="0" cy="2592288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138021" y="3988447"/>
                <a:ext cx="6467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8021" y="3988447"/>
                <a:ext cx="646748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>
          <a:xfrm flipV="1">
            <a:off x="4461396" y="2393193"/>
            <a:ext cx="0" cy="531751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4461396" y="2924944"/>
            <a:ext cx="0" cy="531751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533404" y="2459662"/>
                <a:ext cx="6843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404" y="2459662"/>
                <a:ext cx="684355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533404" y="2991413"/>
                <a:ext cx="6843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404" y="2991413"/>
                <a:ext cx="684355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Straight Arrow Connector 61"/>
          <p:cNvCxnSpPr/>
          <p:nvPr/>
        </p:nvCxnSpPr>
        <p:spPr>
          <a:xfrm flipV="1">
            <a:off x="2510367" y="2426558"/>
            <a:ext cx="394429" cy="465728"/>
          </a:xfrm>
          <a:prstGeom prst="straightConnector1">
            <a:avLst/>
          </a:prstGeom>
          <a:ln w="2857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2771800" y="2520326"/>
                <a:ext cx="620298" cy="4002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l-GR" i="1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i="1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</a:rPr>
                            <m:t>Ω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</a:rPr>
                            <m:t>𝑟𝑓</m:t>
                          </m:r>
                        </m:sub>
                        <m:sup/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2520326"/>
                <a:ext cx="620298" cy="400238"/>
              </a:xfrm>
              <a:prstGeom prst="rect">
                <a:avLst/>
              </a:prstGeom>
              <a:blipFill rotWithShape="1">
                <a:blip r:embed="rId9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/>
          <p:cNvCxnSpPr/>
          <p:nvPr/>
        </p:nvCxnSpPr>
        <p:spPr>
          <a:xfrm>
            <a:off x="1565073" y="3043431"/>
            <a:ext cx="1293497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148064" y="3466769"/>
            <a:ext cx="3491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Use rf field to drive motional sidebands in dressed-state qubit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339379" y="3025416"/>
            <a:ext cx="1228822" cy="439230"/>
            <a:chOff x="339378" y="3025416"/>
            <a:chExt cx="1293497" cy="439230"/>
          </a:xfrm>
        </p:grpSpPr>
        <p:pic>
          <p:nvPicPr>
            <p:cNvPr id="37" name="Picture 3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741" y="3025416"/>
              <a:ext cx="432047" cy="320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8" name="Straight Connector 37"/>
            <p:cNvCxnSpPr/>
            <p:nvPr/>
          </p:nvCxnSpPr>
          <p:spPr>
            <a:xfrm>
              <a:off x="339378" y="3464646"/>
              <a:ext cx="1293497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blipFill rotWithShape="1">
                <a:blip r:embed="rId17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/>
          <p:nvPr/>
        </p:nvCxnSpPr>
        <p:spPr>
          <a:xfrm flipH="1" flipV="1">
            <a:off x="707666" y="3466769"/>
            <a:ext cx="1296063" cy="2059388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blipFill rotWithShape="1">
                <a:blip r:embed="rId18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3" name="Straight Connector 62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7" name="Group 66"/>
          <p:cNvGrpSpPr/>
          <p:nvPr/>
        </p:nvGrpSpPr>
        <p:grpSpPr>
          <a:xfrm>
            <a:off x="2861697" y="1967068"/>
            <a:ext cx="1358172" cy="434075"/>
            <a:chOff x="2797022" y="1967068"/>
            <a:chExt cx="1358172" cy="434075"/>
          </a:xfrm>
        </p:grpSpPr>
        <p:pic>
          <p:nvPicPr>
            <p:cNvPr id="68" name="Picture 2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029" y="1967068"/>
              <a:ext cx="440315" cy="288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9" name="Straight Connector 68"/>
            <p:cNvCxnSpPr/>
            <p:nvPr/>
          </p:nvCxnSpPr>
          <p:spPr>
            <a:xfrm>
              <a:off x="2797022" y="2401143"/>
              <a:ext cx="1358172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5" name="Straight Connector 44"/>
          <p:cNvCxnSpPr/>
          <p:nvPr/>
        </p:nvCxnSpPr>
        <p:spPr>
          <a:xfrm>
            <a:off x="2861697" y="2562165"/>
            <a:ext cx="1358172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861697" y="2248408"/>
            <a:ext cx="1358172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39379" y="3622755"/>
            <a:ext cx="1228821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339379" y="3309238"/>
            <a:ext cx="1228821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2717480" y="2412937"/>
            <a:ext cx="1008112" cy="3096344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816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3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Isosceles Triangle 41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321629" y="1772816"/>
            <a:ext cx="4821110" cy="3503256"/>
            <a:chOff x="4321629" y="1772816"/>
            <a:chExt cx="4821110" cy="3503256"/>
          </a:xfrm>
        </p:grpSpPr>
        <p:grpSp>
          <p:nvGrpSpPr>
            <p:cNvPr id="5" name="Group 4"/>
            <p:cNvGrpSpPr/>
            <p:nvPr/>
          </p:nvGrpSpPr>
          <p:grpSpPr>
            <a:xfrm>
              <a:off x="4321629" y="1772816"/>
              <a:ext cx="4821110" cy="3503256"/>
              <a:chOff x="4321629" y="2111546"/>
              <a:chExt cx="4821110" cy="3503256"/>
            </a:xfrm>
          </p:grpSpPr>
          <p:pic>
            <p:nvPicPr>
              <p:cNvPr id="2050" name="Picture 2" descr="C:\Users\Seb\Downloads\dressed_sidebands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57" t="5104" r="3886" b="5317"/>
              <a:stretch/>
            </p:blipFill>
            <p:spPr bwMode="auto">
              <a:xfrm>
                <a:off x="4321629" y="2111546"/>
                <a:ext cx="4821110" cy="35032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Rectangle 3"/>
              <p:cNvSpPr/>
              <p:nvPr/>
            </p:nvSpPr>
            <p:spPr>
              <a:xfrm>
                <a:off x="7164288" y="2317147"/>
                <a:ext cx="1368152" cy="69738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5" name="Rectangle 54"/>
            <p:cNvSpPr/>
            <p:nvPr/>
          </p:nvSpPr>
          <p:spPr>
            <a:xfrm>
              <a:off x="4932040" y="2438467"/>
              <a:ext cx="432048" cy="6304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8460432" y="2511946"/>
              <a:ext cx="432048" cy="6304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/>
              <a:t>Dressed-state motional coupling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Microwave entanglement</a:t>
            </a:r>
            <a:endParaRPr lang="en-GB" dirty="0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510367" y="2426558"/>
            <a:ext cx="394429" cy="465728"/>
          </a:xfrm>
          <a:prstGeom prst="straightConnector1">
            <a:avLst/>
          </a:prstGeom>
          <a:ln w="2857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2771800" y="2520326"/>
                <a:ext cx="620298" cy="4002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l-GR" i="1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i="1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</a:rPr>
                            <m:t>Ω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</a:rPr>
                            <m:t>𝑟𝑓</m:t>
                          </m:r>
                        </m:sub>
                        <m:sup/>
                      </m:sSubSup>
                    </m:oMath>
                  </m:oMathPara>
                </a14:m>
                <a:endParaRPr lang="en-GB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2520326"/>
                <a:ext cx="620298" cy="400238"/>
              </a:xfrm>
              <a:prstGeom prst="rect">
                <a:avLst/>
              </a:prstGeom>
              <a:blipFill rotWithShape="1">
                <a:blip r:embed="rId9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/>
          <p:cNvCxnSpPr/>
          <p:nvPr/>
        </p:nvCxnSpPr>
        <p:spPr>
          <a:xfrm>
            <a:off x="1565073" y="3043431"/>
            <a:ext cx="1293497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339379" y="3025416"/>
            <a:ext cx="1228822" cy="439230"/>
            <a:chOff x="339378" y="3025416"/>
            <a:chExt cx="1293497" cy="439230"/>
          </a:xfrm>
        </p:grpSpPr>
        <p:pic>
          <p:nvPicPr>
            <p:cNvPr id="37" name="Picture 3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741" y="3025416"/>
              <a:ext cx="432047" cy="320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8" name="Straight Connector 37"/>
            <p:cNvCxnSpPr/>
            <p:nvPr/>
          </p:nvCxnSpPr>
          <p:spPr>
            <a:xfrm>
              <a:off x="339378" y="3464646"/>
              <a:ext cx="1293497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blipFill rotWithShape="1">
                <a:blip r:embed="rId17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blipFill rotWithShape="1">
                <a:blip r:embed="rId18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3" name="Straight Connector 62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7" name="Group 66"/>
          <p:cNvGrpSpPr/>
          <p:nvPr/>
        </p:nvGrpSpPr>
        <p:grpSpPr>
          <a:xfrm>
            <a:off x="2861697" y="1967068"/>
            <a:ext cx="1358172" cy="434075"/>
            <a:chOff x="2797022" y="1967068"/>
            <a:chExt cx="1358172" cy="434075"/>
          </a:xfrm>
        </p:grpSpPr>
        <p:pic>
          <p:nvPicPr>
            <p:cNvPr id="68" name="Picture 2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029" y="1967068"/>
              <a:ext cx="440315" cy="288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9" name="Straight Connector 68"/>
            <p:cNvCxnSpPr/>
            <p:nvPr/>
          </p:nvCxnSpPr>
          <p:spPr>
            <a:xfrm>
              <a:off x="2797022" y="2401143"/>
              <a:ext cx="1358172" cy="0"/>
            </a:xfrm>
            <a:prstGeom prst="line">
              <a:avLst/>
            </a:prstGeom>
            <a:ln w="19050"/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5" name="Straight Connector 44"/>
          <p:cNvCxnSpPr/>
          <p:nvPr/>
        </p:nvCxnSpPr>
        <p:spPr>
          <a:xfrm>
            <a:off x="2861697" y="2562165"/>
            <a:ext cx="1358172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861697" y="2248408"/>
            <a:ext cx="1358172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39379" y="3622755"/>
            <a:ext cx="1228821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339379" y="3309238"/>
            <a:ext cx="1228821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2717480" y="2412937"/>
            <a:ext cx="1008112" cy="3096344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 flipV="1">
            <a:off x="707666" y="3466769"/>
            <a:ext cx="1296063" cy="2059388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4" name="Table 5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35623492"/>
                  </p:ext>
                </p:extLst>
              </p:nvPr>
            </p:nvGraphicFramePr>
            <p:xfrm>
              <a:off x="4572000" y="5373068"/>
              <a:ext cx="4320480" cy="1385507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08357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l-GR" sz="140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el-GR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𝜇</m:t>
                                  </m:r>
                                  <m:r>
                                    <a:rPr lang="en-GB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</m:sub>
                                <m:sup/>
                              </m:sSubSup>
                              <m:r>
                                <a:rPr lang="en-GB" sz="14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/2</m:t>
                              </m:r>
                              <m:r>
                                <m:rPr>
                                  <m:sty m:val="p"/>
                                </m:rPr>
                                <a:rPr lang="el-GR" sz="14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π</m:t>
                              </m:r>
                            </m:oMath>
                          </a14:m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 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(carrier) /</a:t>
                          </a:r>
                          <a:r>
                            <a:rPr lang="en-GB" sz="1400" baseline="0" dirty="0" smtClean="0">
                              <a:latin typeface="+mj-lt"/>
                            </a:rPr>
                            <a:t> 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(sideband)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7 kHz / </a:t>
                          </a:r>
                          <a:r>
                            <a:rPr lang="en-GB" sz="1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1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i="1" smtClean="0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400" dirty="0" smtClean="0">
                              <a:latin typeface="+mj-lt"/>
                            </a:rPr>
                            <a:t>/2</a:t>
                          </a:r>
                          <a:r>
                            <a:rPr lang="el-GR" sz="1400" dirty="0" smtClean="0">
                              <a:latin typeface="Lucida Sans Unicode"/>
                              <a:cs typeface="Lucida Sans Unicode"/>
                            </a:rPr>
                            <a:t>π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267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>
                              <a:latin typeface="+mj-lt"/>
                            </a:rPr>
                            <a:t>Gradient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</a:rPr>
                            <a:t>24 T/m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13602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4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i="1">
                                        <a:latin typeface="Cambria Math"/>
                                        <a:ea typeface="Cambria Math"/>
                                      </a:rPr>
                                      <m:t>𝜂</m:t>
                                    </m:r>
                                  </m:e>
                                  <m:sub>
                                    <m:r>
                                      <a:rPr lang="en-GB" sz="1400" i="1">
                                        <a:latin typeface="Cambria Math"/>
                                      </a:rPr>
                                      <m:t>𝑒𝑓𝑓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4" name="Table 5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35623492"/>
                  </p:ext>
                </p:extLst>
              </p:nvPr>
            </p:nvGraphicFramePr>
            <p:xfrm>
              <a:off x="4572000" y="5373068"/>
              <a:ext cx="4320480" cy="1385507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219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2"/>
                          <a:stretch>
                            <a:fillRect r="-58613" b="-3452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7 kHz / </a:t>
                          </a:r>
                          <a:r>
                            <a:rPr lang="en-GB" sz="1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1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2"/>
                          <a:stretch>
                            <a:fillRect t="-86885" r="-5861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267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>
                              <a:latin typeface="+mj-lt"/>
                            </a:rPr>
                            <a:t>Gradient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</a:rPr>
                            <a:t>24 T/m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218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2"/>
                          <a:stretch>
                            <a:fillRect t="-330189" r="-58613" b="-150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8028384" y="1916832"/>
                <a:ext cx="1083438" cy="4055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en-GB" sz="1600" i="1" smtClean="0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GB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𝐷</m:t>
                              </m:r>
                            </m:e>
                          </m:d>
                        </m:e>
                      </m:d>
                      <m:groupChr>
                        <m:groupChrPr>
                          <m:chr m:val="→"/>
                          <m:pos m:val="top"/>
                          <m:ctrlPr>
                            <a:rPr lang="en-GB" sz="1600" i="1" smtClean="0">
                              <a:latin typeface="Cambria Math"/>
                            </a:rPr>
                          </m:ctrlPr>
                        </m:groupChrPr>
                        <m:e/>
                      </m:groupChr>
                      <m:d>
                        <m:dPr>
                          <m:begChr m:val="|"/>
                          <m:endChr m:val=""/>
                          <m:ctrlPr>
                            <a:rPr lang="en-GB" sz="1600" i="1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GB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0′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916832"/>
                <a:ext cx="1083438" cy="405560"/>
              </a:xfrm>
              <a:prstGeom prst="rect">
                <a:avLst/>
              </a:prstGeom>
              <a:blipFill rotWithShape="1">
                <a:blip r:embed="rId23"/>
                <a:stretch>
                  <a:fillRect l="-22472" t="-89552" r="-32584" b="-125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014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49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" name="Isosceles Triangle 49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321629" y="1772816"/>
            <a:ext cx="4821110" cy="3503256"/>
            <a:chOff x="4321629" y="1772816"/>
            <a:chExt cx="4821110" cy="3503256"/>
          </a:xfrm>
        </p:grpSpPr>
        <p:grpSp>
          <p:nvGrpSpPr>
            <p:cNvPr id="13" name="Group 12"/>
            <p:cNvGrpSpPr/>
            <p:nvPr/>
          </p:nvGrpSpPr>
          <p:grpSpPr>
            <a:xfrm>
              <a:off x="4321629" y="1772816"/>
              <a:ext cx="4821110" cy="3503256"/>
              <a:chOff x="4321629" y="1772816"/>
              <a:chExt cx="4821110" cy="3503256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4321629" y="1772816"/>
                <a:ext cx="4821110" cy="3503256"/>
                <a:chOff x="4321629" y="2111546"/>
                <a:chExt cx="4821110" cy="3503256"/>
              </a:xfrm>
            </p:grpSpPr>
            <p:pic>
              <p:nvPicPr>
                <p:cNvPr id="2050" name="Picture 2" descr="C:\Users\Seb\Downloads\dressed_sidebands.jpg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657" t="5104" r="3886" b="5317"/>
                <a:stretch/>
              </p:blipFill>
              <p:spPr bwMode="auto">
                <a:xfrm>
                  <a:off x="4321629" y="2111546"/>
                  <a:ext cx="4821110" cy="350325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" name="Rectangle 3"/>
                <p:cNvSpPr/>
                <p:nvPr/>
              </p:nvSpPr>
              <p:spPr>
                <a:xfrm>
                  <a:off x="7164288" y="2317147"/>
                  <a:ext cx="1368152" cy="69738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2" name="Rectangle 11"/>
              <p:cNvSpPr/>
              <p:nvPr/>
            </p:nvSpPr>
            <p:spPr>
              <a:xfrm>
                <a:off x="4932040" y="2438467"/>
                <a:ext cx="432048" cy="630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8460432" y="2511946"/>
                <a:ext cx="432048" cy="6304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 rot="16200000">
                  <a:off x="4520778" y="2514893"/>
                  <a:ext cx="1071319" cy="3272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"/>
                            <m:ctrlPr>
                              <a:rPr lang="en-GB" sz="1200" i="1" smtClean="0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begChr m:val=""/>
                                <m:endChr m:val="⟩"/>
                                <m:ctrlPr>
                                  <a:rPr lang="en-GB" sz="12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1200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  <m:groupChr>
                          <m:groupChrPr>
                            <m:chr m:val="→"/>
                            <m:pos m:val="top"/>
                            <m:ctrlPr>
                              <a:rPr lang="en-GB" sz="1200" i="1" smtClean="0">
                                <a:latin typeface="Cambria Math"/>
                              </a:rPr>
                            </m:ctrlPr>
                          </m:groupChrPr>
                          <m:e/>
                        </m:groupChr>
                        <m:d>
                          <m:dPr>
                            <m:begChr m:val="|"/>
                            <m:endChr m:val=""/>
                            <m:ctrlPr>
                              <a:rPr lang="en-GB" sz="1200" i="1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begChr m:val=""/>
                                <m:endChr m:val="⟩"/>
                                <m:ctrlPr>
                                  <a:rPr lang="en-GB" sz="12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1200" i="1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en-GB" sz="1200" b="0" i="1" smtClean="0">
                                    <a:latin typeface="Cambria Math"/>
                                  </a:rPr>
                                  <m:t>+1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4520778" y="2514893"/>
                  <a:ext cx="1071319" cy="327269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l="-83019" t="-26286" r="-122642" b="-154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Microwave entanglement</a:t>
            </a:r>
            <a:endParaRPr lang="en-GB" dirty="0"/>
          </a:p>
        </p:txBody>
      </p:sp>
      <p:cxnSp>
        <p:nvCxnSpPr>
          <p:cNvPr id="66" name="Straight Connector 65"/>
          <p:cNvCxnSpPr/>
          <p:nvPr/>
        </p:nvCxnSpPr>
        <p:spPr>
          <a:xfrm>
            <a:off x="1565073" y="3043431"/>
            <a:ext cx="1293497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blipFill rotWithShape="1">
                <a:blip r:embed="rId17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blipFill rotWithShape="1">
                <a:blip r:embed="rId18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3" name="Straight Connector 62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2717480" y="2412937"/>
            <a:ext cx="1008112" cy="3096344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 flipV="1">
            <a:off x="707666" y="3466769"/>
            <a:ext cx="1296063" cy="2059388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00048" y="3481958"/>
            <a:ext cx="2658522" cy="214803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" name="Group 9"/>
          <p:cNvGrpSpPr/>
          <p:nvPr/>
        </p:nvGrpSpPr>
        <p:grpSpPr>
          <a:xfrm>
            <a:off x="339379" y="3025416"/>
            <a:ext cx="1228822" cy="597339"/>
            <a:chOff x="339379" y="3025416"/>
            <a:chExt cx="1228822" cy="597339"/>
          </a:xfrm>
        </p:grpSpPr>
        <p:grpSp>
          <p:nvGrpSpPr>
            <p:cNvPr id="36" name="Group 35"/>
            <p:cNvGrpSpPr/>
            <p:nvPr/>
          </p:nvGrpSpPr>
          <p:grpSpPr>
            <a:xfrm>
              <a:off x="339379" y="3025416"/>
              <a:ext cx="1228822" cy="439230"/>
              <a:chOff x="339378" y="3025416"/>
              <a:chExt cx="1293497" cy="439230"/>
            </a:xfrm>
          </p:grpSpPr>
          <p:pic>
            <p:nvPicPr>
              <p:cNvPr id="37" name="Picture 3"/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8741" y="3025416"/>
                <a:ext cx="432047" cy="3206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38" name="Straight Connector 37"/>
              <p:cNvCxnSpPr/>
              <p:nvPr/>
            </p:nvCxnSpPr>
            <p:spPr>
              <a:xfrm>
                <a:off x="339378" y="3464646"/>
                <a:ext cx="1293497" cy="0"/>
              </a:xfrm>
              <a:prstGeom prst="line">
                <a:avLst/>
              </a:prstGeom>
              <a:ln w="19050"/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/>
            <p:cNvGrpSpPr/>
            <p:nvPr/>
          </p:nvGrpSpPr>
          <p:grpSpPr>
            <a:xfrm>
              <a:off x="339379" y="3309238"/>
              <a:ext cx="1228821" cy="313517"/>
              <a:chOff x="339379" y="3309238"/>
              <a:chExt cx="1228821" cy="313517"/>
            </a:xfrm>
          </p:grpSpPr>
          <p:cxnSp>
            <p:nvCxnSpPr>
              <p:cNvPr id="52" name="Straight Connector 51"/>
              <p:cNvCxnSpPr/>
              <p:nvPr/>
            </p:nvCxnSpPr>
            <p:spPr>
              <a:xfrm>
                <a:off x="339379" y="3622755"/>
                <a:ext cx="1228821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339379" y="3309238"/>
                <a:ext cx="1228821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Group 5"/>
          <p:cNvGrpSpPr/>
          <p:nvPr/>
        </p:nvGrpSpPr>
        <p:grpSpPr>
          <a:xfrm>
            <a:off x="1327850" y="2938732"/>
            <a:ext cx="1029537" cy="684023"/>
            <a:chOff x="2362561" y="2426558"/>
            <a:chExt cx="1029537" cy="68402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/>
                <p:cNvSpPr txBox="1"/>
                <p:nvPr/>
              </p:nvSpPr>
              <p:spPr>
                <a:xfrm>
                  <a:off x="2771800" y="2520326"/>
                  <a:ext cx="620298" cy="40023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l-GR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Ω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𝑟𝑓</m:t>
                            </m:r>
                          </m:sub>
                          <m:sup/>
                        </m:sSubSup>
                      </m:oMath>
                    </m:oMathPara>
                  </a14:m>
                  <a:endParaRPr lang="en-GB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64" name="TextBox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1800" y="2520326"/>
                  <a:ext cx="620298" cy="400238"/>
                </a:xfrm>
                <a:prstGeom prst="rect">
                  <a:avLst/>
                </a:prstGeom>
                <a:blipFill rotWithShape="1">
                  <a:blip r:embed="rId22"/>
                  <a:stretch>
                    <a:fillRect b="-909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2" name="Straight Arrow Connector 61"/>
            <p:cNvCxnSpPr/>
            <p:nvPr/>
          </p:nvCxnSpPr>
          <p:spPr>
            <a:xfrm flipV="1">
              <a:off x="2362561" y="2426558"/>
              <a:ext cx="542235" cy="684023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33"/>
          <p:cNvSpPr/>
          <p:nvPr/>
        </p:nvSpPr>
        <p:spPr>
          <a:xfrm>
            <a:off x="2861697" y="2412938"/>
            <a:ext cx="1459932" cy="267382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" name="Group 10"/>
          <p:cNvGrpSpPr/>
          <p:nvPr/>
        </p:nvGrpSpPr>
        <p:grpSpPr>
          <a:xfrm>
            <a:off x="2861697" y="1967068"/>
            <a:ext cx="1358172" cy="595097"/>
            <a:chOff x="2861697" y="1967068"/>
            <a:chExt cx="1358172" cy="595097"/>
          </a:xfrm>
        </p:grpSpPr>
        <p:grpSp>
          <p:nvGrpSpPr>
            <p:cNvPr id="67" name="Group 66"/>
            <p:cNvGrpSpPr/>
            <p:nvPr/>
          </p:nvGrpSpPr>
          <p:grpSpPr>
            <a:xfrm>
              <a:off x="2861697" y="1967068"/>
              <a:ext cx="1358172" cy="434075"/>
              <a:chOff x="2797022" y="1967068"/>
              <a:chExt cx="1358172" cy="434075"/>
            </a:xfrm>
          </p:grpSpPr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1029" y="1967068"/>
                <a:ext cx="440315" cy="2889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69" name="Straight Connector 68"/>
              <p:cNvCxnSpPr/>
              <p:nvPr/>
            </p:nvCxnSpPr>
            <p:spPr>
              <a:xfrm>
                <a:off x="2797022" y="2401143"/>
                <a:ext cx="1358172" cy="0"/>
              </a:xfrm>
              <a:prstGeom prst="line">
                <a:avLst/>
              </a:prstGeom>
              <a:ln w="19050"/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5" name="Straight Connector 44"/>
            <p:cNvCxnSpPr/>
            <p:nvPr/>
          </p:nvCxnSpPr>
          <p:spPr>
            <a:xfrm>
              <a:off x="2861697" y="2562165"/>
              <a:ext cx="1358172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2861697" y="2248408"/>
              <a:ext cx="1358172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/>
          <p:cNvCxnSpPr/>
          <p:nvPr/>
        </p:nvCxnSpPr>
        <p:spPr>
          <a:xfrm>
            <a:off x="5037956" y="1556792"/>
            <a:ext cx="0" cy="657073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/>
              <a:t>Dressed-state motional coupling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5" name="Table 5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58933218"/>
                  </p:ext>
                </p:extLst>
              </p:nvPr>
            </p:nvGraphicFramePr>
            <p:xfrm>
              <a:off x="4572000" y="5373068"/>
              <a:ext cx="4320480" cy="1385507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08357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l-GR" sz="140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el-GR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𝜇</m:t>
                                  </m:r>
                                  <m:r>
                                    <a:rPr lang="en-GB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</m:sub>
                                <m:sup/>
                              </m:sSubSup>
                              <m:r>
                                <a:rPr lang="en-GB" sz="14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/2</m:t>
                              </m:r>
                              <m:r>
                                <m:rPr>
                                  <m:sty m:val="p"/>
                                </m:rPr>
                                <a:rPr lang="el-GR" sz="14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π</m:t>
                              </m:r>
                            </m:oMath>
                          </a14:m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 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(carrier) /</a:t>
                          </a:r>
                          <a:r>
                            <a:rPr lang="en-GB" sz="1400" baseline="0" dirty="0" smtClean="0">
                              <a:latin typeface="+mj-lt"/>
                            </a:rPr>
                            <a:t> 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(sideband)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7 kHz / </a:t>
                          </a:r>
                          <a:r>
                            <a:rPr lang="en-GB" sz="1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1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i="1" smtClean="0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400" dirty="0" smtClean="0">
                              <a:latin typeface="+mj-lt"/>
                            </a:rPr>
                            <a:t>/2</a:t>
                          </a:r>
                          <a:r>
                            <a:rPr lang="el-GR" sz="1400" dirty="0" smtClean="0">
                              <a:latin typeface="Lucida Sans Unicode"/>
                              <a:cs typeface="Lucida Sans Unicode"/>
                            </a:rPr>
                            <a:t>π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267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>
                              <a:latin typeface="+mj-lt"/>
                            </a:rPr>
                            <a:t>Gradient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</a:rPr>
                            <a:t>24 T/m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13602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4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i="1">
                                        <a:latin typeface="Cambria Math"/>
                                        <a:ea typeface="Cambria Math"/>
                                      </a:rPr>
                                      <m:t>𝜂</m:t>
                                    </m:r>
                                  </m:e>
                                  <m:sub>
                                    <m:r>
                                      <a:rPr lang="en-GB" sz="1400" i="1">
                                        <a:latin typeface="Cambria Math"/>
                                      </a:rPr>
                                      <m:t>𝑒𝑓𝑓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5" name="Table 5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58933218"/>
                  </p:ext>
                </p:extLst>
              </p:nvPr>
            </p:nvGraphicFramePr>
            <p:xfrm>
              <a:off x="4572000" y="5373068"/>
              <a:ext cx="4320480" cy="1385507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219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4"/>
                          <a:stretch>
                            <a:fillRect r="-58613" b="-3452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7 kHz / </a:t>
                          </a:r>
                          <a:r>
                            <a:rPr lang="en-GB" sz="1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1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4"/>
                          <a:stretch>
                            <a:fillRect t="-86885" r="-5861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267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>
                              <a:latin typeface="+mj-lt"/>
                            </a:rPr>
                            <a:t>Gradient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</a:rPr>
                            <a:t>24 T/m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218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4"/>
                          <a:stretch>
                            <a:fillRect t="-330189" r="-58613" b="-150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028384" y="1916832"/>
                <a:ext cx="1083438" cy="4055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en-GB" sz="1600" i="1" smtClean="0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GB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𝐷</m:t>
                              </m:r>
                            </m:e>
                          </m:d>
                        </m:e>
                      </m:d>
                      <m:groupChr>
                        <m:groupChrPr>
                          <m:chr m:val="→"/>
                          <m:pos m:val="top"/>
                          <m:ctrlPr>
                            <a:rPr lang="en-GB" sz="1600" i="1" smtClean="0">
                              <a:latin typeface="Cambria Math"/>
                            </a:rPr>
                          </m:ctrlPr>
                        </m:groupChrPr>
                        <m:e/>
                      </m:groupChr>
                      <m:d>
                        <m:dPr>
                          <m:begChr m:val="|"/>
                          <m:endChr m:val=""/>
                          <m:ctrlPr>
                            <a:rPr lang="en-GB" sz="1600" i="1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GB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0′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916832"/>
                <a:ext cx="1083438" cy="405560"/>
              </a:xfrm>
              <a:prstGeom prst="rect">
                <a:avLst/>
              </a:prstGeom>
              <a:blipFill rotWithShape="1">
                <a:blip r:embed="rId25"/>
                <a:stretch>
                  <a:fillRect l="-22472" t="-89552" r="-32584" b="-125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19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56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" name="Isosceles Triangle 56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321629" y="1772816"/>
            <a:ext cx="4821110" cy="3503256"/>
            <a:chOff x="4321629" y="1772816"/>
            <a:chExt cx="4821110" cy="3503256"/>
          </a:xfrm>
        </p:grpSpPr>
        <p:grpSp>
          <p:nvGrpSpPr>
            <p:cNvPr id="71" name="Group 70"/>
            <p:cNvGrpSpPr/>
            <p:nvPr/>
          </p:nvGrpSpPr>
          <p:grpSpPr>
            <a:xfrm>
              <a:off x="4321629" y="1772816"/>
              <a:ext cx="4821110" cy="3503256"/>
              <a:chOff x="4321629" y="1772816"/>
              <a:chExt cx="4821110" cy="3503256"/>
            </a:xfrm>
          </p:grpSpPr>
          <p:grpSp>
            <p:nvGrpSpPr>
              <p:cNvPr id="72" name="Group 71"/>
              <p:cNvGrpSpPr/>
              <p:nvPr/>
            </p:nvGrpSpPr>
            <p:grpSpPr>
              <a:xfrm>
                <a:off x="4321629" y="1772816"/>
                <a:ext cx="4821110" cy="3503256"/>
                <a:chOff x="4321629" y="1772816"/>
                <a:chExt cx="4821110" cy="3503256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4321629" y="1772816"/>
                  <a:ext cx="4821110" cy="3503256"/>
                  <a:chOff x="4321629" y="2111546"/>
                  <a:chExt cx="4821110" cy="3503256"/>
                </a:xfrm>
              </p:grpSpPr>
              <p:pic>
                <p:nvPicPr>
                  <p:cNvPr id="77" name="Picture 2" descr="C:\Users\Seb\Downloads\dressed_sidebands.jpg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657" t="5104" r="3886" b="5317"/>
                  <a:stretch/>
                </p:blipFill>
                <p:spPr bwMode="auto">
                  <a:xfrm>
                    <a:off x="4321629" y="2111546"/>
                    <a:ext cx="4821110" cy="350325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78" name="Rectangle 77"/>
                  <p:cNvSpPr/>
                  <p:nvPr/>
                </p:nvSpPr>
                <p:spPr>
                  <a:xfrm>
                    <a:off x="7164288" y="2317147"/>
                    <a:ext cx="1368152" cy="6973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75" name="Rectangle 74"/>
                <p:cNvSpPr/>
                <p:nvPr/>
              </p:nvSpPr>
              <p:spPr>
                <a:xfrm>
                  <a:off x="4932040" y="2438467"/>
                  <a:ext cx="432048" cy="63049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6" name="Rectangle 75"/>
                <p:cNvSpPr/>
                <p:nvPr/>
              </p:nvSpPr>
              <p:spPr>
                <a:xfrm>
                  <a:off x="8460432" y="2511946"/>
                  <a:ext cx="432048" cy="63049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TextBox 72"/>
                  <p:cNvSpPr txBox="1"/>
                  <p:nvPr/>
                </p:nvSpPr>
                <p:spPr>
                  <a:xfrm rot="16200000">
                    <a:off x="4520778" y="2514893"/>
                    <a:ext cx="1071319" cy="32726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|"/>
                              <m:endChr m:val=""/>
                              <m:ctrlPr>
                                <a:rPr lang="en-GB" sz="12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en-GB" sz="12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d>
                          <m:groupChr>
                            <m:groupChrPr>
                              <m:chr m:val="→"/>
                              <m:pos m:val="top"/>
                              <m:ctrlPr>
                                <a:rPr lang="en-GB" sz="1200" i="1" smtClean="0">
                                  <a:latin typeface="Cambria Math"/>
                                </a:rPr>
                              </m:ctrlPr>
                            </m:groupChrPr>
                            <m:e/>
                          </m:groupChr>
                          <m:d>
                            <m:dPr>
                              <m:begChr m:val="|"/>
                              <m:endChr m:val=""/>
                              <m:ctrlPr>
                                <a:rPr lang="en-GB" sz="1200" i="1"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en-GB" sz="12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sz="12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+1</m:t>
                                  </m:r>
                                </m:e>
                              </m:d>
                            </m:e>
                          </m:d>
                        </m:oMath>
                      </m:oMathPara>
                    </a14:m>
                    <a:endParaRPr lang="en-GB" sz="1200" dirty="0"/>
                  </a:p>
                </p:txBody>
              </p:sp>
            </mc:Choice>
            <mc:Fallback xmlns="">
              <p:sp>
                <p:nvSpPr>
                  <p:cNvPr id="73" name="TextBox 7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6200000">
                    <a:off x="4520778" y="2514893"/>
                    <a:ext cx="1071319" cy="327269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 l="-83019" t="-26286" r="-122642" b="-1542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TextBox 78"/>
                <p:cNvSpPr txBox="1"/>
                <p:nvPr/>
              </p:nvSpPr>
              <p:spPr>
                <a:xfrm rot="16200000">
                  <a:off x="4713556" y="2514406"/>
                  <a:ext cx="1071319" cy="3272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"/>
                            <m:ctrlPr>
                              <a:rPr lang="en-GB" sz="1200" i="1" smtClean="0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begChr m:val=""/>
                                <m:endChr m:val="⟩"/>
                                <m:ctrlPr>
                                  <a:rPr lang="en-GB" sz="12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1200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  <m:groupChr>
                          <m:groupChrPr>
                            <m:chr m:val="→"/>
                            <m:pos m:val="top"/>
                            <m:ctrlPr>
                              <a:rPr lang="en-GB" sz="1200" i="1" smtClean="0">
                                <a:latin typeface="Cambria Math"/>
                              </a:rPr>
                            </m:ctrlPr>
                          </m:groupChrPr>
                          <m:e/>
                        </m:groupChr>
                        <m:d>
                          <m:dPr>
                            <m:begChr m:val="|"/>
                            <m:endChr m:val=""/>
                            <m:ctrlPr>
                              <a:rPr lang="en-GB" sz="1200" i="1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begChr m:val=""/>
                                <m:endChr m:val="⟩"/>
                                <m:ctrlPr>
                                  <a:rPr lang="en-GB" sz="12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1200" i="1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en-GB" sz="12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79" name="TextBox 7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4713556" y="2514406"/>
                  <a:ext cx="1071319" cy="327269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l="-81481" t="-25568" r="-118519" b="-1534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entanglement</a:t>
            </a:r>
          </a:p>
        </p:txBody>
      </p:sp>
      <p:cxnSp>
        <p:nvCxnSpPr>
          <p:cNvPr id="66" name="Straight Connector 65"/>
          <p:cNvCxnSpPr/>
          <p:nvPr/>
        </p:nvCxnSpPr>
        <p:spPr>
          <a:xfrm>
            <a:off x="1565073" y="3043431"/>
            <a:ext cx="1293497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blipFill rotWithShape="1">
                <a:blip r:embed="rId17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blipFill rotWithShape="1">
                <a:blip r:embed="rId18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3" name="Straight Connector 62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2717480" y="2412937"/>
            <a:ext cx="1008112" cy="3096344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 flipV="1">
            <a:off x="707666" y="3466769"/>
            <a:ext cx="1296063" cy="2059388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00048" y="3481958"/>
            <a:ext cx="2658522" cy="214803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39379" y="3025416"/>
            <a:ext cx="1228822" cy="597339"/>
            <a:chOff x="339379" y="3025416"/>
            <a:chExt cx="1228822" cy="597339"/>
          </a:xfrm>
        </p:grpSpPr>
        <p:grpSp>
          <p:nvGrpSpPr>
            <p:cNvPr id="36" name="Group 35"/>
            <p:cNvGrpSpPr/>
            <p:nvPr/>
          </p:nvGrpSpPr>
          <p:grpSpPr>
            <a:xfrm>
              <a:off x="339379" y="3025416"/>
              <a:ext cx="1228822" cy="439230"/>
              <a:chOff x="339378" y="3025416"/>
              <a:chExt cx="1293497" cy="439230"/>
            </a:xfrm>
          </p:grpSpPr>
          <p:pic>
            <p:nvPicPr>
              <p:cNvPr id="37" name="Picture 3"/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8741" y="3025416"/>
                <a:ext cx="432047" cy="3206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38" name="Straight Connector 37"/>
              <p:cNvCxnSpPr/>
              <p:nvPr/>
            </p:nvCxnSpPr>
            <p:spPr>
              <a:xfrm>
                <a:off x="339378" y="3464646"/>
                <a:ext cx="1293497" cy="0"/>
              </a:xfrm>
              <a:prstGeom prst="line">
                <a:avLst/>
              </a:prstGeom>
              <a:ln w="19050"/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/>
            <p:cNvGrpSpPr/>
            <p:nvPr/>
          </p:nvGrpSpPr>
          <p:grpSpPr>
            <a:xfrm>
              <a:off x="339379" y="3309238"/>
              <a:ext cx="1228821" cy="313517"/>
              <a:chOff x="339379" y="3309238"/>
              <a:chExt cx="1228821" cy="313517"/>
            </a:xfrm>
          </p:grpSpPr>
          <p:cxnSp>
            <p:nvCxnSpPr>
              <p:cNvPr id="52" name="Straight Connector 51"/>
              <p:cNvCxnSpPr/>
              <p:nvPr/>
            </p:nvCxnSpPr>
            <p:spPr>
              <a:xfrm>
                <a:off x="339379" y="3622755"/>
                <a:ext cx="1228821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339379" y="3309238"/>
                <a:ext cx="1228821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" name="Rectangle 33"/>
          <p:cNvSpPr/>
          <p:nvPr/>
        </p:nvSpPr>
        <p:spPr>
          <a:xfrm>
            <a:off x="2861697" y="2412938"/>
            <a:ext cx="1459932" cy="267382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861697" y="1967068"/>
            <a:ext cx="1358172" cy="595097"/>
            <a:chOff x="2861697" y="1967068"/>
            <a:chExt cx="1358172" cy="595097"/>
          </a:xfrm>
        </p:grpSpPr>
        <p:grpSp>
          <p:nvGrpSpPr>
            <p:cNvPr id="67" name="Group 66"/>
            <p:cNvGrpSpPr/>
            <p:nvPr/>
          </p:nvGrpSpPr>
          <p:grpSpPr>
            <a:xfrm>
              <a:off x="2861697" y="1967068"/>
              <a:ext cx="1358172" cy="434075"/>
              <a:chOff x="2797022" y="1967068"/>
              <a:chExt cx="1358172" cy="434075"/>
            </a:xfrm>
          </p:grpSpPr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1029" y="1967068"/>
                <a:ext cx="440315" cy="2889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69" name="Straight Connector 68"/>
              <p:cNvCxnSpPr/>
              <p:nvPr/>
            </p:nvCxnSpPr>
            <p:spPr>
              <a:xfrm>
                <a:off x="2797022" y="2401143"/>
                <a:ext cx="1358172" cy="0"/>
              </a:xfrm>
              <a:prstGeom prst="line">
                <a:avLst/>
              </a:prstGeom>
              <a:ln w="19050"/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5" name="Straight Connector 44"/>
            <p:cNvCxnSpPr/>
            <p:nvPr/>
          </p:nvCxnSpPr>
          <p:spPr>
            <a:xfrm>
              <a:off x="2861697" y="2562165"/>
              <a:ext cx="1358172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2861697" y="2248408"/>
              <a:ext cx="1358172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2562126" y="2248408"/>
            <a:ext cx="829972" cy="684023"/>
            <a:chOff x="2362561" y="2426558"/>
            <a:chExt cx="829972" cy="68402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2572235" y="2693494"/>
                  <a:ext cx="620298" cy="40023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l-GR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Ω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𝑟𝑓</m:t>
                            </m:r>
                          </m:sub>
                          <m:sup/>
                        </m:sSubSup>
                      </m:oMath>
                    </m:oMathPara>
                  </a14:m>
                  <a:endParaRPr lang="en-GB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72235" y="2693494"/>
                  <a:ext cx="620298" cy="400238"/>
                </a:xfrm>
                <a:prstGeom prst="rect">
                  <a:avLst/>
                </a:prstGeom>
                <a:blipFill rotWithShape="1">
                  <a:blip r:embed="rId23"/>
                  <a:stretch>
                    <a:fillRect b="-1076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0" name="Straight Arrow Connector 49"/>
            <p:cNvCxnSpPr/>
            <p:nvPr/>
          </p:nvCxnSpPr>
          <p:spPr>
            <a:xfrm flipV="1">
              <a:off x="2362561" y="2426558"/>
              <a:ext cx="542235" cy="684023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/>
              <a:t>Dressed-state motional </a:t>
            </a:r>
            <a:r>
              <a:rPr lang="en-GB" dirty="0" smtClean="0"/>
              <a:t>coupling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5" name="Table 5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34123647"/>
                  </p:ext>
                </p:extLst>
              </p:nvPr>
            </p:nvGraphicFramePr>
            <p:xfrm>
              <a:off x="4572000" y="5373068"/>
              <a:ext cx="4320480" cy="1385507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08357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l-GR" sz="140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el-GR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𝜇</m:t>
                                  </m:r>
                                  <m:r>
                                    <a:rPr lang="en-GB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</m:sub>
                                <m:sup/>
                              </m:sSubSup>
                              <m:r>
                                <a:rPr lang="en-GB" sz="14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/2</m:t>
                              </m:r>
                              <m:r>
                                <m:rPr>
                                  <m:sty m:val="p"/>
                                </m:rPr>
                                <a:rPr lang="el-GR" sz="14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π</m:t>
                              </m:r>
                            </m:oMath>
                          </a14:m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 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(carrier) /</a:t>
                          </a:r>
                          <a:r>
                            <a:rPr lang="en-GB" sz="1400" baseline="0" dirty="0" smtClean="0">
                              <a:latin typeface="+mj-lt"/>
                            </a:rPr>
                            <a:t> 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(sideband)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7 kHz / </a:t>
                          </a:r>
                          <a:r>
                            <a:rPr lang="en-GB" sz="1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1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i="1" smtClean="0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400" dirty="0" smtClean="0">
                              <a:latin typeface="+mj-lt"/>
                            </a:rPr>
                            <a:t>/2</a:t>
                          </a:r>
                          <a:r>
                            <a:rPr lang="el-GR" sz="1400" dirty="0" smtClean="0">
                              <a:latin typeface="Lucida Sans Unicode"/>
                              <a:cs typeface="Lucida Sans Unicode"/>
                            </a:rPr>
                            <a:t>π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267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>
                              <a:latin typeface="+mj-lt"/>
                            </a:rPr>
                            <a:t>Gradient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</a:rPr>
                            <a:t>24 T/m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13602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4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i="1">
                                        <a:latin typeface="Cambria Math"/>
                                        <a:ea typeface="Cambria Math"/>
                                      </a:rPr>
                                      <m:t>𝜂</m:t>
                                    </m:r>
                                  </m:e>
                                  <m:sub>
                                    <m:r>
                                      <a:rPr lang="en-GB" sz="1400" i="1">
                                        <a:latin typeface="Cambria Math"/>
                                      </a:rPr>
                                      <m:t>𝑒𝑓𝑓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5" name="Table 5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34123647"/>
                  </p:ext>
                </p:extLst>
              </p:nvPr>
            </p:nvGraphicFramePr>
            <p:xfrm>
              <a:off x="4572000" y="5373068"/>
              <a:ext cx="4320480" cy="1385507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219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4"/>
                          <a:stretch>
                            <a:fillRect r="-58613" b="-3452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7 kHz / </a:t>
                          </a:r>
                          <a:r>
                            <a:rPr lang="en-GB" sz="1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1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4"/>
                          <a:stretch>
                            <a:fillRect t="-86885" r="-5861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267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>
                              <a:latin typeface="+mj-lt"/>
                            </a:rPr>
                            <a:t>Gradient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</a:rPr>
                            <a:t>24 T/m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218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4"/>
                          <a:stretch>
                            <a:fillRect t="-330189" r="-58613" b="-150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cxnSp>
        <p:nvCxnSpPr>
          <p:cNvPr id="80" name="Straight Arrow Connector 79"/>
          <p:cNvCxnSpPr/>
          <p:nvPr/>
        </p:nvCxnSpPr>
        <p:spPr>
          <a:xfrm>
            <a:off x="5220072" y="1556792"/>
            <a:ext cx="0" cy="657073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8028384" y="1916832"/>
                <a:ext cx="1083438" cy="4055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en-GB" sz="1600" i="1" smtClean="0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GB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𝐷</m:t>
                              </m:r>
                            </m:e>
                          </m:d>
                        </m:e>
                      </m:d>
                      <m:groupChr>
                        <m:groupChrPr>
                          <m:chr m:val="→"/>
                          <m:pos m:val="top"/>
                          <m:ctrlPr>
                            <a:rPr lang="en-GB" sz="1600" i="1" smtClean="0">
                              <a:latin typeface="Cambria Math"/>
                            </a:rPr>
                          </m:ctrlPr>
                        </m:groupChrPr>
                        <m:e/>
                      </m:groupChr>
                      <m:d>
                        <m:dPr>
                          <m:begChr m:val="|"/>
                          <m:endChr m:val=""/>
                          <m:ctrlPr>
                            <a:rPr lang="en-GB" sz="1600" i="1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GB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0′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916832"/>
                <a:ext cx="1083438" cy="405560"/>
              </a:xfrm>
              <a:prstGeom prst="rect">
                <a:avLst/>
              </a:prstGeom>
              <a:blipFill rotWithShape="1">
                <a:blip r:embed="rId25"/>
                <a:stretch>
                  <a:fillRect l="-22472" t="-89552" r="-32584" b="-125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472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56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" name="Isosceles Triangle 56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321629" y="1772816"/>
            <a:ext cx="4821110" cy="3503256"/>
            <a:chOff x="4321629" y="1772816"/>
            <a:chExt cx="4821110" cy="3503256"/>
          </a:xfrm>
        </p:grpSpPr>
        <p:grpSp>
          <p:nvGrpSpPr>
            <p:cNvPr id="72" name="Group 71"/>
            <p:cNvGrpSpPr/>
            <p:nvPr/>
          </p:nvGrpSpPr>
          <p:grpSpPr>
            <a:xfrm>
              <a:off x="4321629" y="1772816"/>
              <a:ext cx="4821110" cy="3503256"/>
              <a:chOff x="4321629" y="1772816"/>
              <a:chExt cx="4821110" cy="3503256"/>
            </a:xfrm>
          </p:grpSpPr>
          <p:grpSp>
            <p:nvGrpSpPr>
              <p:cNvPr id="73" name="Group 72"/>
              <p:cNvGrpSpPr/>
              <p:nvPr/>
            </p:nvGrpSpPr>
            <p:grpSpPr>
              <a:xfrm>
                <a:off x="4321629" y="1772816"/>
                <a:ext cx="4821110" cy="3503256"/>
                <a:chOff x="4321629" y="1772816"/>
                <a:chExt cx="4821110" cy="3503256"/>
              </a:xfrm>
            </p:grpSpPr>
            <p:grpSp>
              <p:nvGrpSpPr>
                <p:cNvPr id="75" name="Group 74"/>
                <p:cNvGrpSpPr/>
                <p:nvPr/>
              </p:nvGrpSpPr>
              <p:grpSpPr>
                <a:xfrm>
                  <a:off x="4321629" y="1772816"/>
                  <a:ext cx="4821110" cy="3503256"/>
                  <a:chOff x="4321629" y="1772816"/>
                  <a:chExt cx="4821110" cy="3503256"/>
                </a:xfrm>
              </p:grpSpPr>
              <p:grpSp>
                <p:nvGrpSpPr>
                  <p:cNvPr id="77" name="Group 76"/>
                  <p:cNvGrpSpPr/>
                  <p:nvPr/>
                </p:nvGrpSpPr>
                <p:grpSpPr>
                  <a:xfrm>
                    <a:off x="4321629" y="1772816"/>
                    <a:ext cx="4821110" cy="3503256"/>
                    <a:chOff x="4321629" y="2111546"/>
                    <a:chExt cx="4821110" cy="3503256"/>
                  </a:xfrm>
                </p:grpSpPr>
                <p:pic>
                  <p:nvPicPr>
                    <p:cNvPr id="80" name="Picture 2" descr="C:\Users\Seb\Downloads\dressed_sidebands.jpg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3657" t="5104" r="3886" b="5317"/>
                    <a:stretch/>
                  </p:blipFill>
                  <p:spPr bwMode="auto">
                    <a:xfrm>
                      <a:off x="4321629" y="2111546"/>
                      <a:ext cx="4821110" cy="3503256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81" name="Rectangle 80"/>
                    <p:cNvSpPr/>
                    <p:nvPr/>
                  </p:nvSpPr>
                  <p:spPr>
                    <a:xfrm>
                      <a:off x="7164288" y="2317147"/>
                      <a:ext cx="1368152" cy="69738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sp>
                <p:nvSpPr>
                  <p:cNvPr id="78" name="Rectangle 77"/>
                  <p:cNvSpPr/>
                  <p:nvPr/>
                </p:nvSpPr>
                <p:spPr>
                  <a:xfrm>
                    <a:off x="4932040" y="2438467"/>
                    <a:ext cx="432048" cy="63049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9" name="Rectangle 78"/>
                  <p:cNvSpPr/>
                  <p:nvPr/>
                </p:nvSpPr>
                <p:spPr>
                  <a:xfrm>
                    <a:off x="8460432" y="2511946"/>
                    <a:ext cx="432048" cy="63049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6" name="TextBox 75"/>
                    <p:cNvSpPr txBox="1"/>
                    <p:nvPr/>
                  </p:nvSpPr>
                  <p:spPr>
                    <a:xfrm rot="16200000">
                      <a:off x="4520778" y="2514893"/>
                      <a:ext cx="1071319" cy="32726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d>
                              <m:dPr>
                                <m:begChr m:val="|"/>
                                <m:endChr m:val=""/>
                                <m:ctrlPr>
                                  <a:rPr lang="en-GB" sz="12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"/>
                                    <m:endChr m:val="⟩"/>
                                    <m:ctrlPr>
                                      <a:rPr lang="en-GB" sz="120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2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e>
                            </m:d>
                            <m:groupChr>
                              <m:groupChrPr>
                                <m:chr m:val="→"/>
                                <m:pos m:val="top"/>
                                <m:ctrlPr>
                                  <a:rPr lang="en-GB" sz="1200" i="1" smtClean="0">
                                    <a:latin typeface="Cambria Math"/>
                                  </a:rPr>
                                </m:ctrlPr>
                              </m:groupChrPr>
                              <m:e/>
                            </m:groupChr>
                            <m:d>
                              <m:dPr>
                                <m:begChr m:val="|"/>
                                <m:endChr m:val=""/>
                                <m:ctrlPr>
                                  <a:rPr lang="en-GB" sz="1200" i="1">
                                    <a:latin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"/>
                                    <m:endChr m:val="⟩"/>
                                    <m:ctrlPr>
                                      <a:rPr lang="en-GB" sz="12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200" i="1"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en-GB" sz="1200" b="0" i="1" smtClean="0">
                                        <a:latin typeface="Cambria Math"/>
                                      </a:rPr>
                                      <m:t>+1</m:t>
                                    </m:r>
                                  </m:e>
                                </m:d>
                              </m:e>
                            </m:d>
                          </m:oMath>
                        </m:oMathPara>
                      </a14:m>
                      <a:endParaRPr lang="en-GB" sz="1200" dirty="0"/>
                    </a:p>
                  </p:txBody>
                </p:sp>
              </mc:Choice>
              <mc:Fallback xmlns="">
                <p:sp>
                  <p:nvSpPr>
                    <p:cNvPr id="76" name="TextBox 7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6200000">
                      <a:off x="4520778" y="2514893"/>
                      <a:ext cx="1071319" cy="327269"/>
                    </a:xfrm>
                    <a:prstGeom prst="rect">
                      <a:avLst/>
                    </a:prstGeom>
                    <a:blipFill rotWithShape="1">
                      <a:blip r:embed="rId4"/>
                      <a:stretch>
                        <a:fillRect l="-83019" t="-26286" r="-122642" b="-1542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TextBox 73"/>
                  <p:cNvSpPr txBox="1"/>
                  <p:nvPr/>
                </p:nvSpPr>
                <p:spPr>
                  <a:xfrm rot="16200000">
                    <a:off x="4713556" y="2514406"/>
                    <a:ext cx="1071319" cy="32726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|"/>
                              <m:endChr m:val=""/>
                              <m:ctrlPr>
                                <a:rPr lang="en-GB" sz="12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en-GB" sz="12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d>
                          <m:groupChr>
                            <m:groupChrPr>
                              <m:chr m:val="→"/>
                              <m:pos m:val="top"/>
                              <m:ctrlPr>
                                <a:rPr lang="en-GB" sz="1200" i="1" smtClean="0">
                                  <a:latin typeface="Cambria Math"/>
                                </a:rPr>
                              </m:ctrlPr>
                            </m:groupChrPr>
                            <m:e/>
                          </m:groupChr>
                          <m:d>
                            <m:dPr>
                              <m:begChr m:val="|"/>
                              <m:endChr m:val=""/>
                              <m:ctrlPr>
                                <a:rPr lang="en-GB" sz="1200" i="1"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en-GB" sz="12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sz="12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e>
                          </m:d>
                        </m:oMath>
                      </m:oMathPara>
                    </a14:m>
                    <a:endParaRPr lang="en-GB" sz="1200" dirty="0"/>
                  </a:p>
                </p:txBody>
              </p:sp>
            </mc:Choice>
            <mc:Fallback xmlns="">
              <p:sp>
                <p:nvSpPr>
                  <p:cNvPr id="74" name="TextBox 7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6200000">
                    <a:off x="4713556" y="2514406"/>
                    <a:ext cx="1071319" cy="327269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 l="-81481" t="-25568" r="-118519" b="-1534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/>
                <p:cNvSpPr txBox="1"/>
                <p:nvPr/>
              </p:nvSpPr>
              <p:spPr>
                <a:xfrm>
                  <a:off x="6516216" y="2271539"/>
                  <a:ext cx="802592" cy="3272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"/>
                            <m:ctrlPr>
                              <a:rPr lang="en-GB" sz="1200" i="1" smtClean="0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begChr m:val=""/>
                                <m:endChr m:val="⟩"/>
                                <m:ctrlPr>
                                  <a:rPr lang="en-GB" sz="12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1200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  <m:groupChr>
                          <m:groupChrPr>
                            <m:chr m:val="→"/>
                            <m:pos m:val="top"/>
                            <m:ctrlPr>
                              <a:rPr lang="en-GB" sz="1200" i="1" smtClean="0">
                                <a:latin typeface="Cambria Math"/>
                              </a:rPr>
                            </m:ctrlPr>
                          </m:groupChrPr>
                          <m:e/>
                        </m:groupChr>
                        <m:d>
                          <m:dPr>
                            <m:begChr m:val="|"/>
                            <m:endChr m:val=""/>
                            <m:ctrlPr>
                              <a:rPr lang="en-GB" sz="1200" i="1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begChr m:val=""/>
                                <m:endChr m:val="⟩"/>
                                <m:ctrlPr>
                                  <a:rPr lang="en-GB" sz="12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1200" i="1">
                                    <a:latin typeface="Cambria Math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82" name="TextBox 8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6216" y="2271539"/>
                  <a:ext cx="802592" cy="327269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l="-21212" t="-83019" r="-33333" b="-12264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entanglement</a:t>
            </a:r>
          </a:p>
        </p:txBody>
      </p:sp>
      <p:cxnSp>
        <p:nvCxnSpPr>
          <p:cNvPr id="66" name="Straight Connector 65"/>
          <p:cNvCxnSpPr/>
          <p:nvPr/>
        </p:nvCxnSpPr>
        <p:spPr>
          <a:xfrm>
            <a:off x="1565073" y="3043431"/>
            <a:ext cx="1293497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blipFill rotWithShape="1">
                <a:blip r:embed="rId17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blipFill rotWithShape="1">
                <a:blip r:embed="rId18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3" name="Straight Connector 62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2717480" y="2412937"/>
            <a:ext cx="1008112" cy="3096344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 flipV="1">
            <a:off x="707666" y="3466769"/>
            <a:ext cx="1296063" cy="2059388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00048" y="3481958"/>
            <a:ext cx="2658522" cy="214803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39379" y="3025416"/>
            <a:ext cx="1228822" cy="597339"/>
            <a:chOff x="339379" y="3025416"/>
            <a:chExt cx="1228822" cy="597339"/>
          </a:xfrm>
        </p:grpSpPr>
        <p:grpSp>
          <p:nvGrpSpPr>
            <p:cNvPr id="36" name="Group 35"/>
            <p:cNvGrpSpPr/>
            <p:nvPr/>
          </p:nvGrpSpPr>
          <p:grpSpPr>
            <a:xfrm>
              <a:off x="339379" y="3025416"/>
              <a:ext cx="1228822" cy="439230"/>
              <a:chOff x="339378" y="3025416"/>
              <a:chExt cx="1293497" cy="439230"/>
            </a:xfrm>
          </p:grpSpPr>
          <p:pic>
            <p:nvPicPr>
              <p:cNvPr id="37" name="Picture 3"/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8741" y="3025416"/>
                <a:ext cx="432047" cy="3206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38" name="Straight Connector 37"/>
              <p:cNvCxnSpPr/>
              <p:nvPr/>
            </p:nvCxnSpPr>
            <p:spPr>
              <a:xfrm>
                <a:off x="339378" y="3464646"/>
                <a:ext cx="1293497" cy="0"/>
              </a:xfrm>
              <a:prstGeom prst="line">
                <a:avLst/>
              </a:prstGeom>
              <a:ln w="19050"/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/>
            <p:cNvGrpSpPr/>
            <p:nvPr/>
          </p:nvGrpSpPr>
          <p:grpSpPr>
            <a:xfrm>
              <a:off x="339379" y="3309238"/>
              <a:ext cx="1228821" cy="313517"/>
              <a:chOff x="339379" y="3309238"/>
              <a:chExt cx="1228821" cy="313517"/>
            </a:xfrm>
          </p:grpSpPr>
          <p:cxnSp>
            <p:nvCxnSpPr>
              <p:cNvPr id="52" name="Straight Connector 51"/>
              <p:cNvCxnSpPr/>
              <p:nvPr/>
            </p:nvCxnSpPr>
            <p:spPr>
              <a:xfrm>
                <a:off x="339379" y="3622755"/>
                <a:ext cx="1228821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339379" y="3309238"/>
                <a:ext cx="1228821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" name="Rectangle 33"/>
          <p:cNvSpPr/>
          <p:nvPr/>
        </p:nvSpPr>
        <p:spPr>
          <a:xfrm>
            <a:off x="2861697" y="2412938"/>
            <a:ext cx="1459932" cy="267382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861697" y="1967068"/>
            <a:ext cx="1358172" cy="595097"/>
            <a:chOff x="2861697" y="1967068"/>
            <a:chExt cx="1358172" cy="595097"/>
          </a:xfrm>
        </p:grpSpPr>
        <p:grpSp>
          <p:nvGrpSpPr>
            <p:cNvPr id="67" name="Group 66"/>
            <p:cNvGrpSpPr/>
            <p:nvPr/>
          </p:nvGrpSpPr>
          <p:grpSpPr>
            <a:xfrm>
              <a:off x="2861697" y="1967068"/>
              <a:ext cx="1358172" cy="434075"/>
              <a:chOff x="2797022" y="1967068"/>
              <a:chExt cx="1358172" cy="434075"/>
            </a:xfrm>
          </p:grpSpPr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1029" y="1967068"/>
                <a:ext cx="440315" cy="2889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69" name="Straight Connector 68"/>
              <p:cNvCxnSpPr/>
              <p:nvPr/>
            </p:nvCxnSpPr>
            <p:spPr>
              <a:xfrm>
                <a:off x="2797022" y="2401143"/>
                <a:ext cx="1358172" cy="0"/>
              </a:xfrm>
              <a:prstGeom prst="line">
                <a:avLst/>
              </a:prstGeom>
              <a:ln w="19050"/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5" name="Straight Connector 44"/>
            <p:cNvCxnSpPr/>
            <p:nvPr/>
          </p:nvCxnSpPr>
          <p:spPr>
            <a:xfrm>
              <a:off x="2861697" y="2562165"/>
              <a:ext cx="1358172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2861697" y="2248408"/>
              <a:ext cx="1358172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2562126" y="2401143"/>
            <a:ext cx="829972" cy="531289"/>
            <a:chOff x="2362561" y="2579293"/>
            <a:chExt cx="829972" cy="53128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2572235" y="2693494"/>
                  <a:ext cx="620298" cy="40023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l-GR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Ω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𝑟𝑓</m:t>
                            </m:r>
                          </m:sub>
                          <m:sup/>
                        </m:sSubSup>
                      </m:oMath>
                    </m:oMathPara>
                  </a14:m>
                  <a:endParaRPr lang="en-GB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72235" y="2693494"/>
                  <a:ext cx="620298" cy="400238"/>
                </a:xfrm>
                <a:prstGeom prst="rect">
                  <a:avLst/>
                </a:prstGeom>
                <a:blipFill rotWithShape="1">
                  <a:blip r:embed="rId23"/>
                  <a:stretch>
                    <a:fillRect b="-1076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0" name="Straight Arrow Connector 49"/>
            <p:cNvCxnSpPr/>
            <p:nvPr/>
          </p:nvCxnSpPr>
          <p:spPr>
            <a:xfrm flipV="1">
              <a:off x="2362561" y="2579293"/>
              <a:ext cx="542235" cy="531289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/>
              <a:t>Dressed-state motional coupling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5" name="Table 5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7897482"/>
                  </p:ext>
                </p:extLst>
              </p:nvPr>
            </p:nvGraphicFramePr>
            <p:xfrm>
              <a:off x="4572000" y="5373068"/>
              <a:ext cx="4320480" cy="1385507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08357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l-GR" sz="140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el-GR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𝜇</m:t>
                                  </m:r>
                                  <m:r>
                                    <a:rPr lang="en-GB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</m:sub>
                                <m:sup/>
                              </m:sSubSup>
                              <m:r>
                                <a:rPr lang="en-GB" sz="14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/2</m:t>
                              </m:r>
                              <m:r>
                                <m:rPr>
                                  <m:sty m:val="p"/>
                                </m:rPr>
                                <a:rPr lang="el-GR" sz="14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π</m:t>
                              </m:r>
                            </m:oMath>
                          </a14:m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 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(carrier) /</a:t>
                          </a:r>
                          <a:r>
                            <a:rPr lang="en-GB" sz="1400" baseline="0" dirty="0" smtClean="0">
                              <a:latin typeface="+mj-lt"/>
                            </a:rPr>
                            <a:t> 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(sideband)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7 kHz / </a:t>
                          </a:r>
                          <a:r>
                            <a:rPr lang="en-GB" sz="1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1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i="1" smtClean="0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400" dirty="0" smtClean="0">
                              <a:latin typeface="+mj-lt"/>
                            </a:rPr>
                            <a:t>/2</a:t>
                          </a:r>
                          <a:r>
                            <a:rPr lang="el-GR" sz="1400" dirty="0" smtClean="0">
                              <a:latin typeface="Lucida Sans Unicode"/>
                              <a:cs typeface="Lucida Sans Unicode"/>
                            </a:rPr>
                            <a:t>π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267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>
                              <a:latin typeface="+mj-lt"/>
                            </a:rPr>
                            <a:t>Gradient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</a:rPr>
                            <a:t>24 T/m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13602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4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i="1">
                                        <a:latin typeface="Cambria Math"/>
                                        <a:ea typeface="Cambria Math"/>
                                      </a:rPr>
                                      <m:t>𝜂</m:t>
                                    </m:r>
                                  </m:e>
                                  <m:sub>
                                    <m:r>
                                      <a:rPr lang="en-GB" sz="1400" i="1">
                                        <a:latin typeface="Cambria Math"/>
                                      </a:rPr>
                                      <m:t>𝑒𝑓𝑓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5" name="Table 5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7897482"/>
                  </p:ext>
                </p:extLst>
              </p:nvPr>
            </p:nvGraphicFramePr>
            <p:xfrm>
              <a:off x="4572000" y="5373068"/>
              <a:ext cx="4320480" cy="1385507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219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4"/>
                          <a:stretch>
                            <a:fillRect r="-58613" b="-3452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7 kHz / </a:t>
                          </a:r>
                          <a:r>
                            <a:rPr lang="en-GB" sz="1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1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4"/>
                          <a:stretch>
                            <a:fillRect t="-86885" r="-5861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267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>
                              <a:latin typeface="+mj-lt"/>
                            </a:rPr>
                            <a:t>Gradient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</a:rPr>
                            <a:t>24 T/m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218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4"/>
                          <a:stretch>
                            <a:fillRect t="-330189" r="-58613" b="-150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cxnSp>
        <p:nvCxnSpPr>
          <p:cNvPr id="83" name="Straight Arrow Connector 82"/>
          <p:cNvCxnSpPr/>
          <p:nvPr/>
        </p:nvCxnSpPr>
        <p:spPr>
          <a:xfrm>
            <a:off x="6804248" y="1556792"/>
            <a:ext cx="0" cy="657073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8028384" y="1916832"/>
                <a:ext cx="1083438" cy="4055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en-GB" sz="1600" i="1" smtClean="0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GB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𝐷</m:t>
                              </m:r>
                            </m:e>
                          </m:d>
                        </m:e>
                      </m:d>
                      <m:groupChr>
                        <m:groupChrPr>
                          <m:chr m:val="→"/>
                          <m:pos m:val="top"/>
                          <m:ctrlPr>
                            <a:rPr lang="en-GB" sz="1600" i="1" smtClean="0">
                              <a:latin typeface="Cambria Math"/>
                            </a:rPr>
                          </m:ctrlPr>
                        </m:groupChrPr>
                        <m:e/>
                      </m:groupChr>
                      <m:d>
                        <m:dPr>
                          <m:begChr m:val="|"/>
                          <m:endChr m:val=""/>
                          <m:ctrlPr>
                            <a:rPr lang="en-GB" sz="1600" i="1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GB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0′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916832"/>
                <a:ext cx="1083438" cy="405560"/>
              </a:xfrm>
              <a:prstGeom prst="rect">
                <a:avLst/>
              </a:prstGeom>
              <a:blipFill rotWithShape="1">
                <a:blip r:embed="rId25"/>
                <a:stretch>
                  <a:fillRect l="-22472" t="-89552" r="-32584" b="-125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69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50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" name="Isosceles Triangle 75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321629" y="1772816"/>
            <a:ext cx="4821110" cy="3503256"/>
            <a:chOff x="4321629" y="1772816"/>
            <a:chExt cx="4821110" cy="3503256"/>
          </a:xfrm>
        </p:grpSpPr>
        <p:grpSp>
          <p:nvGrpSpPr>
            <p:cNvPr id="55" name="Group 54"/>
            <p:cNvGrpSpPr/>
            <p:nvPr/>
          </p:nvGrpSpPr>
          <p:grpSpPr>
            <a:xfrm>
              <a:off x="4321629" y="1772816"/>
              <a:ext cx="4821110" cy="3503256"/>
              <a:chOff x="4321629" y="1772816"/>
              <a:chExt cx="4821110" cy="3503256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4321629" y="1772816"/>
                <a:ext cx="4821110" cy="3503256"/>
                <a:chOff x="4321629" y="1772816"/>
                <a:chExt cx="4821110" cy="3503256"/>
              </a:xfrm>
            </p:grpSpPr>
            <p:grpSp>
              <p:nvGrpSpPr>
                <p:cNvPr id="59" name="Group 58"/>
                <p:cNvGrpSpPr/>
                <p:nvPr/>
              </p:nvGrpSpPr>
              <p:grpSpPr>
                <a:xfrm>
                  <a:off x="4321629" y="1772816"/>
                  <a:ext cx="4821110" cy="3503256"/>
                  <a:chOff x="4321629" y="1772816"/>
                  <a:chExt cx="4821110" cy="3503256"/>
                </a:xfrm>
              </p:grpSpPr>
              <p:grpSp>
                <p:nvGrpSpPr>
                  <p:cNvPr id="61" name="Group 60"/>
                  <p:cNvGrpSpPr/>
                  <p:nvPr/>
                </p:nvGrpSpPr>
                <p:grpSpPr>
                  <a:xfrm>
                    <a:off x="4321629" y="1772816"/>
                    <a:ext cx="4821110" cy="3503256"/>
                    <a:chOff x="4321629" y="2111546"/>
                    <a:chExt cx="4821110" cy="3503256"/>
                  </a:xfrm>
                </p:grpSpPr>
                <p:pic>
                  <p:nvPicPr>
                    <p:cNvPr id="72" name="Picture 2" descr="C:\Users\Seb\Downloads\dressed_sidebands.jpg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3657" t="5104" r="3886" b="5317"/>
                    <a:stretch/>
                  </p:blipFill>
                  <p:spPr bwMode="auto">
                    <a:xfrm>
                      <a:off x="4321629" y="2111546"/>
                      <a:ext cx="4821110" cy="3503256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73" name="Rectangle 72"/>
                    <p:cNvSpPr/>
                    <p:nvPr/>
                  </p:nvSpPr>
                  <p:spPr>
                    <a:xfrm>
                      <a:off x="7164288" y="2317147"/>
                      <a:ext cx="1368152" cy="69738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sp>
                <p:nvSpPr>
                  <p:cNvPr id="70" name="Rectangle 69"/>
                  <p:cNvSpPr/>
                  <p:nvPr/>
                </p:nvSpPr>
                <p:spPr>
                  <a:xfrm>
                    <a:off x="4932040" y="2438467"/>
                    <a:ext cx="432048" cy="63049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1" name="Rectangle 70"/>
                  <p:cNvSpPr/>
                  <p:nvPr/>
                </p:nvSpPr>
                <p:spPr>
                  <a:xfrm>
                    <a:off x="8460432" y="2511946"/>
                    <a:ext cx="432048" cy="63049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0" name="TextBox 59"/>
                    <p:cNvSpPr txBox="1"/>
                    <p:nvPr/>
                  </p:nvSpPr>
                  <p:spPr>
                    <a:xfrm rot="16200000">
                      <a:off x="4520778" y="2514893"/>
                      <a:ext cx="1071319" cy="32726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d>
                              <m:dPr>
                                <m:begChr m:val="|"/>
                                <m:endChr m:val=""/>
                                <m:ctrlPr>
                                  <a:rPr lang="en-GB" sz="12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"/>
                                    <m:endChr m:val="⟩"/>
                                    <m:ctrlPr>
                                      <a:rPr lang="en-GB" sz="120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2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e>
                            </m:d>
                            <m:groupChr>
                              <m:groupChrPr>
                                <m:chr m:val="→"/>
                                <m:pos m:val="top"/>
                                <m:ctrlPr>
                                  <a:rPr lang="en-GB" sz="1200" i="1" smtClean="0">
                                    <a:latin typeface="Cambria Math"/>
                                  </a:rPr>
                                </m:ctrlPr>
                              </m:groupChrPr>
                              <m:e/>
                            </m:groupChr>
                            <m:d>
                              <m:dPr>
                                <m:begChr m:val="|"/>
                                <m:endChr m:val=""/>
                                <m:ctrlPr>
                                  <a:rPr lang="en-GB" sz="1200" i="1">
                                    <a:latin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"/>
                                    <m:endChr m:val="⟩"/>
                                    <m:ctrlPr>
                                      <a:rPr lang="en-GB" sz="12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200" i="1"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en-GB" sz="1200" b="0" i="1" smtClean="0">
                                        <a:latin typeface="Cambria Math"/>
                                      </a:rPr>
                                      <m:t>+1</m:t>
                                    </m:r>
                                  </m:e>
                                </m:d>
                              </m:e>
                            </m:d>
                          </m:oMath>
                        </m:oMathPara>
                      </a14:m>
                      <a:endParaRPr lang="en-GB" sz="1200" dirty="0"/>
                    </a:p>
                  </p:txBody>
                </p:sp>
              </mc:Choice>
              <mc:Fallback xmlns="">
                <p:sp>
                  <p:nvSpPr>
                    <p:cNvPr id="60" name="TextBox 5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6200000">
                      <a:off x="4520778" y="2514893"/>
                      <a:ext cx="1071319" cy="327269"/>
                    </a:xfrm>
                    <a:prstGeom prst="rect">
                      <a:avLst/>
                    </a:prstGeom>
                    <a:blipFill rotWithShape="1">
                      <a:blip r:embed="rId4"/>
                      <a:stretch>
                        <a:fillRect l="-83019" t="-26286" r="-122642" b="-1542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TextBox 57"/>
                  <p:cNvSpPr txBox="1"/>
                  <p:nvPr/>
                </p:nvSpPr>
                <p:spPr>
                  <a:xfrm rot="16200000">
                    <a:off x="4713556" y="2514406"/>
                    <a:ext cx="1071319" cy="32726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|"/>
                              <m:endChr m:val=""/>
                              <m:ctrlPr>
                                <a:rPr lang="en-GB" sz="12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en-GB" sz="12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d>
                          <m:groupChr>
                            <m:groupChrPr>
                              <m:chr m:val="→"/>
                              <m:pos m:val="top"/>
                              <m:ctrlPr>
                                <a:rPr lang="en-GB" sz="1200" i="1" smtClean="0">
                                  <a:latin typeface="Cambria Math"/>
                                </a:rPr>
                              </m:ctrlPr>
                            </m:groupChrPr>
                            <m:e/>
                          </m:groupChr>
                          <m:d>
                            <m:dPr>
                              <m:begChr m:val="|"/>
                              <m:endChr m:val=""/>
                              <m:ctrlPr>
                                <a:rPr lang="en-GB" sz="1200" i="1"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en-GB" sz="12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sz="12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e>
                          </m:d>
                        </m:oMath>
                      </m:oMathPara>
                    </a14:m>
                    <a:endParaRPr lang="en-GB" sz="1200" dirty="0"/>
                  </a:p>
                </p:txBody>
              </p:sp>
            </mc:Choice>
            <mc:Fallback xmlns="">
              <p:sp>
                <p:nvSpPr>
                  <p:cNvPr id="58" name="TextBox 5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6200000">
                    <a:off x="4713556" y="2514406"/>
                    <a:ext cx="1071319" cy="327269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 l="-81481" t="-25568" r="-118519" b="-1534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/>
                <p:cNvSpPr txBox="1"/>
                <p:nvPr/>
              </p:nvSpPr>
              <p:spPr>
                <a:xfrm>
                  <a:off x="6516216" y="2271539"/>
                  <a:ext cx="802592" cy="3272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"/>
                            <m:ctrlPr>
                              <a:rPr lang="en-GB" sz="1200" i="1" smtClean="0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begChr m:val=""/>
                                <m:endChr m:val="⟩"/>
                                <m:ctrlPr>
                                  <a:rPr lang="en-GB" sz="12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1200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  <m:groupChr>
                          <m:groupChrPr>
                            <m:chr m:val="→"/>
                            <m:pos m:val="top"/>
                            <m:ctrlPr>
                              <a:rPr lang="en-GB" sz="1200" i="1" smtClean="0">
                                <a:latin typeface="Cambria Math"/>
                              </a:rPr>
                            </m:ctrlPr>
                          </m:groupChrPr>
                          <m:e/>
                        </m:groupChr>
                        <m:d>
                          <m:dPr>
                            <m:begChr m:val="|"/>
                            <m:endChr m:val=""/>
                            <m:ctrlPr>
                              <a:rPr lang="en-GB" sz="1200" i="1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begChr m:val=""/>
                                <m:endChr m:val="⟩"/>
                                <m:ctrlPr>
                                  <a:rPr lang="en-GB" sz="12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1200" i="1">
                                    <a:latin typeface="Cambria Math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56" name="TextBox 5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6216" y="2271539"/>
                  <a:ext cx="802592" cy="327269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l="-21212" t="-83019" r="-33333" b="-12264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entanglement</a:t>
            </a:r>
          </a:p>
        </p:txBody>
      </p:sp>
      <p:cxnSp>
        <p:nvCxnSpPr>
          <p:cNvPr id="66" name="Straight Connector 65"/>
          <p:cNvCxnSpPr/>
          <p:nvPr/>
        </p:nvCxnSpPr>
        <p:spPr>
          <a:xfrm>
            <a:off x="1565073" y="3043431"/>
            <a:ext cx="1293497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blipFill rotWithShape="1">
                <a:blip r:embed="rId17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blipFill rotWithShape="1">
                <a:blip r:embed="rId18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3" name="Straight Connector 62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2717480" y="2412937"/>
            <a:ext cx="1008112" cy="3096344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 flipV="1">
            <a:off x="707666" y="3466769"/>
            <a:ext cx="1296063" cy="2059388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00048" y="3481958"/>
            <a:ext cx="2658522" cy="214803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" name="Group 9"/>
          <p:cNvGrpSpPr/>
          <p:nvPr/>
        </p:nvGrpSpPr>
        <p:grpSpPr>
          <a:xfrm>
            <a:off x="339379" y="3025416"/>
            <a:ext cx="1228822" cy="597339"/>
            <a:chOff x="339379" y="3025416"/>
            <a:chExt cx="1228822" cy="597339"/>
          </a:xfrm>
        </p:grpSpPr>
        <p:grpSp>
          <p:nvGrpSpPr>
            <p:cNvPr id="36" name="Group 35"/>
            <p:cNvGrpSpPr/>
            <p:nvPr/>
          </p:nvGrpSpPr>
          <p:grpSpPr>
            <a:xfrm>
              <a:off x="339379" y="3025416"/>
              <a:ext cx="1228822" cy="439230"/>
              <a:chOff x="339378" y="3025416"/>
              <a:chExt cx="1293497" cy="439230"/>
            </a:xfrm>
          </p:grpSpPr>
          <p:pic>
            <p:nvPicPr>
              <p:cNvPr id="37" name="Picture 3"/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8741" y="3025416"/>
                <a:ext cx="432047" cy="3206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38" name="Straight Connector 37"/>
              <p:cNvCxnSpPr/>
              <p:nvPr/>
            </p:nvCxnSpPr>
            <p:spPr>
              <a:xfrm>
                <a:off x="339378" y="3464646"/>
                <a:ext cx="1293497" cy="0"/>
              </a:xfrm>
              <a:prstGeom prst="line">
                <a:avLst/>
              </a:prstGeom>
              <a:ln w="19050"/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/>
            <p:cNvGrpSpPr/>
            <p:nvPr/>
          </p:nvGrpSpPr>
          <p:grpSpPr>
            <a:xfrm>
              <a:off x="339379" y="3309238"/>
              <a:ext cx="1228821" cy="313517"/>
              <a:chOff x="339379" y="3309238"/>
              <a:chExt cx="1228821" cy="313517"/>
            </a:xfrm>
          </p:grpSpPr>
          <p:cxnSp>
            <p:nvCxnSpPr>
              <p:cNvPr id="52" name="Straight Connector 51"/>
              <p:cNvCxnSpPr/>
              <p:nvPr/>
            </p:nvCxnSpPr>
            <p:spPr>
              <a:xfrm>
                <a:off x="339379" y="3622755"/>
                <a:ext cx="1228821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339379" y="3309238"/>
                <a:ext cx="1228821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Group 5"/>
          <p:cNvGrpSpPr/>
          <p:nvPr/>
        </p:nvGrpSpPr>
        <p:grpSpPr>
          <a:xfrm>
            <a:off x="1475656" y="2938734"/>
            <a:ext cx="881731" cy="494004"/>
            <a:chOff x="2510367" y="2426560"/>
            <a:chExt cx="881731" cy="4940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/>
                <p:cNvSpPr txBox="1"/>
                <p:nvPr/>
              </p:nvSpPr>
              <p:spPr>
                <a:xfrm>
                  <a:off x="2771800" y="2520326"/>
                  <a:ext cx="620298" cy="40023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l-GR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Ω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𝑟𝑓</m:t>
                            </m:r>
                          </m:sub>
                          <m:sup/>
                        </m:sSubSup>
                      </m:oMath>
                    </m:oMathPara>
                  </a14:m>
                  <a:endParaRPr lang="en-GB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64" name="TextBox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1800" y="2520326"/>
                  <a:ext cx="620298" cy="400238"/>
                </a:xfrm>
                <a:prstGeom prst="rect">
                  <a:avLst/>
                </a:prstGeom>
                <a:blipFill rotWithShape="1">
                  <a:blip r:embed="rId22"/>
                  <a:stretch>
                    <a:fillRect b="-909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2" name="Straight Arrow Connector 61"/>
            <p:cNvCxnSpPr/>
            <p:nvPr/>
          </p:nvCxnSpPr>
          <p:spPr>
            <a:xfrm flipV="1">
              <a:off x="2510367" y="2426560"/>
              <a:ext cx="394429" cy="494004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33"/>
          <p:cNvSpPr/>
          <p:nvPr/>
        </p:nvSpPr>
        <p:spPr>
          <a:xfrm>
            <a:off x="2861697" y="2412938"/>
            <a:ext cx="1459932" cy="267382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" name="Group 10"/>
          <p:cNvGrpSpPr/>
          <p:nvPr/>
        </p:nvGrpSpPr>
        <p:grpSpPr>
          <a:xfrm>
            <a:off x="2861697" y="1967068"/>
            <a:ext cx="1358172" cy="595097"/>
            <a:chOff x="2861697" y="1967068"/>
            <a:chExt cx="1358172" cy="595097"/>
          </a:xfrm>
        </p:grpSpPr>
        <p:grpSp>
          <p:nvGrpSpPr>
            <p:cNvPr id="67" name="Group 66"/>
            <p:cNvGrpSpPr/>
            <p:nvPr/>
          </p:nvGrpSpPr>
          <p:grpSpPr>
            <a:xfrm>
              <a:off x="2861697" y="1967068"/>
              <a:ext cx="1358172" cy="434075"/>
              <a:chOff x="2797022" y="1967068"/>
              <a:chExt cx="1358172" cy="434075"/>
            </a:xfrm>
          </p:grpSpPr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1029" y="1967068"/>
                <a:ext cx="440315" cy="2889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69" name="Straight Connector 68"/>
              <p:cNvCxnSpPr/>
              <p:nvPr/>
            </p:nvCxnSpPr>
            <p:spPr>
              <a:xfrm>
                <a:off x="2797022" y="2401143"/>
                <a:ext cx="1358172" cy="0"/>
              </a:xfrm>
              <a:prstGeom prst="line">
                <a:avLst/>
              </a:prstGeom>
              <a:ln w="19050"/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5" name="Straight Connector 44"/>
            <p:cNvCxnSpPr/>
            <p:nvPr/>
          </p:nvCxnSpPr>
          <p:spPr>
            <a:xfrm>
              <a:off x="2861697" y="2562165"/>
              <a:ext cx="1358172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2861697" y="2248408"/>
              <a:ext cx="1358172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/>
              <a:t>Dressed-state motional coupling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9" name="Table 4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39614224"/>
                  </p:ext>
                </p:extLst>
              </p:nvPr>
            </p:nvGraphicFramePr>
            <p:xfrm>
              <a:off x="4572000" y="5373068"/>
              <a:ext cx="4320480" cy="1385507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08357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l-GR" sz="140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el-GR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𝜇</m:t>
                                  </m:r>
                                  <m:r>
                                    <a:rPr lang="en-GB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</m:sub>
                                <m:sup/>
                              </m:sSubSup>
                              <m:r>
                                <a:rPr lang="en-GB" sz="14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/2</m:t>
                              </m:r>
                              <m:r>
                                <m:rPr>
                                  <m:sty m:val="p"/>
                                </m:rPr>
                                <a:rPr lang="el-GR" sz="14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π</m:t>
                              </m:r>
                            </m:oMath>
                          </a14:m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 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(carrier) /</a:t>
                          </a:r>
                          <a:r>
                            <a:rPr lang="en-GB" sz="1400" baseline="0" dirty="0" smtClean="0">
                              <a:latin typeface="+mj-lt"/>
                            </a:rPr>
                            <a:t> 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(sideband)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7 kHz / </a:t>
                          </a:r>
                          <a:r>
                            <a:rPr lang="en-GB" sz="1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1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i="1" smtClean="0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400" dirty="0" smtClean="0">
                              <a:latin typeface="+mj-lt"/>
                            </a:rPr>
                            <a:t>/2</a:t>
                          </a:r>
                          <a:r>
                            <a:rPr lang="el-GR" sz="1400" dirty="0" smtClean="0">
                              <a:latin typeface="Lucida Sans Unicode"/>
                              <a:cs typeface="Lucida Sans Unicode"/>
                            </a:rPr>
                            <a:t>π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267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>
                              <a:latin typeface="+mj-lt"/>
                            </a:rPr>
                            <a:t>Gradient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</a:rPr>
                            <a:t>24 T/m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13602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4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i="1">
                                        <a:latin typeface="Cambria Math"/>
                                        <a:ea typeface="Cambria Math"/>
                                      </a:rPr>
                                      <m:t>𝜂</m:t>
                                    </m:r>
                                  </m:e>
                                  <m:sub>
                                    <m:r>
                                      <a:rPr lang="en-GB" sz="1400" i="1">
                                        <a:latin typeface="Cambria Math"/>
                                      </a:rPr>
                                      <m:t>𝑒𝑓𝑓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9" name="Table 4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39614224"/>
                  </p:ext>
                </p:extLst>
              </p:nvPr>
            </p:nvGraphicFramePr>
            <p:xfrm>
              <a:off x="4572000" y="5373068"/>
              <a:ext cx="4320480" cy="1385507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219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4"/>
                          <a:stretch>
                            <a:fillRect r="-58613" b="-3452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7 kHz / </a:t>
                          </a:r>
                          <a:r>
                            <a:rPr lang="en-GB" sz="1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1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4"/>
                          <a:stretch>
                            <a:fillRect t="-86885" r="-5861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267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>
                              <a:latin typeface="+mj-lt"/>
                            </a:rPr>
                            <a:t>Gradient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</a:rPr>
                            <a:t>24 T/m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218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4"/>
                          <a:stretch>
                            <a:fillRect t="-330189" r="-58613" b="-150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cxnSp>
        <p:nvCxnSpPr>
          <p:cNvPr id="74" name="Straight Arrow Connector 73"/>
          <p:cNvCxnSpPr/>
          <p:nvPr/>
        </p:nvCxnSpPr>
        <p:spPr>
          <a:xfrm>
            <a:off x="7020272" y="1556792"/>
            <a:ext cx="0" cy="657073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8028384" y="1916832"/>
                <a:ext cx="1083438" cy="4055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en-GB" sz="1600" i="1" smtClean="0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GB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𝐷</m:t>
                              </m:r>
                            </m:e>
                          </m:d>
                        </m:e>
                      </m:d>
                      <m:groupChr>
                        <m:groupChrPr>
                          <m:chr m:val="→"/>
                          <m:pos m:val="top"/>
                          <m:ctrlPr>
                            <a:rPr lang="en-GB" sz="1600" i="1" smtClean="0">
                              <a:latin typeface="Cambria Math"/>
                            </a:rPr>
                          </m:ctrlPr>
                        </m:groupChrPr>
                        <m:e/>
                      </m:groupChr>
                      <m:d>
                        <m:dPr>
                          <m:begChr m:val="|"/>
                          <m:endChr m:val=""/>
                          <m:ctrlPr>
                            <a:rPr lang="en-GB" sz="1600" i="1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GB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0′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916832"/>
                <a:ext cx="1083438" cy="405560"/>
              </a:xfrm>
              <a:prstGeom prst="rect">
                <a:avLst/>
              </a:prstGeom>
              <a:blipFill rotWithShape="1">
                <a:blip r:embed="rId25"/>
                <a:stretch>
                  <a:fillRect l="-22472" t="-89552" r="-32584" b="-125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297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7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9" name="Isosceles Triangle 78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321629" y="1772816"/>
            <a:ext cx="4821110" cy="3503256"/>
            <a:chOff x="4321629" y="1772816"/>
            <a:chExt cx="4821110" cy="3503256"/>
          </a:xfrm>
        </p:grpSpPr>
        <p:grpSp>
          <p:nvGrpSpPr>
            <p:cNvPr id="56" name="Group 55"/>
            <p:cNvGrpSpPr/>
            <p:nvPr/>
          </p:nvGrpSpPr>
          <p:grpSpPr>
            <a:xfrm>
              <a:off x="4321629" y="1772816"/>
              <a:ext cx="4821110" cy="3503256"/>
              <a:chOff x="4321629" y="1772816"/>
              <a:chExt cx="4821110" cy="3503256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4321629" y="1772816"/>
                <a:ext cx="4821110" cy="3503256"/>
                <a:chOff x="4321629" y="1772816"/>
                <a:chExt cx="4821110" cy="3503256"/>
              </a:xfrm>
            </p:grpSpPr>
            <p:grpSp>
              <p:nvGrpSpPr>
                <p:cNvPr id="59" name="Group 58"/>
                <p:cNvGrpSpPr/>
                <p:nvPr/>
              </p:nvGrpSpPr>
              <p:grpSpPr>
                <a:xfrm>
                  <a:off x="4321629" y="1772816"/>
                  <a:ext cx="4821110" cy="3503256"/>
                  <a:chOff x="4321629" y="1772816"/>
                  <a:chExt cx="4821110" cy="3503256"/>
                </a:xfrm>
              </p:grpSpPr>
              <p:grpSp>
                <p:nvGrpSpPr>
                  <p:cNvPr id="61" name="Group 60"/>
                  <p:cNvGrpSpPr/>
                  <p:nvPr/>
                </p:nvGrpSpPr>
                <p:grpSpPr>
                  <a:xfrm>
                    <a:off x="4321629" y="1772816"/>
                    <a:ext cx="4821110" cy="3503256"/>
                    <a:chOff x="4321629" y="1772816"/>
                    <a:chExt cx="4821110" cy="3503256"/>
                  </a:xfrm>
                </p:grpSpPr>
                <p:grpSp>
                  <p:nvGrpSpPr>
                    <p:cNvPr id="64" name="Group 63"/>
                    <p:cNvGrpSpPr/>
                    <p:nvPr/>
                  </p:nvGrpSpPr>
                  <p:grpSpPr>
                    <a:xfrm>
                      <a:off x="4321629" y="1772816"/>
                      <a:ext cx="4821110" cy="3503256"/>
                      <a:chOff x="4321629" y="2111546"/>
                      <a:chExt cx="4821110" cy="3503256"/>
                    </a:xfrm>
                  </p:grpSpPr>
                  <p:pic>
                    <p:nvPicPr>
                      <p:cNvPr id="72" name="Picture 2" descr="C:\Users\Seb\Downloads\dressed_sidebands.jpg"/>
                      <p:cNvPicPr>
                        <a:picLocks noChangeAspect="1" noChangeArrowheads="1"/>
                      </p:cNvPicPr>
                      <p:nvPr/>
                    </p:nvPicPr>
                    <p:blipFill rotWithShape="1">
                      <a:blip r:embed="rId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657" t="5104" r="3886" b="5317"/>
                      <a:stretch/>
                    </p:blipFill>
                    <p:spPr bwMode="auto">
                      <a:xfrm>
                        <a:off x="4321629" y="2111546"/>
                        <a:ext cx="4821110" cy="35032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sp>
                    <p:nvSpPr>
                      <p:cNvPr id="73" name="Rectangle 72"/>
                      <p:cNvSpPr/>
                      <p:nvPr/>
                    </p:nvSpPr>
                    <p:spPr>
                      <a:xfrm>
                        <a:off x="7164288" y="2317147"/>
                        <a:ext cx="1368152" cy="69738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sp>
                  <p:nvSpPr>
                    <p:cNvPr id="70" name="Rectangle 69"/>
                    <p:cNvSpPr/>
                    <p:nvPr/>
                  </p:nvSpPr>
                  <p:spPr>
                    <a:xfrm>
                      <a:off x="4932040" y="2438467"/>
                      <a:ext cx="432048" cy="63049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71" name="Rectangle 70"/>
                    <p:cNvSpPr/>
                    <p:nvPr/>
                  </p:nvSpPr>
                  <p:spPr>
                    <a:xfrm>
                      <a:off x="8460432" y="2511946"/>
                      <a:ext cx="432048" cy="63049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2" name="TextBox 61"/>
                      <p:cNvSpPr txBox="1"/>
                      <p:nvPr/>
                    </p:nvSpPr>
                    <p:spPr>
                      <a:xfrm rot="16200000">
                        <a:off x="4520778" y="2514893"/>
                        <a:ext cx="1071319" cy="32726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"/>
                                  <m:ctrlPr>
                                    <a:rPr lang="en-GB" sz="12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"/>
                                      <m:endChr m:val="⟩"/>
                                      <m:ctrlPr>
                                        <a:rPr lang="en-GB" sz="120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d>
                              <m:groupChr>
                                <m:groupChrPr>
                                  <m:chr m:val="→"/>
                                  <m:pos m:val="top"/>
                                  <m:ctrlPr>
                                    <a:rPr lang="en-GB" sz="1200" i="1" smtClean="0">
                                      <a:latin typeface="Cambria Math"/>
                                    </a:rPr>
                                  </m:ctrlPr>
                                </m:groupChrPr>
                                <m:e/>
                              </m:groupChr>
                              <m:d>
                                <m:dPr>
                                  <m:begChr m:val="|"/>
                                  <m:endChr m:val=""/>
                                  <m:ctrlPr>
                                    <a:rPr lang="en-GB" sz="12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"/>
                                      <m:endChr m:val="⟩"/>
                                      <m:ctrlPr>
                                        <a:rPr lang="en-GB" sz="12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200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GB" sz="1200" b="0" i="1" smtClean="0">
                                          <a:latin typeface="Cambria Math"/>
                                        </a:rPr>
                                        <m:t>+1</m:t>
                                      </m:r>
                                    </m:e>
                                  </m:d>
                                </m:e>
                              </m:d>
                            </m:oMath>
                          </m:oMathPara>
                        </a14:m>
                        <a:endParaRPr lang="en-GB" sz="1200" dirty="0"/>
                      </a:p>
                    </p:txBody>
                  </p:sp>
                </mc:Choice>
                <mc:Fallback xmlns="">
                  <p:sp>
                    <p:nvSpPr>
                      <p:cNvPr id="62" name="TextBox 61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 rot="16200000">
                        <a:off x="4520778" y="2514893"/>
                        <a:ext cx="1071319" cy="327269"/>
                      </a:xfrm>
                      <a:prstGeom prst="rect">
                        <a:avLst/>
                      </a:prstGeom>
                      <a:blipFill rotWithShape="1">
                        <a:blip r:embed="rId4"/>
                        <a:stretch>
                          <a:fillRect l="-83019" t="-26286" r="-122642" b="-15429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0" name="TextBox 59"/>
                    <p:cNvSpPr txBox="1"/>
                    <p:nvPr/>
                  </p:nvSpPr>
                  <p:spPr>
                    <a:xfrm rot="16200000">
                      <a:off x="4713556" y="2514406"/>
                      <a:ext cx="1071319" cy="32726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d>
                              <m:dPr>
                                <m:begChr m:val="|"/>
                                <m:endChr m:val=""/>
                                <m:ctrlPr>
                                  <a:rPr lang="en-GB" sz="12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"/>
                                    <m:endChr m:val="⟩"/>
                                    <m:ctrlPr>
                                      <a:rPr lang="en-GB" sz="120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2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e>
                            </m:d>
                            <m:groupChr>
                              <m:groupChrPr>
                                <m:chr m:val="→"/>
                                <m:pos m:val="top"/>
                                <m:ctrlPr>
                                  <a:rPr lang="en-GB" sz="1200" i="1" smtClean="0">
                                    <a:latin typeface="Cambria Math"/>
                                  </a:rPr>
                                </m:ctrlPr>
                              </m:groupChrPr>
                              <m:e/>
                            </m:groupChr>
                            <m:d>
                              <m:dPr>
                                <m:begChr m:val="|"/>
                                <m:endChr m:val=""/>
                                <m:ctrlPr>
                                  <a:rPr lang="en-GB" sz="1200" i="1">
                                    <a:latin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"/>
                                    <m:endChr m:val="⟩"/>
                                    <m:ctrlPr>
                                      <a:rPr lang="en-GB" sz="12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200" i="1"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en-GB" sz="1200" b="0" i="1" smtClean="0">
                                        <a:latin typeface="Cambria Math"/>
                                      </a:rPr>
                                      <m:t>−1</m:t>
                                    </m:r>
                                  </m:e>
                                </m:d>
                              </m:e>
                            </m:d>
                          </m:oMath>
                        </m:oMathPara>
                      </a14:m>
                      <a:endParaRPr lang="en-GB" sz="1200" dirty="0"/>
                    </a:p>
                  </p:txBody>
                </p:sp>
              </mc:Choice>
              <mc:Fallback xmlns="">
                <p:sp>
                  <p:nvSpPr>
                    <p:cNvPr id="60" name="TextBox 5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6200000">
                      <a:off x="4713556" y="2514406"/>
                      <a:ext cx="1071319" cy="327269"/>
                    </a:xfrm>
                    <a:prstGeom prst="rect">
                      <a:avLst/>
                    </a:prstGeom>
                    <a:blipFill rotWithShape="1">
                      <a:blip r:embed="rId5"/>
                      <a:stretch>
                        <a:fillRect l="-81481" t="-25568" r="-118519" b="-1534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TextBox 57"/>
                  <p:cNvSpPr txBox="1"/>
                  <p:nvPr/>
                </p:nvSpPr>
                <p:spPr>
                  <a:xfrm>
                    <a:off x="6516216" y="2271539"/>
                    <a:ext cx="802592" cy="32726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|"/>
                              <m:endChr m:val=""/>
                              <m:ctrlPr>
                                <a:rPr lang="en-GB" sz="12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en-GB" sz="12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d>
                          <m:groupChr>
                            <m:groupChrPr>
                              <m:chr m:val="→"/>
                              <m:pos m:val="top"/>
                              <m:ctrlPr>
                                <a:rPr lang="en-GB" sz="1200" i="1" smtClean="0">
                                  <a:latin typeface="Cambria Math"/>
                                </a:rPr>
                              </m:ctrlPr>
                            </m:groupChrPr>
                            <m:e/>
                          </m:groupChr>
                          <m:d>
                            <m:dPr>
                              <m:begChr m:val="|"/>
                              <m:endChr m:val=""/>
                              <m:ctrlPr>
                                <a:rPr lang="en-GB" sz="1200" i="1"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en-GB" sz="12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sz="1200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d>
                        </m:oMath>
                      </m:oMathPara>
                    </a14:m>
                    <a:endParaRPr lang="en-GB" sz="1200" dirty="0"/>
                  </a:p>
                </p:txBody>
              </p:sp>
            </mc:Choice>
            <mc:Fallback xmlns="">
              <p:sp>
                <p:nvSpPr>
                  <p:cNvPr id="58" name="TextBox 5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6216" y="2271539"/>
                    <a:ext cx="802592" cy="327269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 l="-21212" t="-83019" r="-33333" b="-122642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/>
                <p:cNvSpPr txBox="1"/>
                <p:nvPr/>
              </p:nvSpPr>
              <p:spPr>
                <a:xfrm rot="16200000">
                  <a:off x="8069357" y="2514894"/>
                  <a:ext cx="1071319" cy="3272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"/>
                            <m:ctrlPr>
                              <a:rPr lang="en-GB" sz="1200" i="1" smtClean="0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begChr m:val=""/>
                                <m:endChr m:val="⟩"/>
                                <m:ctrlPr>
                                  <a:rPr lang="en-GB" sz="12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1200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  <m:groupChr>
                          <m:groupChrPr>
                            <m:chr m:val="→"/>
                            <m:pos m:val="top"/>
                            <m:ctrlPr>
                              <a:rPr lang="en-GB" sz="1200" i="1" smtClean="0">
                                <a:latin typeface="Cambria Math"/>
                              </a:rPr>
                            </m:ctrlPr>
                          </m:groupChrPr>
                          <m:e/>
                        </m:groupChr>
                        <m:d>
                          <m:dPr>
                            <m:begChr m:val="|"/>
                            <m:endChr m:val=""/>
                            <m:ctrlPr>
                              <a:rPr lang="en-GB" sz="1200" i="1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begChr m:val=""/>
                                <m:endChr m:val="⟩"/>
                                <m:ctrlPr>
                                  <a:rPr lang="en-GB" sz="12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1200" i="1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en-GB" sz="12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74" name="TextBox 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8069357" y="2514894"/>
                  <a:ext cx="1071319" cy="327269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l="-83019" t="-26286" r="-122642" b="-154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entanglement</a:t>
            </a:r>
          </a:p>
        </p:txBody>
      </p:sp>
      <p:cxnSp>
        <p:nvCxnSpPr>
          <p:cNvPr id="66" name="Straight Connector 65"/>
          <p:cNvCxnSpPr/>
          <p:nvPr/>
        </p:nvCxnSpPr>
        <p:spPr>
          <a:xfrm>
            <a:off x="1565073" y="3043431"/>
            <a:ext cx="1293497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blipFill rotWithShape="1">
                <a:blip r:embed="rId17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blipFill rotWithShape="1">
                <a:blip r:embed="rId18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3" name="Straight Connector 62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2717480" y="2412937"/>
            <a:ext cx="1008112" cy="3096344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 flipV="1">
            <a:off x="707666" y="3466769"/>
            <a:ext cx="1296063" cy="2059388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00048" y="3481958"/>
            <a:ext cx="2658522" cy="214803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39379" y="3025416"/>
            <a:ext cx="1228822" cy="597339"/>
            <a:chOff x="339379" y="3025416"/>
            <a:chExt cx="1228822" cy="597339"/>
          </a:xfrm>
        </p:grpSpPr>
        <p:grpSp>
          <p:nvGrpSpPr>
            <p:cNvPr id="36" name="Group 35"/>
            <p:cNvGrpSpPr/>
            <p:nvPr/>
          </p:nvGrpSpPr>
          <p:grpSpPr>
            <a:xfrm>
              <a:off x="339379" y="3025416"/>
              <a:ext cx="1228822" cy="439230"/>
              <a:chOff x="339378" y="3025416"/>
              <a:chExt cx="1293497" cy="439230"/>
            </a:xfrm>
          </p:grpSpPr>
          <p:pic>
            <p:nvPicPr>
              <p:cNvPr id="37" name="Picture 3"/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8741" y="3025416"/>
                <a:ext cx="432047" cy="3206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38" name="Straight Connector 37"/>
              <p:cNvCxnSpPr/>
              <p:nvPr/>
            </p:nvCxnSpPr>
            <p:spPr>
              <a:xfrm>
                <a:off x="339378" y="3464646"/>
                <a:ext cx="1293497" cy="0"/>
              </a:xfrm>
              <a:prstGeom prst="line">
                <a:avLst/>
              </a:prstGeom>
              <a:ln w="19050"/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/>
            <p:cNvGrpSpPr/>
            <p:nvPr/>
          </p:nvGrpSpPr>
          <p:grpSpPr>
            <a:xfrm>
              <a:off x="339379" y="3309238"/>
              <a:ext cx="1228821" cy="313517"/>
              <a:chOff x="339379" y="3309238"/>
              <a:chExt cx="1228821" cy="313517"/>
            </a:xfrm>
          </p:grpSpPr>
          <p:cxnSp>
            <p:nvCxnSpPr>
              <p:cNvPr id="52" name="Straight Connector 51"/>
              <p:cNvCxnSpPr/>
              <p:nvPr/>
            </p:nvCxnSpPr>
            <p:spPr>
              <a:xfrm>
                <a:off x="339379" y="3622755"/>
                <a:ext cx="1228821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339379" y="3309238"/>
                <a:ext cx="1228821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" name="Rectangle 33"/>
          <p:cNvSpPr/>
          <p:nvPr/>
        </p:nvSpPr>
        <p:spPr>
          <a:xfrm>
            <a:off x="2861697" y="2412938"/>
            <a:ext cx="1459932" cy="267382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861697" y="1967068"/>
            <a:ext cx="1358172" cy="595097"/>
            <a:chOff x="2861697" y="1967068"/>
            <a:chExt cx="1358172" cy="595097"/>
          </a:xfrm>
        </p:grpSpPr>
        <p:grpSp>
          <p:nvGrpSpPr>
            <p:cNvPr id="67" name="Group 66"/>
            <p:cNvGrpSpPr/>
            <p:nvPr/>
          </p:nvGrpSpPr>
          <p:grpSpPr>
            <a:xfrm>
              <a:off x="2861697" y="1967068"/>
              <a:ext cx="1358172" cy="434075"/>
              <a:chOff x="2797022" y="1967068"/>
              <a:chExt cx="1358172" cy="434075"/>
            </a:xfrm>
          </p:grpSpPr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1029" y="1967068"/>
                <a:ext cx="440315" cy="2889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69" name="Straight Connector 68"/>
              <p:cNvCxnSpPr/>
              <p:nvPr/>
            </p:nvCxnSpPr>
            <p:spPr>
              <a:xfrm>
                <a:off x="2797022" y="2401143"/>
                <a:ext cx="1358172" cy="0"/>
              </a:xfrm>
              <a:prstGeom prst="line">
                <a:avLst/>
              </a:prstGeom>
              <a:ln w="19050"/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5" name="Straight Connector 44"/>
            <p:cNvCxnSpPr/>
            <p:nvPr/>
          </p:nvCxnSpPr>
          <p:spPr>
            <a:xfrm>
              <a:off x="2861697" y="2562165"/>
              <a:ext cx="1358172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2861697" y="2248408"/>
              <a:ext cx="1358172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1475656" y="2916046"/>
            <a:ext cx="719764" cy="481144"/>
            <a:chOff x="2511070" y="2409710"/>
            <a:chExt cx="719764" cy="48114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2610536" y="2490616"/>
                  <a:ext cx="620298" cy="40023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l-GR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Ω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𝑟𝑓</m:t>
                            </m:r>
                          </m:sub>
                          <m:sup/>
                        </m:sSubSup>
                      </m:oMath>
                    </m:oMathPara>
                  </a14:m>
                  <a:endParaRPr lang="en-GB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10536" y="2490616"/>
                  <a:ext cx="620298" cy="400238"/>
                </a:xfrm>
                <a:prstGeom prst="rect">
                  <a:avLst/>
                </a:prstGeom>
                <a:blipFill rotWithShape="1">
                  <a:blip r:embed="rId23"/>
                  <a:stretch>
                    <a:fillRect b="-1076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0" name="Straight Arrow Connector 49"/>
            <p:cNvCxnSpPr/>
            <p:nvPr/>
          </p:nvCxnSpPr>
          <p:spPr>
            <a:xfrm flipV="1">
              <a:off x="2511070" y="2409710"/>
              <a:ext cx="324770" cy="393192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/>
              <a:t>Dressed-state motional coupling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5" name="Table 5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32772945"/>
                  </p:ext>
                </p:extLst>
              </p:nvPr>
            </p:nvGraphicFramePr>
            <p:xfrm>
              <a:off x="4572000" y="5373068"/>
              <a:ext cx="4320480" cy="1385507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08357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l-GR" sz="140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el-GR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𝜇</m:t>
                                  </m:r>
                                  <m:r>
                                    <a:rPr lang="en-GB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</m:sub>
                                <m:sup/>
                              </m:sSubSup>
                              <m:r>
                                <a:rPr lang="en-GB" sz="14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/2</m:t>
                              </m:r>
                              <m:r>
                                <m:rPr>
                                  <m:sty m:val="p"/>
                                </m:rPr>
                                <a:rPr lang="el-GR" sz="14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π</m:t>
                              </m:r>
                            </m:oMath>
                          </a14:m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 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(carrier) /</a:t>
                          </a:r>
                          <a:r>
                            <a:rPr lang="en-GB" sz="1400" baseline="0" dirty="0" smtClean="0">
                              <a:latin typeface="+mj-lt"/>
                            </a:rPr>
                            <a:t> 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(sideband)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7 kHz / </a:t>
                          </a:r>
                          <a:r>
                            <a:rPr lang="en-GB" sz="1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1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i="1" smtClean="0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400" dirty="0" smtClean="0">
                              <a:latin typeface="+mj-lt"/>
                            </a:rPr>
                            <a:t>/2</a:t>
                          </a:r>
                          <a:r>
                            <a:rPr lang="el-GR" sz="1400" dirty="0" smtClean="0">
                              <a:latin typeface="Lucida Sans Unicode"/>
                              <a:cs typeface="Lucida Sans Unicode"/>
                            </a:rPr>
                            <a:t>π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267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>
                              <a:latin typeface="+mj-lt"/>
                            </a:rPr>
                            <a:t>Gradient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</a:rPr>
                            <a:t>24 T/m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13602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4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i="1">
                                        <a:latin typeface="Cambria Math"/>
                                        <a:ea typeface="Cambria Math"/>
                                      </a:rPr>
                                      <m:t>𝜂</m:t>
                                    </m:r>
                                  </m:e>
                                  <m:sub>
                                    <m:r>
                                      <a:rPr lang="en-GB" sz="1400" i="1">
                                        <a:latin typeface="Cambria Math"/>
                                      </a:rPr>
                                      <m:t>𝑒𝑓𝑓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5" name="Table 5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32772945"/>
                  </p:ext>
                </p:extLst>
              </p:nvPr>
            </p:nvGraphicFramePr>
            <p:xfrm>
              <a:off x="4572000" y="5373068"/>
              <a:ext cx="4320480" cy="1385507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219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4"/>
                          <a:stretch>
                            <a:fillRect r="-58613" b="-3452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7 kHz / </a:t>
                          </a:r>
                          <a:r>
                            <a:rPr lang="en-GB" sz="1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1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4"/>
                          <a:stretch>
                            <a:fillRect t="-86885" r="-5861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267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>
                              <a:latin typeface="+mj-lt"/>
                            </a:rPr>
                            <a:t>Gradient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</a:rPr>
                            <a:t>24 T/m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218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4"/>
                          <a:stretch>
                            <a:fillRect t="-330189" r="-58613" b="-150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8028384" y="1916832"/>
                <a:ext cx="1083438" cy="4055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en-GB" sz="1600" i="1" smtClean="0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GB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𝐷</m:t>
                              </m:r>
                            </m:e>
                          </m:d>
                        </m:e>
                      </m:d>
                      <m:groupChr>
                        <m:groupChrPr>
                          <m:chr m:val="→"/>
                          <m:pos m:val="top"/>
                          <m:ctrlPr>
                            <a:rPr lang="en-GB" sz="1600" i="1" smtClean="0">
                              <a:latin typeface="Cambria Math"/>
                            </a:rPr>
                          </m:ctrlPr>
                        </m:groupChrPr>
                        <m:e/>
                      </m:groupChr>
                      <m:d>
                        <m:dPr>
                          <m:begChr m:val="|"/>
                          <m:endChr m:val=""/>
                          <m:ctrlPr>
                            <a:rPr lang="en-GB" sz="1600" i="1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GB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0′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916832"/>
                <a:ext cx="1083438" cy="405560"/>
              </a:xfrm>
              <a:prstGeom prst="rect">
                <a:avLst/>
              </a:prstGeom>
              <a:blipFill rotWithShape="1">
                <a:blip r:embed="rId25"/>
                <a:stretch>
                  <a:fillRect l="-22472" t="-89552" r="-32584" b="-125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Arrow Connector 75"/>
          <p:cNvCxnSpPr/>
          <p:nvPr/>
        </p:nvCxnSpPr>
        <p:spPr>
          <a:xfrm>
            <a:off x="8575873" y="1556792"/>
            <a:ext cx="0" cy="657073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53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80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" name="Isosceles Triangle 80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321629" y="1772816"/>
            <a:ext cx="4821110" cy="3503256"/>
            <a:chOff x="4321629" y="1772816"/>
            <a:chExt cx="4821110" cy="3503256"/>
          </a:xfrm>
        </p:grpSpPr>
        <p:grpSp>
          <p:nvGrpSpPr>
            <p:cNvPr id="50" name="Group 49"/>
            <p:cNvGrpSpPr/>
            <p:nvPr/>
          </p:nvGrpSpPr>
          <p:grpSpPr>
            <a:xfrm>
              <a:off x="4321629" y="1772816"/>
              <a:ext cx="4821110" cy="3503256"/>
              <a:chOff x="4321629" y="1772816"/>
              <a:chExt cx="4821110" cy="3503256"/>
            </a:xfrm>
          </p:grpSpPr>
          <p:grpSp>
            <p:nvGrpSpPr>
              <p:cNvPr id="54" name="Group 53"/>
              <p:cNvGrpSpPr/>
              <p:nvPr/>
            </p:nvGrpSpPr>
            <p:grpSpPr>
              <a:xfrm>
                <a:off x="4321629" y="1772816"/>
                <a:ext cx="4821110" cy="3503256"/>
                <a:chOff x="4321629" y="1772816"/>
                <a:chExt cx="4821110" cy="3503256"/>
              </a:xfrm>
            </p:grpSpPr>
            <p:grpSp>
              <p:nvGrpSpPr>
                <p:cNvPr id="56" name="Group 55"/>
                <p:cNvGrpSpPr/>
                <p:nvPr/>
              </p:nvGrpSpPr>
              <p:grpSpPr>
                <a:xfrm>
                  <a:off x="4321629" y="1772816"/>
                  <a:ext cx="4821110" cy="3503256"/>
                  <a:chOff x="4321629" y="1772816"/>
                  <a:chExt cx="4821110" cy="3503256"/>
                </a:xfrm>
              </p:grpSpPr>
              <p:grpSp>
                <p:nvGrpSpPr>
                  <p:cNvPr id="58" name="Group 57"/>
                  <p:cNvGrpSpPr/>
                  <p:nvPr/>
                </p:nvGrpSpPr>
                <p:grpSpPr>
                  <a:xfrm>
                    <a:off x="4321629" y="1772816"/>
                    <a:ext cx="4821110" cy="3503256"/>
                    <a:chOff x="4321629" y="1772816"/>
                    <a:chExt cx="4821110" cy="3503256"/>
                  </a:xfrm>
                </p:grpSpPr>
                <p:grpSp>
                  <p:nvGrpSpPr>
                    <p:cNvPr id="60" name="Group 59"/>
                    <p:cNvGrpSpPr/>
                    <p:nvPr/>
                  </p:nvGrpSpPr>
                  <p:grpSpPr>
                    <a:xfrm>
                      <a:off x="4321629" y="1772816"/>
                      <a:ext cx="4821110" cy="3503256"/>
                      <a:chOff x="4321629" y="1772816"/>
                      <a:chExt cx="4821110" cy="3503256"/>
                    </a:xfrm>
                  </p:grpSpPr>
                  <p:grpSp>
                    <p:nvGrpSpPr>
                      <p:cNvPr id="70" name="Group 69"/>
                      <p:cNvGrpSpPr/>
                      <p:nvPr/>
                    </p:nvGrpSpPr>
                    <p:grpSpPr>
                      <a:xfrm>
                        <a:off x="4321629" y="1772816"/>
                        <a:ext cx="4821110" cy="3503256"/>
                        <a:chOff x="4321629" y="2111546"/>
                        <a:chExt cx="4821110" cy="3503256"/>
                      </a:xfrm>
                    </p:grpSpPr>
                    <p:pic>
                      <p:nvPicPr>
                        <p:cNvPr id="73" name="Picture 2" descr="C:\Users\Seb\Downloads\dressed_sidebands.jpg"/>
                        <p:cNvPicPr>
                          <a:picLocks noChangeAspect="1" noChangeArrowheads="1"/>
                        </p:cNvPicPr>
                        <p:nvPr/>
                      </p:nvPicPr>
                      <p:blipFill rotWithShape="1">
                        <a:blip r:embed="rId3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3657" t="5104" r="3886" b="5317"/>
                        <a:stretch/>
                      </p:blipFill>
                      <p:spPr bwMode="auto">
                        <a:xfrm>
                          <a:off x="4321629" y="2111546"/>
                          <a:ext cx="4821110" cy="350325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  <p:sp>
                      <p:nvSpPr>
                        <p:cNvPr id="74" name="Rectangle 73"/>
                        <p:cNvSpPr/>
                        <p:nvPr/>
                      </p:nvSpPr>
                      <p:spPr>
                        <a:xfrm>
                          <a:off x="7164288" y="2317147"/>
                          <a:ext cx="1368152" cy="697383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B"/>
                        </a:p>
                      </p:txBody>
                    </p:sp>
                  </p:grpSp>
                  <p:sp>
                    <p:nvSpPr>
                      <p:cNvPr id="71" name="Rectangle 70"/>
                      <p:cNvSpPr/>
                      <p:nvPr/>
                    </p:nvSpPr>
                    <p:spPr>
                      <a:xfrm>
                        <a:off x="4932040" y="2438467"/>
                        <a:ext cx="432048" cy="63049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72" name="Rectangle 71"/>
                      <p:cNvSpPr/>
                      <p:nvPr/>
                    </p:nvSpPr>
                    <p:spPr>
                      <a:xfrm>
                        <a:off x="8460432" y="2511946"/>
                        <a:ext cx="432048" cy="63049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61" name="TextBox 60"/>
                        <p:cNvSpPr txBox="1"/>
                        <p:nvPr/>
                      </p:nvSpPr>
                      <p:spPr>
                        <a:xfrm rot="16200000">
                          <a:off x="4520778" y="2514893"/>
                          <a:ext cx="1071319" cy="32726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"/>
                                    <m:ctrlPr>
                                      <a:rPr lang="en-GB" sz="120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"/>
                                        <m:endChr m:val="⟩"/>
                                        <m:ctrlPr>
                                          <a:rPr lang="en-GB" sz="120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200" b="0" i="1" smtClean="0">
                                            <a:latin typeface="Cambria Math"/>
                                          </a:rPr>
                                          <m:t>𝑛</m:t>
                                        </m:r>
                                      </m:e>
                                    </m:d>
                                  </m:e>
                                </m:d>
                                <m:groupChr>
                                  <m:groupChrPr>
                                    <m:chr m:val="→"/>
                                    <m:pos m:val="top"/>
                                    <m:ctrlPr>
                                      <a:rPr lang="en-GB" sz="1200" i="1" smtClean="0">
                                        <a:latin typeface="Cambria Math"/>
                                      </a:rPr>
                                    </m:ctrlPr>
                                  </m:groupChrPr>
                                  <m:e/>
                                </m:groupChr>
                                <m:d>
                                  <m:dPr>
                                    <m:begChr m:val="|"/>
                                    <m:endChr m:val=""/>
                                    <m:ctrlPr>
                                      <a:rPr lang="en-GB" sz="12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"/>
                                        <m:endChr m:val="⟩"/>
                                        <m:ctrlPr>
                                          <a:rPr lang="en-GB" sz="1200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200" i="1">
                                            <a:latin typeface="Cambria Math"/>
                                          </a:rPr>
                                          <m:t>𝑛</m:t>
                                        </m:r>
                                        <m:r>
                                          <a:rPr lang="en-GB" sz="1200" b="0" i="1" smtClean="0">
                                            <a:latin typeface="Cambria Math"/>
                                          </a:rPr>
                                          <m:t>+1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GB" sz="1200" dirty="0"/>
                        </a:p>
                      </p:txBody>
                    </p:sp>
                  </mc:Choice>
                  <mc:Fallback xmlns="">
                    <p:sp>
                      <p:nvSpPr>
                        <p:cNvPr id="61" name="TextBox 60"/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 rot="16200000">
                          <a:off x="4520778" y="2514893"/>
                          <a:ext cx="1071319" cy="327269"/>
                        </a:xfrm>
                        <a:prstGeom prst="rect">
                          <a:avLst/>
                        </a:prstGeom>
                        <a:blipFill rotWithShape="1">
                          <a:blip r:embed="rId4"/>
                          <a:stretch>
                            <a:fillRect l="-83019" t="-26286" r="-122642" b="-15429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GB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9" name="TextBox 58"/>
                      <p:cNvSpPr txBox="1"/>
                      <p:nvPr/>
                    </p:nvSpPr>
                    <p:spPr>
                      <a:xfrm rot="16200000">
                        <a:off x="4713556" y="2514406"/>
                        <a:ext cx="1071319" cy="32726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"/>
                                  <m:ctrlPr>
                                    <a:rPr lang="en-GB" sz="12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"/>
                                      <m:endChr m:val="⟩"/>
                                      <m:ctrlPr>
                                        <a:rPr lang="en-GB" sz="120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d>
                              <m:groupChr>
                                <m:groupChrPr>
                                  <m:chr m:val="→"/>
                                  <m:pos m:val="top"/>
                                  <m:ctrlPr>
                                    <a:rPr lang="en-GB" sz="1200" i="1" smtClean="0">
                                      <a:latin typeface="Cambria Math"/>
                                    </a:rPr>
                                  </m:ctrlPr>
                                </m:groupChrPr>
                                <m:e/>
                              </m:groupChr>
                              <m:d>
                                <m:dPr>
                                  <m:begChr m:val="|"/>
                                  <m:endChr m:val=""/>
                                  <m:ctrlPr>
                                    <a:rPr lang="en-GB" sz="12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"/>
                                      <m:endChr m:val="⟩"/>
                                      <m:ctrlPr>
                                        <a:rPr lang="en-GB" sz="12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200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GB" sz="1200" b="0" i="1" smtClean="0">
                                          <a:latin typeface="Cambria Math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</m:d>
                            </m:oMath>
                          </m:oMathPara>
                        </a14:m>
                        <a:endParaRPr lang="en-GB" sz="1200" dirty="0"/>
                      </a:p>
                    </p:txBody>
                  </p:sp>
                </mc:Choice>
                <mc:Fallback xmlns="">
                  <p:sp>
                    <p:nvSpPr>
                      <p:cNvPr id="59" name="TextBox 58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 rot="16200000">
                        <a:off x="4713556" y="2514406"/>
                        <a:ext cx="1071319" cy="327269"/>
                      </a:xfrm>
                      <a:prstGeom prst="rect">
                        <a:avLst/>
                      </a:prstGeom>
                      <a:blipFill rotWithShape="1">
                        <a:blip r:embed="rId5"/>
                        <a:stretch>
                          <a:fillRect l="-81481" t="-25568" r="-118519" b="-15341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7" name="TextBox 56"/>
                    <p:cNvSpPr txBox="1"/>
                    <p:nvPr/>
                  </p:nvSpPr>
                  <p:spPr>
                    <a:xfrm>
                      <a:off x="6516216" y="2271539"/>
                      <a:ext cx="802592" cy="32726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d>
                              <m:dPr>
                                <m:begChr m:val="|"/>
                                <m:endChr m:val=""/>
                                <m:ctrlPr>
                                  <a:rPr lang="en-GB" sz="12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"/>
                                    <m:endChr m:val="⟩"/>
                                    <m:ctrlPr>
                                      <a:rPr lang="en-GB" sz="120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2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e>
                            </m:d>
                            <m:groupChr>
                              <m:groupChrPr>
                                <m:chr m:val="→"/>
                                <m:pos m:val="top"/>
                                <m:ctrlPr>
                                  <a:rPr lang="en-GB" sz="1200" i="1" smtClean="0">
                                    <a:latin typeface="Cambria Math"/>
                                  </a:rPr>
                                </m:ctrlPr>
                              </m:groupChrPr>
                              <m:e/>
                            </m:groupChr>
                            <m:d>
                              <m:dPr>
                                <m:begChr m:val="|"/>
                                <m:endChr m:val=""/>
                                <m:ctrlPr>
                                  <a:rPr lang="en-GB" sz="1200" i="1">
                                    <a:latin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"/>
                                    <m:endChr m:val="⟩"/>
                                    <m:ctrlPr>
                                      <a:rPr lang="en-GB" sz="12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200" i="1"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e>
                            </m:d>
                          </m:oMath>
                        </m:oMathPara>
                      </a14:m>
                      <a:endParaRPr lang="en-GB" sz="1200" dirty="0"/>
                    </a:p>
                  </p:txBody>
                </p:sp>
              </mc:Choice>
              <mc:Fallback xmlns="">
                <p:sp>
                  <p:nvSpPr>
                    <p:cNvPr id="57" name="TextBox 5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16216" y="2271539"/>
                      <a:ext cx="802592" cy="327269"/>
                    </a:xfrm>
                    <a:prstGeom prst="rect">
                      <a:avLst/>
                    </a:prstGeom>
                    <a:blipFill rotWithShape="1">
                      <a:blip r:embed="rId6"/>
                      <a:stretch>
                        <a:fillRect l="-21212" t="-83019" r="-33333" b="-12264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/>
                  <p:cNvSpPr txBox="1"/>
                  <p:nvPr/>
                </p:nvSpPr>
                <p:spPr>
                  <a:xfrm rot="16200000">
                    <a:off x="8069357" y="2514894"/>
                    <a:ext cx="1071319" cy="32726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|"/>
                              <m:endChr m:val=""/>
                              <m:ctrlPr>
                                <a:rPr lang="en-GB" sz="12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en-GB" sz="12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d>
                          <m:groupChr>
                            <m:groupChrPr>
                              <m:chr m:val="→"/>
                              <m:pos m:val="top"/>
                              <m:ctrlPr>
                                <a:rPr lang="en-GB" sz="1200" i="1" smtClean="0">
                                  <a:latin typeface="Cambria Math"/>
                                </a:rPr>
                              </m:ctrlPr>
                            </m:groupChrPr>
                            <m:e/>
                          </m:groupChr>
                          <m:d>
                            <m:dPr>
                              <m:begChr m:val="|"/>
                              <m:endChr m:val=""/>
                              <m:ctrlPr>
                                <a:rPr lang="en-GB" sz="1200" i="1"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en-GB" sz="12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sz="12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e>
                          </m:d>
                        </m:oMath>
                      </m:oMathPara>
                    </a14:m>
                    <a:endParaRPr lang="en-GB" sz="1200" dirty="0"/>
                  </a:p>
                </p:txBody>
              </p:sp>
            </mc:Choice>
            <mc:Fallback xmlns="">
              <p:sp>
                <p:nvSpPr>
                  <p:cNvPr id="55" name="TextBox 5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6200000">
                    <a:off x="8069357" y="2514894"/>
                    <a:ext cx="1071319" cy="327269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 l="-83019" t="-26286" r="-122642" b="-1542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TextBox 74"/>
                <p:cNvSpPr txBox="1"/>
                <p:nvPr/>
              </p:nvSpPr>
              <p:spPr>
                <a:xfrm rot="16200000">
                  <a:off x="8266331" y="2513377"/>
                  <a:ext cx="1071319" cy="3272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"/>
                            <m:ctrlPr>
                              <a:rPr lang="en-GB" sz="1200" i="1" smtClean="0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begChr m:val=""/>
                                <m:endChr m:val="⟩"/>
                                <m:ctrlPr>
                                  <a:rPr lang="en-GB" sz="12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1200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  <m:groupChr>
                          <m:groupChrPr>
                            <m:chr m:val="→"/>
                            <m:pos m:val="top"/>
                            <m:ctrlPr>
                              <a:rPr lang="en-GB" sz="1200" i="1" smtClean="0">
                                <a:latin typeface="Cambria Math"/>
                              </a:rPr>
                            </m:ctrlPr>
                          </m:groupChrPr>
                          <m:e/>
                        </m:groupChr>
                        <m:d>
                          <m:dPr>
                            <m:begChr m:val="|"/>
                            <m:endChr m:val=""/>
                            <m:ctrlPr>
                              <a:rPr lang="en-GB" sz="1200" i="1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begChr m:val=""/>
                                <m:endChr m:val="⟩"/>
                                <m:ctrlPr>
                                  <a:rPr lang="en-GB" sz="12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1200" i="1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en-GB" sz="1200" b="0" i="1" smtClean="0">
                                    <a:latin typeface="Cambria Math"/>
                                  </a:rPr>
                                  <m:t>+1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75" name="TextBox 7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8266331" y="2513377"/>
                  <a:ext cx="1071319" cy="327269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l="-81481" t="-25568" r="-118519" b="-1534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entanglement</a:t>
            </a:r>
          </a:p>
        </p:txBody>
      </p:sp>
      <p:cxnSp>
        <p:nvCxnSpPr>
          <p:cNvPr id="66" name="Straight Connector 65"/>
          <p:cNvCxnSpPr/>
          <p:nvPr/>
        </p:nvCxnSpPr>
        <p:spPr>
          <a:xfrm>
            <a:off x="1565073" y="3043431"/>
            <a:ext cx="1293497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blipFill rotWithShape="1">
                <a:blip r:embed="rId17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blipFill rotWithShape="1">
                <a:blip r:embed="rId18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3" name="Straight Connector 62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2717480" y="2412937"/>
            <a:ext cx="1008112" cy="3096344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 flipV="1">
            <a:off x="707666" y="3466769"/>
            <a:ext cx="1296063" cy="2059388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00048" y="3481958"/>
            <a:ext cx="2658522" cy="214803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39379" y="3025416"/>
            <a:ext cx="1228822" cy="597339"/>
            <a:chOff x="339379" y="3025416"/>
            <a:chExt cx="1228822" cy="597339"/>
          </a:xfrm>
        </p:grpSpPr>
        <p:grpSp>
          <p:nvGrpSpPr>
            <p:cNvPr id="36" name="Group 35"/>
            <p:cNvGrpSpPr/>
            <p:nvPr/>
          </p:nvGrpSpPr>
          <p:grpSpPr>
            <a:xfrm>
              <a:off x="339379" y="3025416"/>
              <a:ext cx="1228822" cy="439230"/>
              <a:chOff x="339378" y="3025416"/>
              <a:chExt cx="1293497" cy="439230"/>
            </a:xfrm>
          </p:grpSpPr>
          <p:pic>
            <p:nvPicPr>
              <p:cNvPr id="37" name="Picture 3"/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8741" y="3025416"/>
                <a:ext cx="432047" cy="3206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38" name="Straight Connector 37"/>
              <p:cNvCxnSpPr/>
              <p:nvPr/>
            </p:nvCxnSpPr>
            <p:spPr>
              <a:xfrm>
                <a:off x="339378" y="3464646"/>
                <a:ext cx="1293497" cy="0"/>
              </a:xfrm>
              <a:prstGeom prst="line">
                <a:avLst/>
              </a:prstGeom>
              <a:ln w="19050"/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/>
            <p:cNvGrpSpPr/>
            <p:nvPr/>
          </p:nvGrpSpPr>
          <p:grpSpPr>
            <a:xfrm>
              <a:off x="339379" y="3309238"/>
              <a:ext cx="1228821" cy="313517"/>
              <a:chOff x="339379" y="3309238"/>
              <a:chExt cx="1228821" cy="313517"/>
            </a:xfrm>
          </p:grpSpPr>
          <p:cxnSp>
            <p:nvCxnSpPr>
              <p:cNvPr id="52" name="Straight Connector 51"/>
              <p:cNvCxnSpPr/>
              <p:nvPr/>
            </p:nvCxnSpPr>
            <p:spPr>
              <a:xfrm>
                <a:off x="339379" y="3622755"/>
                <a:ext cx="1228821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339379" y="3309238"/>
                <a:ext cx="1228821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" name="Rectangle 33"/>
          <p:cNvSpPr/>
          <p:nvPr/>
        </p:nvSpPr>
        <p:spPr>
          <a:xfrm>
            <a:off x="2861697" y="2412938"/>
            <a:ext cx="1459932" cy="267382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861697" y="1967068"/>
            <a:ext cx="1358172" cy="595097"/>
            <a:chOff x="2861697" y="1967068"/>
            <a:chExt cx="1358172" cy="595097"/>
          </a:xfrm>
        </p:grpSpPr>
        <p:grpSp>
          <p:nvGrpSpPr>
            <p:cNvPr id="67" name="Group 66"/>
            <p:cNvGrpSpPr/>
            <p:nvPr/>
          </p:nvGrpSpPr>
          <p:grpSpPr>
            <a:xfrm>
              <a:off x="2861697" y="1967068"/>
              <a:ext cx="1358172" cy="434075"/>
              <a:chOff x="2797022" y="1967068"/>
              <a:chExt cx="1358172" cy="434075"/>
            </a:xfrm>
          </p:grpSpPr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1029" y="1967068"/>
                <a:ext cx="440315" cy="2889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69" name="Straight Connector 68"/>
              <p:cNvCxnSpPr/>
              <p:nvPr/>
            </p:nvCxnSpPr>
            <p:spPr>
              <a:xfrm>
                <a:off x="2797022" y="2401143"/>
                <a:ext cx="1358172" cy="0"/>
              </a:xfrm>
              <a:prstGeom prst="line">
                <a:avLst/>
              </a:prstGeom>
              <a:ln w="19050"/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5" name="Straight Connector 44"/>
            <p:cNvCxnSpPr/>
            <p:nvPr/>
          </p:nvCxnSpPr>
          <p:spPr>
            <a:xfrm>
              <a:off x="2861697" y="2562165"/>
              <a:ext cx="1358172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2861697" y="2248408"/>
              <a:ext cx="1358172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2771800" y="2548598"/>
            <a:ext cx="758420" cy="494004"/>
            <a:chOff x="2633678" y="2426560"/>
            <a:chExt cx="758420" cy="4940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/>
                <p:cNvSpPr txBox="1"/>
                <p:nvPr/>
              </p:nvSpPr>
              <p:spPr>
                <a:xfrm>
                  <a:off x="2771800" y="2520326"/>
                  <a:ext cx="620298" cy="40023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l-GR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Ω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𝑟𝑓</m:t>
                            </m:r>
                          </m:sub>
                          <m:sup/>
                        </m:sSubSup>
                      </m:oMath>
                    </m:oMathPara>
                  </a14:m>
                  <a:endParaRPr lang="en-GB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64" name="TextBox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1800" y="2520326"/>
                  <a:ext cx="620298" cy="400238"/>
                </a:xfrm>
                <a:prstGeom prst="rect">
                  <a:avLst/>
                </a:prstGeom>
                <a:blipFill rotWithShape="1">
                  <a:blip r:embed="rId23"/>
                  <a:stretch>
                    <a:fillRect b="-909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2" name="Straight Arrow Connector 61"/>
            <p:cNvCxnSpPr/>
            <p:nvPr/>
          </p:nvCxnSpPr>
          <p:spPr>
            <a:xfrm flipV="1">
              <a:off x="2633678" y="2426560"/>
              <a:ext cx="271118" cy="384296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/>
              <a:t>Dressed-state motional coupling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9" name="Table 4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74974196"/>
                  </p:ext>
                </p:extLst>
              </p:nvPr>
            </p:nvGraphicFramePr>
            <p:xfrm>
              <a:off x="4572000" y="5373068"/>
              <a:ext cx="4320480" cy="1385507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08357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l-GR" sz="140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el-GR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𝜇</m:t>
                                  </m:r>
                                  <m:r>
                                    <a:rPr lang="en-GB" sz="1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</m:sub>
                                <m:sup/>
                              </m:sSubSup>
                              <m:r>
                                <a:rPr lang="en-GB" sz="14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/2</m:t>
                              </m:r>
                              <m:r>
                                <m:rPr>
                                  <m:sty m:val="p"/>
                                </m:rPr>
                                <a:rPr lang="el-GR" sz="14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π</m:t>
                              </m:r>
                            </m:oMath>
                          </a14:m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 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(carrier) /</a:t>
                          </a:r>
                          <a:r>
                            <a:rPr lang="en-GB" sz="1400" baseline="0" dirty="0" smtClean="0">
                              <a:latin typeface="+mj-lt"/>
                            </a:rPr>
                            <a:t> 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(sideband)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7 kHz / </a:t>
                          </a:r>
                          <a:r>
                            <a:rPr lang="en-GB" sz="1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1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i="1" smtClean="0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400" dirty="0" smtClean="0">
                              <a:latin typeface="+mj-lt"/>
                            </a:rPr>
                            <a:t>/2</a:t>
                          </a:r>
                          <a:r>
                            <a:rPr lang="el-GR" sz="1400" dirty="0" smtClean="0">
                              <a:latin typeface="Lucida Sans Unicode"/>
                              <a:cs typeface="Lucida Sans Unicode"/>
                            </a:rPr>
                            <a:t>π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267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>
                              <a:latin typeface="+mj-lt"/>
                            </a:rPr>
                            <a:t>Gradient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</a:rPr>
                            <a:t>24 T/m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13602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4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i="1">
                                        <a:latin typeface="Cambria Math"/>
                                        <a:ea typeface="Cambria Math"/>
                                      </a:rPr>
                                      <m:t>𝜂</m:t>
                                    </m:r>
                                  </m:e>
                                  <m:sub>
                                    <m:r>
                                      <a:rPr lang="en-GB" sz="1400" i="1">
                                        <a:latin typeface="Cambria Math"/>
                                      </a:rPr>
                                      <m:t>𝑒𝑓𝑓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9" name="Table 4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74974196"/>
                  </p:ext>
                </p:extLst>
              </p:nvPr>
            </p:nvGraphicFramePr>
            <p:xfrm>
              <a:off x="4572000" y="5373068"/>
              <a:ext cx="4320480" cy="1385507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2724414"/>
                    <a:gridCol w="1596066"/>
                  </a:tblGrid>
                  <a:tr h="3219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4"/>
                          <a:stretch>
                            <a:fillRect r="-58613" b="-3452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7 kHz / </a:t>
                          </a:r>
                          <a:r>
                            <a:rPr lang="en-GB" sz="1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1</a:t>
                          </a:r>
                          <a:r>
                            <a:rPr lang="en-GB" sz="1400" dirty="0" smtClean="0">
                              <a:latin typeface="+mj-lt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4"/>
                          <a:stretch>
                            <a:fillRect t="-86885" r="-5861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  <a:cs typeface="Lucida Sans Unicode"/>
                            </a:rPr>
                            <a:t>267</a:t>
                          </a:r>
                          <a:r>
                            <a:rPr lang="en-GB" sz="1400" baseline="0" dirty="0" smtClean="0">
                              <a:latin typeface="+mj-lt"/>
                              <a:cs typeface="Lucida Sans Unicode"/>
                            </a:rPr>
                            <a:t> kHz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>
                              <a:latin typeface="+mj-lt"/>
                            </a:rPr>
                            <a:t>Gradient</a:t>
                          </a:r>
                          <a:endParaRPr lang="en-GB" sz="140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+mj-lt"/>
                            </a:rPr>
                            <a:t>24 T/m</a:t>
                          </a:r>
                          <a:endParaRPr lang="en-GB" sz="1400" dirty="0" smtClean="0">
                            <a:latin typeface="+mj-lt"/>
                            <a:cs typeface="Lucida Sans Unicode"/>
                          </a:endParaRPr>
                        </a:p>
                      </a:txBody>
                      <a:tcPr anchor="ctr"/>
                    </a:tc>
                  </a:tr>
                  <a:tr h="3218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4"/>
                          <a:stretch>
                            <a:fillRect t="-330189" r="-58613" b="-150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smtClean="0">
                              <a:solidFill>
                                <a:prstClr val="black"/>
                              </a:solidFill>
                              <a:latin typeface="+mj-lt"/>
                            </a:rPr>
                            <a:t>0.009</a:t>
                          </a: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8028384" y="1916832"/>
                <a:ext cx="1083438" cy="4055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en-GB" sz="1600" i="1" smtClean="0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GB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𝐷</m:t>
                              </m:r>
                            </m:e>
                          </m:d>
                        </m:e>
                      </m:d>
                      <m:groupChr>
                        <m:groupChrPr>
                          <m:chr m:val="→"/>
                          <m:pos m:val="top"/>
                          <m:ctrlPr>
                            <a:rPr lang="en-GB" sz="1600" i="1" smtClean="0">
                              <a:latin typeface="Cambria Math"/>
                            </a:rPr>
                          </m:ctrlPr>
                        </m:groupChrPr>
                        <m:e/>
                      </m:groupChr>
                      <m:d>
                        <m:dPr>
                          <m:begChr m:val="|"/>
                          <m:endChr m:val=""/>
                          <m:ctrlPr>
                            <a:rPr lang="en-GB" sz="1600" i="1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GB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0′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916832"/>
                <a:ext cx="1083438" cy="405560"/>
              </a:xfrm>
              <a:prstGeom prst="rect">
                <a:avLst/>
              </a:prstGeom>
              <a:blipFill rotWithShape="1">
                <a:blip r:embed="rId25"/>
                <a:stretch>
                  <a:fillRect l="-22472" t="-89552" r="-32584" b="-125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Arrow Connector 75"/>
          <p:cNvCxnSpPr/>
          <p:nvPr/>
        </p:nvCxnSpPr>
        <p:spPr>
          <a:xfrm>
            <a:off x="8782372" y="1556792"/>
            <a:ext cx="0" cy="657073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501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54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Isosceles Triangle 54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321629" y="1772816"/>
            <a:ext cx="4821110" cy="3503256"/>
            <a:chOff x="4321629" y="1772816"/>
            <a:chExt cx="4821110" cy="3503256"/>
          </a:xfrm>
        </p:grpSpPr>
        <p:grpSp>
          <p:nvGrpSpPr>
            <p:cNvPr id="75" name="Group 74"/>
            <p:cNvGrpSpPr/>
            <p:nvPr/>
          </p:nvGrpSpPr>
          <p:grpSpPr>
            <a:xfrm>
              <a:off x="4321629" y="1772816"/>
              <a:ext cx="4821110" cy="3503256"/>
              <a:chOff x="4321629" y="1772816"/>
              <a:chExt cx="4821110" cy="3503256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4321629" y="1772816"/>
                <a:ext cx="4821110" cy="3503256"/>
                <a:chOff x="4321629" y="1772816"/>
                <a:chExt cx="4821110" cy="3503256"/>
              </a:xfrm>
            </p:grpSpPr>
            <p:grpSp>
              <p:nvGrpSpPr>
                <p:cNvPr id="79" name="Group 78"/>
                <p:cNvGrpSpPr/>
                <p:nvPr/>
              </p:nvGrpSpPr>
              <p:grpSpPr>
                <a:xfrm>
                  <a:off x="4321629" y="1772816"/>
                  <a:ext cx="4821110" cy="3503256"/>
                  <a:chOff x="4321629" y="1772816"/>
                  <a:chExt cx="4821110" cy="3503256"/>
                </a:xfrm>
              </p:grpSpPr>
              <p:grpSp>
                <p:nvGrpSpPr>
                  <p:cNvPr id="81" name="Group 80"/>
                  <p:cNvGrpSpPr/>
                  <p:nvPr/>
                </p:nvGrpSpPr>
                <p:grpSpPr>
                  <a:xfrm>
                    <a:off x="4321629" y="1772816"/>
                    <a:ext cx="4821110" cy="3503256"/>
                    <a:chOff x="4321629" y="1772816"/>
                    <a:chExt cx="4821110" cy="3503256"/>
                  </a:xfrm>
                </p:grpSpPr>
                <p:grpSp>
                  <p:nvGrpSpPr>
                    <p:cNvPr id="83" name="Group 82"/>
                    <p:cNvGrpSpPr/>
                    <p:nvPr/>
                  </p:nvGrpSpPr>
                  <p:grpSpPr>
                    <a:xfrm>
                      <a:off x="4321629" y="1772816"/>
                      <a:ext cx="4821110" cy="3503256"/>
                      <a:chOff x="4321629" y="1772816"/>
                      <a:chExt cx="4821110" cy="3503256"/>
                    </a:xfrm>
                  </p:grpSpPr>
                  <p:grpSp>
                    <p:nvGrpSpPr>
                      <p:cNvPr id="85" name="Group 84"/>
                      <p:cNvGrpSpPr/>
                      <p:nvPr/>
                    </p:nvGrpSpPr>
                    <p:grpSpPr>
                      <a:xfrm>
                        <a:off x="4321629" y="1772816"/>
                        <a:ext cx="4821110" cy="3503256"/>
                        <a:chOff x="4321629" y="2111546"/>
                        <a:chExt cx="4821110" cy="3503256"/>
                      </a:xfrm>
                    </p:grpSpPr>
                    <p:pic>
                      <p:nvPicPr>
                        <p:cNvPr id="88" name="Picture 2" descr="C:\Users\Seb\Downloads\dressed_sidebands.jpg"/>
                        <p:cNvPicPr>
                          <a:picLocks noChangeAspect="1" noChangeArrowheads="1"/>
                        </p:cNvPicPr>
                        <p:nvPr/>
                      </p:nvPicPr>
                      <p:blipFill rotWithShape="1">
                        <a:blip r:embed="rId3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3657" t="5104" r="3886" b="5317"/>
                        <a:stretch/>
                      </p:blipFill>
                      <p:spPr bwMode="auto">
                        <a:xfrm>
                          <a:off x="4321629" y="2111546"/>
                          <a:ext cx="4821110" cy="350325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  <p:sp>
                      <p:nvSpPr>
                        <p:cNvPr id="89" name="Rectangle 88"/>
                        <p:cNvSpPr/>
                        <p:nvPr/>
                      </p:nvSpPr>
                      <p:spPr>
                        <a:xfrm>
                          <a:off x="7164288" y="2317147"/>
                          <a:ext cx="1368152" cy="697383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B"/>
                        </a:p>
                      </p:txBody>
                    </p:sp>
                  </p:grpSp>
                  <p:sp>
                    <p:nvSpPr>
                      <p:cNvPr id="86" name="Rectangle 85"/>
                      <p:cNvSpPr/>
                      <p:nvPr/>
                    </p:nvSpPr>
                    <p:spPr>
                      <a:xfrm>
                        <a:off x="4932040" y="2438467"/>
                        <a:ext cx="432048" cy="63049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87" name="Rectangle 86"/>
                      <p:cNvSpPr/>
                      <p:nvPr/>
                    </p:nvSpPr>
                    <p:spPr>
                      <a:xfrm>
                        <a:off x="8460432" y="2511946"/>
                        <a:ext cx="432048" cy="63049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84" name="TextBox 83"/>
                        <p:cNvSpPr txBox="1"/>
                        <p:nvPr/>
                      </p:nvSpPr>
                      <p:spPr>
                        <a:xfrm rot="16200000">
                          <a:off x="4520778" y="2514893"/>
                          <a:ext cx="1071319" cy="32726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"/>
                                    <m:ctrlPr>
                                      <a:rPr lang="en-GB" sz="120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"/>
                                        <m:endChr m:val="⟩"/>
                                        <m:ctrlPr>
                                          <a:rPr lang="en-GB" sz="120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200" b="0" i="1" smtClean="0">
                                            <a:latin typeface="Cambria Math"/>
                                          </a:rPr>
                                          <m:t>𝑛</m:t>
                                        </m:r>
                                      </m:e>
                                    </m:d>
                                  </m:e>
                                </m:d>
                                <m:groupChr>
                                  <m:groupChrPr>
                                    <m:chr m:val="→"/>
                                    <m:pos m:val="top"/>
                                    <m:ctrlPr>
                                      <a:rPr lang="en-GB" sz="1200" i="1" smtClean="0">
                                        <a:latin typeface="Cambria Math"/>
                                      </a:rPr>
                                    </m:ctrlPr>
                                  </m:groupChrPr>
                                  <m:e/>
                                </m:groupChr>
                                <m:d>
                                  <m:dPr>
                                    <m:begChr m:val="|"/>
                                    <m:endChr m:val=""/>
                                    <m:ctrlPr>
                                      <a:rPr lang="en-GB" sz="12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"/>
                                        <m:endChr m:val="⟩"/>
                                        <m:ctrlPr>
                                          <a:rPr lang="en-GB" sz="1200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200" i="1">
                                            <a:latin typeface="Cambria Math"/>
                                          </a:rPr>
                                          <m:t>𝑛</m:t>
                                        </m:r>
                                        <m:r>
                                          <a:rPr lang="en-GB" sz="1200" b="0" i="1" smtClean="0">
                                            <a:latin typeface="Cambria Math"/>
                                          </a:rPr>
                                          <m:t>+1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GB" sz="1200" dirty="0"/>
                        </a:p>
                      </p:txBody>
                    </p:sp>
                  </mc:Choice>
                  <mc:Fallback xmlns="">
                    <p:sp>
                      <p:nvSpPr>
                        <p:cNvPr id="84" name="TextBox 83"/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 rot="16200000">
                          <a:off x="4520778" y="2514893"/>
                          <a:ext cx="1071319" cy="327269"/>
                        </a:xfrm>
                        <a:prstGeom prst="rect">
                          <a:avLst/>
                        </a:prstGeom>
                        <a:blipFill rotWithShape="1">
                          <a:blip r:embed="rId4"/>
                          <a:stretch>
                            <a:fillRect l="-83019" t="-26286" r="-122642" b="-15429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GB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2" name="TextBox 81"/>
                      <p:cNvSpPr txBox="1"/>
                      <p:nvPr/>
                    </p:nvSpPr>
                    <p:spPr>
                      <a:xfrm rot="16200000">
                        <a:off x="4713556" y="2514406"/>
                        <a:ext cx="1071319" cy="32726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"/>
                                  <m:ctrlPr>
                                    <a:rPr lang="en-GB" sz="12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"/>
                                      <m:endChr m:val="⟩"/>
                                      <m:ctrlPr>
                                        <a:rPr lang="en-GB" sz="120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d>
                              <m:groupChr>
                                <m:groupChrPr>
                                  <m:chr m:val="→"/>
                                  <m:pos m:val="top"/>
                                  <m:ctrlPr>
                                    <a:rPr lang="en-GB" sz="1200" i="1" smtClean="0">
                                      <a:latin typeface="Cambria Math"/>
                                    </a:rPr>
                                  </m:ctrlPr>
                                </m:groupChrPr>
                                <m:e/>
                              </m:groupChr>
                              <m:d>
                                <m:dPr>
                                  <m:begChr m:val="|"/>
                                  <m:endChr m:val=""/>
                                  <m:ctrlPr>
                                    <a:rPr lang="en-GB" sz="12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"/>
                                      <m:endChr m:val="⟩"/>
                                      <m:ctrlPr>
                                        <a:rPr lang="en-GB" sz="12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200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GB" sz="1200" b="0" i="1" smtClean="0">
                                          <a:latin typeface="Cambria Math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</m:d>
                            </m:oMath>
                          </m:oMathPara>
                        </a14:m>
                        <a:endParaRPr lang="en-GB" sz="1200" dirty="0"/>
                      </a:p>
                    </p:txBody>
                  </p:sp>
                </mc:Choice>
                <mc:Fallback xmlns="">
                  <p:sp>
                    <p:nvSpPr>
                      <p:cNvPr id="82" name="TextBox 81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 rot="16200000">
                        <a:off x="4713556" y="2514406"/>
                        <a:ext cx="1071319" cy="327269"/>
                      </a:xfrm>
                      <a:prstGeom prst="rect">
                        <a:avLst/>
                      </a:prstGeom>
                      <a:blipFill rotWithShape="1">
                        <a:blip r:embed="rId5"/>
                        <a:stretch>
                          <a:fillRect l="-81481" t="-25568" r="-118519" b="-15341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0" name="TextBox 79"/>
                    <p:cNvSpPr txBox="1"/>
                    <p:nvPr/>
                  </p:nvSpPr>
                  <p:spPr>
                    <a:xfrm>
                      <a:off x="6516216" y="2271539"/>
                      <a:ext cx="802592" cy="32726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d>
                              <m:dPr>
                                <m:begChr m:val="|"/>
                                <m:endChr m:val=""/>
                                <m:ctrlPr>
                                  <a:rPr lang="en-GB" sz="12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"/>
                                    <m:endChr m:val="⟩"/>
                                    <m:ctrlPr>
                                      <a:rPr lang="en-GB" sz="120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2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e>
                            </m:d>
                            <m:groupChr>
                              <m:groupChrPr>
                                <m:chr m:val="→"/>
                                <m:pos m:val="top"/>
                                <m:ctrlPr>
                                  <a:rPr lang="en-GB" sz="1200" i="1" smtClean="0">
                                    <a:latin typeface="Cambria Math"/>
                                  </a:rPr>
                                </m:ctrlPr>
                              </m:groupChrPr>
                              <m:e/>
                            </m:groupChr>
                            <m:d>
                              <m:dPr>
                                <m:begChr m:val="|"/>
                                <m:endChr m:val=""/>
                                <m:ctrlPr>
                                  <a:rPr lang="en-GB" sz="1200" i="1">
                                    <a:latin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"/>
                                    <m:endChr m:val="⟩"/>
                                    <m:ctrlPr>
                                      <a:rPr lang="en-GB" sz="12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200" i="1"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e>
                            </m:d>
                          </m:oMath>
                        </m:oMathPara>
                      </a14:m>
                      <a:endParaRPr lang="en-GB" sz="1200" dirty="0"/>
                    </a:p>
                  </p:txBody>
                </p:sp>
              </mc:Choice>
              <mc:Fallback xmlns="">
                <p:sp>
                  <p:nvSpPr>
                    <p:cNvPr id="80" name="TextBox 7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16216" y="2271539"/>
                      <a:ext cx="802592" cy="327269"/>
                    </a:xfrm>
                    <a:prstGeom prst="rect">
                      <a:avLst/>
                    </a:prstGeom>
                    <a:blipFill rotWithShape="1">
                      <a:blip r:embed="rId6"/>
                      <a:stretch>
                        <a:fillRect l="-21212" t="-83019" r="-33333" b="-12264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TextBox 77"/>
                  <p:cNvSpPr txBox="1"/>
                  <p:nvPr/>
                </p:nvSpPr>
                <p:spPr>
                  <a:xfrm rot="16200000">
                    <a:off x="8069357" y="2514894"/>
                    <a:ext cx="1071319" cy="32726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|"/>
                              <m:endChr m:val=""/>
                              <m:ctrlPr>
                                <a:rPr lang="en-GB" sz="12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en-GB" sz="12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d>
                          <m:groupChr>
                            <m:groupChrPr>
                              <m:chr m:val="→"/>
                              <m:pos m:val="top"/>
                              <m:ctrlPr>
                                <a:rPr lang="en-GB" sz="1200" i="1" smtClean="0">
                                  <a:latin typeface="Cambria Math"/>
                                </a:rPr>
                              </m:ctrlPr>
                            </m:groupChrPr>
                            <m:e/>
                          </m:groupChr>
                          <m:d>
                            <m:dPr>
                              <m:begChr m:val="|"/>
                              <m:endChr m:val=""/>
                              <m:ctrlPr>
                                <a:rPr lang="en-GB" sz="1200" i="1"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en-GB" sz="12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sz="12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e>
                          </m:d>
                        </m:oMath>
                      </m:oMathPara>
                    </a14:m>
                    <a:endParaRPr lang="en-GB" sz="1200" dirty="0"/>
                  </a:p>
                </p:txBody>
              </p:sp>
            </mc:Choice>
            <mc:Fallback xmlns="">
              <p:sp>
                <p:nvSpPr>
                  <p:cNvPr id="78" name="TextBox 7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6200000">
                    <a:off x="8069357" y="2514894"/>
                    <a:ext cx="1071319" cy="327269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 l="-83019" t="-26286" r="-122642" b="-1542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/>
                <p:cNvSpPr txBox="1"/>
                <p:nvPr/>
              </p:nvSpPr>
              <p:spPr>
                <a:xfrm rot="16200000">
                  <a:off x="8266331" y="2513377"/>
                  <a:ext cx="1071319" cy="3272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"/>
                            <m:ctrlPr>
                              <a:rPr lang="en-GB" sz="1200" i="1" smtClean="0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begChr m:val=""/>
                                <m:endChr m:val="⟩"/>
                                <m:ctrlPr>
                                  <a:rPr lang="en-GB" sz="12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1200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  <m:groupChr>
                          <m:groupChrPr>
                            <m:chr m:val="→"/>
                            <m:pos m:val="top"/>
                            <m:ctrlPr>
                              <a:rPr lang="en-GB" sz="1200" i="1" smtClean="0">
                                <a:latin typeface="Cambria Math"/>
                              </a:rPr>
                            </m:ctrlPr>
                          </m:groupChrPr>
                          <m:e/>
                        </m:groupChr>
                        <m:d>
                          <m:dPr>
                            <m:begChr m:val="|"/>
                            <m:endChr m:val=""/>
                            <m:ctrlPr>
                              <a:rPr lang="en-GB" sz="1200" i="1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begChr m:val=""/>
                                <m:endChr m:val="⟩"/>
                                <m:ctrlPr>
                                  <a:rPr lang="en-GB" sz="12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1200" i="1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en-GB" sz="1200" b="0" i="1" smtClean="0">
                                    <a:latin typeface="Cambria Math"/>
                                  </a:rPr>
                                  <m:t>+1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76" name="TextBox 7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8266331" y="2513377"/>
                  <a:ext cx="1071319" cy="327269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l="-81481" t="-25568" r="-118519" b="-1534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Microwave entanglement</a:t>
            </a:r>
          </a:p>
        </p:txBody>
      </p:sp>
      <p:cxnSp>
        <p:nvCxnSpPr>
          <p:cNvPr id="66" name="Straight Connector 65"/>
          <p:cNvCxnSpPr/>
          <p:nvPr/>
        </p:nvCxnSpPr>
        <p:spPr>
          <a:xfrm>
            <a:off x="1565073" y="3043431"/>
            <a:ext cx="1293497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350" y="3789040"/>
                <a:ext cx="798552" cy="407612"/>
              </a:xfrm>
              <a:prstGeom prst="rect">
                <a:avLst/>
              </a:prstGeom>
              <a:blipFill rotWithShape="1">
                <a:blip r:embed="rId17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GB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02" y="4299249"/>
                <a:ext cx="798552" cy="391646"/>
              </a:xfrm>
              <a:prstGeom prst="rect">
                <a:avLst/>
              </a:prstGeom>
              <a:blipFill rotWithShape="1">
                <a:blip r:embed="rId18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044" y="5284413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4" y="2562165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3" name="Straight Connector 62"/>
          <p:cNvCxnSpPr/>
          <p:nvPr/>
        </p:nvCxnSpPr>
        <p:spPr>
          <a:xfrm>
            <a:off x="1568201" y="5525183"/>
            <a:ext cx="129349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568200" y="2932894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2717480" y="2412937"/>
            <a:ext cx="1008112" cy="3096344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 flipV="1">
            <a:off x="707666" y="3466769"/>
            <a:ext cx="1296063" cy="2059388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00048" y="3481958"/>
            <a:ext cx="2658522" cy="214803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39379" y="3025416"/>
            <a:ext cx="1228822" cy="597339"/>
            <a:chOff x="339379" y="3025416"/>
            <a:chExt cx="1228822" cy="597339"/>
          </a:xfrm>
        </p:grpSpPr>
        <p:grpSp>
          <p:nvGrpSpPr>
            <p:cNvPr id="36" name="Group 35"/>
            <p:cNvGrpSpPr/>
            <p:nvPr/>
          </p:nvGrpSpPr>
          <p:grpSpPr>
            <a:xfrm>
              <a:off x="339379" y="3025416"/>
              <a:ext cx="1228822" cy="439230"/>
              <a:chOff x="339378" y="3025416"/>
              <a:chExt cx="1293497" cy="439230"/>
            </a:xfrm>
          </p:grpSpPr>
          <p:pic>
            <p:nvPicPr>
              <p:cNvPr id="37" name="Picture 3"/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8741" y="3025416"/>
                <a:ext cx="432047" cy="3206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38" name="Straight Connector 37"/>
              <p:cNvCxnSpPr/>
              <p:nvPr/>
            </p:nvCxnSpPr>
            <p:spPr>
              <a:xfrm>
                <a:off x="339378" y="3464646"/>
                <a:ext cx="1293497" cy="0"/>
              </a:xfrm>
              <a:prstGeom prst="line">
                <a:avLst/>
              </a:prstGeom>
              <a:ln w="19050"/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/>
            <p:cNvGrpSpPr/>
            <p:nvPr/>
          </p:nvGrpSpPr>
          <p:grpSpPr>
            <a:xfrm>
              <a:off x="339379" y="3309238"/>
              <a:ext cx="1228821" cy="313517"/>
              <a:chOff x="339379" y="3309238"/>
              <a:chExt cx="1228821" cy="313517"/>
            </a:xfrm>
          </p:grpSpPr>
          <p:cxnSp>
            <p:nvCxnSpPr>
              <p:cNvPr id="52" name="Straight Connector 51"/>
              <p:cNvCxnSpPr/>
              <p:nvPr/>
            </p:nvCxnSpPr>
            <p:spPr>
              <a:xfrm>
                <a:off x="339379" y="3622755"/>
                <a:ext cx="1228821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339379" y="3309238"/>
                <a:ext cx="1228821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" name="Rectangle 33"/>
          <p:cNvSpPr/>
          <p:nvPr/>
        </p:nvSpPr>
        <p:spPr>
          <a:xfrm>
            <a:off x="2861697" y="2412938"/>
            <a:ext cx="1459932" cy="267382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861697" y="1967068"/>
            <a:ext cx="1358172" cy="595097"/>
            <a:chOff x="2861697" y="1967068"/>
            <a:chExt cx="1358172" cy="595097"/>
          </a:xfrm>
        </p:grpSpPr>
        <p:grpSp>
          <p:nvGrpSpPr>
            <p:cNvPr id="67" name="Group 66"/>
            <p:cNvGrpSpPr/>
            <p:nvPr/>
          </p:nvGrpSpPr>
          <p:grpSpPr>
            <a:xfrm>
              <a:off x="2861697" y="1967068"/>
              <a:ext cx="1358172" cy="434075"/>
              <a:chOff x="2797022" y="1967068"/>
              <a:chExt cx="1358172" cy="434075"/>
            </a:xfrm>
          </p:grpSpPr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1029" y="1967068"/>
                <a:ext cx="440315" cy="2889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69" name="Straight Connector 68"/>
              <p:cNvCxnSpPr/>
              <p:nvPr/>
            </p:nvCxnSpPr>
            <p:spPr>
              <a:xfrm>
                <a:off x="2797022" y="2401143"/>
                <a:ext cx="1358172" cy="0"/>
              </a:xfrm>
              <a:prstGeom prst="line">
                <a:avLst/>
              </a:prstGeom>
              <a:ln w="19050"/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5" name="Straight Connector 44"/>
            <p:cNvCxnSpPr/>
            <p:nvPr/>
          </p:nvCxnSpPr>
          <p:spPr>
            <a:xfrm>
              <a:off x="2861697" y="2562165"/>
              <a:ext cx="1358172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2861697" y="2248408"/>
              <a:ext cx="1358172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2771800" y="2548598"/>
            <a:ext cx="758420" cy="494004"/>
            <a:chOff x="2633678" y="2426560"/>
            <a:chExt cx="758420" cy="4940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/>
                <p:cNvSpPr txBox="1"/>
                <p:nvPr/>
              </p:nvSpPr>
              <p:spPr>
                <a:xfrm>
                  <a:off x="2771800" y="2520326"/>
                  <a:ext cx="620298" cy="40023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l-GR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Ω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𝑟𝑓</m:t>
                            </m:r>
                          </m:sub>
                          <m:sup/>
                        </m:sSubSup>
                      </m:oMath>
                    </m:oMathPara>
                  </a14:m>
                  <a:endParaRPr lang="en-GB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64" name="TextBox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1800" y="2520326"/>
                  <a:ext cx="620298" cy="400238"/>
                </a:xfrm>
                <a:prstGeom prst="rect">
                  <a:avLst/>
                </a:prstGeom>
                <a:blipFill rotWithShape="1">
                  <a:blip r:embed="rId23"/>
                  <a:stretch>
                    <a:fillRect b="-909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2" name="Straight Arrow Connector 61"/>
            <p:cNvCxnSpPr/>
            <p:nvPr/>
          </p:nvCxnSpPr>
          <p:spPr>
            <a:xfrm flipV="1">
              <a:off x="2633678" y="2426560"/>
              <a:ext cx="271118" cy="384296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4499992" y="5525183"/>
            <a:ext cx="46570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Resilient to magnetic field fluctuations</a:t>
            </a:r>
          </a:p>
          <a:p>
            <a:r>
              <a:rPr lang="en-GB" b="1" u="sng" dirty="0" smtClean="0"/>
              <a:t>BUT</a:t>
            </a:r>
            <a:r>
              <a:rPr lang="en-GB" dirty="0" smtClean="0"/>
              <a:t> sensitive to magnetic field gradient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/>
              <a:t>Dressed-state motional coupling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8028384" y="1916832"/>
                <a:ext cx="1083438" cy="4055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en-GB" sz="1600" i="1" smtClean="0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GB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𝐷</m:t>
                              </m:r>
                            </m:e>
                          </m:d>
                        </m:e>
                      </m:d>
                      <m:groupChr>
                        <m:groupChrPr>
                          <m:chr m:val="→"/>
                          <m:pos m:val="top"/>
                          <m:ctrlPr>
                            <a:rPr lang="en-GB" sz="1600" i="1" smtClean="0">
                              <a:latin typeface="Cambria Math"/>
                            </a:rPr>
                          </m:ctrlPr>
                        </m:groupChrPr>
                        <m:e/>
                      </m:groupChr>
                      <m:d>
                        <m:dPr>
                          <m:begChr m:val="|"/>
                          <m:endChr m:val=""/>
                          <m:ctrlPr>
                            <a:rPr lang="en-GB" sz="1600" i="1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GB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0′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916832"/>
                <a:ext cx="1083438" cy="405560"/>
              </a:xfrm>
              <a:prstGeom prst="rect">
                <a:avLst/>
              </a:prstGeom>
              <a:blipFill rotWithShape="1">
                <a:blip r:embed="rId24"/>
                <a:stretch>
                  <a:fillRect l="-22472" t="-89552" r="-32584" b="-125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466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400" dirty="0" smtClean="0"/>
              <a:t>Arbitrary manipulation of magnetic field noise resilient dressed-state qubit</a:t>
            </a:r>
          </a:p>
          <a:p>
            <a:pPr>
              <a:lnSpc>
                <a:spcPct val="150000"/>
              </a:lnSpc>
            </a:pPr>
            <a:r>
              <a:rPr lang="en-GB" sz="2400" dirty="0" smtClean="0"/>
              <a:t>Creation of a strong magnetic field gradient</a:t>
            </a:r>
          </a:p>
          <a:p>
            <a:pPr>
              <a:lnSpc>
                <a:spcPct val="150000"/>
              </a:lnSpc>
            </a:pPr>
            <a:r>
              <a:rPr lang="en-GB" sz="2400" dirty="0" smtClean="0"/>
              <a:t>Individual addressing and motional coupling using bare states</a:t>
            </a:r>
          </a:p>
          <a:p>
            <a:pPr>
              <a:lnSpc>
                <a:spcPct val="150000"/>
              </a:lnSpc>
            </a:pPr>
            <a:r>
              <a:rPr lang="en-GB" sz="2400" dirty="0" smtClean="0"/>
              <a:t>Creation of Schrödinger cat state</a:t>
            </a:r>
          </a:p>
          <a:p>
            <a:pPr>
              <a:lnSpc>
                <a:spcPct val="150000"/>
              </a:lnSpc>
            </a:pPr>
            <a:r>
              <a:rPr lang="en-GB" sz="2400" dirty="0" smtClean="0"/>
              <a:t>Motional coupling using dressed-state qubit</a:t>
            </a:r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  <a:endParaRPr lang="en-GB" dirty="0"/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4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Isosceles Triangle 6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5552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Isosceles Triangle 17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IQT Group</a:t>
            </a:r>
            <a:endParaRPr lang="en-GB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798305" y="1493118"/>
            <a:ext cx="2339752" cy="4456162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None/>
            </a:pPr>
            <a:r>
              <a:rPr lang="en-GB" sz="1200" b="1" dirty="0" smtClean="0"/>
              <a:t>Head of Group:</a:t>
            </a:r>
          </a:p>
          <a:p>
            <a:pPr marL="109728" indent="0">
              <a:buNone/>
            </a:pPr>
            <a:r>
              <a:rPr lang="en-GB" sz="1200" dirty="0" err="1" smtClean="0"/>
              <a:t>Dr.</a:t>
            </a:r>
            <a:r>
              <a:rPr lang="en-GB" sz="1200" dirty="0" smtClean="0"/>
              <a:t> Winfried </a:t>
            </a:r>
            <a:r>
              <a:rPr lang="en-GB" sz="1200" dirty="0" err="1" smtClean="0"/>
              <a:t>Hensinger</a:t>
            </a:r>
            <a:endParaRPr lang="en-GB" sz="1200" dirty="0" smtClean="0"/>
          </a:p>
          <a:p>
            <a:pPr marL="109728" indent="0">
              <a:buNone/>
            </a:pPr>
            <a:endParaRPr lang="en-GB" sz="1200" dirty="0"/>
          </a:p>
          <a:p>
            <a:pPr marL="109728" indent="0">
              <a:buNone/>
            </a:pPr>
            <a:r>
              <a:rPr lang="en-GB" sz="1200" b="1" dirty="0" smtClean="0"/>
              <a:t>Postdocs:</a:t>
            </a:r>
          </a:p>
          <a:p>
            <a:pPr marL="109728" indent="0">
              <a:buNone/>
            </a:pPr>
            <a:r>
              <a:rPr lang="en-GB" sz="1200" dirty="0" err="1" smtClean="0"/>
              <a:t>Dr.</a:t>
            </a:r>
            <a:r>
              <a:rPr lang="en-GB" sz="1200" dirty="0" smtClean="0"/>
              <a:t> Simon Webster</a:t>
            </a:r>
          </a:p>
          <a:p>
            <a:pPr marL="109728" indent="0">
              <a:buNone/>
            </a:pPr>
            <a:r>
              <a:rPr lang="en-GB" sz="1200" dirty="0" err="1" smtClean="0"/>
              <a:t>Dr.</a:t>
            </a:r>
            <a:r>
              <a:rPr lang="en-GB" sz="1200" dirty="0" smtClean="0"/>
              <a:t> </a:t>
            </a:r>
            <a:r>
              <a:rPr lang="en-GB" sz="1200" dirty="0" err="1" smtClean="0"/>
              <a:t>Gouri</a:t>
            </a:r>
            <a:r>
              <a:rPr lang="en-GB" sz="1200" dirty="0" smtClean="0"/>
              <a:t> </a:t>
            </a:r>
            <a:r>
              <a:rPr lang="en-GB" sz="1200" dirty="0" err="1" smtClean="0"/>
              <a:t>Giri</a:t>
            </a:r>
            <a:endParaRPr lang="en-GB" sz="1200" dirty="0" smtClean="0"/>
          </a:p>
          <a:p>
            <a:pPr marL="109728" indent="0">
              <a:buNone/>
            </a:pPr>
            <a:endParaRPr lang="en-GB" sz="1200" dirty="0"/>
          </a:p>
          <a:p>
            <a:pPr marL="109728" indent="0">
              <a:buNone/>
            </a:pPr>
            <a:r>
              <a:rPr lang="en-GB" sz="1200" b="1" dirty="0" smtClean="0"/>
              <a:t>Research Assistants:</a:t>
            </a:r>
          </a:p>
          <a:p>
            <a:pPr marL="109728" indent="0">
              <a:buNone/>
            </a:pPr>
            <a:r>
              <a:rPr lang="en-GB" sz="1200" dirty="0" err="1" smtClean="0"/>
              <a:t>Dr.</a:t>
            </a:r>
            <a:r>
              <a:rPr lang="en-GB" sz="1200" dirty="0" smtClean="0"/>
              <a:t> Marcus Hughes</a:t>
            </a:r>
          </a:p>
          <a:p>
            <a:pPr marL="109728" indent="0">
              <a:buNone/>
            </a:pPr>
            <a:r>
              <a:rPr lang="en-GB" sz="1200" dirty="0" err="1" smtClean="0"/>
              <a:t>Dr.</a:t>
            </a:r>
            <a:r>
              <a:rPr lang="en-GB" sz="1200" dirty="0" smtClean="0"/>
              <a:t> James </a:t>
            </a:r>
            <a:r>
              <a:rPr lang="en-GB" sz="1200" dirty="0" err="1" smtClean="0"/>
              <a:t>Siverns</a:t>
            </a:r>
            <a:endParaRPr lang="en-GB" sz="1200" dirty="0" smtClean="0"/>
          </a:p>
          <a:p>
            <a:pPr marL="109728" indent="0">
              <a:buNone/>
            </a:pPr>
            <a:endParaRPr lang="en-GB" sz="1200" dirty="0"/>
          </a:p>
          <a:p>
            <a:pPr marL="109728" indent="0">
              <a:buNone/>
            </a:pPr>
            <a:r>
              <a:rPr lang="en-GB" sz="1200" b="1" dirty="0" smtClean="0"/>
              <a:t>PhD Students:</a:t>
            </a:r>
          </a:p>
          <a:p>
            <a:pPr marL="109728" indent="0">
              <a:buNone/>
            </a:pPr>
            <a:r>
              <a:rPr lang="en-GB" sz="1200" dirty="0" err="1" smtClean="0"/>
              <a:t>Seb</a:t>
            </a:r>
            <a:r>
              <a:rPr lang="en-GB" sz="1200" dirty="0" smtClean="0"/>
              <a:t> </a:t>
            </a:r>
            <a:r>
              <a:rPr lang="en-GB" sz="1200" dirty="0" err="1" smtClean="0"/>
              <a:t>Weidt</a:t>
            </a:r>
            <a:endParaRPr lang="en-GB" sz="1200" dirty="0" smtClean="0"/>
          </a:p>
          <a:p>
            <a:pPr marL="109728" indent="0">
              <a:buNone/>
            </a:pPr>
            <a:r>
              <a:rPr lang="en-GB" sz="1200" dirty="0" err="1" smtClean="0"/>
              <a:t>Bjo</a:t>
            </a:r>
            <a:r>
              <a:rPr lang="en-GB" sz="1200" dirty="0" smtClean="0"/>
              <a:t> Lekitsch</a:t>
            </a:r>
          </a:p>
          <a:p>
            <a:pPr marL="109728" indent="0">
              <a:buNone/>
            </a:pPr>
            <a:r>
              <a:rPr lang="en-GB" sz="1200" dirty="0" smtClean="0"/>
              <a:t>Kim Lake</a:t>
            </a:r>
          </a:p>
          <a:p>
            <a:pPr marL="109728" indent="0">
              <a:buNone/>
            </a:pPr>
            <a:r>
              <a:rPr lang="en-GB" sz="1200" dirty="0" smtClean="0"/>
              <a:t>Darren De </a:t>
            </a:r>
            <a:r>
              <a:rPr lang="en-GB" sz="1200" dirty="0" err="1" smtClean="0"/>
              <a:t>Motte</a:t>
            </a:r>
            <a:endParaRPr lang="en-GB" sz="1200" dirty="0" smtClean="0"/>
          </a:p>
          <a:p>
            <a:pPr marL="109728" indent="0">
              <a:buNone/>
            </a:pPr>
            <a:r>
              <a:rPr lang="en-GB" sz="1200" dirty="0" smtClean="0"/>
              <a:t>Joe Randall</a:t>
            </a:r>
          </a:p>
          <a:p>
            <a:pPr marL="109728" indent="0">
              <a:buNone/>
            </a:pPr>
            <a:r>
              <a:rPr lang="en-GB" sz="1200" dirty="0" err="1" smtClean="0"/>
              <a:t>Eamon</a:t>
            </a:r>
            <a:r>
              <a:rPr lang="en-GB" sz="1200" dirty="0" smtClean="0"/>
              <a:t> Standing</a:t>
            </a:r>
          </a:p>
          <a:p>
            <a:pPr marL="109728" indent="0">
              <a:buNone/>
            </a:pPr>
            <a:r>
              <a:rPr lang="en-GB" sz="1200" dirty="0" smtClean="0"/>
              <a:t>David </a:t>
            </a:r>
            <a:r>
              <a:rPr lang="en-GB" sz="1200" dirty="0" err="1" smtClean="0"/>
              <a:t>Murgia</a:t>
            </a:r>
            <a:endParaRPr lang="en-GB" sz="1200" dirty="0" smtClean="0"/>
          </a:p>
          <a:p>
            <a:pPr marL="109728" indent="0">
              <a:buNone/>
            </a:pPr>
            <a:r>
              <a:rPr lang="en-GB" sz="1200" dirty="0" smtClean="0"/>
              <a:t>Tomas </a:t>
            </a:r>
            <a:r>
              <a:rPr lang="en-GB" sz="1200" dirty="0" err="1" smtClean="0"/>
              <a:t>Navickas</a:t>
            </a:r>
            <a:endParaRPr lang="en-GB" sz="1200" dirty="0" smtClean="0"/>
          </a:p>
          <a:p>
            <a:endParaRPr lang="en-GB" sz="1200" dirty="0"/>
          </a:p>
        </p:txBody>
      </p:sp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3" cstate="print">
            <a:lum contrast="36000"/>
          </a:blip>
          <a:srcRect l="12990" t="18169" r="79382" b="73505"/>
          <a:stretch>
            <a:fillRect/>
          </a:stretch>
        </p:blipFill>
        <p:spPr bwMode="auto">
          <a:xfrm>
            <a:off x="8262938" y="6166197"/>
            <a:ext cx="725487" cy="612775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87513" y="5936009"/>
            <a:ext cx="2116137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8" descr="logo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46650" y="5896322"/>
            <a:ext cx="788988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9" descr="logo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73938" y="6101109"/>
            <a:ext cx="727075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0" descr="logo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76925" y="6020147"/>
            <a:ext cx="1312863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3" descr="Seal_of_the_US_Department_of_the_Army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16363" y="5897909"/>
            <a:ext cx="92075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-14288" y="5646738"/>
            <a:ext cx="91805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600" b="0" dirty="0"/>
              <a:t>We gratefully acknowledge funding </a:t>
            </a:r>
            <a:r>
              <a:rPr lang="en-GB" sz="1600" b="0" dirty="0" smtClean="0"/>
              <a:t>from:</a:t>
            </a:r>
            <a:endParaRPr lang="en-GB" sz="1600" b="0" dirty="0"/>
          </a:p>
        </p:txBody>
      </p:sp>
      <p:pic>
        <p:nvPicPr>
          <p:cNvPr id="15" name="Picture 2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76256" y="332656"/>
            <a:ext cx="1726854" cy="1079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www.sussex.ac.uk/physics/iqt/images/2013pic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20" y="1516003"/>
            <a:ext cx="5998912" cy="400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42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4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Isosceles Triangle 6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3093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Ground state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060848"/>
            <a:ext cx="440315" cy="288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140968"/>
            <a:ext cx="432047" cy="32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157192"/>
            <a:ext cx="295612" cy="33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7" y="2554214"/>
            <a:ext cx="360040" cy="30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2" name="Straight Connector 31"/>
          <p:cNvCxnSpPr/>
          <p:nvPr/>
        </p:nvCxnSpPr>
        <p:spPr>
          <a:xfrm>
            <a:off x="1883058" y="5517231"/>
            <a:ext cx="174622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077083" y="2924943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305905" y="2393192"/>
            <a:ext cx="1358172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848261" y="3456695"/>
            <a:ext cx="12934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987824" y="2924944"/>
            <a:ext cx="0" cy="2592288"/>
          </a:xfrm>
          <a:prstGeom prst="straightConnector1">
            <a:avLst/>
          </a:prstGeom>
          <a:ln w="2857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4922776" y="2924944"/>
            <a:ext cx="0" cy="2592288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858101" y="3988447"/>
                <a:ext cx="6467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8101" y="3988447"/>
                <a:ext cx="646748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>
          <a:xfrm flipV="1">
            <a:off x="5181476" y="2393193"/>
            <a:ext cx="0" cy="531751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5181476" y="2924944"/>
            <a:ext cx="0" cy="531751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181476" y="2459662"/>
                <a:ext cx="6843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476" y="2459662"/>
                <a:ext cx="684355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181476" y="2991413"/>
                <a:ext cx="6843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sub>
                          </m:sSub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476" y="2991413"/>
                <a:ext cx="684355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987824" y="3933056"/>
                <a:ext cx="667170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l-GR" i="1" smtClean="0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i="1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</a:rPr>
                            <m:t>Ω</m:t>
                          </m:r>
                        </m:e>
                        <m:sub>
                          <m:r>
                            <a:rPr lang="el-GR" i="1" smtClean="0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</a:rPr>
                            <m:t>𝜇</m:t>
                          </m:r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</a:rPr>
                            <m:t>𝑤</m:t>
                          </m:r>
                        </m:sub>
                        <m:sup/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3933056"/>
                <a:ext cx="667170" cy="391646"/>
              </a:xfrm>
              <a:prstGeom prst="rect">
                <a:avLst/>
              </a:prstGeom>
              <a:blipFill rotWithShape="1">
                <a:blip r:embed="rId9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/>
          <p:cNvSpPr/>
          <p:nvPr/>
        </p:nvSpPr>
        <p:spPr>
          <a:xfrm>
            <a:off x="6012160" y="3429000"/>
            <a:ext cx="30251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Magnetic field insensitive</a:t>
            </a:r>
          </a:p>
          <a:p>
            <a:r>
              <a:rPr lang="en-GB" dirty="0" smtClean="0"/>
              <a:t>qubit</a:t>
            </a:r>
          </a:p>
        </p:txBody>
      </p:sp>
      <p:sp>
        <p:nvSpPr>
          <p:cNvPr id="29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/>
              <a:t>Experimental </a:t>
            </a:r>
            <a:r>
              <a:rPr lang="en-GB" dirty="0" smtClean="0"/>
              <a:t>setup</a:t>
            </a:r>
            <a:endParaRPr lang="en-GB" dirty="0"/>
          </a:p>
        </p:txBody>
      </p:sp>
      <p:pic>
        <p:nvPicPr>
          <p:cNvPr id="28" name="Picture 2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" name="Group 29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31" name="Picture 3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Isosceles Triangle 35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0238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Rabi oscillations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084168" y="2708920"/>
                <a:ext cx="2352824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l-GR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Ω</m:t>
                          </m:r>
                        </m:e>
                        <m:sub>
                          <m:r>
                            <a:rPr lang="el-GR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𝜇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𝑤</m:t>
                          </m:r>
                        </m:sub>
                        <m:sup/>
                      </m:sSub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×333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𝑘𝐻𝑧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2708920"/>
                <a:ext cx="2352824" cy="391646"/>
              </a:xfrm>
              <a:prstGeom prst="rect">
                <a:avLst/>
              </a:prstGeom>
              <a:blipFill rotWithShape="1">
                <a:blip r:embed="rId2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/>
          <p:cNvSpPr/>
          <p:nvPr/>
        </p:nvSpPr>
        <p:spPr>
          <a:xfrm>
            <a:off x="6012160" y="3429000"/>
            <a:ext cx="25330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Coherence time &gt; 1s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6804248" y="4149080"/>
            <a:ext cx="864096" cy="864096"/>
            <a:chOff x="1403648" y="2420888"/>
            <a:chExt cx="1296144" cy="1296144"/>
          </a:xfrm>
        </p:grpSpPr>
        <p:sp>
          <p:nvSpPr>
            <p:cNvPr id="38" name="Oval 37"/>
            <p:cNvSpPr/>
            <p:nvPr/>
          </p:nvSpPr>
          <p:spPr>
            <a:xfrm>
              <a:off x="1403648" y="2420888"/>
              <a:ext cx="1296144" cy="12961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Oval 38"/>
            <p:cNvSpPr/>
            <p:nvPr/>
          </p:nvSpPr>
          <p:spPr>
            <a:xfrm>
              <a:off x="1403648" y="2852936"/>
              <a:ext cx="1296144" cy="432048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40" name="Straight Arrow Connector 39"/>
          <p:cNvCxnSpPr/>
          <p:nvPr/>
        </p:nvCxnSpPr>
        <p:spPr>
          <a:xfrm flipV="1">
            <a:off x="7236296" y="4149080"/>
            <a:ext cx="0" cy="432048"/>
          </a:xfrm>
          <a:prstGeom prst="straightConnector1">
            <a:avLst/>
          </a:prstGeom>
          <a:ln w="28575">
            <a:solidFill>
              <a:srgbClr val="00B050">
                <a:alpha val="31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endCxn id="39" idx="6"/>
          </p:cNvCxnSpPr>
          <p:nvPr/>
        </p:nvCxnSpPr>
        <p:spPr>
          <a:xfrm>
            <a:off x="7236296" y="4581128"/>
            <a:ext cx="432048" cy="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endCxn id="38" idx="7"/>
          </p:cNvCxnSpPr>
          <p:nvPr/>
        </p:nvCxnSpPr>
        <p:spPr>
          <a:xfrm flipV="1">
            <a:off x="7236296" y="4275624"/>
            <a:ext cx="305504" cy="305504"/>
          </a:xfrm>
          <a:prstGeom prst="straightConnector1">
            <a:avLst/>
          </a:prstGeom>
          <a:ln w="28575">
            <a:solidFill>
              <a:srgbClr val="00B050">
                <a:alpha val="55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8" t="10181" r="8382" b="5051"/>
          <a:stretch/>
        </p:blipFill>
        <p:spPr bwMode="auto">
          <a:xfrm>
            <a:off x="361941" y="2109548"/>
            <a:ext cx="5455438" cy="355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/>
              <a:t>Experimental </a:t>
            </a:r>
            <a:r>
              <a:rPr lang="en-GB" dirty="0" smtClean="0"/>
              <a:t>setup</a:t>
            </a:r>
            <a:endParaRPr lang="en-GB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8" t="43410" r="71322" b="33250"/>
          <a:stretch/>
        </p:blipFill>
        <p:spPr bwMode="auto">
          <a:xfrm>
            <a:off x="289620" y="2617981"/>
            <a:ext cx="304801" cy="2200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113" y="6165304"/>
            <a:ext cx="1086322" cy="67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 15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Isosceles Triangle 17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9394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5749482"/>
            <a:ext cx="5580112" cy="1135897"/>
            <a:chOff x="0" y="5749487"/>
            <a:chExt cx="5580112" cy="1135897"/>
          </a:xfrm>
        </p:grpSpPr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49487"/>
              <a:ext cx="4211960" cy="1135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Isosceles Triangle 17"/>
            <p:cNvSpPr/>
            <p:nvPr/>
          </p:nvSpPr>
          <p:spPr>
            <a:xfrm rot="5400000">
              <a:off x="4790237" y="6068132"/>
              <a:ext cx="211598" cy="1368152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en-GB" dirty="0" smtClean="0"/>
              <a:t>Creating a magnetic field gradient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Microwave entanglement</a:t>
            </a:r>
            <a:endParaRPr lang="en-GB" dirty="0"/>
          </a:p>
        </p:txBody>
      </p:sp>
      <p:grpSp>
        <p:nvGrpSpPr>
          <p:cNvPr id="24" name="Group 4"/>
          <p:cNvGrpSpPr>
            <a:grpSpLocks/>
          </p:cNvGrpSpPr>
          <p:nvPr/>
        </p:nvGrpSpPr>
        <p:grpSpPr bwMode="auto">
          <a:xfrm>
            <a:off x="1403648" y="1988840"/>
            <a:ext cx="5976664" cy="4176464"/>
            <a:chOff x="12123" y="14598"/>
            <a:chExt cx="3646" cy="2605"/>
          </a:xfrm>
        </p:grpSpPr>
        <p:pic>
          <p:nvPicPr>
            <p:cNvPr id="26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123" y="14598"/>
              <a:ext cx="3646" cy="26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29" name="Picture 7"/>
            <p:cNvPicPr>
              <a:picLocks noChangeAspect="1" noChangeArrowheads="1"/>
            </p:cNvPicPr>
            <p:nvPr/>
          </p:nvPicPr>
          <p:blipFill>
            <a:blip r:embed="rId4"/>
            <a:srcRect l="32651" t="12038" r="4887" b="17270"/>
            <a:stretch>
              <a:fillRect/>
            </a:stretch>
          </p:blipFill>
          <p:spPr bwMode="auto">
            <a:xfrm>
              <a:off x="12185" y="14671"/>
              <a:ext cx="720" cy="611"/>
            </a:xfrm>
            <a:prstGeom prst="rect">
              <a:avLst/>
            </a:prstGeom>
            <a:noFill/>
            <a:ln w="28448">
              <a:noFill/>
              <a:miter lim="800000"/>
              <a:headEnd/>
              <a:tailEnd/>
            </a:ln>
            <a:effectLst>
              <a:outerShdw dist="38184" dir="18900000" algn="ctr" rotWithShape="0">
                <a:srgbClr val="000000">
                  <a:alpha val="40033"/>
                </a:srgbClr>
              </a:outerShdw>
            </a:effectLst>
          </p:spPr>
        </p:pic>
        <p:pic>
          <p:nvPicPr>
            <p:cNvPr id="31" name="Picture 8"/>
            <p:cNvPicPr>
              <a:picLocks noChangeAspect="1" noChangeArrowheads="1"/>
            </p:cNvPicPr>
            <p:nvPr/>
          </p:nvPicPr>
          <p:blipFill>
            <a:blip r:embed="rId5"/>
            <a:srcRect l="39227" t="26465" r="15318" b="18045"/>
            <a:stretch>
              <a:fillRect/>
            </a:stretch>
          </p:blipFill>
          <p:spPr bwMode="auto">
            <a:xfrm>
              <a:off x="14999" y="14654"/>
              <a:ext cx="720" cy="627"/>
            </a:xfrm>
            <a:prstGeom prst="rect">
              <a:avLst/>
            </a:prstGeom>
            <a:noFill/>
            <a:ln w="28448">
              <a:noFill/>
              <a:miter lim="800000"/>
              <a:headEnd/>
              <a:tailEnd/>
            </a:ln>
            <a:effectLst>
              <a:outerShdw dist="38184" dir="18900000" algn="ctr" rotWithShape="0">
                <a:srgbClr val="000000">
                  <a:alpha val="40033"/>
                </a:srgbClr>
              </a:outerShdw>
            </a:effectLst>
          </p:spPr>
        </p:pic>
        <p:cxnSp>
          <p:nvCxnSpPr>
            <p:cNvPr id="32" name="AutoShape 9"/>
            <p:cNvCxnSpPr>
              <a:cxnSpLocks noChangeShapeType="1"/>
            </p:cNvCxnSpPr>
            <p:nvPr/>
          </p:nvCxnSpPr>
          <p:spPr bwMode="auto">
            <a:xfrm flipH="1">
              <a:off x="14456" y="14970"/>
              <a:ext cx="539" cy="960"/>
            </a:xfrm>
            <a:prstGeom prst="straightConnector1">
              <a:avLst/>
            </a:prstGeom>
            <a:noFill/>
            <a:ln w="38160">
              <a:solidFill>
                <a:srgbClr val="C00000"/>
              </a:solidFill>
              <a:miter lim="800000"/>
              <a:headEnd/>
              <a:tailEnd type="triangle" w="med" len="med"/>
            </a:ln>
            <a:effectLst>
              <a:outerShdw dist="38184" dir="18900000" algn="ctr" rotWithShape="0">
                <a:srgbClr val="000000">
                  <a:alpha val="40033"/>
                </a:srgbClr>
              </a:outerShdw>
            </a:effectLst>
          </p:spPr>
        </p:cxnSp>
        <p:cxnSp>
          <p:nvCxnSpPr>
            <p:cNvPr id="33" name="AutoShape 10"/>
            <p:cNvCxnSpPr>
              <a:cxnSpLocks noChangeShapeType="1"/>
            </p:cNvCxnSpPr>
            <p:nvPr/>
          </p:nvCxnSpPr>
          <p:spPr bwMode="auto">
            <a:xfrm flipH="1">
              <a:off x="14009" y="14970"/>
              <a:ext cx="985" cy="654"/>
            </a:xfrm>
            <a:prstGeom prst="straightConnector1">
              <a:avLst/>
            </a:prstGeom>
            <a:noFill/>
            <a:ln w="38160">
              <a:solidFill>
                <a:srgbClr val="C00000"/>
              </a:solidFill>
              <a:miter lim="800000"/>
              <a:headEnd/>
              <a:tailEnd type="triangle" w="med" len="med"/>
            </a:ln>
            <a:effectLst>
              <a:outerShdw dist="38184" dir="18900000" algn="ctr" rotWithShape="0">
                <a:srgbClr val="000000">
                  <a:alpha val="40033"/>
                </a:srgbClr>
              </a:outerShdw>
            </a:effectLst>
          </p:spPr>
        </p:cxnSp>
        <p:cxnSp>
          <p:nvCxnSpPr>
            <p:cNvPr id="35" name="AutoShape 11"/>
            <p:cNvCxnSpPr>
              <a:cxnSpLocks noChangeShapeType="1"/>
            </p:cNvCxnSpPr>
            <p:nvPr/>
          </p:nvCxnSpPr>
          <p:spPr bwMode="auto">
            <a:xfrm>
              <a:off x="12908" y="14979"/>
              <a:ext cx="853" cy="376"/>
            </a:xfrm>
            <a:prstGeom prst="straightConnector1">
              <a:avLst/>
            </a:prstGeom>
            <a:noFill/>
            <a:ln w="38160">
              <a:solidFill>
                <a:srgbClr val="C00000"/>
              </a:solidFill>
              <a:miter lim="800000"/>
              <a:headEnd/>
              <a:tailEnd type="triangle" w="med" len="med"/>
            </a:ln>
            <a:effectLst>
              <a:outerShdw dist="38184" dir="18900000" algn="ctr" rotWithShape="0">
                <a:srgbClr val="000000">
                  <a:alpha val="40033"/>
                </a:srgbClr>
              </a:outerShdw>
            </a:effectLst>
          </p:spPr>
        </p:cxnSp>
        <p:cxnSp>
          <p:nvCxnSpPr>
            <p:cNvPr id="40" name="AutoShape 12"/>
            <p:cNvCxnSpPr>
              <a:cxnSpLocks noChangeShapeType="1"/>
            </p:cNvCxnSpPr>
            <p:nvPr/>
          </p:nvCxnSpPr>
          <p:spPr bwMode="auto">
            <a:xfrm>
              <a:off x="12908" y="14979"/>
              <a:ext cx="1855" cy="1275"/>
            </a:xfrm>
            <a:prstGeom prst="straightConnector1">
              <a:avLst/>
            </a:prstGeom>
            <a:noFill/>
            <a:ln w="38160">
              <a:solidFill>
                <a:srgbClr val="C00000"/>
              </a:solidFill>
              <a:miter lim="800000"/>
              <a:headEnd/>
              <a:tailEnd type="triangle" w="med" len="med"/>
            </a:ln>
            <a:effectLst>
              <a:outerShdw dist="38184" dir="18900000" algn="ctr" rotWithShape="0">
                <a:srgbClr val="000000">
                  <a:alpha val="40033"/>
                </a:srgbClr>
              </a:outerShdw>
            </a:effectLst>
          </p:spPr>
        </p:cxnSp>
      </p:grpSp>
      <p:sp>
        <p:nvSpPr>
          <p:cNvPr id="42" name="Rectangle 41"/>
          <p:cNvSpPr/>
          <p:nvPr/>
        </p:nvSpPr>
        <p:spPr>
          <a:xfrm>
            <a:off x="2555776" y="6203632"/>
            <a:ext cx="6409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Four Samarium Cobalt permanent magnets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009608" y="2276872"/>
            <a:ext cx="640152" cy="0"/>
          </a:xfrm>
          <a:prstGeom prst="line">
            <a:avLst/>
          </a:prstGeom>
          <a:ln w="38100">
            <a:solidFill>
              <a:schemeClr val="bg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959249" y="2013223"/>
            <a:ext cx="7168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</a:rPr>
              <a:t>10 mm</a:t>
            </a:r>
            <a:endParaRPr lang="en-GB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46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25903</TotalTime>
  <Words>3095</Words>
  <Application>Microsoft Office PowerPoint</Application>
  <PresentationFormat>On-screen Show (4:3)</PresentationFormat>
  <Paragraphs>662</Paragraphs>
  <Slides>56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Concourse</vt:lpstr>
      <vt:lpstr>towards microwave entanglement generation for quantum simulation and computing</vt:lpstr>
      <vt:lpstr>Experimental setup</vt:lpstr>
      <vt:lpstr>Experimental setup</vt:lpstr>
      <vt:lpstr>Experimental setup</vt:lpstr>
      <vt:lpstr>Experimental setup</vt:lpstr>
      <vt:lpstr>Experimental setup</vt:lpstr>
      <vt:lpstr>Experimental setup</vt:lpstr>
      <vt:lpstr>Experimental setup</vt:lpstr>
      <vt:lpstr>Experimental setup</vt:lpstr>
      <vt:lpstr>Experimental setup</vt:lpstr>
      <vt:lpstr>Experimental setup</vt:lpstr>
      <vt:lpstr>Experimental setup</vt:lpstr>
      <vt:lpstr>Experimental setup</vt:lpstr>
      <vt:lpstr>Experimental setup</vt:lpstr>
      <vt:lpstr>Experimental setup</vt:lpstr>
      <vt:lpstr>Experimental setup</vt:lpstr>
      <vt:lpstr>Microwave dressed-states</vt:lpstr>
      <vt:lpstr>Microwave dressed-states</vt:lpstr>
      <vt:lpstr>Microwave dressed-states</vt:lpstr>
      <vt:lpstr>Microwave dressed-states</vt:lpstr>
      <vt:lpstr>Microwave dressed-states</vt:lpstr>
      <vt:lpstr>Microwave dressed-states</vt:lpstr>
      <vt:lpstr>Microwave dressed-states</vt:lpstr>
      <vt:lpstr>Microwave dressed-states</vt:lpstr>
      <vt:lpstr>Microwave dressed-states</vt:lpstr>
      <vt:lpstr>Microwave dressed-states</vt:lpstr>
      <vt:lpstr>Microwave dressed-states</vt:lpstr>
      <vt:lpstr>Microwave dressed-states</vt:lpstr>
      <vt:lpstr>Microwave dressed-states</vt:lpstr>
      <vt:lpstr>Microwave dressed-states</vt:lpstr>
      <vt:lpstr>Microwave entanglement</vt:lpstr>
      <vt:lpstr>Microwave entanglement</vt:lpstr>
      <vt:lpstr>Microwave entanglement</vt:lpstr>
      <vt:lpstr>Microwave entanglement</vt:lpstr>
      <vt:lpstr>Microwave entanglement</vt:lpstr>
      <vt:lpstr>Microwave entanglement</vt:lpstr>
      <vt:lpstr>Microwave entanglement</vt:lpstr>
      <vt:lpstr>Microwave entanglement</vt:lpstr>
      <vt:lpstr>Microwave entanglement</vt:lpstr>
      <vt:lpstr>Microwave entanglement</vt:lpstr>
      <vt:lpstr>Microwave entanglement</vt:lpstr>
      <vt:lpstr>Microwave entanglement</vt:lpstr>
      <vt:lpstr>Microwave entanglement</vt:lpstr>
      <vt:lpstr>Microwave entanglement</vt:lpstr>
      <vt:lpstr>Microwave entanglement</vt:lpstr>
      <vt:lpstr>Microwave entanglement</vt:lpstr>
      <vt:lpstr>Microwave entanglement</vt:lpstr>
      <vt:lpstr>Microwave entanglement</vt:lpstr>
      <vt:lpstr>Microwave entanglement</vt:lpstr>
      <vt:lpstr>Microwave entanglement</vt:lpstr>
      <vt:lpstr>Conclusion</vt:lpstr>
      <vt:lpstr>The IQT Group</vt:lpstr>
      <vt:lpstr>PowerPoint Presentation</vt:lpstr>
      <vt:lpstr>Experimental setup</vt:lpstr>
      <vt:lpstr>Experimental setup</vt:lpstr>
      <vt:lpstr>Microwave entanglement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Seb</dc:creator>
  <cp:lastModifiedBy>Bjoern</cp:lastModifiedBy>
  <cp:revision>178</cp:revision>
  <dcterms:created xsi:type="dcterms:W3CDTF">2013-11-13T10:38:34Z</dcterms:created>
  <dcterms:modified xsi:type="dcterms:W3CDTF">2013-12-17T14:05:22Z</dcterms:modified>
</cp:coreProperties>
</file>