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66" r:id="rId2"/>
    <p:sldId id="314" r:id="rId3"/>
    <p:sldId id="353" r:id="rId4"/>
    <p:sldId id="495" r:id="rId5"/>
    <p:sldId id="533" r:id="rId6"/>
    <p:sldId id="510" r:id="rId7"/>
    <p:sldId id="499" r:id="rId8"/>
    <p:sldId id="398" r:id="rId9"/>
    <p:sldId id="523" r:id="rId10"/>
    <p:sldId id="500" r:id="rId11"/>
    <p:sldId id="544" r:id="rId12"/>
    <p:sldId id="404" r:id="rId13"/>
    <p:sldId id="408" r:id="rId14"/>
    <p:sldId id="507" r:id="rId15"/>
    <p:sldId id="407" r:id="rId16"/>
    <p:sldId id="453" r:id="rId17"/>
    <p:sldId id="446" r:id="rId18"/>
    <p:sldId id="447" r:id="rId19"/>
    <p:sldId id="448" r:id="rId20"/>
    <p:sldId id="364" r:id="rId21"/>
    <p:sldId id="413" r:id="rId22"/>
    <p:sldId id="415" r:id="rId23"/>
    <p:sldId id="414" r:id="rId24"/>
    <p:sldId id="462" r:id="rId25"/>
    <p:sldId id="476" r:id="rId26"/>
    <p:sldId id="542" r:id="rId27"/>
    <p:sldId id="543" r:id="rId28"/>
    <p:sldId id="463" r:id="rId29"/>
    <p:sldId id="535" r:id="rId30"/>
    <p:sldId id="536" r:id="rId31"/>
    <p:sldId id="465" r:id="rId32"/>
    <p:sldId id="466" r:id="rId33"/>
    <p:sldId id="467" r:id="rId34"/>
    <p:sldId id="522" r:id="rId35"/>
    <p:sldId id="529" r:id="rId36"/>
    <p:sldId id="531" r:id="rId37"/>
    <p:sldId id="469" r:id="rId38"/>
    <p:sldId id="486" r:id="rId39"/>
    <p:sldId id="521" r:id="rId40"/>
    <p:sldId id="470" r:id="rId41"/>
    <p:sldId id="471" r:id="rId42"/>
    <p:sldId id="475" r:id="rId43"/>
    <p:sldId id="503" r:id="rId44"/>
    <p:sldId id="519" r:id="rId45"/>
    <p:sldId id="520" r:id="rId46"/>
    <p:sldId id="504" r:id="rId47"/>
    <p:sldId id="505" r:id="rId48"/>
    <p:sldId id="506" r:id="rId49"/>
    <p:sldId id="508" r:id="rId50"/>
    <p:sldId id="509" r:id="rId51"/>
    <p:sldId id="511" r:id="rId52"/>
    <p:sldId id="512" r:id="rId53"/>
    <p:sldId id="513" r:id="rId54"/>
    <p:sldId id="514" r:id="rId55"/>
    <p:sldId id="515" r:id="rId56"/>
    <p:sldId id="516" r:id="rId57"/>
    <p:sldId id="517" r:id="rId58"/>
    <p:sldId id="518" r:id="rId59"/>
    <p:sldId id="525" r:id="rId60"/>
    <p:sldId id="526" r:id="rId61"/>
    <p:sldId id="527" r:id="rId62"/>
    <p:sldId id="530" r:id="rId63"/>
    <p:sldId id="532" r:id="rId64"/>
    <p:sldId id="545" r:id="rId65"/>
    <p:sldId id="538" r:id="rId66"/>
    <p:sldId id="539" r:id="rId67"/>
    <p:sldId id="540" r:id="rId68"/>
    <p:sldId id="541" r:id="rId69"/>
  </p:sldIdLst>
  <p:sldSz cx="9144000" cy="6858000" type="screen4x3"/>
  <p:notesSz cx="6669088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1600" i="1" kern="1200">
        <a:solidFill>
          <a:srgbClr val="6E6E6F"/>
        </a:solidFill>
        <a:latin typeface="Verdana" pitchFamily="34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DC0217"/>
    <a:srgbClr val="4B4F55"/>
    <a:srgbClr val="E36329"/>
    <a:srgbClr val="E78E24"/>
    <a:srgbClr val="6E6E6F"/>
    <a:srgbClr val="1B0807"/>
    <a:srgbClr val="C2C2C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632" autoAdjust="0"/>
    <p:restoredTop sz="93961" autoAdjust="0"/>
  </p:normalViewPr>
  <p:slideViewPr>
    <p:cSldViewPr>
      <p:cViewPr varScale="1">
        <p:scale>
          <a:sx n="69" d="100"/>
          <a:sy n="69" d="100"/>
        </p:scale>
        <p:origin x="-522" y="-102"/>
      </p:cViewPr>
      <p:guideLst>
        <p:guide orient="horz" pos="4032"/>
        <p:guide pos="528"/>
        <p:guide pos="5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1368" y="1416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a-DK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a-DK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a-DK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FC4A8438-EB8E-416A-B023-37F9EA23D173}" type="slidenum">
              <a:rPr lang="da-DK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193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a-DK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a-DK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a-DK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59512821-23E8-4776-A814-8FE9786E4C94}" type="slidenum">
              <a:rPr lang="da-DK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9794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2C2D1F-97ED-42F8-8E7C-2750FBD05361}" type="slidenum">
              <a:rPr lang="da-DK"/>
              <a:pPr/>
              <a:t>1</a:t>
            </a:fld>
            <a:endParaRPr lang="da-DK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7725" y="744538"/>
            <a:ext cx="3417888" cy="2563812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3640138"/>
            <a:ext cx="4891088" cy="5541962"/>
          </a:xfrm>
        </p:spPr>
        <p:txBody>
          <a:bodyPr/>
          <a:lstStyle/>
          <a:p>
            <a:endParaRPr lang="en-US" sz="10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5821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450DA9-AE73-40E2-98B5-C433C63F7226}" type="slidenum">
              <a:rPr lang="en-GB"/>
              <a:pPr/>
              <a:t>8</a:t>
            </a:fld>
            <a:endParaRPr lang="en-GB" dirty="0"/>
          </a:p>
        </p:txBody>
      </p:sp>
      <p:sp>
        <p:nvSpPr>
          <p:cNvPr id="61441" name="Text Box 1"/>
          <p:cNvSpPr txBox="1">
            <a:spLocks noChangeArrowheads="1"/>
          </p:cNvSpPr>
          <p:nvPr/>
        </p:nvSpPr>
        <p:spPr bwMode="auto">
          <a:xfrm>
            <a:off x="769154" y="745186"/>
            <a:ext cx="5135414" cy="37210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6144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889624" y="4713577"/>
            <a:ext cx="4877485" cy="4454944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3378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948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7935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7935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0233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7072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59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62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7935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12821-23E8-4776-A814-8FE9786E4C94}" type="slidenum">
              <a:rPr lang="da-DK" smtClean="0"/>
              <a:pPr/>
              <a:t>63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6289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0" name="Picture 20" descr="Front_Top_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863725"/>
          </a:xfrm>
          <a:prstGeom prst="rect">
            <a:avLst/>
          </a:prstGeom>
          <a:noFill/>
        </p:spPr>
      </p:pic>
      <p:sp>
        <p:nvSpPr>
          <p:cNvPr id="10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543800" cy="533400"/>
          </a:xfrm>
        </p:spPr>
        <p:txBody>
          <a:bodyPr anchor="t"/>
          <a:lstStyle>
            <a:lvl1pPr>
              <a:defRPr sz="3900"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5562600"/>
            <a:ext cx="7543800" cy="228600"/>
          </a:xfrm>
        </p:spPr>
        <p:txBody>
          <a:bodyPr/>
          <a:lstStyle>
            <a:lvl1pPr>
              <a:defRPr sz="1600"/>
            </a:lvl1pPr>
          </a:lstStyle>
          <a:p>
            <a:r>
              <a:rPr lang="da-DK"/>
              <a:t>Name of speaker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648450"/>
            <a:ext cx="419100" cy="152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600" i="0">
                <a:solidFill>
                  <a:schemeClr val="tx1"/>
                </a:solidFill>
              </a:defRPr>
            </a:lvl1pPr>
          </a:lstStyle>
          <a:p>
            <a:fld id="{574AA0A8-5848-4522-95DD-E4527B22972D}" type="slidenum">
              <a:rPr lang="da-DK"/>
              <a:pPr/>
              <a:t>‹#›</a:t>
            </a:fld>
            <a:endParaRPr lang="da-DK"/>
          </a:p>
        </p:txBody>
      </p:sp>
      <p:pic>
        <p:nvPicPr>
          <p:cNvPr id="10257" name="Picture 17" descr="IMP_Logo_Whit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"/>
            <a:ext cx="2514600" cy="661988"/>
          </a:xfrm>
          <a:prstGeom prst="rect">
            <a:avLst/>
          </a:prstGeom>
          <a:noFill/>
        </p:spPr>
      </p:pic>
      <p:sp>
        <p:nvSpPr>
          <p:cNvPr id="10262" name="Rectangle 22"/>
          <p:cNvSpPr>
            <a:spLocks noChangeArrowheads="1"/>
          </p:cNvSpPr>
          <p:nvPr userDrawn="1"/>
        </p:nvSpPr>
        <p:spPr bwMode="auto">
          <a:xfrm>
            <a:off x="857250" y="3429000"/>
            <a:ext cx="75247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endParaRPr lang="en-US" sz="3900" i="0">
              <a:solidFill>
                <a:srgbClr val="C51538"/>
              </a:solidFill>
              <a:latin typeface="Impact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43100"/>
            <a:ext cx="3695700" cy="4457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43100"/>
            <a:ext cx="3695700" cy="4457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6096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096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8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43100"/>
            <a:ext cx="3695700" cy="4457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86300" y="1943100"/>
            <a:ext cx="3695700" cy="44577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585" y="482601"/>
            <a:ext cx="777240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06538"/>
            <a:ext cx="3815862" cy="4589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8" y="1506539"/>
            <a:ext cx="3815862" cy="22177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2338" y="3876676"/>
            <a:ext cx="3815862" cy="2219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PG08</a:t>
            </a:r>
          </a:p>
        </p:txBody>
      </p:sp>
    </p:spTree>
    <p:extLst>
      <p:ext uri="{BB962C8B-B14F-4D97-AF65-F5344CB8AC3E}">
        <p14:creationId xmlns:p14="http://schemas.microsoft.com/office/powerpoint/2010/main" val="3621847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585" y="482601"/>
            <a:ext cx="7772400" cy="792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06538"/>
            <a:ext cx="3815862" cy="4589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1506538"/>
            <a:ext cx="3815862" cy="4589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487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Picture 39" descr="Second_Top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1479550"/>
          </a:xfrm>
          <a:prstGeom prst="rect">
            <a:avLst/>
          </a:prstGeom>
          <a:noFill/>
        </p:spPr>
      </p:pic>
      <p:sp>
        <p:nvSpPr>
          <p:cNvPr id="1049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5438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43100"/>
            <a:ext cx="75438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pic>
        <p:nvPicPr>
          <p:cNvPr id="1064" name="Picture 40" descr="IMP_Logo_2Colour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38200" y="120650"/>
            <a:ext cx="1524000" cy="4000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>
          <a:solidFill>
            <a:srgbClr val="4B4F55"/>
          </a:solidFill>
          <a:latin typeface="+mn-lt"/>
          <a:ea typeface="+mn-ea"/>
          <a:cs typeface="+mn-cs"/>
        </a:defRPr>
      </a:lvl1pPr>
      <a:lvl2pPr marL="571500" indent="-1905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4B4F55"/>
          </a:solidFill>
          <a:latin typeface="+mn-lt"/>
        </a:defRPr>
      </a:lvl2pPr>
      <a:lvl3pPr marL="952500" indent="-1905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4B4F55"/>
          </a:solidFill>
          <a:latin typeface="+mn-lt"/>
        </a:defRPr>
      </a:lvl3pPr>
      <a:lvl4pPr marL="1333500" indent="-1905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400">
          <a:solidFill>
            <a:srgbClr val="4B4F55"/>
          </a:solidFill>
          <a:latin typeface="+mn-lt"/>
        </a:defRPr>
      </a:lvl4pPr>
      <a:lvl5pPr marL="17272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5pPr>
      <a:lvl6pPr marL="21844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6pPr>
      <a:lvl7pPr marL="26416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7pPr>
      <a:lvl8pPr marL="30988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8pPr>
      <a:lvl9pPr marL="35560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Microsoft_Excel_97-2003_Worksheet1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gi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6.emf"/><Relationship Id="rId4" Type="http://schemas.openxmlformats.org/officeDocument/2006/relationships/oleObject" Target="../embeddings/oleObject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6.emf"/><Relationship Id="rId4" Type="http://schemas.openxmlformats.org/officeDocument/2006/relationships/oleObject" Target="../embeddings/oleObject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10" Type="http://schemas.openxmlformats.org/officeDocument/2006/relationships/image" Target="../media/image69.pn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emf"/><Relationship Id="rId4" Type="http://schemas.openxmlformats.org/officeDocument/2006/relationships/oleObject" Target="../embeddings/Microsoft_Excel_97-2003_Worksheet2.xls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media" Target="../media/media3.avi"/><Relationship Id="rId7" Type="http://schemas.openxmlformats.org/officeDocument/2006/relationships/image" Target="../media/image77.png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76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avi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6.emf"/><Relationship Id="rId4" Type="http://schemas.openxmlformats.org/officeDocument/2006/relationships/oleObject" Target="../embeddings/oleObject5.bin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8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79.w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543800" cy="1710680"/>
          </a:xfrm>
          <a:noFill/>
        </p:spPr>
        <p:txBody>
          <a:bodyPr/>
          <a:lstStyle/>
          <a:p>
            <a:r>
              <a:rPr lang="en-GB" sz="3600" dirty="0" smtClean="0"/>
              <a:t>Coulomb Crystals and Ground State Cooling </a:t>
            </a:r>
            <a:r>
              <a:rPr lang="en-GB" sz="3600" dirty="0"/>
              <a:t>of </a:t>
            </a:r>
            <a:r>
              <a:rPr lang="en-GB" sz="3600" dirty="0" smtClean="0"/>
              <a:t>Single </a:t>
            </a:r>
            <a:r>
              <a:rPr lang="en-GB" sz="3600" dirty="0" err="1" smtClean="0"/>
              <a:t>Ca</a:t>
            </a:r>
            <a:r>
              <a:rPr lang="en-GB" sz="3600" baseline="30000" dirty="0" smtClean="0"/>
              <a:t>+</a:t>
            </a:r>
            <a:r>
              <a:rPr lang="en-GB" sz="3600" dirty="0"/>
              <a:t> </a:t>
            </a:r>
            <a:r>
              <a:rPr lang="en-GB" sz="3600" dirty="0" smtClean="0"/>
              <a:t>Ions in a Penning </a:t>
            </a:r>
            <a:r>
              <a:rPr lang="en-GB" sz="3600" dirty="0"/>
              <a:t>T</a:t>
            </a:r>
            <a:r>
              <a:rPr lang="en-GB" sz="3600" dirty="0" smtClean="0"/>
              <a:t>rap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endParaRPr lang="en-GB" sz="3500" dirty="0"/>
          </a:p>
        </p:txBody>
      </p:sp>
      <p:sp>
        <p:nvSpPr>
          <p:cNvPr id="39951" name="Rectangle 1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Danny Segal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People involved in the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00808"/>
            <a:ext cx="7543800" cy="4457700"/>
          </a:xfrm>
        </p:spPr>
        <p:txBody>
          <a:bodyPr/>
          <a:lstStyle/>
          <a:p>
            <a:r>
              <a:rPr lang="en-GB" dirty="0" smtClean="0"/>
              <a:t>Richard </a:t>
            </a:r>
            <a:r>
              <a:rPr lang="en-GB" dirty="0"/>
              <a:t>Thompson		</a:t>
            </a:r>
            <a:r>
              <a:rPr lang="en-GB" dirty="0" smtClean="0"/>
              <a:t>(Alex </a:t>
            </a:r>
            <a:r>
              <a:rPr lang="en-GB" dirty="0" err="1" smtClean="0"/>
              <a:t>Retzker</a:t>
            </a:r>
            <a:r>
              <a:rPr lang="en-GB" dirty="0" smtClean="0"/>
              <a:t>, Martin Plenio)</a:t>
            </a:r>
            <a:endParaRPr lang="en-GB" dirty="0" smtClean="0"/>
          </a:p>
          <a:p>
            <a:r>
              <a:rPr lang="en-GB" dirty="0" smtClean="0"/>
              <a:t>Dan Crick</a:t>
            </a:r>
          </a:p>
          <a:p>
            <a:r>
              <a:rPr lang="en-GB" dirty="0" smtClean="0"/>
              <a:t>Shailen Bharadia</a:t>
            </a:r>
          </a:p>
          <a:p>
            <a:r>
              <a:rPr lang="en-GB" dirty="0" smtClean="0"/>
              <a:t>Sean Donnellan</a:t>
            </a:r>
          </a:p>
          <a:p>
            <a:r>
              <a:rPr lang="en-GB" dirty="0" smtClean="0"/>
              <a:t>Sandeep </a:t>
            </a:r>
            <a:r>
              <a:rPr lang="en-GB" dirty="0" smtClean="0"/>
              <a:t>Mavadia</a:t>
            </a:r>
          </a:p>
          <a:p>
            <a:r>
              <a:rPr lang="en-GB" dirty="0" smtClean="0"/>
              <a:t>Stephen Rardin</a:t>
            </a:r>
            <a:endParaRPr lang="en-GB" dirty="0" smtClean="0"/>
          </a:p>
          <a:p>
            <a:r>
              <a:rPr lang="en-GB" b="1" dirty="0" smtClean="0"/>
              <a:t>Joe </a:t>
            </a:r>
            <a:r>
              <a:rPr lang="en-GB" b="1" dirty="0" smtClean="0"/>
              <a:t>Goodwin			Poster</a:t>
            </a:r>
            <a:endParaRPr lang="en-GB" b="1" dirty="0" smtClean="0"/>
          </a:p>
          <a:p>
            <a:r>
              <a:rPr lang="en-GB" b="1" dirty="0" smtClean="0"/>
              <a:t>Graham Stutter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i="1" dirty="0" err="1" smtClean="0"/>
              <a:t>Shamim</a:t>
            </a:r>
            <a:r>
              <a:rPr lang="en-GB" i="1" dirty="0" smtClean="0"/>
              <a:t> Patel</a:t>
            </a:r>
          </a:p>
          <a:p>
            <a:r>
              <a:rPr lang="en-GB" i="1" dirty="0" smtClean="0"/>
              <a:t>Stefan Zeeman</a:t>
            </a:r>
          </a:p>
          <a:p>
            <a:r>
              <a:rPr lang="en-GB" i="1" dirty="0" smtClean="0"/>
              <a:t>Sarah Woodrow</a:t>
            </a:r>
          </a:p>
          <a:p>
            <a:r>
              <a:rPr lang="en-GB" i="1" dirty="0" err="1" smtClean="0"/>
              <a:t>Juvid</a:t>
            </a:r>
            <a:r>
              <a:rPr lang="en-GB" i="1" dirty="0" smtClean="0"/>
              <a:t> </a:t>
            </a:r>
            <a:r>
              <a:rPr lang="en-GB" i="1" dirty="0" err="1" smtClean="0"/>
              <a:t>Aryaman</a:t>
            </a:r>
            <a:endParaRPr lang="en-GB" i="1" dirty="0" smtClean="0"/>
          </a:p>
          <a:p>
            <a:r>
              <a:rPr lang="en-GB" dirty="0" smtClean="0"/>
              <a:t>Support: EPSRC, PICC (EU STREP)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Talk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20888"/>
            <a:ext cx="7543800" cy="3456384"/>
          </a:xfrm>
        </p:spPr>
        <p:txBody>
          <a:bodyPr/>
          <a:lstStyle/>
          <a:p>
            <a:r>
              <a:rPr lang="en-GB" sz="2000" dirty="0" smtClean="0"/>
              <a:t>Penning Trap and Laser Cooling</a:t>
            </a:r>
          </a:p>
          <a:p>
            <a:r>
              <a:rPr lang="en-GB" sz="2000" dirty="0" smtClean="0"/>
              <a:t>Motivation </a:t>
            </a:r>
            <a:r>
              <a:rPr lang="en-GB" sz="2000" dirty="0"/>
              <a:t>– Quantum dynamics of small ion Coulomb </a:t>
            </a:r>
            <a:r>
              <a:rPr lang="en-GB" sz="2000" dirty="0" smtClean="0"/>
              <a:t>crystals</a:t>
            </a:r>
          </a:p>
          <a:p>
            <a:endParaRPr lang="en-GB" sz="2000" dirty="0" smtClean="0"/>
          </a:p>
          <a:p>
            <a:r>
              <a:rPr lang="en-GB" sz="2000" dirty="0" smtClean="0"/>
              <a:t>Recent Trap Modifications</a:t>
            </a:r>
            <a:endParaRPr lang="en-GB" sz="2000" dirty="0"/>
          </a:p>
          <a:p>
            <a:r>
              <a:rPr lang="en-GB" sz="2000" dirty="0" smtClean="0"/>
              <a:t>Coulomb Crystals</a:t>
            </a:r>
          </a:p>
          <a:p>
            <a:r>
              <a:rPr lang="en-GB" sz="2000" dirty="0" smtClean="0"/>
              <a:t>Motional Sideband Spectroscopy of a Single Ion In a Penning Trap</a:t>
            </a:r>
          </a:p>
          <a:p>
            <a:r>
              <a:rPr lang="en-GB" sz="2000" dirty="0" smtClean="0"/>
              <a:t>Ground state cooling</a:t>
            </a:r>
          </a:p>
          <a:p>
            <a:r>
              <a:rPr lang="en-GB" sz="2000" dirty="0" smtClean="0"/>
              <a:t>Heating rate measurement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Grp="1" noChangeArrowheads="1"/>
          </p:cNvSpPr>
          <p:nvPr>
            <p:ph type="title"/>
          </p:nvPr>
        </p:nvSpPr>
        <p:spPr>
          <a:xfrm>
            <a:off x="836865" y="476672"/>
            <a:ext cx="7772400" cy="792163"/>
          </a:xfrm>
        </p:spPr>
        <p:txBody>
          <a:bodyPr/>
          <a:lstStyle/>
          <a:p>
            <a:pPr eaLnBrk="1" hangingPunct="1"/>
            <a:r>
              <a:rPr lang="en-GB" dirty="0" smtClean="0"/>
              <a:t>Ideal Trap Electrode Structure</a:t>
            </a:r>
          </a:p>
        </p:txBody>
      </p:sp>
      <p:pic>
        <p:nvPicPr>
          <p:cNvPr id="17" name="Picture 2" descr="old faithful 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21" y="2461734"/>
            <a:ext cx="3978199" cy="298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old faithful ring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61" y="2455743"/>
            <a:ext cx="3953214" cy="296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old faithful endca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21" y="2461734"/>
            <a:ext cx="3978199" cy="298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 descr="old faithfu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21" y="2461734"/>
            <a:ext cx="3978199" cy="298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Content Placeholder 18" descr="HyperboloidCapture.PNG"/>
          <p:cNvPicPr>
            <a:picLocks noChangeAspect="1"/>
          </p:cNvPicPr>
          <p:nvPr/>
        </p:nvPicPr>
        <p:blipFill>
          <a:blip r:embed="rId6" cstate="print"/>
          <a:srcRect l="15331"/>
          <a:stretch>
            <a:fillRect/>
          </a:stretch>
        </p:blipFill>
        <p:spPr>
          <a:xfrm>
            <a:off x="4230720" y="2258304"/>
            <a:ext cx="3430113" cy="3821098"/>
          </a:xfrm>
          <a:prstGeom prst="rect">
            <a:avLst/>
          </a:prstGeom>
        </p:spPr>
      </p:pic>
      <p:sp>
        <p:nvSpPr>
          <p:cNvPr id="23" name="Up Arrow 22"/>
          <p:cNvSpPr/>
          <p:nvPr/>
        </p:nvSpPr>
        <p:spPr>
          <a:xfrm>
            <a:off x="5769380" y="1766997"/>
            <a:ext cx="144020" cy="3888540"/>
          </a:xfrm>
          <a:prstGeom prst="upArrow">
            <a:avLst/>
          </a:prstGeom>
          <a:solidFill>
            <a:srgbClr val="00B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Up Arrow 23"/>
          <p:cNvSpPr/>
          <p:nvPr/>
        </p:nvSpPr>
        <p:spPr>
          <a:xfrm>
            <a:off x="6165424" y="1807629"/>
            <a:ext cx="144524" cy="3924436"/>
          </a:xfrm>
          <a:prstGeom prst="upArrow">
            <a:avLst/>
          </a:prstGeom>
          <a:solidFill>
            <a:srgbClr val="00B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Up Arrow 24"/>
          <p:cNvSpPr/>
          <p:nvPr/>
        </p:nvSpPr>
        <p:spPr>
          <a:xfrm>
            <a:off x="5373336" y="1699509"/>
            <a:ext cx="144020" cy="3888540"/>
          </a:xfrm>
          <a:prstGeom prst="upArrow">
            <a:avLst/>
          </a:prstGeom>
          <a:solidFill>
            <a:srgbClr val="00B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83"/>
          <p:cNvGrpSpPr/>
          <p:nvPr/>
        </p:nvGrpSpPr>
        <p:grpSpPr>
          <a:xfrm>
            <a:off x="6201428" y="1934314"/>
            <a:ext cx="1620180" cy="1332148"/>
            <a:chOff x="4824028" y="1700808"/>
            <a:chExt cx="1620180" cy="1332148"/>
          </a:xfrm>
          <a:scene3d>
            <a:camera prst="perspectiveHeroicExtremeLeftFacing" fov="2400000">
              <a:rot lat="187348" lon="2068165" rev="0"/>
            </a:camera>
            <a:lightRig rig="threePt" dir="t"/>
          </a:scene3d>
        </p:grpSpPr>
        <p:sp>
          <p:nvSpPr>
            <p:cNvPr id="27" name="Oval 26"/>
            <p:cNvSpPr/>
            <p:nvPr/>
          </p:nvSpPr>
          <p:spPr>
            <a:xfrm>
              <a:off x="5400092" y="1700808"/>
              <a:ext cx="576064" cy="57606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" name="Straight Connector 27"/>
            <p:cNvCxnSpPr>
              <a:stCxn id="27" idx="2"/>
            </p:cNvCxnSpPr>
            <p:nvPr/>
          </p:nvCxnSpPr>
          <p:spPr>
            <a:xfrm flipH="1">
              <a:off x="4824028" y="1988840"/>
              <a:ext cx="576064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228184" y="1988840"/>
              <a:ext cx="216024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5976156" y="1988840"/>
              <a:ext cx="180020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6156176" y="1808820"/>
              <a:ext cx="0" cy="36004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6228184" y="1880828"/>
              <a:ext cx="0" cy="216024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6444208" y="1988840"/>
              <a:ext cx="0" cy="1044116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5508104" y="1844824"/>
              <a:ext cx="390525" cy="280194"/>
            </a:xfrm>
            <a:custGeom>
              <a:avLst/>
              <a:gdLst>
                <a:gd name="connsiteX0" fmla="*/ 0 w 390525"/>
                <a:gd name="connsiteY0" fmla="*/ 151606 h 280194"/>
                <a:gd name="connsiteX1" fmla="*/ 119062 w 390525"/>
                <a:gd name="connsiteY1" fmla="*/ 18256 h 280194"/>
                <a:gd name="connsiteX2" fmla="*/ 261937 w 390525"/>
                <a:gd name="connsiteY2" fmla="*/ 261144 h 280194"/>
                <a:gd name="connsiteX3" fmla="*/ 390525 w 390525"/>
                <a:gd name="connsiteY3" fmla="*/ 132556 h 28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" h="280194">
                  <a:moveTo>
                    <a:pt x="0" y="151606"/>
                  </a:moveTo>
                  <a:cubicBezTo>
                    <a:pt x="37703" y="75803"/>
                    <a:pt x="75406" y="0"/>
                    <a:pt x="119062" y="18256"/>
                  </a:cubicBezTo>
                  <a:cubicBezTo>
                    <a:pt x="162718" y="36512"/>
                    <a:pt x="216693" y="242094"/>
                    <a:pt x="261937" y="261144"/>
                  </a:cubicBezTo>
                  <a:cubicBezTo>
                    <a:pt x="307181" y="280194"/>
                    <a:pt x="373856" y="159544"/>
                    <a:pt x="390525" y="132556"/>
                  </a:cubicBez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4824028" y="1988840"/>
              <a:ext cx="0" cy="684076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5364088" y="3032956"/>
              <a:ext cx="1080120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4230720" y="5725459"/>
            <a:ext cx="4572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Penning Trap:  DC Potential +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	Axial B-Field</a:t>
            </a:r>
            <a:endParaRPr lang="en-GB" sz="2000" dirty="0"/>
          </a:p>
        </p:txBody>
      </p:sp>
      <p:sp>
        <p:nvSpPr>
          <p:cNvPr id="38" name="Rectangle 37"/>
          <p:cNvSpPr/>
          <p:nvPr/>
        </p:nvSpPr>
        <p:spPr>
          <a:xfrm>
            <a:off x="6814004" y="1830930"/>
            <a:ext cx="504056" cy="8280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Straight Connector 38"/>
          <p:cNvCxnSpPr/>
          <p:nvPr/>
        </p:nvCxnSpPr>
        <p:spPr>
          <a:xfrm flipH="1" flipV="1">
            <a:off x="6791854" y="2208948"/>
            <a:ext cx="561702" cy="1054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885504" y="6456187"/>
            <a:ext cx="1487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</a:t>
            </a:r>
            <a:r>
              <a:rPr lang="en-GB" dirty="0" smtClean="0"/>
              <a:t>oe Goodwin</a:t>
            </a:r>
            <a:endParaRPr lang="en-GB" dirty="0"/>
          </a:p>
        </p:txBody>
      </p:sp>
      <p:cxnSp>
        <p:nvCxnSpPr>
          <p:cNvPr id="5" name="Curved Connector 4"/>
          <p:cNvCxnSpPr/>
          <p:nvPr/>
        </p:nvCxnSpPr>
        <p:spPr bwMode="auto">
          <a:xfrm>
            <a:off x="2483768" y="5229833"/>
            <a:ext cx="914400" cy="914400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1035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37" grpId="0"/>
      <p:bldP spid="38" grpId="0" animBg="1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Motion in a Penning Trap</a:t>
            </a:r>
            <a:endParaRPr lang="en-GB" dirty="0"/>
          </a:p>
        </p:txBody>
      </p:sp>
      <p:pic>
        <p:nvPicPr>
          <p:cNvPr id="433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03" y="1680431"/>
            <a:ext cx="569595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40" t="10803" r="22492" b="72626"/>
          <a:stretch/>
        </p:blipFill>
        <p:spPr bwMode="auto">
          <a:xfrm>
            <a:off x="8265412" y="1607667"/>
            <a:ext cx="572742" cy="1550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26806" y="1681322"/>
            <a:ext cx="21178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 smtClean="0"/>
              <a:t>Axial</a:t>
            </a:r>
          </a:p>
          <a:p>
            <a:pPr>
              <a:lnSpc>
                <a:spcPct val="150000"/>
              </a:lnSpc>
            </a:pPr>
            <a:r>
              <a:rPr lang="en-GB" sz="2000" dirty="0" smtClean="0"/>
              <a:t>Mod. Cyclotron</a:t>
            </a:r>
          </a:p>
          <a:p>
            <a:pPr>
              <a:lnSpc>
                <a:spcPct val="150000"/>
              </a:lnSpc>
            </a:pPr>
            <a:r>
              <a:rPr lang="en-GB" sz="2000" dirty="0" smtClean="0"/>
              <a:t>Magnetron</a:t>
            </a:r>
            <a:endParaRPr lang="en-GB" sz="2000" dirty="0"/>
          </a:p>
        </p:txBody>
      </p:sp>
      <p:pic>
        <p:nvPicPr>
          <p:cNvPr id="4495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822" y="5517232"/>
            <a:ext cx="3908940" cy="103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95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823" y="4375367"/>
            <a:ext cx="1184337" cy="998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954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770" y="3802004"/>
            <a:ext cx="2487022" cy="563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954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" t="20073" r="1126" b="20071"/>
          <a:stretch/>
        </p:blipFill>
        <p:spPr bwMode="auto">
          <a:xfrm>
            <a:off x="6126806" y="3314829"/>
            <a:ext cx="1970386" cy="383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47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Laser cooling in the Penning trap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85720" y="1643050"/>
            <a:ext cx="4572032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4F5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Penning trap the ions are in an orbit around the trap centre</a:t>
            </a:r>
          </a:p>
          <a:p>
            <a:pPr marL="571500" marR="0" lvl="1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</a:rPr>
              <a:t>Magnetron motion has negative total energy</a:t>
            </a:r>
          </a:p>
          <a:p>
            <a:pPr marL="571500" marR="0" lvl="1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</a:rPr>
              <a:t>To cool both cyclotron and magnetron motions the laser must be offset from trap centre</a:t>
            </a:r>
          </a:p>
          <a:p>
            <a:pPr marL="1028700" lvl="2" indent="-190500">
              <a:spcBef>
                <a:spcPct val="20000"/>
              </a:spcBef>
              <a:buFontTx/>
              <a:buChar char="•"/>
              <a:defRPr/>
            </a:pPr>
            <a:r>
              <a:rPr lang="en-GB" sz="1800" i="0" kern="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To the side where the ions go </a:t>
            </a:r>
            <a:r>
              <a:rPr lang="en-GB" sz="1800" kern="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away</a:t>
            </a:r>
            <a:r>
              <a:rPr lang="en-GB" sz="1800" i="0" kern="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from the laser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</a:endParaRPr>
          </a:p>
          <a:p>
            <a:pPr marL="571500" marR="0" lvl="1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</a:rPr>
              <a:t>Magnetron motion is always cooled less effectively than cyclotron</a:t>
            </a:r>
          </a:p>
          <a:p>
            <a:pPr marL="571500" marR="0" lvl="1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4F5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Tight localisation is difficult – </a:t>
            </a:r>
            <a:r>
              <a:rPr kumimoji="0" lang="en-GB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B4F5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Axialisation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4F5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Rotating Wall – require segmented ring electrode</a:t>
            </a: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 l="15234" t="18750" r="20573" b="15625"/>
          <a:stretch>
            <a:fillRect/>
          </a:stretch>
        </p:blipFill>
        <p:spPr bwMode="auto">
          <a:xfrm>
            <a:off x="5286380" y="4572008"/>
            <a:ext cx="2413000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7786710" y="5286388"/>
            <a:ext cx="135729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1" hangingPunct="1"/>
            <a:r>
              <a:rPr lang="en-GB" sz="1800" dirty="0">
                <a:solidFill>
                  <a:srgbClr val="FF5050"/>
                </a:solidFill>
              </a:rPr>
              <a:t>Radial potential</a:t>
            </a:r>
          </a:p>
        </p:txBody>
      </p:sp>
      <p:graphicFrame>
        <p:nvGraphicFramePr>
          <p:cNvPr id="13" name="Object 20"/>
          <p:cNvGraphicFramePr>
            <a:graphicFrameLocks noChangeAspect="1"/>
          </p:cNvGraphicFramePr>
          <p:nvPr/>
        </p:nvGraphicFramePr>
        <p:xfrm>
          <a:off x="5572132" y="1643050"/>
          <a:ext cx="2883857" cy="247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911" name="Chart" r:id="rId4" imgW="5051160" imgH="4072680" progId="Excel.Sheet.8">
                  <p:embed/>
                </p:oleObj>
              </mc:Choice>
              <mc:Fallback>
                <p:oleObj name="Chart" r:id="rId4" imgW="5051160" imgH="407268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2" y="1643050"/>
                        <a:ext cx="2883857" cy="247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ight Arrow 13"/>
          <p:cNvSpPr/>
          <p:nvPr/>
        </p:nvSpPr>
        <p:spPr bwMode="auto">
          <a:xfrm>
            <a:off x="5929322" y="3429000"/>
            <a:ext cx="2143140" cy="357190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2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ICCs in Penning Traps</a:t>
            </a:r>
            <a:endParaRPr lang="en-GB" dirty="0"/>
          </a:p>
        </p:txBody>
      </p:sp>
      <p:pic>
        <p:nvPicPr>
          <p:cNvPr id="3133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41814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3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7" y="6147447"/>
            <a:ext cx="2967191" cy="37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5805264"/>
            <a:ext cx="3437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NIST group (Bollinger, </a:t>
            </a:r>
            <a:r>
              <a:rPr lang="en-GB" dirty="0" err="1" smtClean="0"/>
              <a:t>Biercuk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3133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717" y="6140994"/>
            <a:ext cx="4420344" cy="26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941092" y="5782684"/>
            <a:ext cx="1747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Imperial Group</a:t>
            </a:r>
            <a:endParaRPr lang="en-GB" dirty="0"/>
          </a:p>
        </p:txBody>
      </p:sp>
      <p:pic>
        <p:nvPicPr>
          <p:cNvPr id="9" name="Picture 4" descr="2ionAxialise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42552"/>
            <a:ext cx="3273292" cy="354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61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827584" y="260648"/>
            <a:ext cx="7771154" cy="811809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dirty="0" smtClean="0"/>
              <a:t>Motivation : Degeneracy </a:t>
            </a:r>
            <a:r>
              <a:rPr lang="en-US" sz="2400" dirty="0"/>
              <a:t>of zig-zag states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5861" y="2042493"/>
            <a:ext cx="5778209" cy="3060700"/>
          </a:xfrm>
          <a:ln/>
        </p:spPr>
        <p:txBody>
          <a:bodyPr/>
          <a:lstStyle/>
          <a:p>
            <a:pPr marL="328613" indent="-328613">
              <a:buClr>
                <a:srgbClr val="FFFFFF"/>
              </a:buClr>
              <a:buNone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endParaRPr lang="en-US" dirty="0">
              <a:solidFill>
                <a:schemeClr val="tx1"/>
              </a:solidFill>
            </a:endParaRPr>
          </a:p>
          <a:p>
            <a:pPr>
              <a:buClr>
                <a:srgbClr val="FFFFFF"/>
              </a:buClr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>
                <a:solidFill>
                  <a:schemeClr val="tx1"/>
                </a:solidFill>
              </a:rPr>
              <a:t>If we keep </a:t>
            </a:r>
            <a:r>
              <a:rPr lang="en-US" sz="2000" dirty="0">
                <a:solidFill>
                  <a:schemeClr val="tx1"/>
                </a:solidFill>
                <a:cs typeface="Arial" charset="0"/>
              </a:rPr>
              <a:t>ω</a:t>
            </a:r>
            <a:r>
              <a:rPr lang="en-US" sz="2000" baseline="-33000" dirty="0">
                <a:solidFill>
                  <a:schemeClr val="tx1"/>
                </a:solidFill>
                <a:cs typeface="Arial" charset="0"/>
              </a:rPr>
              <a:t>y</a:t>
            </a:r>
            <a:r>
              <a:rPr lang="en-US" sz="2000" dirty="0">
                <a:solidFill>
                  <a:schemeClr val="tx1"/>
                </a:solidFill>
                <a:cs typeface="Arial" charset="0"/>
              </a:rPr>
              <a:t>&gt;ω</a:t>
            </a:r>
            <a:r>
              <a:rPr lang="en-US" sz="2000" baseline="-33000" dirty="0">
                <a:solidFill>
                  <a:schemeClr val="tx1"/>
                </a:solidFill>
                <a:cs typeface="Arial" charset="0"/>
              </a:rPr>
              <a:t>x </a:t>
            </a:r>
            <a:r>
              <a:rPr lang="en-US" sz="2000" dirty="0">
                <a:solidFill>
                  <a:schemeClr val="tx1"/>
                </a:solidFill>
                <a:cs typeface="Arial" charset="0"/>
              </a:rPr>
              <a:t>there are two degenerate states</a:t>
            </a:r>
          </a:p>
          <a:p>
            <a:pPr marL="728663" lvl="1" indent="-271463">
              <a:buClr>
                <a:srgbClr val="66CCFF"/>
              </a:buClr>
              <a:buFont typeface="Arial" charset="0"/>
              <a:buChar char="–"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Mirror images of each other</a:t>
            </a:r>
          </a:p>
          <a:p>
            <a:pPr marL="728663" lvl="1" indent="-271463">
              <a:buClr>
                <a:srgbClr val="66CCFF"/>
              </a:buClr>
              <a:buFont typeface="Arial" charset="0"/>
              <a:buChar char="–"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Described by double-well potential</a:t>
            </a:r>
          </a:p>
          <a:p>
            <a:pPr marL="728663" lvl="1" indent="-271463">
              <a:buClr>
                <a:srgbClr val="66CCFF"/>
              </a:buClr>
              <a:buFont typeface="Arial" charset="0"/>
              <a:buChar char="–"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>
                <a:solidFill>
                  <a:schemeClr val="tx1"/>
                </a:solidFill>
                <a:cs typeface="Arial" charset="0"/>
              </a:rPr>
              <a:t>Depth and width of well </a:t>
            </a:r>
            <a:r>
              <a:rPr lang="en-US" sz="2000" dirty="0" smtClean="0">
                <a:solidFill>
                  <a:schemeClr val="tx1"/>
                </a:solidFill>
                <a:cs typeface="Arial" charset="0"/>
              </a:rPr>
              <a:t>adjustable</a:t>
            </a:r>
          </a:p>
          <a:p>
            <a:pPr marL="728663" lvl="1" indent="-271463">
              <a:buClr>
                <a:srgbClr val="66CCFF"/>
              </a:buClr>
              <a:buFont typeface="Arial" charset="0"/>
              <a:buChar char="–"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 smtClean="0">
                <a:solidFill>
                  <a:schemeClr val="tx1"/>
                </a:solidFill>
                <a:cs typeface="Arial" charset="0"/>
              </a:rPr>
              <a:t>Intrinsic well (no extra electrodes)</a:t>
            </a:r>
            <a:endParaRPr lang="en-US" sz="2000" dirty="0">
              <a:solidFill>
                <a:schemeClr val="tx1"/>
              </a:solidFill>
              <a:cs typeface="Arial" charset="0"/>
            </a:endParaRPr>
          </a:p>
          <a:p>
            <a:pPr marL="728663" lvl="1" indent="-271463">
              <a:buClr>
                <a:srgbClr val="66CCFF"/>
              </a:buClr>
              <a:buFont typeface="Arial" charset="0"/>
              <a:buChar char="–"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 smtClean="0">
                <a:solidFill>
                  <a:schemeClr val="tx1"/>
                </a:solidFill>
                <a:cs typeface="Arial" charset="0"/>
              </a:rPr>
              <a:t>Would like to look for evidence of tunneling</a:t>
            </a:r>
          </a:p>
          <a:p>
            <a:pPr>
              <a:buClr>
                <a:srgbClr val="66CCFF"/>
              </a:buClr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200" dirty="0" smtClean="0">
                <a:solidFill>
                  <a:schemeClr val="tx1"/>
                </a:solidFill>
                <a:cs typeface="Arial" charset="0"/>
              </a:rPr>
              <a:t>Penning Trap Advantage</a:t>
            </a:r>
          </a:p>
          <a:p>
            <a:pPr marL="728663" lvl="1" indent="-271463">
              <a:buClr>
                <a:srgbClr val="66CCFF"/>
              </a:buClr>
              <a:buFont typeface="Arial" charset="0"/>
              <a:buChar char="–"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 smtClean="0">
                <a:solidFill>
                  <a:schemeClr val="tx1"/>
                </a:solidFill>
                <a:cs typeface="Arial" charset="0"/>
              </a:rPr>
              <a:t>Ion-ion separations not affected by </a:t>
            </a:r>
            <a:r>
              <a:rPr lang="en-US" sz="2000" dirty="0" err="1" smtClean="0">
                <a:solidFill>
                  <a:schemeClr val="tx1"/>
                </a:solidFill>
                <a:cs typeface="Arial" charset="0"/>
              </a:rPr>
              <a:t>micromotion</a:t>
            </a:r>
            <a:endParaRPr lang="en-US" sz="2000" dirty="0" smtClean="0">
              <a:solidFill>
                <a:schemeClr val="tx1"/>
              </a:solidFill>
              <a:cs typeface="Arial" charset="0"/>
            </a:endParaRPr>
          </a:p>
          <a:p>
            <a:pPr marL="728663" lvl="1" indent="-271463">
              <a:buClr>
                <a:srgbClr val="66CCFF"/>
              </a:buClr>
              <a:buFont typeface="Arial" charset="0"/>
              <a:buChar char="–"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 smtClean="0">
                <a:solidFill>
                  <a:schemeClr val="tx1"/>
                </a:solidFill>
                <a:cs typeface="Arial" charset="0"/>
              </a:rPr>
              <a:t>Big trap so heating rate should be very low</a:t>
            </a:r>
          </a:p>
          <a:p>
            <a:pPr marL="728663" lvl="1" indent="-271463">
              <a:buClr>
                <a:srgbClr val="66CCFF"/>
              </a:buClr>
              <a:buNone/>
              <a:tabLst>
                <a:tab pos="328613" algn="l"/>
                <a:tab pos="433388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</a:tabLst>
            </a:pPr>
            <a:r>
              <a:rPr lang="en-US" sz="2000" dirty="0" smtClean="0">
                <a:solidFill>
                  <a:schemeClr val="tx1"/>
                </a:solidFill>
                <a:cs typeface="Arial" charset="0"/>
              </a:rPr>
              <a:t> </a:t>
            </a:r>
            <a:endParaRPr lang="en-US" sz="20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4651850" y="1763712"/>
            <a:ext cx="2159631" cy="1588"/>
          </a:xfrm>
          <a:prstGeom prst="line">
            <a:avLst/>
          </a:prstGeom>
          <a:noFill/>
          <a:ln w="936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5382960" y="1800225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4884809" y="1728787"/>
            <a:ext cx="165562" cy="179388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5150002" y="1620837"/>
            <a:ext cx="165561" cy="179388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5614453" y="1584326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5881110" y="1800225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5" name="Oval 9"/>
          <p:cNvSpPr>
            <a:spLocks noChangeArrowheads="1"/>
          </p:cNvSpPr>
          <p:nvPr/>
        </p:nvSpPr>
        <p:spPr bwMode="auto">
          <a:xfrm>
            <a:off x="6114070" y="1620837"/>
            <a:ext cx="165561" cy="179388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6412961" y="1728787"/>
            <a:ext cx="165561" cy="179388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1460754" y="1801813"/>
            <a:ext cx="2159631" cy="3175"/>
          </a:xfrm>
          <a:prstGeom prst="line">
            <a:avLst/>
          </a:prstGeom>
          <a:noFill/>
          <a:ln w="936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8" name="Oval 12"/>
          <p:cNvSpPr>
            <a:spLocks noChangeArrowheads="1"/>
          </p:cNvSpPr>
          <p:nvPr/>
        </p:nvSpPr>
        <p:spPr bwMode="auto">
          <a:xfrm rot="10800000">
            <a:off x="2205051" y="1616076"/>
            <a:ext cx="165561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 rot="10800000">
            <a:off x="1706900" y="1671638"/>
            <a:ext cx="165561" cy="180975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 rot="10800000">
            <a:off x="1973557" y="1795462"/>
            <a:ext cx="165561" cy="179388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 rot="10800000">
            <a:off x="2438009" y="1831976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 rot="10800000">
            <a:off x="2704666" y="1616076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 rot="10800000">
            <a:off x="2936159" y="1797051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 rot="10800000">
            <a:off x="3235050" y="1689101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3265" y="2370387"/>
            <a:ext cx="4263238" cy="2754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2" name="Rectangle 21"/>
          <p:cNvSpPr/>
          <p:nvPr/>
        </p:nvSpPr>
        <p:spPr>
          <a:xfrm>
            <a:off x="611560" y="594928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/>
              <a:t>Double Well Potentials and Quantum Phase Transitions in Ion Traps, A. Retzker, R.C. Thompson, D.M.S and M.B. Plenio, PRL 101, 260504 (2008)</a:t>
            </a:r>
            <a:endParaRPr lang="en-US" i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Quantum Information and 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76872"/>
            <a:ext cx="5101952" cy="3862164"/>
          </a:xfrm>
        </p:spPr>
        <p:txBody>
          <a:bodyPr/>
          <a:lstStyle/>
          <a:p>
            <a:r>
              <a:rPr lang="en-GB" dirty="0" smtClean="0"/>
              <a:t>QS - Exploit naturally occurring triangular lattice to study Hamiltonians of relevance to condensed matter systems (frustration) – </a:t>
            </a:r>
            <a:r>
              <a:rPr lang="en-GB" dirty="0" err="1" smtClean="0"/>
              <a:t>Biercuk</a:t>
            </a:r>
            <a:r>
              <a:rPr lang="en-GB" dirty="0" smtClean="0"/>
              <a:t>, Bollinger</a:t>
            </a:r>
          </a:p>
          <a:p>
            <a:endParaRPr lang="en-GB" dirty="0" smtClean="0"/>
          </a:p>
          <a:p>
            <a:r>
              <a:rPr lang="en-GB" dirty="0" smtClean="0"/>
              <a:t>We concentrate on small to moderate sized ion Coulomb crystals</a:t>
            </a:r>
          </a:p>
          <a:p>
            <a:endParaRPr lang="en-GB" dirty="0" smtClean="0"/>
          </a:p>
          <a:p>
            <a:r>
              <a:rPr lang="en-GB" dirty="0" smtClean="0"/>
              <a:t>QI - Potential to use dipole force beams to generate exotic quantum states efficiently and/or demonstrate protocols of wider interest making use of natural geometry</a:t>
            </a:r>
            <a:r>
              <a:rPr lang="en-GB" dirty="0"/>
              <a:t>.</a:t>
            </a:r>
            <a:endParaRPr lang="en-GB" dirty="0" smtClean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 rot="10800000">
            <a:off x="7049557" y="4724249"/>
            <a:ext cx="165561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 rot="10800000">
            <a:off x="7682621" y="2149920"/>
            <a:ext cx="165561" cy="180975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Oval 14"/>
          <p:cNvSpPr>
            <a:spLocks noChangeArrowheads="1"/>
          </p:cNvSpPr>
          <p:nvPr/>
        </p:nvSpPr>
        <p:spPr bwMode="auto">
          <a:xfrm rot="10800000">
            <a:off x="6927357" y="3401169"/>
            <a:ext cx="165561" cy="179388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Oval 15"/>
          <p:cNvSpPr>
            <a:spLocks noChangeArrowheads="1"/>
          </p:cNvSpPr>
          <p:nvPr/>
        </p:nvSpPr>
        <p:spPr bwMode="auto">
          <a:xfrm rot="10800000">
            <a:off x="8201776" y="4724250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 rot="10800000">
            <a:off x="7032457" y="5877277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Oval 17"/>
          <p:cNvSpPr>
            <a:spLocks noChangeArrowheads="1"/>
          </p:cNvSpPr>
          <p:nvPr/>
        </p:nvSpPr>
        <p:spPr bwMode="auto">
          <a:xfrm rot="10800000">
            <a:off x="8201776" y="5881421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Oval 18"/>
          <p:cNvSpPr>
            <a:spLocks noChangeArrowheads="1"/>
          </p:cNvSpPr>
          <p:nvPr/>
        </p:nvSpPr>
        <p:spPr bwMode="auto">
          <a:xfrm rot="10800000">
            <a:off x="8437887" y="3408959"/>
            <a:ext cx="165562" cy="179387"/>
          </a:xfrm>
          <a:prstGeom prst="ellipse">
            <a:avLst/>
          </a:prstGeom>
          <a:solidFill>
            <a:srgbClr val="DC021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Isosceles Triangle 11"/>
          <p:cNvSpPr/>
          <p:nvPr/>
        </p:nvSpPr>
        <p:spPr bwMode="auto">
          <a:xfrm>
            <a:off x="7092918" y="2321049"/>
            <a:ext cx="1344969" cy="1150095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185708" y="4869160"/>
            <a:ext cx="1040686" cy="10801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93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Trap Modified to include vertical laser beams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59340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5949280"/>
            <a:ext cx="7853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 principle 1 skew laser beam would cool all motions</a:t>
            </a:r>
          </a:p>
          <a:p>
            <a:r>
              <a:rPr lang="en-GB" dirty="0" smtClean="0"/>
              <a:t>In practice optical access means two beams are needed,</a:t>
            </a:r>
            <a:r>
              <a:rPr lang="en-GB" b="1" dirty="0" smtClean="0"/>
              <a:t> axial </a:t>
            </a:r>
            <a:r>
              <a:rPr lang="en-GB" dirty="0" smtClean="0"/>
              <a:t>and </a:t>
            </a:r>
            <a:r>
              <a:rPr lang="en-GB" b="1" dirty="0" smtClean="0"/>
              <a:t>radial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3748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543800" cy="494159"/>
          </a:xfrm>
        </p:spPr>
        <p:txBody>
          <a:bodyPr/>
          <a:lstStyle/>
          <a:p>
            <a:r>
              <a:rPr lang="en-GB" dirty="0" smtClean="0"/>
              <a:t>Superconducting Magnet PT</a:t>
            </a:r>
            <a:endParaRPr lang="en-GB" dirty="0"/>
          </a:p>
        </p:txBody>
      </p:sp>
      <p:pic>
        <p:nvPicPr>
          <p:cNvPr id="23" name="Picture 22" descr="spectrap_london_trap.png"/>
          <p:cNvPicPr>
            <a:picLocks noChangeAspect="1"/>
          </p:cNvPicPr>
          <p:nvPr/>
        </p:nvPicPr>
        <p:blipFill>
          <a:blip r:embed="rId3" cstate="print"/>
          <a:srcRect l="24701" r="18381"/>
          <a:stretch>
            <a:fillRect/>
          </a:stretch>
        </p:blipFill>
        <p:spPr>
          <a:xfrm>
            <a:off x="654395" y="2806955"/>
            <a:ext cx="3002589" cy="3918054"/>
          </a:xfrm>
          <a:prstGeom prst="rect">
            <a:avLst/>
          </a:prstGeom>
        </p:spPr>
      </p:pic>
      <p:grpSp>
        <p:nvGrpSpPr>
          <p:cNvPr id="3" name="Group 27"/>
          <p:cNvGrpSpPr/>
          <p:nvPr/>
        </p:nvGrpSpPr>
        <p:grpSpPr>
          <a:xfrm>
            <a:off x="1393525" y="1726835"/>
            <a:ext cx="1152128" cy="1062674"/>
            <a:chOff x="1926754" y="1700808"/>
            <a:chExt cx="1152128" cy="1062674"/>
          </a:xfrm>
        </p:grpSpPr>
        <p:sp>
          <p:nvSpPr>
            <p:cNvPr id="27" name="Oval 26"/>
            <p:cNvSpPr/>
            <p:nvPr/>
          </p:nvSpPr>
          <p:spPr bwMode="auto">
            <a:xfrm>
              <a:off x="1926754" y="1700808"/>
              <a:ext cx="1152128" cy="1062674"/>
            </a:xfrm>
            <a:prstGeom prst="ellipse">
              <a:avLst/>
            </a:prstGeom>
            <a:solidFill>
              <a:srgbClr val="E3632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1" u="none" strike="noStrike" cap="none" normalizeH="0" baseline="0" smtClean="0">
                <a:ln>
                  <a:noFill/>
                </a:ln>
                <a:solidFill>
                  <a:srgbClr val="6E6E6F"/>
                </a:solidFill>
                <a:effectLst/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2171353" y="1931119"/>
              <a:ext cx="675637" cy="623179"/>
            </a:xfrm>
            <a:prstGeom prst="ellipse">
              <a:avLst/>
            </a:prstGeom>
            <a:solidFill>
              <a:srgbClr val="E3632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1" u="none" strike="noStrike" cap="none" normalizeH="0" baseline="0" smtClean="0">
                <a:ln>
                  <a:noFill/>
                </a:ln>
                <a:solidFill>
                  <a:srgbClr val="6E6E6F"/>
                </a:solidFill>
                <a:effectLst/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2330227" y="2060848"/>
              <a:ext cx="355268" cy="35747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1" u="none" strike="noStrike" cap="none" normalizeH="0" baseline="0" dirty="0" smtClean="0">
                <a:ln>
                  <a:noFill/>
                </a:ln>
                <a:solidFill>
                  <a:srgbClr val="6E6E6F"/>
                </a:solidFill>
                <a:effectLst/>
                <a:latin typeface="Verdana" pitchFamily="34" charset="0"/>
                <a:cs typeface="Times New Roman" pitchFamily="18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2598611" y="2086875"/>
            <a:ext cx="1268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sym typeface="Symbol" pitchFamily="18" charset="2"/>
              </a:rPr>
              <a:t>21.2mm</a:t>
            </a:r>
            <a:endParaRPr lang="en-GB" sz="2000" dirty="0"/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1793922" y="2273927"/>
            <a:ext cx="36004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5430290" y="1837459"/>
            <a:ext cx="25005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ym typeface="Symbol" pitchFamily="18" charset="2"/>
              </a:rPr>
              <a:t>Originally designed for use at GSI Darmstadt in an experiment with highly charged ions</a:t>
            </a:r>
            <a:endParaRPr lang="en-GB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860032" y="4266301"/>
            <a:ext cx="4057745" cy="2014867"/>
            <a:chOff x="2670619" y="4869160"/>
            <a:chExt cx="4057745" cy="2014867"/>
          </a:xfrm>
        </p:grpSpPr>
        <p:sp>
          <p:nvSpPr>
            <p:cNvPr id="10" name="Rectangle 9"/>
            <p:cNvSpPr/>
            <p:nvPr/>
          </p:nvSpPr>
          <p:spPr>
            <a:xfrm>
              <a:off x="2670619" y="4869160"/>
              <a:ext cx="3264035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000" dirty="0" smtClean="0">
                  <a:sym typeface="Symbol" pitchFamily="18" charset="2"/>
                </a:rPr>
                <a:t>B </a:t>
              </a:r>
              <a:r>
                <a:rPr lang="en-GB" sz="2000" dirty="0">
                  <a:sym typeface="Symbol" pitchFamily="18" charset="2"/>
                </a:rPr>
                <a:t>=</a:t>
              </a:r>
              <a:r>
                <a:rPr lang="en-GB" sz="2000" dirty="0" smtClean="0">
                  <a:sym typeface="Symbol" pitchFamily="18" charset="2"/>
                </a:rPr>
                <a:t> 1.8T (up </a:t>
              </a:r>
              <a:r>
                <a:rPr lang="en-GB" sz="2000" dirty="0" smtClean="0">
                  <a:sym typeface="Symbol" pitchFamily="18" charset="2"/>
                </a:rPr>
                <a:t>to </a:t>
              </a:r>
              <a:r>
                <a:rPr lang="en-GB" sz="2000" dirty="0" smtClean="0">
                  <a:sym typeface="Symbol" pitchFamily="18" charset="2"/>
                </a:rPr>
                <a:t>2.5T)</a:t>
              </a:r>
              <a:endParaRPr lang="en-GB" sz="2000" dirty="0" smtClean="0">
                <a:sym typeface="Symbol" pitchFamily="18" charset="2"/>
              </a:endParaRPr>
            </a:p>
            <a:p>
              <a:r>
                <a:rPr lang="en-GB" sz="2000" dirty="0" smtClean="0">
                  <a:sym typeface="Symbol" pitchFamily="18" charset="2"/>
                </a:rPr>
                <a:t>Typical trap frequencies</a:t>
              </a:r>
            </a:p>
            <a:p>
              <a:endParaRPr lang="en-GB" dirty="0"/>
            </a:p>
          </p:txBody>
        </p:sp>
        <p:pic>
          <p:nvPicPr>
            <p:cNvPr id="15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40" t="10803" r="17230" b="70957"/>
            <a:stretch/>
          </p:blipFill>
          <p:spPr bwMode="auto">
            <a:xfrm>
              <a:off x="2670619" y="5550561"/>
              <a:ext cx="1072007" cy="13334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4201113" y="5561767"/>
              <a:ext cx="252725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400" dirty="0" smtClean="0">
                  <a:sym typeface="Symbol" pitchFamily="18" charset="2"/>
                </a:rPr>
                <a:t>~200 kHz</a:t>
              </a:r>
            </a:p>
            <a:p>
              <a:r>
                <a:rPr lang="en-GB" sz="2400" dirty="0" smtClean="0"/>
                <a:t>~700 kHz</a:t>
              </a:r>
            </a:p>
            <a:p>
              <a:r>
                <a:rPr lang="en-GB" sz="2400" dirty="0" smtClean="0"/>
                <a:t>~50kHz</a:t>
              </a:r>
              <a:endParaRPr lang="en-GB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389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Lasers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79512" y="1580554"/>
            <a:ext cx="374441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ym typeface="Symbol" pitchFamily="18" charset="2"/>
              </a:rPr>
              <a:t>2 x Violet Diode Lasers, Doppler Cooling</a:t>
            </a:r>
          </a:p>
          <a:p>
            <a:endParaRPr lang="en-GB" sz="2000" dirty="0">
              <a:sym typeface="Symbol" pitchFamily="18" charset="2"/>
            </a:endParaRPr>
          </a:p>
          <a:p>
            <a:r>
              <a:rPr lang="en-GB" sz="2000" dirty="0" smtClean="0">
                <a:sym typeface="Symbol" pitchFamily="18" charset="2"/>
              </a:rPr>
              <a:t>1 x 866nm diode laser for </a:t>
            </a:r>
            <a:r>
              <a:rPr lang="en-GB" sz="2000" dirty="0" err="1" smtClean="0">
                <a:sym typeface="Symbol" pitchFamily="18" charset="2"/>
              </a:rPr>
              <a:t>repumping</a:t>
            </a:r>
            <a:r>
              <a:rPr lang="en-GB" sz="2000" dirty="0" smtClean="0">
                <a:sym typeface="Symbol" pitchFamily="18" charset="2"/>
              </a:rPr>
              <a:t> (with </a:t>
            </a:r>
            <a:r>
              <a:rPr lang="en-GB" sz="2000" dirty="0" err="1" smtClean="0">
                <a:sym typeface="Symbol" pitchFamily="18" charset="2"/>
              </a:rPr>
              <a:t>rf</a:t>
            </a:r>
            <a:r>
              <a:rPr lang="en-GB" sz="2000" dirty="0" smtClean="0">
                <a:sym typeface="Symbol" pitchFamily="18" charset="2"/>
              </a:rPr>
              <a:t> sidebands)</a:t>
            </a:r>
          </a:p>
          <a:p>
            <a:endParaRPr lang="en-GB" sz="2000" dirty="0">
              <a:sym typeface="Symbol" pitchFamily="18" charset="2"/>
            </a:endParaRPr>
          </a:p>
          <a:p>
            <a:r>
              <a:rPr lang="en-GB" sz="2000" dirty="0" smtClean="0">
                <a:sym typeface="Symbol" pitchFamily="18" charset="2"/>
              </a:rPr>
              <a:t>1 x 854nm laser diode for quenching/</a:t>
            </a:r>
            <a:r>
              <a:rPr lang="en-GB" sz="2000" dirty="0" err="1" smtClean="0">
                <a:sym typeface="Symbol" pitchFamily="18" charset="2"/>
              </a:rPr>
              <a:t>repumping</a:t>
            </a:r>
            <a:r>
              <a:rPr lang="en-GB" sz="2000" dirty="0" smtClean="0">
                <a:sym typeface="Symbol" pitchFamily="18" charset="2"/>
              </a:rPr>
              <a:t> (</a:t>
            </a:r>
            <a:r>
              <a:rPr lang="en-GB" sz="2000" b="1" dirty="0" smtClean="0">
                <a:sym typeface="Symbol" pitchFamily="18" charset="2"/>
              </a:rPr>
              <a:t>J-state mixing</a:t>
            </a:r>
            <a:r>
              <a:rPr lang="en-GB" sz="2000" dirty="0" smtClean="0">
                <a:sym typeface="Symbol" pitchFamily="18" charset="2"/>
              </a:rPr>
              <a:t>)</a:t>
            </a:r>
          </a:p>
          <a:p>
            <a:endParaRPr lang="en-GB" sz="2000" dirty="0">
              <a:sym typeface="Symbol" pitchFamily="18" charset="2"/>
            </a:endParaRPr>
          </a:p>
          <a:p>
            <a:r>
              <a:rPr lang="en-GB" sz="2000" dirty="0" smtClean="0">
                <a:sym typeface="Symbol" pitchFamily="18" charset="2"/>
              </a:rPr>
              <a:t>1 x ultra-stable 729nm diode laser for spectroscopy, sideband cooling, manipulation</a:t>
            </a:r>
            <a:endParaRPr lang="en-GB" sz="20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9222" y="1567190"/>
            <a:ext cx="5184576" cy="5199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2874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Trap Modification</a:t>
            </a:r>
            <a:endParaRPr lang="en-GB" dirty="0"/>
          </a:p>
        </p:txBody>
      </p:sp>
      <p:pic>
        <p:nvPicPr>
          <p:cNvPr id="434178" name="Picture 2" descr="C:\Users\dmsegal\Pictures\lab_suma_trap_12\IMG_40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19207"/>
            <a:ext cx="7704856" cy="513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 bwMode="auto">
          <a:xfrm rot="3790798">
            <a:off x="2375756" y="2668308"/>
            <a:ext cx="504056" cy="576064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 rot="5769282">
            <a:off x="4605483" y="2110961"/>
            <a:ext cx="504056" cy="576064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 rot="6146528">
            <a:off x="5879676" y="2035255"/>
            <a:ext cx="504056" cy="576064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835696" y="5301208"/>
            <a:ext cx="332732" cy="288032"/>
          </a:xfrm>
          <a:prstGeom prst="rightArrow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82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Linear Chains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403648" y="1628800"/>
            <a:ext cx="6288037" cy="4681927"/>
            <a:chOff x="1979712" y="1628800"/>
            <a:chExt cx="6288037" cy="4681927"/>
          </a:xfrm>
        </p:grpSpPr>
        <p:pic>
          <p:nvPicPr>
            <p:cNvPr id="31539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15"/>
            <a:stretch/>
          </p:blipFill>
          <p:spPr bwMode="auto">
            <a:xfrm>
              <a:off x="2293256" y="1891127"/>
              <a:ext cx="5974493" cy="441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505315" y="5445224"/>
              <a:ext cx="7761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FF00"/>
                  </a:solidFill>
                </a:rPr>
                <a:t>50µm</a:t>
              </a:r>
              <a:endParaRPr lang="en-GB" dirty="0">
                <a:solidFill>
                  <a:srgbClr val="FFFF0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1979712" y="1628800"/>
              <a:ext cx="913690" cy="5040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1" u="none" strike="noStrike" cap="none" normalizeH="0" baseline="0" smtClean="0">
                <a:ln>
                  <a:noFill/>
                </a:ln>
                <a:solidFill>
                  <a:srgbClr val="6E6E6F"/>
                </a:solidFill>
                <a:effectLst/>
                <a:latin typeface="Verdana" pitchFamily="34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51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29 Ion Chain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" t="2319" r="81904" b="2158"/>
          <a:stretch/>
        </p:blipFill>
        <p:spPr bwMode="auto">
          <a:xfrm rot="5400000">
            <a:off x="3543000" y="167537"/>
            <a:ext cx="2130008" cy="69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 rot="16200000">
            <a:off x="558252" y="4167564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50µm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3491880" y="2276872"/>
            <a:ext cx="252028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591592" y="1809720"/>
            <a:ext cx="432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533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Simulations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err="1" smtClean="0"/>
              <a:t>Matlab</a:t>
            </a:r>
            <a:r>
              <a:rPr lang="en-GB" sz="2400" dirty="0" smtClean="0"/>
              <a:t> code</a:t>
            </a:r>
          </a:p>
          <a:p>
            <a:r>
              <a:rPr lang="en-GB" sz="2400" dirty="0" smtClean="0"/>
              <a:t>Choose a set of trap parameters</a:t>
            </a:r>
          </a:p>
          <a:p>
            <a:r>
              <a:rPr lang="en-GB" sz="2400" dirty="0" smtClean="0"/>
              <a:t>Initialise ions in random positions</a:t>
            </a:r>
          </a:p>
          <a:p>
            <a:r>
              <a:rPr lang="en-GB" sz="2400" dirty="0" smtClean="0"/>
              <a:t>Calculate forces on each ion</a:t>
            </a:r>
          </a:p>
          <a:p>
            <a:r>
              <a:rPr lang="en-GB" sz="2400" dirty="0" smtClean="0"/>
              <a:t>Move each ion in direction of force</a:t>
            </a:r>
          </a:p>
          <a:p>
            <a:r>
              <a:rPr lang="en-GB" sz="2400" dirty="0" smtClean="0"/>
              <a:t>Iterate</a:t>
            </a:r>
          </a:p>
          <a:p>
            <a:r>
              <a:rPr lang="en-GB" sz="2400" dirty="0" smtClean="0"/>
              <a:t>Keep going until a stable configuration is reached</a:t>
            </a:r>
          </a:p>
          <a:p>
            <a:r>
              <a:rPr lang="en-GB" sz="2400" dirty="0" smtClean="0"/>
              <a:t>Rotate around magnetic field, convolve with a point spread function and project into a plane.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3585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2262188"/>
            <a:ext cx="933450" cy="2333625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6024" y="5085184"/>
            <a:ext cx="1511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15 Ion Chain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168488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71713"/>
            <a:ext cx="914400" cy="2314575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6024" y="5085184"/>
            <a:ext cx="1511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15 Ion Chain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161574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76475"/>
            <a:ext cx="914400" cy="2305050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6024" y="5085184"/>
            <a:ext cx="1511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15 Ion Chain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94730" y="3384396"/>
            <a:ext cx="2849170" cy="148476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 gives </a:t>
            </a:r>
            <a:r>
              <a:rPr lang="en-GB" sz="2400" dirty="0" err="1" smtClean="0"/>
              <a:t>zig-zag</a:t>
            </a:r>
            <a:endParaRPr lang="en-GB" sz="2400" dirty="0"/>
          </a:p>
          <a:p>
            <a:r>
              <a:rPr lang="en-GB" sz="2400" dirty="0" smtClean="0"/>
              <a:t>Projected image looks blurred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2642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585" y="203201"/>
            <a:ext cx="7772400" cy="792163"/>
          </a:xfrm>
        </p:spPr>
        <p:txBody>
          <a:bodyPr/>
          <a:lstStyle/>
          <a:p>
            <a:r>
              <a:rPr lang="en-GB"/>
              <a:t>Motion in a rotating frame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700808"/>
            <a:ext cx="4309047" cy="4589462"/>
          </a:xfrm>
        </p:spPr>
        <p:txBody>
          <a:bodyPr/>
          <a:lstStyle/>
          <a:p>
            <a:r>
              <a:rPr lang="en-GB" sz="2000" dirty="0" smtClean="0"/>
              <a:t>In lab frame x and y motions are coupled by </a:t>
            </a:r>
            <a:r>
              <a:rPr lang="en-GB" sz="2000" b="1" dirty="0" err="1" smtClean="0"/>
              <a:t>v</a:t>
            </a:r>
            <a:r>
              <a:rPr lang="en-GB" sz="2000" dirty="0" err="1" smtClean="0"/>
              <a:t>x</a:t>
            </a:r>
            <a:r>
              <a:rPr lang="en-GB" sz="2000" b="1" dirty="0" err="1" smtClean="0"/>
              <a:t>B</a:t>
            </a:r>
            <a:endParaRPr lang="en-GB" sz="2000" b="1" dirty="0" smtClean="0"/>
          </a:p>
          <a:p>
            <a:r>
              <a:rPr lang="en-GB" sz="2000" dirty="0" smtClean="0"/>
              <a:t>Axial motion harmonic</a:t>
            </a:r>
          </a:p>
          <a:p>
            <a:r>
              <a:rPr lang="en-GB" sz="2000" dirty="0" smtClean="0"/>
              <a:t>Radial </a:t>
            </a:r>
            <a:r>
              <a:rPr lang="en-GB" sz="2000" dirty="0"/>
              <a:t>motion appears simpler in a frame rotating at </a:t>
            </a:r>
            <a:r>
              <a:rPr lang="en-GB" sz="2000" dirty="0">
                <a:sym typeface="Symbol" pitchFamily="18" charset="2"/>
              </a:rPr>
              <a:t></a:t>
            </a:r>
            <a:r>
              <a:rPr lang="en-GB" sz="2000" baseline="-25000" dirty="0">
                <a:sym typeface="Symbol" pitchFamily="18" charset="2"/>
              </a:rPr>
              <a:t>c</a:t>
            </a:r>
            <a:r>
              <a:rPr lang="en-GB" sz="2000" dirty="0">
                <a:sym typeface="Symbol" pitchFamily="18" charset="2"/>
              </a:rPr>
              <a:t>/2 </a:t>
            </a:r>
          </a:p>
          <a:p>
            <a:r>
              <a:rPr lang="en-GB" sz="2000" dirty="0">
                <a:sym typeface="Symbol" pitchFamily="18" charset="2"/>
              </a:rPr>
              <a:t>In this frame the magnetic force is cancelled by the </a:t>
            </a:r>
            <a:r>
              <a:rPr lang="en-GB" sz="2000" dirty="0" err="1">
                <a:sym typeface="Symbol" pitchFamily="18" charset="2"/>
              </a:rPr>
              <a:t>Coriolis</a:t>
            </a:r>
            <a:r>
              <a:rPr lang="en-GB" sz="2000" dirty="0">
                <a:sym typeface="Symbol" pitchFamily="18" charset="2"/>
              </a:rPr>
              <a:t> force</a:t>
            </a:r>
          </a:p>
          <a:p>
            <a:r>
              <a:rPr lang="en-GB" sz="2000" dirty="0">
                <a:sym typeface="Symbol" pitchFamily="18" charset="2"/>
              </a:rPr>
              <a:t>Radial co-ordinates decouple</a:t>
            </a:r>
          </a:p>
          <a:p>
            <a:endParaRPr lang="en-GB" sz="2000" dirty="0">
              <a:sym typeface="Symbol" pitchFamily="18" charset="2"/>
            </a:endParaRPr>
          </a:p>
          <a:p>
            <a:endParaRPr lang="en-GB" sz="2000" dirty="0">
              <a:sym typeface="Symbol" pitchFamily="18" charset="2"/>
            </a:endParaRPr>
          </a:p>
          <a:p>
            <a:endParaRPr lang="en-GB" sz="2000" dirty="0">
              <a:sym typeface="Symbol" pitchFamily="18" charset="2"/>
            </a:endParaRPr>
          </a:p>
          <a:p>
            <a:r>
              <a:rPr lang="en-GB" sz="2000" dirty="0">
                <a:sym typeface="Symbol" pitchFamily="18" charset="2"/>
              </a:rPr>
              <a:t>The ion appears to move in a 2D harmonic well in the radial plane</a:t>
            </a:r>
          </a:p>
          <a:p>
            <a:r>
              <a:rPr lang="en-GB" sz="2000" dirty="0">
                <a:sym typeface="Symbol" pitchFamily="18" charset="2"/>
              </a:rPr>
              <a:t>Curvature of well is the same in both dimensions</a:t>
            </a:r>
            <a:endParaRPr lang="en-GB" sz="2000" dirty="0"/>
          </a:p>
        </p:txBody>
      </p:sp>
      <p:pic>
        <p:nvPicPr>
          <p:cNvPr id="36455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437112"/>
            <a:ext cx="233435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Group 13"/>
          <p:cNvGrpSpPr/>
          <p:nvPr/>
        </p:nvGrpSpPr>
        <p:grpSpPr>
          <a:xfrm>
            <a:off x="4994031" y="3861048"/>
            <a:ext cx="4149969" cy="2488153"/>
            <a:chOff x="4994031" y="3861048"/>
            <a:chExt cx="4149969" cy="2488153"/>
          </a:xfrm>
        </p:grpSpPr>
        <p:pic>
          <p:nvPicPr>
            <p:cNvPr id="36454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94031" y="4077072"/>
              <a:ext cx="4149969" cy="1685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4549" name="Text Box 5"/>
            <p:cNvSpPr txBox="1">
              <a:spLocks noChangeArrowheads="1"/>
            </p:cNvSpPr>
            <p:nvPr/>
          </p:nvSpPr>
          <p:spPr bwMode="auto">
            <a:xfrm>
              <a:off x="5036528" y="6010647"/>
              <a:ext cx="17283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GB" dirty="0"/>
                <a:t>Rotating frame</a:t>
              </a:r>
            </a:p>
          </p:txBody>
        </p:sp>
        <p:sp>
          <p:nvSpPr>
            <p:cNvPr id="364550" name="Text Box 6"/>
            <p:cNvSpPr txBox="1">
              <a:spLocks noChangeArrowheads="1"/>
            </p:cNvSpPr>
            <p:nvPr/>
          </p:nvSpPr>
          <p:spPr bwMode="auto">
            <a:xfrm>
              <a:off x="7498374" y="5997946"/>
              <a:ext cx="122822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GB" dirty="0"/>
                <a:t>Lab frame</a:t>
              </a:r>
            </a:p>
          </p:txBody>
        </p:sp>
        <p:sp>
          <p:nvSpPr>
            <p:cNvPr id="364555" name="Text Box 11"/>
            <p:cNvSpPr txBox="1">
              <a:spLocks noChangeArrowheads="1"/>
            </p:cNvSpPr>
            <p:nvPr/>
          </p:nvSpPr>
          <p:spPr bwMode="auto">
            <a:xfrm>
              <a:off x="5940152" y="3861048"/>
              <a:ext cx="16930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b="0" dirty="0"/>
                <a:t>Typical motion</a:t>
              </a:r>
            </a:p>
          </p:txBody>
        </p:sp>
      </p:grpSp>
      <p:pic>
        <p:nvPicPr>
          <p:cNvPr id="4751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9664" y="1599417"/>
            <a:ext cx="2664296" cy="225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5139" name="Picture 3"/>
          <p:cNvPicPr>
            <a:picLocks noChangeAspect="1" noChangeArrowheads="1"/>
          </p:cNvPicPr>
          <p:nvPr/>
        </p:nvPicPr>
        <p:blipFill>
          <a:blip r:embed="rId5" cstate="print"/>
          <a:srcRect l="32184" t="24570" r="32379" b="48385"/>
          <a:stretch>
            <a:fillRect/>
          </a:stretch>
        </p:blipFill>
        <p:spPr bwMode="auto">
          <a:xfrm>
            <a:off x="4546884" y="4077072"/>
            <a:ext cx="4479627" cy="21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810" y="4913784"/>
            <a:ext cx="2404004" cy="68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795" y="6336500"/>
            <a:ext cx="435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</a:t>
            </a:r>
            <a:r>
              <a:rPr lang="en-GB" sz="2000" dirty="0" smtClean="0"/>
              <a:t>t </a:t>
            </a:r>
            <a:r>
              <a:rPr lang="el-GR" sz="2000" dirty="0" smtClean="0"/>
              <a:t>ω</a:t>
            </a:r>
            <a:r>
              <a:rPr lang="en-GB" sz="2000" baseline="-25000" dirty="0" smtClean="0"/>
              <a:t>z</a:t>
            </a:r>
            <a:r>
              <a:rPr lang="en-GB" sz="2000" dirty="0" smtClean="0"/>
              <a:t>=</a:t>
            </a:r>
            <a:r>
              <a:rPr lang="el-GR" sz="2000" dirty="0" smtClean="0"/>
              <a:t>ω</a:t>
            </a:r>
            <a:r>
              <a:rPr lang="en-GB" sz="2000" baseline="-25000" dirty="0" smtClean="0"/>
              <a:t>c </a:t>
            </a:r>
            <a:r>
              <a:rPr lang="en-GB" sz="2000" dirty="0" smtClean="0"/>
              <a:t>/</a:t>
            </a:r>
            <a:r>
              <a:rPr lang="el-GR" sz="2000" dirty="0" smtClean="0"/>
              <a:t>√</a:t>
            </a:r>
            <a:r>
              <a:rPr lang="en-GB" sz="2000" dirty="0" smtClean="0"/>
              <a:t>6 trap is ‘spherical’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75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Larger Ion Coulomb Crystals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72816"/>
            <a:ext cx="6110064" cy="4457700"/>
          </a:xfrm>
        </p:spPr>
        <p:txBody>
          <a:bodyPr/>
          <a:lstStyle/>
          <a:p>
            <a:r>
              <a:rPr lang="en-GB" sz="2000" dirty="0" smtClean="0">
                <a:sym typeface="Symbol"/>
              </a:rPr>
              <a:t>’</a:t>
            </a:r>
            <a:r>
              <a:rPr lang="en-GB" sz="2000" baseline="-25000" dirty="0" smtClean="0">
                <a:sym typeface="Symbol"/>
              </a:rPr>
              <a:t>r </a:t>
            </a:r>
            <a:r>
              <a:rPr lang="en-GB" sz="2000" dirty="0" smtClean="0">
                <a:sym typeface="Symbol"/>
              </a:rPr>
              <a:t>is the rotation frequency of the crystal in the lab frame.</a:t>
            </a:r>
          </a:p>
          <a:p>
            <a:endParaRPr lang="en-GB" sz="2000" dirty="0" smtClean="0">
              <a:sym typeface="Symbol"/>
            </a:endParaRPr>
          </a:p>
          <a:p>
            <a:r>
              <a:rPr lang="en-GB" sz="2000" dirty="0" smtClean="0">
                <a:sym typeface="Symbol"/>
              </a:rPr>
              <a:t></a:t>
            </a:r>
            <a:r>
              <a:rPr lang="en-GB" sz="2000" baseline="-25000" dirty="0" smtClean="0">
                <a:sym typeface="Symbol"/>
              </a:rPr>
              <a:t>r</a:t>
            </a:r>
            <a:r>
              <a:rPr lang="en-GB" sz="2000" dirty="0">
                <a:sym typeface="Symbol"/>
              </a:rPr>
              <a:t> </a:t>
            </a:r>
            <a:r>
              <a:rPr lang="en-GB" sz="2000" dirty="0" smtClean="0">
                <a:sym typeface="Symbol"/>
              </a:rPr>
              <a:t>is the rotation frequency in the rotating frame</a:t>
            </a:r>
            <a:r>
              <a:rPr lang="en-GB" sz="2000" dirty="0" smtClean="0"/>
              <a:t> </a:t>
            </a:r>
          </a:p>
          <a:p>
            <a:endParaRPr lang="en-GB" sz="2000" dirty="0" smtClean="0"/>
          </a:p>
          <a:p>
            <a:r>
              <a:rPr lang="en-GB" sz="2000" dirty="0" smtClean="0"/>
              <a:t>The number density of ions in the trap is given by</a:t>
            </a:r>
          </a:p>
          <a:p>
            <a:endParaRPr lang="en-GB" sz="2000" dirty="0"/>
          </a:p>
          <a:p>
            <a:r>
              <a:rPr lang="en-GB" sz="2000" dirty="0" smtClean="0"/>
              <a:t>This has a maximum value when </a:t>
            </a:r>
            <a:r>
              <a:rPr lang="en-GB" sz="2000" dirty="0" smtClean="0">
                <a:sym typeface="Symbol"/>
              </a:rPr>
              <a:t>’</a:t>
            </a:r>
            <a:r>
              <a:rPr lang="en-GB" sz="2000" baseline="-25000" dirty="0" smtClean="0">
                <a:sym typeface="Symbol"/>
              </a:rPr>
              <a:t>r</a:t>
            </a:r>
            <a:r>
              <a:rPr lang="en-GB" sz="2000" dirty="0" smtClean="0">
                <a:sym typeface="Symbol"/>
              </a:rPr>
              <a:t> = </a:t>
            </a:r>
            <a:r>
              <a:rPr lang="en-GB" sz="2000" baseline="-25000" dirty="0" smtClean="0">
                <a:sym typeface="Symbol"/>
              </a:rPr>
              <a:t>c</a:t>
            </a:r>
            <a:r>
              <a:rPr lang="en-GB" sz="2000" dirty="0" smtClean="0">
                <a:sym typeface="Symbol"/>
              </a:rPr>
              <a:t>/2</a:t>
            </a:r>
          </a:p>
          <a:p>
            <a:endParaRPr lang="en-GB" sz="2000" dirty="0">
              <a:sym typeface="Symbol"/>
            </a:endParaRPr>
          </a:p>
          <a:p>
            <a:r>
              <a:rPr lang="en-GB" sz="2000" dirty="0" smtClean="0">
                <a:sym typeface="Symbol"/>
              </a:rPr>
              <a:t>i.e. when the crystal is stationary in the rotating </a:t>
            </a:r>
            <a:r>
              <a:rPr lang="en-GB" sz="2000" dirty="0">
                <a:sym typeface="Symbol"/>
              </a:rPr>
              <a:t>frame </a:t>
            </a:r>
            <a:r>
              <a:rPr lang="en-GB" sz="2000" dirty="0" smtClean="0">
                <a:sym typeface="Symbol"/>
              </a:rPr>
              <a:t>(</a:t>
            </a:r>
            <a:r>
              <a:rPr lang="en-GB" sz="2000" baseline="-25000" dirty="0" smtClean="0">
                <a:sym typeface="Symbol"/>
              </a:rPr>
              <a:t>r</a:t>
            </a:r>
            <a:r>
              <a:rPr lang="en-GB" sz="2000" dirty="0" smtClean="0">
                <a:sym typeface="Symbol"/>
              </a:rPr>
              <a:t>=0)</a:t>
            </a:r>
            <a:endParaRPr lang="en-GB" sz="2000" dirty="0">
              <a:sym typeface="Symbol"/>
            </a:endParaRPr>
          </a:p>
          <a:p>
            <a:endParaRPr lang="en-GB" sz="2000" dirty="0" smtClean="0">
              <a:sym typeface="Symbol"/>
            </a:endParaRPr>
          </a:p>
          <a:p>
            <a:r>
              <a:rPr lang="en-GB" sz="2000" dirty="0" smtClean="0">
                <a:sym typeface="Symbol"/>
              </a:rPr>
              <a:t>This can be achieved by using a ‘rotating wall’ - but you can get close with good Doppler cooling</a:t>
            </a:r>
          </a:p>
          <a:p>
            <a:endParaRPr lang="en-GB" sz="2000" dirty="0" smtClean="0">
              <a:sym typeface="Symbol"/>
            </a:endParaRPr>
          </a:p>
          <a:p>
            <a:endParaRPr lang="en-GB" sz="2000" dirty="0" smtClean="0">
              <a:sym typeface="Symbol"/>
            </a:endParaRPr>
          </a:p>
          <a:p>
            <a:endParaRPr lang="en-GB" sz="2000" dirty="0" smtClean="0">
              <a:sym typeface="Symbol"/>
            </a:endParaRPr>
          </a:p>
          <a:p>
            <a:endParaRPr lang="en-GB" baseline="30000" dirty="0" smtClean="0">
              <a:sym typeface="Symbol"/>
            </a:endParaRPr>
          </a:p>
          <a:p>
            <a:endParaRPr lang="en-GB" baseline="30000" dirty="0"/>
          </a:p>
          <a:p>
            <a:endParaRPr lang="en-GB" dirty="0"/>
          </a:p>
        </p:txBody>
      </p:sp>
      <p:pic>
        <p:nvPicPr>
          <p:cNvPr id="439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88" y="3284984"/>
            <a:ext cx="276477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9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141622"/>
            <a:ext cx="2084066" cy="50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96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Rotation frequency of Coulomb crystals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43100"/>
            <a:ext cx="4248472" cy="4726260"/>
          </a:xfrm>
        </p:spPr>
        <p:txBody>
          <a:bodyPr/>
          <a:lstStyle/>
          <a:p>
            <a:r>
              <a:rPr lang="en-GB" dirty="0">
                <a:sym typeface="Symbol"/>
              </a:rPr>
              <a:t>T</a:t>
            </a:r>
            <a:r>
              <a:rPr lang="en-GB" dirty="0" smtClean="0">
                <a:sym typeface="Symbol"/>
              </a:rPr>
              <a:t>he </a:t>
            </a:r>
            <a:r>
              <a:rPr lang="en-GB" dirty="0">
                <a:sym typeface="Symbol"/>
              </a:rPr>
              <a:t>stiffness of the effective potential in the radial plane is affected by the rotation of the ion crystal in that </a:t>
            </a:r>
            <a:r>
              <a:rPr lang="en-GB" dirty="0" smtClean="0">
                <a:sym typeface="Symbol"/>
              </a:rPr>
              <a:t>frame</a:t>
            </a:r>
          </a:p>
          <a:p>
            <a:endParaRPr lang="en-GB" dirty="0">
              <a:sym typeface="Symbol"/>
            </a:endParaRPr>
          </a:p>
          <a:p>
            <a:r>
              <a:rPr lang="en-GB" dirty="0" smtClean="0"/>
              <a:t>The </a:t>
            </a:r>
            <a:r>
              <a:rPr lang="en-GB" b="1" i="1" dirty="0" smtClean="0"/>
              <a:t>effective</a:t>
            </a:r>
            <a:r>
              <a:rPr lang="en-GB" dirty="0" smtClean="0"/>
              <a:t> radial potential in the rotating frame is characterised by </a:t>
            </a:r>
            <a:r>
              <a:rPr lang="en-GB" dirty="0" smtClean="0">
                <a:sym typeface="Symbol"/>
              </a:rPr>
              <a:t></a:t>
            </a:r>
            <a:r>
              <a:rPr lang="en-GB" baseline="-25000" dirty="0" smtClean="0">
                <a:sym typeface="Symbol"/>
              </a:rPr>
              <a:t>T</a:t>
            </a:r>
          </a:p>
          <a:p>
            <a:endParaRPr lang="en-GB" baseline="-25000" dirty="0">
              <a:sym typeface="Symbol"/>
            </a:endParaRPr>
          </a:p>
          <a:p>
            <a:endParaRPr lang="en-GB" dirty="0" smtClean="0">
              <a:sym typeface="Symbol"/>
            </a:endParaRPr>
          </a:p>
          <a:p>
            <a:r>
              <a:rPr lang="en-GB" dirty="0" smtClean="0">
                <a:sym typeface="Symbol"/>
              </a:rPr>
              <a:t>We can measure the radial size of a crystal and use this to infer the rotation frequency</a:t>
            </a:r>
          </a:p>
          <a:p>
            <a:endParaRPr lang="en-GB" dirty="0">
              <a:sym typeface="Symbol"/>
            </a:endParaRPr>
          </a:p>
          <a:p>
            <a:r>
              <a:rPr lang="en-GB" dirty="0">
                <a:sym typeface="Symbol"/>
              </a:rPr>
              <a:t></a:t>
            </a:r>
            <a:r>
              <a:rPr lang="en-GB" baseline="-25000" dirty="0" smtClean="0">
                <a:sym typeface="Symbol"/>
              </a:rPr>
              <a:t>T</a:t>
            </a:r>
            <a:r>
              <a:rPr lang="en-GB" dirty="0" smtClean="0">
                <a:sym typeface="Symbol"/>
              </a:rPr>
              <a:t> and </a:t>
            </a:r>
            <a:r>
              <a:rPr lang="en-GB" baseline="-25000" dirty="0" smtClean="0">
                <a:sym typeface="Symbol"/>
              </a:rPr>
              <a:t>r</a:t>
            </a:r>
            <a:r>
              <a:rPr lang="en-GB" dirty="0" smtClean="0">
                <a:sym typeface="Symbol"/>
              </a:rPr>
              <a:t> are related through</a:t>
            </a:r>
          </a:p>
          <a:p>
            <a:endParaRPr lang="en-GB" baseline="-25000" dirty="0" smtClean="0">
              <a:sym typeface="Symbol"/>
            </a:endParaRPr>
          </a:p>
        </p:txBody>
      </p:sp>
      <p:pic>
        <p:nvPicPr>
          <p:cNvPr id="441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192" y="5085184"/>
            <a:ext cx="38671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748" y="2957373"/>
            <a:ext cx="1767488" cy="747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370572" y="3413757"/>
            <a:ext cx="2791149" cy="680157"/>
            <a:chOff x="6516216" y="3160929"/>
            <a:chExt cx="2791149" cy="680157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0411" y="3160929"/>
              <a:ext cx="2404004" cy="680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516216" y="3205812"/>
              <a:ext cx="27911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i="0" dirty="0" smtClean="0"/>
                <a:t>(                  )</a:t>
              </a:r>
              <a:endParaRPr lang="en-GB" sz="2800" i="0" dirty="0"/>
            </a:p>
          </p:txBody>
        </p:sp>
      </p:grpSp>
    </p:spTree>
    <p:extLst>
      <p:ext uri="{BB962C8B-B14F-4D97-AF65-F5344CB8AC3E}">
        <p14:creationId xmlns:p14="http://schemas.microsoft.com/office/powerpoint/2010/main" val="58780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Linear – </a:t>
            </a:r>
            <a:r>
              <a:rPr lang="en-GB" dirty="0" err="1"/>
              <a:t>z</a:t>
            </a:r>
            <a:r>
              <a:rPr lang="en-GB" dirty="0" err="1" smtClean="0"/>
              <a:t>ig-zag</a:t>
            </a:r>
            <a:r>
              <a:rPr lang="en-GB" dirty="0" smtClean="0"/>
              <a:t> transitions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1872208" cy="4457700"/>
          </a:xfrm>
        </p:spPr>
        <p:txBody>
          <a:bodyPr/>
          <a:lstStyle/>
          <a:p>
            <a:r>
              <a:rPr lang="en-GB" dirty="0" smtClean="0"/>
              <a:t>We measure the axial voltage at which the linear to </a:t>
            </a:r>
            <a:r>
              <a:rPr lang="en-GB" dirty="0" err="1" smtClean="0"/>
              <a:t>zig</a:t>
            </a:r>
            <a:r>
              <a:rPr lang="en-GB" dirty="0" smtClean="0"/>
              <a:t> </a:t>
            </a:r>
            <a:r>
              <a:rPr lang="en-GB" dirty="0" err="1" smtClean="0"/>
              <a:t>zag</a:t>
            </a:r>
            <a:r>
              <a:rPr lang="en-GB" dirty="0" smtClean="0"/>
              <a:t> transition occurs</a:t>
            </a:r>
          </a:p>
          <a:p>
            <a:endParaRPr lang="en-GB" dirty="0"/>
          </a:p>
          <a:p>
            <a:r>
              <a:rPr lang="en-GB" dirty="0" smtClean="0"/>
              <a:t>Comparison to the predicted transitions assuming </a:t>
            </a:r>
            <a:r>
              <a:rPr lang="en-GB" dirty="0" smtClean="0">
                <a:sym typeface="Symbol"/>
              </a:rPr>
              <a:t></a:t>
            </a:r>
            <a:r>
              <a:rPr lang="en-GB" baseline="-25000" dirty="0" smtClean="0">
                <a:sym typeface="Symbol"/>
              </a:rPr>
              <a:t>r</a:t>
            </a:r>
            <a:r>
              <a:rPr lang="en-GB" dirty="0" smtClean="0"/>
              <a:t>=0 shows that the density is </a:t>
            </a:r>
            <a:r>
              <a:rPr lang="en-GB" b="1" i="1" dirty="0" smtClean="0"/>
              <a:t>not</a:t>
            </a:r>
            <a:r>
              <a:rPr lang="en-GB" dirty="0" smtClean="0"/>
              <a:t> maximal for </a:t>
            </a:r>
            <a:r>
              <a:rPr lang="en-GB" dirty="0" err="1" smtClean="0"/>
              <a:t>zig-zag</a:t>
            </a:r>
            <a:r>
              <a:rPr lang="en-GB" dirty="0" smtClean="0"/>
              <a:t> chains</a:t>
            </a:r>
            <a:endParaRPr lang="en-GB" dirty="0"/>
          </a:p>
        </p:txBody>
      </p:sp>
      <p:pic>
        <p:nvPicPr>
          <p:cNvPr id="4403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" r="5053"/>
          <a:stretch/>
        </p:blipFill>
        <p:spPr bwMode="auto">
          <a:xfrm>
            <a:off x="2620370" y="1957185"/>
            <a:ext cx="6523630" cy="4414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42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8175"/>
          </a:xfrm>
        </p:spPr>
        <p:txBody>
          <a:bodyPr/>
          <a:lstStyle/>
          <a:p>
            <a:r>
              <a:rPr lang="en-GB" dirty="0" smtClean="0"/>
              <a:t>Zoo of crystal shapes</a:t>
            </a:r>
            <a:endParaRPr lang="en-GB" dirty="0"/>
          </a:p>
        </p:txBody>
      </p:sp>
      <p:pic>
        <p:nvPicPr>
          <p:cNvPr id="3174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50"/>
          <a:stretch/>
        </p:blipFill>
        <p:spPr bwMode="auto">
          <a:xfrm>
            <a:off x="179512" y="1837545"/>
            <a:ext cx="8863721" cy="402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28384" y="5835866"/>
            <a:ext cx="978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100 µm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85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Flatter crystals cool better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620" y="3068960"/>
            <a:ext cx="3687638" cy="3610658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Compare crystal shape to simulation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Infer a value of </a:t>
            </a:r>
            <a:r>
              <a:rPr lang="en-GB" dirty="0">
                <a:sym typeface="Symbol"/>
              </a:rPr>
              <a:t></a:t>
            </a:r>
            <a:r>
              <a:rPr lang="en-GB" baseline="-25000" dirty="0" smtClean="0">
                <a:sym typeface="Symbol"/>
              </a:rPr>
              <a:t>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Plot </a:t>
            </a:r>
            <a:r>
              <a:rPr lang="en-GB" dirty="0">
                <a:sym typeface="Symbol"/>
              </a:rPr>
              <a:t></a:t>
            </a:r>
            <a:r>
              <a:rPr lang="en-GB" baseline="-25000" dirty="0" smtClean="0">
                <a:sym typeface="Symbol"/>
              </a:rPr>
              <a:t>T  </a:t>
            </a:r>
            <a:r>
              <a:rPr lang="en-GB" dirty="0" smtClean="0"/>
              <a:t>against </a:t>
            </a:r>
            <a:r>
              <a:rPr lang="en-GB" dirty="0" smtClean="0">
                <a:sym typeface="Symbol"/>
              </a:rPr>
              <a:t></a:t>
            </a:r>
            <a:r>
              <a:rPr lang="en-GB" baseline="-25000" dirty="0" smtClean="0">
                <a:sym typeface="Symbol"/>
              </a:rPr>
              <a:t>z</a:t>
            </a:r>
            <a:endParaRPr lang="en-GB" baseline="-25000" dirty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Circles of different diameter correspond to different values of </a:t>
            </a:r>
            <a:r>
              <a:rPr lang="en-GB" dirty="0" smtClean="0">
                <a:sym typeface="Symbol"/>
              </a:rPr>
              <a:t></a:t>
            </a:r>
            <a:r>
              <a:rPr lang="en-GB" baseline="-25000" dirty="0" smtClean="0">
                <a:sym typeface="Symbol"/>
              </a:rPr>
              <a:t>r</a:t>
            </a:r>
            <a:endParaRPr lang="en-GB" baseline="-25000" dirty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Tight axial confinement gives flat crystals that nearly rotate at </a:t>
            </a:r>
            <a:r>
              <a:rPr lang="en-GB" dirty="0" smtClean="0">
                <a:sym typeface="Symbol"/>
              </a:rPr>
              <a:t></a:t>
            </a:r>
            <a:r>
              <a:rPr lang="en-GB" baseline="-25000" dirty="0" smtClean="0">
                <a:sym typeface="Symbol"/>
              </a:rPr>
              <a:t>c</a:t>
            </a:r>
            <a:r>
              <a:rPr lang="en-GB" dirty="0" smtClean="0">
                <a:sym typeface="Symbol"/>
              </a:rPr>
              <a:t>/</a:t>
            </a:r>
            <a:r>
              <a:rPr lang="en-GB" dirty="0" smtClean="0"/>
              <a:t>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Weak axial confinement gives strings that don’t rotate so fast</a:t>
            </a:r>
            <a:endParaRPr lang="en-GB" baseline="-25000" dirty="0">
              <a:sym typeface="Symbol"/>
            </a:endParaRPr>
          </a:p>
        </p:txBody>
      </p:sp>
      <p:pic>
        <p:nvPicPr>
          <p:cNvPr id="442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08" y="1844824"/>
            <a:ext cx="5328592" cy="483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7" y="1844824"/>
            <a:ext cx="38671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Controlling the shape of the Ion Coulomb Crystal</a:t>
            </a:r>
            <a:endParaRPr lang="en-GB" dirty="0"/>
          </a:p>
        </p:txBody>
      </p:sp>
      <p:pic>
        <p:nvPicPr>
          <p:cNvPr id="5" name="11IonSquashFast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6637" t="2794" r="13809" b="3243"/>
          <a:stretch/>
        </p:blipFill>
        <p:spPr>
          <a:xfrm rot="-120000">
            <a:off x="2781027" y="1904088"/>
            <a:ext cx="3477023" cy="4626570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 bwMode="auto">
          <a:xfrm>
            <a:off x="2585289" y="1795571"/>
            <a:ext cx="3828212" cy="4860955"/>
          </a:xfrm>
          <a:prstGeom prst="frame">
            <a:avLst/>
          </a:prstGeom>
          <a:solidFill>
            <a:srgbClr val="1B080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6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Stills from movie</a:t>
            </a:r>
            <a:endParaRPr lang="en-GB" dirty="0"/>
          </a:p>
        </p:txBody>
      </p:sp>
      <p:pic>
        <p:nvPicPr>
          <p:cNvPr id="4771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6" t="26613" r="35163" b="3856"/>
          <a:stretch/>
        </p:blipFill>
        <p:spPr bwMode="auto">
          <a:xfrm>
            <a:off x="568034" y="1767892"/>
            <a:ext cx="2442498" cy="309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9" t="27284" r="35050" b="3185"/>
          <a:stretch/>
        </p:blipFill>
        <p:spPr bwMode="auto">
          <a:xfrm>
            <a:off x="6072497" y="1772816"/>
            <a:ext cx="2442499" cy="309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Group 56"/>
          <p:cNvGrpSpPr/>
          <p:nvPr/>
        </p:nvGrpSpPr>
        <p:grpSpPr>
          <a:xfrm>
            <a:off x="6327927" y="4919225"/>
            <a:ext cx="1832298" cy="1780706"/>
            <a:chOff x="6327927" y="4919225"/>
            <a:chExt cx="1832298" cy="1780706"/>
          </a:xfrm>
        </p:grpSpPr>
        <p:grpSp>
          <p:nvGrpSpPr>
            <p:cNvPr id="16" name="Group 15"/>
            <p:cNvGrpSpPr/>
            <p:nvPr/>
          </p:nvGrpSpPr>
          <p:grpSpPr>
            <a:xfrm>
              <a:off x="6327927" y="4919225"/>
              <a:ext cx="1832298" cy="1780706"/>
              <a:chOff x="6327927" y="4919225"/>
              <a:chExt cx="1832298" cy="1780706"/>
            </a:xfrm>
          </p:grpSpPr>
          <p:sp>
            <p:nvSpPr>
              <p:cNvPr id="28" name="Oval 13"/>
              <p:cNvSpPr>
                <a:spLocks noChangeArrowheads="1"/>
              </p:cNvSpPr>
              <p:nvPr/>
            </p:nvSpPr>
            <p:spPr bwMode="auto">
              <a:xfrm rot="10800000">
                <a:off x="7138877" y="4919225"/>
                <a:ext cx="165561" cy="180975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Oval 14"/>
              <p:cNvSpPr>
                <a:spLocks noChangeArrowheads="1"/>
              </p:cNvSpPr>
              <p:nvPr/>
            </p:nvSpPr>
            <p:spPr bwMode="auto">
              <a:xfrm rot="10800000">
                <a:off x="6383613" y="6170474"/>
                <a:ext cx="165561" cy="179388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Oval 18"/>
              <p:cNvSpPr>
                <a:spLocks noChangeArrowheads="1"/>
              </p:cNvSpPr>
              <p:nvPr/>
            </p:nvSpPr>
            <p:spPr bwMode="auto">
              <a:xfrm rot="10800000">
                <a:off x="7894143" y="6178264"/>
                <a:ext cx="165562" cy="179387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Oval 13"/>
              <p:cNvSpPr>
                <a:spLocks noChangeArrowheads="1"/>
              </p:cNvSpPr>
              <p:nvPr/>
            </p:nvSpPr>
            <p:spPr bwMode="auto">
              <a:xfrm rot="8400000">
                <a:off x="6607311" y="5076371"/>
                <a:ext cx="165561" cy="180975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Oval 14"/>
              <p:cNvSpPr>
                <a:spLocks noChangeArrowheads="1"/>
              </p:cNvSpPr>
              <p:nvPr/>
            </p:nvSpPr>
            <p:spPr bwMode="auto">
              <a:xfrm rot="8400000">
                <a:off x="6832523" y="6520543"/>
                <a:ext cx="165561" cy="179388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auto">
              <a:xfrm rot="8400000">
                <a:off x="7994663" y="5555560"/>
                <a:ext cx="165562" cy="179387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Oval 13"/>
              <p:cNvSpPr>
                <a:spLocks noChangeArrowheads="1"/>
              </p:cNvSpPr>
              <p:nvPr/>
            </p:nvSpPr>
            <p:spPr bwMode="auto">
              <a:xfrm rot="13200000">
                <a:off x="7710270" y="5069820"/>
                <a:ext cx="165561" cy="180975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 rot="13200000">
                <a:off x="6327927" y="5543044"/>
                <a:ext cx="165561" cy="179388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Oval 18"/>
              <p:cNvSpPr>
                <a:spLocks noChangeArrowheads="1"/>
              </p:cNvSpPr>
              <p:nvPr/>
            </p:nvSpPr>
            <p:spPr bwMode="auto">
              <a:xfrm rot="13200000">
                <a:off x="7480053" y="6519961"/>
                <a:ext cx="165562" cy="179387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Oval 13"/>
              <p:cNvSpPr>
                <a:spLocks noChangeArrowheads="1"/>
              </p:cNvSpPr>
              <p:nvPr/>
            </p:nvSpPr>
            <p:spPr bwMode="auto">
              <a:xfrm rot="10800000">
                <a:off x="7122631" y="5727907"/>
                <a:ext cx="165561" cy="18097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Oval 13"/>
            <p:cNvSpPr>
              <a:spLocks noChangeArrowheads="1"/>
            </p:cNvSpPr>
            <p:nvPr/>
          </p:nvSpPr>
          <p:spPr bwMode="auto">
            <a:xfrm rot="10800000">
              <a:off x="7162765" y="5733810"/>
              <a:ext cx="165561" cy="180975"/>
            </a:xfrm>
            <a:prstGeom prst="ellipse">
              <a:avLst/>
            </a:prstGeom>
            <a:solidFill>
              <a:srgbClr val="DC0217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502598" y="5492853"/>
            <a:ext cx="589184" cy="554042"/>
            <a:chOff x="1502598" y="5492853"/>
            <a:chExt cx="589184" cy="554042"/>
          </a:xfrm>
        </p:grpSpPr>
        <p:grpSp>
          <p:nvGrpSpPr>
            <p:cNvPr id="56" name="Group 55"/>
            <p:cNvGrpSpPr/>
            <p:nvPr/>
          </p:nvGrpSpPr>
          <p:grpSpPr>
            <a:xfrm>
              <a:off x="1502598" y="5492853"/>
              <a:ext cx="589184" cy="554042"/>
              <a:chOff x="1502598" y="5492853"/>
              <a:chExt cx="589184" cy="554042"/>
            </a:xfrm>
          </p:grpSpPr>
          <p:sp>
            <p:nvSpPr>
              <p:cNvPr id="50" name="Oval 13"/>
              <p:cNvSpPr>
                <a:spLocks noChangeArrowheads="1"/>
              </p:cNvSpPr>
              <p:nvPr/>
            </p:nvSpPr>
            <p:spPr bwMode="auto">
              <a:xfrm rot="10800000">
                <a:off x="1708860" y="5492853"/>
                <a:ext cx="165561" cy="180975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1" name="Oval 14"/>
              <p:cNvSpPr>
                <a:spLocks noChangeArrowheads="1"/>
              </p:cNvSpPr>
              <p:nvPr/>
            </p:nvSpPr>
            <p:spPr bwMode="auto">
              <a:xfrm rot="10800000">
                <a:off x="1502598" y="5867507"/>
                <a:ext cx="165561" cy="179388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2" name="Oval 18"/>
              <p:cNvSpPr>
                <a:spLocks noChangeArrowheads="1"/>
              </p:cNvSpPr>
              <p:nvPr/>
            </p:nvSpPr>
            <p:spPr bwMode="auto">
              <a:xfrm rot="10800000">
                <a:off x="1926220" y="5867507"/>
                <a:ext cx="165562" cy="179387"/>
              </a:xfrm>
              <a:prstGeom prst="ellipse">
                <a:avLst/>
              </a:prstGeom>
              <a:solidFill>
                <a:srgbClr val="DC0217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55" name="Oval 18"/>
              <p:cNvSpPr>
                <a:spLocks noChangeArrowheads="1"/>
              </p:cNvSpPr>
              <p:nvPr/>
            </p:nvSpPr>
            <p:spPr bwMode="auto">
              <a:xfrm rot="10800000">
                <a:off x="1713620" y="5733810"/>
                <a:ext cx="165562" cy="17938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9" name="Oval 18"/>
            <p:cNvSpPr>
              <a:spLocks noChangeArrowheads="1"/>
            </p:cNvSpPr>
            <p:nvPr/>
          </p:nvSpPr>
          <p:spPr bwMode="auto">
            <a:xfrm rot="10800000">
              <a:off x="1743171" y="5724045"/>
              <a:ext cx="165562" cy="179387"/>
            </a:xfrm>
            <a:prstGeom prst="ellipse">
              <a:avLst/>
            </a:prstGeom>
            <a:solidFill>
              <a:srgbClr val="DC0217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rot="3600000">
            <a:off x="1551597" y="5509988"/>
            <a:ext cx="589184" cy="554042"/>
            <a:chOff x="1502598" y="5492853"/>
            <a:chExt cx="589184" cy="55404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2" name="Oval 13"/>
            <p:cNvSpPr>
              <a:spLocks noChangeArrowheads="1"/>
            </p:cNvSpPr>
            <p:nvPr/>
          </p:nvSpPr>
          <p:spPr bwMode="auto">
            <a:xfrm rot="10800000">
              <a:off x="1708860" y="5492853"/>
              <a:ext cx="165561" cy="180975"/>
            </a:xfrm>
            <a:prstGeom prst="ellipse">
              <a:avLst/>
            </a:prstGeom>
            <a:grpFill/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3" name="Oval 14"/>
            <p:cNvSpPr>
              <a:spLocks noChangeArrowheads="1"/>
            </p:cNvSpPr>
            <p:nvPr/>
          </p:nvSpPr>
          <p:spPr bwMode="auto">
            <a:xfrm rot="10800000">
              <a:off x="1502598" y="5867507"/>
              <a:ext cx="165561" cy="179388"/>
            </a:xfrm>
            <a:prstGeom prst="ellipse">
              <a:avLst/>
            </a:prstGeom>
            <a:grpFill/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4" name="Oval 18"/>
            <p:cNvSpPr>
              <a:spLocks noChangeArrowheads="1"/>
            </p:cNvSpPr>
            <p:nvPr/>
          </p:nvSpPr>
          <p:spPr bwMode="auto">
            <a:xfrm rot="10800000">
              <a:off x="1926220" y="5867507"/>
              <a:ext cx="165562" cy="179387"/>
            </a:xfrm>
            <a:prstGeom prst="ellipse">
              <a:avLst/>
            </a:prstGeom>
            <a:grpFill/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9" t="26042" r="35084" b="3472"/>
          <a:stretch/>
        </p:blipFill>
        <p:spPr bwMode="auto">
          <a:xfrm>
            <a:off x="3347864" y="1772816"/>
            <a:ext cx="2402755" cy="309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36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Larger crystals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7723" y="2246015"/>
            <a:ext cx="1872208" cy="576064"/>
          </a:xfrm>
        </p:spPr>
        <p:txBody>
          <a:bodyPr/>
          <a:lstStyle/>
          <a:p>
            <a:r>
              <a:rPr lang="en-GB" dirty="0" smtClean="0"/>
              <a:t>Best match is for 174 ions at </a:t>
            </a:r>
          </a:p>
        </p:txBody>
      </p:sp>
      <p:pic>
        <p:nvPicPr>
          <p:cNvPr id="452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23" y="2966095"/>
            <a:ext cx="15335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8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724" y="1496756"/>
            <a:ext cx="4605276" cy="41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96336" y="5013176"/>
            <a:ext cx="848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50 µm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1439"/>
            <a:ext cx="4716016" cy="144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870648" y="5631713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86872" y="5631713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311065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Spectroscopy on the 729nm </a:t>
            </a:r>
            <a:r>
              <a:rPr lang="en-GB" dirty="0" err="1" smtClean="0"/>
              <a:t>transtion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385" y="1759786"/>
            <a:ext cx="4032448" cy="3096344"/>
          </a:xfrm>
        </p:spPr>
        <p:txBody>
          <a:bodyPr/>
          <a:lstStyle/>
          <a:p>
            <a:r>
              <a:rPr lang="en-GB" sz="2000" dirty="0" smtClean="0"/>
              <a:t>Allows good measurement of temperature and heating rate</a:t>
            </a:r>
          </a:p>
          <a:p>
            <a:endParaRPr lang="en-GB" sz="2000" dirty="0"/>
          </a:p>
          <a:p>
            <a:r>
              <a:rPr lang="en-GB" sz="2000" dirty="0" smtClean="0"/>
              <a:t>Provides a starting point for sub-Doppler ‘sideband cooling’</a:t>
            </a:r>
            <a:endParaRPr lang="en-GB" dirty="0"/>
          </a:p>
          <a:p>
            <a:endParaRPr lang="en-GB" sz="2000" dirty="0" smtClean="0"/>
          </a:p>
          <a:p>
            <a:r>
              <a:rPr lang="en-GB" sz="2000" dirty="0" smtClean="0"/>
              <a:t>Sideband cooling to motional ground state in turn allows coherent manipulation of S-D </a:t>
            </a:r>
            <a:r>
              <a:rPr lang="en-GB" sz="2000" dirty="0" err="1" smtClean="0"/>
              <a:t>qubit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Cooling 3D Ion Coulomb Crystal to motional GS would be a starting point for study of macroscopic quantum effects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772816"/>
            <a:ext cx="4405140" cy="441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8777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Spectroscopy on the 729nm transition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4464495" cy="44577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Load </a:t>
            </a:r>
            <a:r>
              <a:rPr lang="en-GB" sz="2000" b="1" i="1" dirty="0" smtClean="0"/>
              <a:t>single</a:t>
            </a:r>
            <a:r>
              <a:rPr lang="en-GB" sz="2000" dirty="0" smtClean="0"/>
              <a:t> 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Wait for a start pulse triggered by mains cycle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Doppler cool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Prepare ion in one S</a:t>
            </a:r>
            <a:r>
              <a:rPr lang="en-GB" sz="2000" baseline="-25000" dirty="0" smtClean="0"/>
              <a:t>1/2</a:t>
            </a:r>
            <a:r>
              <a:rPr lang="en-GB" sz="2000" dirty="0" smtClean="0"/>
              <a:t> sublevel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Interrogate with 729nm pulse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Look to see if ion is dark or bright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Repeat 100 times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Step to new frequency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772816"/>
            <a:ext cx="4405140" cy="441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199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3" b="1862"/>
          <a:stretch/>
        </p:blipFill>
        <p:spPr bwMode="auto">
          <a:xfrm>
            <a:off x="-14338" y="1607298"/>
            <a:ext cx="7148580" cy="467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Axial Spectrum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80678" y="6226969"/>
            <a:ext cx="8371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Temperature </a:t>
            </a:r>
            <a:r>
              <a:rPr lang="en-GB" sz="2400" dirty="0"/>
              <a:t> =</a:t>
            </a:r>
            <a:r>
              <a:rPr lang="en-GB" sz="2400" dirty="0" smtClean="0"/>
              <a:t> 1.1 </a:t>
            </a:r>
            <a:r>
              <a:rPr lang="en-GB" sz="2400" dirty="0" err="1" smtClean="0"/>
              <a:t>mK</a:t>
            </a:r>
            <a:r>
              <a:rPr lang="en-GB" sz="2400" dirty="0" smtClean="0"/>
              <a:t>, </a:t>
            </a:r>
            <a:r>
              <a:rPr lang="en-GB" sz="2400" dirty="0" smtClean="0">
                <a:sym typeface="Symbol"/>
              </a:rPr>
              <a:t></a:t>
            </a:r>
            <a:r>
              <a:rPr lang="en-GB" sz="2400" dirty="0" smtClean="0"/>
              <a:t>n=130 near Doppler limit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347065" y="6051896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9744" y="2060848"/>
            <a:ext cx="2304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Trap frequencies quite low so not in the Lamb-</a:t>
            </a:r>
            <a:r>
              <a:rPr lang="en-GB" sz="2000" dirty="0" err="1" smtClean="0"/>
              <a:t>Dicke</a:t>
            </a:r>
            <a:r>
              <a:rPr lang="en-GB" sz="2000" dirty="0" smtClean="0"/>
              <a:t> regime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812988" y="4581128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Background due to J-mixing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4670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Radial Spectrum (Trap voltage 5 V)</a:t>
            </a:r>
            <a:endParaRPr lang="en-GB" dirty="0"/>
          </a:p>
        </p:txBody>
      </p:sp>
      <p:pic>
        <p:nvPicPr>
          <p:cNvPr id="4587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624736" cy="4477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2115" y="6241256"/>
            <a:ext cx="5628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Temperature </a:t>
            </a:r>
            <a:r>
              <a:rPr lang="en-GB" sz="2400" dirty="0"/>
              <a:t> =</a:t>
            </a:r>
            <a:r>
              <a:rPr lang="en-GB" sz="2400" dirty="0" smtClean="0"/>
              <a:t> 7</a:t>
            </a:r>
            <a:r>
              <a:rPr lang="en-GB" sz="2400" dirty="0" smtClean="0">
                <a:latin typeface="NSimSun"/>
                <a:ea typeface="NSimSun"/>
              </a:rPr>
              <a:t>±</a:t>
            </a:r>
            <a:r>
              <a:rPr lang="en-GB" sz="2400" dirty="0" smtClean="0"/>
              <a:t>3 </a:t>
            </a:r>
            <a:r>
              <a:rPr lang="en-GB" sz="2400" dirty="0" err="1" smtClean="0"/>
              <a:t>mK</a:t>
            </a:r>
            <a:r>
              <a:rPr lang="en-GB" sz="2400" dirty="0" smtClean="0"/>
              <a:t>, </a:t>
            </a:r>
            <a:r>
              <a:rPr lang="en-GB" sz="2400" dirty="0" smtClean="0">
                <a:sym typeface="Symbol"/>
              </a:rPr>
              <a:t></a:t>
            </a:r>
            <a:r>
              <a:rPr lang="en-GB" sz="2400" dirty="0" smtClean="0"/>
              <a:t>n=200 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641798" y="6067878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41311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8305800" cy="638175"/>
          </a:xfrm>
        </p:spPr>
        <p:txBody>
          <a:bodyPr/>
          <a:lstStyle/>
          <a:p>
            <a:r>
              <a:rPr lang="en-GB" dirty="0" smtClean="0"/>
              <a:t>Zoom of one Cyclotron sideband at higher trap voltage (25V)</a:t>
            </a:r>
            <a:endParaRPr lang="en-GB" dirty="0"/>
          </a:p>
        </p:txBody>
      </p:sp>
      <p:pic>
        <p:nvPicPr>
          <p:cNvPr id="459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11138"/>
            <a:ext cx="7128792" cy="46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4965" y="6226969"/>
            <a:ext cx="6003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Temperature </a:t>
            </a:r>
            <a:r>
              <a:rPr lang="en-GB" sz="2400" dirty="0"/>
              <a:t> =</a:t>
            </a:r>
            <a:r>
              <a:rPr lang="en-GB" sz="2400" dirty="0" smtClean="0"/>
              <a:t> 42</a:t>
            </a:r>
            <a:r>
              <a:rPr lang="en-GB" sz="2400" dirty="0" smtClean="0">
                <a:latin typeface="NSimSun"/>
                <a:ea typeface="NSimSun"/>
              </a:rPr>
              <a:t>±</a:t>
            </a:r>
            <a:r>
              <a:rPr lang="en-GB" sz="2400" dirty="0" smtClean="0"/>
              <a:t>6 </a:t>
            </a:r>
            <a:r>
              <a:rPr lang="en-GB" sz="2400" dirty="0"/>
              <a:t>µ</a:t>
            </a:r>
            <a:r>
              <a:rPr lang="en-GB" sz="2400" dirty="0" smtClean="0"/>
              <a:t>K, </a:t>
            </a:r>
            <a:r>
              <a:rPr lang="en-GB" sz="2400" dirty="0" smtClean="0">
                <a:sym typeface="Symbol"/>
              </a:rPr>
              <a:t></a:t>
            </a:r>
            <a:r>
              <a:rPr lang="en-GB" sz="2400" dirty="0" smtClean="0"/>
              <a:t>n=3000 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641798" y="6067878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96557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Axial Spectrum with </a:t>
            </a:r>
            <a:r>
              <a:rPr lang="en-GB" dirty="0" err="1" smtClean="0"/>
              <a:t>Axialisation</a:t>
            </a:r>
            <a:r>
              <a:rPr lang="en-GB" dirty="0" smtClean="0"/>
              <a:t> and High Trap Voltage</a:t>
            </a:r>
            <a:endParaRPr lang="en-GB" dirty="0"/>
          </a:p>
        </p:txBody>
      </p:sp>
      <p:pic>
        <p:nvPicPr>
          <p:cNvPr id="472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8" y="1700808"/>
            <a:ext cx="89154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02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2"/>
          <a:stretch/>
        </p:blipFill>
        <p:spPr bwMode="auto">
          <a:xfrm>
            <a:off x="5292080" y="2037428"/>
            <a:ext cx="3379267" cy="58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79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50924" y="4859638"/>
            <a:ext cx="1450731" cy="1662181"/>
            <a:chOff x="3998" y="766"/>
            <a:chExt cx="1643" cy="1882"/>
          </a:xfrm>
        </p:grpSpPr>
        <p:graphicFrame>
          <p:nvGraphicFramePr>
            <p:cNvPr id="3096" name="Object 3"/>
            <p:cNvGraphicFramePr>
              <a:graphicFrameLocks noChangeAspect="1"/>
            </p:cNvGraphicFramePr>
            <p:nvPr/>
          </p:nvGraphicFramePr>
          <p:xfrm>
            <a:off x="3998" y="766"/>
            <a:ext cx="1643" cy="18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3106" name="Chart" r:id="rId4" imgW="3018600" imgH="2293200" progId="Excel.Chart.8">
                    <p:embed/>
                  </p:oleObj>
                </mc:Choice>
                <mc:Fallback>
                  <p:oleObj name="Chart" r:id="rId4" imgW="3018600" imgH="2293200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8" y="766"/>
                          <a:ext cx="1643" cy="18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7" name="Line 6"/>
            <p:cNvSpPr>
              <a:spLocks noChangeShapeType="1"/>
            </p:cNvSpPr>
            <p:nvPr/>
          </p:nvSpPr>
          <p:spPr bwMode="auto">
            <a:xfrm>
              <a:off x="4632" y="2148"/>
              <a:ext cx="37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Line 7"/>
            <p:cNvSpPr>
              <a:spLocks noChangeShapeType="1"/>
            </p:cNvSpPr>
            <p:nvPr/>
          </p:nvSpPr>
          <p:spPr bwMode="auto">
            <a:xfrm>
              <a:off x="4472" y="1908"/>
              <a:ext cx="68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Line 8"/>
            <p:cNvSpPr>
              <a:spLocks noChangeShapeType="1"/>
            </p:cNvSpPr>
            <p:nvPr/>
          </p:nvSpPr>
          <p:spPr bwMode="auto">
            <a:xfrm>
              <a:off x="4380" y="1664"/>
              <a:ext cx="88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Line 9"/>
            <p:cNvSpPr>
              <a:spLocks noChangeShapeType="1"/>
            </p:cNvSpPr>
            <p:nvPr/>
          </p:nvSpPr>
          <p:spPr bwMode="auto">
            <a:xfrm>
              <a:off x="4292" y="1412"/>
              <a:ext cx="106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Line 10"/>
            <p:cNvSpPr>
              <a:spLocks noChangeShapeType="1"/>
            </p:cNvSpPr>
            <p:nvPr/>
          </p:nvSpPr>
          <p:spPr bwMode="auto">
            <a:xfrm>
              <a:off x="4164" y="2264"/>
              <a:ext cx="1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Line 11"/>
            <p:cNvSpPr>
              <a:spLocks noChangeShapeType="1"/>
            </p:cNvSpPr>
            <p:nvPr/>
          </p:nvSpPr>
          <p:spPr bwMode="auto">
            <a:xfrm flipV="1">
              <a:off x="4824" y="980"/>
              <a:ext cx="0" cy="1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Text Box 13"/>
            <p:cNvSpPr txBox="1">
              <a:spLocks noChangeArrowheads="1"/>
            </p:cNvSpPr>
            <p:nvPr/>
          </p:nvSpPr>
          <p:spPr bwMode="auto">
            <a:xfrm>
              <a:off x="5265" y="2230"/>
              <a:ext cx="311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0">
                  <a:solidFill>
                    <a:schemeClr val="tx1"/>
                  </a:solidFill>
                  <a:latin typeface="Times New Roman" pitchFamily="18" charset="0"/>
                </a:rPr>
                <a:t>z</a:t>
              </a:r>
            </a:p>
          </p:txBody>
        </p:sp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6231223" y="2359327"/>
            <a:ext cx="1450731" cy="1662180"/>
            <a:chOff x="3998" y="766"/>
            <a:chExt cx="1643" cy="1882"/>
          </a:xfrm>
        </p:grpSpPr>
        <p:graphicFrame>
          <p:nvGraphicFramePr>
            <p:cNvPr id="3088" name="Object 4"/>
            <p:cNvGraphicFramePr>
              <a:graphicFrameLocks noChangeAspect="1"/>
            </p:cNvGraphicFramePr>
            <p:nvPr/>
          </p:nvGraphicFramePr>
          <p:xfrm>
            <a:off x="3998" y="766"/>
            <a:ext cx="1643" cy="18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3107" name="Chart" r:id="rId6" imgW="3018600" imgH="2293200" progId="Excel.Chart.8">
                    <p:embed/>
                  </p:oleObj>
                </mc:Choice>
                <mc:Fallback>
                  <p:oleObj name="Chart" r:id="rId6" imgW="3018600" imgH="2293200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8" y="766"/>
                          <a:ext cx="1643" cy="18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89" name="Line 6"/>
            <p:cNvSpPr>
              <a:spLocks noChangeShapeType="1"/>
            </p:cNvSpPr>
            <p:nvPr/>
          </p:nvSpPr>
          <p:spPr bwMode="auto">
            <a:xfrm>
              <a:off x="4632" y="2148"/>
              <a:ext cx="37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Line 7"/>
            <p:cNvSpPr>
              <a:spLocks noChangeShapeType="1"/>
            </p:cNvSpPr>
            <p:nvPr/>
          </p:nvSpPr>
          <p:spPr bwMode="auto">
            <a:xfrm>
              <a:off x="4472" y="1908"/>
              <a:ext cx="68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Line 8"/>
            <p:cNvSpPr>
              <a:spLocks noChangeShapeType="1"/>
            </p:cNvSpPr>
            <p:nvPr/>
          </p:nvSpPr>
          <p:spPr bwMode="auto">
            <a:xfrm>
              <a:off x="4380" y="1664"/>
              <a:ext cx="88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Line 9"/>
            <p:cNvSpPr>
              <a:spLocks noChangeShapeType="1"/>
            </p:cNvSpPr>
            <p:nvPr/>
          </p:nvSpPr>
          <p:spPr bwMode="auto">
            <a:xfrm>
              <a:off x="4292" y="1412"/>
              <a:ext cx="106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Line 10"/>
            <p:cNvSpPr>
              <a:spLocks noChangeShapeType="1"/>
            </p:cNvSpPr>
            <p:nvPr/>
          </p:nvSpPr>
          <p:spPr bwMode="auto">
            <a:xfrm>
              <a:off x="4164" y="2264"/>
              <a:ext cx="1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Line 11"/>
            <p:cNvSpPr>
              <a:spLocks noChangeShapeType="1"/>
            </p:cNvSpPr>
            <p:nvPr/>
          </p:nvSpPr>
          <p:spPr bwMode="auto">
            <a:xfrm flipV="1">
              <a:off x="4824" y="980"/>
              <a:ext cx="0" cy="1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Text Box 13"/>
            <p:cNvSpPr txBox="1">
              <a:spLocks noChangeArrowheads="1"/>
            </p:cNvSpPr>
            <p:nvPr/>
          </p:nvSpPr>
          <p:spPr bwMode="auto">
            <a:xfrm>
              <a:off x="5265" y="2230"/>
              <a:ext cx="311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0">
                  <a:solidFill>
                    <a:schemeClr val="tx1"/>
                  </a:solidFill>
                  <a:latin typeface="Times New Roman" pitchFamily="18" charset="0"/>
                </a:rPr>
                <a:t>z</a:t>
              </a:r>
            </a:p>
          </p:txBody>
        </p:sp>
      </p:grpSp>
      <p:sp>
        <p:nvSpPr>
          <p:cNvPr id="56" name="Content Placeholder 2"/>
          <p:cNvSpPr txBox="1">
            <a:spLocks/>
          </p:cNvSpPr>
          <p:nvPr/>
        </p:nvSpPr>
        <p:spPr>
          <a:xfrm>
            <a:off x="656900" y="1716388"/>
            <a:ext cx="2439866" cy="458946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eaLnBrk="0" hangingPunct="0">
              <a:defRPr/>
            </a:pPr>
            <a:endParaRPr lang="en-GB" sz="2400" b="0" kern="0" dirty="0">
              <a:solidFill>
                <a:srgbClr val="3333FF"/>
              </a:solidFill>
              <a:latin typeface="+mn-lt"/>
            </a:endParaRPr>
          </a:p>
          <a:p>
            <a:pPr marL="342900" indent="-342900" eaLnBrk="0" hangingPunct="0">
              <a:buFontTx/>
              <a:buChar char="•"/>
              <a:defRPr/>
            </a:pPr>
            <a:r>
              <a:rPr lang="en-GB" sz="2400" b="0" kern="0" dirty="0" smtClean="0">
                <a:solidFill>
                  <a:srgbClr val="1B0807"/>
                </a:solidFill>
                <a:latin typeface="+mn-lt"/>
              </a:rPr>
              <a:t>Park laser on red </a:t>
            </a:r>
            <a:r>
              <a:rPr lang="en-GB" sz="2400" kern="0" dirty="0" smtClean="0">
                <a:solidFill>
                  <a:srgbClr val="1B0807"/>
                </a:solidFill>
                <a:latin typeface="+mn-lt"/>
              </a:rPr>
              <a:t>s</a:t>
            </a:r>
            <a:r>
              <a:rPr lang="en-GB" sz="2400" b="0" kern="0" dirty="0" smtClean="0">
                <a:solidFill>
                  <a:srgbClr val="1B0807"/>
                </a:solidFill>
                <a:latin typeface="+mn-lt"/>
              </a:rPr>
              <a:t>ideband and pump ion down the ladder until it is in the ground motional state</a:t>
            </a:r>
            <a:endParaRPr lang="en-GB" sz="2400" b="0" kern="0" dirty="0">
              <a:solidFill>
                <a:srgbClr val="1B0807"/>
              </a:solidFill>
              <a:latin typeface="+mn-lt"/>
            </a:endParaRPr>
          </a:p>
          <a:p>
            <a:pPr marL="342900" indent="-342900" eaLnBrk="0" hangingPunct="0">
              <a:buFontTx/>
              <a:buChar char="•"/>
              <a:defRPr/>
            </a:pPr>
            <a:endParaRPr lang="en-GB" sz="2400" b="0" kern="0" dirty="0">
              <a:solidFill>
                <a:srgbClr val="1B0807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64596" y="5434666"/>
            <a:ext cx="8643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|g&gt;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28384" y="2629219"/>
            <a:ext cx="85472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|e&gt;</a:t>
            </a: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800100" y="760149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kern="0" dirty="0" smtClean="0"/>
              <a:t>Sideband Cooling</a:t>
            </a:r>
            <a:endParaRPr lang="en-GB" i="0" kern="0" dirty="0"/>
          </a:p>
        </p:txBody>
      </p:sp>
      <p:cxnSp>
        <p:nvCxnSpPr>
          <p:cNvPr id="52" name="Straight Arrow Connector 51"/>
          <p:cNvCxnSpPr>
            <a:cxnSpLocks noChangeShapeType="1"/>
          </p:cNvCxnSpPr>
          <p:nvPr/>
        </p:nvCxnSpPr>
        <p:spPr bwMode="auto">
          <a:xfrm flipV="1">
            <a:off x="4673199" y="3152439"/>
            <a:ext cx="2304256" cy="2266839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4559898" y="5319659"/>
            <a:ext cx="216024" cy="221052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4822119" y="3164114"/>
            <a:ext cx="2202795" cy="253762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1B0807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6859613" y="3053588"/>
            <a:ext cx="216024" cy="221052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18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50924" y="4859638"/>
            <a:ext cx="1450731" cy="1662181"/>
            <a:chOff x="3998" y="766"/>
            <a:chExt cx="1643" cy="1882"/>
          </a:xfrm>
        </p:grpSpPr>
        <p:graphicFrame>
          <p:nvGraphicFramePr>
            <p:cNvPr id="3096" name="Object 3"/>
            <p:cNvGraphicFramePr>
              <a:graphicFrameLocks noChangeAspect="1"/>
            </p:cNvGraphicFramePr>
            <p:nvPr/>
          </p:nvGraphicFramePr>
          <p:xfrm>
            <a:off x="3998" y="766"/>
            <a:ext cx="1643" cy="18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5152" name="Chart" r:id="rId4" imgW="3018600" imgH="2293200" progId="Excel.Chart.8">
                    <p:embed/>
                  </p:oleObj>
                </mc:Choice>
                <mc:Fallback>
                  <p:oleObj name="Chart" r:id="rId4" imgW="3018600" imgH="2293200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8" y="766"/>
                          <a:ext cx="1643" cy="18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7" name="Line 6"/>
            <p:cNvSpPr>
              <a:spLocks noChangeShapeType="1"/>
            </p:cNvSpPr>
            <p:nvPr/>
          </p:nvSpPr>
          <p:spPr bwMode="auto">
            <a:xfrm>
              <a:off x="4632" y="2148"/>
              <a:ext cx="37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Line 7"/>
            <p:cNvSpPr>
              <a:spLocks noChangeShapeType="1"/>
            </p:cNvSpPr>
            <p:nvPr/>
          </p:nvSpPr>
          <p:spPr bwMode="auto">
            <a:xfrm>
              <a:off x="4472" y="1908"/>
              <a:ext cx="68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Line 8"/>
            <p:cNvSpPr>
              <a:spLocks noChangeShapeType="1"/>
            </p:cNvSpPr>
            <p:nvPr/>
          </p:nvSpPr>
          <p:spPr bwMode="auto">
            <a:xfrm>
              <a:off x="4380" y="1664"/>
              <a:ext cx="88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Line 9"/>
            <p:cNvSpPr>
              <a:spLocks noChangeShapeType="1"/>
            </p:cNvSpPr>
            <p:nvPr/>
          </p:nvSpPr>
          <p:spPr bwMode="auto">
            <a:xfrm>
              <a:off x="4292" y="1412"/>
              <a:ext cx="106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Line 10"/>
            <p:cNvSpPr>
              <a:spLocks noChangeShapeType="1"/>
            </p:cNvSpPr>
            <p:nvPr/>
          </p:nvSpPr>
          <p:spPr bwMode="auto">
            <a:xfrm>
              <a:off x="4164" y="2264"/>
              <a:ext cx="1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Line 11"/>
            <p:cNvSpPr>
              <a:spLocks noChangeShapeType="1"/>
            </p:cNvSpPr>
            <p:nvPr/>
          </p:nvSpPr>
          <p:spPr bwMode="auto">
            <a:xfrm flipV="1">
              <a:off x="4824" y="980"/>
              <a:ext cx="0" cy="1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Text Box 13"/>
            <p:cNvSpPr txBox="1">
              <a:spLocks noChangeArrowheads="1"/>
            </p:cNvSpPr>
            <p:nvPr/>
          </p:nvSpPr>
          <p:spPr bwMode="auto">
            <a:xfrm>
              <a:off x="5265" y="2230"/>
              <a:ext cx="311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0">
                  <a:solidFill>
                    <a:schemeClr val="tx1"/>
                  </a:solidFill>
                  <a:latin typeface="Times New Roman" pitchFamily="18" charset="0"/>
                </a:rPr>
                <a:t>z</a:t>
              </a:r>
            </a:p>
          </p:txBody>
        </p:sp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6231223" y="2359327"/>
            <a:ext cx="1450731" cy="1662180"/>
            <a:chOff x="3998" y="766"/>
            <a:chExt cx="1643" cy="1882"/>
          </a:xfrm>
        </p:grpSpPr>
        <p:graphicFrame>
          <p:nvGraphicFramePr>
            <p:cNvPr id="3088" name="Object 4"/>
            <p:cNvGraphicFramePr>
              <a:graphicFrameLocks noChangeAspect="1"/>
            </p:cNvGraphicFramePr>
            <p:nvPr/>
          </p:nvGraphicFramePr>
          <p:xfrm>
            <a:off x="3998" y="766"/>
            <a:ext cx="1643" cy="18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5153" name="Chart" r:id="rId6" imgW="3018600" imgH="2293200" progId="Excel.Chart.8">
                    <p:embed/>
                  </p:oleObj>
                </mc:Choice>
                <mc:Fallback>
                  <p:oleObj name="Chart" r:id="rId6" imgW="3018600" imgH="2293200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8" y="766"/>
                          <a:ext cx="1643" cy="18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89" name="Line 6"/>
            <p:cNvSpPr>
              <a:spLocks noChangeShapeType="1"/>
            </p:cNvSpPr>
            <p:nvPr/>
          </p:nvSpPr>
          <p:spPr bwMode="auto">
            <a:xfrm>
              <a:off x="4632" y="2148"/>
              <a:ext cx="37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Line 7"/>
            <p:cNvSpPr>
              <a:spLocks noChangeShapeType="1"/>
            </p:cNvSpPr>
            <p:nvPr/>
          </p:nvSpPr>
          <p:spPr bwMode="auto">
            <a:xfrm>
              <a:off x="4472" y="1908"/>
              <a:ext cx="68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Line 8"/>
            <p:cNvSpPr>
              <a:spLocks noChangeShapeType="1"/>
            </p:cNvSpPr>
            <p:nvPr/>
          </p:nvSpPr>
          <p:spPr bwMode="auto">
            <a:xfrm>
              <a:off x="4380" y="1664"/>
              <a:ext cx="88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Line 9"/>
            <p:cNvSpPr>
              <a:spLocks noChangeShapeType="1"/>
            </p:cNvSpPr>
            <p:nvPr/>
          </p:nvSpPr>
          <p:spPr bwMode="auto">
            <a:xfrm>
              <a:off x="4292" y="1412"/>
              <a:ext cx="106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Line 10"/>
            <p:cNvSpPr>
              <a:spLocks noChangeShapeType="1"/>
            </p:cNvSpPr>
            <p:nvPr/>
          </p:nvSpPr>
          <p:spPr bwMode="auto">
            <a:xfrm>
              <a:off x="4164" y="2264"/>
              <a:ext cx="1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Line 11"/>
            <p:cNvSpPr>
              <a:spLocks noChangeShapeType="1"/>
            </p:cNvSpPr>
            <p:nvPr/>
          </p:nvSpPr>
          <p:spPr bwMode="auto">
            <a:xfrm flipV="1">
              <a:off x="4824" y="980"/>
              <a:ext cx="0" cy="1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Text Box 13"/>
            <p:cNvSpPr txBox="1">
              <a:spLocks noChangeArrowheads="1"/>
            </p:cNvSpPr>
            <p:nvPr/>
          </p:nvSpPr>
          <p:spPr bwMode="auto">
            <a:xfrm>
              <a:off x="5265" y="2230"/>
              <a:ext cx="311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0">
                  <a:solidFill>
                    <a:schemeClr val="tx1"/>
                  </a:solidFill>
                  <a:latin typeface="Times New Roman" pitchFamily="18" charset="0"/>
                </a:rPr>
                <a:t>z</a:t>
              </a:r>
            </a:p>
          </p:txBody>
        </p:sp>
      </p:grpSp>
      <p:sp>
        <p:nvSpPr>
          <p:cNvPr id="56" name="Content Placeholder 2"/>
          <p:cNvSpPr txBox="1">
            <a:spLocks/>
          </p:cNvSpPr>
          <p:nvPr/>
        </p:nvSpPr>
        <p:spPr>
          <a:xfrm>
            <a:off x="656900" y="1716388"/>
            <a:ext cx="2439866" cy="458946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eaLnBrk="0" hangingPunct="0">
              <a:defRPr/>
            </a:pPr>
            <a:endParaRPr lang="en-GB" sz="2400" b="0" kern="0" dirty="0">
              <a:solidFill>
                <a:srgbClr val="3333FF"/>
              </a:solidFill>
              <a:latin typeface="+mn-lt"/>
            </a:endParaRPr>
          </a:p>
          <a:p>
            <a:pPr marL="342900" indent="-342900" eaLnBrk="0" hangingPunct="0">
              <a:buFontTx/>
              <a:buChar char="•"/>
              <a:defRPr/>
            </a:pPr>
            <a:r>
              <a:rPr lang="en-GB" sz="2400" b="0" kern="0" dirty="0" smtClean="0">
                <a:solidFill>
                  <a:srgbClr val="1B0807"/>
                </a:solidFill>
                <a:latin typeface="+mn-lt"/>
              </a:rPr>
              <a:t>Park laser on red </a:t>
            </a:r>
            <a:r>
              <a:rPr lang="en-GB" sz="2400" kern="0" dirty="0" smtClean="0">
                <a:solidFill>
                  <a:srgbClr val="1B0807"/>
                </a:solidFill>
                <a:latin typeface="+mn-lt"/>
              </a:rPr>
              <a:t>s</a:t>
            </a:r>
            <a:r>
              <a:rPr lang="en-GB" sz="2400" b="0" kern="0" dirty="0" smtClean="0">
                <a:solidFill>
                  <a:srgbClr val="1B0807"/>
                </a:solidFill>
                <a:latin typeface="+mn-lt"/>
              </a:rPr>
              <a:t>ideband and pump ion down the ladder until it is in the ground motional state</a:t>
            </a:r>
            <a:endParaRPr lang="en-GB" sz="2400" b="0" kern="0" dirty="0">
              <a:solidFill>
                <a:srgbClr val="1B0807"/>
              </a:solidFill>
              <a:latin typeface="+mn-lt"/>
            </a:endParaRPr>
          </a:p>
          <a:p>
            <a:pPr marL="342900" indent="-342900" eaLnBrk="0" hangingPunct="0">
              <a:buFontTx/>
              <a:buChar char="•"/>
              <a:defRPr/>
            </a:pPr>
            <a:endParaRPr lang="en-GB" sz="2400" b="0" kern="0" dirty="0">
              <a:solidFill>
                <a:srgbClr val="1B0807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64596" y="5434666"/>
            <a:ext cx="8643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|g&gt;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28384" y="2629219"/>
            <a:ext cx="85472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|e&gt;</a:t>
            </a: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800100" y="760149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kern="0" dirty="0" smtClean="0"/>
              <a:t>Sideband Cooling</a:t>
            </a:r>
            <a:endParaRPr lang="en-GB" i="0" kern="0" dirty="0"/>
          </a:p>
        </p:txBody>
      </p:sp>
      <p:cxnSp>
        <p:nvCxnSpPr>
          <p:cNvPr id="52" name="Straight Arrow Connector 51"/>
          <p:cNvCxnSpPr>
            <a:cxnSpLocks noChangeShapeType="1"/>
          </p:cNvCxnSpPr>
          <p:nvPr/>
        </p:nvCxnSpPr>
        <p:spPr bwMode="auto">
          <a:xfrm flipV="1">
            <a:off x="4687326" y="3810502"/>
            <a:ext cx="2304256" cy="2266839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4613444" y="5949014"/>
            <a:ext cx="216024" cy="221052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95200" y="5419277"/>
            <a:ext cx="28487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When the ion gets to the ground state the interaction switches off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0234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Sideband cooling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396201" y="6116860"/>
            <a:ext cx="4657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Motional ground state &gt;99%</a:t>
            </a:r>
            <a:endParaRPr lang="en-GB" sz="2400" dirty="0"/>
          </a:p>
        </p:txBody>
      </p:sp>
      <p:pic>
        <p:nvPicPr>
          <p:cNvPr id="4669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51" y="1628800"/>
            <a:ext cx="7137899" cy="4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12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Heating Rate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866732"/>
            <a:ext cx="8496944" cy="873028"/>
          </a:xfrm>
        </p:spPr>
        <p:txBody>
          <a:bodyPr/>
          <a:lstStyle/>
          <a:p>
            <a:r>
              <a:rPr lang="en-GB" sz="2400" dirty="0" smtClean="0"/>
              <a:t>Heating rate &lt; 0.3 phonon/s – very low as expected (hoped!)</a:t>
            </a:r>
          </a:p>
          <a:p>
            <a:r>
              <a:rPr lang="en-GB" sz="2400" dirty="0" smtClean="0"/>
              <a:t>Not surprising since ion-electrode distance is large</a:t>
            </a:r>
            <a:endParaRPr lang="en-GB" sz="2400" dirty="0"/>
          </a:p>
        </p:txBody>
      </p:sp>
      <p:pic>
        <p:nvPicPr>
          <p:cNvPr id="468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2844"/>
            <a:ext cx="7200800" cy="441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93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Scan of Carrier</a:t>
            </a:r>
            <a:endParaRPr lang="en-GB" dirty="0"/>
          </a:p>
        </p:txBody>
      </p:sp>
      <p:pic>
        <p:nvPicPr>
          <p:cNvPr id="471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80802"/>
            <a:ext cx="8676456" cy="35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2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56167"/>
            <a:ext cx="2088232" cy="508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26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Rabi Oscillations</a:t>
            </a:r>
            <a:endParaRPr lang="en-GB" dirty="0"/>
          </a:p>
        </p:txBody>
      </p:sp>
      <p:pic>
        <p:nvPicPr>
          <p:cNvPr id="4700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2564904"/>
            <a:ext cx="8753263" cy="309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55890" y="5207074"/>
            <a:ext cx="71631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i="0" dirty="0" smtClean="0">
                <a:solidFill>
                  <a:srgbClr val="040404"/>
                </a:solidFill>
              </a:rPr>
              <a:t>(</a:t>
            </a:r>
            <a:r>
              <a:rPr lang="en-GB" dirty="0" smtClean="0">
                <a:solidFill>
                  <a:srgbClr val="040404"/>
                </a:solidFill>
              </a:rPr>
              <a:t>µs</a:t>
            </a:r>
            <a:r>
              <a:rPr lang="en-GB" i="0" dirty="0" smtClean="0">
                <a:solidFill>
                  <a:srgbClr val="040404"/>
                </a:solidFill>
              </a:rPr>
              <a:t>)</a:t>
            </a:r>
            <a:endParaRPr lang="en-GB" i="0" dirty="0">
              <a:solidFill>
                <a:srgbClr val="0404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1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next 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70304" cy="4457700"/>
          </a:xfrm>
        </p:spPr>
        <p:txBody>
          <a:bodyPr/>
          <a:lstStyle/>
          <a:p>
            <a:r>
              <a:rPr lang="en-GB" sz="2400" dirty="0" smtClean="0"/>
              <a:t>Sideband cool radial motion</a:t>
            </a:r>
          </a:p>
          <a:p>
            <a:endParaRPr lang="en-GB" sz="2400" dirty="0" smtClean="0"/>
          </a:p>
          <a:p>
            <a:r>
              <a:rPr lang="en-GB" sz="2400" dirty="0" smtClean="0"/>
              <a:t>Attempt sideband cooling for a small planar</a:t>
            </a:r>
            <a:r>
              <a:rPr lang="en-GB" sz="2400" dirty="0"/>
              <a:t> </a:t>
            </a:r>
            <a:r>
              <a:rPr lang="en-GB" sz="2400" dirty="0" smtClean="0"/>
              <a:t>Ion Coulomb Crystal (ICC) </a:t>
            </a:r>
            <a:r>
              <a:rPr lang="en-GB" sz="2400" dirty="0"/>
              <a:t> </a:t>
            </a:r>
            <a:r>
              <a:rPr lang="en-GB" sz="2400" dirty="0" smtClean="0"/>
              <a:t>- challenging for larger crystals</a:t>
            </a:r>
          </a:p>
          <a:p>
            <a:endParaRPr lang="en-GB" sz="2400" dirty="0" smtClean="0"/>
          </a:p>
          <a:p>
            <a:r>
              <a:rPr lang="en-GB" sz="2400" dirty="0" smtClean="0"/>
              <a:t>Control rotation of our ICCs – new trap, rotating wall, stroboscopic imaging, single ion addressing</a:t>
            </a:r>
          </a:p>
          <a:p>
            <a:endParaRPr lang="en-GB" sz="2400" dirty="0" smtClean="0"/>
          </a:p>
          <a:p>
            <a:r>
              <a:rPr lang="en-GB" sz="2400" dirty="0" smtClean="0"/>
              <a:t>Multi-species crystals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 smtClean="0"/>
              <a:t>Q</a:t>
            </a:r>
            <a:r>
              <a:rPr lang="en-GB" sz="2400" dirty="0" smtClean="0"/>
              <a:t>uantum crossovers/ Quantum information protocols</a:t>
            </a:r>
            <a:endParaRPr lang="en-GB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655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team…</a:t>
            </a:r>
            <a:endParaRPr lang="en-GB" dirty="0"/>
          </a:p>
        </p:txBody>
      </p:sp>
      <p:pic>
        <p:nvPicPr>
          <p:cNvPr id="328706" name="Picture 2" descr="rich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7399">
            <a:off x="491772" y="1920717"/>
            <a:ext cx="1669304" cy="203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708" name="Picture 4" descr="d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686">
            <a:off x="2781860" y="1666955"/>
            <a:ext cx="1656184" cy="2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710" name="Picture 6" descr="Shail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7490">
            <a:off x="4781043" y="2133927"/>
            <a:ext cx="2145754" cy="160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712" name="Picture 8" descr="sandee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7104">
            <a:off x="7436052" y="1952933"/>
            <a:ext cx="1476375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714" name="Picture 10" descr="jo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1870">
            <a:off x="2627784" y="4031357"/>
            <a:ext cx="15240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716" name="Picture 12" descr="graha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8743">
            <a:off x="4482812" y="4397300"/>
            <a:ext cx="2204442" cy="165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634" name="Picture 2" descr="https://encrypted-tbn2.gstatic.com/images?q=tbn:ANd9GcRBfCF77a_AZZ6frXtCS1yRT3c5DrE0HXIwfiEG3lbHvGwtoAT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9273">
            <a:off x="505575" y="4456784"/>
            <a:ext cx="1641698" cy="187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10"/>
          <a:srcRect l="36384" t="15105" r="36383" b="21223"/>
          <a:stretch/>
        </p:blipFill>
        <p:spPr bwMode="auto">
          <a:xfrm rot="441188">
            <a:off x="7161935" y="4396355"/>
            <a:ext cx="1758315" cy="23120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5169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98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18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 of J-state Mixing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0508"/>
            <a:ext cx="2434074" cy="4457700"/>
          </a:xfrm>
        </p:spPr>
        <p:txBody>
          <a:bodyPr/>
          <a:lstStyle/>
          <a:p>
            <a:r>
              <a:rPr lang="en-GB" dirty="0" smtClean="0"/>
              <a:t>Switch off the 854 </a:t>
            </a:r>
            <a:r>
              <a:rPr lang="en-GB" dirty="0" err="1" smtClean="0"/>
              <a:t>repumper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Some ions get shelved in the D</a:t>
            </a:r>
            <a:r>
              <a:rPr lang="en-GB" baseline="-25000" dirty="0" smtClean="0"/>
              <a:t>5/2</a:t>
            </a:r>
            <a:r>
              <a:rPr lang="en-GB" dirty="0" smtClean="0"/>
              <a:t> state by magnetic field J-mixing</a:t>
            </a:r>
          </a:p>
          <a:p>
            <a:endParaRPr lang="en-GB" dirty="0" smtClean="0"/>
          </a:p>
          <a:p>
            <a:r>
              <a:rPr lang="en-GB" dirty="0" smtClean="0"/>
              <a:t>These ions are not pushed by the laser beam.</a:t>
            </a:r>
          </a:p>
          <a:p>
            <a:endParaRPr lang="en-GB" dirty="0" smtClean="0"/>
          </a:p>
          <a:p>
            <a:r>
              <a:rPr lang="en-GB" dirty="0" smtClean="0"/>
              <a:t>Bright ions accumulate at one end of the trap</a:t>
            </a:r>
            <a:endParaRPr lang="en-GB" dirty="0"/>
          </a:p>
        </p:txBody>
      </p:sp>
      <p:pic>
        <p:nvPicPr>
          <p:cNvPr id="446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610" y="2080766"/>
            <a:ext cx="6337523" cy="41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40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Trap Frequencies</a:t>
            </a:r>
            <a:endParaRPr lang="en-GB" dirty="0"/>
          </a:p>
        </p:txBody>
      </p:sp>
      <p:pic>
        <p:nvPicPr>
          <p:cNvPr id="4311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20" y="1872440"/>
            <a:ext cx="7920880" cy="487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96953" y="1772816"/>
            <a:ext cx="1403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ym typeface="Symbol" pitchFamily="18" charset="2"/>
              </a:rPr>
              <a:t>B=1.85T</a:t>
            </a:r>
          </a:p>
          <a:p>
            <a:endParaRPr lang="en-GB" dirty="0">
              <a:sym typeface="Symbol" pitchFamily="18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064183"/>
            <a:ext cx="15975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ym typeface="Symbol" pitchFamily="18" charset="2"/>
              </a:rPr>
              <a:t>Trap frequencies measured by applying weak </a:t>
            </a:r>
            <a:r>
              <a:rPr lang="en-GB" dirty="0" err="1" smtClean="0">
                <a:sym typeface="Symbol" pitchFamily="18" charset="2"/>
              </a:rPr>
              <a:t>rf</a:t>
            </a:r>
            <a:r>
              <a:rPr lang="en-GB" dirty="0" smtClean="0">
                <a:sym typeface="Symbol" pitchFamily="18" charset="2"/>
              </a:rPr>
              <a:t> drive and seeing image of 3 ion crystal blur at COM freq.</a:t>
            </a:r>
          </a:p>
          <a:p>
            <a:endParaRPr lang="en-GB" dirty="0">
              <a:sym typeface="Symbol" pitchFamily="18" charset="2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1403648" y="4005064"/>
            <a:ext cx="1656184" cy="10801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1" t="12978" r="59402" b="15115"/>
          <a:stretch/>
        </p:blipFill>
        <p:spPr bwMode="auto">
          <a:xfrm rot="5400000">
            <a:off x="4009164" y="1903605"/>
            <a:ext cx="627799" cy="32465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92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Spectroscopy on the 729nm </a:t>
            </a:r>
            <a:r>
              <a:rPr lang="en-GB" dirty="0" err="1" smtClean="0"/>
              <a:t>transtion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385" y="1759786"/>
            <a:ext cx="4032448" cy="3096344"/>
          </a:xfrm>
        </p:spPr>
        <p:txBody>
          <a:bodyPr/>
          <a:lstStyle/>
          <a:p>
            <a:r>
              <a:rPr lang="en-GB" sz="2000" dirty="0" smtClean="0"/>
              <a:t>Allows good measurement of temperature and heating rate</a:t>
            </a:r>
          </a:p>
          <a:p>
            <a:endParaRPr lang="en-GB" sz="2000" dirty="0"/>
          </a:p>
          <a:p>
            <a:r>
              <a:rPr lang="en-GB" sz="2000" dirty="0" smtClean="0"/>
              <a:t>Provides a starting point for sub-Doppler ‘sideband cooling’</a:t>
            </a:r>
            <a:endParaRPr lang="en-GB" dirty="0"/>
          </a:p>
          <a:p>
            <a:endParaRPr lang="en-GB" sz="2000" dirty="0" smtClean="0"/>
          </a:p>
          <a:p>
            <a:r>
              <a:rPr lang="en-GB" sz="2000" dirty="0" smtClean="0"/>
              <a:t>Sideband cooling to motional ground state in turn allows coherent manipulation of S-D </a:t>
            </a:r>
            <a:r>
              <a:rPr lang="en-GB" sz="2000" dirty="0" err="1" smtClean="0"/>
              <a:t>qubit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Cooling 3D Ion Coulomb Crystal to motional GS would be a starting point for study of macroscopic quantum effects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772816"/>
            <a:ext cx="4405140" cy="441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2615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Spectroscopy on the 729nm </a:t>
            </a:r>
            <a:r>
              <a:rPr lang="en-GB" dirty="0" err="1" smtClean="0"/>
              <a:t>transtion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4464495" cy="44577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Load </a:t>
            </a:r>
            <a:r>
              <a:rPr lang="en-GB" sz="2000" b="1" i="1" dirty="0" smtClean="0"/>
              <a:t>single</a:t>
            </a:r>
            <a:r>
              <a:rPr lang="en-GB" sz="2000" dirty="0" smtClean="0"/>
              <a:t> 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Wait for a start pulse triggered by mains cycle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Doppler cool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Prepare ion in one S</a:t>
            </a:r>
            <a:r>
              <a:rPr lang="en-GB" sz="2000" baseline="-25000" dirty="0" smtClean="0"/>
              <a:t>1/2</a:t>
            </a:r>
            <a:r>
              <a:rPr lang="en-GB" sz="2000" dirty="0" smtClean="0"/>
              <a:t> sublevel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Interrogate with 729nm pulse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Look to see if ion is dark or bright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Repeat 100 times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/>
              <a:t>Step to new frequency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772816"/>
            <a:ext cx="4405140" cy="441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2177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Laser cooling in the Penning trap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85720" y="1643050"/>
            <a:ext cx="4572032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4F5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Penning trap the ions are in an orbit around the trap centre</a:t>
            </a:r>
          </a:p>
          <a:p>
            <a:pPr marL="571500" marR="0" lvl="1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</a:rPr>
              <a:t>Magnetron motion has negative total energy</a:t>
            </a:r>
          </a:p>
          <a:p>
            <a:pPr marL="571500" marR="0" lvl="1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</a:rPr>
              <a:t>To cool both cyclotron and magnetron motions the laser must be offset from trap centre</a:t>
            </a:r>
          </a:p>
          <a:p>
            <a:pPr marL="1028700" lvl="2" indent="-190500">
              <a:spcBef>
                <a:spcPct val="20000"/>
              </a:spcBef>
              <a:buFontTx/>
              <a:buChar char="•"/>
              <a:defRPr/>
            </a:pPr>
            <a:r>
              <a:rPr lang="en-GB" sz="1800" i="0" kern="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To the side where the ions go </a:t>
            </a:r>
            <a:r>
              <a:rPr lang="en-GB" sz="1800" kern="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away</a:t>
            </a:r>
            <a:r>
              <a:rPr lang="en-GB" sz="1800" i="0" kern="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from the laser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</a:endParaRPr>
          </a:p>
          <a:p>
            <a:pPr marL="571500" marR="0" lvl="1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</a:rPr>
              <a:t>Magnetron motion is always cooled less effectively than cyclotron</a:t>
            </a:r>
          </a:p>
          <a:p>
            <a:pPr marL="571500" marR="0" lvl="1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4F5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Tight localisation is difficult – </a:t>
            </a:r>
            <a:r>
              <a:rPr kumimoji="0" lang="en-GB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B4F5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Axialisation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4F5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Rotating Wall</a:t>
            </a: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 l="15234" t="18750" r="20573" b="15625"/>
          <a:stretch>
            <a:fillRect/>
          </a:stretch>
        </p:blipFill>
        <p:spPr bwMode="auto">
          <a:xfrm>
            <a:off x="5286380" y="4572008"/>
            <a:ext cx="2413000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7786710" y="5286388"/>
            <a:ext cx="135729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1" hangingPunct="1"/>
            <a:r>
              <a:rPr lang="en-GB" sz="1800" dirty="0">
                <a:solidFill>
                  <a:srgbClr val="FF5050"/>
                </a:solidFill>
              </a:rPr>
              <a:t>Radial potential</a:t>
            </a:r>
          </a:p>
        </p:txBody>
      </p:sp>
      <p:graphicFrame>
        <p:nvGraphicFramePr>
          <p:cNvPr id="13" name="Object 20"/>
          <p:cNvGraphicFramePr>
            <a:graphicFrameLocks noChangeAspect="1"/>
          </p:cNvGraphicFramePr>
          <p:nvPr/>
        </p:nvGraphicFramePr>
        <p:xfrm>
          <a:off x="5572132" y="1643050"/>
          <a:ext cx="2883857" cy="247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934" name="Chart" r:id="rId4" imgW="5051160" imgH="4072680" progId="Excel.Sheet.8">
                  <p:embed/>
                </p:oleObj>
              </mc:Choice>
              <mc:Fallback>
                <p:oleObj name="Chart" r:id="rId4" imgW="5051160" imgH="407268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2" y="1643050"/>
                        <a:ext cx="2883857" cy="247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ight Arrow 13"/>
          <p:cNvSpPr/>
          <p:nvPr/>
        </p:nvSpPr>
        <p:spPr bwMode="auto">
          <a:xfrm>
            <a:off x="5929322" y="3429000"/>
            <a:ext cx="2143140" cy="357190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8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2262188"/>
            <a:ext cx="933450" cy="2333625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149891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71713"/>
            <a:ext cx="914400" cy="2314575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161309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76475"/>
            <a:ext cx="914400" cy="2305050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414403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71713"/>
            <a:ext cx="914400" cy="2314575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336157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76475"/>
            <a:ext cx="914400" cy="2305050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146610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1238"/>
            <a:ext cx="914400" cy="2295525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66932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76475"/>
            <a:ext cx="914400" cy="2305050"/>
          </a:xfrm>
          <a:prstGeom prst="rect">
            <a:avLst/>
          </a:prstGeom>
          <a:noFill/>
          <a:ln w="76200">
            <a:solidFill>
              <a:srgbClr val="DC021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800100" y="660587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dirty="0" smtClean="0"/>
              <a:t>Increase Trap Potential </a:t>
            </a:r>
            <a:endParaRPr lang="en-GB" i="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32274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Experiment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27976" y="1951286"/>
            <a:ext cx="1861592" cy="62180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defRPr>
                <a:solidFill>
                  <a:srgbClr val="4B4F55"/>
                </a:solidFill>
                <a:latin typeface="+mn-lt"/>
                <a:ea typeface="+mn-ea"/>
                <a:cs typeface="+mn-cs"/>
              </a:defRPr>
            </a:lvl1pPr>
            <a:lvl2pPr marL="571500" indent="-1905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4B4F55"/>
                </a:solidFill>
                <a:latin typeface="+mn-lt"/>
              </a:defRPr>
            </a:lvl2pPr>
            <a:lvl3pPr marL="952500" indent="-1905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4B4F55"/>
                </a:solidFill>
                <a:latin typeface="+mn-lt"/>
              </a:defRPr>
            </a:lvl3pPr>
            <a:lvl4pPr marL="1333500" indent="-1905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+mn-lt"/>
              </a:defRPr>
            </a:lvl4pPr>
            <a:lvl5pPr marL="17272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5pPr>
            <a:lvl6pPr marL="21844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6pPr>
            <a:lvl7pPr marL="26416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7pPr>
            <a:lvl8pPr marL="30988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8pPr>
            <a:lvl9pPr marL="3556000" indent="-203200" algn="l" rtl="0" fontAlgn="base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+mn-lt"/>
              </a:defRPr>
            </a:lvl9pPr>
          </a:lstStyle>
          <a:p>
            <a:r>
              <a:rPr lang="en-GB" sz="2400" dirty="0" smtClean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391990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Single Ions - Quantum Jumps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2040" y="1700808"/>
            <a:ext cx="3816424" cy="4824535"/>
          </a:xfrm>
        </p:spPr>
        <p:txBody>
          <a:bodyPr/>
          <a:lstStyle/>
          <a:p>
            <a:r>
              <a:rPr lang="en-GB" sz="2400" dirty="0"/>
              <a:t>Ion cycles between states 1 and 2 high fluorescence </a:t>
            </a:r>
            <a:r>
              <a:rPr lang="en-GB" sz="2400" dirty="0" smtClean="0"/>
              <a:t>rate</a:t>
            </a:r>
          </a:p>
          <a:p>
            <a:endParaRPr lang="en-GB" sz="2400" dirty="0"/>
          </a:p>
          <a:p>
            <a:r>
              <a:rPr lang="en-GB" sz="2400" dirty="0"/>
              <a:t>Occasionally ion makes ‘quantum jump’ into state 3 (</a:t>
            </a:r>
            <a:r>
              <a:rPr lang="en-GB" sz="2400" dirty="0" err="1">
                <a:solidFill>
                  <a:schemeClr val="accent2"/>
                </a:solidFill>
              </a:rPr>
              <a:t>metastable</a:t>
            </a:r>
            <a:r>
              <a:rPr lang="en-GB" sz="2400" dirty="0">
                <a:solidFill>
                  <a:schemeClr val="accent2"/>
                </a:solidFill>
              </a:rPr>
              <a:t> state</a:t>
            </a:r>
            <a:r>
              <a:rPr lang="en-GB" sz="2400" dirty="0"/>
              <a:t>). Fluorescence switches off.</a:t>
            </a:r>
          </a:p>
          <a:p>
            <a:endParaRPr lang="en-GB" sz="2400" dirty="0" smtClean="0"/>
          </a:p>
          <a:p>
            <a:r>
              <a:rPr lang="en-GB" sz="2400" dirty="0" smtClean="0"/>
              <a:t>The </a:t>
            </a:r>
            <a:r>
              <a:rPr lang="en-GB" sz="2400" dirty="0"/>
              <a:t>absence of a </a:t>
            </a:r>
            <a:r>
              <a:rPr lang="en-GB" sz="2400" i="1" dirty="0"/>
              <a:t>large number</a:t>
            </a:r>
            <a:r>
              <a:rPr lang="en-GB" sz="2400" dirty="0"/>
              <a:t> of 1-2 photons accompanies the absorption of a</a:t>
            </a:r>
            <a:r>
              <a:rPr lang="en-GB" sz="2400" i="1" dirty="0"/>
              <a:t> single</a:t>
            </a:r>
            <a:r>
              <a:rPr lang="en-GB" sz="2400" dirty="0"/>
              <a:t> 1-3 </a:t>
            </a:r>
            <a:r>
              <a:rPr lang="en-GB" sz="2400" dirty="0" smtClean="0"/>
              <a:t>photon</a:t>
            </a:r>
          </a:p>
          <a:p>
            <a:endParaRPr lang="en-GB" sz="2400" dirty="0" smtClean="0"/>
          </a:p>
          <a:p>
            <a:r>
              <a:rPr lang="en-GB" sz="2400" dirty="0" smtClean="0"/>
              <a:t>Use to ‘read-out’ state of a single atom</a:t>
            </a:r>
          </a:p>
          <a:p>
            <a:r>
              <a:rPr lang="en-GB" sz="2400" dirty="0" smtClean="0"/>
              <a:t>.</a:t>
            </a:r>
            <a:endParaRPr lang="en-GB" sz="2400" dirty="0"/>
          </a:p>
        </p:txBody>
      </p:sp>
      <p:sp>
        <p:nvSpPr>
          <p:cNvPr id="422916" name="Line 4"/>
          <p:cNvSpPr>
            <a:spLocks noChangeShapeType="1"/>
          </p:cNvSpPr>
          <p:nvPr/>
        </p:nvSpPr>
        <p:spPr bwMode="auto">
          <a:xfrm>
            <a:off x="2778369" y="3059113"/>
            <a:ext cx="131445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22917" name="Line 5"/>
          <p:cNvSpPr>
            <a:spLocks noChangeShapeType="1"/>
          </p:cNvSpPr>
          <p:nvPr/>
        </p:nvSpPr>
        <p:spPr bwMode="auto">
          <a:xfrm>
            <a:off x="1529862" y="5611813"/>
            <a:ext cx="131445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22918" name="Line 6"/>
          <p:cNvSpPr>
            <a:spLocks noChangeShapeType="1"/>
          </p:cNvSpPr>
          <p:nvPr/>
        </p:nvSpPr>
        <p:spPr bwMode="auto">
          <a:xfrm>
            <a:off x="638908" y="1920875"/>
            <a:ext cx="131445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22919" name="Line 7"/>
          <p:cNvSpPr>
            <a:spLocks noChangeShapeType="1"/>
          </p:cNvSpPr>
          <p:nvPr/>
        </p:nvSpPr>
        <p:spPr bwMode="auto">
          <a:xfrm flipH="1" flipV="1">
            <a:off x="1091712" y="1916114"/>
            <a:ext cx="842596" cy="3686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22920" name="Line 8"/>
          <p:cNvSpPr>
            <a:spLocks noChangeShapeType="1"/>
          </p:cNvSpPr>
          <p:nvPr/>
        </p:nvSpPr>
        <p:spPr bwMode="auto">
          <a:xfrm flipV="1">
            <a:off x="2378320" y="3059113"/>
            <a:ext cx="1056542" cy="2557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22921" name="Text Box 9"/>
          <p:cNvSpPr txBox="1">
            <a:spLocks noChangeArrowheads="1"/>
          </p:cNvSpPr>
          <p:nvPr/>
        </p:nvSpPr>
        <p:spPr bwMode="auto">
          <a:xfrm>
            <a:off x="0" y="4105276"/>
            <a:ext cx="192844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0">
                <a:solidFill>
                  <a:schemeClr val="accent2"/>
                </a:solidFill>
              </a:rPr>
              <a:t>Strong transition</a:t>
            </a:r>
          </a:p>
        </p:txBody>
      </p:sp>
      <p:sp>
        <p:nvSpPr>
          <p:cNvPr id="422922" name="Text Box 10"/>
          <p:cNvSpPr txBox="1">
            <a:spLocks noChangeArrowheads="1"/>
          </p:cNvSpPr>
          <p:nvPr/>
        </p:nvSpPr>
        <p:spPr bwMode="auto">
          <a:xfrm>
            <a:off x="2710962" y="4076701"/>
            <a:ext cx="17170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0" dirty="0">
                <a:solidFill>
                  <a:schemeClr val="accent2"/>
                </a:solidFill>
              </a:rPr>
              <a:t>Weak transition</a:t>
            </a:r>
          </a:p>
        </p:txBody>
      </p:sp>
      <p:sp>
        <p:nvSpPr>
          <p:cNvPr id="422923" name="Text Box 11"/>
          <p:cNvSpPr txBox="1">
            <a:spLocks noChangeArrowheads="1"/>
          </p:cNvSpPr>
          <p:nvPr/>
        </p:nvSpPr>
        <p:spPr bwMode="auto">
          <a:xfrm>
            <a:off x="2664516" y="5346700"/>
            <a:ext cx="7713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0">
                <a:solidFill>
                  <a:schemeClr val="tx1"/>
                </a:solidFill>
              </a:rPr>
              <a:t>|1&gt;</a:t>
            </a:r>
          </a:p>
        </p:txBody>
      </p:sp>
      <p:sp>
        <p:nvSpPr>
          <p:cNvPr id="422924" name="Text Box 12"/>
          <p:cNvSpPr txBox="1">
            <a:spLocks noChangeArrowheads="1"/>
          </p:cNvSpPr>
          <p:nvPr/>
        </p:nvSpPr>
        <p:spPr bwMode="auto">
          <a:xfrm>
            <a:off x="1945011" y="1627188"/>
            <a:ext cx="7713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0">
                <a:solidFill>
                  <a:schemeClr val="tx1"/>
                </a:solidFill>
              </a:rPr>
              <a:t>|2&gt;</a:t>
            </a:r>
          </a:p>
        </p:txBody>
      </p:sp>
      <p:sp>
        <p:nvSpPr>
          <p:cNvPr id="422925" name="Text Box 13"/>
          <p:cNvSpPr txBox="1">
            <a:spLocks noChangeArrowheads="1"/>
          </p:cNvSpPr>
          <p:nvPr/>
        </p:nvSpPr>
        <p:spPr bwMode="auto">
          <a:xfrm>
            <a:off x="3702009" y="3127375"/>
            <a:ext cx="7713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0">
                <a:solidFill>
                  <a:schemeClr val="tx1"/>
                </a:solidFill>
              </a:rPr>
              <a:t>|3&gt;</a:t>
            </a:r>
          </a:p>
        </p:txBody>
      </p:sp>
    </p:spTree>
    <p:extLst>
      <p:ext uri="{BB962C8B-B14F-4D97-AF65-F5344CB8AC3E}">
        <p14:creationId xmlns:p14="http://schemas.microsoft.com/office/powerpoint/2010/main" val="27403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Quantum Jumps in a single </a:t>
            </a:r>
            <a:r>
              <a:rPr lang="en-GB" dirty="0" err="1" smtClean="0"/>
              <a:t>Ca</a:t>
            </a:r>
            <a:r>
              <a:rPr lang="en-GB" baseline="30000" dirty="0" smtClean="0"/>
              <a:t>+</a:t>
            </a:r>
            <a:r>
              <a:rPr lang="en-GB" dirty="0" smtClean="0"/>
              <a:t> ion</a:t>
            </a:r>
            <a:endParaRPr lang="en-GB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557" y="1510650"/>
            <a:ext cx="6590443" cy="4366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9519" y="5981886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Quantum jumps </a:t>
            </a:r>
            <a:r>
              <a:rPr lang="en-GB" sz="2000" b="1" dirty="0" smtClean="0"/>
              <a:t>really happen</a:t>
            </a:r>
            <a:r>
              <a:rPr lang="en-GB" sz="2000" dirty="0" smtClean="0"/>
              <a:t>, they are </a:t>
            </a:r>
            <a:r>
              <a:rPr lang="en-GB" sz="2000" b="1" dirty="0" smtClean="0"/>
              <a:t>truly random</a:t>
            </a:r>
            <a:r>
              <a:rPr lang="en-GB" sz="2000" dirty="0" smtClean="0"/>
              <a:t>, and they act as a </a:t>
            </a:r>
            <a:r>
              <a:rPr lang="en-GB" sz="2000" b="1" dirty="0" smtClean="0"/>
              <a:t>measurement of the state of a single atom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492255" y="3489605"/>
            <a:ext cx="855539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679636" y="4984039"/>
            <a:ext cx="855539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99739" y="2823244"/>
            <a:ext cx="855539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 flipV="1">
            <a:off x="394457" y="2820457"/>
            <a:ext cx="548423" cy="215800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V="1">
            <a:off x="1231874" y="3489605"/>
            <a:ext cx="687674" cy="149722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462642" y="4986826"/>
            <a:ext cx="502061" cy="27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0" dirty="0">
                <a:solidFill>
                  <a:schemeClr val="tx1"/>
                </a:solidFill>
              </a:rPr>
              <a:t>|1&gt;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949845" y="2651310"/>
            <a:ext cx="502061" cy="27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0">
                <a:solidFill>
                  <a:schemeClr val="tx1"/>
                </a:solidFill>
              </a:rPr>
              <a:t>|2&gt;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093427" y="3529568"/>
            <a:ext cx="502061" cy="27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0">
                <a:solidFill>
                  <a:schemeClr val="tx1"/>
                </a:solidFill>
              </a:rPr>
              <a:t>|3&gt;</a:t>
            </a:r>
          </a:p>
        </p:txBody>
      </p:sp>
    </p:spTree>
    <p:extLst>
      <p:ext uri="{BB962C8B-B14F-4D97-AF65-F5344CB8AC3E}">
        <p14:creationId xmlns:p14="http://schemas.microsoft.com/office/powerpoint/2010/main" val="2292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Quantum Jumps</a:t>
            </a:r>
            <a:endParaRPr lang="en-GB" dirty="0"/>
          </a:p>
        </p:txBody>
      </p:sp>
      <p:pic>
        <p:nvPicPr>
          <p:cNvPr id="4" name="4IonsNoJumps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35832" t="24821" r="33540" b="23232"/>
          <a:stretch/>
        </p:blipFill>
        <p:spPr>
          <a:xfrm>
            <a:off x="1403648" y="1718882"/>
            <a:ext cx="2880321" cy="4844269"/>
          </a:xfrm>
          <a:prstGeom prst="rect">
            <a:avLst/>
          </a:prstGeom>
        </p:spPr>
      </p:pic>
      <p:pic>
        <p:nvPicPr>
          <p:cNvPr id="5" name="4IonsQuantumJumps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33543" t="20544" r="33228" b="23858"/>
          <a:stretch/>
        </p:blipFill>
        <p:spPr>
          <a:xfrm>
            <a:off x="4860032" y="1740954"/>
            <a:ext cx="2880320" cy="48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4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/>
          <p:cNvCxnSpPr/>
          <p:nvPr/>
        </p:nvCxnSpPr>
        <p:spPr bwMode="auto">
          <a:xfrm>
            <a:off x="6321361" y="2886124"/>
            <a:ext cx="123609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/>
        </p:nvCxnSpPr>
        <p:spPr bwMode="auto">
          <a:xfrm>
            <a:off x="4041062" y="5742371"/>
            <a:ext cx="123609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50924" y="4859638"/>
            <a:ext cx="1450731" cy="1662181"/>
            <a:chOff x="3998" y="766"/>
            <a:chExt cx="1643" cy="1882"/>
          </a:xfrm>
        </p:grpSpPr>
        <p:graphicFrame>
          <p:nvGraphicFramePr>
            <p:cNvPr id="3096" name="Object 3"/>
            <p:cNvGraphicFramePr>
              <a:graphicFrameLocks noChangeAspect="1"/>
            </p:cNvGraphicFramePr>
            <p:nvPr/>
          </p:nvGraphicFramePr>
          <p:xfrm>
            <a:off x="3998" y="766"/>
            <a:ext cx="1643" cy="18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4128" name="Chart" r:id="rId4" imgW="3018600" imgH="2293200" progId="Excel.Chart.8">
                    <p:embed/>
                  </p:oleObj>
                </mc:Choice>
                <mc:Fallback>
                  <p:oleObj name="Chart" r:id="rId4" imgW="3018600" imgH="2293200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8" y="766"/>
                          <a:ext cx="1643" cy="18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7" name="Line 6"/>
            <p:cNvSpPr>
              <a:spLocks noChangeShapeType="1"/>
            </p:cNvSpPr>
            <p:nvPr/>
          </p:nvSpPr>
          <p:spPr bwMode="auto">
            <a:xfrm>
              <a:off x="4632" y="2148"/>
              <a:ext cx="37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Line 7"/>
            <p:cNvSpPr>
              <a:spLocks noChangeShapeType="1"/>
            </p:cNvSpPr>
            <p:nvPr/>
          </p:nvSpPr>
          <p:spPr bwMode="auto">
            <a:xfrm>
              <a:off x="4472" y="1908"/>
              <a:ext cx="68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Line 8"/>
            <p:cNvSpPr>
              <a:spLocks noChangeShapeType="1"/>
            </p:cNvSpPr>
            <p:nvPr/>
          </p:nvSpPr>
          <p:spPr bwMode="auto">
            <a:xfrm>
              <a:off x="4380" y="1664"/>
              <a:ext cx="88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Line 9"/>
            <p:cNvSpPr>
              <a:spLocks noChangeShapeType="1"/>
            </p:cNvSpPr>
            <p:nvPr/>
          </p:nvSpPr>
          <p:spPr bwMode="auto">
            <a:xfrm>
              <a:off x="4292" y="1412"/>
              <a:ext cx="106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Line 10"/>
            <p:cNvSpPr>
              <a:spLocks noChangeShapeType="1"/>
            </p:cNvSpPr>
            <p:nvPr/>
          </p:nvSpPr>
          <p:spPr bwMode="auto">
            <a:xfrm>
              <a:off x="4164" y="2264"/>
              <a:ext cx="1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Line 11"/>
            <p:cNvSpPr>
              <a:spLocks noChangeShapeType="1"/>
            </p:cNvSpPr>
            <p:nvPr/>
          </p:nvSpPr>
          <p:spPr bwMode="auto">
            <a:xfrm flipV="1">
              <a:off x="4824" y="980"/>
              <a:ext cx="0" cy="1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Text Box 13"/>
            <p:cNvSpPr txBox="1">
              <a:spLocks noChangeArrowheads="1"/>
            </p:cNvSpPr>
            <p:nvPr/>
          </p:nvSpPr>
          <p:spPr bwMode="auto">
            <a:xfrm>
              <a:off x="5265" y="2230"/>
              <a:ext cx="311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0">
                  <a:solidFill>
                    <a:schemeClr val="tx1"/>
                  </a:solidFill>
                  <a:latin typeface="Times New Roman" pitchFamily="18" charset="0"/>
                </a:rPr>
                <a:t>z</a:t>
              </a:r>
            </a:p>
          </p:txBody>
        </p:sp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6231223" y="2359327"/>
            <a:ext cx="1450731" cy="1662180"/>
            <a:chOff x="3998" y="766"/>
            <a:chExt cx="1643" cy="1882"/>
          </a:xfrm>
        </p:grpSpPr>
        <p:graphicFrame>
          <p:nvGraphicFramePr>
            <p:cNvPr id="3088" name="Object 4"/>
            <p:cNvGraphicFramePr>
              <a:graphicFrameLocks noChangeAspect="1"/>
            </p:cNvGraphicFramePr>
            <p:nvPr/>
          </p:nvGraphicFramePr>
          <p:xfrm>
            <a:off x="3998" y="766"/>
            <a:ext cx="1643" cy="18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4129" name="Chart" r:id="rId6" imgW="3018600" imgH="2293200" progId="Excel.Chart.8">
                    <p:embed/>
                  </p:oleObj>
                </mc:Choice>
                <mc:Fallback>
                  <p:oleObj name="Chart" r:id="rId6" imgW="3018600" imgH="2293200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8" y="766"/>
                          <a:ext cx="1643" cy="18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89" name="Line 6"/>
            <p:cNvSpPr>
              <a:spLocks noChangeShapeType="1"/>
            </p:cNvSpPr>
            <p:nvPr/>
          </p:nvSpPr>
          <p:spPr bwMode="auto">
            <a:xfrm>
              <a:off x="4632" y="2148"/>
              <a:ext cx="37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Line 7"/>
            <p:cNvSpPr>
              <a:spLocks noChangeShapeType="1"/>
            </p:cNvSpPr>
            <p:nvPr/>
          </p:nvSpPr>
          <p:spPr bwMode="auto">
            <a:xfrm>
              <a:off x="4472" y="1908"/>
              <a:ext cx="68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Line 8"/>
            <p:cNvSpPr>
              <a:spLocks noChangeShapeType="1"/>
            </p:cNvSpPr>
            <p:nvPr/>
          </p:nvSpPr>
          <p:spPr bwMode="auto">
            <a:xfrm>
              <a:off x="4380" y="1664"/>
              <a:ext cx="88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Line 9"/>
            <p:cNvSpPr>
              <a:spLocks noChangeShapeType="1"/>
            </p:cNvSpPr>
            <p:nvPr/>
          </p:nvSpPr>
          <p:spPr bwMode="auto">
            <a:xfrm>
              <a:off x="4292" y="1412"/>
              <a:ext cx="106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Line 10"/>
            <p:cNvSpPr>
              <a:spLocks noChangeShapeType="1"/>
            </p:cNvSpPr>
            <p:nvPr/>
          </p:nvSpPr>
          <p:spPr bwMode="auto">
            <a:xfrm>
              <a:off x="4164" y="2264"/>
              <a:ext cx="1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Line 11"/>
            <p:cNvSpPr>
              <a:spLocks noChangeShapeType="1"/>
            </p:cNvSpPr>
            <p:nvPr/>
          </p:nvSpPr>
          <p:spPr bwMode="auto">
            <a:xfrm flipV="1">
              <a:off x="4824" y="980"/>
              <a:ext cx="0" cy="1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Text Box 13"/>
            <p:cNvSpPr txBox="1">
              <a:spLocks noChangeArrowheads="1"/>
            </p:cNvSpPr>
            <p:nvPr/>
          </p:nvSpPr>
          <p:spPr bwMode="auto">
            <a:xfrm>
              <a:off x="5265" y="2230"/>
              <a:ext cx="311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rgbClr val="FF505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 "/>
                <a:defRPr sz="2000" b="1">
                  <a:solidFill>
                    <a:srgbClr val="FF505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0">
                  <a:solidFill>
                    <a:schemeClr val="tx1"/>
                  </a:solidFill>
                  <a:latin typeface="Times New Roman" pitchFamily="18" charset="0"/>
                </a:rPr>
                <a:t>z</a:t>
              </a:r>
            </a:p>
          </p:txBody>
        </p:sp>
      </p:grp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flipV="1">
            <a:off x="4628425" y="3364150"/>
            <a:ext cx="2329790" cy="2553349"/>
          </a:xfrm>
          <a:prstGeom prst="straightConnector1">
            <a:avLst/>
          </a:prstGeom>
          <a:noFill/>
          <a:ln w="57150" algn="ctr">
            <a:solidFill>
              <a:srgbClr val="1B0807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Arrow Connector 34"/>
          <p:cNvCxnSpPr>
            <a:cxnSpLocks noChangeShapeType="1"/>
          </p:cNvCxnSpPr>
          <p:nvPr/>
        </p:nvCxnSpPr>
        <p:spPr bwMode="auto">
          <a:xfrm flipV="1">
            <a:off x="4499992" y="3152439"/>
            <a:ext cx="2286667" cy="2747868"/>
          </a:xfrm>
          <a:prstGeom prst="straightConnector1">
            <a:avLst/>
          </a:prstGeom>
          <a:noFill/>
          <a:ln w="57150" algn="ctr">
            <a:solidFill>
              <a:srgbClr val="3333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Straight Arrow Connector 52"/>
          <p:cNvCxnSpPr>
            <a:cxnSpLocks noChangeShapeType="1"/>
          </p:cNvCxnSpPr>
          <p:nvPr/>
        </p:nvCxnSpPr>
        <p:spPr bwMode="auto">
          <a:xfrm flipV="1">
            <a:off x="4788024" y="3682359"/>
            <a:ext cx="2304256" cy="2217951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Content Placeholder 2"/>
          <p:cNvSpPr txBox="1">
            <a:spLocks/>
          </p:cNvSpPr>
          <p:nvPr/>
        </p:nvSpPr>
        <p:spPr>
          <a:xfrm>
            <a:off x="656900" y="1716388"/>
            <a:ext cx="2439866" cy="458946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indent="-342900" eaLnBrk="0" hangingPunct="0">
              <a:buFontTx/>
              <a:buChar char="•"/>
              <a:defRPr/>
            </a:pPr>
            <a:r>
              <a:rPr lang="en-GB" sz="2400" b="0" kern="0" dirty="0">
                <a:solidFill>
                  <a:srgbClr val="00B050"/>
                </a:solidFill>
                <a:latin typeface="+mn-lt"/>
              </a:rPr>
              <a:t>Carrier</a:t>
            </a:r>
          </a:p>
          <a:p>
            <a:pPr marL="342900" indent="-342900" eaLnBrk="0" hangingPunct="0">
              <a:buFontTx/>
              <a:buChar char="•"/>
              <a:defRPr/>
            </a:pPr>
            <a:r>
              <a:rPr lang="en-GB" sz="2400" b="0" kern="0" dirty="0">
                <a:solidFill>
                  <a:srgbClr val="3333FF"/>
                </a:solidFill>
                <a:latin typeface="+mn-lt"/>
              </a:rPr>
              <a:t>Blue Sideband</a:t>
            </a:r>
          </a:p>
          <a:p>
            <a:pPr marL="342900" indent="-342900" eaLnBrk="0" hangingPunct="0">
              <a:buFontTx/>
              <a:buChar char="•"/>
              <a:defRPr/>
            </a:pPr>
            <a:r>
              <a:rPr lang="en-GB" sz="2400" b="0" kern="0" dirty="0">
                <a:solidFill>
                  <a:srgbClr val="FF0000"/>
                </a:solidFill>
                <a:latin typeface="+mn-lt"/>
              </a:rPr>
              <a:t>Red Sideband</a:t>
            </a:r>
          </a:p>
          <a:p>
            <a:pPr marL="342900" indent="-342900" eaLnBrk="0" hangingPunct="0">
              <a:buFontTx/>
              <a:buChar char="•"/>
              <a:defRPr/>
            </a:pPr>
            <a:endParaRPr lang="en-GB" sz="2400" b="0" kern="0" dirty="0">
              <a:solidFill>
                <a:srgbClr val="3333FF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64596" y="5434666"/>
            <a:ext cx="8643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|g&gt;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28384" y="2629219"/>
            <a:ext cx="85472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|e&gt;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4572000" y="5800236"/>
            <a:ext cx="216024" cy="221052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4791333"/>
            <a:ext cx="2232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What if the ion is already in the motional ground state?</a:t>
            </a:r>
            <a:endParaRPr lang="en-GB" b="1" dirty="0"/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800100" y="760149"/>
            <a:ext cx="7543800" cy="6381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i="0" kern="0" dirty="0" smtClean="0"/>
              <a:t>Driving Carrier and Sideband Transitions</a:t>
            </a:r>
            <a:endParaRPr lang="en-GB" i="0" kern="0" dirty="0"/>
          </a:p>
        </p:txBody>
      </p:sp>
      <p:cxnSp>
        <p:nvCxnSpPr>
          <p:cNvPr id="52" name="Straight Arrow Connector 51"/>
          <p:cNvCxnSpPr>
            <a:cxnSpLocks noChangeShapeType="1"/>
          </p:cNvCxnSpPr>
          <p:nvPr/>
        </p:nvCxnSpPr>
        <p:spPr bwMode="auto">
          <a:xfrm flipV="1">
            <a:off x="4788024" y="3987111"/>
            <a:ext cx="2304256" cy="2217951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4579314" y="6116178"/>
            <a:ext cx="216024" cy="221052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95200" y="5419277"/>
            <a:ext cx="2848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If ion is in the motional ground state excitation on the red sideband does nothing!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5767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9" grpId="0"/>
      <p:bldP spid="29" grpId="1"/>
      <p:bldP spid="8" grpId="0" animBg="1"/>
      <p:bldP spid="5" grpId="0"/>
      <p:bldP spid="54" grpId="0" animBg="1"/>
      <p:bldP spid="5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76672"/>
            <a:ext cx="7772400" cy="792163"/>
          </a:xfrm>
        </p:spPr>
        <p:txBody>
          <a:bodyPr/>
          <a:lstStyle/>
          <a:p>
            <a:r>
              <a:rPr lang="en-GB" dirty="0"/>
              <a:t>Ion Traps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628800"/>
            <a:ext cx="5256584" cy="3599928"/>
          </a:xfrm>
        </p:spPr>
        <p:txBody>
          <a:bodyPr/>
          <a:lstStyle/>
          <a:p>
            <a:r>
              <a:rPr lang="en-GB" sz="2400" dirty="0"/>
              <a:t>Ion trap – set of electrodes, apply electric potentials, attempt to trap an ion in 3D</a:t>
            </a:r>
          </a:p>
          <a:p>
            <a:r>
              <a:rPr lang="en-GB" sz="2400" dirty="0"/>
              <a:t>This would be the equivalent of making a 3D potential bowl (a 2D one is shown)</a:t>
            </a:r>
          </a:p>
          <a:p>
            <a:r>
              <a:rPr lang="en-GB" sz="2400" dirty="0"/>
              <a:t>Impossible – </a:t>
            </a:r>
            <a:r>
              <a:rPr lang="en-GB" sz="2400" dirty="0" err="1"/>
              <a:t>Earnshaw’s</a:t>
            </a:r>
            <a:r>
              <a:rPr lang="en-GB" sz="2400" dirty="0"/>
              <a:t> theorem</a:t>
            </a:r>
          </a:p>
          <a:p>
            <a:r>
              <a:rPr lang="en-GB" sz="2400" dirty="0"/>
              <a:t>Laplace Eq.</a:t>
            </a:r>
          </a:p>
          <a:p>
            <a:r>
              <a:rPr lang="en-GB" sz="2400" dirty="0"/>
              <a:t>Best you can do is make a 3D </a:t>
            </a:r>
            <a:r>
              <a:rPr lang="en-GB" sz="2400" dirty="0" err="1" smtClean="0"/>
              <a:t>quadrupole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/>
              <a:t>This is a 3D saddle point, (2D one shown ). Traps along </a:t>
            </a:r>
            <a:r>
              <a:rPr lang="en-GB" sz="2400" i="1" dirty="0" smtClean="0"/>
              <a:t>z</a:t>
            </a:r>
            <a:r>
              <a:rPr lang="en-GB" sz="2400" dirty="0"/>
              <a:t> </a:t>
            </a:r>
            <a:r>
              <a:rPr lang="en-GB" sz="2400" dirty="0" smtClean="0"/>
              <a:t>but not </a:t>
            </a:r>
            <a:r>
              <a:rPr lang="en-GB" sz="2400" i="1" dirty="0" smtClean="0"/>
              <a:t>x</a:t>
            </a:r>
            <a:r>
              <a:rPr lang="en-GB" sz="2400" dirty="0" smtClean="0"/>
              <a:t> </a:t>
            </a:r>
            <a:r>
              <a:rPr lang="en-GB" sz="2400" dirty="0"/>
              <a:t>and </a:t>
            </a:r>
            <a:r>
              <a:rPr lang="en-GB" sz="2400" i="1" dirty="0" smtClean="0"/>
              <a:t>y</a:t>
            </a:r>
            <a:endParaRPr lang="en-GB" sz="2400" dirty="0"/>
          </a:p>
          <a:p>
            <a:endParaRPr lang="en-GB" dirty="0"/>
          </a:p>
        </p:txBody>
      </p:sp>
      <p:pic>
        <p:nvPicPr>
          <p:cNvPr id="402436" name="Picture 4" descr="bowl"/>
          <p:cNvPicPr>
            <a:picLocks noChangeAspect="1" noChangeArrowheads="1"/>
          </p:cNvPicPr>
          <p:nvPr/>
        </p:nvPicPr>
        <p:blipFill>
          <a:blip r:embed="rId4" cstate="print"/>
          <a:srcRect b="39566"/>
          <a:stretch>
            <a:fillRect/>
          </a:stretch>
        </p:blipFill>
        <p:spPr bwMode="auto">
          <a:xfrm>
            <a:off x="6012160" y="1772816"/>
            <a:ext cx="2924908" cy="1436687"/>
          </a:xfrm>
          <a:prstGeom prst="rect">
            <a:avLst/>
          </a:prstGeom>
          <a:noFill/>
        </p:spPr>
      </p:pic>
      <p:pic>
        <p:nvPicPr>
          <p:cNvPr id="402437" name="Picture 5" descr="saddle"/>
          <p:cNvPicPr>
            <a:picLocks noChangeAspect="1" noChangeArrowheads="1"/>
          </p:cNvPicPr>
          <p:nvPr/>
        </p:nvPicPr>
        <p:blipFill>
          <a:blip r:embed="rId5" cstate="print"/>
          <a:srcRect t="8165"/>
          <a:stretch>
            <a:fillRect/>
          </a:stretch>
        </p:blipFill>
        <p:spPr bwMode="auto">
          <a:xfrm>
            <a:off x="6034454" y="4797152"/>
            <a:ext cx="2924908" cy="1739900"/>
          </a:xfrm>
          <a:prstGeom prst="rect">
            <a:avLst/>
          </a:prstGeom>
          <a:noFill/>
        </p:spPr>
      </p:pic>
      <p:graphicFrame>
        <p:nvGraphicFramePr>
          <p:cNvPr id="402438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042672"/>
              </p:ext>
            </p:extLst>
          </p:nvPr>
        </p:nvGraphicFramePr>
        <p:xfrm>
          <a:off x="2699792" y="5263877"/>
          <a:ext cx="2751137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172" name="Equation" r:id="rId6" imgW="1473120" imgH="431640" progId="Equation.3">
                  <p:embed/>
                </p:oleObj>
              </mc:Choice>
              <mc:Fallback>
                <p:oleObj name="Equation" r:id="rId6" imgW="14731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5263877"/>
                        <a:ext cx="2751137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442306"/>
              </p:ext>
            </p:extLst>
          </p:nvPr>
        </p:nvGraphicFramePr>
        <p:xfrm>
          <a:off x="2987824" y="4409687"/>
          <a:ext cx="955261" cy="376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173" name="Equation" r:id="rId8" imgW="558720" imgH="203040" progId="Equation.3">
                  <p:embed/>
                </p:oleObj>
              </mc:Choice>
              <mc:Fallback>
                <p:oleObj name="Equation" r:id="rId8" imgW="558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409687"/>
                        <a:ext cx="955261" cy="37657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961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Trap Loading</a:t>
            </a:r>
            <a:endParaRPr lang="en-GB" dirty="0"/>
          </a:p>
        </p:txBody>
      </p:sp>
      <p:pic>
        <p:nvPicPr>
          <p:cNvPr id="436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408" y="2082227"/>
            <a:ext cx="7241801" cy="4258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1772816"/>
            <a:ext cx="2051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sym typeface="Symbol" pitchFamily="18" charset="2"/>
              </a:rPr>
              <a:t>Photoionisation</a:t>
            </a:r>
            <a:r>
              <a:rPr lang="en-GB" dirty="0" smtClean="0">
                <a:sym typeface="Symbol" pitchFamily="18" charset="2"/>
              </a:rPr>
              <a:t> using pulsed 532nm YAG laser</a:t>
            </a:r>
          </a:p>
          <a:p>
            <a:endParaRPr lang="en-GB" dirty="0">
              <a:sym typeface="Symbol" pitchFamily="18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6300192" y="5229200"/>
            <a:ext cx="1584176" cy="967207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2203" y="3933056"/>
            <a:ext cx="2051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ym typeface="Symbol" pitchFamily="18" charset="2"/>
              </a:rPr>
              <a:t>Wait for required number of ions to come in then turn trap voltage off for 20µs</a:t>
            </a:r>
          </a:p>
        </p:txBody>
      </p:sp>
      <p:sp>
        <p:nvSpPr>
          <p:cNvPr id="8" name="Rectangle 7"/>
          <p:cNvSpPr/>
          <p:nvPr/>
        </p:nvSpPr>
        <p:spPr>
          <a:xfrm>
            <a:off x="107504" y="2780727"/>
            <a:ext cx="2051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ym typeface="Symbol" pitchFamily="18" charset="2"/>
              </a:rPr>
              <a:t>Ions can continue to join the party for ~10 minutes. </a:t>
            </a:r>
            <a:r>
              <a:rPr lang="en-GB" b="1" dirty="0" smtClean="0">
                <a:sym typeface="Symbol" pitchFamily="18" charset="2"/>
              </a:rPr>
              <a:t>Most irritating</a:t>
            </a:r>
          </a:p>
          <a:p>
            <a:endParaRPr lang="en-GB" dirty="0">
              <a:sym typeface="Symbol" pitchFamily="18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504" y="5402206"/>
            <a:ext cx="2051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ym typeface="Symbol" pitchFamily="18" charset="2"/>
              </a:rPr>
              <a:t>Or selectively eject ions one at a time</a:t>
            </a:r>
          </a:p>
        </p:txBody>
      </p:sp>
    </p:spTree>
    <p:extLst>
      <p:ext uri="{BB962C8B-B14F-4D97-AF65-F5344CB8AC3E}">
        <p14:creationId xmlns:p14="http://schemas.microsoft.com/office/powerpoint/2010/main" val="42619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/>
      <p:bldP spid="8" grpId="0"/>
      <p:bldP spid="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23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1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69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13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6C7070"/>
      </a:dk1>
      <a:lt1>
        <a:srgbClr val="FFFFFF"/>
      </a:lt1>
      <a:dk2>
        <a:srgbClr val="003D81"/>
      </a:dk2>
      <a:lt2>
        <a:srgbClr val="009067"/>
      </a:lt2>
      <a:accent1>
        <a:srgbClr val="C51638"/>
      </a:accent1>
      <a:accent2>
        <a:srgbClr val="47226C"/>
      </a:accent2>
      <a:accent3>
        <a:srgbClr val="FFFFFF"/>
      </a:accent3>
      <a:accent4>
        <a:srgbClr val="5B5F5F"/>
      </a:accent4>
      <a:accent5>
        <a:srgbClr val="DFABAE"/>
      </a:accent5>
      <a:accent6>
        <a:srgbClr val="3F1E61"/>
      </a:accent6>
      <a:hlink>
        <a:srgbClr val="003966"/>
      </a:hlink>
      <a:folHlink>
        <a:srgbClr val="E68E26"/>
      </a:folHlink>
    </a:clrScheme>
    <a:fontScheme name="Standarddesign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1" u="none" strike="noStrike" cap="none" normalizeH="0" baseline="0" smtClean="0">
            <a:ln>
              <a:noFill/>
            </a:ln>
            <a:solidFill>
              <a:srgbClr val="6E6E6F"/>
            </a:solidFill>
            <a:effectLst/>
            <a:latin typeface="Verdana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1" u="none" strike="noStrike" cap="none" normalizeH="0" baseline="0" smtClean="0">
            <a:ln>
              <a:noFill/>
            </a:ln>
            <a:solidFill>
              <a:srgbClr val="6E6E6F"/>
            </a:solidFill>
            <a:effectLst/>
            <a:latin typeface="Verdana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6C7070"/>
        </a:dk1>
        <a:lt1>
          <a:srgbClr val="FFFFFF"/>
        </a:lt1>
        <a:dk2>
          <a:srgbClr val="003D81"/>
        </a:dk2>
        <a:lt2>
          <a:srgbClr val="009067"/>
        </a:lt2>
        <a:accent1>
          <a:srgbClr val="C51638"/>
        </a:accent1>
        <a:accent2>
          <a:srgbClr val="47226C"/>
        </a:accent2>
        <a:accent3>
          <a:srgbClr val="FFFFFF"/>
        </a:accent3>
        <a:accent4>
          <a:srgbClr val="5B5F5F"/>
        </a:accent4>
        <a:accent5>
          <a:srgbClr val="DFABAE"/>
        </a:accent5>
        <a:accent6>
          <a:srgbClr val="3F1E61"/>
        </a:accent6>
        <a:hlink>
          <a:srgbClr val="003966"/>
        </a:hlink>
        <a:folHlink>
          <a:srgbClr val="E68E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7590</TotalTime>
  <Words>1798</Words>
  <Application>Microsoft Office PowerPoint</Application>
  <PresentationFormat>On-screen Show (4:3)</PresentationFormat>
  <Paragraphs>352</Paragraphs>
  <Slides>68</Slides>
  <Notes>12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68</vt:i4>
      </vt:variant>
    </vt:vector>
  </HeadingPairs>
  <TitlesOfParts>
    <vt:vector size="71" baseType="lpstr">
      <vt:lpstr>Standarddesign</vt:lpstr>
      <vt:lpstr>Chart</vt:lpstr>
      <vt:lpstr>Equation</vt:lpstr>
      <vt:lpstr>Coulomb Crystals and Ground State Cooling of Single Ca+ Ions in a Penning Trap  </vt:lpstr>
      <vt:lpstr>People involved in the work</vt:lpstr>
      <vt:lpstr>Talk Outline</vt:lpstr>
      <vt:lpstr>Ideal Trap Electrode Structure</vt:lpstr>
      <vt:lpstr>Motion in a Penning Trap</vt:lpstr>
      <vt:lpstr>Laser cooling in the Penning trap</vt:lpstr>
      <vt:lpstr>ICCs in Penning Traps</vt:lpstr>
      <vt:lpstr>Motivation : Degeneracy of zig-zag states</vt:lpstr>
      <vt:lpstr>Quantum Information and Simulation</vt:lpstr>
      <vt:lpstr>Trap Modified to include vertical laser beams</vt:lpstr>
      <vt:lpstr>Superconducting Magnet PT</vt:lpstr>
      <vt:lpstr>Lasers</vt:lpstr>
      <vt:lpstr>Trap Modification</vt:lpstr>
      <vt:lpstr>Linear Chains</vt:lpstr>
      <vt:lpstr>29 Ion Chain</vt:lpstr>
      <vt:lpstr>Simulations</vt:lpstr>
      <vt:lpstr>PowerPoint Presentation</vt:lpstr>
      <vt:lpstr>PowerPoint Presentation</vt:lpstr>
      <vt:lpstr>PowerPoint Presentation</vt:lpstr>
      <vt:lpstr>Motion in a rotating frame</vt:lpstr>
      <vt:lpstr>Larger Ion Coulomb Crystals</vt:lpstr>
      <vt:lpstr>Rotation frequency of Coulomb crystals</vt:lpstr>
      <vt:lpstr>Linear – zig-zag transitions</vt:lpstr>
      <vt:lpstr>Zoo of crystal shapes</vt:lpstr>
      <vt:lpstr>Flatter crystals cool better</vt:lpstr>
      <vt:lpstr>Controlling the shape of the Ion Coulomb Crystal</vt:lpstr>
      <vt:lpstr>Stills from movie</vt:lpstr>
      <vt:lpstr>Larger crystals</vt:lpstr>
      <vt:lpstr>Spectroscopy on the 729nm transtion</vt:lpstr>
      <vt:lpstr>Spectroscopy on the 729nm transition</vt:lpstr>
      <vt:lpstr>Axial Spectrum</vt:lpstr>
      <vt:lpstr>Radial Spectrum (Trap voltage 5 V)</vt:lpstr>
      <vt:lpstr>Zoom of one Cyclotron sideband at higher trap voltage (25V)</vt:lpstr>
      <vt:lpstr>Axial Spectrum with Axialisation and High Trap Voltage</vt:lpstr>
      <vt:lpstr>PowerPoint Presentation</vt:lpstr>
      <vt:lpstr>PowerPoint Presentation</vt:lpstr>
      <vt:lpstr>Sideband cooling</vt:lpstr>
      <vt:lpstr>Heating Rate</vt:lpstr>
      <vt:lpstr>Scan of Carrier</vt:lpstr>
      <vt:lpstr>Rabi Oscillations</vt:lpstr>
      <vt:lpstr>What next ?</vt:lpstr>
      <vt:lpstr>The team…</vt:lpstr>
      <vt:lpstr>PowerPoint Presentation</vt:lpstr>
      <vt:lpstr>PowerPoint Presentation</vt:lpstr>
      <vt:lpstr>PowerPoint Presentation</vt:lpstr>
      <vt:lpstr>PowerPoint Presentation</vt:lpstr>
      <vt:lpstr>Effect of J-state Mixing</vt:lpstr>
      <vt:lpstr>Trap Frequencies</vt:lpstr>
      <vt:lpstr>Spectroscopy on the 729nm transtion</vt:lpstr>
      <vt:lpstr>Spectroscopy on the 729nm transtion</vt:lpstr>
      <vt:lpstr>Laser cooling in the Penning trap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Single Ions - Quantum Jumps</vt:lpstr>
      <vt:lpstr>Quantum Jumps in a single Ca+ ion</vt:lpstr>
      <vt:lpstr>Quantum Jumps</vt:lpstr>
      <vt:lpstr>PowerPoint Presentation</vt:lpstr>
      <vt:lpstr>Ion Traps</vt:lpstr>
      <vt:lpstr>Trap Loading</vt:lpstr>
      <vt:lpstr>PowerPoint Presentation</vt:lpstr>
      <vt:lpstr>PowerPoint Presentation</vt:lpstr>
      <vt:lpstr>PowerPoint Presentation</vt:lpstr>
      <vt:lpstr>PowerPoint Presentation</vt:lpstr>
    </vt:vector>
  </TitlesOfParts>
  <Company>Publications Communications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Imperial College London</dc:title>
  <dc:creator>dmsegal</dc:creator>
  <cp:lastModifiedBy>Segal, Daniel M</cp:lastModifiedBy>
  <cp:revision>267</cp:revision>
  <dcterms:modified xsi:type="dcterms:W3CDTF">2013-12-18T08:50:01Z</dcterms:modified>
</cp:coreProperties>
</file>