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tags/tag1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tags/tag15.xml" ContentType="application/vnd.openxmlformats-officedocument.presentationml.tags+xml"/>
  <Default Extension="gif" ContentType="image/gif"/>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Override PartName="/ppt/tags/tag2.xml" ContentType="application/vnd.openxmlformats-officedocument.presentationml.tags+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tags/tag14.xml" ContentType="application/vnd.openxmlformats-officedocument.presentationml.tags+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527" r:id="rId2"/>
    <p:sldId id="296" r:id="rId3"/>
    <p:sldId id="295" r:id="rId4"/>
    <p:sldId id="449" r:id="rId5"/>
    <p:sldId id="412" r:id="rId6"/>
    <p:sldId id="413" r:id="rId7"/>
    <p:sldId id="407" r:id="rId8"/>
    <p:sldId id="451" r:id="rId9"/>
    <p:sldId id="647" r:id="rId10"/>
    <p:sldId id="402" r:id="rId11"/>
    <p:sldId id="650" r:id="rId12"/>
    <p:sldId id="453" r:id="rId13"/>
    <p:sldId id="524" r:id="rId14"/>
    <p:sldId id="525" r:id="rId15"/>
    <p:sldId id="536" r:id="rId16"/>
    <p:sldId id="537" r:id="rId17"/>
    <p:sldId id="528" r:id="rId18"/>
    <p:sldId id="543" r:id="rId19"/>
    <p:sldId id="386" r:id="rId20"/>
    <p:sldId id="538" r:id="rId21"/>
    <p:sldId id="588" r:id="rId22"/>
    <p:sldId id="589" r:id="rId23"/>
    <p:sldId id="597" r:id="rId24"/>
    <p:sldId id="598" r:id="rId25"/>
    <p:sldId id="599" r:id="rId26"/>
    <p:sldId id="600" r:id="rId27"/>
    <p:sldId id="601" r:id="rId28"/>
    <p:sldId id="639" r:id="rId29"/>
    <p:sldId id="640" r:id="rId30"/>
    <p:sldId id="641" r:id="rId31"/>
    <p:sldId id="666" r:id="rId32"/>
    <p:sldId id="677" r:id="rId33"/>
    <p:sldId id="664" r:id="rId34"/>
    <p:sldId id="694" r:id="rId35"/>
    <p:sldId id="668" r:id="rId36"/>
    <p:sldId id="674" r:id="rId37"/>
    <p:sldId id="673" r:id="rId38"/>
    <p:sldId id="678" r:id="rId39"/>
    <p:sldId id="681" r:id="rId40"/>
    <p:sldId id="682" r:id="rId41"/>
    <p:sldId id="683" r:id="rId42"/>
    <p:sldId id="684" r:id="rId43"/>
    <p:sldId id="685" r:id="rId44"/>
    <p:sldId id="557" r:id="rId45"/>
    <p:sldId id="366" r:id="rId46"/>
    <p:sldId id="526" r:id="rId47"/>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00FF"/>
    <a:srgbClr val="660066"/>
    <a:srgbClr val="0000FF"/>
    <a:srgbClr val="FF9933"/>
    <a:srgbClr val="006600"/>
    <a:srgbClr val="33CCCC"/>
    <a:srgbClr val="33CCFF"/>
    <a:srgbClr val="00FFFF"/>
    <a:srgbClr val="FF6600"/>
    <a:srgbClr val="FF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4995" autoAdjust="0"/>
    <p:restoredTop sz="85507" autoAdjust="0"/>
  </p:normalViewPr>
  <p:slideViewPr>
    <p:cSldViewPr>
      <p:cViewPr>
        <p:scale>
          <a:sx n="70" d="100"/>
          <a:sy n="70" d="100"/>
        </p:scale>
        <p:origin x="-1842" y="-264"/>
      </p:cViewPr>
      <p:guideLst>
        <p:guide orient="horz" pos="2160"/>
        <p:guide pos="2880"/>
      </p:guideLst>
    </p:cSldViewPr>
  </p:slideViewPr>
  <p:outlineViewPr>
    <p:cViewPr>
      <p:scale>
        <a:sx n="33" d="100"/>
        <a:sy n="33" d="100"/>
      </p:scale>
      <p:origin x="0" y="28056"/>
    </p:cViewPr>
  </p:outlineViewPr>
  <p:notesTextViewPr>
    <p:cViewPr>
      <p:scale>
        <a:sx n="100" d="100"/>
        <a:sy n="100" d="100"/>
      </p:scale>
      <p:origin x="0" y="0"/>
    </p:cViewPr>
  </p:notesTextViewPr>
  <p:sorterViewPr>
    <p:cViewPr>
      <p:scale>
        <a:sx n="66" d="100"/>
        <a:sy n="66" d="100"/>
      </p:scale>
      <p:origin x="0" y="20484"/>
    </p:cViewPr>
  </p:sorterViewPr>
  <p:notesViewPr>
    <p:cSldViewPr>
      <p:cViewPr varScale="1">
        <p:scale>
          <a:sx n="100" d="100"/>
          <a:sy n="100" d="100"/>
        </p:scale>
        <p:origin x="-2592" y="-84"/>
      </p:cViewPr>
      <p:guideLst>
        <p:guide orient="horz" pos="3024"/>
        <p:guide pos="230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5" Type="http://schemas.openxmlformats.org/officeDocument/2006/relationships/image" Target="../media/image15.wmf"/><Relationship Id="rId4"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2.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image" Target="../media/image43.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image" Target="../media/image43.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7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9202" name="Rectangle 2"/>
          <p:cNvSpPr>
            <a:spLocks noGrp="1" noChangeArrowheads="1"/>
          </p:cNvSpPr>
          <p:nvPr>
            <p:ph type="hdr" sz="quarter"/>
          </p:nvPr>
        </p:nvSpPr>
        <p:spPr bwMode="auto">
          <a:xfrm>
            <a:off x="1" y="0"/>
            <a:ext cx="3170138" cy="479539"/>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endParaRPr lang="en-US"/>
          </a:p>
        </p:txBody>
      </p:sp>
      <p:sp>
        <p:nvSpPr>
          <p:cNvPr id="179203" name="Rectangle 3"/>
          <p:cNvSpPr>
            <a:spLocks noGrp="1" noChangeArrowheads="1"/>
          </p:cNvSpPr>
          <p:nvPr>
            <p:ph type="dt" sz="quarter" idx="1"/>
          </p:nvPr>
        </p:nvSpPr>
        <p:spPr bwMode="auto">
          <a:xfrm>
            <a:off x="4143427" y="0"/>
            <a:ext cx="3170138" cy="479539"/>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endParaRPr lang="en-US"/>
          </a:p>
        </p:txBody>
      </p:sp>
      <p:sp>
        <p:nvSpPr>
          <p:cNvPr id="179204" name="Rectangle 4"/>
          <p:cNvSpPr>
            <a:spLocks noGrp="1" noChangeArrowheads="1"/>
          </p:cNvSpPr>
          <p:nvPr>
            <p:ph type="ftr" sz="quarter" idx="2"/>
          </p:nvPr>
        </p:nvSpPr>
        <p:spPr bwMode="auto">
          <a:xfrm>
            <a:off x="1" y="9120172"/>
            <a:ext cx="3170138" cy="479539"/>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endParaRPr lang="en-US"/>
          </a:p>
        </p:txBody>
      </p:sp>
      <p:sp>
        <p:nvSpPr>
          <p:cNvPr id="179205" name="Rectangle 5"/>
          <p:cNvSpPr>
            <a:spLocks noGrp="1" noChangeArrowheads="1"/>
          </p:cNvSpPr>
          <p:nvPr>
            <p:ph type="sldNum" sz="quarter" idx="3"/>
          </p:nvPr>
        </p:nvSpPr>
        <p:spPr bwMode="auto">
          <a:xfrm>
            <a:off x="4143427" y="9120172"/>
            <a:ext cx="3170138" cy="479539"/>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02F94C70-2DA3-4B52-BC7F-828F45603386}" type="slidenum">
              <a:rPr lang="en-US"/>
              <a:pPr/>
              <a:t>‹#›</a:t>
            </a:fld>
            <a:endParaRPr lang="en-US"/>
          </a:p>
        </p:txBody>
      </p:sp>
    </p:spTree>
    <p:extLst>
      <p:ext uri="{BB962C8B-B14F-4D97-AF65-F5344CB8AC3E}">
        <p14:creationId xmlns:p14="http://schemas.microsoft.com/office/powerpoint/2010/main" xmlns="" val="9540717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1" y="0"/>
            <a:ext cx="3170138" cy="479539"/>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endParaRPr lang="en-US"/>
          </a:p>
        </p:txBody>
      </p:sp>
      <p:sp>
        <p:nvSpPr>
          <p:cNvPr id="16387" name="Rectangle 3"/>
          <p:cNvSpPr>
            <a:spLocks noGrp="1" noChangeArrowheads="1"/>
          </p:cNvSpPr>
          <p:nvPr>
            <p:ph type="dt" idx="1"/>
          </p:nvPr>
        </p:nvSpPr>
        <p:spPr bwMode="auto">
          <a:xfrm>
            <a:off x="4143427" y="0"/>
            <a:ext cx="3170138" cy="479539"/>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endParaRPr lang="en-US"/>
          </a:p>
        </p:txBody>
      </p:sp>
      <p:sp>
        <p:nvSpPr>
          <p:cNvPr id="16388" name="Rectangle 4"/>
          <p:cNvSpPr>
            <a:spLocks noGrp="1" noRot="1" noChangeAspect="1" noChangeArrowheads="1" noTextEdit="1"/>
          </p:cNvSpPr>
          <p:nvPr>
            <p:ph type="sldImg" idx="2"/>
          </p:nvPr>
        </p:nvSpPr>
        <p:spPr bwMode="auto">
          <a:xfrm>
            <a:off x="1258888" y="720725"/>
            <a:ext cx="4797425" cy="3598863"/>
          </a:xfrm>
          <a:prstGeom prst="rect">
            <a:avLst/>
          </a:prstGeom>
          <a:noFill/>
          <a:ln w="9525">
            <a:solidFill>
              <a:srgbClr val="000000"/>
            </a:solidFill>
            <a:miter lim="800000"/>
            <a:headEnd/>
            <a:tailEnd/>
          </a:ln>
          <a:effectLst/>
        </p:spPr>
      </p:sp>
      <p:sp>
        <p:nvSpPr>
          <p:cNvPr id="16389" name="Rectangle 5"/>
          <p:cNvSpPr>
            <a:spLocks noGrp="1" noChangeArrowheads="1"/>
          </p:cNvSpPr>
          <p:nvPr>
            <p:ph type="body" sz="quarter" idx="3"/>
          </p:nvPr>
        </p:nvSpPr>
        <p:spPr bwMode="auto">
          <a:xfrm>
            <a:off x="731194" y="4560086"/>
            <a:ext cx="5852814" cy="4320317"/>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6390" name="Rectangle 6"/>
          <p:cNvSpPr>
            <a:spLocks noGrp="1" noChangeArrowheads="1"/>
          </p:cNvSpPr>
          <p:nvPr>
            <p:ph type="ftr" sz="quarter" idx="4"/>
          </p:nvPr>
        </p:nvSpPr>
        <p:spPr bwMode="auto">
          <a:xfrm>
            <a:off x="1" y="9120172"/>
            <a:ext cx="3170138" cy="479539"/>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endParaRPr lang="en-US"/>
          </a:p>
        </p:txBody>
      </p:sp>
      <p:sp>
        <p:nvSpPr>
          <p:cNvPr id="16391" name="Rectangle 7"/>
          <p:cNvSpPr>
            <a:spLocks noGrp="1" noChangeArrowheads="1"/>
          </p:cNvSpPr>
          <p:nvPr>
            <p:ph type="sldNum" sz="quarter" idx="5"/>
          </p:nvPr>
        </p:nvSpPr>
        <p:spPr bwMode="auto">
          <a:xfrm>
            <a:off x="4143427" y="9120172"/>
            <a:ext cx="3170138" cy="479539"/>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89EE20D1-4803-4EEE-BD97-25F357A77DE3}" type="slidenum">
              <a:rPr lang="en-US"/>
              <a:pPr/>
              <a:t>‹#›</a:t>
            </a:fld>
            <a:endParaRPr lang="en-US"/>
          </a:p>
        </p:txBody>
      </p:sp>
    </p:spTree>
    <p:extLst>
      <p:ext uri="{BB962C8B-B14F-4D97-AF65-F5344CB8AC3E}">
        <p14:creationId xmlns:p14="http://schemas.microsoft.com/office/powerpoint/2010/main" xmlns="" val="277329481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07E3DA-74FF-44D0-AEE5-46D92730E360}" type="slidenum">
              <a:rPr lang="en-US"/>
              <a:pPr/>
              <a:t>1</a:t>
            </a:fld>
            <a:endParaRPr lang="en-US"/>
          </a:p>
        </p:txBody>
      </p:sp>
      <p:sp>
        <p:nvSpPr>
          <p:cNvPr id="129026" name="Rectangle 2"/>
          <p:cNvSpPr>
            <a:spLocks noGrp="1" noRot="1" noChangeAspect="1" noChangeArrowheads="1" noTextEdit="1"/>
          </p:cNvSpPr>
          <p:nvPr>
            <p:ph type="sldImg"/>
          </p:nvPr>
        </p:nvSpPr>
        <p:spPr>
          <a:xfrm>
            <a:off x="1258888" y="720725"/>
            <a:ext cx="4797425" cy="3598863"/>
          </a:xfrm>
          <a:ln/>
        </p:spPr>
      </p:sp>
      <p:sp>
        <p:nvSpPr>
          <p:cNvPr id="129027" name="Rectangle 3"/>
          <p:cNvSpPr>
            <a:spLocks noGrp="1" noChangeArrowheads="1"/>
          </p:cNvSpPr>
          <p:nvPr>
            <p:ph type="body" idx="1"/>
          </p:nvPr>
        </p:nvSpPr>
        <p:spPr/>
        <p:txBody>
          <a:bodyPr/>
          <a:lstStyle/>
          <a:p>
            <a:r>
              <a:rPr lang="en-US" baseline="0" dirty="0" smtClean="0"/>
              <a:t>I’d like to share with you some of the recent work we’ve been doing in the Monroe group in simulating many-body physics using trapped ions. The idea is that if you have some complicated many-body system whose behavior you’d like to investigate, you can map that system onto another system over which you have good control, and then use the well-controlled quantum system to study the physics you’re interested in.</a:t>
            </a:r>
          </a:p>
          <a:p>
            <a:endParaRPr lang="en-US" baseline="0" dirty="0" smtClean="0"/>
          </a:p>
          <a:p>
            <a:r>
              <a:rPr lang="en-US" baseline="0" dirty="0" smtClean="0"/>
              <a:t>Now it might seem like an obvious statement in the title that you need many trapped ions to simulate a many-body spin system, but this 1-to-1 correspondence is a powerful feature of quantum simulation. If you have some 30-spin many-body system, you only need 30 ions to simulate the system. Compare that to classical systems, where N=30 is already unsolvable since you need 2^30 numbers, or about 8 GB of memory, just to write down the </a:t>
            </a:r>
            <a:r>
              <a:rPr lang="en-US" baseline="0" dirty="0" err="1" smtClean="0"/>
              <a:t>wavefunction</a:t>
            </a:r>
            <a:r>
              <a:rPr lang="en-US" baseline="0" dirty="0" smtClean="0"/>
              <a:t>, and if you then want to build a 2^30 by 2^30 Hamiltonian and evolve the Schrodinger equation, you’ll likely end up with a result that looks something like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quantum simulations with trapped ions for several years,</a:t>
            </a:r>
            <a:r>
              <a:rPr lang="en-US" baseline="0" dirty="0" smtClean="0"/>
              <a:t> and have mapped out ground-state phase diagrams of </a:t>
            </a:r>
            <a:r>
              <a:rPr lang="en-US" baseline="0" dirty="0" err="1" smtClean="0"/>
              <a:t>Ising</a:t>
            </a:r>
            <a:r>
              <a:rPr lang="en-US" baseline="0" dirty="0" smtClean="0"/>
              <a:t>-like systems, observing the onset of a quantum phase transition as the number of ions was increased from 2 to 9, and performed early studies of frustration with 3 spins. </a:t>
            </a:r>
          </a:p>
        </p:txBody>
      </p:sp>
      <p:sp>
        <p:nvSpPr>
          <p:cNvPr id="4" name="Slide Number Placeholder 3"/>
          <p:cNvSpPr>
            <a:spLocks noGrp="1"/>
          </p:cNvSpPr>
          <p:nvPr>
            <p:ph type="sldNum" sz="quarter" idx="10"/>
          </p:nvPr>
        </p:nvSpPr>
        <p:spPr/>
        <p:txBody>
          <a:bodyPr/>
          <a:lstStyle/>
          <a:p>
            <a:fld id="{89EE20D1-4803-4EEE-BD97-25F357A77DE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talk will mainly focus on</a:t>
            </a:r>
            <a:r>
              <a:rPr lang="en-US" baseline="0" dirty="0" smtClean="0"/>
              <a:t> two aspects of our recent work, both of which start with an </a:t>
            </a:r>
            <a:r>
              <a:rPr lang="en-US" baseline="0" dirty="0" err="1" smtClean="0"/>
              <a:t>antiferromagnetic</a:t>
            </a:r>
            <a:r>
              <a:rPr lang="en-US" baseline="0" dirty="0" smtClean="0"/>
              <a:t> </a:t>
            </a:r>
            <a:r>
              <a:rPr lang="en-US" baseline="0" dirty="0" err="1" smtClean="0"/>
              <a:t>Ising</a:t>
            </a:r>
            <a:r>
              <a:rPr lang="en-US" baseline="0" dirty="0" smtClean="0"/>
              <a:t> chain. First, I'll show how we tune the range of interactions in our system and observe signatures of the changing amounts of frustration that result. Second, I'll show that if we start with an AFM spin chain and add a longitudinal magnetic field along the direction of the spin-spin couplings, we can drive the system through a number of first-order phase transitions.</a:t>
            </a:r>
          </a:p>
          <a:p>
            <a:endParaRPr lang="en-US" baseline="0" dirty="0" smtClean="0"/>
          </a:p>
          <a:p>
            <a:r>
              <a:rPr lang="en-US" baseline="0" dirty="0" smtClean="0"/>
              <a:t>:29</a:t>
            </a:r>
            <a:endParaRPr lang="en-US" dirty="0"/>
          </a:p>
        </p:txBody>
      </p:sp>
      <p:sp>
        <p:nvSpPr>
          <p:cNvPr id="4" name="Slide Number Placeholder 3"/>
          <p:cNvSpPr>
            <a:spLocks noGrp="1"/>
          </p:cNvSpPr>
          <p:nvPr>
            <p:ph type="sldNum" sz="quarter" idx="10"/>
          </p:nvPr>
        </p:nvSpPr>
        <p:spPr/>
        <p:txBody>
          <a:bodyPr/>
          <a:lstStyle/>
          <a:p>
            <a:fld id="{89EE20D1-4803-4EEE-BD97-25F357A77DE3}"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talk will mainly focus on</a:t>
            </a:r>
            <a:r>
              <a:rPr lang="en-US" baseline="0" dirty="0" smtClean="0"/>
              <a:t> two aspects of our recent work, both of which start with an </a:t>
            </a:r>
            <a:r>
              <a:rPr lang="en-US" baseline="0" dirty="0" err="1" smtClean="0"/>
              <a:t>antiferromagnetic</a:t>
            </a:r>
            <a:r>
              <a:rPr lang="en-US" baseline="0" dirty="0" smtClean="0"/>
              <a:t> </a:t>
            </a:r>
            <a:r>
              <a:rPr lang="en-US" baseline="0" dirty="0" err="1" smtClean="0"/>
              <a:t>Ising</a:t>
            </a:r>
            <a:r>
              <a:rPr lang="en-US" baseline="0" dirty="0" smtClean="0"/>
              <a:t> chain. First, I'll show how we tune the range of interactions in our system and observe signatures of the changing amounts of frustration that result. Second, I'll show that if we start with an AFM spin chain and add a longitudinal magnetic field along the direction of the spin-spin couplings, we can drive the system through a number of first-order phase transitions.</a:t>
            </a:r>
          </a:p>
          <a:p>
            <a:endParaRPr lang="en-US" baseline="0" dirty="0" smtClean="0"/>
          </a:p>
          <a:p>
            <a:r>
              <a:rPr lang="en-US" baseline="0" dirty="0" smtClean="0"/>
              <a:t>:29</a:t>
            </a:r>
            <a:endParaRPr lang="en-US" dirty="0"/>
          </a:p>
        </p:txBody>
      </p:sp>
      <p:sp>
        <p:nvSpPr>
          <p:cNvPr id="4" name="Slide Number Placeholder 3"/>
          <p:cNvSpPr>
            <a:spLocks noGrp="1"/>
          </p:cNvSpPr>
          <p:nvPr>
            <p:ph type="sldNum" sz="quarter" idx="10"/>
          </p:nvPr>
        </p:nvSpPr>
        <p:spPr/>
        <p:txBody>
          <a:bodyPr/>
          <a:lstStyle/>
          <a:p>
            <a:fld id="{89EE20D1-4803-4EEE-BD97-25F357A77DE3}"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p:cNvSpPr>
          <p:nvPr>
            <p:ph type="sldImg"/>
          </p:nvPr>
        </p:nvSpPr>
        <p:spPr bwMode="auto">
          <a:noFill/>
          <a:ln>
            <a:solidFill>
              <a:srgbClr val="000000"/>
            </a:solidFill>
            <a:miter lim="800000"/>
            <a:headEnd/>
            <a:tailEnd/>
          </a:ln>
        </p:spPr>
      </p:sp>
      <p:sp>
        <p:nvSpPr>
          <p:cNvPr id="14745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These experiments are performed in a 3-layer RF Paul</a:t>
            </a:r>
            <a:r>
              <a:rPr lang="en-US" baseline="0" dirty="0" smtClean="0"/>
              <a:t> trap, housed in a UHV chamber with a pressure better than 10^-12 </a:t>
            </a:r>
            <a:r>
              <a:rPr lang="en-US" baseline="0" dirty="0" err="1" smtClean="0"/>
              <a:t>Torr</a:t>
            </a:r>
            <a:r>
              <a:rPr lang="en-US" baseline="0" dirty="0" smtClean="0"/>
              <a:t>. </a:t>
            </a:r>
            <a:endParaRPr lang="en-US" dirty="0" smtClean="0"/>
          </a:p>
          <a:p>
            <a:pPr>
              <a:spcBef>
                <a:spcPct val="0"/>
              </a:spcBef>
            </a:pPr>
            <a:endParaRPr lang="en-US" dirty="0" smtClean="0"/>
          </a:p>
          <a:p>
            <a:pPr>
              <a:spcBef>
                <a:spcPct val="0"/>
              </a:spcBef>
            </a:pPr>
            <a:r>
              <a:rPr lang="en-US" dirty="0" smtClean="0"/>
              <a:t>We load into the trap</a:t>
            </a:r>
            <a:r>
              <a:rPr lang="en-US" baseline="0" dirty="0" smtClean="0"/>
              <a:t> Ytterbium 171 ions, and we adjust the trap voltages to ensure that they line up along the central axis of the trap. </a:t>
            </a:r>
          </a:p>
          <a:p>
            <a:pPr>
              <a:spcBef>
                <a:spcPct val="0"/>
              </a:spcBef>
            </a:pPr>
            <a:endParaRPr lang="en-US" baseline="0" dirty="0" smtClean="0"/>
          </a:p>
          <a:p>
            <a:pPr>
              <a:spcBef>
                <a:spcPct val="0"/>
              </a:spcBef>
            </a:pPr>
            <a:r>
              <a:rPr lang="en-US" baseline="0" dirty="0" smtClean="0"/>
              <a:t>This also means that the axial trap frequency along the chain is much lower than the transverse frequency perpendicular to the chain, which we’ll see later is important for the types of spin-spin couplings we wish to engineer.</a:t>
            </a:r>
            <a:endParaRPr lang="en-US" dirty="0" smtClean="0"/>
          </a:p>
          <a:p>
            <a:pPr>
              <a:spcBef>
                <a:spcPct val="0"/>
              </a:spcBef>
            </a:pPr>
            <a:endParaRPr lang="en-US" dirty="0" smtClean="0"/>
          </a:p>
          <a:p>
            <a:pPr>
              <a:spcBef>
                <a:spcPct val="0"/>
              </a:spcBef>
            </a:pPr>
            <a:r>
              <a:rPr lang="en-US" dirty="0" smtClean="0"/>
              <a:t>The effective spin-1/2 system is represented by the mF=0 sublevels in the S ½ manifold. These so-called hyperfine clock states, which we label</a:t>
            </a:r>
            <a:r>
              <a:rPr lang="en-US" baseline="0" dirty="0" smtClean="0"/>
              <a:t> up and down in the z basis,</a:t>
            </a:r>
            <a:r>
              <a:rPr lang="en-US" dirty="0" smtClean="0"/>
              <a:t> are separated by about 12.6</a:t>
            </a:r>
            <a:r>
              <a:rPr lang="en-US" baseline="0" dirty="0" smtClean="0"/>
              <a:t> GHz, and are relatively insensitive to external magnetic fields, giving a coherence time of better than a second without any magnetic shielding or other tricks. </a:t>
            </a:r>
          </a:p>
          <a:p>
            <a:pPr>
              <a:spcBef>
                <a:spcPct val="0"/>
              </a:spcBef>
            </a:pPr>
            <a:endParaRPr lang="en-US" baseline="0" dirty="0" smtClean="0"/>
          </a:p>
          <a:p>
            <a:pPr>
              <a:spcBef>
                <a:spcPct val="0"/>
              </a:spcBef>
            </a:pPr>
            <a:r>
              <a:rPr lang="en-US" baseline="0" dirty="0" smtClean="0"/>
              <a:t>1:00 – 3:30</a:t>
            </a:r>
            <a:endParaRPr lang="en-US" dirty="0" smtClean="0"/>
          </a:p>
        </p:txBody>
      </p:sp>
      <p:sp>
        <p:nvSpPr>
          <p:cNvPr id="1474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8F8F19D-D6BF-4848-A71E-6681E8EAA371}" type="slidenum">
              <a:rPr lang="en-US"/>
              <a:pPr fontAlgn="base">
                <a:spcBef>
                  <a:spcPct val="0"/>
                </a:spcBef>
                <a:spcAft>
                  <a:spcPct val="0"/>
                </a:spcAft>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p:cNvSpPr>
          <p:nvPr>
            <p:ph type="sldImg"/>
          </p:nvPr>
        </p:nvSpPr>
        <p:spPr bwMode="auto">
          <a:noFill/>
          <a:ln>
            <a:solidFill>
              <a:srgbClr val="000000"/>
            </a:solidFill>
            <a:miter lim="800000"/>
            <a:headEnd/>
            <a:tailEnd/>
          </a:ln>
        </p:spPr>
      </p:sp>
      <p:sp>
        <p:nvSpPr>
          <p:cNvPr id="14745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These experiments are performed in a 3-layer RF Paul</a:t>
            </a:r>
            <a:r>
              <a:rPr lang="en-US" baseline="0" dirty="0" smtClean="0"/>
              <a:t> trap, housed in a UHV chamber with a pressure better than 10^-12 </a:t>
            </a:r>
            <a:r>
              <a:rPr lang="en-US" baseline="0" dirty="0" err="1" smtClean="0"/>
              <a:t>Torr</a:t>
            </a:r>
            <a:r>
              <a:rPr lang="en-US" baseline="0" dirty="0" smtClean="0"/>
              <a:t>. </a:t>
            </a:r>
            <a:endParaRPr lang="en-US" dirty="0" smtClean="0"/>
          </a:p>
          <a:p>
            <a:pPr>
              <a:spcBef>
                <a:spcPct val="0"/>
              </a:spcBef>
            </a:pPr>
            <a:endParaRPr lang="en-US" dirty="0" smtClean="0"/>
          </a:p>
          <a:p>
            <a:pPr>
              <a:spcBef>
                <a:spcPct val="0"/>
              </a:spcBef>
            </a:pPr>
            <a:r>
              <a:rPr lang="en-US" dirty="0" smtClean="0"/>
              <a:t>We load into the trap</a:t>
            </a:r>
            <a:r>
              <a:rPr lang="en-US" baseline="0" dirty="0" smtClean="0"/>
              <a:t> Ytterbium 171 ions, and we adjust the trap voltages to ensure that they line up along the central axis of the trap. </a:t>
            </a:r>
          </a:p>
          <a:p>
            <a:pPr>
              <a:spcBef>
                <a:spcPct val="0"/>
              </a:spcBef>
            </a:pPr>
            <a:endParaRPr lang="en-US" baseline="0" dirty="0" smtClean="0"/>
          </a:p>
          <a:p>
            <a:pPr>
              <a:spcBef>
                <a:spcPct val="0"/>
              </a:spcBef>
            </a:pPr>
            <a:r>
              <a:rPr lang="en-US" baseline="0" dirty="0" smtClean="0"/>
              <a:t>This also means that the axial trap frequency along the chain is much lower than the transverse frequency perpendicular to the chain, which we’ll see later is important for the types of spin-spin couplings we wish to engineer.</a:t>
            </a:r>
            <a:endParaRPr lang="en-US" dirty="0" smtClean="0"/>
          </a:p>
          <a:p>
            <a:pPr>
              <a:spcBef>
                <a:spcPct val="0"/>
              </a:spcBef>
            </a:pPr>
            <a:endParaRPr lang="en-US" dirty="0" smtClean="0"/>
          </a:p>
          <a:p>
            <a:pPr>
              <a:spcBef>
                <a:spcPct val="0"/>
              </a:spcBef>
            </a:pPr>
            <a:r>
              <a:rPr lang="en-US" dirty="0" smtClean="0"/>
              <a:t>The effective spin-1/2 system is represented by the mF=0 sublevels in the S ½ manifold. These so-called hyperfine clock states, which we label</a:t>
            </a:r>
            <a:r>
              <a:rPr lang="en-US" baseline="0" dirty="0" smtClean="0"/>
              <a:t> up and down in the z basis,</a:t>
            </a:r>
            <a:r>
              <a:rPr lang="en-US" dirty="0" smtClean="0"/>
              <a:t> are separated by about 12.6</a:t>
            </a:r>
            <a:r>
              <a:rPr lang="en-US" baseline="0" dirty="0" smtClean="0"/>
              <a:t> GHz, and are relatively insensitive to external magnetic fields, giving a coherence time of better than a second without any magnetic shielding or other tricks. </a:t>
            </a:r>
          </a:p>
          <a:p>
            <a:pPr>
              <a:spcBef>
                <a:spcPct val="0"/>
              </a:spcBef>
            </a:pPr>
            <a:endParaRPr lang="en-US" baseline="0" dirty="0" smtClean="0"/>
          </a:p>
          <a:p>
            <a:pPr>
              <a:spcBef>
                <a:spcPct val="0"/>
              </a:spcBef>
            </a:pPr>
            <a:r>
              <a:rPr lang="en-US" baseline="0" dirty="0" smtClean="0"/>
              <a:t>1:00 – 3:30</a:t>
            </a:r>
            <a:endParaRPr lang="en-US" dirty="0" smtClean="0"/>
          </a:p>
        </p:txBody>
      </p:sp>
      <p:sp>
        <p:nvSpPr>
          <p:cNvPr id="1474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8F8F19D-D6BF-4848-A71E-6681E8EAA371}" type="slidenum">
              <a:rPr lang="en-US"/>
              <a:pPr fontAlgn="base">
                <a:spcBef>
                  <a:spcPct val="0"/>
                </a:spcBef>
                <a:spcAft>
                  <a:spcPct val="0"/>
                </a:spcAft>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bwMode="auto">
          <a:noFill/>
          <a:ln>
            <a:solidFill>
              <a:srgbClr val="000000"/>
            </a:solidFill>
            <a:miter lim="800000"/>
            <a:headEnd/>
            <a:tailEnd/>
          </a:ln>
        </p:spPr>
      </p:sp>
      <p:sp>
        <p:nvSpPr>
          <p:cNvPr id="153602"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To perform all</a:t>
            </a:r>
            <a:r>
              <a:rPr lang="en-US" baseline="0" dirty="0" smtClean="0"/>
              <a:t> of our simulations, we implement a simple 3-step protocol. </a:t>
            </a:r>
            <a:endParaRPr lang="en-US" dirty="0" smtClean="0"/>
          </a:p>
          <a:p>
            <a:pPr>
              <a:spcBef>
                <a:spcPct val="0"/>
              </a:spcBef>
            </a:pP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First, we initialize all spins</a:t>
            </a:r>
            <a:r>
              <a:rPr lang="en-US" baseline="0" dirty="0" smtClean="0"/>
              <a:t> along the y direction by optically pumping to the down-z state, then applying a pi/2 pulse.</a:t>
            </a:r>
            <a:endParaRPr lang="en-US" dirty="0" smtClean="0"/>
          </a:p>
          <a:p>
            <a:pPr>
              <a:spcBef>
                <a:spcPct val="0"/>
              </a:spcBef>
            </a:pP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Next, we turn on By</a:t>
            </a:r>
            <a:r>
              <a:rPr lang="en-US" baseline="0" dirty="0" smtClean="0"/>
              <a:t> and </a:t>
            </a:r>
            <a:r>
              <a:rPr lang="en-US" baseline="0" dirty="0" err="1" smtClean="0"/>
              <a:t>Jij</a:t>
            </a:r>
            <a:r>
              <a:rPr lang="en-US" baseline="0" dirty="0" smtClean="0"/>
              <a:t>. Note that we start with By much </a:t>
            </a:r>
            <a:r>
              <a:rPr lang="en-US" baseline="0" dirty="0" err="1" smtClean="0"/>
              <a:t>much</a:t>
            </a:r>
            <a:r>
              <a:rPr lang="en-US" baseline="0" dirty="0" smtClean="0"/>
              <a:t> larger than J, which means that our initialization of spins to point along y from step one starts the system in the ground state when we turn on B and J. We then adiabatically lower B until just the J part of the Hamiltonian remains, and if we were really adiabatic, then we remain in the ground state throughout the evolution.</a:t>
            </a:r>
            <a:endParaRPr lang="en-US" dirty="0" smtClean="0"/>
          </a:p>
          <a:p>
            <a:pPr>
              <a:spcBef>
                <a:spcPct val="0"/>
              </a:spcBef>
            </a:pPr>
            <a:endParaRPr lang="en-US" dirty="0" smtClean="0"/>
          </a:p>
          <a:p>
            <a:pPr>
              <a:spcBef>
                <a:spcPct val="0"/>
              </a:spcBef>
            </a:pPr>
            <a:r>
              <a:rPr lang="en-US" dirty="0" smtClean="0"/>
              <a:t>Finally,</a:t>
            </a:r>
            <a:r>
              <a:rPr lang="en-US" baseline="0" dirty="0" smtClean="0"/>
              <a:t> we measure the spin state of each ion at the end of the simulation by directly imaging onto our CCD camera.</a:t>
            </a:r>
          </a:p>
          <a:p>
            <a:pPr>
              <a:spcBef>
                <a:spcPct val="0"/>
              </a:spcBef>
            </a:pPr>
            <a:endParaRPr lang="en-US" baseline="0" dirty="0" smtClean="0"/>
          </a:p>
          <a:p>
            <a:pPr>
              <a:spcBef>
                <a:spcPct val="0"/>
              </a:spcBef>
            </a:pPr>
            <a:r>
              <a:rPr lang="en-US" baseline="0" dirty="0" smtClean="0"/>
              <a:t>1:00 – 11:15</a:t>
            </a:r>
            <a:endParaRPr lang="en-US" dirty="0" smtClean="0"/>
          </a:p>
        </p:txBody>
      </p:sp>
      <p:sp>
        <p:nvSpPr>
          <p:cNvPr id="153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44BE596-4F8A-4A06-83E9-E6B2565870AC}" type="slidenum">
              <a:rPr lang="en-US">
                <a:solidFill>
                  <a:srgbClr val="000000"/>
                </a:solidFill>
              </a:rPr>
              <a:pPr fontAlgn="base">
                <a:spcBef>
                  <a:spcPct val="0"/>
                </a:spcBef>
                <a:spcAft>
                  <a:spcPct val="0"/>
                </a:spcAft>
              </a:pPr>
              <a:t>8</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Since we are able to image each ion individually using the camera, we can directly observe an increase in the number of excitations as we move to long-range </a:t>
            </a:r>
            <a:r>
              <a:rPr lang="en-US" dirty="0" err="1" smtClean="0"/>
              <a:t>afm</a:t>
            </a:r>
            <a:r>
              <a:rPr lang="en-US" dirty="0" smtClean="0"/>
              <a:t> interactions.</a:t>
            </a:r>
            <a:r>
              <a:rPr lang="en-US" baseline="0" dirty="0" smtClean="0"/>
              <a:t> For instance, with 10 spins, we can easily see the difference between when each of our spins is up and when each is down.</a:t>
            </a:r>
            <a:endParaRPr lang="en-US" dirty="0" smtClean="0"/>
          </a:p>
          <a:p>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If we turn</a:t>
            </a:r>
            <a:r>
              <a:rPr lang="en-US" baseline="0" dirty="0" smtClean="0"/>
              <a:t> on our </a:t>
            </a:r>
            <a:r>
              <a:rPr lang="en-US" baseline="0" dirty="0" err="1" smtClean="0"/>
              <a:t>antiferromagnetic</a:t>
            </a:r>
            <a:r>
              <a:rPr lang="en-US" baseline="0" dirty="0" smtClean="0"/>
              <a:t> </a:t>
            </a:r>
            <a:r>
              <a:rPr lang="en-US" baseline="0" dirty="0" err="1" smtClean="0"/>
              <a:t>hamiltonian</a:t>
            </a:r>
            <a:r>
              <a:rPr lang="en-US" baseline="0" dirty="0" smtClean="0"/>
              <a:t>, we can then image our degenerate Neel ordered ground state. If we perform 2600 simulations of our AFM </a:t>
            </a:r>
            <a:r>
              <a:rPr lang="en-US" baseline="0" dirty="0" err="1" smtClean="0"/>
              <a:t>hamiltonian</a:t>
            </a:r>
            <a:r>
              <a:rPr lang="en-US" baseline="0" dirty="0" smtClean="0"/>
              <a:t> with a range of interaction parameterized by this alpha, we find</a:t>
            </a:r>
            <a:endParaRPr lang="en-US" dirty="0" smtClean="0"/>
          </a:p>
          <a:p>
            <a:endParaRPr lang="en-US" dirty="0" smtClean="0"/>
          </a:p>
          <a:p>
            <a:r>
              <a:rPr lang="en-US" dirty="0" smtClean="0"/>
              <a:t>About 220 events</a:t>
            </a:r>
            <a:r>
              <a:rPr lang="en-US" baseline="0" dirty="0" smtClean="0"/>
              <a:t> for each of the ground states, or 17 percent probability of landing in the ground state. Compared to the probability of falling into these states at random, it’s clear that we’re still recovering some ground state character.</a:t>
            </a:r>
          </a:p>
          <a:p>
            <a:endParaRPr lang="en-US" baseline="0" dirty="0" smtClean="0"/>
          </a:p>
          <a:p>
            <a:r>
              <a:rPr lang="en-US" baseline="0" dirty="0" smtClean="0"/>
              <a:t>1:00 – 16:00</a:t>
            </a:r>
            <a:endParaRPr lang="en-US" dirty="0"/>
          </a:p>
        </p:txBody>
      </p:sp>
      <p:sp>
        <p:nvSpPr>
          <p:cNvPr id="4" name="Slide Number Placeholder 3"/>
          <p:cNvSpPr>
            <a:spLocks noGrp="1"/>
          </p:cNvSpPr>
          <p:nvPr>
            <p:ph type="sldNum" sz="quarter" idx="10"/>
          </p:nvPr>
        </p:nvSpPr>
        <p:spPr/>
        <p:txBody>
          <a:bodyPr/>
          <a:lstStyle/>
          <a:p>
            <a:pPr>
              <a:defRPr/>
            </a:pPr>
            <a:fld id="{F0E61589-DBCC-4056-86D3-39FEB7F2466C}" type="slidenum">
              <a:rPr lang="en-US">
                <a:solidFill>
                  <a:prstClr val="black"/>
                </a:solidFill>
              </a:rPr>
              <a:pPr>
                <a:defRPr/>
              </a:pPr>
              <a:t>9</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bwMode="auto">
          <a:noFill/>
          <a:ln>
            <a:solidFill>
              <a:srgbClr val="000000"/>
            </a:solidFill>
            <a:miter lim="800000"/>
            <a:headEnd/>
            <a:tailEnd/>
          </a:ln>
        </p:spPr>
      </p:sp>
      <p:sp>
        <p:nvSpPr>
          <p:cNvPr id="153602"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In</a:t>
            </a:r>
            <a:r>
              <a:rPr lang="en-US" baseline="0" dirty="0" smtClean="0"/>
              <a:t> fact, using the camera we can look at the distribution of all 1024 possible states in the system. In the initial paramagnetic state, all possible spin configurations are roughly equally populated, save for a few detection errors.</a:t>
            </a:r>
            <a:endParaRPr lang="en-US" dirty="0" smtClean="0"/>
          </a:p>
          <a:p>
            <a:pPr>
              <a:spcBef>
                <a:spcPct val="0"/>
              </a:spcBef>
            </a:pPr>
            <a:endParaRPr lang="en-US" dirty="0" smtClean="0"/>
          </a:p>
          <a:p>
            <a:pPr>
              <a:spcBef>
                <a:spcPct val="0"/>
              </a:spcBef>
            </a:pPr>
            <a:r>
              <a:rPr lang="en-US" dirty="0" smtClean="0"/>
              <a:t>When we ramp</a:t>
            </a:r>
            <a:r>
              <a:rPr lang="en-US" baseline="0" dirty="0" smtClean="0"/>
              <a:t> down the Hamiltonian, we see the two ground states popping out very clearly, each with about 9% probability, and the rest of the states suppressed.</a:t>
            </a:r>
          </a:p>
          <a:p>
            <a:pPr>
              <a:spcBef>
                <a:spcPct val="0"/>
              </a:spcBef>
            </a:pPr>
            <a:endParaRPr lang="en-US" baseline="0" dirty="0" smtClean="0"/>
          </a:p>
          <a:p>
            <a:pPr>
              <a:spcBef>
                <a:spcPct val="0"/>
              </a:spcBef>
            </a:pPr>
            <a:r>
              <a:rPr lang="en-US" baseline="0" dirty="0" smtClean="0"/>
              <a:t>:30 – 16:30</a:t>
            </a:r>
            <a:endParaRPr lang="en-US" dirty="0" smtClean="0"/>
          </a:p>
        </p:txBody>
      </p:sp>
      <p:sp>
        <p:nvSpPr>
          <p:cNvPr id="153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44BE596-4F8A-4A06-83E9-E6B2565870AC}" type="slidenum">
              <a:rPr lang="en-US">
                <a:solidFill>
                  <a:srgbClr val="000000"/>
                </a:solidFill>
              </a:rPr>
              <a:pPr fontAlgn="base">
                <a:spcBef>
                  <a:spcPct val="0"/>
                </a:spcBef>
                <a:spcAft>
                  <a:spcPct val="0"/>
                </a:spcAft>
              </a:pPr>
              <a:t>10</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bwMode="auto">
          <a:noFill/>
          <a:ln>
            <a:solidFill>
              <a:srgbClr val="000000"/>
            </a:solidFill>
            <a:miter lim="800000"/>
            <a:headEnd/>
            <a:tailEnd/>
          </a:ln>
        </p:spPr>
      </p:sp>
      <p:sp>
        <p:nvSpPr>
          <p:cNvPr id="153602"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In</a:t>
            </a:r>
            <a:r>
              <a:rPr lang="en-US" baseline="0" dirty="0" smtClean="0"/>
              <a:t> fact, using the camera we can look at the distribution of all 1024 possible states in the system. In the initial paramagnetic state, all possible spin configurations are roughly equally populated, save for a few detection errors.</a:t>
            </a:r>
            <a:endParaRPr lang="en-US" dirty="0" smtClean="0"/>
          </a:p>
          <a:p>
            <a:pPr>
              <a:spcBef>
                <a:spcPct val="0"/>
              </a:spcBef>
            </a:pPr>
            <a:endParaRPr lang="en-US" dirty="0" smtClean="0"/>
          </a:p>
          <a:p>
            <a:pPr>
              <a:spcBef>
                <a:spcPct val="0"/>
              </a:spcBef>
            </a:pPr>
            <a:r>
              <a:rPr lang="en-US" dirty="0" smtClean="0"/>
              <a:t>When we ramp</a:t>
            </a:r>
            <a:r>
              <a:rPr lang="en-US" baseline="0" dirty="0" smtClean="0"/>
              <a:t> down the Hamiltonian, we see the two ground states popping out very clearly, each with about 9% probability, and the rest of the states suppressed.</a:t>
            </a:r>
          </a:p>
          <a:p>
            <a:pPr>
              <a:spcBef>
                <a:spcPct val="0"/>
              </a:spcBef>
            </a:pPr>
            <a:endParaRPr lang="en-US" baseline="0" dirty="0" smtClean="0"/>
          </a:p>
          <a:p>
            <a:pPr>
              <a:spcBef>
                <a:spcPct val="0"/>
              </a:spcBef>
            </a:pPr>
            <a:r>
              <a:rPr lang="en-US" baseline="0" dirty="0" smtClean="0"/>
              <a:t>:30 – 16:30</a:t>
            </a:r>
            <a:endParaRPr lang="en-US" dirty="0" smtClean="0"/>
          </a:p>
        </p:txBody>
      </p:sp>
      <p:sp>
        <p:nvSpPr>
          <p:cNvPr id="153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44BE596-4F8A-4A06-83E9-E6B2565870AC}" type="slidenum">
              <a:rPr lang="en-US">
                <a:solidFill>
                  <a:srgbClr val="000000"/>
                </a:solidFill>
              </a:rPr>
              <a:pPr fontAlgn="base">
                <a:spcBef>
                  <a:spcPct val="0"/>
                </a:spcBef>
                <a:spcAft>
                  <a:spcPct val="0"/>
                </a:spcAft>
              </a:pPr>
              <a:t>11</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bwMode="auto">
          <a:noFill/>
          <a:ln>
            <a:solidFill>
              <a:srgbClr val="000000"/>
            </a:solidFill>
            <a:miter lim="800000"/>
            <a:headEnd/>
            <a:tailEnd/>
          </a:ln>
        </p:spPr>
      </p:sp>
      <p:sp>
        <p:nvSpPr>
          <p:cNvPr id="1536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As we'll see in just a minute, doing so gives rise</a:t>
            </a:r>
            <a:r>
              <a:rPr lang="en-US" baseline="0" dirty="0" smtClean="0"/>
              <a:t> to a number of first-order phase transitions that we cross as we increase the strength of Bx.</a:t>
            </a:r>
          </a:p>
          <a:p>
            <a:pPr>
              <a:spcBef>
                <a:spcPct val="0"/>
              </a:spcBef>
            </a:pPr>
            <a:endParaRPr lang="en-US" baseline="0" dirty="0" smtClean="0"/>
          </a:p>
          <a:p>
            <a:pPr>
              <a:spcBef>
                <a:spcPct val="0"/>
              </a:spcBef>
            </a:pPr>
            <a:r>
              <a:rPr lang="en-US" baseline="0" smtClean="0"/>
              <a:t>0:30</a:t>
            </a:r>
            <a:endParaRPr lang="en-US" dirty="0" smtClean="0"/>
          </a:p>
        </p:txBody>
      </p:sp>
      <p:sp>
        <p:nvSpPr>
          <p:cNvPr id="153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44BE596-4F8A-4A06-83E9-E6B2565870AC}" type="slidenum">
              <a:rPr lang="en-US">
                <a:solidFill>
                  <a:srgbClr val="000000"/>
                </a:solidFill>
              </a:rPr>
              <a:pPr fontAlgn="base">
                <a:spcBef>
                  <a:spcPct val="0"/>
                </a:spcBef>
                <a:spcAft>
                  <a:spcPct val="0"/>
                </a:spcAft>
              </a:pPr>
              <a:t>12</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bwMode="auto">
          <a:noFill/>
          <a:ln>
            <a:solidFill>
              <a:srgbClr val="000000"/>
            </a:solidFill>
            <a:miter lim="800000"/>
            <a:headEnd/>
            <a:tailEnd/>
          </a:ln>
        </p:spPr>
      </p:sp>
      <p:sp>
        <p:nvSpPr>
          <p:cNvPr id="1536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Let's consider</a:t>
            </a:r>
            <a:r>
              <a:rPr lang="en-US" baseline="0" dirty="0" smtClean="0"/>
              <a:t> the ground state of this Hamiltonian when we set the transverse field part equal to zero. </a:t>
            </a:r>
          </a:p>
          <a:p>
            <a:pPr>
              <a:spcBef>
                <a:spcPct val="0"/>
              </a:spcBef>
            </a:pPr>
            <a:endParaRPr lang="en-US" baseline="0" dirty="0" smtClean="0"/>
          </a:p>
          <a:p>
            <a:pPr>
              <a:spcBef>
                <a:spcPct val="0"/>
              </a:spcBef>
            </a:pPr>
            <a:r>
              <a:rPr lang="en-US" baseline="0" dirty="0" smtClean="0"/>
              <a:t>For N=6, we can plot the energy </a:t>
            </a:r>
            <a:r>
              <a:rPr lang="en-US" baseline="0" dirty="0" err="1" smtClean="0"/>
              <a:t>eigenvalues</a:t>
            </a:r>
            <a:r>
              <a:rPr lang="en-US" baseline="0" dirty="0" smtClean="0"/>
              <a:t> as we vary the strength of Bx. We find that at three points, the ground state energy has abrupt kinks in it.</a:t>
            </a:r>
          </a:p>
          <a:p>
            <a:pPr>
              <a:spcBef>
                <a:spcPct val="0"/>
              </a:spcBef>
            </a:pPr>
            <a:endParaRPr lang="en-US" baseline="0" dirty="0" smtClean="0"/>
          </a:p>
          <a:p>
            <a:pPr>
              <a:spcBef>
                <a:spcPct val="0"/>
              </a:spcBef>
            </a:pPr>
            <a:r>
              <a:rPr lang="en-US" baseline="0" dirty="0" smtClean="0"/>
              <a:t>We can look at the ground state spin-configurations in each of these regions. Near </a:t>
            </a:r>
            <a:r>
              <a:rPr lang="en-US" baseline="0" dirty="0" err="1" smtClean="0"/>
              <a:t>Bx</a:t>
            </a:r>
            <a:r>
              <a:rPr lang="en-US" baseline="0" dirty="0" smtClean="0"/>
              <a:t>=0, we have our AFM states, as expected. However in this region, it becomes energetically favorable for one of the spins to flip from up to down to align along the longitudinal field. Likewise, past the next phase transition, another spin goes dark, and finally at large </a:t>
            </a:r>
            <a:r>
              <a:rPr lang="en-US" baseline="0" dirty="0" err="1" smtClean="0"/>
              <a:t>Bx</a:t>
            </a:r>
            <a:r>
              <a:rPr lang="en-US" baseline="0" dirty="0" smtClean="0"/>
              <a:t>, all of the spins are polarized along the longitudinal field. </a:t>
            </a:r>
          </a:p>
          <a:p>
            <a:pPr>
              <a:spcBef>
                <a:spcPct val="0"/>
              </a:spcBef>
            </a:pPr>
            <a:endParaRPr lang="en-US" baseline="0" dirty="0" smtClean="0"/>
          </a:p>
          <a:p>
            <a:pPr>
              <a:spcBef>
                <a:spcPct val="0"/>
              </a:spcBef>
            </a:pPr>
            <a:r>
              <a:rPr lang="en-US" baseline="0" dirty="0" smtClean="0"/>
              <a:t>If we plot an order parameter like the number of ions bright as a function of </a:t>
            </a:r>
            <a:r>
              <a:rPr lang="en-US" baseline="0" dirty="0" err="1" smtClean="0"/>
              <a:t>Bx</a:t>
            </a:r>
            <a:r>
              <a:rPr lang="en-US" baseline="0" dirty="0" smtClean="0"/>
              <a:t>, we see a staircase with abrupt jumps at the phase transitions.</a:t>
            </a:r>
            <a:endParaRPr lang="en-US" dirty="0" smtClean="0"/>
          </a:p>
        </p:txBody>
      </p:sp>
      <p:sp>
        <p:nvSpPr>
          <p:cNvPr id="153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44BE596-4F8A-4A06-83E9-E6B2565870AC}" type="slidenum">
              <a:rPr lang="en-US">
                <a:solidFill>
                  <a:srgbClr val="000000"/>
                </a:solidFill>
              </a:rPr>
              <a:pPr fontAlgn="base">
                <a:spcBef>
                  <a:spcPct val="0"/>
                </a:spcBef>
                <a:spcAft>
                  <a:spcPct val="0"/>
                </a:spcAft>
              </a:pPr>
              <a:t>13</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bwMode="auto">
          <a:noFill/>
          <a:ln>
            <a:solidFill>
              <a:srgbClr val="000000"/>
            </a:solidFill>
            <a:miter lim="800000"/>
            <a:headEnd/>
            <a:tailEnd/>
          </a:ln>
        </p:spPr>
      </p:sp>
      <p:sp>
        <p:nvSpPr>
          <p:cNvPr id="1536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FM</a:t>
            </a:r>
            <a:r>
              <a:rPr lang="en-US" baseline="0" dirty="0" smtClean="0"/>
              <a:t> is trivial – small longitudinal field breaks the up-down symmetry, so the system will always be in an FM state aligned with the external field. One step.</a:t>
            </a:r>
          </a:p>
          <a:p>
            <a:pPr>
              <a:spcBef>
                <a:spcPct val="0"/>
              </a:spcBef>
            </a:pPr>
            <a:endParaRPr lang="en-US" baseline="0" dirty="0" smtClean="0"/>
          </a:p>
          <a:p>
            <a:pPr>
              <a:spcBef>
                <a:spcPct val="0"/>
              </a:spcBef>
            </a:pPr>
            <a:r>
              <a:rPr lang="en-US" baseline="0" dirty="0" smtClean="0"/>
              <a:t>With nearest neighbor interactions, massive degeneracy gives only 2 phase transitions independent of the number of ions.</a:t>
            </a:r>
            <a:endParaRPr lang="en-US" dirty="0" smtClean="0"/>
          </a:p>
        </p:txBody>
      </p:sp>
      <p:sp>
        <p:nvSpPr>
          <p:cNvPr id="153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44BE596-4F8A-4A06-83E9-E6B2565870AC}" type="slidenum">
              <a:rPr lang="en-US">
                <a:solidFill>
                  <a:srgbClr val="000000"/>
                </a:solidFill>
              </a:rPr>
              <a:pPr fontAlgn="base">
                <a:spcBef>
                  <a:spcPct val="0"/>
                </a:spcBef>
                <a:spcAft>
                  <a:spcPct val="0"/>
                </a:spcAft>
              </a:pPr>
              <a:t>14</a:t>
            </a:fld>
            <a:endParaRPr 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bwMode="auto">
          <a:noFill/>
          <a:ln>
            <a:solidFill>
              <a:srgbClr val="000000"/>
            </a:solidFill>
            <a:miter lim="800000"/>
            <a:headEnd/>
            <a:tailEnd/>
          </a:ln>
        </p:spPr>
      </p:sp>
      <p:sp>
        <p:nvSpPr>
          <p:cNvPr id="1536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Let's consider</a:t>
            </a:r>
            <a:r>
              <a:rPr lang="en-US" baseline="0" dirty="0" smtClean="0"/>
              <a:t> the ground state of this Hamiltonian when we set the transverse field part equal to zero. </a:t>
            </a:r>
          </a:p>
          <a:p>
            <a:pPr>
              <a:spcBef>
                <a:spcPct val="0"/>
              </a:spcBef>
            </a:pPr>
            <a:endParaRPr lang="en-US" baseline="0" dirty="0" smtClean="0"/>
          </a:p>
          <a:p>
            <a:pPr>
              <a:spcBef>
                <a:spcPct val="0"/>
              </a:spcBef>
            </a:pPr>
            <a:r>
              <a:rPr lang="en-US" baseline="0" dirty="0" smtClean="0"/>
              <a:t>For N=6, we can plot the energy </a:t>
            </a:r>
            <a:r>
              <a:rPr lang="en-US" baseline="0" dirty="0" err="1" smtClean="0"/>
              <a:t>eigenvalues</a:t>
            </a:r>
            <a:r>
              <a:rPr lang="en-US" baseline="0" dirty="0" smtClean="0"/>
              <a:t> as we vary the strength of Bx. We find that at three points, the ground state energy has abrupt kinks in it.</a:t>
            </a:r>
          </a:p>
          <a:p>
            <a:pPr>
              <a:spcBef>
                <a:spcPct val="0"/>
              </a:spcBef>
            </a:pPr>
            <a:endParaRPr lang="en-US" baseline="0" dirty="0" smtClean="0"/>
          </a:p>
          <a:p>
            <a:pPr>
              <a:spcBef>
                <a:spcPct val="0"/>
              </a:spcBef>
            </a:pPr>
            <a:r>
              <a:rPr lang="en-US" baseline="0" dirty="0" smtClean="0"/>
              <a:t>We can look at the ground state spin-configurations in each of these regions. Near </a:t>
            </a:r>
            <a:r>
              <a:rPr lang="en-US" baseline="0" dirty="0" err="1" smtClean="0"/>
              <a:t>Bx</a:t>
            </a:r>
            <a:r>
              <a:rPr lang="en-US" baseline="0" dirty="0" smtClean="0"/>
              <a:t>=0, we have our AFM states, as expected. However in this region, it becomes energetically favorable for one of the spins to flip from up to down to align along the longitudinal field. Likewise, past the next phase transition, another spin goes dark, and finally at large </a:t>
            </a:r>
            <a:r>
              <a:rPr lang="en-US" baseline="0" dirty="0" err="1" smtClean="0"/>
              <a:t>Bx</a:t>
            </a:r>
            <a:r>
              <a:rPr lang="en-US" baseline="0" dirty="0" smtClean="0"/>
              <a:t>, all of the spins are polarized along the longitudinal field. </a:t>
            </a:r>
          </a:p>
          <a:p>
            <a:pPr>
              <a:spcBef>
                <a:spcPct val="0"/>
              </a:spcBef>
            </a:pPr>
            <a:endParaRPr lang="en-US" baseline="0" dirty="0" smtClean="0"/>
          </a:p>
          <a:p>
            <a:pPr>
              <a:spcBef>
                <a:spcPct val="0"/>
              </a:spcBef>
            </a:pPr>
            <a:r>
              <a:rPr lang="en-US" baseline="0" dirty="0" smtClean="0"/>
              <a:t>If we plot an order parameter like the number of ions bright as a function of </a:t>
            </a:r>
            <a:r>
              <a:rPr lang="en-US" baseline="0" dirty="0" err="1" smtClean="0"/>
              <a:t>Bx</a:t>
            </a:r>
            <a:r>
              <a:rPr lang="en-US" baseline="0" dirty="0" smtClean="0"/>
              <a:t>, we see a staircase with abrupt jumps at the phase transitions.</a:t>
            </a:r>
            <a:endParaRPr lang="en-US" dirty="0" smtClean="0"/>
          </a:p>
        </p:txBody>
      </p:sp>
      <p:sp>
        <p:nvSpPr>
          <p:cNvPr id="153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44BE596-4F8A-4A06-83E9-E6B2565870AC}" type="slidenum">
              <a:rPr lang="en-US">
                <a:solidFill>
                  <a:srgbClr val="000000"/>
                </a:solidFill>
              </a:rPr>
              <a:pPr fontAlgn="base">
                <a:spcBef>
                  <a:spcPct val="0"/>
                </a:spcBef>
                <a:spcAft>
                  <a:spcPct val="0"/>
                </a:spcAft>
              </a:pPr>
              <a:t>15</a:t>
            </a:fld>
            <a:endParaRPr 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bwMode="auto">
          <a:noFill/>
          <a:ln>
            <a:solidFill>
              <a:srgbClr val="000000"/>
            </a:solidFill>
            <a:miter lim="800000"/>
            <a:headEnd/>
            <a:tailEnd/>
          </a:ln>
        </p:spPr>
      </p:sp>
      <p:sp>
        <p:nvSpPr>
          <p:cNvPr id="1536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Let's consider</a:t>
            </a:r>
            <a:r>
              <a:rPr lang="en-US" baseline="0" dirty="0" smtClean="0"/>
              <a:t> the ground state of this Hamiltonian when we set the transverse field part equal to zero. </a:t>
            </a:r>
          </a:p>
          <a:p>
            <a:pPr>
              <a:spcBef>
                <a:spcPct val="0"/>
              </a:spcBef>
            </a:pPr>
            <a:endParaRPr lang="en-US" baseline="0" dirty="0" smtClean="0"/>
          </a:p>
          <a:p>
            <a:pPr>
              <a:spcBef>
                <a:spcPct val="0"/>
              </a:spcBef>
            </a:pPr>
            <a:r>
              <a:rPr lang="en-US" baseline="0" dirty="0" smtClean="0"/>
              <a:t>For N=6, we can plot the energy </a:t>
            </a:r>
            <a:r>
              <a:rPr lang="en-US" baseline="0" dirty="0" err="1" smtClean="0"/>
              <a:t>eigenvalues</a:t>
            </a:r>
            <a:r>
              <a:rPr lang="en-US" baseline="0" dirty="0" smtClean="0"/>
              <a:t> as we vary the strength of Bx. We find that at three points, the ground state energy has abrupt kinks in it.</a:t>
            </a:r>
          </a:p>
          <a:p>
            <a:pPr>
              <a:spcBef>
                <a:spcPct val="0"/>
              </a:spcBef>
            </a:pPr>
            <a:endParaRPr lang="en-US" baseline="0" dirty="0" smtClean="0"/>
          </a:p>
          <a:p>
            <a:pPr>
              <a:spcBef>
                <a:spcPct val="0"/>
              </a:spcBef>
            </a:pPr>
            <a:r>
              <a:rPr lang="en-US" baseline="0" dirty="0" smtClean="0"/>
              <a:t>We can look at the ground state spin-configurations in each of these regions. Near </a:t>
            </a:r>
            <a:r>
              <a:rPr lang="en-US" baseline="0" dirty="0" err="1" smtClean="0"/>
              <a:t>Bx</a:t>
            </a:r>
            <a:r>
              <a:rPr lang="en-US" baseline="0" dirty="0" smtClean="0"/>
              <a:t>=0, we have our AFM states, as expected. However in this region, it becomes energetically favorable for one of the spins to flip from up to down to align along the longitudinal field. Likewise, past the next phase transition, another spin goes dark, and finally at large </a:t>
            </a:r>
            <a:r>
              <a:rPr lang="en-US" baseline="0" dirty="0" err="1" smtClean="0"/>
              <a:t>Bx</a:t>
            </a:r>
            <a:r>
              <a:rPr lang="en-US" baseline="0" dirty="0" smtClean="0"/>
              <a:t>, all of the spins are polarized along the longitudinal field. </a:t>
            </a:r>
          </a:p>
          <a:p>
            <a:pPr>
              <a:spcBef>
                <a:spcPct val="0"/>
              </a:spcBef>
            </a:pPr>
            <a:endParaRPr lang="en-US" baseline="0" dirty="0" smtClean="0"/>
          </a:p>
          <a:p>
            <a:pPr>
              <a:spcBef>
                <a:spcPct val="0"/>
              </a:spcBef>
            </a:pPr>
            <a:r>
              <a:rPr lang="en-US" baseline="0" dirty="0" smtClean="0"/>
              <a:t>If we plot an order parameter like the number of ions bright as a function of </a:t>
            </a:r>
            <a:r>
              <a:rPr lang="en-US" baseline="0" dirty="0" err="1" smtClean="0"/>
              <a:t>Bx</a:t>
            </a:r>
            <a:r>
              <a:rPr lang="en-US" baseline="0" dirty="0" smtClean="0"/>
              <a:t>, we see a staircase with abrupt jumps at the phase transitions.</a:t>
            </a:r>
            <a:endParaRPr lang="en-US" dirty="0" smtClean="0"/>
          </a:p>
        </p:txBody>
      </p:sp>
      <p:sp>
        <p:nvSpPr>
          <p:cNvPr id="153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44BE596-4F8A-4A06-83E9-E6B2565870AC}" type="slidenum">
              <a:rPr lang="en-US">
                <a:solidFill>
                  <a:srgbClr val="000000"/>
                </a:solidFill>
              </a:rPr>
              <a:pPr fontAlgn="base">
                <a:spcBef>
                  <a:spcPct val="0"/>
                </a:spcBef>
                <a:spcAft>
                  <a:spcPct val="0"/>
                </a:spcAft>
              </a:pPr>
              <a:t>16</a:t>
            </a:fld>
            <a:endParaRPr 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bwMode="auto">
          <a:noFill/>
          <a:ln>
            <a:solidFill>
              <a:srgbClr val="000000"/>
            </a:solidFill>
            <a:miter lim="800000"/>
            <a:headEnd/>
            <a:tailEnd/>
          </a:ln>
        </p:spPr>
      </p:sp>
      <p:sp>
        <p:nvSpPr>
          <p:cNvPr id="153602"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Our</a:t>
            </a:r>
            <a:r>
              <a:rPr lang="en-US" baseline="0" dirty="0" smtClean="0"/>
              <a:t> experimental protocol with an axial field is similar to the one used before.</a:t>
            </a:r>
            <a:endParaRPr lang="en-US" dirty="0" smtClean="0"/>
          </a:p>
          <a:p>
            <a:pPr>
              <a:spcBef>
                <a:spcPct val="0"/>
              </a:spcBef>
            </a:pP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The main difference</a:t>
            </a:r>
            <a:r>
              <a:rPr lang="en-US" baseline="0" dirty="0" smtClean="0"/>
              <a:t> occurs in the initialization of our spins, which is along the direction of the total magnetic field By plus Bx.</a:t>
            </a:r>
          </a:p>
          <a:p>
            <a:pPr marL="0" marR="0" indent="0" algn="l" defTabSz="914400" rtl="0" eaLnBrk="1" fontAlgn="base" latinLnBrk="0" hangingPunct="1">
              <a:lnSpc>
                <a:spcPct val="100000"/>
              </a:lnSpc>
              <a:spcBef>
                <a:spcPct val="0"/>
              </a:spcBef>
              <a:spcAft>
                <a:spcPct val="0"/>
              </a:spcAft>
              <a:buClrTx/>
              <a:buSzTx/>
              <a:buFontTx/>
              <a:buNone/>
              <a:tabLst/>
              <a:defRPr/>
            </a:pPr>
            <a:endParaRPr lang="en-US" baseline="0"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baseline="0" dirty="0" smtClean="0"/>
              <a:t>This ensures that once again the spins start in the ground state when we turn on By, </a:t>
            </a:r>
            <a:r>
              <a:rPr lang="en-US" baseline="0" dirty="0" err="1" smtClean="0"/>
              <a:t>Bx</a:t>
            </a:r>
            <a:r>
              <a:rPr lang="en-US" baseline="0" dirty="0" smtClean="0"/>
              <a:t>, and J, and should remain in the ground state if we lower By adiabatically. As before, we can then directly measure the resulting spin states on our camera.</a:t>
            </a:r>
          </a:p>
          <a:p>
            <a:pPr marL="0" marR="0" indent="0" algn="l" defTabSz="914400" rtl="0" eaLnBrk="1" fontAlgn="base" latinLnBrk="0" hangingPunct="1">
              <a:lnSpc>
                <a:spcPct val="100000"/>
              </a:lnSpc>
              <a:spcBef>
                <a:spcPct val="0"/>
              </a:spcBef>
              <a:spcAft>
                <a:spcPct val="0"/>
              </a:spcAft>
              <a:buClrTx/>
              <a:buSzTx/>
              <a:buFontTx/>
              <a:buNone/>
              <a:tabLst/>
              <a:defRPr/>
            </a:pPr>
            <a:endParaRPr lang="en-US" baseline="0"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baseline="0" dirty="0" smtClean="0"/>
              <a:t>1:00 – 22:00</a:t>
            </a:r>
            <a:endParaRPr lang="en-US" dirty="0" smtClean="0"/>
          </a:p>
        </p:txBody>
      </p:sp>
      <p:sp>
        <p:nvSpPr>
          <p:cNvPr id="153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44BE596-4F8A-4A06-83E9-E6B2565870AC}" type="slidenum">
              <a:rPr lang="en-US">
                <a:solidFill>
                  <a:srgbClr val="000000"/>
                </a:solidFill>
              </a:rPr>
              <a:pPr fontAlgn="base">
                <a:spcBef>
                  <a:spcPct val="0"/>
                </a:spcBef>
                <a:spcAft>
                  <a:spcPct val="0"/>
                </a:spcAft>
              </a:pPr>
              <a:t>17</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bwMode="auto">
          <a:noFill/>
          <a:ln>
            <a:solidFill>
              <a:srgbClr val="000000"/>
            </a:solidFill>
            <a:miter lim="800000"/>
            <a:headEnd/>
            <a:tailEnd/>
          </a:ln>
        </p:spPr>
      </p:sp>
      <p:sp>
        <p:nvSpPr>
          <p:cNvPr id="1536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I have already</a:t>
            </a:r>
            <a:r>
              <a:rPr lang="en-US" baseline="0" smtClean="0"/>
              <a:t> showed you the theory prediction for the number of ions bright as the strength of Bx is increased.</a:t>
            </a:r>
            <a:endParaRPr lang="en-US" dirty="0" smtClean="0"/>
          </a:p>
        </p:txBody>
      </p:sp>
      <p:sp>
        <p:nvSpPr>
          <p:cNvPr id="153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44BE596-4F8A-4A06-83E9-E6B2565870AC}" type="slidenum">
              <a:rPr lang="en-US">
                <a:solidFill>
                  <a:srgbClr val="000000"/>
                </a:solidFill>
              </a:rPr>
              <a:pPr fontAlgn="base">
                <a:spcBef>
                  <a:spcPct val="0"/>
                </a:spcBef>
                <a:spcAft>
                  <a:spcPct val="0"/>
                </a:spcAft>
              </a:pPr>
              <a:t>18</a:t>
            </a:fld>
            <a:endParaRPr 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bwMode="auto">
          <a:noFill/>
          <a:ln>
            <a:solidFill>
              <a:srgbClr val="000000"/>
            </a:solidFill>
            <a:miter lim="800000"/>
            <a:headEnd/>
            <a:tailEnd/>
          </a:ln>
        </p:spPr>
      </p:sp>
      <p:sp>
        <p:nvSpPr>
          <p:cNvPr id="1536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1:30 – 25:00</a:t>
            </a:r>
          </a:p>
        </p:txBody>
      </p:sp>
      <p:sp>
        <p:nvSpPr>
          <p:cNvPr id="153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44BE596-4F8A-4A06-83E9-E6B2565870AC}" type="slidenum">
              <a:rPr lang="en-US">
                <a:solidFill>
                  <a:srgbClr val="000000"/>
                </a:solidFill>
              </a:rPr>
              <a:pPr fontAlgn="base">
                <a:spcBef>
                  <a:spcPct val="0"/>
                </a:spcBef>
                <a:spcAft>
                  <a:spcPct val="0"/>
                </a:spcAft>
              </a:pPr>
              <a:t>19</a:t>
            </a:fld>
            <a:endParaRPr 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:45</a:t>
            </a:r>
            <a:endParaRPr lang="en-US" dirty="0"/>
          </a:p>
        </p:txBody>
      </p:sp>
      <p:sp>
        <p:nvSpPr>
          <p:cNvPr id="4" name="Slide Number Placeholder 3"/>
          <p:cNvSpPr>
            <a:spLocks noGrp="1"/>
          </p:cNvSpPr>
          <p:nvPr>
            <p:ph type="sldNum" sz="quarter" idx="10"/>
          </p:nvPr>
        </p:nvSpPr>
        <p:spPr/>
        <p:txBody>
          <a:bodyPr/>
          <a:lstStyle/>
          <a:p>
            <a:fld id="{89EE20D1-4803-4EEE-BD97-25F357A77DE3}" type="slidenum">
              <a:rPr lang="en-US" smtClean="0"/>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:45</a:t>
            </a:r>
            <a:endParaRPr lang="en-US" dirty="0"/>
          </a:p>
        </p:txBody>
      </p:sp>
      <p:sp>
        <p:nvSpPr>
          <p:cNvPr id="4" name="Slide Number Placeholder 3"/>
          <p:cNvSpPr>
            <a:spLocks noGrp="1"/>
          </p:cNvSpPr>
          <p:nvPr>
            <p:ph type="sldNum" sz="quarter" idx="10"/>
          </p:nvPr>
        </p:nvSpPr>
        <p:spPr/>
        <p:txBody>
          <a:bodyPr/>
          <a:lstStyle/>
          <a:p>
            <a:fld id="{89EE20D1-4803-4EEE-BD97-25F357A77DE3}" type="slidenum">
              <a:rPr lang="en-US" smtClean="0"/>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:45</a:t>
            </a:r>
            <a:endParaRPr lang="en-US" dirty="0"/>
          </a:p>
        </p:txBody>
      </p:sp>
      <p:sp>
        <p:nvSpPr>
          <p:cNvPr id="4" name="Slide Number Placeholder 3"/>
          <p:cNvSpPr>
            <a:spLocks noGrp="1"/>
          </p:cNvSpPr>
          <p:nvPr>
            <p:ph type="sldNum" sz="quarter" idx="10"/>
          </p:nvPr>
        </p:nvSpPr>
        <p:spPr/>
        <p:txBody>
          <a:bodyPr/>
          <a:lstStyle/>
          <a:p>
            <a:fld id="{89EE20D1-4803-4EEE-BD97-25F357A77DE3}" type="slidenum">
              <a:rPr lang="en-US" smtClean="0"/>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:45</a:t>
            </a:r>
            <a:endParaRPr lang="en-US" dirty="0"/>
          </a:p>
        </p:txBody>
      </p:sp>
      <p:sp>
        <p:nvSpPr>
          <p:cNvPr id="4" name="Slide Number Placeholder 3"/>
          <p:cNvSpPr>
            <a:spLocks noGrp="1"/>
          </p:cNvSpPr>
          <p:nvPr>
            <p:ph type="sldNum" sz="quarter" idx="10"/>
          </p:nvPr>
        </p:nvSpPr>
        <p:spPr/>
        <p:txBody>
          <a:bodyPr/>
          <a:lstStyle/>
          <a:p>
            <a:fld id="{89EE20D1-4803-4EEE-BD97-25F357A77DE3}" type="slidenum">
              <a:rPr lang="en-US" smtClean="0"/>
              <a:pPr/>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:45</a:t>
            </a:r>
            <a:endParaRPr lang="en-US" dirty="0"/>
          </a:p>
        </p:txBody>
      </p:sp>
      <p:sp>
        <p:nvSpPr>
          <p:cNvPr id="4" name="Slide Number Placeholder 3"/>
          <p:cNvSpPr>
            <a:spLocks noGrp="1"/>
          </p:cNvSpPr>
          <p:nvPr>
            <p:ph type="sldNum" sz="quarter" idx="10"/>
          </p:nvPr>
        </p:nvSpPr>
        <p:spPr/>
        <p:txBody>
          <a:bodyPr/>
          <a:lstStyle/>
          <a:p>
            <a:fld id="{89EE20D1-4803-4EEE-BD97-25F357A77DE3}" type="slidenum">
              <a:rPr lang="en-US" smtClean="0"/>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:45</a:t>
            </a:r>
            <a:endParaRPr lang="en-US" dirty="0"/>
          </a:p>
        </p:txBody>
      </p:sp>
      <p:sp>
        <p:nvSpPr>
          <p:cNvPr id="4" name="Slide Number Placeholder 3"/>
          <p:cNvSpPr>
            <a:spLocks noGrp="1"/>
          </p:cNvSpPr>
          <p:nvPr>
            <p:ph type="sldNum" sz="quarter" idx="10"/>
          </p:nvPr>
        </p:nvSpPr>
        <p:spPr/>
        <p:txBody>
          <a:bodyPr/>
          <a:lstStyle/>
          <a:p>
            <a:fld id="{89EE20D1-4803-4EEE-BD97-25F357A77DE3}" type="slidenum">
              <a:rPr lang="en-US" smtClean="0"/>
              <a:pPr/>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:45</a:t>
            </a:r>
            <a:endParaRPr lang="en-US" dirty="0"/>
          </a:p>
        </p:txBody>
      </p:sp>
      <p:sp>
        <p:nvSpPr>
          <p:cNvPr id="4" name="Slide Number Placeholder 3"/>
          <p:cNvSpPr>
            <a:spLocks noGrp="1"/>
          </p:cNvSpPr>
          <p:nvPr>
            <p:ph type="sldNum" sz="quarter" idx="10"/>
          </p:nvPr>
        </p:nvSpPr>
        <p:spPr/>
        <p:txBody>
          <a:bodyPr/>
          <a:lstStyle/>
          <a:p>
            <a:fld id="{89EE20D1-4803-4EEE-BD97-25F357A77DE3}" type="slidenum">
              <a:rPr lang="en-US" smtClean="0"/>
              <a:pPr/>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:45</a:t>
            </a:r>
            <a:endParaRPr lang="en-US" dirty="0"/>
          </a:p>
        </p:txBody>
      </p:sp>
      <p:sp>
        <p:nvSpPr>
          <p:cNvPr id="4" name="Slide Number Placeholder 3"/>
          <p:cNvSpPr>
            <a:spLocks noGrp="1"/>
          </p:cNvSpPr>
          <p:nvPr>
            <p:ph type="sldNum" sz="quarter" idx="10"/>
          </p:nvPr>
        </p:nvSpPr>
        <p:spPr/>
        <p:txBody>
          <a:bodyPr/>
          <a:lstStyle/>
          <a:p>
            <a:fld id="{89EE20D1-4803-4EEE-BD97-25F357A77DE3}" type="slidenum">
              <a:rPr lang="en-US" smtClean="0"/>
              <a:pPr/>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:45</a:t>
            </a:r>
            <a:endParaRPr lang="en-US" dirty="0"/>
          </a:p>
        </p:txBody>
      </p:sp>
      <p:sp>
        <p:nvSpPr>
          <p:cNvPr id="4" name="Slide Number Placeholder 3"/>
          <p:cNvSpPr>
            <a:spLocks noGrp="1"/>
          </p:cNvSpPr>
          <p:nvPr>
            <p:ph type="sldNum" sz="quarter" idx="10"/>
          </p:nvPr>
        </p:nvSpPr>
        <p:spPr/>
        <p:txBody>
          <a:bodyPr/>
          <a:lstStyle/>
          <a:p>
            <a:fld id="{89EE20D1-4803-4EEE-BD97-25F357A77DE3}" type="slidenum">
              <a:rPr lang="en-US" smtClean="0"/>
              <a:pPr/>
              <a:t>29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:45</a:t>
            </a:r>
            <a:endParaRPr lang="en-US" dirty="0"/>
          </a:p>
        </p:txBody>
      </p:sp>
      <p:sp>
        <p:nvSpPr>
          <p:cNvPr id="4" name="Slide Number Placeholder 3"/>
          <p:cNvSpPr>
            <a:spLocks noGrp="1"/>
          </p:cNvSpPr>
          <p:nvPr>
            <p:ph type="sldNum" sz="quarter" idx="10"/>
          </p:nvPr>
        </p:nvSpPr>
        <p:spPr/>
        <p:txBody>
          <a:bodyPr/>
          <a:lstStyle/>
          <a:p>
            <a:fld id="{89EE20D1-4803-4EEE-BD97-25F357A77DE3}" type="slidenum">
              <a:rPr lang="en-US" smtClean="0"/>
              <a:pPr/>
              <a:t>30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9EE20D1-4803-4EEE-BD97-25F357A77DE3}" type="slidenum">
              <a:rPr lang="en-US" smtClean="0"/>
              <a:pPr/>
              <a:t>31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9EE20D1-4803-4EEE-BD97-25F357A77DE3}" type="slidenum">
              <a:rPr lang="en-US" smtClean="0"/>
              <a:pPr/>
              <a:t>32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Depends on</a:t>
            </a:r>
            <a:r>
              <a:rPr lang="en-US" baseline="0" dirty="0" smtClean="0"/>
              <a:t> all </a:t>
            </a:r>
            <a:r>
              <a:rPr lang="en-US" baseline="0" dirty="0" err="1" smtClean="0"/>
              <a:t>Jij</a:t>
            </a:r>
            <a:r>
              <a:rPr lang="en-US" baseline="0" dirty="0" smtClean="0"/>
              <a:t> couplings – good proxy for what the Hamiltonian is doing throughout the chain.</a:t>
            </a:r>
            <a:endParaRPr lang="en-US" dirty="0"/>
          </a:p>
        </p:txBody>
      </p:sp>
      <p:sp>
        <p:nvSpPr>
          <p:cNvPr id="4" name="Slide Number Placeholder 3"/>
          <p:cNvSpPr>
            <a:spLocks noGrp="1"/>
          </p:cNvSpPr>
          <p:nvPr>
            <p:ph type="sldNum" sz="quarter" idx="10"/>
          </p:nvPr>
        </p:nvSpPr>
        <p:spPr/>
        <p:txBody>
          <a:bodyPr/>
          <a:lstStyle/>
          <a:p>
            <a:fld id="{89EE20D1-4803-4EEE-BD97-25F357A77DE3}" type="slidenum">
              <a:rPr lang="en-US" smtClean="0"/>
              <a:pPr/>
              <a:t>33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:45</a:t>
            </a:r>
            <a:endParaRPr lang="en-US" dirty="0"/>
          </a:p>
        </p:txBody>
      </p:sp>
      <p:sp>
        <p:nvSpPr>
          <p:cNvPr id="4" name="Slide Number Placeholder 3"/>
          <p:cNvSpPr>
            <a:spLocks noGrp="1"/>
          </p:cNvSpPr>
          <p:nvPr>
            <p:ph type="sldNum" sz="quarter" idx="10"/>
          </p:nvPr>
        </p:nvSpPr>
        <p:spPr/>
        <p:txBody>
          <a:bodyPr/>
          <a:lstStyle/>
          <a:p>
            <a:fld id="{89EE20D1-4803-4EEE-BD97-25F357A77DE3}" type="slidenum">
              <a:rPr lang="en-US" smtClean="0"/>
              <a:pPr/>
              <a:t>34</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:45</a:t>
            </a:r>
            <a:endParaRPr lang="en-US" dirty="0"/>
          </a:p>
        </p:txBody>
      </p:sp>
      <p:sp>
        <p:nvSpPr>
          <p:cNvPr id="4" name="Slide Number Placeholder 3"/>
          <p:cNvSpPr>
            <a:spLocks noGrp="1"/>
          </p:cNvSpPr>
          <p:nvPr>
            <p:ph type="sldNum" sz="quarter" idx="10"/>
          </p:nvPr>
        </p:nvSpPr>
        <p:spPr/>
        <p:txBody>
          <a:bodyPr/>
          <a:lstStyle/>
          <a:p>
            <a:fld id="{89EE20D1-4803-4EEE-BD97-25F357A77DE3}" type="slidenum">
              <a:rPr lang="en-US" smtClean="0"/>
              <a:pPr/>
              <a:t>35</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:45</a:t>
            </a:r>
            <a:endParaRPr lang="en-US" dirty="0"/>
          </a:p>
        </p:txBody>
      </p:sp>
      <p:sp>
        <p:nvSpPr>
          <p:cNvPr id="4" name="Slide Number Placeholder 3"/>
          <p:cNvSpPr>
            <a:spLocks noGrp="1"/>
          </p:cNvSpPr>
          <p:nvPr>
            <p:ph type="sldNum" sz="quarter" idx="10"/>
          </p:nvPr>
        </p:nvSpPr>
        <p:spPr/>
        <p:txBody>
          <a:bodyPr/>
          <a:lstStyle/>
          <a:p>
            <a:fld id="{89EE20D1-4803-4EEE-BD97-25F357A77DE3}" type="slidenum">
              <a:rPr lang="en-US" smtClean="0"/>
              <a:pPr/>
              <a:t>36</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:45</a:t>
            </a:r>
            <a:endParaRPr lang="en-US" dirty="0"/>
          </a:p>
        </p:txBody>
      </p:sp>
      <p:sp>
        <p:nvSpPr>
          <p:cNvPr id="4" name="Slide Number Placeholder 3"/>
          <p:cNvSpPr>
            <a:spLocks noGrp="1"/>
          </p:cNvSpPr>
          <p:nvPr>
            <p:ph type="sldNum" sz="quarter" idx="10"/>
          </p:nvPr>
        </p:nvSpPr>
        <p:spPr/>
        <p:txBody>
          <a:bodyPr/>
          <a:lstStyle/>
          <a:p>
            <a:fld id="{89EE20D1-4803-4EEE-BD97-25F357A77DE3}" type="slidenum">
              <a:rPr lang="en-US" smtClean="0"/>
              <a:pPr/>
              <a:t>37</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:45</a:t>
            </a:r>
            <a:endParaRPr lang="en-US" dirty="0"/>
          </a:p>
        </p:txBody>
      </p:sp>
      <p:sp>
        <p:nvSpPr>
          <p:cNvPr id="4" name="Slide Number Placeholder 3"/>
          <p:cNvSpPr>
            <a:spLocks noGrp="1"/>
          </p:cNvSpPr>
          <p:nvPr>
            <p:ph type="sldNum" sz="quarter" idx="10"/>
          </p:nvPr>
        </p:nvSpPr>
        <p:spPr/>
        <p:txBody>
          <a:bodyPr/>
          <a:lstStyle/>
          <a:p>
            <a:fld id="{89EE20D1-4803-4EEE-BD97-25F357A77DE3}" type="slidenum">
              <a:rPr lang="en-US" smtClean="0"/>
              <a:pPr/>
              <a:t>38</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bwMode="auto">
          <a:noFill/>
          <a:ln>
            <a:solidFill>
              <a:srgbClr val="000000"/>
            </a:solidFill>
            <a:miter lim="800000"/>
            <a:headEnd/>
            <a:tailEnd/>
          </a:ln>
        </p:spPr>
      </p:sp>
      <p:sp>
        <p:nvSpPr>
          <p:cNvPr id="153602"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To perform all</a:t>
            </a:r>
            <a:r>
              <a:rPr lang="en-US" baseline="0" dirty="0" smtClean="0"/>
              <a:t> of our simulations, we implement a simple 3-step protocol. </a:t>
            </a:r>
            <a:endParaRPr lang="en-US" dirty="0" smtClean="0"/>
          </a:p>
          <a:p>
            <a:pPr>
              <a:spcBef>
                <a:spcPct val="0"/>
              </a:spcBef>
            </a:pP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First, we initialize all spins</a:t>
            </a:r>
            <a:r>
              <a:rPr lang="en-US" baseline="0" dirty="0" smtClean="0"/>
              <a:t> along the y direction by optically pumping to the down-z state, then applying a pi/2 pulse.</a:t>
            </a:r>
            <a:endParaRPr lang="en-US" dirty="0" smtClean="0"/>
          </a:p>
          <a:p>
            <a:pPr>
              <a:spcBef>
                <a:spcPct val="0"/>
              </a:spcBef>
            </a:pP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Next, we turn on By</a:t>
            </a:r>
            <a:r>
              <a:rPr lang="en-US" baseline="0" dirty="0" smtClean="0"/>
              <a:t> and </a:t>
            </a:r>
            <a:r>
              <a:rPr lang="en-US" baseline="0" dirty="0" err="1" smtClean="0"/>
              <a:t>Jij</a:t>
            </a:r>
            <a:r>
              <a:rPr lang="en-US" baseline="0" dirty="0" smtClean="0"/>
              <a:t>. Note that we start with By much </a:t>
            </a:r>
            <a:r>
              <a:rPr lang="en-US" baseline="0" dirty="0" err="1" smtClean="0"/>
              <a:t>much</a:t>
            </a:r>
            <a:r>
              <a:rPr lang="en-US" baseline="0" dirty="0" smtClean="0"/>
              <a:t> larger than J, which means that our initialization of spins to point along y from step one starts the system in the ground state when we turn on B and J. We then adiabatically lower B until just the J part of the Hamiltonian remains, and if we were really adiabatic, then we remain in the ground state throughout the evolution.</a:t>
            </a:r>
            <a:endParaRPr lang="en-US" dirty="0" smtClean="0"/>
          </a:p>
          <a:p>
            <a:pPr>
              <a:spcBef>
                <a:spcPct val="0"/>
              </a:spcBef>
            </a:pPr>
            <a:endParaRPr lang="en-US" dirty="0" smtClean="0"/>
          </a:p>
          <a:p>
            <a:pPr>
              <a:spcBef>
                <a:spcPct val="0"/>
              </a:spcBef>
            </a:pPr>
            <a:r>
              <a:rPr lang="en-US" dirty="0" smtClean="0"/>
              <a:t>Finally,</a:t>
            </a:r>
            <a:r>
              <a:rPr lang="en-US" baseline="0" dirty="0" smtClean="0"/>
              <a:t> we measure the spin state of each ion at the end of the simulation by directly imaging onto our CCD camera.</a:t>
            </a:r>
          </a:p>
          <a:p>
            <a:pPr>
              <a:spcBef>
                <a:spcPct val="0"/>
              </a:spcBef>
            </a:pPr>
            <a:endParaRPr lang="en-US" baseline="0" dirty="0" smtClean="0"/>
          </a:p>
          <a:p>
            <a:pPr>
              <a:spcBef>
                <a:spcPct val="0"/>
              </a:spcBef>
            </a:pPr>
            <a:r>
              <a:rPr lang="en-US" baseline="0" dirty="0" smtClean="0"/>
              <a:t>1:00 – 11:15</a:t>
            </a:r>
            <a:endParaRPr lang="en-US" dirty="0" smtClean="0"/>
          </a:p>
        </p:txBody>
      </p:sp>
      <p:sp>
        <p:nvSpPr>
          <p:cNvPr id="153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44BE596-4F8A-4A06-83E9-E6B2565870AC}" type="slidenum">
              <a:rPr lang="en-US">
                <a:solidFill>
                  <a:srgbClr val="000000"/>
                </a:solidFill>
              </a:rPr>
              <a:pPr fontAlgn="base">
                <a:spcBef>
                  <a:spcPct val="0"/>
                </a:spcBef>
                <a:spcAft>
                  <a:spcPct val="0"/>
                </a:spcAft>
              </a:pPr>
              <a:t>39</a:t>
            </a:fld>
            <a:endParaRPr lang="en-US">
              <a:solidFill>
                <a:srgbClr val="000000"/>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9EE20D1-4803-4EEE-BD97-25F357A77DE3}" type="slidenum">
              <a:rPr lang="en-US" smtClean="0"/>
              <a:pPr/>
              <a:t>45</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345FB5-8960-497F-8536-0791251E79D3}" type="slidenum">
              <a:rPr lang="en-US"/>
              <a:pPr/>
              <a:t>46</a:t>
            </a:fld>
            <a:endParaRPr lang="en-US"/>
          </a:p>
        </p:txBody>
      </p:sp>
      <p:sp>
        <p:nvSpPr>
          <p:cNvPr id="130050" name="Rectangle 2"/>
          <p:cNvSpPr>
            <a:spLocks noGrp="1" noRot="1" noChangeAspect="1" noChangeArrowheads="1" noTextEdit="1"/>
          </p:cNvSpPr>
          <p:nvPr>
            <p:ph type="sldImg"/>
          </p:nvPr>
        </p:nvSpPr>
        <p:spPr>
          <a:xfrm>
            <a:off x="1258888" y="720725"/>
            <a:ext cx="4797425" cy="3598863"/>
          </a:xfrm>
          <a:ln/>
        </p:spPr>
      </p:sp>
      <p:sp>
        <p:nvSpPr>
          <p:cNvPr id="130051" name="Rectangle 3"/>
          <p:cNvSpPr>
            <a:spLocks noGrp="1" noChangeArrowheads="1"/>
          </p:cNvSpPr>
          <p:nvPr>
            <p:ph type="body" idx="1"/>
          </p:nvPr>
        </p:nvSpPr>
        <p:spPr/>
        <p:txBody>
          <a:bodyPr/>
          <a:lstStyle/>
          <a:p>
            <a:r>
              <a:rPr lang="en-US" dirty="0" smtClean="0"/>
              <a:t>The Monroe Group at the Joint Quantum Institute at the University of Maryland, with the people in red here contributing most directly to these experiments. </a:t>
            </a: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2557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6576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6430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6430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5105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5105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5105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476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229100"/>
            <a:ext cx="4038600" cy="2476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2" name="Rectangle 8"/>
          <p:cNvSpPr>
            <a:spLocks noChangeArrowheads="1"/>
          </p:cNvSpPr>
          <p:nvPr userDrawn="1"/>
        </p:nvSpPr>
        <p:spPr bwMode="auto">
          <a:xfrm>
            <a:off x="0" y="0"/>
            <a:ext cx="9144000" cy="914400"/>
          </a:xfrm>
          <a:prstGeom prst="rect">
            <a:avLst/>
          </a:prstGeom>
          <a:solidFill>
            <a:srgbClr val="F2F2FF"/>
          </a:solidFill>
          <a:ln w="9525">
            <a:noFill/>
            <a:miter lim="800000"/>
            <a:headEnd/>
            <a:tailEnd/>
          </a:ln>
          <a:effectLst/>
        </p:spPr>
        <p:txBody>
          <a:bodyPr wrap="none" anchor="ctr"/>
          <a:lstStyle/>
          <a:p>
            <a:endParaRPr lang="en-US"/>
          </a:p>
        </p:txBody>
      </p:sp>
      <p:sp>
        <p:nvSpPr>
          <p:cNvPr id="1026" name="Rectangle 2"/>
          <p:cNvSpPr>
            <a:spLocks noGrp="1" noChangeArrowheads="1"/>
          </p:cNvSpPr>
          <p:nvPr>
            <p:ph type="title"/>
          </p:nvPr>
        </p:nvSpPr>
        <p:spPr bwMode="auto">
          <a:xfrm>
            <a:off x="457200" y="152400"/>
            <a:ext cx="8229600" cy="5635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457200" y="1219200"/>
            <a:ext cx="8229600" cy="5486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cxnSp>
        <p:nvCxnSpPr>
          <p:cNvPr id="7" name="Straight Connector 6"/>
          <p:cNvCxnSpPr/>
          <p:nvPr userDrawn="1"/>
        </p:nvCxnSpPr>
        <p:spPr>
          <a:xfrm>
            <a:off x="0" y="914400"/>
            <a:ext cx="9144000" cy="1588"/>
          </a:xfrm>
          <a:prstGeom prst="line">
            <a:avLst/>
          </a:prstGeom>
          <a:ln w="38100">
            <a:solidFill>
              <a:srgbClr val="355D7E"/>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fontAlgn="base">
        <a:spcBef>
          <a:spcPct val="0"/>
        </a:spcBef>
        <a:spcAft>
          <a:spcPct val="0"/>
        </a:spcAft>
        <a:defRPr sz="3200">
          <a:solidFill>
            <a:schemeClr val="tx1"/>
          </a:solidFill>
          <a:latin typeface="+mj-lt"/>
          <a:ea typeface="+mj-ea"/>
          <a:cs typeface="+mj-cs"/>
        </a:defRPr>
      </a:lvl1pPr>
      <a:lvl2pPr algn="l" rtl="0" fontAlgn="base">
        <a:spcBef>
          <a:spcPct val="0"/>
        </a:spcBef>
        <a:spcAft>
          <a:spcPct val="0"/>
        </a:spcAft>
        <a:defRPr sz="4400">
          <a:solidFill>
            <a:srgbClr val="355D7E"/>
          </a:solidFill>
          <a:latin typeface="Calibri" pitchFamily="34" charset="0"/>
        </a:defRPr>
      </a:lvl2pPr>
      <a:lvl3pPr algn="l" rtl="0" fontAlgn="base">
        <a:spcBef>
          <a:spcPct val="0"/>
        </a:spcBef>
        <a:spcAft>
          <a:spcPct val="0"/>
        </a:spcAft>
        <a:defRPr sz="4400">
          <a:solidFill>
            <a:srgbClr val="355D7E"/>
          </a:solidFill>
          <a:latin typeface="Calibri" pitchFamily="34" charset="0"/>
        </a:defRPr>
      </a:lvl3pPr>
      <a:lvl4pPr algn="l" rtl="0" fontAlgn="base">
        <a:spcBef>
          <a:spcPct val="0"/>
        </a:spcBef>
        <a:spcAft>
          <a:spcPct val="0"/>
        </a:spcAft>
        <a:defRPr sz="4400">
          <a:solidFill>
            <a:srgbClr val="355D7E"/>
          </a:solidFill>
          <a:latin typeface="Calibri" pitchFamily="34" charset="0"/>
        </a:defRPr>
      </a:lvl4pPr>
      <a:lvl5pPr algn="l" rtl="0" fontAlgn="base">
        <a:spcBef>
          <a:spcPct val="0"/>
        </a:spcBef>
        <a:spcAft>
          <a:spcPct val="0"/>
        </a:spcAft>
        <a:defRPr sz="4400">
          <a:solidFill>
            <a:srgbClr val="355D7E"/>
          </a:solidFill>
          <a:latin typeface="Calibri" pitchFamily="34" charset="0"/>
        </a:defRPr>
      </a:lvl5pPr>
      <a:lvl6pPr marL="457200" algn="l" rtl="0" fontAlgn="base">
        <a:spcBef>
          <a:spcPct val="0"/>
        </a:spcBef>
        <a:spcAft>
          <a:spcPct val="0"/>
        </a:spcAft>
        <a:defRPr sz="4400">
          <a:solidFill>
            <a:srgbClr val="355D7E"/>
          </a:solidFill>
          <a:latin typeface="Calibri" pitchFamily="34" charset="0"/>
        </a:defRPr>
      </a:lvl6pPr>
      <a:lvl7pPr marL="914400" algn="l" rtl="0" fontAlgn="base">
        <a:spcBef>
          <a:spcPct val="0"/>
        </a:spcBef>
        <a:spcAft>
          <a:spcPct val="0"/>
        </a:spcAft>
        <a:defRPr sz="4400">
          <a:solidFill>
            <a:srgbClr val="355D7E"/>
          </a:solidFill>
          <a:latin typeface="Calibri" pitchFamily="34" charset="0"/>
        </a:defRPr>
      </a:lvl7pPr>
      <a:lvl8pPr marL="1371600" algn="l" rtl="0" fontAlgn="base">
        <a:spcBef>
          <a:spcPct val="0"/>
        </a:spcBef>
        <a:spcAft>
          <a:spcPct val="0"/>
        </a:spcAft>
        <a:defRPr sz="4400">
          <a:solidFill>
            <a:srgbClr val="355D7E"/>
          </a:solidFill>
          <a:latin typeface="Calibri" pitchFamily="34" charset="0"/>
        </a:defRPr>
      </a:lvl8pPr>
      <a:lvl9pPr marL="1828800" algn="l" rtl="0" fontAlgn="base">
        <a:spcBef>
          <a:spcPct val="0"/>
        </a:spcBef>
        <a:spcAft>
          <a:spcPct val="0"/>
        </a:spcAft>
        <a:defRPr sz="4400">
          <a:solidFill>
            <a:srgbClr val="355D7E"/>
          </a:solidFill>
          <a:latin typeface="Calibri" pitchFamily="34"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SzPct val="90000"/>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2000">
          <a:solidFill>
            <a:srgbClr val="355D7E"/>
          </a:solidFill>
          <a:latin typeface="+mn-lt"/>
        </a:defRPr>
      </a:lvl6pPr>
      <a:lvl7pPr marL="2971800" indent="-228600" algn="l" rtl="0" fontAlgn="base">
        <a:spcBef>
          <a:spcPct val="20000"/>
        </a:spcBef>
        <a:spcAft>
          <a:spcPct val="0"/>
        </a:spcAft>
        <a:buChar char="»"/>
        <a:defRPr sz="2000">
          <a:solidFill>
            <a:srgbClr val="355D7E"/>
          </a:solidFill>
          <a:latin typeface="+mn-lt"/>
        </a:defRPr>
      </a:lvl7pPr>
      <a:lvl8pPr marL="3429000" indent="-228600" algn="l" rtl="0" fontAlgn="base">
        <a:spcBef>
          <a:spcPct val="20000"/>
        </a:spcBef>
        <a:spcAft>
          <a:spcPct val="0"/>
        </a:spcAft>
        <a:buChar char="»"/>
        <a:defRPr sz="2000">
          <a:solidFill>
            <a:srgbClr val="355D7E"/>
          </a:solidFill>
          <a:latin typeface="+mn-lt"/>
        </a:defRPr>
      </a:lvl8pPr>
      <a:lvl9pPr marL="3886200" indent="-228600" algn="l" rtl="0" fontAlgn="base">
        <a:spcBef>
          <a:spcPct val="20000"/>
        </a:spcBef>
        <a:spcAft>
          <a:spcPct val="0"/>
        </a:spcAft>
        <a:buChar char="»"/>
        <a:defRPr sz="2000">
          <a:solidFill>
            <a:srgbClr val="355D7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6.jpeg"/><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oleObject" Target="../embeddings/oleObject3.bin"/><Relationship Id="rId10" Type="http://schemas.openxmlformats.org/officeDocument/2006/relationships/oleObject" Target="../embeddings/oleObject7.bin"/><Relationship Id="rId4" Type="http://schemas.openxmlformats.org/officeDocument/2006/relationships/image" Target="../media/image17.png"/><Relationship Id="rId9"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xml"/><Relationship Id="rId1" Type="http://schemas.openxmlformats.org/officeDocument/2006/relationships/vmlDrawing" Target="../drawings/vmlDrawing4.vml"/><Relationship Id="rId6" Type="http://schemas.openxmlformats.org/officeDocument/2006/relationships/image" Target="../media/image20.png"/><Relationship Id="rId5" Type="http://schemas.openxmlformats.org/officeDocument/2006/relationships/oleObject" Target="../embeddings/oleObject8.bin"/><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oleObject" Target="../embeddings/oleObject10.bin"/><Relationship Id="rId4" Type="http://schemas.openxmlformats.org/officeDocument/2006/relationships/oleObject" Target="../embeddings/oleObject9.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1.bin"/><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2.bin"/><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oleObject" Target="../embeddings/oleObject13.bin"/><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oleObject" Target="../embeddings/oleObject14.bin"/><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vmlDrawing" Target="../drawings/vmlDrawing10.vml"/><Relationship Id="rId6" Type="http://schemas.openxmlformats.org/officeDocument/2006/relationships/image" Target="../media/image20.png"/><Relationship Id="rId5" Type="http://schemas.openxmlformats.org/officeDocument/2006/relationships/oleObject" Target="../embeddings/oleObject15.bin"/><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oleObject" Target="../embeddings/oleObject16.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42.png"/><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20.bin"/><Relationship Id="rId5" Type="http://schemas.openxmlformats.org/officeDocument/2006/relationships/oleObject" Target="../embeddings/oleObject19.bin"/><Relationship Id="rId4" Type="http://schemas.openxmlformats.org/officeDocument/2006/relationships/oleObject" Target="../embeddings/oleObject18.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46.png"/><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23.bin"/><Relationship Id="rId5" Type="http://schemas.openxmlformats.org/officeDocument/2006/relationships/oleObject" Target="../embeddings/oleObject22.bin"/><Relationship Id="rId4" Type="http://schemas.openxmlformats.org/officeDocument/2006/relationships/oleObject" Target="../embeddings/oleObject21.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46.png"/><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26.bin"/><Relationship Id="rId5" Type="http://schemas.openxmlformats.org/officeDocument/2006/relationships/oleObject" Target="../embeddings/oleObject25.bin"/><Relationship Id="rId4" Type="http://schemas.openxmlformats.org/officeDocument/2006/relationships/oleObject" Target="../embeddings/oleObject24.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47.png"/><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29.bin"/><Relationship Id="rId5" Type="http://schemas.openxmlformats.org/officeDocument/2006/relationships/oleObject" Target="../embeddings/oleObject28.bin"/><Relationship Id="rId4" Type="http://schemas.openxmlformats.org/officeDocument/2006/relationships/oleObject" Target="../embeddings/oleObject27.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47.png"/><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oleObject" Target="../embeddings/oleObject32.bin"/><Relationship Id="rId5" Type="http://schemas.openxmlformats.org/officeDocument/2006/relationships/oleObject" Target="../embeddings/oleObject31.bin"/><Relationship Id="rId4" Type="http://schemas.openxmlformats.org/officeDocument/2006/relationships/oleObject" Target="../embeddings/oleObject30.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oleObject" Target="../embeddings/oleObject34.bin"/><Relationship Id="rId5" Type="http://schemas.openxmlformats.org/officeDocument/2006/relationships/oleObject" Target="../embeddings/oleObject33.bin"/><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notesSlide" Target="../notesSlides/notesSlide26.xml"/><Relationship Id="rId7" Type="http://schemas.openxmlformats.org/officeDocument/2006/relationships/oleObject" Target="../embeddings/oleObject38.bin"/><Relationship Id="rId12" Type="http://schemas.openxmlformats.org/officeDocument/2006/relationships/image" Target="../media/image53.png"/><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37.bin"/><Relationship Id="rId11" Type="http://schemas.openxmlformats.org/officeDocument/2006/relationships/image" Target="../media/image52.png"/><Relationship Id="rId5" Type="http://schemas.openxmlformats.org/officeDocument/2006/relationships/oleObject" Target="../embeddings/oleObject36.bin"/><Relationship Id="rId10" Type="http://schemas.openxmlformats.org/officeDocument/2006/relationships/image" Target="../media/image51.png"/><Relationship Id="rId4" Type="http://schemas.openxmlformats.org/officeDocument/2006/relationships/image" Target="../media/image48.png"/><Relationship Id="rId9" Type="http://schemas.openxmlformats.org/officeDocument/2006/relationships/image" Target="../media/image50.png"/><Relationship Id="rId14" Type="http://schemas.openxmlformats.org/officeDocument/2006/relationships/image" Target="../media/image55.png"/></Relationships>
</file>

<file path=ppt/slides/_rels/slide29.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slideLayout" Target="../slideLayouts/slideLayout2.xml"/><Relationship Id="rId7" Type="http://schemas.openxmlformats.org/officeDocument/2006/relationships/oleObject" Target="../embeddings/oleObject40.bin"/><Relationship Id="rId12" Type="http://schemas.openxmlformats.org/officeDocument/2006/relationships/image" Target="../media/image53.png"/><Relationship Id="rId2" Type="http://schemas.openxmlformats.org/officeDocument/2006/relationships/tags" Target="../tags/tag7.xml"/><Relationship Id="rId16" Type="http://schemas.openxmlformats.org/officeDocument/2006/relationships/image" Target="../media/image57.png"/><Relationship Id="rId1" Type="http://schemas.openxmlformats.org/officeDocument/2006/relationships/vmlDrawing" Target="../drawings/vmlDrawing19.vml"/><Relationship Id="rId6" Type="http://schemas.openxmlformats.org/officeDocument/2006/relationships/oleObject" Target="../embeddings/oleObject39.bin"/><Relationship Id="rId11" Type="http://schemas.openxmlformats.org/officeDocument/2006/relationships/image" Target="../media/image52.png"/><Relationship Id="rId5" Type="http://schemas.openxmlformats.org/officeDocument/2006/relationships/image" Target="../media/image48.png"/><Relationship Id="rId15" Type="http://schemas.openxmlformats.org/officeDocument/2006/relationships/image" Target="../media/image56.png"/><Relationship Id="rId10" Type="http://schemas.openxmlformats.org/officeDocument/2006/relationships/image" Target="../media/image51.png"/><Relationship Id="rId4" Type="http://schemas.openxmlformats.org/officeDocument/2006/relationships/notesSlide" Target="../notesSlides/notesSlide27.xml"/><Relationship Id="rId9" Type="http://schemas.openxmlformats.org/officeDocument/2006/relationships/image" Target="../media/image50.png"/><Relationship Id="rId14" Type="http://schemas.openxmlformats.org/officeDocument/2006/relationships/image" Target="../media/image55.png"/></Relationships>
</file>

<file path=ppt/slides/_rels/slide30.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png"/><Relationship Id="rId18" Type="http://schemas.openxmlformats.org/officeDocument/2006/relationships/image" Target="../media/image52.png"/><Relationship Id="rId3" Type="http://schemas.openxmlformats.org/officeDocument/2006/relationships/slideLayout" Target="../slideLayouts/slideLayout2.xml"/><Relationship Id="rId21" Type="http://schemas.openxmlformats.org/officeDocument/2006/relationships/image" Target="../media/image55.png"/><Relationship Id="rId7" Type="http://schemas.openxmlformats.org/officeDocument/2006/relationships/oleObject" Target="../embeddings/oleObject42.bin"/><Relationship Id="rId12" Type="http://schemas.openxmlformats.org/officeDocument/2006/relationships/image" Target="../media/image62.png"/><Relationship Id="rId17" Type="http://schemas.openxmlformats.org/officeDocument/2006/relationships/image" Target="../media/image51.png"/><Relationship Id="rId2" Type="http://schemas.openxmlformats.org/officeDocument/2006/relationships/tags" Target="../tags/tag8.xml"/><Relationship Id="rId16" Type="http://schemas.openxmlformats.org/officeDocument/2006/relationships/image" Target="../media/image50.png"/><Relationship Id="rId20" Type="http://schemas.openxmlformats.org/officeDocument/2006/relationships/image" Target="../media/image54.png"/><Relationship Id="rId1" Type="http://schemas.openxmlformats.org/officeDocument/2006/relationships/vmlDrawing" Target="../drawings/vmlDrawing20.vml"/><Relationship Id="rId6" Type="http://schemas.openxmlformats.org/officeDocument/2006/relationships/oleObject" Target="../embeddings/oleObject41.bin"/><Relationship Id="rId11" Type="http://schemas.openxmlformats.org/officeDocument/2006/relationships/image" Target="../media/image61.png"/><Relationship Id="rId5" Type="http://schemas.openxmlformats.org/officeDocument/2006/relationships/image" Target="../media/image48.png"/><Relationship Id="rId15" Type="http://schemas.openxmlformats.org/officeDocument/2006/relationships/image" Target="../media/image49.png"/><Relationship Id="rId23" Type="http://schemas.openxmlformats.org/officeDocument/2006/relationships/image" Target="../media/image66.png"/><Relationship Id="rId10" Type="http://schemas.openxmlformats.org/officeDocument/2006/relationships/image" Target="../media/image60.png"/><Relationship Id="rId19" Type="http://schemas.openxmlformats.org/officeDocument/2006/relationships/image" Target="../media/image53.png"/><Relationship Id="rId4" Type="http://schemas.openxmlformats.org/officeDocument/2006/relationships/notesSlide" Target="../notesSlides/notesSlide28.xml"/><Relationship Id="rId9" Type="http://schemas.openxmlformats.org/officeDocument/2006/relationships/image" Target="../media/image59.png"/><Relationship Id="rId14" Type="http://schemas.openxmlformats.org/officeDocument/2006/relationships/image" Target="../media/image64.png"/><Relationship Id="rId22" Type="http://schemas.openxmlformats.org/officeDocument/2006/relationships/image" Target="../media/image65.png"/></Relationships>
</file>

<file path=ppt/slides/_rels/slide3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notesSlide" Target="../notesSlides/notesSlide29.xml"/><Relationship Id="rId7" Type="http://schemas.openxmlformats.org/officeDocument/2006/relationships/image" Target="../media/image70.pn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3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notesSlide" Target="../notesSlides/notesSlide30.xml"/><Relationship Id="rId7" Type="http://schemas.openxmlformats.org/officeDocument/2006/relationships/image" Target="../media/image72.pn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 Id="rId9" Type="http://schemas.openxmlformats.org/officeDocument/2006/relationships/image" Target="../media/image71.png"/></Relationships>
</file>

<file path=ppt/slides/_rels/slide33.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notesSlide" Target="../notesSlides/notesSlide31.xml"/><Relationship Id="rId7" Type="http://schemas.openxmlformats.org/officeDocument/2006/relationships/image" Target="../media/image72.png"/><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69.png"/><Relationship Id="rId5" Type="http://schemas.openxmlformats.org/officeDocument/2006/relationships/image" Target="../media/image68.png"/><Relationship Id="rId10" Type="http://schemas.openxmlformats.org/officeDocument/2006/relationships/oleObject" Target="../embeddings/oleObject43.bin"/><Relationship Id="rId4" Type="http://schemas.openxmlformats.org/officeDocument/2006/relationships/image" Target="../media/image67.png"/><Relationship Id="rId9" Type="http://schemas.openxmlformats.org/officeDocument/2006/relationships/image" Target="../media/image71.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22.vml"/><Relationship Id="rId6" Type="http://schemas.openxmlformats.org/officeDocument/2006/relationships/oleObject" Target="../embeddings/oleObject44.bin"/><Relationship Id="rId5" Type="http://schemas.openxmlformats.org/officeDocument/2006/relationships/image" Target="../media/image74.png"/><Relationship Id="rId4" Type="http://schemas.openxmlformats.org/officeDocument/2006/relationships/image" Target="../media/image71.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oleObject" Target="../embeddings/oleObject45.bin"/><Relationship Id="rId5" Type="http://schemas.openxmlformats.org/officeDocument/2006/relationships/image" Target="../media/image75.png"/><Relationship Id="rId4" Type="http://schemas.openxmlformats.org/officeDocument/2006/relationships/image" Target="../media/image71.png"/></Relationships>
</file>

<file path=ppt/slides/_rels/slide3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png"/></Relationships>
</file>

<file path=ppt/slides/_rels/slide3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png"/></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40.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5.png"/><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79.png"/><Relationship Id="rId5" Type="http://schemas.openxmlformats.org/officeDocument/2006/relationships/image" Target="../media/image84.png"/><Relationship Id="rId4" Type="http://schemas.openxmlformats.org/officeDocument/2006/relationships/image" Target="../media/image83.png"/></Relationships>
</file>

<file path=ppt/slides/_rels/slide41.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5.pn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79.png"/></Relationships>
</file>

<file path=ppt/slides/_rels/slide42.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90.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5.png"/></Relationships>
</file>

<file path=ppt/slides/_rels/slide43.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93.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85.png"/></Relationships>
</file>

<file path=ppt/slides/_rels/slide44.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image" Target="../media/image57.png"/></Relationships>
</file>

<file path=ppt/slides/_rels/slide46.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104.jpeg"/><Relationship Id="rId3" Type="http://schemas.openxmlformats.org/officeDocument/2006/relationships/image" Target="../media/image95.png"/><Relationship Id="rId7" Type="http://schemas.openxmlformats.org/officeDocument/2006/relationships/image" Target="../media/image98.png"/><Relationship Id="rId12" Type="http://schemas.openxmlformats.org/officeDocument/2006/relationships/image" Target="../media/image103.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97.png"/><Relationship Id="rId11" Type="http://schemas.openxmlformats.org/officeDocument/2006/relationships/image" Target="../media/image102.gif"/><Relationship Id="rId5" Type="http://schemas.openxmlformats.org/officeDocument/2006/relationships/image" Target="../media/image96.png"/><Relationship Id="rId10" Type="http://schemas.openxmlformats.org/officeDocument/2006/relationships/image" Target="../media/image101.png"/><Relationship Id="rId4" Type="http://schemas.openxmlformats.org/officeDocument/2006/relationships/image" Target="../media/image3.jpeg"/><Relationship Id="rId9" Type="http://schemas.openxmlformats.org/officeDocument/2006/relationships/image" Target="../media/image10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dirty="0" smtClean="0"/>
              <a:t>Quantum Simulations: From Ground to Excited States</a:t>
            </a:r>
            <a:endParaRPr lang="en-US" dirty="0"/>
          </a:p>
        </p:txBody>
      </p:sp>
      <p:sp>
        <p:nvSpPr>
          <p:cNvPr id="2051" name="Rectangle 3"/>
          <p:cNvSpPr>
            <a:spLocks noGrp="1" noChangeArrowheads="1"/>
          </p:cNvSpPr>
          <p:nvPr>
            <p:ph type="subTitle" idx="1"/>
          </p:nvPr>
        </p:nvSpPr>
        <p:spPr>
          <a:xfrm>
            <a:off x="1371600" y="3200400"/>
            <a:ext cx="6400800" cy="2819400"/>
          </a:xfrm>
        </p:spPr>
        <p:txBody>
          <a:bodyPr/>
          <a:lstStyle/>
          <a:p>
            <a:pPr>
              <a:lnSpc>
                <a:spcPct val="80000"/>
              </a:lnSpc>
            </a:pPr>
            <a:r>
              <a:rPr lang="en-US" dirty="0"/>
              <a:t>Phil </a:t>
            </a:r>
            <a:r>
              <a:rPr lang="en-US" dirty="0" smtClean="0"/>
              <a:t>Richerme</a:t>
            </a:r>
          </a:p>
          <a:p>
            <a:pPr>
              <a:lnSpc>
                <a:spcPct val="80000"/>
              </a:lnSpc>
            </a:pPr>
            <a:r>
              <a:rPr lang="en-US" dirty="0" smtClean="0"/>
              <a:t>Monroe Group</a:t>
            </a:r>
          </a:p>
          <a:p>
            <a:pPr>
              <a:lnSpc>
                <a:spcPct val="80000"/>
              </a:lnSpc>
            </a:pPr>
            <a:r>
              <a:rPr lang="en-US" sz="2200" dirty="0" smtClean="0"/>
              <a:t>University of Maryland and NIST</a:t>
            </a:r>
          </a:p>
          <a:p>
            <a:pPr>
              <a:lnSpc>
                <a:spcPct val="80000"/>
              </a:lnSpc>
            </a:pPr>
            <a:endParaRPr lang="en-US" dirty="0" smtClean="0"/>
          </a:p>
          <a:p>
            <a:pPr>
              <a:lnSpc>
                <a:spcPct val="80000"/>
              </a:lnSpc>
            </a:pPr>
            <a:endParaRPr lang="en-US" dirty="0"/>
          </a:p>
          <a:p>
            <a:pPr>
              <a:lnSpc>
                <a:spcPct val="80000"/>
              </a:lnSpc>
            </a:pPr>
            <a:r>
              <a:rPr lang="en-US" dirty="0" err="1" smtClean="0"/>
              <a:t>iQsim</a:t>
            </a:r>
            <a:r>
              <a:rPr lang="en-US" dirty="0" smtClean="0"/>
              <a:t> Workshop</a:t>
            </a:r>
          </a:p>
          <a:p>
            <a:pPr>
              <a:lnSpc>
                <a:spcPct val="80000"/>
              </a:lnSpc>
            </a:pPr>
            <a:r>
              <a:rPr lang="en-US" dirty="0" smtClean="0"/>
              <a:t>Brighton, UK</a:t>
            </a:r>
          </a:p>
          <a:p>
            <a:pPr>
              <a:lnSpc>
                <a:spcPct val="80000"/>
              </a:lnSpc>
            </a:pPr>
            <a:r>
              <a:rPr lang="en-US" dirty="0" smtClean="0"/>
              <a:t>December 18, 2013</a:t>
            </a:r>
            <a:endParaRPr lang="en-US" dirty="0"/>
          </a:p>
        </p:txBody>
      </p:sp>
      <p:pic>
        <p:nvPicPr>
          <p:cNvPr id="31" name="Picture 30" descr="JQI_logo_mod"/>
          <p:cNvPicPr>
            <a:picLocks noChangeAspect="1" noChangeArrowheads="1"/>
          </p:cNvPicPr>
          <p:nvPr/>
        </p:nvPicPr>
        <p:blipFill>
          <a:blip r:embed="rId3" cstate="print"/>
          <a:srcRect/>
          <a:stretch>
            <a:fillRect/>
          </a:stretch>
        </p:blipFill>
        <p:spPr bwMode="auto">
          <a:xfrm>
            <a:off x="76201" y="5553456"/>
            <a:ext cx="2514600" cy="1228344"/>
          </a:xfrm>
          <a:prstGeom prst="rect">
            <a:avLst/>
          </a:prstGeom>
          <a:noFill/>
          <a:ln w="9525">
            <a:noFill/>
            <a:miter lim="800000"/>
            <a:headEnd/>
            <a:tailEnd/>
          </a:ln>
        </p:spPr>
      </p:pic>
      <p:pic>
        <p:nvPicPr>
          <p:cNvPr id="32" name="Picture 31" descr="nist_logo"/>
          <p:cNvPicPr>
            <a:picLocks noChangeAspect="1" noChangeArrowheads="1"/>
          </p:cNvPicPr>
          <p:nvPr/>
        </p:nvPicPr>
        <p:blipFill>
          <a:blip r:embed="rId4" cstate="print"/>
          <a:srcRect/>
          <a:stretch>
            <a:fillRect/>
          </a:stretch>
        </p:blipFill>
        <p:spPr bwMode="auto">
          <a:xfrm>
            <a:off x="7848600" y="6001134"/>
            <a:ext cx="1230425" cy="324712"/>
          </a:xfrm>
          <a:prstGeom prst="rect">
            <a:avLst/>
          </a:prstGeom>
          <a:noFill/>
          <a:ln w="9525">
            <a:noFill/>
            <a:miter lim="800000"/>
            <a:headEnd/>
            <a:tailEnd/>
          </a:ln>
        </p:spPr>
      </p:pic>
      <p:grpSp>
        <p:nvGrpSpPr>
          <p:cNvPr id="2" name="Group 2077"/>
          <p:cNvGrpSpPr/>
          <p:nvPr/>
        </p:nvGrpSpPr>
        <p:grpSpPr>
          <a:xfrm>
            <a:off x="563444" y="2895600"/>
            <a:ext cx="1722556" cy="1752600"/>
            <a:chOff x="356616" y="2949714"/>
            <a:chExt cx="1722556" cy="1752600"/>
          </a:xfrm>
        </p:grpSpPr>
        <p:grpSp>
          <p:nvGrpSpPr>
            <p:cNvPr id="3" name="Group 2060"/>
            <p:cNvGrpSpPr/>
            <p:nvPr/>
          </p:nvGrpSpPr>
          <p:grpSpPr>
            <a:xfrm>
              <a:off x="356616" y="2949714"/>
              <a:ext cx="1722556" cy="1698486"/>
              <a:chOff x="356616" y="2743200"/>
              <a:chExt cx="1722556" cy="1698486"/>
            </a:xfrm>
          </p:grpSpPr>
          <p:sp>
            <p:nvSpPr>
              <p:cNvPr id="36" name="Oval 35"/>
              <p:cNvSpPr/>
              <p:nvPr/>
            </p:nvSpPr>
            <p:spPr>
              <a:xfrm>
                <a:off x="1781175" y="3977640"/>
                <a:ext cx="228600" cy="228600"/>
              </a:xfrm>
              <a:prstGeom prst="ellipse">
                <a:avLst/>
              </a:prstGeom>
              <a:solidFill>
                <a:srgbClr val="99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4" name="Group 2059"/>
              <p:cNvGrpSpPr/>
              <p:nvPr/>
            </p:nvGrpSpPr>
            <p:grpSpPr>
              <a:xfrm>
                <a:off x="356616" y="3886200"/>
                <a:ext cx="228600" cy="548640"/>
                <a:chOff x="356616" y="3886200"/>
                <a:chExt cx="228600" cy="548640"/>
              </a:xfrm>
            </p:grpSpPr>
            <p:sp>
              <p:nvSpPr>
                <p:cNvPr id="35" name="Oval 34"/>
                <p:cNvSpPr/>
                <p:nvPr/>
              </p:nvSpPr>
              <p:spPr>
                <a:xfrm>
                  <a:off x="356616" y="397764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52" name="Straight Arrow Connector 2051"/>
                <p:cNvCxnSpPr/>
                <p:nvPr/>
              </p:nvCxnSpPr>
              <p:spPr>
                <a:xfrm>
                  <a:off x="466725" y="3886200"/>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5" name="Group 2058"/>
              <p:cNvGrpSpPr/>
              <p:nvPr/>
            </p:nvGrpSpPr>
            <p:grpSpPr>
              <a:xfrm>
                <a:off x="1066800" y="2743200"/>
                <a:ext cx="228600" cy="548640"/>
                <a:chOff x="990600" y="2971800"/>
                <a:chExt cx="228600" cy="548640"/>
              </a:xfrm>
            </p:grpSpPr>
            <p:sp>
              <p:nvSpPr>
                <p:cNvPr id="29" name="Oval 28"/>
                <p:cNvSpPr/>
                <p:nvPr/>
              </p:nvSpPr>
              <p:spPr>
                <a:xfrm>
                  <a:off x="990600" y="3200400"/>
                  <a:ext cx="228600" cy="228600"/>
                </a:xfrm>
                <a:prstGeom prst="ellips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Arrow Connector 39"/>
                <p:cNvCxnSpPr/>
                <p:nvPr/>
              </p:nvCxnSpPr>
              <p:spPr>
                <a:xfrm flipV="1">
                  <a:off x="1110342" y="2971800"/>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055" name="Rectangle 2054"/>
              <p:cNvSpPr/>
              <p:nvPr/>
            </p:nvSpPr>
            <p:spPr>
              <a:xfrm>
                <a:off x="1728017" y="3733800"/>
                <a:ext cx="351155" cy="707886"/>
              </a:xfrm>
              <a:prstGeom prst="rect">
                <a:avLst/>
              </a:prstGeom>
              <a:noFill/>
            </p:spPr>
            <p:txBody>
              <a:bodyPr wrap="square" lIns="91440" tIns="45720" rIns="91440" bIns="45720">
                <a:spAutoFit/>
              </a:bodyPr>
              <a:lstStyle/>
              <a:p>
                <a:pPr algn="ctr"/>
                <a:r>
                  <a:rPr lang="en-US" sz="4000" b="1" dirty="0" smtClean="0">
                    <a:ln w="18000">
                      <a:solidFill>
                        <a:schemeClr val="tx1"/>
                      </a:solidFill>
                      <a:prstDash val="solid"/>
                      <a:miter lim="800000"/>
                    </a:ln>
                    <a:solidFill>
                      <a:schemeClr val="bg1"/>
                    </a:solidFill>
                    <a:effectLst>
                      <a:outerShdw blurRad="25500" dist="23000" dir="7020000" algn="tl">
                        <a:srgbClr val="000000">
                          <a:alpha val="50000"/>
                        </a:srgbClr>
                      </a:outerShdw>
                    </a:effectLst>
                  </a:rPr>
                  <a:t>?</a:t>
                </a:r>
                <a:endParaRPr lang="en-US" sz="4000" b="1" dirty="0">
                  <a:ln w="18000">
                    <a:solidFill>
                      <a:schemeClr val="tx1"/>
                    </a:solidFill>
                    <a:prstDash val="solid"/>
                    <a:miter lim="800000"/>
                  </a:ln>
                  <a:solidFill>
                    <a:schemeClr val="bg1"/>
                  </a:solidFill>
                  <a:effectLst>
                    <a:outerShdw blurRad="25500" dist="23000" dir="7020000" algn="tl">
                      <a:srgbClr val="000000">
                        <a:alpha val="50000"/>
                      </a:srgbClr>
                    </a:outerShdw>
                  </a:effectLst>
                </a:endParaRPr>
              </a:p>
            </p:txBody>
          </p:sp>
        </p:grpSp>
        <p:cxnSp>
          <p:nvCxnSpPr>
            <p:cNvPr id="2063" name="Straight Arrow Connector 2062"/>
            <p:cNvCxnSpPr/>
            <p:nvPr/>
          </p:nvCxnSpPr>
          <p:spPr>
            <a:xfrm>
              <a:off x="685800" y="4298454"/>
              <a:ext cx="990600" cy="0"/>
            </a:xfrm>
            <a:prstGeom prst="straightConnector1">
              <a:avLst/>
            </a:prstGeom>
            <a:ln w="50800">
              <a:solidFill>
                <a:schemeClr val="bg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1333501" y="3498354"/>
              <a:ext cx="447674" cy="594360"/>
            </a:xfrm>
            <a:prstGeom prst="straightConnector1">
              <a:avLst/>
            </a:prstGeom>
            <a:ln w="50800">
              <a:solidFill>
                <a:schemeClr val="bg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H="1">
              <a:off x="580644" y="3495675"/>
              <a:ext cx="448056" cy="594360"/>
            </a:xfrm>
            <a:prstGeom prst="straightConnector1">
              <a:avLst/>
            </a:prstGeom>
            <a:ln w="50800">
              <a:solidFill>
                <a:schemeClr val="bg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068" name="TextBox 2067"/>
            <p:cNvSpPr txBox="1"/>
            <p:nvPr/>
          </p:nvSpPr>
          <p:spPr>
            <a:xfrm>
              <a:off x="866775" y="4332982"/>
              <a:ext cx="671979" cy="369332"/>
            </a:xfrm>
            <a:prstGeom prst="rect">
              <a:avLst/>
            </a:prstGeom>
            <a:noFill/>
          </p:spPr>
          <p:txBody>
            <a:bodyPr wrap="none" rtlCol="0">
              <a:spAutoFit/>
            </a:bodyPr>
            <a:lstStyle/>
            <a:p>
              <a:r>
                <a:rPr lang="en-US" dirty="0" smtClean="0"/>
                <a:t>AFM</a:t>
              </a:r>
              <a:endParaRPr lang="en-US" dirty="0"/>
            </a:p>
          </p:txBody>
        </p:sp>
        <p:sp>
          <p:nvSpPr>
            <p:cNvPr id="63" name="TextBox 62"/>
            <p:cNvSpPr txBox="1"/>
            <p:nvPr/>
          </p:nvSpPr>
          <p:spPr>
            <a:xfrm rot="18420000">
              <a:off x="337545" y="3490452"/>
              <a:ext cx="671979" cy="369332"/>
            </a:xfrm>
            <a:prstGeom prst="rect">
              <a:avLst/>
            </a:prstGeom>
            <a:noFill/>
          </p:spPr>
          <p:txBody>
            <a:bodyPr wrap="none" rtlCol="0">
              <a:spAutoFit/>
            </a:bodyPr>
            <a:lstStyle/>
            <a:p>
              <a:r>
                <a:rPr lang="en-US" dirty="0" smtClean="0"/>
                <a:t>AFM</a:t>
              </a:r>
              <a:endParaRPr lang="en-US" dirty="0"/>
            </a:p>
          </p:txBody>
        </p:sp>
        <p:sp>
          <p:nvSpPr>
            <p:cNvPr id="64" name="TextBox 63"/>
            <p:cNvSpPr txBox="1"/>
            <p:nvPr/>
          </p:nvSpPr>
          <p:spPr>
            <a:xfrm rot="3180000">
              <a:off x="1371726" y="3522091"/>
              <a:ext cx="671979" cy="369332"/>
            </a:xfrm>
            <a:prstGeom prst="rect">
              <a:avLst/>
            </a:prstGeom>
            <a:noFill/>
          </p:spPr>
          <p:txBody>
            <a:bodyPr wrap="none" rtlCol="0">
              <a:spAutoFit/>
            </a:bodyPr>
            <a:lstStyle/>
            <a:p>
              <a:r>
                <a:rPr lang="en-US" dirty="0" smtClean="0"/>
                <a:t>AFM</a:t>
              </a:r>
              <a:endParaRPr lang="en-US" dirty="0"/>
            </a:p>
          </p:txBody>
        </p:sp>
      </p:grpSp>
      <p:grpSp>
        <p:nvGrpSpPr>
          <p:cNvPr id="6" name="Group 2076"/>
          <p:cNvGrpSpPr/>
          <p:nvPr/>
        </p:nvGrpSpPr>
        <p:grpSpPr>
          <a:xfrm>
            <a:off x="6724812" y="3048000"/>
            <a:ext cx="2266788" cy="1404233"/>
            <a:chOff x="6724812" y="2895600"/>
            <a:chExt cx="2266788" cy="1404233"/>
          </a:xfrm>
        </p:grpSpPr>
        <p:grpSp>
          <p:nvGrpSpPr>
            <p:cNvPr id="7" name="Group 2068"/>
            <p:cNvGrpSpPr/>
            <p:nvPr/>
          </p:nvGrpSpPr>
          <p:grpSpPr>
            <a:xfrm>
              <a:off x="6724812" y="3566160"/>
              <a:ext cx="228600" cy="548640"/>
              <a:chOff x="7086600" y="3566160"/>
              <a:chExt cx="228600" cy="548640"/>
            </a:xfrm>
          </p:grpSpPr>
          <p:sp>
            <p:nvSpPr>
              <p:cNvPr id="65" name="Oval 64"/>
              <p:cNvSpPr/>
              <p:nvPr/>
            </p:nvSpPr>
            <p:spPr>
              <a:xfrm>
                <a:off x="7086600" y="365760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Arrow Connector 65"/>
              <p:cNvCxnSpPr/>
              <p:nvPr/>
            </p:nvCxnSpPr>
            <p:spPr>
              <a:xfrm>
                <a:off x="7196709" y="3566160"/>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8" name="Group 2069"/>
            <p:cNvGrpSpPr/>
            <p:nvPr/>
          </p:nvGrpSpPr>
          <p:grpSpPr>
            <a:xfrm>
              <a:off x="7715412" y="3429000"/>
              <a:ext cx="228600" cy="548640"/>
              <a:chOff x="7696200" y="3429000"/>
              <a:chExt cx="228600" cy="548640"/>
            </a:xfrm>
          </p:grpSpPr>
          <p:sp>
            <p:nvSpPr>
              <p:cNvPr id="67" name="Oval 66"/>
              <p:cNvSpPr/>
              <p:nvPr/>
            </p:nvSpPr>
            <p:spPr>
              <a:xfrm>
                <a:off x="7696200" y="3657600"/>
                <a:ext cx="228600" cy="228600"/>
              </a:xfrm>
              <a:prstGeom prst="ellips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8" name="Straight Arrow Connector 67"/>
              <p:cNvCxnSpPr/>
              <p:nvPr/>
            </p:nvCxnSpPr>
            <p:spPr>
              <a:xfrm flipV="1">
                <a:off x="7815942" y="3429000"/>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69" name="Oval 68"/>
            <p:cNvSpPr/>
            <p:nvPr/>
          </p:nvSpPr>
          <p:spPr>
            <a:xfrm>
              <a:off x="8706012" y="3657600"/>
              <a:ext cx="228600" cy="228600"/>
            </a:xfrm>
            <a:prstGeom prst="ellipse">
              <a:avLst/>
            </a:prstGeom>
            <a:solidFill>
              <a:srgbClr val="99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72" name="Straight Arrow Connector 71"/>
            <p:cNvCxnSpPr/>
            <p:nvPr/>
          </p:nvCxnSpPr>
          <p:spPr>
            <a:xfrm>
              <a:off x="7015791" y="3810000"/>
              <a:ext cx="640080" cy="0"/>
            </a:xfrm>
            <a:prstGeom prst="straightConnector1">
              <a:avLst/>
            </a:prstGeom>
            <a:ln w="50800">
              <a:solidFill>
                <a:schemeClr val="bg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7008346" y="3930501"/>
              <a:ext cx="671979" cy="369332"/>
            </a:xfrm>
            <a:prstGeom prst="rect">
              <a:avLst/>
            </a:prstGeom>
            <a:noFill/>
          </p:spPr>
          <p:txBody>
            <a:bodyPr wrap="none" rtlCol="0">
              <a:spAutoFit/>
            </a:bodyPr>
            <a:lstStyle/>
            <a:p>
              <a:r>
                <a:rPr lang="en-US" dirty="0" smtClean="0"/>
                <a:t>AFM</a:t>
              </a:r>
              <a:endParaRPr lang="en-US" dirty="0"/>
            </a:p>
          </p:txBody>
        </p:sp>
        <p:cxnSp>
          <p:nvCxnSpPr>
            <p:cNvPr id="74" name="Straight Arrow Connector 73"/>
            <p:cNvCxnSpPr/>
            <p:nvPr/>
          </p:nvCxnSpPr>
          <p:spPr>
            <a:xfrm>
              <a:off x="8018793" y="3810000"/>
              <a:ext cx="640080" cy="0"/>
            </a:xfrm>
            <a:prstGeom prst="straightConnector1">
              <a:avLst/>
            </a:prstGeom>
            <a:ln w="50800">
              <a:solidFill>
                <a:schemeClr val="bg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8011348" y="3930501"/>
              <a:ext cx="671979" cy="369332"/>
            </a:xfrm>
            <a:prstGeom prst="rect">
              <a:avLst/>
            </a:prstGeom>
            <a:noFill/>
          </p:spPr>
          <p:txBody>
            <a:bodyPr wrap="none" rtlCol="0">
              <a:spAutoFit/>
            </a:bodyPr>
            <a:lstStyle/>
            <a:p>
              <a:r>
                <a:rPr lang="en-US" dirty="0" smtClean="0"/>
                <a:t>AFM</a:t>
              </a:r>
              <a:endParaRPr lang="en-US" dirty="0"/>
            </a:p>
          </p:txBody>
        </p:sp>
        <p:sp>
          <p:nvSpPr>
            <p:cNvPr id="76" name="Rectangle 75"/>
            <p:cNvSpPr/>
            <p:nvPr/>
          </p:nvSpPr>
          <p:spPr>
            <a:xfrm>
              <a:off x="8640445" y="3418367"/>
              <a:ext cx="351155" cy="707886"/>
            </a:xfrm>
            <a:prstGeom prst="rect">
              <a:avLst/>
            </a:prstGeom>
            <a:noFill/>
          </p:spPr>
          <p:txBody>
            <a:bodyPr wrap="square" lIns="91440" tIns="45720" rIns="91440" bIns="45720">
              <a:spAutoFit/>
            </a:bodyPr>
            <a:lstStyle/>
            <a:p>
              <a:pPr algn="ctr"/>
              <a:r>
                <a:rPr lang="en-US" sz="4000" b="1" dirty="0" smtClean="0">
                  <a:ln w="18000">
                    <a:solidFill>
                      <a:schemeClr val="tx1"/>
                    </a:solidFill>
                    <a:prstDash val="solid"/>
                    <a:miter lim="800000"/>
                  </a:ln>
                  <a:solidFill>
                    <a:schemeClr val="bg1"/>
                  </a:solidFill>
                  <a:effectLst>
                    <a:outerShdw blurRad="25500" dist="23000" dir="7020000" algn="tl">
                      <a:srgbClr val="000000">
                        <a:alpha val="50000"/>
                      </a:srgbClr>
                    </a:outerShdw>
                  </a:effectLst>
                </a:rPr>
                <a:t>?</a:t>
              </a:r>
              <a:endParaRPr lang="en-US" sz="4000" b="1" dirty="0">
                <a:ln w="18000">
                  <a:solidFill>
                    <a:schemeClr val="tx1"/>
                  </a:solidFill>
                  <a:prstDash val="solid"/>
                  <a:miter lim="800000"/>
                </a:ln>
                <a:solidFill>
                  <a:schemeClr val="bg1"/>
                </a:solidFill>
                <a:effectLst>
                  <a:outerShdw blurRad="25500" dist="23000" dir="7020000" algn="tl">
                    <a:srgbClr val="000000">
                      <a:alpha val="50000"/>
                    </a:srgbClr>
                  </a:outerShdw>
                </a:effectLst>
              </a:endParaRPr>
            </a:p>
          </p:txBody>
        </p:sp>
        <p:sp>
          <p:nvSpPr>
            <p:cNvPr id="2076" name="Arc 2075"/>
            <p:cNvSpPr/>
            <p:nvPr/>
          </p:nvSpPr>
          <p:spPr>
            <a:xfrm>
              <a:off x="6934200" y="3200400"/>
              <a:ext cx="1749127" cy="914400"/>
            </a:xfrm>
            <a:prstGeom prst="arc">
              <a:avLst>
                <a:gd name="adj1" fmla="val 11136971"/>
                <a:gd name="adj2" fmla="val 21371153"/>
              </a:avLst>
            </a:prstGeom>
            <a:ln w="50800">
              <a:solidFill>
                <a:schemeClr val="bg2"/>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 name="TextBox 82"/>
            <p:cNvSpPr txBox="1"/>
            <p:nvPr/>
          </p:nvSpPr>
          <p:spPr>
            <a:xfrm>
              <a:off x="7493604" y="2895600"/>
              <a:ext cx="671979" cy="369332"/>
            </a:xfrm>
            <a:prstGeom prst="rect">
              <a:avLst/>
            </a:prstGeom>
            <a:noFill/>
          </p:spPr>
          <p:txBody>
            <a:bodyPr wrap="none" rtlCol="0">
              <a:spAutoFit/>
            </a:bodyPr>
            <a:lstStyle/>
            <a:p>
              <a:r>
                <a:rPr lang="en-US" dirty="0" smtClean="0"/>
                <a:t>AFM</a:t>
              </a:r>
              <a:endParaRPr lang="en-US" dirty="0"/>
            </a:p>
          </p:txBody>
        </p:sp>
      </p:grpSp>
      <p:pic>
        <p:nvPicPr>
          <p:cNvPr id="86" name="Picture 7" descr="UMD_logo"/>
          <p:cNvPicPr>
            <a:picLocks noChangeAspect="1" noChangeArrowheads="1"/>
          </p:cNvPicPr>
          <p:nvPr/>
        </p:nvPicPr>
        <p:blipFill>
          <a:blip r:embed="rId5" cstate="print">
            <a:clrChange>
              <a:clrFrom>
                <a:srgbClr val="FFFFFF"/>
              </a:clrFrom>
              <a:clrTo>
                <a:srgbClr val="FFFFFF">
                  <a:alpha val="0"/>
                </a:srgbClr>
              </a:clrTo>
            </a:clrChange>
          </a:blip>
          <a:srcRect l="9436" t="8638" r="9436" b="6866"/>
          <a:stretch>
            <a:fillRect/>
          </a:stretch>
        </p:blipFill>
        <p:spPr bwMode="auto">
          <a:xfrm>
            <a:off x="6477000" y="5553455"/>
            <a:ext cx="1187546" cy="1210531"/>
          </a:xfrm>
          <a:prstGeom prst="rect">
            <a:avLst/>
          </a:prstGeom>
          <a:noFill/>
          <a:ln w="9525">
            <a:noFill/>
            <a:miter lim="800000"/>
            <a:headEnd/>
            <a:tailEnd/>
          </a:ln>
        </p:spPr>
      </p:pic>
    </p:spTree>
  </p:cSld>
  <p:clrMapOvr>
    <a:masterClrMapping/>
  </p:clrMapOvr>
  <p:transition advTm="33728"/>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907572" y="1676400"/>
            <a:ext cx="2331428" cy="2258893"/>
          </a:xfrm>
          <a:prstGeom prst="rect">
            <a:avLst/>
          </a:prstGeom>
        </p:spPr>
      </p:pic>
      <p:sp>
        <p:nvSpPr>
          <p:cNvPr id="2" name="Title 1"/>
          <p:cNvSpPr>
            <a:spLocks noGrp="1"/>
          </p:cNvSpPr>
          <p:nvPr>
            <p:ph type="title"/>
          </p:nvPr>
        </p:nvSpPr>
        <p:spPr/>
        <p:txBody>
          <a:bodyPr/>
          <a:lstStyle/>
          <a:p>
            <a:r>
              <a:rPr lang="en-US" dirty="0" smtClean="0"/>
              <a:t>From Ground to Excited States</a:t>
            </a:r>
            <a:endParaRPr lang="en-US" dirty="0"/>
          </a:p>
        </p:txBody>
      </p:sp>
      <p:sp>
        <p:nvSpPr>
          <p:cNvPr id="13" name="Content Placeholder 12"/>
          <p:cNvSpPr>
            <a:spLocks noGrp="1"/>
          </p:cNvSpPr>
          <p:nvPr>
            <p:ph idx="1"/>
          </p:nvPr>
        </p:nvSpPr>
        <p:spPr/>
        <p:txBody>
          <a:bodyPr/>
          <a:lstStyle/>
          <a:p>
            <a:pPr marL="0" indent="0">
              <a:buNone/>
            </a:pPr>
            <a:r>
              <a:rPr lang="en-US" b="1" dirty="0" smtClean="0"/>
              <a:t>Current System:</a:t>
            </a:r>
            <a:r>
              <a:rPr lang="en-US" dirty="0" smtClean="0"/>
              <a:t> Fully-connected </a:t>
            </a:r>
            <a:r>
              <a:rPr lang="en-US" dirty="0" err="1" smtClean="0"/>
              <a:t>Ising</a:t>
            </a:r>
            <a:r>
              <a:rPr lang="en-US" dirty="0" smtClean="0"/>
              <a:t> model with </a:t>
            </a:r>
            <a:r>
              <a:rPr lang="en-US" dirty="0" smtClean="0">
                <a:latin typeface="Mathematica3"/>
              </a:rPr>
              <a:t>d</a:t>
            </a:r>
            <a:r>
              <a:rPr lang="en-US" dirty="0" smtClean="0">
                <a:latin typeface="+mj-lt"/>
              </a:rPr>
              <a:t>20 spins, for study of:</a:t>
            </a:r>
          </a:p>
          <a:p>
            <a:r>
              <a:rPr lang="en-US" dirty="0" smtClean="0">
                <a:latin typeface="+mj-lt"/>
              </a:rPr>
              <a:t>Ground-state phase diagrams [1]</a:t>
            </a:r>
          </a:p>
          <a:p>
            <a:r>
              <a:rPr lang="en-US" dirty="0" smtClean="0">
                <a:latin typeface="+mj-lt"/>
              </a:rPr>
              <a:t>Quantum phase transitions [2]</a:t>
            </a:r>
          </a:p>
          <a:p>
            <a:r>
              <a:rPr lang="en-US" dirty="0" smtClean="0">
                <a:latin typeface="+mj-lt"/>
              </a:rPr>
              <a:t>Studies of frustration [3,4]</a:t>
            </a:r>
            <a:endParaRPr lang="en-US" b="1" dirty="0" smtClean="0"/>
          </a:p>
          <a:p>
            <a:pPr>
              <a:buNone/>
            </a:pPr>
            <a:endParaRPr lang="en-US" dirty="0" smtClean="0"/>
          </a:p>
          <a:p>
            <a:pPr>
              <a:buNone/>
            </a:pPr>
            <a:endParaRPr lang="en-US" dirty="0" smtClean="0"/>
          </a:p>
        </p:txBody>
      </p:sp>
      <p:sp>
        <p:nvSpPr>
          <p:cNvPr id="16794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5" name="Picture 2" descr="MagPlot3D.png"/>
          <p:cNvPicPr>
            <a:picLocks noChangeAspect="1"/>
          </p:cNvPicPr>
          <p:nvPr/>
        </p:nvPicPr>
        <p:blipFill>
          <a:blip r:embed="rId4" cstate="print"/>
          <a:srcRect/>
          <a:stretch>
            <a:fillRect/>
          </a:stretch>
        </p:blipFill>
        <p:spPr bwMode="auto">
          <a:xfrm>
            <a:off x="7067550" y="3199381"/>
            <a:ext cx="1828800" cy="1601219"/>
          </a:xfrm>
          <a:prstGeom prst="rect">
            <a:avLst/>
          </a:prstGeom>
          <a:noFill/>
          <a:ln w="9525">
            <a:noFill/>
            <a:miter lim="800000"/>
            <a:headEnd/>
            <a:tailEnd/>
          </a:ln>
        </p:spPr>
      </p:pic>
      <p:grpSp>
        <p:nvGrpSpPr>
          <p:cNvPr id="16" name="Group 15"/>
          <p:cNvGrpSpPr/>
          <p:nvPr/>
        </p:nvGrpSpPr>
        <p:grpSpPr>
          <a:xfrm>
            <a:off x="7391400" y="1676400"/>
            <a:ext cx="1524000" cy="1299364"/>
            <a:chOff x="5648778" y="1752600"/>
            <a:chExt cx="2107834" cy="1797142"/>
          </a:xfrm>
        </p:grpSpPr>
        <p:pic>
          <p:nvPicPr>
            <p:cNvPr id="17"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648778" y="1752600"/>
              <a:ext cx="2107834" cy="17971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2" name="Rectangle 21"/>
            <p:cNvSpPr/>
            <p:nvPr/>
          </p:nvSpPr>
          <p:spPr>
            <a:xfrm>
              <a:off x="5648778" y="1752600"/>
              <a:ext cx="162378"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p:cNvSpPr txBox="1"/>
          <p:nvPr/>
        </p:nvSpPr>
        <p:spPr>
          <a:xfrm>
            <a:off x="381000" y="6021671"/>
            <a:ext cx="4070730" cy="1077218"/>
          </a:xfrm>
          <a:prstGeom prst="rect">
            <a:avLst/>
          </a:prstGeom>
          <a:noFill/>
        </p:spPr>
        <p:txBody>
          <a:bodyPr wrap="none" rtlCol="0">
            <a:spAutoFit/>
          </a:bodyPr>
          <a:lstStyle/>
          <a:p>
            <a:r>
              <a:rPr lang="en-US" sz="1600" dirty="0" smtClean="0">
                <a:latin typeface="+mj-lt"/>
              </a:rPr>
              <a:t>[1] E. E. Edwards </a:t>
            </a:r>
            <a:r>
              <a:rPr lang="en-US" sz="1600" i="1" dirty="0" smtClean="0">
                <a:latin typeface="+mj-lt"/>
              </a:rPr>
              <a:t>et. al., </a:t>
            </a:r>
            <a:r>
              <a:rPr lang="en-US" sz="1600" dirty="0" smtClean="0">
                <a:latin typeface="+mj-lt"/>
              </a:rPr>
              <a:t>PRB </a:t>
            </a:r>
            <a:r>
              <a:rPr lang="en-US" sz="1600" b="1" dirty="0" smtClean="0">
                <a:latin typeface="+mj-lt"/>
              </a:rPr>
              <a:t>82</a:t>
            </a:r>
            <a:r>
              <a:rPr lang="en-US" sz="1600" dirty="0" smtClean="0">
                <a:latin typeface="+mj-lt"/>
              </a:rPr>
              <a:t>, 060412 (2010)</a:t>
            </a:r>
          </a:p>
          <a:p>
            <a:r>
              <a:rPr lang="en-US" sz="1600" dirty="0" smtClean="0">
                <a:latin typeface="+mj-lt"/>
              </a:rPr>
              <a:t>[2] R. Islam </a:t>
            </a:r>
            <a:r>
              <a:rPr lang="en-US" sz="1600" i="1" dirty="0" smtClean="0">
                <a:latin typeface="+mj-lt"/>
              </a:rPr>
              <a:t>et. al.</a:t>
            </a:r>
            <a:r>
              <a:rPr lang="en-US" sz="1600" dirty="0" smtClean="0">
                <a:latin typeface="+mj-lt"/>
              </a:rPr>
              <a:t>, Nat. Comm. </a:t>
            </a:r>
            <a:r>
              <a:rPr lang="en-US" sz="1600" b="1" dirty="0" smtClean="0">
                <a:latin typeface="+mj-lt"/>
              </a:rPr>
              <a:t>2</a:t>
            </a:r>
            <a:r>
              <a:rPr lang="en-US" sz="1600" dirty="0" smtClean="0">
                <a:latin typeface="+mj-lt"/>
              </a:rPr>
              <a:t>, 377 (2011)</a:t>
            </a:r>
          </a:p>
          <a:p>
            <a:r>
              <a:rPr lang="en-US" sz="1600" dirty="0" smtClean="0">
                <a:latin typeface="+mj-lt"/>
              </a:rPr>
              <a:t>[3] K. Kim </a:t>
            </a:r>
            <a:r>
              <a:rPr lang="en-US" sz="1600" i="1" dirty="0" smtClean="0">
                <a:latin typeface="+mj-lt"/>
              </a:rPr>
              <a:t>et. al.</a:t>
            </a:r>
            <a:r>
              <a:rPr lang="en-US" sz="1600" dirty="0" smtClean="0">
                <a:latin typeface="+mj-lt"/>
              </a:rPr>
              <a:t>, Nature </a:t>
            </a:r>
            <a:r>
              <a:rPr lang="en-US" sz="1600" b="1" dirty="0" smtClean="0">
                <a:latin typeface="+mj-lt"/>
              </a:rPr>
              <a:t>465</a:t>
            </a:r>
            <a:r>
              <a:rPr lang="en-US" sz="1600" dirty="0" smtClean="0">
                <a:latin typeface="+mj-lt"/>
              </a:rPr>
              <a:t>, 590 (2010)</a:t>
            </a:r>
          </a:p>
          <a:p>
            <a:endParaRPr lang="en-US" sz="1600" dirty="0">
              <a:latin typeface="+mj-lt"/>
            </a:endParaRPr>
          </a:p>
        </p:txBody>
      </p:sp>
      <p:sp>
        <p:nvSpPr>
          <p:cNvPr id="11" name="TextBox 10"/>
          <p:cNvSpPr txBox="1"/>
          <p:nvPr/>
        </p:nvSpPr>
        <p:spPr>
          <a:xfrm>
            <a:off x="4564774" y="6027003"/>
            <a:ext cx="4426826" cy="338554"/>
          </a:xfrm>
          <a:prstGeom prst="rect">
            <a:avLst/>
          </a:prstGeom>
          <a:noFill/>
        </p:spPr>
        <p:txBody>
          <a:bodyPr wrap="square" rtlCol="0">
            <a:spAutoFit/>
          </a:bodyPr>
          <a:lstStyle/>
          <a:p>
            <a:r>
              <a:rPr lang="en-US" sz="1600" dirty="0" smtClean="0">
                <a:latin typeface="+mj-lt"/>
              </a:rPr>
              <a:t>[4] R. Islam </a:t>
            </a:r>
            <a:r>
              <a:rPr lang="en-US" sz="1600" i="1" dirty="0" smtClean="0">
                <a:latin typeface="+mj-lt"/>
              </a:rPr>
              <a:t>et. al.</a:t>
            </a:r>
            <a:r>
              <a:rPr lang="en-US" sz="1600" dirty="0" smtClean="0">
                <a:latin typeface="+mj-lt"/>
              </a:rPr>
              <a:t>, Science </a:t>
            </a:r>
            <a:r>
              <a:rPr lang="en-US" sz="1600" b="1" dirty="0" smtClean="0">
                <a:latin typeface="+mj-lt"/>
              </a:rPr>
              <a:t>340</a:t>
            </a:r>
            <a:r>
              <a:rPr lang="en-US" sz="1600" dirty="0" smtClean="0">
                <a:latin typeface="+mj-lt"/>
              </a:rPr>
              <a:t>, 583 (2013)</a:t>
            </a:r>
          </a:p>
        </p:txBody>
      </p:sp>
    </p:spTree>
    <p:extLst>
      <p:ext uri="{BB962C8B-B14F-4D97-AF65-F5344CB8AC3E}">
        <p14:creationId xmlns:p14="http://schemas.microsoft.com/office/powerpoint/2010/main" xmlns="" val="2094701087"/>
      </p:ext>
    </p:extLst>
  </p:cSld>
  <p:clrMapOvr>
    <a:masterClrMapping/>
  </p:clrMapOvr>
  <p:transition advTm="16427"/>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4907572" y="1676400"/>
            <a:ext cx="4007828" cy="3124200"/>
            <a:chOff x="4907572" y="1676400"/>
            <a:chExt cx="4007828" cy="3124200"/>
          </a:xfrm>
        </p:grpSpPr>
        <p:pic>
          <p:nvPicPr>
            <p:cNvPr id="15" name="Picture 14"/>
            <p:cNvPicPr>
              <a:picLocks noChangeAspect="1"/>
            </p:cNvPicPr>
            <p:nvPr/>
          </p:nvPicPr>
          <p:blipFill>
            <a:blip r:embed="rId3" cstate="print">
              <a:grayscl/>
              <a:extLst>
                <a:ext uri="{28A0092B-C50C-407E-A947-70E740481C1C}">
                  <a14:useLocalDpi xmlns:a14="http://schemas.microsoft.com/office/drawing/2010/main" xmlns="" val="0"/>
                </a:ext>
              </a:extLst>
            </a:blip>
            <a:stretch>
              <a:fillRect/>
            </a:stretch>
          </p:blipFill>
          <p:spPr>
            <a:xfrm>
              <a:off x="4907572" y="1676400"/>
              <a:ext cx="2331428" cy="2258893"/>
            </a:xfrm>
            <a:prstGeom prst="rect">
              <a:avLst/>
            </a:prstGeom>
          </p:spPr>
        </p:pic>
        <p:pic>
          <p:nvPicPr>
            <p:cNvPr id="16" name="Picture 2" descr="MagPlot3D.png"/>
            <p:cNvPicPr>
              <a:picLocks noChangeAspect="1"/>
            </p:cNvPicPr>
            <p:nvPr/>
          </p:nvPicPr>
          <p:blipFill>
            <a:blip r:embed="rId4" cstate="print">
              <a:grayscl/>
            </a:blip>
            <a:srcRect/>
            <a:stretch>
              <a:fillRect/>
            </a:stretch>
          </p:blipFill>
          <p:spPr bwMode="auto">
            <a:xfrm>
              <a:off x="7067550" y="3199381"/>
              <a:ext cx="1828800" cy="1601219"/>
            </a:xfrm>
            <a:prstGeom prst="rect">
              <a:avLst/>
            </a:prstGeom>
            <a:noFill/>
            <a:ln w="9525">
              <a:noFill/>
              <a:miter lim="800000"/>
              <a:headEnd/>
              <a:tailEnd/>
            </a:ln>
          </p:spPr>
        </p:pic>
        <p:grpSp>
          <p:nvGrpSpPr>
            <p:cNvPr id="17" name="Group 16"/>
            <p:cNvGrpSpPr/>
            <p:nvPr/>
          </p:nvGrpSpPr>
          <p:grpSpPr>
            <a:xfrm>
              <a:off x="7391400" y="1676400"/>
              <a:ext cx="1524000" cy="1299364"/>
              <a:chOff x="5648778" y="1752600"/>
              <a:chExt cx="2107834" cy="1797142"/>
            </a:xfrm>
          </p:grpSpPr>
          <p:pic>
            <p:nvPicPr>
              <p:cNvPr id="22" name="Picture 2"/>
              <p:cNvPicPr>
                <a:picLocks noChangeAspect="1" noChangeArrowheads="1"/>
              </p:cNvPicPr>
              <p:nvPr/>
            </p:nvPicPr>
            <p:blipFill>
              <a:blip r:embed="rId5" cstate="print">
                <a:grayscl/>
                <a:extLst>
                  <a:ext uri="{28A0092B-C50C-407E-A947-70E740481C1C}">
                    <a14:useLocalDpi xmlns:a14="http://schemas.microsoft.com/office/drawing/2010/main" xmlns="" val="0"/>
                  </a:ext>
                </a:extLst>
              </a:blip>
              <a:srcRect/>
              <a:stretch>
                <a:fillRect/>
              </a:stretch>
            </p:blipFill>
            <p:spPr bwMode="auto">
              <a:xfrm>
                <a:off x="5648778" y="1752600"/>
                <a:ext cx="2107834" cy="17971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3" name="Rectangle 22"/>
              <p:cNvSpPr/>
              <p:nvPr/>
            </p:nvSpPr>
            <p:spPr>
              <a:xfrm>
                <a:off x="5648778" y="1752600"/>
                <a:ext cx="162378"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0" name="Rectangle 19"/>
          <p:cNvSpPr/>
          <p:nvPr/>
        </p:nvSpPr>
        <p:spPr>
          <a:xfrm>
            <a:off x="533400" y="3429000"/>
            <a:ext cx="5715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From Ground to Excited States</a:t>
            </a:r>
            <a:endParaRPr lang="en-US" dirty="0"/>
          </a:p>
        </p:txBody>
      </p:sp>
      <p:sp>
        <p:nvSpPr>
          <p:cNvPr id="13" name="Content Placeholder 12"/>
          <p:cNvSpPr>
            <a:spLocks noGrp="1"/>
          </p:cNvSpPr>
          <p:nvPr>
            <p:ph idx="1"/>
          </p:nvPr>
        </p:nvSpPr>
        <p:spPr/>
        <p:txBody>
          <a:bodyPr/>
          <a:lstStyle/>
          <a:p>
            <a:pPr marL="0" indent="0">
              <a:buNone/>
            </a:pPr>
            <a:r>
              <a:rPr lang="en-US" b="1" dirty="0" smtClean="0"/>
              <a:t>Current System:</a:t>
            </a:r>
            <a:r>
              <a:rPr lang="en-US" dirty="0" smtClean="0"/>
              <a:t> Fully-connected </a:t>
            </a:r>
            <a:r>
              <a:rPr lang="en-US" dirty="0" err="1" smtClean="0"/>
              <a:t>Ising</a:t>
            </a:r>
            <a:r>
              <a:rPr lang="en-US" dirty="0" smtClean="0"/>
              <a:t> model with </a:t>
            </a:r>
            <a:r>
              <a:rPr lang="en-US" dirty="0" smtClean="0">
                <a:latin typeface="Mathematica3"/>
              </a:rPr>
              <a:t>d</a:t>
            </a:r>
            <a:r>
              <a:rPr lang="en-US" dirty="0" smtClean="0">
                <a:latin typeface="+mj-lt"/>
              </a:rPr>
              <a:t>20 spins, for study of:</a:t>
            </a:r>
          </a:p>
          <a:p>
            <a:r>
              <a:rPr lang="en-US" dirty="0" smtClean="0">
                <a:solidFill>
                  <a:schemeClr val="bg2">
                    <a:lumMod val="40000"/>
                    <a:lumOff val="60000"/>
                  </a:schemeClr>
                </a:solidFill>
              </a:rPr>
              <a:t>Ground-state phase diagrams [1]</a:t>
            </a:r>
          </a:p>
          <a:p>
            <a:r>
              <a:rPr lang="en-US" dirty="0" smtClean="0">
                <a:solidFill>
                  <a:schemeClr val="bg2">
                    <a:lumMod val="40000"/>
                    <a:lumOff val="60000"/>
                  </a:schemeClr>
                </a:solidFill>
              </a:rPr>
              <a:t>Quantum phase transitions [2]</a:t>
            </a:r>
          </a:p>
          <a:p>
            <a:r>
              <a:rPr lang="en-US" dirty="0" smtClean="0">
                <a:solidFill>
                  <a:schemeClr val="bg2">
                    <a:lumMod val="40000"/>
                    <a:lumOff val="60000"/>
                  </a:schemeClr>
                </a:solidFill>
              </a:rPr>
              <a:t>Studies of frustration [3,4]</a:t>
            </a:r>
            <a:endParaRPr lang="en-US" b="1" dirty="0" smtClean="0">
              <a:solidFill>
                <a:schemeClr val="bg2">
                  <a:lumMod val="40000"/>
                  <a:lumOff val="60000"/>
                </a:schemeClr>
              </a:solidFill>
            </a:endParaRPr>
          </a:p>
          <a:p>
            <a:r>
              <a:rPr lang="en-US" dirty="0" smtClean="0">
                <a:solidFill>
                  <a:srgbClr val="00B050"/>
                </a:solidFill>
                <a:latin typeface="+mj-lt"/>
              </a:rPr>
              <a:t>Quantum fluctuations in a classical system [5]</a:t>
            </a:r>
          </a:p>
          <a:p>
            <a:r>
              <a:rPr lang="en-US" dirty="0" smtClean="0">
                <a:solidFill>
                  <a:srgbClr val="00B050"/>
                </a:solidFill>
                <a:latin typeface="+mj-lt"/>
              </a:rPr>
              <a:t>Many-body Hamiltonian spectroscopy</a:t>
            </a:r>
          </a:p>
          <a:p>
            <a:r>
              <a:rPr lang="en-US" dirty="0" smtClean="0">
                <a:solidFill>
                  <a:srgbClr val="00B050"/>
                </a:solidFill>
                <a:latin typeface="+mj-lt"/>
              </a:rPr>
              <a:t>Correlation propagation after global quenches</a:t>
            </a:r>
          </a:p>
          <a:p>
            <a:pPr marL="0" indent="0">
              <a:buNone/>
            </a:pPr>
            <a:endParaRPr lang="en-US" sz="1100" dirty="0" smtClean="0">
              <a:latin typeface="MS Shell Dlg 2"/>
            </a:endParaRPr>
          </a:p>
          <a:p>
            <a:pPr marL="0" indent="0">
              <a:buNone/>
            </a:pPr>
            <a:endParaRPr lang="en-US" b="1" dirty="0" smtClean="0"/>
          </a:p>
          <a:p>
            <a:pPr>
              <a:buNone/>
            </a:pPr>
            <a:endParaRPr lang="en-US" dirty="0" smtClean="0"/>
          </a:p>
          <a:p>
            <a:pPr>
              <a:buNone/>
            </a:pPr>
            <a:endParaRPr lang="en-US" dirty="0" smtClean="0"/>
          </a:p>
        </p:txBody>
      </p:sp>
      <p:sp>
        <p:nvSpPr>
          <p:cNvPr id="16794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2" name="TextBox 11"/>
          <p:cNvSpPr txBox="1"/>
          <p:nvPr/>
        </p:nvSpPr>
        <p:spPr>
          <a:xfrm>
            <a:off x="7264939" y="3826561"/>
            <a:ext cx="1241045" cy="461665"/>
          </a:xfrm>
          <a:prstGeom prst="rect">
            <a:avLst/>
          </a:prstGeom>
          <a:solidFill>
            <a:schemeClr val="bg1"/>
          </a:solidFill>
          <a:ln>
            <a:solidFill>
              <a:srgbClr val="00B050"/>
            </a:solidFill>
          </a:ln>
        </p:spPr>
        <p:txBody>
          <a:bodyPr wrap="none" rtlCol="0">
            <a:spAutoFit/>
          </a:bodyPr>
          <a:lstStyle/>
          <a:p>
            <a:r>
              <a:rPr lang="en-US" sz="2400" dirty="0" smtClean="0">
                <a:solidFill>
                  <a:srgbClr val="00B050"/>
                </a:solidFill>
                <a:latin typeface="+mj-lt"/>
              </a:rPr>
              <a:t>This Talk</a:t>
            </a:r>
            <a:endParaRPr lang="en-US" sz="2400" dirty="0">
              <a:solidFill>
                <a:srgbClr val="00B050"/>
              </a:solidFill>
              <a:latin typeface="+mj-lt"/>
            </a:endParaRPr>
          </a:p>
        </p:txBody>
      </p:sp>
      <p:grpSp>
        <p:nvGrpSpPr>
          <p:cNvPr id="26" name="Group 25"/>
          <p:cNvGrpSpPr/>
          <p:nvPr/>
        </p:nvGrpSpPr>
        <p:grpSpPr>
          <a:xfrm>
            <a:off x="6629400" y="3494694"/>
            <a:ext cx="629556" cy="1153506"/>
            <a:chOff x="6656742" y="3823136"/>
            <a:chExt cx="629556" cy="1295400"/>
          </a:xfrm>
        </p:grpSpPr>
        <p:cxnSp>
          <p:nvCxnSpPr>
            <p:cNvPr id="18" name="Straight Connector 17"/>
            <p:cNvCxnSpPr/>
            <p:nvPr/>
          </p:nvCxnSpPr>
          <p:spPr>
            <a:xfrm flipH="1" flipV="1">
              <a:off x="6961542" y="4458718"/>
              <a:ext cx="324756" cy="1"/>
            </a:xfrm>
            <a:prstGeom prst="line">
              <a:avLst/>
            </a:prstGeom>
            <a:ln w="508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961542" y="3823136"/>
              <a:ext cx="0" cy="1295400"/>
            </a:xfrm>
            <a:prstGeom prst="line">
              <a:avLst/>
            </a:prstGeom>
            <a:ln w="508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flipV="1">
              <a:off x="6656742" y="5118535"/>
              <a:ext cx="324756" cy="1"/>
            </a:xfrm>
            <a:prstGeom prst="line">
              <a:avLst/>
            </a:prstGeom>
            <a:ln w="508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flipV="1">
              <a:off x="6656742" y="3823136"/>
              <a:ext cx="324756" cy="1"/>
            </a:xfrm>
            <a:prstGeom prst="line">
              <a:avLst/>
            </a:prstGeom>
            <a:ln w="50800">
              <a:solidFill>
                <a:srgbClr val="00B050"/>
              </a:solidFill>
            </a:ln>
          </p:spPr>
          <p:style>
            <a:lnRef idx="1">
              <a:schemeClr val="accent1"/>
            </a:lnRef>
            <a:fillRef idx="0">
              <a:schemeClr val="accent1"/>
            </a:fillRef>
            <a:effectRef idx="0">
              <a:schemeClr val="accent1"/>
            </a:effectRef>
            <a:fontRef idx="minor">
              <a:schemeClr val="tx1"/>
            </a:fontRef>
          </p:style>
        </p:cxnSp>
      </p:grpSp>
      <p:sp>
        <p:nvSpPr>
          <p:cNvPr id="28" name="TextBox 27"/>
          <p:cNvSpPr txBox="1"/>
          <p:nvPr/>
        </p:nvSpPr>
        <p:spPr>
          <a:xfrm>
            <a:off x="4564774" y="6027003"/>
            <a:ext cx="4426826" cy="584775"/>
          </a:xfrm>
          <a:prstGeom prst="rect">
            <a:avLst/>
          </a:prstGeom>
          <a:noFill/>
        </p:spPr>
        <p:txBody>
          <a:bodyPr wrap="square" rtlCol="0">
            <a:spAutoFit/>
          </a:bodyPr>
          <a:lstStyle/>
          <a:p>
            <a:r>
              <a:rPr lang="en-US" sz="1600" dirty="0" smtClean="0">
                <a:latin typeface="+mj-lt"/>
              </a:rPr>
              <a:t>[4] R. Islam </a:t>
            </a:r>
            <a:r>
              <a:rPr lang="en-US" sz="1600" i="1" dirty="0" smtClean="0">
                <a:latin typeface="+mj-lt"/>
              </a:rPr>
              <a:t>et. al.</a:t>
            </a:r>
            <a:r>
              <a:rPr lang="en-US" sz="1600" dirty="0" smtClean="0">
                <a:latin typeface="+mj-lt"/>
              </a:rPr>
              <a:t>, Science </a:t>
            </a:r>
            <a:r>
              <a:rPr lang="en-US" sz="1600" b="1" dirty="0" smtClean="0">
                <a:latin typeface="+mj-lt"/>
              </a:rPr>
              <a:t>340</a:t>
            </a:r>
            <a:r>
              <a:rPr lang="en-US" sz="1600" dirty="0" smtClean="0">
                <a:latin typeface="+mj-lt"/>
              </a:rPr>
              <a:t>, 583 (2013)</a:t>
            </a:r>
          </a:p>
          <a:p>
            <a:r>
              <a:rPr lang="en-US" sz="1600" dirty="0" smtClean="0">
                <a:latin typeface="+mj-lt"/>
              </a:rPr>
              <a:t>[5] P. </a:t>
            </a:r>
            <a:r>
              <a:rPr lang="en-US" sz="1600" dirty="0" err="1" smtClean="0">
                <a:latin typeface="+mj-lt"/>
              </a:rPr>
              <a:t>Richerme</a:t>
            </a:r>
            <a:r>
              <a:rPr lang="en-US" sz="1600" dirty="0" smtClean="0">
                <a:latin typeface="+mj-lt"/>
              </a:rPr>
              <a:t> </a:t>
            </a:r>
            <a:r>
              <a:rPr lang="en-US" sz="1600" i="1" dirty="0" smtClean="0">
                <a:latin typeface="+mj-lt"/>
              </a:rPr>
              <a:t>et. al., </a:t>
            </a:r>
            <a:r>
              <a:rPr lang="en-US" sz="1600" dirty="0" smtClean="0">
                <a:latin typeface="+mj-lt"/>
              </a:rPr>
              <a:t>PRL </a:t>
            </a:r>
            <a:r>
              <a:rPr lang="en-US" sz="1600" b="1" dirty="0" smtClean="0">
                <a:latin typeface="+mj-lt"/>
              </a:rPr>
              <a:t>111</a:t>
            </a:r>
            <a:r>
              <a:rPr lang="en-US" sz="1600" dirty="0" smtClean="0">
                <a:latin typeface="+mj-lt"/>
              </a:rPr>
              <a:t>, 100506 (2013)</a:t>
            </a:r>
            <a:endParaRPr lang="en-US" sz="1600" dirty="0">
              <a:latin typeface="+mj-lt"/>
            </a:endParaRPr>
          </a:p>
        </p:txBody>
      </p:sp>
      <p:sp>
        <p:nvSpPr>
          <p:cNvPr id="21" name="TextBox 20"/>
          <p:cNvSpPr txBox="1"/>
          <p:nvPr/>
        </p:nvSpPr>
        <p:spPr>
          <a:xfrm>
            <a:off x="381000" y="6021671"/>
            <a:ext cx="4070730" cy="1077218"/>
          </a:xfrm>
          <a:prstGeom prst="rect">
            <a:avLst/>
          </a:prstGeom>
          <a:noFill/>
        </p:spPr>
        <p:txBody>
          <a:bodyPr wrap="none" rtlCol="0">
            <a:spAutoFit/>
          </a:bodyPr>
          <a:lstStyle/>
          <a:p>
            <a:r>
              <a:rPr lang="en-US" sz="1600" dirty="0" smtClean="0">
                <a:latin typeface="+mj-lt"/>
              </a:rPr>
              <a:t>[1] E. E. Edwards </a:t>
            </a:r>
            <a:r>
              <a:rPr lang="en-US" sz="1600" i="1" dirty="0" smtClean="0">
                <a:latin typeface="+mj-lt"/>
              </a:rPr>
              <a:t>et. al., </a:t>
            </a:r>
            <a:r>
              <a:rPr lang="en-US" sz="1600" dirty="0" smtClean="0">
                <a:latin typeface="+mj-lt"/>
              </a:rPr>
              <a:t>PRB </a:t>
            </a:r>
            <a:r>
              <a:rPr lang="en-US" sz="1600" b="1" dirty="0" smtClean="0">
                <a:latin typeface="+mj-lt"/>
              </a:rPr>
              <a:t>82</a:t>
            </a:r>
            <a:r>
              <a:rPr lang="en-US" sz="1600" dirty="0" smtClean="0">
                <a:latin typeface="+mj-lt"/>
              </a:rPr>
              <a:t>, 060412 (2010)</a:t>
            </a:r>
          </a:p>
          <a:p>
            <a:r>
              <a:rPr lang="en-US" sz="1600" dirty="0" smtClean="0">
                <a:latin typeface="+mj-lt"/>
              </a:rPr>
              <a:t>[2] R. Islam </a:t>
            </a:r>
            <a:r>
              <a:rPr lang="en-US" sz="1600" i="1" dirty="0" smtClean="0">
                <a:latin typeface="+mj-lt"/>
              </a:rPr>
              <a:t>et. al.</a:t>
            </a:r>
            <a:r>
              <a:rPr lang="en-US" sz="1600" dirty="0" smtClean="0">
                <a:latin typeface="+mj-lt"/>
              </a:rPr>
              <a:t>, Nat. Comm. </a:t>
            </a:r>
            <a:r>
              <a:rPr lang="en-US" sz="1600" b="1" dirty="0" smtClean="0">
                <a:latin typeface="+mj-lt"/>
              </a:rPr>
              <a:t>2</a:t>
            </a:r>
            <a:r>
              <a:rPr lang="en-US" sz="1600" dirty="0" smtClean="0">
                <a:latin typeface="+mj-lt"/>
              </a:rPr>
              <a:t>, 377 (2011)</a:t>
            </a:r>
          </a:p>
          <a:p>
            <a:r>
              <a:rPr lang="en-US" sz="1600" dirty="0" smtClean="0">
                <a:latin typeface="+mj-lt"/>
              </a:rPr>
              <a:t>[3] K. Kim </a:t>
            </a:r>
            <a:r>
              <a:rPr lang="en-US" sz="1600" i="1" dirty="0" smtClean="0">
                <a:latin typeface="+mj-lt"/>
              </a:rPr>
              <a:t>et. al.</a:t>
            </a:r>
            <a:r>
              <a:rPr lang="en-US" sz="1600" dirty="0" smtClean="0">
                <a:latin typeface="+mj-lt"/>
              </a:rPr>
              <a:t>, Nature </a:t>
            </a:r>
            <a:r>
              <a:rPr lang="en-US" sz="1600" b="1" dirty="0" smtClean="0">
                <a:latin typeface="+mj-lt"/>
              </a:rPr>
              <a:t>465</a:t>
            </a:r>
            <a:r>
              <a:rPr lang="en-US" sz="1600" dirty="0" smtClean="0">
                <a:latin typeface="+mj-lt"/>
              </a:rPr>
              <a:t>, 590 (2010)</a:t>
            </a:r>
          </a:p>
          <a:p>
            <a:endParaRPr lang="en-US" sz="1600" dirty="0">
              <a:latin typeface="+mj-lt"/>
            </a:endParaRPr>
          </a:p>
        </p:txBody>
      </p:sp>
    </p:spTree>
    <p:extLst>
      <p:ext uri="{BB962C8B-B14F-4D97-AF65-F5344CB8AC3E}">
        <p14:creationId xmlns:p14="http://schemas.microsoft.com/office/powerpoint/2010/main" xmlns="" val="2094701087"/>
      </p:ext>
    </p:extLst>
  </p:cSld>
  <p:clrMapOvr>
    <a:masterClrMapping/>
  </p:clrMapOvr>
  <p:transition advTm="62509"/>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6"/>
          <p:cNvGrpSpPr/>
          <p:nvPr/>
        </p:nvGrpSpPr>
        <p:grpSpPr>
          <a:xfrm>
            <a:off x="4907572" y="1676400"/>
            <a:ext cx="4007828" cy="3124200"/>
            <a:chOff x="4907572" y="1676400"/>
            <a:chExt cx="4007828" cy="3124200"/>
          </a:xfrm>
        </p:grpSpPr>
        <p:pic>
          <p:nvPicPr>
            <p:cNvPr id="15" name="Picture 14"/>
            <p:cNvPicPr>
              <a:picLocks noChangeAspect="1"/>
            </p:cNvPicPr>
            <p:nvPr/>
          </p:nvPicPr>
          <p:blipFill>
            <a:blip r:embed="rId3" cstate="print">
              <a:grayscl/>
              <a:extLst>
                <a:ext uri="{28A0092B-C50C-407E-A947-70E740481C1C}">
                  <a14:useLocalDpi xmlns:a14="http://schemas.microsoft.com/office/drawing/2010/main" xmlns="" val="0"/>
                </a:ext>
              </a:extLst>
            </a:blip>
            <a:stretch>
              <a:fillRect/>
            </a:stretch>
          </p:blipFill>
          <p:spPr>
            <a:xfrm>
              <a:off x="4907572" y="1676400"/>
              <a:ext cx="2331428" cy="2258893"/>
            </a:xfrm>
            <a:prstGeom prst="rect">
              <a:avLst/>
            </a:prstGeom>
          </p:spPr>
        </p:pic>
        <p:pic>
          <p:nvPicPr>
            <p:cNvPr id="16" name="Picture 2" descr="MagPlot3D.png"/>
            <p:cNvPicPr>
              <a:picLocks noChangeAspect="1"/>
            </p:cNvPicPr>
            <p:nvPr/>
          </p:nvPicPr>
          <p:blipFill>
            <a:blip r:embed="rId4" cstate="print">
              <a:grayscl/>
            </a:blip>
            <a:srcRect/>
            <a:stretch>
              <a:fillRect/>
            </a:stretch>
          </p:blipFill>
          <p:spPr bwMode="auto">
            <a:xfrm>
              <a:off x="7067550" y="3199381"/>
              <a:ext cx="1828800" cy="1601219"/>
            </a:xfrm>
            <a:prstGeom prst="rect">
              <a:avLst/>
            </a:prstGeom>
            <a:noFill/>
            <a:ln w="9525">
              <a:noFill/>
              <a:miter lim="800000"/>
              <a:headEnd/>
              <a:tailEnd/>
            </a:ln>
          </p:spPr>
        </p:pic>
        <p:grpSp>
          <p:nvGrpSpPr>
            <p:cNvPr id="4" name="Group 16"/>
            <p:cNvGrpSpPr/>
            <p:nvPr/>
          </p:nvGrpSpPr>
          <p:grpSpPr>
            <a:xfrm>
              <a:off x="7391400" y="1676400"/>
              <a:ext cx="1524000" cy="1299364"/>
              <a:chOff x="5648778" y="1752600"/>
              <a:chExt cx="2107834" cy="1797142"/>
            </a:xfrm>
          </p:grpSpPr>
          <p:pic>
            <p:nvPicPr>
              <p:cNvPr id="22" name="Picture 2"/>
              <p:cNvPicPr>
                <a:picLocks noChangeAspect="1" noChangeArrowheads="1"/>
              </p:cNvPicPr>
              <p:nvPr/>
            </p:nvPicPr>
            <p:blipFill>
              <a:blip r:embed="rId5" cstate="print">
                <a:grayscl/>
                <a:extLst>
                  <a:ext uri="{28A0092B-C50C-407E-A947-70E740481C1C}">
                    <a14:useLocalDpi xmlns:a14="http://schemas.microsoft.com/office/drawing/2010/main" xmlns="" val="0"/>
                  </a:ext>
                </a:extLst>
              </a:blip>
              <a:srcRect/>
              <a:stretch>
                <a:fillRect/>
              </a:stretch>
            </p:blipFill>
            <p:spPr bwMode="auto">
              <a:xfrm>
                <a:off x="5648778" y="1752600"/>
                <a:ext cx="2107834" cy="17971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3" name="Rectangle 22"/>
              <p:cNvSpPr/>
              <p:nvPr/>
            </p:nvSpPr>
            <p:spPr>
              <a:xfrm>
                <a:off x="5648778" y="1752600"/>
                <a:ext cx="162378"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0" name="Rectangle 19"/>
          <p:cNvSpPr/>
          <p:nvPr/>
        </p:nvSpPr>
        <p:spPr>
          <a:xfrm>
            <a:off x="533400" y="3429000"/>
            <a:ext cx="5715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From Ground to Excited States</a:t>
            </a:r>
            <a:endParaRPr lang="en-US" dirty="0"/>
          </a:p>
        </p:txBody>
      </p:sp>
      <p:sp>
        <p:nvSpPr>
          <p:cNvPr id="13" name="Content Placeholder 12"/>
          <p:cNvSpPr>
            <a:spLocks noGrp="1"/>
          </p:cNvSpPr>
          <p:nvPr>
            <p:ph idx="1"/>
          </p:nvPr>
        </p:nvSpPr>
        <p:spPr/>
        <p:txBody>
          <a:bodyPr/>
          <a:lstStyle/>
          <a:p>
            <a:pPr marL="0" indent="0">
              <a:buNone/>
            </a:pPr>
            <a:r>
              <a:rPr lang="en-US" b="1" dirty="0" smtClean="0"/>
              <a:t>Current System:</a:t>
            </a:r>
            <a:r>
              <a:rPr lang="en-US" dirty="0" smtClean="0"/>
              <a:t> Fully-connected </a:t>
            </a:r>
            <a:r>
              <a:rPr lang="en-US" dirty="0" err="1" smtClean="0"/>
              <a:t>Ising</a:t>
            </a:r>
            <a:r>
              <a:rPr lang="en-US" dirty="0" smtClean="0"/>
              <a:t> model with </a:t>
            </a:r>
            <a:r>
              <a:rPr lang="en-US" dirty="0" smtClean="0">
                <a:latin typeface="Mathematica3"/>
              </a:rPr>
              <a:t>d</a:t>
            </a:r>
            <a:r>
              <a:rPr lang="en-US" dirty="0" smtClean="0">
                <a:latin typeface="+mj-lt"/>
              </a:rPr>
              <a:t>20 spins, for study of:</a:t>
            </a:r>
          </a:p>
          <a:p>
            <a:r>
              <a:rPr lang="en-US" dirty="0" smtClean="0">
                <a:solidFill>
                  <a:schemeClr val="bg2">
                    <a:lumMod val="40000"/>
                    <a:lumOff val="60000"/>
                  </a:schemeClr>
                </a:solidFill>
              </a:rPr>
              <a:t>Ground-state phase diagrams [1]</a:t>
            </a:r>
          </a:p>
          <a:p>
            <a:r>
              <a:rPr lang="en-US" dirty="0" smtClean="0">
                <a:solidFill>
                  <a:schemeClr val="bg2">
                    <a:lumMod val="40000"/>
                    <a:lumOff val="60000"/>
                  </a:schemeClr>
                </a:solidFill>
              </a:rPr>
              <a:t>Quantum phase transitions [2]</a:t>
            </a:r>
          </a:p>
          <a:p>
            <a:r>
              <a:rPr lang="en-US" dirty="0" smtClean="0">
                <a:solidFill>
                  <a:schemeClr val="bg2">
                    <a:lumMod val="40000"/>
                    <a:lumOff val="60000"/>
                  </a:schemeClr>
                </a:solidFill>
              </a:rPr>
              <a:t>Studies of frustration [3,4]</a:t>
            </a:r>
            <a:endParaRPr lang="en-US" b="1" dirty="0" smtClean="0">
              <a:solidFill>
                <a:schemeClr val="bg2">
                  <a:lumMod val="40000"/>
                  <a:lumOff val="60000"/>
                </a:schemeClr>
              </a:solidFill>
            </a:endParaRPr>
          </a:p>
          <a:p>
            <a:r>
              <a:rPr lang="en-US" dirty="0" smtClean="0">
                <a:solidFill>
                  <a:schemeClr val="bg2">
                    <a:lumMod val="40000"/>
                    <a:lumOff val="60000"/>
                  </a:schemeClr>
                </a:solidFill>
              </a:rPr>
              <a:t>Quantum fluctuations in a classical system [5]</a:t>
            </a:r>
          </a:p>
          <a:p>
            <a:r>
              <a:rPr lang="en-US" dirty="0" smtClean="0">
                <a:solidFill>
                  <a:schemeClr val="bg2">
                    <a:lumMod val="40000"/>
                    <a:lumOff val="60000"/>
                  </a:schemeClr>
                </a:solidFill>
              </a:rPr>
              <a:t>Many-body Hamiltonian spectroscopy</a:t>
            </a:r>
          </a:p>
          <a:p>
            <a:r>
              <a:rPr lang="en-US" dirty="0" smtClean="0">
                <a:solidFill>
                  <a:schemeClr val="bg2">
                    <a:lumMod val="40000"/>
                    <a:lumOff val="60000"/>
                  </a:schemeClr>
                </a:solidFill>
              </a:rPr>
              <a:t>Correlation propagation after global quenches</a:t>
            </a:r>
          </a:p>
          <a:p>
            <a:r>
              <a:rPr lang="en-US" dirty="0" smtClean="0"/>
              <a:t>Scaling up the number of interacting spins</a:t>
            </a:r>
          </a:p>
          <a:p>
            <a:r>
              <a:rPr lang="en-US" dirty="0" smtClean="0"/>
              <a:t>Non-equilibrium phase transitions</a:t>
            </a:r>
          </a:p>
          <a:p>
            <a:r>
              <a:rPr lang="en-US" dirty="0" smtClean="0">
                <a:latin typeface="+mj-lt"/>
              </a:rPr>
              <a:t>Studies of dynamics and </a:t>
            </a:r>
            <a:r>
              <a:rPr lang="en-US" dirty="0" err="1" smtClean="0">
                <a:latin typeface="+mj-lt"/>
              </a:rPr>
              <a:t>thermalization</a:t>
            </a:r>
            <a:endParaRPr lang="en-US" dirty="0" smtClean="0">
              <a:latin typeface="+mj-lt"/>
            </a:endParaRPr>
          </a:p>
          <a:p>
            <a:endParaRPr lang="en-US" dirty="0" smtClean="0">
              <a:solidFill>
                <a:srgbClr val="00B050"/>
              </a:solidFill>
              <a:latin typeface="+mj-lt"/>
            </a:endParaRPr>
          </a:p>
          <a:p>
            <a:pPr marL="0" indent="0">
              <a:buNone/>
            </a:pPr>
            <a:endParaRPr lang="en-US" sz="1100" dirty="0" smtClean="0">
              <a:latin typeface="MS Shell Dlg 2"/>
            </a:endParaRPr>
          </a:p>
          <a:p>
            <a:pPr marL="0" indent="0">
              <a:buNone/>
            </a:pPr>
            <a:endParaRPr lang="en-US" b="1" dirty="0" smtClean="0"/>
          </a:p>
          <a:p>
            <a:pPr>
              <a:buNone/>
            </a:pPr>
            <a:endParaRPr lang="en-US" dirty="0" smtClean="0"/>
          </a:p>
          <a:p>
            <a:pPr>
              <a:buNone/>
            </a:pPr>
            <a:endParaRPr lang="en-US" dirty="0" smtClean="0"/>
          </a:p>
        </p:txBody>
      </p:sp>
      <p:sp>
        <p:nvSpPr>
          <p:cNvPr id="16794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2" name="TextBox 11"/>
          <p:cNvSpPr txBox="1"/>
          <p:nvPr/>
        </p:nvSpPr>
        <p:spPr>
          <a:xfrm>
            <a:off x="7341139" y="5070144"/>
            <a:ext cx="1748236" cy="461665"/>
          </a:xfrm>
          <a:prstGeom prst="rect">
            <a:avLst/>
          </a:prstGeom>
          <a:solidFill>
            <a:schemeClr val="bg1"/>
          </a:solidFill>
          <a:ln>
            <a:solidFill>
              <a:srgbClr val="00B050"/>
            </a:solidFill>
          </a:ln>
        </p:spPr>
        <p:txBody>
          <a:bodyPr wrap="none" rtlCol="0">
            <a:spAutoFit/>
          </a:bodyPr>
          <a:lstStyle/>
          <a:p>
            <a:r>
              <a:rPr lang="en-US" sz="2400" dirty="0" smtClean="0">
                <a:solidFill>
                  <a:srgbClr val="00B050"/>
                </a:solidFill>
                <a:latin typeface="+mj-lt"/>
              </a:rPr>
              <a:t>Future Work</a:t>
            </a:r>
            <a:endParaRPr lang="en-US" sz="2400" dirty="0">
              <a:solidFill>
                <a:srgbClr val="00B050"/>
              </a:solidFill>
              <a:latin typeface="+mj-lt"/>
            </a:endParaRPr>
          </a:p>
        </p:txBody>
      </p:sp>
      <p:grpSp>
        <p:nvGrpSpPr>
          <p:cNvPr id="5" name="Group 25"/>
          <p:cNvGrpSpPr/>
          <p:nvPr/>
        </p:nvGrpSpPr>
        <p:grpSpPr>
          <a:xfrm>
            <a:off x="6705600" y="4724400"/>
            <a:ext cx="629556" cy="1219200"/>
            <a:chOff x="6656742" y="3823136"/>
            <a:chExt cx="629556" cy="1295400"/>
          </a:xfrm>
        </p:grpSpPr>
        <p:cxnSp>
          <p:nvCxnSpPr>
            <p:cNvPr id="18" name="Straight Connector 17"/>
            <p:cNvCxnSpPr/>
            <p:nvPr/>
          </p:nvCxnSpPr>
          <p:spPr>
            <a:xfrm flipH="1" flipV="1">
              <a:off x="6961542" y="4458718"/>
              <a:ext cx="324756" cy="1"/>
            </a:xfrm>
            <a:prstGeom prst="line">
              <a:avLst/>
            </a:prstGeom>
            <a:ln w="508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961542" y="3823136"/>
              <a:ext cx="0" cy="1295400"/>
            </a:xfrm>
            <a:prstGeom prst="line">
              <a:avLst/>
            </a:prstGeom>
            <a:ln w="508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flipV="1">
              <a:off x="6656742" y="5118535"/>
              <a:ext cx="324756" cy="1"/>
            </a:xfrm>
            <a:prstGeom prst="line">
              <a:avLst/>
            </a:prstGeom>
            <a:ln w="508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flipV="1">
              <a:off x="6656742" y="3823136"/>
              <a:ext cx="324756" cy="1"/>
            </a:xfrm>
            <a:prstGeom prst="line">
              <a:avLst/>
            </a:prstGeom>
            <a:ln w="50800">
              <a:solidFill>
                <a:srgbClr val="00B050"/>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381000" y="6021671"/>
            <a:ext cx="4070730" cy="1077218"/>
          </a:xfrm>
          <a:prstGeom prst="rect">
            <a:avLst/>
          </a:prstGeom>
          <a:noFill/>
        </p:spPr>
        <p:txBody>
          <a:bodyPr wrap="none" rtlCol="0">
            <a:spAutoFit/>
          </a:bodyPr>
          <a:lstStyle/>
          <a:p>
            <a:r>
              <a:rPr lang="en-US" sz="1600" dirty="0" smtClean="0">
                <a:latin typeface="+mj-lt"/>
              </a:rPr>
              <a:t>[1] E. E. Edwards </a:t>
            </a:r>
            <a:r>
              <a:rPr lang="en-US" sz="1600" i="1" dirty="0" smtClean="0">
                <a:latin typeface="+mj-lt"/>
              </a:rPr>
              <a:t>et. al., </a:t>
            </a:r>
            <a:r>
              <a:rPr lang="en-US" sz="1600" dirty="0" smtClean="0">
                <a:latin typeface="+mj-lt"/>
              </a:rPr>
              <a:t>PRB </a:t>
            </a:r>
            <a:r>
              <a:rPr lang="en-US" sz="1600" b="1" dirty="0" smtClean="0">
                <a:latin typeface="+mj-lt"/>
              </a:rPr>
              <a:t>82</a:t>
            </a:r>
            <a:r>
              <a:rPr lang="en-US" sz="1600" dirty="0" smtClean="0">
                <a:latin typeface="+mj-lt"/>
              </a:rPr>
              <a:t>, 060412 (2010)</a:t>
            </a:r>
          </a:p>
          <a:p>
            <a:r>
              <a:rPr lang="en-US" sz="1600" dirty="0" smtClean="0">
                <a:latin typeface="+mj-lt"/>
              </a:rPr>
              <a:t>[2] R. Islam </a:t>
            </a:r>
            <a:r>
              <a:rPr lang="en-US" sz="1600" i="1" dirty="0" smtClean="0">
                <a:latin typeface="+mj-lt"/>
              </a:rPr>
              <a:t>et. al.</a:t>
            </a:r>
            <a:r>
              <a:rPr lang="en-US" sz="1600" dirty="0" smtClean="0">
                <a:latin typeface="+mj-lt"/>
              </a:rPr>
              <a:t>, Nat. Comm. </a:t>
            </a:r>
            <a:r>
              <a:rPr lang="en-US" sz="1600" b="1" dirty="0" smtClean="0">
                <a:latin typeface="+mj-lt"/>
              </a:rPr>
              <a:t>2</a:t>
            </a:r>
            <a:r>
              <a:rPr lang="en-US" sz="1600" dirty="0" smtClean="0">
                <a:latin typeface="+mj-lt"/>
              </a:rPr>
              <a:t>, 377 (2011)</a:t>
            </a:r>
          </a:p>
          <a:p>
            <a:r>
              <a:rPr lang="en-US" sz="1600" dirty="0" smtClean="0">
                <a:latin typeface="+mj-lt"/>
              </a:rPr>
              <a:t>[3] K. Kim </a:t>
            </a:r>
            <a:r>
              <a:rPr lang="en-US" sz="1600" i="1" dirty="0" smtClean="0">
                <a:latin typeface="+mj-lt"/>
              </a:rPr>
              <a:t>et. al.</a:t>
            </a:r>
            <a:r>
              <a:rPr lang="en-US" sz="1600" dirty="0" smtClean="0">
                <a:latin typeface="+mj-lt"/>
              </a:rPr>
              <a:t>, Nature </a:t>
            </a:r>
            <a:r>
              <a:rPr lang="en-US" sz="1600" b="1" dirty="0" smtClean="0">
                <a:latin typeface="+mj-lt"/>
              </a:rPr>
              <a:t>465</a:t>
            </a:r>
            <a:r>
              <a:rPr lang="en-US" sz="1600" dirty="0" smtClean="0">
                <a:latin typeface="+mj-lt"/>
              </a:rPr>
              <a:t>, 590 (2010)</a:t>
            </a:r>
          </a:p>
          <a:p>
            <a:endParaRPr lang="en-US" sz="1600" dirty="0">
              <a:latin typeface="+mj-lt"/>
            </a:endParaRPr>
          </a:p>
        </p:txBody>
      </p:sp>
      <p:sp>
        <p:nvSpPr>
          <p:cNvPr id="26" name="TextBox 25"/>
          <p:cNvSpPr txBox="1"/>
          <p:nvPr/>
        </p:nvSpPr>
        <p:spPr>
          <a:xfrm>
            <a:off x="4564774" y="6027003"/>
            <a:ext cx="4426826" cy="584775"/>
          </a:xfrm>
          <a:prstGeom prst="rect">
            <a:avLst/>
          </a:prstGeom>
          <a:noFill/>
        </p:spPr>
        <p:txBody>
          <a:bodyPr wrap="square" rtlCol="0">
            <a:spAutoFit/>
          </a:bodyPr>
          <a:lstStyle/>
          <a:p>
            <a:r>
              <a:rPr lang="en-US" sz="1600" dirty="0" smtClean="0">
                <a:latin typeface="+mj-lt"/>
              </a:rPr>
              <a:t>[4] R. Islam </a:t>
            </a:r>
            <a:r>
              <a:rPr lang="en-US" sz="1600" i="1" dirty="0" smtClean="0">
                <a:latin typeface="+mj-lt"/>
              </a:rPr>
              <a:t>et. al.</a:t>
            </a:r>
            <a:r>
              <a:rPr lang="en-US" sz="1600" dirty="0" smtClean="0">
                <a:latin typeface="+mj-lt"/>
              </a:rPr>
              <a:t>, Science </a:t>
            </a:r>
            <a:r>
              <a:rPr lang="en-US" sz="1600" b="1" dirty="0" smtClean="0">
                <a:latin typeface="+mj-lt"/>
              </a:rPr>
              <a:t>340</a:t>
            </a:r>
            <a:r>
              <a:rPr lang="en-US" sz="1600" dirty="0" smtClean="0">
                <a:latin typeface="+mj-lt"/>
              </a:rPr>
              <a:t>, 583 (2013)</a:t>
            </a:r>
          </a:p>
          <a:p>
            <a:r>
              <a:rPr lang="en-US" sz="1600" dirty="0" smtClean="0">
                <a:latin typeface="+mj-lt"/>
              </a:rPr>
              <a:t>[5] P. </a:t>
            </a:r>
            <a:r>
              <a:rPr lang="en-US" sz="1600" dirty="0" err="1" smtClean="0">
                <a:latin typeface="+mj-lt"/>
              </a:rPr>
              <a:t>Richerme</a:t>
            </a:r>
            <a:r>
              <a:rPr lang="en-US" sz="1600" dirty="0" smtClean="0">
                <a:latin typeface="+mj-lt"/>
              </a:rPr>
              <a:t> </a:t>
            </a:r>
            <a:r>
              <a:rPr lang="en-US" sz="1600" i="1" dirty="0" smtClean="0">
                <a:latin typeface="+mj-lt"/>
              </a:rPr>
              <a:t>et. al., </a:t>
            </a:r>
            <a:r>
              <a:rPr lang="en-US" sz="1600" dirty="0" smtClean="0">
                <a:latin typeface="+mj-lt"/>
              </a:rPr>
              <a:t>PRL </a:t>
            </a:r>
            <a:r>
              <a:rPr lang="en-US" sz="1600" b="1" dirty="0" smtClean="0">
                <a:latin typeface="+mj-lt"/>
              </a:rPr>
              <a:t>111</a:t>
            </a:r>
            <a:r>
              <a:rPr lang="en-US" sz="1600" dirty="0" smtClean="0">
                <a:latin typeface="+mj-lt"/>
              </a:rPr>
              <a:t>, 100506 (2013)</a:t>
            </a:r>
            <a:endParaRPr lang="en-US" sz="1600" dirty="0">
              <a:latin typeface="+mj-lt"/>
            </a:endParaRPr>
          </a:p>
        </p:txBody>
      </p:sp>
    </p:spTree>
    <p:extLst>
      <p:ext uri="{BB962C8B-B14F-4D97-AF65-F5344CB8AC3E}">
        <p14:creationId xmlns:p14="http://schemas.microsoft.com/office/powerpoint/2010/main" xmlns="" val="2094701087"/>
      </p:ext>
    </p:extLst>
  </p:cSld>
  <p:clrMapOvr>
    <a:masterClrMapping/>
  </p:clrMapOvr>
  <p:transition advTm="15257"/>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46433" name="Picture 4" descr="DSCF3269"/>
          <p:cNvPicPr>
            <a:picLocks noChangeAspect="1" noChangeArrowheads="1"/>
          </p:cNvPicPr>
          <p:nvPr/>
        </p:nvPicPr>
        <p:blipFill>
          <a:blip r:embed="rId4" cstate="print"/>
          <a:srcRect/>
          <a:stretch>
            <a:fillRect/>
          </a:stretch>
        </p:blipFill>
        <p:spPr bwMode="auto">
          <a:xfrm>
            <a:off x="0" y="1588"/>
            <a:ext cx="9144000" cy="6856412"/>
          </a:xfrm>
          <a:prstGeom prst="rect">
            <a:avLst/>
          </a:prstGeom>
          <a:noFill/>
          <a:ln w="9525">
            <a:noFill/>
            <a:miter lim="800000"/>
            <a:headEnd/>
            <a:tailEnd/>
          </a:ln>
        </p:spPr>
      </p:pic>
      <p:sp>
        <p:nvSpPr>
          <p:cNvPr id="146476" name="AutoShape 7"/>
          <p:cNvSpPr>
            <a:spLocks noChangeArrowheads="1"/>
          </p:cNvSpPr>
          <p:nvPr/>
        </p:nvSpPr>
        <p:spPr bwMode="auto">
          <a:xfrm rot="5400000">
            <a:off x="2851150" y="4319588"/>
            <a:ext cx="3136900" cy="1111250"/>
          </a:xfrm>
          <a:custGeom>
            <a:avLst/>
            <a:gdLst>
              <a:gd name="T0" fmla="*/ 13 w 21600"/>
              <a:gd name="T1" fmla="*/ 0 h 21600"/>
              <a:gd name="T2" fmla="*/ 8 w 21600"/>
              <a:gd name="T3" fmla="*/ 1 h 21600"/>
              <a:gd name="T4" fmla="*/ 4 w 21600"/>
              <a:gd name="T5" fmla="*/ 0 h 21600"/>
              <a:gd name="T6" fmla="*/ 8 w 21600"/>
              <a:gd name="T7" fmla="*/ 0 h 21600"/>
              <a:gd name="T8" fmla="*/ 0 60000 65536"/>
              <a:gd name="T9" fmla="*/ 0 60000 65536"/>
              <a:gd name="T10" fmla="*/ 0 60000 65536"/>
              <a:gd name="T11" fmla="*/ 0 60000 65536"/>
              <a:gd name="T12" fmla="*/ 6996 w 21600"/>
              <a:gd name="T13" fmla="*/ 7005 h 21600"/>
              <a:gd name="T14" fmla="*/ 14604 w 21600"/>
              <a:gd name="T15" fmla="*/ 14595 h 21600"/>
            </a:gdLst>
            <a:ahLst/>
            <a:cxnLst>
              <a:cxn ang="T8">
                <a:pos x="T0" y="T1"/>
              </a:cxn>
              <a:cxn ang="T9">
                <a:pos x="T2" y="T3"/>
              </a:cxn>
              <a:cxn ang="T10">
                <a:pos x="T4" y="T5"/>
              </a:cxn>
              <a:cxn ang="T11">
                <a:pos x="T6" y="T7"/>
              </a:cxn>
            </a:cxnLst>
            <a:rect l="T12" t="T13" r="T14" b="T15"/>
            <a:pathLst>
              <a:path w="21600" h="21600">
                <a:moveTo>
                  <a:pt x="0" y="0"/>
                </a:moveTo>
                <a:lnTo>
                  <a:pt x="10391" y="21600"/>
                </a:lnTo>
                <a:lnTo>
                  <a:pt x="11209" y="21600"/>
                </a:lnTo>
                <a:lnTo>
                  <a:pt x="21600" y="0"/>
                </a:lnTo>
                <a:close/>
              </a:path>
            </a:pathLst>
          </a:custGeom>
          <a:solidFill>
            <a:srgbClr val="FF0000">
              <a:alpha val="50195"/>
            </a:srgbClr>
          </a:solidFill>
          <a:ln w="28575">
            <a:solidFill>
              <a:srgbClr val="FF0000"/>
            </a:solidFill>
            <a:miter lim="800000"/>
            <a:headEnd/>
            <a:tailEnd/>
          </a:ln>
        </p:spPr>
        <p:txBody>
          <a:bodyPr wrap="none" anchor="ctr"/>
          <a:lstStyle/>
          <a:p>
            <a:endParaRPr lang="en-US"/>
          </a:p>
        </p:txBody>
      </p:sp>
      <p:pic>
        <p:nvPicPr>
          <p:cNvPr id="146477" name="Picture 17" descr="DSCF0018"/>
          <p:cNvPicPr>
            <a:picLocks noChangeAspect="1" noChangeArrowheads="1"/>
          </p:cNvPicPr>
          <p:nvPr/>
        </p:nvPicPr>
        <p:blipFill>
          <a:blip r:embed="rId5" cstate="print"/>
          <a:srcRect l="9639" t="6613" r="9036" b="12471"/>
          <a:stretch>
            <a:fillRect/>
          </a:stretch>
        </p:blipFill>
        <p:spPr bwMode="auto">
          <a:xfrm>
            <a:off x="4994275" y="3343276"/>
            <a:ext cx="4111625" cy="3068638"/>
          </a:xfrm>
          <a:prstGeom prst="rect">
            <a:avLst/>
          </a:prstGeom>
          <a:noFill/>
          <a:ln w="38100">
            <a:solidFill>
              <a:srgbClr val="FF0000"/>
            </a:solidFill>
            <a:miter lim="800000"/>
            <a:headEnd/>
            <a:tailEnd/>
          </a:ln>
        </p:spPr>
      </p:pic>
      <p:sp>
        <p:nvSpPr>
          <p:cNvPr id="146478" name="Rectangle 18"/>
          <p:cNvSpPr>
            <a:spLocks noChangeArrowheads="1"/>
          </p:cNvSpPr>
          <p:nvPr/>
        </p:nvSpPr>
        <p:spPr bwMode="auto">
          <a:xfrm>
            <a:off x="6964363" y="4903788"/>
            <a:ext cx="182563" cy="103188"/>
          </a:xfrm>
          <a:prstGeom prst="rect">
            <a:avLst/>
          </a:prstGeom>
          <a:noFill/>
          <a:ln w="28575">
            <a:solidFill>
              <a:srgbClr val="FF0000"/>
            </a:solidFill>
            <a:miter lim="800000"/>
            <a:headEnd/>
            <a:tailEnd/>
          </a:ln>
        </p:spPr>
        <p:txBody>
          <a:bodyPr wrap="none" anchor="ctr"/>
          <a:lstStyle/>
          <a:p>
            <a:endParaRPr lang="en-US">
              <a:latin typeface="Times New Roman" pitchFamily="18" charset="0"/>
            </a:endParaRPr>
          </a:p>
        </p:txBody>
      </p:sp>
      <p:grpSp>
        <p:nvGrpSpPr>
          <p:cNvPr id="2" name="Group 37"/>
          <p:cNvGrpSpPr/>
          <p:nvPr/>
        </p:nvGrpSpPr>
        <p:grpSpPr>
          <a:xfrm>
            <a:off x="6021234" y="4546390"/>
            <a:ext cx="990600" cy="804862"/>
            <a:chOff x="6021234" y="4572000"/>
            <a:chExt cx="990600" cy="804862"/>
          </a:xfrm>
        </p:grpSpPr>
        <p:sp>
          <p:nvSpPr>
            <p:cNvPr id="39" name="Line 87"/>
            <p:cNvSpPr>
              <a:spLocks noChangeShapeType="1"/>
            </p:cNvSpPr>
            <p:nvPr/>
          </p:nvSpPr>
          <p:spPr bwMode="auto">
            <a:xfrm>
              <a:off x="6819900" y="4572000"/>
              <a:ext cx="0" cy="381000"/>
            </a:xfrm>
            <a:prstGeom prst="line">
              <a:avLst/>
            </a:prstGeom>
            <a:noFill/>
            <a:ln w="9525">
              <a:solidFill>
                <a:srgbClr val="FFFF00"/>
              </a:solidFill>
              <a:round/>
              <a:headEnd/>
              <a:tailEnd type="triangle" w="med" len="med"/>
            </a:ln>
          </p:spPr>
          <p:txBody>
            <a:bodyPr wrap="none" anchor="ctr"/>
            <a:lstStyle/>
            <a:p>
              <a:pPr fontAlgn="auto">
                <a:spcBef>
                  <a:spcPts val="0"/>
                </a:spcBef>
                <a:spcAft>
                  <a:spcPts val="0"/>
                </a:spcAft>
              </a:pPr>
              <a:endParaRPr lang="en-US">
                <a:solidFill>
                  <a:prstClr val="white"/>
                </a:solidFill>
                <a:latin typeface="Book Antiqua"/>
              </a:endParaRPr>
            </a:p>
          </p:txBody>
        </p:sp>
        <p:sp>
          <p:nvSpPr>
            <p:cNvPr id="40" name="Line 88"/>
            <p:cNvSpPr>
              <a:spLocks noChangeShapeType="1"/>
            </p:cNvSpPr>
            <p:nvPr/>
          </p:nvSpPr>
          <p:spPr bwMode="auto">
            <a:xfrm rot="10800000">
              <a:off x="6819900" y="4995862"/>
              <a:ext cx="0" cy="381000"/>
            </a:xfrm>
            <a:prstGeom prst="line">
              <a:avLst/>
            </a:prstGeom>
            <a:noFill/>
            <a:ln w="9525">
              <a:solidFill>
                <a:srgbClr val="FFFF00"/>
              </a:solidFill>
              <a:round/>
              <a:headEnd/>
              <a:tailEnd type="triangle" w="med" len="med"/>
            </a:ln>
          </p:spPr>
          <p:txBody>
            <a:bodyPr wrap="none" anchor="ctr"/>
            <a:lstStyle/>
            <a:p>
              <a:pPr fontAlgn="auto">
                <a:spcBef>
                  <a:spcPts val="0"/>
                </a:spcBef>
                <a:spcAft>
                  <a:spcPts val="0"/>
                </a:spcAft>
              </a:pPr>
              <a:endParaRPr lang="en-US">
                <a:solidFill>
                  <a:prstClr val="white"/>
                </a:solidFill>
                <a:latin typeface="Book Antiqua"/>
              </a:endParaRPr>
            </a:p>
          </p:txBody>
        </p:sp>
        <p:sp>
          <p:nvSpPr>
            <p:cNvPr id="41" name="Text Box 89"/>
            <p:cNvSpPr txBox="1">
              <a:spLocks noChangeArrowheads="1"/>
            </p:cNvSpPr>
            <p:nvPr/>
          </p:nvSpPr>
          <p:spPr bwMode="auto">
            <a:xfrm>
              <a:off x="6021234" y="4702415"/>
              <a:ext cx="990600" cy="461665"/>
            </a:xfrm>
            <a:prstGeom prst="rect">
              <a:avLst/>
            </a:prstGeom>
            <a:noFill/>
            <a:ln w="9525">
              <a:noFill/>
              <a:miter lim="800000"/>
              <a:headEnd/>
              <a:tailEnd/>
            </a:ln>
          </p:spPr>
          <p:txBody>
            <a:bodyPr>
              <a:spAutoFit/>
            </a:bodyPr>
            <a:lstStyle/>
            <a:p>
              <a:pPr eaLnBrk="0" fontAlgn="auto" hangingPunct="0">
                <a:spcBef>
                  <a:spcPct val="50000"/>
                </a:spcBef>
                <a:spcAft>
                  <a:spcPts val="0"/>
                </a:spcAft>
              </a:pPr>
              <a:r>
                <a:rPr lang="en-US" altLang="zh-TW" b="1" dirty="0">
                  <a:solidFill>
                    <a:srgbClr val="FFFF00"/>
                  </a:solidFill>
                  <a:latin typeface="Book Antiqua"/>
                  <a:ea typeface="MS PGothic" pitchFamily="34" charset="-128"/>
                </a:rPr>
                <a:t>200</a:t>
              </a:r>
              <a:r>
                <a:rPr lang="en-US" altLang="zh-TW" b="1" dirty="0">
                  <a:solidFill>
                    <a:srgbClr val="FFFF00"/>
                  </a:solidFill>
                  <a:latin typeface="Symbol" pitchFamily="18" charset="2"/>
                  <a:ea typeface="MS PGothic" pitchFamily="34" charset="-128"/>
                  <a:sym typeface="Symbol" pitchFamily="18" charset="2"/>
                </a:rPr>
                <a:t></a:t>
              </a:r>
              <a:r>
                <a:rPr lang="en-US" altLang="zh-TW" b="1" dirty="0">
                  <a:solidFill>
                    <a:srgbClr val="FFFF00"/>
                  </a:solidFill>
                  <a:latin typeface="Book Antiqua"/>
                  <a:ea typeface="MS PGothic" pitchFamily="34" charset="-128"/>
                </a:rPr>
                <a:t>m</a:t>
              </a:r>
              <a:endParaRPr lang="en-US" altLang="zh-TW" sz="2400" b="1" dirty="0">
                <a:solidFill>
                  <a:srgbClr val="FFFF00"/>
                </a:solidFill>
                <a:latin typeface="Book Antiqua"/>
                <a:ea typeface="MS PGothic" pitchFamily="34" charset="-128"/>
              </a:endParaRPr>
            </a:p>
          </p:txBody>
        </p:sp>
      </p:grpSp>
      <p:grpSp>
        <p:nvGrpSpPr>
          <p:cNvPr id="124" name="Group 123"/>
          <p:cNvGrpSpPr/>
          <p:nvPr/>
        </p:nvGrpSpPr>
        <p:grpSpPr>
          <a:xfrm>
            <a:off x="152400" y="304800"/>
            <a:ext cx="4724400" cy="1828800"/>
            <a:chOff x="152400" y="304800"/>
            <a:chExt cx="4724400" cy="1828800"/>
          </a:xfrm>
        </p:grpSpPr>
        <p:sp>
          <p:nvSpPr>
            <p:cNvPr id="79" name="Rectangle 78"/>
            <p:cNvSpPr/>
            <p:nvPr/>
          </p:nvSpPr>
          <p:spPr bwMode="auto">
            <a:xfrm>
              <a:off x="152400" y="304800"/>
              <a:ext cx="4724400" cy="18288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1"/>
                </a:solidFill>
                <a:effectLst/>
                <a:latin typeface="Trebuchet MS" pitchFamily="34" charset="0"/>
              </a:endParaRPr>
            </a:p>
          </p:txBody>
        </p:sp>
        <p:grpSp>
          <p:nvGrpSpPr>
            <p:cNvPr id="123" name="Group 122"/>
            <p:cNvGrpSpPr/>
            <p:nvPr/>
          </p:nvGrpSpPr>
          <p:grpSpPr>
            <a:xfrm>
              <a:off x="298583" y="533400"/>
              <a:ext cx="4502017" cy="1577165"/>
              <a:chOff x="152400" y="533400"/>
              <a:chExt cx="4502017" cy="1577165"/>
            </a:xfrm>
          </p:grpSpPr>
          <p:sp>
            <p:nvSpPr>
              <p:cNvPr id="81" name="Line 3"/>
              <p:cNvSpPr>
                <a:spLocks noChangeShapeType="1"/>
              </p:cNvSpPr>
              <p:nvPr/>
            </p:nvSpPr>
            <p:spPr bwMode="auto">
              <a:xfrm>
                <a:off x="228600" y="1219200"/>
                <a:ext cx="838200" cy="0"/>
              </a:xfrm>
              <a:prstGeom prst="line">
                <a:avLst/>
              </a:prstGeom>
              <a:noFill/>
              <a:ln w="28575">
                <a:solidFill>
                  <a:schemeClr val="tx1"/>
                </a:solidFill>
                <a:round/>
                <a:headEnd/>
                <a:tailEnd/>
              </a:ln>
            </p:spPr>
            <p:txBody>
              <a:bodyPr/>
              <a:lstStyle/>
              <a:p>
                <a:endParaRPr lang="en-US"/>
              </a:p>
            </p:txBody>
          </p:sp>
          <p:sp>
            <p:nvSpPr>
              <p:cNvPr id="82" name="Line 4"/>
              <p:cNvSpPr>
                <a:spLocks noChangeShapeType="1"/>
              </p:cNvSpPr>
              <p:nvPr/>
            </p:nvSpPr>
            <p:spPr bwMode="auto">
              <a:xfrm>
                <a:off x="1346200" y="1066800"/>
                <a:ext cx="838200" cy="0"/>
              </a:xfrm>
              <a:prstGeom prst="line">
                <a:avLst/>
              </a:prstGeom>
              <a:noFill/>
              <a:ln w="28575">
                <a:solidFill>
                  <a:schemeClr val="tx1"/>
                </a:solidFill>
                <a:round/>
                <a:headEnd/>
                <a:tailEnd/>
              </a:ln>
            </p:spPr>
            <p:txBody>
              <a:bodyPr/>
              <a:lstStyle/>
              <a:p>
                <a:endParaRPr lang="en-US"/>
              </a:p>
            </p:txBody>
          </p:sp>
          <p:sp>
            <p:nvSpPr>
              <p:cNvPr id="83" name="Line 5"/>
              <p:cNvSpPr>
                <a:spLocks noChangeShapeType="1"/>
              </p:cNvSpPr>
              <p:nvPr/>
            </p:nvSpPr>
            <p:spPr bwMode="auto">
              <a:xfrm>
                <a:off x="2514600" y="914400"/>
                <a:ext cx="838200" cy="0"/>
              </a:xfrm>
              <a:prstGeom prst="line">
                <a:avLst/>
              </a:prstGeom>
              <a:noFill/>
              <a:ln w="28575">
                <a:solidFill>
                  <a:schemeClr val="tx1"/>
                </a:solidFill>
                <a:round/>
                <a:headEnd/>
                <a:tailEnd/>
              </a:ln>
            </p:spPr>
            <p:txBody>
              <a:bodyPr/>
              <a:lstStyle/>
              <a:p>
                <a:endParaRPr lang="en-US"/>
              </a:p>
            </p:txBody>
          </p:sp>
          <p:sp>
            <p:nvSpPr>
              <p:cNvPr id="84" name="Line 6"/>
              <p:cNvSpPr>
                <a:spLocks noChangeShapeType="1"/>
              </p:cNvSpPr>
              <p:nvPr/>
            </p:nvSpPr>
            <p:spPr bwMode="auto">
              <a:xfrm>
                <a:off x="1346200" y="1676400"/>
                <a:ext cx="838200" cy="0"/>
              </a:xfrm>
              <a:prstGeom prst="line">
                <a:avLst/>
              </a:prstGeom>
              <a:noFill/>
              <a:ln w="28575">
                <a:solidFill>
                  <a:schemeClr val="tx1"/>
                </a:solidFill>
                <a:round/>
                <a:headEnd/>
                <a:tailEnd/>
              </a:ln>
            </p:spPr>
            <p:txBody>
              <a:bodyPr/>
              <a:lstStyle/>
              <a:p>
                <a:endParaRPr lang="en-US"/>
              </a:p>
            </p:txBody>
          </p:sp>
          <p:sp>
            <p:nvSpPr>
              <p:cNvPr id="85" name="Line 79"/>
              <p:cNvSpPr>
                <a:spLocks noChangeShapeType="1"/>
              </p:cNvSpPr>
              <p:nvPr/>
            </p:nvSpPr>
            <p:spPr bwMode="auto">
              <a:xfrm flipV="1">
                <a:off x="2438400" y="1065213"/>
                <a:ext cx="0" cy="609600"/>
              </a:xfrm>
              <a:prstGeom prst="line">
                <a:avLst/>
              </a:prstGeom>
              <a:noFill/>
              <a:ln w="28575">
                <a:solidFill>
                  <a:schemeClr val="tx1"/>
                </a:solidFill>
                <a:round/>
                <a:headEnd type="triangle" w="med" len="med"/>
                <a:tailEnd type="triangle" w="med" len="med"/>
              </a:ln>
            </p:spPr>
            <p:txBody>
              <a:bodyPr/>
              <a:lstStyle/>
              <a:p>
                <a:endParaRPr lang="en-US"/>
              </a:p>
            </p:txBody>
          </p:sp>
          <p:sp>
            <p:nvSpPr>
              <p:cNvPr id="86" name="Text Box 81"/>
              <p:cNvSpPr txBox="1">
                <a:spLocks noChangeArrowheads="1"/>
              </p:cNvSpPr>
              <p:nvPr/>
            </p:nvSpPr>
            <p:spPr bwMode="auto">
              <a:xfrm>
                <a:off x="152400" y="1371600"/>
                <a:ext cx="838200" cy="457200"/>
              </a:xfrm>
              <a:prstGeom prst="rect">
                <a:avLst/>
              </a:prstGeom>
              <a:noFill/>
              <a:ln w="9525">
                <a:noFill/>
                <a:miter lim="800000"/>
                <a:headEnd/>
                <a:tailEnd/>
              </a:ln>
            </p:spPr>
            <p:txBody>
              <a:bodyPr>
                <a:spAutoFit/>
              </a:bodyPr>
              <a:lstStyle/>
              <a:p>
                <a:pPr>
                  <a:spcBef>
                    <a:spcPct val="50000"/>
                  </a:spcBef>
                </a:pPr>
                <a:r>
                  <a:rPr lang="en-US" sz="2400" baseline="30000" dirty="0">
                    <a:solidFill>
                      <a:srgbClr val="000000"/>
                    </a:solidFill>
                  </a:rPr>
                  <a:t>2</a:t>
                </a:r>
                <a:r>
                  <a:rPr lang="en-US" sz="2400" dirty="0">
                    <a:solidFill>
                      <a:srgbClr val="000000"/>
                    </a:solidFill>
                  </a:rPr>
                  <a:t>S</a:t>
                </a:r>
                <a:r>
                  <a:rPr lang="en-US" sz="2400" baseline="-25000" dirty="0">
                    <a:solidFill>
                      <a:srgbClr val="000000"/>
                    </a:solidFill>
                  </a:rPr>
                  <a:t>1/2</a:t>
                </a:r>
              </a:p>
            </p:txBody>
          </p:sp>
          <p:sp>
            <p:nvSpPr>
              <p:cNvPr id="89" name="Text Box 89"/>
              <p:cNvSpPr txBox="1">
                <a:spLocks noChangeArrowheads="1"/>
              </p:cNvSpPr>
              <p:nvPr/>
            </p:nvSpPr>
            <p:spPr bwMode="auto">
              <a:xfrm>
                <a:off x="2514600" y="1103313"/>
                <a:ext cx="2139817" cy="800219"/>
              </a:xfrm>
              <a:prstGeom prst="rect">
                <a:avLst/>
              </a:prstGeom>
              <a:noFill/>
              <a:ln w="9525">
                <a:noFill/>
                <a:miter lim="800000"/>
                <a:headEnd/>
                <a:tailEnd/>
              </a:ln>
            </p:spPr>
            <p:txBody>
              <a:bodyPr wrap="none">
                <a:spAutoFit/>
              </a:bodyPr>
              <a:lstStyle/>
              <a:p>
                <a:r>
                  <a:rPr lang="en-US" sz="1400" dirty="0" err="1">
                    <a:solidFill>
                      <a:srgbClr val="000000"/>
                    </a:solidFill>
                    <a:latin typeface="Symbol" pitchFamily="18" charset="2"/>
                  </a:rPr>
                  <a:t>n</a:t>
                </a:r>
                <a:r>
                  <a:rPr lang="en-US" sz="1400" i="1" baseline="-25000" dirty="0" err="1">
                    <a:solidFill>
                      <a:srgbClr val="000000"/>
                    </a:solidFill>
                    <a:latin typeface="Times New Roman" pitchFamily="18" charset="0"/>
                  </a:rPr>
                  <a:t>HF</a:t>
                </a:r>
                <a:r>
                  <a:rPr lang="en-US" sz="1400" dirty="0">
                    <a:solidFill>
                      <a:srgbClr val="000000"/>
                    </a:solidFill>
                  </a:rPr>
                  <a:t> </a:t>
                </a:r>
                <a:r>
                  <a:rPr lang="en-US" sz="1400">
                    <a:solidFill>
                      <a:srgbClr val="000000"/>
                    </a:solidFill>
                  </a:rPr>
                  <a:t>= </a:t>
                </a:r>
                <a:r>
                  <a:rPr lang="en-US" sz="1400" smtClean="0">
                    <a:solidFill>
                      <a:srgbClr val="000000"/>
                    </a:solidFill>
                  </a:rPr>
                  <a:t>12 642 812 118 </a:t>
                </a:r>
                <a:r>
                  <a:rPr lang="en-US" sz="1400" dirty="0" smtClean="0">
                    <a:solidFill>
                      <a:srgbClr val="000000"/>
                    </a:solidFill>
                  </a:rPr>
                  <a:t>Hz</a:t>
                </a:r>
              </a:p>
              <a:p>
                <a:r>
                  <a:rPr lang="en-US" sz="1400" dirty="0" smtClean="0">
                    <a:solidFill>
                      <a:srgbClr val="000000"/>
                    </a:solidFill>
                  </a:rPr>
                  <a:t> </a:t>
                </a:r>
                <a:r>
                  <a:rPr lang="en-US" sz="1400" dirty="0">
                    <a:solidFill>
                      <a:srgbClr val="FF0000"/>
                    </a:solidFill>
                  </a:rPr>
                  <a:t>+ 311B</a:t>
                </a:r>
                <a:r>
                  <a:rPr lang="en-US" sz="1400" baseline="30000" dirty="0">
                    <a:solidFill>
                      <a:srgbClr val="FF0000"/>
                    </a:solidFill>
                  </a:rPr>
                  <a:t>2</a:t>
                </a:r>
                <a:r>
                  <a:rPr lang="en-US" sz="1400" dirty="0">
                    <a:solidFill>
                      <a:srgbClr val="000000"/>
                    </a:solidFill>
                  </a:rPr>
                  <a:t> </a:t>
                </a:r>
                <a:r>
                  <a:rPr lang="en-US" sz="1400" dirty="0" smtClean="0">
                    <a:solidFill>
                      <a:srgbClr val="000000"/>
                    </a:solidFill>
                  </a:rPr>
                  <a:t>Hz/G</a:t>
                </a:r>
                <a:r>
                  <a:rPr lang="en-US" sz="1400" baseline="30000" dirty="0" smtClean="0">
                    <a:solidFill>
                      <a:srgbClr val="000000"/>
                    </a:solidFill>
                  </a:rPr>
                  <a:t>2</a:t>
                </a:r>
              </a:p>
              <a:p>
                <a:endParaRPr lang="en-US" dirty="0">
                  <a:solidFill>
                    <a:srgbClr val="000000"/>
                  </a:solidFill>
                </a:endParaRPr>
              </a:p>
            </p:txBody>
          </p:sp>
          <p:sp>
            <p:nvSpPr>
              <p:cNvPr id="90" name="Text Box 60"/>
              <p:cNvSpPr txBox="1">
                <a:spLocks noChangeArrowheads="1"/>
              </p:cNvSpPr>
              <p:nvPr/>
            </p:nvSpPr>
            <p:spPr bwMode="auto">
              <a:xfrm>
                <a:off x="1185532" y="1740677"/>
                <a:ext cx="1309688" cy="369888"/>
              </a:xfrm>
              <a:prstGeom prst="rect">
                <a:avLst/>
              </a:prstGeom>
              <a:noFill/>
              <a:ln w="9525">
                <a:noFill/>
                <a:miter lim="800000"/>
                <a:headEnd/>
                <a:tailEnd/>
              </a:ln>
            </p:spPr>
            <p:txBody>
              <a:bodyPr wrap="none">
                <a:spAutoFit/>
              </a:bodyPr>
              <a:lstStyle/>
              <a:p>
                <a:r>
                  <a:rPr lang="en-US" dirty="0">
                    <a:solidFill>
                      <a:srgbClr val="000000"/>
                    </a:solidFill>
                    <a:latin typeface="Times New Roman" pitchFamily="18" charset="0"/>
                    <a:sym typeface="Symbol" pitchFamily="18" charset="2"/>
                  </a:rPr>
                  <a:t>|</a:t>
                </a:r>
                <a:r>
                  <a:rPr lang="en-US" baseline="-25000" dirty="0">
                    <a:solidFill>
                      <a:srgbClr val="000000"/>
                    </a:solidFill>
                    <a:latin typeface="+mj-lt"/>
                    <a:sym typeface="Symbol" pitchFamily="18" charset="2"/>
                  </a:rPr>
                  <a:t>z</a:t>
                </a:r>
                <a:r>
                  <a:rPr lang="en-US" dirty="0">
                    <a:solidFill>
                      <a:srgbClr val="000000"/>
                    </a:solidFill>
                    <a:latin typeface="Times New Roman" pitchFamily="18" charset="0"/>
                    <a:sym typeface="Symbol" pitchFamily="18" charset="2"/>
                  </a:rPr>
                  <a:t></a:t>
                </a:r>
                <a:r>
                  <a:rPr lang="en-US" dirty="0">
                    <a:solidFill>
                      <a:srgbClr val="000000"/>
                    </a:solidFill>
                    <a:latin typeface="Verdana" pitchFamily="34" charset="0"/>
                    <a:sym typeface="Symbol" pitchFamily="18" charset="2"/>
                  </a:rPr>
                  <a:t> = </a:t>
                </a:r>
                <a:r>
                  <a:rPr lang="en-US" dirty="0">
                    <a:solidFill>
                      <a:srgbClr val="000000"/>
                    </a:solidFill>
                    <a:latin typeface="Times New Roman" pitchFamily="18" charset="0"/>
                    <a:sym typeface="Symbol" pitchFamily="18" charset="2"/>
                  </a:rPr>
                  <a:t>|</a:t>
                </a:r>
                <a:r>
                  <a:rPr lang="en-US" dirty="0">
                    <a:solidFill>
                      <a:srgbClr val="000000"/>
                    </a:solidFill>
                    <a:cs typeface="Arial" charset="0"/>
                    <a:sym typeface="Symbol" pitchFamily="18" charset="2"/>
                  </a:rPr>
                  <a:t>0,0</a:t>
                </a:r>
                <a:r>
                  <a:rPr lang="en-US" dirty="0">
                    <a:solidFill>
                      <a:srgbClr val="000000"/>
                    </a:solidFill>
                    <a:latin typeface="Verdana" pitchFamily="34" charset="0"/>
                    <a:sym typeface="Symbol" pitchFamily="18" charset="2"/>
                  </a:rPr>
                  <a:t></a:t>
                </a:r>
                <a:endParaRPr lang="en-US" dirty="0">
                  <a:solidFill>
                    <a:srgbClr val="000000"/>
                  </a:solidFill>
                  <a:latin typeface="Times New Roman" pitchFamily="18" charset="0"/>
                  <a:sym typeface="Symbol" pitchFamily="18" charset="2"/>
                </a:endParaRPr>
              </a:p>
            </p:txBody>
          </p:sp>
          <p:sp>
            <p:nvSpPr>
              <p:cNvPr id="91" name="Rectangle 61"/>
              <p:cNvSpPr>
                <a:spLocks noChangeArrowheads="1"/>
              </p:cNvSpPr>
              <p:nvPr/>
            </p:nvSpPr>
            <p:spPr bwMode="auto">
              <a:xfrm>
                <a:off x="1182771" y="609600"/>
                <a:ext cx="1321196" cy="369332"/>
              </a:xfrm>
              <a:prstGeom prst="rect">
                <a:avLst/>
              </a:prstGeom>
              <a:noFill/>
              <a:ln w="9525">
                <a:noFill/>
                <a:miter lim="800000"/>
                <a:headEnd/>
                <a:tailEnd/>
              </a:ln>
            </p:spPr>
            <p:txBody>
              <a:bodyPr wrap="none">
                <a:spAutoFit/>
              </a:bodyPr>
              <a:lstStyle/>
              <a:p>
                <a:r>
                  <a:rPr lang="en-US" dirty="0">
                    <a:solidFill>
                      <a:srgbClr val="000000"/>
                    </a:solidFill>
                    <a:latin typeface="Times New Roman" pitchFamily="18" charset="0"/>
                    <a:sym typeface="Symbol" pitchFamily="18" charset="2"/>
                  </a:rPr>
                  <a:t>|</a:t>
                </a:r>
                <a:r>
                  <a:rPr lang="en-US" dirty="0">
                    <a:solidFill>
                      <a:srgbClr val="000000"/>
                    </a:solidFill>
                    <a:latin typeface="Verdana" pitchFamily="34" charset="0"/>
                    <a:sym typeface="Symbol" pitchFamily="18" charset="2"/>
                  </a:rPr>
                  <a:t></a:t>
                </a:r>
                <a:r>
                  <a:rPr lang="en-US" baseline="-25000" dirty="0">
                    <a:solidFill>
                      <a:srgbClr val="000000"/>
                    </a:solidFill>
                    <a:latin typeface="+mj-lt"/>
                    <a:sym typeface="Symbol" pitchFamily="18" charset="2"/>
                  </a:rPr>
                  <a:t>z</a:t>
                </a:r>
                <a:r>
                  <a:rPr lang="en-US" dirty="0">
                    <a:solidFill>
                      <a:srgbClr val="000000"/>
                    </a:solidFill>
                    <a:latin typeface="Verdana" pitchFamily="34" charset="0"/>
                    <a:sym typeface="Symbol" pitchFamily="18" charset="2"/>
                  </a:rPr>
                  <a:t> = </a:t>
                </a:r>
                <a:r>
                  <a:rPr lang="en-US" dirty="0" smtClean="0">
                    <a:solidFill>
                      <a:srgbClr val="000000"/>
                    </a:solidFill>
                    <a:latin typeface="Times New Roman" pitchFamily="18" charset="0"/>
                    <a:sym typeface="Symbol" pitchFamily="18" charset="2"/>
                  </a:rPr>
                  <a:t>|</a:t>
                </a:r>
                <a:r>
                  <a:rPr lang="en-US" dirty="0" smtClean="0">
                    <a:solidFill>
                      <a:srgbClr val="000000"/>
                    </a:solidFill>
                    <a:cs typeface="Arial" charset="0"/>
                    <a:sym typeface="Symbol" pitchFamily="18" charset="2"/>
                  </a:rPr>
                  <a:t>1,0</a:t>
                </a:r>
                <a:r>
                  <a:rPr lang="en-US" dirty="0" smtClean="0">
                    <a:solidFill>
                      <a:srgbClr val="000000"/>
                    </a:solidFill>
                    <a:latin typeface="Verdana" pitchFamily="34" charset="0"/>
                    <a:sym typeface="Symbol" pitchFamily="18" charset="2"/>
                  </a:rPr>
                  <a:t></a:t>
                </a:r>
                <a:endParaRPr lang="en-US" dirty="0">
                  <a:solidFill>
                    <a:srgbClr val="000000"/>
                  </a:solidFill>
                  <a:latin typeface="Verdana" pitchFamily="34" charset="0"/>
                  <a:sym typeface="Symbol" pitchFamily="18" charset="2"/>
                </a:endParaRPr>
              </a:p>
            </p:txBody>
          </p:sp>
          <p:sp>
            <p:nvSpPr>
              <p:cNvPr id="92" name="Rectangle 19"/>
              <p:cNvSpPr>
                <a:spLocks noChangeArrowheads="1"/>
              </p:cNvSpPr>
              <p:nvPr/>
            </p:nvSpPr>
            <p:spPr bwMode="auto">
              <a:xfrm>
                <a:off x="2649505" y="533400"/>
                <a:ext cx="627095" cy="369332"/>
              </a:xfrm>
              <a:prstGeom prst="rect">
                <a:avLst/>
              </a:prstGeom>
              <a:noFill/>
              <a:ln w="9525">
                <a:noFill/>
                <a:miter lim="800000"/>
                <a:headEnd/>
                <a:tailEnd/>
              </a:ln>
            </p:spPr>
            <p:txBody>
              <a:bodyPr wrap="none">
                <a:spAutoFit/>
              </a:bodyPr>
              <a:lstStyle/>
              <a:p>
                <a:r>
                  <a:rPr lang="en-US" dirty="0" smtClean="0">
                    <a:solidFill>
                      <a:srgbClr val="000000"/>
                    </a:solidFill>
                    <a:latin typeface="Times New Roman" pitchFamily="18" charset="0"/>
                    <a:sym typeface="Symbol" pitchFamily="18" charset="2"/>
                  </a:rPr>
                  <a:t>|</a:t>
                </a:r>
                <a:r>
                  <a:rPr lang="en-US" dirty="0" smtClean="0">
                    <a:solidFill>
                      <a:srgbClr val="000000"/>
                    </a:solidFill>
                    <a:cs typeface="Arial" charset="0"/>
                    <a:sym typeface="Symbol" pitchFamily="18" charset="2"/>
                  </a:rPr>
                  <a:t>1,1</a:t>
                </a:r>
                <a:r>
                  <a:rPr lang="en-US" dirty="0" smtClean="0">
                    <a:solidFill>
                      <a:srgbClr val="000000"/>
                    </a:solidFill>
                    <a:latin typeface="Verdana" pitchFamily="34" charset="0"/>
                    <a:sym typeface="Symbol" pitchFamily="18" charset="2"/>
                  </a:rPr>
                  <a:t></a:t>
                </a:r>
                <a:endParaRPr lang="en-US" dirty="0">
                  <a:latin typeface="Times New Roman" pitchFamily="18" charset="0"/>
                </a:endParaRPr>
              </a:p>
            </p:txBody>
          </p:sp>
          <p:sp>
            <p:nvSpPr>
              <p:cNvPr id="93" name="Rectangle 20"/>
              <p:cNvSpPr>
                <a:spLocks noChangeArrowheads="1"/>
              </p:cNvSpPr>
              <p:nvPr/>
            </p:nvSpPr>
            <p:spPr bwMode="auto">
              <a:xfrm>
                <a:off x="304800" y="849868"/>
                <a:ext cx="704039" cy="369332"/>
              </a:xfrm>
              <a:prstGeom prst="rect">
                <a:avLst/>
              </a:prstGeom>
              <a:noFill/>
              <a:ln w="9525">
                <a:noFill/>
                <a:miter lim="800000"/>
                <a:headEnd/>
                <a:tailEnd/>
              </a:ln>
            </p:spPr>
            <p:txBody>
              <a:bodyPr wrap="none">
                <a:spAutoFit/>
              </a:bodyPr>
              <a:lstStyle/>
              <a:p>
                <a:r>
                  <a:rPr lang="en-US" dirty="0" smtClean="0">
                    <a:solidFill>
                      <a:srgbClr val="000000"/>
                    </a:solidFill>
                    <a:latin typeface="Times New Roman" pitchFamily="18" charset="0"/>
                    <a:sym typeface="Symbol" pitchFamily="18" charset="2"/>
                  </a:rPr>
                  <a:t>|</a:t>
                </a:r>
                <a:r>
                  <a:rPr lang="en-US" dirty="0" smtClean="0">
                    <a:solidFill>
                      <a:srgbClr val="000000"/>
                    </a:solidFill>
                    <a:cs typeface="Arial" charset="0"/>
                    <a:sym typeface="Symbol" pitchFamily="18" charset="2"/>
                  </a:rPr>
                  <a:t>1</a:t>
                </a:r>
                <a:r>
                  <a:rPr lang="en-US" dirty="0">
                    <a:solidFill>
                      <a:srgbClr val="000000"/>
                    </a:solidFill>
                    <a:cs typeface="Arial" charset="0"/>
                    <a:sym typeface="Symbol" pitchFamily="18" charset="2"/>
                  </a:rPr>
                  <a:t>,-</a:t>
                </a:r>
                <a:r>
                  <a:rPr lang="en-US" dirty="0" smtClean="0">
                    <a:solidFill>
                      <a:srgbClr val="000000"/>
                    </a:solidFill>
                    <a:cs typeface="Arial" charset="0"/>
                    <a:sym typeface="Symbol" pitchFamily="18" charset="2"/>
                  </a:rPr>
                  <a:t>1</a:t>
                </a:r>
                <a:r>
                  <a:rPr lang="en-US" dirty="0" smtClean="0">
                    <a:solidFill>
                      <a:srgbClr val="000000"/>
                    </a:solidFill>
                    <a:latin typeface="Verdana" pitchFamily="34" charset="0"/>
                    <a:sym typeface="Symbol" pitchFamily="18" charset="2"/>
                  </a:rPr>
                  <a:t></a:t>
                </a:r>
                <a:endParaRPr lang="en-US" dirty="0">
                  <a:latin typeface="Times New Roman" pitchFamily="18" charset="0"/>
                </a:endParaRPr>
              </a:p>
            </p:txBody>
          </p:sp>
          <p:sp>
            <p:nvSpPr>
              <p:cNvPr id="42" name="Oval 41"/>
              <p:cNvSpPr/>
              <p:nvPr/>
            </p:nvSpPr>
            <p:spPr>
              <a:xfrm>
                <a:off x="1659148" y="948904"/>
                <a:ext cx="228600" cy="228600"/>
              </a:xfrm>
              <a:prstGeom prst="ellips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1659148" y="1558504"/>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46468" name="Line 9"/>
          <p:cNvSpPr>
            <a:spLocks noChangeShapeType="1"/>
          </p:cNvSpPr>
          <p:nvPr/>
        </p:nvSpPr>
        <p:spPr bwMode="auto">
          <a:xfrm flipH="1" flipV="1">
            <a:off x="5029200" y="2133600"/>
            <a:ext cx="1941450" cy="2754314"/>
          </a:xfrm>
          <a:prstGeom prst="line">
            <a:avLst/>
          </a:prstGeom>
          <a:noFill/>
          <a:ln w="38100">
            <a:solidFill>
              <a:srgbClr val="355D7E"/>
            </a:solidFill>
            <a:round/>
            <a:headEnd/>
            <a:tailEnd/>
          </a:ln>
        </p:spPr>
        <p:txBody>
          <a:bodyPr/>
          <a:lstStyle/>
          <a:p>
            <a:endParaRPr lang="en-US"/>
          </a:p>
        </p:txBody>
      </p:sp>
      <p:sp>
        <p:nvSpPr>
          <p:cNvPr id="146469" name="Line 10"/>
          <p:cNvSpPr>
            <a:spLocks noChangeShapeType="1"/>
          </p:cNvSpPr>
          <p:nvPr/>
        </p:nvSpPr>
        <p:spPr bwMode="auto">
          <a:xfrm flipH="1">
            <a:off x="7153211" y="2133600"/>
            <a:ext cx="1838388" cy="2763839"/>
          </a:xfrm>
          <a:prstGeom prst="line">
            <a:avLst/>
          </a:prstGeom>
          <a:noFill/>
          <a:ln w="38100">
            <a:solidFill>
              <a:srgbClr val="355D7E"/>
            </a:solidFill>
            <a:round/>
            <a:headEnd/>
            <a:tailEnd/>
          </a:ln>
        </p:spPr>
        <p:txBody>
          <a:bodyPr/>
          <a:lstStyle/>
          <a:p>
            <a:endParaRPr lang="en-US"/>
          </a:p>
        </p:txBody>
      </p:sp>
      <p:grpSp>
        <p:nvGrpSpPr>
          <p:cNvPr id="75" name="Group 74"/>
          <p:cNvGrpSpPr/>
          <p:nvPr/>
        </p:nvGrpSpPr>
        <p:grpSpPr>
          <a:xfrm>
            <a:off x="4991100" y="304800"/>
            <a:ext cx="4038599" cy="1828800"/>
            <a:chOff x="4991100" y="990600"/>
            <a:chExt cx="4038599" cy="1828800"/>
          </a:xfrm>
        </p:grpSpPr>
        <p:sp>
          <p:nvSpPr>
            <p:cNvPr id="146470" name="Rectangle 11"/>
            <p:cNvSpPr>
              <a:spLocks noChangeArrowheads="1"/>
            </p:cNvSpPr>
            <p:nvPr/>
          </p:nvSpPr>
          <p:spPr bwMode="auto">
            <a:xfrm>
              <a:off x="4991100" y="990600"/>
              <a:ext cx="4038599" cy="1828800"/>
            </a:xfrm>
            <a:prstGeom prst="rect">
              <a:avLst/>
            </a:prstGeom>
            <a:solidFill>
              <a:schemeClr val="tx1"/>
            </a:solidFill>
            <a:ln w="28575">
              <a:solidFill>
                <a:srgbClr val="355D7E"/>
              </a:solidFill>
              <a:miter lim="800000"/>
              <a:headEnd/>
              <a:tailEnd/>
            </a:ln>
          </p:spPr>
          <p:txBody>
            <a:bodyPr wrap="none" anchor="ctr"/>
            <a:lstStyle/>
            <a:p>
              <a:endParaRPr lang="en-US">
                <a:latin typeface="Times New Roman" pitchFamily="18" charset="0"/>
              </a:endParaRPr>
            </a:p>
          </p:txBody>
        </p:sp>
        <p:sp>
          <p:nvSpPr>
            <p:cNvPr id="146474" name="Text Box 16"/>
            <p:cNvSpPr txBox="1">
              <a:spLocks noChangeArrowheads="1"/>
            </p:cNvSpPr>
            <p:nvPr/>
          </p:nvSpPr>
          <p:spPr bwMode="auto">
            <a:xfrm>
              <a:off x="5443475" y="1055688"/>
              <a:ext cx="1249363" cy="584200"/>
            </a:xfrm>
            <a:prstGeom prst="rect">
              <a:avLst/>
            </a:prstGeom>
            <a:noFill/>
            <a:ln w="9525">
              <a:noFill/>
              <a:miter lim="800000"/>
              <a:headEnd/>
              <a:tailEnd/>
            </a:ln>
          </p:spPr>
          <p:txBody>
            <a:bodyPr wrap="none">
              <a:spAutoFit/>
            </a:bodyPr>
            <a:lstStyle/>
            <a:p>
              <a:r>
                <a:rPr lang="en-US" sz="3200" baseline="30000" dirty="0">
                  <a:solidFill>
                    <a:srgbClr val="FFFFFF"/>
                  </a:solidFill>
                  <a:latin typeface="Times New Roman" pitchFamily="18" charset="0"/>
                </a:rPr>
                <a:t>171</a:t>
              </a:r>
              <a:r>
                <a:rPr lang="en-US" sz="3200" dirty="0">
                  <a:solidFill>
                    <a:srgbClr val="FFFFFF"/>
                  </a:solidFill>
                  <a:latin typeface="Times New Roman" pitchFamily="18" charset="0"/>
                </a:rPr>
                <a:t>Yb</a:t>
              </a:r>
              <a:r>
                <a:rPr lang="en-US" sz="3200" baseline="30000" dirty="0">
                  <a:solidFill>
                    <a:srgbClr val="FFFFFF"/>
                  </a:solidFill>
                  <a:latin typeface="Times New Roman" pitchFamily="18" charset="0"/>
                </a:rPr>
                <a:t>+</a:t>
              </a:r>
              <a:endParaRPr lang="en-US" sz="3200" dirty="0">
                <a:solidFill>
                  <a:srgbClr val="FFFFFF"/>
                </a:solidFill>
                <a:latin typeface="Times New Roman" pitchFamily="18" charset="0"/>
              </a:endParaRPr>
            </a:p>
          </p:txBody>
        </p:sp>
        <p:grpSp>
          <p:nvGrpSpPr>
            <p:cNvPr id="4" name="Group 44"/>
            <p:cNvGrpSpPr/>
            <p:nvPr/>
          </p:nvGrpSpPr>
          <p:grpSpPr>
            <a:xfrm>
              <a:off x="6705600" y="1981200"/>
              <a:ext cx="669925" cy="369888"/>
              <a:chOff x="7331075" y="2181100"/>
              <a:chExt cx="669925" cy="369888"/>
            </a:xfrm>
          </p:grpSpPr>
          <p:sp>
            <p:nvSpPr>
              <p:cNvPr id="146475" name="Line 20"/>
              <p:cNvSpPr>
                <a:spLocks noChangeShapeType="1"/>
              </p:cNvSpPr>
              <p:nvPr/>
            </p:nvSpPr>
            <p:spPr bwMode="auto">
              <a:xfrm>
                <a:off x="7570725" y="2247901"/>
                <a:ext cx="182563" cy="0"/>
              </a:xfrm>
              <a:prstGeom prst="line">
                <a:avLst/>
              </a:prstGeom>
              <a:noFill/>
              <a:ln w="28575">
                <a:solidFill>
                  <a:srgbClr val="FFFFFF"/>
                </a:solidFill>
                <a:round/>
                <a:headEnd/>
                <a:tailEnd/>
              </a:ln>
            </p:spPr>
            <p:txBody>
              <a:bodyPr/>
              <a:lstStyle/>
              <a:p>
                <a:endParaRPr lang="en-US"/>
              </a:p>
            </p:txBody>
          </p:sp>
          <p:sp>
            <p:nvSpPr>
              <p:cNvPr id="36" name="Text Box 13"/>
              <p:cNvSpPr txBox="1">
                <a:spLocks noChangeArrowheads="1"/>
              </p:cNvSpPr>
              <p:nvPr/>
            </p:nvSpPr>
            <p:spPr bwMode="auto">
              <a:xfrm>
                <a:off x="7331075" y="2181100"/>
                <a:ext cx="669925" cy="369888"/>
              </a:xfrm>
              <a:prstGeom prst="rect">
                <a:avLst/>
              </a:prstGeom>
              <a:noFill/>
              <a:ln w="9525">
                <a:noFill/>
                <a:miter lim="800000"/>
                <a:headEnd/>
                <a:tailEnd/>
              </a:ln>
            </p:spPr>
            <p:txBody>
              <a:bodyPr wrap="none">
                <a:spAutoFit/>
              </a:bodyPr>
              <a:lstStyle/>
              <a:p>
                <a:r>
                  <a:rPr lang="en-US" dirty="0">
                    <a:solidFill>
                      <a:srgbClr val="FBFBFB"/>
                    </a:solidFill>
                    <a:latin typeface="Times New Roman" pitchFamily="18" charset="0"/>
                  </a:rPr>
                  <a:t>2 </a:t>
                </a:r>
                <a:r>
                  <a:rPr lang="en-US" dirty="0">
                    <a:solidFill>
                      <a:srgbClr val="FBFBFB"/>
                    </a:solidFill>
                    <a:latin typeface="Symbol" pitchFamily="18" charset="2"/>
                  </a:rPr>
                  <a:t>m</a:t>
                </a:r>
                <a:r>
                  <a:rPr lang="en-US" dirty="0">
                    <a:solidFill>
                      <a:srgbClr val="FBFBFB"/>
                    </a:solidFill>
                    <a:latin typeface="Times New Roman" pitchFamily="18" charset="0"/>
                  </a:rPr>
                  <a:t>m</a:t>
                </a:r>
              </a:p>
            </p:txBody>
          </p:sp>
        </p:grpSp>
        <p:pic>
          <p:nvPicPr>
            <p:cNvPr id="44" name="Picture 43"/>
            <p:cNvPicPr>
              <a:picLocks noChangeAspect="1"/>
            </p:cNvPicPr>
            <p:nvPr/>
          </p:nvPicPr>
          <p:blipFill>
            <a:blip r:embed="rId6" cstate="print">
              <a:extLst>
                <a:ext uri="{28A0092B-C50C-407E-A947-70E740481C1C}">
                  <a14:useLocalDpi xmlns:a14="http://schemas.microsoft.com/office/drawing/2010/main" xmlns="" val="0"/>
                </a:ext>
              </a:extLst>
            </a:blip>
            <a:srcRect l="6667" r="8922"/>
            <a:stretch>
              <a:fillRect/>
            </a:stretch>
          </p:blipFill>
          <p:spPr>
            <a:xfrm>
              <a:off x="5037422" y="1790700"/>
              <a:ext cx="3954178" cy="190500"/>
            </a:xfrm>
            <a:prstGeom prst="rect">
              <a:avLst/>
            </a:prstGeom>
          </p:spPr>
        </p:pic>
      </p:grpSp>
      <p:sp>
        <p:nvSpPr>
          <p:cNvPr id="74" name="Rectangle 73"/>
          <p:cNvSpPr/>
          <p:nvPr/>
        </p:nvSpPr>
        <p:spPr bwMode="auto">
          <a:xfrm>
            <a:off x="152400" y="2438400"/>
            <a:ext cx="4724400" cy="42672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1"/>
              </a:solidFill>
              <a:effectLst/>
              <a:latin typeface="Trebuchet MS" pitchFamily="34" charset="0"/>
            </a:endParaRPr>
          </a:p>
        </p:txBody>
      </p:sp>
      <p:grpSp>
        <p:nvGrpSpPr>
          <p:cNvPr id="76" name="Group 75"/>
          <p:cNvGrpSpPr/>
          <p:nvPr/>
        </p:nvGrpSpPr>
        <p:grpSpPr>
          <a:xfrm>
            <a:off x="127000" y="2473325"/>
            <a:ext cx="4902200" cy="4156075"/>
            <a:chOff x="203200" y="2473325"/>
            <a:chExt cx="4902200" cy="4156075"/>
          </a:xfrm>
        </p:grpSpPr>
        <p:grpSp>
          <p:nvGrpSpPr>
            <p:cNvPr id="77" name="Group 56"/>
            <p:cNvGrpSpPr/>
            <p:nvPr/>
          </p:nvGrpSpPr>
          <p:grpSpPr>
            <a:xfrm>
              <a:off x="203200" y="2473325"/>
              <a:ext cx="4902200" cy="4156075"/>
              <a:chOff x="203200" y="2473325"/>
              <a:chExt cx="4902200" cy="4156075"/>
            </a:xfrm>
          </p:grpSpPr>
          <p:sp>
            <p:nvSpPr>
              <p:cNvPr id="80" name="Line 3"/>
              <p:cNvSpPr>
                <a:spLocks noChangeShapeType="1"/>
              </p:cNvSpPr>
              <p:nvPr/>
            </p:nvSpPr>
            <p:spPr bwMode="auto">
              <a:xfrm>
                <a:off x="965200" y="5715000"/>
                <a:ext cx="838200" cy="0"/>
              </a:xfrm>
              <a:prstGeom prst="line">
                <a:avLst/>
              </a:prstGeom>
              <a:noFill/>
              <a:ln w="28575">
                <a:solidFill>
                  <a:schemeClr val="tx1"/>
                </a:solidFill>
                <a:round/>
                <a:headEnd/>
                <a:tailEnd/>
              </a:ln>
            </p:spPr>
            <p:txBody>
              <a:bodyPr/>
              <a:lstStyle/>
              <a:p>
                <a:endParaRPr lang="en-US"/>
              </a:p>
            </p:txBody>
          </p:sp>
          <p:sp>
            <p:nvSpPr>
              <p:cNvPr id="87" name="Line 4"/>
              <p:cNvSpPr>
                <a:spLocks noChangeShapeType="1"/>
              </p:cNvSpPr>
              <p:nvPr/>
            </p:nvSpPr>
            <p:spPr bwMode="auto">
              <a:xfrm>
                <a:off x="1955800" y="5638800"/>
                <a:ext cx="838200" cy="0"/>
              </a:xfrm>
              <a:prstGeom prst="line">
                <a:avLst/>
              </a:prstGeom>
              <a:noFill/>
              <a:ln w="28575">
                <a:solidFill>
                  <a:schemeClr val="tx1"/>
                </a:solidFill>
                <a:round/>
                <a:headEnd/>
                <a:tailEnd/>
              </a:ln>
            </p:spPr>
            <p:txBody>
              <a:bodyPr/>
              <a:lstStyle/>
              <a:p>
                <a:endParaRPr lang="en-US"/>
              </a:p>
            </p:txBody>
          </p:sp>
          <p:sp>
            <p:nvSpPr>
              <p:cNvPr id="88" name="Line 5"/>
              <p:cNvSpPr>
                <a:spLocks noChangeShapeType="1"/>
              </p:cNvSpPr>
              <p:nvPr/>
            </p:nvSpPr>
            <p:spPr bwMode="auto">
              <a:xfrm>
                <a:off x="2946400" y="5562600"/>
                <a:ext cx="838200" cy="0"/>
              </a:xfrm>
              <a:prstGeom prst="line">
                <a:avLst/>
              </a:prstGeom>
              <a:noFill/>
              <a:ln w="28575">
                <a:solidFill>
                  <a:schemeClr val="tx1"/>
                </a:solidFill>
                <a:round/>
                <a:headEnd/>
                <a:tailEnd/>
              </a:ln>
            </p:spPr>
            <p:txBody>
              <a:bodyPr/>
              <a:lstStyle/>
              <a:p>
                <a:endParaRPr lang="en-US"/>
              </a:p>
            </p:txBody>
          </p:sp>
          <p:sp>
            <p:nvSpPr>
              <p:cNvPr id="94" name="Line 6"/>
              <p:cNvSpPr>
                <a:spLocks noChangeShapeType="1"/>
              </p:cNvSpPr>
              <p:nvPr/>
            </p:nvSpPr>
            <p:spPr bwMode="auto">
              <a:xfrm>
                <a:off x="1955800" y="6248400"/>
                <a:ext cx="838200" cy="0"/>
              </a:xfrm>
              <a:prstGeom prst="line">
                <a:avLst/>
              </a:prstGeom>
              <a:noFill/>
              <a:ln w="28575">
                <a:solidFill>
                  <a:schemeClr val="tx1"/>
                </a:solidFill>
                <a:round/>
                <a:headEnd/>
                <a:tailEnd/>
              </a:ln>
            </p:spPr>
            <p:txBody>
              <a:bodyPr/>
              <a:lstStyle/>
              <a:p>
                <a:endParaRPr lang="en-US"/>
              </a:p>
            </p:txBody>
          </p:sp>
          <p:sp>
            <p:nvSpPr>
              <p:cNvPr id="95" name="Line 7"/>
              <p:cNvSpPr>
                <a:spLocks noChangeShapeType="1"/>
              </p:cNvSpPr>
              <p:nvPr/>
            </p:nvSpPr>
            <p:spPr bwMode="auto">
              <a:xfrm>
                <a:off x="1955800" y="3352800"/>
                <a:ext cx="838200" cy="0"/>
              </a:xfrm>
              <a:prstGeom prst="line">
                <a:avLst/>
              </a:prstGeom>
              <a:noFill/>
              <a:ln w="28575">
                <a:solidFill>
                  <a:schemeClr val="tx1"/>
                </a:solidFill>
                <a:round/>
                <a:headEnd/>
                <a:tailEnd/>
              </a:ln>
            </p:spPr>
            <p:txBody>
              <a:bodyPr/>
              <a:lstStyle/>
              <a:p>
                <a:endParaRPr lang="en-US"/>
              </a:p>
            </p:txBody>
          </p:sp>
          <p:sp>
            <p:nvSpPr>
              <p:cNvPr id="96" name="Line 8"/>
              <p:cNvSpPr>
                <a:spLocks noChangeShapeType="1"/>
              </p:cNvSpPr>
              <p:nvPr/>
            </p:nvSpPr>
            <p:spPr bwMode="auto">
              <a:xfrm>
                <a:off x="1955800" y="3048000"/>
                <a:ext cx="838200" cy="0"/>
              </a:xfrm>
              <a:prstGeom prst="line">
                <a:avLst/>
              </a:prstGeom>
              <a:noFill/>
              <a:ln w="28575">
                <a:solidFill>
                  <a:schemeClr val="tx1"/>
                </a:solidFill>
                <a:round/>
                <a:headEnd/>
                <a:tailEnd/>
              </a:ln>
            </p:spPr>
            <p:txBody>
              <a:bodyPr/>
              <a:lstStyle/>
              <a:p>
                <a:endParaRPr lang="en-US"/>
              </a:p>
            </p:txBody>
          </p:sp>
          <p:sp>
            <p:nvSpPr>
              <p:cNvPr id="97" name="Line 9"/>
              <p:cNvSpPr>
                <a:spLocks noChangeShapeType="1"/>
              </p:cNvSpPr>
              <p:nvPr/>
            </p:nvSpPr>
            <p:spPr bwMode="auto">
              <a:xfrm>
                <a:off x="2946400" y="3048000"/>
                <a:ext cx="838200" cy="0"/>
              </a:xfrm>
              <a:prstGeom prst="line">
                <a:avLst/>
              </a:prstGeom>
              <a:noFill/>
              <a:ln w="28575">
                <a:solidFill>
                  <a:schemeClr val="tx1"/>
                </a:solidFill>
                <a:round/>
                <a:headEnd/>
                <a:tailEnd/>
              </a:ln>
            </p:spPr>
            <p:txBody>
              <a:bodyPr/>
              <a:lstStyle/>
              <a:p>
                <a:endParaRPr lang="en-US"/>
              </a:p>
            </p:txBody>
          </p:sp>
          <p:sp>
            <p:nvSpPr>
              <p:cNvPr id="98" name="Line 10"/>
              <p:cNvSpPr>
                <a:spLocks noChangeShapeType="1"/>
              </p:cNvSpPr>
              <p:nvPr/>
            </p:nvSpPr>
            <p:spPr bwMode="auto">
              <a:xfrm>
                <a:off x="965200" y="3048000"/>
                <a:ext cx="838200" cy="0"/>
              </a:xfrm>
              <a:prstGeom prst="line">
                <a:avLst/>
              </a:prstGeom>
              <a:noFill/>
              <a:ln w="28575">
                <a:solidFill>
                  <a:schemeClr val="tx1"/>
                </a:solidFill>
                <a:round/>
                <a:headEnd/>
                <a:tailEnd/>
              </a:ln>
            </p:spPr>
            <p:txBody>
              <a:bodyPr/>
              <a:lstStyle/>
              <a:p>
                <a:endParaRPr lang="en-US"/>
              </a:p>
            </p:txBody>
          </p:sp>
          <p:sp>
            <p:nvSpPr>
              <p:cNvPr id="99" name="Line 11"/>
              <p:cNvSpPr>
                <a:spLocks noChangeShapeType="1"/>
              </p:cNvSpPr>
              <p:nvPr/>
            </p:nvSpPr>
            <p:spPr bwMode="auto">
              <a:xfrm flipV="1">
                <a:off x="3860800" y="5638800"/>
                <a:ext cx="0" cy="609600"/>
              </a:xfrm>
              <a:prstGeom prst="line">
                <a:avLst/>
              </a:prstGeom>
              <a:noFill/>
              <a:ln w="28575">
                <a:solidFill>
                  <a:schemeClr val="tx1"/>
                </a:solidFill>
                <a:round/>
                <a:headEnd type="triangle" w="med" len="med"/>
                <a:tailEnd type="triangle" w="med" len="med"/>
              </a:ln>
            </p:spPr>
            <p:txBody>
              <a:bodyPr/>
              <a:lstStyle/>
              <a:p>
                <a:endParaRPr lang="en-US"/>
              </a:p>
            </p:txBody>
          </p:sp>
          <p:sp>
            <p:nvSpPr>
              <p:cNvPr id="100" name="Line 12"/>
              <p:cNvSpPr>
                <a:spLocks noChangeShapeType="1"/>
              </p:cNvSpPr>
              <p:nvPr/>
            </p:nvSpPr>
            <p:spPr bwMode="auto">
              <a:xfrm flipV="1">
                <a:off x="3860800" y="3048000"/>
                <a:ext cx="0" cy="304800"/>
              </a:xfrm>
              <a:prstGeom prst="line">
                <a:avLst/>
              </a:prstGeom>
              <a:noFill/>
              <a:ln w="9525">
                <a:solidFill>
                  <a:schemeClr val="tx1"/>
                </a:solidFill>
                <a:round/>
                <a:headEnd type="triangle" w="med" len="med"/>
                <a:tailEnd type="triangle" w="med" len="med"/>
              </a:ln>
            </p:spPr>
            <p:txBody>
              <a:bodyPr/>
              <a:lstStyle/>
              <a:p>
                <a:endParaRPr lang="en-US"/>
              </a:p>
            </p:txBody>
          </p:sp>
          <p:sp>
            <p:nvSpPr>
              <p:cNvPr id="101" name="Text Box 13"/>
              <p:cNvSpPr txBox="1">
                <a:spLocks noChangeArrowheads="1"/>
              </p:cNvSpPr>
              <p:nvPr/>
            </p:nvSpPr>
            <p:spPr bwMode="auto">
              <a:xfrm>
                <a:off x="203200" y="5715000"/>
                <a:ext cx="838200" cy="457200"/>
              </a:xfrm>
              <a:prstGeom prst="rect">
                <a:avLst/>
              </a:prstGeom>
              <a:noFill/>
              <a:ln w="9525">
                <a:noFill/>
                <a:miter lim="800000"/>
                <a:headEnd/>
                <a:tailEnd/>
              </a:ln>
            </p:spPr>
            <p:txBody>
              <a:bodyPr>
                <a:spAutoFit/>
              </a:bodyPr>
              <a:lstStyle/>
              <a:p>
                <a:pPr>
                  <a:spcBef>
                    <a:spcPct val="50000"/>
                  </a:spcBef>
                </a:pPr>
                <a:r>
                  <a:rPr lang="en-US" sz="2400" baseline="30000">
                    <a:solidFill>
                      <a:srgbClr val="000000"/>
                    </a:solidFill>
                  </a:rPr>
                  <a:t>2</a:t>
                </a:r>
                <a:r>
                  <a:rPr lang="en-US" sz="2400">
                    <a:solidFill>
                      <a:srgbClr val="000000"/>
                    </a:solidFill>
                  </a:rPr>
                  <a:t>S</a:t>
                </a:r>
                <a:r>
                  <a:rPr lang="en-US" sz="2400" baseline="-25000">
                    <a:solidFill>
                      <a:srgbClr val="000000"/>
                    </a:solidFill>
                  </a:rPr>
                  <a:t>1/2</a:t>
                </a:r>
              </a:p>
            </p:txBody>
          </p:sp>
          <p:sp>
            <p:nvSpPr>
              <p:cNvPr id="102" name="Text Box 14"/>
              <p:cNvSpPr txBox="1">
                <a:spLocks noChangeArrowheads="1"/>
              </p:cNvSpPr>
              <p:nvPr/>
            </p:nvSpPr>
            <p:spPr bwMode="auto">
              <a:xfrm>
                <a:off x="203200" y="2971800"/>
                <a:ext cx="838200" cy="457200"/>
              </a:xfrm>
              <a:prstGeom prst="rect">
                <a:avLst/>
              </a:prstGeom>
              <a:noFill/>
              <a:ln w="9525">
                <a:noFill/>
                <a:miter lim="800000"/>
                <a:headEnd/>
                <a:tailEnd/>
              </a:ln>
            </p:spPr>
            <p:txBody>
              <a:bodyPr>
                <a:spAutoFit/>
              </a:bodyPr>
              <a:lstStyle/>
              <a:p>
                <a:pPr>
                  <a:spcBef>
                    <a:spcPct val="50000"/>
                  </a:spcBef>
                </a:pPr>
                <a:r>
                  <a:rPr lang="en-US" sz="2400" baseline="30000">
                    <a:solidFill>
                      <a:srgbClr val="000000"/>
                    </a:solidFill>
                  </a:rPr>
                  <a:t>2</a:t>
                </a:r>
                <a:r>
                  <a:rPr lang="en-US" sz="2400">
                    <a:solidFill>
                      <a:srgbClr val="000000"/>
                    </a:solidFill>
                  </a:rPr>
                  <a:t>P</a:t>
                </a:r>
                <a:r>
                  <a:rPr lang="en-US" sz="2400" baseline="-25000">
                    <a:solidFill>
                      <a:srgbClr val="000000"/>
                    </a:solidFill>
                  </a:rPr>
                  <a:t>1/2</a:t>
                </a:r>
              </a:p>
            </p:txBody>
          </p:sp>
          <p:sp>
            <p:nvSpPr>
              <p:cNvPr id="103" name="Line 19"/>
              <p:cNvSpPr>
                <a:spLocks noChangeShapeType="1"/>
              </p:cNvSpPr>
              <p:nvPr/>
            </p:nvSpPr>
            <p:spPr bwMode="auto">
              <a:xfrm flipH="1" flipV="1">
                <a:off x="2413000" y="3352800"/>
                <a:ext cx="979488" cy="2174875"/>
              </a:xfrm>
              <a:prstGeom prst="line">
                <a:avLst/>
              </a:prstGeom>
              <a:noFill/>
              <a:ln w="38100">
                <a:solidFill>
                  <a:srgbClr val="7030A0"/>
                </a:solidFill>
                <a:round/>
                <a:headEnd/>
                <a:tailEnd type="triangle" w="med" len="med"/>
              </a:ln>
            </p:spPr>
            <p:txBody>
              <a:bodyPr/>
              <a:lstStyle/>
              <a:p>
                <a:endParaRPr lang="en-US"/>
              </a:p>
            </p:txBody>
          </p:sp>
          <p:sp>
            <p:nvSpPr>
              <p:cNvPr id="104" name="Line 20"/>
              <p:cNvSpPr>
                <a:spLocks noChangeShapeType="1"/>
              </p:cNvSpPr>
              <p:nvPr/>
            </p:nvSpPr>
            <p:spPr bwMode="auto">
              <a:xfrm flipV="1">
                <a:off x="2413000" y="3352800"/>
                <a:ext cx="0" cy="2238375"/>
              </a:xfrm>
              <a:prstGeom prst="line">
                <a:avLst/>
              </a:prstGeom>
              <a:noFill/>
              <a:ln w="38100">
                <a:solidFill>
                  <a:srgbClr val="7030A0"/>
                </a:solidFill>
                <a:round/>
                <a:headEnd/>
                <a:tailEnd type="triangle" w="med" len="med"/>
              </a:ln>
            </p:spPr>
            <p:txBody>
              <a:bodyPr/>
              <a:lstStyle/>
              <a:p>
                <a:endParaRPr lang="en-US"/>
              </a:p>
            </p:txBody>
          </p:sp>
          <p:sp>
            <p:nvSpPr>
              <p:cNvPr id="105" name="Line 21"/>
              <p:cNvSpPr>
                <a:spLocks noChangeShapeType="1"/>
              </p:cNvSpPr>
              <p:nvPr/>
            </p:nvSpPr>
            <p:spPr bwMode="auto">
              <a:xfrm flipV="1">
                <a:off x="1370013" y="3352800"/>
                <a:ext cx="890587" cy="2327275"/>
              </a:xfrm>
              <a:prstGeom prst="line">
                <a:avLst/>
              </a:prstGeom>
              <a:noFill/>
              <a:ln w="38100">
                <a:solidFill>
                  <a:srgbClr val="7030A0"/>
                </a:solidFill>
                <a:round/>
                <a:headEnd/>
                <a:tailEnd type="triangle" w="med" len="med"/>
              </a:ln>
            </p:spPr>
            <p:txBody>
              <a:bodyPr/>
              <a:lstStyle/>
              <a:p>
                <a:endParaRPr lang="en-US"/>
              </a:p>
            </p:txBody>
          </p:sp>
          <p:sp>
            <p:nvSpPr>
              <p:cNvPr id="106" name="Freeform 22"/>
              <p:cNvSpPr>
                <a:spLocks/>
              </p:cNvSpPr>
              <p:nvPr/>
            </p:nvSpPr>
            <p:spPr bwMode="auto">
              <a:xfrm>
                <a:off x="2565400" y="3352800"/>
                <a:ext cx="1066800" cy="2209800"/>
              </a:xfrm>
              <a:custGeom>
                <a:avLst/>
                <a:gdLst>
                  <a:gd name="T0" fmla="*/ 0 w 696"/>
                  <a:gd name="T1" fmla="*/ 0 h 1344"/>
                  <a:gd name="T2" fmla="*/ 2147483647 w 696"/>
                  <a:gd name="T3" fmla="*/ 2147483647 h 1344"/>
                  <a:gd name="T4" fmla="*/ 2147483647 w 696"/>
                  <a:gd name="T5" fmla="*/ 2147483647 h 1344"/>
                  <a:gd name="T6" fmla="*/ 2147483647 w 696"/>
                  <a:gd name="T7" fmla="*/ 2147483647 h 1344"/>
                  <a:gd name="T8" fmla="*/ 2147483647 w 696"/>
                  <a:gd name="T9" fmla="*/ 2147483647 h 1344"/>
                  <a:gd name="T10" fmla="*/ 2147483647 w 696"/>
                  <a:gd name="T11" fmla="*/ 2147483647 h 1344"/>
                  <a:gd name="T12" fmla="*/ 2147483647 w 696"/>
                  <a:gd name="T13" fmla="*/ 2147483647 h 1344"/>
                  <a:gd name="T14" fmla="*/ 2147483647 w 696"/>
                  <a:gd name="T15" fmla="*/ 2147483647 h 1344"/>
                  <a:gd name="T16" fmla="*/ 2147483647 w 696"/>
                  <a:gd name="T17" fmla="*/ 2147483647 h 1344"/>
                  <a:gd name="T18" fmla="*/ 2147483647 w 696"/>
                  <a:gd name="T19" fmla="*/ 2147483647 h 1344"/>
                  <a:gd name="T20" fmla="*/ 2147483647 w 696"/>
                  <a:gd name="T21" fmla="*/ 2147483647 h 13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96"/>
                  <a:gd name="T34" fmla="*/ 0 h 1344"/>
                  <a:gd name="T35" fmla="*/ 696 w 696"/>
                  <a:gd name="T36" fmla="*/ 1344 h 134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96" h="1344">
                    <a:moveTo>
                      <a:pt x="0" y="0"/>
                    </a:moveTo>
                    <a:cubicBezTo>
                      <a:pt x="40" y="28"/>
                      <a:pt x="80" y="56"/>
                      <a:pt x="96" y="96"/>
                    </a:cubicBezTo>
                    <a:cubicBezTo>
                      <a:pt x="112" y="136"/>
                      <a:pt x="72" y="200"/>
                      <a:pt x="96" y="240"/>
                    </a:cubicBezTo>
                    <a:cubicBezTo>
                      <a:pt x="120" y="280"/>
                      <a:pt x="216" y="288"/>
                      <a:pt x="240" y="336"/>
                    </a:cubicBezTo>
                    <a:cubicBezTo>
                      <a:pt x="264" y="384"/>
                      <a:pt x="216" y="472"/>
                      <a:pt x="240" y="528"/>
                    </a:cubicBezTo>
                    <a:cubicBezTo>
                      <a:pt x="264" y="584"/>
                      <a:pt x="360" y="616"/>
                      <a:pt x="384" y="672"/>
                    </a:cubicBezTo>
                    <a:cubicBezTo>
                      <a:pt x="408" y="728"/>
                      <a:pt x="360" y="808"/>
                      <a:pt x="384" y="864"/>
                    </a:cubicBezTo>
                    <a:cubicBezTo>
                      <a:pt x="408" y="920"/>
                      <a:pt x="504" y="952"/>
                      <a:pt x="528" y="1008"/>
                    </a:cubicBezTo>
                    <a:cubicBezTo>
                      <a:pt x="552" y="1064"/>
                      <a:pt x="504" y="1160"/>
                      <a:pt x="528" y="1200"/>
                    </a:cubicBezTo>
                    <a:cubicBezTo>
                      <a:pt x="552" y="1240"/>
                      <a:pt x="648" y="1224"/>
                      <a:pt x="672" y="1248"/>
                    </a:cubicBezTo>
                    <a:cubicBezTo>
                      <a:pt x="696" y="1272"/>
                      <a:pt x="672" y="1328"/>
                      <a:pt x="672" y="1344"/>
                    </a:cubicBezTo>
                  </a:path>
                </a:pathLst>
              </a:custGeom>
              <a:noFill/>
              <a:ln w="38100">
                <a:solidFill>
                  <a:srgbClr val="7030A0"/>
                </a:solidFill>
                <a:round/>
                <a:headEnd/>
                <a:tailEnd type="triangle" w="med" len="med"/>
              </a:ln>
            </p:spPr>
            <p:txBody>
              <a:bodyPr/>
              <a:lstStyle/>
              <a:p>
                <a:endParaRPr lang="en-US"/>
              </a:p>
            </p:txBody>
          </p:sp>
          <p:sp>
            <p:nvSpPr>
              <p:cNvPr id="107" name="Freeform 23"/>
              <p:cNvSpPr>
                <a:spLocks/>
              </p:cNvSpPr>
              <p:nvPr/>
            </p:nvSpPr>
            <p:spPr bwMode="auto">
              <a:xfrm rot="300384">
                <a:off x="1382713" y="3352800"/>
                <a:ext cx="638175" cy="2297113"/>
              </a:xfrm>
              <a:custGeom>
                <a:avLst/>
                <a:gdLst>
                  <a:gd name="T0" fmla="*/ 2147483647 w 608"/>
                  <a:gd name="T1" fmla="*/ 0 h 1440"/>
                  <a:gd name="T2" fmla="*/ 2147483647 w 608"/>
                  <a:gd name="T3" fmla="*/ 2147483647 h 1440"/>
                  <a:gd name="T4" fmla="*/ 2147483647 w 608"/>
                  <a:gd name="T5" fmla="*/ 2147483647 h 1440"/>
                  <a:gd name="T6" fmla="*/ 2147483647 w 608"/>
                  <a:gd name="T7" fmla="*/ 2147483647 h 1440"/>
                  <a:gd name="T8" fmla="*/ 2147483647 w 608"/>
                  <a:gd name="T9" fmla="*/ 2147483647 h 1440"/>
                  <a:gd name="T10" fmla="*/ 2147483647 w 608"/>
                  <a:gd name="T11" fmla="*/ 2147483647 h 1440"/>
                  <a:gd name="T12" fmla="*/ 2147483647 w 608"/>
                  <a:gd name="T13" fmla="*/ 2147483647 h 1440"/>
                  <a:gd name="T14" fmla="*/ 2147483647 w 608"/>
                  <a:gd name="T15" fmla="*/ 2147483647 h 1440"/>
                  <a:gd name="T16" fmla="*/ 2147483647 w 608"/>
                  <a:gd name="T17" fmla="*/ 2147483647 h 1440"/>
                  <a:gd name="T18" fmla="*/ 2147483647 w 608"/>
                  <a:gd name="T19" fmla="*/ 2147483647 h 1440"/>
                  <a:gd name="T20" fmla="*/ 2147483647 w 608"/>
                  <a:gd name="T21" fmla="*/ 2147483647 h 14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08"/>
                  <a:gd name="T34" fmla="*/ 0 h 1440"/>
                  <a:gd name="T35" fmla="*/ 608 w 608"/>
                  <a:gd name="T36" fmla="*/ 1440 h 14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08" h="1440">
                    <a:moveTo>
                      <a:pt x="608" y="0"/>
                    </a:moveTo>
                    <a:cubicBezTo>
                      <a:pt x="544" y="24"/>
                      <a:pt x="480" y="48"/>
                      <a:pt x="464" y="96"/>
                    </a:cubicBezTo>
                    <a:cubicBezTo>
                      <a:pt x="448" y="144"/>
                      <a:pt x="528" y="240"/>
                      <a:pt x="512" y="288"/>
                    </a:cubicBezTo>
                    <a:cubicBezTo>
                      <a:pt x="496" y="336"/>
                      <a:pt x="384" y="336"/>
                      <a:pt x="368" y="384"/>
                    </a:cubicBezTo>
                    <a:cubicBezTo>
                      <a:pt x="352" y="432"/>
                      <a:pt x="440" y="528"/>
                      <a:pt x="416" y="576"/>
                    </a:cubicBezTo>
                    <a:cubicBezTo>
                      <a:pt x="392" y="624"/>
                      <a:pt x="240" y="624"/>
                      <a:pt x="224" y="672"/>
                    </a:cubicBezTo>
                    <a:cubicBezTo>
                      <a:pt x="208" y="720"/>
                      <a:pt x="336" y="816"/>
                      <a:pt x="320" y="864"/>
                    </a:cubicBezTo>
                    <a:cubicBezTo>
                      <a:pt x="304" y="912"/>
                      <a:pt x="144" y="912"/>
                      <a:pt x="128" y="960"/>
                    </a:cubicBezTo>
                    <a:cubicBezTo>
                      <a:pt x="112" y="1008"/>
                      <a:pt x="240" y="1112"/>
                      <a:pt x="224" y="1152"/>
                    </a:cubicBezTo>
                    <a:cubicBezTo>
                      <a:pt x="208" y="1192"/>
                      <a:pt x="64" y="1152"/>
                      <a:pt x="32" y="1200"/>
                    </a:cubicBezTo>
                    <a:cubicBezTo>
                      <a:pt x="0" y="1248"/>
                      <a:pt x="16" y="1344"/>
                      <a:pt x="32" y="1440"/>
                    </a:cubicBezTo>
                  </a:path>
                </a:pathLst>
              </a:custGeom>
              <a:noFill/>
              <a:ln w="38100">
                <a:solidFill>
                  <a:srgbClr val="7030A0"/>
                </a:solidFill>
                <a:round/>
                <a:headEnd/>
                <a:tailEnd type="triangle" w="med" len="med"/>
              </a:ln>
            </p:spPr>
            <p:txBody>
              <a:bodyPr/>
              <a:lstStyle/>
              <a:p>
                <a:endParaRPr lang="en-US"/>
              </a:p>
            </p:txBody>
          </p:sp>
          <p:sp>
            <p:nvSpPr>
              <p:cNvPr id="108" name="Freeform 24"/>
              <p:cNvSpPr>
                <a:spLocks/>
              </p:cNvSpPr>
              <p:nvPr/>
            </p:nvSpPr>
            <p:spPr bwMode="auto">
              <a:xfrm>
                <a:off x="2209800" y="3352800"/>
                <a:ext cx="177800" cy="2193925"/>
              </a:xfrm>
              <a:custGeom>
                <a:avLst/>
                <a:gdLst>
                  <a:gd name="T0" fmla="*/ 2147483647 w 152"/>
                  <a:gd name="T1" fmla="*/ 0 h 1440"/>
                  <a:gd name="T2" fmla="*/ 2147483647 w 152"/>
                  <a:gd name="T3" fmla="*/ 2147483647 h 1440"/>
                  <a:gd name="T4" fmla="*/ 2147483647 w 152"/>
                  <a:gd name="T5" fmla="*/ 2147483647 h 1440"/>
                  <a:gd name="T6" fmla="*/ 2147483647 w 152"/>
                  <a:gd name="T7" fmla="*/ 2147483647 h 1440"/>
                  <a:gd name="T8" fmla="*/ 2147483647 w 152"/>
                  <a:gd name="T9" fmla="*/ 2147483647 h 1440"/>
                  <a:gd name="T10" fmla="*/ 2147483647 w 152"/>
                  <a:gd name="T11" fmla="*/ 2147483647 h 1440"/>
                  <a:gd name="T12" fmla="*/ 2147483647 w 152"/>
                  <a:gd name="T13" fmla="*/ 2147483647 h 1440"/>
                  <a:gd name="T14" fmla="*/ 2147483647 w 152"/>
                  <a:gd name="T15" fmla="*/ 2147483647 h 1440"/>
                  <a:gd name="T16" fmla="*/ 0 w 152"/>
                  <a:gd name="T17" fmla="*/ 2147483647 h 1440"/>
                  <a:gd name="T18" fmla="*/ 2147483647 w 152"/>
                  <a:gd name="T19" fmla="*/ 2147483647 h 14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2"/>
                  <a:gd name="T31" fmla="*/ 0 h 1440"/>
                  <a:gd name="T32" fmla="*/ 152 w 152"/>
                  <a:gd name="T33" fmla="*/ 1440 h 14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2" h="1440">
                    <a:moveTo>
                      <a:pt x="96" y="0"/>
                    </a:moveTo>
                    <a:cubicBezTo>
                      <a:pt x="124" y="68"/>
                      <a:pt x="152" y="136"/>
                      <a:pt x="144" y="192"/>
                    </a:cubicBezTo>
                    <a:cubicBezTo>
                      <a:pt x="136" y="248"/>
                      <a:pt x="48" y="280"/>
                      <a:pt x="48" y="336"/>
                    </a:cubicBezTo>
                    <a:cubicBezTo>
                      <a:pt x="48" y="392"/>
                      <a:pt x="144" y="472"/>
                      <a:pt x="144" y="528"/>
                    </a:cubicBezTo>
                    <a:cubicBezTo>
                      <a:pt x="144" y="584"/>
                      <a:pt x="48" y="616"/>
                      <a:pt x="48" y="672"/>
                    </a:cubicBezTo>
                    <a:cubicBezTo>
                      <a:pt x="48" y="728"/>
                      <a:pt x="144" y="808"/>
                      <a:pt x="144" y="864"/>
                    </a:cubicBezTo>
                    <a:cubicBezTo>
                      <a:pt x="144" y="920"/>
                      <a:pt x="48" y="960"/>
                      <a:pt x="48" y="1008"/>
                    </a:cubicBezTo>
                    <a:cubicBezTo>
                      <a:pt x="48" y="1056"/>
                      <a:pt x="152" y="1104"/>
                      <a:pt x="144" y="1152"/>
                    </a:cubicBezTo>
                    <a:cubicBezTo>
                      <a:pt x="136" y="1200"/>
                      <a:pt x="0" y="1248"/>
                      <a:pt x="0" y="1296"/>
                    </a:cubicBezTo>
                    <a:cubicBezTo>
                      <a:pt x="0" y="1344"/>
                      <a:pt x="120" y="1416"/>
                      <a:pt x="144" y="1440"/>
                    </a:cubicBezTo>
                  </a:path>
                </a:pathLst>
              </a:custGeom>
              <a:noFill/>
              <a:ln w="38100">
                <a:solidFill>
                  <a:srgbClr val="7030A0"/>
                </a:solidFill>
                <a:round/>
                <a:headEnd/>
                <a:tailEnd type="triangle" w="med" len="med"/>
              </a:ln>
            </p:spPr>
            <p:txBody>
              <a:bodyPr/>
              <a:lstStyle/>
              <a:p>
                <a:endParaRPr lang="en-US"/>
              </a:p>
            </p:txBody>
          </p:sp>
          <p:sp>
            <p:nvSpPr>
              <p:cNvPr id="109" name="Text Box 25"/>
              <p:cNvSpPr txBox="1">
                <a:spLocks noChangeArrowheads="1"/>
              </p:cNvSpPr>
              <p:nvPr/>
            </p:nvSpPr>
            <p:spPr bwMode="auto">
              <a:xfrm>
                <a:off x="457200" y="4194175"/>
                <a:ext cx="1049338" cy="430887"/>
              </a:xfrm>
              <a:prstGeom prst="rect">
                <a:avLst/>
              </a:prstGeom>
              <a:noFill/>
              <a:ln w="9525">
                <a:noFill/>
                <a:miter lim="800000"/>
                <a:headEnd/>
                <a:tailEnd/>
              </a:ln>
            </p:spPr>
            <p:txBody>
              <a:bodyPr wrap="square">
                <a:spAutoFit/>
              </a:bodyPr>
              <a:lstStyle/>
              <a:p>
                <a:pPr>
                  <a:spcBef>
                    <a:spcPct val="50000"/>
                  </a:spcBef>
                </a:pPr>
                <a:r>
                  <a:rPr lang="en-US" sz="2200" smtClean="0">
                    <a:solidFill>
                      <a:srgbClr val="7030A0"/>
                    </a:solidFill>
                    <a:latin typeface="+mj-lt"/>
                  </a:rPr>
                  <a:t>370 </a:t>
                </a:r>
                <a:r>
                  <a:rPr lang="en-US" sz="2200" dirty="0">
                    <a:solidFill>
                      <a:srgbClr val="7030A0"/>
                    </a:solidFill>
                    <a:latin typeface="+mj-lt"/>
                  </a:rPr>
                  <a:t>nm</a:t>
                </a:r>
              </a:p>
            </p:txBody>
          </p:sp>
          <p:sp>
            <p:nvSpPr>
              <p:cNvPr id="110" name="Text Box 27"/>
              <p:cNvSpPr txBox="1">
                <a:spLocks noChangeArrowheads="1"/>
              </p:cNvSpPr>
              <p:nvPr/>
            </p:nvSpPr>
            <p:spPr bwMode="auto">
              <a:xfrm>
                <a:off x="3886200" y="5943600"/>
                <a:ext cx="1219200" cy="400110"/>
              </a:xfrm>
              <a:prstGeom prst="rect">
                <a:avLst/>
              </a:prstGeom>
              <a:noFill/>
              <a:ln w="9525">
                <a:noFill/>
                <a:miter lim="800000"/>
                <a:headEnd/>
                <a:tailEnd/>
              </a:ln>
            </p:spPr>
            <p:txBody>
              <a:bodyPr>
                <a:spAutoFit/>
              </a:bodyPr>
              <a:lstStyle/>
              <a:p>
                <a:pPr>
                  <a:spcBef>
                    <a:spcPct val="50000"/>
                  </a:spcBef>
                </a:pPr>
                <a:r>
                  <a:rPr lang="en-US" sz="2000" dirty="0">
                    <a:solidFill>
                      <a:srgbClr val="000000"/>
                    </a:solidFill>
                    <a:latin typeface="+mj-lt"/>
                  </a:rPr>
                  <a:t>12.6 GHz</a:t>
                </a:r>
              </a:p>
            </p:txBody>
          </p:sp>
          <p:sp>
            <p:nvSpPr>
              <p:cNvPr id="111" name="Text Box 60"/>
              <p:cNvSpPr txBox="1">
                <a:spLocks noChangeArrowheads="1"/>
              </p:cNvSpPr>
              <p:nvPr/>
            </p:nvSpPr>
            <p:spPr bwMode="auto">
              <a:xfrm>
                <a:off x="2435225" y="6259513"/>
                <a:ext cx="566738" cy="369887"/>
              </a:xfrm>
              <a:prstGeom prst="rect">
                <a:avLst/>
              </a:prstGeom>
              <a:noFill/>
              <a:ln w="9525">
                <a:noFill/>
                <a:miter lim="800000"/>
                <a:headEnd/>
                <a:tailEnd/>
              </a:ln>
            </p:spPr>
            <p:txBody>
              <a:bodyPr wrap="none">
                <a:spAutoFit/>
              </a:bodyPr>
              <a:lstStyle/>
              <a:p>
                <a:r>
                  <a:rPr lang="en-US" dirty="0">
                    <a:solidFill>
                      <a:srgbClr val="000000"/>
                    </a:solidFill>
                    <a:latin typeface="Times New Roman" pitchFamily="18" charset="0"/>
                    <a:sym typeface="Symbol" pitchFamily="18" charset="2"/>
                  </a:rPr>
                  <a:t>|</a:t>
                </a:r>
                <a:r>
                  <a:rPr lang="en-US" baseline="-25000" dirty="0">
                    <a:solidFill>
                      <a:srgbClr val="000000"/>
                    </a:solidFill>
                    <a:cs typeface="Arial" charset="0"/>
                    <a:sym typeface="Symbol" pitchFamily="18" charset="2"/>
                  </a:rPr>
                  <a:t>z </a:t>
                </a:r>
                <a:r>
                  <a:rPr lang="en-US" dirty="0">
                    <a:solidFill>
                      <a:srgbClr val="000000"/>
                    </a:solidFill>
                    <a:latin typeface="Times New Roman" pitchFamily="18" charset="0"/>
                    <a:sym typeface="Symbol" pitchFamily="18" charset="2"/>
                  </a:rPr>
                  <a:t></a:t>
                </a:r>
              </a:p>
            </p:txBody>
          </p:sp>
          <p:sp>
            <p:nvSpPr>
              <p:cNvPr id="112" name="Text Box 155"/>
              <p:cNvSpPr txBox="1">
                <a:spLocks noChangeArrowheads="1"/>
              </p:cNvSpPr>
              <p:nvPr/>
            </p:nvSpPr>
            <p:spPr bwMode="auto">
              <a:xfrm>
                <a:off x="1553795" y="2473325"/>
                <a:ext cx="1646605" cy="400110"/>
              </a:xfrm>
              <a:prstGeom prst="rect">
                <a:avLst/>
              </a:prstGeom>
              <a:noFill/>
              <a:ln w="9525">
                <a:noFill/>
                <a:miter lim="800000"/>
                <a:headEnd/>
                <a:tailEnd/>
              </a:ln>
            </p:spPr>
            <p:txBody>
              <a:bodyPr wrap="none">
                <a:spAutoFit/>
              </a:bodyPr>
              <a:lstStyle/>
              <a:p>
                <a:r>
                  <a:rPr lang="en-US" dirty="0">
                    <a:solidFill>
                      <a:srgbClr val="000000"/>
                    </a:solidFill>
                    <a:latin typeface="Symbol" pitchFamily="18" charset="2"/>
                  </a:rPr>
                  <a:t>g/2p</a:t>
                </a:r>
                <a:r>
                  <a:rPr lang="en-US" dirty="0">
                    <a:solidFill>
                      <a:srgbClr val="000000"/>
                    </a:solidFill>
                  </a:rPr>
                  <a:t> = </a:t>
                </a:r>
                <a:r>
                  <a:rPr lang="en-US" sz="2000" dirty="0">
                    <a:solidFill>
                      <a:srgbClr val="000000"/>
                    </a:solidFill>
                    <a:latin typeface="+mj-lt"/>
                  </a:rPr>
                  <a:t>20 MHz</a:t>
                </a:r>
              </a:p>
            </p:txBody>
          </p:sp>
          <p:sp>
            <p:nvSpPr>
              <p:cNvPr id="113" name="TextBox 124"/>
              <p:cNvSpPr txBox="1">
                <a:spLocks noChangeArrowheads="1"/>
              </p:cNvSpPr>
              <p:nvPr/>
            </p:nvSpPr>
            <p:spPr bwMode="auto">
              <a:xfrm>
                <a:off x="3886200" y="5334000"/>
                <a:ext cx="558800" cy="369888"/>
              </a:xfrm>
              <a:prstGeom prst="rect">
                <a:avLst/>
              </a:prstGeom>
              <a:noFill/>
              <a:ln w="9525">
                <a:noFill/>
                <a:miter lim="800000"/>
                <a:headEnd/>
                <a:tailEnd/>
              </a:ln>
            </p:spPr>
            <p:txBody>
              <a:bodyPr wrap="none">
                <a:spAutoFit/>
              </a:bodyPr>
              <a:lstStyle/>
              <a:p>
                <a:r>
                  <a:rPr lang="en-US" dirty="0">
                    <a:latin typeface="Times New Roman" pitchFamily="18" charset="0"/>
                  </a:rPr>
                  <a:t>F=1</a:t>
                </a:r>
              </a:p>
            </p:txBody>
          </p:sp>
          <p:sp>
            <p:nvSpPr>
              <p:cNvPr id="114" name="TextBox 125"/>
              <p:cNvSpPr txBox="1">
                <a:spLocks noChangeArrowheads="1"/>
              </p:cNvSpPr>
              <p:nvPr/>
            </p:nvSpPr>
            <p:spPr bwMode="auto">
              <a:xfrm>
                <a:off x="3048000" y="6096000"/>
                <a:ext cx="558800" cy="369888"/>
              </a:xfrm>
              <a:prstGeom prst="rect">
                <a:avLst/>
              </a:prstGeom>
              <a:noFill/>
              <a:ln w="9525">
                <a:noFill/>
                <a:miter lim="800000"/>
                <a:headEnd/>
                <a:tailEnd/>
              </a:ln>
            </p:spPr>
            <p:txBody>
              <a:bodyPr wrap="none">
                <a:spAutoFit/>
              </a:bodyPr>
              <a:lstStyle/>
              <a:p>
                <a:r>
                  <a:rPr lang="en-US">
                    <a:latin typeface="Times New Roman" pitchFamily="18" charset="0"/>
                  </a:rPr>
                  <a:t>F=0</a:t>
                </a:r>
              </a:p>
            </p:txBody>
          </p:sp>
          <p:sp>
            <p:nvSpPr>
              <p:cNvPr id="115" name="TextBox 126"/>
              <p:cNvSpPr txBox="1">
                <a:spLocks noChangeArrowheads="1"/>
              </p:cNvSpPr>
              <p:nvPr/>
            </p:nvSpPr>
            <p:spPr bwMode="auto">
              <a:xfrm>
                <a:off x="3860800" y="2754313"/>
                <a:ext cx="558800" cy="369887"/>
              </a:xfrm>
              <a:prstGeom prst="rect">
                <a:avLst/>
              </a:prstGeom>
              <a:noFill/>
              <a:ln w="9525">
                <a:noFill/>
                <a:miter lim="800000"/>
                <a:headEnd/>
                <a:tailEnd/>
              </a:ln>
            </p:spPr>
            <p:txBody>
              <a:bodyPr wrap="none">
                <a:spAutoFit/>
              </a:bodyPr>
              <a:lstStyle/>
              <a:p>
                <a:r>
                  <a:rPr lang="en-US">
                    <a:latin typeface="Times New Roman" pitchFamily="18" charset="0"/>
                  </a:rPr>
                  <a:t>F=1</a:t>
                </a:r>
              </a:p>
            </p:txBody>
          </p:sp>
          <p:sp>
            <p:nvSpPr>
              <p:cNvPr id="116" name="TextBox 127"/>
              <p:cNvSpPr txBox="1">
                <a:spLocks noChangeArrowheads="1"/>
              </p:cNvSpPr>
              <p:nvPr/>
            </p:nvSpPr>
            <p:spPr bwMode="auto">
              <a:xfrm>
                <a:off x="2946400" y="3200400"/>
                <a:ext cx="558800" cy="369887"/>
              </a:xfrm>
              <a:prstGeom prst="rect">
                <a:avLst/>
              </a:prstGeom>
              <a:noFill/>
              <a:ln w="9525">
                <a:noFill/>
                <a:miter lim="800000"/>
                <a:headEnd/>
                <a:tailEnd/>
              </a:ln>
            </p:spPr>
            <p:txBody>
              <a:bodyPr wrap="none">
                <a:spAutoFit/>
              </a:bodyPr>
              <a:lstStyle/>
              <a:p>
                <a:r>
                  <a:rPr lang="en-US">
                    <a:latin typeface="Times New Roman" pitchFamily="18" charset="0"/>
                  </a:rPr>
                  <a:t>F=0</a:t>
                </a:r>
              </a:p>
            </p:txBody>
          </p:sp>
          <p:sp>
            <p:nvSpPr>
              <p:cNvPr id="117" name="Oval 116"/>
              <p:cNvSpPr/>
              <p:nvPr/>
            </p:nvSpPr>
            <p:spPr>
              <a:xfrm>
                <a:off x="1261732" y="5606901"/>
                <a:ext cx="228600" cy="228600"/>
              </a:xfrm>
              <a:prstGeom prst="ellips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p:cNvSpPr/>
              <p:nvPr/>
            </p:nvSpPr>
            <p:spPr>
              <a:xfrm>
                <a:off x="2307266" y="5530701"/>
                <a:ext cx="228600" cy="228600"/>
              </a:xfrm>
              <a:prstGeom prst="ellips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61"/>
              <p:cNvSpPr>
                <a:spLocks noChangeArrowheads="1"/>
              </p:cNvSpPr>
              <p:nvPr/>
            </p:nvSpPr>
            <p:spPr bwMode="auto">
              <a:xfrm>
                <a:off x="2449513" y="5638800"/>
                <a:ext cx="522287" cy="369888"/>
              </a:xfrm>
              <a:prstGeom prst="rect">
                <a:avLst/>
              </a:prstGeom>
              <a:noFill/>
              <a:ln w="9525">
                <a:noFill/>
                <a:miter lim="800000"/>
                <a:headEnd/>
                <a:tailEnd/>
              </a:ln>
            </p:spPr>
            <p:txBody>
              <a:bodyPr wrap="none">
                <a:spAutoFit/>
              </a:bodyPr>
              <a:lstStyle/>
              <a:p>
                <a:r>
                  <a:rPr lang="en-US">
                    <a:solidFill>
                      <a:srgbClr val="000000"/>
                    </a:solidFill>
                    <a:latin typeface="Times New Roman" pitchFamily="18" charset="0"/>
                    <a:sym typeface="Symbol" pitchFamily="18" charset="2"/>
                  </a:rPr>
                  <a:t>|</a:t>
                </a:r>
                <a:r>
                  <a:rPr lang="en-US">
                    <a:solidFill>
                      <a:srgbClr val="000000"/>
                    </a:solidFill>
                    <a:latin typeface="Verdana" pitchFamily="34" charset="0"/>
                    <a:sym typeface="Symbol" pitchFamily="18" charset="2"/>
                  </a:rPr>
                  <a:t></a:t>
                </a:r>
                <a:r>
                  <a:rPr lang="en-US" baseline="-25000">
                    <a:solidFill>
                      <a:srgbClr val="000000"/>
                    </a:solidFill>
                    <a:cs typeface="Arial" charset="0"/>
                    <a:sym typeface="Symbol" pitchFamily="18" charset="2"/>
                  </a:rPr>
                  <a:t>z</a:t>
                </a:r>
                <a:r>
                  <a:rPr lang="en-US">
                    <a:solidFill>
                      <a:srgbClr val="000000"/>
                    </a:solidFill>
                    <a:latin typeface="Verdana" pitchFamily="34" charset="0"/>
                    <a:sym typeface="Symbol" pitchFamily="18" charset="2"/>
                  </a:rPr>
                  <a:t></a:t>
                </a:r>
              </a:p>
            </p:txBody>
          </p:sp>
          <p:sp>
            <p:nvSpPr>
              <p:cNvPr id="120" name="Oval 119"/>
              <p:cNvSpPr/>
              <p:nvPr/>
            </p:nvSpPr>
            <p:spPr>
              <a:xfrm>
                <a:off x="3257103" y="5452732"/>
                <a:ext cx="228600" cy="228600"/>
              </a:xfrm>
              <a:prstGeom prst="ellips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Text Box 26"/>
              <p:cNvSpPr txBox="1">
                <a:spLocks noChangeArrowheads="1"/>
              </p:cNvSpPr>
              <p:nvPr/>
            </p:nvSpPr>
            <p:spPr bwMode="auto">
              <a:xfrm>
                <a:off x="3937000" y="3048000"/>
                <a:ext cx="1143000" cy="400110"/>
              </a:xfrm>
              <a:prstGeom prst="rect">
                <a:avLst/>
              </a:prstGeom>
              <a:noFill/>
              <a:ln w="9525">
                <a:noFill/>
                <a:miter lim="800000"/>
                <a:headEnd/>
                <a:tailEnd/>
              </a:ln>
            </p:spPr>
            <p:txBody>
              <a:bodyPr>
                <a:spAutoFit/>
              </a:bodyPr>
              <a:lstStyle/>
              <a:p>
                <a:pPr>
                  <a:spcBef>
                    <a:spcPct val="50000"/>
                  </a:spcBef>
                </a:pPr>
                <a:r>
                  <a:rPr lang="en-US" sz="2000">
                    <a:solidFill>
                      <a:srgbClr val="000000"/>
                    </a:solidFill>
                    <a:latin typeface="+mj-lt"/>
                  </a:rPr>
                  <a:t>2.1 GHz</a:t>
                </a:r>
              </a:p>
            </p:txBody>
          </p:sp>
        </p:grpSp>
        <p:graphicFrame>
          <p:nvGraphicFramePr>
            <p:cNvPr id="78" name="Object 1"/>
            <p:cNvGraphicFramePr>
              <a:graphicFrameLocks noChangeAspect="1"/>
            </p:cNvGraphicFramePr>
            <p:nvPr/>
          </p:nvGraphicFramePr>
          <p:xfrm>
            <a:off x="3962400" y="5638800"/>
            <a:ext cx="749300" cy="406400"/>
          </p:xfrm>
          <a:graphic>
            <a:graphicData uri="http://schemas.openxmlformats.org/presentationml/2006/ole">
              <p:oleObj spid="_x0000_s317443" name="Equation" r:id="rId7" imgW="393480" imgH="215640" progId="Equation.3">
                <p:embed/>
              </p:oleObj>
            </a:graphicData>
          </a:graphic>
        </p:graphicFrame>
      </p:grpSp>
    </p:spTree>
    <p:extLst>
      <p:ext uri="{BB962C8B-B14F-4D97-AF65-F5344CB8AC3E}">
        <p14:creationId xmlns:p14="http://schemas.microsoft.com/office/powerpoint/2010/main" xmlns="" val="1019505998"/>
      </p:ext>
    </p:extLst>
  </p:cSld>
  <p:clrMapOvr>
    <a:masterClrMapping/>
  </p:clrMapOvr>
  <p:transition advTm="20467"/>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46433" name="Picture 4" descr="DSCF3269"/>
          <p:cNvPicPr>
            <a:picLocks noChangeAspect="1" noChangeArrowheads="1"/>
          </p:cNvPicPr>
          <p:nvPr/>
        </p:nvPicPr>
        <p:blipFill>
          <a:blip r:embed="rId4" cstate="print"/>
          <a:srcRect/>
          <a:stretch>
            <a:fillRect/>
          </a:stretch>
        </p:blipFill>
        <p:spPr bwMode="auto">
          <a:xfrm>
            <a:off x="0" y="1588"/>
            <a:ext cx="9144000" cy="6856412"/>
          </a:xfrm>
          <a:prstGeom prst="rect">
            <a:avLst/>
          </a:prstGeom>
          <a:noFill/>
          <a:ln w="9525">
            <a:noFill/>
            <a:miter lim="800000"/>
            <a:headEnd/>
            <a:tailEnd/>
          </a:ln>
        </p:spPr>
      </p:pic>
      <p:sp>
        <p:nvSpPr>
          <p:cNvPr id="146476" name="AutoShape 7"/>
          <p:cNvSpPr>
            <a:spLocks noChangeArrowheads="1"/>
          </p:cNvSpPr>
          <p:nvPr/>
        </p:nvSpPr>
        <p:spPr bwMode="auto">
          <a:xfrm rot="5400000">
            <a:off x="2851150" y="4319588"/>
            <a:ext cx="3136900" cy="1111250"/>
          </a:xfrm>
          <a:custGeom>
            <a:avLst/>
            <a:gdLst>
              <a:gd name="T0" fmla="*/ 13 w 21600"/>
              <a:gd name="T1" fmla="*/ 0 h 21600"/>
              <a:gd name="T2" fmla="*/ 8 w 21600"/>
              <a:gd name="T3" fmla="*/ 1 h 21600"/>
              <a:gd name="T4" fmla="*/ 4 w 21600"/>
              <a:gd name="T5" fmla="*/ 0 h 21600"/>
              <a:gd name="T6" fmla="*/ 8 w 21600"/>
              <a:gd name="T7" fmla="*/ 0 h 21600"/>
              <a:gd name="T8" fmla="*/ 0 60000 65536"/>
              <a:gd name="T9" fmla="*/ 0 60000 65536"/>
              <a:gd name="T10" fmla="*/ 0 60000 65536"/>
              <a:gd name="T11" fmla="*/ 0 60000 65536"/>
              <a:gd name="T12" fmla="*/ 6996 w 21600"/>
              <a:gd name="T13" fmla="*/ 7005 h 21600"/>
              <a:gd name="T14" fmla="*/ 14604 w 21600"/>
              <a:gd name="T15" fmla="*/ 14595 h 21600"/>
            </a:gdLst>
            <a:ahLst/>
            <a:cxnLst>
              <a:cxn ang="T8">
                <a:pos x="T0" y="T1"/>
              </a:cxn>
              <a:cxn ang="T9">
                <a:pos x="T2" y="T3"/>
              </a:cxn>
              <a:cxn ang="T10">
                <a:pos x="T4" y="T5"/>
              </a:cxn>
              <a:cxn ang="T11">
                <a:pos x="T6" y="T7"/>
              </a:cxn>
            </a:cxnLst>
            <a:rect l="T12" t="T13" r="T14" b="T15"/>
            <a:pathLst>
              <a:path w="21600" h="21600">
                <a:moveTo>
                  <a:pt x="0" y="0"/>
                </a:moveTo>
                <a:lnTo>
                  <a:pt x="10391" y="21600"/>
                </a:lnTo>
                <a:lnTo>
                  <a:pt x="11209" y="21600"/>
                </a:lnTo>
                <a:lnTo>
                  <a:pt x="21600" y="0"/>
                </a:lnTo>
                <a:close/>
              </a:path>
            </a:pathLst>
          </a:custGeom>
          <a:solidFill>
            <a:srgbClr val="FF0000">
              <a:alpha val="50195"/>
            </a:srgbClr>
          </a:solidFill>
          <a:ln w="28575">
            <a:solidFill>
              <a:srgbClr val="FF0000"/>
            </a:solidFill>
            <a:miter lim="800000"/>
            <a:headEnd/>
            <a:tailEnd/>
          </a:ln>
        </p:spPr>
        <p:txBody>
          <a:bodyPr wrap="none" anchor="ctr"/>
          <a:lstStyle/>
          <a:p>
            <a:endParaRPr lang="en-US"/>
          </a:p>
        </p:txBody>
      </p:sp>
      <p:pic>
        <p:nvPicPr>
          <p:cNvPr id="146477" name="Picture 17" descr="DSCF0018"/>
          <p:cNvPicPr>
            <a:picLocks noChangeAspect="1" noChangeArrowheads="1"/>
          </p:cNvPicPr>
          <p:nvPr/>
        </p:nvPicPr>
        <p:blipFill>
          <a:blip r:embed="rId5" cstate="print"/>
          <a:srcRect l="9639" t="6613" r="9036" b="12471"/>
          <a:stretch>
            <a:fillRect/>
          </a:stretch>
        </p:blipFill>
        <p:spPr bwMode="auto">
          <a:xfrm>
            <a:off x="4994275" y="3343276"/>
            <a:ext cx="4111625" cy="3068638"/>
          </a:xfrm>
          <a:prstGeom prst="rect">
            <a:avLst/>
          </a:prstGeom>
          <a:noFill/>
          <a:ln w="38100">
            <a:solidFill>
              <a:srgbClr val="FF0000"/>
            </a:solidFill>
            <a:miter lim="800000"/>
            <a:headEnd/>
            <a:tailEnd/>
          </a:ln>
        </p:spPr>
      </p:pic>
      <p:sp>
        <p:nvSpPr>
          <p:cNvPr id="146478" name="Rectangle 18"/>
          <p:cNvSpPr>
            <a:spLocks noChangeArrowheads="1"/>
          </p:cNvSpPr>
          <p:nvPr/>
        </p:nvSpPr>
        <p:spPr bwMode="auto">
          <a:xfrm>
            <a:off x="6964363" y="4903788"/>
            <a:ext cx="182563" cy="103188"/>
          </a:xfrm>
          <a:prstGeom prst="rect">
            <a:avLst/>
          </a:prstGeom>
          <a:noFill/>
          <a:ln w="28575">
            <a:solidFill>
              <a:srgbClr val="FF0000"/>
            </a:solidFill>
            <a:miter lim="800000"/>
            <a:headEnd/>
            <a:tailEnd/>
          </a:ln>
        </p:spPr>
        <p:txBody>
          <a:bodyPr wrap="none" anchor="ctr"/>
          <a:lstStyle/>
          <a:p>
            <a:endParaRPr lang="en-US">
              <a:latin typeface="Times New Roman" pitchFamily="18" charset="0"/>
            </a:endParaRPr>
          </a:p>
        </p:txBody>
      </p:sp>
      <p:grpSp>
        <p:nvGrpSpPr>
          <p:cNvPr id="2" name="Group 37"/>
          <p:cNvGrpSpPr/>
          <p:nvPr/>
        </p:nvGrpSpPr>
        <p:grpSpPr>
          <a:xfrm>
            <a:off x="6021234" y="4546390"/>
            <a:ext cx="990600" cy="804862"/>
            <a:chOff x="6021234" y="4572000"/>
            <a:chExt cx="990600" cy="804862"/>
          </a:xfrm>
        </p:grpSpPr>
        <p:sp>
          <p:nvSpPr>
            <p:cNvPr id="39" name="Line 87"/>
            <p:cNvSpPr>
              <a:spLocks noChangeShapeType="1"/>
            </p:cNvSpPr>
            <p:nvPr/>
          </p:nvSpPr>
          <p:spPr bwMode="auto">
            <a:xfrm>
              <a:off x="6819900" y="4572000"/>
              <a:ext cx="0" cy="381000"/>
            </a:xfrm>
            <a:prstGeom prst="line">
              <a:avLst/>
            </a:prstGeom>
            <a:noFill/>
            <a:ln w="9525">
              <a:solidFill>
                <a:srgbClr val="FFFF00"/>
              </a:solidFill>
              <a:round/>
              <a:headEnd/>
              <a:tailEnd type="triangle" w="med" len="med"/>
            </a:ln>
          </p:spPr>
          <p:txBody>
            <a:bodyPr wrap="none" anchor="ctr"/>
            <a:lstStyle/>
            <a:p>
              <a:pPr fontAlgn="auto">
                <a:spcBef>
                  <a:spcPts val="0"/>
                </a:spcBef>
                <a:spcAft>
                  <a:spcPts val="0"/>
                </a:spcAft>
              </a:pPr>
              <a:endParaRPr lang="en-US">
                <a:solidFill>
                  <a:prstClr val="white"/>
                </a:solidFill>
                <a:latin typeface="Book Antiqua"/>
              </a:endParaRPr>
            </a:p>
          </p:txBody>
        </p:sp>
        <p:sp>
          <p:nvSpPr>
            <p:cNvPr id="40" name="Line 88"/>
            <p:cNvSpPr>
              <a:spLocks noChangeShapeType="1"/>
            </p:cNvSpPr>
            <p:nvPr/>
          </p:nvSpPr>
          <p:spPr bwMode="auto">
            <a:xfrm rot="10800000">
              <a:off x="6819900" y="4995862"/>
              <a:ext cx="0" cy="381000"/>
            </a:xfrm>
            <a:prstGeom prst="line">
              <a:avLst/>
            </a:prstGeom>
            <a:noFill/>
            <a:ln w="9525">
              <a:solidFill>
                <a:srgbClr val="FFFF00"/>
              </a:solidFill>
              <a:round/>
              <a:headEnd/>
              <a:tailEnd type="triangle" w="med" len="med"/>
            </a:ln>
          </p:spPr>
          <p:txBody>
            <a:bodyPr wrap="none" anchor="ctr"/>
            <a:lstStyle/>
            <a:p>
              <a:pPr fontAlgn="auto">
                <a:spcBef>
                  <a:spcPts val="0"/>
                </a:spcBef>
                <a:spcAft>
                  <a:spcPts val="0"/>
                </a:spcAft>
              </a:pPr>
              <a:endParaRPr lang="en-US">
                <a:solidFill>
                  <a:prstClr val="white"/>
                </a:solidFill>
                <a:latin typeface="Book Antiqua"/>
              </a:endParaRPr>
            </a:p>
          </p:txBody>
        </p:sp>
        <p:sp>
          <p:nvSpPr>
            <p:cNvPr id="41" name="Text Box 89"/>
            <p:cNvSpPr txBox="1">
              <a:spLocks noChangeArrowheads="1"/>
            </p:cNvSpPr>
            <p:nvPr/>
          </p:nvSpPr>
          <p:spPr bwMode="auto">
            <a:xfrm>
              <a:off x="6021234" y="4702415"/>
              <a:ext cx="990600" cy="461665"/>
            </a:xfrm>
            <a:prstGeom prst="rect">
              <a:avLst/>
            </a:prstGeom>
            <a:noFill/>
            <a:ln w="9525">
              <a:noFill/>
              <a:miter lim="800000"/>
              <a:headEnd/>
              <a:tailEnd/>
            </a:ln>
          </p:spPr>
          <p:txBody>
            <a:bodyPr>
              <a:spAutoFit/>
            </a:bodyPr>
            <a:lstStyle/>
            <a:p>
              <a:pPr eaLnBrk="0" fontAlgn="auto" hangingPunct="0">
                <a:spcBef>
                  <a:spcPct val="50000"/>
                </a:spcBef>
                <a:spcAft>
                  <a:spcPts val="0"/>
                </a:spcAft>
              </a:pPr>
              <a:r>
                <a:rPr lang="en-US" altLang="zh-TW" b="1" dirty="0">
                  <a:solidFill>
                    <a:srgbClr val="FFFF00"/>
                  </a:solidFill>
                  <a:latin typeface="Book Antiqua"/>
                  <a:ea typeface="MS PGothic" pitchFamily="34" charset="-128"/>
                </a:rPr>
                <a:t>200</a:t>
              </a:r>
              <a:r>
                <a:rPr lang="en-US" altLang="zh-TW" b="1" dirty="0">
                  <a:solidFill>
                    <a:srgbClr val="FFFF00"/>
                  </a:solidFill>
                  <a:latin typeface="Symbol" pitchFamily="18" charset="2"/>
                  <a:ea typeface="MS PGothic" pitchFamily="34" charset="-128"/>
                  <a:sym typeface="Symbol" pitchFamily="18" charset="2"/>
                </a:rPr>
                <a:t></a:t>
              </a:r>
              <a:r>
                <a:rPr lang="en-US" altLang="zh-TW" b="1" dirty="0">
                  <a:solidFill>
                    <a:srgbClr val="FFFF00"/>
                  </a:solidFill>
                  <a:latin typeface="Book Antiqua"/>
                  <a:ea typeface="MS PGothic" pitchFamily="34" charset="-128"/>
                </a:rPr>
                <a:t>m</a:t>
              </a:r>
              <a:endParaRPr lang="en-US" altLang="zh-TW" sz="2400" b="1" dirty="0">
                <a:solidFill>
                  <a:srgbClr val="FFFF00"/>
                </a:solidFill>
                <a:latin typeface="Book Antiqua"/>
                <a:ea typeface="MS PGothic" pitchFamily="34" charset="-128"/>
              </a:endParaRPr>
            </a:p>
          </p:txBody>
        </p:sp>
      </p:grpSp>
      <p:grpSp>
        <p:nvGrpSpPr>
          <p:cNvPr id="3" name="Group 123"/>
          <p:cNvGrpSpPr/>
          <p:nvPr/>
        </p:nvGrpSpPr>
        <p:grpSpPr>
          <a:xfrm>
            <a:off x="152400" y="304800"/>
            <a:ext cx="4724400" cy="1828800"/>
            <a:chOff x="152400" y="304800"/>
            <a:chExt cx="4724400" cy="1828800"/>
          </a:xfrm>
        </p:grpSpPr>
        <p:sp>
          <p:nvSpPr>
            <p:cNvPr id="79" name="Rectangle 78"/>
            <p:cNvSpPr/>
            <p:nvPr/>
          </p:nvSpPr>
          <p:spPr bwMode="auto">
            <a:xfrm>
              <a:off x="152400" y="304800"/>
              <a:ext cx="4724400" cy="18288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1"/>
                </a:solidFill>
                <a:effectLst/>
                <a:latin typeface="Trebuchet MS" pitchFamily="34" charset="0"/>
              </a:endParaRPr>
            </a:p>
          </p:txBody>
        </p:sp>
        <p:grpSp>
          <p:nvGrpSpPr>
            <p:cNvPr id="4" name="Group 122"/>
            <p:cNvGrpSpPr/>
            <p:nvPr/>
          </p:nvGrpSpPr>
          <p:grpSpPr>
            <a:xfrm>
              <a:off x="298583" y="533400"/>
              <a:ext cx="4502017" cy="1577165"/>
              <a:chOff x="152400" y="533400"/>
              <a:chExt cx="4502017" cy="1577165"/>
            </a:xfrm>
          </p:grpSpPr>
          <p:sp>
            <p:nvSpPr>
              <p:cNvPr id="81" name="Line 3"/>
              <p:cNvSpPr>
                <a:spLocks noChangeShapeType="1"/>
              </p:cNvSpPr>
              <p:nvPr/>
            </p:nvSpPr>
            <p:spPr bwMode="auto">
              <a:xfrm>
                <a:off x="228600" y="1219200"/>
                <a:ext cx="838200" cy="0"/>
              </a:xfrm>
              <a:prstGeom prst="line">
                <a:avLst/>
              </a:prstGeom>
              <a:noFill/>
              <a:ln w="28575">
                <a:solidFill>
                  <a:schemeClr val="tx1"/>
                </a:solidFill>
                <a:round/>
                <a:headEnd/>
                <a:tailEnd/>
              </a:ln>
            </p:spPr>
            <p:txBody>
              <a:bodyPr/>
              <a:lstStyle/>
              <a:p>
                <a:endParaRPr lang="en-US"/>
              </a:p>
            </p:txBody>
          </p:sp>
          <p:sp>
            <p:nvSpPr>
              <p:cNvPr id="82" name="Line 4"/>
              <p:cNvSpPr>
                <a:spLocks noChangeShapeType="1"/>
              </p:cNvSpPr>
              <p:nvPr/>
            </p:nvSpPr>
            <p:spPr bwMode="auto">
              <a:xfrm>
                <a:off x="1346200" y="1066800"/>
                <a:ext cx="838200" cy="0"/>
              </a:xfrm>
              <a:prstGeom prst="line">
                <a:avLst/>
              </a:prstGeom>
              <a:noFill/>
              <a:ln w="28575">
                <a:solidFill>
                  <a:schemeClr val="tx1"/>
                </a:solidFill>
                <a:round/>
                <a:headEnd/>
                <a:tailEnd/>
              </a:ln>
            </p:spPr>
            <p:txBody>
              <a:bodyPr/>
              <a:lstStyle/>
              <a:p>
                <a:endParaRPr lang="en-US"/>
              </a:p>
            </p:txBody>
          </p:sp>
          <p:sp>
            <p:nvSpPr>
              <p:cNvPr id="83" name="Line 5"/>
              <p:cNvSpPr>
                <a:spLocks noChangeShapeType="1"/>
              </p:cNvSpPr>
              <p:nvPr/>
            </p:nvSpPr>
            <p:spPr bwMode="auto">
              <a:xfrm>
                <a:off x="2514600" y="914400"/>
                <a:ext cx="838200" cy="0"/>
              </a:xfrm>
              <a:prstGeom prst="line">
                <a:avLst/>
              </a:prstGeom>
              <a:noFill/>
              <a:ln w="28575">
                <a:solidFill>
                  <a:schemeClr val="tx1"/>
                </a:solidFill>
                <a:round/>
                <a:headEnd/>
                <a:tailEnd/>
              </a:ln>
            </p:spPr>
            <p:txBody>
              <a:bodyPr/>
              <a:lstStyle/>
              <a:p>
                <a:endParaRPr lang="en-US"/>
              </a:p>
            </p:txBody>
          </p:sp>
          <p:sp>
            <p:nvSpPr>
              <p:cNvPr id="84" name="Line 6"/>
              <p:cNvSpPr>
                <a:spLocks noChangeShapeType="1"/>
              </p:cNvSpPr>
              <p:nvPr/>
            </p:nvSpPr>
            <p:spPr bwMode="auto">
              <a:xfrm>
                <a:off x="1346200" y="1676400"/>
                <a:ext cx="838200" cy="0"/>
              </a:xfrm>
              <a:prstGeom prst="line">
                <a:avLst/>
              </a:prstGeom>
              <a:noFill/>
              <a:ln w="28575">
                <a:solidFill>
                  <a:schemeClr val="tx1"/>
                </a:solidFill>
                <a:round/>
                <a:headEnd/>
                <a:tailEnd/>
              </a:ln>
            </p:spPr>
            <p:txBody>
              <a:bodyPr/>
              <a:lstStyle/>
              <a:p>
                <a:endParaRPr lang="en-US"/>
              </a:p>
            </p:txBody>
          </p:sp>
          <p:sp>
            <p:nvSpPr>
              <p:cNvPr id="85" name="Line 79"/>
              <p:cNvSpPr>
                <a:spLocks noChangeShapeType="1"/>
              </p:cNvSpPr>
              <p:nvPr/>
            </p:nvSpPr>
            <p:spPr bwMode="auto">
              <a:xfrm flipV="1">
                <a:off x="2438400" y="1065213"/>
                <a:ext cx="0" cy="609600"/>
              </a:xfrm>
              <a:prstGeom prst="line">
                <a:avLst/>
              </a:prstGeom>
              <a:noFill/>
              <a:ln w="28575">
                <a:solidFill>
                  <a:schemeClr val="tx1"/>
                </a:solidFill>
                <a:round/>
                <a:headEnd type="triangle" w="med" len="med"/>
                <a:tailEnd type="triangle" w="med" len="med"/>
              </a:ln>
            </p:spPr>
            <p:txBody>
              <a:bodyPr/>
              <a:lstStyle/>
              <a:p>
                <a:endParaRPr lang="en-US"/>
              </a:p>
            </p:txBody>
          </p:sp>
          <p:sp>
            <p:nvSpPr>
              <p:cNvPr id="86" name="Text Box 81"/>
              <p:cNvSpPr txBox="1">
                <a:spLocks noChangeArrowheads="1"/>
              </p:cNvSpPr>
              <p:nvPr/>
            </p:nvSpPr>
            <p:spPr bwMode="auto">
              <a:xfrm>
                <a:off x="152400" y="1371600"/>
                <a:ext cx="838200" cy="457200"/>
              </a:xfrm>
              <a:prstGeom prst="rect">
                <a:avLst/>
              </a:prstGeom>
              <a:noFill/>
              <a:ln w="9525">
                <a:noFill/>
                <a:miter lim="800000"/>
                <a:headEnd/>
                <a:tailEnd/>
              </a:ln>
            </p:spPr>
            <p:txBody>
              <a:bodyPr>
                <a:spAutoFit/>
              </a:bodyPr>
              <a:lstStyle/>
              <a:p>
                <a:pPr>
                  <a:spcBef>
                    <a:spcPct val="50000"/>
                  </a:spcBef>
                </a:pPr>
                <a:r>
                  <a:rPr lang="en-US" sz="2400" baseline="30000" dirty="0">
                    <a:solidFill>
                      <a:srgbClr val="000000"/>
                    </a:solidFill>
                  </a:rPr>
                  <a:t>2</a:t>
                </a:r>
                <a:r>
                  <a:rPr lang="en-US" sz="2400" dirty="0">
                    <a:solidFill>
                      <a:srgbClr val="000000"/>
                    </a:solidFill>
                  </a:rPr>
                  <a:t>S</a:t>
                </a:r>
                <a:r>
                  <a:rPr lang="en-US" sz="2400" baseline="-25000" dirty="0">
                    <a:solidFill>
                      <a:srgbClr val="000000"/>
                    </a:solidFill>
                  </a:rPr>
                  <a:t>1/2</a:t>
                </a:r>
              </a:p>
            </p:txBody>
          </p:sp>
          <p:sp>
            <p:nvSpPr>
              <p:cNvPr id="89" name="Text Box 89"/>
              <p:cNvSpPr txBox="1">
                <a:spLocks noChangeArrowheads="1"/>
              </p:cNvSpPr>
              <p:nvPr/>
            </p:nvSpPr>
            <p:spPr bwMode="auto">
              <a:xfrm>
                <a:off x="2514600" y="1103313"/>
                <a:ext cx="2139817" cy="800219"/>
              </a:xfrm>
              <a:prstGeom prst="rect">
                <a:avLst/>
              </a:prstGeom>
              <a:noFill/>
              <a:ln w="9525">
                <a:noFill/>
                <a:miter lim="800000"/>
                <a:headEnd/>
                <a:tailEnd/>
              </a:ln>
            </p:spPr>
            <p:txBody>
              <a:bodyPr wrap="none">
                <a:spAutoFit/>
              </a:bodyPr>
              <a:lstStyle/>
              <a:p>
                <a:r>
                  <a:rPr lang="en-US" sz="1400" dirty="0" err="1">
                    <a:solidFill>
                      <a:srgbClr val="000000"/>
                    </a:solidFill>
                    <a:latin typeface="Symbol" pitchFamily="18" charset="2"/>
                  </a:rPr>
                  <a:t>n</a:t>
                </a:r>
                <a:r>
                  <a:rPr lang="en-US" sz="1400" i="1" baseline="-25000" dirty="0" err="1">
                    <a:solidFill>
                      <a:srgbClr val="000000"/>
                    </a:solidFill>
                    <a:latin typeface="Times New Roman" pitchFamily="18" charset="0"/>
                  </a:rPr>
                  <a:t>HF</a:t>
                </a:r>
                <a:r>
                  <a:rPr lang="en-US" sz="1400" dirty="0">
                    <a:solidFill>
                      <a:srgbClr val="000000"/>
                    </a:solidFill>
                  </a:rPr>
                  <a:t> </a:t>
                </a:r>
                <a:r>
                  <a:rPr lang="en-US" sz="1400">
                    <a:solidFill>
                      <a:srgbClr val="000000"/>
                    </a:solidFill>
                  </a:rPr>
                  <a:t>= </a:t>
                </a:r>
                <a:r>
                  <a:rPr lang="en-US" sz="1400" smtClean="0">
                    <a:solidFill>
                      <a:srgbClr val="000000"/>
                    </a:solidFill>
                  </a:rPr>
                  <a:t>12 642 812 118 </a:t>
                </a:r>
                <a:r>
                  <a:rPr lang="en-US" sz="1400" dirty="0" smtClean="0">
                    <a:solidFill>
                      <a:srgbClr val="000000"/>
                    </a:solidFill>
                  </a:rPr>
                  <a:t>Hz</a:t>
                </a:r>
              </a:p>
              <a:p>
                <a:r>
                  <a:rPr lang="en-US" sz="1400" dirty="0" smtClean="0">
                    <a:solidFill>
                      <a:srgbClr val="000000"/>
                    </a:solidFill>
                  </a:rPr>
                  <a:t> </a:t>
                </a:r>
                <a:r>
                  <a:rPr lang="en-US" sz="1400" dirty="0">
                    <a:solidFill>
                      <a:srgbClr val="FF0000"/>
                    </a:solidFill>
                  </a:rPr>
                  <a:t>+ 311B</a:t>
                </a:r>
                <a:r>
                  <a:rPr lang="en-US" sz="1400" baseline="30000" dirty="0">
                    <a:solidFill>
                      <a:srgbClr val="FF0000"/>
                    </a:solidFill>
                  </a:rPr>
                  <a:t>2</a:t>
                </a:r>
                <a:r>
                  <a:rPr lang="en-US" sz="1400" dirty="0">
                    <a:solidFill>
                      <a:srgbClr val="000000"/>
                    </a:solidFill>
                  </a:rPr>
                  <a:t> </a:t>
                </a:r>
                <a:r>
                  <a:rPr lang="en-US" sz="1400" dirty="0" smtClean="0">
                    <a:solidFill>
                      <a:srgbClr val="000000"/>
                    </a:solidFill>
                  </a:rPr>
                  <a:t>Hz/G</a:t>
                </a:r>
                <a:r>
                  <a:rPr lang="en-US" sz="1400" baseline="30000" dirty="0" smtClean="0">
                    <a:solidFill>
                      <a:srgbClr val="000000"/>
                    </a:solidFill>
                  </a:rPr>
                  <a:t>2</a:t>
                </a:r>
              </a:p>
              <a:p>
                <a:endParaRPr lang="en-US" dirty="0">
                  <a:solidFill>
                    <a:srgbClr val="000000"/>
                  </a:solidFill>
                </a:endParaRPr>
              </a:p>
            </p:txBody>
          </p:sp>
          <p:sp>
            <p:nvSpPr>
              <p:cNvPr id="90" name="Text Box 60"/>
              <p:cNvSpPr txBox="1">
                <a:spLocks noChangeArrowheads="1"/>
              </p:cNvSpPr>
              <p:nvPr/>
            </p:nvSpPr>
            <p:spPr bwMode="auto">
              <a:xfrm>
                <a:off x="1185532" y="1740677"/>
                <a:ext cx="1309688" cy="369888"/>
              </a:xfrm>
              <a:prstGeom prst="rect">
                <a:avLst/>
              </a:prstGeom>
              <a:noFill/>
              <a:ln w="9525">
                <a:noFill/>
                <a:miter lim="800000"/>
                <a:headEnd/>
                <a:tailEnd/>
              </a:ln>
            </p:spPr>
            <p:txBody>
              <a:bodyPr wrap="none">
                <a:spAutoFit/>
              </a:bodyPr>
              <a:lstStyle/>
              <a:p>
                <a:r>
                  <a:rPr lang="en-US" dirty="0">
                    <a:solidFill>
                      <a:srgbClr val="000000"/>
                    </a:solidFill>
                    <a:latin typeface="Times New Roman" pitchFamily="18" charset="0"/>
                    <a:sym typeface="Symbol" pitchFamily="18" charset="2"/>
                  </a:rPr>
                  <a:t>|</a:t>
                </a:r>
                <a:r>
                  <a:rPr lang="en-US" baseline="-25000" dirty="0">
                    <a:solidFill>
                      <a:srgbClr val="000000"/>
                    </a:solidFill>
                    <a:latin typeface="+mj-lt"/>
                    <a:sym typeface="Symbol" pitchFamily="18" charset="2"/>
                  </a:rPr>
                  <a:t>z</a:t>
                </a:r>
                <a:r>
                  <a:rPr lang="en-US" dirty="0">
                    <a:solidFill>
                      <a:srgbClr val="000000"/>
                    </a:solidFill>
                    <a:latin typeface="Times New Roman" pitchFamily="18" charset="0"/>
                    <a:sym typeface="Symbol" pitchFamily="18" charset="2"/>
                  </a:rPr>
                  <a:t></a:t>
                </a:r>
                <a:r>
                  <a:rPr lang="en-US" dirty="0">
                    <a:solidFill>
                      <a:srgbClr val="000000"/>
                    </a:solidFill>
                    <a:latin typeface="Verdana" pitchFamily="34" charset="0"/>
                    <a:sym typeface="Symbol" pitchFamily="18" charset="2"/>
                  </a:rPr>
                  <a:t> = </a:t>
                </a:r>
                <a:r>
                  <a:rPr lang="en-US" dirty="0">
                    <a:solidFill>
                      <a:srgbClr val="000000"/>
                    </a:solidFill>
                    <a:latin typeface="Times New Roman" pitchFamily="18" charset="0"/>
                    <a:sym typeface="Symbol" pitchFamily="18" charset="2"/>
                  </a:rPr>
                  <a:t>|</a:t>
                </a:r>
                <a:r>
                  <a:rPr lang="en-US" dirty="0">
                    <a:solidFill>
                      <a:srgbClr val="000000"/>
                    </a:solidFill>
                    <a:cs typeface="Arial" charset="0"/>
                    <a:sym typeface="Symbol" pitchFamily="18" charset="2"/>
                  </a:rPr>
                  <a:t>0,0</a:t>
                </a:r>
                <a:r>
                  <a:rPr lang="en-US" dirty="0">
                    <a:solidFill>
                      <a:srgbClr val="000000"/>
                    </a:solidFill>
                    <a:latin typeface="Verdana" pitchFamily="34" charset="0"/>
                    <a:sym typeface="Symbol" pitchFamily="18" charset="2"/>
                  </a:rPr>
                  <a:t></a:t>
                </a:r>
                <a:endParaRPr lang="en-US" dirty="0">
                  <a:solidFill>
                    <a:srgbClr val="000000"/>
                  </a:solidFill>
                  <a:latin typeface="Times New Roman" pitchFamily="18" charset="0"/>
                  <a:sym typeface="Symbol" pitchFamily="18" charset="2"/>
                </a:endParaRPr>
              </a:p>
            </p:txBody>
          </p:sp>
          <p:sp>
            <p:nvSpPr>
              <p:cNvPr id="91" name="Rectangle 61"/>
              <p:cNvSpPr>
                <a:spLocks noChangeArrowheads="1"/>
              </p:cNvSpPr>
              <p:nvPr/>
            </p:nvSpPr>
            <p:spPr bwMode="auto">
              <a:xfrm>
                <a:off x="1182771" y="609600"/>
                <a:ext cx="1321196" cy="369332"/>
              </a:xfrm>
              <a:prstGeom prst="rect">
                <a:avLst/>
              </a:prstGeom>
              <a:noFill/>
              <a:ln w="9525">
                <a:noFill/>
                <a:miter lim="800000"/>
                <a:headEnd/>
                <a:tailEnd/>
              </a:ln>
            </p:spPr>
            <p:txBody>
              <a:bodyPr wrap="none">
                <a:spAutoFit/>
              </a:bodyPr>
              <a:lstStyle/>
              <a:p>
                <a:r>
                  <a:rPr lang="en-US" dirty="0">
                    <a:solidFill>
                      <a:srgbClr val="000000"/>
                    </a:solidFill>
                    <a:latin typeface="Times New Roman" pitchFamily="18" charset="0"/>
                    <a:sym typeface="Symbol" pitchFamily="18" charset="2"/>
                  </a:rPr>
                  <a:t>|</a:t>
                </a:r>
                <a:r>
                  <a:rPr lang="en-US" dirty="0">
                    <a:solidFill>
                      <a:srgbClr val="000000"/>
                    </a:solidFill>
                    <a:latin typeface="Verdana" pitchFamily="34" charset="0"/>
                    <a:sym typeface="Symbol" pitchFamily="18" charset="2"/>
                  </a:rPr>
                  <a:t></a:t>
                </a:r>
                <a:r>
                  <a:rPr lang="en-US" baseline="-25000" dirty="0">
                    <a:solidFill>
                      <a:srgbClr val="000000"/>
                    </a:solidFill>
                    <a:latin typeface="+mj-lt"/>
                    <a:sym typeface="Symbol" pitchFamily="18" charset="2"/>
                  </a:rPr>
                  <a:t>z</a:t>
                </a:r>
                <a:r>
                  <a:rPr lang="en-US" dirty="0">
                    <a:solidFill>
                      <a:srgbClr val="000000"/>
                    </a:solidFill>
                    <a:latin typeface="Verdana" pitchFamily="34" charset="0"/>
                    <a:sym typeface="Symbol" pitchFamily="18" charset="2"/>
                  </a:rPr>
                  <a:t> = </a:t>
                </a:r>
                <a:r>
                  <a:rPr lang="en-US" dirty="0" smtClean="0">
                    <a:solidFill>
                      <a:srgbClr val="000000"/>
                    </a:solidFill>
                    <a:latin typeface="Times New Roman" pitchFamily="18" charset="0"/>
                    <a:sym typeface="Symbol" pitchFamily="18" charset="2"/>
                  </a:rPr>
                  <a:t>|</a:t>
                </a:r>
                <a:r>
                  <a:rPr lang="en-US" dirty="0" smtClean="0">
                    <a:solidFill>
                      <a:srgbClr val="000000"/>
                    </a:solidFill>
                    <a:cs typeface="Arial" charset="0"/>
                    <a:sym typeface="Symbol" pitchFamily="18" charset="2"/>
                  </a:rPr>
                  <a:t>1,0</a:t>
                </a:r>
                <a:r>
                  <a:rPr lang="en-US" dirty="0" smtClean="0">
                    <a:solidFill>
                      <a:srgbClr val="000000"/>
                    </a:solidFill>
                    <a:latin typeface="Verdana" pitchFamily="34" charset="0"/>
                    <a:sym typeface="Symbol" pitchFamily="18" charset="2"/>
                  </a:rPr>
                  <a:t></a:t>
                </a:r>
                <a:endParaRPr lang="en-US" dirty="0">
                  <a:solidFill>
                    <a:srgbClr val="000000"/>
                  </a:solidFill>
                  <a:latin typeface="Verdana" pitchFamily="34" charset="0"/>
                  <a:sym typeface="Symbol" pitchFamily="18" charset="2"/>
                </a:endParaRPr>
              </a:p>
            </p:txBody>
          </p:sp>
          <p:sp>
            <p:nvSpPr>
              <p:cNvPr id="92" name="Rectangle 19"/>
              <p:cNvSpPr>
                <a:spLocks noChangeArrowheads="1"/>
              </p:cNvSpPr>
              <p:nvPr/>
            </p:nvSpPr>
            <p:spPr bwMode="auto">
              <a:xfrm>
                <a:off x="2649505" y="533400"/>
                <a:ext cx="627095" cy="369332"/>
              </a:xfrm>
              <a:prstGeom prst="rect">
                <a:avLst/>
              </a:prstGeom>
              <a:noFill/>
              <a:ln w="9525">
                <a:noFill/>
                <a:miter lim="800000"/>
                <a:headEnd/>
                <a:tailEnd/>
              </a:ln>
            </p:spPr>
            <p:txBody>
              <a:bodyPr wrap="none">
                <a:spAutoFit/>
              </a:bodyPr>
              <a:lstStyle/>
              <a:p>
                <a:r>
                  <a:rPr lang="en-US" dirty="0" smtClean="0">
                    <a:solidFill>
                      <a:srgbClr val="000000"/>
                    </a:solidFill>
                    <a:latin typeface="Times New Roman" pitchFamily="18" charset="0"/>
                    <a:sym typeface="Symbol" pitchFamily="18" charset="2"/>
                  </a:rPr>
                  <a:t>|</a:t>
                </a:r>
                <a:r>
                  <a:rPr lang="en-US" dirty="0" smtClean="0">
                    <a:solidFill>
                      <a:srgbClr val="000000"/>
                    </a:solidFill>
                    <a:cs typeface="Arial" charset="0"/>
                    <a:sym typeface="Symbol" pitchFamily="18" charset="2"/>
                  </a:rPr>
                  <a:t>1,1</a:t>
                </a:r>
                <a:r>
                  <a:rPr lang="en-US" dirty="0" smtClean="0">
                    <a:solidFill>
                      <a:srgbClr val="000000"/>
                    </a:solidFill>
                    <a:latin typeface="Verdana" pitchFamily="34" charset="0"/>
                    <a:sym typeface="Symbol" pitchFamily="18" charset="2"/>
                  </a:rPr>
                  <a:t></a:t>
                </a:r>
                <a:endParaRPr lang="en-US" dirty="0">
                  <a:latin typeface="Times New Roman" pitchFamily="18" charset="0"/>
                </a:endParaRPr>
              </a:p>
            </p:txBody>
          </p:sp>
          <p:sp>
            <p:nvSpPr>
              <p:cNvPr id="93" name="Rectangle 20"/>
              <p:cNvSpPr>
                <a:spLocks noChangeArrowheads="1"/>
              </p:cNvSpPr>
              <p:nvPr/>
            </p:nvSpPr>
            <p:spPr bwMode="auto">
              <a:xfrm>
                <a:off x="304800" y="849868"/>
                <a:ext cx="704039" cy="369332"/>
              </a:xfrm>
              <a:prstGeom prst="rect">
                <a:avLst/>
              </a:prstGeom>
              <a:noFill/>
              <a:ln w="9525">
                <a:noFill/>
                <a:miter lim="800000"/>
                <a:headEnd/>
                <a:tailEnd/>
              </a:ln>
            </p:spPr>
            <p:txBody>
              <a:bodyPr wrap="none">
                <a:spAutoFit/>
              </a:bodyPr>
              <a:lstStyle/>
              <a:p>
                <a:r>
                  <a:rPr lang="en-US" dirty="0" smtClean="0">
                    <a:solidFill>
                      <a:srgbClr val="000000"/>
                    </a:solidFill>
                    <a:latin typeface="Times New Roman" pitchFamily="18" charset="0"/>
                    <a:sym typeface="Symbol" pitchFamily="18" charset="2"/>
                  </a:rPr>
                  <a:t>|</a:t>
                </a:r>
                <a:r>
                  <a:rPr lang="en-US" dirty="0" smtClean="0">
                    <a:solidFill>
                      <a:srgbClr val="000000"/>
                    </a:solidFill>
                    <a:cs typeface="Arial" charset="0"/>
                    <a:sym typeface="Symbol" pitchFamily="18" charset="2"/>
                  </a:rPr>
                  <a:t>1</a:t>
                </a:r>
                <a:r>
                  <a:rPr lang="en-US" dirty="0">
                    <a:solidFill>
                      <a:srgbClr val="000000"/>
                    </a:solidFill>
                    <a:cs typeface="Arial" charset="0"/>
                    <a:sym typeface="Symbol" pitchFamily="18" charset="2"/>
                  </a:rPr>
                  <a:t>,-</a:t>
                </a:r>
                <a:r>
                  <a:rPr lang="en-US" dirty="0" smtClean="0">
                    <a:solidFill>
                      <a:srgbClr val="000000"/>
                    </a:solidFill>
                    <a:cs typeface="Arial" charset="0"/>
                    <a:sym typeface="Symbol" pitchFamily="18" charset="2"/>
                  </a:rPr>
                  <a:t>1</a:t>
                </a:r>
                <a:r>
                  <a:rPr lang="en-US" dirty="0" smtClean="0">
                    <a:solidFill>
                      <a:srgbClr val="000000"/>
                    </a:solidFill>
                    <a:latin typeface="Verdana" pitchFamily="34" charset="0"/>
                    <a:sym typeface="Symbol" pitchFamily="18" charset="2"/>
                  </a:rPr>
                  <a:t></a:t>
                </a:r>
                <a:endParaRPr lang="en-US" dirty="0">
                  <a:latin typeface="Times New Roman" pitchFamily="18" charset="0"/>
                </a:endParaRPr>
              </a:p>
            </p:txBody>
          </p:sp>
          <p:sp>
            <p:nvSpPr>
              <p:cNvPr id="42" name="Oval 41"/>
              <p:cNvSpPr/>
              <p:nvPr/>
            </p:nvSpPr>
            <p:spPr>
              <a:xfrm>
                <a:off x="1659148" y="948904"/>
                <a:ext cx="228600" cy="228600"/>
              </a:xfrm>
              <a:prstGeom prst="ellips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1659148" y="1558504"/>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46468" name="Line 9"/>
          <p:cNvSpPr>
            <a:spLocks noChangeShapeType="1"/>
          </p:cNvSpPr>
          <p:nvPr/>
        </p:nvSpPr>
        <p:spPr bwMode="auto">
          <a:xfrm flipH="1" flipV="1">
            <a:off x="5029200" y="2133600"/>
            <a:ext cx="1941450" cy="2754314"/>
          </a:xfrm>
          <a:prstGeom prst="line">
            <a:avLst/>
          </a:prstGeom>
          <a:noFill/>
          <a:ln w="38100">
            <a:solidFill>
              <a:srgbClr val="355D7E"/>
            </a:solidFill>
            <a:round/>
            <a:headEnd/>
            <a:tailEnd/>
          </a:ln>
        </p:spPr>
        <p:txBody>
          <a:bodyPr/>
          <a:lstStyle/>
          <a:p>
            <a:endParaRPr lang="en-US"/>
          </a:p>
        </p:txBody>
      </p:sp>
      <p:sp>
        <p:nvSpPr>
          <p:cNvPr id="146469" name="Line 10"/>
          <p:cNvSpPr>
            <a:spLocks noChangeShapeType="1"/>
          </p:cNvSpPr>
          <p:nvPr/>
        </p:nvSpPr>
        <p:spPr bwMode="auto">
          <a:xfrm flipH="1">
            <a:off x="7153211" y="2133600"/>
            <a:ext cx="1838388" cy="2763839"/>
          </a:xfrm>
          <a:prstGeom prst="line">
            <a:avLst/>
          </a:prstGeom>
          <a:noFill/>
          <a:ln w="38100">
            <a:solidFill>
              <a:srgbClr val="355D7E"/>
            </a:solidFill>
            <a:round/>
            <a:headEnd/>
            <a:tailEnd/>
          </a:ln>
        </p:spPr>
        <p:txBody>
          <a:bodyPr/>
          <a:lstStyle/>
          <a:p>
            <a:endParaRPr lang="en-US"/>
          </a:p>
        </p:txBody>
      </p:sp>
      <p:grpSp>
        <p:nvGrpSpPr>
          <p:cNvPr id="5" name="Group 74"/>
          <p:cNvGrpSpPr/>
          <p:nvPr/>
        </p:nvGrpSpPr>
        <p:grpSpPr>
          <a:xfrm>
            <a:off x="4991100" y="304800"/>
            <a:ext cx="4038599" cy="1828800"/>
            <a:chOff x="4991100" y="990600"/>
            <a:chExt cx="4038599" cy="1828800"/>
          </a:xfrm>
        </p:grpSpPr>
        <p:sp>
          <p:nvSpPr>
            <p:cNvPr id="146470" name="Rectangle 11"/>
            <p:cNvSpPr>
              <a:spLocks noChangeArrowheads="1"/>
            </p:cNvSpPr>
            <p:nvPr/>
          </p:nvSpPr>
          <p:spPr bwMode="auto">
            <a:xfrm>
              <a:off x="4991100" y="990600"/>
              <a:ext cx="4038599" cy="1828800"/>
            </a:xfrm>
            <a:prstGeom prst="rect">
              <a:avLst/>
            </a:prstGeom>
            <a:solidFill>
              <a:schemeClr val="tx1"/>
            </a:solidFill>
            <a:ln w="28575">
              <a:solidFill>
                <a:srgbClr val="355D7E"/>
              </a:solidFill>
              <a:miter lim="800000"/>
              <a:headEnd/>
              <a:tailEnd/>
            </a:ln>
          </p:spPr>
          <p:txBody>
            <a:bodyPr wrap="none" anchor="ctr"/>
            <a:lstStyle/>
            <a:p>
              <a:endParaRPr lang="en-US">
                <a:latin typeface="Times New Roman" pitchFamily="18" charset="0"/>
              </a:endParaRPr>
            </a:p>
          </p:txBody>
        </p:sp>
        <p:sp>
          <p:nvSpPr>
            <p:cNvPr id="146474" name="Text Box 16"/>
            <p:cNvSpPr txBox="1">
              <a:spLocks noChangeArrowheads="1"/>
            </p:cNvSpPr>
            <p:nvPr/>
          </p:nvSpPr>
          <p:spPr bwMode="auto">
            <a:xfrm>
              <a:off x="5443475" y="1055688"/>
              <a:ext cx="1249363" cy="584200"/>
            </a:xfrm>
            <a:prstGeom prst="rect">
              <a:avLst/>
            </a:prstGeom>
            <a:noFill/>
            <a:ln w="9525">
              <a:noFill/>
              <a:miter lim="800000"/>
              <a:headEnd/>
              <a:tailEnd/>
            </a:ln>
          </p:spPr>
          <p:txBody>
            <a:bodyPr wrap="none">
              <a:spAutoFit/>
            </a:bodyPr>
            <a:lstStyle/>
            <a:p>
              <a:r>
                <a:rPr lang="en-US" sz="3200" baseline="30000" dirty="0">
                  <a:solidFill>
                    <a:srgbClr val="FFFFFF"/>
                  </a:solidFill>
                  <a:latin typeface="Times New Roman" pitchFamily="18" charset="0"/>
                </a:rPr>
                <a:t>171</a:t>
              </a:r>
              <a:r>
                <a:rPr lang="en-US" sz="3200" dirty="0">
                  <a:solidFill>
                    <a:srgbClr val="FFFFFF"/>
                  </a:solidFill>
                  <a:latin typeface="Times New Roman" pitchFamily="18" charset="0"/>
                </a:rPr>
                <a:t>Yb</a:t>
              </a:r>
              <a:r>
                <a:rPr lang="en-US" sz="3200" baseline="30000" dirty="0">
                  <a:solidFill>
                    <a:srgbClr val="FFFFFF"/>
                  </a:solidFill>
                  <a:latin typeface="Times New Roman" pitchFamily="18" charset="0"/>
                </a:rPr>
                <a:t>+</a:t>
              </a:r>
              <a:endParaRPr lang="en-US" sz="3200" dirty="0">
                <a:solidFill>
                  <a:srgbClr val="FFFFFF"/>
                </a:solidFill>
                <a:latin typeface="Times New Roman" pitchFamily="18" charset="0"/>
              </a:endParaRPr>
            </a:p>
          </p:txBody>
        </p:sp>
        <p:grpSp>
          <p:nvGrpSpPr>
            <p:cNvPr id="6" name="Group 44"/>
            <p:cNvGrpSpPr/>
            <p:nvPr/>
          </p:nvGrpSpPr>
          <p:grpSpPr>
            <a:xfrm>
              <a:off x="6705600" y="1981200"/>
              <a:ext cx="669925" cy="369888"/>
              <a:chOff x="7331075" y="2181100"/>
              <a:chExt cx="669925" cy="369888"/>
            </a:xfrm>
          </p:grpSpPr>
          <p:sp>
            <p:nvSpPr>
              <p:cNvPr id="146475" name="Line 20"/>
              <p:cNvSpPr>
                <a:spLocks noChangeShapeType="1"/>
              </p:cNvSpPr>
              <p:nvPr/>
            </p:nvSpPr>
            <p:spPr bwMode="auto">
              <a:xfrm>
                <a:off x="7570725" y="2247901"/>
                <a:ext cx="182563" cy="0"/>
              </a:xfrm>
              <a:prstGeom prst="line">
                <a:avLst/>
              </a:prstGeom>
              <a:noFill/>
              <a:ln w="28575">
                <a:solidFill>
                  <a:srgbClr val="FFFFFF"/>
                </a:solidFill>
                <a:round/>
                <a:headEnd/>
                <a:tailEnd/>
              </a:ln>
            </p:spPr>
            <p:txBody>
              <a:bodyPr/>
              <a:lstStyle/>
              <a:p>
                <a:endParaRPr lang="en-US"/>
              </a:p>
            </p:txBody>
          </p:sp>
          <p:sp>
            <p:nvSpPr>
              <p:cNvPr id="36" name="Text Box 13"/>
              <p:cNvSpPr txBox="1">
                <a:spLocks noChangeArrowheads="1"/>
              </p:cNvSpPr>
              <p:nvPr/>
            </p:nvSpPr>
            <p:spPr bwMode="auto">
              <a:xfrm>
                <a:off x="7331075" y="2181100"/>
                <a:ext cx="669925" cy="369888"/>
              </a:xfrm>
              <a:prstGeom prst="rect">
                <a:avLst/>
              </a:prstGeom>
              <a:noFill/>
              <a:ln w="9525">
                <a:noFill/>
                <a:miter lim="800000"/>
                <a:headEnd/>
                <a:tailEnd/>
              </a:ln>
            </p:spPr>
            <p:txBody>
              <a:bodyPr wrap="none">
                <a:spAutoFit/>
              </a:bodyPr>
              <a:lstStyle/>
              <a:p>
                <a:r>
                  <a:rPr lang="en-US" dirty="0">
                    <a:solidFill>
                      <a:srgbClr val="FBFBFB"/>
                    </a:solidFill>
                    <a:latin typeface="Times New Roman" pitchFamily="18" charset="0"/>
                  </a:rPr>
                  <a:t>2 </a:t>
                </a:r>
                <a:r>
                  <a:rPr lang="en-US" dirty="0">
                    <a:solidFill>
                      <a:srgbClr val="FBFBFB"/>
                    </a:solidFill>
                    <a:latin typeface="Symbol" pitchFamily="18" charset="2"/>
                  </a:rPr>
                  <a:t>m</a:t>
                </a:r>
                <a:r>
                  <a:rPr lang="en-US" dirty="0">
                    <a:solidFill>
                      <a:srgbClr val="FBFBFB"/>
                    </a:solidFill>
                    <a:latin typeface="Times New Roman" pitchFamily="18" charset="0"/>
                  </a:rPr>
                  <a:t>m</a:t>
                </a:r>
              </a:p>
            </p:txBody>
          </p:sp>
        </p:grpSp>
      </p:grpSp>
      <p:sp>
        <p:nvSpPr>
          <p:cNvPr id="74" name="Rectangle 73"/>
          <p:cNvSpPr/>
          <p:nvPr/>
        </p:nvSpPr>
        <p:spPr bwMode="auto">
          <a:xfrm>
            <a:off x="152400" y="2438400"/>
            <a:ext cx="4724400" cy="42672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1"/>
              </a:solidFill>
              <a:effectLst/>
              <a:latin typeface="Trebuchet MS" pitchFamily="34" charset="0"/>
            </a:endParaRPr>
          </a:p>
        </p:txBody>
      </p:sp>
      <p:grpSp>
        <p:nvGrpSpPr>
          <p:cNvPr id="141" name="Group 140"/>
          <p:cNvGrpSpPr/>
          <p:nvPr/>
        </p:nvGrpSpPr>
        <p:grpSpPr>
          <a:xfrm>
            <a:off x="127000" y="2473325"/>
            <a:ext cx="4902200" cy="4156075"/>
            <a:chOff x="203200" y="2473325"/>
            <a:chExt cx="4902200" cy="4156075"/>
          </a:xfrm>
        </p:grpSpPr>
        <p:sp>
          <p:nvSpPr>
            <p:cNvPr id="142" name="Text Box 26"/>
            <p:cNvSpPr txBox="1">
              <a:spLocks noChangeArrowheads="1"/>
            </p:cNvSpPr>
            <p:nvPr/>
          </p:nvSpPr>
          <p:spPr bwMode="auto">
            <a:xfrm>
              <a:off x="3937000" y="3048000"/>
              <a:ext cx="1143000" cy="400110"/>
            </a:xfrm>
            <a:prstGeom prst="rect">
              <a:avLst/>
            </a:prstGeom>
            <a:noFill/>
            <a:ln w="9525">
              <a:noFill/>
              <a:miter lim="800000"/>
              <a:headEnd/>
              <a:tailEnd/>
            </a:ln>
          </p:spPr>
          <p:txBody>
            <a:bodyPr>
              <a:spAutoFit/>
            </a:bodyPr>
            <a:lstStyle/>
            <a:p>
              <a:pPr>
                <a:spcBef>
                  <a:spcPct val="50000"/>
                </a:spcBef>
              </a:pPr>
              <a:r>
                <a:rPr lang="en-US" sz="2000">
                  <a:solidFill>
                    <a:srgbClr val="000000"/>
                  </a:solidFill>
                  <a:latin typeface="+mj-lt"/>
                </a:rPr>
                <a:t>2.1 GHz</a:t>
              </a:r>
            </a:p>
          </p:txBody>
        </p:sp>
        <p:sp>
          <p:nvSpPr>
            <p:cNvPr id="143" name="Text Box 27"/>
            <p:cNvSpPr txBox="1">
              <a:spLocks noChangeArrowheads="1"/>
            </p:cNvSpPr>
            <p:nvPr/>
          </p:nvSpPr>
          <p:spPr bwMode="auto">
            <a:xfrm>
              <a:off x="3886200" y="5943600"/>
              <a:ext cx="1219200" cy="400110"/>
            </a:xfrm>
            <a:prstGeom prst="rect">
              <a:avLst/>
            </a:prstGeom>
            <a:noFill/>
            <a:ln w="9525">
              <a:noFill/>
              <a:miter lim="800000"/>
              <a:headEnd/>
              <a:tailEnd/>
            </a:ln>
          </p:spPr>
          <p:txBody>
            <a:bodyPr>
              <a:spAutoFit/>
            </a:bodyPr>
            <a:lstStyle/>
            <a:p>
              <a:pPr>
                <a:spcBef>
                  <a:spcPct val="50000"/>
                </a:spcBef>
              </a:pPr>
              <a:r>
                <a:rPr lang="en-US" sz="2000" dirty="0">
                  <a:solidFill>
                    <a:srgbClr val="000000"/>
                  </a:solidFill>
                  <a:latin typeface="+mj-lt"/>
                </a:rPr>
                <a:t>12.6 GHz</a:t>
              </a:r>
            </a:p>
          </p:txBody>
        </p:sp>
        <p:grpSp>
          <p:nvGrpSpPr>
            <p:cNvPr id="144" name="Group 38"/>
            <p:cNvGrpSpPr/>
            <p:nvPr/>
          </p:nvGrpSpPr>
          <p:grpSpPr>
            <a:xfrm>
              <a:off x="203200" y="2473325"/>
              <a:ext cx="4508500" cy="4156075"/>
              <a:chOff x="203200" y="2473325"/>
              <a:chExt cx="4508500" cy="4156075"/>
            </a:xfrm>
          </p:grpSpPr>
          <p:sp>
            <p:nvSpPr>
              <p:cNvPr id="145" name="Line 3"/>
              <p:cNvSpPr>
                <a:spLocks noChangeShapeType="1"/>
              </p:cNvSpPr>
              <p:nvPr/>
            </p:nvSpPr>
            <p:spPr bwMode="auto">
              <a:xfrm>
                <a:off x="965200" y="5715000"/>
                <a:ext cx="838200" cy="0"/>
              </a:xfrm>
              <a:prstGeom prst="line">
                <a:avLst/>
              </a:prstGeom>
              <a:noFill/>
              <a:ln w="28575">
                <a:solidFill>
                  <a:schemeClr val="tx1"/>
                </a:solidFill>
                <a:round/>
                <a:headEnd/>
                <a:tailEnd/>
              </a:ln>
            </p:spPr>
            <p:txBody>
              <a:bodyPr/>
              <a:lstStyle/>
              <a:p>
                <a:endParaRPr lang="en-US"/>
              </a:p>
            </p:txBody>
          </p:sp>
          <p:sp>
            <p:nvSpPr>
              <p:cNvPr id="146" name="Line 4"/>
              <p:cNvSpPr>
                <a:spLocks noChangeShapeType="1"/>
              </p:cNvSpPr>
              <p:nvPr/>
            </p:nvSpPr>
            <p:spPr bwMode="auto">
              <a:xfrm>
                <a:off x="1955800" y="5638800"/>
                <a:ext cx="838200" cy="0"/>
              </a:xfrm>
              <a:prstGeom prst="line">
                <a:avLst/>
              </a:prstGeom>
              <a:noFill/>
              <a:ln w="28575">
                <a:solidFill>
                  <a:schemeClr val="tx1"/>
                </a:solidFill>
                <a:round/>
                <a:headEnd/>
                <a:tailEnd/>
              </a:ln>
            </p:spPr>
            <p:txBody>
              <a:bodyPr/>
              <a:lstStyle/>
              <a:p>
                <a:endParaRPr lang="en-US"/>
              </a:p>
            </p:txBody>
          </p:sp>
          <p:sp>
            <p:nvSpPr>
              <p:cNvPr id="147" name="Line 5"/>
              <p:cNvSpPr>
                <a:spLocks noChangeShapeType="1"/>
              </p:cNvSpPr>
              <p:nvPr/>
            </p:nvSpPr>
            <p:spPr bwMode="auto">
              <a:xfrm>
                <a:off x="2946400" y="5562600"/>
                <a:ext cx="838200" cy="0"/>
              </a:xfrm>
              <a:prstGeom prst="line">
                <a:avLst/>
              </a:prstGeom>
              <a:noFill/>
              <a:ln w="28575">
                <a:solidFill>
                  <a:schemeClr val="tx1"/>
                </a:solidFill>
                <a:round/>
                <a:headEnd/>
                <a:tailEnd/>
              </a:ln>
            </p:spPr>
            <p:txBody>
              <a:bodyPr/>
              <a:lstStyle/>
              <a:p>
                <a:endParaRPr lang="en-US"/>
              </a:p>
            </p:txBody>
          </p:sp>
          <p:sp>
            <p:nvSpPr>
              <p:cNvPr id="148" name="Line 6"/>
              <p:cNvSpPr>
                <a:spLocks noChangeShapeType="1"/>
              </p:cNvSpPr>
              <p:nvPr/>
            </p:nvSpPr>
            <p:spPr bwMode="auto">
              <a:xfrm>
                <a:off x="1955800" y="6248400"/>
                <a:ext cx="838200" cy="0"/>
              </a:xfrm>
              <a:prstGeom prst="line">
                <a:avLst/>
              </a:prstGeom>
              <a:noFill/>
              <a:ln w="28575">
                <a:solidFill>
                  <a:schemeClr val="tx1"/>
                </a:solidFill>
                <a:round/>
                <a:headEnd/>
                <a:tailEnd/>
              </a:ln>
            </p:spPr>
            <p:txBody>
              <a:bodyPr/>
              <a:lstStyle/>
              <a:p>
                <a:endParaRPr lang="en-US"/>
              </a:p>
            </p:txBody>
          </p:sp>
          <p:sp>
            <p:nvSpPr>
              <p:cNvPr id="149" name="Line 7"/>
              <p:cNvSpPr>
                <a:spLocks noChangeShapeType="1"/>
              </p:cNvSpPr>
              <p:nvPr/>
            </p:nvSpPr>
            <p:spPr bwMode="auto">
              <a:xfrm>
                <a:off x="1955800" y="3352800"/>
                <a:ext cx="838200" cy="0"/>
              </a:xfrm>
              <a:prstGeom prst="line">
                <a:avLst/>
              </a:prstGeom>
              <a:noFill/>
              <a:ln w="28575">
                <a:solidFill>
                  <a:schemeClr val="tx1"/>
                </a:solidFill>
                <a:round/>
                <a:headEnd/>
                <a:tailEnd/>
              </a:ln>
            </p:spPr>
            <p:txBody>
              <a:bodyPr/>
              <a:lstStyle/>
              <a:p>
                <a:endParaRPr lang="en-US"/>
              </a:p>
            </p:txBody>
          </p:sp>
          <p:sp>
            <p:nvSpPr>
              <p:cNvPr id="150" name="Line 8"/>
              <p:cNvSpPr>
                <a:spLocks noChangeShapeType="1"/>
              </p:cNvSpPr>
              <p:nvPr/>
            </p:nvSpPr>
            <p:spPr bwMode="auto">
              <a:xfrm>
                <a:off x="1955800" y="3048000"/>
                <a:ext cx="838200" cy="0"/>
              </a:xfrm>
              <a:prstGeom prst="line">
                <a:avLst/>
              </a:prstGeom>
              <a:noFill/>
              <a:ln w="28575">
                <a:solidFill>
                  <a:schemeClr val="tx1"/>
                </a:solidFill>
                <a:round/>
                <a:headEnd/>
                <a:tailEnd/>
              </a:ln>
            </p:spPr>
            <p:txBody>
              <a:bodyPr/>
              <a:lstStyle/>
              <a:p>
                <a:endParaRPr lang="en-US"/>
              </a:p>
            </p:txBody>
          </p:sp>
          <p:sp>
            <p:nvSpPr>
              <p:cNvPr id="151" name="Line 9"/>
              <p:cNvSpPr>
                <a:spLocks noChangeShapeType="1"/>
              </p:cNvSpPr>
              <p:nvPr/>
            </p:nvSpPr>
            <p:spPr bwMode="auto">
              <a:xfrm>
                <a:off x="2946400" y="3048000"/>
                <a:ext cx="838200" cy="0"/>
              </a:xfrm>
              <a:prstGeom prst="line">
                <a:avLst/>
              </a:prstGeom>
              <a:noFill/>
              <a:ln w="28575">
                <a:solidFill>
                  <a:schemeClr val="tx1"/>
                </a:solidFill>
                <a:round/>
                <a:headEnd/>
                <a:tailEnd/>
              </a:ln>
            </p:spPr>
            <p:txBody>
              <a:bodyPr/>
              <a:lstStyle/>
              <a:p>
                <a:endParaRPr lang="en-US"/>
              </a:p>
            </p:txBody>
          </p:sp>
          <p:sp>
            <p:nvSpPr>
              <p:cNvPr id="152" name="Line 10"/>
              <p:cNvSpPr>
                <a:spLocks noChangeShapeType="1"/>
              </p:cNvSpPr>
              <p:nvPr/>
            </p:nvSpPr>
            <p:spPr bwMode="auto">
              <a:xfrm>
                <a:off x="965200" y="3048000"/>
                <a:ext cx="838200" cy="0"/>
              </a:xfrm>
              <a:prstGeom prst="line">
                <a:avLst/>
              </a:prstGeom>
              <a:noFill/>
              <a:ln w="28575">
                <a:solidFill>
                  <a:schemeClr val="tx1"/>
                </a:solidFill>
                <a:round/>
                <a:headEnd/>
                <a:tailEnd/>
              </a:ln>
            </p:spPr>
            <p:txBody>
              <a:bodyPr/>
              <a:lstStyle/>
              <a:p>
                <a:endParaRPr lang="en-US"/>
              </a:p>
            </p:txBody>
          </p:sp>
          <p:sp>
            <p:nvSpPr>
              <p:cNvPr id="153" name="Line 11"/>
              <p:cNvSpPr>
                <a:spLocks noChangeShapeType="1"/>
              </p:cNvSpPr>
              <p:nvPr/>
            </p:nvSpPr>
            <p:spPr bwMode="auto">
              <a:xfrm flipV="1">
                <a:off x="3860800" y="5638800"/>
                <a:ext cx="0" cy="609600"/>
              </a:xfrm>
              <a:prstGeom prst="line">
                <a:avLst/>
              </a:prstGeom>
              <a:noFill/>
              <a:ln w="28575">
                <a:solidFill>
                  <a:schemeClr val="tx1"/>
                </a:solidFill>
                <a:round/>
                <a:headEnd type="triangle" w="med" len="med"/>
                <a:tailEnd type="triangle" w="med" len="med"/>
              </a:ln>
            </p:spPr>
            <p:txBody>
              <a:bodyPr/>
              <a:lstStyle/>
              <a:p>
                <a:endParaRPr lang="en-US"/>
              </a:p>
            </p:txBody>
          </p:sp>
          <p:sp>
            <p:nvSpPr>
              <p:cNvPr id="154" name="Line 12"/>
              <p:cNvSpPr>
                <a:spLocks noChangeShapeType="1"/>
              </p:cNvSpPr>
              <p:nvPr/>
            </p:nvSpPr>
            <p:spPr bwMode="auto">
              <a:xfrm flipV="1">
                <a:off x="3860800" y="3048000"/>
                <a:ext cx="0" cy="304800"/>
              </a:xfrm>
              <a:prstGeom prst="line">
                <a:avLst/>
              </a:prstGeom>
              <a:noFill/>
              <a:ln w="9525">
                <a:solidFill>
                  <a:schemeClr val="tx1"/>
                </a:solidFill>
                <a:round/>
                <a:headEnd type="triangle" w="med" len="med"/>
                <a:tailEnd type="triangle" w="med" len="med"/>
              </a:ln>
            </p:spPr>
            <p:txBody>
              <a:bodyPr/>
              <a:lstStyle/>
              <a:p>
                <a:endParaRPr lang="en-US"/>
              </a:p>
            </p:txBody>
          </p:sp>
          <p:sp>
            <p:nvSpPr>
              <p:cNvPr id="155" name="Text Box 13"/>
              <p:cNvSpPr txBox="1">
                <a:spLocks noChangeArrowheads="1"/>
              </p:cNvSpPr>
              <p:nvPr/>
            </p:nvSpPr>
            <p:spPr bwMode="auto">
              <a:xfrm>
                <a:off x="203200" y="5715000"/>
                <a:ext cx="838200" cy="457200"/>
              </a:xfrm>
              <a:prstGeom prst="rect">
                <a:avLst/>
              </a:prstGeom>
              <a:noFill/>
              <a:ln w="9525">
                <a:noFill/>
                <a:miter lim="800000"/>
                <a:headEnd/>
                <a:tailEnd/>
              </a:ln>
            </p:spPr>
            <p:txBody>
              <a:bodyPr>
                <a:spAutoFit/>
              </a:bodyPr>
              <a:lstStyle/>
              <a:p>
                <a:pPr>
                  <a:spcBef>
                    <a:spcPct val="50000"/>
                  </a:spcBef>
                </a:pPr>
                <a:r>
                  <a:rPr lang="en-US" sz="2400" baseline="30000">
                    <a:solidFill>
                      <a:srgbClr val="000000"/>
                    </a:solidFill>
                  </a:rPr>
                  <a:t>2</a:t>
                </a:r>
                <a:r>
                  <a:rPr lang="en-US" sz="2400">
                    <a:solidFill>
                      <a:srgbClr val="000000"/>
                    </a:solidFill>
                  </a:rPr>
                  <a:t>S</a:t>
                </a:r>
                <a:r>
                  <a:rPr lang="en-US" sz="2400" baseline="-25000">
                    <a:solidFill>
                      <a:srgbClr val="000000"/>
                    </a:solidFill>
                  </a:rPr>
                  <a:t>1/2</a:t>
                </a:r>
              </a:p>
            </p:txBody>
          </p:sp>
          <p:sp>
            <p:nvSpPr>
              <p:cNvPr id="156" name="Text Box 14"/>
              <p:cNvSpPr txBox="1">
                <a:spLocks noChangeArrowheads="1"/>
              </p:cNvSpPr>
              <p:nvPr/>
            </p:nvSpPr>
            <p:spPr bwMode="auto">
              <a:xfrm>
                <a:off x="203200" y="2971800"/>
                <a:ext cx="838200" cy="457200"/>
              </a:xfrm>
              <a:prstGeom prst="rect">
                <a:avLst/>
              </a:prstGeom>
              <a:noFill/>
              <a:ln w="9525">
                <a:noFill/>
                <a:miter lim="800000"/>
                <a:headEnd/>
                <a:tailEnd/>
              </a:ln>
            </p:spPr>
            <p:txBody>
              <a:bodyPr>
                <a:spAutoFit/>
              </a:bodyPr>
              <a:lstStyle/>
              <a:p>
                <a:pPr>
                  <a:spcBef>
                    <a:spcPct val="50000"/>
                  </a:spcBef>
                </a:pPr>
                <a:r>
                  <a:rPr lang="en-US" sz="2400" baseline="30000">
                    <a:solidFill>
                      <a:srgbClr val="000000"/>
                    </a:solidFill>
                  </a:rPr>
                  <a:t>2</a:t>
                </a:r>
                <a:r>
                  <a:rPr lang="en-US" sz="2400">
                    <a:solidFill>
                      <a:srgbClr val="000000"/>
                    </a:solidFill>
                  </a:rPr>
                  <a:t>P</a:t>
                </a:r>
                <a:r>
                  <a:rPr lang="en-US" sz="2400" baseline="-25000">
                    <a:solidFill>
                      <a:srgbClr val="000000"/>
                    </a:solidFill>
                  </a:rPr>
                  <a:t>1/2</a:t>
                </a:r>
              </a:p>
            </p:txBody>
          </p:sp>
          <p:sp>
            <p:nvSpPr>
              <p:cNvPr id="157" name="Line 19"/>
              <p:cNvSpPr>
                <a:spLocks noChangeShapeType="1"/>
              </p:cNvSpPr>
              <p:nvPr/>
            </p:nvSpPr>
            <p:spPr bwMode="auto">
              <a:xfrm flipH="1" flipV="1">
                <a:off x="1382712" y="3921125"/>
                <a:ext cx="979488" cy="2174875"/>
              </a:xfrm>
              <a:prstGeom prst="line">
                <a:avLst/>
              </a:prstGeom>
              <a:noFill/>
              <a:ln w="38100">
                <a:solidFill>
                  <a:srgbClr val="7030A0"/>
                </a:solidFill>
                <a:round/>
                <a:headEnd/>
                <a:tailEnd type="triangle" w="med" len="med"/>
              </a:ln>
            </p:spPr>
            <p:txBody>
              <a:bodyPr/>
              <a:lstStyle/>
              <a:p>
                <a:endParaRPr lang="en-US"/>
              </a:p>
            </p:txBody>
          </p:sp>
          <p:sp>
            <p:nvSpPr>
              <p:cNvPr id="158" name="Line 20"/>
              <p:cNvSpPr>
                <a:spLocks noChangeShapeType="1"/>
              </p:cNvSpPr>
              <p:nvPr/>
            </p:nvSpPr>
            <p:spPr bwMode="auto">
              <a:xfrm flipV="1">
                <a:off x="2413000" y="3857625"/>
                <a:ext cx="0" cy="2238375"/>
              </a:xfrm>
              <a:prstGeom prst="line">
                <a:avLst/>
              </a:prstGeom>
              <a:noFill/>
              <a:ln w="38100">
                <a:solidFill>
                  <a:srgbClr val="7030A0"/>
                </a:solidFill>
                <a:round/>
                <a:headEnd/>
                <a:tailEnd type="triangle" w="med" len="med"/>
              </a:ln>
            </p:spPr>
            <p:txBody>
              <a:bodyPr/>
              <a:lstStyle/>
              <a:p>
                <a:endParaRPr lang="en-US"/>
              </a:p>
            </p:txBody>
          </p:sp>
          <p:sp>
            <p:nvSpPr>
              <p:cNvPr id="159" name="Line 21"/>
              <p:cNvSpPr>
                <a:spLocks noChangeShapeType="1"/>
              </p:cNvSpPr>
              <p:nvPr/>
            </p:nvSpPr>
            <p:spPr bwMode="auto">
              <a:xfrm flipV="1">
                <a:off x="2462212" y="3919728"/>
                <a:ext cx="978408" cy="2176272"/>
              </a:xfrm>
              <a:prstGeom prst="line">
                <a:avLst/>
              </a:prstGeom>
              <a:noFill/>
              <a:ln w="38100">
                <a:solidFill>
                  <a:srgbClr val="7030A0"/>
                </a:solidFill>
                <a:round/>
                <a:headEnd/>
                <a:tailEnd type="triangle" w="med" len="med"/>
              </a:ln>
            </p:spPr>
            <p:txBody>
              <a:bodyPr/>
              <a:lstStyle/>
              <a:p>
                <a:endParaRPr lang="en-US"/>
              </a:p>
            </p:txBody>
          </p:sp>
          <p:sp>
            <p:nvSpPr>
              <p:cNvPr id="160" name="Text Box 25"/>
              <p:cNvSpPr txBox="1">
                <a:spLocks noChangeArrowheads="1"/>
              </p:cNvSpPr>
              <p:nvPr/>
            </p:nvSpPr>
            <p:spPr bwMode="auto">
              <a:xfrm>
                <a:off x="457200" y="4194175"/>
                <a:ext cx="1049338" cy="430887"/>
              </a:xfrm>
              <a:prstGeom prst="rect">
                <a:avLst/>
              </a:prstGeom>
              <a:noFill/>
              <a:ln w="9525">
                <a:noFill/>
                <a:miter lim="800000"/>
                <a:headEnd/>
                <a:tailEnd/>
              </a:ln>
            </p:spPr>
            <p:txBody>
              <a:bodyPr wrap="square">
                <a:spAutoFit/>
              </a:bodyPr>
              <a:lstStyle/>
              <a:p>
                <a:pPr>
                  <a:spcBef>
                    <a:spcPct val="50000"/>
                  </a:spcBef>
                </a:pPr>
                <a:r>
                  <a:rPr lang="en-US" sz="2200" smtClean="0">
                    <a:solidFill>
                      <a:srgbClr val="7030A0"/>
                    </a:solidFill>
                    <a:latin typeface="+mj-lt"/>
                  </a:rPr>
                  <a:t>370 </a:t>
                </a:r>
                <a:r>
                  <a:rPr lang="en-US" sz="2200" dirty="0">
                    <a:solidFill>
                      <a:srgbClr val="7030A0"/>
                    </a:solidFill>
                    <a:latin typeface="+mj-lt"/>
                  </a:rPr>
                  <a:t>nm</a:t>
                </a:r>
              </a:p>
            </p:txBody>
          </p:sp>
          <p:sp>
            <p:nvSpPr>
              <p:cNvPr id="161" name="Text Box 60"/>
              <p:cNvSpPr txBox="1">
                <a:spLocks noChangeArrowheads="1"/>
              </p:cNvSpPr>
              <p:nvPr/>
            </p:nvSpPr>
            <p:spPr bwMode="auto">
              <a:xfrm>
                <a:off x="2435225" y="6259513"/>
                <a:ext cx="566738" cy="369887"/>
              </a:xfrm>
              <a:prstGeom prst="rect">
                <a:avLst/>
              </a:prstGeom>
              <a:noFill/>
              <a:ln w="9525">
                <a:noFill/>
                <a:miter lim="800000"/>
                <a:headEnd/>
                <a:tailEnd/>
              </a:ln>
            </p:spPr>
            <p:txBody>
              <a:bodyPr wrap="none">
                <a:spAutoFit/>
              </a:bodyPr>
              <a:lstStyle/>
              <a:p>
                <a:r>
                  <a:rPr lang="en-US" dirty="0">
                    <a:solidFill>
                      <a:srgbClr val="000000"/>
                    </a:solidFill>
                    <a:latin typeface="Times New Roman" pitchFamily="18" charset="0"/>
                    <a:sym typeface="Symbol" pitchFamily="18" charset="2"/>
                  </a:rPr>
                  <a:t>|</a:t>
                </a:r>
                <a:r>
                  <a:rPr lang="en-US" baseline="-25000" dirty="0">
                    <a:solidFill>
                      <a:srgbClr val="000000"/>
                    </a:solidFill>
                    <a:cs typeface="Arial" charset="0"/>
                    <a:sym typeface="Symbol" pitchFamily="18" charset="2"/>
                  </a:rPr>
                  <a:t>z </a:t>
                </a:r>
                <a:r>
                  <a:rPr lang="en-US" dirty="0">
                    <a:solidFill>
                      <a:srgbClr val="000000"/>
                    </a:solidFill>
                    <a:latin typeface="Times New Roman" pitchFamily="18" charset="0"/>
                    <a:sym typeface="Symbol" pitchFamily="18" charset="2"/>
                  </a:rPr>
                  <a:t></a:t>
                </a:r>
              </a:p>
            </p:txBody>
          </p:sp>
          <p:sp>
            <p:nvSpPr>
              <p:cNvPr id="162" name="Text Box 155"/>
              <p:cNvSpPr txBox="1">
                <a:spLocks noChangeArrowheads="1"/>
              </p:cNvSpPr>
              <p:nvPr/>
            </p:nvSpPr>
            <p:spPr bwMode="auto">
              <a:xfrm>
                <a:off x="1553795" y="2473325"/>
                <a:ext cx="1646605" cy="400110"/>
              </a:xfrm>
              <a:prstGeom prst="rect">
                <a:avLst/>
              </a:prstGeom>
              <a:noFill/>
              <a:ln w="9525">
                <a:noFill/>
                <a:miter lim="800000"/>
                <a:headEnd/>
                <a:tailEnd/>
              </a:ln>
            </p:spPr>
            <p:txBody>
              <a:bodyPr wrap="none">
                <a:spAutoFit/>
              </a:bodyPr>
              <a:lstStyle/>
              <a:p>
                <a:r>
                  <a:rPr lang="en-US" dirty="0">
                    <a:solidFill>
                      <a:srgbClr val="000000"/>
                    </a:solidFill>
                    <a:latin typeface="Symbol" pitchFamily="18" charset="2"/>
                  </a:rPr>
                  <a:t>g/2p</a:t>
                </a:r>
                <a:r>
                  <a:rPr lang="en-US" dirty="0">
                    <a:solidFill>
                      <a:srgbClr val="000000"/>
                    </a:solidFill>
                  </a:rPr>
                  <a:t> = </a:t>
                </a:r>
                <a:r>
                  <a:rPr lang="en-US" sz="2000" dirty="0">
                    <a:solidFill>
                      <a:srgbClr val="000000"/>
                    </a:solidFill>
                    <a:latin typeface="+mj-lt"/>
                  </a:rPr>
                  <a:t>20 MHz</a:t>
                </a:r>
              </a:p>
            </p:txBody>
          </p:sp>
          <p:sp>
            <p:nvSpPr>
              <p:cNvPr id="163" name="TextBox 125"/>
              <p:cNvSpPr txBox="1">
                <a:spLocks noChangeArrowheads="1"/>
              </p:cNvSpPr>
              <p:nvPr/>
            </p:nvSpPr>
            <p:spPr bwMode="auto">
              <a:xfrm>
                <a:off x="3048000" y="6096000"/>
                <a:ext cx="558800" cy="369888"/>
              </a:xfrm>
              <a:prstGeom prst="rect">
                <a:avLst/>
              </a:prstGeom>
              <a:noFill/>
              <a:ln w="9525">
                <a:noFill/>
                <a:miter lim="800000"/>
                <a:headEnd/>
                <a:tailEnd/>
              </a:ln>
            </p:spPr>
            <p:txBody>
              <a:bodyPr wrap="none">
                <a:spAutoFit/>
              </a:bodyPr>
              <a:lstStyle/>
              <a:p>
                <a:r>
                  <a:rPr lang="en-US">
                    <a:latin typeface="Times New Roman" pitchFamily="18" charset="0"/>
                  </a:rPr>
                  <a:t>F=0</a:t>
                </a:r>
              </a:p>
            </p:txBody>
          </p:sp>
          <p:sp>
            <p:nvSpPr>
              <p:cNvPr id="164" name="TextBox 126"/>
              <p:cNvSpPr txBox="1">
                <a:spLocks noChangeArrowheads="1"/>
              </p:cNvSpPr>
              <p:nvPr/>
            </p:nvSpPr>
            <p:spPr bwMode="auto">
              <a:xfrm>
                <a:off x="3860800" y="2754313"/>
                <a:ext cx="558800" cy="369887"/>
              </a:xfrm>
              <a:prstGeom prst="rect">
                <a:avLst/>
              </a:prstGeom>
              <a:noFill/>
              <a:ln w="9525">
                <a:noFill/>
                <a:miter lim="800000"/>
                <a:headEnd/>
                <a:tailEnd/>
              </a:ln>
            </p:spPr>
            <p:txBody>
              <a:bodyPr wrap="none">
                <a:spAutoFit/>
              </a:bodyPr>
              <a:lstStyle/>
              <a:p>
                <a:r>
                  <a:rPr lang="en-US">
                    <a:latin typeface="Times New Roman" pitchFamily="18" charset="0"/>
                  </a:rPr>
                  <a:t>F=1</a:t>
                </a:r>
              </a:p>
            </p:txBody>
          </p:sp>
          <p:sp>
            <p:nvSpPr>
              <p:cNvPr id="165" name="TextBox 127"/>
              <p:cNvSpPr txBox="1">
                <a:spLocks noChangeArrowheads="1"/>
              </p:cNvSpPr>
              <p:nvPr/>
            </p:nvSpPr>
            <p:spPr bwMode="auto">
              <a:xfrm>
                <a:off x="2946400" y="3200400"/>
                <a:ext cx="558800" cy="369887"/>
              </a:xfrm>
              <a:prstGeom prst="rect">
                <a:avLst/>
              </a:prstGeom>
              <a:noFill/>
              <a:ln w="9525">
                <a:noFill/>
                <a:miter lim="800000"/>
                <a:headEnd/>
                <a:tailEnd/>
              </a:ln>
            </p:spPr>
            <p:txBody>
              <a:bodyPr wrap="none">
                <a:spAutoFit/>
              </a:bodyPr>
              <a:lstStyle/>
              <a:p>
                <a:r>
                  <a:rPr lang="en-US">
                    <a:latin typeface="Times New Roman" pitchFamily="18" charset="0"/>
                  </a:rPr>
                  <a:t>F=0</a:t>
                </a:r>
              </a:p>
            </p:txBody>
          </p:sp>
          <p:sp>
            <p:nvSpPr>
              <p:cNvPr id="166" name="Oval 165"/>
              <p:cNvSpPr/>
              <p:nvPr/>
            </p:nvSpPr>
            <p:spPr>
              <a:xfrm>
                <a:off x="2307266" y="6140301"/>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61"/>
              <p:cNvSpPr>
                <a:spLocks noChangeArrowheads="1"/>
              </p:cNvSpPr>
              <p:nvPr/>
            </p:nvSpPr>
            <p:spPr bwMode="auto">
              <a:xfrm>
                <a:off x="2449513" y="5638800"/>
                <a:ext cx="522287" cy="369888"/>
              </a:xfrm>
              <a:prstGeom prst="rect">
                <a:avLst/>
              </a:prstGeom>
              <a:noFill/>
              <a:ln w="9525">
                <a:noFill/>
                <a:miter lim="800000"/>
                <a:headEnd/>
                <a:tailEnd/>
              </a:ln>
            </p:spPr>
            <p:txBody>
              <a:bodyPr wrap="none">
                <a:spAutoFit/>
              </a:bodyPr>
              <a:lstStyle/>
              <a:p>
                <a:r>
                  <a:rPr lang="en-US">
                    <a:solidFill>
                      <a:srgbClr val="000000"/>
                    </a:solidFill>
                    <a:latin typeface="Times New Roman" pitchFamily="18" charset="0"/>
                    <a:sym typeface="Symbol" pitchFamily="18" charset="2"/>
                  </a:rPr>
                  <a:t>|</a:t>
                </a:r>
                <a:r>
                  <a:rPr lang="en-US">
                    <a:solidFill>
                      <a:srgbClr val="000000"/>
                    </a:solidFill>
                    <a:latin typeface="Verdana" pitchFamily="34" charset="0"/>
                    <a:sym typeface="Symbol" pitchFamily="18" charset="2"/>
                  </a:rPr>
                  <a:t></a:t>
                </a:r>
                <a:r>
                  <a:rPr lang="en-US" baseline="-25000">
                    <a:solidFill>
                      <a:srgbClr val="000000"/>
                    </a:solidFill>
                    <a:cs typeface="Arial" charset="0"/>
                    <a:sym typeface="Symbol" pitchFamily="18" charset="2"/>
                  </a:rPr>
                  <a:t>z</a:t>
                </a:r>
                <a:r>
                  <a:rPr lang="en-US">
                    <a:solidFill>
                      <a:srgbClr val="000000"/>
                    </a:solidFill>
                    <a:latin typeface="Verdana" pitchFamily="34" charset="0"/>
                    <a:sym typeface="Symbol" pitchFamily="18" charset="2"/>
                  </a:rPr>
                  <a:t></a:t>
                </a:r>
              </a:p>
            </p:txBody>
          </p:sp>
          <p:sp>
            <p:nvSpPr>
              <p:cNvPr id="168" name="TextBox 124"/>
              <p:cNvSpPr txBox="1">
                <a:spLocks noChangeArrowheads="1"/>
              </p:cNvSpPr>
              <p:nvPr/>
            </p:nvSpPr>
            <p:spPr bwMode="auto">
              <a:xfrm>
                <a:off x="3886200" y="5334000"/>
                <a:ext cx="558800" cy="369888"/>
              </a:xfrm>
              <a:prstGeom prst="rect">
                <a:avLst/>
              </a:prstGeom>
              <a:noFill/>
              <a:ln w="9525">
                <a:noFill/>
                <a:miter lim="800000"/>
                <a:headEnd/>
                <a:tailEnd/>
              </a:ln>
            </p:spPr>
            <p:txBody>
              <a:bodyPr wrap="none">
                <a:spAutoFit/>
              </a:bodyPr>
              <a:lstStyle/>
              <a:p>
                <a:r>
                  <a:rPr lang="en-US" dirty="0">
                    <a:latin typeface="Times New Roman" pitchFamily="18" charset="0"/>
                  </a:rPr>
                  <a:t>F=1</a:t>
                </a:r>
              </a:p>
            </p:txBody>
          </p:sp>
          <p:graphicFrame>
            <p:nvGraphicFramePr>
              <p:cNvPr id="169" name="Object 1"/>
              <p:cNvGraphicFramePr>
                <a:graphicFrameLocks noChangeAspect="1"/>
              </p:cNvGraphicFramePr>
              <p:nvPr/>
            </p:nvGraphicFramePr>
            <p:xfrm>
              <a:off x="3962400" y="5638800"/>
              <a:ext cx="749300" cy="406400"/>
            </p:xfrm>
            <a:graphic>
              <a:graphicData uri="http://schemas.openxmlformats.org/presentationml/2006/ole">
                <p:oleObj spid="_x0000_s319492" name="Equation" r:id="rId6" imgW="393480" imgH="215640" progId="Equation.3">
                  <p:embed/>
                </p:oleObj>
              </a:graphicData>
            </a:graphic>
          </p:graphicFrame>
        </p:grpSp>
      </p:grpSp>
    </p:spTree>
    <p:extLst>
      <p:ext uri="{BB962C8B-B14F-4D97-AF65-F5344CB8AC3E}">
        <p14:creationId xmlns:p14="http://schemas.microsoft.com/office/powerpoint/2010/main" xmlns="" val="1019505998"/>
      </p:ext>
    </p:extLst>
  </p:cSld>
  <p:clrMapOvr>
    <a:masterClrMapping/>
  </p:clrMapOvr>
  <p:transition advTm="8861"/>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8"/>
          <p:cNvSpPr>
            <a:spLocks noChangeAspect="1" noChangeArrowheads="1"/>
          </p:cNvSpPr>
          <p:nvPr/>
        </p:nvSpPr>
        <p:spPr bwMode="auto">
          <a:xfrm>
            <a:off x="609600" y="961901"/>
            <a:ext cx="1506538" cy="828799"/>
          </a:xfrm>
          <a:prstGeom prst="rect">
            <a:avLst/>
          </a:prstGeom>
          <a:solidFill>
            <a:schemeClr val="bg1"/>
          </a:solidFill>
          <a:ln w="9525">
            <a:noFill/>
            <a:miter lim="800000"/>
            <a:headEnd/>
            <a:tailEnd/>
          </a:ln>
        </p:spPr>
        <p:txBody>
          <a:bodyPr wrap="none" anchor="ctr"/>
          <a:lstStyle/>
          <a:p>
            <a:endParaRPr lang="en-US" dirty="0">
              <a:solidFill>
                <a:srgbClr val="000000"/>
              </a:solidFill>
            </a:endParaRPr>
          </a:p>
        </p:txBody>
      </p:sp>
      <p:sp>
        <p:nvSpPr>
          <p:cNvPr id="10" name="Rectangle 188"/>
          <p:cNvSpPr>
            <a:spLocks noChangeAspect="1" noChangeArrowheads="1"/>
          </p:cNvSpPr>
          <p:nvPr/>
        </p:nvSpPr>
        <p:spPr bwMode="auto">
          <a:xfrm>
            <a:off x="609600" y="2819400"/>
            <a:ext cx="1506538" cy="3581400"/>
          </a:xfrm>
          <a:prstGeom prst="rect">
            <a:avLst/>
          </a:prstGeom>
          <a:solidFill>
            <a:schemeClr val="bg1"/>
          </a:solidFill>
          <a:ln w="9525">
            <a:noFill/>
            <a:miter lim="800000"/>
            <a:headEnd/>
            <a:tailEnd/>
          </a:ln>
        </p:spPr>
        <p:txBody>
          <a:bodyPr wrap="none" anchor="ctr"/>
          <a:lstStyle/>
          <a:p>
            <a:endParaRPr lang="en-US" dirty="0">
              <a:solidFill>
                <a:srgbClr val="000000"/>
              </a:solidFill>
            </a:endParaRPr>
          </a:p>
        </p:txBody>
      </p:sp>
      <p:sp>
        <p:nvSpPr>
          <p:cNvPr id="2" name="Title 1"/>
          <p:cNvSpPr>
            <a:spLocks noGrp="1"/>
          </p:cNvSpPr>
          <p:nvPr>
            <p:ph type="title"/>
          </p:nvPr>
        </p:nvSpPr>
        <p:spPr/>
        <p:txBody>
          <a:bodyPr/>
          <a:lstStyle/>
          <a:p>
            <a:r>
              <a:rPr lang="en-US" dirty="0" smtClean="0"/>
              <a:t>Generating Spin-Spin Couplings</a:t>
            </a:r>
            <a:endParaRPr lang="en-US" dirty="0"/>
          </a:p>
        </p:txBody>
      </p:sp>
      <p:sp>
        <p:nvSpPr>
          <p:cNvPr id="12" name="Right Arrow Callout 11"/>
          <p:cNvSpPr>
            <a:spLocks noChangeAspect="1"/>
          </p:cNvSpPr>
          <p:nvPr/>
        </p:nvSpPr>
        <p:spPr bwMode="auto">
          <a:xfrm rot="18900000">
            <a:off x="-792974" y="1886254"/>
            <a:ext cx="3921014" cy="1076040"/>
          </a:xfrm>
          <a:prstGeom prst="rightArrowCallout">
            <a:avLst>
              <a:gd name="adj1" fmla="val 72668"/>
              <a:gd name="adj2" fmla="val 36334"/>
              <a:gd name="adj3" fmla="val 53127"/>
              <a:gd name="adj4" fmla="val 67537"/>
            </a:avLst>
          </a:prstGeom>
          <a:gradFill flip="none" rotWithShape="1">
            <a:gsLst>
              <a:gs pos="100000">
                <a:schemeClr val="bg1">
                  <a:alpha val="0"/>
                </a:schemeClr>
              </a:gs>
              <a:gs pos="50000">
                <a:srgbClr val="FF0000">
                  <a:alpha val="50000"/>
                </a:srgbClr>
              </a:gs>
              <a:gs pos="0">
                <a:schemeClr val="bg1">
                  <a:alpha val="0"/>
                </a:schemeClr>
              </a:gs>
            </a:gsLst>
            <a:lin ang="5400000" scaled="1"/>
            <a:tileRect/>
          </a:gradFill>
          <a:ln w="9525" cap="flat" cmpd="sng" algn="ctr">
            <a:noFill/>
            <a:prstDash val="solid"/>
            <a:round/>
            <a:headEnd type="none" w="med" len="med"/>
            <a:tailEnd type="none" w="med" len="med"/>
          </a:ln>
          <a:effectLst/>
        </p:spPr>
        <p:txBody>
          <a:bodyPr/>
          <a:lstStyle/>
          <a:p>
            <a:pPr>
              <a:defRPr/>
            </a:pPr>
            <a:endParaRPr lang="en-US">
              <a:solidFill>
                <a:srgbClr val="000000"/>
              </a:solidFill>
            </a:endParaRPr>
          </a:p>
        </p:txBody>
      </p:sp>
      <p:sp>
        <p:nvSpPr>
          <p:cNvPr id="13" name="Right Arrow Callout 12"/>
          <p:cNvSpPr>
            <a:spLocks noChangeAspect="1"/>
          </p:cNvSpPr>
          <p:nvPr/>
        </p:nvSpPr>
        <p:spPr bwMode="auto">
          <a:xfrm rot="2700000">
            <a:off x="-812025" y="1582006"/>
            <a:ext cx="3921014" cy="1076040"/>
          </a:xfrm>
          <a:prstGeom prst="rightArrowCallout">
            <a:avLst>
              <a:gd name="adj1" fmla="val 72668"/>
              <a:gd name="adj2" fmla="val 36334"/>
              <a:gd name="adj3" fmla="val 53127"/>
              <a:gd name="adj4" fmla="val 67537"/>
            </a:avLst>
          </a:prstGeom>
          <a:gradFill flip="none" rotWithShape="1">
            <a:gsLst>
              <a:gs pos="100000">
                <a:schemeClr val="bg1">
                  <a:alpha val="0"/>
                </a:schemeClr>
              </a:gs>
              <a:gs pos="50000">
                <a:srgbClr val="FF0000">
                  <a:alpha val="50000"/>
                </a:srgbClr>
              </a:gs>
              <a:gs pos="0">
                <a:schemeClr val="bg1">
                  <a:alpha val="0"/>
                </a:schemeClr>
              </a:gs>
            </a:gsLst>
            <a:lin ang="5400000" scaled="1"/>
            <a:tileRect/>
          </a:gradFill>
          <a:ln w="9525" cap="flat" cmpd="sng" algn="ctr">
            <a:noFill/>
            <a:prstDash val="solid"/>
            <a:round/>
            <a:headEnd type="none" w="med" len="med"/>
            <a:tailEnd type="none" w="med" len="med"/>
          </a:ln>
          <a:effectLst/>
        </p:spPr>
        <p:txBody>
          <a:bodyPr/>
          <a:lstStyle/>
          <a:p>
            <a:pPr>
              <a:defRPr/>
            </a:pPr>
            <a:endParaRPr lang="en-US" dirty="0">
              <a:solidFill>
                <a:srgbClr val="000000"/>
              </a:solidFill>
            </a:endParaRPr>
          </a:p>
        </p:txBody>
      </p:sp>
      <p:pic>
        <p:nvPicPr>
          <p:cNvPr id="14" name="Picture 50" descr="ions 171purp.jpg"/>
          <p:cNvPicPr preferRelativeResize="0">
            <a:picLocks noChangeAspect="1"/>
          </p:cNvPicPr>
          <p:nvPr/>
        </p:nvPicPr>
        <p:blipFill>
          <a:blip r:embed="rId3" cstate="print">
            <a:clrChange>
              <a:clrFrom>
                <a:srgbClr val="CCCCFE"/>
              </a:clrFrom>
              <a:clrTo>
                <a:srgbClr val="CCCCFE">
                  <a:alpha val="0"/>
                </a:srgbClr>
              </a:clrTo>
            </a:clrChange>
          </a:blip>
          <a:srcRect l="18793" t="40000" r="12416" b="44919"/>
          <a:stretch>
            <a:fillRect/>
          </a:stretch>
        </p:blipFill>
        <p:spPr bwMode="auto">
          <a:xfrm>
            <a:off x="678656" y="2286000"/>
            <a:ext cx="1320006" cy="97089"/>
          </a:xfrm>
          <a:prstGeom prst="rect">
            <a:avLst/>
          </a:prstGeom>
          <a:noFill/>
          <a:ln w="9525">
            <a:noFill/>
            <a:miter lim="800000"/>
            <a:headEnd/>
            <a:tailEnd/>
          </a:ln>
        </p:spPr>
      </p:pic>
      <p:sp>
        <p:nvSpPr>
          <p:cNvPr id="15" name="TextBox 14"/>
          <p:cNvSpPr txBox="1"/>
          <p:nvPr/>
        </p:nvSpPr>
        <p:spPr>
          <a:xfrm>
            <a:off x="412224" y="1343901"/>
            <a:ext cx="349776" cy="369332"/>
          </a:xfrm>
          <a:prstGeom prst="rect">
            <a:avLst/>
          </a:prstGeom>
          <a:noFill/>
        </p:spPr>
        <p:txBody>
          <a:bodyPr wrap="none" rtlCol="0">
            <a:spAutoFit/>
          </a:bodyPr>
          <a:lstStyle/>
          <a:p>
            <a:r>
              <a:rPr lang="en-US" dirty="0" smtClean="0">
                <a:latin typeface="Symbol" pitchFamily="18" charset="2"/>
              </a:rPr>
              <a:t>w</a:t>
            </a:r>
            <a:endParaRPr lang="en-US" dirty="0">
              <a:latin typeface="Symbol" pitchFamily="18" charset="2"/>
            </a:endParaRPr>
          </a:p>
        </p:txBody>
      </p:sp>
      <p:sp>
        <p:nvSpPr>
          <p:cNvPr id="16" name="TextBox 15"/>
          <p:cNvSpPr txBox="1"/>
          <p:nvPr/>
        </p:nvSpPr>
        <p:spPr>
          <a:xfrm>
            <a:off x="11703" y="2803369"/>
            <a:ext cx="1055097" cy="369332"/>
          </a:xfrm>
          <a:prstGeom prst="rect">
            <a:avLst/>
          </a:prstGeom>
          <a:noFill/>
        </p:spPr>
        <p:txBody>
          <a:bodyPr wrap="none" rtlCol="0">
            <a:spAutoFit/>
          </a:bodyPr>
          <a:lstStyle/>
          <a:p>
            <a:r>
              <a:rPr lang="en-US" dirty="0" err="1" smtClean="0">
                <a:latin typeface="Symbol" pitchFamily="18" charset="2"/>
              </a:rPr>
              <a:t>w+w</a:t>
            </a:r>
            <a:r>
              <a:rPr lang="en-US" baseline="-25000" dirty="0" err="1" smtClean="0">
                <a:latin typeface="+mj-lt"/>
              </a:rPr>
              <a:t>HF</a:t>
            </a:r>
            <a:r>
              <a:rPr lang="en-US" dirty="0" smtClean="0">
                <a:latin typeface="Symbol" pitchFamily="18" charset="2"/>
                <a:sym typeface="Symbol"/>
              </a:rPr>
              <a:t></a:t>
            </a:r>
            <a:endParaRPr lang="en-US" dirty="0">
              <a:latin typeface="Symbol" pitchFamily="18" charset="2"/>
            </a:endParaRPr>
          </a:p>
        </p:txBody>
      </p:sp>
      <p:grpSp>
        <p:nvGrpSpPr>
          <p:cNvPr id="3" name="Group 105"/>
          <p:cNvGrpSpPr/>
          <p:nvPr/>
        </p:nvGrpSpPr>
        <p:grpSpPr>
          <a:xfrm>
            <a:off x="3495160" y="959707"/>
            <a:ext cx="5115440" cy="2850293"/>
            <a:chOff x="3495160" y="959707"/>
            <a:chExt cx="5115440" cy="2850293"/>
          </a:xfrm>
        </p:grpSpPr>
        <p:pic>
          <p:nvPicPr>
            <p:cNvPr id="46" name="Picture 45" descr="CurlyBrace.png"/>
            <p:cNvPicPr>
              <a:picLocks noChangeAspect="1"/>
            </p:cNvPicPr>
            <p:nvPr/>
          </p:nvPicPr>
          <p:blipFill>
            <a:blip r:embed="rId4" cstate="print">
              <a:clrChange>
                <a:clrFrom>
                  <a:srgbClr val="FFFFFF"/>
                </a:clrFrom>
                <a:clrTo>
                  <a:srgbClr val="FFFFFF">
                    <a:alpha val="0"/>
                  </a:srgbClr>
                </a:clrTo>
              </a:clrChange>
            </a:blip>
            <a:stretch>
              <a:fillRect/>
            </a:stretch>
          </p:blipFill>
          <p:spPr>
            <a:xfrm rot="10800000">
              <a:off x="5729705" y="2330072"/>
              <a:ext cx="2725415" cy="972477"/>
            </a:xfrm>
            <a:prstGeom prst="rect">
              <a:avLst/>
            </a:prstGeom>
          </p:spPr>
        </p:pic>
        <p:grpSp>
          <p:nvGrpSpPr>
            <p:cNvPr id="4" name="Group 117"/>
            <p:cNvGrpSpPr/>
            <p:nvPr/>
          </p:nvGrpSpPr>
          <p:grpSpPr>
            <a:xfrm>
              <a:off x="6390876" y="2127982"/>
              <a:ext cx="934620" cy="584138"/>
              <a:chOff x="4876800" y="4343400"/>
              <a:chExt cx="1219200" cy="1219200"/>
            </a:xfrm>
          </p:grpSpPr>
          <p:cxnSp>
            <p:nvCxnSpPr>
              <p:cNvPr id="93" name="Straight Connector 92"/>
              <p:cNvCxnSpPr/>
              <p:nvPr/>
            </p:nvCxnSpPr>
            <p:spPr>
              <a:xfrm rot="5400000" flipH="1" flipV="1">
                <a:off x="4267200" y="4953000"/>
                <a:ext cx="1219200" cy="0"/>
              </a:xfrm>
              <a:prstGeom prst="line">
                <a:avLst/>
              </a:prstGeom>
              <a:ln w="50800">
                <a:solidFill>
                  <a:srgbClr val="004BE2">
                    <a:alpha val="50000"/>
                  </a:srgb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rot="5400000" flipH="1" flipV="1">
                <a:off x="4419600" y="4953000"/>
                <a:ext cx="1219200" cy="0"/>
              </a:xfrm>
              <a:prstGeom prst="line">
                <a:avLst/>
              </a:prstGeom>
              <a:ln w="50800">
                <a:solidFill>
                  <a:srgbClr val="004BE2">
                    <a:alpha val="50000"/>
                  </a:srgb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rot="5400000" flipH="1" flipV="1">
                <a:off x="4572000" y="4953000"/>
                <a:ext cx="1219200" cy="0"/>
              </a:xfrm>
              <a:prstGeom prst="line">
                <a:avLst/>
              </a:prstGeom>
              <a:ln w="50800">
                <a:solidFill>
                  <a:srgbClr val="004BE2">
                    <a:alpha val="50000"/>
                  </a:srgb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5400000" flipH="1" flipV="1">
                <a:off x="4724400" y="4953000"/>
                <a:ext cx="1219200" cy="0"/>
              </a:xfrm>
              <a:prstGeom prst="line">
                <a:avLst/>
              </a:prstGeom>
              <a:ln w="50800">
                <a:solidFill>
                  <a:srgbClr val="004BE2">
                    <a:alpha val="50000"/>
                  </a:srgb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rot="5400000" flipH="1" flipV="1">
                <a:off x="4876800" y="4953000"/>
                <a:ext cx="1219200" cy="0"/>
              </a:xfrm>
              <a:prstGeom prst="line">
                <a:avLst/>
              </a:prstGeom>
              <a:ln w="50800">
                <a:solidFill>
                  <a:srgbClr val="004BE2">
                    <a:alpha val="50000"/>
                  </a:srgb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rot="5400000" flipH="1" flipV="1">
                <a:off x="5029200" y="4953000"/>
                <a:ext cx="1219200" cy="0"/>
              </a:xfrm>
              <a:prstGeom prst="line">
                <a:avLst/>
              </a:prstGeom>
              <a:ln w="50800">
                <a:solidFill>
                  <a:srgbClr val="004BE2">
                    <a:alpha val="50000"/>
                  </a:srgb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5400000" flipH="1" flipV="1">
                <a:off x="5181600" y="4953000"/>
                <a:ext cx="1219200" cy="0"/>
              </a:xfrm>
              <a:prstGeom prst="line">
                <a:avLst/>
              </a:prstGeom>
              <a:ln w="50800">
                <a:solidFill>
                  <a:srgbClr val="004BE2">
                    <a:alpha val="50000"/>
                  </a:srgb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rot="5400000" flipH="1" flipV="1">
                <a:off x="5334000" y="4953000"/>
                <a:ext cx="1219200" cy="0"/>
              </a:xfrm>
              <a:prstGeom prst="line">
                <a:avLst/>
              </a:prstGeom>
              <a:ln w="50800">
                <a:solidFill>
                  <a:srgbClr val="004BE2">
                    <a:alpha val="50000"/>
                  </a:srgb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rot="5400000" flipH="1" flipV="1">
                <a:off x="5486400" y="4953000"/>
                <a:ext cx="1219200" cy="0"/>
              </a:xfrm>
              <a:prstGeom prst="line">
                <a:avLst/>
              </a:prstGeom>
              <a:ln w="50800">
                <a:solidFill>
                  <a:srgbClr val="004BE2">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5" name="Group 123"/>
            <p:cNvGrpSpPr/>
            <p:nvPr/>
          </p:nvGrpSpPr>
          <p:grpSpPr>
            <a:xfrm>
              <a:off x="5105773" y="2127982"/>
              <a:ext cx="934620" cy="584138"/>
              <a:chOff x="4876800" y="4343400"/>
              <a:chExt cx="1219200" cy="1219200"/>
            </a:xfrm>
          </p:grpSpPr>
          <p:cxnSp>
            <p:nvCxnSpPr>
              <p:cNvPr id="84" name="Straight Connector 83"/>
              <p:cNvCxnSpPr/>
              <p:nvPr/>
            </p:nvCxnSpPr>
            <p:spPr>
              <a:xfrm rot="5400000" flipH="1" flipV="1">
                <a:off x="4267200" y="4953000"/>
                <a:ext cx="1219200" cy="0"/>
              </a:xfrm>
              <a:prstGeom prst="line">
                <a:avLst/>
              </a:prstGeom>
              <a:ln w="50800">
                <a:solidFill>
                  <a:srgbClr val="FA0000">
                    <a:alpha val="50000"/>
                  </a:srgb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5400000" flipH="1" flipV="1">
                <a:off x="4419600" y="4953000"/>
                <a:ext cx="1219200" cy="0"/>
              </a:xfrm>
              <a:prstGeom prst="line">
                <a:avLst/>
              </a:prstGeom>
              <a:ln w="50800">
                <a:solidFill>
                  <a:srgbClr val="FA0000">
                    <a:alpha val="50000"/>
                  </a:srgb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flipH="1" flipV="1">
                <a:off x="4572000" y="4953000"/>
                <a:ext cx="1219200" cy="0"/>
              </a:xfrm>
              <a:prstGeom prst="line">
                <a:avLst/>
              </a:prstGeom>
              <a:ln w="50800">
                <a:solidFill>
                  <a:srgbClr val="FA0000">
                    <a:alpha val="50000"/>
                  </a:srgb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5400000" flipH="1" flipV="1">
                <a:off x="4724400" y="4953000"/>
                <a:ext cx="1219200" cy="0"/>
              </a:xfrm>
              <a:prstGeom prst="line">
                <a:avLst/>
              </a:prstGeom>
              <a:ln w="50800">
                <a:solidFill>
                  <a:srgbClr val="FA0000">
                    <a:alpha val="50000"/>
                  </a:srgb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flipH="1" flipV="1">
                <a:off x="4876800" y="4953000"/>
                <a:ext cx="1219200" cy="0"/>
              </a:xfrm>
              <a:prstGeom prst="line">
                <a:avLst/>
              </a:prstGeom>
              <a:ln w="50800">
                <a:solidFill>
                  <a:srgbClr val="FA0000">
                    <a:alpha val="50000"/>
                  </a:srgb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flipH="1" flipV="1">
                <a:off x="5029200" y="4953000"/>
                <a:ext cx="1219200" cy="0"/>
              </a:xfrm>
              <a:prstGeom prst="line">
                <a:avLst/>
              </a:prstGeom>
              <a:ln w="50800">
                <a:solidFill>
                  <a:srgbClr val="FA0000">
                    <a:alpha val="50000"/>
                  </a:srgb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5400000" flipH="1" flipV="1">
                <a:off x="5181600" y="4953000"/>
                <a:ext cx="1219200" cy="0"/>
              </a:xfrm>
              <a:prstGeom prst="line">
                <a:avLst/>
              </a:prstGeom>
              <a:ln w="50800">
                <a:solidFill>
                  <a:srgbClr val="FA0000">
                    <a:alpha val="50000"/>
                  </a:srgb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rot="5400000" flipH="1" flipV="1">
                <a:off x="5334000" y="4953000"/>
                <a:ext cx="1219200" cy="0"/>
              </a:xfrm>
              <a:prstGeom prst="line">
                <a:avLst/>
              </a:prstGeom>
              <a:ln w="50800">
                <a:solidFill>
                  <a:srgbClr val="FA0000">
                    <a:alpha val="50000"/>
                  </a:srgb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rot="5400000" flipH="1" flipV="1">
                <a:off x="5486400" y="4953000"/>
                <a:ext cx="1219200" cy="0"/>
              </a:xfrm>
              <a:prstGeom prst="line">
                <a:avLst/>
              </a:prstGeom>
              <a:ln w="50800">
                <a:solidFill>
                  <a:srgbClr val="FA0000">
                    <a:alpha val="50000"/>
                  </a:srgbClr>
                </a:solidFill>
              </a:ln>
            </p:spPr>
            <p:style>
              <a:lnRef idx="1">
                <a:schemeClr val="accent1"/>
              </a:lnRef>
              <a:fillRef idx="0">
                <a:schemeClr val="accent1"/>
              </a:fillRef>
              <a:effectRef idx="0">
                <a:schemeClr val="accent1"/>
              </a:effectRef>
              <a:fontRef idx="minor">
                <a:schemeClr val="tx1"/>
              </a:fontRef>
            </p:style>
          </p:cxnSp>
        </p:grpSp>
        <p:sp>
          <p:nvSpPr>
            <p:cNvPr id="49" name="TextBox 48"/>
            <p:cNvSpPr txBox="1">
              <a:spLocks noChangeArrowheads="1"/>
            </p:cNvSpPr>
            <p:nvPr/>
          </p:nvSpPr>
          <p:spPr bwMode="auto">
            <a:xfrm>
              <a:off x="5173053" y="3440668"/>
              <a:ext cx="2185214" cy="369332"/>
            </a:xfrm>
            <a:prstGeom prst="rect">
              <a:avLst/>
            </a:prstGeom>
            <a:noFill/>
            <a:ln w="9525">
              <a:noFill/>
              <a:miter lim="800000"/>
              <a:headEnd/>
              <a:tailEnd/>
            </a:ln>
          </p:spPr>
          <p:txBody>
            <a:bodyPr wrap="none">
              <a:spAutoFit/>
            </a:bodyPr>
            <a:lstStyle/>
            <a:p>
              <a:pPr fontAlgn="auto">
                <a:spcBef>
                  <a:spcPts val="0"/>
                </a:spcBef>
                <a:spcAft>
                  <a:spcPts val="0"/>
                </a:spcAft>
              </a:pPr>
              <a:r>
                <a:rPr lang="en-US" dirty="0" smtClean="0">
                  <a:solidFill>
                    <a:prstClr val="black"/>
                  </a:solidFill>
                  <a:latin typeface="Arial" pitchFamily="34" charset="0"/>
                  <a:cs typeface="Arial" pitchFamily="34" charset="0"/>
                </a:rPr>
                <a:t>Beatnote frequency</a:t>
              </a:r>
              <a:endParaRPr lang="en-US" dirty="0">
                <a:solidFill>
                  <a:prstClr val="black"/>
                </a:solidFill>
                <a:latin typeface="Arial" pitchFamily="34" charset="0"/>
                <a:cs typeface="Arial" pitchFamily="34" charset="0"/>
              </a:endParaRPr>
            </a:p>
          </p:txBody>
        </p:sp>
        <p:sp>
          <p:nvSpPr>
            <p:cNvPr id="50" name="TextBox 49"/>
            <p:cNvSpPr txBox="1">
              <a:spLocks noChangeArrowheads="1"/>
            </p:cNvSpPr>
            <p:nvPr/>
          </p:nvSpPr>
          <p:spPr bwMode="auto">
            <a:xfrm>
              <a:off x="6394964" y="1592632"/>
              <a:ext cx="747320" cy="584775"/>
            </a:xfrm>
            <a:prstGeom prst="rect">
              <a:avLst/>
            </a:prstGeom>
            <a:noFill/>
            <a:ln w="9525">
              <a:noFill/>
              <a:miter lim="800000"/>
              <a:headEnd/>
              <a:tailEnd/>
            </a:ln>
          </p:spPr>
          <p:txBody>
            <a:bodyPr wrap="none">
              <a:spAutoFit/>
            </a:bodyPr>
            <a:lstStyle/>
            <a:p>
              <a:pPr algn="ctr" fontAlgn="auto">
                <a:spcBef>
                  <a:spcPts val="0"/>
                </a:spcBef>
                <a:spcAft>
                  <a:spcPts val="0"/>
                </a:spcAft>
              </a:pPr>
              <a:r>
                <a:rPr lang="en-US" sz="1600" dirty="0" smtClean="0">
                  <a:solidFill>
                    <a:srgbClr val="0000FF"/>
                  </a:solidFill>
                  <a:latin typeface="+mj-lt"/>
                  <a:cs typeface="Arial" pitchFamily="34" charset="0"/>
                </a:rPr>
                <a:t>Axial</a:t>
              </a:r>
            </a:p>
            <a:p>
              <a:pPr algn="ctr" fontAlgn="auto">
                <a:spcBef>
                  <a:spcPts val="0"/>
                </a:spcBef>
                <a:spcAft>
                  <a:spcPts val="0"/>
                </a:spcAft>
              </a:pPr>
              <a:r>
                <a:rPr lang="en-US" sz="1600" dirty="0" smtClean="0">
                  <a:solidFill>
                    <a:srgbClr val="0000FF"/>
                  </a:solidFill>
                  <a:latin typeface="+mj-lt"/>
                  <a:cs typeface="Arial" pitchFamily="34" charset="0"/>
                </a:rPr>
                <a:t>modes</a:t>
              </a:r>
              <a:endParaRPr lang="en-US" sz="1600" dirty="0">
                <a:solidFill>
                  <a:srgbClr val="0000FF"/>
                </a:solidFill>
                <a:latin typeface="+mj-lt"/>
                <a:cs typeface="Arial" pitchFamily="34" charset="0"/>
              </a:endParaRPr>
            </a:p>
          </p:txBody>
        </p:sp>
        <p:cxnSp>
          <p:nvCxnSpPr>
            <p:cNvPr id="51" name="Straight Connector 50"/>
            <p:cNvCxnSpPr/>
            <p:nvPr/>
          </p:nvCxnSpPr>
          <p:spPr>
            <a:xfrm rot="16200000" flipH="1">
              <a:off x="6163126" y="2759956"/>
              <a:ext cx="131321"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2" name="Object 4"/>
            <p:cNvGraphicFramePr>
              <a:graphicFrameLocks noChangeAspect="1"/>
            </p:cNvGraphicFramePr>
            <p:nvPr>
              <p:extLst>
                <p:ext uri="{D42A27DB-BD31-4B8C-83A1-F6EECF244321}">
                  <p14:modId xmlns:p14="http://schemas.microsoft.com/office/powerpoint/2010/main" xmlns="" val="542804129"/>
                </p:ext>
              </p:extLst>
            </p:nvPr>
          </p:nvGraphicFramePr>
          <p:xfrm>
            <a:off x="6026545" y="2912375"/>
            <a:ext cx="393076" cy="313974"/>
          </p:xfrm>
          <a:graphic>
            <a:graphicData uri="http://schemas.openxmlformats.org/presentationml/2006/ole">
              <p:oleObj spid="_x0000_s261123" name="Equation" r:id="rId5" imgW="266353" imgH="215619" progId="Equation.3">
                <p:embed/>
              </p:oleObj>
            </a:graphicData>
          </a:graphic>
        </p:graphicFrame>
        <p:sp>
          <p:nvSpPr>
            <p:cNvPr id="54" name="TextBox 53"/>
            <p:cNvSpPr txBox="1">
              <a:spLocks noChangeArrowheads="1"/>
            </p:cNvSpPr>
            <p:nvPr/>
          </p:nvSpPr>
          <p:spPr bwMode="auto">
            <a:xfrm>
              <a:off x="7424027" y="1592632"/>
              <a:ext cx="1066446" cy="584775"/>
            </a:xfrm>
            <a:prstGeom prst="rect">
              <a:avLst/>
            </a:prstGeom>
            <a:noFill/>
            <a:ln w="9525">
              <a:noFill/>
              <a:miter lim="800000"/>
              <a:headEnd/>
              <a:tailEnd/>
            </a:ln>
          </p:spPr>
          <p:txBody>
            <a:bodyPr wrap="none">
              <a:spAutoFit/>
            </a:bodyPr>
            <a:lstStyle/>
            <a:p>
              <a:pPr algn="ctr" fontAlgn="auto">
                <a:spcBef>
                  <a:spcPts val="0"/>
                </a:spcBef>
                <a:spcAft>
                  <a:spcPts val="0"/>
                </a:spcAft>
              </a:pPr>
              <a:r>
                <a:rPr lang="en-US" sz="1600" dirty="0" smtClean="0">
                  <a:solidFill>
                    <a:srgbClr val="0000FF"/>
                  </a:solidFill>
                  <a:latin typeface="+mj-lt"/>
                  <a:cs typeface="Arial" pitchFamily="34" charset="0"/>
                </a:rPr>
                <a:t>Transverse</a:t>
              </a:r>
            </a:p>
            <a:p>
              <a:pPr algn="ctr" fontAlgn="auto">
                <a:spcBef>
                  <a:spcPts val="0"/>
                </a:spcBef>
                <a:spcAft>
                  <a:spcPts val="0"/>
                </a:spcAft>
              </a:pPr>
              <a:r>
                <a:rPr lang="en-US" sz="1600" dirty="0" smtClean="0">
                  <a:solidFill>
                    <a:srgbClr val="0000FF"/>
                  </a:solidFill>
                  <a:latin typeface="+mj-lt"/>
                  <a:cs typeface="Arial" pitchFamily="34" charset="0"/>
                </a:rPr>
                <a:t>modes</a:t>
              </a:r>
              <a:endParaRPr lang="en-US" sz="1600" dirty="0">
                <a:solidFill>
                  <a:srgbClr val="0000FF"/>
                </a:solidFill>
                <a:latin typeface="+mj-lt"/>
                <a:cs typeface="Arial" pitchFamily="34" charset="0"/>
              </a:endParaRPr>
            </a:p>
          </p:txBody>
        </p:sp>
        <p:grpSp>
          <p:nvGrpSpPr>
            <p:cNvPr id="6" name="Group 157"/>
            <p:cNvGrpSpPr/>
            <p:nvPr/>
          </p:nvGrpSpPr>
          <p:grpSpPr>
            <a:xfrm>
              <a:off x="7756298" y="2127982"/>
              <a:ext cx="571240" cy="584138"/>
              <a:chOff x="6553200" y="4800600"/>
              <a:chExt cx="745175" cy="762000"/>
            </a:xfrm>
          </p:grpSpPr>
          <p:cxnSp>
            <p:nvCxnSpPr>
              <p:cNvPr id="75" name="Straight Connector 74"/>
              <p:cNvCxnSpPr/>
              <p:nvPr/>
            </p:nvCxnSpPr>
            <p:spPr>
              <a:xfrm rot="5400000" flipH="1" flipV="1">
                <a:off x="6172200" y="5181600"/>
                <a:ext cx="762000" cy="0"/>
              </a:xfrm>
              <a:prstGeom prst="line">
                <a:avLst/>
              </a:prstGeom>
              <a:ln w="31750">
                <a:solidFill>
                  <a:srgbClr val="004BE2">
                    <a:alpha val="50000"/>
                  </a:srgb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5400000" flipH="1" flipV="1">
                <a:off x="6352925" y="5181600"/>
                <a:ext cx="762000" cy="0"/>
              </a:xfrm>
              <a:prstGeom prst="line">
                <a:avLst/>
              </a:prstGeom>
              <a:ln w="31750">
                <a:solidFill>
                  <a:srgbClr val="004BE2">
                    <a:alpha val="5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flipH="1" flipV="1">
                <a:off x="6488625" y="5181600"/>
                <a:ext cx="762000" cy="0"/>
              </a:xfrm>
              <a:prstGeom prst="line">
                <a:avLst/>
              </a:prstGeom>
              <a:ln w="31750">
                <a:solidFill>
                  <a:srgbClr val="004BE2">
                    <a:alpha val="50000"/>
                  </a:srgb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5400000" flipH="1" flipV="1">
                <a:off x="6591300" y="5181600"/>
                <a:ext cx="762000" cy="0"/>
              </a:xfrm>
              <a:prstGeom prst="line">
                <a:avLst/>
              </a:prstGeom>
              <a:ln w="31750">
                <a:solidFill>
                  <a:srgbClr val="004BE2">
                    <a:alpha val="50000"/>
                  </a:srgb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flipH="1" flipV="1">
                <a:off x="6676650" y="5181600"/>
                <a:ext cx="762000" cy="0"/>
              </a:xfrm>
              <a:prstGeom prst="line">
                <a:avLst/>
              </a:prstGeom>
              <a:ln w="31750">
                <a:solidFill>
                  <a:srgbClr val="004BE2">
                    <a:alpha val="50000"/>
                  </a:srgb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flipH="1" flipV="1">
                <a:off x="6762375" y="5181600"/>
                <a:ext cx="762000" cy="0"/>
              </a:xfrm>
              <a:prstGeom prst="line">
                <a:avLst/>
              </a:prstGeom>
              <a:ln w="31750">
                <a:solidFill>
                  <a:srgbClr val="004BE2">
                    <a:alpha val="50000"/>
                  </a:srgb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5400000" flipH="1" flipV="1">
                <a:off x="6833875" y="5181600"/>
                <a:ext cx="762000" cy="0"/>
              </a:xfrm>
              <a:prstGeom prst="line">
                <a:avLst/>
              </a:prstGeom>
              <a:ln w="31750">
                <a:solidFill>
                  <a:srgbClr val="004BE2">
                    <a:alpha val="50000"/>
                  </a:srgb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flipH="1" flipV="1">
                <a:off x="6874450" y="5181600"/>
                <a:ext cx="762000" cy="0"/>
              </a:xfrm>
              <a:prstGeom prst="line">
                <a:avLst/>
              </a:prstGeom>
              <a:ln w="31750">
                <a:solidFill>
                  <a:srgbClr val="004BE2">
                    <a:alpha val="50000"/>
                  </a:srgb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flipH="1" flipV="1">
                <a:off x="6917375" y="5181600"/>
                <a:ext cx="762000" cy="0"/>
              </a:xfrm>
              <a:prstGeom prst="line">
                <a:avLst/>
              </a:prstGeom>
              <a:ln w="31750">
                <a:solidFill>
                  <a:srgbClr val="004BE2">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7" name="Group 158"/>
            <p:cNvGrpSpPr/>
            <p:nvPr/>
          </p:nvGrpSpPr>
          <p:grpSpPr>
            <a:xfrm rot="10800000">
              <a:off x="4140241" y="2127982"/>
              <a:ext cx="571240" cy="584138"/>
              <a:chOff x="6553200" y="4800600"/>
              <a:chExt cx="745175" cy="762000"/>
            </a:xfrm>
          </p:grpSpPr>
          <p:cxnSp>
            <p:nvCxnSpPr>
              <p:cNvPr id="66" name="Straight Connector 65"/>
              <p:cNvCxnSpPr/>
              <p:nvPr/>
            </p:nvCxnSpPr>
            <p:spPr>
              <a:xfrm rot="5400000" flipH="1" flipV="1">
                <a:off x="6172200" y="5181600"/>
                <a:ext cx="762000" cy="0"/>
              </a:xfrm>
              <a:prstGeom prst="line">
                <a:avLst/>
              </a:prstGeom>
              <a:ln w="3175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flipH="1" flipV="1">
                <a:off x="6352925" y="5181600"/>
                <a:ext cx="762000" cy="0"/>
              </a:xfrm>
              <a:prstGeom prst="line">
                <a:avLst/>
              </a:prstGeom>
              <a:ln w="3175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5400000" flipH="1" flipV="1">
                <a:off x="6488625" y="5181600"/>
                <a:ext cx="762000" cy="0"/>
              </a:xfrm>
              <a:prstGeom prst="line">
                <a:avLst/>
              </a:prstGeom>
              <a:ln w="3175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5400000" flipH="1" flipV="1">
                <a:off x="6591300" y="5181600"/>
                <a:ext cx="762000" cy="0"/>
              </a:xfrm>
              <a:prstGeom prst="line">
                <a:avLst/>
              </a:prstGeom>
              <a:ln w="3175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flipH="1" flipV="1">
                <a:off x="6676650" y="5181600"/>
                <a:ext cx="762000" cy="0"/>
              </a:xfrm>
              <a:prstGeom prst="line">
                <a:avLst/>
              </a:prstGeom>
              <a:ln w="3175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5400000" flipH="1" flipV="1">
                <a:off x="6762375" y="5181600"/>
                <a:ext cx="762000" cy="0"/>
              </a:xfrm>
              <a:prstGeom prst="line">
                <a:avLst/>
              </a:prstGeom>
              <a:ln w="3175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5400000" flipH="1" flipV="1">
                <a:off x="6833875" y="5181600"/>
                <a:ext cx="762000" cy="0"/>
              </a:xfrm>
              <a:prstGeom prst="line">
                <a:avLst/>
              </a:prstGeom>
              <a:ln w="3175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5400000" flipH="1" flipV="1">
                <a:off x="6874450" y="5181600"/>
                <a:ext cx="762000" cy="0"/>
              </a:xfrm>
              <a:prstGeom prst="line">
                <a:avLst/>
              </a:prstGeom>
              <a:ln w="3175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5400000" flipH="1" flipV="1">
                <a:off x="6917375" y="5181600"/>
                <a:ext cx="762000" cy="0"/>
              </a:xfrm>
              <a:prstGeom prst="line">
                <a:avLst/>
              </a:prstGeom>
              <a:ln w="3175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a:off x="3762257" y="2709355"/>
              <a:ext cx="484834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TextBox 57"/>
            <p:cNvSpPr txBox="1">
              <a:spLocks noChangeArrowheads="1"/>
            </p:cNvSpPr>
            <p:nvPr/>
          </p:nvSpPr>
          <p:spPr bwMode="auto">
            <a:xfrm>
              <a:off x="5226688" y="1602258"/>
              <a:ext cx="747320" cy="584775"/>
            </a:xfrm>
            <a:prstGeom prst="rect">
              <a:avLst/>
            </a:prstGeom>
            <a:noFill/>
            <a:ln w="9525">
              <a:noFill/>
              <a:miter lim="800000"/>
              <a:headEnd/>
              <a:tailEnd/>
            </a:ln>
          </p:spPr>
          <p:txBody>
            <a:bodyPr wrap="none">
              <a:spAutoFit/>
            </a:bodyPr>
            <a:lstStyle/>
            <a:p>
              <a:pPr algn="ctr" fontAlgn="auto">
                <a:spcBef>
                  <a:spcPts val="0"/>
                </a:spcBef>
                <a:spcAft>
                  <a:spcPts val="0"/>
                </a:spcAft>
              </a:pPr>
              <a:r>
                <a:rPr lang="en-US" sz="1600" dirty="0" smtClean="0">
                  <a:solidFill>
                    <a:srgbClr val="FF0000"/>
                  </a:solidFill>
                  <a:latin typeface="+mj-lt"/>
                  <a:cs typeface="Arial" pitchFamily="34" charset="0"/>
                </a:rPr>
                <a:t>Axial</a:t>
              </a:r>
            </a:p>
            <a:p>
              <a:pPr algn="ctr" fontAlgn="auto">
                <a:spcBef>
                  <a:spcPts val="0"/>
                </a:spcBef>
                <a:spcAft>
                  <a:spcPts val="0"/>
                </a:spcAft>
              </a:pPr>
              <a:r>
                <a:rPr lang="en-US" sz="1600" dirty="0" smtClean="0">
                  <a:solidFill>
                    <a:srgbClr val="FF0000"/>
                  </a:solidFill>
                  <a:latin typeface="+mj-lt"/>
                  <a:cs typeface="Arial" pitchFamily="34" charset="0"/>
                </a:rPr>
                <a:t>modes</a:t>
              </a:r>
              <a:endParaRPr lang="en-US" sz="1600" dirty="0">
                <a:solidFill>
                  <a:srgbClr val="FF0000"/>
                </a:solidFill>
                <a:latin typeface="+mj-lt"/>
                <a:cs typeface="Arial" pitchFamily="34" charset="0"/>
              </a:endParaRPr>
            </a:p>
          </p:txBody>
        </p:sp>
        <p:sp>
          <p:nvSpPr>
            <p:cNvPr id="59" name="TextBox 58"/>
            <p:cNvSpPr txBox="1">
              <a:spLocks noChangeArrowheads="1"/>
            </p:cNvSpPr>
            <p:nvPr/>
          </p:nvSpPr>
          <p:spPr bwMode="auto">
            <a:xfrm>
              <a:off x="3990329" y="1592632"/>
              <a:ext cx="1066446" cy="584775"/>
            </a:xfrm>
            <a:prstGeom prst="rect">
              <a:avLst/>
            </a:prstGeom>
            <a:noFill/>
            <a:ln w="9525">
              <a:noFill/>
              <a:miter lim="800000"/>
              <a:headEnd/>
              <a:tailEnd/>
            </a:ln>
          </p:spPr>
          <p:txBody>
            <a:bodyPr wrap="none">
              <a:spAutoFit/>
            </a:bodyPr>
            <a:lstStyle/>
            <a:p>
              <a:pPr algn="ctr" fontAlgn="auto">
                <a:spcBef>
                  <a:spcPts val="0"/>
                </a:spcBef>
                <a:spcAft>
                  <a:spcPts val="0"/>
                </a:spcAft>
              </a:pPr>
              <a:r>
                <a:rPr lang="en-US" sz="1600" dirty="0" smtClean="0">
                  <a:solidFill>
                    <a:srgbClr val="FF0000"/>
                  </a:solidFill>
                  <a:latin typeface="+mj-lt"/>
                  <a:cs typeface="Arial" pitchFamily="34" charset="0"/>
                </a:rPr>
                <a:t>Transverse</a:t>
              </a:r>
            </a:p>
            <a:p>
              <a:pPr algn="ctr" fontAlgn="auto">
                <a:spcBef>
                  <a:spcPts val="0"/>
                </a:spcBef>
                <a:spcAft>
                  <a:spcPts val="0"/>
                </a:spcAft>
              </a:pPr>
              <a:r>
                <a:rPr lang="en-US" sz="1600" dirty="0" smtClean="0">
                  <a:solidFill>
                    <a:srgbClr val="FF0000"/>
                  </a:solidFill>
                  <a:latin typeface="+mj-lt"/>
                  <a:cs typeface="Arial" pitchFamily="34" charset="0"/>
                </a:rPr>
                <a:t>modes</a:t>
              </a:r>
              <a:endParaRPr lang="en-US" sz="1600" dirty="0">
                <a:solidFill>
                  <a:srgbClr val="FF0000"/>
                </a:solidFill>
                <a:latin typeface="+mj-lt"/>
                <a:cs typeface="Arial" pitchFamily="34" charset="0"/>
              </a:endParaRPr>
            </a:p>
          </p:txBody>
        </p:sp>
        <p:sp>
          <p:nvSpPr>
            <p:cNvPr id="60" name="TextBox 59"/>
            <p:cNvSpPr txBox="1">
              <a:spLocks noChangeArrowheads="1"/>
            </p:cNvSpPr>
            <p:nvPr/>
          </p:nvSpPr>
          <p:spPr bwMode="auto">
            <a:xfrm>
              <a:off x="5739413" y="959707"/>
              <a:ext cx="889987" cy="369332"/>
            </a:xfrm>
            <a:prstGeom prst="rect">
              <a:avLst/>
            </a:prstGeom>
            <a:solidFill>
              <a:schemeClr val="bg1"/>
            </a:solidFill>
            <a:ln w="9525">
              <a:noFill/>
              <a:miter lim="800000"/>
              <a:headEnd/>
              <a:tailEnd/>
            </a:ln>
          </p:spPr>
          <p:txBody>
            <a:bodyPr wrap="none">
              <a:spAutoFit/>
            </a:bodyPr>
            <a:lstStyle/>
            <a:p>
              <a:pPr fontAlgn="auto">
                <a:spcBef>
                  <a:spcPts val="0"/>
                </a:spcBef>
                <a:spcAft>
                  <a:spcPts val="0"/>
                </a:spcAft>
              </a:pPr>
              <a:r>
                <a:rPr lang="en-US" dirty="0" smtClean="0">
                  <a:solidFill>
                    <a:prstClr val="black"/>
                  </a:solidFill>
                  <a:latin typeface="Arial" pitchFamily="34" charset="0"/>
                  <a:cs typeface="Arial" pitchFamily="34" charset="0"/>
                </a:rPr>
                <a:t>Carrier</a:t>
              </a:r>
              <a:endParaRPr lang="en-US" dirty="0">
                <a:solidFill>
                  <a:prstClr val="black"/>
                </a:solidFill>
                <a:latin typeface="Arial" pitchFamily="34" charset="0"/>
                <a:cs typeface="Arial" pitchFamily="34" charset="0"/>
              </a:endParaRPr>
            </a:p>
          </p:txBody>
        </p:sp>
        <p:cxnSp>
          <p:nvCxnSpPr>
            <p:cNvPr id="61" name="Straight Connector 60"/>
            <p:cNvCxnSpPr/>
            <p:nvPr/>
          </p:nvCxnSpPr>
          <p:spPr>
            <a:xfrm rot="5400000">
              <a:off x="3353969" y="2106527"/>
              <a:ext cx="1285103" cy="1217"/>
            </a:xfrm>
            <a:prstGeom prst="line">
              <a:avLst/>
            </a:prstGeom>
            <a:ln w="4762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5400000">
              <a:off x="7813128" y="2101432"/>
              <a:ext cx="1282766" cy="1217"/>
            </a:xfrm>
            <a:prstGeom prst="line">
              <a:avLst/>
            </a:prstGeom>
            <a:ln w="47625">
              <a:solidFill>
                <a:srgbClr val="0D5EFF"/>
              </a:solidFill>
              <a:prstDash val="sysDot"/>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7148474" y="2879375"/>
              <a:ext cx="330339" cy="825779"/>
            </a:xfrm>
            <a:prstGeom prst="rect">
              <a:avLst/>
            </a:prstGeom>
            <a:noFill/>
          </p:spPr>
          <p:txBody>
            <a:bodyPr wrap="square" rtlCol="0">
              <a:spAutoFit/>
            </a:bodyPr>
            <a:lstStyle/>
            <a:p>
              <a:pPr fontAlgn="auto">
                <a:spcBef>
                  <a:spcPts val="0"/>
                </a:spcBef>
                <a:spcAft>
                  <a:spcPts val="0"/>
                </a:spcAft>
              </a:pPr>
              <a:r>
                <a:rPr lang="el-GR" sz="3200" i="1" dirty="0" smtClean="0">
                  <a:solidFill>
                    <a:prstClr val="black"/>
                  </a:solidFill>
                  <a:latin typeface="Times New Roman" pitchFamily="18" charset="0"/>
                  <a:cs typeface="Times New Roman" pitchFamily="18" charset="0"/>
                </a:rPr>
                <a:t>μ</a:t>
              </a:r>
            </a:p>
            <a:p>
              <a:pPr fontAlgn="auto">
                <a:spcBef>
                  <a:spcPts val="0"/>
                </a:spcBef>
                <a:spcAft>
                  <a:spcPts val="0"/>
                </a:spcAft>
              </a:pPr>
              <a:endParaRPr lang="en-US" sz="3200" dirty="0">
                <a:solidFill>
                  <a:srgbClr val="0D5EFF"/>
                </a:solidFill>
                <a:latin typeface="Times New Roman" pitchFamily="18" charset="0"/>
                <a:cs typeface="Times New Roman" pitchFamily="18" charset="0"/>
              </a:endParaRPr>
            </a:p>
          </p:txBody>
        </p:sp>
        <p:pic>
          <p:nvPicPr>
            <p:cNvPr id="64" name="Picture 63" descr="CurlyBrace.png"/>
            <p:cNvPicPr>
              <a:picLocks noChangeAspect="1"/>
            </p:cNvPicPr>
            <p:nvPr/>
          </p:nvPicPr>
          <p:blipFill>
            <a:blip r:embed="rId4" cstate="print">
              <a:clrChange>
                <a:clrFrom>
                  <a:srgbClr val="FFFFFF"/>
                </a:clrFrom>
                <a:clrTo>
                  <a:srgbClr val="FFFFFF">
                    <a:alpha val="0"/>
                  </a:srgbClr>
                </a:clrTo>
              </a:clrChange>
            </a:blip>
            <a:stretch>
              <a:fillRect/>
            </a:stretch>
          </p:blipFill>
          <p:spPr>
            <a:xfrm rot="10800000">
              <a:off x="3495160" y="2335902"/>
              <a:ext cx="2728263" cy="972477"/>
            </a:xfrm>
            <a:prstGeom prst="rect">
              <a:avLst/>
            </a:prstGeom>
          </p:spPr>
        </p:pic>
        <p:sp>
          <p:nvSpPr>
            <p:cNvPr id="65" name="TextBox 64"/>
            <p:cNvSpPr txBox="1"/>
            <p:nvPr/>
          </p:nvSpPr>
          <p:spPr>
            <a:xfrm>
              <a:off x="5003795" y="2879372"/>
              <a:ext cx="330339" cy="825779"/>
            </a:xfrm>
            <a:prstGeom prst="rect">
              <a:avLst/>
            </a:prstGeom>
            <a:noFill/>
          </p:spPr>
          <p:txBody>
            <a:bodyPr wrap="square" rtlCol="0">
              <a:spAutoFit/>
            </a:bodyPr>
            <a:lstStyle/>
            <a:p>
              <a:pPr fontAlgn="auto">
                <a:spcBef>
                  <a:spcPts val="0"/>
                </a:spcBef>
                <a:spcAft>
                  <a:spcPts val="0"/>
                </a:spcAft>
              </a:pPr>
              <a:r>
                <a:rPr lang="el-GR" sz="3200" i="1" dirty="0" smtClean="0">
                  <a:solidFill>
                    <a:prstClr val="black"/>
                  </a:solidFill>
                  <a:latin typeface="Times New Roman" pitchFamily="18" charset="0"/>
                  <a:cs typeface="Times New Roman" pitchFamily="18" charset="0"/>
                </a:rPr>
                <a:t>μ</a:t>
              </a:r>
            </a:p>
            <a:p>
              <a:pPr fontAlgn="auto">
                <a:spcBef>
                  <a:spcPts val="0"/>
                </a:spcBef>
                <a:spcAft>
                  <a:spcPts val="0"/>
                </a:spcAft>
              </a:pPr>
              <a:endParaRPr lang="en-US" sz="3200" dirty="0">
                <a:solidFill>
                  <a:srgbClr val="0D5EFF"/>
                </a:solidFill>
                <a:latin typeface="Times New Roman" pitchFamily="18" charset="0"/>
                <a:cs typeface="Times New Roman" pitchFamily="18" charset="0"/>
              </a:endParaRPr>
            </a:p>
          </p:txBody>
        </p:sp>
      </p:grpSp>
      <p:graphicFrame>
        <p:nvGraphicFramePr>
          <p:cNvPr id="108" name="Object 5"/>
          <p:cNvGraphicFramePr>
            <a:graphicFrameLocks noChangeAspect="1"/>
          </p:cNvGraphicFramePr>
          <p:nvPr/>
        </p:nvGraphicFramePr>
        <p:xfrm>
          <a:off x="3657600" y="4394200"/>
          <a:ext cx="2959100" cy="863600"/>
        </p:xfrm>
        <a:graphic>
          <a:graphicData uri="http://schemas.openxmlformats.org/presentationml/2006/ole">
            <p:oleObj spid="_x0000_s261125" name="Equation" r:id="rId6" imgW="1282700" imgH="355600" progId="Equation.3">
              <p:embed/>
            </p:oleObj>
          </a:graphicData>
        </a:graphic>
      </p:graphicFrame>
      <p:cxnSp>
        <p:nvCxnSpPr>
          <p:cNvPr id="105" name="Straight Connector 104"/>
          <p:cNvCxnSpPr/>
          <p:nvPr/>
        </p:nvCxnSpPr>
        <p:spPr>
          <a:xfrm rot="5400000">
            <a:off x="5577833" y="2025008"/>
            <a:ext cx="1282766" cy="1217"/>
          </a:xfrm>
          <a:prstGeom prst="line">
            <a:avLst/>
          </a:prstGeom>
          <a:ln w="47625">
            <a:solidFill>
              <a:srgbClr val="006600"/>
            </a:solidFill>
            <a:prstDash val="sysDot"/>
          </a:ln>
        </p:spPr>
        <p:style>
          <a:lnRef idx="1">
            <a:schemeClr val="accent1"/>
          </a:lnRef>
          <a:fillRef idx="0">
            <a:schemeClr val="accent1"/>
          </a:fillRef>
          <a:effectRef idx="0">
            <a:schemeClr val="accent1"/>
          </a:effectRef>
          <a:fontRef idx="minor">
            <a:schemeClr val="tx1"/>
          </a:fontRef>
        </p:style>
      </p:cxnSp>
      <p:sp>
        <p:nvSpPr>
          <p:cNvPr id="112" name="Rectangle 111"/>
          <p:cNvSpPr/>
          <p:nvPr/>
        </p:nvSpPr>
        <p:spPr>
          <a:xfrm>
            <a:off x="6800850" y="4248150"/>
            <a:ext cx="1737526" cy="990600"/>
          </a:xfrm>
          <a:prstGeom prst="rect">
            <a:avLst/>
          </a:prstGeom>
          <a:noFill/>
          <a:ln>
            <a:solidFill>
              <a:srgbClr val="00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TextBox 112"/>
          <p:cNvSpPr txBox="1"/>
          <p:nvPr/>
        </p:nvSpPr>
        <p:spPr>
          <a:xfrm>
            <a:off x="195189" y="3086100"/>
            <a:ext cx="795411" cy="369332"/>
          </a:xfrm>
          <a:prstGeom prst="rect">
            <a:avLst/>
          </a:prstGeom>
          <a:noFill/>
        </p:spPr>
        <p:txBody>
          <a:bodyPr wrap="none" rtlCol="0">
            <a:spAutoFit/>
          </a:bodyPr>
          <a:lstStyle/>
          <a:p>
            <a:r>
              <a:rPr lang="en-US" dirty="0" err="1" smtClean="0">
                <a:latin typeface="Symbol" pitchFamily="18" charset="2"/>
              </a:rPr>
              <a:t>w+w</a:t>
            </a:r>
            <a:r>
              <a:rPr lang="en-US" baseline="-25000" dirty="0" err="1" smtClean="0">
                <a:latin typeface="+mj-lt"/>
              </a:rPr>
              <a:t>HF</a:t>
            </a:r>
            <a:endParaRPr lang="en-US" dirty="0">
              <a:latin typeface="Symbol" pitchFamily="18" charset="2"/>
            </a:endParaRPr>
          </a:p>
        </p:txBody>
      </p:sp>
      <p:grpSp>
        <p:nvGrpSpPr>
          <p:cNvPr id="118" name="Group 117"/>
          <p:cNvGrpSpPr/>
          <p:nvPr/>
        </p:nvGrpSpPr>
        <p:grpSpPr>
          <a:xfrm>
            <a:off x="3810000" y="5410200"/>
            <a:ext cx="4876800" cy="990600"/>
            <a:chOff x="5181600" y="4267200"/>
            <a:chExt cx="4876800" cy="990600"/>
          </a:xfrm>
        </p:grpSpPr>
        <p:graphicFrame>
          <p:nvGraphicFramePr>
            <p:cNvPr id="119" name="Object 6"/>
            <p:cNvGraphicFramePr>
              <a:graphicFrameLocks noChangeAspect="1"/>
            </p:cNvGraphicFramePr>
            <p:nvPr/>
          </p:nvGraphicFramePr>
          <p:xfrm>
            <a:off x="5221288" y="4330700"/>
            <a:ext cx="4760912" cy="927100"/>
          </p:xfrm>
          <a:graphic>
            <a:graphicData uri="http://schemas.openxmlformats.org/presentationml/2006/ole">
              <p:oleObj spid="_x0000_s261129" name="Equation" r:id="rId7" imgW="2514600" imgH="469800" progId="Equation.3">
                <p:embed/>
              </p:oleObj>
            </a:graphicData>
          </a:graphic>
        </p:graphicFrame>
        <p:sp>
          <p:nvSpPr>
            <p:cNvPr id="120" name="Rectangle 119"/>
            <p:cNvSpPr/>
            <p:nvPr/>
          </p:nvSpPr>
          <p:spPr>
            <a:xfrm>
              <a:off x="5181600" y="4267200"/>
              <a:ext cx="4876800" cy="9906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6" name="Group 105"/>
          <p:cNvGrpSpPr/>
          <p:nvPr/>
        </p:nvGrpSpPr>
        <p:grpSpPr>
          <a:xfrm>
            <a:off x="2286000" y="1905000"/>
            <a:ext cx="475364" cy="755274"/>
            <a:chOff x="2286000" y="1905000"/>
            <a:chExt cx="475364" cy="755274"/>
          </a:xfrm>
        </p:grpSpPr>
        <p:sp>
          <p:nvSpPr>
            <p:cNvPr id="107" name="Line 11"/>
            <p:cNvSpPr>
              <a:spLocks noChangeShapeType="1"/>
            </p:cNvSpPr>
            <p:nvPr/>
          </p:nvSpPr>
          <p:spPr bwMode="auto">
            <a:xfrm flipV="1">
              <a:off x="2286000" y="1905000"/>
              <a:ext cx="0" cy="755274"/>
            </a:xfrm>
            <a:prstGeom prst="line">
              <a:avLst/>
            </a:prstGeom>
            <a:noFill/>
            <a:ln w="28575">
              <a:solidFill>
                <a:schemeClr val="tx1"/>
              </a:solidFill>
              <a:round/>
              <a:headEnd type="none" w="med" len="med"/>
              <a:tailEnd type="triangle" w="med" len="med"/>
            </a:ln>
          </p:spPr>
          <p:txBody>
            <a:bodyPr/>
            <a:lstStyle/>
            <a:p>
              <a:endParaRPr lang="en-US"/>
            </a:p>
          </p:txBody>
        </p:sp>
        <p:pic>
          <p:nvPicPr>
            <p:cNvPr id="109" name="Picture 6"/>
            <p:cNvPicPr>
              <a:picLocks noChangeAspect="1" noChangeArrowheads="1"/>
            </p:cNvPicPr>
            <p:nvPr/>
          </p:nvPicPr>
          <p:blipFill>
            <a:blip r:embed="rId8" cstate="print"/>
            <a:srcRect/>
            <a:stretch>
              <a:fillRect/>
            </a:stretch>
          </p:blipFill>
          <p:spPr bwMode="auto">
            <a:xfrm>
              <a:off x="2318341" y="2133600"/>
              <a:ext cx="443023" cy="381000"/>
            </a:xfrm>
            <a:prstGeom prst="rect">
              <a:avLst/>
            </a:prstGeom>
            <a:noFill/>
            <a:ln w="9525">
              <a:noFill/>
              <a:miter lim="800000"/>
              <a:headEnd/>
              <a:tailEnd/>
            </a:ln>
            <a:effectLst/>
          </p:spPr>
        </p:pic>
      </p:grpSp>
      <p:grpSp>
        <p:nvGrpSpPr>
          <p:cNvPr id="110" name="Group 109"/>
          <p:cNvGrpSpPr/>
          <p:nvPr/>
        </p:nvGrpSpPr>
        <p:grpSpPr>
          <a:xfrm>
            <a:off x="0" y="3642047"/>
            <a:ext cx="3657600" cy="3167093"/>
            <a:chOff x="0" y="3642047"/>
            <a:chExt cx="3657600" cy="3167093"/>
          </a:xfrm>
        </p:grpSpPr>
        <p:sp>
          <p:nvSpPr>
            <p:cNvPr id="114" name="Text Box 27"/>
            <p:cNvSpPr txBox="1">
              <a:spLocks noChangeArrowheads="1"/>
            </p:cNvSpPr>
            <p:nvPr/>
          </p:nvSpPr>
          <p:spPr bwMode="auto">
            <a:xfrm>
              <a:off x="2448534" y="6182113"/>
              <a:ext cx="1209066" cy="338554"/>
            </a:xfrm>
            <a:prstGeom prst="rect">
              <a:avLst/>
            </a:prstGeom>
            <a:noFill/>
            <a:ln w="9525">
              <a:noFill/>
              <a:miter lim="800000"/>
              <a:headEnd/>
              <a:tailEnd/>
            </a:ln>
          </p:spPr>
          <p:txBody>
            <a:bodyPr wrap="square">
              <a:spAutoFit/>
            </a:bodyPr>
            <a:lstStyle/>
            <a:p>
              <a:pPr>
                <a:spcBef>
                  <a:spcPct val="50000"/>
                </a:spcBef>
              </a:pPr>
              <a:r>
                <a:rPr lang="en-US" sz="1600" dirty="0">
                  <a:solidFill>
                    <a:srgbClr val="000000"/>
                  </a:solidFill>
                  <a:latin typeface="+mj-lt"/>
                </a:rPr>
                <a:t>12.6 GHz</a:t>
              </a:r>
            </a:p>
          </p:txBody>
        </p:sp>
        <p:sp>
          <p:nvSpPr>
            <p:cNvPr id="115" name="Up Arrow 114"/>
            <p:cNvSpPr/>
            <p:nvPr/>
          </p:nvSpPr>
          <p:spPr>
            <a:xfrm rot="10349667">
              <a:off x="1462157" y="3642047"/>
              <a:ext cx="166375" cy="2435143"/>
            </a:xfrm>
            <a:prstGeom prst="upArrow">
              <a:avLst/>
            </a:prstGeom>
            <a:gradFill>
              <a:gsLst>
                <a:gs pos="0">
                  <a:srgbClr val="FA0000">
                    <a:alpha val="22000"/>
                  </a:srgbClr>
                </a:gs>
                <a:gs pos="100000">
                  <a:srgbClr val="FF0000">
                    <a:alpha val="79000"/>
                  </a:srgbClr>
                </a:gs>
                <a:gs pos="100000">
                  <a:srgbClr val="FF82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sp>
          <p:nvSpPr>
            <p:cNvPr id="116" name="Line 3"/>
            <p:cNvSpPr>
              <a:spLocks noChangeShapeType="1"/>
            </p:cNvSpPr>
            <p:nvPr/>
          </p:nvSpPr>
          <p:spPr bwMode="auto">
            <a:xfrm>
              <a:off x="560350" y="6124620"/>
              <a:ext cx="532565" cy="0"/>
            </a:xfrm>
            <a:prstGeom prst="line">
              <a:avLst/>
            </a:prstGeom>
            <a:noFill/>
            <a:ln w="28575">
              <a:solidFill>
                <a:schemeClr val="tx1"/>
              </a:solidFill>
              <a:round/>
              <a:headEnd/>
              <a:tailEnd/>
            </a:ln>
          </p:spPr>
          <p:txBody>
            <a:bodyPr/>
            <a:lstStyle/>
            <a:p>
              <a:endParaRPr lang="en-US"/>
            </a:p>
          </p:txBody>
        </p:sp>
        <p:sp>
          <p:nvSpPr>
            <p:cNvPr id="121" name="Line 4"/>
            <p:cNvSpPr>
              <a:spLocks noChangeShapeType="1"/>
            </p:cNvSpPr>
            <p:nvPr/>
          </p:nvSpPr>
          <p:spPr bwMode="auto">
            <a:xfrm>
              <a:off x="1189744" y="6076205"/>
              <a:ext cx="532565" cy="0"/>
            </a:xfrm>
            <a:prstGeom prst="line">
              <a:avLst/>
            </a:prstGeom>
            <a:noFill/>
            <a:ln w="28575">
              <a:solidFill>
                <a:schemeClr val="tx1"/>
              </a:solidFill>
              <a:round/>
              <a:headEnd/>
              <a:tailEnd/>
            </a:ln>
          </p:spPr>
          <p:txBody>
            <a:bodyPr/>
            <a:lstStyle/>
            <a:p>
              <a:endParaRPr lang="en-US"/>
            </a:p>
          </p:txBody>
        </p:sp>
        <p:sp>
          <p:nvSpPr>
            <p:cNvPr id="122" name="Line 5"/>
            <p:cNvSpPr>
              <a:spLocks noChangeShapeType="1"/>
            </p:cNvSpPr>
            <p:nvPr/>
          </p:nvSpPr>
          <p:spPr bwMode="auto">
            <a:xfrm>
              <a:off x="1819139" y="6027790"/>
              <a:ext cx="532565" cy="0"/>
            </a:xfrm>
            <a:prstGeom prst="line">
              <a:avLst/>
            </a:prstGeom>
            <a:noFill/>
            <a:ln w="28575">
              <a:solidFill>
                <a:schemeClr val="tx1"/>
              </a:solidFill>
              <a:round/>
              <a:headEnd/>
              <a:tailEnd/>
            </a:ln>
          </p:spPr>
          <p:txBody>
            <a:bodyPr/>
            <a:lstStyle/>
            <a:p>
              <a:endParaRPr lang="en-US"/>
            </a:p>
          </p:txBody>
        </p:sp>
        <p:sp>
          <p:nvSpPr>
            <p:cNvPr id="123" name="Line 6"/>
            <p:cNvSpPr>
              <a:spLocks noChangeShapeType="1"/>
            </p:cNvSpPr>
            <p:nvPr/>
          </p:nvSpPr>
          <p:spPr bwMode="auto">
            <a:xfrm>
              <a:off x="1189744" y="6463525"/>
              <a:ext cx="532565" cy="0"/>
            </a:xfrm>
            <a:prstGeom prst="line">
              <a:avLst/>
            </a:prstGeom>
            <a:noFill/>
            <a:ln w="28575">
              <a:solidFill>
                <a:schemeClr val="tx1"/>
              </a:solidFill>
              <a:round/>
              <a:headEnd/>
              <a:tailEnd/>
            </a:ln>
          </p:spPr>
          <p:txBody>
            <a:bodyPr/>
            <a:lstStyle/>
            <a:p>
              <a:endParaRPr lang="en-US"/>
            </a:p>
          </p:txBody>
        </p:sp>
        <p:sp>
          <p:nvSpPr>
            <p:cNvPr id="124" name="Line 7"/>
            <p:cNvSpPr>
              <a:spLocks noChangeShapeType="1"/>
            </p:cNvSpPr>
            <p:nvPr/>
          </p:nvSpPr>
          <p:spPr bwMode="auto">
            <a:xfrm>
              <a:off x="1189744" y="4623756"/>
              <a:ext cx="532565" cy="0"/>
            </a:xfrm>
            <a:prstGeom prst="line">
              <a:avLst/>
            </a:prstGeom>
            <a:noFill/>
            <a:ln w="28575">
              <a:solidFill>
                <a:schemeClr val="tx1"/>
              </a:solidFill>
              <a:round/>
              <a:headEnd/>
              <a:tailEnd/>
            </a:ln>
          </p:spPr>
          <p:txBody>
            <a:bodyPr/>
            <a:lstStyle/>
            <a:p>
              <a:endParaRPr lang="en-US"/>
            </a:p>
          </p:txBody>
        </p:sp>
        <p:sp>
          <p:nvSpPr>
            <p:cNvPr id="125" name="Line 8"/>
            <p:cNvSpPr>
              <a:spLocks noChangeShapeType="1"/>
            </p:cNvSpPr>
            <p:nvPr/>
          </p:nvSpPr>
          <p:spPr bwMode="auto">
            <a:xfrm>
              <a:off x="1189744" y="4430096"/>
              <a:ext cx="532565" cy="0"/>
            </a:xfrm>
            <a:prstGeom prst="line">
              <a:avLst/>
            </a:prstGeom>
            <a:noFill/>
            <a:ln w="28575">
              <a:solidFill>
                <a:schemeClr val="tx1"/>
              </a:solidFill>
              <a:round/>
              <a:headEnd/>
              <a:tailEnd/>
            </a:ln>
          </p:spPr>
          <p:txBody>
            <a:bodyPr/>
            <a:lstStyle/>
            <a:p>
              <a:endParaRPr lang="en-US"/>
            </a:p>
          </p:txBody>
        </p:sp>
        <p:sp>
          <p:nvSpPr>
            <p:cNvPr id="126" name="Line 9"/>
            <p:cNvSpPr>
              <a:spLocks noChangeShapeType="1"/>
            </p:cNvSpPr>
            <p:nvPr/>
          </p:nvSpPr>
          <p:spPr bwMode="auto">
            <a:xfrm>
              <a:off x="1819139" y="4430096"/>
              <a:ext cx="532565" cy="0"/>
            </a:xfrm>
            <a:prstGeom prst="line">
              <a:avLst/>
            </a:prstGeom>
            <a:noFill/>
            <a:ln w="28575">
              <a:solidFill>
                <a:schemeClr val="tx1"/>
              </a:solidFill>
              <a:round/>
              <a:headEnd/>
              <a:tailEnd/>
            </a:ln>
          </p:spPr>
          <p:txBody>
            <a:bodyPr/>
            <a:lstStyle/>
            <a:p>
              <a:endParaRPr lang="en-US"/>
            </a:p>
          </p:txBody>
        </p:sp>
        <p:sp>
          <p:nvSpPr>
            <p:cNvPr id="127" name="Line 10"/>
            <p:cNvSpPr>
              <a:spLocks noChangeShapeType="1"/>
            </p:cNvSpPr>
            <p:nvPr/>
          </p:nvSpPr>
          <p:spPr bwMode="auto">
            <a:xfrm>
              <a:off x="560350" y="4430096"/>
              <a:ext cx="532565" cy="0"/>
            </a:xfrm>
            <a:prstGeom prst="line">
              <a:avLst/>
            </a:prstGeom>
            <a:noFill/>
            <a:ln w="28575">
              <a:solidFill>
                <a:schemeClr val="tx1"/>
              </a:solidFill>
              <a:round/>
              <a:headEnd/>
              <a:tailEnd/>
            </a:ln>
          </p:spPr>
          <p:txBody>
            <a:bodyPr/>
            <a:lstStyle/>
            <a:p>
              <a:endParaRPr lang="en-US"/>
            </a:p>
          </p:txBody>
        </p:sp>
        <p:sp>
          <p:nvSpPr>
            <p:cNvPr id="128" name="Line 11"/>
            <p:cNvSpPr>
              <a:spLocks noChangeShapeType="1"/>
            </p:cNvSpPr>
            <p:nvPr/>
          </p:nvSpPr>
          <p:spPr bwMode="auto">
            <a:xfrm flipV="1">
              <a:off x="2400119" y="6076205"/>
              <a:ext cx="0" cy="387320"/>
            </a:xfrm>
            <a:prstGeom prst="line">
              <a:avLst/>
            </a:prstGeom>
            <a:noFill/>
            <a:ln w="28575">
              <a:solidFill>
                <a:schemeClr val="tx1"/>
              </a:solidFill>
              <a:round/>
              <a:headEnd type="triangle" w="med" len="med"/>
              <a:tailEnd type="triangle" w="med" len="med"/>
            </a:ln>
          </p:spPr>
          <p:txBody>
            <a:bodyPr/>
            <a:lstStyle/>
            <a:p>
              <a:endParaRPr lang="en-US"/>
            </a:p>
          </p:txBody>
        </p:sp>
        <p:sp>
          <p:nvSpPr>
            <p:cNvPr id="129" name="Text Box 13"/>
            <p:cNvSpPr txBox="1">
              <a:spLocks noChangeArrowheads="1"/>
            </p:cNvSpPr>
            <p:nvPr/>
          </p:nvSpPr>
          <p:spPr bwMode="auto">
            <a:xfrm>
              <a:off x="0" y="6124620"/>
              <a:ext cx="685800" cy="369332"/>
            </a:xfrm>
            <a:prstGeom prst="rect">
              <a:avLst/>
            </a:prstGeom>
            <a:noFill/>
            <a:ln w="9525">
              <a:noFill/>
              <a:miter lim="800000"/>
              <a:headEnd/>
              <a:tailEnd/>
            </a:ln>
          </p:spPr>
          <p:txBody>
            <a:bodyPr wrap="square">
              <a:spAutoFit/>
            </a:bodyPr>
            <a:lstStyle/>
            <a:p>
              <a:pPr>
                <a:spcBef>
                  <a:spcPct val="50000"/>
                </a:spcBef>
              </a:pPr>
              <a:r>
                <a:rPr lang="en-US" baseline="30000" dirty="0">
                  <a:solidFill>
                    <a:srgbClr val="000000"/>
                  </a:solidFill>
                </a:rPr>
                <a:t>2</a:t>
              </a:r>
              <a:r>
                <a:rPr lang="en-US" dirty="0">
                  <a:solidFill>
                    <a:srgbClr val="000000"/>
                  </a:solidFill>
                </a:rPr>
                <a:t>S</a:t>
              </a:r>
              <a:r>
                <a:rPr lang="en-US" baseline="-25000" dirty="0">
                  <a:solidFill>
                    <a:srgbClr val="000000"/>
                  </a:solidFill>
                </a:rPr>
                <a:t>1/2</a:t>
              </a:r>
            </a:p>
          </p:txBody>
        </p:sp>
        <p:sp>
          <p:nvSpPr>
            <p:cNvPr id="130" name="Text Box 14"/>
            <p:cNvSpPr txBox="1">
              <a:spLocks noChangeArrowheads="1"/>
            </p:cNvSpPr>
            <p:nvPr/>
          </p:nvSpPr>
          <p:spPr bwMode="auto">
            <a:xfrm>
              <a:off x="0" y="4343400"/>
              <a:ext cx="685800" cy="369332"/>
            </a:xfrm>
            <a:prstGeom prst="rect">
              <a:avLst/>
            </a:prstGeom>
            <a:noFill/>
            <a:ln w="9525">
              <a:noFill/>
              <a:miter lim="800000"/>
              <a:headEnd/>
              <a:tailEnd/>
            </a:ln>
          </p:spPr>
          <p:txBody>
            <a:bodyPr wrap="square">
              <a:spAutoFit/>
            </a:bodyPr>
            <a:lstStyle/>
            <a:p>
              <a:pPr>
                <a:spcBef>
                  <a:spcPct val="50000"/>
                </a:spcBef>
              </a:pPr>
              <a:r>
                <a:rPr lang="en-US" baseline="30000" dirty="0">
                  <a:solidFill>
                    <a:srgbClr val="000000"/>
                  </a:solidFill>
                </a:rPr>
                <a:t>2</a:t>
              </a:r>
              <a:r>
                <a:rPr lang="en-US" dirty="0">
                  <a:solidFill>
                    <a:srgbClr val="000000"/>
                  </a:solidFill>
                </a:rPr>
                <a:t>P</a:t>
              </a:r>
              <a:r>
                <a:rPr lang="en-US" baseline="-25000" dirty="0">
                  <a:solidFill>
                    <a:srgbClr val="000000"/>
                  </a:solidFill>
                </a:rPr>
                <a:t>1/2</a:t>
              </a:r>
            </a:p>
          </p:txBody>
        </p:sp>
        <p:sp>
          <p:nvSpPr>
            <p:cNvPr id="131" name="Text Box 60"/>
            <p:cNvSpPr txBox="1">
              <a:spLocks noChangeArrowheads="1"/>
            </p:cNvSpPr>
            <p:nvPr/>
          </p:nvSpPr>
          <p:spPr bwMode="auto">
            <a:xfrm>
              <a:off x="1494355" y="6470586"/>
              <a:ext cx="524503" cy="338554"/>
            </a:xfrm>
            <a:prstGeom prst="rect">
              <a:avLst/>
            </a:prstGeom>
            <a:noFill/>
            <a:ln w="9525">
              <a:noFill/>
              <a:miter lim="800000"/>
              <a:headEnd/>
              <a:tailEnd/>
            </a:ln>
          </p:spPr>
          <p:txBody>
            <a:bodyPr wrap="none">
              <a:spAutoFit/>
            </a:bodyPr>
            <a:lstStyle/>
            <a:p>
              <a:r>
                <a:rPr lang="en-US" sz="1600" dirty="0">
                  <a:solidFill>
                    <a:srgbClr val="000000"/>
                  </a:solidFill>
                  <a:latin typeface="Times New Roman" pitchFamily="18" charset="0"/>
                  <a:sym typeface="Symbol" pitchFamily="18" charset="2"/>
                </a:rPr>
                <a:t>|</a:t>
              </a:r>
              <a:r>
                <a:rPr lang="en-US" sz="1600" baseline="-25000" dirty="0">
                  <a:solidFill>
                    <a:srgbClr val="000000"/>
                  </a:solidFill>
                  <a:cs typeface="Arial" charset="0"/>
                  <a:sym typeface="Symbol" pitchFamily="18" charset="2"/>
                </a:rPr>
                <a:t>z </a:t>
              </a:r>
              <a:r>
                <a:rPr lang="en-US" sz="1600" dirty="0">
                  <a:solidFill>
                    <a:srgbClr val="000000"/>
                  </a:solidFill>
                  <a:latin typeface="Times New Roman" pitchFamily="18" charset="0"/>
                  <a:sym typeface="Symbol" pitchFamily="18" charset="2"/>
                </a:rPr>
                <a:t></a:t>
              </a:r>
            </a:p>
          </p:txBody>
        </p:sp>
        <p:sp>
          <p:nvSpPr>
            <p:cNvPr id="132" name="Rectangle 61"/>
            <p:cNvSpPr>
              <a:spLocks noChangeArrowheads="1"/>
            </p:cNvSpPr>
            <p:nvPr/>
          </p:nvSpPr>
          <p:spPr bwMode="auto">
            <a:xfrm>
              <a:off x="1503433" y="6076205"/>
              <a:ext cx="486030" cy="338554"/>
            </a:xfrm>
            <a:prstGeom prst="rect">
              <a:avLst/>
            </a:prstGeom>
            <a:noFill/>
            <a:ln w="9525">
              <a:noFill/>
              <a:miter lim="800000"/>
              <a:headEnd/>
              <a:tailEnd/>
            </a:ln>
          </p:spPr>
          <p:txBody>
            <a:bodyPr wrap="none">
              <a:spAutoFit/>
            </a:bodyPr>
            <a:lstStyle/>
            <a:p>
              <a:r>
                <a:rPr lang="en-US" sz="1600" dirty="0">
                  <a:solidFill>
                    <a:srgbClr val="000000"/>
                  </a:solidFill>
                  <a:latin typeface="Times New Roman" pitchFamily="18" charset="0"/>
                  <a:sym typeface="Symbol" pitchFamily="18" charset="2"/>
                </a:rPr>
                <a:t>|</a:t>
              </a:r>
              <a:r>
                <a:rPr lang="en-US" sz="1600" dirty="0">
                  <a:solidFill>
                    <a:srgbClr val="000000"/>
                  </a:solidFill>
                  <a:latin typeface="Verdana" pitchFamily="34" charset="0"/>
                  <a:sym typeface="Symbol" pitchFamily="18" charset="2"/>
                </a:rPr>
                <a:t></a:t>
              </a:r>
              <a:r>
                <a:rPr lang="en-US" sz="1600" baseline="-25000" dirty="0">
                  <a:solidFill>
                    <a:srgbClr val="000000"/>
                  </a:solidFill>
                  <a:cs typeface="Arial" charset="0"/>
                  <a:sym typeface="Symbol" pitchFamily="18" charset="2"/>
                </a:rPr>
                <a:t>z</a:t>
              </a:r>
              <a:r>
                <a:rPr lang="en-US" sz="1600" dirty="0">
                  <a:solidFill>
                    <a:srgbClr val="000000"/>
                  </a:solidFill>
                  <a:latin typeface="Verdana" pitchFamily="34" charset="0"/>
                  <a:sym typeface="Symbol" pitchFamily="18" charset="2"/>
                </a:rPr>
                <a:t></a:t>
              </a:r>
            </a:p>
          </p:txBody>
        </p:sp>
        <p:sp>
          <p:nvSpPr>
            <p:cNvPr id="133" name="Line 8"/>
            <p:cNvSpPr>
              <a:spLocks noChangeShapeType="1"/>
            </p:cNvSpPr>
            <p:nvPr/>
          </p:nvSpPr>
          <p:spPr bwMode="auto">
            <a:xfrm>
              <a:off x="479658" y="3655456"/>
              <a:ext cx="1917233" cy="0"/>
            </a:xfrm>
            <a:prstGeom prst="line">
              <a:avLst/>
            </a:prstGeom>
            <a:noFill/>
            <a:ln w="28575">
              <a:solidFill>
                <a:schemeClr val="tx1"/>
              </a:solidFill>
              <a:prstDash val="dash"/>
              <a:round/>
              <a:headEnd/>
              <a:tailEnd/>
            </a:ln>
          </p:spPr>
          <p:txBody>
            <a:bodyPr/>
            <a:lstStyle/>
            <a:p>
              <a:endParaRPr lang="en-US"/>
            </a:p>
          </p:txBody>
        </p:sp>
        <p:sp>
          <p:nvSpPr>
            <p:cNvPr id="134" name="Line 11"/>
            <p:cNvSpPr>
              <a:spLocks noChangeShapeType="1"/>
            </p:cNvSpPr>
            <p:nvPr/>
          </p:nvSpPr>
          <p:spPr bwMode="auto">
            <a:xfrm flipV="1">
              <a:off x="2402745" y="3655456"/>
              <a:ext cx="0" cy="755274"/>
            </a:xfrm>
            <a:prstGeom prst="line">
              <a:avLst/>
            </a:prstGeom>
            <a:noFill/>
            <a:ln w="28575">
              <a:solidFill>
                <a:schemeClr val="tx1"/>
              </a:solidFill>
              <a:round/>
              <a:headEnd type="triangle" w="med" len="med"/>
              <a:tailEnd type="triangle" w="med" len="med"/>
            </a:ln>
          </p:spPr>
          <p:txBody>
            <a:bodyPr/>
            <a:lstStyle/>
            <a:p>
              <a:endParaRPr lang="en-US"/>
            </a:p>
          </p:txBody>
        </p:sp>
        <p:sp>
          <p:nvSpPr>
            <p:cNvPr id="135" name="Text Box 27"/>
            <p:cNvSpPr txBox="1">
              <a:spLocks noChangeArrowheads="1"/>
            </p:cNvSpPr>
            <p:nvPr/>
          </p:nvSpPr>
          <p:spPr bwMode="auto">
            <a:xfrm>
              <a:off x="2438400" y="3906609"/>
              <a:ext cx="774640" cy="338554"/>
            </a:xfrm>
            <a:prstGeom prst="rect">
              <a:avLst/>
            </a:prstGeom>
            <a:noFill/>
            <a:ln w="9525">
              <a:noFill/>
              <a:miter lim="800000"/>
              <a:headEnd/>
              <a:tailEnd/>
            </a:ln>
          </p:spPr>
          <p:txBody>
            <a:bodyPr>
              <a:spAutoFit/>
            </a:bodyPr>
            <a:lstStyle/>
            <a:p>
              <a:pPr>
                <a:spcBef>
                  <a:spcPct val="50000"/>
                </a:spcBef>
              </a:pPr>
              <a:r>
                <a:rPr lang="en-US" sz="1600" dirty="0" smtClean="0">
                  <a:solidFill>
                    <a:srgbClr val="000000"/>
                  </a:solidFill>
                  <a:latin typeface="+mj-lt"/>
                </a:rPr>
                <a:t>33 THz</a:t>
              </a:r>
              <a:endParaRPr lang="en-US" sz="1600" dirty="0">
                <a:solidFill>
                  <a:srgbClr val="000000"/>
                </a:solidFill>
                <a:latin typeface="+mj-lt"/>
              </a:endParaRPr>
            </a:p>
          </p:txBody>
        </p:sp>
        <p:graphicFrame>
          <p:nvGraphicFramePr>
            <p:cNvPr id="136" name="Object 2"/>
            <p:cNvGraphicFramePr>
              <a:graphicFrameLocks noChangeAspect="1"/>
            </p:cNvGraphicFramePr>
            <p:nvPr/>
          </p:nvGraphicFramePr>
          <p:xfrm>
            <a:off x="2514600" y="5943600"/>
            <a:ext cx="552450" cy="299634"/>
          </p:xfrm>
          <a:graphic>
            <a:graphicData uri="http://schemas.openxmlformats.org/presentationml/2006/ole">
              <p:oleObj spid="_x0000_s261130" name="Equation" r:id="rId9" imgW="393480" imgH="215640" progId="Equation.3">
                <p:embed/>
              </p:oleObj>
            </a:graphicData>
          </a:graphic>
        </p:graphicFrame>
        <p:sp>
          <p:nvSpPr>
            <p:cNvPr id="137" name="Up Arrow 136"/>
            <p:cNvSpPr/>
            <p:nvPr/>
          </p:nvSpPr>
          <p:spPr>
            <a:xfrm rot="231321">
              <a:off x="1218389" y="3659960"/>
              <a:ext cx="165420" cy="2814664"/>
            </a:xfrm>
            <a:prstGeom prst="upArrow">
              <a:avLst/>
            </a:prstGeom>
            <a:gradFill>
              <a:gsLst>
                <a:gs pos="0">
                  <a:srgbClr val="FA0000">
                    <a:alpha val="22000"/>
                  </a:srgbClr>
                </a:gs>
                <a:gs pos="100000">
                  <a:srgbClr val="FF0000">
                    <a:alpha val="79000"/>
                  </a:srgbClr>
                </a:gs>
                <a:gs pos="100000">
                  <a:srgbClr val="FF82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sp>
          <p:nvSpPr>
            <p:cNvPr id="138" name="TextBox 137"/>
            <p:cNvSpPr txBox="1"/>
            <p:nvPr/>
          </p:nvSpPr>
          <p:spPr>
            <a:xfrm>
              <a:off x="468903" y="5029200"/>
              <a:ext cx="795411" cy="369332"/>
            </a:xfrm>
            <a:prstGeom prst="rect">
              <a:avLst/>
            </a:prstGeom>
            <a:noFill/>
          </p:spPr>
          <p:txBody>
            <a:bodyPr wrap="none" rtlCol="0">
              <a:spAutoFit/>
            </a:bodyPr>
            <a:lstStyle/>
            <a:p>
              <a:r>
                <a:rPr lang="en-US" dirty="0" err="1" smtClean="0">
                  <a:latin typeface="Symbol" pitchFamily="18" charset="2"/>
                </a:rPr>
                <a:t>w+w</a:t>
              </a:r>
              <a:r>
                <a:rPr lang="en-US" baseline="-25000" dirty="0" err="1" smtClean="0">
                  <a:latin typeface="+mj-lt"/>
                </a:rPr>
                <a:t>HF</a:t>
              </a:r>
              <a:endParaRPr lang="en-US" dirty="0">
                <a:latin typeface="Symbol" pitchFamily="18" charset="2"/>
              </a:endParaRPr>
            </a:p>
          </p:txBody>
        </p:sp>
        <p:sp>
          <p:nvSpPr>
            <p:cNvPr id="139" name="TextBox 138"/>
            <p:cNvSpPr txBox="1"/>
            <p:nvPr/>
          </p:nvSpPr>
          <p:spPr>
            <a:xfrm>
              <a:off x="1600200" y="4876800"/>
              <a:ext cx="349776" cy="369332"/>
            </a:xfrm>
            <a:prstGeom prst="rect">
              <a:avLst/>
            </a:prstGeom>
            <a:noFill/>
          </p:spPr>
          <p:txBody>
            <a:bodyPr wrap="none" rtlCol="0">
              <a:spAutoFit/>
            </a:bodyPr>
            <a:lstStyle/>
            <a:p>
              <a:r>
                <a:rPr lang="en-US" dirty="0" smtClean="0">
                  <a:latin typeface="Symbol" pitchFamily="18" charset="2"/>
                </a:rPr>
                <a:t>w</a:t>
              </a:r>
              <a:endParaRPr lang="en-US" dirty="0">
                <a:latin typeface="Symbol" pitchFamily="18" charset="2"/>
              </a:endParaRPr>
            </a:p>
          </p:txBody>
        </p:sp>
        <p:grpSp>
          <p:nvGrpSpPr>
            <p:cNvPr id="140" name="Group 108"/>
            <p:cNvGrpSpPr/>
            <p:nvPr/>
          </p:nvGrpSpPr>
          <p:grpSpPr>
            <a:xfrm>
              <a:off x="1187450" y="6115050"/>
              <a:ext cx="533400" cy="63500"/>
              <a:chOff x="1187450" y="6115050"/>
              <a:chExt cx="533400" cy="63500"/>
            </a:xfrm>
          </p:grpSpPr>
          <p:sp>
            <p:nvSpPr>
              <p:cNvPr id="145" name="Line 4"/>
              <p:cNvSpPr>
                <a:spLocks noChangeShapeType="1"/>
              </p:cNvSpPr>
              <p:nvPr/>
            </p:nvSpPr>
            <p:spPr bwMode="auto">
              <a:xfrm>
                <a:off x="1187450" y="6115050"/>
                <a:ext cx="532565" cy="0"/>
              </a:xfrm>
              <a:prstGeom prst="line">
                <a:avLst/>
              </a:prstGeom>
              <a:noFill/>
              <a:ln w="12700">
                <a:solidFill>
                  <a:srgbClr val="FF0000"/>
                </a:solidFill>
                <a:round/>
                <a:headEnd/>
                <a:tailEnd/>
              </a:ln>
            </p:spPr>
            <p:txBody>
              <a:bodyPr/>
              <a:lstStyle/>
              <a:p>
                <a:endParaRPr lang="en-US"/>
              </a:p>
            </p:txBody>
          </p:sp>
          <p:sp>
            <p:nvSpPr>
              <p:cNvPr id="146" name="Line 4"/>
              <p:cNvSpPr>
                <a:spLocks noChangeShapeType="1"/>
              </p:cNvSpPr>
              <p:nvPr/>
            </p:nvSpPr>
            <p:spPr bwMode="auto">
              <a:xfrm>
                <a:off x="1188285" y="6146800"/>
                <a:ext cx="532565" cy="0"/>
              </a:xfrm>
              <a:prstGeom prst="line">
                <a:avLst/>
              </a:prstGeom>
              <a:noFill/>
              <a:ln w="12700">
                <a:solidFill>
                  <a:srgbClr val="FF0000"/>
                </a:solidFill>
                <a:round/>
                <a:headEnd/>
                <a:tailEnd/>
              </a:ln>
            </p:spPr>
            <p:txBody>
              <a:bodyPr/>
              <a:lstStyle/>
              <a:p>
                <a:endParaRPr lang="en-US"/>
              </a:p>
            </p:txBody>
          </p:sp>
          <p:sp>
            <p:nvSpPr>
              <p:cNvPr id="147" name="Line 4"/>
              <p:cNvSpPr>
                <a:spLocks noChangeShapeType="1"/>
              </p:cNvSpPr>
              <p:nvPr/>
            </p:nvSpPr>
            <p:spPr bwMode="auto">
              <a:xfrm>
                <a:off x="1187450" y="6178550"/>
                <a:ext cx="532565" cy="0"/>
              </a:xfrm>
              <a:prstGeom prst="line">
                <a:avLst/>
              </a:prstGeom>
              <a:noFill/>
              <a:ln w="12700">
                <a:solidFill>
                  <a:srgbClr val="FF0000"/>
                </a:solidFill>
                <a:round/>
                <a:headEnd/>
                <a:tailEnd/>
              </a:ln>
            </p:spPr>
            <p:txBody>
              <a:bodyPr/>
              <a:lstStyle/>
              <a:p>
                <a:endParaRPr lang="en-US"/>
              </a:p>
            </p:txBody>
          </p:sp>
        </p:grpSp>
        <p:grpSp>
          <p:nvGrpSpPr>
            <p:cNvPr id="141" name="Group 109"/>
            <p:cNvGrpSpPr/>
            <p:nvPr/>
          </p:nvGrpSpPr>
          <p:grpSpPr>
            <a:xfrm>
              <a:off x="1187450" y="5981700"/>
              <a:ext cx="533400" cy="63500"/>
              <a:chOff x="1187450" y="6115050"/>
              <a:chExt cx="533400" cy="63500"/>
            </a:xfrm>
          </p:grpSpPr>
          <p:sp>
            <p:nvSpPr>
              <p:cNvPr id="142" name="Line 4"/>
              <p:cNvSpPr>
                <a:spLocks noChangeShapeType="1"/>
              </p:cNvSpPr>
              <p:nvPr/>
            </p:nvSpPr>
            <p:spPr bwMode="auto">
              <a:xfrm>
                <a:off x="1187450" y="6115050"/>
                <a:ext cx="532565" cy="0"/>
              </a:xfrm>
              <a:prstGeom prst="line">
                <a:avLst/>
              </a:prstGeom>
              <a:noFill/>
              <a:ln w="12700">
                <a:solidFill>
                  <a:srgbClr val="004BE2"/>
                </a:solidFill>
                <a:round/>
                <a:headEnd/>
                <a:tailEnd/>
              </a:ln>
            </p:spPr>
            <p:txBody>
              <a:bodyPr/>
              <a:lstStyle/>
              <a:p>
                <a:endParaRPr lang="en-US"/>
              </a:p>
            </p:txBody>
          </p:sp>
          <p:sp>
            <p:nvSpPr>
              <p:cNvPr id="143" name="Line 4"/>
              <p:cNvSpPr>
                <a:spLocks noChangeShapeType="1"/>
              </p:cNvSpPr>
              <p:nvPr/>
            </p:nvSpPr>
            <p:spPr bwMode="auto">
              <a:xfrm>
                <a:off x="1188285" y="6146800"/>
                <a:ext cx="532565" cy="0"/>
              </a:xfrm>
              <a:prstGeom prst="line">
                <a:avLst/>
              </a:prstGeom>
              <a:noFill/>
              <a:ln w="12700">
                <a:solidFill>
                  <a:srgbClr val="004BE2"/>
                </a:solidFill>
                <a:round/>
                <a:headEnd/>
                <a:tailEnd/>
              </a:ln>
            </p:spPr>
            <p:txBody>
              <a:bodyPr/>
              <a:lstStyle/>
              <a:p>
                <a:endParaRPr lang="en-US"/>
              </a:p>
            </p:txBody>
          </p:sp>
          <p:sp>
            <p:nvSpPr>
              <p:cNvPr id="144" name="Line 4"/>
              <p:cNvSpPr>
                <a:spLocks noChangeShapeType="1"/>
              </p:cNvSpPr>
              <p:nvPr/>
            </p:nvSpPr>
            <p:spPr bwMode="auto">
              <a:xfrm>
                <a:off x="1187450" y="6178550"/>
                <a:ext cx="532565" cy="0"/>
              </a:xfrm>
              <a:prstGeom prst="line">
                <a:avLst/>
              </a:prstGeom>
              <a:noFill/>
              <a:ln w="12700">
                <a:solidFill>
                  <a:srgbClr val="004BE2"/>
                </a:solidFill>
                <a:round/>
                <a:headEnd/>
                <a:tailEnd/>
              </a:ln>
            </p:spPr>
            <p:txBody>
              <a:bodyPr/>
              <a:lstStyle/>
              <a:p>
                <a:endParaRPr lang="en-US"/>
              </a:p>
            </p:txBody>
          </p:sp>
        </p:grpSp>
      </p:grpSp>
      <p:sp>
        <p:nvSpPr>
          <p:cNvPr id="117" name="TextBox 116"/>
          <p:cNvSpPr txBox="1"/>
          <p:nvPr/>
        </p:nvSpPr>
        <p:spPr>
          <a:xfrm>
            <a:off x="4929256" y="6519446"/>
            <a:ext cx="4214744" cy="338554"/>
          </a:xfrm>
          <a:prstGeom prst="rect">
            <a:avLst/>
          </a:prstGeom>
          <a:noFill/>
        </p:spPr>
        <p:txBody>
          <a:bodyPr wrap="none" rtlCol="0">
            <a:spAutoFit/>
          </a:bodyPr>
          <a:lstStyle/>
          <a:p>
            <a:r>
              <a:rPr lang="en-US" sz="1600" dirty="0" smtClean="0">
                <a:latin typeface="+mj-lt"/>
              </a:rPr>
              <a:t>K. </a:t>
            </a:r>
            <a:r>
              <a:rPr lang="en-US" sz="1600" dirty="0" err="1" smtClean="0">
                <a:latin typeface="+mj-lt"/>
              </a:rPr>
              <a:t>Mølmer</a:t>
            </a:r>
            <a:r>
              <a:rPr lang="en-US" sz="1600" dirty="0" smtClean="0">
                <a:latin typeface="+mj-lt"/>
              </a:rPr>
              <a:t> and A. </a:t>
            </a:r>
            <a:r>
              <a:rPr lang="en-US" sz="1600" dirty="0" err="1" smtClean="0">
                <a:latin typeface="+mj-lt"/>
              </a:rPr>
              <a:t>Sørensen</a:t>
            </a:r>
            <a:r>
              <a:rPr lang="en-US" sz="1600" dirty="0" smtClean="0">
                <a:latin typeface="+mj-lt"/>
              </a:rPr>
              <a:t>, PRL </a:t>
            </a:r>
            <a:r>
              <a:rPr lang="en-US" sz="1600" b="1" dirty="0" smtClean="0">
                <a:latin typeface="+mj-lt"/>
              </a:rPr>
              <a:t>82</a:t>
            </a:r>
            <a:r>
              <a:rPr lang="en-US" sz="1600" dirty="0" smtClean="0">
                <a:latin typeface="+mj-lt"/>
              </a:rPr>
              <a:t>, 1835 (1999)</a:t>
            </a:r>
          </a:p>
        </p:txBody>
      </p:sp>
      <p:graphicFrame>
        <p:nvGraphicFramePr>
          <p:cNvPr id="261131" name="Object 11"/>
          <p:cNvGraphicFramePr>
            <a:graphicFrameLocks noChangeAspect="1"/>
          </p:cNvGraphicFramePr>
          <p:nvPr/>
        </p:nvGraphicFramePr>
        <p:xfrm>
          <a:off x="6548438" y="4394200"/>
          <a:ext cx="2024062" cy="838200"/>
        </p:xfrm>
        <a:graphic>
          <a:graphicData uri="http://schemas.openxmlformats.org/presentationml/2006/ole">
            <p:oleObj spid="_x0000_s261131" name="Equation" r:id="rId10" imgW="876240" imgH="342720" progId="Equation.3">
              <p:embed/>
            </p:oleObj>
          </a:graphicData>
        </a:graphic>
      </p:graphicFrame>
    </p:spTree>
  </p:cSld>
  <p:clrMapOvr>
    <a:masterClrMapping/>
  </p:clrMapOvr>
  <p:transition advTm="1053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a:spLocks noGrp="1"/>
          </p:cNvSpPr>
          <p:nvPr>
            <p:ph type="title"/>
          </p:nvPr>
        </p:nvSpPr>
        <p:spPr>
          <a:xfrm>
            <a:off x="457200" y="152400"/>
            <a:ext cx="8229600" cy="563562"/>
          </a:xfrm>
        </p:spPr>
        <p:txBody>
          <a:bodyPr/>
          <a:lstStyle/>
          <a:p>
            <a:r>
              <a:rPr lang="en-US" dirty="0" smtClean="0"/>
              <a:t>Studying Frustrated Ground States</a:t>
            </a:r>
            <a:endParaRPr lang="en-US" dirty="0"/>
          </a:p>
        </p:txBody>
      </p:sp>
      <p:graphicFrame>
        <p:nvGraphicFramePr>
          <p:cNvPr id="2" name="Object 1"/>
          <p:cNvGraphicFramePr>
            <a:graphicFrameLocks noChangeAspect="1"/>
          </p:cNvGraphicFramePr>
          <p:nvPr>
            <p:extLst>
              <p:ext uri="{D42A27DB-BD31-4B8C-83A1-F6EECF244321}">
                <p14:modId xmlns="" xmlns:p14="http://schemas.microsoft.com/office/powerpoint/2010/main" val="818714753"/>
              </p:ext>
            </p:extLst>
          </p:nvPr>
        </p:nvGraphicFramePr>
        <p:xfrm>
          <a:off x="2057400" y="1087438"/>
          <a:ext cx="5102225" cy="893762"/>
        </p:xfrm>
        <a:graphic>
          <a:graphicData uri="http://schemas.openxmlformats.org/presentationml/2006/ole">
            <p:oleObj spid="_x0000_s460802" name="Equation" r:id="rId5" imgW="2209800" imgH="368300" progId="Equation.3">
              <p:embed/>
            </p:oleObj>
          </a:graphicData>
        </a:graphic>
      </p:graphicFrame>
      <p:grpSp>
        <p:nvGrpSpPr>
          <p:cNvPr id="3" name="Group 70"/>
          <p:cNvGrpSpPr/>
          <p:nvPr/>
        </p:nvGrpSpPr>
        <p:grpSpPr>
          <a:xfrm>
            <a:off x="152400" y="1534180"/>
            <a:ext cx="8788232" cy="1285220"/>
            <a:chOff x="152400" y="1534180"/>
            <a:chExt cx="8788232" cy="1285220"/>
          </a:xfrm>
        </p:grpSpPr>
        <p:sp>
          <p:nvSpPr>
            <p:cNvPr id="11" name="TextBox 10"/>
            <p:cNvSpPr txBox="1">
              <a:spLocks noChangeArrowheads="1"/>
            </p:cNvSpPr>
            <p:nvPr/>
          </p:nvSpPr>
          <p:spPr bwMode="auto">
            <a:xfrm>
              <a:off x="152400" y="2057400"/>
              <a:ext cx="4172296" cy="461665"/>
            </a:xfrm>
            <a:prstGeom prst="rect">
              <a:avLst/>
            </a:prstGeom>
            <a:noFill/>
            <a:ln w="9525">
              <a:noFill/>
              <a:miter lim="800000"/>
              <a:headEnd/>
              <a:tailEnd/>
            </a:ln>
          </p:spPr>
          <p:txBody>
            <a:bodyPr wrap="none">
              <a:spAutoFit/>
            </a:bodyPr>
            <a:lstStyle/>
            <a:p>
              <a:pPr fontAlgn="auto">
                <a:spcBef>
                  <a:spcPts val="0"/>
                </a:spcBef>
                <a:spcAft>
                  <a:spcPts val="0"/>
                </a:spcAft>
              </a:pPr>
              <a:r>
                <a:rPr lang="en-US" sz="2400" dirty="0" smtClean="0">
                  <a:solidFill>
                    <a:srgbClr val="FF0000"/>
                  </a:solidFill>
                  <a:latin typeface="+mj-lt"/>
                  <a:cs typeface="Arial" pitchFamily="34" charset="0"/>
                </a:rPr>
                <a:t>Step 1</a:t>
              </a:r>
              <a:r>
                <a:rPr lang="en-US" sz="2400" smtClean="0">
                  <a:solidFill>
                    <a:prstClr val="black"/>
                  </a:solidFill>
                  <a:latin typeface="+mj-lt"/>
                  <a:cs typeface="Arial" pitchFamily="34" charset="0"/>
                </a:rPr>
                <a:t>: Initialize </a:t>
              </a:r>
              <a:r>
                <a:rPr lang="en-US" sz="2400" dirty="0" smtClean="0">
                  <a:solidFill>
                    <a:prstClr val="black"/>
                  </a:solidFill>
                  <a:latin typeface="+mj-lt"/>
                  <a:cs typeface="Arial" pitchFamily="34" charset="0"/>
                </a:rPr>
                <a:t>all spins along </a:t>
              </a:r>
              <a:r>
                <a:rPr lang="en-US" sz="2400" i="1" dirty="0" smtClean="0">
                  <a:solidFill>
                    <a:prstClr val="black"/>
                  </a:solidFill>
                  <a:latin typeface="+mj-lt"/>
                  <a:cs typeface="Arial" pitchFamily="34" charset="0"/>
                </a:rPr>
                <a:t>y</a:t>
              </a:r>
              <a:endParaRPr lang="en-US" sz="2400" dirty="0">
                <a:solidFill>
                  <a:prstClr val="black"/>
                </a:solidFill>
                <a:latin typeface="+mj-lt"/>
                <a:cs typeface="Arial" pitchFamily="34" charset="0"/>
              </a:endParaRPr>
            </a:p>
          </p:txBody>
        </p:sp>
        <p:grpSp>
          <p:nvGrpSpPr>
            <p:cNvPr id="4" name="Group 2"/>
            <p:cNvGrpSpPr/>
            <p:nvPr/>
          </p:nvGrpSpPr>
          <p:grpSpPr>
            <a:xfrm>
              <a:off x="4314512" y="2187398"/>
              <a:ext cx="548640" cy="228600"/>
              <a:chOff x="4314512" y="2187398"/>
              <a:chExt cx="548640" cy="228600"/>
            </a:xfrm>
          </p:grpSpPr>
          <p:sp>
            <p:nvSpPr>
              <p:cNvPr id="14" name="Oval 13"/>
              <p:cNvSpPr/>
              <p:nvPr/>
            </p:nvSpPr>
            <p:spPr>
              <a:xfrm>
                <a:off x="4419600" y="2187398"/>
                <a:ext cx="228600" cy="228600"/>
              </a:xfrm>
              <a:prstGeom prst="ellipse">
                <a:avLst/>
              </a:prstGeom>
              <a:solidFill>
                <a:srgbClr val="99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rot="5400000" flipV="1">
                <a:off x="4588832" y="2011680"/>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5" name="Group 69"/>
            <p:cNvGrpSpPr/>
            <p:nvPr/>
          </p:nvGrpSpPr>
          <p:grpSpPr>
            <a:xfrm>
              <a:off x="7814430" y="1534180"/>
              <a:ext cx="1126202" cy="1285220"/>
              <a:chOff x="7814430" y="1534180"/>
              <a:chExt cx="1126202" cy="1285220"/>
            </a:xfrm>
          </p:grpSpPr>
          <p:cxnSp>
            <p:nvCxnSpPr>
              <p:cNvPr id="16" name="Straight Arrow Connector 15"/>
              <p:cNvCxnSpPr/>
              <p:nvPr/>
            </p:nvCxnSpPr>
            <p:spPr>
              <a:xfrm rot="5400000" flipH="1" flipV="1">
                <a:off x="7662030" y="2296180"/>
                <a:ext cx="609600" cy="158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7966830" y="2600980"/>
                <a:ext cx="610394" cy="7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TextBox 8"/>
              <p:cNvSpPr txBox="1">
                <a:spLocks noChangeArrowheads="1"/>
              </p:cNvSpPr>
              <p:nvPr/>
            </p:nvSpPr>
            <p:spPr bwMode="auto">
              <a:xfrm>
                <a:off x="7814430" y="1534180"/>
                <a:ext cx="364202" cy="523220"/>
              </a:xfrm>
              <a:prstGeom prst="rect">
                <a:avLst/>
              </a:prstGeom>
              <a:noFill/>
              <a:ln w="9525">
                <a:noFill/>
                <a:miter lim="800000"/>
                <a:headEnd/>
                <a:tailEnd/>
              </a:ln>
            </p:spPr>
            <p:txBody>
              <a:bodyPr wrap="none">
                <a:spAutoFit/>
              </a:bodyPr>
              <a:lstStyle/>
              <a:p>
                <a:r>
                  <a:rPr lang="en-US" sz="2800" i="1" dirty="0" smtClean="0">
                    <a:latin typeface="Arial" pitchFamily="34" charset="0"/>
                    <a:cs typeface="Arial" pitchFamily="34" charset="0"/>
                  </a:rPr>
                  <a:t>x</a:t>
                </a:r>
                <a:endParaRPr lang="en-US" sz="2800" i="1" baseline="-25000" dirty="0">
                  <a:latin typeface="Arial" pitchFamily="34" charset="0"/>
                  <a:cs typeface="Arial" pitchFamily="34" charset="0"/>
                </a:endParaRPr>
              </a:p>
            </p:txBody>
          </p:sp>
          <p:sp>
            <p:nvSpPr>
              <p:cNvPr id="22" name="TextBox 8"/>
              <p:cNvSpPr txBox="1">
                <a:spLocks noChangeArrowheads="1"/>
              </p:cNvSpPr>
              <p:nvPr/>
            </p:nvSpPr>
            <p:spPr bwMode="auto">
              <a:xfrm>
                <a:off x="8576430" y="2296180"/>
                <a:ext cx="364202" cy="523220"/>
              </a:xfrm>
              <a:prstGeom prst="rect">
                <a:avLst/>
              </a:prstGeom>
              <a:noFill/>
              <a:ln w="9525">
                <a:noFill/>
                <a:miter lim="800000"/>
                <a:headEnd/>
                <a:tailEnd/>
              </a:ln>
            </p:spPr>
            <p:txBody>
              <a:bodyPr wrap="none">
                <a:spAutoFit/>
              </a:bodyPr>
              <a:lstStyle/>
              <a:p>
                <a:r>
                  <a:rPr lang="en-US" sz="2800" i="1" dirty="0" smtClean="0">
                    <a:latin typeface="Arial" pitchFamily="34" charset="0"/>
                    <a:cs typeface="Arial" pitchFamily="34" charset="0"/>
                  </a:rPr>
                  <a:t>y</a:t>
                </a:r>
                <a:endParaRPr lang="en-US" sz="2800" i="1" baseline="-25000" dirty="0">
                  <a:latin typeface="Arial" pitchFamily="34" charset="0"/>
                  <a:cs typeface="Arial" pitchFamily="34" charset="0"/>
                </a:endParaRPr>
              </a:p>
            </p:txBody>
          </p:sp>
        </p:grpSp>
        <p:grpSp>
          <p:nvGrpSpPr>
            <p:cNvPr id="6" name="Group 22"/>
            <p:cNvGrpSpPr/>
            <p:nvPr/>
          </p:nvGrpSpPr>
          <p:grpSpPr>
            <a:xfrm>
              <a:off x="4937760" y="2196152"/>
              <a:ext cx="548640" cy="228600"/>
              <a:chOff x="4314512" y="2187398"/>
              <a:chExt cx="548640" cy="228600"/>
            </a:xfrm>
          </p:grpSpPr>
          <p:sp>
            <p:nvSpPr>
              <p:cNvPr id="24" name="Oval 23"/>
              <p:cNvSpPr/>
              <p:nvPr/>
            </p:nvSpPr>
            <p:spPr>
              <a:xfrm>
                <a:off x="4419600" y="2187398"/>
                <a:ext cx="228600" cy="228600"/>
              </a:xfrm>
              <a:prstGeom prst="ellipse">
                <a:avLst/>
              </a:prstGeom>
              <a:solidFill>
                <a:srgbClr val="99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p:cNvCxnSpPr/>
              <p:nvPr/>
            </p:nvCxnSpPr>
            <p:spPr>
              <a:xfrm rot="5400000" flipV="1">
                <a:off x="4588832" y="2011680"/>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7" name="Group 25"/>
            <p:cNvGrpSpPr/>
            <p:nvPr/>
          </p:nvGrpSpPr>
          <p:grpSpPr>
            <a:xfrm>
              <a:off x="5562600" y="2196152"/>
              <a:ext cx="548640" cy="228600"/>
              <a:chOff x="4314512" y="2187398"/>
              <a:chExt cx="548640" cy="228600"/>
            </a:xfrm>
          </p:grpSpPr>
          <p:sp>
            <p:nvSpPr>
              <p:cNvPr id="27" name="Oval 26"/>
              <p:cNvSpPr/>
              <p:nvPr/>
            </p:nvSpPr>
            <p:spPr>
              <a:xfrm>
                <a:off x="4419600" y="2187398"/>
                <a:ext cx="228600" cy="228600"/>
              </a:xfrm>
              <a:prstGeom prst="ellipse">
                <a:avLst/>
              </a:prstGeom>
              <a:solidFill>
                <a:srgbClr val="99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rot="5400000" flipV="1">
                <a:off x="4588832" y="2011680"/>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8" name="Group 28"/>
            <p:cNvGrpSpPr/>
            <p:nvPr/>
          </p:nvGrpSpPr>
          <p:grpSpPr>
            <a:xfrm>
              <a:off x="6172200" y="2196152"/>
              <a:ext cx="548640" cy="228600"/>
              <a:chOff x="4314512" y="2187398"/>
              <a:chExt cx="548640" cy="228600"/>
            </a:xfrm>
          </p:grpSpPr>
          <p:sp>
            <p:nvSpPr>
              <p:cNvPr id="30" name="Oval 29"/>
              <p:cNvSpPr/>
              <p:nvPr/>
            </p:nvSpPr>
            <p:spPr>
              <a:xfrm>
                <a:off x="4419600" y="2187398"/>
                <a:ext cx="228600" cy="228600"/>
              </a:xfrm>
              <a:prstGeom prst="ellipse">
                <a:avLst/>
              </a:prstGeom>
              <a:solidFill>
                <a:srgbClr val="99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Arrow Connector 30"/>
              <p:cNvCxnSpPr/>
              <p:nvPr/>
            </p:nvCxnSpPr>
            <p:spPr>
              <a:xfrm rot="5400000" flipV="1">
                <a:off x="4588832" y="2011680"/>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9" name="Group 31"/>
            <p:cNvGrpSpPr/>
            <p:nvPr/>
          </p:nvGrpSpPr>
          <p:grpSpPr>
            <a:xfrm>
              <a:off x="6766560" y="2196152"/>
              <a:ext cx="548640" cy="228600"/>
              <a:chOff x="4314512" y="2187398"/>
              <a:chExt cx="548640" cy="228600"/>
            </a:xfrm>
          </p:grpSpPr>
          <p:sp>
            <p:nvSpPr>
              <p:cNvPr id="33" name="Oval 32"/>
              <p:cNvSpPr/>
              <p:nvPr/>
            </p:nvSpPr>
            <p:spPr>
              <a:xfrm>
                <a:off x="4419600" y="2187398"/>
                <a:ext cx="228600" cy="228600"/>
              </a:xfrm>
              <a:prstGeom prst="ellipse">
                <a:avLst/>
              </a:prstGeom>
              <a:solidFill>
                <a:srgbClr val="99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Arrow Connector 37"/>
              <p:cNvCxnSpPr/>
              <p:nvPr/>
            </p:nvCxnSpPr>
            <p:spPr>
              <a:xfrm rot="5400000" flipV="1">
                <a:off x="4588832" y="2011680"/>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10" name="Group 68"/>
          <p:cNvGrpSpPr/>
          <p:nvPr/>
        </p:nvGrpSpPr>
        <p:grpSpPr>
          <a:xfrm>
            <a:off x="152400" y="2967335"/>
            <a:ext cx="6608027" cy="2405763"/>
            <a:chOff x="152400" y="2967335"/>
            <a:chExt cx="6608027" cy="2405763"/>
          </a:xfrm>
        </p:grpSpPr>
        <p:sp>
          <p:nvSpPr>
            <p:cNvPr id="34" name="TextBox 33"/>
            <p:cNvSpPr txBox="1">
              <a:spLocks noChangeArrowheads="1"/>
            </p:cNvSpPr>
            <p:nvPr/>
          </p:nvSpPr>
          <p:spPr bwMode="auto">
            <a:xfrm>
              <a:off x="152400" y="2967335"/>
              <a:ext cx="6608027" cy="461665"/>
            </a:xfrm>
            <a:prstGeom prst="rect">
              <a:avLst/>
            </a:prstGeom>
            <a:noFill/>
            <a:ln w="9525">
              <a:noFill/>
              <a:miter lim="800000"/>
              <a:headEnd/>
              <a:tailEnd/>
            </a:ln>
          </p:spPr>
          <p:txBody>
            <a:bodyPr wrap="none">
              <a:spAutoFit/>
            </a:bodyPr>
            <a:lstStyle/>
            <a:p>
              <a:pPr fontAlgn="auto">
                <a:spcBef>
                  <a:spcPts val="0"/>
                </a:spcBef>
                <a:spcAft>
                  <a:spcPts val="0"/>
                </a:spcAft>
              </a:pPr>
              <a:r>
                <a:rPr lang="en-US" sz="2400" dirty="0" smtClean="0">
                  <a:solidFill>
                    <a:srgbClr val="FF0000"/>
                  </a:solidFill>
                  <a:latin typeface="+mj-lt"/>
                  <a:cs typeface="Arial" pitchFamily="34" charset="0"/>
                </a:rPr>
                <a:t>Step 2</a:t>
              </a:r>
              <a:r>
                <a:rPr lang="en-US" sz="2400" smtClean="0">
                  <a:solidFill>
                    <a:prstClr val="black"/>
                  </a:solidFill>
                  <a:latin typeface="+mj-lt"/>
                  <a:cs typeface="Arial" pitchFamily="34" charset="0"/>
                </a:rPr>
                <a:t>: Turn </a:t>
              </a:r>
              <a:r>
                <a:rPr lang="en-US" sz="2400" dirty="0" smtClean="0">
                  <a:solidFill>
                    <a:prstClr val="black"/>
                  </a:solidFill>
                  <a:latin typeface="+mj-lt"/>
                  <a:cs typeface="Arial" pitchFamily="34" charset="0"/>
                </a:rPr>
                <a:t>on </a:t>
              </a:r>
              <a:r>
                <a:rPr lang="en-US" sz="2400" b="1" i="1" dirty="0">
                  <a:solidFill>
                    <a:srgbClr val="0000FF"/>
                  </a:solidFill>
                  <a:latin typeface="+mj-lt"/>
                  <a:cs typeface="Times New Roman" pitchFamily="18" charset="0"/>
                </a:rPr>
                <a:t>B</a:t>
              </a:r>
              <a:r>
                <a:rPr lang="en-US" sz="2400" i="1" baseline="-25000" dirty="0">
                  <a:solidFill>
                    <a:srgbClr val="0000FF"/>
                  </a:solidFill>
                  <a:latin typeface="+mj-lt"/>
                  <a:cs typeface="Times New Roman" pitchFamily="18" charset="0"/>
                </a:rPr>
                <a:t>y</a:t>
              </a:r>
              <a:r>
                <a:rPr lang="en-US" sz="2400" baseline="-25000" dirty="0">
                  <a:latin typeface="+mj-lt"/>
                  <a:cs typeface="Times New Roman" pitchFamily="18" charset="0"/>
                </a:rPr>
                <a:t> </a:t>
              </a:r>
              <a:r>
                <a:rPr lang="en-US" sz="2400" dirty="0">
                  <a:latin typeface="+mj-lt"/>
                  <a:cs typeface="Times New Roman" pitchFamily="18" charset="0"/>
                </a:rPr>
                <a:t>and </a:t>
              </a:r>
              <a:r>
                <a:rPr lang="en-US" sz="2400" b="1" i="1" dirty="0" err="1">
                  <a:solidFill>
                    <a:srgbClr val="FF0000"/>
                  </a:solidFill>
                  <a:latin typeface="+mj-lt"/>
                  <a:cs typeface="Times New Roman" pitchFamily="18" charset="0"/>
                </a:rPr>
                <a:t>J</a:t>
              </a:r>
              <a:r>
                <a:rPr lang="en-US" sz="2400" i="1" baseline="-25000" dirty="0" err="1">
                  <a:solidFill>
                    <a:srgbClr val="FF0000"/>
                  </a:solidFill>
                  <a:latin typeface="+mj-lt"/>
                  <a:cs typeface="Times New Roman" pitchFamily="18" charset="0"/>
                </a:rPr>
                <a:t>x</a:t>
              </a:r>
              <a:r>
                <a:rPr lang="en-US" sz="2400" i="1" baseline="30000" dirty="0" err="1">
                  <a:solidFill>
                    <a:srgbClr val="FF0000"/>
                  </a:solidFill>
                  <a:latin typeface="+mj-lt"/>
                  <a:cs typeface="Times New Roman" pitchFamily="18" charset="0"/>
                </a:rPr>
                <a:t>i,j</a:t>
              </a:r>
              <a:r>
                <a:rPr lang="en-US" sz="2400" i="1" baseline="30000" dirty="0">
                  <a:latin typeface="+mj-lt"/>
                  <a:cs typeface="Times New Roman" pitchFamily="18" charset="0"/>
                </a:rPr>
                <a:t> </a:t>
              </a:r>
              <a:r>
                <a:rPr lang="en-US" sz="2400" i="1" baseline="30000" dirty="0" smtClean="0">
                  <a:latin typeface="+mj-lt"/>
                  <a:cs typeface="Times New Roman" pitchFamily="18" charset="0"/>
                </a:rPr>
                <a:t> </a:t>
              </a:r>
              <a:r>
                <a:rPr lang="en-US" sz="2400" dirty="0" smtClean="0">
                  <a:latin typeface="+mj-lt"/>
                  <a:cs typeface="Times New Roman" pitchFamily="18" charset="0"/>
                </a:rPr>
                <a:t>and </a:t>
              </a:r>
              <a:r>
                <a:rPr lang="en-US" sz="2400" dirty="0">
                  <a:latin typeface="+mj-lt"/>
                  <a:cs typeface="Times New Roman" pitchFamily="18" charset="0"/>
                </a:rPr>
                <a:t>adiabatically </a:t>
              </a:r>
              <a:r>
                <a:rPr lang="en-US" sz="2400" dirty="0" smtClean="0">
                  <a:latin typeface="+mj-lt"/>
                  <a:cs typeface="Times New Roman" pitchFamily="18" charset="0"/>
                </a:rPr>
                <a:t>lower </a:t>
              </a:r>
              <a:r>
                <a:rPr lang="en-US" sz="2400" b="1" i="1" dirty="0" smtClean="0">
                  <a:solidFill>
                    <a:srgbClr val="0000FF"/>
                  </a:solidFill>
                  <a:latin typeface="+mj-lt"/>
                  <a:cs typeface="Times New Roman" pitchFamily="18" charset="0"/>
                </a:rPr>
                <a:t>B</a:t>
              </a:r>
              <a:r>
                <a:rPr lang="en-US" sz="2400" i="1" baseline="-25000" dirty="0" smtClean="0">
                  <a:solidFill>
                    <a:srgbClr val="0000FF"/>
                  </a:solidFill>
                  <a:latin typeface="+mj-lt"/>
                  <a:cs typeface="Times New Roman" pitchFamily="18" charset="0"/>
                </a:rPr>
                <a:t>y</a:t>
              </a:r>
              <a:endParaRPr lang="en-US" sz="2400" i="1" baseline="-25000" dirty="0">
                <a:solidFill>
                  <a:srgbClr val="0000FF"/>
                </a:solidFill>
                <a:latin typeface="+mj-lt"/>
                <a:cs typeface="Times New Roman" pitchFamily="18" charset="0"/>
              </a:endParaRPr>
            </a:p>
          </p:txBody>
        </p:sp>
        <p:grpSp>
          <p:nvGrpSpPr>
            <p:cNvPr id="12" name="Group 4"/>
            <p:cNvGrpSpPr/>
            <p:nvPr/>
          </p:nvGrpSpPr>
          <p:grpSpPr>
            <a:xfrm>
              <a:off x="2286002" y="3505200"/>
              <a:ext cx="4440776" cy="1867898"/>
              <a:chOff x="2286002" y="3505200"/>
              <a:chExt cx="4440776" cy="1867898"/>
            </a:xfrm>
          </p:grpSpPr>
          <p:grpSp>
            <p:nvGrpSpPr>
              <p:cNvPr id="13" name="Group 3"/>
              <p:cNvGrpSpPr/>
              <p:nvPr/>
            </p:nvGrpSpPr>
            <p:grpSpPr>
              <a:xfrm>
                <a:off x="2819400" y="3505200"/>
                <a:ext cx="3907378" cy="1867898"/>
                <a:chOff x="2819400" y="3923302"/>
                <a:chExt cx="3907378" cy="1867898"/>
              </a:xfrm>
            </p:grpSpPr>
            <p:grpSp>
              <p:nvGrpSpPr>
                <p:cNvPr id="17" name="Group 41"/>
                <p:cNvGrpSpPr/>
                <p:nvPr/>
              </p:nvGrpSpPr>
              <p:grpSpPr>
                <a:xfrm>
                  <a:off x="2905833" y="3923302"/>
                  <a:ext cx="2757713" cy="1754595"/>
                  <a:chOff x="762000" y="1004887"/>
                  <a:chExt cx="7620000" cy="4848225"/>
                </a:xfrm>
              </p:grpSpPr>
              <p:pic>
                <p:nvPicPr>
                  <p:cNvPr id="43" name="Picture 42" descr="J_and_B.png"/>
                  <p:cNvPicPr>
                    <a:picLocks noChangeAspect="1"/>
                  </p:cNvPicPr>
                  <p:nvPr/>
                </p:nvPicPr>
                <p:blipFill>
                  <a:blip r:embed="rId6" cstate="print"/>
                  <a:stretch>
                    <a:fillRect/>
                  </a:stretch>
                </p:blipFill>
                <p:spPr>
                  <a:xfrm>
                    <a:off x="762000" y="1004887"/>
                    <a:ext cx="7620000" cy="4848225"/>
                  </a:xfrm>
                  <a:prstGeom prst="rect">
                    <a:avLst/>
                  </a:prstGeom>
                </p:spPr>
              </p:pic>
              <p:cxnSp>
                <p:nvCxnSpPr>
                  <p:cNvPr id="44" name="Straight Connector 43"/>
                  <p:cNvCxnSpPr/>
                  <p:nvPr/>
                </p:nvCxnSpPr>
                <p:spPr>
                  <a:xfrm rot="5400000">
                    <a:off x="-1104900" y="3162300"/>
                    <a:ext cx="4038600" cy="0"/>
                  </a:xfrm>
                  <a:prstGeom prst="line">
                    <a:avLst/>
                  </a:prstGeom>
                  <a:ln w="25400">
                    <a:solidFill>
                      <a:srgbClr val="422DDF"/>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723900" y="5372100"/>
                    <a:ext cx="381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6" name="Rectangle 45"/>
                <p:cNvSpPr/>
                <p:nvPr/>
              </p:nvSpPr>
              <p:spPr>
                <a:xfrm>
                  <a:off x="2819400" y="5572760"/>
                  <a:ext cx="2947617" cy="218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8"/>
                <p:cNvSpPr txBox="1">
                  <a:spLocks noChangeArrowheads="1"/>
                </p:cNvSpPr>
                <p:nvPr/>
              </p:nvSpPr>
              <p:spPr bwMode="auto">
                <a:xfrm>
                  <a:off x="5875263" y="5267980"/>
                  <a:ext cx="851515" cy="523220"/>
                </a:xfrm>
                <a:prstGeom prst="rect">
                  <a:avLst/>
                </a:prstGeom>
                <a:noFill/>
                <a:ln w="9525">
                  <a:noFill/>
                  <a:miter lim="800000"/>
                  <a:headEnd/>
                  <a:tailEnd/>
                </a:ln>
              </p:spPr>
              <p:txBody>
                <a:bodyPr wrap="none">
                  <a:spAutoFit/>
                </a:bodyPr>
                <a:lstStyle/>
                <a:p>
                  <a:r>
                    <a:rPr lang="en-US" sz="2800" dirty="0" smtClean="0">
                      <a:latin typeface="+mj-lt"/>
                      <a:cs typeface="Times New Roman" pitchFamily="18" charset="0"/>
                    </a:rPr>
                    <a:t>time</a:t>
                  </a:r>
                  <a:endParaRPr lang="en-US" sz="2800" i="1" baseline="-25000" dirty="0">
                    <a:latin typeface="+mj-lt"/>
                    <a:cs typeface="Times New Roman" pitchFamily="18" charset="0"/>
                  </a:endParaRPr>
                </a:p>
              </p:txBody>
            </p:sp>
            <p:sp>
              <p:nvSpPr>
                <p:cNvPr id="48" name="TextBox 8"/>
                <p:cNvSpPr txBox="1">
                  <a:spLocks noChangeArrowheads="1"/>
                </p:cNvSpPr>
                <p:nvPr/>
              </p:nvSpPr>
              <p:spPr bwMode="auto">
                <a:xfrm>
                  <a:off x="3163596" y="4153885"/>
                  <a:ext cx="494046" cy="523220"/>
                </a:xfrm>
                <a:prstGeom prst="rect">
                  <a:avLst/>
                </a:prstGeom>
                <a:noFill/>
                <a:ln w="9525">
                  <a:noFill/>
                  <a:miter lim="800000"/>
                  <a:headEnd/>
                  <a:tailEnd/>
                </a:ln>
              </p:spPr>
              <p:txBody>
                <a:bodyPr wrap="none">
                  <a:spAutoFit/>
                </a:bodyPr>
                <a:lstStyle/>
                <a:p>
                  <a:r>
                    <a:rPr lang="en-US" sz="2800" b="1" i="1" dirty="0" smtClean="0">
                      <a:solidFill>
                        <a:srgbClr val="0000FF"/>
                      </a:solidFill>
                      <a:latin typeface="+mj-lt"/>
                      <a:cs typeface="Times New Roman" pitchFamily="18" charset="0"/>
                    </a:rPr>
                    <a:t>B</a:t>
                  </a:r>
                  <a:r>
                    <a:rPr lang="en-US" sz="2800" i="1" baseline="-25000" dirty="0" smtClean="0">
                      <a:solidFill>
                        <a:srgbClr val="0000FF"/>
                      </a:solidFill>
                      <a:latin typeface="+mj-lt"/>
                      <a:cs typeface="Times New Roman" pitchFamily="18" charset="0"/>
                    </a:rPr>
                    <a:t>y</a:t>
                  </a:r>
                  <a:endParaRPr lang="en-US" sz="2800" baseline="-25000" dirty="0">
                    <a:solidFill>
                      <a:srgbClr val="0000FF"/>
                    </a:solidFill>
                    <a:latin typeface="+mj-lt"/>
                    <a:cs typeface="Times New Roman" pitchFamily="18" charset="0"/>
                  </a:endParaRPr>
                </a:p>
              </p:txBody>
            </p:sp>
            <p:sp>
              <p:nvSpPr>
                <p:cNvPr id="49" name="TextBox 48"/>
                <p:cNvSpPr txBox="1"/>
                <p:nvPr/>
              </p:nvSpPr>
              <p:spPr>
                <a:xfrm>
                  <a:off x="5181600" y="4800600"/>
                  <a:ext cx="585417" cy="523220"/>
                </a:xfrm>
                <a:prstGeom prst="rect">
                  <a:avLst/>
                </a:prstGeom>
                <a:noFill/>
              </p:spPr>
              <p:txBody>
                <a:bodyPr wrap="none" rtlCol="0">
                  <a:spAutoFit/>
                </a:bodyPr>
                <a:lstStyle/>
                <a:p>
                  <a:r>
                    <a:rPr lang="en-US" sz="2800" b="1" i="1" dirty="0" err="1" smtClean="0">
                      <a:solidFill>
                        <a:srgbClr val="FF0000"/>
                      </a:solidFill>
                      <a:latin typeface="+mj-lt"/>
                      <a:cs typeface="Times New Roman" pitchFamily="18" charset="0"/>
                    </a:rPr>
                    <a:t>J</a:t>
                  </a:r>
                  <a:r>
                    <a:rPr lang="en-US" sz="2800" i="1" baseline="-25000" dirty="0" err="1" smtClean="0">
                      <a:solidFill>
                        <a:srgbClr val="FF0000"/>
                      </a:solidFill>
                      <a:latin typeface="+mj-lt"/>
                      <a:cs typeface="Times New Roman" pitchFamily="18" charset="0"/>
                    </a:rPr>
                    <a:t>x</a:t>
                  </a:r>
                  <a:r>
                    <a:rPr lang="en-US" sz="2800" i="1" baseline="30000" dirty="0" err="1" smtClean="0">
                      <a:solidFill>
                        <a:srgbClr val="FF0000"/>
                      </a:solidFill>
                      <a:latin typeface="+mj-lt"/>
                      <a:cs typeface="Times New Roman" pitchFamily="18" charset="0"/>
                    </a:rPr>
                    <a:t>i,j</a:t>
                  </a:r>
                  <a:endParaRPr lang="en-US" sz="2800" dirty="0">
                    <a:latin typeface="+mj-lt"/>
                  </a:endParaRPr>
                </a:p>
              </p:txBody>
            </p:sp>
            <p:cxnSp>
              <p:nvCxnSpPr>
                <p:cNvPr id="50" name="Straight Arrow Connector 49"/>
                <p:cNvCxnSpPr/>
                <p:nvPr/>
              </p:nvCxnSpPr>
              <p:spPr>
                <a:xfrm flipV="1">
                  <a:off x="2819400" y="3973286"/>
                  <a:ext cx="0" cy="159947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1" name="Straight Arrow Connector 50"/>
                <p:cNvCxnSpPr/>
                <p:nvPr/>
              </p:nvCxnSpPr>
              <p:spPr>
                <a:xfrm>
                  <a:off x="2819400" y="5572760"/>
                  <a:ext cx="2947617"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52" name="TextBox 8"/>
              <p:cNvSpPr txBox="1">
                <a:spLocks noChangeArrowheads="1"/>
              </p:cNvSpPr>
              <p:nvPr/>
            </p:nvSpPr>
            <p:spPr bwMode="auto">
              <a:xfrm rot="16200000">
                <a:off x="1711485" y="4126548"/>
                <a:ext cx="1672253" cy="523220"/>
              </a:xfrm>
              <a:prstGeom prst="rect">
                <a:avLst/>
              </a:prstGeom>
              <a:noFill/>
              <a:ln w="9525">
                <a:noFill/>
                <a:miter lim="800000"/>
                <a:headEnd/>
                <a:tailEnd/>
              </a:ln>
            </p:spPr>
            <p:txBody>
              <a:bodyPr wrap="none">
                <a:spAutoFit/>
              </a:bodyPr>
              <a:lstStyle/>
              <a:p>
                <a:r>
                  <a:rPr lang="en-US" sz="2800" dirty="0" smtClean="0">
                    <a:latin typeface="+mj-lt"/>
                    <a:cs typeface="Times New Roman" pitchFamily="18" charset="0"/>
                  </a:rPr>
                  <a:t>amplitude</a:t>
                </a:r>
                <a:endParaRPr lang="en-US" sz="2800" i="1" baseline="-25000" dirty="0">
                  <a:latin typeface="+mj-lt"/>
                  <a:cs typeface="Times New Roman" pitchFamily="18" charset="0"/>
                </a:endParaRPr>
              </a:p>
            </p:txBody>
          </p:sp>
        </p:grpSp>
      </p:grpSp>
      <p:grpSp>
        <p:nvGrpSpPr>
          <p:cNvPr id="18" name="Group 67"/>
          <p:cNvGrpSpPr/>
          <p:nvPr/>
        </p:nvGrpSpPr>
        <p:grpSpPr>
          <a:xfrm>
            <a:off x="152400" y="5588186"/>
            <a:ext cx="6943725" cy="639064"/>
            <a:chOff x="152400" y="5588186"/>
            <a:chExt cx="6943725" cy="639064"/>
          </a:xfrm>
        </p:grpSpPr>
        <p:sp>
          <p:nvSpPr>
            <p:cNvPr id="39" name="TextBox 38"/>
            <p:cNvSpPr txBox="1">
              <a:spLocks noChangeArrowheads="1"/>
            </p:cNvSpPr>
            <p:nvPr/>
          </p:nvSpPr>
          <p:spPr bwMode="auto">
            <a:xfrm>
              <a:off x="152400" y="5634335"/>
              <a:ext cx="4224875" cy="461665"/>
            </a:xfrm>
            <a:prstGeom prst="rect">
              <a:avLst/>
            </a:prstGeom>
            <a:noFill/>
            <a:ln w="9525">
              <a:noFill/>
              <a:miter lim="800000"/>
              <a:headEnd/>
              <a:tailEnd/>
            </a:ln>
          </p:spPr>
          <p:txBody>
            <a:bodyPr wrap="none">
              <a:spAutoFit/>
            </a:bodyPr>
            <a:lstStyle/>
            <a:p>
              <a:pPr fontAlgn="auto">
                <a:spcBef>
                  <a:spcPts val="0"/>
                </a:spcBef>
                <a:spcAft>
                  <a:spcPts val="0"/>
                </a:spcAft>
              </a:pPr>
              <a:r>
                <a:rPr lang="en-US" sz="2400" dirty="0" smtClean="0">
                  <a:solidFill>
                    <a:srgbClr val="FF0000"/>
                  </a:solidFill>
                  <a:latin typeface="+mj-lt"/>
                  <a:cs typeface="Arial" pitchFamily="34" charset="0"/>
                </a:rPr>
                <a:t>Step 3</a:t>
              </a:r>
              <a:r>
                <a:rPr lang="en-US" sz="2400" smtClean="0">
                  <a:solidFill>
                    <a:prstClr val="black"/>
                  </a:solidFill>
                  <a:latin typeface="+mj-lt"/>
                  <a:cs typeface="Arial" pitchFamily="34" charset="0"/>
                </a:rPr>
                <a:t>: Measure </a:t>
              </a:r>
              <a:r>
                <a:rPr lang="en-US" sz="2400" dirty="0" smtClean="0">
                  <a:solidFill>
                    <a:prstClr val="black"/>
                  </a:solidFill>
                  <a:latin typeface="+mj-lt"/>
                  <a:cs typeface="Arial" pitchFamily="34" charset="0"/>
                </a:rPr>
                <a:t>all spins along </a:t>
              </a:r>
              <a:r>
                <a:rPr lang="en-US" sz="2400" i="1" dirty="0" smtClean="0">
                  <a:solidFill>
                    <a:prstClr val="black"/>
                  </a:solidFill>
                  <a:latin typeface="+mj-lt"/>
                  <a:cs typeface="Arial" pitchFamily="34" charset="0"/>
                </a:rPr>
                <a:t>x</a:t>
              </a:r>
              <a:endParaRPr lang="en-US" sz="2400" dirty="0">
                <a:solidFill>
                  <a:prstClr val="black"/>
                </a:solidFill>
                <a:latin typeface="+mj-lt"/>
                <a:cs typeface="Arial" pitchFamily="34" charset="0"/>
              </a:endParaRPr>
            </a:p>
          </p:txBody>
        </p:sp>
        <p:grpSp>
          <p:nvGrpSpPr>
            <p:cNvPr id="23" name="Group 5"/>
            <p:cNvGrpSpPr/>
            <p:nvPr/>
          </p:nvGrpSpPr>
          <p:grpSpPr>
            <a:xfrm>
              <a:off x="4433248" y="5588186"/>
              <a:ext cx="228600" cy="548640"/>
              <a:chOff x="4433248" y="5588186"/>
              <a:chExt cx="228600" cy="548640"/>
            </a:xfrm>
          </p:grpSpPr>
          <p:sp>
            <p:nvSpPr>
              <p:cNvPr id="41" name="Oval 40"/>
              <p:cNvSpPr/>
              <p:nvPr/>
            </p:nvSpPr>
            <p:spPr>
              <a:xfrm>
                <a:off x="4433248" y="5791200"/>
                <a:ext cx="228600" cy="228600"/>
              </a:xfrm>
              <a:prstGeom prst="ellipse">
                <a:avLst/>
              </a:prstGeom>
              <a:solidFill>
                <a:srgbClr val="004BE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Arrow Connector 52"/>
              <p:cNvCxnSpPr/>
              <p:nvPr/>
            </p:nvCxnSpPr>
            <p:spPr>
              <a:xfrm flipV="1">
                <a:off x="4547888" y="558818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6" name="Group 9"/>
            <p:cNvGrpSpPr/>
            <p:nvPr/>
          </p:nvGrpSpPr>
          <p:grpSpPr>
            <a:xfrm>
              <a:off x="5042848" y="5666096"/>
              <a:ext cx="228600" cy="548640"/>
              <a:chOff x="5042848" y="5666096"/>
              <a:chExt cx="228600" cy="548640"/>
            </a:xfrm>
          </p:grpSpPr>
          <p:sp>
            <p:nvSpPr>
              <p:cNvPr id="55" name="Oval 54"/>
              <p:cNvSpPr/>
              <p:nvPr/>
            </p:nvSpPr>
            <p:spPr>
              <a:xfrm>
                <a:off x="5042848" y="579291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6" name="Straight Arrow Connector 55"/>
              <p:cNvCxnSpPr/>
              <p:nvPr/>
            </p:nvCxnSpPr>
            <p:spPr>
              <a:xfrm rot="10800000" flipV="1">
                <a:off x="5167013" y="566609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9" name="Group 56"/>
            <p:cNvGrpSpPr/>
            <p:nvPr/>
          </p:nvGrpSpPr>
          <p:grpSpPr>
            <a:xfrm>
              <a:off x="5667375" y="5600700"/>
              <a:ext cx="228600" cy="548640"/>
              <a:chOff x="4433248" y="5588186"/>
              <a:chExt cx="228600" cy="548640"/>
            </a:xfrm>
          </p:grpSpPr>
          <p:sp>
            <p:nvSpPr>
              <p:cNvPr id="58" name="Oval 57"/>
              <p:cNvSpPr/>
              <p:nvPr/>
            </p:nvSpPr>
            <p:spPr>
              <a:xfrm>
                <a:off x="4433248" y="5791200"/>
                <a:ext cx="228600" cy="228600"/>
              </a:xfrm>
              <a:prstGeom prst="ellipse">
                <a:avLst/>
              </a:prstGeom>
              <a:solidFill>
                <a:srgbClr val="004BE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Arrow Connector 58"/>
              <p:cNvCxnSpPr/>
              <p:nvPr/>
            </p:nvCxnSpPr>
            <p:spPr>
              <a:xfrm flipV="1">
                <a:off x="4547888" y="558818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32" name="Group 8"/>
            <p:cNvGrpSpPr/>
            <p:nvPr/>
          </p:nvGrpSpPr>
          <p:grpSpPr>
            <a:xfrm>
              <a:off x="6276975" y="5678610"/>
              <a:ext cx="228600" cy="548640"/>
              <a:chOff x="6276975" y="5678610"/>
              <a:chExt cx="228600" cy="548640"/>
            </a:xfrm>
          </p:grpSpPr>
          <p:sp>
            <p:nvSpPr>
              <p:cNvPr id="61" name="Oval 60"/>
              <p:cNvSpPr/>
              <p:nvPr/>
            </p:nvSpPr>
            <p:spPr>
              <a:xfrm>
                <a:off x="6276975" y="5805424"/>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Arrow Connector 61"/>
              <p:cNvCxnSpPr/>
              <p:nvPr/>
            </p:nvCxnSpPr>
            <p:spPr>
              <a:xfrm rot="10800000" flipV="1">
                <a:off x="6401140" y="5678610"/>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35" name="Group 62"/>
            <p:cNvGrpSpPr/>
            <p:nvPr/>
          </p:nvGrpSpPr>
          <p:grpSpPr>
            <a:xfrm>
              <a:off x="6867525" y="5604510"/>
              <a:ext cx="228600" cy="548640"/>
              <a:chOff x="4433248" y="5588186"/>
              <a:chExt cx="228600" cy="548640"/>
            </a:xfrm>
          </p:grpSpPr>
          <p:sp>
            <p:nvSpPr>
              <p:cNvPr id="64" name="Oval 63"/>
              <p:cNvSpPr/>
              <p:nvPr/>
            </p:nvSpPr>
            <p:spPr>
              <a:xfrm>
                <a:off x="4433248" y="5791200"/>
                <a:ext cx="228600" cy="228600"/>
              </a:xfrm>
              <a:prstGeom prst="ellipse">
                <a:avLst/>
              </a:prstGeom>
              <a:solidFill>
                <a:srgbClr val="004BE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Straight Arrow Connector 64"/>
              <p:cNvCxnSpPr/>
              <p:nvPr/>
            </p:nvCxnSpPr>
            <p:spPr>
              <a:xfrm flipV="1">
                <a:off x="4547888" y="558818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36" name="Group 53"/>
          <p:cNvGrpSpPr/>
          <p:nvPr/>
        </p:nvGrpSpPr>
        <p:grpSpPr>
          <a:xfrm>
            <a:off x="3620754" y="1676400"/>
            <a:ext cx="875046" cy="461665"/>
            <a:chOff x="1752600" y="1748135"/>
            <a:chExt cx="875046" cy="461665"/>
          </a:xfrm>
        </p:grpSpPr>
        <p:cxnSp>
          <p:nvCxnSpPr>
            <p:cNvPr id="60" name="Straight Connector 59"/>
            <p:cNvCxnSpPr/>
            <p:nvPr/>
          </p:nvCxnSpPr>
          <p:spPr>
            <a:xfrm rot="5400000">
              <a:off x="1639094" y="1865312"/>
              <a:ext cx="22860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1753394" y="1979612"/>
              <a:ext cx="381000"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7" name="TextBox 66"/>
            <p:cNvSpPr txBox="1">
              <a:spLocks noChangeArrowheads="1"/>
            </p:cNvSpPr>
            <p:nvPr/>
          </p:nvSpPr>
          <p:spPr bwMode="auto">
            <a:xfrm>
              <a:off x="2133600" y="1748135"/>
              <a:ext cx="494046" cy="461665"/>
            </a:xfrm>
            <a:prstGeom prst="rect">
              <a:avLst/>
            </a:prstGeom>
            <a:noFill/>
            <a:ln w="9525">
              <a:noFill/>
              <a:miter lim="800000"/>
              <a:headEnd/>
              <a:tailEnd/>
            </a:ln>
          </p:spPr>
          <p:txBody>
            <a:bodyPr wrap="none">
              <a:spAutoFit/>
            </a:bodyPr>
            <a:lstStyle/>
            <a:p>
              <a:pPr fontAlgn="auto">
                <a:spcBef>
                  <a:spcPts val="0"/>
                </a:spcBef>
                <a:spcAft>
                  <a:spcPts val="0"/>
                </a:spcAft>
              </a:pPr>
              <a:r>
                <a:rPr lang="en-US" sz="2400" dirty="0" smtClean="0">
                  <a:latin typeface="+mj-lt"/>
                  <a:cs typeface="Arial" pitchFamily="34" charset="0"/>
                </a:rPr>
                <a:t>&gt;0</a:t>
              </a:r>
              <a:endParaRPr lang="en-US" sz="2400" dirty="0">
                <a:latin typeface="+mj-lt"/>
                <a:cs typeface="Arial" pitchFamily="34" charset="0"/>
              </a:endParaRPr>
            </a:p>
          </p:txBody>
        </p:sp>
      </p:grpSp>
    </p:spTree>
    <p:custDataLst>
      <p:tags r:id="rId2"/>
    </p:custDataLst>
    <p:extLst>
      <p:ext uri="{BB962C8B-B14F-4D97-AF65-F5344CB8AC3E}">
        <p14:creationId xmlns="" xmlns:p14="http://schemas.microsoft.com/office/powerpoint/2010/main" val="599856428"/>
      </p:ext>
    </p:extLst>
  </p:cSld>
  <p:clrMapOvr>
    <a:masterClrMapping/>
  </p:clrMapOvr>
  <p:transition advTm="4004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7315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83534" y="3657600"/>
            <a:ext cx="2677784" cy="400110"/>
          </a:xfrm>
          <a:prstGeom prst="rect">
            <a:avLst/>
          </a:prstGeom>
          <a:noFill/>
        </p:spPr>
        <p:txBody>
          <a:bodyPr wrap="none" rtlCol="0">
            <a:spAutoFit/>
          </a:bodyPr>
          <a:lstStyle/>
          <a:p>
            <a:r>
              <a:rPr lang="en-US" sz="2000" dirty="0">
                <a:solidFill>
                  <a:prstClr val="white"/>
                </a:solidFill>
                <a:latin typeface="+mj-lt"/>
              </a:rPr>
              <a:t>AFM ground state order</a:t>
            </a:r>
          </a:p>
        </p:txBody>
      </p:sp>
      <p:sp>
        <p:nvSpPr>
          <p:cNvPr id="26" name="TextBox 25"/>
          <p:cNvSpPr txBox="1"/>
          <p:nvPr/>
        </p:nvSpPr>
        <p:spPr>
          <a:xfrm>
            <a:off x="7303379" y="3674515"/>
            <a:ext cx="1336007" cy="400110"/>
          </a:xfrm>
          <a:prstGeom prst="rect">
            <a:avLst/>
          </a:prstGeom>
          <a:noFill/>
        </p:spPr>
        <p:txBody>
          <a:bodyPr wrap="none" rtlCol="0">
            <a:spAutoFit/>
          </a:bodyPr>
          <a:lstStyle/>
          <a:p>
            <a:r>
              <a:rPr lang="en-US" sz="2000" smtClean="0">
                <a:solidFill>
                  <a:srgbClr val="FFFFFF"/>
                </a:solidFill>
                <a:latin typeface="+mj-lt"/>
              </a:rPr>
              <a:t>222 events</a:t>
            </a:r>
            <a:endParaRPr lang="en-US" sz="2000" dirty="0">
              <a:solidFill>
                <a:srgbClr val="FFFFFF"/>
              </a:solidFill>
              <a:latin typeface="+mj-lt"/>
            </a:endParaRPr>
          </a:p>
        </p:txBody>
      </p:sp>
      <p:pic>
        <p:nvPicPr>
          <p:cNvPr id="28" name="Picture 27" descr="Ions on Fire1.jpg"/>
          <p:cNvPicPr>
            <a:picLocks noChangeAspect="1"/>
          </p:cNvPicPr>
          <p:nvPr/>
        </p:nvPicPr>
        <p:blipFill>
          <a:blip r:embed="rId4" cstate="print"/>
          <a:srcRect l="3028" t="50922" r="5963" b="27511"/>
          <a:stretch>
            <a:fillRect/>
          </a:stretch>
        </p:blipFill>
        <p:spPr>
          <a:xfrm>
            <a:off x="304800" y="4045826"/>
            <a:ext cx="8321879" cy="721453"/>
          </a:xfrm>
          <a:prstGeom prst="rect">
            <a:avLst/>
          </a:prstGeom>
        </p:spPr>
      </p:pic>
      <p:grpSp>
        <p:nvGrpSpPr>
          <p:cNvPr id="4" name="Group 52"/>
          <p:cNvGrpSpPr/>
          <p:nvPr/>
        </p:nvGrpSpPr>
        <p:grpSpPr>
          <a:xfrm>
            <a:off x="262449" y="4019040"/>
            <a:ext cx="8309113" cy="747422"/>
            <a:chOff x="270344" y="1796995"/>
            <a:chExt cx="8309113" cy="747422"/>
          </a:xfrm>
        </p:grpSpPr>
        <p:sp>
          <p:nvSpPr>
            <p:cNvPr id="54" name="Rectangle 53"/>
            <p:cNvSpPr/>
            <p:nvPr/>
          </p:nvSpPr>
          <p:spPr>
            <a:xfrm>
              <a:off x="270344" y="1796995"/>
              <a:ext cx="8309113" cy="7474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55" name="Straight Connector 54"/>
            <p:cNvCxnSpPr/>
            <p:nvPr/>
          </p:nvCxnSpPr>
          <p:spPr>
            <a:xfrm flipH="1">
              <a:off x="1216548"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6624759"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H="1">
              <a:off x="5846859"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H="1">
              <a:off x="2125648"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H="1">
              <a:off x="5124615"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H="1">
              <a:off x="2960536"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H="1">
              <a:off x="4401047"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H="1">
              <a:off x="3670852"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7547112"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grpSp>
      <p:sp>
        <p:nvSpPr>
          <p:cNvPr id="3" name="Rectangle 5"/>
          <p:cNvSpPr>
            <a:spLocks noChangeArrowheads="1"/>
          </p:cNvSpPr>
          <p:nvPr/>
        </p:nvSpPr>
        <p:spPr bwMode="auto">
          <a:xfrm>
            <a:off x="0" y="136515"/>
            <a:ext cx="9144000" cy="549275"/>
          </a:xfrm>
          <a:prstGeom prst="rect">
            <a:avLst/>
          </a:prstGeom>
          <a:noFill/>
          <a:ln w="12700">
            <a:noFill/>
            <a:miter lim="800000"/>
            <a:headEnd/>
            <a:tailEnd/>
          </a:ln>
          <a:effectLst/>
        </p:spPr>
        <p:txBody>
          <a:bodyPr wrap="none" anchor="ctr"/>
          <a:lstStyle/>
          <a:p>
            <a:pPr algn="ctr">
              <a:defRPr/>
            </a:pPr>
            <a:r>
              <a:rPr lang="en-US" altLang="ko-KR" sz="3200" dirty="0" err="1">
                <a:solidFill>
                  <a:prstClr val="white"/>
                </a:solidFill>
                <a:effectLst>
                  <a:outerShdw blurRad="38100" dist="38100" dir="2700000" sx="1000" sy="1000" algn="tl">
                    <a:srgbClr val="000000"/>
                  </a:outerShdw>
                </a:effectLst>
                <a:latin typeface="+mj-lt"/>
                <a:ea typeface="굴림" pitchFamily="34" charset="-127"/>
              </a:rPr>
              <a:t>Antiferromagnetic</a:t>
            </a:r>
            <a:r>
              <a:rPr lang="en-US" altLang="ko-KR" sz="3200" dirty="0">
                <a:solidFill>
                  <a:prstClr val="white"/>
                </a:solidFill>
                <a:effectLst>
                  <a:outerShdw blurRad="38100" dist="38100" dir="2700000" sx="1000" sy="1000" algn="tl">
                    <a:srgbClr val="000000"/>
                  </a:outerShdw>
                </a:effectLst>
                <a:latin typeface="+mj-lt"/>
                <a:ea typeface="굴림" pitchFamily="34" charset="-127"/>
              </a:rPr>
              <a:t> </a:t>
            </a:r>
            <a:r>
              <a:rPr lang="en-US" altLang="ko-KR" sz="3200" dirty="0" err="1">
                <a:solidFill>
                  <a:prstClr val="white"/>
                </a:solidFill>
                <a:effectLst>
                  <a:outerShdw blurRad="38100" dist="38100" dir="2700000" sx="1000" sy="1000" algn="tl">
                    <a:srgbClr val="000000"/>
                  </a:outerShdw>
                </a:effectLst>
                <a:latin typeface="+mj-lt"/>
                <a:ea typeface="굴림" pitchFamily="34" charset="-127"/>
              </a:rPr>
              <a:t>Néel</a:t>
            </a:r>
            <a:r>
              <a:rPr lang="en-US" altLang="ko-KR" sz="3200" dirty="0">
                <a:solidFill>
                  <a:prstClr val="white"/>
                </a:solidFill>
                <a:effectLst>
                  <a:outerShdw blurRad="38100" dist="38100" dir="2700000" sx="1000" sy="1000" algn="tl">
                    <a:srgbClr val="000000"/>
                  </a:outerShdw>
                </a:effectLst>
                <a:latin typeface="+mj-lt"/>
                <a:ea typeface="굴림" pitchFamily="34" charset="-127"/>
              </a:rPr>
              <a:t> order of N=10 spins</a:t>
            </a:r>
            <a:endParaRPr lang="de-DE" altLang="ko-KR" sz="3200" dirty="0">
              <a:solidFill>
                <a:prstClr val="black"/>
              </a:solidFill>
              <a:effectLst>
                <a:outerShdw blurRad="38100" dist="38100" dir="2700000" sx="1000" sy="1000" algn="tl">
                  <a:srgbClr val="000000"/>
                </a:outerShdw>
              </a:effectLst>
              <a:latin typeface="+mj-lt"/>
              <a:ea typeface="굴림" pitchFamily="34" charset="-127"/>
            </a:endParaRPr>
          </a:p>
        </p:txBody>
      </p:sp>
      <p:sp>
        <p:nvSpPr>
          <p:cNvPr id="18" name="TextBox 17"/>
          <p:cNvSpPr txBox="1"/>
          <p:nvPr/>
        </p:nvSpPr>
        <p:spPr>
          <a:xfrm>
            <a:off x="0" y="6150114"/>
            <a:ext cx="6026727" cy="707886"/>
          </a:xfrm>
          <a:prstGeom prst="rect">
            <a:avLst/>
          </a:prstGeom>
          <a:noFill/>
        </p:spPr>
        <p:txBody>
          <a:bodyPr wrap="square" rtlCol="0">
            <a:spAutoFit/>
          </a:bodyPr>
          <a:lstStyle/>
          <a:p>
            <a:r>
              <a:rPr lang="en-US" sz="2000" dirty="0">
                <a:solidFill>
                  <a:prstClr val="white"/>
                </a:solidFill>
                <a:latin typeface="+mj-lt"/>
              </a:rPr>
              <a:t>                           441 events out of 2600  =  17</a:t>
            </a:r>
            <a:r>
              <a:rPr lang="en-US" sz="2000" b="1" dirty="0">
                <a:solidFill>
                  <a:prstClr val="white"/>
                </a:solidFill>
                <a:latin typeface="+mj-lt"/>
              </a:rPr>
              <a:t>%</a:t>
            </a:r>
            <a:r>
              <a:rPr lang="en-US" sz="2000" dirty="0">
                <a:solidFill>
                  <a:prstClr val="white"/>
                </a:solidFill>
                <a:latin typeface="+mj-lt"/>
              </a:rPr>
              <a:t> </a:t>
            </a:r>
          </a:p>
          <a:p>
            <a:r>
              <a:rPr lang="en-US" sz="2000" dirty="0" err="1">
                <a:solidFill>
                  <a:prstClr val="white"/>
                </a:solidFill>
                <a:latin typeface="+mj-lt"/>
              </a:rPr>
              <a:t>Prob</a:t>
            </a:r>
            <a:r>
              <a:rPr lang="en-US" sz="2000" dirty="0">
                <a:solidFill>
                  <a:prstClr val="white"/>
                </a:solidFill>
                <a:latin typeface="+mj-lt"/>
              </a:rPr>
              <a:t> of any state at random =2 x (1/2</a:t>
            </a:r>
            <a:r>
              <a:rPr lang="en-US" sz="2000" baseline="30000" dirty="0">
                <a:solidFill>
                  <a:prstClr val="white"/>
                </a:solidFill>
                <a:latin typeface="+mj-lt"/>
              </a:rPr>
              <a:t>10</a:t>
            </a:r>
            <a:r>
              <a:rPr lang="en-US" sz="2000" dirty="0">
                <a:solidFill>
                  <a:prstClr val="white"/>
                </a:solidFill>
                <a:latin typeface="+mj-lt"/>
              </a:rPr>
              <a:t>)  =  </a:t>
            </a:r>
            <a:r>
              <a:rPr lang="en-US" sz="2000" dirty="0" smtClean="0">
                <a:solidFill>
                  <a:prstClr val="white"/>
                </a:solidFill>
                <a:latin typeface="+mj-lt"/>
              </a:rPr>
              <a:t>0.2%</a:t>
            </a:r>
            <a:endParaRPr lang="en-US" sz="2000" dirty="0">
              <a:solidFill>
                <a:prstClr val="white"/>
              </a:solidFill>
              <a:latin typeface="+mj-lt"/>
            </a:endParaRPr>
          </a:p>
        </p:txBody>
      </p:sp>
      <p:sp>
        <p:nvSpPr>
          <p:cNvPr id="25" name="TextBox 24"/>
          <p:cNvSpPr txBox="1"/>
          <p:nvPr/>
        </p:nvSpPr>
        <p:spPr>
          <a:xfrm>
            <a:off x="7301345" y="4874607"/>
            <a:ext cx="1336007" cy="400110"/>
          </a:xfrm>
          <a:prstGeom prst="rect">
            <a:avLst/>
          </a:prstGeom>
          <a:noFill/>
        </p:spPr>
        <p:txBody>
          <a:bodyPr wrap="none" rtlCol="0">
            <a:spAutoFit/>
          </a:bodyPr>
          <a:lstStyle/>
          <a:p>
            <a:r>
              <a:rPr lang="en-US" sz="2000" dirty="0">
                <a:solidFill>
                  <a:srgbClr val="FFFFFF"/>
                </a:solidFill>
                <a:latin typeface="+mj-lt"/>
              </a:rPr>
              <a:t>219 events</a:t>
            </a:r>
          </a:p>
        </p:txBody>
      </p:sp>
      <p:pic>
        <p:nvPicPr>
          <p:cNvPr id="29" name="Picture 28" descr="Ions on Fire1.jpg"/>
          <p:cNvPicPr>
            <a:picLocks noChangeAspect="1"/>
          </p:cNvPicPr>
          <p:nvPr/>
        </p:nvPicPr>
        <p:blipFill>
          <a:blip r:embed="rId4" cstate="print"/>
          <a:srcRect l="3028" t="75257" r="6055" b="2010"/>
          <a:stretch>
            <a:fillRect/>
          </a:stretch>
        </p:blipFill>
        <p:spPr>
          <a:xfrm>
            <a:off x="304800" y="5220943"/>
            <a:ext cx="8313490" cy="760407"/>
          </a:xfrm>
          <a:prstGeom prst="rect">
            <a:avLst/>
          </a:prstGeom>
        </p:spPr>
      </p:pic>
      <p:grpSp>
        <p:nvGrpSpPr>
          <p:cNvPr id="5" name="Group 63"/>
          <p:cNvGrpSpPr/>
          <p:nvPr/>
        </p:nvGrpSpPr>
        <p:grpSpPr>
          <a:xfrm>
            <a:off x="270344" y="5205310"/>
            <a:ext cx="8309113" cy="747422"/>
            <a:chOff x="270344" y="1796995"/>
            <a:chExt cx="8309113" cy="747422"/>
          </a:xfrm>
        </p:grpSpPr>
        <p:sp>
          <p:nvSpPr>
            <p:cNvPr id="65" name="Rectangle 64"/>
            <p:cNvSpPr/>
            <p:nvPr/>
          </p:nvSpPr>
          <p:spPr>
            <a:xfrm>
              <a:off x="270344" y="1796995"/>
              <a:ext cx="8309113" cy="7474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66" name="Straight Connector 65"/>
            <p:cNvCxnSpPr/>
            <p:nvPr/>
          </p:nvCxnSpPr>
          <p:spPr>
            <a:xfrm flipH="1">
              <a:off x="1216548"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H="1">
              <a:off x="6624759"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a:off x="5846859"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H="1">
              <a:off x="2125648"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H="1">
              <a:off x="5124615"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H="1">
              <a:off x="2960536"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4401047"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3670852"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7547112"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grpSp>
      <p:grpSp>
        <p:nvGrpSpPr>
          <p:cNvPr id="6" name="Group 74"/>
          <p:cNvGrpSpPr/>
          <p:nvPr/>
        </p:nvGrpSpPr>
        <p:grpSpPr>
          <a:xfrm>
            <a:off x="249383" y="850909"/>
            <a:ext cx="8332555" cy="1130291"/>
            <a:chOff x="249383" y="2051456"/>
            <a:chExt cx="8332555" cy="1130291"/>
          </a:xfrm>
        </p:grpSpPr>
        <p:sp>
          <p:nvSpPr>
            <p:cNvPr id="77" name="TextBox 76"/>
            <p:cNvSpPr txBox="1"/>
            <p:nvPr/>
          </p:nvSpPr>
          <p:spPr>
            <a:xfrm>
              <a:off x="249383" y="2051456"/>
              <a:ext cx="1487971" cy="400110"/>
            </a:xfrm>
            <a:prstGeom prst="rect">
              <a:avLst/>
            </a:prstGeom>
            <a:noFill/>
          </p:spPr>
          <p:txBody>
            <a:bodyPr wrap="none" rtlCol="0">
              <a:spAutoFit/>
            </a:bodyPr>
            <a:lstStyle/>
            <a:p>
              <a:r>
                <a:rPr lang="en-US" sz="2000" dirty="0">
                  <a:solidFill>
                    <a:prstClr val="white"/>
                  </a:solidFill>
                  <a:latin typeface="+mj-lt"/>
                </a:rPr>
                <a:t>All in state </a:t>
              </a:r>
              <a:r>
                <a:rPr lang="en-US" sz="2000" dirty="0">
                  <a:solidFill>
                    <a:prstClr val="white"/>
                  </a:solidFill>
                  <a:latin typeface="+mj-lt"/>
                  <a:sym typeface="Symbol"/>
                </a:rPr>
                <a:t></a:t>
              </a:r>
              <a:endParaRPr lang="en-US" sz="2000" dirty="0">
                <a:solidFill>
                  <a:prstClr val="white"/>
                </a:solidFill>
                <a:latin typeface="+mj-lt"/>
              </a:endParaRPr>
            </a:p>
          </p:txBody>
        </p:sp>
        <p:pic>
          <p:nvPicPr>
            <p:cNvPr id="81" name="Picture 80" descr="Ions on Fire1.jpg"/>
            <p:cNvPicPr>
              <a:picLocks noChangeAspect="1"/>
            </p:cNvPicPr>
            <p:nvPr/>
          </p:nvPicPr>
          <p:blipFill>
            <a:blip r:embed="rId4" cstate="print"/>
            <a:srcRect l="2936" t="1278" r="6147" b="77406"/>
            <a:stretch>
              <a:fillRect/>
            </a:stretch>
          </p:blipFill>
          <p:spPr>
            <a:xfrm>
              <a:off x="268448" y="2466363"/>
              <a:ext cx="8313490" cy="713065"/>
            </a:xfrm>
            <a:prstGeom prst="rect">
              <a:avLst/>
            </a:prstGeom>
          </p:spPr>
        </p:pic>
        <p:grpSp>
          <p:nvGrpSpPr>
            <p:cNvPr id="7" name="Group 82"/>
            <p:cNvGrpSpPr/>
            <p:nvPr/>
          </p:nvGrpSpPr>
          <p:grpSpPr>
            <a:xfrm>
              <a:off x="270344" y="2434325"/>
              <a:ext cx="8309113" cy="747422"/>
              <a:chOff x="270344" y="1796995"/>
              <a:chExt cx="8309113" cy="747422"/>
            </a:xfrm>
          </p:grpSpPr>
          <p:sp>
            <p:nvSpPr>
              <p:cNvPr id="84" name="Rectangle 83"/>
              <p:cNvSpPr/>
              <p:nvPr/>
            </p:nvSpPr>
            <p:spPr>
              <a:xfrm>
                <a:off x="270344" y="1796995"/>
                <a:ext cx="8309113" cy="7474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85" name="Straight Connector 84"/>
              <p:cNvCxnSpPr/>
              <p:nvPr/>
            </p:nvCxnSpPr>
            <p:spPr>
              <a:xfrm flipH="1">
                <a:off x="1216548"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6624759"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a:off x="5846859"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H="1">
                <a:off x="2125648"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H="1">
                <a:off x="5124615"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2960536"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a:off x="4401047"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3670852"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7547112"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grpSp>
      </p:grpSp>
      <p:grpSp>
        <p:nvGrpSpPr>
          <p:cNvPr id="8" name="Group 93"/>
          <p:cNvGrpSpPr/>
          <p:nvPr/>
        </p:nvGrpSpPr>
        <p:grpSpPr>
          <a:xfrm>
            <a:off x="251221" y="2114490"/>
            <a:ext cx="8328236" cy="1085910"/>
            <a:chOff x="251221" y="2114490"/>
            <a:chExt cx="8328236" cy="1085910"/>
          </a:xfrm>
        </p:grpSpPr>
        <p:sp>
          <p:nvSpPr>
            <p:cNvPr id="95" name="TextBox 94"/>
            <p:cNvSpPr txBox="1"/>
            <p:nvPr/>
          </p:nvSpPr>
          <p:spPr>
            <a:xfrm>
              <a:off x="251221" y="2114490"/>
              <a:ext cx="1545680" cy="400110"/>
            </a:xfrm>
            <a:prstGeom prst="rect">
              <a:avLst/>
            </a:prstGeom>
            <a:noFill/>
          </p:spPr>
          <p:txBody>
            <a:bodyPr wrap="none" rtlCol="0">
              <a:spAutoFit/>
            </a:bodyPr>
            <a:lstStyle/>
            <a:p>
              <a:r>
                <a:rPr lang="en-US" sz="2000" dirty="0">
                  <a:solidFill>
                    <a:prstClr val="white"/>
                  </a:solidFill>
                  <a:latin typeface="+mj-lt"/>
                </a:rPr>
                <a:t>All in state  </a:t>
              </a:r>
              <a:r>
                <a:rPr lang="en-US" sz="2000" dirty="0">
                  <a:solidFill>
                    <a:prstClr val="white"/>
                  </a:solidFill>
                  <a:latin typeface="+mj-lt"/>
                  <a:sym typeface="Symbol"/>
                </a:rPr>
                <a:t></a:t>
              </a:r>
              <a:endParaRPr lang="en-US" sz="2000" dirty="0">
                <a:solidFill>
                  <a:prstClr val="white"/>
                </a:solidFill>
                <a:latin typeface="+mj-lt"/>
              </a:endParaRPr>
            </a:p>
          </p:txBody>
        </p:sp>
        <p:grpSp>
          <p:nvGrpSpPr>
            <p:cNvPr id="9" name="Group 95"/>
            <p:cNvGrpSpPr/>
            <p:nvPr/>
          </p:nvGrpSpPr>
          <p:grpSpPr>
            <a:xfrm>
              <a:off x="270344" y="2452978"/>
              <a:ext cx="8309113" cy="747422"/>
              <a:chOff x="270344" y="1796995"/>
              <a:chExt cx="8309113" cy="747422"/>
            </a:xfrm>
          </p:grpSpPr>
          <p:sp>
            <p:nvSpPr>
              <p:cNvPr id="97" name="Rectangle 96"/>
              <p:cNvSpPr/>
              <p:nvPr/>
            </p:nvSpPr>
            <p:spPr>
              <a:xfrm>
                <a:off x="270344" y="1796995"/>
                <a:ext cx="8309113" cy="7474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98" name="Straight Connector 97"/>
              <p:cNvCxnSpPr/>
              <p:nvPr/>
            </p:nvCxnSpPr>
            <p:spPr>
              <a:xfrm flipH="1">
                <a:off x="1216548"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6624759"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H="1">
                <a:off x="5846859"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2125648"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H="1">
                <a:off x="5124615"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2960536"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H="1">
                <a:off x="4401047"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3670852"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H="1">
                <a:off x="7547112" y="1804946"/>
                <a:ext cx="0" cy="739471"/>
              </a:xfrm>
              <a:prstGeom prst="line">
                <a:avLst/>
              </a:prstGeom>
              <a:ln w="25400"/>
            </p:spPr>
            <p:style>
              <a:lnRef idx="1">
                <a:schemeClr val="accent1"/>
              </a:lnRef>
              <a:fillRef idx="0">
                <a:schemeClr val="accent1"/>
              </a:fillRef>
              <a:effectRef idx="0">
                <a:schemeClr val="accent1"/>
              </a:effectRef>
              <a:fontRef idx="minor">
                <a:schemeClr val="tx1"/>
              </a:fontRef>
            </p:style>
          </p:cxnSp>
        </p:grpSp>
      </p:grpSp>
      <p:sp>
        <p:nvSpPr>
          <p:cNvPr id="107" name="TextBox 106"/>
          <p:cNvSpPr txBox="1"/>
          <p:nvPr/>
        </p:nvSpPr>
        <p:spPr>
          <a:xfrm>
            <a:off x="3352800" y="609600"/>
            <a:ext cx="2087431" cy="400110"/>
          </a:xfrm>
          <a:prstGeom prst="rect">
            <a:avLst/>
          </a:prstGeom>
          <a:noFill/>
        </p:spPr>
        <p:txBody>
          <a:bodyPr wrap="none" rtlCol="0">
            <a:spAutoFit/>
          </a:bodyPr>
          <a:lstStyle/>
          <a:p>
            <a:r>
              <a:rPr lang="en-US" sz="2000" dirty="0">
                <a:solidFill>
                  <a:srgbClr val="FFFFFF"/>
                </a:solidFill>
                <a:latin typeface="+mj-lt"/>
              </a:rPr>
              <a:t>2600 </a:t>
            </a:r>
            <a:r>
              <a:rPr lang="en-US" sz="2000" dirty="0" smtClean="0">
                <a:solidFill>
                  <a:srgbClr val="FFFFFF"/>
                </a:solidFill>
                <a:latin typeface="+mj-lt"/>
              </a:rPr>
              <a:t>runs, </a:t>
            </a:r>
            <a:r>
              <a:rPr lang="en-US" sz="2000" dirty="0" smtClean="0">
                <a:solidFill>
                  <a:srgbClr val="FFFFFF"/>
                </a:solidFill>
                <a:latin typeface="Symbol" pitchFamily="18" charset="2"/>
              </a:rPr>
              <a:t>a</a:t>
            </a:r>
            <a:r>
              <a:rPr lang="en-US" sz="2000" dirty="0" smtClean="0">
                <a:solidFill>
                  <a:srgbClr val="FFFFFF"/>
                </a:solidFill>
                <a:latin typeface="+mj-lt"/>
              </a:rPr>
              <a:t>=1.12</a:t>
            </a:r>
            <a:endParaRPr lang="en-US" sz="2000" dirty="0">
              <a:solidFill>
                <a:srgbClr val="FFFFFF"/>
              </a:solidFill>
              <a:latin typeface="+mj-lt"/>
            </a:endParaRPr>
          </a:p>
        </p:txBody>
      </p:sp>
    </p:spTree>
    <p:custDataLst>
      <p:tags r:id="rId1"/>
    </p:custDataLst>
    <p:extLst>
      <p:ext uri="{BB962C8B-B14F-4D97-AF65-F5344CB8AC3E}">
        <p14:creationId xmlns:p14="http://schemas.microsoft.com/office/powerpoint/2010/main" xmlns="" val="146428732"/>
      </p:ext>
    </p:extLst>
  </p:cSld>
  <p:clrMapOvr>
    <a:masterClrMapping/>
  </p:clrMapOvr>
  <p:transition advTm="4631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6" grpId="0"/>
      <p:bldP spid="18"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a:spLocks noGrp="1"/>
          </p:cNvSpPr>
          <p:nvPr>
            <p:ph type="title"/>
          </p:nvPr>
        </p:nvSpPr>
        <p:spPr>
          <a:xfrm>
            <a:off x="457200" y="152400"/>
            <a:ext cx="8229600" cy="563562"/>
          </a:xfrm>
        </p:spPr>
        <p:txBody>
          <a:bodyPr/>
          <a:lstStyle/>
          <a:p>
            <a:r>
              <a:rPr lang="en-US" dirty="0" smtClean="0"/>
              <a:t>Distribution of all 2</a:t>
            </a:r>
            <a:r>
              <a:rPr lang="en-US" baseline="30000" dirty="0" smtClean="0"/>
              <a:t>10</a:t>
            </a:r>
            <a:r>
              <a:rPr lang="en-US" dirty="0" smtClean="0"/>
              <a:t> = 1024 states</a:t>
            </a:r>
            <a:endParaRPr lang="en-US" dirty="0"/>
          </a:p>
        </p:txBody>
      </p:sp>
      <p:grpSp>
        <p:nvGrpSpPr>
          <p:cNvPr id="2" name="Group 44"/>
          <p:cNvGrpSpPr/>
          <p:nvPr/>
        </p:nvGrpSpPr>
        <p:grpSpPr>
          <a:xfrm>
            <a:off x="1729881" y="960709"/>
            <a:ext cx="5207188" cy="2646217"/>
            <a:chOff x="1314987" y="763581"/>
            <a:chExt cx="5207188" cy="2646217"/>
          </a:xfrm>
        </p:grpSpPr>
        <p:pic>
          <p:nvPicPr>
            <p:cNvPr id="46" name="Picture 45" descr="para 10-ion state histogram.png"/>
            <p:cNvPicPr>
              <a:picLocks noChangeAspect="1"/>
            </p:cNvPicPr>
            <p:nvPr/>
          </p:nvPicPr>
          <p:blipFill>
            <a:blip r:embed="rId3" cstate="print"/>
            <a:srcRect b="7709"/>
            <a:stretch>
              <a:fillRect/>
            </a:stretch>
          </p:blipFill>
          <p:spPr>
            <a:xfrm>
              <a:off x="1911111" y="763581"/>
              <a:ext cx="4611064" cy="2646217"/>
            </a:xfrm>
            <a:prstGeom prst="rect">
              <a:avLst/>
            </a:prstGeom>
          </p:spPr>
        </p:pic>
        <p:sp>
          <p:nvSpPr>
            <p:cNvPr id="49" name="TextBox 48"/>
            <p:cNvSpPr txBox="1"/>
            <p:nvPr/>
          </p:nvSpPr>
          <p:spPr>
            <a:xfrm rot="16200000">
              <a:off x="841588" y="1898073"/>
              <a:ext cx="1346907" cy="400110"/>
            </a:xfrm>
            <a:prstGeom prst="rect">
              <a:avLst/>
            </a:prstGeom>
            <a:noFill/>
          </p:spPr>
          <p:txBody>
            <a:bodyPr wrap="none" rtlCol="0">
              <a:spAutoFit/>
            </a:bodyPr>
            <a:lstStyle/>
            <a:p>
              <a:r>
                <a:rPr lang="en-US" sz="2000" dirty="0">
                  <a:solidFill>
                    <a:prstClr val="black"/>
                  </a:solidFill>
                  <a:latin typeface="+mj-lt"/>
                </a:rPr>
                <a:t>Probability</a:t>
              </a:r>
            </a:p>
          </p:txBody>
        </p:sp>
      </p:grpSp>
      <p:grpSp>
        <p:nvGrpSpPr>
          <p:cNvPr id="3" name="Group 19"/>
          <p:cNvGrpSpPr/>
          <p:nvPr/>
        </p:nvGrpSpPr>
        <p:grpSpPr>
          <a:xfrm>
            <a:off x="1771377" y="3752088"/>
            <a:ext cx="5550121" cy="3105912"/>
            <a:chOff x="1771377" y="3752088"/>
            <a:chExt cx="5550121" cy="3105912"/>
          </a:xfrm>
        </p:grpSpPr>
        <p:grpSp>
          <p:nvGrpSpPr>
            <p:cNvPr id="4" name="Group 35"/>
            <p:cNvGrpSpPr/>
            <p:nvPr/>
          </p:nvGrpSpPr>
          <p:grpSpPr>
            <a:xfrm>
              <a:off x="1771377" y="3871613"/>
              <a:ext cx="5550121" cy="2986387"/>
              <a:chOff x="1370404" y="3871613"/>
              <a:chExt cx="5550121" cy="2986387"/>
            </a:xfrm>
          </p:grpSpPr>
          <p:grpSp>
            <p:nvGrpSpPr>
              <p:cNvPr id="5" name="Group 36"/>
              <p:cNvGrpSpPr/>
              <p:nvPr/>
            </p:nvGrpSpPr>
            <p:grpSpPr>
              <a:xfrm>
                <a:off x="1370404" y="3871613"/>
                <a:ext cx="5550121" cy="2986387"/>
                <a:chOff x="1370404" y="3871613"/>
                <a:chExt cx="5550121" cy="2986387"/>
              </a:xfrm>
            </p:grpSpPr>
            <p:pic>
              <p:nvPicPr>
                <p:cNvPr id="39" name="Picture 38" descr="AFM 10-ion state histogram.png"/>
                <p:cNvPicPr>
                  <a:picLocks noChangeAspect="1"/>
                </p:cNvPicPr>
                <p:nvPr/>
              </p:nvPicPr>
              <p:blipFill>
                <a:blip r:embed="rId4" cstate="print"/>
                <a:srcRect b="7629"/>
                <a:stretch>
                  <a:fillRect/>
                </a:stretch>
              </p:blipFill>
              <p:spPr>
                <a:xfrm>
                  <a:off x="1911099" y="3871613"/>
                  <a:ext cx="4559022" cy="2641590"/>
                </a:xfrm>
                <a:prstGeom prst="rect">
                  <a:avLst/>
                </a:prstGeom>
              </p:spPr>
            </p:pic>
            <p:sp>
              <p:nvSpPr>
                <p:cNvPr id="40" name="TextBox 39"/>
                <p:cNvSpPr txBox="1"/>
                <p:nvPr/>
              </p:nvSpPr>
              <p:spPr>
                <a:xfrm>
                  <a:off x="2133637" y="6457890"/>
                  <a:ext cx="4786888" cy="400110"/>
                </a:xfrm>
                <a:prstGeom prst="rect">
                  <a:avLst/>
                </a:prstGeom>
                <a:noFill/>
              </p:spPr>
              <p:txBody>
                <a:bodyPr wrap="none" rtlCol="0">
                  <a:spAutoFit/>
                </a:bodyPr>
                <a:lstStyle/>
                <a:p>
                  <a:r>
                    <a:rPr lang="en-US" sz="2000" dirty="0">
                      <a:solidFill>
                        <a:prstClr val="black"/>
                      </a:solidFill>
                      <a:latin typeface="+mj-lt"/>
                      <a:cs typeface="Times New Roman" pitchFamily="18" charset="0"/>
                    </a:rPr>
                    <a:t>0               </a:t>
                  </a:r>
                  <a:r>
                    <a:rPr lang="en-US" sz="2000" dirty="0" smtClean="0">
                      <a:solidFill>
                        <a:prstClr val="black"/>
                      </a:solidFill>
                      <a:latin typeface="+mj-lt"/>
                      <a:cs typeface="Times New Roman" pitchFamily="18" charset="0"/>
                    </a:rPr>
                    <a:t>    </a:t>
                  </a:r>
                  <a:r>
                    <a:rPr lang="en-US" sz="2000" dirty="0">
                      <a:solidFill>
                        <a:prstClr val="black"/>
                      </a:solidFill>
                      <a:latin typeface="+mj-lt"/>
                      <a:cs typeface="Times New Roman" pitchFamily="18" charset="0"/>
                    </a:rPr>
                    <a:t>341               </a:t>
                  </a:r>
                  <a:r>
                    <a:rPr lang="en-US" sz="2000" dirty="0" smtClean="0">
                      <a:solidFill>
                        <a:prstClr val="black"/>
                      </a:solidFill>
                      <a:latin typeface="+mj-lt"/>
                      <a:cs typeface="Times New Roman" pitchFamily="18" charset="0"/>
                    </a:rPr>
                    <a:t>  </a:t>
                  </a:r>
                  <a:r>
                    <a:rPr lang="en-US" sz="2000" dirty="0">
                      <a:solidFill>
                        <a:prstClr val="black"/>
                      </a:solidFill>
                      <a:latin typeface="+mj-lt"/>
                      <a:cs typeface="Times New Roman" pitchFamily="18" charset="0"/>
                    </a:rPr>
                    <a:t>682             </a:t>
                  </a:r>
                  <a:r>
                    <a:rPr lang="en-US" sz="2000" dirty="0" smtClean="0">
                      <a:solidFill>
                        <a:prstClr val="black"/>
                      </a:solidFill>
                      <a:latin typeface="+mj-lt"/>
                      <a:cs typeface="Times New Roman" pitchFamily="18" charset="0"/>
                    </a:rPr>
                    <a:t>    1023</a:t>
                  </a:r>
                  <a:endParaRPr lang="en-US" sz="2000" dirty="0">
                    <a:solidFill>
                      <a:prstClr val="black"/>
                    </a:solidFill>
                    <a:latin typeface="+mj-lt"/>
                    <a:cs typeface="Times New Roman" pitchFamily="18" charset="0"/>
                  </a:endParaRPr>
                </a:p>
              </p:txBody>
            </p:sp>
            <p:sp>
              <p:nvSpPr>
                <p:cNvPr id="41" name="TextBox 40"/>
                <p:cNvSpPr txBox="1"/>
                <p:nvPr/>
              </p:nvSpPr>
              <p:spPr>
                <a:xfrm>
                  <a:off x="5474289" y="4343400"/>
                  <a:ext cx="1066318" cy="1938992"/>
                </a:xfrm>
                <a:prstGeom prst="rect">
                  <a:avLst/>
                </a:prstGeom>
                <a:noFill/>
              </p:spPr>
              <p:txBody>
                <a:bodyPr wrap="none" rtlCol="0">
                  <a:spAutoFit/>
                </a:bodyPr>
                <a:lstStyle/>
                <a:p>
                  <a:pPr algn="ctr"/>
                  <a:r>
                    <a:rPr lang="en-US" sz="2000" smtClean="0">
                      <a:solidFill>
                        <a:srgbClr val="C00000"/>
                      </a:solidFill>
                      <a:latin typeface="+mj-lt"/>
                    </a:rPr>
                    <a:t>Nominal</a:t>
                  </a:r>
                  <a:endParaRPr lang="en-US" sz="2000" dirty="0">
                    <a:solidFill>
                      <a:srgbClr val="C00000"/>
                    </a:solidFill>
                    <a:latin typeface="+mj-lt"/>
                  </a:endParaRPr>
                </a:p>
                <a:p>
                  <a:pPr algn="ctr"/>
                  <a:r>
                    <a:rPr lang="en-US" sz="2000" dirty="0">
                      <a:solidFill>
                        <a:srgbClr val="C00000"/>
                      </a:solidFill>
                      <a:latin typeface="+mj-lt"/>
                    </a:rPr>
                    <a:t>AFM</a:t>
                  </a:r>
                </a:p>
                <a:p>
                  <a:pPr algn="ctr"/>
                  <a:r>
                    <a:rPr lang="en-US" sz="2000" dirty="0" smtClean="0">
                      <a:solidFill>
                        <a:srgbClr val="C00000"/>
                      </a:solidFill>
                      <a:latin typeface="+mj-lt"/>
                    </a:rPr>
                    <a:t>state</a:t>
                  </a:r>
                </a:p>
                <a:p>
                  <a:pPr algn="ctr"/>
                  <a:endParaRPr lang="en-US" sz="2000" dirty="0" smtClean="0">
                    <a:solidFill>
                      <a:srgbClr val="C00000"/>
                    </a:solidFill>
                    <a:latin typeface="+mj-lt"/>
                  </a:endParaRPr>
                </a:p>
                <a:p>
                  <a:pPr algn="ctr"/>
                  <a:r>
                    <a:rPr lang="en-US" sz="2000" smtClean="0">
                      <a:solidFill>
                        <a:srgbClr val="C00000"/>
                      </a:solidFill>
                      <a:latin typeface="+mj-lt"/>
                    </a:rPr>
                    <a:t>B = 0</a:t>
                  </a:r>
                  <a:endParaRPr lang="en-US" sz="2000" baseline="-25000" dirty="0" smtClean="0">
                    <a:solidFill>
                      <a:srgbClr val="C00000"/>
                    </a:solidFill>
                    <a:latin typeface="+mj-lt"/>
                  </a:endParaRPr>
                </a:p>
                <a:p>
                  <a:pPr algn="ctr"/>
                  <a:endParaRPr lang="en-US" sz="2000" dirty="0">
                    <a:solidFill>
                      <a:srgbClr val="C00000"/>
                    </a:solidFill>
                    <a:latin typeface="+mj-lt"/>
                  </a:endParaRPr>
                </a:p>
              </p:txBody>
            </p:sp>
            <p:sp>
              <p:nvSpPr>
                <p:cNvPr id="42" name="TextBox 41"/>
                <p:cNvSpPr txBox="1"/>
                <p:nvPr/>
              </p:nvSpPr>
              <p:spPr>
                <a:xfrm>
                  <a:off x="3028027" y="3928646"/>
                  <a:ext cx="1210588" cy="338554"/>
                </a:xfrm>
                <a:prstGeom prst="rect">
                  <a:avLst/>
                </a:prstGeom>
                <a:noFill/>
              </p:spPr>
              <p:txBody>
                <a:bodyPr wrap="none" rtlCol="0">
                  <a:spAutoFit/>
                </a:bodyPr>
                <a:lstStyle/>
                <a:p>
                  <a:r>
                    <a:rPr lang="en-US" sz="1600" dirty="0">
                      <a:solidFill>
                        <a:prstClr val="black"/>
                      </a:solidFill>
                      <a:latin typeface="Times New Roman" pitchFamily="18" charset="0"/>
                      <a:cs typeface="Times New Roman" pitchFamily="18" charset="0"/>
                    </a:rPr>
                    <a:t>0101010101</a:t>
                  </a:r>
                </a:p>
              </p:txBody>
            </p:sp>
            <p:sp>
              <p:nvSpPr>
                <p:cNvPr id="43" name="TextBox 42"/>
                <p:cNvSpPr txBox="1"/>
                <p:nvPr/>
              </p:nvSpPr>
              <p:spPr>
                <a:xfrm>
                  <a:off x="4399627" y="3936246"/>
                  <a:ext cx="1210588" cy="338554"/>
                </a:xfrm>
                <a:prstGeom prst="rect">
                  <a:avLst/>
                </a:prstGeom>
                <a:noFill/>
              </p:spPr>
              <p:txBody>
                <a:bodyPr wrap="none" rtlCol="0">
                  <a:spAutoFit/>
                </a:bodyPr>
                <a:lstStyle/>
                <a:p>
                  <a:r>
                    <a:rPr lang="en-US" sz="1600" dirty="0">
                      <a:solidFill>
                        <a:prstClr val="black"/>
                      </a:solidFill>
                      <a:latin typeface="Times New Roman" pitchFamily="18" charset="0"/>
                      <a:cs typeface="Times New Roman" pitchFamily="18" charset="0"/>
                    </a:rPr>
                    <a:t>1010101010</a:t>
                  </a:r>
                </a:p>
              </p:txBody>
            </p:sp>
            <p:sp>
              <p:nvSpPr>
                <p:cNvPr id="44" name="TextBox 43"/>
                <p:cNvSpPr txBox="1"/>
                <p:nvPr/>
              </p:nvSpPr>
              <p:spPr>
                <a:xfrm rot="16200000">
                  <a:off x="915119" y="4904510"/>
                  <a:ext cx="1310680" cy="400110"/>
                </a:xfrm>
                <a:prstGeom prst="rect">
                  <a:avLst/>
                </a:prstGeom>
                <a:noFill/>
              </p:spPr>
              <p:txBody>
                <a:bodyPr wrap="none" rtlCol="0">
                  <a:spAutoFit/>
                </a:bodyPr>
                <a:lstStyle/>
                <a:p>
                  <a:r>
                    <a:rPr lang="en-US" sz="2000" dirty="0">
                      <a:solidFill>
                        <a:prstClr val="black"/>
                      </a:solidFill>
                      <a:latin typeface="+mj-lt"/>
                    </a:rPr>
                    <a:t>Probability</a:t>
                  </a:r>
                </a:p>
              </p:txBody>
            </p:sp>
          </p:grpSp>
          <p:sp>
            <p:nvSpPr>
              <p:cNvPr id="38" name="TextBox 37"/>
              <p:cNvSpPr txBox="1"/>
              <p:nvPr/>
            </p:nvSpPr>
            <p:spPr>
              <a:xfrm>
                <a:off x="1842671" y="4017819"/>
                <a:ext cx="405239" cy="2103140"/>
              </a:xfrm>
              <a:prstGeom prst="rect">
                <a:avLst/>
              </a:prstGeom>
              <a:solidFill>
                <a:srgbClr val="FFFFFF"/>
              </a:solidFill>
            </p:spPr>
            <p:txBody>
              <a:bodyPr wrap="none" lIns="0" tIns="0" rIns="45720" bIns="0" rtlCol="0">
                <a:spAutoFit/>
              </a:bodyPr>
              <a:lstStyle/>
              <a:p>
                <a:pPr>
                  <a:spcAft>
                    <a:spcPts val="1700"/>
                  </a:spcAft>
                </a:pPr>
                <a:r>
                  <a:rPr lang="en-US" sz="1600" dirty="0">
                    <a:solidFill>
                      <a:prstClr val="black"/>
                    </a:solidFill>
                    <a:latin typeface="Times New Roman" pitchFamily="18" charset="0"/>
                    <a:cs typeface="Times New Roman" pitchFamily="18" charset="0"/>
                  </a:rPr>
                  <a:t>0.10</a:t>
                </a:r>
              </a:p>
              <a:p>
                <a:pPr>
                  <a:spcAft>
                    <a:spcPts val="1700"/>
                  </a:spcAft>
                </a:pPr>
                <a:r>
                  <a:rPr lang="en-US" sz="1600" dirty="0">
                    <a:solidFill>
                      <a:prstClr val="black"/>
                    </a:solidFill>
                    <a:latin typeface="Times New Roman" pitchFamily="18" charset="0"/>
                    <a:cs typeface="Times New Roman" pitchFamily="18" charset="0"/>
                  </a:rPr>
                  <a:t>0.08</a:t>
                </a:r>
              </a:p>
              <a:p>
                <a:pPr>
                  <a:spcAft>
                    <a:spcPts val="1700"/>
                  </a:spcAft>
                </a:pPr>
                <a:r>
                  <a:rPr lang="en-US" sz="1600" dirty="0">
                    <a:solidFill>
                      <a:prstClr val="black"/>
                    </a:solidFill>
                    <a:latin typeface="Times New Roman" pitchFamily="18" charset="0"/>
                    <a:cs typeface="Times New Roman" pitchFamily="18" charset="0"/>
                  </a:rPr>
                  <a:t>0.06</a:t>
                </a:r>
              </a:p>
              <a:p>
                <a:pPr>
                  <a:spcAft>
                    <a:spcPts val="1700"/>
                  </a:spcAft>
                </a:pPr>
                <a:r>
                  <a:rPr lang="en-US" sz="1600" dirty="0">
                    <a:solidFill>
                      <a:prstClr val="black"/>
                    </a:solidFill>
                    <a:latin typeface="Times New Roman" pitchFamily="18" charset="0"/>
                    <a:cs typeface="Times New Roman" pitchFamily="18" charset="0"/>
                  </a:rPr>
                  <a:t>0.04</a:t>
                </a:r>
              </a:p>
              <a:p>
                <a:pPr>
                  <a:spcAft>
                    <a:spcPts val="1700"/>
                  </a:spcAft>
                </a:pPr>
                <a:r>
                  <a:rPr lang="en-US" sz="1600" dirty="0">
                    <a:solidFill>
                      <a:prstClr val="black"/>
                    </a:solidFill>
                    <a:latin typeface="Times New Roman" pitchFamily="18" charset="0"/>
                    <a:cs typeface="Times New Roman" pitchFamily="18" charset="0"/>
                  </a:rPr>
                  <a:t>0.02</a:t>
                </a:r>
              </a:p>
            </p:txBody>
          </p:sp>
        </p:grpSp>
        <p:pic>
          <p:nvPicPr>
            <p:cNvPr id="47106"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888712" y="3756212"/>
              <a:ext cx="2121688" cy="2135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7107" name="Picture 3"/>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414846" y="3752088"/>
              <a:ext cx="2119526" cy="210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18" name="TextBox 17"/>
          <p:cNvSpPr txBox="1"/>
          <p:nvPr/>
        </p:nvSpPr>
        <p:spPr>
          <a:xfrm>
            <a:off x="5631021" y="1066800"/>
            <a:ext cx="1615955" cy="1631216"/>
          </a:xfrm>
          <a:prstGeom prst="rect">
            <a:avLst/>
          </a:prstGeom>
          <a:noFill/>
        </p:spPr>
        <p:txBody>
          <a:bodyPr wrap="none" rtlCol="0">
            <a:spAutoFit/>
          </a:bodyPr>
          <a:lstStyle/>
          <a:p>
            <a:pPr algn="ctr"/>
            <a:r>
              <a:rPr lang="en-US" sz="2000" smtClean="0">
                <a:solidFill>
                  <a:srgbClr val="C00000"/>
                </a:solidFill>
                <a:latin typeface="+mj-lt"/>
              </a:rPr>
              <a:t>Initial</a:t>
            </a:r>
            <a:endParaRPr lang="en-US" sz="2000" dirty="0">
              <a:solidFill>
                <a:srgbClr val="C00000"/>
              </a:solidFill>
              <a:latin typeface="+mj-lt"/>
            </a:endParaRPr>
          </a:p>
          <a:p>
            <a:pPr algn="ctr"/>
            <a:r>
              <a:rPr lang="en-US" sz="2000" dirty="0">
                <a:solidFill>
                  <a:srgbClr val="C00000"/>
                </a:solidFill>
                <a:latin typeface="+mj-lt"/>
              </a:rPr>
              <a:t>paramagnetic</a:t>
            </a:r>
          </a:p>
          <a:p>
            <a:pPr algn="ctr"/>
            <a:r>
              <a:rPr lang="en-US" sz="2000" dirty="0" smtClean="0">
                <a:solidFill>
                  <a:srgbClr val="C00000"/>
                </a:solidFill>
                <a:latin typeface="+mj-lt"/>
              </a:rPr>
              <a:t>state</a:t>
            </a:r>
          </a:p>
          <a:p>
            <a:pPr algn="ctr"/>
            <a:endParaRPr lang="en-US" sz="2000" dirty="0" smtClean="0">
              <a:solidFill>
                <a:srgbClr val="C00000"/>
              </a:solidFill>
              <a:latin typeface="+mj-lt"/>
            </a:endParaRPr>
          </a:p>
          <a:p>
            <a:pPr algn="ctr"/>
            <a:r>
              <a:rPr lang="en-US" sz="2000" dirty="0" smtClean="0">
                <a:solidFill>
                  <a:srgbClr val="C00000"/>
                </a:solidFill>
                <a:latin typeface="+mj-lt"/>
              </a:rPr>
              <a:t>B </a:t>
            </a:r>
            <a:r>
              <a:rPr lang="en-US" sz="2000" smtClean="0">
                <a:solidFill>
                  <a:srgbClr val="C00000"/>
                </a:solidFill>
                <a:latin typeface="+mj-lt"/>
              </a:rPr>
              <a:t>&gt;&gt; J</a:t>
            </a:r>
            <a:endParaRPr lang="en-US" sz="2000" baseline="-25000" dirty="0">
              <a:solidFill>
                <a:srgbClr val="C00000"/>
              </a:solidFill>
              <a:latin typeface="+mj-lt"/>
            </a:endParaRPr>
          </a:p>
        </p:txBody>
      </p:sp>
    </p:spTree>
    <p:extLst>
      <p:ext uri="{BB962C8B-B14F-4D97-AF65-F5344CB8AC3E}">
        <p14:creationId xmlns:p14="http://schemas.microsoft.com/office/powerpoint/2010/main" xmlns="" val="4205652400"/>
      </p:ext>
    </p:extLst>
  </p:cSld>
  <p:clrMapOvr>
    <a:masterClrMapping/>
  </p:clrMapOvr>
  <p:transition advTm="17363"/>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a:spLocks noGrp="1"/>
          </p:cNvSpPr>
          <p:nvPr>
            <p:ph type="title"/>
          </p:nvPr>
        </p:nvSpPr>
        <p:spPr>
          <a:xfrm>
            <a:off x="457200" y="152400"/>
            <a:ext cx="8229600" cy="563562"/>
          </a:xfrm>
        </p:spPr>
        <p:txBody>
          <a:bodyPr/>
          <a:lstStyle/>
          <a:p>
            <a:r>
              <a:rPr lang="en-US" dirty="0" smtClean="0"/>
              <a:t>Distribution of all 2</a:t>
            </a:r>
            <a:r>
              <a:rPr lang="en-US" baseline="30000" dirty="0" smtClean="0"/>
              <a:t>14</a:t>
            </a:r>
            <a:r>
              <a:rPr lang="en-US" dirty="0" smtClean="0"/>
              <a:t> = 16383 states</a:t>
            </a:r>
            <a:endParaRPr lang="en-US" dirty="0"/>
          </a:p>
        </p:txBody>
      </p:sp>
      <p:grpSp>
        <p:nvGrpSpPr>
          <p:cNvPr id="2" name="Group 44"/>
          <p:cNvGrpSpPr/>
          <p:nvPr/>
        </p:nvGrpSpPr>
        <p:grpSpPr>
          <a:xfrm>
            <a:off x="1729881" y="960709"/>
            <a:ext cx="5207188" cy="2646217"/>
            <a:chOff x="1314987" y="763581"/>
            <a:chExt cx="5207188" cy="2646217"/>
          </a:xfrm>
        </p:grpSpPr>
        <p:pic>
          <p:nvPicPr>
            <p:cNvPr id="46" name="Picture 45" descr="para 10-ion state histogram.png"/>
            <p:cNvPicPr>
              <a:picLocks noChangeAspect="1"/>
            </p:cNvPicPr>
            <p:nvPr/>
          </p:nvPicPr>
          <p:blipFill>
            <a:blip r:embed="rId3" cstate="print"/>
            <a:srcRect b="7709"/>
            <a:stretch>
              <a:fillRect/>
            </a:stretch>
          </p:blipFill>
          <p:spPr>
            <a:xfrm>
              <a:off x="1911111" y="763581"/>
              <a:ext cx="4611064" cy="2646217"/>
            </a:xfrm>
            <a:prstGeom prst="rect">
              <a:avLst/>
            </a:prstGeom>
          </p:spPr>
        </p:pic>
        <p:sp>
          <p:nvSpPr>
            <p:cNvPr id="49" name="TextBox 48"/>
            <p:cNvSpPr txBox="1"/>
            <p:nvPr/>
          </p:nvSpPr>
          <p:spPr>
            <a:xfrm rot="16200000">
              <a:off x="841588" y="1898073"/>
              <a:ext cx="1346907" cy="400110"/>
            </a:xfrm>
            <a:prstGeom prst="rect">
              <a:avLst/>
            </a:prstGeom>
            <a:noFill/>
          </p:spPr>
          <p:txBody>
            <a:bodyPr wrap="none" rtlCol="0">
              <a:spAutoFit/>
            </a:bodyPr>
            <a:lstStyle/>
            <a:p>
              <a:r>
                <a:rPr lang="en-US" sz="2000" dirty="0">
                  <a:solidFill>
                    <a:prstClr val="black"/>
                  </a:solidFill>
                  <a:latin typeface="+mj-lt"/>
                </a:rPr>
                <a:t>Probability</a:t>
              </a:r>
            </a:p>
          </p:txBody>
        </p:sp>
      </p:grpSp>
      <p:grpSp>
        <p:nvGrpSpPr>
          <p:cNvPr id="3" name="Group 19"/>
          <p:cNvGrpSpPr/>
          <p:nvPr/>
        </p:nvGrpSpPr>
        <p:grpSpPr>
          <a:xfrm>
            <a:off x="1771377" y="3752088"/>
            <a:ext cx="5550121" cy="3105912"/>
            <a:chOff x="1771377" y="3752088"/>
            <a:chExt cx="5550121" cy="3105912"/>
          </a:xfrm>
        </p:grpSpPr>
        <p:grpSp>
          <p:nvGrpSpPr>
            <p:cNvPr id="4" name="Group 35"/>
            <p:cNvGrpSpPr/>
            <p:nvPr/>
          </p:nvGrpSpPr>
          <p:grpSpPr>
            <a:xfrm>
              <a:off x="1771377" y="3871613"/>
              <a:ext cx="5550121" cy="2986387"/>
              <a:chOff x="1370404" y="3871613"/>
              <a:chExt cx="5550121" cy="2986387"/>
            </a:xfrm>
          </p:grpSpPr>
          <p:grpSp>
            <p:nvGrpSpPr>
              <p:cNvPr id="5" name="Group 36"/>
              <p:cNvGrpSpPr/>
              <p:nvPr/>
            </p:nvGrpSpPr>
            <p:grpSpPr>
              <a:xfrm>
                <a:off x="1370404" y="3871613"/>
                <a:ext cx="5550121" cy="2986387"/>
                <a:chOff x="1370404" y="3871613"/>
                <a:chExt cx="5550121" cy="2986387"/>
              </a:xfrm>
            </p:grpSpPr>
            <p:pic>
              <p:nvPicPr>
                <p:cNvPr id="39" name="Picture 38" descr="AFM 10-ion state histogram.png"/>
                <p:cNvPicPr>
                  <a:picLocks noChangeAspect="1"/>
                </p:cNvPicPr>
                <p:nvPr/>
              </p:nvPicPr>
              <p:blipFill>
                <a:blip r:embed="rId4" cstate="print"/>
                <a:srcRect b="7629"/>
                <a:stretch>
                  <a:fillRect/>
                </a:stretch>
              </p:blipFill>
              <p:spPr>
                <a:xfrm>
                  <a:off x="1911099" y="3871613"/>
                  <a:ext cx="4559022" cy="2641590"/>
                </a:xfrm>
                <a:prstGeom prst="rect">
                  <a:avLst/>
                </a:prstGeom>
              </p:spPr>
            </p:pic>
            <p:sp>
              <p:nvSpPr>
                <p:cNvPr id="40" name="TextBox 39"/>
                <p:cNvSpPr txBox="1"/>
                <p:nvPr/>
              </p:nvSpPr>
              <p:spPr>
                <a:xfrm>
                  <a:off x="2133637" y="6457890"/>
                  <a:ext cx="4786888" cy="400110"/>
                </a:xfrm>
                <a:prstGeom prst="rect">
                  <a:avLst/>
                </a:prstGeom>
                <a:noFill/>
              </p:spPr>
              <p:txBody>
                <a:bodyPr wrap="none" rtlCol="0">
                  <a:spAutoFit/>
                </a:bodyPr>
                <a:lstStyle/>
                <a:p>
                  <a:r>
                    <a:rPr lang="en-US" sz="2000" dirty="0">
                      <a:solidFill>
                        <a:prstClr val="black"/>
                      </a:solidFill>
                      <a:latin typeface="+mj-lt"/>
                      <a:cs typeface="Times New Roman" pitchFamily="18" charset="0"/>
                    </a:rPr>
                    <a:t>0               </a:t>
                  </a:r>
                  <a:r>
                    <a:rPr lang="en-US" sz="2000" dirty="0" smtClean="0">
                      <a:solidFill>
                        <a:prstClr val="black"/>
                      </a:solidFill>
                      <a:latin typeface="+mj-lt"/>
                      <a:cs typeface="Times New Roman" pitchFamily="18" charset="0"/>
                    </a:rPr>
                    <a:t>    </a:t>
                  </a:r>
                  <a:r>
                    <a:rPr lang="en-US" sz="2000" dirty="0">
                      <a:solidFill>
                        <a:prstClr val="black"/>
                      </a:solidFill>
                      <a:latin typeface="+mj-lt"/>
                      <a:cs typeface="Times New Roman" pitchFamily="18" charset="0"/>
                    </a:rPr>
                    <a:t>341               </a:t>
                  </a:r>
                  <a:r>
                    <a:rPr lang="en-US" sz="2000" dirty="0" smtClean="0">
                      <a:solidFill>
                        <a:prstClr val="black"/>
                      </a:solidFill>
                      <a:latin typeface="+mj-lt"/>
                      <a:cs typeface="Times New Roman" pitchFamily="18" charset="0"/>
                    </a:rPr>
                    <a:t>  </a:t>
                  </a:r>
                  <a:r>
                    <a:rPr lang="en-US" sz="2000" dirty="0">
                      <a:solidFill>
                        <a:prstClr val="black"/>
                      </a:solidFill>
                      <a:latin typeface="+mj-lt"/>
                      <a:cs typeface="Times New Roman" pitchFamily="18" charset="0"/>
                    </a:rPr>
                    <a:t>682             </a:t>
                  </a:r>
                  <a:r>
                    <a:rPr lang="en-US" sz="2000" dirty="0" smtClean="0">
                      <a:solidFill>
                        <a:prstClr val="black"/>
                      </a:solidFill>
                      <a:latin typeface="+mj-lt"/>
                      <a:cs typeface="Times New Roman" pitchFamily="18" charset="0"/>
                    </a:rPr>
                    <a:t>    1023</a:t>
                  </a:r>
                  <a:endParaRPr lang="en-US" sz="2000" dirty="0">
                    <a:solidFill>
                      <a:prstClr val="black"/>
                    </a:solidFill>
                    <a:latin typeface="+mj-lt"/>
                    <a:cs typeface="Times New Roman" pitchFamily="18" charset="0"/>
                  </a:endParaRPr>
                </a:p>
              </p:txBody>
            </p:sp>
            <p:sp>
              <p:nvSpPr>
                <p:cNvPr id="41" name="TextBox 40"/>
                <p:cNvSpPr txBox="1"/>
                <p:nvPr/>
              </p:nvSpPr>
              <p:spPr>
                <a:xfrm>
                  <a:off x="5474289" y="4343400"/>
                  <a:ext cx="1066318" cy="1938992"/>
                </a:xfrm>
                <a:prstGeom prst="rect">
                  <a:avLst/>
                </a:prstGeom>
                <a:noFill/>
              </p:spPr>
              <p:txBody>
                <a:bodyPr wrap="none" rtlCol="0">
                  <a:spAutoFit/>
                </a:bodyPr>
                <a:lstStyle/>
                <a:p>
                  <a:pPr algn="ctr"/>
                  <a:r>
                    <a:rPr lang="en-US" sz="2000" smtClean="0">
                      <a:solidFill>
                        <a:srgbClr val="C00000"/>
                      </a:solidFill>
                      <a:latin typeface="+mj-lt"/>
                    </a:rPr>
                    <a:t>Nominal</a:t>
                  </a:r>
                  <a:endParaRPr lang="en-US" sz="2000" dirty="0">
                    <a:solidFill>
                      <a:srgbClr val="C00000"/>
                    </a:solidFill>
                    <a:latin typeface="+mj-lt"/>
                  </a:endParaRPr>
                </a:p>
                <a:p>
                  <a:pPr algn="ctr"/>
                  <a:r>
                    <a:rPr lang="en-US" sz="2000" dirty="0">
                      <a:solidFill>
                        <a:srgbClr val="C00000"/>
                      </a:solidFill>
                      <a:latin typeface="+mj-lt"/>
                    </a:rPr>
                    <a:t>AFM</a:t>
                  </a:r>
                </a:p>
                <a:p>
                  <a:pPr algn="ctr"/>
                  <a:r>
                    <a:rPr lang="en-US" sz="2000" dirty="0" smtClean="0">
                      <a:solidFill>
                        <a:srgbClr val="C00000"/>
                      </a:solidFill>
                      <a:latin typeface="+mj-lt"/>
                    </a:rPr>
                    <a:t>state</a:t>
                  </a:r>
                </a:p>
                <a:p>
                  <a:pPr algn="ctr"/>
                  <a:endParaRPr lang="en-US" sz="2000" dirty="0" smtClean="0">
                    <a:solidFill>
                      <a:srgbClr val="C00000"/>
                    </a:solidFill>
                    <a:latin typeface="+mj-lt"/>
                  </a:endParaRPr>
                </a:p>
                <a:p>
                  <a:pPr algn="ctr"/>
                  <a:r>
                    <a:rPr lang="en-US" sz="2000" smtClean="0">
                      <a:solidFill>
                        <a:srgbClr val="C00000"/>
                      </a:solidFill>
                      <a:latin typeface="+mj-lt"/>
                    </a:rPr>
                    <a:t>B = 0</a:t>
                  </a:r>
                  <a:endParaRPr lang="en-US" sz="2000" baseline="-25000" dirty="0" smtClean="0">
                    <a:solidFill>
                      <a:srgbClr val="C00000"/>
                    </a:solidFill>
                    <a:latin typeface="+mj-lt"/>
                  </a:endParaRPr>
                </a:p>
                <a:p>
                  <a:pPr algn="ctr"/>
                  <a:endParaRPr lang="en-US" sz="2000" dirty="0">
                    <a:solidFill>
                      <a:srgbClr val="C00000"/>
                    </a:solidFill>
                    <a:latin typeface="+mj-lt"/>
                  </a:endParaRPr>
                </a:p>
              </p:txBody>
            </p:sp>
            <p:sp>
              <p:nvSpPr>
                <p:cNvPr id="42" name="TextBox 41"/>
                <p:cNvSpPr txBox="1"/>
                <p:nvPr/>
              </p:nvSpPr>
              <p:spPr>
                <a:xfrm>
                  <a:off x="3028027" y="3928646"/>
                  <a:ext cx="1210588" cy="338554"/>
                </a:xfrm>
                <a:prstGeom prst="rect">
                  <a:avLst/>
                </a:prstGeom>
                <a:noFill/>
              </p:spPr>
              <p:txBody>
                <a:bodyPr wrap="none" rtlCol="0">
                  <a:spAutoFit/>
                </a:bodyPr>
                <a:lstStyle/>
                <a:p>
                  <a:r>
                    <a:rPr lang="en-US" sz="1600" dirty="0">
                      <a:solidFill>
                        <a:prstClr val="black"/>
                      </a:solidFill>
                      <a:latin typeface="Times New Roman" pitchFamily="18" charset="0"/>
                      <a:cs typeface="Times New Roman" pitchFamily="18" charset="0"/>
                    </a:rPr>
                    <a:t>0101010101</a:t>
                  </a:r>
                </a:p>
              </p:txBody>
            </p:sp>
            <p:sp>
              <p:nvSpPr>
                <p:cNvPr id="43" name="TextBox 42"/>
                <p:cNvSpPr txBox="1"/>
                <p:nvPr/>
              </p:nvSpPr>
              <p:spPr>
                <a:xfrm>
                  <a:off x="4399627" y="3936246"/>
                  <a:ext cx="1210588" cy="338554"/>
                </a:xfrm>
                <a:prstGeom prst="rect">
                  <a:avLst/>
                </a:prstGeom>
                <a:noFill/>
              </p:spPr>
              <p:txBody>
                <a:bodyPr wrap="none" rtlCol="0">
                  <a:spAutoFit/>
                </a:bodyPr>
                <a:lstStyle/>
                <a:p>
                  <a:r>
                    <a:rPr lang="en-US" sz="1600" dirty="0">
                      <a:solidFill>
                        <a:prstClr val="black"/>
                      </a:solidFill>
                      <a:latin typeface="Times New Roman" pitchFamily="18" charset="0"/>
                      <a:cs typeface="Times New Roman" pitchFamily="18" charset="0"/>
                    </a:rPr>
                    <a:t>1010101010</a:t>
                  </a:r>
                </a:p>
              </p:txBody>
            </p:sp>
            <p:sp>
              <p:nvSpPr>
                <p:cNvPr id="44" name="TextBox 43"/>
                <p:cNvSpPr txBox="1"/>
                <p:nvPr/>
              </p:nvSpPr>
              <p:spPr>
                <a:xfrm rot="16200000">
                  <a:off x="915119" y="4904510"/>
                  <a:ext cx="1310680" cy="400110"/>
                </a:xfrm>
                <a:prstGeom prst="rect">
                  <a:avLst/>
                </a:prstGeom>
                <a:noFill/>
              </p:spPr>
              <p:txBody>
                <a:bodyPr wrap="none" rtlCol="0">
                  <a:spAutoFit/>
                </a:bodyPr>
                <a:lstStyle/>
                <a:p>
                  <a:r>
                    <a:rPr lang="en-US" sz="2000" dirty="0">
                      <a:solidFill>
                        <a:prstClr val="black"/>
                      </a:solidFill>
                      <a:latin typeface="+mj-lt"/>
                    </a:rPr>
                    <a:t>Probability</a:t>
                  </a:r>
                </a:p>
              </p:txBody>
            </p:sp>
          </p:grpSp>
          <p:sp>
            <p:nvSpPr>
              <p:cNvPr id="38" name="TextBox 37"/>
              <p:cNvSpPr txBox="1"/>
              <p:nvPr/>
            </p:nvSpPr>
            <p:spPr>
              <a:xfrm>
                <a:off x="1842671" y="4017819"/>
                <a:ext cx="405239" cy="2103140"/>
              </a:xfrm>
              <a:prstGeom prst="rect">
                <a:avLst/>
              </a:prstGeom>
              <a:solidFill>
                <a:srgbClr val="FFFFFF"/>
              </a:solidFill>
            </p:spPr>
            <p:txBody>
              <a:bodyPr wrap="none" lIns="0" tIns="0" rIns="45720" bIns="0" rtlCol="0">
                <a:spAutoFit/>
              </a:bodyPr>
              <a:lstStyle/>
              <a:p>
                <a:pPr>
                  <a:spcAft>
                    <a:spcPts val="1700"/>
                  </a:spcAft>
                </a:pPr>
                <a:r>
                  <a:rPr lang="en-US" sz="1600" dirty="0">
                    <a:solidFill>
                      <a:prstClr val="black"/>
                    </a:solidFill>
                    <a:latin typeface="Times New Roman" pitchFamily="18" charset="0"/>
                    <a:cs typeface="Times New Roman" pitchFamily="18" charset="0"/>
                  </a:rPr>
                  <a:t>0.10</a:t>
                </a:r>
              </a:p>
              <a:p>
                <a:pPr>
                  <a:spcAft>
                    <a:spcPts val="1700"/>
                  </a:spcAft>
                </a:pPr>
                <a:r>
                  <a:rPr lang="en-US" sz="1600" dirty="0">
                    <a:solidFill>
                      <a:prstClr val="black"/>
                    </a:solidFill>
                    <a:latin typeface="Times New Roman" pitchFamily="18" charset="0"/>
                    <a:cs typeface="Times New Roman" pitchFamily="18" charset="0"/>
                  </a:rPr>
                  <a:t>0.08</a:t>
                </a:r>
              </a:p>
              <a:p>
                <a:pPr>
                  <a:spcAft>
                    <a:spcPts val="1700"/>
                  </a:spcAft>
                </a:pPr>
                <a:r>
                  <a:rPr lang="en-US" sz="1600" dirty="0">
                    <a:solidFill>
                      <a:prstClr val="black"/>
                    </a:solidFill>
                    <a:latin typeface="Times New Roman" pitchFamily="18" charset="0"/>
                    <a:cs typeface="Times New Roman" pitchFamily="18" charset="0"/>
                  </a:rPr>
                  <a:t>0.06</a:t>
                </a:r>
              </a:p>
              <a:p>
                <a:pPr>
                  <a:spcAft>
                    <a:spcPts val="1700"/>
                  </a:spcAft>
                </a:pPr>
                <a:r>
                  <a:rPr lang="en-US" sz="1600" dirty="0">
                    <a:solidFill>
                      <a:prstClr val="black"/>
                    </a:solidFill>
                    <a:latin typeface="Times New Roman" pitchFamily="18" charset="0"/>
                    <a:cs typeface="Times New Roman" pitchFamily="18" charset="0"/>
                  </a:rPr>
                  <a:t>0.04</a:t>
                </a:r>
              </a:p>
              <a:p>
                <a:pPr>
                  <a:spcAft>
                    <a:spcPts val="1700"/>
                  </a:spcAft>
                </a:pPr>
                <a:r>
                  <a:rPr lang="en-US" sz="1600" dirty="0">
                    <a:solidFill>
                      <a:prstClr val="black"/>
                    </a:solidFill>
                    <a:latin typeface="Times New Roman" pitchFamily="18" charset="0"/>
                    <a:cs typeface="Times New Roman" pitchFamily="18" charset="0"/>
                  </a:rPr>
                  <a:t>0.02</a:t>
                </a:r>
              </a:p>
            </p:txBody>
          </p:sp>
        </p:grpSp>
        <p:pic>
          <p:nvPicPr>
            <p:cNvPr id="47106"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888712" y="3756212"/>
              <a:ext cx="2121688" cy="2135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7107" name="Picture 3"/>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414846" y="3752088"/>
              <a:ext cx="2119526" cy="210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18" name="TextBox 17"/>
          <p:cNvSpPr txBox="1"/>
          <p:nvPr/>
        </p:nvSpPr>
        <p:spPr>
          <a:xfrm>
            <a:off x="5631021" y="1066800"/>
            <a:ext cx="1615955" cy="1631216"/>
          </a:xfrm>
          <a:prstGeom prst="rect">
            <a:avLst/>
          </a:prstGeom>
          <a:noFill/>
        </p:spPr>
        <p:txBody>
          <a:bodyPr wrap="none" rtlCol="0">
            <a:spAutoFit/>
          </a:bodyPr>
          <a:lstStyle/>
          <a:p>
            <a:pPr algn="ctr"/>
            <a:r>
              <a:rPr lang="en-US" sz="2000" smtClean="0">
                <a:solidFill>
                  <a:srgbClr val="C00000"/>
                </a:solidFill>
                <a:latin typeface="+mj-lt"/>
              </a:rPr>
              <a:t>Initial</a:t>
            </a:r>
            <a:endParaRPr lang="en-US" sz="2000" dirty="0">
              <a:solidFill>
                <a:srgbClr val="C00000"/>
              </a:solidFill>
              <a:latin typeface="+mj-lt"/>
            </a:endParaRPr>
          </a:p>
          <a:p>
            <a:pPr algn="ctr"/>
            <a:r>
              <a:rPr lang="en-US" sz="2000" dirty="0">
                <a:solidFill>
                  <a:srgbClr val="C00000"/>
                </a:solidFill>
                <a:latin typeface="+mj-lt"/>
              </a:rPr>
              <a:t>paramagnetic</a:t>
            </a:r>
          </a:p>
          <a:p>
            <a:pPr algn="ctr"/>
            <a:r>
              <a:rPr lang="en-US" sz="2000" dirty="0" smtClean="0">
                <a:solidFill>
                  <a:srgbClr val="C00000"/>
                </a:solidFill>
                <a:latin typeface="+mj-lt"/>
              </a:rPr>
              <a:t>state</a:t>
            </a:r>
          </a:p>
          <a:p>
            <a:pPr algn="ctr"/>
            <a:endParaRPr lang="en-US" sz="2000" dirty="0" smtClean="0">
              <a:solidFill>
                <a:srgbClr val="C00000"/>
              </a:solidFill>
              <a:latin typeface="+mj-lt"/>
            </a:endParaRPr>
          </a:p>
          <a:p>
            <a:pPr algn="ctr"/>
            <a:r>
              <a:rPr lang="en-US" sz="2000" dirty="0" smtClean="0">
                <a:solidFill>
                  <a:srgbClr val="C00000"/>
                </a:solidFill>
                <a:latin typeface="+mj-lt"/>
              </a:rPr>
              <a:t>B </a:t>
            </a:r>
            <a:r>
              <a:rPr lang="en-US" sz="2000" smtClean="0">
                <a:solidFill>
                  <a:srgbClr val="C00000"/>
                </a:solidFill>
                <a:latin typeface="+mj-lt"/>
              </a:rPr>
              <a:t>&gt;&gt; J</a:t>
            </a:r>
            <a:endParaRPr lang="en-US" sz="2000" baseline="-25000" dirty="0">
              <a:solidFill>
                <a:srgbClr val="C00000"/>
              </a:solidFill>
              <a:latin typeface="+mj-lt"/>
            </a:endParaRPr>
          </a:p>
        </p:txBody>
      </p:sp>
      <p:sp>
        <p:nvSpPr>
          <p:cNvPr id="20" name="TextBox 19"/>
          <p:cNvSpPr txBox="1">
            <a:spLocks noChangeArrowheads="1"/>
          </p:cNvSpPr>
          <p:nvPr/>
        </p:nvSpPr>
        <p:spPr bwMode="auto">
          <a:xfrm>
            <a:off x="990600" y="1066800"/>
            <a:ext cx="7092647" cy="461665"/>
          </a:xfrm>
          <a:prstGeom prst="rect">
            <a:avLst/>
          </a:prstGeom>
          <a:solidFill>
            <a:schemeClr val="bg1"/>
          </a:solidFill>
          <a:ln w="38100">
            <a:solidFill>
              <a:schemeClr val="tx1"/>
            </a:solidFill>
            <a:miter lim="800000"/>
            <a:headEnd/>
            <a:tailEnd/>
          </a:ln>
        </p:spPr>
        <p:txBody>
          <a:bodyPr wrap="none">
            <a:spAutoFit/>
          </a:bodyPr>
          <a:lstStyle/>
          <a:p>
            <a:pPr fontAlgn="auto">
              <a:spcBef>
                <a:spcPts val="0"/>
              </a:spcBef>
              <a:spcAft>
                <a:spcPts val="0"/>
              </a:spcAft>
            </a:pPr>
            <a:r>
              <a:rPr lang="en-US" sz="2400" dirty="0" smtClean="0">
                <a:latin typeface="+mj-lt"/>
                <a:cs typeface="Arial" pitchFamily="34" charset="0"/>
              </a:rPr>
              <a:t>Most prevalent state should </a:t>
            </a:r>
            <a:r>
              <a:rPr lang="en-US" sz="2400" dirty="0" smtClean="0">
                <a:solidFill>
                  <a:srgbClr val="C00000"/>
                </a:solidFill>
                <a:latin typeface="+mj-lt"/>
                <a:cs typeface="Arial" pitchFamily="34" charset="0"/>
              </a:rPr>
              <a:t>always</a:t>
            </a:r>
            <a:r>
              <a:rPr lang="en-US" sz="2400" dirty="0" smtClean="0">
                <a:latin typeface="+mj-lt"/>
                <a:cs typeface="Arial" pitchFamily="34" charset="0"/>
              </a:rPr>
              <a:t> be the ground state</a:t>
            </a:r>
            <a:endParaRPr lang="en-US" sz="2400" dirty="0">
              <a:latin typeface="+mj-lt"/>
              <a:cs typeface="Arial" pitchFamily="34" charset="0"/>
            </a:endParaRPr>
          </a:p>
        </p:txBody>
      </p:sp>
      <p:sp>
        <p:nvSpPr>
          <p:cNvPr id="21" name="Rectangle 20"/>
          <p:cNvSpPr/>
          <p:nvPr/>
        </p:nvSpPr>
        <p:spPr>
          <a:xfrm>
            <a:off x="0" y="6550223"/>
            <a:ext cx="3233770" cy="307777"/>
          </a:xfrm>
          <a:prstGeom prst="rect">
            <a:avLst/>
          </a:prstGeom>
          <a:solidFill>
            <a:schemeClr val="bg1"/>
          </a:solidFill>
        </p:spPr>
        <p:txBody>
          <a:bodyPr wrap="none">
            <a:spAutoFit/>
          </a:bodyPr>
          <a:lstStyle/>
          <a:p>
            <a:r>
              <a:rPr lang="en-US" sz="1400" dirty="0" smtClean="0">
                <a:solidFill>
                  <a:schemeClr val="tx1">
                    <a:lumMod val="95000"/>
                    <a:lumOff val="5000"/>
                  </a:schemeClr>
                </a:solidFill>
                <a:latin typeface="+mj-lt"/>
              </a:rPr>
              <a:t>P. </a:t>
            </a:r>
            <a:r>
              <a:rPr lang="en-US" sz="1400" dirty="0" err="1" smtClean="0">
                <a:solidFill>
                  <a:schemeClr val="tx1">
                    <a:lumMod val="95000"/>
                    <a:lumOff val="5000"/>
                  </a:schemeClr>
                </a:solidFill>
                <a:latin typeface="+mj-lt"/>
              </a:rPr>
              <a:t>Richerme</a:t>
            </a:r>
            <a:r>
              <a:rPr lang="en-US" sz="1400" dirty="0" smtClean="0">
                <a:solidFill>
                  <a:schemeClr val="tx1">
                    <a:lumMod val="95000"/>
                    <a:lumOff val="5000"/>
                  </a:schemeClr>
                </a:solidFill>
                <a:latin typeface="+mj-lt"/>
              </a:rPr>
              <a:t> </a:t>
            </a:r>
            <a:r>
              <a:rPr lang="en-US" sz="1400" i="1" dirty="0" smtClean="0">
                <a:solidFill>
                  <a:schemeClr val="tx1">
                    <a:lumMod val="95000"/>
                    <a:lumOff val="5000"/>
                  </a:schemeClr>
                </a:solidFill>
                <a:latin typeface="+mj-lt"/>
              </a:rPr>
              <a:t>et. al.</a:t>
            </a:r>
            <a:r>
              <a:rPr lang="en-US" sz="1400" dirty="0" smtClean="0">
                <a:solidFill>
                  <a:schemeClr val="tx1">
                    <a:lumMod val="95000"/>
                    <a:lumOff val="5000"/>
                  </a:schemeClr>
                </a:solidFill>
                <a:latin typeface="+mj-lt"/>
              </a:rPr>
              <a:t>,</a:t>
            </a:r>
            <a:r>
              <a:rPr lang="en-US" sz="1400" i="1" dirty="0" smtClean="0">
                <a:solidFill>
                  <a:schemeClr val="tx1">
                    <a:lumMod val="95000"/>
                    <a:lumOff val="5000"/>
                  </a:schemeClr>
                </a:solidFill>
                <a:latin typeface="+mj-lt"/>
              </a:rPr>
              <a:t> </a:t>
            </a:r>
            <a:r>
              <a:rPr lang="en-US" sz="1400" dirty="0" smtClean="0">
                <a:solidFill>
                  <a:schemeClr val="tx1">
                    <a:lumMod val="95000"/>
                    <a:lumOff val="5000"/>
                  </a:schemeClr>
                </a:solidFill>
                <a:latin typeface="+mj-lt"/>
              </a:rPr>
              <a:t>PRA </a:t>
            </a:r>
            <a:r>
              <a:rPr lang="en-US" sz="1400" b="1" dirty="0" smtClean="0">
                <a:solidFill>
                  <a:schemeClr val="tx1">
                    <a:lumMod val="95000"/>
                    <a:lumOff val="5000"/>
                  </a:schemeClr>
                </a:solidFill>
                <a:latin typeface="+mj-lt"/>
              </a:rPr>
              <a:t>88</a:t>
            </a:r>
            <a:r>
              <a:rPr lang="en-US" sz="1400" dirty="0" smtClean="0">
                <a:solidFill>
                  <a:schemeClr val="tx1">
                    <a:lumMod val="95000"/>
                    <a:lumOff val="5000"/>
                  </a:schemeClr>
                </a:solidFill>
                <a:latin typeface="+mj-lt"/>
              </a:rPr>
              <a:t>, 012334 (2013)</a:t>
            </a:r>
            <a:endParaRPr lang="en-US" sz="1400" dirty="0">
              <a:solidFill>
                <a:schemeClr val="tx1">
                  <a:lumMod val="95000"/>
                  <a:lumOff val="5000"/>
                </a:schemeClr>
              </a:solidFill>
              <a:latin typeface="+mj-lt"/>
            </a:endParaRPr>
          </a:p>
        </p:txBody>
      </p:sp>
      <p:grpSp>
        <p:nvGrpSpPr>
          <p:cNvPr id="22" name="Group 21"/>
          <p:cNvGrpSpPr/>
          <p:nvPr/>
        </p:nvGrpSpPr>
        <p:grpSpPr>
          <a:xfrm>
            <a:off x="1371600" y="1762760"/>
            <a:ext cx="6324600" cy="4638040"/>
            <a:chOff x="1371600" y="1762760"/>
            <a:chExt cx="6324600" cy="4638040"/>
          </a:xfrm>
        </p:grpSpPr>
        <p:pic>
          <p:nvPicPr>
            <p:cNvPr id="23" name="Picture 2"/>
            <p:cNvPicPr>
              <a:picLocks noChangeAspect="1" noChangeArrowheads="1"/>
            </p:cNvPicPr>
            <p:nvPr/>
          </p:nvPicPr>
          <p:blipFill>
            <a:blip r:embed="rId7" cstate="print"/>
            <a:srcRect/>
            <a:stretch>
              <a:fillRect/>
            </a:stretch>
          </p:blipFill>
          <p:spPr bwMode="auto">
            <a:xfrm>
              <a:off x="1371600" y="1762760"/>
              <a:ext cx="6324600" cy="4638040"/>
            </a:xfrm>
            <a:prstGeom prst="rect">
              <a:avLst/>
            </a:prstGeom>
            <a:noFill/>
            <a:ln w="63500">
              <a:solidFill>
                <a:schemeClr val="tx1"/>
              </a:solidFill>
              <a:miter lim="800000"/>
              <a:headEnd/>
              <a:tailEnd/>
            </a:ln>
          </p:spPr>
        </p:pic>
        <p:sp>
          <p:nvSpPr>
            <p:cNvPr id="24" name="Rectangle 23"/>
            <p:cNvSpPr/>
            <p:nvPr/>
          </p:nvSpPr>
          <p:spPr>
            <a:xfrm>
              <a:off x="7162800" y="1828800"/>
              <a:ext cx="3048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93625" y="3417125"/>
              <a:ext cx="3048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extBox 25"/>
          <p:cNvSpPr txBox="1"/>
          <p:nvPr/>
        </p:nvSpPr>
        <p:spPr>
          <a:xfrm>
            <a:off x="4067300" y="2954975"/>
            <a:ext cx="928459" cy="369332"/>
          </a:xfrm>
          <a:prstGeom prst="rect">
            <a:avLst/>
          </a:prstGeom>
          <a:noFill/>
        </p:spPr>
        <p:txBody>
          <a:bodyPr wrap="none" rtlCol="0">
            <a:spAutoFit/>
          </a:bodyPr>
          <a:lstStyle/>
          <a:p>
            <a:r>
              <a:rPr lang="en-US" dirty="0" smtClean="0"/>
              <a:t>14 ions</a:t>
            </a:r>
            <a:endParaRPr lang="en-US" dirty="0"/>
          </a:p>
        </p:txBody>
      </p:sp>
    </p:spTree>
    <p:extLst>
      <p:ext uri="{BB962C8B-B14F-4D97-AF65-F5344CB8AC3E}">
        <p14:creationId xmlns:p14="http://schemas.microsoft.com/office/powerpoint/2010/main" xmlns="" val="4205652400"/>
      </p:ext>
    </p:extLst>
  </p:cSld>
  <p:clrMapOvr>
    <a:masterClrMapping/>
  </p:clrMapOvr>
  <p:transition advTm="24493"/>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a:spLocks noGrp="1"/>
          </p:cNvSpPr>
          <p:nvPr>
            <p:ph type="title"/>
          </p:nvPr>
        </p:nvSpPr>
        <p:spPr>
          <a:xfrm>
            <a:off x="457200" y="152400"/>
            <a:ext cx="8229600" cy="563562"/>
          </a:xfrm>
        </p:spPr>
        <p:txBody>
          <a:bodyPr/>
          <a:lstStyle/>
          <a:p>
            <a:r>
              <a:rPr lang="en-US" smtClean="0"/>
              <a:t>AFM Ising Model with a Longitudinal Field</a:t>
            </a:r>
            <a:endParaRPr lang="en-US" dirty="0"/>
          </a:p>
        </p:txBody>
      </p:sp>
      <p:sp>
        <p:nvSpPr>
          <p:cNvPr id="9" name="Content Placeholder 12"/>
          <p:cNvSpPr>
            <a:spLocks noGrp="1"/>
          </p:cNvSpPr>
          <p:nvPr>
            <p:ph idx="1"/>
          </p:nvPr>
        </p:nvSpPr>
        <p:spPr>
          <a:xfrm>
            <a:off x="457200" y="1219200"/>
            <a:ext cx="8229600" cy="5486400"/>
          </a:xfrm>
        </p:spPr>
        <p:txBody>
          <a:bodyPr/>
          <a:lstStyle/>
          <a:p>
            <a:pPr marL="0" indent="0">
              <a:buNone/>
            </a:pPr>
            <a:r>
              <a:rPr lang="en-US" sz="2600" dirty="0" smtClean="0">
                <a:latin typeface="+mj-lt"/>
              </a:rPr>
              <a:t>So far:</a:t>
            </a:r>
          </a:p>
          <a:p>
            <a:pPr marL="0" indent="0">
              <a:buNone/>
            </a:pPr>
            <a:endParaRPr lang="en-US" sz="2600" dirty="0" smtClean="0">
              <a:latin typeface="+mj-lt"/>
            </a:endParaRPr>
          </a:p>
          <a:p>
            <a:pPr marL="0" indent="0">
              <a:buNone/>
            </a:pPr>
            <a:endParaRPr lang="en-US" sz="2600" dirty="0" smtClean="0">
              <a:latin typeface="+mj-lt"/>
            </a:endParaRPr>
          </a:p>
          <a:p>
            <a:pPr marL="0" indent="0">
              <a:buNone/>
            </a:pPr>
            <a:endParaRPr lang="en-US" sz="2600" dirty="0" smtClean="0">
              <a:latin typeface="+mj-lt"/>
            </a:endParaRPr>
          </a:p>
          <a:p>
            <a:pPr marL="0" indent="0">
              <a:buNone/>
            </a:pPr>
            <a:endParaRPr lang="en-US" sz="2600" dirty="0" smtClean="0">
              <a:latin typeface="+mj-lt"/>
            </a:endParaRPr>
          </a:p>
          <a:p>
            <a:pPr marL="0" indent="0">
              <a:buNone/>
            </a:pPr>
            <a:r>
              <a:rPr lang="en-US" sz="2600" dirty="0" smtClean="0">
                <a:latin typeface="+mj-lt"/>
              </a:rPr>
              <a:t>Now: </a:t>
            </a:r>
          </a:p>
          <a:p>
            <a:pPr marL="0" indent="0">
              <a:buNone/>
            </a:pPr>
            <a:endParaRPr lang="en-US" sz="2600" dirty="0" smtClean="0">
              <a:latin typeface="+mj-lt"/>
            </a:endParaRPr>
          </a:p>
          <a:p>
            <a:pPr>
              <a:buNone/>
            </a:pPr>
            <a:endParaRPr lang="en-US" dirty="0" smtClean="0"/>
          </a:p>
          <a:p>
            <a:pPr>
              <a:buNone/>
            </a:pPr>
            <a:endParaRPr lang="en-US" dirty="0" smtClean="0"/>
          </a:p>
        </p:txBody>
      </p:sp>
      <p:sp>
        <p:nvSpPr>
          <p:cNvPr id="13" name="TextBox 12"/>
          <p:cNvSpPr txBox="1">
            <a:spLocks noChangeArrowheads="1"/>
          </p:cNvSpPr>
          <p:nvPr/>
        </p:nvSpPr>
        <p:spPr bwMode="auto">
          <a:xfrm>
            <a:off x="4948769" y="4343400"/>
            <a:ext cx="2518831" cy="461665"/>
          </a:xfrm>
          <a:prstGeom prst="rect">
            <a:avLst/>
          </a:prstGeom>
          <a:noFill/>
          <a:ln w="9525">
            <a:noFill/>
            <a:miter lim="800000"/>
            <a:headEnd/>
            <a:tailEnd/>
          </a:ln>
        </p:spPr>
        <p:txBody>
          <a:bodyPr wrap="none">
            <a:spAutoFit/>
          </a:bodyPr>
          <a:lstStyle/>
          <a:p>
            <a:pPr fontAlgn="auto">
              <a:spcBef>
                <a:spcPts val="0"/>
              </a:spcBef>
              <a:spcAft>
                <a:spcPts val="0"/>
              </a:spcAft>
            </a:pPr>
            <a:r>
              <a:rPr lang="en-US" sz="2400" dirty="0" smtClean="0">
                <a:latin typeface="+mj-lt"/>
                <a:cs typeface="Arial" pitchFamily="34" charset="0"/>
              </a:rPr>
              <a:t>vary </a:t>
            </a:r>
            <a:r>
              <a:rPr lang="en-US" sz="2400" dirty="0" smtClean="0">
                <a:solidFill>
                  <a:srgbClr val="C00000"/>
                </a:solidFill>
                <a:latin typeface="+mj-lt"/>
                <a:cs typeface="Arial" pitchFamily="34" charset="0"/>
              </a:rPr>
              <a:t>strength</a:t>
            </a:r>
            <a:r>
              <a:rPr lang="en-US" sz="2400" dirty="0" smtClean="0">
                <a:latin typeface="+mj-lt"/>
                <a:cs typeface="Arial" pitchFamily="34" charset="0"/>
              </a:rPr>
              <a:t> of </a:t>
            </a:r>
            <a:r>
              <a:rPr lang="en-US" sz="2400" i="1" dirty="0" err="1" smtClean="0">
                <a:latin typeface="+mj-lt"/>
                <a:cs typeface="Arial" pitchFamily="34" charset="0"/>
              </a:rPr>
              <a:t>B</a:t>
            </a:r>
            <a:r>
              <a:rPr lang="en-US" sz="2400" i="1" baseline="-25000" dirty="0" err="1" smtClean="0">
                <a:latin typeface="+mj-lt"/>
                <a:cs typeface="Arial" pitchFamily="34" charset="0"/>
              </a:rPr>
              <a:t>x</a:t>
            </a:r>
            <a:endParaRPr lang="en-US" sz="2400" i="1" baseline="-25000" dirty="0">
              <a:latin typeface="+mj-lt"/>
              <a:cs typeface="Arial" pitchFamily="34" charset="0"/>
            </a:endParaRPr>
          </a:p>
        </p:txBody>
      </p:sp>
      <p:sp>
        <p:nvSpPr>
          <p:cNvPr id="27" name="TextBox 26"/>
          <p:cNvSpPr txBox="1"/>
          <p:nvPr/>
        </p:nvSpPr>
        <p:spPr>
          <a:xfrm>
            <a:off x="457200" y="5146357"/>
            <a:ext cx="8229600" cy="492443"/>
          </a:xfrm>
          <a:prstGeom prst="rect">
            <a:avLst/>
          </a:prstGeom>
          <a:noFill/>
          <a:ln w="25400">
            <a:solidFill>
              <a:srgbClr val="C00000"/>
            </a:solidFill>
          </a:ln>
        </p:spPr>
        <p:txBody>
          <a:bodyPr wrap="square" rtlCol="0">
            <a:spAutoFit/>
          </a:bodyPr>
          <a:lstStyle/>
          <a:p>
            <a:pPr marL="0" lvl="2" algn="ctr"/>
            <a:r>
              <a:rPr lang="en-US" sz="2600" i="1" dirty="0" smtClean="0">
                <a:latin typeface="Calibri" pitchFamily="34" charset="0"/>
                <a:cs typeface="Arial" pitchFamily="34" charset="0"/>
              </a:rPr>
              <a:t>N/2</a:t>
            </a:r>
            <a:r>
              <a:rPr lang="en-US" sz="2600" dirty="0" smtClean="0">
                <a:latin typeface="Calibri" pitchFamily="34" charset="0"/>
                <a:cs typeface="Arial" pitchFamily="34" charset="0"/>
              </a:rPr>
              <a:t> classical phase transitions as </a:t>
            </a:r>
            <a:r>
              <a:rPr lang="en-US" sz="2600" i="1" dirty="0" err="1" smtClean="0">
                <a:latin typeface="Calibri" pitchFamily="34" charset="0"/>
                <a:cs typeface="Arial" pitchFamily="34" charset="0"/>
              </a:rPr>
              <a:t>B</a:t>
            </a:r>
            <a:r>
              <a:rPr lang="en-US" sz="2600" i="1" baseline="-25000" dirty="0" err="1" smtClean="0">
                <a:latin typeface="Calibri" pitchFamily="34" charset="0"/>
                <a:cs typeface="Arial" pitchFamily="34" charset="0"/>
              </a:rPr>
              <a:t>x</a:t>
            </a:r>
            <a:r>
              <a:rPr lang="en-US" sz="2600" dirty="0" smtClean="0">
                <a:latin typeface="Calibri" pitchFamily="34" charset="0"/>
                <a:cs typeface="Arial" pitchFamily="34" charset="0"/>
              </a:rPr>
              <a:t> is increased</a:t>
            </a:r>
            <a:endParaRPr lang="en-US" dirty="0"/>
          </a:p>
        </p:txBody>
      </p:sp>
      <p:graphicFrame>
        <p:nvGraphicFramePr>
          <p:cNvPr id="20" name="Object 2"/>
          <p:cNvGraphicFramePr>
            <a:graphicFrameLocks noChangeAspect="1"/>
          </p:cNvGraphicFramePr>
          <p:nvPr/>
        </p:nvGraphicFramePr>
        <p:xfrm>
          <a:off x="1534633" y="1225401"/>
          <a:ext cx="4297363" cy="800100"/>
        </p:xfrm>
        <a:graphic>
          <a:graphicData uri="http://schemas.openxmlformats.org/presentationml/2006/ole">
            <p:oleObj spid="_x0000_s461828" name="Equation" r:id="rId4" imgW="2082600" imgH="368280" progId="Equation.3">
              <p:embed/>
            </p:oleObj>
          </a:graphicData>
        </a:graphic>
      </p:graphicFrame>
      <p:sp>
        <p:nvSpPr>
          <p:cNvPr id="31" name="Rectangle 30"/>
          <p:cNvSpPr/>
          <p:nvPr/>
        </p:nvSpPr>
        <p:spPr>
          <a:xfrm>
            <a:off x="5867400" y="6550223"/>
            <a:ext cx="3296287" cy="307777"/>
          </a:xfrm>
          <a:prstGeom prst="rect">
            <a:avLst/>
          </a:prstGeom>
        </p:spPr>
        <p:txBody>
          <a:bodyPr wrap="none">
            <a:spAutoFit/>
          </a:bodyPr>
          <a:lstStyle/>
          <a:p>
            <a:r>
              <a:rPr lang="en-US" sz="1400" dirty="0" smtClean="0">
                <a:latin typeface="+mj-lt"/>
              </a:rPr>
              <a:t>P. </a:t>
            </a:r>
            <a:r>
              <a:rPr lang="en-US" sz="1400" dirty="0" err="1" smtClean="0">
                <a:latin typeface="+mj-lt"/>
              </a:rPr>
              <a:t>Richerme</a:t>
            </a:r>
            <a:r>
              <a:rPr lang="en-US" sz="1400" dirty="0" smtClean="0">
                <a:latin typeface="+mj-lt"/>
              </a:rPr>
              <a:t> </a:t>
            </a:r>
            <a:r>
              <a:rPr lang="en-US" sz="1400" i="1" dirty="0" smtClean="0">
                <a:latin typeface="+mj-lt"/>
              </a:rPr>
              <a:t>et. al.</a:t>
            </a:r>
            <a:r>
              <a:rPr lang="en-US" sz="1400" dirty="0" smtClean="0">
                <a:latin typeface="+mj-lt"/>
              </a:rPr>
              <a:t>,</a:t>
            </a:r>
            <a:r>
              <a:rPr lang="en-US" sz="1400" i="1" dirty="0" smtClean="0">
                <a:latin typeface="+mj-lt"/>
              </a:rPr>
              <a:t> </a:t>
            </a:r>
            <a:r>
              <a:rPr lang="en-US" sz="1400" dirty="0" smtClean="0">
                <a:latin typeface="+mj-lt"/>
              </a:rPr>
              <a:t>PRL </a:t>
            </a:r>
            <a:r>
              <a:rPr lang="en-US" sz="1400" b="1" dirty="0" smtClean="0">
                <a:latin typeface="+mj-lt"/>
              </a:rPr>
              <a:t>111</a:t>
            </a:r>
            <a:r>
              <a:rPr lang="en-US" sz="1400" dirty="0" smtClean="0">
                <a:latin typeface="+mj-lt"/>
              </a:rPr>
              <a:t>, 100506 (2013)</a:t>
            </a:r>
            <a:endParaRPr lang="en-US" sz="1400" dirty="0">
              <a:latin typeface="+mj-lt"/>
            </a:endParaRPr>
          </a:p>
        </p:txBody>
      </p:sp>
      <p:graphicFrame>
        <p:nvGraphicFramePr>
          <p:cNvPr id="461829" name="Object 5"/>
          <p:cNvGraphicFramePr>
            <a:graphicFrameLocks noChangeAspect="1"/>
          </p:cNvGraphicFramePr>
          <p:nvPr/>
        </p:nvGraphicFramePr>
        <p:xfrm>
          <a:off x="1527237" y="3581400"/>
          <a:ext cx="5764213" cy="800100"/>
        </p:xfrm>
        <a:graphic>
          <a:graphicData uri="http://schemas.openxmlformats.org/presentationml/2006/ole">
            <p:oleObj spid="_x0000_s461829" name="Equation" r:id="rId5" imgW="2793960" imgH="368280" progId="Equation.3">
              <p:embed/>
            </p:oleObj>
          </a:graphicData>
        </a:graphic>
      </p:graphicFrame>
      <p:cxnSp>
        <p:nvCxnSpPr>
          <p:cNvPr id="17" name="Straight Connector 16"/>
          <p:cNvCxnSpPr/>
          <p:nvPr/>
        </p:nvCxnSpPr>
        <p:spPr>
          <a:xfrm rot="5400000">
            <a:off x="4381500" y="4456906"/>
            <a:ext cx="22860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4495800" y="4570412"/>
            <a:ext cx="381000"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52400" y="2438400"/>
            <a:ext cx="8763000" cy="492443"/>
          </a:xfrm>
          <a:prstGeom prst="rect">
            <a:avLst/>
          </a:prstGeom>
          <a:noFill/>
          <a:ln w="25400">
            <a:solidFill>
              <a:srgbClr val="9900FF"/>
            </a:solidFill>
          </a:ln>
        </p:spPr>
        <p:txBody>
          <a:bodyPr wrap="square" rtlCol="0">
            <a:spAutoFit/>
          </a:bodyPr>
          <a:lstStyle/>
          <a:p>
            <a:pPr marL="0" lvl="2" algn="ctr"/>
            <a:r>
              <a:rPr lang="en-US" sz="2600" dirty="0" smtClean="0">
                <a:latin typeface="Calibri" pitchFamily="34" charset="0"/>
                <a:cs typeface="Arial" pitchFamily="34" charset="0"/>
              </a:rPr>
              <a:t>Study frustrated ground states of AFM </a:t>
            </a:r>
            <a:r>
              <a:rPr lang="en-US" sz="2600" dirty="0" err="1" smtClean="0">
                <a:latin typeface="Calibri" pitchFamily="34" charset="0"/>
                <a:cs typeface="Arial" pitchFamily="34" charset="0"/>
              </a:rPr>
              <a:t>Ising</a:t>
            </a:r>
            <a:r>
              <a:rPr lang="en-US" sz="2600" dirty="0" smtClean="0">
                <a:latin typeface="Calibri" pitchFamily="34" charset="0"/>
                <a:cs typeface="Arial" pitchFamily="34" charset="0"/>
              </a:rPr>
              <a:t> Model</a:t>
            </a:r>
            <a:endParaRPr lang="en-US" dirty="0"/>
          </a:p>
        </p:txBody>
      </p:sp>
      <p:grpSp>
        <p:nvGrpSpPr>
          <p:cNvPr id="18" name="Group 7"/>
          <p:cNvGrpSpPr/>
          <p:nvPr/>
        </p:nvGrpSpPr>
        <p:grpSpPr>
          <a:xfrm>
            <a:off x="4502536" y="1828800"/>
            <a:ext cx="2852639" cy="461665"/>
            <a:chOff x="1752600" y="1748135"/>
            <a:chExt cx="2852639" cy="461665"/>
          </a:xfrm>
        </p:grpSpPr>
        <p:cxnSp>
          <p:nvCxnSpPr>
            <p:cNvPr id="22" name="Straight Connector 21"/>
            <p:cNvCxnSpPr/>
            <p:nvPr/>
          </p:nvCxnSpPr>
          <p:spPr>
            <a:xfrm rot="5400000">
              <a:off x="1639094" y="1865312"/>
              <a:ext cx="22860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1753394" y="1979612"/>
              <a:ext cx="381000"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a:spLocks noChangeArrowheads="1"/>
            </p:cNvSpPr>
            <p:nvPr/>
          </p:nvSpPr>
          <p:spPr bwMode="auto">
            <a:xfrm>
              <a:off x="2133600" y="1748135"/>
              <a:ext cx="2471639" cy="461665"/>
            </a:xfrm>
            <a:prstGeom prst="rect">
              <a:avLst/>
            </a:prstGeom>
            <a:noFill/>
            <a:ln w="9525">
              <a:noFill/>
              <a:miter lim="800000"/>
              <a:headEnd/>
              <a:tailEnd/>
            </a:ln>
          </p:spPr>
          <p:txBody>
            <a:bodyPr wrap="none">
              <a:spAutoFit/>
            </a:bodyPr>
            <a:lstStyle/>
            <a:p>
              <a:pPr fontAlgn="auto">
                <a:spcBef>
                  <a:spcPts val="0"/>
                </a:spcBef>
                <a:spcAft>
                  <a:spcPts val="0"/>
                </a:spcAft>
              </a:pPr>
              <a:r>
                <a:rPr lang="en-US" sz="2400" dirty="0" smtClean="0">
                  <a:latin typeface="+mj-lt"/>
                  <a:cs typeface="Arial" pitchFamily="34" charset="0"/>
                </a:rPr>
                <a:t>ramp </a:t>
              </a:r>
              <a:r>
                <a:rPr lang="en-US" sz="2400" dirty="0" smtClean="0">
                  <a:solidFill>
                    <a:srgbClr val="9900FF"/>
                  </a:solidFill>
                  <a:latin typeface="+mj-lt"/>
                  <a:cs typeface="Arial" pitchFamily="34" charset="0"/>
                </a:rPr>
                <a:t>adiabatically</a:t>
              </a:r>
              <a:endParaRPr lang="en-US" sz="2400" baseline="-25000" dirty="0" smtClean="0">
                <a:solidFill>
                  <a:srgbClr val="9900FF"/>
                </a:solidFill>
                <a:latin typeface="+mj-lt"/>
                <a:cs typeface="Arial" pitchFamily="34" charset="0"/>
              </a:endParaRPr>
            </a:p>
          </p:txBody>
        </p:sp>
      </p:grpSp>
    </p:spTree>
    <p:extLst>
      <p:ext uri="{BB962C8B-B14F-4D97-AF65-F5344CB8AC3E}">
        <p14:creationId xmlns="" xmlns:p14="http://schemas.microsoft.com/office/powerpoint/2010/main" val="2085181461"/>
      </p:ext>
    </p:extLst>
  </p:cSld>
  <p:clrMapOvr>
    <a:masterClrMapping/>
  </p:clrMapOvr>
  <p:transition advTm="11856"/>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5" name="Picture 3"/>
          <p:cNvPicPr>
            <a:picLocks noChangeAspect="1" noChangeArrowheads="1"/>
          </p:cNvPicPr>
          <p:nvPr/>
        </p:nvPicPr>
        <p:blipFill>
          <a:blip r:embed="rId4" cstate="print"/>
          <a:srcRect/>
          <a:stretch>
            <a:fillRect/>
          </a:stretch>
        </p:blipFill>
        <p:spPr bwMode="auto">
          <a:xfrm>
            <a:off x="0" y="2286000"/>
            <a:ext cx="4708420" cy="2551176"/>
          </a:xfrm>
          <a:prstGeom prst="rect">
            <a:avLst/>
          </a:prstGeom>
          <a:noFill/>
          <a:ln w="9525">
            <a:noFill/>
            <a:miter lim="800000"/>
            <a:headEnd/>
            <a:tailEnd/>
          </a:ln>
        </p:spPr>
      </p:pic>
      <p:pic>
        <p:nvPicPr>
          <p:cNvPr id="72" name="Picture 2"/>
          <p:cNvPicPr>
            <a:picLocks noChangeAspect="1" noChangeArrowheads="1"/>
          </p:cNvPicPr>
          <p:nvPr/>
        </p:nvPicPr>
        <p:blipFill>
          <a:blip r:embed="rId5" cstate="print"/>
          <a:srcRect/>
          <a:stretch>
            <a:fillRect/>
          </a:stretch>
        </p:blipFill>
        <p:spPr bwMode="auto">
          <a:xfrm>
            <a:off x="4786116" y="2286000"/>
            <a:ext cx="4205484" cy="2743200"/>
          </a:xfrm>
          <a:prstGeom prst="rect">
            <a:avLst/>
          </a:prstGeom>
          <a:noFill/>
          <a:ln w="9525">
            <a:noFill/>
            <a:miter lim="800000"/>
            <a:headEnd/>
            <a:tailEnd/>
          </a:ln>
          <a:effectLst/>
        </p:spPr>
      </p:pic>
      <p:sp>
        <p:nvSpPr>
          <p:cNvPr id="19" name="Title 1"/>
          <p:cNvSpPr>
            <a:spLocks noGrp="1"/>
          </p:cNvSpPr>
          <p:nvPr>
            <p:ph type="title"/>
          </p:nvPr>
        </p:nvSpPr>
        <p:spPr>
          <a:xfrm>
            <a:off x="457200" y="152400"/>
            <a:ext cx="8229600" cy="563562"/>
          </a:xfrm>
        </p:spPr>
        <p:txBody>
          <a:bodyPr/>
          <a:lstStyle/>
          <a:p>
            <a:r>
              <a:rPr lang="en-US" smtClean="0"/>
              <a:t>AFM Ising Model with a Longitudinal Field</a:t>
            </a:r>
            <a:endParaRPr lang="en-US" dirty="0"/>
          </a:p>
        </p:txBody>
      </p:sp>
      <p:sp>
        <p:nvSpPr>
          <p:cNvPr id="24" name="Content Placeholder 12"/>
          <p:cNvSpPr>
            <a:spLocks noGrp="1"/>
          </p:cNvSpPr>
          <p:nvPr>
            <p:ph idx="1"/>
          </p:nvPr>
        </p:nvSpPr>
        <p:spPr>
          <a:xfrm>
            <a:off x="457200" y="1219200"/>
            <a:ext cx="8229600" cy="5486400"/>
          </a:xfrm>
        </p:spPr>
        <p:txBody>
          <a:bodyPr/>
          <a:lstStyle/>
          <a:p>
            <a:pPr marL="0" indent="0">
              <a:buNone/>
            </a:pPr>
            <a:endParaRPr lang="en-US" sz="2600" dirty="0" smtClean="0">
              <a:latin typeface="+mj-lt"/>
            </a:endParaRPr>
          </a:p>
          <a:p>
            <a:pPr marL="0" indent="0">
              <a:buNone/>
            </a:pPr>
            <a:endParaRPr lang="en-US" sz="2600" dirty="0" smtClean="0">
              <a:latin typeface="+mj-lt"/>
            </a:endParaRPr>
          </a:p>
          <a:p>
            <a:pPr marL="0" indent="0">
              <a:buNone/>
            </a:pPr>
            <a:endParaRPr lang="en-US" sz="2600" dirty="0" smtClean="0">
              <a:latin typeface="+mj-lt"/>
            </a:endParaRPr>
          </a:p>
          <a:p>
            <a:pPr marL="0" indent="0">
              <a:buNone/>
            </a:pPr>
            <a:endParaRPr lang="en-US" sz="2600" dirty="0" smtClean="0">
              <a:latin typeface="+mj-lt"/>
            </a:endParaRPr>
          </a:p>
          <a:p>
            <a:pPr>
              <a:buNone/>
            </a:pPr>
            <a:endParaRPr lang="en-US" dirty="0" smtClean="0"/>
          </a:p>
          <a:p>
            <a:pPr>
              <a:buNone/>
            </a:pPr>
            <a:endParaRPr lang="en-US" dirty="0" smtClean="0"/>
          </a:p>
        </p:txBody>
      </p:sp>
      <p:grpSp>
        <p:nvGrpSpPr>
          <p:cNvPr id="2" name="Group 159"/>
          <p:cNvGrpSpPr/>
          <p:nvPr/>
        </p:nvGrpSpPr>
        <p:grpSpPr>
          <a:xfrm>
            <a:off x="228600" y="5867400"/>
            <a:ext cx="686594" cy="492443"/>
            <a:chOff x="228600" y="5867400"/>
            <a:chExt cx="686594" cy="492443"/>
          </a:xfrm>
        </p:grpSpPr>
        <p:sp>
          <p:nvSpPr>
            <p:cNvPr id="74" name="Oval 73"/>
            <p:cNvSpPr/>
            <p:nvPr/>
          </p:nvSpPr>
          <p:spPr>
            <a:xfrm>
              <a:off x="228600" y="6027528"/>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Arrow Connector 74"/>
            <p:cNvCxnSpPr/>
            <p:nvPr/>
          </p:nvCxnSpPr>
          <p:spPr>
            <a:xfrm rot="5400000" flipH="1" flipV="1">
              <a:off x="762000" y="6095206"/>
              <a:ext cx="304800" cy="1588"/>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8" name="TextBox 157"/>
            <p:cNvSpPr txBox="1"/>
            <p:nvPr/>
          </p:nvSpPr>
          <p:spPr>
            <a:xfrm>
              <a:off x="457200" y="5867400"/>
              <a:ext cx="378630" cy="492443"/>
            </a:xfrm>
            <a:prstGeom prst="rect">
              <a:avLst/>
            </a:prstGeom>
            <a:noFill/>
          </p:spPr>
          <p:txBody>
            <a:bodyPr wrap="none" rtlCol="0">
              <a:spAutoFit/>
            </a:bodyPr>
            <a:lstStyle/>
            <a:p>
              <a:r>
                <a:rPr lang="en-US" sz="2600" smtClean="0"/>
                <a:t>=</a:t>
              </a:r>
              <a:endParaRPr lang="en-US" sz="2600"/>
            </a:p>
          </p:txBody>
        </p:sp>
      </p:grpSp>
      <p:grpSp>
        <p:nvGrpSpPr>
          <p:cNvPr id="3" name="Group 164"/>
          <p:cNvGrpSpPr/>
          <p:nvPr/>
        </p:nvGrpSpPr>
        <p:grpSpPr>
          <a:xfrm>
            <a:off x="228600" y="6289357"/>
            <a:ext cx="698469" cy="568643"/>
            <a:chOff x="228600" y="6289357"/>
            <a:chExt cx="698469" cy="568643"/>
          </a:xfrm>
        </p:grpSpPr>
        <p:sp>
          <p:nvSpPr>
            <p:cNvPr id="162" name="Oval 161"/>
            <p:cNvSpPr/>
            <p:nvPr/>
          </p:nvSpPr>
          <p:spPr>
            <a:xfrm>
              <a:off x="228600" y="6449485"/>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3" name="Straight Arrow Connector 162"/>
            <p:cNvCxnSpPr/>
            <p:nvPr/>
          </p:nvCxnSpPr>
          <p:spPr>
            <a:xfrm rot="5400000" flipH="1" flipV="1">
              <a:off x="773875" y="6704806"/>
              <a:ext cx="304800" cy="1588"/>
            </a:xfrm>
            <a:prstGeom prst="straightConnector1">
              <a:avLst/>
            </a:prstGeom>
            <a:ln w="31750">
              <a:solidFill>
                <a:schemeClr val="tx1"/>
              </a:solidFill>
              <a:tailEnd type="arrow"/>
            </a:ln>
            <a:scene3d>
              <a:camera prst="orthographicFront">
                <a:rot lat="10800000" lon="0" rev="0"/>
              </a:camera>
              <a:lightRig rig="threePt" dir="t"/>
            </a:scene3d>
          </p:spPr>
          <p:style>
            <a:lnRef idx="1">
              <a:schemeClr val="accent1"/>
            </a:lnRef>
            <a:fillRef idx="0">
              <a:schemeClr val="accent1"/>
            </a:fillRef>
            <a:effectRef idx="0">
              <a:schemeClr val="accent1"/>
            </a:effectRef>
            <a:fontRef idx="minor">
              <a:schemeClr val="tx1"/>
            </a:fontRef>
          </p:style>
        </p:cxnSp>
        <p:sp>
          <p:nvSpPr>
            <p:cNvPr id="164" name="TextBox 163"/>
            <p:cNvSpPr txBox="1"/>
            <p:nvPr/>
          </p:nvSpPr>
          <p:spPr>
            <a:xfrm>
              <a:off x="457200" y="6289357"/>
              <a:ext cx="378630" cy="492443"/>
            </a:xfrm>
            <a:prstGeom prst="rect">
              <a:avLst/>
            </a:prstGeom>
            <a:noFill/>
          </p:spPr>
          <p:txBody>
            <a:bodyPr wrap="none" rtlCol="0">
              <a:spAutoFit/>
            </a:bodyPr>
            <a:lstStyle/>
            <a:p>
              <a:r>
                <a:rPr lang="en-US" sz="2600" smtClean="0"/>
                <a:t>=</a:t>
              </a:r>
              <a:endParaRPr lang="en-US" sz="2600"/>
            </a:p>
          </p:txBody>
        </p:sp>
      </p:grpSp>
      <p:grpSp>
        <p:nvGrpSpPr>
          <p:cNvPr id="4" name="Group 70"/>
          <p:cNvGrpSpPr/>
          <p:nvPr/>
        </p:nvGrpSpPr>
        <p:grpSpPr>
          <a:xfrm>
            <a:off x="76200" y="3276600"/>
            <a:ext cx="1466850" cy="2032000"/>
            <a:chOff x="76200" y="3276600"/>
            <a:chExt cx="1466850" cy="2032000"/>
          </a:xfrm>
        </p:grpSpPr>
        <p:grpSp>
          <p:nvGrpSpPr>
            <p:cNvPr id="5" name="Group 129"/>
            <p:cNvGrpSpPr/>
            <p:nvPr/>
          </p:nvGrpSpPr>
          <p:grpSpPr>
            <a:xfrm>
              <a:off x="76200" y="4800600"/>
              <a:ext cx="1466850" cy="508000"/>
              <a:chOff x="76200" y="4800600"/>
              <a:chExt cx="1466850" cy="508000"/>
            </a:xfrm>
          </p:grpSpPr>
          <p:sp>
            <p:nvSpPr>
              <p:cNvPr id="127" name="Rounded Rectangle 126"/>
              <p:cNvSpPr/>
              <p:nvPr/>
            </p:nvSpPr>
            <p:spPr>
              <a:xfrm>
                <a:off x="76200" y="4800600"/>
                <a:ext cx="1466850" cy="508000"/>
              </a:xfrm>
              <a:prstGeom prst="roundRect">
                <a:avLst/>
              </a:prstGeom>
              <a:solidFill>
                <a:srgbClr val="DDDD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89"/>
              <p:cNvGrpSpPr/>
              <p:nvPr/>
            </p:nvGrpSpPr>
            <p:grpSpPr>
              <a:xfrm>
                <a:off x="152400" y="4847110"/>
                <a:ext cx="1323308" cy="182090"/>
                <a:chOff x="152400" y="4847110"/>
                <a:chExt cx="1323308" cy="182090"/>
              </a:xfrm>
            </p:grpSpPr>
            <p:sp>
              <p:nvSpPr>
                <p:cNvPr id="38" name="Oval 37"/>
                <p:cNvSpPr/>
                <p:nvPr/>
              </p:nvSpPr>
              <p:spPr>
                <a:xfrm>
                  <a:off x="152400" y="4847184"/>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p:cNvSpPr/>
                <p:nvPr/>
              </p:nvSpPr>
              <p:spPr>
                <a:xfrm>
                  <a:off x="381000" y="4847110"/>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p:nvPr/>
              </p:nvSpPr>
              <p:spPr>
                <a:xfrm>
                  <a:off x="609600" y="48488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p:cNvSpPr/>
                <p:nvPr/>
              </p:nvSpPr>
              <p:spPr>
                <a:xfrm>
                  <a:off x="838200" y="4848817"/>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p:cNvSpPr/>
                <p:nvPr/>
              </p:nvSpPr>
              <p:spPr>
                <a:xfrm>
                  <a:off x="1066800" y="48488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p:cNvSpPr/>
                <p:nvPr/>
              </p:nvSpPr>
              <p:spPr>
                <a:xfrm>
                  <a:off x="1295400" y="4848817"/>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97"/>
              <p:cNvGrpSpPr/>
              <p:nvPr/>
            </p:nvGrpSpPr>
            <p:grpSpPr>
              <a:xfrm>
                <a:off x="152400" y="5075710"/>
                <a:ext cx="1323308" cy="182090"/>
                <a:chOff x="152400" y="5075710"/>
                <a:chExt cx="1323308" cy="182090"/>
              </a:xfrm>
            </p:grpSpPr>
            <p:sp>
              <p:nvSpPr>
                <p:cNvPr id="92" name="Oval 91"/>
                <p:cNvSpPr/>
                <p:nvPr/>
              </p:nvSpPr>
              <p:spPr>
                <a:xfrm>
                  <a:off x="152400" y="5075784"/>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p:cNvSpPr/>
                <p:nvPr/>
              </p:nvSpPr>
              <p:spPr>
                <a:xfrm>
                  <a:off x="381000" y="5075710"/>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p:nvPr/>
              </p:nvSpPr>
              <p:spPr>
                <a:xfrm>
                  <a:off x="609600" y="5077491"/>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p:cNvSpPr/>
                <p:nvPr/>
              </p:nvSpPr>
              <p:spPr>
                <a:xfrm>
                  <a:off x="838200" y="50774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p:cNvSpPr/>
                <p:nvPr/>
              </p:nvSpPr>
              <p:spPr>
                <a:xfrm>
                  <a:off x="1066800" y="5077491"/>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p:cNvSpPr/>
                <p:nvPr/>
              </p:nvSpPr>
              <p:spPr>
                <a:xfrm>
                  <a:off x="1295400" y="50774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167" name="Straight Arrow Connector 166"/>
            <p:cNvCxnSpPr>
              <a:stCxn id="127" idx="0"/>
            </p:cNvCxnSpPr>
            <p:nvPr/>
          </p:nvCxnSpPr>
          <p:spPr>
            <a:xfrm flipV="1">
              <a:off x="809625" y="3276600"/>
              <a:ext cx="104775" cy="15240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8" name="Group 69"/>
          <p:cNvGrpSpPr/>
          <p:nvPr/>
        </p:nvGrpSpPr>
        <p:grpSpPr>
          <a:xfrm>
            <a:off x="1200150" y="3429000"/>
            <a:ext cx="1466850" cy="2286000"/>
            <a:chOff x="1200150" y="3429000"/>
            <a:chExt cx="1466850" cy="2286000"/>
          </a:xfrm>
        </p:grpSpPr>
        <p:grpSp>
          <p:nvGrpSpPr>
            <p:cNvPr id="9" name="Group 128"/>
            <p:cNvGrpSpPr/>
            <p:nvPr/>
          </p:nvGrpSpPr>
          <p:grpSpPr>
            <a:xfrm>
              <a:off x="1200150" y="5397500"/>
              <a:ext cx="1466850" cy="317500"/>
              <a:chOff x="1143000" y="5467350"/>
              <a:chExt cx="1466850" cy="317500"/>
            </a:xfrm>
          </p:grpSpPr>
          <p:sp>
            <p:nvSpPr>
              <p:cNvPr id="128" name="Rounded Rectangle 127"/>
              <p:cNvSpPr/>
              <p:nvPr/>
            </p:nvSpPr>
            <p:spPr>
              <a:xfrm>
                <a:off x="1143000" y="5467350"/>
                <a:ext cx="1466850" cy="317500"/>
              </a:xfrm>
              <a:prstGeom prst="roundRect">
                <a:avLst/>
              </a:prstGeom>
              <a:solidFill>
                <a:srgbClr val="DDDD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p:nvPr/>
            </p:nvSpPr>
            <p:spPr>
              <a:xfrm>
                <a:off x="1219200" y="5532984"/>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p:cNvSpPr/>
              <p:nvPr/>
            </p:nvSpPr>
            <p:spPr>
              <a:xfrm>
                <a:off x="1447800" y="5532910"/>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p:cNvSpPr/>
              <p:nvPr/>
            </p:nvSpPr>
            <p:spPr>
              <a:xfrm>
                <a:off x="1676400" y="55346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a:xfrm>
                <a:off x="1905000" y="55346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p:cNvSpPr/>
              <p:nvPr/>
            </p:nvSpPr>
            <p:spPr>
              <a:xfrm>
                <a:off x="2133600" y="5534691"/>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p:cNvSpPr/>
              <p:nvPr/>
            </p:nvSpPr>
            <p:spPr>
              <a:xfrm>
                <a:off x="2362200" y="55346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69" name="Straight Arrow Connector 168"/>
            <p:cNvCxnSpPr>
              <a:stCxn id="128" idx="0"/>
            </p:cNvCxnSpPr>
            <p:nvPr/>
          </p:nvCxnSpPr>
          <p:spPr>
            <a:xfrm flipV="1">
              <a:off x="1933575" y="3429000"/>
              <a:ext cx="123825" cy="19685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0" name="Group 68"/>
          <p:cNvGrpSpPr/>
          <p:nvPr/>
        </p:nvGrpSpPr>
        <p:grpSpPr>
          <a:xfrm>
            <a:off x="2571750" y="3733800"/>
            <a:ext cx="1466850" cy="2590800"/>
            <a:chOff x="2571750" y="3733800"/>
            <a:chExt cx="1466850" cy="2590800"/>
          </a:xfrm>
        </p:grpSpPr>
        <p:grpSp>
          <p:nvGrpSpPr>
            <p:cNvPr id="11" name="Group 67"/>
            <p:cNvGrpSpPr/>
            <p:nvPr/>
          </p:nvGrpSpPr>
          <p:grpSpPr>
            <a:xfrm>
              <a:off x="2571750" y="5816600"/>
              <a:ext cx="1466850" cy="508000"/>
              <a:chOff x="2571750" y="5816600"/>
              <a:chExt cx="1466850" cy="508000"/>
            </a:xfrm>
          </p:grpSpPr>
          <p:sp>
            <p:nvSpPr>
              <p:cNvPr id="132" name="Rounded Rectangle 131"/>
              <p:cNvSpPr/>
              <p:nvPr/>
            </p:nvSpPr>
            <p:spPr>
              <a:xfrm>
                <a:off x="2571750" y="5816600"/>
                <a:ext cx="1466850" cy="508000"/>
              </a:xfrm>
              <a:prstGeom prst="roundRect">
                <a:avLst/>
              </a:prstGeom>
              <a:solidFill>
                <a:srgbClr val="DDDD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val 140"/>
              <p:cNvSpPr/>
              <p:nvPr/>
            </p:nvSpPr>
            <p:spPr>
              <a:xfrm>
                <a:off x="2647950" y="5863184"/>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Oval 141"/>
              <p:cNvSpPr/>
              <p:nvPr/>
            </p:nvSpPr>
            <p:spPr>
              <a:xfrm>
                <a:off x="2876550" y="5863110"/>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Oval 142"/>
              <p:cNvSpPr/>
              <p:nvPr/>
            </p:nvSpPr>
            <p:spPr>
              <a:xfrm>
                <a:off x="3105150" y="58648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Oval 143"/>
              <p:cNvSpPr/>
              <p:nvPr/>
            </p:nvSpPr>
            <p:spPr>
              <a:xfrm>
                <a:off x="3333750" y="5864817"/>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p:cNvSpPr/>
              <p:nvPr/>
            </p:nvSpPr>
            <p:spPr>
              <a:xfrm>
                <a:off x="3562350" y="58648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p:cNvSpPr/>
              <p:nvPr/>
            </p:nvSpPr>
            <p:spPr>
              <a:xfrm>
                <a:off x="3790950" y="58648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p:cNvSpPr/>
              <p:nvPr/>
            </p:nvSpPr>
            <p:spPr>
              <a:xfrm>
                <a:off x="2647950" y="6091784"/>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p:cNvSpPr/>
              <p:nvPr/>
            </p:nvSpPr>
            <p:spPr>
              <a:xfrm>
                <a:off x="2876550" y="6091710"/>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Oval 136"/>
              <p:cNvSpPr/>
              <p:nvPr/>
            </p:nvSpPr>
            <p:spPr>
              <a:xfrm>
                <a:off x="3105150" y="6093491"/>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Oval 137"/>
              <p:cNvSpPr/>
              <p:nvPr/>
            </p:nvSpPr>
            <p:spPr>
              <a:xfrm>
                <a:off x="3333750" y="60934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Oval 138"/>
              <p:cNvSpPr/>
              <p:nvPr/>
            </p:nvSpPr>
            <p:spPr>
              <a:xfrm>
                <a:off x="3562350" y="60934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39"/>
              <p:cNvSpPr/>
              <p:nvPr/>
            </p:nvSpPr>
            <p:spPr>
              <a:xfrm>
                <a:off x="3790950" y="60934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72" name="Straight Arrow Connector 171"/>
            <p:cNvCxnSpPr>
              <a:stCxn id="132" idx="0"/>
            </p:cNvCxnSpPr>
            <p:nvPr/>
          </p:nvCxnSpPr>
          <p:spPr>
            <a:xfrm flipV="1">
              <a:off x="3305175" y="3733800"/>
              <a:ext cx="200025" cy="20828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2" name="Group 66"/>
          <p:cNvGrpSpPr/>
          <p:nvPr/>
        </p:nvGrpSpPr>
        <p:grpSpPr>
          <a:xfrm>
            <a:off x="3638550" y="4114800"/>
            <a:ext cx="1466850" cy="2622550"/>
            <a:chOff x="3638550" y="4114800"/>
            <a:chExt cx="1466850" cy="2622550"/>
          </a:xfrm>
        </p:grpSpPr>
        <p:grpSp>
          <p:nvGrpSpPr>
            <p:cNvPr id="13" name="Group 65"/>
            <p:cNvGrpSpPr/>
            <p:nvPr/>
          </p:nvGrpSpPr>
          <p:grpSpPr>
            <a:xfrm>
              <a:off x="3638550" y="6419850"/>
              <a:ext cx="1466850" cy="317500"/>
              <a:chOff x="3638550" y="6419850"/>
              <a:chExt cx="1466850" cy="317500"/>
            </a:xfrm>
          </p:grpSpPr>
          <p:sp>
            <p:nvSpPr>
              <p:cNvPr id="148" name="Rounded Rectangle 147"/>
              <p:cNvSpPr/>
              <p:nvPr/>
            </p:nvSpPr>
            <p:spPr>
              <a:xfrm>
                <a:off x="3638550" y="6419850"/>
                <a:ext cx="1466850" cy="317500"/>
              </a:xfrm>
              <a:prstGeom prst="roundRect">
                <a:avLst/>
              </a:prstGeom>
              <a:solidFill>
                <a:srgbClr val="DDDD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148"/>
              <p:cNvSpPr/>
              <p:nvPr/>
            </p:nvSpPr>
            <p:spPr>
              <a:xfrm>
                <a:off x="3714750" y="6485484"/>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p:cNvSpPr/>
              <p:nvPr/>
            </p:nvSpPr>
            <p:spPr>
              <a:xfrm>
                <a:off x="3943350" y="6485410"/>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p:cNvSpPr/>
              <p:nvPr/>
            </p:nvSpPr>
            <p:spPr>
              <a:xfrm>
                <a:off x="4171950" y="64871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p:cNvSpPr/>
              <p:nvPr/>
            </p:nvSpPr>
            <p:spPr>
              <a:xfrm>
                <a:off x="4400550" y="64871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Oval 152"/>
              <p:cNvSpPr/>
              <p:nvPr/>
            </p:nvSpPr>
            <p:spPr>
              <a:xfrm>
                <a:off x="4629150" y="64871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Oval 153"/>
              <p:cNvSpPr/>
              <p:nvPr/>
            </p:nvSpPr>
            <p:spPr>
              <a:xfrm>
                <a:off x="4857750" y="64871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73" name="Straight Arrow Connector 172"/>
            <p:cNvCxnSpPr>
              <a:stCxn id="148" idx="0"/>
            </p:cNvCxnSpPr>
            <p:nvPr/>
          </p:nvCxnSpPr>
          <p:spPr>
            <a:xfrm flipV="1">
              <a:off x="4371975" y="4114800"/>
              <a:ext cx="123825" cy="230505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73" name="Rectangle 72"/>
          <p:cNvSpPr/>
          <p:nvPr/>
        </p:nvSpPr>
        <p:spPr>
          <a:xfrm>
            <a:off x="5867400" y="6550223"/>
            <a:ext cx="3296287" cy="307777"/>
          </a:xfrm>
          <a:prstGeom prst="rect">
            <a:avLst/>
          </a:prstGeom>
        </p:spPr>
        <p:txBody>
          <a:bodyPr wrap="none">
            <a:spAutoFit/>
          </a:bodyPr>
          <a:lstStyle/>
          <a:p>
            <a:r>
              <a:rPr lang="en-US" sz="1400" dirty="0" smtClean="0">
                <a:latin typeface="+mj-lt"/>
              </a:rPr>
              <a:t>P. </a:t>
            </a:r>
            <a:r>
              <a:rPr lang="en-US" sz="1400" dirty="0" err="1" smtClean="0">
                <a:latin typeface="+mj-lt"/>
              </a:rPr>
              <a:t>Richerme</a:t>
            </a:r>
            <a:r>
              <a:rPr lang="en-US" sz="1400" dirty="0" smtClean="0">
                <a:latin typeface="+mj-lt"/>
              </a:rPr>
              <a:t> </a:t>
            </a:r>
            <a:r>
              <a:rPr lang="en-US" sz="1400" i="1" dirty="0" smtClean="0">
                <a:latin typeface="+mj-lt"/>
              </a:rPr>
              <a:t>et. al.</a:t>
            </a:r>
            <a:r>
              <a:rPr lang="en-US" sz="1400" dirty="0" smtClean="0">
                <a:latin typeface="+mj-lt"/>
              </a:rPr>
              <a:t>,</a:t>
            </a:r>
            <a:r>
              <a:rPr lang="en-US" sz="1400" i="1" dirty="0" smtClean="0">
                <a:latin typeface="+mj-lt"/>
              </a:rPr>
              <a:t> </a:t>
            </a:r>
            <a:r>
              <a:rPr lang="en-US" sz="1400" dirty="0" smtClean="0">
                <a:latin typeface="+mj-lt"/>
              </a:rPr>
              <a:t>PRL </a:t>
            </a:r>
            <a:r>
              <a:rPr lang="en-US" sz="1400" b="1" dirty="0" smtClean="0">
                <a:latin typeface="+mj-lt"/>
              </a:rPr>
              <a:t>111</a:t>
            </a:r>
            <a:r>
              <a:rPr lang="en-US" sz="1400" dirty="0" smtClean="0">
                <a:latin typeface="+mj-lt"/>
              </a:rPr>
              <a:t>, 100506 (2013)</a:t>
            </a:r>
            <a:endParaRPr lang="en-US" sz="1400" dirty="0">
              <a:latin typeface="+mj-lt"/>
            </a:endParaRPr>
          </a:p>
        </p:txBody>
      </p:sp>
      <p:graphicFrame>
        <p:nvGraphicFramePr>
          <p:cNvPr id="756739" name="Object 3"/>
          <p:cNvGraphicFramePr>
            <a:graphicFrameLocks noChangeAspect="1"/>
          </p:cNvGraphicFramePr>
          <p:nvPr/>
        </p:nvGraphicFramePr>
        <p:xfrm>
          <a:off x="2495550" y="1185863"/>
          <a:ext cx="3981450" cy="800100"/>
        </p:xfrm>
        <a:graphic>
          <a:graphicData uri="http://schemas.openxmlformats.org/presentationml/2006/ole">
            <p:oleObj spid="_x0000_s756739" name="Equation" r:id="rId6" imgW="1930320" imgH="368280" progId="Equation.3">
              <p:embed/>
            </p:oleObj>
          </a:graphicData>
        </a:graphic>
      </p:graphicFrame>
    </p:spTree>
    <p:extLst>
      <p:ext uri="{BB962C8B-B14F-4D97-AF65-F5344CB8AC3E}">
        <p14:creationId xmlns="" xmlns:p14="http://schemas.microsoft.com/office/powerpoint/2010/main" val="2085181461"/>
      </p:ext>
    </p:extLst>
  </p:cSld>
  <p:clrMapOvr>
    <a:masterClrMapping/>
  </p:clrMapOvr>
  <p:transition advTm="8642"/>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5" name="Picture 3"/>
          <p:cNvPicPr>
            <a:picLocks noChangeAspect="1" noChangeArrowheads="1"/>
          </p:cNvPicPr>
          <p:nvPr/>
        </p:nvPicPr>
        <p:blipFill>
          <a:blip r:embed="rId4" cstate="print"/>
          <a:srcRect/>
          <a:stretch>
            <a:fillRect/>
          </a:stretch>
        </p:blipFill>
        <p:spPr bwMode="auto">
          <a:xfrm>
            <a:off x="0" y="2286000"/>
            <a:ext cx="4708420" cy="2551176"/>
          </a:xfrm>
          <a:prstGeom prst="rect">
            <a:avLst/>
          </a:prstGeom>
          <a:noFill/>
          <a:ln w="9525">
            <a:noFill/>
            <a:miter lim="800000"/>
            <a:headEnd/>
            <a:tailEnd/>
          </a:ln>
        </p:spPr>
      </p:pic>
      <p:pic>
        <p:nvPicPr>
          <p:cNvPr id="72" name="Picture 2"/>
          <p:cNvPicPr>
            <a:picLocks noChangeAspect="1" noChangeArrowheads="1"/>
          </p:cNvPicPr>
          <p:nvPr/>
        </p:nvPicPr>
        <p:blipFill>
          <a:blip r:embed="rId5" cstate="print"/>
          <a:srcRect/>
          <a:stretch>
            <a:fillRect/>
          </a:stretch>
        </p:blipFill>
        <p:spPr bwMode="auto">
          <a:xfrm>
            <a:off x="4786116" y="2286000"/>
            <a:ext cx="4205484" cy="2743200"/>
          </a:xfrm>
          <a:prstGeom prst="rect">
            <a:avLst/>
          </a:prstGeom>
          <a:noFill/>
          <a:ln w="9525">
            <a:noFill/>
            <a:miter lim="800000"/>
            <a:headEnd/>
            <a:tailEnd/>
          </a:ln>
          <a:effectLst/>
        </p:spPr>
      </p:pic>
      <p:sp>
        <p:nvSpPr>
          <p:cNvPr id="19" name="Title 1"/>
          <p:cNvSpPr>
            <a:spLocks noGrp="1"/>
          </p:cNvSpPr>
          <p:nvPr>
            <p:ph type="title"/>
          </p:nvPr>
        </p:nvSpPr>
        <p:spPr>
          <a:xfrm>
            <a:off x="457200" y="152400"/>
            <a:ext cx="8229600" cy="563562"/>
          </a:xfrm>
        </p:spPr>
        <p:txBody>
          <a:bodyPr/>
          <a:lstStyle/>
          <a:p>
            <a:r>
              <a:rPr lang="en-US" smtClean="0"/>
              <a:t>AFM Ising Model with a Longitudinal Field</a:t>
            </a:r>
            <a:endParaRPr lang="en-US" dirty="0"/>
          </a:p>
        </p:txBody>
      </p:sp>
      <p:sp>
        <p:nvSpPr>
          <p:cNvPr id="24" name="Content Placeholder 12"/>
          <p:cNvSpPr>
            <a:spLocks noGrp="1"/>
          </p:cNvSpPr>
          <p:nvPr>
            <p:ph idx="1"/>
          </p:nvPr>
        </p:nvSpPr>
        <p:spPr>
          <a:xfrm>
            <a:off x="457200" y="1219200"/>
            <a:ext cx="8229600" cy="5486400"/>
          </a:xfrm>
        </p:spPr>
        <p:txBody>
          <a:bodyPr/>
          <a:lstStyle/>
          <a:p>
            <a:pPr marL="0" indent="0">
              <a:buNone/>
            </a:pPr>
            <a:endParaRPr lang="en-US" sz="2600" dirty="0" smtClean="0">
              <a:latin typeface="+mj-lt"/>
            </a:endParaRPr>
          </a:p>
          <a:p>
            <a:pPr marL="0" indent="0">
              <a:buNone/>
            </a:pPr>
            <a:endParaRPr lang="en-US" sz="2600" dirty="0" smtClean="0">
              <a:latin typeface="+mj-lt"/>
            </a:endParaRPr>
          </a:p>
          <a:p>
            <a:pPr marL="0" indent="0">
              <a:buNone/>
            </a:pPr>
            <a:endParaRPr lang="en-US" sz="2600" dirty="0" smtClean="0">
              <a:latin typeface="+mj-lt"/>
            </a:endParaRPr>
          </a:p>
          <a:p>
            <a:pPr marL="0" indent="0">
              <a:buNone/>
            </a:pPr>
            <a:endParaRPr lang="en-US" sz="2600" dirty="0" smtClean="0">
              <a:latin typeface="+mj-lt"/>
            </a:endParaRPr>
          </a:p>
          <a:p>
            <a:pPr>
              <a:buNone/>
            </a:pPr>
            <a:endParaRPr lang="en-US" dirty="0" smtClean="0"/>
          </a:p>
          <a:p>
            <a:pPr>
              <a:buNone/>
            </a:pPr>
            <a:endParaRPr lang="en-US" dirty="0" smtClean="0"/>
          </a:p>
        </p:txBody>
      </p:sp>
      <p:grpSp>
        <p:nvGrpSpPr>
          <p:cNvPr id="2" name="Group 159"/>
          <p:cNvGrpSpPr/>
          <p:nvPr/>
        </p:nvGrpSpPr>
        <p:grpSpPr>
          <a:xfrm>
            <a:off x="228600" y="5867400"/>
            <a:ext cx="686594" cy="492443"/>
            <a:chOff x="228600" y="5867400"/>
            <a:chExt cx="686594" cy="492443"/>
          </a:xfrm>
        </p:grpSpPr>
        <p:sp>
          <p:nvSpPr>
            <p:cNvPr id="74" name="Oval 73"/>
            <p:cNvSpPr/>
            <p:nvPr/>
          </p:nvSpPr>
          <p:spPr>
            <a:xfrm>
              <a:off x="228600" y="6027528"/>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Arrow Connector 74"/>
            <p:cNvCxnSpPr/>
            <p:nvPr/>
          </p:nvCxnSpPr>
          <p:spPr>
            <a:xfrm rot="5400000" flipH="1" flipV="1">
              <a:off x="762000" y="6095206"/>
              <a:ext cx="304800" cy="1588"/>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8" name="TextBox 157"/>
            <p:cNvSpPr txBox="1"/>
            <p:nvPr/>
          </p:nvSpPr>
          <p:spPr>
            <a:xfrm>
              <a:off x="457200" y="5867400"/>
              <a:ext cx="378630" cy="492443"/>
            </a:xfrm>
            <a:prstGeom prst="rect">
              <a:avLst/>
            </a:prstGeom>
            <a:noFill/>
          </p:spPr>
          <p:txBody>
            <a:bodyPr wrap="none" rtlCol="0">
              <a:spAutoFit/>
            </a:bodyPr>
            <a:lstStyle/>
            <a:p>
              <a:r>
                <a:rPr lang="en-US" sz="2600" smtClean="0"/>
                <a:t>=</a:t>
              </a:r>
              <a:endParaRPr lang="en-US" sz="2600"/>
            </a:p>
          </p:txBody>
        </p:sp>
      </p:grpSp>
      <p:grpSp>
        <p:nvGrpSpPr>
          <p:cNvPr id="3" name="Group 164"/>
          <p:cNvGrpSpPr/>
          <p:nvPr/>
        </p:nvGrpSpPr>
        <p:grpSpPr>
          <a:xfrm>
            <a:off x="228600" y="6289357"/>
            <a:ext cx="698469" cy="568643"/>
            <a:chOff x="228600" y="6289357"/>
            <a:chExt cx="698469" cy="568643"/>
          </a:xfrm>
        </p:grpSpPr>
        <p:sp>
          <p:nvSpPr>
            <p:cNvPr id="162" name="Oval 161"/>
            <p:cNvSpPr/>
            <p:nvPr/>
          </p:nvSpPr>
          <p:spPr>
            <a:xfrm>
              <a:off x="228600" y="6449485"/>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3" name="Straight Arrow Connector 162"/>
            <p:cNvCxnSpPr/>
            <p:nvPr/>
          </p:nvCxnSpPr>
          <p:spPr>
            <a:xfrm rot="5400000" flipH="1" flipV="1">
              <a:off x="773875" y="6704806"/>
              <a:ext cx="304800" cy="1588"/>
            </a:xfrm>
            <a:prstGeom prst="straightConnector1">
              <a:avLst/>
            </a:prstGeom>
            <a:ln w="31750">
              <a:solidFill>
                <a:schemeClr val="tx1"/>
              </a:solidFill>
              <a:tailEnd type="arrow"/>
            </a:ln>
            <a:scene3d>
              <a:camera prst="orthographicFront">
                <a:rot lat="10800000" lon="0" rev="0"/>
              </a:camera>
              <a:lightRig rig="threePt" dir="t"/>
            </a:scene3d>
          </p:spPr>
          <p:style>
            <a:lnRef idx="1">
              <a:schemeClr val="accent1"/>
            </a:lnRef>
            <a:fillRef idx="0">
              <a:schemeClr val="accent1"/>
            </a:fillRef>
            <a:effectRef idx="0">
              <a:schemeClr val="accent1"/>
            </a:effectRef>
            <a:fontRef idx="minor">
              <a:schemeClr val="tx1"/>
            </a:fontRef>
          </p:style>
        </p:cxnSp>
        <p:sp>
          <p:nvSpPr>
            <p:cNvPr id="164" name="TextBox 163"/>
            <p:cNvSpPr txBox="1"/>
            <p:nvPr/>
          </p:nvSpPr>
          <p:spPr>
            <a:xfrm>
              <a:off x="457200" y="6289357"/>
              <a:ext cx="378630" cy="492443"/>
            </a:xfrm>
            <a:prstGeom prst="rect">
              <a:avLst/>
            </a:prstGeom>
            <a:noFill/>
          </p:spPr>
          <p:txBody>
            <a:bodyPr wrap="none" rtlCol="0">
              <a:spAutoFit/>
            </a:bodyPr>
            <a:lstStyle/>
            <a:p>
              <a:r>
                <a:rPr lang="en-US" sz="2600" smtClean="0"/>
                <a:t>=</a:t>
              </a:r>
              <a:endParaRPr lang="en-US" sz="2600"/>
            </a:p>
          </p:txBody>
        </p:sp>
      </p:grpSp>
      <p:grpSp>
        <p:nvGrpSpPr>
          <p:cNvPr id="4" name="Group 70"/>
          <p:cNvGrpSpPr/>
          <p:nvPr/>
        </p:nvGrpSpPr>
        <p:grpSpPr>
          <a:xfrm>
            <a:off x="76200" y="3276600"/>
            <a:ext cx="1466850" cy="2032000"/>
            <a:chOff x="76200" y="3276600"/>
            <a:chExt cx="1466850" cy="2032000"/>
          </a:xfrm>
        </p:grpSpPr>
        <p:grpSp>
          <p:nvGrpSpPr>
            <p:cNvPr id="5" name="Group 129"/>
            <p:cNvGrpSpPr/>
            <p:nvPr/>
          </p:nvGrpSpPr>
          <p:grpSpPr>
            <a:xfrm>
              <a:off x="76200" y="4800600"/>
              <a:ext cx="1466850" cy="508000"/>
              <a:chOff x="76200" y="4800600"/>
              <a:chExt cx="1466850" cy="508000"/>
            </a:xfrm>
          </p:grpSpPr>
          <p:sp>
            <p:nvSpPr>
              <p:cNvPr id="127" name="Rounded Rectangle 126"/>
              <p:cNvSpPr/>
              <p:nvPr/>
            </p:nvSpPr>
            <p:spPr>
              <a:xfrm>
                <a:off x="76200" y="4800600"/>
                <a:ext cx="1466850" cy="508000"/>
              </a:xfrm>
              <a:prstGeom prst="roundRect">
                <a:avLst/>
              </a:prstGeom>
              <a:solidFill>
                <a:srgbClr val="DDDD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89"/>
              <p:cNvGrpSpPr/>
              <p:nvPr/>
            </p:nvGrpSpPr>
            <p:grpSpPr>
              <a:xfrm>
                <a:off x="152400" y="4847110"/>
                <a:ext cx="1323308" cy="182090"/>
                <a:chOff x="152400" y="4847110"/>
                <a:chExt cx="1323308" cy="182090"/>
              </a:xfrm>
            </p:grpSpPr>
            <p:sp>
              <p:nvSpPr>
                <p:cNvPr id="38" name="Oval 37"/>
                <p:cNvSpPr/>
                <p:nvPr/>
              </p:nvSpPr>
              <p:spPr>
                <a:xfrm>
                  <a:off x="152400" y="4847184"/>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p:cNvSpPr/>
                <p:nvPr/>
              </p:nvSpPr>
              <p:spPr>
                <a:xfrm>
                  <a:off x="381000" y="4847110"/>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p:nvPr/>
              </p:nvSpPr>
              <p:spPr>
                <a:xfrm>
                  <a:off x="609600" y="48488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p:cNvSpPr/>
                <p:nvPr/>
              </p:nvSpPr>
              <p:spPr>
                <a:xfrm>
                  <a:off x="838200" y="4848817"/>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p:cNvSpPr/>
                <p:nvPr/>
              </p:nvSpPr>
              <p:spPr>
                <a:xfrm>
                  <a:off x="1066800" y="48488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p:cNvSpPr/>
                <p:nvPr/>
              </p:nvSpPr>
              <p:spPr>
                <a:xfrm>
                  <a:off x="1295400" y="4848817"/>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97"/>
              <p:cNvGrpSpPr/>
              <p:nvPr/>
            </p:nvGrpSpPr>
            <p:grpSpPr>
              <a:xfrm>
                <a:off x="152400" y="5075710"/>
                <a:ext cx="1323308" cy="182090"/>
                <a:chOff x="152400" y="5075710"/>
                <a:chExt cx="1323308" cy="182090"/>
              </a:xfrm>
            </p:grpSpPr>
            <p:sp>
              <p:nvSpPr>
                <p:cNvPr id="92" name="Oval 91"/>
                <p:cNvSpPr/>
                <p:nvPr/>
              </p:nvSpPr>
              <p:spPr>
                <a:xfrm>
                  <a:off x="152400" y="5075784"/>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p:cNvSpPr/>
                <p:nvPr/>
              </p:nvSpPr>
              <p:spPr>
                <a:xfrm>
                  <a:off x="381000" y="5075710"/>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p:nvPr/>
              </p:nvSpPr>
              <p:spPr>
                <a:xfrm>
                  <a:off x="609600" y="5077491"/>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p:cNvSpPr/>
                <p:nvPr/>
              </p:nvSpPr>
              <p:spPr>
                <a:xfrm>
                  <a:off x="838200" y="50774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p:cNvSpPr/>
                <p:nvPr/>
              </p:nvSpPr>
              <p:spPr>
                <a:xfrm>
                  <a:off x="1066800" y="5077491"/>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p:cNvSpPr/>
                <p:nvPr/>
              </p:nvSpPr>
              <p:spPr>
                <a:xfrm>
                  <a:off x="1295400" y="50774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167" name="Straight Arrow Connector 166"/>
            <p:cNvCxnSpPr>
              <a:stCxn id="127" idx="0"/>
            </p:cNvCxnSpPr>
            <p:nvPr/>
          </p:nvCxnSpPr>
          <p:spPr>
            <a:xfrm flipV="1">
              <a:off x="809625" y="3276600"/>
              <a:ext cx="104775" cy="15240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8" name="Group 69"/>
          <p:cNvGrpSpPr/>
          <p:nvPr/>
        </p:nvGrpSpPr>
        <p:grpSpPr>
          <a:xfrm>
            <a:off x="1200150" y="3429000"/>
            <a:ext cx="1466850" cy="2286000"/>
            <a:chOff x="1200150" y="3429000"/>
            <a:chExt cx="1466850" cy="2286000"/>
          </a:xfrm>
        </p:grpSpPr>
        <p:grpSp>
          <p:nvGrpSpPr>
            <p:cNvPr id="9" name="Group 128"/>
            <p:cNvGrpSpPr/>
            <p:nvPr/>
          </p:nvGrpSpPr>
          <p:grpSpPr>
            <a:xfrm>
              <a:off x="1200150" y="5397500"/>
              <a:ext cx="1466850" cy="317500"/>
              <a:chOff x="1143000" y="5467350"/>
              <a:chExt cx="1466850" cy="317500"/>
            </a:xfrm>
          </p:grpSpPr>
          <p:sp>
            <p:nvSpPr>
              <p:cNvPr id="128" name="Rounded Rectangle 127"/>
              <p:cNvSpPr/>
              <p:nvPr/>
            </p:nvSpPr>
            <p:spPr>
              <a:xfrm>
                <a:off x="1143000" y="5467350"/>
                <a:ext cx="1466850" cy="317500"/>
              </a:xfrm>
              <a:prstGeom prst="roundRect">
                <a:avLst/>
              </a:prstGeom>
              <a:solidFill>
                <a:srgbClr val="DDDD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p:nvPr/>
            </p:nvSpPr>
            <p:spPr>
              <a:xfrm>
                <a:off x="1219200" y="5532984"/>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p:cNvSpPr/>
              <p:nvPr/>
            </p:nvSpPr>
            <p:spPr>
              <a:xfrm>
                <a:off x="1447800" y="5532910"/>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p:cNvSpPr/>
              <p:nvPr/>
            </p:nvSpPr>
            <p:spPr>
              <a:xfrm>
                <a:off x="1676400" y="55346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a:xfrm>
                <a:off x="1905000" y="55346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p:cNvSpPr/>
              <p:nvPr/>
            </p:nvSpPr>
            <p:spPr>
              <a:xfrm>
                <a:off x="2133600" y="5534691"/>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p:cNvSpPr/>
              <p:nvPr/>
            </p:nvSpPr>
            <p:spPr>
              <a:xfrm>
                <a:off x="2362200" y="55346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69" name="Straight Arrow Connector 168"/>
            <p:cNvCxnSpPr>
              <a:stCxn id="128" idx="0"/>
            </p:cNvCxnSpPr>
            <p:nvPr/>
          </p:nvCxnSpPr>
          <p:spPr>
            <a:xfrm flipV="1">
              <a:off x="1933575" y="3429000"/>
              <a:ext cx="123825" cy="19685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0" name="Group 68"/>
          <p:cNvGrpSpPr/>
          <p:nvPr/>
        </p:nvGrpSpPr>
        <p:grpSpPr>
          <a:xfrm>
            <a:off x="2571750" y="3733800"/>
            <a:ext cx="1466850" cy="2590800"/>
            <a:chOff x="2571750" y="3733800"/>
            <a:chExt cx="1466850" cy="2590800"/>
          </a:xfrm>
        </p:grpSpPr>
        <p:grpSp>
          <p:nvGrpSpPr>
            <p:cNvPr id="11" name="Group 67"/>
            <p:cNvGrpSpPr/>
            <p:nvPr/>
          </p:nvGrpSpPr>
          <p:grpSpPr>
            <a:xfrm>
              <a:off x="2571750" y="5816600"/>
              <a:ext cx="1466850" cy="508000"/>
              <a:chOff x="2571750" y="5816600"/>
              <a:chExt cx="1466850" cy="508000"/>
            </a:xfrm>
          </p:grpSpPr>
          <p:sp>
            <p:nvSpPr>
              <p:cNvPr id="132" name="Rounded Rectangle 131"/>
              <p:cNvSpPr/>
              <p:nvPr/>
            </p:nvSpPr>
            <p:spPr>
              <a:xfrm>
                <a:off x="2571750" y="5816600"/>
                <a:ext cx="1466850" cy="508000"/>
              </a:xfrm>
              <a:prstGeom prst="roundRect">
                <a:avLst/>
              </a:prstGeom>
              <a:solidFill>
                <a:srgbClr val="DDDD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val 140"/>
              <p:cNvSpPr/>
              <p:nvPr/>
            </p:nvSpPr>
            <p:spPr>
              <a:xfrm>
                <a:off x="2647950" y="5863184"/>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Oval 141"/>
              <p:cNvSpPr/>
              <p:nvPr/>
            </p:nvSpPr>
            <p:spPr>
              <a:xfrm>
                <a:off x="2876550" y="5863110"/>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Oval 142"/>
              <p:cNvSpPr/>
              <p:nvPr/>
            </p:nvSpPr>
            <p:spPr>
              <a:xfrm>
                <a:off x="3105150" y="58648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Oval 143"/>
              <p:cNvSpPr/>
              <p:nvPr/>
            </p:nvSpPr>
            <p:spPr>
              <a:xfrm>
                <a:off x="3333750" y="5864817"/>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p:cNvSpPr/>
              <p:nvPr/>
            </p:nvSpPr>
            <p:spPr>
              <a:xfrm>
                <a:off x="3562350" y="58648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p:cNvSpPr/>
              <p:nvPr/>
            </p:nvSpPr>
            <p:spPr>
              <a:xfrm>
                <a:off x="3790950" y="58648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p:cNvSpPr/>
              <p:nvPr/>
            </p:nvSpPr>
            <p:spPr>
              <a:xfrm>
                <a:off x="2647950" y="6091784"/>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p:cNvSpPr/>
              <p:nvPr/>
            </p:nvSpPr>
            <p:spPr>
              <a:xfrm>
                <a:off x="2876550" y="6091710"/>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Oval 136"/>
              <p:cNvSpPr/>
              <p:nvPr/>
            </p:nvSpPr>
            <p:spPr>
              <a:xfrm>
                <a:off x="3105150" y="6093491"/>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Oval 137"/>
              <p:cNvSpPr/>
              <p:nvPr/>
            </p:nvSpPr>
            <p:spPr>
              <a:xfrm>
                <a:off x="3333750" y="60934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Oval 138"/>
              <p:cNvSpPr/>
              <p:nvPr/>
            </p:nvSpPr>
            <p:spPr>
              <a:xfrm>
                <a:off x="3562350" y="60934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39"/>
              <p:cNvSpPr/>
              <p:nvPr/>
            </p:nvSpPr>
            <p:spPr>
              <a:xfrm>
                <a:off x="3790950" y="60934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72" name="Straight Arrow Connector 171"/>
            <p:cNvCxnSpPr>
              <a:stCxn id="132" idx="0"/>
            </p:cNvCxnSpPr>
            <p:nvPr/>
          </p:nvCxnSpPr>
          <p:spPr>
            <a:xfrm flipV="1">
              <a:off x="3305175" y="3733800"/>
              <a:ext cx="200025" cy="20828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2" name="Group 66"/>
          <p:cNvGrpSpPr/>
          <p:nvPr/>
        </p:nvGrpSpPr>
        <p:grpSpPr>
          <a:xfrm>
            <a:off x="3638550" y="4114800"/>
            <a:ext cx="1466850" cy="2622550"/>
            <a:chOff x="3638550" y="4114800"/>
            <a:chExt cx="1466850" cy="2622550"/>
          </a:xfrm>
        </p:grpSpPr>
        <p:grpSp>
          <p:nvGrpSpPr>
            <p:cNvPr id="13" name="Group 65"/>
            <p:cNvGrpSpPr/>
            <p:nvPr/>
          </p:nvGrpSpPr>
          <p:grpSpPr>
            <a:xfrm>
              <a:off x="3638550" y="6419850"/>
              <a:ext cx="1466850" cy="317500"/>
              <a:chOff x="3638550" y="6419850"/>
              <a:chExt cx="1466850" cy="317500"/>
            </a:xfrm>
          </p:grpSpPr>
          <p:sp>
            <p:nvSpPr>
              <p:cNvPr id="148" name="Rounded Rectangle 147"/>
              <p:cNvSpPr/>
              <p:nvPr/>
            </p:nvSpPr>
            <p:spPr>
              <a:xfrm>
                <a:off x="3638550" y="6419850"/>
                <a:ext cx="1466850" cy="317500"/>
              </a:xfrm>
              <a:prstGeom prst="roundRect">
                <a:avLst/>
              </a:prstGeom>
              <a:solidFill>
                <a:srgbClr val="DDDD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148"/>
              <p:cNvSpPr/>
              <p:nvPr/>
            </p:nvSpPr>
            <p:spPr>
              <a:xfrm>
                <a:off x="3714750" y="6485484"/>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p:cNvSpPr/>
              <p:nvPr/>
            </p:nvSpPr>
            <p:spPr>
              <a:xfrm>
                <a:off x="3943350" y="6485410"/>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p:cNvSpPr/>
              <p:nvPr/>
            </p:nvSpPr>
            <p:spPr>
              <a:xfrm>
                <a:off x="4171950" y="64871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p:cNvSpPr/>
              <p:nvPr/>
            </p:nvSpPr>
            <p:spPr>
              <a:xfrm>
                <a:off x="4400550" y="64871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Oval 152"/>
              <p:cNvSpPr/>
              <p:nvPr/>
            </p:nvSpPr>
            <p:spPr>
              <a:xfrm>
                <a:off x="4629150" y="64871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Oval 153"/>
              <p:cNvSpPr/>
              <p:nvPr/>
            </p:nvSpPr>
            <p:spPr>
              <a:xfrm>
                <a:off x="4857750" y="64871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73" name="Straight Arrow Connector 172"/>
            <p:cNvCxnSpPr>
              <a:stCxn id="148" idx="0"/>
            </p:cNvCxnSpPr>
            <p:nvPr/>
          </p:nvCxnSpPr>
          <p:spPr>
            <a:xfrm flipV="1">
              <a:off x="4371975" y="4114800"/>
              <a:ext cx="123825" cy="230505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71" name="TextBox 70"/>
          <p:cNvSpPr txBox="1"/>
          <p:nvPr/>
        </p:nvSpPr>
        <p:spPr>
          <a:xfrm>
            <a:off x="457200" y="2971800"/>
            <a:ext cx="8229600" cy="892552"/>
          </a:xfrm>
          <a:prstGeom prst="rect">
            <a:avLst/>
          </a:prstGeom>
          <a:solidFill>
            <a:schemeClr val="bg1"/>
          </a:solidFill>
          <a:ln w="50800">
            <a:solidFill>
              <a:srgbClr val="C00000"/>
            </a:solidFill>
          </a:ln>
        </p:spPr>
        <p:txBody>
          <a:bodyPr wrap="square" rtlCol="0">
            <a:spAutoFit/>
          </a:bodyPr>
          <a:lstStyle/>
          <a:p>
            <a:pPr marL="0" lvl="2" algn="ctr"/>
            <a:r>
              <a:rPr lang="en-US" sz="2600" dirty="0" smtClean="0">
                <a:latin typeface="Calibri" pitchFamily="34" charset="0"/>
                <a:cs typeface="Arial" pitchFamily="34" charset="0"/>
              </a:rPr>
              <a:t>Steps are only present for AFM </a:t>
            </a:r>
            <a:r>
              <a:rPr lang="en-US" sz="2600" dirty="0" err="1" smtClean="0">
                <a:latin typeface="Calibri" pitchFamily="34" charset="0"/>
                <a:cs typeface="Arial" pitchFamily="34" charset="0"/>
              </a:rPr>
              <a:t>Ising</a:t>
            </a:r>
            <a:r>
              <a:rPr lang="en-US" sz="2600" dirty="0" smtClean="0">
                <a:latin typeface="Calibri" pitchFamily="34" charset="0"/>
                <a:cs typeface="Arial" pitchFamily="34" charset="0"/>
              </a:rPr>
              <a:t> models with </a:t>
            </a:r>
          </a:p>
          <a:p>
            <a:pPr marL="0" lvl="2" algn="ctr"/>
            <a:r>
              <a:rPr lang="en-US" sz="2600" dirty="0" smtClean="0">
                <a:solidFill>
                  <a:srgbClr val="9900FF"/>
                </a:solidFill>
                <a:latin typeface="Calibri" pitchFamily="34" charset="0"/>
                <a:cs typeface="Arial" pitchFamily="34" charset="0"/>
              </a:rPr>
              <a:t>long-range</a:t>
            </a:r>
            <a:r>
              <a:rPr lang="en-US" sz="2600" dirty="0" smtClean="0">
                <a:latin typeface="Calibri" pitchFamily="34" charset="0"/>
                <a:cs typeface="Arial" pitchFamily="34" charset="0"/>
              </a:rPr>
              <a:t> interactions</a:t>
            </a:r>
            <a:endParaRPr lang="en-US" dirty="0"/>
          </a:p>
        </p:txBody>
      </p:sp>
      <p:sp>
        <p:nvSpPr>
          <p:cNvPr id="76" name="Rectangle 75"/>
          <p:cNvSpPr/>
          <p:nvPr/>
        </p:nvSpPr>
        <p:spPr>
          <a:xfrm>
            <a:off x="5867400" y="6550223"/>
            <a:ext cx="3296287" cy="307777"/>
          </a:xfrm>
          <a:prstGeom prst="rect">
            <a:avLst/>
          </a:prstGeom>
        </p:spPr>
        <p:txBody>
          <a:bodyPr wrap="none">
            <a:spAutoFit/>
          </a:bodyPr>
          <a:lstStyle/>
          <a:p>
            <a:r>
              <a:rPr lang="en-US" sz="1400" dirty="0" smtClean="0">
                <a:latin typeface="+mj-lt"/>
              </a:rPr>
              <a:t>P. </a:t>
            </a:r>
            <a:r>
              <a:rPr lang="en-US" sz="1400" dirty="0" err="1" smtClean="0">
                <a:latin typeface="+mj-lt"/>
              </a:rPr>
              <a:t>Richerme</a:t>
            </a:r>
            <a:r>
              <a:rPr lang="en-US" sz="1400" dirty="0" smtClean="0">
                <a:latin typeface="+mj-lt"/>
              </a:rPr>
              <a:t> </a:t>
            </a:r>
            <a:r>
              <a:rPr lang="en-US" sz="1400" i="1" dirty="0" smtClean="0">
                <a:latin typeface="+mj-lt"/>
              </a:rPr>
              <a:t>et. al.</a:t>
            </a:r>
            <a:r>
              <a:rPr lang="en-US" sz="1400" dirty="0" smtClean="0">
                <a:latin typeface="+mj-lt"/>
              </a:rPr>
              <a:t>,</a:t>
            </a:r>
            <a:r>
              <a:rPr lang="en-US" sz="1400" i="1" dirty="0" smtClean="0">
                <a:latin typeface="+mj-lt"/>
              </a:rPr>
              <a:t> </a:t>
            </a:r>
            <a:r>
              <a:rPr lang="en-US" sz="1400" dirty="0" smtClean="0">
                <a:latin typeface="+mj-lt"/>
              </a:rPr>
              <a:t>PRL </a:t>
            </a:r>
            <a:r>
              <a:rPr lang="en-US" sz="1400" b="1" dirty="0" smtClean="0">
                <a:latin typeface="+mj-lt"/>
              </a:rPr>
              <a:t>111</a:t>
            </a:r>
            <a:r>
              <a:rPr lang="en-US" sz="1400" dirty="0" smtClean="0">
                <a:latin typeface="+mj-lt"/>
              </a:rPr>
              <a:t>, 100506 (2013)</a:t>
            </a:r>
            <a:endParaRPr lang="en-US" sz="1400" dirty="0">
              <a:latin typeface="+mj-lt"/>
            </a:endParaRPr>
          </a:p>
        </p:txBody>
      </p:sp>
      <p:graphicFrame>
        <p:nvGraphicFramePr>
          <p:cNvPr id="757763" name="Object 3"/>
          <p:cNvGraphicFramePr>
            <a:graphicFrameLocks noChangeAspect="1"/>
          </p:cNvGraphicFramePr>
          <p:nvPr/>
        </p:nvGraphicFramePr>
        <p:xfrm>
          <a:off x="2495550" y="1185863"/>
          <a:ext cx="3981450" cy="800100"/>
        </p:xfrm>
        <a:graphic>
          <a:graphicData uri="http://schemas.openxmlformats.org/presentationml/2006/ole">
            <p:oleObj spid="_x0000_s757763" name="Equation" r:id="rId6" imgW="1930320" imgH="368280" progId="Equation.3">
              <p:embed/>
            </p:oleObj>
          </a:graphicData>
        </a:graphic>
      </p:graphicFrame>
    </p:spTree>
    <p:extLst>
      <p:ext uri="{BB962C8B-B14F-4D97-AF65-F5344CB8AC3E}">
        <p14:creationId xmlns="" xmlns:p14="http://schemas.microsoft.com/office/powerpoint/2010/main" val="2085181461"/>
      </p:ext>
    </p:extLst>
  </p:cSld>
  <p:clrMapOvr>
    <a:masterClrMapping/>
  </p:clrMapOvr>
  <p:transition advTm="20499"/>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5" name="Picture 3"/>
          <p:cNvPicPr>
            <a:picLocks noChangeAspect="1" noChangeArrowheads="1"/>
          </p:cNvPicPr>
          <p:nvPr/>
        </p:nvPicPr>
        <p:blipFill>
          <a:blip r:embed="rId4" cstate="print"/>
          <a:srcRect/>
          <a:stretch>
            <a:fillRect/>
          </a:stretch>
        </p:blipFill>
        <p:spPr bwMode="auto">
          <a:xfrm>
            <a:off x="0" y="2286000"/>
            <a:ext cx="4708420" cy="2551176"/>
          </a:xfrm>
          <a:prstGeom prst="rect">
            <a:avLst/>
          </a:prstGeom>
          <a:noFill/>
          <a:ln w="9525">
            <a:noFill/>
            <a:miter lim="800000"/>
            <a:headEnd/>
            <a:tailEnd/>
          </a:ln>
        </p:spPr>
      </p:pic>
      <p:sp>
        <p:nvSpPr>
          <p:cNvPr id="19" name="Title 1"/>
          <p:cNvSpPr>
            <a:spLocks noGrp="1"/>
          </p:cNvSpPr>
          <p:nvPr>
            <p:ph type="title"/>
          </p:nvPr>
        </p:nvSpPr>
        <p:spPr>
          <a:xfrm>
            <a:off x="457200" y="152400"/>
            <a:ext cx="8229600" cy="563562"/>
          </a:xfrm>
        </p:spPr>
        <p:txBody>
          <a:bodyPr/>
          <a:lstStyle/>
          <a:p>
            <a:r>
              <a:rPr lang="en-US" smtClean="0"/>
              <a:t>AFM Ising Model with a Longitudinal Field</a:t>
            </a:r>
            <a:endParaRPr lang="en-US" dirty="0"/>
          </a:p>
        </p:txBody>
      </p:sp>
      <p:sp>
        <p:nvSpPr>
          <p:cNvPr id="24" name="Content Placeholder 12"/>
          <p:cNvSpPr>
            <a:spLocks noGrp="1"/>
          </p:cNvSpPr>
          <p:nvPr>
            <p:ph idx="1"/>
          </p:nvPr>
        </p:nvSpPr>
        <p:spPr>
          <a:xfrm>
            <a:off x="457200" y="1219200"/>
            <a:ext cx="8229600" cy="5486400"/>
          </a:xfrm>
        </p:spPr>
        <p:txBody>
          <a:bodyPr/>
          <a:lstStyle/>
          <a:p>
            <a:pPr marL="0" indent="0">
              <a:buNone/>
            </a:pPr>
            <a:endParaRPr lang="en-US" sz="2600" dirty="0" smtClean="0">
              <a:latin typeface="+mj-lt"/>
            </a:endParaRPr>
          </a:p>
          <a:p>
            <a:pPr marL="0" indent="0">
              <a:buNone/>
            </a:pPr>
            <a:endParaRPr lang="en-US" sz="2600" dirty="0" smtClean="0">
              <a:latin typeface="+mj-lt"/>
            </a:endParaRPr>
          </a:p>
          <a:p>
            <a:pPr marL="0" indent="0">
              <a:buNone/>
            </a:pPr>
            <a:endParaRPr lang="en-US" sz="2600" dirty="0" smtClean="0">
              <a:latin typeface="+mj-lt"/>
            </a:endParaRPr>
          </a:p>
          <a:p>
            <a:pPr marL="0" indent="0">
              <a:buNone/>
            </a:pPr>
            <a:endParaRPr lang="en-US" sz="2600" dirty="0" smtClean="0">
              <a:latin typeface="+mj-lt"/>
            </a:endParaRPr>
          </a:p>
          <a:p>
            <a:pPr>
              <a:buNone/>
            </a:pPr>
            <a:endParaRPr lang="en-US" dirty="0" smtClean="0"/>
          </a:p>
          <a:p>
            <a:pPr>
              <a:buNone/>
            </a:pPr>
            <a:endParaRPr lang="en-US" dirty="0" smtClean="0"/>
          </a:p>
        </p:txBody>
      </p:sp>
      <p:grpSp>
        <p:nvGrpSpPr>
          <p:cNvPr id="2" name="Group 159"/>
          <p:cNvGrpSpPr/>
          <p:nvPr/>
        </p:nvGrpSpPr>
        <p:grpSpPr>
          <a:xfrm>
            <a:off x="228600" y="5867400"/>
            <a:ext cx="686594" cy="492443"/>
            <a:chOff x="228600" y="5867400"/>
            <a:chExt cx="686594" cy="492443"/>
          </a:xfrm>
        </p:grpSpPr>
        <p:sp>
          <p:nvSpPr>
            <p:cNvPr id="74" name="Oval 73"/>
            <p:cNvSpPr/>
            <p:nvPr/>
          </p:nvSpPr>
          <p:spPr>
            <a:xfrm>
              <a:off x="228600" y="6027528"/>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Arrow Connector 74"/>
            <p:cNvCxnSpPr/>
            <p:nvPr/>
          </p:nvCxnSpPr>
          <p:spPr>
            <a:xfrm rot="5400000" flipH="1" flipV="1">
              <a:off x="762000" y="6095206"/>
              <a:ext cx="304800" cy="1588"/>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8" name="TextBox 157"/>
            <p:cNvSpPr txBox="1"/>
            <p:nvPr/>
          </p:nvSpPr>
          <p:spPr>
            <a:xfrm>
              <a:off x="457200" y="5867400"/>
              <a:ext cx="378630" cy="492443"/>
            </a:xfrm>
            <a:prstGeom prst="rect">
              <a:avLst/>
            </a:prstGeom>
            <a:noFill/>
          </p:spPr>
          <p:txBody>
            <a:bodyPr wrap="none" rtlCol="0">
              <a:spAutoFit/>
            </a:bodyPr>
            <a:lstStyle/>
            <a:p>
              <a:r>
                <a:rPr lang="en-US" sz="2600" smtClean="0"/>
                <a:t>=</a:t>
              </a:r>
              <a:endParaRPr lang="en-US" sz="2600"/>
            </a:p>
          </p:txBody>
        </p:sp>
      </p:grpSp>
      <p:grpSp>
        <p:nvGrpSpPr>
          <p:cNvPr id="3" name="Group 164"/>
          <p:cNvGrpSpPr/>
          <p:nvPr/>
        </p:nvGrpSpPr>
        <p:grpSpPr>
          <a:xfrm>
            <a:off x="228600" y="6289357"/>
            <a:ext cx="698469" cy="568643"/>
            <a:chOff x="228600" y="6289357"/>
            <a:chExt cx="698469" cy="568643"/>
          </a:xfrm>
        </p:grpSpPr>
        <p:sp>
          <p:nvSpPr>
            <p:cNvPr id="162" name="Oval 161"/>
            <p:cNvSpPr/>
            <p:nvPr/>
          </p:nvSpPr>
          <p:spPr>
            <a:xfrm>
              <a:off x="228600" y="6449485"/>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3" name="Straight Arrow Connector 162"/>
            <p:cNvCxnSpPr/>
            <p:nvPr/>
          </p:nvCxnSpPr>
          <p:spPr>
            <a:xfrm rot="5400000" flipH="1" flipV="1">
              <a:off x="773875" y="6704806"/>
              <a:ext cx="304800" cy="1588"/>
            </a:xfrm>
            <a:prstGeom prst="straightConnector1">
              <a:avLst/>
            </a:prstGeom>
            <a:ln w="31750">
              <a:solidFill>
                <a:schemeClr val="tx1"/>
              </a:solidFill>
              <a:tailEnd type="arrow"/>
            </a:ln>
            <a:scene3d>
              <a:camera prst="orthographicFront">
                <a:rot lat="10800000" lon="0" rev="0"/>
              </a:camera>
              <a:lightRig rig="threePt" dir="t"/>
            </a:scene3d>
          </p:spPr>
          <p:style>
            <a:lnRef idx="1">
              <a:schemeClr val="accent1"/>
            </a:lnRef>
            <a:fillRef idx="0">
              <a:schemeClr val="accent1"/>
            </a:fillRef>
            <a:effectRef idx="0">
              <a:schemeClr val="accent1"/>
            </a:effectRef>
            <a:fontRef idx="minor">
              <a:schemeClr val="tx1"/>
            </a:fontRef>
          </p:style>
        </p:cxnSp>
        <p:sp>
          <p:nvSpPr>
            <p:cNvPr id="164" name="TextBox 163"/>
            <p:cNvSpPr txBox="1"/>
            <p:nvPr/>
          </p:nvSpPr>
          <p:spPr>
            <a:xfrm>
              <a:off x="457200" y="6289357"/>
              <a:ext cx="378630" cy="492443"/>
            </a:xfrm>
            <a:prstGeom prst="rect">
              <a:avLst/>
            </a:prstGeom>
            <a:noFill/>
          </p:spPr>
          <p:txBody>
            <a:bodyPr wrap="none" rtlCol="0">
              <a:spAutoFit/>
            </a:bodyPr>
            <a:lstStyle/>
            <a:p>
              <a:r>
                <a:rPr lang="en-US" sz="2600" smtClean="0"/>
                <a:t>=</a:t>
              </a:r>
              <a:endParaRPr lang="en-US" sz="2600"/>
            </a:p>
          </p:txBody>
        </p:sp>
      </p:grpSp>
      <p:grpSp>
        <p:nvGrpSpPr>
          <p:cNvPr id="4" name="Group 66"/>
          <p:cNvGrpSpPr/>
          <p:nvPr/>
        </p:nvGrpSpPr>
        <p:grpSpPr>
          <a:xfrm>
            <a:off x="3638550" y="4114800"/>
            <a:ext cx="1466850" cy="2622550"/>
            <a:chOff x="3638550" y="4114800"/>
            <a:chExt cx="1466850" cy="2622550"/>
          </a:xfrm>
        </p:grpSpPr>
        <p:grpSp>
          <p:nvGrpSpPr>
            <p:cNvPr id="5" name="Group 65"/>
            <p:cNvGrpSpPr/>
            <p:nvPr/>
          </p:nvGrpSpPr>
          <p:grpSpPr>
            <a:xfrm>
              <a:off x="3638550" y="6419850"/>
              <a:ext cx="1466850" cy="317500"/>
              <a:chOff x="3638550" y="6419850"/>
              <a:chExt cx="1466850" cy="317500"/>
            </a:xfrm>
          </p:grpSpPr>
          <p:sp>
            <p:nvSpPr>
              <p:cNvPr id="148" name="Rounded Rectangle 147"/>
              <p:cNvSpPr/>
              <p:nvPr/>
            </p:nvSpPr>
            <p:spPr>
              <a:xfrm>
                <a:off x="3638550" y="6419850"/>
                <a:ext cx="1466850" cy="317500"/>
              </a:xfrm>
              <a:prstGeom prst="roundRect">
                <a:avLst/>
              </a:prstGeom>
              <a:solidFill>
                <a:srgbClr val="DDDD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148"/>
              <p:cNvSpPr/>
              <p:nvPr/>
            </p:nvSpPr>
            <p:spPr>
              <a:xfrm>
                <a:off x="3714750" y="6485484"/>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p:cNvSpPr/>
              <p:nvPr/>
            </p:nvSpPr>
            <p:spPr>
              <a:xfrm>
                <a:off x="3943350" y="6485410"/>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p:cNvSpPr/>
              <p:nvPr/>
            </p:nvSpPr>
            <p:spPr>
              <a:xfrm>
                <a:off x="4171950" y="64871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p:cNvSpPr/>
              <p:nvPr/>
            </p:nvSpPr>
            <p:spPr>
              <a:xfrm>
                <a:off x="4400550" y="64871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Oval 152"/>
              <p:cNvSpPr/>
              <p:nvPr/>
            </p:nvSpPr>
            <p:spPr>
              <a:xfrm>
                <a:off x="4629150" y="64871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Oval 153"/>
              <p:cNvSpPr/>
              <p:nvPr/>
            </p:nvSpPr>
            <p:spPr>
              <a:xfrm>
                <a:off x="4857750" y="64871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73" name="Straight Arrow Connector 172"/>
            <p:cNvCxnSpPr>
              <a:stCxn id="148" idx="0"/>
            </p:cNvCxnSpPr>
            <p:nvPr/>
          </p:nvCxnSpPr>
          <p:spPr>
            <a:xfrm flipV="1">
              <a:off x="4371975" y="4114800"/>
              <a:ext cx="123825" cy="230505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76" name="Rectangle 75"/>
          <p:cNvSpPr/>
          <p:nvPr/>
        </p:nvSpPr>
        <p:spPr>
          <a:xfrm>
            <a:off x="5867400" y="6550223"/>
            <a:ext cx="3296287" cy="307777"/>
          </a:xfrm>
          <a:prstGeom prst="rect">
            <a:avLst/>
          </a:prstGeom>
        </p:spPr>
        <p:txBody>
          <a:bodyPr wrap="none">
            <a:spAutoFit/>
          </a:bodyPr>
          <a:lstStyle/>
          <a:p>
            <a:r>
              <a:rPr lang="en-US" sz="1400" dirty="0" smtClean="0">
                <a:latin typeface="+mj-lt"/>
              </a:rPr>
              <a:t>P. </a:t>
            </a:r>
            <a:r>
              <a:rPr lang="en-US" sz="1400" dirty="0" err="1" smtClean="0">
                <a:latin typeface="+mj-lt"/>
              </a:rPr>
              <a:t>Richerme</a:t>
            </a:r>
            <a:r>
              <a:rPr lang="en-US" sz="1400" dirty="0" smtClean="0">
                <a:latin typeface="+mj-lt"/>
              </a:rPr>
              <a:t> </a:t>
            </a:r>
            <a:r>
              <a:rPr lang="en-US" sz="1400" i="1" dirty="0" smtClean="0">
                <a:latin typeface="+mj-lt"/>
              </a:rPr>
              <a:t>et. al.</a:t>
            </a:r>
            <a:r>
              <a:rPr lang="en-US" sz="1400" dirty="0" smtClean="0">
                <a:latin typeface="+mj-lt"/>
              </a:rPr>
              <a:t>,</a:t>
            </a:r>
            <a:r>
              <a:rPr lang="en-US" sz="1400" i="1" dirty="0" smtClean="0">
                <a:latin typeface="+mj-lt"/>
              </a:rPr>
              <a:t> </a:t>
            </a:r>
            <a:r>
              <a:rPr lang="en-US" sz="1400" dirty="0" smtClean="0">
                <a:latin typeface="+mj-lt"/>
              </a:rPr>
              <a:t>PRL </a:t>
            </a:r>
            <a:r>
              <a:rPr lang="en-US" sz="1400" b="1" dirty="0" smtClean="0">
                <a:latin typeface="+mj-lt"/>
              </a:rPr>
              <a:t>111</a:t>
            </a:r>
            <a:r>
              <a:rPr lang="en-US" sz="1400" dirty="0" smtClean="0">
                <a:latin typeface="+mj-lt"/>
              </a:rPr>
              <a:t>, 100506 (2013)</a:t>
            </a:r>
            <a:endParaRPr lang="en-US" sz="1400" dirty="0">
              <a:latin typeface="+mj-lt"/>
            </a:endParaRPr>
          </a:p>
        </p:txBody>
      </p:sp>
      <p:graphicFrame>
        <p:nvGraphicFramePr>
          <p:cNvPr id="757763" name="Object 3"/>
          <p:cNvGraphicFramePr>
            <a:graphicFrameLocks noChangeAspect="1"/>
          </p:cNvGraphicFramePr>
          <p:nvPr/>
        </p:nvGraphicFramePr>
        <p:xfrm>
          <a:off x="2495550" y="1185863"/>
          <a:ext cx="3981450" cy="800100"/>
        </p:xfrm>
        <a:graphic>
          <a:graphicData uri="http://schemas.openxmlformats.org/presentationml/2006/ole">
            <p:oleObj spid="_x0000_s829442" name="Equation" r:id="rId5" imgW="1930320" imgH="368280" progId="Equation.3">
              <p:embed/>
            </p:oleObj>
          </a:graphicData>
        </a:graphic>
      </p:graphicFrame>
      <p:sp>
        <p:nvSpPr>
          <p:cNvPr id="77" name="TextBox 76"/>
          <p:cNvSpPr txBox="1"/>
          <p:nvPr/>
        </p:nvSpPr>
        <p:spPr>
          <a:xfrm>
            <a:off x="533400" y="1219200"/>
            <a:ext cx="1219200" cy="492443"/>
          </a:xfrm>
          <a:prstGeom prst="rect">
            <a:avLst/>
          </a:prstGeom>
          <a:solidFill>
            <a:schemeClr val="bg1"/>
          </a:solidFill>
          <a:ln w="50800">
            <a:solidFill>
              <a:srgbClr val="C00000"/>
            </a:solidFill>
          </a:ln>
        </p:spPr>
        <p:txBody>
          <a:bodyPr wrap="square" rtlCol="0">
            <a:spAutoFit/>
          </a:bodyPr>
          <a:lstStyle/>
          <a:p>
            <a:pPr marL="0" lvl="2" algn="ctr"/>
            <a:r>
              <a:rPr lang="en-US" sz="2600" dirty="0" smtClean="0">
                <a:latin typeface="Calibri" pitchFamily="34" charset="0"/>
                <a:cs typeface="Arial" pitchFamily="34" charset="0"/>
              </a:rPr>
              <a:t>T = 0</a:t>
            </a:r>
            <a:endParaRPr lang="en-US" dirty="0"/>
          </a:p>
        </p:txBody>
      </p:sp>
      <p:cxnSp>
        <p:nvCxnSpPr>
          <p:cNvPr id="79" name="Straight Connector 78"/>
          <p:cNvCxnSpPr/>
          <p:nvPr/>
        </p:nvCxnSpPr>
        <p:spPr>
          <a:xfrm flipH="1" flipV="1">
            <a:off x="923925" y="2295525"/>
            <a:ext cx="3777102" cy="183890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105400" y="2231648"/>
            <a:ext cx="3657600" cy="892552"/>
          </a:xfrm>
          <a:prstGeom prst="rect">
            <a:avLst/>
          </a:prstGeom>
          <a:solidFill>
            <a:schemeClr val="bg1"/>
          </a:solidFill>
          <a:ln w="50800">
            <a:noFill/>
          </a:ln>
        </p:spPr>
        <p:txBody>
          <a:bodyPr wrap="square" rtlCol="0">
            <a:spAutoFit/>
          </a:bodyPr>
          <a:lstStyle/>
          <a:p>
            <a:pPr marL="0" lvl="2" algn="ctr"/>
            <a:r>
              <a:rPr lang="en-US" sz="2600" dirty="0" smtClean="0">
                <a:latin typeface="Calibri" pitchFamily="34" charset="0"/>
                <a:cs typeface="Arial" pitchFamily="34" charset="0"/>
              </a:rPr>
              <a:t>No </a:t>
            </a:r>
            <a:r>
              <a:rPr lang="en-US" sz="2600" dirty="0" smtClean="0">
                <a:solidFill>
                  <a:srgbClr val="0000FF"/>
                </a:solidFill>
                <a:latin typeface="Calibri" pitchFamily="34" charset="0"/>
                <a:cs typeface="Arial" pitchFamily="34" charset="0"/>
              </a:rPr>
              <a:t>thermal fluctuations </a:t>
            </a:r>
            <a:r>
              <a:rPr lang="en-US" sz="2600" dirty="0" smtClean="0">
                <a:latin typeface="Calibri" pitchFamily="34" charset="0"/>
                <a:cs typeface="Arial" pitchFamily="34" charset="0"/>
              </a:rPr>
              <a:t>to drive phase transitions</a:t>
            </a:r>
            <a:endParaRPr lang="en-US" dirty="0"/>
          </a:p>
        </p:txBody>
      </p:sp>
      <p:cxnSp>
        <p:nvCxnSpPr>
          <p:cNvPr id="28" name="Straight Arrow Connector 27"/>
          <p:cNvCxnSpPr/>
          <p:nvPr/>
        </p:nvCxnSpPr>
        <p:spPr>
          <a:xfrm>
            <a:off x="6858000" y="3200400"/>
            <a:ext cx="0" cy="8382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105400" y="4289048"/>
            <a:ext cx="3657600" cy="892552"/>
          </a:xfrm>
          <a:prstGeom prst="rect">
            <a:avLst/>
          </a:prstGeom>
          <a:solidFill>
            <a:schemeClr val="bg1"/>
          </a:solidFill>
          <a:ln w="50800">
            <a:noFill/>
          </a:ln>
        </p:spPr>
        <p:txBody>
          <a:bodyPr wrap="square" rtlCol="0">
            <a:spAutoFit/>
          </a:bodyPr>
          <a:lstStyle/>
          <a:p>
            <a:pPr marL="0" lvl="2" algn="ctr"/>
            <a:r>
              <a:rPr lang="en-US" sz="2600" dirty="0" smtClean="0">
                <a:latin typeface="Calibri" pitchFamily="34" charset="0"/>
                <a:cs typeface="Arial" pitchFamily="34" charset="0"/>
              </a:rPr>
              <a:t>System remains in the same phase</a:t>
            </a:r>
            <a:endParaRPr lang="en-US" dirty="0"/>
          </a:p>
        </p:txBody>
      </p:sp>
      <p:grpSp>
        <p:nvGrpSpPr>
          <p:cNvPr id="6" name="Group 66"/>
          <p:cNvGrpSpPr/>
          <p:nvPr/>
        </p:nvGrpSpPr>
        <p:grpSpPr>
          <a:xfrm>
            <a:off x="2590800" y="3549650"/>
            <a:ext cx="1466850" cy="2622550"/>
            <a:chOff x="3638550" y="4114800"/>
            <a:chExt cx="1466850" cy="2622550"/>
          </a:xfrm>
        </p:grpSpPr>
        <p:grpSp>
          <p:nvGrpSpPr>
            <p:cNvPr id="7" name="Group 65"/>
            <p:cNvGrpSpPr/>
            <p:nvPr/>
          </p:nvGrpSpPr>
          <p:grpSpPr>
            <a:xfrm>
              <a:off x="3638550" y="6419850"/>
              <a:ext cx="1466850" cy="317500"/>
              <a:chOff x="3638550" y="6419850"/>
              <a:chExt cx="1466850" cy="317500"/>
            </a:xfrm>
          </p:grpSpPr>
          <p:sp>
            <p:nvSpPr>
              <p:cNvPr id="35" name="Rounded Rectangle 34"/>
              <p:cNvSpPr/>
              <p:nvPr/>
            </p:nvSpPr>
            <p:spPr>
              <a:xfrm>
                <a:off x="3638550" y="6419850"/>
                <a:ext cx="1466850" cy="317500"/>
              </a:xfrm>
              <a:prstGeom prst="roundRect">
                <a:avLst/>
              </a:prstGeom>
              <a:solidFill>
                <a:srgbClr val="DDDD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714750" y="6485484"/>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43350" y="6485410"/>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4171950" y="64871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4400550" y="64871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4629150" y="64871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857750" y="64871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 name="Straight Arrow Connector 33"/>
            <p:cNvCxnSpPr>
              <a:stCxn id="35" idx="0"/>
            </p:cNvCxnSpPr>
            <p:nvPr/>
          </p:nvCxnSpPr>
          <p:spPr>
            <a:xfrm flipV="1">
              <a:off x="4371975" y="4114800"/>
              <a:ext cx="123825" cy="230505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43" name="Group 66"/>
          <p:cNvGrpSpPr/>
          <p:nvPr/>
        </p:nvGrpSpPr>
        <p:grpSpPr>
          <a:xfrm>
            <a:off x="1438275" y="2987675"/>
            <a:ext cx="1466850" cy="2622550"/>
            <a:chOff x="3638550" y="4114800"/>
            <a:chExt cx="1466850" cy="2622550"/>
          </a:xfrm>
        </p:grpSpPr>
        <p:grpSp>
          <p:nvGrpSpPr>
            <p:cNvPr id="44" name="Group 65"/>
            <p:cNvGrpSpPr/>
            <p:nvPr/>
          </p:nvGrpSpPr>
          <p:grpSpPr>
            <a:xfrm>
              <a:off x="3638550" y="6419850"/>
              <a:ext cx="1466850" cy="317500"/>
              <a:chOff x="3638550" y="6419850"/>
              <a:chExt cx="1466850" cy="317500"/>
            </a:xfrm>
          </p:grpSpPr>
          <p:sp>
            <p:nvSpPr>
              <p:cNvPr id="46" name="Rounded Rectangle 45"/>
              <p:cNvSpPr/>
              <p:nvPr/>
            </p:nvSpPr>
            <p:spPr>
              <a:xfrm>
                <a:off x="3638550" y="6419850"/>
                <a:ext cx="1466850" cy="317500"/>
              </a:xfrm>
              <a:prstGeom prst="roundRect">
                <a:avLst/>
              </a:prstGeom>
              <a:solidFill>
                <a:srgbClr val="DDDD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714750" y="6485484"/>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943350" y="6485410"/>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4171950" y="64871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4400550" y="64871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4629150" y="64871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4857750" y="64871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5" name="Straight Arrow Connector 44"/>
            <p:cNvCxnSpPr>
              <a:stCxn id="46" idx="0"/>
            </p:cNvCxnSpPr>
            <p:nvPr/>
          </p:nvCxnSpPr>
          <p:spPr>
            <a:xfrm flipV="1">
              <a:off x="4371975" y="4114800"/>
              <a:ext cx="123825" cy="230505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53" name="Group 66"/>
          <p:cNvGrpSpPr/>
          <p:nvPr/>
        </p:nvGrpSpPr>
        <p:grpSpPr>
          <a:xfrm>
            <a:off x="152400" y="2362200"/>
            <a:ext cx="1466850" cy="2622550"/>
            <a:chOff x="3638550" y="4114800"/>
            <a:chExt cx="1466850" cy="2622550"/>
          </a:xfrm>
        </p:grpSpPr>
        <p:grpSp>
          <p:nvGrpSpPr>
            <p:cNvPr id="54" name="Group 65"/>
            <p:cNvGrpSpPr/>
            <p:nvPr/>
          </p:nvGrpSpPr>
          <p:grpSpPr>
            <a:xfrm>
              <a:off x="3638550" y="6419850"/>
              <a:ext cx="1466850" cy="317500"/>
              <a:chOff x="3638550" y="6419850"/>
              <a:chExt cx="1466850" cy="317500"/>
            </a:xfrm>
          </p:grpSpPr>
          <p:sp>
            <p:nvSpPr>
              <p:cNvPr id="56" name="Rounded Rectangle 55"/>
              <p:cNvSpPr/>
              <p:nvPr/>
            </p:nvSpPr>
            <p:spPr>
              <a:xfrm>
                <a:off x="3638550" y="6419850"/>
                <a:ext cx="1466850" cy="317500"/>
              </a:xfrm>
              <a:prstGeom prst="roundRect">
                <a:avLst/>
              </a:prstGeom>
              <a:solidFill>
                <a:srgbClr val="DDDD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3714750" y="6485484"/>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3943350" y="6485410"/>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4171950" y="64871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4400550" y="64871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4629150" y="64871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4857750" y="64871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5" name="Straight Arrow Connector 54"/>
            <p:cNvCxnSpPr>
              <a:stCxn id="56" idx="0"/>
            </p:cNvCxnSpPr>
            <p:nvPr/>
          </p:nvCxnSpPr>
          <p:spPr>
            <a:xfrm flipV="1">
              <a:off x="4371975" y="4114800"/>
              <a:ext cx="123825" cy="230505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 xmlns:p14="http://schemas.microsoft.com/office/powerpoint/2010/main" val="2085181461"/>
      </p:ext>
    </p:extLst>
  </p:cSld>
  <p:clrMapOvr>
    <a:masterClrMapping/>
  </p:clrMapOvr>
  <p:transition advTm="741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5" name="Picture 3"/>
          <p:cNvPicPr>
            <a:picLocks noChangeAspect="1" noChangeArrowheads="1"/>
          </p:cNvPicPr>
          <p:nvPr/>
        </p:nvPicPr>
        <p:blipFill>
          <a:blip r:embed="rId4" cstate="print"/>
          <a:srcRect/>
          <a:stretch>
            <a:fillRect/>
          </a:stretch>
        </p:blipFill>
        <p:spPr bwMode="auto">
          <a:xfrm>
            <a:off x="0" y="2286000"/>
            <a:ext cx="4708420" cy="2551176"/>
          </a:xfrm>
          <a:prstGeom prst="rect">
            <a:avLst/>
          </a:prstGeom>
          <a:noFill/>
          <a:ln w="9525">
            <a:noFill/>
            <a:miter lim="800000"/>
            <a:headEnd/>
            <a:tailEnd/>
          </a:ln>
        </p:spPr>
      </p:pic>
      <p:sp>
        <p:nvSpPr>
          <p:cNvPr id="19" name="Title 1"/>
          <p:cNvSpPr>
            <a:spLocks noGrp="1"/>
          </p:cNvSpPr>
          <p:nvPr>
            <p:ph type="title"/>
          </p:nvPr>
        </p:nvSpPr>
        <p:spPr>
          <a:xfrm>
            <a:off x="457200" y="152400"/>
            <a:ext cx="8229600" cy="563562"/>
          </a:xfrm>
        </p:spPr>
        <p:txBody>
          <a:bodyPr/>
          <a:lstStyle/>
          <a:p>
            <a:r>
              <a:rPr lang="en-US" smtClean="0"/>
              <a:t>AFM Ising Model with a Longitudinal Field</a:t>
            </a:r>
            <a:endParaRPr lang="en-US" dirty="0"/>
          </a:p>
        </p:txBody>
      </p:sp>
      <p:sp>
        <p:nvSpPr>
          <p:cNvPr id="24" name="Content Placeholder 12"/>
          <p:cNvSpPr>
            <a:spLocks noGrp="1"/>
          </p:cNvSpPr>
          <p:nvPr>
            <p:ph idx="1"/>
          </p:nvPr>
        </p:nvSpPr>
        <p:spPr>
          <a:xfrm>
            <a:off x="457200" y="1219200"/>
            <a:ext cx="8229600" cy="5486400"/>
          </a:xfrm>
        </p:spPr>
        <p:txBody>
          <a:bodyPr/>
          <a:lstStyle/>
          <a:p>
            <a:pPr marL="0" indent="0">
              <a:buNone/>
            </a:pPr>
            <a:endParaRPr lang="en-US" sz="2600" dirty="0" smtClean="0">
              <a:latin typeface="+mj-lt"/>
            </a:endParaRPr>
          </a:p>
          <a:p>
            <a:pPr marL="0" indent="0">
              <a:buNone/>
            </a:pPr>
            <a:endParaRPr lang="en-US" sz="2600" dirty="0" smtClean="0">
              <a:latin typeface="+mj-lt"/>
            </a:endParaRPr>
          </a:p>
          <a:p>
            <a:pPr marL="0" indent="0">
              <a:buNone/>
            </a:pPr>
            <a:endParaRPr lang="en-US" sz="2600" dirty="0" smtClean="0">
              <a:latin typeface="+mj-lt"/>
            </a:endParaRPr>
          </a:p>
          <a:p>
            <a:pPr marL="0" indent="0">
              <a:buNone/>
            </a:pPr>
            <a:endParaRPr lang="en-US" sz="2600" dirty="0" smtClean="0">
              <a:latin typeface="+mj-lt"/>
            </a:endParaRPr>
          </a:p>
          <a:p>
            <a:pPr>
              <a:buNone/>
            </a:pPr>
            <a:endParaRPr lang="en-US" dirty="0" smtClean="0"/>
          </a:p>
          <a:p>
            <a:pPr>
              <a:buNone/>
            </a:pPr>
            <a:endParaRPr lang="en-US" dirty="0" smtClean="0"/>
          </a:p>
        </p:txBody>
      </p:sp>
      <p:grpSp>
        <p:nvGrpSpPr>
          <p:cNvPr id="2" name="Group 159"/>
          <p:cNvGrpSpPr/>
          <p:nvPr/>
        </p:nvGrpSpPr>
        <p:grpSpPr>
          <a:xfrm>
            <a:off x="228600" y="5867400"/>
            <a:ext cx="686594" cy="492443"/>
            <a:chOff x="228600" y="5867400"/>
            <a:chExt cx="686594" cy="492443"/>
          </a:xfrm>
        </p:grpSpPr>
        <p:sp>
          <p:nvSpPr>
            <p:cNvPr id="74" name="Oval 73"/>
            <p:cNvSpPr/>
            <p:nvPr/>
          </p:nvSpPr>
          <p:spPr>
            <a:xfrm>
              <a:off x="228600" y="6027528"/>
              <a:ext cx="180308" cy="18030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Arrow Connector 74"/>
            <p:cNvCxnSpPr/>
            <p:nvPr/>
          </p:nvCxnSpPr>
          <p:spPr>
            <a:xfrm rot="5400000" flipH="1" flipV="1">
              <a:off x="762000" y="6095206"/>
              <a:ext cx="304800" cy="1588"/>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8" name="TextBox 157"/>
            <p:cNvSpPr txBox="1"/>
            <p:nvPr/>
          </p:nvSpPr>
          <p:spPr>
            <a:xfrm>
              <a:off x="457200" y="5867400"/>
              <a:ext cx="378630" cy="492443"/>
            </a:xfrm>
            <a:prstGeom prst="rect">
              <a:avLst/>
            </a:prstGeom>
            <a:noFill/>
          </p:spPr>
          <p:txBody>
            <a:bodyPr wrap="none" rtlCol="0">
              <a:spAutoFit/>
            </a:bodyPr>
            <a:lstStyle/>
            <a:p>
              <a:r>
                <a:rPr lang="en-US" sz="2600" smtClean="0"/>
                <a:t>=</a:t>
              </a:r>
              <a:endParaRPr lang="en-US" sz="2600"/>
            </a:p>
          </p:txBody>
        </p:sp>
      </p:grpSp>
      <p:grpSp>
        <p:nvGrpSpPr>
          <p:cNvPr id="3" name="Group 164"/>
          <p:cNvGrpSpPr/>
          <p:nvPr/>
        </p:nvGrpSpPr>
        <p:grpSpPr>
          <a:xfrm>
            <a:off x="228600" y="6289357"/>
            <a:ext cx="698469" cy="568643"/>
            <a:chOff x="228600" y="6289357"/>
            <a:chExt cx="698469" cy="568643"/>
          </a:xfrm>
        </p:grpSpPr>
        <p:sp>
          <p:nvSpPr>
            <p:cNvPr id="162" name="Oval 161"/>
            <p:cNvSpPr/>
            <p:nvPr/>
          </p:nvSpPr>
          <p:spPr>
            <a:xfrm>
              <a:off x="228600" y="6449485"/>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3" name="Straight Arrow Connector 162"/>
            <p:cNvCxnSpPr/>
            <p:nvPr/>
          </p:nvCxnSpPr>
          <p:spPr>
            <a:xfrm rot="5400000" flipH="1" flipV="1">
              <a:off x="773875" y="6704806"/>
              <a:ext cx="304800" cy="1588"/>
            </a:xfrm>
            <a:prstGeom prst="straightConnector1">
              <a:avLst/>
            </a:prstGeom>
            <a:ln w="31750">
              <a:solidFill>
                <a:schemeClr val="tx1"/>
              </a:solidFill>
              <a:tailEnd type="arrow"/>
            </a:ln>
            <a:scene3d>
              <a:camera prst="orthographicFront">
                <a:rot lat="10800000" lon="0" rev="0"/>
              </a:camera>
              <a:lightRig rig="threePt" dir="t"/>
            </a:scene3d>
          </p:spPr>
          <p:style>
            <a:lnRef idx="1">
              <a:schemeClr val="accent1"/>
            </a:lnRef>
            <a:fillRef idx="0">
              <a:schemeClr val="accent1"/>
            </a:fillRef>
            <a:effectRef idx="0">
              <a:schemeClr val="accent1"/>
            </a:effectRef>
            <a:fontRef idx="minor">
              <a:schemeClr val="tx1"/>
            </a:fontRef>
          </p:style>
        </p:cxnSp>
        <p:sp>
          <p:nvSpPr>
            <p:cNvPr id="164" name="TextBox 163"/>
            <p:cNvSpPr txBox="1"/>
            <p:nvPr/>
          </p:nvSpPr>
          <p:spPr>
            <a:xfrm>
              <a:off x="457200" y="6289357"/>
              <a:ext cx="378630" cy="492443"/>
            </a:xfrm>
            <a:prstGeom prst="rect">
              <a:avLst/>
            </a:prstGeom>
            <a:noFill/>
          </p:spPr>
          <p:txBody>
            <a:bodyPr wrap="none" rtlCol="0">
              <a:spAutoFit/>
            </a:bodyPr>
            <a:lstStyle/>
            <a:p>
              <a:r>
                <a:rPr lang="en-US" sz="2600" smtClean="0"/>
                <a:t>=</a:t>
              </a:r>
              <a:endParaRPr lang="en-US" sz="2600"/>
            </a:p>
          </p:txBody>
        </p:sp>
      </p:grpSp>
      <p:grpSp>
        <p:nvGrpSpPr>
          <p:cNvPr id="4" name="Group 66"/>
          <p:cNvGrpSpPr/>
          <p:nvPr/>
        </p:nvGrpSpPr>
        <p:grpSpPr>
          <a:xfrm>
            <a:off x="3638550" y="4114800"/>
            <a:ext cx="1466850" cy="2622550"/>
            <a:chOff x="3638550" y="4114800"/>
            <a:chExt cx="1466850" cy="2622550"/>
          </a:xfrm>
        </p:grpSpPr>
        <p:grpSp>
          <p:nvGrpSpPr>
            <p:cNvPr id="5" name="Group 65"/>
            <p:cNvGrpSpPr/>
            <p:nvPr/>
          </p:nvGrpSpPr>
          <p:grpSpPr>
            <a:xfrm>
              <a:off x="3638550" y="6419850"/>
              <a:ext cx="1466850" cy="317500"/>
              <a:chOff x="3638550" y="6419850"/>
              <a:chExt cx="1466850" cy="317500"/>
            </a:xfrm>
          </p:grpSpPr>
          <p:sp>
            <p:nvSpPr>
              <p:cNvPr id="148" name="Rounded Rectangle 147"/>
              <p:cNvSpPr/>
              <p:nvPr/>
            </p:nvSpPr>
            <p:spPr>
              <a:xfrm>
                <a:off x="3638550" y="6419850"/>
                <a:ext cx="1466850" cy="317500"/>
              </a:xfrm>
              <a:prstGeom prst="roundRect">
                <a:avLst/>
              </a:prstGeom>
              <a:solidFill>
                <a:srgbClr val="DDDD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148"/>
              <p:cNvSpPr/>
              <p:nvPr/>
            </p:nvSpPr>
            <p:spPr>
              <a:xfrm>
                <a:off x="3714750" y="6485484"/>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p:cNvSpPr/>
              <p:nvPr/>
            </p:nvSpPr>
            <p:spPr>
              <a:xfrm>
                <a:off x="3943350" y="6485410"/>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p:cNvSpPr/>
              <p:nvPr/>
            </p:nvSpPr>
            <p:spPr>
              <a:xfrm>
                <a:off x="4171950" y="64871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p:cNvSpPr/>
              <p:nvPr/>
            </p:nvSpPr>
            <p:spPr>
              <a:xfrm>
                <a:off x="4400550" y="64871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Oval 152"/>
              <p:cNvSpPr/>
              <p:nvPr/>
            </p:nvSpPr>
            <p:spPr>
              <a:xfrm>
                <a:off x="4629150" y="64871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Oval 153"/>
              <p:cNvSpPr/>
              <p:nvPr/>
            </p:nvSpPr>
            <p:spPr>
              <a:xfrm>
                <a:off x="4857750" y="64871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73" name="Straight Arrow Connector 172"/>
            <p:cNvCxnSpPr>
              <a:stCxn id="148" idx="0"/>
            </p:cNvCxnSpPr>
            <p:nvPr/>
          </p:nvCxnSpPr>
          <p:spPr>
            <a:xfrm flipV="1">
              <a:off x="4371975" y="4114800"/>
              <a:ext cx="123825" cy="230505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76" name="Rectangle 75"/>
          <p:cNvSpPr/>
          <p:nvPr/>
        </p:nvSpPr>
        <p:spPr>
          <a:xfrm>
            <a:off x="5867400" y="6550223"/>
            <a:ext cx="3296287" cy="307777"/>
          </a:xfrm>
          <a:prstGeom prst="rect">
            <a:avLst/>
          </a:prstGeom>
        </p:spPr>
        <p:txBody>
          <a:bodyPr wrap="none">
            <a:spAutoFit/>
          </a:bodyPr>
          <a:lstStyle/>
          <a:p>
            <a:r>
              <a:rPr lang="en-US" sz="1400" dirty="0" smtClean="0">
                <a:latin typeface="+mj-lt"/>
              </a:rPr>
              <a:t>P. </a:t>
            </a:r>
            <a:r>
              <a:rPr lang="en-US" sz="1400" dirty="0" err="1" smtClean="0">
                <a:latin typeface="+mj-lt"/>
              </a:rPr>
              <a:t>Richerme</a:t>
            </a:r>
            <a:r>
              <a:rPr lang="en-US" sz="1400" dirty="0" smtClean="0">
                <a:latin typeface="+mj-lt"/>
              </a:rPr>
              <a:t> </a:t>
            </a:r>
            <a:r>
              <a:rPr lang="en-US" sz="1400" i="1" dirty="0" smtClean="0">
                <a:latin typeface="+mj-lt"/>
              </a:rPr>
              <a:t>et. al.</a:t>
            </a:r>
            <a:r>
              <a:rPr lang="en-US" sz="1400" dirty="0" smtClean="0">
                <a:latin typeface="+mj-lt"/>
              </a:rPr>
              <a:t>,</a:t>
            </a:r>
            <a:r>
              <a:rPr lang="en-US" sz="1400" i="1" dirty="0" smtClean="0">
                <a:latin typeface="+mj-lt"/>
              </a:rPr>
              <a:t> </a:t>
            </a:r>
            <a:r>
              <a:rPr lang="en-US" sz="1400" dirty="0" smtClean="0">
                <a:latin typeface="+mj-lt"/>
              </a:rPr>
              <a:t>PRL </a:t>
            </a:r>
            <a:r>
              <a:rPr lang="en-US" sz="1400" b="1" dirty="0" smtClean="0">
                <a:latin typeface="+mj-lt"/>
              </a:rPr>
              <a:t>111</a:t>
            </a:r>
            <a:r>
              <a:rPr lang="en-US" sz="1400" dirty="0" smtClean="0">
                <a:latin typeface="+mj-lt"/>
              </a:rPr>
              <a:t>, 100506 (2013)</a:t>
            </a:r>
            <a:endParaRPr lang="en-US" sz="1400" dirty="0">
              <a:latin typeface="+mj-lt"/>
            </a:endParaRPr>
          </a:p>
        </p:txBody>
      </p:sp>
      <p:graphicFrame>
        <p:nvGraphicFramePr>
          <p:cNvPr id="757763" name="Object 3"/>
          <p:cNvGraphicFramePr>
            <a:graphicFrameLocks noChangeAspect="1"/>
          </p:cNvGraphicFramePr>
          <p:nvPr/>
        </p:nvGraphicFramePr>
        <p:xfrm>
          <a:off x="2495550" y="1185863"/>
          <a:ext cx="3981450" cy="800100"/>
        </p:xfrm>
        <a:graphic>
          <a:graphicData uri="http://schemas.openxmlformats.org/presentationml/2006/ole">
            <p:oleObj spid="_x0000_s830466" name="Equation" r:id="rId5" imgW="1930320" imgH="368280" progId="Equation.3">
              <p:embed/>
            </p:oleObj>
          </a:graphicData>
        </a:graphic>
      </p:graphicFrame>
      <p:sp>
        <p:nvSpPr>
          <p:cNvPr id="77" name="TextBox 76"/>
          <p:cNvSpPr txBox="1"/>
          <p:nvPr/>
        </p:nvSpPr>
        <p:spPr>
          <a:xfrm>
            <a:off x="533400" y="1219200"/>
            <a:ext cx="1219200" cy="492443"/>
          </a:xfrm>
          <a:prstGeom prst="rect">
            <a:avLst/>
          </a:prstGeom>
          <a:solidFill>
            <a:schemeClr val="bg1"/>
          </a:solidFill>
          <a:ln w="50800">
            <a:solidFill>
              <a:srgbClr val="C00000"/>
            </a:solidFill>
          </a:ln>
        </p:spPr>
        <p:txBody>
          <a:bodyPr wrap="square" rtlCol="0">
            <a:spAutoFit/>
          </a:bodyPr>
          <a:lstStyle/>
          <a:p>
            <a:pPr marL="0" lvl="2" algn="ctr"/>
            <a:r>
              <a:rPr lang="en-US" sz="2600" dirty="0" smtClean="0">
                <a:latin typeface="Calibri" pitchFamily="34" charset="0"/>
                <a:cs typeface="Arial" pitchFamily="34" charset="0"/>
              </a:rPr>
              <a:t>T = 0</a:t>
            </a:r>
            <a:endParaRPr lang="en-US" dirty="0"/>
          </a:p>
        </p:txBody>
      </p:sp>
      <p:cxnSp>
        <p:nvCxnSpPr>
          <p:cNvPr id="79" name="Straight Connector 78"/>
          <p:cNvCxnSpPr/>
          <p:nvPr/>
        </p:nvCxnSpPr>
        <p:spPr>
          <a:xfrm flipH="1" flipV="1">
            <a:off x="923925" y="2295525"/>
            <a:ext cx="3777102" cy="183890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105400" y="2231648"/>
            <a:ext cx="3657600" cy="892552"/>
          </a:xfrm>
          <a:prstGeom prst="rect">
            <a:avLst/>
          </a:prstGeom>
          <a:solidFill>
            <a:schemeClr val="bg1"/>
          </a:solidFill>
          <a:ln w="50800">
            <a:noFill/>
          </a:ln>
        </p:spPr>
        <p:txBody>
          <a:bodyPr wrap="square" rtlCol="0">
            <a:spAutoFit/>
          </a:bodyPr>
          <a:lstStyle/>
          <a:p>
            <a:pPr marL="0" lvl="2" algn="ctr"/>
            <a:r>
              <a:rPr lang="en-US" sz="2600" dirty="0" smtClean="0">
                <a:latin typeface="Calibri" pitchFamily="34" charset="0"/>
                <a:cs typeface="Arial" pitchFamily="34" charset="0"/>
              </a:rPr>
              <a:t>No </a:t>
            </a:r>
            <a:r>
              <a:rPr lang="en-US" sz="2600" dirty="0" smtClean="0">
                <a:solidFill>
                  <a:srgbClr val="0000FF"/>
                </a:solidFill>
                <a:latin typeface="Calibri" pitchFamily="34" charset="0"/>
                <a:cs typeface="Arial" pitchFamily="34" charset="0"/>
              </a:rPr>
              <a:t>thermal fluctuations </a:t>
            </a:r>
            <a:r>
              <a:rPr lang="en-US" sz="2600" dirty="0" smtClean="0">
                <a:latin typeface="Calibri" pitchFamily="34" charset="0"/>
                <a:cs typeface="Arial" pitchFamily="34" charset="0"/>
              </a:rPr>
              <a:t>to drive phase transitions</a:t>
            </a:r>
            <a:endParaRPr lang="en-US" dirty="0"/>
          </a:p>
        </p:txBody>
      </p:sp>
      <p:cxnSp>
        <p:nvCxnSpPr>
          <p:cNvPr id="28" name="Straight Arrow Connector 27"/>
          <p:cNvCxnSpPr/>
          <p:nvPr/>
        </p:nvCxnSpPr>
        <p:spPr>
          <a:xfrm>
            <a:off x="6858000" y="3200400"/>
            <a:ext cx="0" cy="8382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105400" y="4289048"/>
            <a:ext cx="3657600" cy="892552"/>
          </a:xfrm>
          <a:prstGeom prst="rect">
            <a:avLst/>
          </a:prstGeom>
          <a:solidFill>
            <a:schemeClr val="bg1"/>
          </a:solidFill>
          <a:ln w="50800">
            <a:noFill/>
          </a:ln>
        </p:spPr>
        <p:txBody>
          <a:bodyPr wrap="square" rtlCol="0">
            <a:spAutoFit/>
          </a:bodyPr>
          <a:lstStyle/>
          <a:p>
            <a:pPr marL="0" lvl="2" algn="ctr"/>
            <a:r>
              <a:rPr lang="en-US" sz="2600" dirty="0" smtClean="0">
                <a:latin typeface="Calibri" pitchFamily="34" charset="0"/>
                <a:cs typeface="Arial" pitchFamily="34" charset="0"/>
              </a:rPr>
              <a:t>System remains in the same phase</a:t>
            </a:r>
            <a:endParaRPr lang="en-US" dirty="0"/>
          </a:p>
        </p:txBody>
      </p:sp>
      <p:grpSp>
        <p:nvGrpSpPr>
          <p:cNvPr id="6" name="Group 66"/>
          <p:cNvGrpSpPr/>
          <p:nvPr/>
        </p:nvGrpSpPr>
        <p:grpSpPr>
          <a:xfrm>
            <a:off x="2590800" y="3549650"/>
            <a:ext cx="1466850" cy="2622550"/>
            <a:chOff x="3638550" y="4114800"/>
            <a:chExt cx="1466850" cy="2622550"/>
          </a:xfrm>
        </p:grpSpPr>
        <p:grpSp>
          <p:nvGrpSpPr>
            <p:cNvPr id="7" name="Group 65"/>
            <p:cNvGrpSpPr/>
            <p:nvPr/>
          </p:nvGrpSpPr>
          <p:grpSpPr>
            <a:xfrm>
              <a:off x="3638550" y="6419850"/>
              <a:ext cx="1466850" cy="317500"/>
              <a:chOff x="3638550" y="6419850"/>
              <a:chExt cx="1466850" cy="317500"/>
            </a:xfrm>
          </p:grpSpPr>
          <p:sp>
            <p:nvSpPr>
              <p:cNvPr id="35" name="Rounded Rectangle 34"/>
              <p:cNvSpPr/>
              <p:nvPr/>
            </p:nvSpPr>
            <p:spPr>
              <a:xfrm>
                <a:off x="3638550" y="6419850"/>
                <a:ext cx="1466850" cy="317500"/>
              </a:xfrm>
              <a:prstGeom prst="roundRect">
                <a:avLst/>
              </a:prstGeom>
              <a:solidFill>
                <a:srgbClr val="DDDD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714750" y="6485484"/>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43350" y="6485410"/>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4171950" y="64871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4400550" y="64871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4629150" y="64871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857750" y="64871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 name="Straight Arrow Connector 33"/>
            <p:cNvCxnSpPr>
              <a:stCxn id="35" idx="0"/>
            </p:cNvCxnSpPr>
            <p:nvPr/>
          </p:nvCxnSpPr>
          <p:spPr>
            <a:xfrm flipV="1">
              <a:off x="4371975" y="4114800"/>
              <a:ext cx="123825" cy="230505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8" name="Group 66"/>
          <p:cNvGrpSpPr/>
          <p:nvPr/>
        </p:nvGrpSpPr>
        <p:grpSpPr>
          <a:xfrm>
            <a:off x="1438275" y="2987675"/>
            <a:ext cx="1466850" cy="2622550"/>
            <a:chOff x="3638550" y="4114800"/>
            <a:chExt cx="1466850" cy="2622550"/>
          </a:xfrm>
        </p:grpSpPr>
        <p:grpSp>
          <p:nvGrpSpPr>
            <p:cNvPr id="9" name="Group 65"/>
            <p:cNvGrpSpPr/>
            <p:nvPr/>
          </p:nvGrpSpPr>
          <p:grpSpPr>
            <a:xfrm>
              <a:off x="3638550" y="6419850"/>
              <a:ext cx="1466850" cy="317500"/>
              <a:chOff x="3638550" y="6419850"/>
              <a:chExt cx="1466850" cy="317500"/>
            </a:xfrm>
          </p:grpSpPr>
          <p:sp>
            <p:nvSpPr>
              <p:cNvPr id="46" name="Rounded Rectangle 45"/>
              <p:cNvSpPr/>
              <p:nvPr/>
            </p:nvSpPr>
            <p:spPr>
              <a:xfrm>
                <a:off x="3638550" y="6419850"/>
                <a:ext cx="1466850" cy="317500"/>
              </a:xfrm>
              <a:prstGeom prst="roundRect">
                <a:avLst/>
              </a:prstGeom>
              <a:solidFill>
                <a:srgbClr val="DDDD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714750" y="6485484"/>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943350" y="6485410"/>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4171950" y="64871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4400550" y="64871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4629150" y="64871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4857750" y="64871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5" name="Straight Arrow Connector 44"/>
            <p:cNvCxnSpPr>
              <a:stCxn id="46" idx="0"/>
            </p:cNvCxnSpPr>
            <p:nvPr/>
          </p:nvCxnSpPr>
          <p:spPr>
            <a:xfrm flipV="1">
              <a:off x="4371975" y="4114800"/>
              <a:ext cx="123825" cy="230505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0" name="Group 66"/>
          <p:cNvGrpSpPr/>
          <p:nvPr/>
        </p:nvGrpSpPr>
        <p:grpSpPr>
          <a:xfrm>
            <a:off x="152400" y="2362200"/>
            <a:ext cx="1466850" cy="2622550"/>
            <a:chOff x="3638550" y="4114800"/>
            <a:chExt cx="1466850" cy="2622550"/>
          </a:xfrm>
        </p:grpSpPr>
        <p:grpSp>
          <p:nvGrpSpPr>
            <p:cNvPr id="11" name="Group 65"/>
            <p:cNvGrpSpPr/>
            <p:nvPr/>
          </p:nvGrpSpPr>
          <p:grpSpPr>
            <a:xfrm>
              <a:off x="3638550" y="6419850"/>
              <a:ext cx="1466850" cy="317500"/>
              <a:chOff x="3638550" y="6419850"/>
              <a:chExt cx="1466850" cy="317500"/>
            </a:xfrm>
          </p:grpSpPr>
          <p:sp>
            <p:nvSpPr>
              <p:cNvPr id="56" name="Rounded Rectangle 55"/>
              <p:cNvSpPr/>
              <p:nvPr/>
            </p:nvSpPr>
            <p:spPr>
              <a:xfrm>
                <a:off x="3638550" y="6419850"/>
                <a:ext cx="1466850" cy="317500"/>
              </a:xfrm>
              <a:prstGeom prst="roundRect">
                <a:avLst/>
              </a:prstGeom>
              <a:solidFill>
                <a:srgbClr val="DDDD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3714750" y="6485484"/>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3943350" y="6485410"/>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4171950" y="64871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4400550" y="64871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4629150" y="6487191"/>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4857750" y="6487117"/>
                <a:ext cx="180308" cy="180309"/>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5" name="Straight Arrow Connector 54"/>
            <p:cNvCxnSpPr>
              <a:stCxn id="56" idx="0"/>
            </p:cNvCxnSpPr>
            <p:nvPr/>
          </p:nvCxnSpPr>
          <p:spPr>
            <a:xfrm flipV="1">
              <a:off x="4371975" y="4114800"/>
              <a:ext cx="123825" cy="230505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63" name="TextBox 62"/>
          <p:cNvSpPr txBox="1"/>
          <p:nvPr/>
        </p:nvSpPr>
        <p:spPr>
          <a:xfrm>
            <a:off x="457200" y="3317557"/>
            <a:ext cx="8229600" cy="492443"/>
          </a:xfrm>
          <a:prstGeom prst="rect">
            <a:avLst/>
          </a:prstGeom>
          <a:solidFill>
            <a:schemeClr val="bg1"/>
          </a:solidFill>
          <a:ln w="50800">
            <a:solidFill>
              <a:srgbClr val="C00000"/>
            </a:solidFill>
          </a:ln>
        </p:spPr>
        <p:txBody>
          <a:bodyPr wrap="square" rtlCol="0">
            <a:spAutoFit/>
          </a:bodyPr>
          <a:lstStyle/>
          <a:p>
            <a:pPr marL="0" lvl="2" algn="ctr"/>
            <a:r>
              <a:rPr lang="en-US" sz="2600" dirty="0" smtClean="0">
                <a:latin typeface="Calibri" pitchFamily="34" charset="0"/>
                <a:cs typeface="Arial" pitchFamily="34" charset="0"/>
              </a:rPr>
              <a:t>Add </a:t>
            </a:r>
            <a:r>
              <a:rPr lang="en-US" sz="2600" dirty="0" smtClean="0">
                <a:solidFill>
                  <a:srgbClr val="0000FF"/>
                </a:solidFill>
                <a:latin typeface="Calibri" pitchFamily="34" charset="0"/>
                <a:cs typeface="Arial" pitchFamily="34" charset="0"/>
              </a:rPr>
              <a:t>quantum fluctuations </a:t>
            </a:r>
            <a:r>
              <a:rPr lang="en-US" sz="2600" dirty="0" smtClean="0">
                <a:latin typeface="Calibri" pitchFamily="34" charset="0"/>
                <a:cs typeface="Arial" pitchFamily="34" charset="0"/>
              </a:rPr>
              <a:t>to drive the phase transitions</a:t>
            </a:r>
            <a:endParaRPr lang="en-US" dirty="0"/>
          </a:p>
        </p:txBody>
      </p:sp>
    </p:spTree>
    <p:extLst>
      <p:ext uri="{BB962C8B-B14F-4D97-AF65-F5344CB8AC3E}">
        <p14:creationId xmlns="" xmlns:p14="http://schemas.microsoft.com/office/powerpoint/2010/main" val="2085181461"/>
      </p:ext>
    </p:extLst>
  </p:cSld>
  <p:clrMapOvr>
    <a:masterClrMapping/>
  </p:clrMapOvr>
  <p:transition advTm="9673"/>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a:spLocks noGrp="1"/>
          </p:cNvSpPr>
          <p:nvPr>
            <p:ph type="title"/>
          </p:nvPr>
        </p:nvSpPr>
        <p:spPr>
          <a:xfrm>
            <a:off x="457200" y="152400"/>
            <a:ext cx="8229600" cy="563562"/>
          </a:xfrm>
        </p:spPr>
        <p:txBody>
          <a:bodyPr/>
          <a:lstStyle/>
          <a:p>
            <a:r>
              <a:rPr lang="en-US" dirty="0" smtClean="0"/>
              <a:t>Experimental Protocol</a:t>
            </a:r>
            <a:endParaRPr lang="en-US" dirty="0"/>
          </a:p>
        </p:txBody>
      </p:sp>
      <p:graphicFrame>
        <p:nvGraphicFramePr>
          <p:cNvPr id="207875" name="Object 3"/>
          <p:cNvGraphicFramePr>
            <a:graphicFrameLocks noChangeAspect="1"/>
          </p:cNvGraphicFramePr>
          <p:nvPr/>
        </p:nvGraphicFramePr>
        <p:xfrm>
          <a:off x="1676400" y="1028700"/>
          <a:ext cx="5764213" cy="800100"/>
        </p:xfrm>
        <a:graphic>
          <a:graphicData uri="http://schemas.openxmlformats.org/presentationml/2006/ole">
            <p:oleObj spid="_x0000_s821250" name="Equation" r:id="rId5" imgW="2793960" imgH="368280" progId="Equation.3">
              <p:embed/>
            </p:oleObj>
          </a:graphicData>
        </a:graphic>
      </p:graphicFrame>
      <p:grpSp>
        <p:nvGrpSpPr>
          <p:cNvPr id="2" name="Group 111"/>
          <p:cNvGrpSpPr/>
          <p:nvPr/>
        </p:nvGrpSpPr>
        <p:grpSpPr>
          <a:xfrm>
            <a:off x="152400" y="1762780"/>
            <a:ext cx="8766439" cy="1254443"/>
            <a:chOff x="152400" y="1762780"/>
            <a:chExt cx="8766439" cy="1254443"/>
          </a:xfrm>
        </p:grpSpPr>
        <p:sp>
          <p:nvSpPr>
            <p:cNvPr id="11" name="TextBox 10"/>
            <p:cNvSpPr txBox="1">
              <a:spLocks noChangeArrowheads="1"/>
            </p:cNvSpPr>
            <p:nvPr/>
          </p:nvSpPr>
          <p:spPr bwMode="auto">
            <a:xfrm>
              <a:off x="152400" y="2057400"/>
              <a:ext cx="4213974" cy="461665"/>
            </a:xfrm>
            <a:prstGeom prst="rect">
              <a:avLst/>
            </a:prstGeom>
            <a:noFill/>
            <a:ln w="9525">
              <a:noFill/>
              <a:miter lim="800000"/>
              <a:headEnd/>
              <a:tailEnd/>
            </a:ln>
          </p:spPr>
          <p:txBody>
            <a:bodyPr wrap="none">
              <a:spAutoFit/>
            </a:bodyPr>
            <a:lstStyle/>
            <a:p>
              <a:pPr fontAlgn="auto">
                <a:spcBef>
                  <a:spcPts val="0"/>
                </a:spcBef>
                <a:spcAft>
                  <a:spcPts val="0"/>
                </a:spcAft>
              </a:pPr>
              <a:r>
                <a:rPr lang="en-US" sz="2400" dirty="0" smtClean="0">
                  <a:solidFill>
                    <a:srgbClr val="FF0000"/>
                  </a:solidFill>
                  <a:latin typeface="+mj-lt"/>
                  <a:cs typeface="Arial" pitchFamily="34" charset="0"/>
                </a:rPr>
                <a:t>Step 1</a:t>
              </a:r>
              <a:r>
                <a:rPr lang="en-US" sz="2400" dirty="0" smtClean="0">
                  <a:solidFill>
                    <a:prstClr val="black"/>
                  </a:solidFill>
                  <a:latin typeface="+mj-lt"/>
                  <a:cs typeface="Arial" pitchFamily="34" charset="0"/>
                </a:rPr>
                <a:t>: Initialize all spins along </a:t>
              </a:r>
              <a:r>
                <a:rPr lang="en-US" sz="2400" b="1" dirty="0" smtClean="0">
                  <a:solidFill>
                    <a:prstClr val="black"/>
                  </a:solidFill>
                  <a:latin typeface="+mj-lt"/>
                  <a:cs typeface="Arial" pitchFamily="34" charset="0"/>
                </a:rPr>
                <a:t>B</a:t>
              </a:r>
              <a:endParaRPr lang="en-US" sz="2400" b="1" dirty="0">
                <a:solidFill>
                  <a:prstClr val="black"/>
                </a:solidFill>
                <a:latin typeface="+mj-lt"/>
                <a:cs typeface="Arial" pitchFamily="34" charset="0"/>
              </a:endParaRPr>
            </a:p>
          </p:txBody>
        </p:sp>
        <p:cxnSp>
          <p:nvCxnSpPr>
            <p:cNvPr id="16" name="Straight Arrow Connector 15"/>
            <p:cNvCxnSpPr/>
            <p:nvPr/>
          </p:nvCxnSpPr>
          <p:spPr>
            <a:xfrm rot="5400000" flipH="1" flipV="1">
              <a:off x="7666514" y="2407126"/>
              <a:ext cx="365760" cy="158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7848600" y="2600980"/>
              <a:ext cx="731520" cy="7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TextBox 8"/>
            <p:cNvSpPr txBox="1">
              <a:spLocks noChangeArrowheads="1"/>
            </p:cNvSpPr>
            <p:nvPr/>
          </p:nvSpPr>
          <p:spPr bwMode="auto">
            <a:xfrm>
              <a:off x="7543800" y="1762780"/>
              <a:ext cx="457561" cy="492443"/>
            </a:xfrm>
            <a:prstGeom prst="rect">
              <a:avLst/>
            </a:prstGeom>
            <a:noFill/>
            <a:ln w="9525">
              <a:noFill/>
              <a:miter lim="800000"/>
              <a:headEnd/>
              <a:tailEnd/>
            </a:ln>
          </p:spPr>
          <p:txBody>
            <a:bodyPr wrap="none">
              <a:spAutoFit/>
            </a:bodyPr>
            <a:lstStyle/>
            <a:p>
              <a:r>
                <a:rPr lang="en-US" sz="2600" i="1" smtClean="0">
                  <a:latin typeface="+mj-lt"/>
                  <a:cs typeface="Arial" pitchFamily="34" charset="0"/>
                </a:rPr>
                <a:t>B</a:t>
              </a:r>
              <a:r>
                <a:rPr lang="en-US" sz="2600" i="1" baseline="-25000" smtClean="0">
                  <a:latin typeface="+mj-lt"/>
                  <a:cs typeface="Arial" pitchFamily="34" charset="0"/>
                </a:rPr>
                <a:t>x</a:t>
              </a:r>
              <a:endParaRPr lang="en-US" sz="2600" i="1" baseline="-25000" dirty="0">
                <a:latin typeface="+mj-lt"/>
                <a:cs typeface="Arial" pitchFamily="34" charset="0"/>
              </a:endParaRPr>
            </a:p>
          </p:txBody>
        </p:sp>
        <p:sp>
          <p:nvSpPr>
            <p:cNvPr id="22" name="TextBox 8"/>
            <p:cNvSpPr txBox="1">
              <a:spLocks noChangeArrowheads="1"/>
            </p:cNvSpPr>
            <p:nvPr/>
          </p:nvSpPr>
          <p:spPr bwMode="auto">
            <a:xfrm>
              <a:off x="8458200" y="2524780"/>
              <a:ext cx="460639" cy="492443"/>
            </a:xfrm>
            <a:prstGeom prst="rect">
              <a:avLst/>
            </a:prstGeom>
            <a:noFill/>
            <a:ln w="9525">
              <a:noFill/>
              <a:miter lim="800000"/>
              <a:headEnd/>
              <a:tailEnd/>
            </a:ln>
          </p:spPr>
          <p:txBody>
            <a:bodyPr wrap="none">
              <a:spAutoFit/>
            </a:bodyPr>
            <a:lstStyle/>
            <a:p>
              <a:r>
                <a:rPr lang="en-US" sz="2600" i="1" smtClean="0">
                  <a:latin typeface="+mj-lt"/>
                  <a:cs typeface="Arial" pitchFamily="34" charset="0"/>
                </a:rPr>
                <a:t>B</a:t>
              </a:r>
              <a:r>
                <a:rPr lang="en-US" sz="2600" i="1" baseline="-25000" smtClean="0">
                  <a:latin typeface="+mj-lt"/>
                  <a:cs typeface="Arial" pitchFamily="34" charset="0"/>
                </a:rPr>
                <a:t>y</a:t>
              </a:r>
              <a:endParaRPr lang="en-US" sz="2600" i="1" baseline="-25000" dirty="0">
                <a:latin typeface="+mj-lt"/>
                <a:cs typeface="Arial" pitchFamily="34" charset="0"/>
              </a:endParaRPr>
            </a:p>
          </p:txBody>
        </p:sp>
        <p:cxnSp>
          <p:nvCxnSpPr>
            <p:cNvPr id="89" name="Straight Arrow Connector 88"/>
            <p:cNvCxnSpPr/>
            <p:nvPr/>
          </p:nvCxnSpPr>
          <p:spPr>
            <a:xfrm flipV="1">
              <a:off x="7848600" y="2286000"/>
              <a:ext cx="762000" cy="3055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 name="Group 93"/>
            <p:cNvGrpSpPr/>
            <p:nvPr/>
          </p:nvGrpSpPr>
          <p:grpSpPr>
            <a:xfrm>
              <a:off x="4419600" y="2197925"/>
              <a:ext cx="495795" cy="228600"/>
              <a:chOff x="4419600" y="2197925"/>
              <a:chExt cx="495795" cy="228600"/>
            </a:xfrm>
          </p:grpSpPr>
          <p:sp>
            <p:nvSpPr>
              <p:cNvPr id="71" name="Oval 70"/>
              <p:cNvSpPr/>
              <p:nvPr/>
            </p:nvSpPr>
            <p:spPr>
              <a:xfrm>
                <a:off x="4533198" y="2197925"/>
                <a:ext cx="228600" cy="228600"/>
              </a:xfrm>
              <a:prstGeom prst="ellipse">
                <a:avLst/>
              </a:prstGeom>
              <a:solidFill>
                <a:srgbClr val="99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1" name="Straight Arrow Connector 90"/>
              <p:cNvCxnSpPr/>
              <p:nvPr/>
            </p:nvCxnSpPr>
            <p:spPr>
              <a:xfrm flipV="1">
                <a:off x="4419600" y="2197926"/>
                <a:ext cx="495795" cy="228599"/>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4" name="Group 95"/>
            <p:cNvGrpSpPr/>
            <p:nvPr/>
          </p:nvGrpSpPr>
          <p:grpSpPr>
            <a:xfrm>
              <a:off x="4800600" y="2209800"/>
              <a:ext cx="495795" cy="228600"/>
              <a:chOff x="4419600" y="2197925"/>
              <a:chExt cx="495795" cy="228600"/>
            </a:xfrm>
          </p:grpSpPr>
          <p:sp>
            <p:nvSpPr>
              <p:cNvPr id="97" name="Oval 96"/>
              <p:cNvSpPr/>
              <p:nvPr/>
            </p:nvSpPr>
            <p:spPr>
              <a:xfrm>
                <a:off x="4533198" y="2197925"/>
                <a:ext cx="228600" cy="228600"/>
              </a:xfrm>
              <a:prstGeom prst="ellipse">
                <a:avLst/>
              </a:prstGeom>
              <a:solidFill>
                <a:srgbClr val="99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8" name="Straight Arrow Connector 97"/>
              <p:cNvCxnSpPr/>
              <p:nvPr/>
            </p:nvCxnSpPr>
            <p:spPr>
              <a:xfrm flipV="1">
                <a:off x="4419600" y="2197926"/>
                <a:ext cx="495795" cy="228599"/>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5" name="Group 98"/>
            <p:cNvGrpSpPr/>
            <p:nvPr/>
          </p:nvGrpSpPr>
          <p:grpSpPr>
            <a:xfrm>
              <a:off x="5219205" y="2209800"/>
              <a:ext cx="495795" cy="228600"/>
              <a:chOff x="4419600" y="2197925"/>
              <a:chExt cx="495795" cy="228600"/>
            </a:xfrm>
          </p:grpSpPr>
          <p:sp>
            <p:nvSpPr>
              <p:cNvPr id="100" name="Oval 99"/>
              <p:cNvSpPr/>
              <p:nvPr/>
            </p:nvSpPr>
            <p:spPr>
              <a:xfrm>
                <a:off x="4533198" y="2197925"/>
                <a:ext cx="228600" cy="228600"/>
              </a:xfrm>
              <a:prstGeom prst="ellipse">
                <a:avLst/>
              </a:prstGeom>
              <a:solidFill>
                <a:srgbClr val="99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1" name="Straight Arrow Connector 100"/>
              <p:cNvCxnSpPr/>
              <p:nvPr/>
            </p:nvCxnSpPr>
            <p:spPr>
              <a:xfrm flipV="1">
                <a:off x="4419600" y="2197926"/>
                <a:ext cx="495795" cy="228599"/>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6" name="Group 101"/>
            <p:cNvGrpSpPr/>
            <p:nvPr/>
          </p:nvGrpSpPr>
          <p:grpSpPr>
            <a:xfrm>
              <a:off x="5600205" y="2221675"/>
              <a:ext cx="495795" cy="228600"/>
              <a:chOff x="4419600" y="2197925"/>
              <a:chExt cx="495795" cy="228600"/>
            </a:xfrm>
          </p:grpSpPr>
          <p:sp>
            <p:nvSpPr>
              <p:cNvPr id="103" name="Oval 102"/>
              <p:cNvSpPr/>
              <p:nvPr/>
            </p:nvSpPr>
            <p:spPr>
              <a:xfrm>
                <a:off x="4533198" y="2197925"/>
                <a:ext cx="228600" cy="228600"/>
              </a:xfrm>
              <a:prstGeom prst="ellipse">
                <a:avLst/>
              </a:prstGeom>
              <a:solidFill>
                <a:srgbClr val="99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 name="Straight Arrow Connector 103"/>
              <p:cNvCxnSpPr/>
              <p:nvPr/>
            </p:nvCxnSpPr>
            <p:spPr>
              <a:xfrm flipV="1">
                <a:off x="4419600" y="2197926"/>
                <a:ext cx="495795" cy="228599"/>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7" name="Group 104"/>
            <p:cNvGrpSpPr/>
            <p:nvPr/>
          </p:nvGrpSpPr>
          <p:grpSpPr>
            <a:xfrm>
              <a:off x="6019800" y="2209800"/>
              <a:ext cx="495795" cy="228600"/>
              <a:chOff x="4419600" y="2197925"/>
              <a:chExt cx="495795" cy="228600"/>
            </a:xfrm>
          </p:grpSpPr>
          <p:sp>
            <p:nvSpPr>
              <p:cNvPr id="106" name="Oval 105"/>
              <p:cNvSpPr/>
              <p:nvPr/>
            </p:nvSpPr>
            <p:spPr>
              <a:xfrm>
                <a:off x="4533198" y="2197925"/>
                <a:ext cx="228600" cy="228600"/>
              </a:xfrm>
              <a:prstGeom prst="ellipse">
                <a:avLst/>
              </a:prstGeom>
              <a:solidFill>
                <a:srgbClr val="99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7" name="Straight Arrow Connector 106"/>
              <p:cNvCxnSpPr/>
              <p:nvPr/>
            </p:nvCxnSpPr>
            <p:spPr>
              <a:xfrm flipV="1">
                <a:off x="4419600" y="2197926"/>
                <a:ext cx="495795" cy="228599"/>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8" name="Group 107"/>
            <p:cNvGrpSpPr/>
            <p:nvPr/>
          </p:nvGrpSpPr>
          <p:grpSpPr>
            <a:xfrm>
              <a:off x="6400800" y="2221675"/>
              <a:ext cx="495795" cy="228600"/>
              <a:chOff x="4419600" y="2197925"/>
              <a:chExt cx="495795" cy="228600"/>
            </a:xfrm>
          </p:grpSpPr>
          <p:sp>
            <p:nvSpPr>
              <p:cNvPr id="109" name="Oval 108"/>
              <p:cNvSpPr/>
              <p:nvPr/>
            </p:nvSpPr>
            <p:spPr>
              <a:xfrm>
                <a:off x="4533198" y="2197925"/>
                <a:ext cx="228600" cy="228600"/>
              </a:xfrm>
              <a:prstGeom prst="ellipse">
                <a:avLst/>
              </a:prstGeom>
              <a:solidFill>
                <a:srgbClr val="99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0" name="Straight Arrow Connector 109"/>
              <p:cNvCxnSpPr/>
              <p:nvPr/>
            </p:nvCxnSpPr>
            <p:spPr>
              <a:xfrm flipV="1">
                <a:off x="4419600" y="2197926"/>
                <a:ext cx="495795" cy="228599"/>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111" name="TextBox 8"/>
            <p:cNvSpPr txBox="1">
              <a:spLocks noChangeArrowheads="1"/>
            </p:cNvSpPr>
            <p:nvPr/>
          </p:nvSpPr>
          <p:spPr bwMode="auto">
            <a:xfrm>
              <a:off x="8382000" y="1869757"/>
              <a:ext cx="372218" cy="492443"/>
            </a:xfrm>
            <a:prstGeom prst="rect">
              <a:avLst/>
            </a:prstGeom>
            <a:noFill/>
            <a:ln w="9525">
              <a:noFill/>
              <a:miter lim="800000"/>
              <a:headEnd/>
              <a:tailEnd/>
            </a:ln>
          </p:spPr>
          <p:txBody>
            <a:bodyPr wrap="none">
              <a:spAutoFit/>
            </a:bodyPr>
            <a:lstStyle/>
            <a:p>
              <a:r>
                <a:rPr lang="en-US" sz="2600" b="1" smtClean="0">
                  <a:latin typeface="+mj-lt"/>
                  <a:cs typeface="Arial" pitchFamily="34" charset="0"/>
                </a:rPr>
                <a:t>B</a:t>
              </a:r>
              <a:endParaRPr lang="en-US" sz="2600" b="1" baseline="-25000" dirty="0">
                <a:latin typeface="+mj-lt"/>
                <a:cs typeface="Arial" pitchFamily="34" charset="0"/>
              </a:endParaRPr>
            </a:p>
          </p:txBody>
        </p:sp>
      </p:grpSp>
      <p:grpSp>
        <p:nvGrpSpPr>
          <p:cNvPr id="9" name="Group 124"/>
          <p:cNvGrpSpPr/>
          <p:nvPr/>
        </p:nvGrpSpPr>
        <p:grpSpPr>
          <a:xfrm>
            <a:off x="152400" y="2967335"/>
            <a:ext cx="7241213" cy="2508885"/>
            <a:chOff x="152400" y="2967335"/>
            <a:chExt cx="7241213" cy="2508885"/>
          </a:xfrm>
        </p:grpSpPr>
        <p:sp>
          <p:nvSpPr>
            <p:cNvPr id="34" name="TextBox 33"/>
            <p:cNvSpPr txBox="1">
              <a:spLocks noChangeArrowheads="1"/>
            </p:cNvSpPr>
            <p:nvPr/>
          </p:nvSpPr>
          <p:spPr bwMode="auto">
            <a:xfrm>
              <a:off x="152400" y="2967335"/>
              <a:ext cx="7241213" cy="461665"/>
            </a:xfrm>
            <a:prstGeom prst="rect">
              <a:avLst/>
            </a:prstGeom>
            <a:noFill/>
            <a:ln w="9525">
              <a:noFill/>
              <a:miter lim="800000"/>
              <a:headEnd/>
              <a:tailEnd/>
            </a:ln>
          </p:spPr>
          <p:txBody>
            <a:bodyPr wrap="none">
              <a:spAutoFit/>
            </a:bodyPr>
            <a:lstStyle/>
            <a:p>
              <a:pPr fontAlgn="auto">
                <a:spcBef>
                  <a:spcPts val="0"/>
                </a:spcBef>
                <a:spcAft>
                  <a:spcPts val="0"/>
                </a:spcAft>
              </a:pPr>
              <a:r>
                <a:rPr lang="en-US" sz="2400" dirty="0" smtClean="0">
                  <a:solidFill>
                    <a:srgbClr val="FF0000"/>
                  </a:solidFill>
                  <a:latin typeface="+mj-lt"/>
                  <a:cs typeface="Arial" pitchFamily="34" charset="0"/>
                </a:rPr>
                <a:t>Step 2</a:t>
              </a:r>
              <a:r>
                <a:rPr lang="en-US" sz="2400" smtClean="0">
                  <a:solidFill>
                    <a:prstClr val="black"/>
                  </a:solidFill>
                  <a:latin typeface="+mj-lt"/>
                  <a:cs typeface="Arial" pitchFamily="34" charset="0"/>
                </a:rPr>
                <a:t>: Turn on </a:t>
              </a:r>
              <a:r>
                <a:rPr lang="en-US" sz="2400" b="1" i="1" smtClean="0">
                  <a:solidFill>
                    <a:srgbClr val="0000FF"/>
                  </a:solidFill>
                  <a:latin typeface="+mj-lt"/>
                  <a:cs typeface="Times New Roman" pitchFamily="18" charset="0"/>
                </a:rPr>
                <a:t>B</a:t>
              </a:r>
              <a:r>
                <a:rPr lang="en-US" sz="2400" i="1" baseline="-25000" smtClean="0">
                  <a:solidFill>
                    <a:srgbClr val="0000FF"/>
                  </a:solidFill>
                  <a:latin typeface="+mj-lt"/>
                  <a:cs typeface="Times New Roman" pitchFamily="18" charset="0"/>
                </a:rPr>
                <a:t>y</a:t>
              </a:r>
              <a:r>
                <a:rPr lang="en-US" sz="2400" i="1" smtClean="0">
                  <a:solidFill>
                    <a:srgbClr val="0000FF"/>
                  </a:solidFill>
                  <a:latin typeface="+mj-lt"/>
                  <a:cs typeface="Times New Roman" pitchFamily="18" charset="0"/>
                </a:rPr>
                <a:t> </a:t>
              </a:r>
              <a:r>
                <a:rPr lang="en-US" sz="2400" i="1" smtClean="0">
                  <a:latin typeface="+mj-lt"/>
                  <a:cs typeface="Times New Roman" pitchFamily="18" charset="0"/>
                </a:rPr>
                <a:t>,</a:t>
              </a:r>
              <a:r>
                <a:rPr lang="en-US" sz="2400" i="1" smtClean="0">
                  <a:solidFill>
                    <a:srgbClr val="0000FF"/>
                  </a:solidFill>
                  <a:latin typeface="+mj-lt"/>
                  <a:cs typeface="Times New Roman" pitchFamily="18" charset="0"/>
                </a:rPr>
                <a:t> </a:t>
              </a:r>
              <a:r>
                <a:rPr lang="en-US" sz="2400" b="1" i="1" smtClean="0">
                  <a:solidFill>
                    <a:srgbClr val="008000"/>
                  </a:solidFill>
                  <a:latin typeface="+mj-lt"/>
                  <a:cs typeface="Times New Roman" pitchFamily="18" charset="0"/>
                </a:rPr>
                <a:t>B</a:t>
              </a:r>
              <a:r>
                <a:rPr lang="en-US" sz="2400" i="1" baseline="-25000" smtClean="0">
                  <a:solidFill>
                    <a:srgbClr val="008000"/>
                  </a:solidFill>
                  <a:latin typeface="+mj-lt"/>
                  <a:cs typeface="Times New Roman" pitchFamily="18" charset="0"/>
                </a:rPr>
                <a:t>x</a:t>
              </a:r>
              <a:r>
                <a:rPr lang="en-US" sz="2400" baseline="-25000" smtClean="0">
                  <a:cs typeface="Times New Roman" pitchFamily="18" charset="0"/>
                </a:rPr>
                <a:t> </a:t>
              </a:r>
              <a:r>
                <a:rPr lang="en-US" sz="2400" i="1" smtClean="0">
                  <a:latin typeface="+mj-lt"/>
                  <a:cs typeface="Times New Roman" pitchFamily="18" charset="0"/>
                </a:rPr>
                <a:t>,</a:t>
              </a:r>
              <a:r>
                <a:rPr lang="en-US" sz="2400" i="1" smtClean="0">
                  <a:solidFill>
                    <a:srgbClr val="0000FF"/>
                  </a:solidFill>
                  <a:cs typeface="Times New Roman" pitchFamily="18" charset="0"/>
                </a:rPr>
                <a:t> </a:t>
              </a:r>
              <a:r>
                <a:rPr lang="en-US" sz="2400" smtClean="0">
                  <a:latin typeface="+mj-lt"/>
                  <a:cs typeface="Times New Roman" pitchFamily="18" charset="0"/>
                </a:rPr>
                <a:t>and </a:t>
              </a:r>
              <a:r>
                <a:rPr lang="en-US" sz="2400" b="1" i="1" dirty="0" err="1">
                  <a:solidFill>
                    <a:srgbClr val="FF0000"/>
                  </a:solidFill>
                  <a:latin typeface="+mj-lt"/>
                  <a:cs typeface="Times New Roman" pitchFamily="18" charset="0"/>
                </a:rPr>
                <a:t>J</a:t>
              </a:r>
              <a:r>
                <a:rPr lang="en-US" sz="2400" i="1" baseline="-25000" dirty="0" err="1">
                  <a:solidFill>
                    <a:srgbClr val="FF0000"/>
                  </a:solidFill>
                  <a:latin typeface="+mj-lt"/>
                  <a:cs typeface="Times New Roman" pitchFamily="18" charset="0"/>
                </a:rPr>
                <a:t>x</a:t>
              </a:r>
              <a:r>
                <a:rPr lang="en-US" sz="2400" i="1" baseline="30000" dirty="0" err="1">
                  <a:solidFill>
                    <a:srgbClr val="FF0000"/>
                  </a:solidFill>
                  <a:latin typeface="+mj-lt"/>
                  <a:cs typeface="Times New Roman" pitchFamily="18" charset="0"/>
                </a:rPr>
                <a:t>i,j</a:t>
              </a:r>
              <a:r>
                <a:rPr lang="en-US" sz="2400" i="1" baseline="30000" dirty="0">
                  <a:latin typeface="+mj-lt"/>
                  <a:cs typeface="Times New Roman" pitchFamily="18" charset="0"/>
                </a:rPr>
                <a:t> </a:t>
              </a:r>
              <a:r>
                <a:rPr lang="en-US" sz="2400" i="1" baseline="30000" dirty="0" smtClean="0">
                  <a:latin typeface="+mj-lt"/>
                  <a:cs typeface="Times New Roman" pitchFamily="18" charset="0"/>
                </a:rPr>
                <a:t> </a:t>
              </a:r>
              <a:r>
                <a:rPr lang="en-US" sz="2400" dirty="0" smtClean="0">
                  <a:latin typeface="+mj-lt"/>
                  <a:cs typeface="Times New Roman" pitchFamily="18" charset="0"/>
                </a:rPr>
                <a:t>and </a:t>
              </a:r>
              <a:r>
                <a:rPr lang="en-US" sz="2400" dirty="0">
                  <a:latin typeface="+mj-lt"/>
                  <a:cs typeface="Times New Roman" pitchFamily="18" charset="0"/>
                </a:rPr>
                <a:t>adiabatically </a:t>
              </a:r>
              <a:r>
                <a:rPr lang="en-US" sz="2400" dirty="0" smtClean="0">
                  <a:latin typeface="+mj-lt"/>
                  <a:cs typeface="Times New Roman" pitchFamily="18" charset="0"/>
                </a:rPr>
                <a:t>lower </a:t>
              </a:r>
              <a:r>
                <a:rPr lang="en-US" sz="2400" b="1" i="1" dirty="0" smtClean="0">
                  <a:solidFill>
                    <a:srgbClr val="0000FF"/>
                  </a:solidFill>
                  <a:latin typeface="+mj-lt"/>
                  <a:cs typeface="Times New Roman" pitchFamily="18" charset="0"/>
                </a:rPr>
                <a:t>B</a:t>
              </a:r>
              <a:r>
                <a:rPr lang="en-US" sz="2400" i="1" baseline="-25000" dirty="0" smtClean="0">
                  <a:solidFill>
                    <a:srgbClr val="0000FF"/>
                  </a:solidFill>
                  <a:latin typeface="+mj-lt"/>
                  <a:cs typeface="Times New Roman" pitchFamily="18" charset="0"/>
                </a:rPr>
                <a:t>y</a:t>
              </a:r>
              <a:endParaRPr lang="en-US" sz="2400" i="1" baseline="-25000" dirty="0">
                <a:solidFill>
                  <a:srgbClr val="0000FF"/>
                </a:solidFill>
                <a:latin typeface="+mj-lt"/>
                <a:cs typeface="Times New Roman" pitchFamily="18" charset="0"/>
              </a:endParaRPr>
            </a:p>
          </p:txBody>
        </p:sp>
        <p:grpSp>
          <p:nvGrpSpPr>
            <p:cNvPr id="10" name="Group 123"/>
            <p:cNvGrpSpPr/>
            <p:nvPr/>
          </p:nvGrpSpPr>
          <p:grpSpPr>
            <a:xfrm>
              <a:off x="2286002" y="3505200"/>
              <a:ext cx="4280513" cy="1971020"/>
              <a:chOff x="2286002" y="3505200"/>
              <a:chExt cx="4280513" cy="1971020"/>
            </a:xfrm>
          </p:grpSpPr>
          <p:pic>
            <p:nvPicPr>
              <p:cNvPr id="43" name="Picture 42" descr="J_and_B.png"/>
              <p:cNvPicPr>
                <a:picLocks noChangeAspect="1"/>
              </p:cNvPicPr>
              <p:nvPr/>
            </p:nvPicPr>
            <p:blipFill>
              <a:blip r:embed="rId6" cstate="print"/>
              <a:stretch>
                <a:fillRect/>
              </a:stretch>
            </p:blipFill>
            <p:spPr>
              <a:xfrm>
                <a:off x="2905833" y="3505200"/>
                <a:ext cx="2757713" cy="1754595"/>
              </a:xfrm>
              <a:prstGeom prst="rect">
                <a:avLst/>
              </a:prstGeom>
            </p:spPr>
          </p:pic>
          <p:cxnSp>
            <p:nvCxnSpPr>
              <p:cNvPr id="44" name="Straight Connector 43"/>
              <p:cNvCxnSpPr/>
              <p:nvPr/>
            </p:nvCxnSpPr>
            <p:spPr>
              <a:xfrm rot="5400000">
                <a:off x="2230193" y="4285978"/>
                <a:ext cx="1461588" cy="0"/>
              </a:xfrm>
              <a:prstGeom prst="line">
                <a:avLst/>
              </a:prstGeom>
              <a:ln w="25400">
                <a:solidFill>
                  <a:srgbClr val="422DDF"/>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2892044" y="5085715"/>
                <a:ext cx="137886"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2819400" y="5154658"/>
                <a:ext cx="2947617" cy="218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8"/>
              <p:cNvSpPr txBox="1">
                <a:spLocks noChangeArrowheads="1"/>
              </p:cNvSpPr>
              <p:nvPr/>
            </p:nvSpPr>
            <p:spPr bwMode="auto">
              <a:xfrm>
                <a:off x="5715000" y="4953000"/>
                <a:ext cx="851515" cy="523220"/>
              </a:xfrm>
              <a:prstGeom prst="rect">
                <a:avLst/>
              </a:prstGeom>
              <a:noFill/>
              <a:ln w="9525">
                <a:noFill/>
                <a:miter lim="800000"/>
                <a:headEnd/>
                <a:tailEnd/>
              </a:ln>
            </p:spPr>
            <p:txBody>
              <a:bodyPr wrap="none">
                <a:spAutoFit/>
              </a:bodyPr>
              <a:lstStyle/>
              <a:p>
                <a:r>
                  <a:rPr lang="en-US" sz="2800" dirty="0" smtClean="0">
                    <a:latin typeface="+mj-lt"/>
                    <a:cs typeface="Times New Roman" pitchFamily="18" charset="0"/>
                  </a:rPr>
                  <a:t>time</a:t>
                </a:r>
                <a:endParaRPr lang="en-US" sz="2800" i="1" baseline="-25000" dirty="0">
                  <a:latin typeface="+mj-lt"/>
                  <a:cs typeface="Times New Roman" pitchFamily="18" charset="0"/>
                </a:endParaRPr>
              </a:p>
            </p:txBody>
          </p:sp>
          <p:sp>
            <p:nvSpPr>
              <p:cNvPr id="48" name="TextBox 8"/>
              <p:cNvSpPr txBox="1">
                <a:spLocks noChangeArrowheads="1"/>
              </p:cNvSpPr>
              <p:nvPr/>
            </p:nvSpPr>
            <p:spPr bwMode="auto">
              <a:xfrm>
                <a:off x="3163596" y="3735783"/>
                <a:ext cx="494046" cy="523220"/>
              </a:xfrm>
              <a:prstGeom prst="rect">
                <a:avLst/>
              </a:prstGeom>
              <a:noFill/>
              <a:ln w="9525">
                <a:noFill/>
                <a:miter lim="800000"/>
                <a:headEnd/>
                <a:tailEnd/>
              </a:ln>
            </p:spPr>
            <p:txBody>
              <a:bodyPr wrap="none">
                <a:spAutoFit/>
              </a:bodyPr>
              <a:lstStyle/>
              <a:p>
                <a:r>
                  <a:rPr lang="en-US" sz="2800" b="1" i="1" dirty="0" smtClean="0">
                    <a:solidFill>
                      <a:srgbClr val="0000FF"/>
                    </a:solidFill>
                    <a:latin typeface="+mj-lt"/>
                    <a:cs typeface="Times New Roman" pitchFamily="18" charset="0"/>
                  </a:rPr>
                  <a:t>B</a:t>
                </a:r>
                <a:r>
                  <a:rPr lang="en-US" sz="2800" i="1" baseline="-25000" dirty="0" smtClean="0">
                    <a:solidFill>
                      <a:srgbClr val="0000FF"/>
                    </a:solidFill>
                    <a:latin typeface="+mj-lt"/>
                    <a:cs typeface="Times New Roman" pitchFamily="18" charset="0"/>
                  </a:rPr>
                  <a:t>y</a:t>
                </a:r>
                <a:endParaRPr lang="en-US" sz="2800" baseline="-25000" dirty="0">
                  <a:solidFill>
                    <a:srgbClr val="0000FF"/>
                  </a:solidFill>
                  <a:latin typeface="+mj-lt"/>
                  <a:cs typeface="Times New Roman" pitchFamily="18" charset="0"/>
                </a:endParaRPr>
              </a:p>
            </p:txBody>
          </p:sp>
          <p:sp>
            <p:nvSpPr>
              <p:cNvPr id="49" name="TextBox 48"/>
              <p:cNvSpPr txBox="1"/>
              <p:nvPr/>
            </p:nvSpPr>
            <p:spPr>
              <a:xfrm>
                <a:off x="5591733" y="4582180"/>
                <a:ext cx="585417" cy="523220"/>
              </a:xfrm>
              <a:prstGeom prst="rect">
                <a:avLst/>
              </a:prstGeom>
              <a:noFill/>
            </p:spPr>
            <p:txBody>
              <a:bodyPr wrap="none" rtlCol="0">
                <a:spAutoFit/>
              </a:bodyPr>
              <a:lstStyle/>
              <a:p>
                <a:r>
                  <a:rPr lang="en-US" sz="2800" b="1" i="1" dirty="0" err="1" smtClean="0">
                    <a:solidFill>
                      <a:srgbClr val="FF0000"/>
                    </a:solidFill>
                    <a:latin typeface="+mj-lt"/>
                    <a:cs typeface="Times New Roman" pitchFamily="18" charset="0"/>
                  </a:rPr>
                  <a:t>J</a:t>
                </a:r>
                <a:r>
                  <a:rPr lang="en-US" sz="2800" i="1" baseline="-25000" dirty="0" err="1" smtClean="0">
                    <a:solidFill>
                      <a:srgbClr val="FF0000"/>
                    </a:solidFill>
                    <a:latin typeface="+mj-lt"/>
                    <a:cs typeface="Times New Roman" pitchFamily="18" charset="0"/>
                  </a:rPr>
                  <a:t>x</a:t>
                </a:r>
                <a:r>
                  <a:rPr lang="en-US" sz="2800" i="1" baseline="30000" dirty="0" err="1" smtClean="0">
                    <a:solidFill>
                      <a:srgbClr val="FF0000"/>
                    </a:solidFill>
                    <a:latin typeface="+mj-lt"/>
                    <a:cs typeface="Times New Roman" pitchFamily="18" charset="0"/>
                  </a:rPr>
                  <a:t>i,j</a:t>
                </a:r>
                <a:endParaRPr lang="en-US" sz="2800" dirty="0">
                  <a:latin typeface="+mj-lt"/>
                </a:endParaRPr>
              </a:p>
            </p:txBody>
          </p:sp>
          <p:cxnSp>
            <p:nvCxnSpPr>
              <p:cNvPr id="50" name="Straight Arrow Connector 49"/>
              <p:cNvCxnSpPr/>
              <p:nvPr/>
            </p:nvCxnSpPr>
            <p:spPr>
              <a:xfrm flipV="1">
                <a:off x="2819400" y="3555184"/>
                <a:ext cx="0" cy="159947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2" name="TextBox 8"/>
              <p:cNvSpPr txBox="1">
                <a:spLocks noChangeArrowheads="1"/>
              </p:cNvSpPr>
              <p:nvPr/>
            </p:nvSpPr>
            <p:spPr bwMode="auto">
              <a:xfrm rot="16200000">
                <a:off x="1711485" y="4126548"/>
                <a:ext cx="1672253" cy="523220"/>
              </a:xfrm>
              <a:prstGeom prst="rect">
                <a:avLst/>
              </a:prstGeom>
              <a:noFill/>
              <a:ln w="9525">
                <a:noFill/>
                <a:miter lim="800000"/>
                <a:headEnd/>
                <a:tailEnd/>
              </a:ln>
            </p:spPr>
            <p:txBody>
              <a:bodyPr wrap="none">
                <a:spAutoFit/>
              </a:bodyPr>
              <a:lstStyle/>
              <a:p>
                <a:r>
                  <a:rPr lang="en-US" sz="2800" dirty="0" smtClean="0">
                    <a:latin typeface="+mj-lt"/>
                    <a:cs typeface="Times New Roman" pitchFamily="18" charset="0"/>
                  </a:rPr>
                  <a:t>amplitude</a:t>
                </a:r>
                <a:endParaRPr lang="en-US" sz="2800" i="1" baseline="-25000" dirty="0">
                  <a:latin typeface="+mj-lt"/>
                  <a:cs typeface="Times New Roman" pitchFamily="18" charset="0"/>
                </a:endParaRPr>
              </a:p>
            </p:txBody>
          </p:sp>
          <p:sp>
            <p:nvSpPr>
              <p:cNvPr id="113" name="Rectangle 112"/>
              <p:cNvSpPr/>
              <p:nvPr/>
            </p:nvSpPr>
            <p:spPr>
              <a:xfrm>
                <a:off x="2959925" y="4924300"/>
                <a:ext cx="2667000" cy="228600"/>
              </a:xfrm>
              <a:prstGeom prst="rect">
                <a:avLst/>
              </a:prstGeom>
              <a:solidFill>
                <a:srgbClr val="00800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971800" y="5029200"/>
                <a:ext cx="2667000" cy="123700"/>
              </a:xfrm>
              <a:prstGeom prst="rect">
                <a:avLst/>
              </a:prstGeom>
              <a:solidFill>
                <a:srgbClr val="FF0000">
                  <a:alpha val="28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 name="Straight Arrow Connector 50"/>
              <p:cNvCxnSpPr/>
              <p:nvPr/>
            </p:nvCxnSpPr>
            <p:spPr>
              <a:xfrm>
                <a:off x="2819400" y="5154658"/>
                <a:ext cx="2947617"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15" name="TextBox 8"/>
              <p:cNvSpPr txBox="1">
                <a:spLocks noChangeArrowheads="1"/>
              </p:cNvSpPr>
              <p:nvPr/>
            </p:nvSpPr>
            <p:spPr bwMode="auto">
              <a:xfrm>
                <a:off x="4230354" y="4353580"/>
                <a:ext cx="494046" cy="523220"/>
              </a:xfrm>
              <a:prstGeom prst="rect">
                <a:avLst/>
              </a:prstGeom>
              <a:noFill/>
              <a:ln w="9525">
                <a:noFill/>
                <a:miter lim="800000"/>
                <a:headEnd/>
                <a:tailEnd/>
              </a:ln>
            </p:spPr>
            <p:txBody>
              <a:bodyPr wrap="none">
                <a:spAutoFit/>
              </a:bodyPr>
              <a:lstStyle/>
              <a:p>
                <a:r>
                  <a:rPr lang="en-US" sz="2800" b="1" i="1" smtClean="0">
                    <a:solidFill>
                      <a:srgbClr val="008000"/>
                    </a:solidFill>
                    <a:latin typeface="+mj-lt"/>
                    <a:cs typeface="Times New Roman" pitchFamily="18" charset="0"/>
                  </a:rPr>
                  <a:t>B</a:t>
                </a:r>
                <a:r>
                  <a:rPr lang="en-US" sz="2800" i="1" baseline="-25000" smtClean="0">
                    <a:solidFill>
                      <a:srgbClr val="008000"/>
                    </a:solidFill>
                    <a:latin typeface="+mj-lt"/>
                    <a:cs typeface="Times New Roman" pitchFamily="18" charset="0"/>
                  </a:rPr>
                  <a:t>x</a:t>
                </a:r>
                <a:endParaRPr lang="en-US" sz="2800" baseline="-25000" dirty="0">
                  <a:solidFill>
                    <a:srgbClr val="008000"/>
                  </a:solidFill>
                  <a:latin typeface="+mj-lt"/>
                  <a:cs typeface="Times New Roman" pitchFamily="18" charset="0"/>
                </a:endParaRPr>
              </a:p>
            </p:txBody>
          </p:sp>
        </p:grpSp>
      </p:grpSp>
      <p:grpSp>
        <p:nvGrpSpPr>
          <p:cNvPr id="12" name="Group 121"/>
          <p:cNvGrpSpPr/>
          <p:nvPr/>
        </p:nvGrpSpPr>
        <p:grpSpPr>
          <a:xfrm>
            <a:off x="152400" y="5588186"/>
            <a:ext cx="6629400" cy="646754"/>
            <a:chOff x="152400" y="5588186"/>
            <a:chExt cx="6629400" cy="646754"/>
          </a:xfrm>
        </p:grpSpPr>
        <p:sp>
          <p:nvSpPr>
            <p:cNvPr id="39" name="TextBox 38"/>
            <p:cNvSpPr txBox="1">
              <a:spLocks noChangeArrowheads="1"/>
            </p:cNvSpPr>
            <p:nvPr/>
          </p:nvSpPr>
          <p:spPr bwMode="auto">
            <a:xfrm>
              <a:off x="152400" y="5634335"/>
              <a:ext cx="4224875" cy="461665"/>
            </a:xfrm>
            <a:prstGeom prst="rect">
              <a:avLst/>
            </a:prstGeom>
            <a:noFill/>
            <a:ln w="9525">
              <a:noFill/>
              <a:miter lim="800000"/>
              <a:headEnd/>
              <a:tailEnd/>
            </a:ln>
          </p:spPr>
          <p:txBody>
            <a:bodyPr wrap="none">
              <a:spAutoFit/>
            </a:bodyPr>
            <a:lstStyle/>
            <a:p>
              <a:pPr fontAlgn="auto">
                <a:spcBef>
                  <a:spcPts val="0"/>
                </a:spcBef>
                <a:spcAft>
                  <a:spcPts val="0"/>
                </a:spcAft>
              </a:pPr>
              <a:r>
                <a:rPr lang="en-US" sz="2400" dirty="0" smtClean="0">
                  <a:solidFill>
                    <a:srgbClr val="FF0000"/>
                  </a:solidFill>
                  <a:latin typeface="+mj-lt"/>
                  <a:cs typeface="Arial" pitchFamily="34" charset="0"/>
                </a:rPr>
                <a:t>Step 3</a:t>
              </a:r>
              <a:r>
                <a:rPr lang="en-US" sz="2400" smtClean="0">
                  <a:solidFill>
                    <a:prstClr val="black"/>
                  </a:solidFill>
                  <a:latin typeface="+mj-lt"/>
                  <a:cs typeface="Arial" pitchFamily="34" charset="0"/>
                </a:rPr>
                <a:t>: Measure </a:t>
              </a:r>
              <a:r>
                <a:rPr lang="en-US" sz="2400" dirty="0" smtClean="0">
                  <a:solidFill>
                    <a:prstClr val="black"/>
                  </a:solidFill>
                  <a:latin typeface="+mj-lt"/>
                  <a:cs typeface="Arial" pitchFamily="34" charset="0"/>
                </a:rPr>
                <a:t>all spins along </a:t>
              </a:r>
              <a:r>
                <a:rPr lang="en-US" sz="2400" i="1" dirty="0" smtClean="0">
                  <a:solidFill>
                    <a:prstClr val="black"/>
                  </a:solidFill>
                  <a:latin typeface="+mj-lt"/>
                  <a:cs typeface="Arial" pitchFamily="34" charset="0"/>
                </a:rPr>
                <a:t>x</a:t>
              </a:r>
              <a:endParaRPr lang="en-US" sz="2400" dirty="0">
                <a:solidFill>
                  <a:prstClr val="black"/>
                </a:solidFill>
                <a:latin typeface="+mj-lt"/>
                <a:cs typeface="Arial" pitchFamily="34" charset="0"/>
              </a:endParaRPr>
            </a:p>
          </p:txBody>
        </p:sp>
        <p:grpSp>
          <p:nvGrpSpPr>
            <p:cNvPr id="13" name="Group 120"/>
            <p:cNvGrpSpPr/>
            <p:nvPr/>
          </p:nvGrpSpPr>
          <p:grpSpPr>
            <a:xfrm>
              <a:off x="4572000" y="5588186"/>
              <a:ext cx="2209800" cy="646754"/>
              <a:chOff x="4572000" y="5588186"/>
              <a:chExt cx="2209800" cy="646754"/>
            </a:xfrm>
          </p:grpSpPr>
          <p:grpSp>
            <p:nvGrpSpPr>
              <p:cNvPr id="14" name="Group 5"/>
              <p:cNvGrpSpPr/>
              <p:nvPr/>
            </p:nvGrpSpPr>
            <p:grpSpPr>
              <a:xfrm>
                <a:off x="4572000" y="5588186"/>
                <a:ext cx="228600" cy="548640"/>
                <a:chOff x="4433248" y="5588186"/>
                <a:chExt cx="228600" cy="548640"/>
              </a:xfrm>
            </p:grpSpPr>
            <p:sp>
              <p:nvSpPr>
                <p:cNvPr id="41" name="Oval 40"/>
                <p:cNvSpPr/>
                <p:nvPr/>
              </p:nvSpPr>
              <p:spPr>
                <a:xfrm>
                  <a:off x="4433248" y="5791200"/>
                  <a:ext cx="228600" cy="228600"/>
                </a:xfrm>
                <a:prstGeom prst="ellipse">
                  <a:avLst/>
                </a:prstGeom>
                <a:solidFill>
                  <a:srgbClr val="004BE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Arrow Connector 52"/>
                <p:cNvCxnSpPr/>
                <p:nvPr/>
              </p:nvCxnSpPr>
              <p:spPr>
                <a:xfrm flipV="1">
                  <a:off x="4547888" y="558818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5" name="Group 9"/>
              <p:cNvGrpSpPr/>
              <p:nvPr/>
            </p:nvGrpSpPr>
            <p:grpSpPr>
              <a:xfrm>
                <a:off x="4953000" y="5666096"/>
                <a:ext cx="228600" cy="548640"/>
                <a:chOff x="5042848" y="5666096"/>
                <a:chExt cx="228600" cy="548640"/>
              </a:xfrm>
            </p:grpSpPr>
            <p:sp>
              <p:nvSpPr>
                <p:cNvPr id="55" name="Oval 54"/>
                <p:cNvSpPr/>
                <p:nvPr/>
              </p:nvSpPr>
              <p:spPr>
                <a:xfrm>
                  <a:off x="5042848" y="579291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6" name="Straight Arrow Connector 55"/>
                <p:cNvCxnSpPr/>
                <p:nvPr/>
              </p:nvCxnSpPr>
              <p:spPr>
                <a:xfrm rot="10800000" flipV="1">
                  <a:off x="5155138" y="566609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7" name="Group 56"/>
              <p:cNvGrpSpPr/>
              <p:nvPr/>
            </p:nvGrpSpPr>
            <p:grpSpPr>
              <a:xfrm>
                <a:off x="5369625" y="5600700"/>
                <a:ext cx="228600" cy="548640"/>
                <a:chOff x="4433248" y="5588186"/>
                <a:chExt cx="228600" cy="548640"/>
              </a:xfrm>
            </p:grpSpPr>
            <p:sp>
              <p:nvSpPr>
                <p:cNvPr id="58" name="Oval 57"/>
                <p:cNvSpPr/>
                <p:nvPr/>
              </p:nvSpPr>
              <p:spPr>
                <a:xfrm>
                  <a:off x="4433248" y="5791200"/>
                  <a:ext cx="228600" cy="228600"/>
                </a:xfrm>
                <a:prstGeom prst="ellipse">
                  <a:avLst/>
                </a:prstGeom>
                <a:solidFill>
                  <a:srgbClr val="004BE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Arrow Connector 58"/>
                <p:cNvCxnSpPr/>
                <p:nvPr/>
              </p:nvCxnSpPr>
              <p:spPr>
                <a:xfrm flipV="1">
                  <a:off x="4547888" y="558818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8" name="Group 8"/>
              <p:cNvGrpSpPr/>
              <p:nvPr/>
            </p:nvGrpSpPr>
            <p:grpSpPr>
              <a:xfrm>
                <a:off x="5774375" y="5678610"/>
                <a:ext cx="228600" cy="548640"/>
                <a:chOff x="6276975" y="5678610"/>
                <a:chExt cx="228600" cy="548640"/>
              </a:xfrm>
            </p:grpSpPr>
            <p:sp>
              <p:nvSpPr>
                <p:cNvPr id="61" name="Oval 60"/>
                <p:cNvSpPr/>
                <p:nvPr/>
              </p:nvSpPr>
              <p:spPr>
                <a:xfrm>
                  <a:off x="6276975" y="5805424"/>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Arrow Connector 61"/>
                <p:cNvCxnSpPr/>
                <p:nvPr/>
              </p:nvCxnSpPr>
              <p:spPr>
                <a:xfrm rot="10800000" flipV="1">
                  <a:off x="6389265" y="5678610"/>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3" name="Group 62"/>
              <p:cNvGrpSpPr/>
              <p:nvPr/>
            </p:nvGrpSpPr>
            <p:grpSpPr>
              <a:xfrm>
                <a:off x="6172200" y="5604510"/>
                <a:ext cx="228600" cy="548640"/>
                <a:chOff x="4433248" y="5588186"/>
                <a:chExt cx="228600" cy="548640"/>
              </a:xfrm>
            </p:grpSpPr>
            <p:sp>
              <p:nvSpPr>
                <p:cNvPr id="64" name="Oval 63"/>
                <p:cNvSpPr/>
                <p:nvPr/>
              </p:nvSpPr>
              <p:spPr>
                <a:xfrm>
                  <a:off x="4433248" y="5791200"/>
                  <a:ext cx="228600" cy="228600"/>
                </a:xfrm>
                <a:prstGeom prst="ellipse">
                  <a:avLst/>
                </a:prstGeom>
                <a:solidFill>
                  <a:srgbClr val="004BE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Straight Arrow Connector 64"/>
                <p:cNvCxnSpPr/>
                <p:nvPr/>
              </p:nvCxnSpPr>
              <p:spPr>
                <a:xfrm flipV="1">
                  <a:off x="4547888" y="558818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4" name="Group 8"/>
              <p:cNvGrpSpPr/>
              <p:nvPr/>
            </p:nvGrpSpPr>
            <p:grpSpPr>
              <a:xfrm>
                <a:off x="6553200" y="5686300"/>
                <a:ext cx="228600" cy="548640"/>
                <a:chOff x="6276975" y="5678610"/>
                <a:chExt cx="228600" cy="548640"/>
              </a:xfrm>
            </p:grpSpPr>
            <p:sp>
              <p:nvSpPr>
                <p:cNvPr id="117" name="Oval 116"/>
                <p:cNvSpPr/>
                <p:nvPr/>
              </p:nvSpPr>
              <p:spPr>
                <a:xfrm>
                  <a:off x="6276975" y="5805424"/>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8" name="Straight Arrow Connector 117"/>
                <p:cNvCxnSpPr/>
                <p:nvPr/>
              </p:nvCxnSpPr>
              <p:spPr>
                <a:xfrm rot="10800000" flipV="1">
                  <a:off x="6401140" y="5678610"/>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grpSp>
      <p:sp>
        <p:nvSpPr>
          <p:cNvPr id="68" name="Rectangle 67"/>
          <p:cNvSpPr/>
          <p:nvPr/>
        </p:nvSpPr>
        <p:spPr>
          <a:xfrm>
            <a:off x="5867400" y="6550223"/>
            <a:ext cx="3296287" cy="307777"/>
          </a:xfrm>
          <a:prstGeom prst="rect">
            <a:avLst/>
          </a:prstGeom>
        </p:spPr>
        <p:txBody>
          <a:bodyPr wrap="none">
            <a:spAutoFit/>
          </a:bodyPr>
          <a:lstStyle/>
          <a:p>
            <a:r>
              <a:rPr lang="en-US" sz="1400" dirty="0" smtClean="0">
                <a:latin typeface="+mj-lt"/>
              </a:rPr>
              <a:t>P. </a:t>
            </a:r>
            <a:r>
              <a:rPr lang="en-US" sz="1400" dirty="0" err="1" smtClean="0">
                <a:latin typeface="+mj-lt"/>
              </a:rPr>
              <a:t>Richerme</a:t>
            </a:r>
            <a:r>
              <a:rPr lang="en-US" sz="1400" dirty="0" smtClean="0">
                <a:latin typeface="+mj-lt"/>
              </a:rPr>
              <a:t> </a:t>
            </a:r>
            <a:r>
              <a:rPr lang="en-US" sz="1400" i="1" dirty="0" smtClean="0">
                <a:latin typeface="+mj-lt"/>
              </a:rPr>
              <a:t>et. al.</a:t>
            </a:r>
            <a:r>
              <a:rPr lang="en-US" sz="1400" dirty="0" smtClean="0">
                <a:latin typeface="+mj-lt"/>
              </a:rPr>
              <a:t>,</a:t>
            </a:r>
            <a:r>
              <a:rPr lang="en-US" sz="1400" i="1" dirty="0" smtClean="0">
                <a:latin typeface="+mj-lt"/>
              </a:rPr>
              <a:t> </a:t>
            </a:r>
            <a:r>
              <a:rPr lang="en-US" sz="1400" dirty="0" smtClean="0">
                <a:latin typeface="+mj-lt"/>
              </a:rPr>
              <a:t>PRL </a:t>
            </a:r>
            <a:r>
              <a:rPr lang="en-US" sz="1400" b="1" dirty="0" smtClean="0">
                <a:latin typeface="+mj-lt"/>
              </a:rPr>
              <a:t>111</a:t>
            </a:r>
            <a:r>
              <a:rPr lang="en-US" sz="1400" dirty="0" smtClean="0">
                <a:latin typeface="+mj-lt"/>
              </a:rPr>
              <a:t>, 100506 (2013)</a:t>
            </a:r>
            <a:endParaRPr lang="en-US" sz="1400" dirty="0">
              <a:latin typeface="+mj-lt"/>
            </a:endParaRPr>
          </a:p>
        </p:txBody>
      </p:sp>
    </p:spTree>
    <p:custDataLst>
      <p:tags r:id="rId2"/>
    </p:custDataLst>
    <p:extLst>
      <p:ext uri="{BB962C8B-B14F-4D97-AF65-F5344CB8AC3E}">
        <p14:creationId xmlns:p14="http://schemas.microsoft.com/office/powerpoint/2010/main" xmlns="" val="599856428"/>
      </p:ext>
    </p:extLst>
  </p:cSld>
  <p:clrMapOvr>
    <a:masterClrMapping/>
  </p:clrMapOvr>
  <p:transition advTm="2792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0" y="152400"/>
            <a:ext cx="8991600" cy="563562"/>
          </a:xfrm>
        </p:spPr>
        <p:txBody>
          <a:bodyPr/>
          <a:lstStyle/>
          <a:p>
            <a:r>
              <a:rPr lang="en-US" smtClean="0"/>
              <a:t>AFM Ising Model with a Longitudinal Field: 6 ions</a:t>
            </a:r>
            <a:endParaRPr lang="en-US" dirty="0"/>
          </a:p>
        </p:txBody>
      </p:sp>
      <p:sp>
        <p:nvSpPr>
          <p:cNvPr id="5" name="Rectangle 4"/>
          <p:cNvSpPr/>
          <p:nvPr/>
        </p:nvSpPr>
        <p:spPr>
          <a:xfrm>
            <a:off x="5867400" y="6550223"/>
            <a:ext cx="3296287" cy="307777"/>
          </a:xfrm>
          <a:prstGeom prst="rect">
            <a:avLst/>
          </a:prstGeom>
        </p:spPr>
        <p:txBody>
          <a:bodyPr wrap="none">
            <a:spAutoFit/>
          </a:bodyPr>
          <a:lstStyle/>
          <a:p>
            <a:r>
              <a:rPr lang="en-US" sz="1400" dirty="0" smtClean="0">
                <a:latin typeface="+mj-lt"/>
              </a:rPr>
              <a:t>P. </a:t>
            </a:r>
            <a:r>
              <a:rPr lang="en-US" sz="1400" dirty="0" err="1" smtClean="0">
                <a:latin typeface="+mj-lt"/>
              </a:rPr>
              <a:t>Richerme</a:t>
            </a:r>
            <a:r>
              <a:rPr lang="en-US" sz="1400" dirty="0" smtClean="0">
                <a:latin typeface="+mj-lt"/>
              </a:rPr>
              <a:t> </a:t>
            </a:r>
            <a:r>
              <a:rPr lang="en-US" sz="1400" i="1" dirty="0" smtClean="0">
                <a:latin typeface="+mj-lt"/>
              </a:rPr>
              <a:t>et. al.</a:t>
            </a:r>
            <a:r>
              <a:rPr lang="en-US" sz="1400" dirty="0" smtClean="0">
                <a:latin typeface="+mj-lt"/>
              </a:rPr>
              <a:t>,</a:t>
            </a:r>
            <a:r>
              <a:rPr lang="en-US" sz="1400" i="1" dirty="0" smtClean="0">
                <a:latin typeface="+mj-lt"/>
              </a:rPr>
              <a:t> </a:t>
            </a:r>
            <a:r>
              <a:rPr lang="en-US" sz="1400" dirty="0" smtClean="0">
                <a:latin typeface="+mj-lt"/>
              </a:rPr>
              <a:t>PRL </a:t>
            </a:r>
            <a:r>
              <a:rPr lang="en-US" sz="1400" b="1" dirty="0" smtClean="0">
                <a:latin typeface="+mj-lt"/>
              </a:rPr>
              <a:t>111</a:t>
            </a:r>
            <a:r>
              <a:rPr lang="en-US" sz="1400" dirty="0" smtClean="0">
                <a:latin typeface="+mj-lt"/>
              </a:rPr>
              <a:t>, 100506 (2013)</a:t>
            </a:r>
            <a:endParaRPr lang="en-US" sz="1400" dirty="0">
              <a:latin typeface="+mj-lt"/>
            </a:endParaRPr>
          </a:p>
        </p:txBody>
      </p:sp>
      <p:pic>
        <p:nvPicPr>
          <p:cNvPr id="866307" name="Picture 3"/>
          <p:cNvPicPr>
            <a:picLocks noChangeAspect="1" noChangeArrowheads="1"/>
          </p:cNvPicPr>
          <p:nvPr/>
        </p:nvPicPr>
        <p:blipFill>
          <a:blip r:embed="rId4" cstate="print"/>
          <a:srcRect/>
          <a:stretch>
            <a:fillRect/>
          </a:stretch>
        </p:blipFill>
        <p:spPr bwMode="auto">
          <a:xfrm>
            <a:off x="365760" y="4038600"/>
            <a:ext cx="4209890" cy="2743200"/>
          </a:xfrm>
          <a:prstGeom prst="rect">
            <a:avLst/>
          </a:prstGeom>
          <a:noFill/>
          <a:ln w="9525">
            <a:noFill/>
            <a:miter lim="800000"/>
            <a:headEnd/>
            <a:tailEnd/>
          </a:ln>
        </p:spPr>
      </p:pic>
      <p:sp>
        <p:nvSpPr>
          <p:cNvPr id="7" name="TextBox 6"/>
          <p:cNvSpPr txBox="1">
            <a:spLocks noChangeArrowheads="1"/>
          </p:cNvSpPr>
          <p:nvPr/>
        </p:nvSpPr>
        <p:spPr bwMode="auto">
          <a:xfrm>
            <a:off x="1930386" y="4343400"/>
            <a:ext cx="1117614" cy="461665"/>
          </a:xfrm>
          <a:prstGeom prst="rect">
            <a:avLst/>
          </a:prstGeom>
          <a:noFill/>
          <a:ln w="9525">
            <a:noFill/>
            <a:miter lim="800000"/>
            <a:headEnd/>
            <a:tailEnd/>
          </a:ln>
        </p:spPr>
        <p:txBody>
          <a:bodyPr wrap="none">
            <a:spAutoFit/>
          </a:bodyPr>
          <a:lstStyle/>
          <a:p>
            <a:pPr fontAlgn="auto">
              <a:spcBef>
                <a:spcPts val="0"/>
              </a:spcBef>
              <a:spcAft>
                <a:spcPts val="0"/>
              </a:spcAft>
            </a:pPr>
            <a:r>
              <a:rPr lang="en-US" sz="2400" dirty="0" smtClean="0">
                <a:latin typeface="+mj-lt"/>
                <a:cs typeface="Arial" pitchFamily="34" charset="0"/>
              </a:rPr>
              <a:t>0</a:t>
            </a:r>
            <a:r>
              <a:rPr lang="en-US" sz="2400" dirty="0" smtClean="0">
                <a:solidFill>
                  <a:srgbClr val="FF0000"/>
                </a:solidFill>
                <a:latin typeface="+mj-lt"/>
                <a:cs typeface="Arial" pitchFamily="34" charset="0"/>
              </a:rPr>
              <a:t>1</a:t>
            </a:r>
            <a:r>
              <a:rPr lang="en-US" sz="2400" dirty="0" smtClean="0">
                <a:latin typeface="+mj-lt"/>
                <a:cs typeface="Arial" pitchFamily="34" charset="0"/>
              </a:rPr>
              <a:t>00</a:t>
            </a:r>
            <a:r>
              <a:rPr lang="en-US" sz="2400" dirty="0" smtClean="0">
                <a:solidFill>
                  <a:srgbClr val="FF0000"/>
                </a:solidFill>
                <a:latin typeface="+mj-lt"/>
                <a:cs typeface="Arial" pitchFamily="34" charset="0"/>
              </a:rPr>
              <a:t>1</a:t>
            </a:r>
            <a:r>
              <a:rPr lang="en-US" sz="2400" dirty="0" smtClean="0">
                <a:latin typeface="+mj-lt"/>
                <a:cs typeface="Arial" pitchFamily="34" charset="0"/>
              </a:rPr>
              <a:t>0</a:t>
            </a:r>
            <a:endParaRPr lang="en-US" sz="2400" b="1" dirty="0">
              <a:latin typeface="+mj-lt"/>
              <a:cs typeface="Arial" pitchFamily="34" charset="0"/>
            </a:endParaRPr>
          </a:p>
        </p:txBody>
      </p:sp>
      <p:pic>
        <p:nvPicPr>
          <p:cNvPr id="859137" name="Picture 1"/>
          <p:cNvPicPr>
            <a:picLocks noChangeAspect="1" noChangeArrowheads="1"/>
          </p:cNvPicPr>
          <p:nvPr/>
        </p:nvPicPr>
        <p:blipFill>
          <a:blip r:embed="rId5" cstate="print"/>
          <a:srcRect/>
          <a:stretch>
            <a:fillRect/>
          </a:stretch>
        </p:blipFill>
        <p:spPr bwMode="auto">
          <a:xfrm>
            <a:off x="365760" y="1143000"/>
            <a:ext cx="4198364" cy="2743200"/>
          </a:xfrm>
          <a:prstGeom prst="rect">
            <a:avLst/>
          </a:prstGeom>
          <a:noFill/>
          <a:ln w="9525">
            <a:noFill/>
            <a:miter lim="800000"/>
            <a:headEnd/>
            <a:tailEnd/>
          </a:ln>
        </p:spPr>
      </p:pic>
      <p:cxnSp>
        <p:nvCxnSpPr>
          <p:cNvPr id="8" name="Straight Connector 7"/>
          <p:cNvCxnSpPr/>
          <p:nvPr/>
        </p:nvCxnSpPr>
        <p:spPr>
          <a:xfrm flipH="1">
            <a:off x="800101" y="1876425"/>
            <a:ext cx="923924" cy="21526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762125" y="1866900"/>
            <a:ext cx="2790825" cy="21717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4658833" y="1066800"/>
            <a:ext cx="4355559" cy="5374944"/>
            <a:chOff x="4658833" y="1066800"/>
            <a:chExt cx="4355559" cy="5374944"/>
          </a:xfrm>
        </p:grpSpPr>
        <p:pic>
          <p:nvPicPr>
            <p:cNvPr id="10" name="Picture 9" descr="Fig2b.png"/>
            <p:cNvPicPr>
              <a:picLocks noChangeAspect="1"/>
            </p:cNvPicPr>
            <p:nvPr/>
          </p:nvPicPr>
          <p:blipFill>
            <a:blip r:embed="rId6" cstate="print"/>
            <a:srcRect b="67047"/>
            <a:stretch>
              <a:fillRect/>
            </a:stretch>
          </p:blipFill>
          <p:spPr>
            <a:xfrm>
              <a:off x="4658833" y="1524000"/>
              <a:ext cx="4352544" cy="941867"/>
            </a:xfrm>
            <a:prstGeom prst="rect">
              <a:avLst/>
            </a:prstGeom>
          </p:spPr>
        </p:pic>
        <p:sp>
          <p:nvSpPr>
            <p:cNvPr id="12" name="TextBox 11"/>
            <p:cNvSpPr txBox="1">
              <a:spLocks noChangeArrowheads="1"/>
            </p:cNvSpPr>
            <p:nvPr/>
          </p:nvSpPr>
          <p:spPr bwMode="auto">
            <a:xfrm>
              <a:off x="5562600" y="1066800"/>
              <a:ext cx="2606291" cy="461665"/>
            </a:xfrm>
            <a:prstGeom prst="rect">
              <a:avLst/>
            </a:prstGeom>
            <a:noFill/>
            <a:ln w="9525">
              <a:noFill/>
              <a:miter lim="800000"/>
              <a:headEnd/>
              <a:tailEnd/>
            </a:ln>
          </p:spPr>
          <p:txBody>
            <a:bodyPr wrap="none">
              <a:spAutoFit/>
            </a:bodyPr>
            <a:lstStyle/>
            <a:p>
              <a:pPr fontAlgn="auto">
                <a:spcBef>
                  <a:spcPts val="0"/>
                </a:spcBef>
                <a:spcAft>
                  <a:spcPts val="0"/>
                </a:spcAft>
              </a:pPr>
              <a:r>
                <a:rPr lang="en-US" sz="2400" u="sng" dirty="0" smtClean="0">
                  <a:latin typeface="+mj-lt"/>
                  <a:cs typeface="Arial" pitchFamily="34" charset="0"/>
                </a:rPr>
                <a:t>AFM Ground States</a:t>
              </a:r>
              <a:endParaRPr lang="en-US" sz="2400" b="1" u="sng" dirty="0">
                <a:latin typeface="+mj-lt"/>
                <a:cs typeface="Arial" pitchFamily="34" charset="0"/>
              </a:endParaRPr>
            </a:p>
          </p:txBody>
        </p:sp>
        <p:sp>
          <p:nvSpPr>
            <p:cNvPr id="13" name="TextBox 12"/>
            <p:cNvSpPr txBox="1">
              <a:spLocks noChangeArrowheads="1"/>
            </p:cNvSpPr>
            <p:nvPr/>
          </p:nvSpPr>
          <p:spPr bwMode="auto">
            <a:xfrm>
              <a:off x="5410200" y="2738735"/>
              <a:ext cx="2904770" cy="461665"/>
            </a:xfrm>
            <a:prstGeom prst="rect">
              <a:avLst/>
            </a:prstGeom>
            <a:noFill/>
            <a:ln w="9525">
              <a:noFill/>
              <a:miter lim="800000"/>
              <a:headEnd/>
              <a:tailEnd/>
            </a:ln>
          </p:spPr>
          <p:txBody>
            <a:bodyPr wrap="none">
              <a:spAutoFit/>
            </a:bodyPr>
            <a:lstStyle/>
            <a:p>
              <a:pPr fontAlgn="auto">
                <a:spcBef>
                  <a:spcPts val="0"/>
                </a:spcBef>
                <a:spcAft>
                  <a:spcPts val="0"/>
                </a:spcAft>
              </a:pPr>
              <a:r>
                <a:rPr lang="en-US" sz="2400" u="sng" smtClean="0">
                  <a:latin typeface="+mj-lt"/>
                  <a:cs typeface="Arial" pitchFamily="34" charset="0"/>
                </a:rPr>
                <a:t>2-Bright Ground State</a:t>
              </a:r>
              <a:endParaRPr lang="en-US" sz="2400" b="1" u="sng" dirty="0">
                <a:latin typeface="+mj-lt"/>
                <a:cs typeface="Arial" pitchFamily="34" charset="0"/>
              </a:endParaRPr>
            </a:p>
          </p:txBody>
        </p:sp>
        <p:sp>
          <p:nvSpPr>
            <p:cNvPr id="14" name="TextBox 13"/>
            <p:cNvSpPr txBox="1">
              <a:spLocks noChangeArrowheads="1"/>
            </p:cNvSpPr>
            <p:nvPr/>
          </p:nvSpPr>
          <p:spPr bwMode="auto">
            <a:xfrm>
              <a:off x="5374575" y="3886200"/>
              <a:ext cx="3024995" cy="461665"/>
            </a:xfrm>
            <a:prstGeom prst="rect">
              <a:avLst/>
            </a:prstGeom>
            <a:noFill/>
            <a:ln w="9525">
              <a:noFill/>
              <a:miter lim="800000"/>
              <a:headEnd/>
              <a:tailEnd/>
            </a:ln>
          </p:spPr>
          <p:txBody>
            <a:bodyPr wrap="none">
              <a:spAutoFit/>
            </a:bodyPr>
            <a:lstStyle/>
            <a:p>
              <a:pPr fontAlgn="auto">
                <a:spcBef>
                  <a:spcPts val="0"/>
                </a:spcBef>
                <a:spcAft>
                  <a:spcPts val="0"/>
                </a:spcAft>
              </a:pPr>
              <a:r>
                <a:rPr lang="en-US" sz="2400" u="sng" smtClean="0">
                  <a:latin typeface="+mj-lt"/>
                  <a:cs typeface="Arial" pitchFamily="34" charset="0"/>
                </a:rPr>
                <a:t>1-Bright Ground States</a:t>
              </a:r>
              <a:endParaRPr lang="en-US" sz="2400" b="1" u="sng" dirty="0">
                <a:latin typeface="+mj-lt"/>
                <a:cs typeface="Arial" pitchFamily="34" charset="0"/>
              </a:endParaRPr>
            </a:p>
          </p:txBody>
        </p:sp>
        <p:sp>
          <p:nvSpPr>
            <p:cNvPr id="15" name="TextBox 14"/>
            <p:cNvSpPr txBox="1">
              <a:spLocks noChangeArrowheads="1"/>
            </p:cNvSpPr>
            <p:nvPr/>
          </p:nvSpPr>
          <p:spPr bwMode="auto">
            <a:xfrm>
              <a:off x="5401030" y="5486400"/>
              <a:ext cx="2904770" cy="461665"/>
            </a:xfrm>
            <a:prstGeom prst="rect">
              <a:avLst/>
            </a:prstGeom>
            <a:noFill/>
            <a:ln w="9525">
              <a:noFill/>
              <a:miter lim="800000"/>
              <a:headEnd/>
              <a:tailEnd/>
            </a:ln>
          </p:spPr>
          <p:txBody>
            <a:bodyPr wrap="none">
              <a:spAutoFit/>
            </a:bodyPr>
            <a:lstStyle/>
            <a:p>
              <a:pPr fontAlgn="auto">
                <a:spcBef>
                  <a:spcPts val="0"/>
                </a:spcBef>
                <a:spcAft>
                  <a:spcPts val="0"/>
                </a:spcAft>
              </a:pPr>
              <a:r>
                <a:rPr lang="en-US" sz="2400" u="sng" smtClean="0">
                  <a:latin typeface="+mj-lt"/>
                  <a:cs typeface="Arial" pitchFamily="34" charset="0"/>
                </a:rPr>
                <a:t>0-Bright Ground State</a:t>
              </a:r>
              <a:endParaRPr lang="en-US" sz="2400" b="1" u="sng" dirty="0">
                <a:latin typeface="+mj-lt"/>
                <a:cs typeface="Arial" pitchFamily="34" charset="0"/>
              </a:endParaRPr>
            </a:p>
          </p:txBody>
        </p:sp>
        <p:pic>
          <p:nvPicPr>
            <p:cNvPr id="16" name="Picture 15" descr="Fig2b.png"/>
            <p:cNvPicPr>
              <a:picLocks noChangeAspect="1"/>
            </p:cNvPicPr>
            <p:nvPr/>
          </p:nvPicPr>
          <p:blipFill>
            <a:blip r:embed="rId6" cstate="print"/>
            <a:srcRect t="33325" b="50012"/>
            <a:stretch>
              <a:fillRect/>
            </a:stretch>
          </p:blipFill>
          <p:spPr>
            <a:xfrm>
              <a:off x="4660075" y="3200400"/>
              <a:ext cx="4352544" cy="476250"/>
            </a:xfrm>
            <a:prstGeom prst="rect">
              <a:avLst/>
            </a:prstGeom>
          </p:spPr>
        </p:pic>
        <p:pic>
          <p:nvPicPr>
            <p:cNvPr id="17" name="Picture 16" descr="Fig2b.png"/>
            <p:cNvPicPr>
              <a:picLocks noChangeAspect="1"/>
            </p:cNvPicPr>
            <p:nvPr/>
          </p:nvPicPr>
          <p:blipFill>
            <a:blip r:embed="rId6" cstate="print"/>
            <a:srcRect t="49988" b="16464"/>
            <a:stretch>
              <a:fillRect/>
            </a:stretch>
          </p:blipFill>
          <p:spPr>
            <a:xfrm>
              <a:off x="4660900" y="4343400"/>
              <a:ext cx="4352544" cy="958850"/>
            </a:xfrm>
            <a:prstGeom prst="rect">
              <a:avLst/>
            </a:prstGeom>
          </p:spPr>
        </p:pic>
        <p:pic>
          <p:nvPicPr>
            <p:cNvPr id="18" name="Picture 17" descr="Fig2b.png"/>
            <p:cNvPicPr>
              <a:picLocks noChangeAspect="1"/>
            </p:cNvPicPr>
            <p:nvPr/>
          </p:nvPicPr>
          <p:blipFill>
            <a:blip r:embed="rId6" cstate="print"/>
            <a:srcRect t="83414" b="-843"/>
            <a:stretch>
              <a:fillRect/>
            </a:stretch>
          </p:blipFill>
          <p:spPr>
            <a:xfrm>
              <a:off x="4661848" y="5943600"/>
              <a:ext cx="4352544" cy="498144"/>
            </a:xfrm>
            <a:prstGeom prst="rect">
              <a:avLst/>
            </a:prstGeom>
          </p:spPr>
        </p:pic>
      </p:grpSp>
    </p:spTree>
    <p:custDataLst>
      <p:tags r:id="rId1"/>
    </p:custDataLst>
    <p:extLst>
      <p:ext uri="{BB962C8B-B14F-4D97-AF65-F5344CB8AC3E}">
        <p14:creationId xmlns:p14="http://schemas.microsoft.com/office/powerpoint/2010/main" xmlns="" val="2085181461"/>
      </p:ext>
    </p:extLst>
  </p:cSld>
  <p:clrMapOvr>
    <a:masterClrMapping/>
  </p:clrMapOvr>
  <p:transition advTm="2800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0" y="152400"/>
            <a:ext cx="8991600" cy="563562"/>
          </a:xfrm>
        </p:spPr>
        <p:txBody>
          <a:bodyPr/>
          <a:lstStyle/>
          <a:p>
            <a:r>
              <a:rPr lang="en-US" smtClean="0"/>
              <a:t>AFM Ising Model with a Longitudinal Field: 10 ions</a:t>
            </a:r>
            <a:endParaRPr lang="en-US" dirty="0"/>
          </a:p>
        </p:txBody>
      </p:sp>
      <p:pic>
        <p:nvPicPr>
          <p:cNvPr id="20" name="Picture 19" descr="Fig4b.png"/>
          <p:cNvPicPr>
            <a:picLocks noChangeAspect="1"/>
          </p:cNvPicPr>
          <p:nvPr/>
        </p:nvPicPr>
        <p:blipFill>
          <a:blip r:embed="rId4" cstate="print"/>
          <a:srcRect b="80232"/>
          <a:stretch>
            <a:fillRect/>
          </a:stretch>
        </p:blipFill>
        <p:spPr>
          <a:xfrm>
            <a:off x="4419601" y="1345652"/>
            <a:ext cx="4591234" cy="701115"/>
          </a:xfrm>
          <a:prstGeom prst="rect">
            <a:avLst/>
          </a:prstGeom>
        </p:spPr>
      </p:pic>
      <p:pic>
        <p:nvPicPr>
          <p:cNvPr id="21" name="Picture 20" descr="Fig4b.png"/>
          <p:cNvPicPr>
            <a:picLocks noChangeAspect="1"/>
          </p:cNvPicPr>
          <p:nvPr/>
        </p:nvPicPr>
        <p:blipFill>
          <a:blip r:embed="rId4" cstate="print"/>
          <a:srcRect t="19957" b="70143"/>
          <a:stretch>
            <a:fillRect/>
          </a:stretch>
        </p:blipFill>
        <p:spPr>
          <a:xfrm>
            <a:off x="4419600" y="2381438"/>
            <a:ext cx="4591234" cy="351129"/>
          </a:xfrm>
          <a:prstGeom prst="rect">
            <a:avLst/>
          </a:prstGeom>
        </p:spPr>
      </p:pic>
      <p:pic>
        <p:nvPicPr>
          <p:cNvPr id="22" name="Picture 21" descr="Fig4b.png"/>
          <p:cNvPicPr>
            <a:picLocks noChangeAspect="1"/>
          </p:cNvPicPr>
          <p:nvPr/>
        </p:nvPicPr>
        <p:blipFill>
          <a:blip r:embed="rId4" cstate="print"/>
          <a:srcRect t="29874" b="49914"/>
          <a:stretch>
            <a:fillRect/>
          </a:stretch>
        </p:blipFill>
        <p:spPr>
          <a:xfrm>
            <a:off x="4419600" y="3082478"/>
            <a:ext cx="4591234" cy="716889"/>
          </a:xfrm>
          <a:prstGeom prst="rect">
            <a:avLst/>
          </a:prstGeom>
        </p:spPr>
      </p:pic>
      <p:pic>
        <p:nvPicPr>
          <p:cNvPr id="23" name="Picture 22" descr="Fig4b.png"/>
          <p:cNvPicPr>
            <a:picLocks noChangeAspect="1"/>
          </p:cNvPicPr>
          <p:nvPr/>
        </p:nvPicPr>
        <p:blipFill>
          <a:blip r:embed="rId4" cstate="print"/>
          <a:srcRect t="49966" b="30029"/>
          <a:stretch>
            <a:fillRect/>
          </a:stretch>
        </p:blipFill>
        <p:spPr>
          <a:xfrm>
            <a:off x="4419600" y="4104167"/>
            <a:ext cx="4591234" cy="709574"/>
          </a:xfrm>
          <a:prstGeom prst="rect">
            <a:avLst/>
          </a:prstGeom>
        </p:spPr>
      </p:pic>
      <p:pic>
        <p:nvPicPr>
          <p:cNvPr id="24" name="Picture 23" descr="Fig4b.png"/>
          <p:cNvPicPr>
            <a:picLocks noChangeAspect="1"/>
          </p:cNvPicPr>
          <p:nvPr/>
        </p:nvPicPr>
        <p:blipFill>
          <a:blip r:embed="rId4" cstate="print"/>
          <a:srcRect t="69988" b="10007"/>
          <a:stretch>
            <a:fillRect/>
          </a:stretch>
        </p:blipFill>
        <p:spPr>
          <a:xfrm>
            <a:off x="4419600" y="5147193"/>
            <a:ext cx="4591234" cy="709574"/>
          </a:xfrm>
          <a:prstGeom prst="rect">
            <a:avLst/>
          </a:prstGeom>
        </p:spPr>
      </p:pic>
      <p:pic>
        <p:nvPicPr>
          <p:cNvPr id="25" name="Picture 24" descr="Fig4b.png"/>
          <p:cNvPicPr>
            <a:picLocks noChangeAspect="1"/>
          </p:cNvPicPr>
          <p:nvPr/>
        </p:nvPicPr>
        <p:blipFill>
          <a:blip r:embed="rId4" cstate="print"/>
          <a:srcRect t="90045" b="-735"/>
          <a:stretch>
            <a:fillRect/>
          </a:stretch>
        </p:blipFill>
        <p:spPr>
          <a:xfrm>
            <a:off x="4419600" y="6163396"/>
            <a:ext cx="4591234" cy="379171"/>
          </a:xfrm>
          <a:prstGeom prst="rect">
            <a:avLst/>
          </a:prstGeom>
        </p:spPr>
      </p:pic>
      <p:sp>
        <p:nvSpPr>
          <p:cNvPr id="26" name="TextBox 25"/>
          <p:cNvSpPr txBox="1">
            <a:spLocks noChangeArrowheads="1"/>
          </p:cNvSpPr>
          <p:nvPr/>
        </p:nvSpPr>
        <p:spPr bwMode="auto">
          <a:xfrm>
            <a:off x="5467396" y="5837657"/>
            <a:ext cx="2457404" cy="400110"/>
          </a:xfrm>
          <a:prstGeom prst="rect">
            <a:avLst/>
          </a:prstGeom>
          <a:noFill/>
          <a:ln w="9525">
            <a:noFill/>
            <a:miter lim="800000"/>
            <a:headEnd/>
            <a:tailEnd/>
          </a:ln>
        </p:spPr>
        <p:txBody>
          <a:bodyPr wrap="none">
            <a:spAutoFit/>
          </a:bodyPr>
          <a:lstStyle/>
          <a:p>
            <a:pPr fontAlgn="auto">
              <a:spcBef>
                <a:spcPts val="0"/>
              </a:spcBef>
              <a:spcAft>
                <a:spcPts val="0"/>
              </a:spcAft>
            </a:pPr>
            <a:r>
              <a:rPr lang="en-US" sz="2000" u="sng" smtClean="0">
                <a:latin typeface="+mj-lt"/>
                <a:cs typeface="Arial" pitchFamily="34" charset="0"/>
              </a:rPr>
              <a:t>0-Bright Ground State</a:t>
            </a:r>
            <a:endParaRPr lang="en-US" sz="2000" b="1" u="sng" dirty="0">
              <a:latin typeface="+mj-lt"/>
              <a:cs typeface="Arial" pitchFamily="34" charset="0"/>
            </a:endParaRPr>
          </a:p>
        </p:txBody>
      </p:sp>
      <p:sp>
        <p:nvSpPr>
          <p:cNvPr id="27" name="TextBox 26"/>
          <p:cNvSpPr txBox="1">
            <a:spLocks noChangeArrowheads="1"/>
          </p:cNvSpPr>
          <p:nvPr/>
        </p:nvSpPr>
        <p:spPr bwMode="auto">
          <a:xfrm>
            <a:off x="5424864" y="4815158"/>
            <a:ext cx="2558393" cy="400110"/>
          </a:xfrm>
          <a:prstGeom prst="rect">
            <a:avLst/>
          </a:prstGeom>
          <a:noFill/>
          <a:ln w="9525">
            <a:noFill/>
            <a:miter lim="800000"/>
            <a:headEnd/>
            <a:tailEnd/>
          </a:ln>
        </p:spPr>
        <p:txBody>
          <a:bodyPr wrap="none">
            <a:spAutoFit/>
          </a:bodyPr>
          <a:lstStyle/>
          <a:p>
            <a:pPr fontAlgn="auto">
              <a:spcBef>
                <a:spcPts val="0"/>
              </a:spcBef>
              <a:spcAft>
                <a:spcPts val="0"/>
              </a:spcAft>
            </a:pPr>
            <a:r>
              <a:rPr lang="en-US" sz="2000" u="sng" smtClean="0">
                <a:latin typeface="+mj-lt"/>
                <a:cs typeface="Arial" pitchFamily="34" charset="0"/>
              </a:rPr>
              <a:t>1-Bright Ground States</a:t>
            </a:r>
            <a:endParaRPr lang="en-US" sz="2000" b="1" u="sng" dirty="0">
              <a:latin typeface="+mj-lt"/>
              <a:cs typeface="Arial" pitchFamily="34" charset="0"/>
            </a:endParaRPr>
          </a:p>
        </p:txBody>
      </p:sp>
      <p:sp>
        <p:nvSpPr>
          <p:cNvPr id="28" name="TextBox 27"/>
          <p:cNvSpPr txBox="1">
            <a:spLocks noChangeArrowheads="1"/>
          </p:cNvSpPr>
          <p:nvPr/>
        </p:nvSpPr>
        <p:spPr bwMode="auto">
          <a:xfrm>
            <a:off x="5433235" y="3780257"/>
            <a:ext cx="2558393" cy="400110"/>
          </a:xfrm>
          <a:prstGeom prst="rect">
            <a:avLst/>
          </a:prstGeom>
          <a:noFill/>
          <a:ln w="9525">
            <a:noFill/>
            <a:miter lim="800000"/>
            <a:headEnd/>
            <a:tailEnd/>
          </a:ln>
        </p:spPr>
        <p:txBody>
          <a:bodyPr wrap="none">
            <a:spAutoFit/>
          </a:bodyPr>
          <a:lstStyle/>
          <a:p>
            <a:pPr fontAlgn="auto">
              <a:spcBef>
                <a:spcPts val="0"/>
              </a:spcBef>
              <a:spcAft>
                <a:spcPts val="0"/>
              </a:spcAft>
            </a:pPr>
            <a:r>
              <a:rPr lang="en-US" sz="2000" u="sng" smtClean="0">
                <a:latin typeface="+mj-lt"/>
                <a:cs typeface="Arial" pitchFamily="34" charset="0"/>
              </a:rPr>
              <a:t>2-Bright Ground States</a:t>
            </a:r>
            <a:endParaRPr lang="en-US" sz="2000" b="1" u="sng" dirty="0">
              <a:latin typeface="+mj-lt"/>
              <a:cs typeface="Arial" pitchFamily="34" charset="0"/>
            </a:endParaRPr>
          </a:p>
        </p:txBody>
      </p:sp>
      <p:sp>
        <p:nvSpPr>
          <p:cNvPr id="29" name="TextBox 28"/>
          <p:cNvSpPr txBox="1">
            <a:spLocks noChangeArrowheads="1"/>
          </p:cNvSpPr>
          <p:nvPr/>
        </p:nvSpPr>
        <p:spPr bwMode="auto">
          <a:xfrm>
            <a:off x="5431974" y="2732567"/>
            <a:ext cx="2558393" cy="400110"/>
          </a:xfrm>
          <a:prstGeom prst="rect">
            <a:avLst/>
          </a:prstGeom>
          <a:noFill/>
          <a:ln w="9525">
            <a:noFill/>
            <a:miter lim="800000"/>
            <a:headEnd/>
            <a:tailEnd/>
          </a:ln>
        </p:spPr>
        <p:txBody>
          <a:bodyPr wrap="none">
            <a:spAutoFit/>
          </a:bodyPr>
          <a:lstStyle/>
          <a:p>
            <a:pPr fontAlgn="auto">
              <a:spcBef>
                <a:spcPts val="0"/>
              </a:spcBef>
              <a:spcAft>
                <a:spcPts val="0"/>
              </a:spcAft>
            </a:pPr>
            <a:r>
              <a:rPr lang="en-US" sz="2000" u="sng" smtClean="0">
                <a:latin typeface="+mj-lt"/>
                <a:cs typeface="Arial" pitchFamily="34" charset="0"/>
              </a:rPr>
              <a:t>3-Bright Ground States</a:t>
            </a:r>
            <a:endParaRPr lang="en-US" sz="2000" b="1" u="sng" dirty="0">
              <a:latin typeface="+mj-lt"/>
              <a:cs typeface="Arial" pitchFamily="34" charset="0"/>
            </a:endParaRPr>
          </a:p>
        </p:txBody>
      </p:sp>
      <p:sp>
        <p:nvSpPr>
          <p:cNvPr id="30" name="TextBox 29"/>
          <p:cNvSpPr txBox="1">
            <a:spLocks noChangeArrowheads="1"/>
          </p:cNvSpPr>
          <p:nvPr/>
        </p:nvSpPr>
        <p:spPr bwMode="auto">
          <a:xfrm>
            <a:off x="5431974" y="2046767"/>
            <a:ext cx="2558393" cy="400110"/>
          </a:xfrm>
          <a:prstGeom prst="rect">
            <a:avLst/>
          </a:prstGeom>
          <a:noFill/>
          <a:ln w="9525">
            <a:noFill/>
            <a:miter lim="800000"/>
            <a:headEnd/>
            <a:tailEnd/>
          </a:ln>
        </p:spPr>
        <p:txBody>
          <a:bodyPr wrap="none">
            <a:spAutoFit/>
          </a:bodyPr>
          <a:lstStyle/>
          <a:p>
            <a:pPr fontAlgn="auto">
              <a:spcBef>
                <a:spcPts val="0"/>
              </a:spcBef>
              <a:spcAft>
                <a:spcPts val="0"/>
              </a:spcAft>
            </a:pPr>
            <a:r>
              <a:rPr lang="en-US" sz="2000" u="sng" smtClean="0">
                <a:latin typeface="+mj-lt"/>
                <a:cs typeface="Arial" pitchFamily="34" charset="0"/>
              </a:rPr>
              <a:t>4-Bright Ground States</a:t>
            </a:r>
            <a:endParaRPr lang="en-US" sz="2000" b="1" u="sng" dirty="0">
              <a:latin typeface="+mj-lt"/>
              <a:cs typeface="Arial" pitchFamily="34" charset="0"/>
            </a:endParaRPr>
          </a:p>
        </p:txBody>
      </p:sp>
      <p:sp>
        <p:nvSpPr>
          <p:cNvPr id="31" name="TextBox 30"/>
          <p:cNvSpPr txBox="1">
            <a:spLocks noChangeArrowheads="1"/>
          </p:cNvSpPr>
          <p:nvPr/>
        </p:nvSpPr>
        <p:spPr bwMode="auto">
          <a:xfrm>
            <a:off x="5084134" y="990600"/>
            <a:ext cx="3260508" cy="400110"/>
          </a:xfrm>
          <a:prstGeom prst="rect">
            <a:avLst/>
          </a:prstGeom>
          <a:noFill/>
          <a:ln w="9525">
            <a:noFill/>
            <a:miter lim="800000"/>
            <a:headEnd/>
            <a:tailEnd/>
          </a:ln>
        </p:spPr>
        <p:txBody>
          <a:bodyPr wrap="none">
            <a:spAutoFit/>
          </a:bodyPr>
          <a:lstStyle/>
          <a:p>
            <a:pPr fontAlgn="auto">
              <a:spcBef>
                <a:spcPts val="0"/>
              </a:spcBef>
              <a:spcAft>
                <a:spcPts val="0"/>
              </a:spcAft>
            </a:pPr>
            <a:r>
              <a:rPr lang="en-US" sz="2000" u="sng" smtClean="0">
                <a:latin typeface="+mj-lt"/>
                <a:cs typeface="Arial" pitchFamily="34" charset="0"/>
              </a:rPr>
              <a:t>5-Bright (AFM) Ground States</a:t>
            </a:r>
            <a:endParaRPr lang="en-US" sz="2000" b="1" u="sng" dirty="0">
              <a:latin typeface="+mj-lt"/>
              <a:cs typeface="Arial" pitchFamily="34" charset="0"/>
            </a:endParaRPr>
          </a:p>
        </p:txBody>
      </p:sp>
      <p:sp>
        <p:nvSpPr>
          <p:cNvPr id="37" name="TextBox 36"/>
          <p:cNvSpPr txBox="1">
            <a:spLocks noChangeArrowheads="1"/>
          </p:cNvSpPr>
          <p:nvPr/>
        </p:nvSpPr>
        <p:spPr bwMode="auto">
          <a:xfrm>
            <a:off x="152400" y="4274403"/>
            <a:ext cx="4038600" cy="830997"/>
          </a:xfrm>
          <a:prstGeom prst="rect">
            <a:avLst/>
          </a:prstGeom>
          <a:noFill/>
          <a:ln w="9525">
            <a:noFill/>
            <a:miter lim="800000"/>
            <a:headEnd/>
            <a:tailEnd/>
          </a:ln>
        </p:spPr>
        <p:txBody>
          <a:bodyPr wrap="square">
            <a:spAutoFit/>
          </a:bodyPr>
          <a:lstStyle/>
          <a:p>
            <a:pPr fontAlgn="auto">
              <a:spcBef>
                <a:spcPts val="0"/>
              </a:spcBef>
              <a:spcAft>
                <a:spcPts val="0"/>
              </a:spcAft>
            </a:pPr>
            <a:r>
              <a:rPr lang="en-US" sz="2400" smtClean="0">
                <a:solidFill>
                  <a:prstClr val="black"/>
                </a:solidFill>
                <a:latin typeface="+mj-lt"/>
                <a:cs typeface="Arial" pitchFamily="34" charset="0"/>
              </a:rPr>
              <a:t>System exhibits a complete</a:t>
            </a:r>
          </a:p>
          <a:p>
            <a:pPr fontAlgn="auto">
              <a:spcBef>
                <a:spcPts val="0"/>
              </a:spcBef>
              <a:spcAft>
                <a:spcPts val="0"/>
              </a:spcAft>
            </a:pPr>
            <a:r>
              <a:rPr lang="en-US" sz="2400" smtClean="0">
                <a:solidFill>
                  <a:prstClr val="black"/>
                </a:solidFill>
                <a:latin typeface="+mj-lt"/>
                <a:cs typeface="Arial" pitchFamily="34" charset="0"/>
              </a:rPr>
              <a:t>devil's staircase for N </a:t>
            </a:r>
            <a:r>
              <a:rPr lang="en-US" sz="2400" smtClean="0"/>
              <a:t>→ </a:t>
            </a:r>
            <a:r>
              <a:rPr lang="en-US" sz="2000" smtClean="0">
                <a:latin typeface="Cambria Math" pitchFamily="18" charset="0"/>
                <a:ea typeface="Cambria Math" pitchFamily="18" charset="0"/>
                <a:cs typeface="Times New Roman" pitchFamily="18" charset="0"/>
              </a:rPr>
              <a:t>∞</a:t>
            </a:r>
            <a:endParaRPr lang="en-US" sz="2400" dirty="0">
              <a:solidFill>
                <a:prstClr val="black"/>
              </a:solidFill>
              <a:latin typeface="+mj-lt"/>
              <a:cs typeface="Arial" pitchFamily="34" charset="0"/>
            </a:endParaRPr>
          </a:p>
        </p:txBody>
      </p:sp>
      <p:sp>
        <p:nvSpPr>
          <p:cNvPr id="38" name="TextBox 37"/>
          <p:cNvSpPr txBox="1"/>
          <p:nvPr/>
        </p:nvSpPr>
        <p:spPr>
          <a:xfrm>
            <a:off x="0" y="6519446"/>
            <a:ext cx="3775905" cy="338554"/>
          </a:xfrm>
          <a:prstGeom prst="rect">
            <a:avLst/>
          </a:prstGeom>
          <a:noFill/>
        </p:spPr>
        <p:txBody>
          <a:bodyPr wrap="none" rtlCol="0">
            <a:spAutoFit/>
          </a:bodyPr>
          <a:lstStyle/>
          <a:p>
            <a:r>
              <a:rPr lang="en-US" sz="1600" dirty="0" smtClean="0">
                <a:latin typeface="+mj-lt"/>
              </a:rPr>
              <a:t>P. </a:t>
            </a:r>
            <a:r>
              <a:rPr lang="en-US" sz="1600" dirty="0" err="1" smtClean="0">
                <a:latin typeface="+mj-lt"/>
              </a:rPr>
              <a:t>Bak</a:t>
            </a:r>
            <a:r>
              <a:rPr lang="en-US" sz="1600" dirty="0" smtClean="0">
                <a:latin typeface="+mj-lt"/>
              </a:rPr>
              <a:t> and R. </a:t>
            </a:r>
            <a:r>
              <a:rPr lang="en-US" sz="1600" dirty="0" err="1" smtClean="0">
                <a:latin typeface="+mj-lt"/>
              </a:rPr>
              <a:t>Bruinsma</a:t>
            </a:r>
            <a:r>
              <a:rPr lang="en-US" sz="1600" dirty="0" smtClean="0">
                <a:latin typeface="+mj-lt"/>
              </a:rPr>
              <a:t>, PRL </a:t>
            </a:r>
            <a:r>
              <a:rPr lang="en-US" sz="1600" b="1" dirty="0" smtClean="0">
                <a:latin typeface="+mj-lt"/>
              </a:rPr>
              <a:t>49</a:t>
            </a:r>
            <a:r>
              <a:rPr lang="en-US" sz="1600" dirty="0" smtClean="0">
                <a:latin typeface="+mj-lt"/>
              </a:rPr>
              <a:t>, 249 (1982)</a:t>
            </a:r>
            <a:endParaRPr lang="en-US" sz="1600" dirty="0">
              <a:latin typeface="+mj-lt"/>
            </a:endParaRPr>
          </a:p>
        </p:txBody>
      </p:sp>
      <p:pic>
        <p:nvPicPr>
          <p:cNvPr id="855041" name="Picture 1"/>
          <p:cNvPicPr>
            <a:picLocks noChangeAspect="1" noChangeArrowheads="1"/>
          </p:cNvPicPr>
          <p:nvPr/>
        </p:nvPicPr>
        <p:blipFill>
          <a:blip r:embed="rId5" cstate="print"/>
          <a:srcRect/>
          <a:stretch>
            <a:fillRect/>
          </a:stretch>
        </p:blipFill>
        <p:spPr bwMode="auto">
          <a:xfrm>
            <a:off x="0" y="1371600"/>
            <a:ext cx="4206240" cy="2481473"/>
          </a:xfrm>
          <a:prstGeom prst="rect">
            <a:avLst/>
          </a:prstGeom>
          <a:noFill/>
          <a:ln w="9525">
            <a:noFill/>
            <a:miter lim="800000"/>
            <a:headEnd/>
            <a:tailEnd/>
          </a:ln>
        </p:spPr>
      </p:pic>
      <p:sp>
        <p:nvSpPr>
          <p:cNvPr id="32" name="Rectangle 31"/>
          <p:cNvSpPr/>
          <p:nvPr/>
        </p:nvSpPr>
        <p:spPr>
          <a:xfrm>
            <a:off x="5867400" y="6550223"/>
            <a:ext cx="3296287" cy="307777"/>
          </a:xfrm>
          <a:prstGeom prst="rect">
            <a:avLst/>
          </a:prstGeom>
        </p:spPr>
        <p:txBody>
          <a:bodyPr wrap="none">
            <a:spAutoFit/>
          </a:bodyPr>
          <a:lstStyle/>
          <a:p>
            <a:r>
              <a:rPr lang="en-US" sz="1400" dirty="0" smtClean="0">
                <a:latin typeface="+mj-lt"/>
              </a:rPr>
              <a:t>P. </a:t>
            </a:r>
            <a:r>
              <a:rPr lang="en-US" sz="1400" dirty="0" err="1" smtClean="0">
                <a:latin typeface="+mj-lt"/>
              </a:rPr>
              <a:t>Richerme</a:t>
            </a:r>
            <a:r>
              <a:rPr lang="en-US" sz="1400" dirty="0" smtClean="0">
                <a:latin typeface="+mj-lt"/>
              </a:rPr>
              <a:t> </a:t>
            </a:r>
            <a:r>
              <a:rPr lang="en-US" sz="1400" i="1" dirty="0" smtClean="0">
                <a:latin typeface="+mj-lt"/>
              </a:rPr>
              <a:t>et. al.</a:t>
            </a:r>
            <a:r>
              <a:rPr lang="en-US" sz="1400" dirty="0" smtClean="0">
                <a:latin typeface="+mj-lt"/>
              </a:rPr>
              <a:t>,</a:t>
            </a:r>
            <a:r>
              <a:rPr lang="en-US" sz="1400" i="1" dirty="0" smtClean="0">
                <a:latin typeface="+mj-lt"/>
              </a:rPr>
              <a:t> </a:t>
            </a:r>
            <a:r>
              <a:rPr lang="en-US" sz="1400" dirty="0" smtClean="0">
                <a:latin typeface="+mj-lt"/>
              </a:rPr>
              <a:t>PRL </a:t>
            </a:r>
            <a:r>
              <a:rPr lang="en-US" sz="1400" b="1" dirty="0" smtClean="0">
                <a:latin typeface="+mj-lt"/>
              </a:rPr>
              <a:t>111</a:t>
            </a:r>
            <a:r>
              <a:rPr lang="en-US" sz="1400" dirty="0" smtClean="0">
                <a:latin typeface="+mj-lt"/>
              </a:rPr>
              <a:t>, 100506 (2013)</a:t>
            </a:r>
            <a:endParaRPr lang="en-US" sz="1400" dirty="0">
              <a:latin typeface="+mj-lt"/>
            </a:endParaRPr>
          </a:p>
        </p:txBody>
      </p:sp>
    </p:spTree>
    <p:custDataLst>
      <p:tags r:id="rId1"/>
    </p:custDataLst>
    <p:extLst>
      <p:ext uri="{BB962C8B-B14F-4D97-AF65-F5344CB8AC3E}">
        <p14:creationId xmlns:p14="http://schemas.microsoft.com/office/powerpoint/2010/main" xmlns="" val="2085181461"/>
      </p:ext>
    </p:extLst>
  </p:cSld>
  <p:clrMapOvr>
    <a:masterClrMapping/>
  </p:clrMapOvr>
  <p:transition advTm="5531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Quantum Fluctuations Drive Phase Transitions</a:t>
            </a:r>
            <a:endParaRPr lang="en-US" dirty="0"/>
          </a:p>
        </p:txBody>
      </p:sp>
      <p:pic>
        <p:nvPicPr>
          <p:cNvPr id="852993" name="Picture 1"/>
          <p:cNvPicPr>
            <a:picLocks noChangeAspect="1" noChangeArrowheads="1"/>
          </p:cNvPicPr>
          <p:nvPr/>
        </p:nvPicPr>
        <p:blipFill>
          <a:blip r:embed="rId3" cstate="print"/>
          <a:srcRect/>
          <a:stretch>
            <a:fillRect/>
          </a:stretch>
        </p:blipFill>
        <p:spPr bwMode="auto">
          <a:xfrm>
            <a:off x="76200" y="1922461"/>
            <a:ext cx="4343400" cy="2039939"/>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4800600" y="1922461"/>
            <a:ext cx="4343400" cy="2039939"/>
          </a:xfrm>
          <a:prstGeom prst="rect">
            <a:avLst/>
          </a:prstGeom>
          <a:noFill/>
          <a:ln w="9525">
            <a:noFill/>
            <a:miter lim="800000"/>
            <a:headEnd/>
            <a:tailEnd/>
          </a:ln>
        </p:spPr>
      </p:pic>
      <p:graphicFrame>
        <p:nvGraphicFramePr>
          <p:cNvPr id="852994" name="Object 2"/>
          <p:cNvGraphicFramePr>
            <a:graphicFrameLocks noChangeAspect="1"/>
          </p:cNvGraphicFramePr>
          <p:nvPr/>
        </p:nvGraphicFramePr>
        <p:xfrm>
          <a:off x="152400" y="1295400"/>
          <a:ext cx="4191000" cy="581731"/>
        </p:xfrm>
        <a:graphic>
          <a:graphicData uri="http://schemas.openxmlformats.org/presentationml/2006/ole">
            <p:oleObj spid="_x0000_s852994" name="Equation" r:id="rId4" imgW="2793960" imgH="368280" progId="Equation.3">
              <p:embed/>
            </p:oleObj>
          </a:graphicData>
        </a:graphic>
      </p:graphicFrame>
      <p:cxnSp>
        <p:nvCxnSpPr>
          <p:cNvPr id="9" name="Straight Arrow Connector 8"/>
          <p:cNvCxnSpPr/>
          <p:nvPr/>
        </p:nvCxnSpPr>
        <p:spPr>
          <a:xfrm>
            <a:off x="1295400" y="2057400"/>
            <a:ext cx="0" cy="1447800"/>
          </a:xfrm>
          <a:prstGeom prst="straightConnector1">
            <a:avLst/>
          </a:prstGeom>
          <a:ln w="2540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371600" y="2286000"/>
            <a:ext cx="824136" cy="307777"/>
          </a:xfrm>
          <a:prstGeom prst="rect">
            <a:avLst/>
          </a:prstGeom>
          <a:noFill/>
        </p:spPr>
        <p:txBody>
          <a:bodyPr wrap="none" rtlCol="0">
            <a:spAutoFit/>
          </a:bodyPr>
          <a:lstStyle/>
          <a:p>
            <a:r>
              <a:rPr lang="en-US" sz="1400" dirty="0" smtClean="0">
                <a:solidFill>
                  <a:schemeClr val="bg1"/>
                </a:solidFill>
                <a:latin typeface="+mj-lt"/>
              </a:rPr>
              <a:t>Ramp B</a:t>
            </a:r>
            <a:r>
              <a:rPr lang="en-US" sz="1400" baseline="-25000" dirty="0" smtClean="0">
                <a:solidFill>
                  <a:schemeClr val="bg1"/>
                </a:solidFill>
                <a:latin typeface="+mj-lt"/>
              </a:rPr>
              <a:t>y</a:t>
            </a:r>
            <a:endParaRPr lang="en-US" sz="1400" baseline="-25000" dirty="0">
              <a:solidFill>
                <a:schemeClr val="bg1"/>
              </a:solidFill>
              <a:latin typeface="+mj-lt"/>
            </a:endParaRPr>
          </a:p>
        </p:txBody>
      </p:sp>
      <p:pic>
        <p:nvPicPr>
          <p:cNvPr id="852996" name="Picture 4"/>
          <p:cNvPicPr>
            <a:picLocks noChangeAspect="1" noChangeArrowheads="1"/>
          </p:cNvPicPr>
          <p:nvPr/>
        </p:nvPicPr>
        <p:blipFill>
          <a:blip r:embed="rId5" cstate="print"/>
          <a:srcRect/>
          <a:stretch>
            <a:fillRect/>
          </a:stretch>
        </p:blipFill>
        <p:spPr bwMode="auto">
          <a:xfrm>
            <a:off x="76200" y="4114800"/>
            <a:ext cx="4343400" cy="2055673"/>
          </a:xfrm>
          <a:prstGeom prst="rect">
            <a:avLst/>
          </a:prstGeom>
          <a:noFill/>
          <a:ln w="9525">
            <a:noFill/>
            <a:miter lim="800000"/>
            <a:headEnd/>
            <a:tailEnd/>
          </a:ln>
        </p:spPr>
      </p:pic>
      <p:pic>
        <p:nvPicPr>
          <p:cNvPr id="852997" name="Picture 5"/>
          <p:cNvPicPr>
            <a:picLocks noChangeAspect="1" noChangeArrowheads="1"/>
          </p:cNvPicPr>
          <p:nvPr/>
        </p:nvPicPr>
        <p:blipFill>
          <a:blip r:embed="rId6" cstate="print"/>
          <a:srcRect/>
          <a:stretch>
            <a:fillRect/>
          </a:stretch>
        </p:blipFill>
        <p:spPr bwMode="auto">
          <a:xfrm>
            <a:off x="4724400" y="4114800"/>
            <a:ext cx="4343400" cy="2055673"/>
          </a:xfrm>
          <a:prstGeom prst="rect">
            <a:avLst/>
          </a:prstGeom>
          <a:noFill/>
          <a:ln w="9525">
            <a:noFill/>
            <a:miter lim="800000"/>
            <a:headEnd/>
            <a:tailEnd/>
          </a:ln>
        </p:spPr>
      </p:pic>
      <p:cxnSp>
        <p:nvCxnSpPr>
          <p:cNvPr id="15" name="Straight Arrow Connector 14"/>
          <p:cNvCxnSpPr/>
          <p:nvPr/>
        </p:nvCxnSpPr>
        <p:spPr>
          <a:xfrm flipH="1">
            <a:off x="6019800" y="3486150"/>
            <a:ext cx="2209800" cy="0"/>
          </a:xfrm>
          <a:prstGeom prst="straightConnector1">
            <a:avLst/>
          </a:prstGeom>
          <a:ln w="2540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467600" y="2667000"/>
            <a:ext cx="794064" cy="307777"/>
          </a:xfrm>
          <a:prstGeom prst="rect">
            <a:avLst/>
          </a:prstGeom>
          <a:noFill/>
        </p:spPr>
        <p:txBody>
          <a:bodyPr wrap="none" rtlCol="0">
            <a:spAutoFit/>
          </a:bodyPr>
          <a:lstStyle/>
          <a:p>
            <a:r>
              <a:rPr lang="en-US" sz="1400" dirty="0" smtClean="0">
                <a:solidFill>
                  <a:schemeClr val="bg1"/>
                </a:solidFill>
                <a:latin typeface="+mj-lt"/>
              </a:rPr>
              <a:t>Ramp </a:t>
            </a:r>
            <a:r>
              <a:rPr lang="en-US" sz="1400" dirty="0" err="1" smtClean="0">
                <a:solidFill>
                  <a:schemeClr val="bg1"/>
                </a:solidFill>
                <a:latin typeface="+mj-lt"/>
              </a:rPr>
              <a:t>B</a:t>
            </a:r>
            <a:r>
              <a:rPr lang="en-US" sz="1400" baseline="-25000" dirty="0" err="1" smtClean="0">
                <a:solidFill>
                  <a:schemeClr val="bg1"/>
                </a:solidFill>
                <a:latin typeface="+mj-lt"/>
              </a:rPr>
              <a:t>x</a:t>
            </a:r>
            <a:endParaRPr lang="en-US" sz="1400" baseline="-25000" dirty="0">
              <a:solidFill>
                <a:schemeClr val="bg1"/>
              </a:solidFill>
              <a:latin typeface="+mj-lt"/>
            </a:endParaRPr>
          </a:p>
        </p:txBody>
      </p:sp>
      <p:graphicFrame>
        <p:nvGraphicFramePr>
          <p:cNvPr id="852998" name="Object 6"/>
          <p:cNvGraphicFramePr>
            <a:graphicFrameLocks noChangeAspect="1"/>
          </p:cNvGraphicFramePr>
          <p:nvPr/>
        </p:nvGraphicFramePr>
        <p:xfrm>
          <a:off x="5562600" y="1295400"/>
          <a:ext cx="3124200" cy="581025"/>
        </p:xfrm>
        <a:graphic>
          <a:graphicData uri="http://schemas.openxmlformats.org/presentationml/2006/ole">
            <p:oleObj spid="_x0000_s852998" name="Equation" r:id="rId7" imgW="2082600" imgH="368280" progId="Equation.3">
              <p:embed/>
            </p:oleObj>
          </a:graphicData>
        </a:graphic>
      </p:graphicFrame>
      <p:sp>
        <p:nvSpPr>
          <p:cNvPr id="21" name="Rectangle 20"/>
          <p:cNvSpPr/>
          <p:nvPr/>
        </p:nvSpPr>
        <p:spPr>
          <a:xfrm>
            <a:off x="5867400" y="6550223"/>
            <a:ext cx="3296287" cy="307777"/>
          </a:xfrm>
          <a:prstGeom prst="rect">
            <a:avLst/>
          </a:prstGeom>
        </p:spPr>
        <p:txBody>
          <a:bodyPr wrap="none">
            <a:spAutoFit/>
          </a:bodyPr>
          <a:lstStyle/>
          <a:p>
            <a:r>
              <a:rPr lang="en-US" sz="1400" dirty="0" smtClean="0">
                <a:latin typeface="+mj-lt"/>
              </a:rPr>
              <a:t>P. </a:t>
            </a:r>
            <a:r>
              <a:rPr lang="en-US" sz="1400" dirty="0" err="1" smtClean="0">
                <a:latin typeface="+mj-lt"/>
              </a:rPr>
              <a:t>Richerme</a:t>
            </a:r>
            <a:r>
              <a:rPr lang="en-US" sz="1400" dirty="0" smtClean="0">
                <a:latin typeface="+mj-lt"/>
              </a:rPr>
              <a:t> </a:t>
            </a:r>
            <a:r>
              <a:rPr lang="en-US" sz="1400" i="1" dirty="0" smtClean="0">
                <a:latin typeface="+mj-lt"/>
              </a:rPr>
              <a:t>et. al.</a:t>
            </a:r>
            <a:r>
              <a:rPr lang="en-US" sz="1400" dirty="0" smtClean="0">
                <a:latin typeface="+mj-lt"/>
              </a:rPr>
              <a:t>,</a:t>
            </a:r>
            <a:r>
              <a:rPr lang="en-US" sz="1400" i="1" dirty="0" smtClean="0">
                <a:latin typeface="+mj-lt"/>
              </a:rPr>
              <a:t> </a:t>
            </a:r>
            <a:r>
              <a:rPr lang="en-US" sz="1400" dirty="0" smtClean="0">
                <a:latin typeface="+mj-lt"/>
              </a:rPr>
              <a:t>PRL </a:t>
            </a:r>
            <a:r>
              <a:rPr lang="en-US" sz="1400" b="1" dirty="0" smtClean="0">
                <a:latin typeface="+mj-lt"/>
              </a:rPr>
              <a:t>111</a:t>
            </a:r>
            <a:r>
              <a:rPr lang="en-US" sz="1400" dirty="0" smtClean="0">
                <a:latin typeface="+mj-lt"/>
              </a:rPr>
              <a:t>, 100506 (2013)</a:t>
            </a:r>
            <a:endParaRPr lang="en-US" sz="1400" dirty="0">
              <a:latin typeface="+mj-lt"/>
            </a:endParaRPr>
          </a:p>
        </p:txBody>
      </p:sp>
      <p:sp>
        <p:nvSpPr>
          <p:cNvPr id="16" name="TextBox 15"/>
          <p:cNvSpPr txBox="1"/>
          <p:nvPr/>
        </p:nvSpPr>
        <p:spPr>
          <a:xfrm>
            <a:off x="6248400" y="2981980"/>
            <a:ext cx="2057400" cy="523220"/>
          </a:xfrm>
          <a:prstGeom prst="rect">
            <a:avLst/>
          </a:prstGeom>
          <a:noFill/>
        </p:spPr>
        <p:txBody>
          <a:bodyPr wrap="square" rtlCol="0">
            <a:spAutoFit/>
          </a:bodyPr>
          <a:lstStyle/>
          <a:p>
            <a:r>
              <a:rPr lang="en-US" sz="1400" dirty="0" smtClean="0">
                <a:solidFill>
                  <a:schemeClr val="bg1"/>
                </a:solidFill>
                <a:latin typeface="+mj-lt"/>
              </a:rPr>
              <a:t>No Thermal Fluctuations</a:t>
            </a:r>
          </a:p>
          <a:p>
            <a:r>
              <a:rPr lang="en-US" sz="1400" dirty="0" smtClean="0">
                <a:solidFill>
                  <a:schemeClr val="bg1"/>
                </a:solidFill>
                <a:latin typeface="+mj-lt"/>
              </a:rPr>
              <a:t>No Quantum Fluctuations</a:t>
            </a:r>
            <a:endParaRPr lang="en-US" sz="1400" dirty="0">
              <a:solidFill>
                <a:schemeClr val="bg1"/>
              </a:solidFill>
              <a:latin typeface="+mj-lt"/>
            </a:endParaRPr>
          </a:p>
        </p:txBody>
      </p:sp>
      <p:sp>
        <p:nvSpPr>
          <p:cNvPr id="17" name="TextBox 16"/>
          <p:cNvSpPr txBox="1"/>
          <p:nvPr/>
        </p:nvSpPr>
        <p:spPr>
          <a:xfrm>
            <a:off x="1371600" y="2664022"/>
            <a:ext cx="2133600" cy="523220"/>
          </a:xfrm>
          <a:prstGeom prst="rect">
            <a:avLst/>
          </a:prstGeom>
          <a:noFill/>
        </p:spPr>
        <p:txBody>
          <a:bodyPr wrap="square" rtlCol="0">
            <a:spAutoFit/>
          </a:bodyPr>
          <a:lstStyle/>
          <a:p>
            <a:r>
              <a:rPr lang="en-US" sz="1400" dirty="0" smtClean="0">
                <a:solidFill>
                  <a:schemeClr val="bg1"/>
                </a:solidFill>
                <a:latin typeface="+mj-lt"/>
              </a:rPr>
              <a:t>No Thermal Fluctuations</a:t>
            </a:r>
          </a:p>
          <a:p>
            <a:r>
              <a:rPr lang="en-US" sz="1400" dirty="0" smtClean="0">
                <a:solidFill>
                  <a:schemeClr val="bg1"/>
                </a:solidFill>
                <a:latin typeface="+mj-lt"/>
              </a:rPr>
              <a:t>Quantum Fluctuations</a:t>
            </a:r>
          </a:p>
        </p:txBody>
      </p:sp>
    </p:spTree>
  </p:cSld>
  <p:clrMapOvr>
    <a:masterClrMapping/>
  </p:clrMapOvr>
  <p:transition advTm="11949"/>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ground to excited states</a:t>
            </a:r>
            <a:endParaRPr lang="en-US" dirty="0"/>
          </a:p>
        </p:txBody>
      </p:sp>
      <p:sp>
        <p:nvSpPr>
          <p:cNvPr id="3" name="Content Placeholder 2"/>
          <p:cNvSpPr>
            <a:spLocks noGrp="1"/>
          </p:cNvSpPr>
          <p:nvPr>
            <p:ph idx="1"/>
          </p:nvPr>
        </p:nvSpPr>
        <p:spPr>
          <a:xfrm>
            <a:off x="4267200" y="1905000"/>
            <a:ext cx="4419600" cy="4800600"/>
          </a:xfrm>
        </p:spPr>
        <p:txBody>
          <a:bodyPr/>
          <a:lstStyle/>
          <a:p>
            <a:r>
              <a:rPr lang="en-US" dirty="0" smtClean="0"/>
              <a:t>Difficult (impossible?) to calculate excited state behavior for N &gt; 20-30</a:t>
            </a:r>
          </a:p>
          <a:p>
            <a:r>
              <a:rPr lang="en-US" dirty="0" smtClean="0"/>
              <a:t>Excited states are </a:t>
            </a:r>
            <a:r>
              <a:rPr lang="en-US" dirty="0" smtClean="0">
                <a:solidFill>
                  <a:srgbClr val="008000"/>
                </a:solidFill>
              </a:rPr>
              <a:t>interesting:</a:t>
            </a:r>
          </a:p>
          <a:p>
            <a:pPr lvl="1"/>
            <a:r>
              <a:rPr lang="en-US" dirty="0" smtClean="0"/>
              <a:t>Hamiltonian spectroscopy</a:t>
            </a:r>
          </a:p>
          <a:p>
            <a:pPr lvl="1"/>
            <a:r>
              <a:rPr lang="en-US" dirty="0" smtClean="0"/>
              <a:t>Propagation of quantum correlations</a:t>
            </a:r>
          </a:p>
          <a:p>
            <a:pPr lvl="1"/>
            <a:r>
              <a:rPr lang="en-US" dirty="0" smtClean="0"/>
              <a:t>Non-equilibrium phase transitions</a:t>
            </a:r>
          </a:p>
          <a:p>
            <a:pPr lvl="1"/>
            <a:r>
              <a:rPr lang="en-US" dirty="0" err="1" smtClean="0"/>
              <a:t>Thermalization</a:t>
            </a:r>
            <a:endParaRPr lang="en-US" dirty="0" smtClean="0"/>
          </a:p>
        </p:txBody>
      </p:sp>
      <p:sp>
        <p:nvSpPr>
          <p:cNvPr id="5" name="TextBox 4"/>
          <p:cNvSpPr txBox="1"/>
          <p:nvPr/>
        </p:nvSpPr>
        <p:spPr>
          <a:xfrm>
            <a:off x="762000" y="1143000"/>
            <a:ext cx="7696200" cy="492443"/>
          </a:xfrm>
          <a:prstGeom prst="rect">
            <a:avLst/>
          </a:prstGeom>
          <a:solidFill>
            <a:schemeClr val="bg1"/>
          </a:solidFill>
          <a:ln w="25400">
            <a:solidFill>
              <a:schemeClr val="tx1"/>
            </a:solidFill>
          </a:ln>
        </p:spPr>
        <p:txBody>
          <a:bodyPr wrap="square" rtlCol="0">
            <a:spAutoFit/>
          </a:bodyPr>
          <a:lstStyle/>
          <a:p>
            <a:pPr marL="0" lvl="2" algn="ctr"/>
            <a:r>
              <a:rPr lang="en-US" sz="2600" dirty="0" smtClean="0">
                <a:latin typeface="Calibri" pitchFamily="34" charset="0"/>
                <a:cs typeface="Arial" pitchFamily="34" charset="0"/>
              </a:rPr>
              <a:t>Begin studying </a:t>
            </a:r>
            <a:r>
              <a:rPr lang="en-US" sz="2600" dirty="0" smtClean="0">
                <a:solidFill>
                  <a:srgbClr val="00B050"/>
                </a:solidFill>
                <a:latin typeface="Calibri" pitchFamily="34" charset="0"/>
                <a:cs typeface="Arial" pitchFamily="34" charset="0"/>
              </a:rPr>
              <a:t>excited states </a:t>
            </a:r>
            <a:r>
              <a:rPr lang="en-US" sz="2600" dirty="0" smtClean="0">
                <a:latin typeface="Calibri" pitchFamily="34" charset="0"/>
                <a:cs typeface="Arial" pitchFamily="34" charset="0"/>
              </a:rPr>
              <a:t>of our system</a:t>
            </a:r>
          </a:p>
        </p:txBody>
      </p:sp>
      <p:pic>
        <p:nvPicPr>
          <p:cNvPr id="9" name="Picture 5"/>
          <p:cNvPicPr>
            <a:picLocks noChangeAspect="1" noChangeArrowheads="1"/>
          </p:cNvPicPr>
          <p:nvPr/>
        </p:nvPicPr>
        <p:blipFill>
          <a:blip r:embed="rId4" cstate="print"/>
          <a:srcRect/>
          <a:stretch>
            <a:fillRect/>
          </a:stretch>
        </p:blipFill>
        <p:spPr bwMode="auto">
          <a:xfrm>
            <a:off x="155448" y="1828800"/>
            <a:ext cx="4114800" cy="4915637"/>
          </a:xfrm>
          <a:prstGeom prst="rect">
            <a:avLst/>
          </a:prstGeom>
          <a:noFill/>
          <a:ln w="9525">
            <a:noFill/>
            <a:miter lim="800000"/>
            <a:headEnd/>
            <a:tailEnd/>
          </a:ln>
        </p:spPr>
      </p:pic>
    </p:spTree>
    <p:custDataLst>
      <p:tags r:id="rId1"/>
    </p:custDataLst>
  </p:cSld>
  <p:clrMapOvr>
    <a:masterClrMapping/>
  </p:clrMapOvr>
  <p:transition advTm="6533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ground to excited states</a:t>
            </a:r>
            <a:endParaRPr lang="en-US" dirty="0"/>
          </a:p>
        </p:txBody>
      </p:sp>
      <p:graphicFrame>
        <p:nvGraphicFramePr>
          <p:cNvPr id="1004546" name="Object 2"/>
          <p:cNvGraphicFramePr>
            <a:graphicFrameLocks noChangeAspect="1"/>
          </p:cNvGraphicFramePr>
          <p:nvPr/>
        </p:nvGraphicFramePr>
        <p:xfrm>
          <a:off x="1992312" y="990600"/>
          <a:ext cx="2489200" cy="800100"/>
        </p:xfrm>
        <a:graphic>
          <a:graphicData uri="http://schemas.openxmlformats.org/presentationml/2006/ole">
            <p:oleObj spid="_x0000_s1004546" name="Equation" r:id="rId4" imgW="1206360" imgH="368280" progId="Equation.3">
              <p:embed/>
            </p:oleObj>
          </a:graphicData>
        </a:graphic>
      </p:graphicFrame>
      <p:graphicFrame>
        <p:nvGraphicFramePr>
          <p:cNvPr id="1004547" name="Object 3"/>
          <p:cNvGraphicFramePr>
            <a:graphicFrameLocks noChangeAspect="1"/>
          </p:cNvGraphicFramePr>
          <p:nvPr/>
        </p:nvGraphicFramePr>
        <p:xfrm>
          <a:off x="4371975" y="1028700"/>
          <a:ext cx="2409825" cy="742950"/>
        </p:xfrm>
        <a:graphic>
          <a:graphicData uri="http://schemas.openxmlformats.org/presentationml/2006/ole">
            <p:oleObj spid="_x0000_s1004547" name="Equation" r:id="rId5" imgW="1168200" imgH="342720" progId="Equation.3">
              <p:embed/>
            </p:oleObj>
          </a:graphicData>
        </a:graphic>
      </p:graphicFrame>
      <p:grpSp>
        <p:nvGrpSpPr>
          <p:cNvPr id="18" name="Group 17"/>
          <p:cNvGrpSpPr/>
          <p:nvPr/>
        </p:nvGrpSpPr>
        <p:grpSpPr>
          <a:xfrm>
            <a:off x="4359371" y="1905000"/>
            <a:ext cx="4632230" cy="2462213"/>
            <a:chOff x="4359371" y="1788110"/>
            <a:chExt cx="4632230" cy="2462213"/>
          </a:xfrm>
        </p:grpSpPr>
        <p:sp>
          <p:nvSpPr>
            <p:cNvPr id="11" name="TextBox 10"/>
            <p:cNvSpPr txBox="1">
              <a:spLocks noChangeArrowheads="1"/>
            </p:cNvSpPr>
            <p:nvPr/>
          </p:nvSpPr>
          <p:spPr bwMode="auto">
            <a:xfrm>
              <a:off x="4359371" y="1788110"/>
              <a:ext cx="4632230" cy="2462213"/>
            </a:xfrm>
            <a:prstGeom prst="rect">
              <a:avLst/>
            </a:prstGeom>
            <a:noFill/>
            <a:ln w="9525">
              <a:noFill/>
              <a:miter lim="800000"/>
              <a:headEnd/>
              <a:tailEnd/>
            </a:ln>
          </p:spPr>
          <p:txBody>
            <a:bodyPr wrap="square">
              <a:spAutoFit/>
            </a:bodyPr>
            <a:lstStyle/>
            <a:p>
              <a:pPr fontAlgn="auto">
                <a:spcBef>
                  <a:spcPts val="0"/>
                </a:spcBef>
                <a:spcAft>
                  <a:spcPts val="0"/>
                </a:spcAft>
              </a:pPr>
              <a:r>
                <a:rPr lang="en-US" sz="2200" u="sng" dirty="0" smtClean="0">
                  <a:latin typeface="+mj-lt"/>
                  <a:cs typeface="Arial" pitchFamily="34" charset="0"/>
                </a:rPr>
                <a:t>Can </a:t>
              </a:r>
              <a:r>
                <a:rPr lang="en-US" sz="2200" u="sng" dirty="0" smtClean="0">
                  <a:solidFill>
                    <a:srgbClr val="00B050"/>
                  </a:solidFill>
                  <a:latin typeface="+mj-lt"/>
                  <a:cs typeface="Arial" pitchFamily="34" charset="0"/>
                </a:rPr>
                <a:t>drive</a:t>
              </a:r>
              <a:r>
                <a:rPr lang="en-US" sz="2200" u="sng" dirty="0" smtClean="0">
                  <a:latin typeface="+mj-lt"/>
                  <a:cs typeface="Arial" pitchFamily="34" charset="0"/>
                </a:rPr>
                <a:t> transitions between states if:</a:t>
              </a:r>
            </a:p>
            <a:p>
              <a:pPr fontAlgn="auto">
                <a:spcBef>
                  <a:spcPts val="0"/>
                </a:spcBef>
                <a:spcAft>
                  <a:spcPts val="0"/>
                </a:spcAft>
              </a:pPr>
              <a:endParaRPr lang="en-US" sz="1100" dirty="0" smtClean="0">
                <a:latin typeface="+mj-lt"/>
                <a:cs typeface="Arial" pitchFamily="34" charset="0"/>
              </a:endParaRPr>
            </a:p>
            <a:p>
              <a:pPr fontAlgn="auto">
                <a:spcBef>
                  <a:spcPts val="0"/>
                </a:spcBef>
                <a:spcAft>
                  <a:spcPts val="0"/>
                </a:spcAft>
                <a:buFont typeface="Arial" pitchFamily="34" charset="0"/>
                <a:buChar char="•"/>
              </a:pPr>
              <a:r>
                <a:rPr lang="en-US" sz="2200" dirty="0" smtClean="0">
                  <a:latin typeface="+mj-lt"/>
                  <a:cs typeface="Arial" pitchFamily="34" charset="0"/>
                </a:rPr>
                <a:t> Matrix element couples the states</a:t>
              </a:r>
            </a:p>
            <a:p>
              <a:pPr fontAlgn="auto">
                <a:spcBef>
                  <a:spcPts val="0"/>
                </a:spcBef>
                <a:spcAft>
                  <a:spcPts val="0"/>
                </a:spcAft>
                <a:buFont typeface="Arial" pitchFamily="34" charset="0"/>
                <a:buChar char="•"/>
              </a:pPr>
              <a:endParaRPr lang="en-US" sz="2200" dirty="0" smtClean="0">
                <a:latin typeface="+mj-lt"/>
                <a:cs typeface="Arial" pitchFamily="34" charset="0"/>
              </a:endParaRPr>
            </a:p>
            <a:p>
              <a:pPr fontAlgn="auto">
                <a:spcBef>
                  <a:spcPts val="0"/>
                </a:spcBef>
                <a:spcAft>
                  <a:spcPts val="0"/>
                </a:spcAft>
              </a:pPr>
              <a:endParaRPr lang="en-US" sz="2200" dirty="0" smtClean="0">
                <a:latin typeface="+mj-lt"/>
                <a:cs typeface="Arial" pitchFamily="34" charset="0"/>
              </a:endParaRPr>
            </a:p>
            <a:p>
              <a:pPr fontAlgn="auto">
                <a:spcBef>
                  <a:spcPts val="0"/>
                </a:spcBef>
                <a:spcAft>
                  <a:spcPts val="0"/>
                </a:spcAft>
              </a:pPr>
              <a:endParaRPr lang="en-US" sz="1100" dirty="0" smtClean="0">
                <a:latin typeface="+mj-lt"/>
                <a:cs typeface="Arial" pitchFamily="34" charset="0"/>
              </a:endParaRPr>
            </a:p>
            <a:p>
              <a:pPr fontAlgn="auto">
                <a:spcBef>
                  <a:spcPts val="0"/>
                </a:spcBef>
                <a:spcAft>
                  <a:spcPts val="0"/>
                </a:spcAft>
                <a:buFont typeface="Arial" pitchFamily="34" charset="0"/>
                <a:buChar char="•"/>
              </a:pPr>
              <a:r>
                <a:rPr lang="en-US" sz="2200" dirty="0" smtClean="0">
                  <a:latin typeface="+mj-lt"/>
                  <a:cs typeface="Arial" pitchFamily="34" charset="0"/>
                </a:rPr>
                <a:t> Drive frequency </a:t>
              </a:r>
              <a:r>
                <a:rPr lang="en-US" sz="2200" dirty="0" smtClean="0">
                  <a:latin typeface="Symbol" pitchFamily="18" charset="2"/>
                  <a:cs typeface="Arial" pitchFamily="34" charset="0"/>
                </a:rPr>
                <a:t>w</a:t>
              </a:r>
              <a:r>
                <a:rPr lang="en-US" sz="2200" dirty="0" smtClean="0">
                  <a:latin typeface="+mj-lt"/>
                  <a:cs typeface="Arial" pitchFamily="34" charset="0"/>
                </a:rPr>
                <a:t> matches energy  </a:t>
              </a:r>
            </a:p>
            <a:p>
              <a:pPr fontAlgn="auto">
                <a:spcBef>
                  <a:spcPts val="0"/>
                </a:spcBef>
                <a:spcAft>
                  <a:spcPts val="0"/>
                </a:spcAft>
              </a:pPr>
              <a:r>
                <a:rPr lang="en-US" sz="2200" dirty="0" smtClean="0">
                  <a:latin typeface="+mj-lt"/>
                  <a:cs typeface="Arial" pitchFamily="34" charset="0"/>
                </a:rPr>
                <a:t>   splitting</a:t>
              </a:r>
            </a:p>
          </p:txBody>
        </p:sp>
        <p:graphicFrame>
          <p:nvGraphicFramePr>
            <p:cNvPr id="1004548" name="Object 4"/>
            <p:cNvGraphicFramePr>
              <a:graphicFrameLocks noChangeAspect="1"/>
            </p:cNvGraphicFramePr>
            <p:nvPr/>
          </p:nvGraphicFramePr>
          <p:xfrm>
            <a:off x="5680075" y="2740670"/>
            <a:ext cx="2043113" cy="742950"/>
          </p:xfrm>
          <a:graphic>
            <a:graphicData uri="http://schemas.openxmlformats.org/presentationml/2006/ole">
              <p:oleObj spid="_x0000_s1004548" name="Equation" r:id="rId6" imgW="990360" imgH="342720" progId="Equation.3">
                <p:embed/>
              </p:oleObj>
            </a:graphicData>
          </a:graphic>
        </p:graphicFrame>
      </p:grpSp>
      <p:sp>
        <p:nvSpPr>
          <p:cNvPr id="20" name="TextBox 19"/>
          <p:cNvSpPr txBox="1">
            <a:spLocks noChangeArrowheads="1"/>
          </p:cNvSpPr>
          <p:nvPr/>
        </p:nvSpPr>
        <p:spPr bwMode="auto">
          <a:xfrm>
            <a:off x="4352925" y="4878050"/>
            <a:ext cx="4632230" cy="769441"/>
          </a:xfrm>
          <a:prstGeom prst="rect">
            <a:avLst/>
          </a:prstGeom>
          <a:noFill/>
          <a:ln w="9525">
            <a:noFill/>
            <a:miter lim="800000"/>
            <a:headEnd/>
            <a:tailEnd/>
          </a:ln>
        </p:spPr>
        <p:txBody>
          <a:bodyPr wrap="square">
            <a:spAutoFit/>
          </a:bodyPr>
          <a:lstStyle/>
          <a:p>
            <a:pPr algn="ctr" fontAlgn="auto">
              <a:spcBef>
                <a:spcPts val="0"/>
              </a:spcBef>
              <a:spcAft>
                <a:spcPts val="0"/>
              </a:spcAft>
            </a:pPr>
            <a:r>
              <a:rPr lang="en-US" sz="2200" u="sng" dirty="0" smtClean="0">
                <a:latin typeface="+mj-lt"/>
                <a:cs typeface="Arial" pitchFamily="34" charset="0"/>
              </a:rPr>
              <a:t>Experimental Protocol:</a:t>
            </a:r>
          </a:p>
          <a:p>
            <a:pPr fontAlgn="auto">
              <a:spcBef>
                <a:spcPts val="0"/>
              </a:spcBef>
              <a:spcAft>
                <a:spcPts val="0"/>
              </a:spcAft>
            </a:pPr>
            <a:r>
              <a:rPr lang="en-US" sz="2200" dirty="0" smtClean="0">
                <a:solidFill>
                  <a:srgbClr val="FF0000"/>
                </a:solidFill>
                <a:latin typeface="+mj-lt"/>
                <a:cs typeface="Arial" pitchFamily="34" charset="0"/>
              </a:rPr>
              <a:t>Step 1:</a:t>
            </a:r>
            <a:r>
              <a:rPr lang="en-US" sz="2200" dirty="0" smtClean="0">
                <a:latin typeface="+mj-lt"/>
                <a:cs typeface="Arial" pitchFamily="34" charset="0"/>
              </a:rPr>
              <a:t> Initialize in FM or AFM state</a:t>
            </a:r>
          </a:p>
        </p:txBody>
      </p:sp>
      <p:pic>
        <p:nvPicPr>
          <p:cNvPr id="1004549" name="Picture 5"/>
          <p:cNvPicPr>
            <a:picLocks noChangeAspect="1" noChangeArrowheads="1"/>
          </p:cNvPicPr>
          <p:nvPr/>
        </p:nvPicPr>
        <p:blipFill>
          <a:blip r:embed="rId7" cstate="print"/>
          <a:srcRect/>
          <a:stretch>
            <a:fillRect/>
          </a:stretch>
        </p:blipFill>
        <p:spPr bwMode="auto">
          <a:xfrm>
            <a:off x="155448" y="1828800"/>
            <a:ext cx="4114800" cy="4915637"/>
          </a:xfrm>
          <a:prstGeom prst="rect">
            <a:avLst/>
          </a:prstGeom>
          <a:noFill/>
          <a:ln w="9525">
            <a:noFill/>
            <a:miter lim="800000"/>
            <a:headEnd/>
            <a:tailEnd/>
          </a:ln>
        </p:spPr>
      </p:pic>
      <p:sp>
        <p:nvSpPr>
          <p:cNvPr id="22" name="TextBox 21"/>
          <p:cNvSpPr txBox="1">
            <a:spLocks noChangeArrowheads="1"/>
          </p:cNvSpPr>
          <p:nvPr/>
        </p:nvSpPr>
        <p:spPr bwMode="auto">
          <a:xfrm>
            <a:off x="7010400" y="981075"/>
            <a:ext cx="1928220" cy="369332"/>
          </a:xfrm>
          <a:prstGeom prst="rect">
            <a:avLst/>
          </a:prstGeom>
          <a:noFill/>
          <a:ln w="25400">
            <a:solidFill>
              <a:srgbClr val="0070C0"/>
            </a:solidFill>
            <a:prstDash val="sysDash"/>
            <a:miter lim="800000"/>
            <a:headEnd/>
            <a:tailEnd/>
          </a:ln>
        </p:spPr>
        <p:txBody>
          <a:bodyPr wrap="none">
            <a:spAutoFit/>
          </a:bodyPr>
          <a:lstStyle/>
          <a:p>
            <a:pPr fontAlgn="auto">
              <a:spcBef>
                <a:spcPts val="0"/>
              </a:spcBef>
              <a:spcAft>
                <a:spcPts val="0"/>
              </a:spcAft>
            </a:pPr>
            <a:r>
              <a:rPr lang="en-US" dirty="0" smtClean="0">
                <a:latin typeface="+mj-lt"/>
                <a:cs typeface="Arial" pitchFamily="34" charset="0"/>
              </a:rPr>
              <a:t>small perturbation</a:t>
            </a:r>
            <a:endParaRPr lang="en-US" i="1" baseline="-25000" dirty="0">
              <a:latin typeface="+mj-lt"/>
              <a:cs typeface="Arial" pitchFamily="34" charset="0"/>
            </a:endParaRPr>
          </a:p>
        </p:txBody>
      </p:sp>
      <p:sp>
        <p:nvSpPr>
          <p:cNvPr id="23" name="Rectangle 22"/>
          <p:cNvSpPr/>
          <p:nvPr/>
        </p:nvSpPr>
        <p:spPr>
          <a:xfrm>
            <a:off x="4600575" y="981075"/>
            <a:ext cx="2228850" cy="762000"/>
          </a:xfrm>
          <a:prstGeom prst="rect">
            <a:avLst/>
          </a:prstGeom>
          <a:noFill/>
          <a:ln>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769889" y="6550223"/>
            <a:ext cx="2374111" cy="307777"/>
          </a:xfrm>
          <a:prstGeom prst="rect">
            <a:avLst/>
          </a:prstGeom>
        </p:spPr>
        <p:txBody>
          <a:bodyPr wrap="none">
            <a:spAutoFit/>
          </a:bodyPr>
          <a:lstStyle/>
          <a:p>
            <a:r>
              <a:rPr lang="en-US" sz="1400" dirty="0" smtClean="0">
                <a:latin typeface="+mj-lt"/>
              </a:rPr>
              <a:t>C. Senko </a:t>
            </a:r>
            <a:r>
              <a:rPr lang="en-US" sz="1400" i="1" dirty="0" smtClean="0">
                <a:latin typeface="+mj-lt"/>
              </a:rPr>
              <a:t>et. al.</a:t>
            </a:r>
            <a:r>
              <a:rPr lang="en-US" sz="1400" dirty="0" smtClean="0">
                <a:latin typeface="+mj-lt"/>
              </a:rPr>
              <a:t>,</a:t>
            </a:r>
            <a:r>
              <a:rPr lang="en-US" sz="1400" i="1" dirty="0" smtClean="0">
                <a:latin typeface="+mj-lt"/>
              </a:rPr>
              <a:t> </a:t>
            </a:r>
            <a:r>
              <a:rPr lang="en-US" sz="1400" dirty="0" smtClean="0">
                <a:latin typeface="+mj-lt"/>
              </a:rPr>
              <a:t>in preparation</a:t>
            </a:r>
            <a:endParaRPr lang="en-US" sz="1400" dirty="0">
              <a:latin typeface="+mj-lt"/>
            </a:endParaRPr>
          </a:p>
        </p:txBody>
      </p:sp>
    </p:spTree>
  </p:cSld>
  <p:clrMapOvr>
    <a:masterClrMapping/>
  </p:clrMapOvr>
  <p:transition advTm="11513"/>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ground to excited states</a:t>
            </a:r>
            <a:endParaRPr lang="en-US" dirty="0"/>
          </a:p>
        </p:txBody>
      </p:sp>
      <p:graphicFrame>
        <p:nvGraphicFramePr>
          <p:cNvPr id="1004546" name="Object 2"/>
          <p:cNvGraphicFramePr>
            <a:graphicFrameLocks noChangeAspect="1"/>
          </p:cNvGraphicFramePr>
          <p:nvPr/>
        </p:nvGraphicFramePr>
        <p:xfrm>
          <a:off x="1992312" y="990600"/>
          <a:ext cx="2489200" cy="800100"/>
        </p:xfrm>
        <a:graphic>
          <a:graphicData uri="http://schemas.openxmlformats.org/presentationml/2006/ole">
            <p:oleObj spid="_x0000_s1011714" name="Equation" r:id="rId4" imgW="1206360" imgH="368280" progId="Equation.3">
              <p:embed/>
            </p:oleObj>
          </a:graphicData>
        </a:graphic>
      </p:graphicFrame>
      <p:graphicFrame>
        <p:nvGraphicFramePr>
          <p:cNvPr id="1004547" name="Object 3"/>
          <p:cNvGraphicFramePr>
            <a:graphicFrameLocks noChangeAspect="1"/>
          </p:cNvGraphicFramePr>
          <p:nvPr/>
        </p:nvGraphicFramePr>
        <p:xfrm>
          <a:off x="4371975" y="1028700"/>
          <a:ext cx="2409825" cy="742950"/>
        </p:xfrm>
        <a:graphic>
          <a:graphicData uri="http://schemas.openxmlformats.org/presentationml/2006/ole">
            <p:oleObj spid="_x0000_s1011715" name="Equation" r:id="rId5" imgW="1168200" imgH="342720" progId="Equation.3">
              <p:embed/>
            </p:oleObj>
          </a:graphicData>
        </a:graphic>
      </p:graphicFrame>
      <p:grpSp>
        <p:nvGrpSpPr>
          <p:cNvPr id="3" name="Group 17"/>
          <p:cNvGrpSpPr/>
          <p:nvPr/>
        </p:nvGrpSpPr>
        <p:grpSpPr>
          <a:xfrm>
            <a:off x="4359371" y="1905000"/>
            <a:ext cx="4632230" cy="2462213"/>
            <a:chOff x="4359371" y="1788110"/>
            <a:chExt cx="4632230" cy="2462213"/>
          </a:xfrm>
        </p:grpSpPr>
        <p:sp>
          <p:nvSpPr>
            <p:cNvPr id="11" name="TextBox 10"/>
            <p:cNvSpPr txBox="1">
              <a:spLocks noChangeArrowheads="1"/>
            </p:cNvSpPr>
            <p:nvPr/>
          </p:nvSpPr>
          <p:spPr bwMode="auto">
            <a:xfrm>
              <a:off x="4359371" y="1788110"/>
              <a:ext cx="4632230" cy="2462213"/>
            </a:xfrm>
            <a:prstGeom prst="rect">
              <a:avLst/>
            </a:prstGeom>
            <a:noFill/>
            <a:ln w="9525">
              <a:noFill/>
              <a:miter lim="800000"/>
              <a:headEnd/>
              <a:tailEnd/>
            </a:ln>
          </p:spPr>
          <p:txBody>
            <a:bodyPr wrap="square">
              <a:spAutoFit/>
            </a:bodyPr>
            <a:lstStyle/>
            <a:p>
              <a:pPr fontAlgn="auto">
                <a:spcBef>
                  <a:spcPts val="0"/>
                </a:spcBef>
                <a:spcAft>
                  <a:spcPts val="0"/>
                </a:spcAft>
              </a:pPr>
              <a:r>
                <a:rPr lang="en-US" sz="2200" u="sng" dirty="0" smtClean="0">
                  <a:latin typeface="+mj-lt"/>
                  <a:cs typeface="Arial" pitchFamily="34" charset="0"/>
                </a:rPr>
                <a:t>Can </a:t>
              </a:r>
              <a:r>
                <a:rPr lang="en-US" sz="2200" u="sng" dirty="0" smtClean="0">
                  <a:solidFill>
                    <a:srgbClr val="00B050"/>
                  </a:solidFill>
                  <a:latin typeface="+mj-lt"/>
                  <a:cs typeface="Arial" pitchFamily="34" charset="0"/>
                </a:rPr>
                <a:t>drive</a:t>
              </a:r>
              <a:r>
                <a:rPr lang="en-US" sz="2200" u="sng" dirty="0" smtClean="0">
                  <a:latin typeface="+mj-lt"/>
                  <a:cs typeface="Arial" pitchFamily="34" charset="0"/>
                </a:rPr>
                <a:t> transitions between states if:</a:t>
              </a:r>
            </a:p>
            <a:p>
              <a:pPr fontAlgn="auto">
                <a:spcBef>
                  <a:spcPts val="0"/>
                </a:spcBef>
                <a:spcAft>
                  <a:spcPts val="0"/>
                </a:spcAft>
              </a:pPr>
              <a:endParaRPr lang="en-US" sz="1100" dirty="0" smtClean="0">
                <a:latin typeface="+mj-lt"/>
                <a:cs typeface="Arial" pitchFamily="34" charset="0"/>
              </a:endParaRPr>
            </a:p>
            <a:p>
              <a:pPr fontAlgn="auto">
                <a:spcBef>
                  <a:spcPts val="0"/>
                </a:spcBef>
                <a:spcAft>
                  <a:spcPts val="0"/>
                </a:spcAft>
                <a:buFont typeface="Arial" pitchFamily="34" charset="0"/>
                <a:buChar char="•"/>
              </a:pPr>
              <a:r>
                <a:rPr lang="en-US" sz="2200" dirty="0" smtClean="0">
                  <a:latin typeface="+mj-lt"/>
                  <a:cs typeface="Arial" pitchFamily="34" charset="0"/>
                </a:rPr>
                <a:t> Matrix element couples the states</a:t>
              </a:r>
            </a:p>
            <a:p>
              <a:pPr fontAlgn="auto">
                <a:spcBef>
                  <a:spcPts val="0"/>
                </a:spcBef>
                <a:spcAft>
                  <a:spcPts val="0"/>
                </a:spcAft>
                <a:buFont typeface="Arial" pitchFamily="34" charset="0"/>
                <a:buChar char="•"/>
              </a:pPr>
              <a:endParaRPr lang="en-US" sz="2200" dirty="0" smtClean="0">
                <a:latin typeface="+mj-lt"/>
                <a:cs typeface="Arial" pitchFamily="34" charset="0"/>
              </a:endParaRPr>
            </a:p>
            <a:p>
              <a:pPr fontAlgn="auto">
                <a:spcBef>
                  <a:spcPts val="0"/>
                </a:spcBef>
                <a:spcAft>
                  <a:spcPts val="0"/>
                </a:spcAft>
              </a:pPr>
              <a:endParaRPr lang="en-US" sz="2200" dirty="0" smtClean="0">
                <a:latin typeface="+mj-lt"/>
                <a:cs typeface="Arial" pitchFamily="34" charset="0"/>
              </a:endParaRPr>
            </a:p>
            <a:p>
              <a:pPr fontAlgn="auto">
                <a:spcBef>
                  <a:spcPts val="0"/>
                </a:spcBef>
                <a:spcAft>
                  <a:spcPts val="0"/>
                </a:spcAft>
              </a:pPr>
              <a:endParaRPr lang="en-US" sz="1100" dirty="0" smtClean="0">
                <a:latin typeface="+mj-lt"/>
                <a:cs typeface="Arial" pitchFamily="34" charset="0"/>
              </a:endParaRPr>
            </a:p>
            <a:p>
              <a:pPr fontAlgn="auto">
                <a:spcBef>
                  <a:spcPts val="0"/>
                </a:spcBef>
                <a:spcAft>
                  <a:spcPts val="0"/>
                </a:spcAft>
                <a:buFont typeface="Arial" pitchFamily="34" charset="0"/>
                <a:buChar char="•"/>
              </a:pPr>
              <a:r>
                <a:rPr lang="en-US" sz="2200" dirty="0" smtClean="0">
                  <a:latin typeface="+mj-lt"/>
                  <a:cs typeface="Arial" pitchFamily="34" charset="0"/>
                </a:rPr>
                <a:t> Drive frequency </a:t>
              </a:r>
              <a:r>
                <a:rPr lang="en-US" sz="2200" dirty="0" smtClean="0">
                  <a:latin typeface="Symbol" pitchFamily="18" charset="2"/>
                  <a:cs typeface="Arial" pitchFamily="34" charset="0"/>
                </a:rPr>
                <a:t>w</a:t>
              </a:r>
              <a:r>
                <a:rPr lang="en-US" sz="2200" dirty="0" smtClean="0">
                  <a:latin typeface="+mj-lt"/>
                  <a:cs typeface="Arial" pitchFamily="34" charset="0"/>
                </a:rPr>
                <a:t> matches energy  </a:t>
              </a:r>
            </a:p>
            <a:p>
              <a:pPr fontAlgn="auto">
                <a:spcBef>
                  <a:spcPts val="0"/>
                </a:spcBef>
                <a:spcAft>
                  <a:spcPts val="0"/>
                </a:spcAft>
              </a:pPr>
              <a:r>
                <a:rPr lang="en-US" sz="2200" dirty="0" smtClean="0">
                  <a:latin typeface="+mj-lt"/>
                  <a:cs typeface="Arial" pitchFamily="34" charset="0"/>
                </a:rPr>
                <a:t>   splitting</a:t>
              </a:r>
            </a:p>
          </p:txBody>
        </p:sp>
        <p:graphicFrame>
          <p:nvGraphicFramePr>
            <p:cNvPr id="1004548" name="Object 4"/>
            <p:cNvGraphicFramePr>
              <a:graphicFrameLocks noChangeAspect="1"/>
            </p:cNvGraphicFramePr>
            <p:nvPr/>
          </p:nvGraphicFramePr>
          <p:xfrm>
            <a:off x="5680075" y="2740670"/>
            <a:ext cx="2043113" cy="742950"/>
          </p:xfrm>
          <a:graphic>
            <a:graphicData uri="http://schemas.openxmlformats.org/presentationml/2006/ole">
              <p:oleObj spid="_x0000_s1011716" name="Equation" r:id="rId6" imgW="990360" imgH="342720" progId="Equation.3">
                <p:embed/>
              </p:oleObj>
            </a:graphicData>
          </a:graphic>
        </p:graphicFrame>
      </p:grpSp>
      <p:sp>
        <p:nvSpPr>
          <p:cNvPr id="13" name="TextBox 12"/>
          <p:cNvSpPr txBox="1">
            <a:spLocks noChangeArrowheads="1"/>
          </p:cNvSpPr>
          <p:nvPr/>
        </p:nvSpPr>
        <p:spPr bwMode="auto">
          <a:xfrm>
            <a:off x="4352925" y="4878050"/>
            <a:ext cx="4632230" cy="769441"/>
          </a:xfrm>
          <a:prstGeom prst="rect">
            <a:avLst/>
          </a:prstGeom>
          <a:noFill/>
          <a:ln w="9525">
            <a:noFill/>
            <a:miter lim="800000"/>
            <a:headEnd/>
            <a:tailEnd/>
          </a:ln>
        </p:spPr>
        <p:txBody>
          <a:bodyPr wrap="square">
            <a:spAutoFit/>
          </a:bodyPr>
          <a:lstStyle/>
          <a:p>
            <a:pPr algn="ctr" fontAlgn="auto">
              <a:spcBef>
                <a:spcPts val="0"/>
              </a:spcBef>
              <a:spcAft>
                <a:spcPts val="0"/>
              </a:spcAft>
            </a:pPr>
            <a:r>
              <a:rPr lang="en-US" sz="2200" u="sng" dirty="0" smtClean="0">
                <a:latin typeface="+mj-lt"/>
                <a:cs typeface="Arial" pitchFamily="34" charset="0"/>
              </a:rPr>
              <a:t>Experimental Protocol:</a:t>
            </a:r>
          </a:p>
          <a:p>
            <a:pPr fontAlgn="auto">
              <a:spcBef>
                <a:spcPts val="0"/>
              </a:spcBef>
              <a:spcAft>
                <a:spcPts val="0"/>
              </a:spcAft>
            </a:pPr>
            <a:r>
              <a:rPr lang="en-US" sz="2200" dirty="0" smtClean="0">
                <a:solidFill>
                  <a:srgbClr val="FF0000"/>
                </a:solidFill>
                <a:latin typeface="+mj-lt"/>
                <a:cs typeface="Arial" pitchFamily="34" charset="0"/>
              </a:rPr>
              <a:t>Step 1:</a:t>
            </a:r>
            <a:r>
              <a:rPr lang="en-US" sz="2200" dirty="0" smtClean="0">
                <a:latin typeface="+mj-lt"/>
                <a:cs typeface="Arial" pitchFamily="34" charset="0"/>
              </a:rPr>
              <a:t> Initialize in FM or AFM state</a:t>
            </a:r>
          </a:p>
        </p:txBody>
      </p:sp>
      <p:pic>
        <p:nvPicPr>
          <p:cNvPr id="14" name="Picture 5"/>
          <p:cNvPicPr>
            <a:picLocks noChangeAspect="1" noChangeArrowheads="1"/>
          </p:cNvPicPr>
          <p:nvPr/>
        </p:nvPicPr>
        <p:blipFill>
          <a:blip r:embed="rId7" cstate="print"/>
          <a:srcRect/>
          <a:stretch>
            <a:fillRect/>
          </a:stretch>
        </p:blipFill>
        <p:spPr bwMode="auto">
          <a:xfrm>
            <a:off x="155448" y="1828800"/>
            <a:ext cx="4114800" cy="4915637"/>
          </a:xfrm>
          <a:prstGeom prst="rect">
            <a:avLst/>
          </a:prstGeom>
          <a:noFill/>
          <a:ln w="9525">
            <a:noFill/>
            <a:miter lim="800000"/>
            <a:headEnd/>
            <a:tailEnd/>
          </a:ln>
        </p:spPr>
      </p:pic>
      <p:sp>
        <p:nvSpPr>
          <p:cNvPr id="15" name="TextBox 14"/>
          <p:cNvSpPr txBox="1">
            <a:spLocks noChangeArrowheads="1"/>
          </p:cNvSpPr>
          <p:nvPr/>
        </p:nvSpPr>
        <p:spPr bwMode="auto">
          <a:xfrm>
            <a:off x="7010400" y="981075"/>
            <a:ext cx="1928220" cy="369332"/>
          </a:xfrm>
          <a:prstGeom prst="rect">
            <a:avLst/>
          </a:prstGeom>
          <a:noFill/>
          <a:ln w="25400">
            <a:solidFill>
              <a:srgbClr val="0070C0"/>
            </a:solidFill>
            <a:prstDash val="sysDash"/>
            <a:miter lim="800000"/>
            <a:headEnd/>
            <a:tailEnd/>
          </a:ln>
        </p:spPr>
        <p:txBody>
          <a:bodyPr wrap="none">
            <a:spAutoFit/>
          </a:bodyPr>
          <a:lstStyle/>
          <a:p>
            <a:pPr fontAlgn="auto">
              <a:spcBef>
                <a:spcPts val="0"/>
              </a:spcBef>
              <a:spcAft>
                <a:spcPts val="0"/>
              </a:spcAft>
            </a:pPr>
            <a:r>
              <a:rPr lang="en-US" dirty="0" smtClean="0">
                <a:latin typeface="+mj-lt"/>
                <a:cs typeface="Arial" pitchFamily="34" charset="0"/>
              </a:rPr>
              <a:t>small perturbation</a:t>
            </a:r>
            <a:endParaRPr lang="en-US" i="1" baseline="-25000" dirty="0">
              <a:latin typeface="+mj-lt"/>
              <a:cs typeface="Arial" pitchFamily="34" charset="0"/>
            </a:endParaRPr>
          </a:p>
        </p:txBody>
      </p:sp>
      <p:sp>
        <p:nvSpPr>
          <p:cNvPr id="16" name="Rectangle 15"/>
          <p:cNvSpPr/>
          <p:nvPr/>
        </p:nvSpPr>
        <p:spPr>
          <a:xfrm>
            <a:off x="4600575" y="981075"/>
            <a:ext cx="2228850" cy="762000"/>
          </a:xfrm>
          <a:prstGeom prst="rect">
            <a:avLst/>
          </a:prstGeom>
          <a:noFill/>
          <a:ln>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769889" y="6550223"/>
            <a:ext cx="2374111" cy="307777"/>
          </a:xfrm>
          <a:prstGeom prst="rect">
            <a:avLst/>
          </a:prstGeom>
        </p:spPr>
        <p:txBody>
          <a:bodyPr wrap="none">
            <a:spAutoFit/>
          </a:bodyPr>
          <a:lstStyle/>
          <a:p>
            <a:r>
              <a:rPr lang="en-US" sz="1400" dirty="0" smtClean="0">
                <a:latin typeface="+mj-lt"/>
              </a:rPr>
              <a:t>C. Senko </a:t>
            </a:r>
            <a:r>
              <a:rPr lang="en-US" sz="1400" i="1" dirty="0" smtClean="0">
                <a:latin typeface="+mj-lt"/>
              </a:rPr>
              <a:t>et. al.</a:t>
            </a:r>
            <a:r>
              <a:rPr lang="en-US" sz="1400" dirty="0" smtClean="0">
                <a:latin typeface="+mj-lt"/>
              </a:rPr>
              <a:t>,</a:t>
            </a:r>
            <a:r>
              <a:rPr lang="en-US" sz="1400" i="1" dirty="0" smtClean="0">
                <a:latin typeface="+mj-lt"/>
              </a:rPr>
              <a:t> </a:t>
            </a:r>
            <a:r>
              <a:rPr lang="en-US" sz="1400" dirty="0" smtClean="0">
                <a:latin typeface="+mj-lt"/>
              </a:rPr>
              <a:t>in preparation</a:t>
            </a:r>
            <a:endParaRPr lang="en-US" sz="1400" dirty="0">
              <a:latin typeface="+mj-lt"/>
            </a:endParaRPr>
          </a:p>
        </p:txBody>
      </p:sp>
      <p:sp>
        <p:nvSpPr>
          <p:cNvPr id="17" name="TextBox 16"/>
          <p:cNvSpPr txBox="1">
            <a:spLocks noChangeArrowheads="1"/>
          </p:cNvSpPr>
          <p:nvPr/>
        </p:nvSpPr>
        <p:spPr bwMode="auto">
          <a:xfrm>
            <a:off x="609600" y="6427113"/>
            <a:ext cx="838200" cy="430887"/>
          </a:xfrm>
          <a:prstGeom prst="rect">
            <a:avLst/>
          </a:prstGeom>
          <a:noFill/>
          <a:ln w="9525">
            <a:noFill/>
            <a:miter lim="800000"/>
            <a:headEnd/>
            <a:tailEnd/>
          </a:ln>
        </p:spPr>
        <p:txBody>
          <a:bodyPr wrap="square">
            <a:spAutoFit/>
          </a:bodyPr>
          <a:lstStyle/>
          <a:p>
            <a:pPr algn="ctr" fontAlgn="auto">
              <a:spcBef>
                <a:spcPts val="0"/>
              </a:spcBef>
              <a:spcAft>
                <a:spcPts val="0"/>
              </a:spcAft>
            </a:pPr>
            <a:r>
              <a:rPr lang="en-US" sz="2200" dirty="0" smtClean="0">
                <a:latin typeface="+mj-lt"/>
                <a:cs typeface="Arial" pitchFamily="34" charset="0"/>
              </a:rPr>
              <a:t>AFM</a:t>
            </a:r>
          </a:p>
        </p:txBody>
      </p:sp>
      <p:sp>
        <p:nvSpPr>
          <p:cNvPr id="19" name="TextBox 18"/>
          <p:cNvSpPr txBox="1">
            <a:spLocks noChangeArrowheads="1"/>
          </p:cNvSpPr>
          <p:nvPr/>
        </p:nvSpPr>
        <p:spPr bwMode="auto">
          <a:xfrm>
            <a:off x="609600" y="1752600"/>
            <a:ext cx="838200" cy="430887"/>
          </a:xfrm>
          <a:prstGeom prst="rect">
            <a:avLst/>
          </a:prstGeom>
          <a:noFill/>
          <a:ln w="9525">
            <a:noFill/>
            <a:miter lim="800000"/>
            <a:headEnd/>
            <a:tailEnd/>
          </a:ln>
        </p:spPr>
        <p:txBody>
          <a:bodyPr wrap="square">
            <a:spAutoFit/>
          </a:bodyPr>
          <a:lstStyle/>
          <a:p>
            <a:pPr algn="ctr" fontAlgn="auto">
              <a:spcBef>
                <a:spcPts val="0"/>
              </a:spcBef>
              <a:spcAft>
                <a:spcPts val="0"/>
              </a:spcAft>
            </a:pPr>
            <a:r>
              <a:rPr lang="en-US" sz="2200" dirty="0" smtClean="0">
                <a:latin typeface="+mj-lt"/>
                <a:cs typeface="Arial" pitchFamily="34" charset="0"/>
              </a:rPr>
              <a:t>FM</a:t>
            </a:r>
          </a:p>
        </p:txBody>
      </p:sp>
    </p:spTree>
  </p:cSld>
  <p:clrMapOvr>
    <a:masterClrMapping/>
  </p:clrMapOvr>
  <p:transition advTm="4961"/>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ground to excited states</a:t>
            </a:r>
            <a:endParaRPr lang="en-US" dirty="0"/>
          </a:p>
        </p:txBody>
      </p:sp>
      <p:graphicFrame>
        <p:nvGraphicFramePr>
          <p:cNvPr id="1004546" name="Object 2"/>
          <p:cNvGraphicFramePr>
            <a:graphicFrameLocks noChangeAspect="1"/>
          </p:cNvGraphicFramePr>
          <p:nvPr/>
        </p:nvGraphicFramePr>
        <p:xfrm>
          <a:off x="1992312" y="990600"/>
          <a:ext cx="2489200" cy="800100"/>
        </p:xfrm>
        <a:graphic>
          <a:graphicData uri="http://schemas.openxmlformats.org/presentationml/2006/ole">
            <p:oleObj spid="_x0000_s1012738" name="Equation" r:id="rId4" imgW="1206360" imgH="368280" progId="Equation.3">
              <p:embed/>
            </p:oleObj>
          </a:graphicData>
        </a:graphic>
      </p:graphicFrame>
      <p:graphicFrame>
        <p:nvGraphicFramePr>
          <p:cNvPr id="1004547" name="Object 3"/>
          <p:cNvGraphicFramePr>
            <a:graphicFrameLocks noChangeAspect="1"/>
          </p:cNvGraphicFramePr>
          <p:nvPr/>
        </p:nvGraphicFramePr>
        <p:xfrm>
          <a:off x="4371975" y="1028700"/>
          <a:ext cx="2409825" cy="742950"/>
        </p:xfrm>
        <a:graphic>
          <a:graphicData uri="http://schemas.openxmlformats.org/presentationml/2006/ole">
            <p:oleObj spid="_x0000_s1012739" name="Equation" r:id="rId5" imgW="1168200" imgH="342720" progId="Equation.3">
              <p:embed/>
            </p:oleObj>
          </a:graphicData>
        </a:graphic>
      </p:graphicFrame>
      <p:grpSp>
        <p:nvGrpSpPr>
          <p:cNvPr id="3" name="Group 17"/>
          <p:cNvGrpSpPr/>
          <p:nvPr/>
        </p:nvGrpSpPr>
        <p:grpSpPr>
          <a:xfrm>
            <a:off x="4359371" y="1905000"/>
            <a:ext cx="4632230" cy="2462213"/>
            <a:chOff x="4359371" y="1788110"/>
            <a:chExt cx="4632230" cy="2462213"/>
          </a:xfrm>
        </p:grpSpPr>
        <p:sp>
          <p:nvSpPr>
            <p:cNvPr id="11" name="TextBox 10"/>
            <p:cNvSpPr txBox="1">
              <a:spLocks noChangeArrowheads="1"/>
            </p:cNvSpPr>
            <p:nvPr/>
          </p:nvSpPr>
          <p:spPr bwMode="auto">
            <a:xfrm>
              <a:off x="4359371" y="1788110"/>
              <a:ext cx="4632230" cy="2462213"/>
            </a:xfrm>
            <a:prstGeom prst="rect">
              <a:avLst/>
            </a:prstGeom>
            <a:noFill/>
            <a:ln w="9525">
              <a:noFill/>
              <a:miter lim="800000"/>
              <a:headEnd/>
              <a:tailEnd/>
            </a:ln>
          </p:spPr>
          <p:txBody>
            <a:bodyPr wrap="square">
              <a:spAutoFit/>
            </a:bodyPr>
            <a:lstStyle/>
            <a:p>
              <a:pPr fontAlgn="auto">
                <a:spcBef>
                  <a:spcPts val="0"/>
                </a:spcBef>
                <a:spcAft>
                  <a:spcPts val="0"/>
                </a:spcAft>
              </a:pPr>
              <a:r>
                <a:rPr lang="en-US" sz="2200" u="sng" dirty="0" smtClean="0">
                  <a:latin typeface="+mj-lt"/>
                  <a:cs typeface="Arial" pitchFamily="34" charset="0"/>
                </a:rPr>
                <a:t>Can </a:t>
              </a:r>
              <a:r>
                <a:rPr lang="en-US" sz="2200" u="sng" dirty="0" smtClean="0">
                  <a:solidFill>
                    <a:srgbClr val="00B050"/>
                  </a:solidFill>
                  <a:latin typeface="+mj-lt"/>
                  <a:cs typeface="Arial" pitchFamily="34" charset="0"/>
                </a:rPr>
                <a:t>drive</a:t>
              </a:r>
              <a:r>
                <a:rPr lang="en-US" sz="2200" u="sng" dirty="0" smtClean="0">
                  <a:latin typeface="+mj-lt"/>
                  <a:cs typeface="Arial" pitchFamily="34" charset="0"/>
                </a:rPr>
                <a:t> transitions between states if:</a:t>
              </a:r>
            </a:p>
            <a:p>
              <a:pPr fontAlgn="auto">
                <a:spcBef>
                  <a:spcPts val="0"/>
                </a:spcBef>
                <a:spcAft>
                  <a:spcPts val="0"/>
                </a:spcAft>
              </a:pPr>
              <a:endParaRPr lang="en-US" sz="1100" dirty="0" smtClean="0">
                <a:latin typeface="+mj-lt"/>
                <a:cs typeface="Arial" pitchFamily="34" charset="0"/>
              </a:endParaRPr>
            </a:p>
            <a:p>
              <a:pPr fontAlgn="auto">
                <a:spcBef>
                  <a:spcPts val="0"/>
                </a:spcBef>
                <a:spcAft>
                  <a:spcPts val="0"/>
                </a:spcAft>
                <a:buFont typeface="Arial" pitchFamily="34" charset="0"/>
                <a:buChar char="•"/>
              </a:pPr>
              <a:r>
                <a:rPr lang="en-US" sz="2200" dirty="0" smtClean="0">
                  <a:latin typeface="+mj-lt"/>
                  <a:cs typeface="Arial" pitchFamily="34" charset="0"/>
                </a:rPr>
                <a:t> Matrix element couples the states</a:t>
              </a:r>
            </a:p>
            <a:p>
              <a:pPr fontAlgn="auto">
                <a:spcBef>
                  <a:spcPts val="0"/>
                </a:spcBef>
                <a:spcAft>
                  <a:spcPts val="0"/>
                </a:spcAft>
                <a:buFont typeface="Arial" pitchFamily="34" charset="0"/>
                <a:buChar char="•"/>
              </a:pPr>
              <a:endParaRPr lang="en-US" sz="2200" dirty="0" smtClean="0">
                <a:latin typeface="+mj-lt"/>
                <a:cs typeface="Arial" pitchFamily="34" charset="0"/>
              </a:endParaRPr>
            </a:p>
            <a:p>
              <a:pPr fontAlgn="auto">
                <a:spcBef>
                  <a:spcPts val="0"/>
                </a:spcBef>
                <a:spcAft>
                  <a:spcPts val="0"/>
                </a:spcAft>
              </a:pPr>
              <a:endParaRPr lang="en-US" sz="2200" dirty="0" smtClean="0">
                <a:latin typeface="+mj-lt"/>
                <a:cs typeface="Arial" pitchFamily="34" charset="0"/>
              </a:endParaRPr>
            </a:p>
            <a:p>
              <a:pPr fontAlgn="auto">
                <a:spcBef>
                  <a:spcPts val="0"/>
                </a:spcBef>
                <a:spcAft>
                  <a:spcPts val="0"/>
                </a:spcAft>
              </a:pPr>
              <a:endParaRPr lang="en-US" sz="1100" dirty="0" smtClean="0">
                <a:latin typeface="+mj-lt"/>
                <a:cs typeface="Arial" pitchFamily="34" charset="0"/>
              </a:endParaRPr>
            </a:p>
            <a:p>
              <a:pPr fontAlgn="auto">
                <a:spcBef>
                  <a:spcPts val="0"/>
                </a:spcBef>
                <a:spcAft>
                  <a:spcPts val="0"/>
                </a:spcAft>
                <a:buFont typeface="Arial" pitchFamily="34" charset="0"/>
                <a:buChar char="•"/>
              </a:pPr>
              <a:r>
                <a:rPr lang="en-US" sz="2200" dirty="0" smtClean="0">
                  <a:latin typeface="+mj-lt"/>
                  <a:cs typeface="Arial" pitchFamily="34" charset="0"/>
                </a:rPr>
                <a:t> Drive frequency </a:t>
              </a:r>
              <a:r>
                <a:rPr lang="en-US" sz="2200" dirty="0" smtClean="0">
                  <a:latin typeface="Symbol" pitchFamily="18" charset="2"/>
                  <a:cs typeface="Arial" pitchFamily="34" charset="0"/>
                </a:rPr>
                <a:t>w</a:t>
              </a:r>
              <a:r>
                <a:rPr lang="en-US" sz="2200" dirty="0" smtClean="0">
                  <a:latin typeface="+mj-lt"/>
                  <a:cs typeface="Arial" pitchFamily="34" charset="0"/>
                </a:rPr>
                <a:t> matches energy  </a:t>
              </a:r>
            </a:p>
            <a:p>
              <a:pPr fontAlgn="auto">
                <a:spcBef>
                  <a:spcPts val="0"/>
                </a:spcBef>
                <a:spcAft>
                  <a:spcPts val="0"/>
                </a:spcAft>
              </a:pPr>
              <a:r>
                <a:rPr lang="en-US" sz="2200" dirty="0" smtClean="0">
                  <a:latin typeface="+mj-lt"/>
                  <a:cs typeface="Arial" pitchFamily="34" charset="0"/>
                </a:rPr>
                <a:t>   splitting</a:t>
              </a:r>
            </a:p>
          </p:txBody>
        </p:sp>
        <p:graphicFrame>
          <p:nvGraphicFramePr>
            <p:cNvPr id="1004548" name="Object 4"/>
            <p:cNvGraphicFramePr>
              <a:graphicFrameLocks noChangeAspect="1"/>
            </p:cNvGraphicFramePr>
            <p:nvPr/>
          </p:nvGraphicFramePr>
          <p:xfrm>
            <a:off x="5680075" y="2740670"/>
            <a:ext cx="2043113" cy="742950"/>
          </p:xfrm>
          <a:graphic>
            <a:graphicData uri="http://schemas.openxmlformats.org/presentationml/2006/ole">
              <p:oleObj spid="_x0000_s1012740" name="Equation" r:id="rId6" imgW="990360" imgH="342720" progId="Equation.3">
                <p:embed/>
              </p:oleObj>
            </a:graphicData>
          </a:graphic>
        </p:graphicFrame>
      </p:grpSp>
      <p:sp>
        <p:nvSpPr>
          <p:cNvPr id="12" name="TextBox 11"/>
          <p:cNvSpPr txBox="1">
            <a:spLocks noChangeArrowheads="1"/>
          </p:cNvSpPr>
          <p:nvPr/>
        </p:nvSpPr>
        <p:spPr bwMode="auto">
          <a:xfrm>
            <a:off x="4352925" y="4878050"/>
            <a:ext cx="4632230" cy="1107996"/>
          </a:xfrm>
          <a:prstGeom prst="rect">
            <a:avLst/>
          </a:prstGeom>
          <a:noFill/>
          <a:ln w="9525">
            <a:noFill/>
            <a:miter lim="800000"/>
            <a:headEnd/>
            <a:tailEnd/>
          </a:ln>
        </p:spPr>
        <p:txBody>
          <a:bodyPr wrap="square">
            <a:spAutoFit/>
          </a:bodyPr>
          <a:lstStyle/>
          <a:p>
            <a:pPr algn="ctr" fontAlgn="auto">
              <a:spcBef>
                <a:spcPts val="0"/>
              </a:spcBef>
              <a:spcAft>
                <a:spcPts val="0"/>
              </a:spcAft>
            </a:pPr>
            <a:r>
              <a:rPr lang="en-US" sz="2200" u="sng" dirty="0" smtClean="0">
                <a:latin typeface="+mj-lt"/>
                <a:cs typeface="Arial" pitchFamily="34" charset="0"/>
              </a:rPr>
              <a:t>Experimental Protocol:</a:t>
            </a:r>
          </a:p>
          <a:p>
            <a:pPr fontAlgn="auto">
              <a:spcBef>
                <a:spcPts val="0"/>
              </a:spcBef>
              <a:spcAft>
                <a:spcPts val="0"/>
              </a:spcAft>
            </a:pPr>
            <a:r>
              <a:rPr lang="en-US" sz="2200" dirty="0" smtClean="0">
                <a:solidFill>
                  <a:srgbClr val="FF0000"/>
                </a:solidFill>
                <a:latin typeface="+mj-lt"/>
                <a:cs typeface="Arial" pitchFamily="34" charset="0"/>
              </a:rPr>
              <a:t>Step 1:</a:t>
            </a:r>
            <a:r>
              <a:rPr lang="en-US" sz="2200" dirty="0" smtClean="0">
                <a:latin typeface="+mj-lt"/>
                <a:cs typeface="Arial" pitchFamily="34" charset="0"/>
              </a:rPr>
              <a:t> Initialize in FM or AFM state</a:t>
            </a:r>
          </a:p>
          <a:p>
            <a:pPr fontAlgn="auto">
              <a:spcBef>
                <a:spcPts val="0"/>
              </a:spcBef>
              <a:spcAft>
                <a:spcPts val="0"/>
              </a:spcAft>
            </a:pPr>
            <a:r>
              <a:rPr lang="en-US" sz="2200" dirty="0" smtClean="0">
                <a:solidFill>
                  <a:srgbClr val="FF0000"/>
                </a:solidFill>
                <a:latin typeface="+mj-lt"/>
                <a:cs typeface="Arial" pitchFamily="34" charset="0"/>
              </a:rPr>
              <a:t>Step 2: </a:t>
            </a:r>
            <a:r>
              <a:rPr lang="en-US" sz="2200" dirty="0" smtClean="0">
                <a:latin typeface="+mj-lt"/>
                <a:cs typeface="Arial" pitchFamily="34" charset="0"/>
              </a:rPr>
              <a:t>Apply driving field for 3 ms</a:t>
            </a:r>
          </a:p>
        </p:txBody>
      </p:sp>
      <p:pic>
        <p:nvPicPr>
          <p:cNvPr id="1012741" name="Picture 5"/>
          <p:cNvPicPr>
            <a:picLocks noChangeAspect="1" noChangeArrowheads="1"/>
          </p:cNvPicPr>
          <p:nvPr/>
        </p:nvPicPr>
        <p:blipFill>
          <a:blip r:embed="rId7" cstate="print"/>
          <a:srcRect/>
          <a:stretch>
            <a:fillRect/>
          </a:stretch>
        </p:blipFill>
        <p:spPr bwMode="auto">
          <a:xfrm>
            <a:off x="155448" y="1828800"/>
            <a:ext cx="4114800" cy="4915637"/>
          </a:xfrm>
          <a:prstGeom prst="rect">
            <a:avLst/>
          </a:prstGeom>
          <a:noFill/>
          <a:ln w="9525">
            <a:noFill/>
            <a:miter lim="800000"/>
            <a:headEnd/>
            <a:tailEnd/>
          </a:ln>
        </p:spPr>
      </p:pic>
      <p:sp>
        <p:nvSpPr>
          <p:cNvPr id="14" name="TextBox 13"/>
          <p:cNvSpPr txBox="1">
            <a:spLocks noChangeArrowheads="1"/>
          </p:cNvSpPr>
          <p:nvPr/>
        </p:nvSpPr>
        <p:spPr bwMode="auto">
          <a:xfrm>
            <a:off x="7010400" y="981075"/>
            <a:ext cx="1928220" cy="369332"/>
          </a:xfrm>
          <a:prstGeom prst="rect">
            <a:avLst/>
          </a:prstGeom>
          <a:noFill/>
          <a:ln w="25400">
            <a:solidFill>
              <a:srgbClr val="0070C0"/>
            </a:solidFill>
            <a:prstDash val="sysDash"/>
            <a:miter lim="800000"/>
            <a:headEnd/>
            <a:tailEnd/>
          </a:ln>
        </p:spPr>
        <p:txBody>
          <a:bodyPr wrap="none">
            <a:spAutoFit/>
          </a:bodyPr>
          <a:lstStyle/>
          <a:p>
            <a:pPr fontAlgn="auto">
              <a:spcBef>
                <a:spcPts val="0"/>
              </a:spcBef>
              <a:spcAft>
                <a:spcPts val="0"/>
              </a:spcAft>
            </a:pPr>
            <a:r>
              <a:rPr lang="en-US" dirty="0" smtClean="0">
                <a:latin typeface="+mj-lt"/>
                <a:cs typeface="Arial" pitchFamily="34" charset="0"/>
              </a:rPr>
              <a:t>small perturbation</a:t>
            </a:r>
            <a:endParaRPr lang="en-US" i="1" baseline="-25000" dirty="0">
              <a:latin typeface="+mj-lt"/>
              <a:cs typeface="Arial" pitchFamily="34" charset="0"/>
            </a:endParaRPr>
          </a:p>
        </p:txBody>
      </p:sp>
      <p:sp>
        <p:nvSpPr>
          <p:cNvPr id="15" name="Rectangle 14"/>
          <p:cNvSpPr/>
          <p:nvPr/>
        </p:nvSpPr>
        <p:spPr>
          <a:xfrm>
            <a:off x="4600575" y="981075"/>
            <a:ext cx="2228850" cy="762000"/>
          </a:xfrm>
          <a:prstGeom prst="rect">
            <a:avLst/>
          </a:prstGeom>
          <a:noFill/>
          <a:ln>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6769889" y="6550223"/>
            <a:ext cx="2374111" cy="307777"/>
          </a:xfrm>
          <a:prstGeom prst="rect">
            <a:avLst/>
          </a:prstGeom>
        </p:spPr>
        <p:txBody>
          <a:bodyPr wrap="none">
            <a:spAutoFit/>
          </a:bodyPr>
          <a:lstStyle/>
          <a:p>
            <a:r>
              <a:rPr lang="en-US" sz="1400" dirty="0" smtClean="0">
                <a:latin typeface="+mj-lt"/>
              </a:rPr>
              <a:t>C. Senko </a:t>
            </a:r>
            <a:r>
              <a:rPr lang="en-US" sz="1400" i="1" dirty="0" smtClean="0">
                <a:latin typeface="+mj-lt"/>
              </a:rPr>
              <a:t>et. al.</a:t>
            </a:r>
            <a:r>
              <a:rPr lang="en-US" sz="1400" dirty="0" smtClean="0">
                <a:latin typeface="+mj-lt"/>
              </a:rPr>
              <a:t>,</a:t>
            </a:r>
            <a:r>
              <a:rPr lang="en-US" sz="1400" i="1" dirty="0" smtClean="0">
                <a:latin typeface="+mj-lt"/>
              </a:rPr>
              <a:t> </a:t>
            </a:r>
            <a:r>
              <a:rPr lang="en-US" sz="1400" dirty="0" smtClean="0">
                <a:latin typeface="+mj-lt"/>
              </a:rPr>
              <a:t>in preparation</a:t>
            </a:r>
            <a:endParaRPr lang="en-US" sz="1400" dirty="0">
              <a:latin typeface="+mj-lt"/>
            </a:endParaRPr>
          </a:p>
        </p:txBody>
      </p:sp>
      <p:sp>
        <p:nvSpPr>
          <p:cNvPr id="13" name="TextBox 12"/>
          <p:cNvSpPr txBox="1">
            <a:spLocks noChangeArrowheads="1"/>
          </p:cNvSpPr>
          <p:nvPr/>
        </p:nvSpPr>
        <p:spPr bwMode="auto">
          <a:xfrm>
            <a:off x="609600" y="6427113"/>
            <a:ext cx="838200" cy="430887"/>
          </a:xfrm>
          <a:prstGeom prst="rect">
            <a:avLst/>
          </a:prstGeom>
          <a:noFill/>
          <a:ln w="9525">
            <a:noFill/>
            <a:miter lim="800000"/>
            <a:headEnd/>
            <a:tailEnd/>
          </a:ln>
        </p:spPr>
        <p:txBody>
          <a:bodyPr wrap="square">
            <a:spAutoFit/>
          </a:bodyPr>
          <a:lstStyle/>
          <a:p>
            <a:pPr algn="ctr" fontAlgn="auto">
              <a:spcBef>
                <a:spcPts val="0"/>
              </a:spcBef>
              <a:spcAft>
                <a:spcPts val="0"/>
              </a:spcAft>
            </a:pPr>
            <a:r>
              <a:rPr lang="en-US" sz="2200" dirty="0" smtClean="0">
                <a:latin typeface="+mj-lt"/>
                <a:cs typeface="Arial" pitchFamily="34" charset="0"/>
              </a:rPr>
              <a:t>AFM</a:t>
            </a:r>
          </a:p>
        </p:txBody>
      </p:sp>
      <p:sp>
        <p:nvSpPr>
          <p:cNvPr id="17" name="TextBox 16"/>
          <p:cNvSpPr txBox="1">
            <a:spLocks noChangeArrowheads="1"/>
          </p:cNvSpPr>
          <p:nvPr/>
        </p:nvSpPr>
        <p:spPr bwMode="auto">
          <a:xfrm>
            <a:off x="609600" y="1752600"/>
            <a:ext cx="838200" cy="430887"/>
          </a:xfrm>
          <a:prstGeom prst="rect">
            <a:avLst/>
          </a:prstGeom>
          <a:noFill/>
          <a:ln w="9525">
            <a:noFill/>
            <a:miter lim="800000"/>
            <a:headEnd/>
            <a:tailEnd/>
          </a:ln>
        </p:spPr>
        <p:txBody>
          <a:bodyPr wrap="square">
            <a:spAutoFit/>
          </a:bodyPr>
          <a:lstStyle/>
          <a:p>
            <a:pPr algn="ctr" fontAlgn="auto">
              <a:spcBef>
                <a:spcPts val="0"/>
              </a:spcBef>
              <a:spcAft>
                <a:spcPts val="0"/>
              </a:spcAft>
            </a:pPr>
            <a:r>
              <a:rPr lang="en-US" sz="2200" dirty="0" smtClean="0">
                <a:latin typeface="+mj-lt"/>
                <a:cs typeface="Arial" pitchFamily="34" charset="0"/>
              </a:rPr>
              <a:t>FM</a:t>
            </a:r>
          </a:p>
        </p:txBody>
      </p:sp>
    </p:spTree>
  </p:cSld>
  <p:clrMapOvr>
    <a:masterClrMapping/>
  </p:clrMapOvr>
  <p:transition advTm="5382"/>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ground to excited states</a:t>
            </a:r>
            <a:endParaRPr lang="en-US" dirty="0"/>
          </a:p>
        </p:txBody>
      </p:sp>
      <p:graphicFrame>
        <p:nvGraphicFramePr>
          <p:cNvPr id="1004546" name="Object 2"/>
          <p:cNvGraphicFramePr>
            <a:graphicFrameLocks noChangeAspect="1"/>
          </p:cNvGraphicFramePr>
          <p:nvPr/>
        </p:nvGraphicFramePr>
        <p:xfrm>
          <a:off x="1992312" y="990600"/>
          <a:ext cx="2489200" cy="800100"/>
        </p:xfrm>
        <a:graphic>
          <a:graphicData uri="http://schemas.openxmlformats.org/presentationml/2006/ole">
            <p:oleObj spid="_x0000_s1013762" name="Equation" r:id="rId4" imgW="1206360" imgH="368280" progId="Equation.3">
              <p:embed/>
            </p:oleObj>
          </a:graphicData>
        </a:graphic>
      </p:graphicFrame>
      <p:graphicFrame>
        <p:nvGraphicFramePr>
          <p:cNvPr id="1004547" name="Object 3"/>
          <p:cNvGraphicFramePr>
            <a:graphicFrameLocks noChangeAspect="1"/>
          </p:cNvGraphicFramePr>
          <p:nvPr/>
        </p:nvGraphicFramePr>
        <p:xfrm>
          <a:off x="4371975" y="1028700"/>
          <a:ext cx="2409825" cy="742950"/>
        </p:xfrm>
        <a:graphic>
          <a:graphicData uri="http://schemas.openxmlformats.org/presentationml/2006/ole">
            <p:oleObj spid="_x0000_s1013763" name="Equation" r:id="rId5" imgW="1168200" imgH="342720" progId="Equation.3">
              <p:embed/>
            </p:oleObj>
          </a:graphicData>
        </a:graphic>
      </p:graphicFrame>
      <p:grpSp>
        <p:nvGrpSpPr>
          <p:cNvPr id="3" name="Group 17"/>
          <p:cNvGrpSpPr/>
          <p:nvPr/>
        </p:nvGrpSpPr>
        <p:grpSpPr>
          <a:xfrm>
            <a:off x="4359371" y="1905000"/>
            <a:ext cx="4632230" cy="2462213"/>
            <a:chOff x="4359371" y="1788110"/>
            <a:chExt cx="4632230" cy="2462213"/>
          </a:xfrm>
        </p:grpSpPr>
        <p:sp>
          <p:nvSpPr>
            <p:cNvPr id="11" name="TextBox 10"/>
            <p:cNvSpPr txBox="1">
              <a:spLocks noChangeArrowheads="1"/>
            </p:cNvSpPr>
            <p:nvPr/>
          </p:nvSpPr>
          <p:spPr bwMode="auto">
            <a:xfrm>
              <a:off x="4359371" y="1788110"/>
              <a:ext cx="4632230" cy="2462213"/>
            </a:xfrm>
            <a:prstGeom prst="rect">
              <a:avLst/>
            </a:prstGeom>
            <a:noFill/>
            <a:ln w="9525">
              <a:noFill/>
              <a:miter lim="800000"/>
              <a:headEnd/>
              <a:tailEnd/>
            </a:ln>
          </p:spPr>
          <p:txBody>
            <a:bodyPr wrap="square">
              <a:spAutoFit/>
            </a:bodyPr>
            <a:lstStyle/>
            <a:p>
              <a:pPr fontAlgn="auto">
                <a:spcBef>
                  <a:spcPts val="0"/>
                </a:spcBef>
                <a:spcAft>
                  <a:spcPts val="0"/>
                </a:spcAft>
              </a:pPr>
              <a:r>
                <a:rPr lang="en-US" sz="2200" u="sng" dirty="0" smtClean="0">
                  <a:latin typeface="+mj-lt"/>
                  <a:cs typeface="Arial" pitchFamily="34" charset="0"/>
                </a:rPr>
                <a:t>Can </a:t>
              </a:r>
              <a:r>
                <a:rPr lang="en-US" sz="2200" u="sng" dirty="0" smtClean="0">
                  <a:solidFill>
                    <a:srgbClr val="00B050"/>
                  </a:solidFill>
                  <a:latin typeface="+mj-lt"/>
                  <a:cs typeface="Arial" pitchFamily="34" charset="0"/>
                </a:rPr>
                <a:t>drive</a:t>
              </a:r>
              <a:r>
                <a:rPr lang="en-US" sz="2200" u="sng" dirty="0" smtClean="0">
                  <a:latin typeface="+mj-lt"/>
                  <a:cs typeface="Arial" pitchFamily="34" charset="0"/>
                </a:rPr>
                <a:t> transitions between states if:</a:t>
              </a:r>
            </a:p>
            <a:p>
              <a:pPr fontAlgn="auto">
                <a:spcBef>
                  <a:spcPts val="0"/>
                </a:spcBef>
                <a:spcAft>
                  <a:spcPts val="0"/>
                </a:spcAft>
              </a:pPr>
              <a:endParaRPr lang="en-US" sz="1100" dirty="0" smtClean="0">
                <a:latin typeface="+mj-lt"/>
                <a:cs typeface="Arial" pitchFamily="34" charset="0"/>
              </a:endParaRPr>
            </a:p>
            <a:p>
              <a:pPr fontAlgn="auto">
                <a:spcBef>
                  <a:spcPts val="0"/>
                </a:spcBef>
                <a:spcAft>
                  <a:spcPts val="0"/>
                </a:spcAft>
                <a:buFont typeface="Arial" pitchFamily="34" charset="0"/>
                <a:buChar char="•"/>
              </a:pPr>
              <a:r>
                <a:rPr lang="en-US" sz="2200" dirty="0" smtClean="0">
                  <a:latin typeface="+mj-lt"/>
                  <a:cs typeface="Arial" pitchFamily="34" charset="0"/>
                </a:rPr>
                <a:t> Matrix element couples the states</a:t>
              </a:r>
            </a:p>
            <a:p>
              <a:pPr fontAlgn="auto">
                <a:spcBef>
                  <a:spcPts val="0"/>
                </a:spcBef>
                <a:spcAft>
                  <a:spcPts val="0"/>
                </a:spcAft>
                <a:buFont typeface="Arial" pitchFamily="34" charset="0"/>
                <a:buChar char="•"/>
              </a:pPr>
              <a:endParaRPr lang="en-US" sz="2200" dirty="0" smtClean="0">
                <a:latin typeface="+mj-lt"/>
                <a:cs typeface="Arial" pitchFamily="34" charset="0"/>
              </a:endParaRPr>
            </a:p>
            <a:p>
              <a:pPr fontAlgn="auto">
                <a:spcBef>
                  <a:spcPts val="0"/>
                </a:spcBef>
                <a:spcAft>
                  <a:spcPts val="0"/>
                </a:spcAft>
              </a:pPr>
              <a:endParaRPr lang="en-US" sz="2200" dirty="0" smtClean="0">
                <a:latin typeface="+mj-lt"/>
                <a:cs typeface="Arial" pitchFamily="34" charset="0"/>
              </a:endParaRPr>
            </a:p>
            <a:p>
              <a:pPr fontAlgn="auto">
                <a:spcBef>
                  <a:spcPts val="0"/>
                </a:spcBef>
                <a:spcAft>
                  <a:spcPts val="0"/>
                </a:spcAft>
              </a:pPr>
              <a:endParaRPr lang="en-US" sz="1100" dirty="0" smtClean="0">
                <a:latin typeface="+mj-lt"/>
                <a:cs typeface="Arial" pitchFamily="34" charset="0"/>
              </a:endParaRPr>
            </a:p>
            <a:p>
              <a:pPr fontAlgn="auto">
                <a:spcBef>
                  <a:spcPts val="0"/>
                </a:spcBef>
                <a:spcAft>
                  <a:spcPts val="0"/>
                </a:spcAft>
                <a:buFont typeface="Arial" pitchFamily="34" charset="0"/>
                <a:buChar char="•"/>
              </a:pPr>
              <a:r>
                <a:rPr lang="en-US" sz="2200" dirty="0" smtClean="0">
                  <a:latin typeface="+mj-lt"/>
                  <a:cs typeface="Arial" pitchFamily="34" charset="0"/>
                </a:rPr>
                <a:t> Drive frequency </a:t>
              </a:r>
              <a:r>
                <a:rPr lang="en-US" sz="2200" dirty="0" smtClean="0">
                  <a:latin typeface="Symbol" pitchFamily="18" charset="2"/>
                  <a:cs typeface="Arial" pitchFamily="34" charset="0"/>
                </a:rPr>
                <a:t>w</a:t>
              </a:r>
              <a:r>
                <a:rPr lang="en-US" sz="2200" dirty="0" smtClean="0">
                  <a:latin typeface="+mj-lt"/>
                  <a:cs typeface="Arial" pitchFamily="34" charset="0"/>
                </a:rPr>
                <a:t> matches energy  </a:t>
              </a:r>
            </a:p>
            <a:p>
              <a:pPr fontAlgn="auto">
                <a:spcBef>
                  <a:spcPts val="0"/>
                </a:spcBef>
                <a:spcAft>
                  <a:spcPts val="0"/>
                </a:spcAft>
              </a:pPr>
              <a:r>
                <a:rPr lang="en-US" sz="2200" dirty="0" smtClean="0">
                  <a:latin typeface="+mj-lt"/>
                  <a:cs typeface="Arial" pitchFamily="34" charset="0"/>
                </a:rPr>
                <a:t>   splitting</a:t>
              </a:r>
            </a:p>
          </p:txBody>
        </p:sp>
        <p:graphicFrame>
          <p:nvGraphicFramePr>
            <p:cNvPr id="1004548" name="Object 4"/>
            <p:cNvGraphicFramePr>
              <a:graphicFrameLocks noChangeAspect="1"/>
            </p:cNvGraphicFramePr>
            <p:nvPr/>
          </p:nvGraphicFramePr>
          <p:xfrm>
            <a:off x="5680075" y="2740670"/>
            <a:ext cx="2043113" cy="742950"/>
          </p:xfrm>
          <a:graphic>
            <a:graphicData uri="http://schemas.openxmlformats.org/presentationml/2006/ole">
              <p:oleObj spid="_x0000_s1013764" name="Equation" r:id="rId6" imgW="990360" imgH="342720" progId="Equation.3">
                <p:embed/>
              </p:oleObj>
            </a:graphicData>
          </a:graphic>
        </p:graphicFrame>
      </p:grpSp>
      <p:sp>
        <p:nvSpPr>
          <p:cNvPr id="13" name="TextBox 12"/>
          <p:cNvSpPr txBox="1">
            <a:spLocks noChangeArrowheads="1"/>
          </p:cNvSpPr>
          <p:nvPr/>
        </p:nvSpPr>
        <p:spPr bwMode="auto">
          <a:xfrm>
            <a:off x="4352925" y="4878050"/>
            <a:ext cx="4632230" cy="1107996"/>
          </a:xfrm>
          <a:prstGeom prst="rect">
            <a:avLst/>
          </a:prstGeom>
          <a:noFill/>
          <a:ln w="9525">
            <a:noFill/>
            <a:miter lim="800000"/>
            <a:headEnd/>
            <a:tailEnd/>
          </a:ln>
        </p:spPr>
        <p:txBody>
          <a:bodyPr wrap="square">
            <a:spAutoFit/>
          </a:bodyPr>
          <a:lstStyle/>
          <a:p>
            <a:pPr algn="ctr" fontAlgn="auto">
              <a:spcBef>
                <a:spcPts val="0"/>
              </a:spcBef>
              <a:spcAft>
                <a:spcPts val="0"/>
              </a:spcAft>
            </a:pPr>
            <a:r>
              <a:rPr lang="en-US" sz="2200" u="sng" dirty="0" smtClean="0">
                <a:latin typeface="+mj-lt"/>
                <a:cs typeface="Arial" pitchFamily="34" charset="0"/>
              </a:rPr>
              <a:t>Experimental Protocol:</a:t>
            </a:r>
          </a:p>
          <a:p>
            <a:pPr fontAlgn="auto">
              <a:spcBef>
                <a:spcPts val="0"/>
              </a:spcBef>
              <a:spcAft>
                <a:spcPts val="0"/>
              </a:spcAft>
            </a:pPr>
            <a:r>
              <a:rPr lang="en-US" sz="2200" dirty="0" smtClean="0">
                <a:solidFill>
                  <a:srgbClr val="FF0000"/>
                </a:solidFill>
                <a:latin typeface="+mj-lt"/>
                <a:cs typeface="Arial" pitchFamily="34" charset="0"/>
              </a:rPr>
              <a:t>Step 1:</a:t>
            </a:r>
            <a:r>
              <a:rPr lang="en-US" sz="2200" dirty="0" smtClean="0">
                <a:latin typeface="+mj-lt"/>
                <a:cs typeface="Arial" pitchFamily="34" charset="0"/>
              </a:rPr>
              <a:t> Initialize in FM or AFM state</a:t>
            </a:r>
          </a:p>
          <a:p>
            <a:pPr fontAlgn="auto">
              <a:spcBef>
                <a:spcPts val="0"/>
              </a:spcBef>
              <a:spcAft>
                <a:spcPts val="0"/>
              </a:spcAft>
            </a:pPr>
            <a:r>
              <a:rPr lang="en-US" sz="2200" dirty="0" smtClean="0">
                <a:solidFill>
                  <a:srgbClr val="FF0000"/>
                </a:solidFill>
                <a:latin typeface="+mj-lt"/>
                <a:cs typeface="Arial" pitchFamily="34" charset="0"/>
              </a:rPr>
              <a:t>Step 2: </a:t>
            </a:r>
            <a:r>
              <a:rPr lang="en-US" sz="2200" dirty="0" smtClean="0">
                <a:latin typeface="+mj-lt"/>
                <a:cs typeface="Arial" pitchFamily="34" charset="0"/>
              </a:rPr>
              <a:t>Apply driving field for 3 ms</a:t>
            </a:r>
          </a:p>
        </p:txBody>
      </p:sp>
      <p:pic>
        <p:nvPicPr>
          <p:cNvPr id="14" name="Picture 5"/>
          <p:cNvPicPr>
            <a:picLocks noChangeAspect="1" noChangeArrowheads="1"/>
          </p:cNvPicPr>
          <p:nvPr/>
        </p:nvPicPr>
        <p:blipFill>
          <a:blip r:embed="rId7" cstate="print"/>
          <a:srcRect/>
          <a:stretch>
            <a:fillRect/>
          </a:stretch>
        </p:blipFill>
        <p:spPr bwMode="auto">
          <a:xfrm>
            <a:off x="155448" y="1828800"/>
            <a:ext cx="4114800" cy="4915637"/>
          </a:xfrm>
          <a:prstGeom prst="rect">
            <a:avLst/>
          </a:prstGeom>
          <a:noFill/>
          <a:ln w="9525">
            <a:noFill/>
            <a:miter lim="800000"/>
            <a:headEnd/>
            <a:tailEnd/>
          </a:ln>
        </p:spPr>
      </p:pic>
      <p:sp>
        <p:nvSpPr>
          <p:cNvPr id="15" name="TextBox 14"/>
          <p:cNvSpPr txBox="1">
            <a:spLocks noChangeArrowheads="1"/>
          </p:cNvSpPr>
          <p:nvPr/>
        </p:nvSpPr>
        <p:spPr bwMode="auto">
          <a:xfrm>
            <a:off x="7010400" y="981075"/>
            <a:ext cx="1928220" cy="369332"/>
          </a:xfrm>
          <a:prstGeom prst="rect">
            <a:avLst/>
          </a:prstGeom>
          <a:noFill/>
          <a:ln w="25400">
            <a:solidFill>
              <a:srgbClr val="0070C0"/>
            </a:solidFill>
            <a:prstDash val="sysDash"/>
            <a:miter lim="800000"/>
            <a:headEnd/>
            <a:tailEnd/>
          </a:ln>
        </p:spPr>
        <p:txBody>
          <a:bodyPr wrap="none">
            <a:spAutoFit/>
          </a:bodyPr>
          <a:lstStyle/>
          <a:p>
            <a:pPr fontAlgn="auto">
              <a:spcBef>
                <a:spcPts val="0"/>
              </a:spcBef>
              <a:spcAft>
                <a:spcPts val="0"/>
              </a:spcAft>
            </a:pPr>
            <a:r>
              <a:rPr lang="en-US" dirty="0" smtClean="0">
                <a:latin typeface="+mj-lt"/>
                <a:cs typeface="Arial" pitchFamily="34" charset="0"/>
              </a:rPr>
              <a:t>small perturbation</a:t>
            </a:r>
            <a:endParaRPr lang="en-US" i="1" baseline="-25000" dirty="0">
              <a:latin typeface="+mj-lt"/>
              <a:cs typeface="Arial" pitchFamily="34" charset="0"/>
            </a:endParaRPr>
          </a:p>
        </p:txBody>
      </p:sp>
      <p:sp>
        <p:nvSpPr>
          <p:cNvPr id="16" name="Rectangle 15"/>
          <p:cNvSpPr/>
          <p:nvPr/>
        </p:nvSpPr>
        <p:spPr>
          <a:xfrm>
            <a:off x="4600575" y="981075"/>
            <a:ext cx="2228850" cy="762000"/>
          </a:xfrm>
          <a:prstGeom prst="rect">
            <a:avLst/>
          </a:prstGeom>
          <a:noFill/>
          <a:ln>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769889" y="6550223"/>
            <a:ext cx="2374111" cy="307777"/>
          </a:xfrm>
          <a:prstGeom prst="rect">
            <a:avLst/>
          </a:prstGeom>
        </p:spPr>
        <p:txBody>
          <a:bodyPr wrap="none">
            <a:spAutoFit/>
          </a:bodyPr>
          <a:lstStyle/>
          <a:p>
            <a:r>
              <a:rPr lang="en-US" sz="1400" dirty="0" smtClean="0">
                <a:latin typeface="+mj-lt"/>
              </a:rPr>
              <a:t>C. Senko </a:t>
            </a:r>
            <a:r>
              <a:rPr lang="en-US" sz="1400" i="1" dirty="0" smtClean="0">
                <a:latin typeface="+mj-lt"/>
              </a:rPr>
              <a:t>et. al.</a:t>
            </a:r>
            <a:r>
              <a:rPr lang="en-US" sz="1400" dirty="0" smtClean="0">
                <a:latin typeface="+mj-lt"/>
              </a:rPr>
              <a:t>,</a:t>
            </a:r>
            <a:r>
              <a:rPr lang="en-US" sz="1400" i="1" dirty="0" smtClean="0">
                <a:latin typeface="+mj-lt"/>
              </a:rPr>
              <a:t> </a:t>
            </a:r>
            <a:r>
              <a:rPr lang="en-US" sz="1400" dirty="0" smtClean="0">
                <a:latin typeface="+mj-lt"/>
              </a:rPr>
              <a:t>in preparation</a:t>
            </a:r>
            <a:endParaRPr lang="en-US" sz="1400" dirty="0">
              <a:latin typeface="+mj-lt"/>
            </a:endParaRPr>
          </a:p>
        </p:txBody>
      </p:sp>
      <p:sp>
        <p:nvSpPr>
          <p:cNvPr id="17" name="TextBox 16"/>
          <p:cNvSpPr txBox="1">
            <a:spLocks noChangeArrowheads="1"/>
          </p:cNvSpPr>
          <p:nvPr/>
        </p:nvSpPr>
        <p:spPr bwMode="auto">
          <a:xfrm>
            <a:off x="609600" y="6427113"/>
            <a:ext cx="838200" cy="430887"/>
          </a:xfrm>
          <a:prstGeom prst="rect">
            <a:avLst/>
          </a:prstGeom>
          <a:noFill/>
          <a:ln w="9525">
            <a:noFill/>
            <a:miter lim="800000"/>
            <a:headEnd/>
            <a:tailEnd/>
          </a:ln>
        </p:spPr>
        <p:txBody>
          <a:bodyPr wrap="square">
            <a:spAutoFit/>
          </a:bodyPr>
          <a:lstStyle/>
          <a:p>
            <a:pPr algn="ctr" fontAlgn="auto">
              <a:spcBef>
                <a:spcPts val="0"/>
              </a:spcBef>
              <a:spcAft>
                <a:spcPts val="0"/>
              </a:spcAft>
            </a:pPr>
            <a:r>
              <a:rPr lang="en-US" sz="2200" dirty="0" smtClean="0">
                <a:latin typeface="+mj-lt"/>
                <a:cs typeface="Arial" pitchFamily="34" charset="0"/>
              </a:rPr>
              <a:t>AFM</a:t>
            </a:r>
          </a:p>
        </p:txBody>
      </p:sp>
      <p:sp>
        <p:nvSpPr>
          <p:cNvPr id="19" name="TextBox 18"/>
          <p:cNvSpPr txBox="1">
            <a:spLocks noChangeArrowheads="1"/>
          </p:cNvSpPr>
          <p:nvPr/>
        </p:nvSpPr>
        <p:spPr bwMode="auto">
          <a:xfrm>
            <a:off x="609600" y="1752600"/>
            <a:ext cx="838200" cy="430887"/>
          </a:xfrm>
          <a:prstGeom prst="rect">
            <a:avLst/>
          </a:prstGeom>
          <a:noFill/>
          <a:ln w="9525">
            <a:noFill/>
            <a:miter lim="800000"/>
            <a:headEnd/>
            <a:tailEnd/>
          </a:ln>
        </p:spPr>
        <p:txBody>
          <a:bodyPr wrap="square">
            <a:spAutoFit/>
          </a:bodyPr>
          <a:lstStyle/>
          <a:p>
            <a:pPr algn="ctr" fontAlgn="auto">
              <a:spcBef>
                <a:spcPts val="0"/>
              </a:spcBef>
              <a:spcAft>
                <a:spcPts val="0"/>
              </a:spcAft>
            </a:pPr>
            <a:r>
              <a:rPr lang="en-US" sz="2200" dirty="0" smtClean="0">
                <a:latin typeface="+mj-lt"/>
                <a:cs typeface="Arial" pitchFamily="34" charset="0"/>
              </a:rPr>
              <a:t>FM</a:t>
            </a:r>
          </a:p>
        </p:txBody>
      </p:sp>
    </p:spTree>
  </p:cSld>
  <p:clrMapOvr>
    <a:masterClrMapping/>
  </p:clrMapOvr>
  <p:transition advTm="869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ground to excited states</a:t>
            </a:r>
            <a:endParaRPr lang="en-US" dirty="0"/>
          </a:p>
        </p:txBody>
      </p:sp>
      <p:graphicFrame>
        <p:nvGraphicFramePr>
          <p:cNvPr id="1004546" name="Object 2"/>
          <p:cNvGraphicFramePr>
            <a:graphicFrameLocks noChangeAspect="1"/>
          </p:cNvGraphicFramePr>
          <p:nvPr/>
        </p:nvGraphicFramePr>
        <p:xfrm>
          <a:off x="1992312" y="990600"/>
          <a:ext cx="2489200" cy="800100"/>
        </p:xfrm>
        <a:graphic>
          <a:graphicData uri="http://schemas.openxmlformats.org/presentationml/2006/ole">
            <p:oleObj spid="_x0000_s1014786" name="Equation" r:id="rId4" imgW="1206360" imgH="368280" progId="Equation.3">
              <p:embed/>
            </p:oleObj>
          </a:graphicData>
        </a:graphic>
      </p:graphicFrame>
      <p:graphicFrame>
        <p:nvGraphicFramePr>
          <p:cNvPr id="1004547" name="Object 3"/>
          <p:cNvGraphicFramePr>
            <a:graphicFrameLocks noChangeAspect="1"/>
          </p:cNvGraphicFramePr>
          <p:nvPr/>
        </p:nvGraphicFramePr>
        <p:xfrm>
          <a:off x="4371975" y="1028700"/>
          <a:ext cx="2409825" cy="742950"/>
        </p:xfrm>
        <a:graphic>
          <a:graphicData uri="http://schemas.openxmlformats.org/presentationml/2006/ole">
            <p:oleObj spid="_x0000_s1014787" name="Equation" r:id="rId5" imgW="1168200" imgH="342720" progId="Equation.3">
              <p:embed/>
            </p:oleObj>
          </a:graphicData>
        </a:graphic>
      </p:graphicFrame>
      <p:grpSp>
        <p:nvGrpSpPr>
          <p:cNvPr id="3" name="Group 17"/>
          <p:cNvGrpSpPr/>
          <p:nvPr/>
        </p:nvGrpSpPr>
        <p:grpSpPr>
          <a:xfrm>
            <a:off x="4359371" y="1905000"/>
            <a:ext cx="4632230" cy="2462213"/>
            <a:chOff x="4359371" y="1788110"/>
            <a:chExt cx="4632230" cy="2462213"/>
          </a:xfrm>
        </p:grpSpPr>
        <p:sp>
          <p:nvSpPr>
            <p:cNvPr id="11" name="TextBox 10"/>
            <p:cNvSpPr txBox="1">
              <a:spLocks noChangeArrowheads="1"/>
            </p:cNvSpPr>
            <p:nvPr/>
          </p:nvSpPr>
          <p:spPr bwMode="auto">
            <a:xfrm>
              <a:off x="4359371" y="1788110"/>
              <a:ext cx="4632230" cy="2462213"/>
            </a:xfrm>
            <a:prstGeom prst="rect">
              <a:avLst/>
            </a:prstGeom>
            <a:noFill/>
            <a:ln w="9525">
              <a:noFill/>
              <a:miter lim="800000"/>
              <a:headEnd/>
              <a:tailEnd/>
            </a:ln>
          </p:spPr>
          <p:txBody>
            <a:bodyPr wrap="square">
              <a:spAutoFit/>
            </a:bodyPr>
            <a:lstStyle/>
            <a:p>
              <a:pPr fontAlgn="auto">
                <a:spcBef>
                  <a:spcPts val="0"/>
                </a:spcBef>
                <a:spcAft>
                  <a:spcPts val="0"/>
                </a:spcAft>
              </a:pPr>
              <a:r>
                <a:rPr lang="en-US" sz="2200" u="sng" dirty="0" smtClean="0">
                  <a:latin typeface="+mj-lt"/>
                  <a:cs typeface="Arial" pitchFamily="34" charset="0"/>
                </a:rPr>
                <a:t>Can </a:t>
              </a:r>
              <a:r>
                <a:rPr lang="en-US" sz="2200" u="sng" dirty="0" smtClean="0">
                  <a:solidFill>
                    <a:srgbClr val="00B050"/>
                  </a:solidFill>
                  <a:latin typeface="+mj-lt"/>
                  <a:cs typeface="Arial" pitchFamily="34" charset="0"/>
                </a:rPr>
                <a:t>drive</a:t>
              </a:r>
              <a:r>
                <a:rPr lang="en-US" sz="2200" u="sng" dirty="0" smtClean="0">
                  <a:latin typeface="+mj-lt"/>
                  <a:cs typeface="Arial" pitchFamily="34" charset="0"/>
                </a:rPr>
                <a:t> transitions between states if:</a:t>
              </a:r>
            </a:p>
            <a:p>
              <a:pPr fontAlgn="auto">
                <a:spcBef>
                  <a:spcPts val="0"/>
                </a:spcBef>
                <a:spcAft>
                  <a:spcPts val="0"/>
                </a:spcAft>
              </a:pPr>
              <a:endParaRPr lang="en-US" sz="1100" dirty="0" smtClean="0">
                <a:latin typeface="+mj-lt"/>
                <a:cs typeface="Arial" pitchFamily="34" charset="0"/>
              </a:endParaRPr>
            </a:p>
            <a:p>
              <a:pPr fontAlgn="auto">
                <a:spcBef>
                  <a:spcPts val="0"/>
                </a:spcBef>
                <a:spcAft>
                  <a:spcPts val="0"/>
                </a:spcAft>
                <a:buFont typeface="Arial" pitchFamily="34" charset="0"/>
                <a:buChar char="•"/>
              </a:pPr>
              <a:r>
                <a:rPr lang="en-US" sz="2200" dirty="0" smtClean="0">
                  <a:latin typeface="+mj-lt"/>
                  <a:cs typeface="Arial" pitchFamily="34" charset="0"/>
                </a:rPr>
                <a:t> Matrix element couples the states</a:t>
              </a:r>
            </a:p>
            <a:p>
              <a:pPr fontAlgn="auto">
                <a:spcBef>
                  <a:spcPts val="0"/>
                </a:spcBef>
                <a:spcAft>
                  <a:spcPts val="0"/>
                </a:spcAft>
                <a:buFont typeface="Arial" pitchFamily="34" charset="0"/>
                <a:buChar char="•"/>
              </a:pPr>
              <a:endParaRPr lang="en-US" sz="2200" dirty="0" smtClean="0">
                <a:latin typeface="+mj-lt"/>
                <a:cs typeface="Arial" pitchFamily="34" charset="0"/>
              </a:endParaRPr>
            </a:p>
            <a:p>
              <a:pPr fontAlgn="auto">
                <a:spcBef>
                  <a:spcPts val="0"/>
                </a:spcBef>
                <a:spcAft>
                  <a:spcPts val="0"/>
                </a:spcAft>
              </a:pPr>
              <a:endParaRPr lang="en-US" sz="2200" dirty="0" smtClean="0">
                <a:latin typeface="+mj-lt"/>
                <a:cs typeface="Arial" pitchFamily="34" charset="0"/>
              </a:endParaRPr>
            </a:p>
            <a:p>
              <a:pPr fontAlgn="auto">
                <a:spcBef>
                  <a:spcPts val="0"/>
                </a:spcBef>
                <a:spcAft>
                  <a:spcPts val="0"/>
                </a:spcAft>
              </a:pPr>
              <a:endParaRPr lang="en-US" sz="1100" dirty="0" smtClean="0">
                <a:latin typeface="+mj-lt"/>
                <a:cs typeface="Arial" pitchFamily="34" charset="0"/>
              </a:endParaRPr>
            </a:p>
            <a:p>
              <a:pPr fontAlgn="auto">
                <a:spcBef>
                  <a:spcPts val="0"/>
                </a:spcBef>
                <a:spcAft>
                  <a:spcPts val="0"/>
                </a:spcAft>
                <a:buFont typeface="Arial" pitchFamily="34" charset="0"/>
                <a:buChar char="•"/>
              </a:pPr>
              <a:r>
                <a:rPr lang="en-US" sz="2200" dirty="0" smtClean="0">
                  <a:latin typeface="+mj-lt"/>
                  <a:cs typeface="Arial" pitchFamily="34" charset="0"/>
                </a:rPr>
                <a:t> Drive frequency </a:t>
              </a:r>
              <a:r>
                <a:rPr lang="en-US" sz="2200" dirty="0" smtClean="0">
                  <a:latin typeface="Symbol" pitchFamily="18" charset="2"/>
                  <a:cs typeface="Arial" pitchFamily="34" charset="0"/>
                </a:rPr>
                <a:t>w</a:t>
              </a:r>
              <a:r>
                <a:rPr lang="en-US" sz="2200" dirty="0" smtClean="0">
                  <a:latin typeface="+mj-lt"/>
                  <a:cs typeface="Arial" pitchFamily="34" charset="0"/>
                </a:rPr>
                <a:t> matches energy  </a:t>
              </a:r>
            </a:p>
            <a:p>
              <a:pPr fontAlgn="auto">
                <a:spcBef>
                  <a:spcPts val="0"/>
                </a:spcBef>
                <a:spcAft>
                  <a:spcPts val="0"/>
                </a:spcAft>
              </a:pPr>
              <a:r>
                <a:rPr lang="en-US" sz="2200" dirty="0" smtClean="0">
                  <a:latin typeface="+mj-lt"/>
                  <a:cs typeface="Arial" pitchFamily="34" charset="0"/>
                </a:rPr>
                <a:t>   splitting</a:t>
              </a:r>
            </a:p>
          </p:txBody>
        </p:sp>
        <p:graphicFrame>
          <p:nvGraphicFramePr>
            <p:cNvPr id="1004548" name="Object 4"/>
            <p:cNvGraphicFramePr>
              <a:graphicFrameLocks noChangeAspect="1"/>
            </p:cNvGraphicFramePr>
            <p:nvPr/>
          </p:nvGraphicFramePr>
          <p:xfrm>
            <a:off x="5680075" y="2740670"/>
            <a:ext cx="2043113" cy="742950"/>
          </p:xfrm>
          <a:graphic>
            <a:graphicData uri="http://schemas.openxmlformats.org/presentationml/2006/ole">
              <p:oleObj spid="_x0000_s1014788" name="Equation" r:id="rId6" imgW="990360" imgH="342720" progId="Equation.3">
                <p:embed/>
              </p:oleObj>
            </a:graphicData>
          </a:graphic>
        </p:graphicFrame>
      </p:grpSp>
      <p:sp>
        <p:nvSpPr>
          <p:cNvPr id="19" name="TextBox 18"/>
          <p:cNvSpPr txBox="1">
            <a:spLocks noChangeArrowheads="1"/>
          </p:cNvSpPr>
          <p:nvPr/>
        </p:nvSpPr>
        <p:spPr bwMode="auto">
          <a:xfrm>
            <a:off x="4352925" y="4878050"/>
            <a:ext cx="4632230" cy="1446550"/>
          </a:xfrm>
          <a:prstGeom prst="rect">
            <a:avLst/>
          </a:prstGeom>
          <a:noFill/>
          <a:ln w="9525">
            <a:noFill/>
            <a:miter lim="800000"/>
            <a:headEnd/>
            <a:tailEnd/>
          </a:ln>
        </p:spPr>
        <p:txBody>
          <a:bodyPr wrap="square">
            <a:spAutoFit/>
          </a:bodyPr>
          <a:lstStyle/>
          <a:p>
            <a:pPr algn="ctr" fontAlgn="auto">
              <a:spcBef>
                <a:spcPts val="0"/>
              </a:spcBef>
              <a:spcAft>
                <a:spcPts val="0"/>
              </a:spcAft>
            </a:pPr>
            <a:r>
              <a:rPr lang="en-US" sz="2200" u="sng" dirty="0" smtClean="0">
                <a:latin typeface="+mj-lt"/>
                <a:cs typeface="Arial" pitchFamily="34" charset="0"/>
              </a:rPr>
              <a:t>Experimental Protocol:</a:t>
            </a:r>
          </a:p>
          <a:p>
            <a:pPr fontAlgn="auto">
              <a:spcBef>
                <a:spcPts val="0"/>
              </a:spcBef>
              <a:spcAft>
                <a:spcPts val="0"/>
              </a:spcAft>
            </a:pPr>
            <a:r>
              <a:rPr lang="en-US" sz="2200" dirty="0" smtClean="0">
                <a:solidFill>
                  <a:srgbClr val="FF0000"/>
                </a:solidFill>
                <a:latin typeface="+mj-lt"/>
                <a:cs typeface="Arial" pitchFamily="34" charset="0"/>
              </a:rPr>
              <a:t>Step 1:</a:t>
            </a:r>
            <a:r>
              <a:rPr lang="en-US" sz="2200" dirty="0" smtClean="0">
                <a:latin typeface="+mj-lt"/>
                <a:cs typeface="Arial" pitchFamily="34" charset="0"/>
              </a:rPr>
              <a:t> Initialize in FM or AFM state</a:t>
            </a:r>
          </a:p>
          <a:p>
            <a:pPr fontAlgn="auto">
              <a:spcBef>
                <a:spcPts val="0"/>
              </a:spcBef>
              <a:spcAft>
                <a:spcPts val="0"/>
              </a:spcAft>
            </a:pPr>
            <a:r>
              <a:rPr lang="en-US" sz="2200" dirty="0" smtClean="0">
                <a:solidFill>
                  <a:srgbClr val="FF0000"/>
                </a:solidFill>
                <a:latin typeface="+mj-lt"/>
                <a:cs typeface="Arial" pitchFamily="34" charset="0"/>
              </a:rPr>
              <a:t>Step 2: </a:t>
            </a:r>
            <a:r>
              <a:rPr lang="en-US" sz="2200" dirty="0" smtClean="0">
                <a:latin typeface="+mj-lt"/>
                <a:cs typeface="Arial" pitchFamily="34" charset="0"/>
              </a:rPr>
              <a:t>Apply driving field for 3 ms</a:t>
            </a:r>
          </a:p>
          <a:p>
            <a:pPr fontAlgn="auto">
              <a:spcBef>
                <a:spcPts val="0"/>
              </a:spcBef>
              <a:spcAft>
                <a:spcPts val="0"/>
              </a:spcAft>
            </a:pPr>
            <a:r>
              <a:rPr lang="en-US" sz="2200" dirty="0" smtClean="0">
                <a:solidFill>
                  <a:srgbClr val="FF0000"/>
                </a:solidFill>
                <a:latin typeface="+mj-lt"/>
                <a:cs typeface="Arial" pitchFamily="34" charset="0"/>
              </a:rPr>
              <a:t>Step 3: </a:t>
            </a:r>
            <a:r>
              <a:rPr lang="en-US" sz="2200" dirty="0" smtClean="0">
                <a:latin typeface="+mj-lt"/>
                <a:cs typeface="Arial" pitchFamily="34" charset="0"/>
              </a:rPr>
              <a:t>Scan </a:t>
            </a:r>
            <a:r>
              <a:rPr lang="en-US" sz="2200" dirty="0" smtClean="0">
                <a:latin typeface="Symbol" pitchFamily="18" charset="2"/>
                <a:cs typeface="Arial" pitchFamily="34" charset="0"/>
              </a:rPr>
              <a:t>w</a:t>
            </a:r>
            <a:r>
              <a:rPr lang="en-US" sz="2200" dirty="0" smtClean="0">
                <a:latin typeface="+mj-lt"/>
                <a:cs typeface="Arial" pitchFamily="34" charset="0"/>
              </a:rPr>
              <a:t> to find resonances</a:t>
            </a:r>
          </a:p>
        </p:txBody>
      </p:sp>
      <p:pic>
        <p:nvPicPr>
          <p:cNvPr id="1014789" name="Picture 5"/>
          <p:cNvPicPr>
            <a:picLocks noChangeAspect="1" noChangeArrowheads="1"/>
          </p:cNvPicPr>
          <p:nvPr/>
        </p:nvPicPr>
        <p:blipFill>
          <a:blip r:embed="rId7" cstate="print"/>
          <a:srcRect/>
          <a:stretch>
            <a:fillRect/>
          </a:stretch>
        </p:blipFill>
        <p:spPr bwMode="auto">
          <a:xfrm>
            <a:off x="155448" y="1828800"/>
            <a:ext cx="4114800" cy="4915637"/>
          </a:xfrm>
          <a:prstGeom prst="rect">
            <a:avLst/>
          </a:prstGeom>
          <a:noFill/>
          <a:ln w="9525">
            <a:noFill/>
            <a:miter lim="800000"/>
            <a:headEnd/>
            <a:tailEnd/>
          </a:ln>
        </p:spPr>
      </p:pic>
      <p:sp>
        <p:nvSpPr>
          <p:cNvPr id="13" name="TextBox 12"/>
          <p:cNvSpPr txBox="1">
            <a:spLocks noChangeArrowheads="1"/>
          </p:cNvSpPr>
          <p:nvPr/>
        </p:nvSpPr>
        <p:spPr bwMode="auto">
          <a:xfrm>
            <a:off x="7010400" y="981075"/>
            <a:ext cx="1928220" cy="369332"/>
          </a:xfrm>
          <a:prstGeom prst="rect">
            <a:avLst/>
          </a:prstGeom>
          <a:noFill/>
          <a:ln w="25400">
            <a:solidFill>
              <a:srgbClr val="0070C0"/>
            </a:solidFill>
            <a:prstDash val="sysDash"/>
            <a:miter lim="800000"/>
            <a:headEnd/>
            <a:tailEnd/>
          </a:ln>
        </p:spPr>
        <p:txBody>
          <a:bodyPr wrap="none">
            <a:spAutoFit/>
          </a:bodyPr>
          <a:lstStyle/>
          <a:p>
            <a:pPr fontAlgn="auto">
              <a:spcBef>
                <a:spcPts val="0"/>
              </a:spcBef>
              <a:spcAft>
                <a:spcPts val="0"/>
              </a:spcAft>
            </a:pPr>
            <a:r>
              <a:rPr lang="en-US" dirty="0" smtClean="0">
                <a:latin typeface="+mj-lt"/>
                <a:cs typeface="Arial" pitchFamily="34" charset="0"/>
              </a:rPr>
              <a:t>small perturbation</a:t>
            </a:r>
            <a:endParaRPr lang="en-US" i="1" baseline="-25000" dirty="0">
              <a:latin typeface="+mj-lt"/>
              <a:cs typeface="Arial" pitchFamily="34" charset="0"/>
            </a:endParaRPr>
          </a:p>
        </p:txBody>
      </p:sp>
      <p:sp>
        <p:nvSpPr>
          <p:cNvPr id="14" name="Rectangle 13"/>
          <p:cNvSpPr/>
          <p:nvPr/>
        </p:nvSpPr>
        <p:spPr>
          <a:xfrm>
            <a:off x="4600575" y="981075"/>
            <a:ext cx="2228850" cy="762000"/>
          </a:xfrm>
          <a:prstGeom prst="rect">
            <a:avLst/>
          </a:prstGeom>
          <a:noFill/>
          <a:ln>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6769889" y="6550223"/>
            <a:ext cx="2374111" cy="307777"/>
          </a:xfrm>
          <a:prstGeom prst="rect">
            <a:avLst/>
          </a:prstGeom>
        </p:spPr>
        <p:txBody>
          <a:bodyPr wrap="none">
            <a:spAutoFit/>
          </a:bodyPr>
          <a:lstStyle/>
          <a:p>
            <a:r>
              <a:rPr lang="en-US" sz="1400" dirty="0" smtClean="0">
                <a:latin typeface="+mj-lt"/>
              </a:rPr>
              <a:t>C. Senko </a:t>
            </a:r>
            <a:r>
              <a:rPr lang="en-US" sz="1400" i="1" dirty="0" smtClean="0">
                <a:latin typeface="+mj-lt"/>
              </a:rPr>
              <a:t>et. al.</a:t>
            </a:r>
            <a:r>
              <a:rPr lang="en-US" sz="1400" dirty="0" smtClean="0">
                <a:latin typeface="+mj-lt"/>
              </a:rPr>
              <a:t>,</a:t>
            </a:r>
            <a:r>
              <a:rPr lang="en-US" sz="1400" i="1" dirty="0" smtClean="0">
                <a:latin typeface="+mj-lt"/>
              </a:rPr>
              <a:t> </a:t>
            </a:r>
            <a:r>
              <a:rPr lang="en-US" sz="1400" dirty="0" smtClean="0">
                <a:latin typeface="+mj-lt"/>
              </a:rPr>
              <a:t>in preparation</a:t>
            </a:r>
            <a:endParaRPr lang="en-US" sz="1400" dirty="0">
              <a:latin typeface="+mj-lt"/>
            </a:endParaRPr>
          </a:p>
        </p:txBody>
      </p:sp>
      <p:sp>
        <p:nvSpPr>
          <p:cNvPr id="16" name="TextBox 15"/>
          <p:cNvSpPr txBox="1">
            <a:spLocks noChangeArrowheads="1"/>
          </p:cNvSpPr>
          <p:nvPr/>
        </p:nvSpPr>
        <p:spPr bwMode="auto">
          <a:xfrm>
            <a:off x="609600" y="6427113"/>
            <a:ext cx="838200" cy="430887"/>
          </a:xfrm>
          <a:prstGeom prst="rect">
            <a:avLst/>
          </a:prstGeom>
          <a:noFill/>
          <a:ln w="9525">
            <a:noFill/>
            <a:miter lim="800000"/>
            <a:headEnd/>
            <a:tailEnd/>
          </a:ln>
        </p:spPr>
        <p:txBody>
          <a:bodyPr wrap="square">
            <a:spAutoFit/>
          </a:bodyPr>
          <a:lstStyle/>
          <a:p>
            <a:pPr algn="ctr" fontAlgn="auto">
              <a:spcBef>
                <a:spcPts val="0"/>
              </a:spcBef>
              <a:spcAft>
                <a:spcPts val="0"/>
              </a:spcAft>
            </a:pPr>
            <a:r>
              <a:rPr lang="en-US" sz="2200" dirty="0" smtClean="0">
                <a:latin typeface="+mj-lt"/>
                <a:cs typeface="Arial" pitchFamily="34" charset="0"/>
              </a:rPr>
              <a:t>AFM</a:t>
            </a:r>
          </a:p>
        </p:txBody>
      </p:sp>
      <p:sp>
        <p:nvSpPr>
          <p:cNvPr id="17" name="TextBox 16"/>
          <p:cNvSpPr txBox="1">
            <a:spLocks noChangeArrowheads="1"/>
          </p:cNvSpPr>
          <p:nvPr/>
        </p:nvSpPr>
        <p:spPr bwMode="auto">
          <a:xfrm>
            <a:off x="609600" y="1752600"/>
            <a:ext cx="838200" cy="430887"/>
          </a:xfrm>
          <a:prstGeom prst="rect">
            <a:avLst/>
          </a:prstGeom>
          <a:noFill/>
          <a:ln w="9525">
            <a:noFill/>
            <a:miter lim="800000"/>
            <a:headEnd/>
            <a:tailEnd/>
          </a:ln>
        </p:spPr>
        <p:txBody>
          <a:bodyPr wrap="square">
            <a:spAutoFit/>
          </a:bodyPr>
          <a:lstStyle/>
          <a:p>
            <a:pPr algn="ctr" fontAlgn="auto">
              <a:spcBef>
                <a:spcPts val="0"/>
              </a:spcBef>
              <a:spcAft>
                <a:spcPts val="0"/>
              </a:spcAft>
            </a:pPr>
            <a:r>
              <a:rPr lang="en-US" sz="2200" dirty="0" smtClean="0">
                <a:latin typeface="+mj-lt"/>
                <a:cs typeface="Arial" pitchFamily="34" charset="0"/>
              </a:rPr>
              <a:t>FM</a:t>
            </a:r>
          </a:p>
        </p:txBody>
      </p:sp>
    </p:spTree>
  </p:cSld>
  <p:clrMapOvr>
    <a:masterClrMapping/>
  </p:clrMapOvr>
  <p:transition advTm="3853"/>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5814" name="Picture 6"/>
          <p:cNvPicPr>
            <a:picLocks noChangeAspect="1" noChangeArrowheads="1"/>
          </p:cNvPicPr>
          <p:nvPr/>
        </p:nvPicPr>
        <p:blipFill>
          <a:blip r:embed="rId4" cstate="print"/>
          <a:srcRect/>
          <a:stretch>
            <a:fillRect/>
          </a:stretch>
        </p:blipFill>
        <p:spPr bwMode="auto">
          <a:xfrm>
            <a:off x="155448" y="1828800"/>
            <a:ext cx="4114800" cy="4915637"/>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From ground to excited states</a:t>
            </a:r>
            <a:endParaRPr lang="en-US" dirty="0"/>
          </a:p>
        </p:txBody>
      </p:sp>
      <p:graphicFrame>
        <p:nvGraphicFramePr>
          <p:cNvPr id="1004546" name="Object 2"/>
          <p:cNvGraphicFramePr>
            <a:graphicFrameLocks noChangeAspect="1"/>
          </p:cNvGraphicFramePr>
          <p:nvPr/>
        </p:nvGraphicFramePr>
        <p:xfrm>
          <a:off x="1992312" y="990600"/>
          <a:ext cx="2489200" cy="800100"/>
        </p:xfrm>
        <a:graphic>
          <a:graphicData uri="http://schemas.openxmlformats.org/presentationml/2006/ole">
            <p:oleObj spid="_x0000_s1015810" name="Equation" r:id="rId5" imgW="1206360" imgH="368280" progId="Equation.3">
              <p:embed/>
            </p:oleObj>
          </a:graphicData>
        </a:graphic>
      </p:graphicFrame>
      <p:graphicFrame>
        <p:nvGraphicFramePr>
          <p:cNvPr id="1004547" name="Object 3"/>
          <p:cNvGraphicFramePr>
            <a:graphicFrameLocks noChangeAspect="1"/>
          </p:cNvGraphicFramePr>
          <p:nvPr/>
        </p:nvGraphicFramePr>
        <p:xfrm>
          <a:off x="4371975" y="1028700"/>
          <a:ext cx="2409825" cy="742950"/>
        </p:xfrm>
        <a:graphic>
          <a:graphicData uri="http://schemas.openxmlformats.org/presentationml/2006/ole">
            <p:oleObj spid="_x0000_s1015811" name="Equation" r:id="rId6" imgW="1168200" imgH="342720" progId="Equation.3">
              <p:embed/>
            </p:oleObj>
          </a:graphicData>
        </a:graphic>
      </p:graphicFrame>
      <p:grpSp>
        <p:nvGrpSpPr>
          <p:cNvPr id="3" name="Group 17"/>
          <p:cNvGrpSpPr/>
          <p:nvPr/>
        </p:nvGrpSpPr>
        <p:grpSpPr>
          <a:xfrm>
            <a:off x="4359371" y="1905000"/>
            <a:ext cx="4632230" cy="2462213"/>
            <a:chOff x="4359371" y="1788110"/>
            <a:chExt cx="4632230" cy="2462213"/>
          </a:xfrm>
        </p:grpSpPr>
        <p:sp>
          <p:nvSpPr>
            <p:cNvPr id="11" name="TextBox 10"/>
            <p:cNvSpPr txBox="1">
              <a:spLocks noChangeArrowheads="1"/>
            </p:cNvSpPr>
            <p:nvPr/>
          </p:nvSpPr>
          <p:spPr bwMode="auto">
            <a:xfrm>
              <a:off x="4359371" y="1788110"/>
              <a:ext cx="4632230" cy="2462213"/>
            </a:xfrm>
            <a:prstGeom prst="rect">
              <a:avLst/>
            </a:prstGeom>
            <a:noFill/>
            <a:ln w="9525">
              <a:noFill/>
              <a:miter lim="800000"/>
              <a:headEnd/>
              <a:tailEnd/>
            </a:ln>
          </p:spPr>
          <p:txBody>
            <a:bodyPr wrap="square">
              <a:spAutoFit/>
            </a:bodyPr>
            <a:lstStyle/>
            <a:p>
              <a:pPr fontAlgn="auto">
                <a:spcBef>
                  <a:spcPts val="0"/>
                </a:spcBef>
                <a:spcAft>
                  <a:spcPts val="0"/>
                </a:spcAft>
              </a:pPr>
              <a:r>
                <a:rPr lang="en-US" sz="2200" u="sng" dirty="0" smtClean="0">
                  <a:latin typeface="+mj-lt"/>
                  <a:cs typeface="Arial" pitchFamily="34" charset="0"/>
                </a:rPr>
                <a:t>Can </a:t>
              </a:r>
              <a:r>
                <a:rPr lang="en-US" sz="2200" u="sng" dirty="0" smtClean="0">
                  <a:solidFill>
                    <a:srgbClr val="00B050"/>
                  </a:solidFill>
                  <a:latin typeface="+mj-lt"/>
                  <a:cs typeface="Arial" pitchFamily="34" charset="0"/>
                </a:rPr>
                <a:t>drive</a:t>
              </a:r>
              <a:r>
                <a:rPr lang="en-US" sz="2200" u="sng" dirty="0" smtClean="0">
                  <a:latin typeface="+mj-lt"/>
                  <a:cs typeface="Arial" pitchFamily="34" charset="0"/>
                </a:rPr>
                <a:t> transitions between states if:</a:t>
              </a:r>
            </a:p>
            <a:p>
              <a:pPr fontAlgn="auto">
                <a:spcBef>
                  <a:spcPts val="0"/>
                </a:spcBef>
                <a:spcAft>
                  <a:spcPts val="0"/>
                </a:spcAft>
              </a:pPr>
              <a:endParaRPr lang="en-US" sz="1100" dirty="0" smtClean="0">
                <a:latin typeface="+mj-lt"/>
                <a:cs typeface="Arial" pitchFamily="34" charset="0"/>
              </a:endParaRPr>
            </a:p>
            <a:p>
              <a:pPr fontAlgn="auto">
                <a:spcBef>
                  <a:spcPts val="0"/>
                </a:spcBef>
                <a:spcAft>
                  <a:spcPts val="0"/>
                </a:spcAft>
                <a:buFont typeface="Arial" pitchFamily="34" charset="0"/>
                <a:buChar char="•"/>
              </a:pPr>
              <a:r>
                <a:rPr lang="en-US" sz="2200" dirty="0" smtClean="0">
                  <a:latin typeface="+mj-lt"/>
                  <a:cs typeface="Arial" pitchFamily="34" charset="0"/>
                </a:rPr>
                <a:t> Matrix element couples the states</a:t>
              </a:r>
            </a:p>
            <a:p>
              <a:pPr fontAlgn="auto">
                <a:spcBef>
                  <a:spcPts val="0"/>
                </a:spcBef>
                <a:spcAft>
                  <a:spcPts val="0"/>
                </a:spcAft>
                <a:buFont typeface="Arial" pitchFamily="34" charset="0"/>
                <a:buChar char="•"/>
              </a:pPr>
              <a:endParaRPr lang="en-US" sz="2200" dirty="0" smtClean="0">
                <a:latin typeface="+mj-lt"/>
                <a:cs typeface="Arial" pitchFamily="34" charset="0"/>
              </a:endParaRPr>
            </a:p>
            <a:p>
              <a:pPr fontAlgn="auto">
                <a:spcBef>
                  <a:spcPts val="0"/>
                </a:spcBef>
                <a:spcAft>
                  <a:spcPts val="0"/>
                </a:spcAft>
              </a:pPr>
              <a:endParaRPr lang="en-US" sz="2200" dirty="0" smtClean="0">
                <a:latin typeface="+mj-lt"/>
                <a:cs typeface="Arial" pitchFamily="34" charset="0"/>
              </a:endParaRPr>
            </a:p>
            <a:p>
              <a:pPr fontAlgn="auto">
                <a:spcBef>
                  <a:spcPts val="0"/>
                </a:spcBef>
                <a:spcAft>
                  <a:spcPts val="0"/>
                </a:spcAft>
              </a:pPr>
              <a:endParaRPr lang="en-US" sz="1100" dirty="0" smtClean="0">
                <a:latin typeface="+mj-lt"/>
                <a:cs typeface="Arial" pitchFamily="34" charset="0"/>
              </a:endParaRPr>
            </a:p>
            <a:p>
              <a:pPr fontAlgn="auto">
                <a:spcBef>
                  <a:spcPts val="0"/>
                </a:spcBef>
                <a:spcAft>
                  <a:spcPts val="0"/>
                </a:spcAft>
                <a:buFont typeface="Arial" pitchFamily="34" charset="0"/>
                <a:buChar char="•"/>
              </a:pPr>
              <a:r>
                <a:rPr lang="en-US" sz="2200" dirty="0" smtClean="0">
                  <a:latin typeface="+mj-lt"/>
                  <a:cs typeface="Arial" pitchFamily="34" charset="0"/>
                </a:rPr>
                <a:t> Drive frequency </a:t>
              </a:r>
              <a:r>
                <a:rPr lang="en-US" sz="2200" dirty="0" smtClean="0">
                  <a:latin typeface="Symbol" pitchFamily="18" charset="2"/>
                  <a:cs typeface="Arial" pitchFamily="34" charset="0"/>
                </a:rPr>
                <a:t>w</a:t>
              </a:r>
              <a:r>
                <a:rPr lang="en-US" sz="2200" dirty="0" smtClean="0">
                  <a:latin typeface="+mj-lt"/>
                  <a:cs typeface="Arial" pitchFamily="34" charset="0"/>
                </a:rPr>
                <a:t> matches energy  </a:t>
              </a:r>
            </a:p>
            <a:p>
              <a:pPr fontAlgn="auto">
                <a:spcBef>
                  <a:spcPts val="0"/>
                </a:spcBef>
                <a:spcAft>
                  <a:spcPts val="0"/>
                </a:spcAft>
              </a:pPr>
              <a:r>
                <a:rPr lang="en-US" sz="2200" dirty="0" smtClean="0">
                  <a:latin typeface="+mj-lt"/>
                  <a:cs typeface="Arial" pitchFamily="34" charset="0"/>
                </a:rPr>
                <a:t>   splitting</a:t>
              </a:r>
            </a:p>
          </p:txBody>
        </p:sp>
        <p:graphicFrame>
          <p:nvGraphicFramePr>
            <p:cNvPr id="1004548" name="Object 4"/>
            <p:cNvGraphicFramePr>
              <a:graphicFrameLocks noChangeAspect="1"/>
            </p:cNvGraphicFramePr>
            <p:nvPr/>
          </p:nvGraphicFramePr>
          <p:xfrm>
            <a:off x="5680075" y="2740670"/>
            <a:ext cx="2043113" cy="742950"/>
          </p:xfrm>
          <a:graphic>
            <a:graphicData uri="http://schemas.openxmlformats.org/presentationml/2006/ole">
              <p:oleObj spid="_x0000_s1015812" name="Equation" r:id="rId7" imgW="990360" imgH="342720" progId="Equation.3">
                <p:embed/>
              </p:oleObj>
            </a:graphicData>
          </a:graphic>
        </p:graphicFrame>
      </p:grpSp>
      <p:sp>
        <p:nvSpPr>
          <p:cNvPr id="19" name="TextBox 18"/>
          <p:cNvSpPr txBox="1">
            <a:spLocks noChangeArrowheads="1"/>
          </p:cNvSpPr>
          <p:nvPr/>
        </p:nvSpPr>
        <p:spPr bwMode="auto">
          <a:xfrm>
            <a:off x="4352925" y="4878050"/>
            <a:ext cx="4632230" cy="1446550"/>
          </a:xfrm>
          <a:prstGeom prst="rect">
            <a:avLst/>
          </a:prstGeom>
          <a:noFill/>
          <a:ln w="9525">
            <a:noFill/>
            <a:miter lim="800000"/>
            <a:headEnd/>
            <a:tailEnd/>
          </a:ln>
        </p:spPr>
        <p:txBody>
          <a:bodyPr wrap="square">
            <a:spAutoFit/>
          </a:bodyPr>
          <a:lstStyle/>
          <a:p>
            <a:pPr algn="ctr" fontAlgn="auto">
              <a:spcBef>
                <a:spcPts val="0"/>
              </a:spcBef>
              <a:spcAft>
                <a:spcPts val="0"/>
              </a:spcAft>
            </a:pPr>
            <a:r>
              <a:rPr lang="en-US" sz="2200" u="sng" dirty="0" smtClean="0">
                <a:latin typeface="+mj-lt"/>
                <a:cs typeface="Arial" pitchFamily="34" charset="0"/>
              </a:rPr>
              <a:t>Experimental Protocol:</a:t>
            </a:r>
          </a:p>
          <a:p>
            <a:pPr fontAlgn="auto">
              <a:spcBef>
                <a:spcPts val="0"/>
              </a:spcBef>
              <a:spcAft>
                <a:spcPts val="0"/>
              </a:spcAft>
            </a:pPr>
            <a:r>
              <a:rPr lang="en-US" sz="2200" dirty="0" smtClean="0">
                <a:solidFill>
                  <a:srgbClr val="FF0000"/>
                </a:solidFill>
                <a:latin typeface="+mj-lt"/>
                <a:cs typeface="Arial" pitchFamily="34" charset="0"/>
              </a:rPr>
              <a:t>Step 1:</a:t>
            </a:r>
            <a:r>
              <a:rPr lang="en-US" sz="2200" dirty="0" smtClean="0">
                <a:latin typeface="+mj-lt"/>
                <a:cs typeface="Arial" pitchFamily="34" charset="0"/>
              </a:rPr>
              <a:t> Initialize in FM or AFM state</a:t>
            </a:r>
          </a:p>
          <a:p>
            <a:pPr fontAlgn="auto">
              <a:spcBef>
                <a:spcPts val="0"/>
              </a:spcBef>
              <a:spcAft>
                <a:spcPts val="0"/>
              </a:spcAft>
            </a:pPr>
            <a:r>
              <a:rPr lang="en-US" sz="2200" dirty="0" smtClean="0">
                <a:solidFill>
                  <a:srgbClr val="FF0000"/>
                </a:solidFill>
                <a:latin typeface="+mj-lt"/>
                <a:cs typeface="Arial" pitchFamily="34" charset="0"/>
              </a:rPr>
              <a:t>Step 2: </a:t>
            </a:r>
            <a:r>
              <a:rPr lang="en-US" sz="2200" dirty="0" smtClean="0">
                <a:latin typeface="+mj-lt"/>
                <a:cs typeface="Arial" pitchFamily="34" charset="0"/>
              </a:rPr>
              <a:t>Apply driving field for 3 ms</a:t>
            </a:r>
          </a:p>
          <a:p>
            <a:pPr fontAlgn="auto">
              <a:spcBef>
                <a:spcPts val="0"/>
              </a:spcBef>
              <a:spcAft>
                <a:spcPts val="0"/>
              </a:spcAft>
            </a:pPr>
            <a:r>
              <a:rPr lang="en-US" sz="2200" dirty="0" smtClean="0">
                <a:solidFill>
                  <a:srgbClr val="FF0000"/>
                </a:solidFill>
                <a:latin typeface="+mj-lt"/>
                <a:cs typeface="Arial" pitchFamily="34" charset="0"/>
              </a:rPr>
              <a:t>Step 3: </a:t>
            </a:r>
            <a:r>
              <a:rPr lang="en-US" sz="2200" dirty="0" smtClean="0">
                <a:latin typeface="+mj-lt"/>
                <a:cs typeface="Arial" pitchFamily="34" charset="0"/>
              </a:rPr>
              <a:t>Scan </a:t>
            </a:r>
            <a:r>
              <a:rPr lang="en-US" sz="2200" dirty="0" smtClean="0">
                <a:latin typeface="Symbol" pitchFamily="18" charset="2"/>
                <a:cs typeface="Arial" pitchFamily="34" charset="0"/>
              </a:rPr>
              <a:t>w</a:t>
            </a:r>
            <a:r>
              <a:rPr lang="en-US" sz="2200" dirty="0" smtClean="0">
                <a:latin typeface="+mj-lt"/>
                <a:cs typeface="Arial" pitchFamily="34" charset="0"/>
              </a:rPr>
              <a:t> to find resonances</a:t>
            </a:r>
          </a:p>
        </p:txBody>
      </p:sp>
      <p:sp>
        <p:nvSpPr>
          <p:cNvPr id="13" name="Rectangle 12"/>
          <p:cNvSpPr/>
          <p:nvPr/>
        </p:nvSpPr>
        <p:spPr>
          <a:xfrm>
            <a:off x="1044855" y="6172200"/>
            <a:ext cx="32766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a:spLocks noChangeArrowheads="1"/>
          </p:cNvSpPr>
          <p:nvPr/>
        </p:nvSpPr>
        <p:spPr bwMode="auto">
          <a:xfrm>
            <a:off x="7010400" y="981075"/>
            <a:ext cx="1928220" cy="369332"/>
          </a:xfrm>
          <a:prstGeom prst="rect">
            <a:avLst/>
          </a:prstGeom>
          <a:noFill/>
          <a:ln w="25400">
            <a:solidFill>
              <a:srgbClr val="0070C0"/>
            </a:solidFill>
            <a:prstDash val="sysDash"/>
            <a:miter lim="800000"/>
            <a:headEnd/>
            <a:tailEnd/>
          </a:ln>
        </p:spPr>
        <p:txBody>
          <a:bodyPr wrap="none">
            <a:spAutoFit/>
          </a:bodyPr>
          <a:lstStyle/>
          <a:p>
            <a:pPr fontAlgn="auto">
              <a:spcBef>
                <a:spcPts val="0"/>
              </a:spcBef>
              <a:spcAft>
                <a:spcPts val="0"/>
              </a:spcAft>
            </a:pPr>
            <a:r>
              <a:rPr lang="en-US" dirty="0" smtClean="0">
                <a:latin typeface="+mj-lt"/>
                <a:cs typeface="Arial" pitchFamily="34" charset="0"/>
              </a:rPr>
              <a:t>small perturbation</a:t>
            </a:r>
            <a:endParaRPr lang="en-US" i="1" baseline="-25000" dirty="0">
              <a:latin typeface="+mj-lt"/>
              <a:cs typeface="Arial" pitchFamily="34" charset="0"/>
            </a:endParaRPr>
          </a:p>
        </p:txBody>
      </p:sp>
      <p:sp>
        <p:nvSpPr>
          <p:cNvPr id="16" name="Rectangle 15"/>
          <p:cNvSpPr/>
          <p:nvPr/>
        </p:nvSpPr>
        <p:spPr>
          <a:xfrm>
            <a:off x="4600575" y="981075"/>
            <a:ext cx="2228850" cy="762000"/>
          </a:xfrm>
          <a:prstGeom prst="rect">
            <a:avLst/>
          </a:prstGeom>
          <a:noFill/>
          <a:ln>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769889" y="6550223"/>
            <a:ext cx="2374111" cy="307777"/>
          </a:xfrm>
          <a:prstGeom prst="rect">
            <a:avLst/>
          </a:prstGeom>
        </p:spPr>
        <p:txBody>
          <a:bodyPr wrap="none">
            <a:spAutoFit/>
          </a:bodyPr>
          <a:lstStyle/>
          <a:p>
            <a:r>
              <a:rPr lang="en-US" sz="1400" dirty="0" smtClean="0">
                <a:latin typeface="+mj-lt"/>
              </a:rPr>
              <a:t>C. Senko </a:t>
            </a:r>
            <a:r>
              <a:rPr lang="en-US" sz="1400" i="1" dirty="0" smtClean="0">
                <a:latin typeface="+mj-lt"/>
              </a:rPr>
              <a:t>et. al.</a:t>
            </a:r>
            <a:r>
              <a:rPr lang="en-US" sz="1400" dirty="0" smtClean="0">
                <a:latin typeface="+mj-lt"/>
              </a:rPr>
              <a:t>,</a:t>
            </a:r>
            <a:r>
              <a:rPr lang="en-US" sz="1400" i="1" dirty="0" smtClean="0">
                <a:latin typeface="+mj-lt"/>
              </a:rPr>
              <a:t> </a:t>
            </a:r>
            <a:r>
              <a:rPr lang="en-US" sz="1400" dirty="0" smtClean="0">
                <a:latin typeface="+mj-lt"/>
              </a:rPr>
              <a:t>in preparation</a:t>
            </a:r>
            <a:endParaRPr lang="en-US" sz="1400" dirty="0">
              <a:latin typeface="+mj-lt"/>
            </a:endParaRPr>
          </a:p>
        </p:txBody>
      </p:sp>
    </p:spTree>
  </p:cSld>
  <p:clrMapOvr>
    <a:masterClrMapping/>
  </p:clrMapOvr>
  <p:transition advTm="16053"/>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5814" name="Picture 6"/>
          <p:cNvPicPr>
            <a:picLocks noChangeAspect="1" noChangeArrowheads="1"/>
          </p:cNvPicPr>
          <p:nvPr/>
        </p:nvPicPr>
        <p:blipFill>
          <a:blip r:embed="rId4" cstate="print"/>
          <a:srcRect/>
          <a:stretch>
            <a:fillRect/>
          </a:stretch>
        </p:blipFill>
        <p:spPr bwMode="auto">
          <a:xfrm>
            <a:off x="155448" y="1828800"/>
            <a:ext cx="4114800" cy="4915637"/>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From ground to excited states</a:t>
            </a:r>
            <a:endParaRPr lang="en-US" dirty="0"/>
          </a:p>
        </p:txBody>
      </p:sp>
      <p:graphicFrame>
        <p:nvGraphicFramePr>
          <p:cNvPr id="1004546" name="Object 2"/>
          <p:cNvGraphicFramePr>
            <a:graphicFrameLocks noChangeAspect="1"/>
          </p:cNvGraphicFramePr>
          <p:nvPr/>
        </p:nvGraphicFramePr>
        <p:xfrm>
          <a:off x="1992312" y="990600"/>
          <a:ext cx="2489200" cy="800100"/>
        </p:xfrm>
        <a:graphic>
          <a:graphicData uri="http://schemas.openxmlformats.org/presentationml/2006/ole">
            <p:oleObj spid="_x0000_s1311746" name="Equation" r:id="rId5" imgW="1206360" imgH="368280" progId="Equation.3">
              <p:embed/>
            </p:oleObj>
          </a:graphicData>
        </a:graphic>
      </p:graphicFrame>
      <p:graphicFrame>
        <p:nvGraphicFramePr>
          <p:cNvPr id="1004547" name="Object 3"/>
          <p:cNvGraphicFramePr>
            <a:graphicFrameLocks noChangeAspect="1"/>
          </p:cNvGraphicFramePr>
          <p:nvPr/>
        </p:nvGraphicFramePr>
        <p:xfrm>
          <a:off x="4371975" y="1028700"/>
          <a:ext cx="2409825" cy="742950"/>
        </p:xfrm>
        <a:graphic>
          <a:graphicData uri="http://schemas.openxmlformats.org/presentationml/2006/ole">
            <p:oleObj spid="_x0000_s1311747" name="Equation" r:id="rId6" imgW="1168200" imgH="342720" progId="Equation.3">
              <p:embed/>
            </p:oleObj>
          </a:graphicData>
        </a:graphic>
      </p:graphicFrame>
      <p:grpSp>
        <p:nvGrpSpPr>
          <p:cNvPr id="3" name="Group 17"/>
          <p:cNvGrpSpPr/>
          <p:nvPr/>
        </p:nvGrpSpPr>
        <p:grpSpPr>
          <a:xfrm>
            <a:off x="4359371" y="1905000"/>
            <a:ext cx="4632230" cy="2462213"/>
            <a:chOff x="4359371" y="1788110"/>
            <a:chExt cx="4632230" cy="2462213"/>
          </a:xfrm>
        </p:grpSpPr>
        <p:sp>
          <p:nvSpPr>
            <p:cNvPr id="11" name="TextBox 10"/>
            <p:cNvSpPr txBox="1">
              <a:spLocks noChangeArrowheads="1"/>
            </p:cNvSpPr>
            <p:nvPr/>
          </p:nvSpPr>
          <p:spPr bwMode="auto">
            <a:xfrm>
              <a:off x="4359371" y="1788110"/>
              <a:ext cx="4632230" cy="2462213"/>
            </a:xfrm>
            <a:prstGeom prst="rect">
              <a:avLst/>
            </a:prstGeom>
            <a:noFill/>
            <a:ln w="9525">
              <a:noFill/>
              <a:miter lim="800000"/>
              <a:headEnd/>
              <a:tailEnd/>
            </a:ln>
          </p:spPr>
          <p:txBody>
            <a:bodyPr wrap="square">
              <a:spAutoFit/>
            </a:bodyPr>
            <a:lstStyle/>
            <a:p>
              <a:pPr fontAlgn="auto">
                <a:spcBef>
                  <a:spcPts val="0"/>
                </a:spcBef>
                <a:spcAft>
                  <a:spcPts val="0"/>
                </a:spcAft>
              </a:pPr>
              <a:r>
                <a:rPr lang="en-US" sz="2200" u="sng" dirty="0" smtClean="0">
                  <a:latin typeface="+mj-lt"/>
                  <a:cs typeface="Arial" pitchFamily="34" charset="0"/>
                </a:rPr>
                <a:t>Can </a:t>
              </a:r>
              <a:r>
                <a:rPr lang="en-US" sz="2200" u="sng" dirty="0" smtClean="0">
                  <a:solidFill>
                    <a:srgbClr val="00B050"/>
                  </a:solidFill>
                  <a:latin typeface="+mj-lt"/>
                  <a:cs typeface="Arial" pitchFamily="34" charset="0"/>
                </a:rPr>
                <a:t>drive</a:t>
              </a:r>
              <a:r>
                <a:rPr lang="en-US" sz="2200" u="sng" dirty="0" smtClean="0">
                  <a:latin typeface="+mj-lt"/>
                  <a:cs typeface="Arial" pitchFamily="34" charset="0"/>
                </a:rPr>
                <a:t> transitions between states if:</a:t>
              </a:r>
            </a:p>
            <a:p>
              <a:pPr fontAlgn="auto">
                <a:spcBef>
                  <a:spcPts val="0"/>
                </a:spcBef>
                <a:spcAft>
                  <a:spcPts val="0"/>
                </a:spcAft>
              </a:pPr>
              <a:endParaRPr lang="en-US" sz="1100" dirty="0" smtClean="0">
                <a:latin typeface="+mj-lt"/>
                <a:cs typeface="Arial" pitchFamily="34" charset="0"/>
              </a:endParaRPr>
            </a:p>
            <a:p>
              <a:pPr fontAlgn="auto">
                <a:spcBef>
                  <a:spcPts val="0"/>
                </a:spcBef>
                <a:spcAft>
                  <a:spcPts val="0"/>
                </a:spcAft>
                <a:buFont typeface="Arial" pitchFamily="34" charset="0"/>
                <a:buChar char="•"/>
              </a:pPr>
              <a:r>
                <a:rPr lang="en-US" sz="2200" dirty="0" smtClean="0">
                  <a:latin typeface="+mj-lt"/>
                  <a:cs typeface="Arial" pitchFamily="34" charset="0"/>
                </a:rPr>
                <a:t> Matrix element couples the states</a:t>
              </a:r>
            </a:p>
            <a:p>
              <a:pPr fontAlgn="auto">
                <a:spcBef>
                  <a:spcPts val="0"/>
                </a:spcBef>
                <a:spcAft>
                  <a:spcPts val="0"/>
                </a:spcAft>
                <a:buFont typeface="Arial" pitchFamily="34" charset="0"/>
                <a:buChar char="•"/>
              </a:pPr>
              <a:endParaRPr lang="en-US" sz="2200" dirty="0" smtClean="0">
                <a:latin typeface="+mj-lt"/>
                <a:cs typeface="Arial" pitchFamily="34" charset="0"/>
              </a:endParaRPr>
            </a:p>
            <a:p>
              <a:pPr fontAlgn="auto">
                <a:spcBef>
                  <a:spcPts val="0"/>
                </a:spcBef>
                <a:spcAft>
                  <a:spcPts val="0"/>
                </a:spcAft>
              </a:pPr>
              <a:endParaRPr lang="en-US" sz="2200" dirty="0" smtClean="0">
                <a:latin typeface="+mj-lt"/>
                <a:cs typeface="Arial" pitchFamily="34" charset="0"/>
              </a:endParaRPr>
            </a:p>
            <a:p>
              <a:pPr fontAlgn="auto">
                <a:spcBef>
                  <a:spcPts val="0"/>
                </a:spcBef>
                <a:spcAft>
                  <a:spcPts val="0"/>
                </a:spcAft>
              </a:pPr>
              <a:endParaRPr lang="en-US" sz="1100" dirty="0" smtClean="0">
                <a:latin typeface="+mj-lt"/>
                <a:cs typeface="Arial" pitchFamily="34" charset="0"/>
              </a:endParaRPr>
            </a:p>
            <a:p>
              <a:pPr fontAlgn="auto">
                <a:spcBef>
                  <a:spcPts val="0"/>
                </a:spcBef>
                <a:spcAft>
                  <a:spcPts val="0"/>
                </a:spcAft>
                <a:buFont typeface="Arial" pitchFamily="34" charset="0"/>
                <a:buChar char="•"/>
              </a:pPr>
              <a:r>
                <a:rPr lang="en-US" sz="2200" dirty="0" smtClean="0">
                  <a:latin typeface="+mj-lt"/>
                  <a:cs typeface="Arial" pitchFamily="34" charset="0"/>
                </a:rPr>
                <a:t> Drive frequency </a:t>
              </a:r>
              <a:r>
                <a:rPr lang="en-US" sz="2200" dirty="0" smtClean="0">
                  <a:latin typeface="Symbol" pitchFamily="18" charset="2"/>
                  <a:cs typeface="Arial" pitchFamily="34" charset="0"/>
                </a:rPr>
                <a:t>w</a:t>
              </a:r>
              <a:r>
                <a:rPr lang="en-US" sz="2200" dirty="0" smtClean="0">
                  <a:latin typeface="+mj-lt"/>
                  <a:cs typeface="Arial" pitchFamily="34" charset="0"/>
                </a:rPr>
                <a:t> matches energy  </a:t>
              </a:r>
            </a:p>
            <a:p>
              <a:pPr fontAlgn="auto">
                <a:spcBef>
                  <a:spcPts val="0"/>
                </a:spcBef>
                <a:spcAft>
                  <a:spcPts val="0"/>
                </a:spcAft>
              </a:pPr>
              <a:r>
                <a:rPr lang="en-US" sz="2200" dirty="0" smtClean="0">
                  <a:latin typeface="+mj-lt"/>
                  <a:cs typeface="Arial" pitchFamily="34" charset="0"/>
                </a:rPr>
                <a:t>   splitting</a:t>
              </a:r>
            </a:p>
          </p:txBody>
        </p:sp>
        <p:graphicFrame>
          <p:nvGraphicFramePr>
            <p:cNvPr id="1004548" name="Object 4"/>
            <p:cNvGraphicFramePr>
              <a:graphicFrameLocks noChangeAspect="1"/>
            </p:cNvGraphicFramePr>
            <p:nvPr/>
          </p:nvGraphicFramePr>
          <p:xfrm>
            <a:off x="5680075" y="2740670"/>
            <a:ext cx="2043113" cy="742950"/>
          </p:xfrm>
          <a:graphic>
            <a:graphicData uri="http://schemas.openxmlformats.org/presentationml/2006/ole">
              <p:oleObj spid="_x0000_s1311748" name="Equation" r:id="rId7" imgW="990360" imgH="342720" progId="Equation.3">
                <p:embed/>
              </p:oleObj>
            </a:graphicData>
          </a:graphic>
        </p:graphicFrame>
      </p:grpSp>
      <p:sp>
        <p:nvSpPr>
          <p:cNvPr id="19" name="TextBox 18"/>
          <p:cNvSpPr txBox="1">
            <a:spLocks noChangeArrowheads="1"/>
          </p:cNvSpPr>
          <p:nvPr/>
        </p:nvSpPr>
        <p:spPr bwMode="auto">
          <a:xfrm>
            <a:off x="4352925" y="4878050"/>
            <a:ext cx="4632230" cy="1446550"/>
          </a:xfrm>
          <a:prstGeom prst="rect">
            <a:avLst/>
          </a:prstGeom>
          <a:noFill/>
          <a:ln w="9525">
            <a:noFill/>
            <a:miter lim="800000"/>
            <a:headEnd/>
            <a:tailEnd/>
          </a:ln>
        </p:spPr>
        <p:txBody>
          <a:bodyPr wrap="square">
            <a:spAutoFit/>
          </a:bodyPr>
          <a:lstStyle/>
          <a:p>
            <a:pPr algn="ctr" fontAlgn="auto">
              <a:spcBef>
                <a:spcPts val="0"/>
              </a:spcBef>
              <a:spcAft>
                <a:spcPts val="0"/>
              </a:spcAft>
            </a:pPr>
            <a:r>
              <a:rPr lang="en-US" sz="2200" u="sng" dirty="0" smtClean="0">
                <a:latin typeface="+mj-lt"/>
                <a:cs typeface="Arial" pitchFamily="34" charset="0"/>
              </a:rPr>
              <a:t>Experimental Protocol:</a:t>
            </a:r>
          </a:p>
          <a:p>
            <a:pPr fontAlgn="auto">
              <a:spcBef>
                <a:spcPts val="0"/>
              </a:spcBef>
              <a:spcAft>
                <a:spcPts val="0"/>
              </a:spcAft>
            </a:pPr>
            <a:r>
              <a:rPr lang="en-US" sz="2200" dirty="0" smtClean="0">
                <a:solidFill>
                  <a:srgbClr val="FF0000"/>
                </a:solidFill>
                <a:latin typeface="+mj-lt"/>
                <a:cs typeface="Arial" pitchFamily="34" charset="0"/>
              </a:rPr>
              <a:t>Step 1:</a:t>
            </a:r>
            <a:r>
              <a:rPr lang="en-US" sz="2200" dirty="0" smtClean="0">
                <a:latin typeface="+mj-lt"/>
                <a:cs typeface="Arial" pitchFamily="34" charset="0"/>
              </a:rPr>
              <a:t> Initialize in FM or AFM state</a:t>
            </a:r>
          </a:p>
          <a:p>
            <a:pPr fontAlgn="auto">
              <a:spcBef>
                <a:spcPts val="0"/>
              </a:spcBef>
              <a:spcAft>
                <a:spcPts val="0"/>
              </a:spcAft>
            </a:pPr>
            <a:r>
              <a:rPr lang="en-US" sz="2200" dirty="0" smtClean="0">
                <a:solidFill>
                  <a:srgbClr val="FF0000"/>
                </a:solidFill>
                <a:latin typeface="+mj-lt"/>
                <a:cs typeface="Arial" pitchFamily="34" charset="0"/>
              </a:rPr>
              <a:t>Step 2: </a:t>
            </a:r>
            <a:r>
              <a:rPr lang="en-US" sz="2200" dirty="0" smtClean="0">
                <a:latin typeface="+mj-lt"/>
                <a:cs typeface="Arial" pitchFamily="34" charset="0"/>
              </a:rPr>
              <a:t>Apply driving field for 3 ms</a:t>
            </a:r>
          </a:p>
          <a:p>
            <a:pPr fontAlgn="auto">
              <a:spcBef>
                <a:spcPts val="0"/>
              </a:spcBef>
              <a:spcAft>
                <a:spcPts val="0"/>
              </a:spcAft>
            </a:pPr>
            <a:r>
              <a:rPr lang="en-US" sz="2200" dirty="0" smtClean="0">
                <a:solidFill>
                  <a:srgbClr val="FF0000"/>
                </a:solidFill>
                <a:latin typeface="+mj-lt"/>
                <a:cs typeface="Arial" pitchFamily="34" charset="0"/>
              </a:rPr>
              <a:t>Step 3: </a:t>
            </a:r>
            <a:r>
              <a:rPr lang="en-US" sz="2200" dirty="0" smtClean="0">
                <a:latin typeface="+mj-lt"/>
                <a:cs typeface="Arial" pitchFamily="34" charset="0"/>
              </a:rPr>
              <a:t>Scan </a:t>
            </a:r>
            <a:r>
              <a:rPr lang="en-US" sz="2200" dirty="0" smtClean="0">
                <a:latin typeface="Symbol" pitchFamily="18" charset="2"/>
                <a:cs typeface="Arial" pitchFamily="34" charset="0"/>
              </a:rPr>
              <a:t>w</a:t>
            </a:r>
            <a:r>
              <a:rPr lang="en-US" sz="2200" dirty="0" smtClean="0">
                <a:latin typeface="+mj-lt"/>
                <a:cs typeface="Arial" pitchFamily="34" charset="0"/>
              </a:rPr>
              <a:t> to find resonances</a:t>
            </a:r>
          </a:p>
        </p:txBody>
      </p:sp>
      <p:sp>
        <p:nvSpPr>
          <p:cNvPr id="13" name="Rectangle 12"/>
          <p:cNvSpPr/>
          <p:nvPr/>
        </p:nvSpPr>
        <p:spPr>
          <a:xfrm>
            <a:off x="1044855" y="6172200"/>
            <a:ext cx="32766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17861" name="Picture 5"/>
          <p:cNvPicPr>
            <a:picLocks noChangeAspect="1" noChangeArrowheads="1"/>
          </p:cNvPicPr>
          <p:nvPr/>
        </p:nvPicPr>
        <p:blipFill>
          <a:blip r:embed="rId8" cstate="print"/>
          <a:srcRect/>
          <a:stretch>
            <a:fillRect/>
          </a:stretch>
        </p:blipFill>
        <p:spPr bwMode="auto">
          <a:xfrm>
            <a:off x="1133856" y="5188458"/>
            <a:ext cx="1234440" cy="164592"/>
          </a:xfrm>
          <a:prstGeom prst="rect">
            <a:avLst/>
          </a:prstGeom>
          <a:noFill/>
          <a:ln w="9525">
            <a:noFill/>
            <a:miter lim="800000"/>
            <a:headEnd/>
            <a:tailEnd/>
          </a:ln>
        </p:spPr>
      </p:pic>
      <p:pic>
        <p:nvPicPr>
          <p:cNvPr id="1017862" name="Picture 6"/>
          <p:cNvPicPr>
            <a:picLocks noChangeAspect="1" noChangeArrowheads="1"/>
          </p:cNvPicPr>
          <p:nvPr/>
        </p:nvPicPr>
        <p:blipFill>
          <a:blip r:embed="rId9" cstate="print"/>
          <a:srcRect/>
          <a:stretch>
            <a:fillRect/>
          </a:stretch>
        </p:blipFill>
        <p:spPr bwMode="auto">
          <a:xfrm>
            <a:off x="2514600" y="5184648"/>
            <a:ext cx="1234440" cy="164592"/>
          </a:xfrm>
          <a:prstGeom prst="rect">
            <a:avLst/>
          </a:prstGeom>
          <a:noFill/>
          <a:ln w="9525">
            <a:noFill/>
            <a:miter lim="800000"/>
            <a:headEnd/>
            <a:tailEnd/>
          </a:ln>
        </p:spPr>
      </p:pic>
      <p:pic>
        <p:nvPicPr>
          <p:cNvPr id="1017863" name="Picture 7"/>
          <p:cNvPicPr>
            <a:picLocks noChangeAspect="1" noChangeArrowheads="1"/>
          </p:cNvPicPr>
          <p:nvPr/>
        </p:nvPicPr>
        <p:blipFill>
          <a:blip r:embed="rId10" cstate="print"/>
          <a:srcRect/>
          <a:stretch>
            <a:fillRect/>
          </a:stretch>
        </p:blipFill>
        <p:spPr bwMode="auto">
          <a:xfrm>
            <a:off x="1133856" y="5464683"/>
            <a:ext cx="1234440" cy="164592"/>
          </a:xfrm>
          <a:prstGeom prst="rect">
            <a:avLst/>
          </a:prstGeom>
          <a:noFill/>
          <a:ln w="9525">
            <a:noFill/>
            <a:miter lim="800000"/>
            <a:headEnd/>
            <a:tailEnd/>
          </a:ln>
        </p:spPr>
      </p:pic>
      <p:pic>
        <p:nvPicPr>
          <p:cNvPr id="1017864" name="Picture 8"/>
          <p:cNvPicPr>
            <a:picLocks noChangeAspect="1" noChangeArrowheads="1"/>
          </p:cNvPicPr>
          <p:nvPr/>
        </p:nvPicPr>
        <p:blipFill>
          <a:blip r:embed="rId11" cstate="print"/>
          <a:srcRect/>
          <a:stretch>
            <a:fillRect/>
          </a:stretch>
        </p:blipFill>
        <p:spPr bwMode="auto">
          <a:xfrm>
            <a:off x="2514600" y="5468112"/>
            <a:ext cx="1234440" cy="164592"/>
          </a:xfrm>
          <a:prstGeom prst="rect">
            <a:avLst/>
          </a:prstGeom>
          <a:noFill/>
          <a:ln w="9525">
            <a:noFill/>
            <a:miter lim="800000"/>
            <a:headEnd/>
            <a:tailEnd/>
          </a:ln>
        </p:spPr>
      </p:pic>
      <p:pic>
        <p:nvPicPr>
          <p:cNvPr id="1017865" name="Picture 9"/>
          <p:cNvPicPr>
            <a:picLocks noChangeAspect="1" noChangeArrowheads="1"/>
          </p:cNvPicPr>
          <p:nvPr/>
        </p:nvPicPr>
        <p:blipFill>
          <a:blip r:embed="rId12" cstate="print"/>
          <a:srcRect/>
          <a:stretch>
            <a:fillRect/>
          </a:stretch>
        </p:blipFill>
        <p:spPr bwMode="auto">
          <a:xfrm>
            <a:off x="1133856" y="5731383"/>
            <a:ext cx="1234440" cy="164592"/>
          </a:xfrm>
          <a:prstGeom prst="rect">
            <a:avLst/>
          </a:prstGeom>
          <a:noFill/>
          <a:ln w="9525">
            <a:noFill/>
            <a:miter lim="800000"/>
            <a:headEnd/>
            <a:tailEnd/>
          </a:ln>
        </p:spPr>
      </p:pic>
      <p:pic>
        <p:nvPicPr>
          <p:cNvPr id="1017867" name="Picture 11"/>
          <p:cNvPicPr>
            <a:picLocks noChangeAspect="1" noChangeArrowheads="1"/>
          </p:cNvPicPr>
          <p:nvPr/>
        </p:nvPicPr>
        <p:blipFill>
          <a:blip r:embed="rId13" cstate="print"/>
          <a:srcRect/>
          <a:stretch>
            <a:fillRect/>
          </a:stretch>
        </p:blipFill>
        <p:spPr bwMode="auto">
          <a:xfrm>
            <a:off x="1133856" y="6238875"/>
            <a:ext cx="1234440" cy="164592"/>
          </a:xfrm>
          <a:prstGeom prst="rect">
            <a:avLst/>
          </a:prstGeom>
          <a:noFill/>
          <a:ln w="9525">
            <a:noFill/>
            <a:miter lim="800000"/>
            <a:headEnd/>
            <a:tailEnd/>
          </a:ln>
        </p:spPr>
      </p:pic>
      <p:cxnSp>
        <p:nvCxnSpPr>
          <p:cNvPr id="30" name="Straight Arrow Connector 29"/>
          <p:cNvCxnSpPr/>
          <p:nvPr/>
        </p:nvCxnSpPr>
        <p:spPr>
          <a:xfrm flipV="1">
            <a:off x="932688" y="5257800"/>
            <a:ext cx="0" cy="105156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800100" y="5543550"/>
            <a:ext cx="0" cy="768096"/>
          </a:xfrm>
          <a:prstGeom prst="straightConnector1">
            <a:avLst/>
          </a:prstGeom>
          <a:ln w="19050">
            <a:solidFill>
              <a:srgbClr val="0066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667512" y="5810250"/>
            <a:ext cx="0" cy="502920"/>
          </a:xfrm>
          <a:prstGeom prst="straightConnector1">
            <a:avLst/>
          </a:prstGeom>
          <a:ln w="19050">
            <a:solidFill>
              <a:srgbClr val="0000FF"/>
            </a:solidFill>
            <a:tailEnd type="arrow"/>
          </a:ln>
        </p:spPr>
        <p:style>
          <a:lnRef idx="1">
            <a:schemeClr val="accent1"/>
          </a:lnRef>
          <a:fillRef idx="0">
            <a:schemeClr val="accent1"/>
          </a:fillRef>
          <a:effectRef idx="0">
            <a:schemeClr val="accent1"/>
          </a:effectRef>
          <a:fontRef idx="minor">
            <a:schemeClr val="tx1"/>
          </a:fontRef>
        </p:style>
      </p:cxnSp>
      <p:pic>
        <p:nvPicPr>
          <p:cNvPr id="1017868" name="Picture 12"/>
          <p:cNvPicPr>
            <a:picLocks noChangeAspect="1" noChangeArrowheads="1"/>
          </p:cNvPicPr>
          <p:nvPr/>
        </p:nvPicPr>
        <p:blipFill>
          <a:blip r:embed="rId14" cstate="print"/>
          <a:srcRect/>
          <a:stretch>
            <a:fillRect/>
          </a:stretch>
        </p:blipFill>
        <p:spPr bwMode="auto">
          <a:xfrm>
            <a:off x="2514600" y="5733288"/>
            <a:ext cx="1234440" cy="164592"/>
          </a:xfrm>
          <a:prstGeom prst="rect">
            <a:avLst/>
          </a:prstGeom>
          <a:noFill/>
          <a:ln w="9525">
            <a:noFill/>
            <a:miter lim="800000"/>
            <a:headEnd/>
            <a:tailEnd/>
          </a:ln>
        </p:spPr>
      </p:pic>
      <p:sp>
        <p:nvSpPr>
          <p:cNvPr id="34" name="TextBox 33"/>
          <p:cNvSpPr txBox="1">
            <a:spLocks noChangeArrowheads="1"/>
          </p:cNvSpPr>
          <p:nvPr/>
        </p:nvSpPr>
        <p:spPr bwMode="auto">
          <a:xfrm>
            <a:off x="7010400" y="981075"/>
            <a:ext cx="1928220" cy="369332"/>
          </a:xfrm>
          <a:prstGeom prst="rect">
            <a:avLst/>
          </a:prstGeom>
          <a:noFill/>
          <a:ln w="25400">
            <a:solidFill>
              <a:srgbClr val="0070C0"/>
            </a:solidFill>
            <a:prstDash val="sysDash"/>
            <a:miter lim="800000"/>
            <a:headEnd/>
            <a:tailEnd/>
          </a:ln>
        </p:spPr>
        <p:txBody>
          <a:bodyPr wrap="none">
            <a:spAutoFit/>
          </a:bodyPr>
          <a:lstStyle/>
          <a:p>
            <a:pPr fontAlgn="auto">
              <a:spcBef>
                <a:spcPts val="0"/>
              </a:spcBef>
              <a:spcAft>
                <a:spcPts val="0"/>
              </a:spcAft>
            </a:pPr>
            <a:r>
              <a:rPr lang="en-US" dirty="0" smtClean="0">
                <a:latin typeface="+mj-lt"/>
                <a:cs typeface="Arial" pitchFamily="34" charset="0"/>
              </a:rPr>
              <a:t>small perturbation</a:t>
            </a:r>
            <a:endParaRPr lang="en-US" i="1" baseline="-25000" dirty="0">
              <a:latin typeface="+mj-lt"/>
              <a:cs typeface="Arial" pitchFamily="34" charset="0"/>
            </a:endParaRPr>
          </a:p>
        </p:txBody>
      </p:sp>
      <p:sp>
        <p:nvSpPr>
          <p:cNvPr id="35" name="Rectangle 34"/>
          <p:cNvSpPr/>
          <p:nvPr/>
        </p:nvSpPr>
        <p:spPr>
          <a:xfrm>
            <a:off x="4600575" y="981075"/>
            <a:ext cx="2228850" cy="762000"/>
          </a:xfrm>
          <a:prstGeom prst="rect">
            <a:avLst/>
          </a:prstGeom>
          <a:noFill/>
          <a:ln>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6769889" y="6550223"/>
            <a:ext cx="2374111" cy="307777"/>
          </a:xfrm>
          <a:prstGeom prst="rect">
            <a:avLst/>
          </a:prstGeom>
        </p:spPr>
        <p:txBody>
          <a:bodyPr wrap="none">
            <a:spAutoFit/>
          </a:bodyPr>
          <a:lstStyle/>
          <a:p>
            <a:r>
              <a:rPr lang="en-US" sz="1400" dirty="0" smtClean="0">
                <a:latin typeface="+mj-lt"/>
              </a:rPr>
              <a:t>C. Senko </a:t>
            </a:r>
            <a:r>
              <a:rPr lang="en-US" sz="1400" i="1" dirty="0" smtClean="0">
                <a:latin typeface="+mj-lt"/>
              </a:rPr>
              <a:t>et. al.</a:t>
            </a:r>
            <a:r>
              <a:rPr lang="en-US" sz="1400" dirty="0" smtClean="0">
                <a:latin typeface="+mj-lt"/>
              </a:rPr>
              <a:t>,</a:t>
            </a:r>
            <a:r>
              <a:rPr lang="en-US" sz="1400" i="1" dirty="0" smtClean="0">
                <a:latin typeface="+mj-lt"/>
              </a:rPr>
              <a:t> </a:t>
            </a:r>
            <a:r>
              <a:rPr lang="en-US" sz="1400" dirty="0" smtClean="0">
                <a:latin typeface="+mj-lt"/>
              </a:rPr>
              <a:t>in preparation</a:t>
            </a:r>
            <a:endParaRPr lang="en-US" sz="1400" dirty="0">
              <a:latin typeface="+mj-lt"/>
            </a:endParaRPr>
          </a:p>
        </p:txBody>
      </p:sp>
    </p:spTree>
  </p:cSld>
  <p:clrMapOvr>
    <a:masterClrMapping/>
  </p:clrMapOvr>
  <p:transition advTm="15787"/>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5814" name="Picture 6"/>
          <p:cNvPicPr>
            <a:picLocks noChangeAspect="1" noChangeArrowheads="1"/>
          </p:cNvPicPr>
          <p:nvPr/>
        </p:nvPicPr>
        <p:blipFill>
          <a:blip r:embed="rId5" cstate="print"/>
          <a:srcRect/>
          <a:stretch>
            <a:fillRect/>
          </a:stretch>
        </p:blipFill>
        <p:spPr bwMode="auto">
          <a:xfrm>
            <a:off x="155448" y="1828800"/>
            <a:ext cx="4114800" cy="4915637"/>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From ground to excited states</a:t>
            </a:r>
            <a:endParaRPr lang="en-US" dirty="0"/>
          </a:p>
        </p:txBody>
      </p:sp>
      <p:graphicFrame>
        <p:nvGraphicFramePr>
          <p:cNvPr id="1004546" name="Object 2"/>
          <p:cNvGraphicFramePr>
            <a:graphicFrameLocks noChangeAspect="1"/>
          </p:cNvGraphicFramePr>
          <p:nvPr/>
        </p:nvGraphicFramePr>
        <p:xfrm>
          <a:off x="1992312" y="990600"/>
          <a:ext cx="2489200" cy="800100"/>
        </p:xfrm>
        <a:graphic>
          <a:graphicData uri="http://schemas.openxmlformats.org/presentationml/2006/ole">
            <p:oleObj spid="_x0000_s1312770" name="Equation" r:id="rId6" imgW="1206360" imgH="368280" progId="Equation.3">
              <p:embed/>
            </p:oleObj>
          </a:graphicData>
        </a:graphic>
      </p:graphicFrame>
      <p:graphicFrame>
        <p:nvGraphicFramePr>
          <p:cNvPr id="1004547" name="Object 3"/>
          <p:cNvGraphicFramePr>
            <a:graphicFrameLocks noChangeAspect="1"/>
          </p:cNvGraphicFramePr>
          <p:nvPr/>
        </p:nvGraphicFramePr>
        <p:xfrm>
          <a:off x="4371975" y="1028700"/>
          <a:ext cx="2409825" cy="742950"/>
        </p:xfrm>
        <a:graphic>
          <a:graphicData uri="http://schemas.openxmlformats.org/presentationml/2006/ole">
            <p:oleObj spid="_x0000_s1312771" name="Equation" r:id="rId7" imgW="1168200" imgH="342720" progId="Equation.3">
              <p:embed/>
            </p:oleObj>
          </a:graphicData>
        </a:graphic>
      </p:graphicFrame>
      <p:sp>
        <p:nvSpPr>
          <p:cNvPr id="13" name="Rectangle 12"/>
          <p:cNvSpPr/>
          <p:nvPr/>
        </p:nvSpPr>
        <p:spPr>
          <a:xfrm>
            <a:off x="1044855" y="6172200"/>
            <a:ext cx="32766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17861" name="Picture 5"/>
          <p:cNvPicPr>
            <a:picLocks noChangeAspect="1" noChangeArrowheads="1"/>
          </p:cNvPicPr>
          <p:nvPr/>
        </p:nvPicPr>
        <p:blipFill>
          <a:blip r:embed="rId8" cstate="print"/>
          <a:srcRect/>
          <a:stretch>
            <a:fillRect/>
          </a:stretch>
        </p:blipFill>
        <p:spPr bwMode="auto">
          <a:xfrm>
            <a:off x="1133856" y="5188458"/>
            <a:ext cx="1234440" cy="164592"/>
          </a:xfrm>
          <a:prstGeom prst="rect">
            <a:avLst/>
          </a:prstGeom>
          <a:noFill/>
          <a:ln w="9525">
            <a:noFill/>
            <a:miter lim="800000"/>
            <a:headEnd/>
            <a:tailEnd/>
          </a:ln>
        </p:spPr>
      </p:pic>
      <p:pic>
        <p:nvPicPr>
          <p:cNvPr id="1017862" name="Picture 6"/>
          <p:cNvPicPr>
            <a:picLocks noChangeAspect="1" noChangeArrowheads="1"/>
          </p:cNvPicPr>
          <p:nvPr/>
        </p:nvPicPr>
        <p:blipFill>
          <a:blip r:embed="rId9" cstate="print"/>
          <a:srcRect/>
          <a:stretch>
            <a:fillRect/>
          </a:stretch>
        </p:blipFill>
        <p:spPr bwMode="auto">
          <a:xfrm>
            <a:off x="2514600" y="5184648"/>
            <a:ext cx="1234440" cy="164592"/>
          </a:xfrm>
          <a:prstGeom prst="rect">
            <a:avLst/>
          </a:prstGeom>
          <a:noFill/>
          <a:ln w="9525">
            <a:noFill/>
            <a:miter lim="800000"/>
            <a:headEnd/>
            <a:tailEnd/>
          </a:ln>
        </p:spPr>
      </p:pic>
      <p:pic>
        <p:nvPicPr>
          <p:cNvPr id="1017863" name="Picture 7"/>
          <p:cNvPicPr>
            <a:picLocks noChangeAspect="1" noChangeArrowheads="1"/>
          </p:cNvPicPr>
          <p:nvPr/>
        </p:nvPicPr>
        <p:blipFill>
          <a:blip r:embed="rId10" cstate="print"/>
          <a:srcRect/>
          <a:stretch>
            <a:fillRect/>
          </a:stretch>
        </p:blipFill>
        <p:spPr bwMode="auto">
          <a:xfrm>
            <a:off x="1133856" y="5464683"/>
            <a:ext cx="1234440" cy="164592"/>
          </a:xfrm>
          <a:prstGeom prst="rect">
            <a:avLst/>
          </a:prstGeom>
          <a:noFill/>
          <a:ln w="9525">
            <a:noFill/>
            <a:miter lim="800000"/>
            <a:headEnd/>
            <a:tailEnd/>
          </a:ln>
        </p:spPr>
      </p:pic>
      <p:pic>
        <p:nvPicPr>
          <p:cNvPr id="1017864" name="Picture 8"/>
          <p:cNvPicPr>
            <a:picLocks noChangeAspect="1" noChangeArrowheads="1"/>
          </p:cNvPicPr>
          <p:nvPr/>
        </p:nvPicPr>
        <p:blipFill>
          <a:blip r:embed="rId11" cstate="print"/>
          <a:srcRect/>
          <a:stretch>
            <a:fillRect/>
          </a:stretch>
        </p:blipFill>
        <p:spPr bwMode="auto">
          <a:xfrm>
            <a:off x="2514600" y="5468112"/>
            <a:ext cx="1234440" cy="164592"/>
          </a:xfrm>
          <a:prstGeom prst="rect">
            <a:avLst/>
          </a:prstGeom>
          <a:noFill/>
          <a:ln w="9525">
            <a:noFill/>
            <a:miter lim="800000"/>
            <a:headEnd/>
            <a:tailEnd/>
          </a:ln>
        </p:spPr>
      </p:pic>
      <p:pic>
        <p:nvPicPr>
          <p:cNvPr id="1017865" name="Picture 9"/>
          <p:cNvPicPr>
            <a:picLocks noChangeAspect="1" noChangeArrowheads="1"/>
          </p:cNvPicPr>
          <p:nvPr/>
        </p:nvPicPr>
        <p:blipFill>
          <a:blip r:embed="rId12" cstate="print"/>
          <a:srcRect/>
          <a:stretch>
            <a:fillRect/>
          </a:stretch>
        </p:blipFill>
        <p:spPr bwMode="auto">
          <a:xfrm>
            <a:off x="1133856" y="5731383"/>
            <a:ext cx="1234440" cy="164592"/>
          </a:xfrm>
          <a:prstGeom prst="rect">
            <a:avLst/>
          </a:prstGeom>
          <a:noFill/>
          <a:ln w="9525">
            <a:noFill/>
            <a:miter lim="800000"/>
            <a:headEnd/>
            <a:tailEnd/>
          </a:ln>
        </p:spPr>
      </p:pic>
      <p:pic>
        <p:nvPicPr>
          <p:cNvPr id="1017867" name="Picture 11"/>
          <p:cNvPicPr>
            <a:picLocks noChangeAspect="1" noChangeArrowheads="1"/>
          </p:cNvPicPr>
          <p:nvPr/>
        </p:nvPicPr>
        <p:blipFill>
          <a:blip r:embed="rId13" cstate="print"/>
          <a:srcRect/>
          <a:stretch>
            <a:fillRect/>
          </a:stretch>
        </p:blipFill>
        <p:spPr bwMode="auto">
          <a:xfrm>
            <a:off x="1133856" y="6238875"/>
            <a:ext cx="1234440" cy="164592"/>
          </a:xfrm>
          <a:prstGeom prst="rect">
            <a:avLst/>
          </a:prstGeom>
          <a:noFill/>
          <a:ln w="9525">
            <a:noFill/>
            <a:miter lim="800000"/>
            <a:headEnd/>
            <a:tailEnd/>
          </a:ln>
        </p:spPr>
      </p:pic>
      <p:pic>
        <p:nvPicPr>
          <p:cNvPr id="1017868" name="Picture 12"/>
          <p:cNvPicPr>
            <a:picLocks noChangeAspect="1" noChangeArrowheads="1"/>
          </p:cNvPicPr>
          <p:nvPr/>
        </p:nvPicPr>
        <p:blipFill>
          <a:blip r:embed="rId14" cstate="print"/>
          <a:srcRect/>
          <a:stretch>
            <a:fillRect/>
          </a:stretch>
        </p:blipFill>
        <p:spPr bwMode="auto">
          <a:xfrm>
            <a:off x="2514600" y="5733288"/>
            <a:ext cx="1234440" cy="164592"/>
          </a:xfrm>
          <a:prstGeom prst="rect">
            <a:avLst/>
          </a:prstGeom>
          <a:noFill/>
          <a:ln w="9525">
            <a:noFill/>
            <a:miter lim="800000"/>
            <a:headEnd/>
            <a:tailEnd/>
          </a:ln>
        </p:spPr>
      </p:pic>
      <p:sp>
        <p:nvSpPr>
          <p:cNvPr id="33" name="TextBox 32"/>
          <p:cNvSpPr txBox="1">
            <a:spLocks noChangeArrowheads="1"/>
          </p:cNvSpPr>
          <p:nvPr/>
        </p:nvSpPr>
        <p:spPr bwMode="auto">
          <a:xfrm>
            <a:off x="7010400" y="981075"/>
            <a:ext cx="1928220" cy="369332"/>
          </a:xfrm>
          <a:prstGeom prst="rect">
            <a:avLst/>
          </a:prstGeom>
          <a:noFill/>
          <a:ln w="25400">
            <a:solidFill>
              <a:srgbClr val="0070C0"/>
            </a:solidFill>
            <a:prstDash val="sysDash"/>
            <a:miter lim="800000"/>
            <a:headEnd/>
            <a:tailEnd/>
          </a:ln>
        </p:spPr>
        <p:txBody>
          <a:bodyPr wrap="none">
            <a:spAutoFit/>
          </a:bodyPr>
          <a:lstStyle/>
          <a:p>
            <a:pPr fontAlgn="auto">
              <a:spcBef>
                <a:spcPts val="0"/>
              </a:spcBef>
              <a:spcAft>
                <a:spcPts val="0"/>
              </a:spcAft>
            </a:pPr>
            <a:r>
              <a:rPr lang="en-US" dirty="0" smtClean="0">
                <a:latin typeface="+mj-lt"/>
                <a:cs typeface="Arial" pitchFamily="34" charset="0"/>
              </a:rPr>
              <a:t>small perturbation</a:t>
            </a:r>
            <a:endParaRPr lang="en-US" i="1" baseline="-25000" dirty="0">
              <a:latin typeface="+mj-lt"/>
              <a:cs typeface="Arial" pitchFamily="34" charset="0"/>
            </a:endParaRPr>
          </a:p>
        </p:txBody>
      </p:sp>
      <p:sp>
        <p:nvSpPr>
          <p:cNvPr id="34" name="Rectangle 33"/>
          <p:cNvSpPr/>
          <p:nvPr/>
        </p:nvSpPr>
        <p:spPr>
          <a:xfrm>
            <a:off x="4600575" y="981075"/>
            <a:ext cx="2228850" cy="762000"/>
          </a:xfrm>
          <a:prstGeom prst="rect">
            <a:avLst/>
          </a:prstGeom>
          <a:noFill/>
          <a:ln>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18886" name="Picture 6"/>
          <p:cNvPicPr>
            <a:picLocks noChangeAspect="1" noChangeArrowheads="1"/>
          </p:cNvPicPr>
          <p:nvPr/>
        </p:nvPicPr>
        <p:blipFill>
          <a:blip r:embed="rId15" cstate="print"/>
          <a:srcRect/>
          <a:stretch>
            <a:fillRect/>
          </a:stretch>
        </p:blipFill>
        <p:spPr bwMode="auto">
          <a:xfrm>
            <a:off x="4419600" y="2454623"/>
            <a:ext cx="4114800" cy="2269777"/>
          </a:xfrm>
          <a:prstGeom prst="rect">
            <a:avLst/>
          </a:prstGeom>
          <a:noFill/>
          <a:ln w="9525">
            <a:noFill/>
            <a:miter lim="800000"/>
            <a:headEnd/>
            <a:tailEnd/>
          </a:ln>
        </p:spPr>
      </p:pic>
      <p:sp>
        <p:nvSpPr>
          <p:cNvPr id="38" name="Rectangle 37"/>
          <p:cNvSpPr/>
          <p:nvPr/>
        </p:nvSpPr>
        <p:spPr>
          <a:xfrm>
            <a:off x="4876800" y="4343400"/>
            <a:ext cx="36576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18887" name="Picture 7"/>
          <p:cNvPicPr>
            <a:picLocks noChangeAspect="1" noChangeArrowheads="1"/>
          </p:cNvPicPr>
          <p:nvPr/>
        </p:nvPicPr>
        <p:blipFill>
          <a:blip r:embed="rId16" cstate="print"/>
          <a:srcRect/>
          <a:stretch>
            <a:fillRect/>
          </a:stretch>
        </p:blipFill>
        <p:spPr bwMode="auto">
          <a:xfrm>
            <a:off x="4416552" y="4495800"/>
            <a:ext cx="4114800" cy="2269777"/>
          </a:xfrm>
          <a:prstGeom prst="rect">
            <a:avLst/>
          </a:prstGeom>
          <a:noFill/>
          <a:ln w="9525">
            <a:noFill/>
            <a:miter lim="800000"/>
            <a:headEnd/>
            <a:tailEnd/>
          </a:ln>
        </p:spPr>
      </p:pic>
      <p:cxnSp>
        <p:nvCxnSpPr>
          <p:cNvPr id="39" name="Straight Arrow Connector 38"/>
          <p:cNvCxnSpPr/>
          <p:nvPr/>
        </p:nvCxnSpPr>
        <p:spPr>
          <a:xfrm flipV="1">
            <a:off x="932688" y="5257800"/>
            <a:ext cx="0" cy="105156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800100" y="5543550"/>
            <a:ext cx="0" cy="768096"/>
          </a:xfrm>
          <a:prstGeom prst="straightConnector1">
            <a:avLst/>
          </a:prstGeom>
          <a:ln w="19050">
            <a:solidFill>
              <a:srgbClr val="006600"/>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V="1">
            <a:off x="667512" y="5810250"/>
            <a:ext cx="0" cy="502920"/>
          </a:xfrm>
          <a:prstGeom prst="straightConnector1">
            <a:avLst/>
          </a:prstGeom>
          <a:ln w="190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a:spLocks noChangeArrowheads="1"/>
          </p:cNvSpPr>
          <p:nvPr/>
        </p:nvSpPr>
        <p:spPr bwMode="auto">
          <a:xfrm>
            <a:off x="4352925" y="1981200"/>
            <a:ext cx="4632230" cy="461665"/>
          </a:xfrm>
          <a:prstGeom prst="rect">
            <a:avLst/>
          </a:prstGeom>
          <a:noFill/>
          <a:ln w="9525">
            <a:noFill/>
            <a:miter lim="800000"/>
            <a:headEnd/>
            <a:tailEnd/>
          </a:ln>
        </p:spPr>
        <p:txBody>
          <a:bodyPr wrap="square">
            <a:spAutoFit/>
          </a:bodyPr>
          <a:lstStyle/>
          <a:p>
            <a:pPr algn="ctr" fontAlgn="auto">
              <a:spcBef>
                <a:spcPts val="0"/>
              </a:spcBef>
              <a:spcAft>
                <a:spcPts val="0"/>
              </a:spcAft>
            </a:pPr>
            <a:r>
              <a:rPr lang="en-US" sz="2400" u="sng" dirty="0" smtClean="0">
                <a:latin typeface="+mj-lt"/>
                <a:cs typeface="Arial" pitchFamily="34" charset="0"/>
              </a:rPr>
              <a:t>Start from AFM states:</a:t>
            </a:r>
            <a:endParaRPr lang="en-US" sz="2400" dirty="0" smtClean="0">
              <a:latin typeface="+mj-lt"/>
              <a:cs typeface="Arial" pitchFamily="34" charset="0"/>
            </a:endParaRPr>
          </a:p>
        </p:txBody>
      </p:sp>
    </p:spTree>
    <p:custDataLst>
      <p:tags r:id="rId2"/>
    </p:custDataLst>
  </p:cSld>
  <p:clrMapOvr>
    <a:masterClrMapping/>
  </p:clrMapOvr>
  <p:transition advTm="4079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188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1888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5814" name="Picture 6"/>
          <p:cNvPicPr>
            <a:picLocks noChangeAspect="1" noChangeArrowheads="1"/>
          </p:cNvPicPr>
          <p:nvPr/>
        </p:nvPicPr>
        <p:blipFill>
          <a:blip r:embed="rId5" cstate="print"/>
          <a:srcRect/>
          <a:stretch>
            <a:fillRect/>
          </a:stretch>
        </p:blipFill>
        <p:spPr bwMode="auto">
          <a:xfrm>
            <a:off x="155448" y="1828800"/>
            <a:ext cx="4114800" cy="4915637"/>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From ground to excited states</a:t>
            </a:r>
            <a:endParaRPr lang="en-US" dirty="0"/>
          </a:p>
        </p:txBody>
      </p:sp>
      <p:graphicFrame>
        <p:nvGraphicFramePr>
          <p:cNvPr id="1004546" name="Object 2"/>
          <p:cNvGraphicFramePr>
            <a:graphicFrameLocks noChangeAspect="1"/>
          </p:cNvGraphicFramePr>
          <p:nvPr/>
        </p:nvGraphicFramePr>
        <p:xfrm>
          <a:off x="1992312" y="990600"/>
          <a:ext cx="2489200" cy="800100"/>
        </p:xfrm>
        <a:graphic>
          <a:graphicData uri="http://schemas.openxmlformats.org/presentationml/2006/ole">
            <p:oleObj spid="_x0000_s1313794" name="Equation" r:id="rId6" imgW="1206360" imgH="368280" progId="Equation.3">
              <p:embed/>
            </p:oleObj>
          </a:graphicData>
        </a:graphic>
      </p:graphicFrame>
      <p:graphicFrame>
        <p:nvGraphicFramePr>
          <p:cNvPr id="1004547" name="Object 3"/>
          <p:cNvGraphicFramePr>
            <a:graphicFrameLocks noChangeAspect="1"/>
          </p:cNvGraphicFramePr>
          <p:nvPr/>
        </p:nvGraphicFramePr>
        <p:xfrm>
          <a:off x="4371975" y="1028700"/>
          <a:ext cx="2409825" cy="742950"/>
        </p:xfrm>
        <a:graphic>
          <a:graphicData uri="http://schemas.openxmlformats.org/presentationml/2006/ole">
            <p:oleObj spid="_x0000_s1313795" name="Equation" r:id="rId7" imgW="1168200" imgH="342720" progId="Equation.3">
              <p:embed/>
            </p:oleObj>
          </a:graphicData>
        </a:graphic>
      </p:graphicFrame>
      <p:sp>
        <p:nvSpPr>
          <p:cNvPr id="13" name="Rectangle 12"/>
          <p:cNvSpPr/>
          <p:nvPr/>
        </p:nvSpPr>
        <p:spPr>
          <a:xfrm>
            <a:off x="1044855" y="6172200"/>
            <a:ext cx="32766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16838" name="Picture 6"/>
          <p:cNvPicPr>
            <a:picLocks noChangeAspect="1" noChangeArrowheads="1"/>
          </p:cNvPicPr>
          <p:nvPr/>
        </p:nvPicPr>
        <p:blipFill>
          <a:blip r:embed="rId8" cstate="print"/>
          <a:srcRect/>
          <a:stretch>
            <a:fillRect/>
          </a:stretch>
        </p:blipFill>
        <p:spPr bwMode="auto">
          <a:xfrm>
            <a:off x="1133475" y="2092243"/>
            <a:ext cx="1219200" cy="165182"/>
          </a:xfrm>
          <a:prstGeom prst="rect">
            <a:avLst/>
          </a:prstGeom>
          <a:noFill/>
          <a:ln w="9525">
            <a:noFill/>
            <a:miter lim="800000"/>
            <a:headEnd/>
            <a:tailEnd/>
          </a:ln>
        </p:spPr>
      </p:pic>
      <p:pic>
        <p:nvPicPr>
          <p:cNvPr id="1016839" name="Picture 7"/>
          <p:cNvPicPr>
            <a:picLocks noChangeAspect="1" noChangeArrowheads="1"/>
          </p:cNvPicPr>
          <p:nvPr/>
        </p:nvPicPr>
        <p:blipFill>
          <a:blip r:embed="rId9" cstate="print"/>
          <a:srcRect/>
          <a:stretch>
            <a:fillRect/>
          </a:stretch>
        </p:blipFill>
        <p:spPr bwMode="auto">
          <a:xfrm>
            <a:off x="1133856" y="3648456"/>
            <a:ext cx="1214846" cy="164592"/>
          </a:xfrm>
          <a:prstGeom prst="rect">
            <a:avLst/>
          </a:prstGeom>
          <a:noFill/>
          <a:ln w="9525">
            <a:noFill/>
            <a:miter lim="800000"/>
            <a:headEnd/>
            <a:tailEnd/>
          </a:ln>
        </p:spPr>
      </p:pic>
      <p:pic>
        <p:nvPicPr>
          <p:cNvPr id="1016840" name="Picture 8"/>
          <p:cNvPicPr>
            <a:picLocks noChangeAspect="1" noChangeArrowheads="1"/>
          </p:cNvPicPr>
          <p:nvPr/>
        </p:nvPicPr>
        <p:blipFill>
          <a:blip r:embed="rId10" cstate="print"/>
          <a:srcRect/>
          <a:stretch>
            <a:fillRect/>
          </a:stretch>
        </p:blipFill>
        <p:spPr bwMode="auto">
          <a:xfrm>
            <a:off x="2514600" y="3648456"/>
            <a:ext cx="1214846" cy="164592"/>
          </a:xfrm>
          <a:prstGeom prst="rect">
            <a:avLst/>
          </a:prstGeom>
          <a:noFill/>
          <a:ln w="9525">
            <a:noFill/>
            <a:miter lim="800000"/>
            <a:headEnd/>
            <a:tailEnd/>
          </a:ln>
        </p:spPr>
      </p:pic>
      <p:pic>
        <p:nvPicPr>
          <p:cNvPr id="1016841" name="Picture 9"/>
          <p:cNvPicPr>
            <a:picLocks noChangeAspect="1" noChangeArrowheads="1"/>
          </p:cNvPicPr>
          <p:nvPr/>
        </p:nvPicPr>
        <p:blipFill>
          <a:blip r:embed="rId11" cstate="print"/>
          <a:srcRect/>
          <a:stretch>
            <a:fillRect/>
          </a:stretch>
        </p:blipFill>
        <p:spPr bwMode="auto">
          <a:xfrm>
            <a:off x="1133856" y="4197858"/>
            <a:ext cx="1214846" cy="164592"/>
          </a:xfrm>
          <a:prstGeom prst="rect">
            <a:avLst/>
          </a:prstGeom>
          <a:noFill/>
          <a:ln w="9525">
            <a:noFill/>
            <a:miter lim="800000"/>
            <a:headEnd/>
            <a:tailEnd/>
          </a:ln>
        </p:spPr>
      </p:pic>
      <p:pic>
        <p:nvPicPr>
          <p:cNvPr id="1016842" name="Picture 10"/>
          <p:cNvPicPr>
            <a:picLocks noChangeAspect="1" noChangeArrowheads="1"/>
          </p:cNvPicPr>
          <p:nvPr/>
        </p:nvPicPr>
        <p:blipFill>
          <a:blip r:embed="rId12" cstate="print"/>
          <a:srcRect/>
          <a:stretch>
            <a:fillRect/>
          </a:stretch>
        </p:blipFill>
        <p:spPr bwMode="auto">
          <a:xfrm>
            <a:off x="2514600" y="4197096"/>
            <a:ext cx="1214846" cy="164592"/>
          </a:xfrm>
          <a:prstGeom prst="rect">
            <a:avLst/>
          </a:prstGeom>
          <a:noFill/>
          <a:ln w="9525">
            <a:noFill/>
            <a:miter lim="800000"/>
            <a:headEnd/>
            <a:tailEnd/>
          </a:ln>
        </p:spPr>
      </p:pic>
      <p:pic>
        <p:nvPicPr>
          <p:cNvPr id="1016843" name="Picture 11"/>
          <p:cNvPicPr>
            <a:picLocks noChangeAspect="1" noChangeArrowheads="1"/>
          </p:cNvPicPr>
          <p:nvPr/>
        </p:nvPicPr>
        <p:blipFill>
          <a:blip r:embed="rId13" cstate="print"/>
          <a:srcRect/>
          <a:stretch>
            <a:fillRect/>
          </a:stretch>
        </p:blipFill>
        <p:spPr bwMode="auto">
          <a:xfrm>
            <a:off x="1133856" y="4381500"/>
            <a:ext cx="1214846" cy="164592"/>
          </a:xfrm>
          <a:prstGeom prst="rect">
            <a:avLst/>
          </a:prstGeom>
          <a:noFill/>
          <a:ln w="9525">
            <a:noFill/>
            <a:miter lim="800000"/>
            <a:headEnd/>
            <a:tailEnd/>
          </a:ln>
        </p:spPr>
      </p:pic>
      <p:pic>
        <p:nvPicPr>
          <p:cNvPr id="1016844" name="Picture 12"/>
          <p:cNvPicPr>
            <a:picLocks noChangeAspect="1" noChangeArrowheads="1"/>
          </p:cNvPicPr>
          <p:nvPr/>
        </p:nvPicPr>
        <p:blipFill>
          <a:blip r:embed="rId14" cstate="print"/>
          <a:srcRect/>
          <a:stretch>
            <a:fillRect/>
          </a:stretch>
        </p:blipFill>
        <p:spPr bwMode="auto">
          <a:xfrm>
            <a:off x="2514600" y="4379976"/>
            <a:ext cx="1214846" cy="164592"/>
          </a:xfrm>
          <a:prstGeom prst="rect">
            <a:avLst/>
          </a:prstGeom>
          <a:noFill/>
          <a:ln w="9525">
            <a:noFill/>
            <a:miter lim="800000"/>
            <a:headEnd/>
            <a:tailEnd/>
          </a:ln>
        </p:spPr>
      </p:pic>
      <p:pic>
        <p:nvPicPr>
          <p:cNvPr id="1017861" name="Picture 5"/>
          <p:cNvPicPr>
            <a:picLocks noChangeAspect="1" noChangeArrowheads="1"/>
          </p:cNvPicPr>
          <p:nvPr/>
        </p:nvPicPr>
        <p:blipFill>
          <a:blip r:embed="rId15" cstate="print">
            <a:lum bright="70000" contrast="-70000"/>
          </a:blip>
          <a:srcRect/>
          <a:stretch>
            <a:fillRect/>
          </a:stretch>
        </p:blipFill>
        <p:spPr bwMode="auto">
          <a:xfrm>
            <a:off x="1133856" y="5188458"/>
            <a:ext cx="1234440" cy="164592"/>
          </a:xfrm>
          <a:prstGeom prst="rect">
            <a:avLst/>
          </a:prstGeom>
          <a:noFill/>
          <a:ln w="9525">
            <a:noFill/>
            <a:miter lim="800000"/>
            <a:headEnd/>
            <a:tailEnd/>
          </a:ln>
        </p:spPr>
      </p:pic>
      <p:pic>
        <p:nvPicPr>
          <p:cNvPr id="1017862" name="Picture 6"/>
          <p:cNvPicPr>
            <a:picLocks noChangeAspect="1" noChangeArrowheads="1"/>
          </p:cNvPicPr>
          <p:nvPr/>
        </p:nvPicPr>
        <p:blipFill>
          <a:blip r:embed="rId16" cstate="print">
            <a:lum bright="70000" contrast="-70000"/>
          </a:blip>
          <a:srcRect/>
          <a:stretch>
            <a:fillRect/>
          </a:stretch>
        </p:blipFill>
        <p:spPr bwMode="auto">
          <a:xfrm>
            <a:off x="2514600" y="5184648"/>
            <a:ext cx="1234440" cy="164592"/>
          </a:xfrm>
          <a:prstGeom prst="rect">
            <a:avLst/>
          </a:prstGeom>
          <a:noFill/>
          <a:ln w="9525">
            <a:noFill/>
            <a:miter lim="800000"/>
            <a:headEnd/>
            <a:tailEnd/>
          </a:ln>
        </p:spPr>
      </p:pic>
      <p:pic>
        <p:nvPicPr>
          <p:cNvPr id="1017863" name="Picture 7"/>
          <p:cNvPicPr>
            <a:picLocks noChangeAspect="1" noChangeArrowheads="1"/>
          </p:cNvPicPr>
          <p:nvPr/>
        </p:nvPicPr>
        <p:blipFill>
          <a:blip r:embed="rId17" cstate="print">
            <a:lum bright="70000" contrast="-70000"/>
          </a:blip>
          <a:srcRect/>
          <a:stretch>
            <a:fillRect/>
          </a:stretch>
        </p:blipFill>
        <p:spPr bwMode="auto">
          <a:xfrm>
            <a:off x="1133856" y="5464683"/>
            <a:ext cx="1234440" cy="164592"/>
          </a:xfrm>
          <a:prstGeom prst="rect">
            <a:avLst/>
          </a:prstGeom>
          <a:noFill/>
          <a:ln w="9525">
            <a:noFill/>
            <a:miter lim="800000"/>
            <a:headEnd/>
            <a:tailEnd/>
          </a:ln>
        </p:spPr>
      </p:pic>
      <p:pic>
        <p:nvPicPr>
          <p:cNvPr id="1017864" name="Picture 8"/>
          <p:cNvPicPr>
            <a:picLocks noChangeAspect="1" noChangeArrowheads="1"/>
          </p:cNvPicPr>
          <p:nvPr/>
        </p:nvPicPr>
        <p:blipFill>
          <a:blip r:embed="rId18" cstate="print">
            <a:lum bright="70000" contrast="-70000"/>
          </a:blip>
          <a:srcRect/>
          <a:stretch>
            <a:fillRect/>
          </a:stretch>
        </p:blipFill>
        <p:spPr bwMode="auto">
          <a:xfrm>
            <a:off x="2514600" y="5468112"/>
            <a:ext cx="1234440" cy="164592"/>
          </a:xfrm>
          <a:prstGeom prst="rect">
            <a:avLst/>
          </a:prstGeom>
          <a:noFill/>
          <a:ln w="9525">
            <a:noFill/>
            <a:miter lim="800000"/>
            <a:headEnd/>
            <a:tailEnd/>
          </a:ln>
        </p:spPr>
      </p:pic>
      <p:pic>
        <p:nvPicPr>
          <p:cNvPr id="1017865" name="Picture 9"/>
          <p:cNvPicPr>
            <a:picLocks noChangeAspect="1" noChangeArrowheads="1"/>
          </p:cNvPicPr>
          <p:nvPr/>
        </p:nvPicPr>
        <p:blipFill>
          <a:blip r:embed="rId19" cstate="print">
            <a:lum bright="70000" contrast="-70000"/>
          </a:blip>
          <a:srcRect/>
          <a:stretch>
            <a:fillRect/>
          </a:stretch>
        </p:blipFill>
        <p:spPr bwMode="auto">
          <a:xfrm>
            <a:off x="1133856" y="5731383"/>
            <a:ext cx="1234440" cy="164592"/>
          </a:xfrm>
          <a:prstGeom prst="rect">
            <a:avLst/>
          </a:prstGeom>
          <a:noFill/>
          <a:ln w="9525">
            <a:noFill/>
            <a:miter lim="800000"/>
            <a:headEnd/>
            <a:tailEnd/>
          </a:ln>
        </p:spPr>
      </p:pic>
      <p:pic>
        <p:nvPicPr>
          <p:cNvPr id="1017867" name="Picture 11"/>
          <p:cNvPicPr>
            <a:picLocks noChangeAspect="1" noChangeArrowheads="1"/>
          </p:cNvPicPr>
          <p:nvPr/>
        </p:nvPicPr>
        <p:blipFill>
          <a:blip r:embed="rId20" cstate="print">
            <a:lum bright="70000" contrast="-70000"/>
          </a:blip>
          <a:srcRect/>
          <a:stretch>
            <a:fillRect/>
          </a:stretch>
        </p:blipFill>
        <p:spPr bwMode="auto">
          <a:xfrm>
            <a:off x="1133856" y="6238875"/>
            <a:ext cx="1234440" cy="164592"/>
          </a:xfrm>
          <a:prstGeom prst="rect">
            <a:avLst/>
          </a:prstGeom>
          <a:noFill/>
          <a:ln w="9525">
            <a:noFill/>
            <a:miter lim="800000"/>
            <a:headEnd/>
            <a:tailEnd/>
          </a:ln>
        </p:spPr>
      </p:pic>
      <p:cxnSp>
        <p:nvCxnSpPr>
          <p:cNvPr id="27" name="Straight Arrow Connector 26"/>
          <p:cNvCxnSpPr/>
          <p:nvPr/>
        </p:nvCxnSpPr>
        <p:spPr>
          <a:xfrm>
            <a:off x="666750" y="2190750"/>
            <a:ext cx="0" cy="1524000"/>
          </a:xfrm>
          <a:prstGeom prst="straightConnector1">
            <a:avLst/>
          </a:prstGeom>
          <a:ln w="19050">
            <a:solidFill>
              <a:srgbClr val="FF9933"/>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800100" y="2190750"/>
            <a:ext cx="0" cy="2103120"/>
          </a:xfrm>
          <a:prstGeom prst="straightConnector1">
            <a:avLst/>
          </a:prstGeom>
          <a:ln w="19050">
            <a:solidFill>
              <a:srgbClr val="33CCCC"/>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933450" y="2190750"/>
            <a:ext cx="0" cy="2286000"/>
          </a:xfrm>
          <a:prstGeom prst="straightConnector1">
            <a:avLst/>
          </a:prstGeom>
          <a:ln w="19050">
            <a:solidFill>
              <a:srgbClr val="660066"/>
            </a:solidFill>
            <a:tailEnd type="arrow"/>
          </a:ln>
        </p:spPr>
        <p:style>
          <a:lnRef idx="1">
            <a:schemeClr val="accent1"/>
          </a:lnRef>
          <a:fillRef idx="0">
            <a:schemeClr val="accent1"/>
          </a:fillRef>
          <a:effectRef idx="0">
            <a:schemeClr val="accent1"/>
          </a:effectRef>
          <a:fontRef idx="minor">
            <a:schemeClr val="tx1"/>
          </a:fontRef>
        </p:style>
      </p:cxnSp>
      <p:pic>
        <p:nvPicPr>
          <p:cNvPr id="1017868" name="Picture 12"/>
          <p:cNvPicPr>
            <a:picLocks noChangeAspect="1" noChangeArrowheads="1"/>
          </p:cNvPicPr>
          <p:nvPr/>
        </p:nvPicPr>
        <p:blipFill>
          <a:blip r:embed="rId21" cstate="print">
            <a:lum bright="70000" contrast="-70000"/>
          </a:blip>
          <a:srcRect/>
          <a:stretch>
            <a:fillRect/>
          </a:stretch>
        </p:blipFill>
        <p:spPr bwMode="auto">
          <a:xfrm>
            <a:off x="2514600" y="5733288"/>
            <a:ext cx="1234440" cy="164592"/>
          </a:xfrm>
          <a:prstGeom prst="rect">
            <a:avLst/>
          </a:prstGeom>
          <a:noFill/>
          <a:ln w="9525">
            <a:noFill/>
            <a:miter lim="800000"/>
            <a:headEnd/>
            <a:tailEnd/>
          </a:ln>
        </p:spPr>
      </p:pic>
      <p:sp>
        <p:nvSpPr>
          <p:cNvPr id="33" name="TextBox 32"/>
          <p:cNvSpPr txBox="1">
            <a:spLocks noChangeArrowheads="1"/>
          </p:cNvSpPr>
          <p:nvPr/>
        </p:nvSpPr>
        <p:spPr bwMode="auto">
          <a:xfrm>
            <a:off x="7010400" y="981075"/>
            <a:ext cx="1928220" cy="369332"/>
          </a:xfrm>
          <a:prstGeom prst="rect">
            <a:avLst/>
          </a:prstGeom>
          <a:noFill/>
          <a:ln w="25400">
            <a:solidFill>
              <a:srgbClr val="0070C0"/>
            </a:solidFill>
            <a:prstDash val="sysDash"/>
            <a:miter lim="800000"/>
            <a:headEnd/>
            <a:tailEnd/>
          </a:ln>
        </p:spPr>
        <p:txBody>
          <a:bodyPr wrap="none">
            <a:spAutoFit/>
          </a:bodyPr>
          <a:lstStyle/>
          <a:p>
            <a:pPr fontAlgn="auto">
              <a:spcBef>
                <a:spcPts val="0"/>
              </a:spcBef>
              <a:spcAft>
                <a:spcPts val="0"/>
              </a:spcAft>
            </a:pPr>
            <a:r>
              <a:rPr lang="en-US" dirty="0" smtClean="0">
                <a:latin typeface="+mj-lt"/>
                <a:cs typeface="Arial" pitchFamily="34" charset="0"/>
              </a:rPr>
              <a:t>small perturbation</a:t>
            </a:r>
            <a:endParaRPr lang="en-US" i="1" baseline="-25000" dirty="0">
              <a:latin typeface="+mj-lt"/>
              <a:cs typeface="Arial" pitchFamily="34" charset="0"/>
            </a:endParaRPr>
          </a:p>
        </p:txBody>
      </p:sp>
      <p:sp>
        <p:nvSpPr>
          <p:cNvPr id="34" name="Rectangle 33"/>
          <p:cNvSpPr/>
          <p:nvPr/>
        </p:nvSpPr>
        <p:spPr>
          <a:xfrm>
            <a:off x="4600575" y="981075"/>
            <a:ext cx="2228850" cy="762000"/>
          </a:xfrm>
          <a:prstGeom prst="rect">
            <a:avLst/>
          </a:prstGeom>
          <a:noFill/>
          <a:ln>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4876800" y="4343400"/>
            <a:ext cx="36576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Arrow Connector 38"/>
          <p:cNvCxnSpPr/>
          <p:nvPr/>
        </p:nvCxnSpPr>
        <p:spPr>
          <a:xfrm flipV="1">
            <a:off x="932688" y="5257800"/>
            <a:ext cx="0" cy="1051560"/>
          </a:xfrm>
          <a:prstGeom prst="straightConnector1">
            <a:avLst/>
          </a:prstGeom>
          <a:ln w="19050">
            <a:solidFill>
              <a:srgbClr val="FF0000">
                <a:alpha val="30000"/>
              </a:srgbClr>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800100" y="5543550"/>
            <a:ext cx="0" cy="768096"/>
          </a:xfrm>
          <a:prstGeom prst="straightConnector1">
            <a:avLst/>
          </a:prstGeom>
          <a:ln w="19050">
            <a:solidFill>
              <a:srgbClr val="006600">
                <a:alpha val="30000"/>
              </a:srgbClr>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V="1">
            <a:off x="667512" y="5810250"/>
            <a:ext cx="0" cy="502920"/>
          </a:xfrm>
          <a:prstGeom prst="straightConnector1">
            <a:avLst/>
          </a:prstGeom>
          <a:ln w="19050">
            <a:solidFill>
              <a:srgbClr val="0000FF">
                <a:alpha val="30000"/>
              </a:srgbClr>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a:spLocks noChangeArrowheads="1"/>
          </p:cNvSpPr>
          <p:nvPr/>
        </p:nvSpPr>
        <p:spPr bwMode="auto">
          <a:xfrm>
            <a:off x="4352925" y="1981200"/>
            <a:ext cx="4632230" cy="461665"/>
          </a:xfrm>
          <a:prstGeom prst="rect">
            <a:avLst/>
          </a:prstGeom>
          <a:noFill/>
          <a:ln w="9525">
            <a:noFill/>
            <a:miter lim="800000"/>
            <a:headEnd/>
            <a:tailEnd/>
          </a:ln>
        </p:spPr>
        <p:txBody>
          <a:bodyPr wrap="square">
            <a:spAutoFit/>
          </a:bodyPr>
          <a:lstStyle/>
          <a:p>
            <a:pPr algn="ctr" fontAlgn="auto">
              <a:spcBef>
                <a:spcPts val="0"/>
              </a:spcBef>
              <a:spcAft>
                <a:spcPts val="0"/>
              </a:spcAft>
            </a:pPr>
            <a:r>
              <a:rPr lang="en-US" sz="2400" u="sng" dirty="0" smtClean="0">
                <a:latin typeface="+mj-lt"/>
                <a:cs typeface="Arial" pitchFamily="34" charset="0"/>
              </a:rPr>
              <a:t>Start from </a:t>
            </a:r>
            <a:r>
              <a:rPr lang="en-US" sz="2400" u="sng" dirty="0" smtClean="0">
                <a:solidFill>
                  <a:srgbClr val="C00000"/>
                </a:solidFill>
                <a:latin typeface="+mj-lt"/>
                <a:cs typeface="Arial" pitchFamily="34" charset="0"/>
              </a:rPr>
              <a:t>FM</a:t>
            </a:r>
            <a:r>
              <a:rPr lang="en-US" sz="2400" u="sng" dirty="0" smtClean="0">
                <a:latin typeface="+mj-lt"/>
                <a:cs typeface="Arial" pitchFamily="34" charset="0"/>
              </a:rPr>
              <a:t> states:</a:t>
            </a:r>
            <a:endParaRPr lang="en-US" sz="2400" dirty="0" smtClean="0">
              <a:latin typeface="+mj-lt"/>
              <a:cs typeface="Arial" pitchFamily="34" charset="0"/>
            </a:endParaRPr>
          </a:p>
        </p:txBody>
      </p:sp>
      <p:pic>
        <p:nvPicPr>
          <p:cNvPr id="1019908" name="Picture 4"/>
          <p:cNvPicPr>
            <a:picLocks noChangeAspect="1" noChangeArrowheads="1"/>
          </p:cNvPicPr>
          <p:nvPr/>
        </p:nvPicPr>
        <p:blipFill>
          <a:blip r:embed="rId22" cstate="print"/>
          <a:srcRect/>
          <a:stretch>
            <a:fillRect/>
          </a:stretch>
        </p:blipFill>
        <p:spPr bwMode="auto">
          <a:xfrm>
            <a:off x="4416552" y="2450592"/>
            <a:ext cx="4114800" cy="2309597"/>
          </a:xfrm>
          <a:prstGeom prst="rect">
            <a:avLst/>
          </a:prstGeom>
          <a:noFill/>
          <a:ln w="9525">
            <a:noFill/>
            <a:miter lim="800000"/>
            <a:headEnd/>
            <a:tailEnd/>
          </a:ln>
        </p:spPr>
      </p:pic>
      <p:sp>
        <p:nvSpPr>
          <p:cNvPr id="35" name="Rectangle 34"/>
          <p:cNvSpPr/>
          <p:nvPr/>
        </p:nvSpPr>
        <p:spPr>
          <a:xfrm>
            <a:off x="4876800" y="4371975"/>
            <a:ext cx="36576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19909" name="Picture 5"/>
          <p:cNvPicPr>
            <a:picLocks noChangeAspect="1" noChangeArrowheads="1"/>
          </p:cNvPicPr>
          <p:nvPr/>
        </p:nvPicPr>
        <p:blipFill>
          <a:blip r:embed="rId23" cstate="print"/>
          <a:srcRect/>
          <a:stretch>
            <a:fillRect/>
          </a:stretch>
        </p:blipFill>
        <p:spPr bwMode="auto">
          <a:xfrm>
            <a:off x="4416552" y="4467225"/>
            <a:ext cx="4114800" cy="2309597"/>
          </a:xfrm>
          <a:prstGeom prst="rect">
            <a:avLst/>
          </a:prstGeom>
          <a:noFill/>
          <a:ln w="9525">
            <a:noFill/>
            <a:miter lim="800000"/>
            <a:headEnd/>
            <a:tailEnd/>
          </a:ln>
        </p:spPr>
      </p:pic>
    </p:spTree>
    <p:custDataLst>
      <p:tags r:id="rId2"/>
    </p:custDataLst>
  </p:cSld>
  <p:clrMapOvr>
    <a:masterClrMapping/>
  </p:clrMapOvr>
  <p:transition advTm="2120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1990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199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4800" y="-152400"/>
            <a:ext cx="8534400" cy="1143000"/>
          </a:xfrm>
        </p:spPr>
        <p:txBody>
          <a:bodyPr>
            <a:noAutofit/>
          </a:bodyPr>
          <a:lstStyle/>
          <a:p>
            <a:r>
              <a:rPr lang="en-US" dirty="0" smtClean="0"/>
              <a:t>From ground to excited states – 18 ions</a:t>
            </a:r>
            <a:endParaRPr lang="en-US" dirty="0"/>
          </a:p>
        </p:txBody>
      </p:sp>
      <p:grpSp>
        <p:nvGrpSpPr>
          <p:cNvPr id="2" name="Group 46"/>
          <p:cNvGrpSpPr/>
          <p:nvPr/>
        </p:nvGrpSpPr>
        <p:grpSpPr>
          <a:xfrm>
            <a:off x="0" y="1981200"/>
            <a:ext cx="5791200" cy="4800600"/>
            <a:chOff x="0" y="1600200"/>
            <a:chExt cx="5791200" cy="4800600"/>
          </a:xfrm>
        </p:grpSpPr>
        <p:grpSp>
          <p:nvGrpSpPr>
            <p:cNvPr id="3" name="Group 22"/>
            <p:cNvGrpSpPr/>
            <p:nvPr/>
          </p:nvGrpSpPr>
          <p:grpSpPr>
            <a:xfrm>
              <a:off x="0" y="1968217"/>
              <a:ext cx="5791200" cy="4432583"/>
              <a:chOff x="152400" y="1524000"/>
              <a:chExt cx="5791200" cy="4432583"/>
            </a:xfrm>
          </p:grpSpPr>
          <p:grpSp>
            <p:nvGrpSpPr>
              <p:cNvPr id="5" name="Group 11"/>
              <p:cNvGrpSpPr/>
              <p:nvPr/>
            </p:nvGrpSpPr>
            <p:grpSpPr>
              <a:xfrm>
                <a:off x="152400" y="1524000"/>
                <a:ext cx="5791200" cy="4432583"/>
                <a:chOff x="152400" y="1524000"/>
                <a:chExt cx="5791200" cy="4432583"/>
              </a:xfrm>
            </p:grpSpPr>
            <p:pic>
              <p:nvPicPr>
                <p:cNvPr id="1546242" name="Picture 2"/>
                <p:cNvPicPr>
                  <a:picLocks noChangeAspect="1" noChangeArrowheads="1"/>
                </p:cNvPicPr>
                <p:nvPr/>
              </p:nvPicPr>
              <p:blipFill>
                <a:blip r:embed="rId4"/>
                <a:srcRect/>
                <a:stretch>
                  <a:fillRect/>
                </a:stretch>
              </p:blipFill>
              <p:spPr bwMode="auto">
                <a:xfrm>
                  <a:off x="152400" y="1524000"/>
                  <a:ext cx="5791200" cy="4432583"/>
                </a:xfrm>
                <a:prstGeom prst="rect">
                  <a:avLst/>
                </a:prstGeom>
                <a:noFill/>
                <a:ln w="9525">
                  <a:noFill/>
                  <a:miter lim="800000"/>
                  <a:headEnd/>
                  <a:tailEnd/>
                </a:ln>
                <a:effectLst/>
              </p:spPr>
            </p:pic>
            <p:sp>
              <p:nvSpPr>
                <p:cNvPr id="11" name="Rectangle 10"/>
                <p:cNvSpPr/>
                <p:nvPr/>
              </p:nvSpPr>
              <p:spPr>
                <a:xfrm>
                  <a:off x="1752600" y="3088572"/>
                  <a:ext cx="4572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4" name="Straight Arrow Connector 13"/>
              <p:cNvCxnSpPr/>
              <p:nvPr/>
            </p:nvCxnSpPr>
            <p:spPr>
              <a:xfrm rot="16200000" flipV="1">
                <a:off x="1425039" y="2820388"/>
                <a:ext cx="605643" cy="237508"/>
              </a:xfrm>
              <a:prstGeom prst="straightConnector1">
                <a:avLst/>
              </a:prstGeom>
              <a:ln w="38100">
                <a:solidFill>
                  <a:schemeClr val="bg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1477983" y="3517571"/>
                <a:ext cx="596737" cy="199901"/>
              </a:xfrm>
              <a:prstGeom prst="straightConnector1">
                <a:avLst/>
              </a:prstGeom>
              <a:ln w="38100">
                <a:solidFill>
                  <a:schemeClr val="bg1"/>
                </a:solidFill>
                <a:tailEnd type="arrow" w="lg" len="lg"/>
              </a:ln>
            </p:spPr>
            <p:style>
              <a:lnRef idx="1">
                <a:schemeClr val="accent1"/>
              </a:lnRef>
              <a:fillRef idx="0">
                <a:schemeClr val="accent1"/>
              </a:fillRef>
              <a:effectRef idx="0">
                <a:schemeClr val="accent1"/>
              </a:effectRef>
              <a:fontRef idx="minor">
                <a:schemeClr val="tx1"/>
              </a:fontRef>
            </p:style>
          </p:cxnSp>
        </p:grpSp>
        <p:sp>
          <p:nvSpPr>
            <p:cNvPr id="25" name="Rectangle 24"/>
            <p:cNvSpPr/>
            <p:nvPr/>
          </p:nvSpPr>
          <p:spPr>
            <a:xfrm>
              <a:off x="838200" y="1600200"/>
              <a:ext cx="4572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46244" name="Picture 4"/>
          <p:cNvPicPr>
            <a:picLocks noChangeAspect="1" noChangeArrowheads="1"/>
          </p:cNvPicPr>
          <p:nvPr/>
        </p:nvPicPr>
        <p:blipFill>
          <a:blip r:embed="rId5" cstate="print"/>
          <a:srcRect/>
          <a:stretch>
            <a:fillRect/>
          </a:stretch>
        </p:blipFill>
        <p:spPr bwMode="auto">
          <a:xfrm>
            <a:off x="5586984" y="5116164"/>
            <a:ext cx="3557016" cy="1056036"/>
          </a:xfrm>
          <a:prstGeom prst="rect">
            <a:avLst/>
          </a:prstGeom>
          <a:noFill/>
          <a:ln w="9525">
            <a:noFill/>
            <a:miter lim="800000"/>
            <a:headEnd/>
            <a:tailEnd/>
          </a:ln>
          <a:effectLst/>
        </p:spPr>
      </p:pic>
      <p:grpSp>
        <p:nvGrpSpPr>
          <p:cNvPr id="6" name="Group 48"/>
          <p:cNvGrpSpPr/>
          <p:nvPr/>
        </p:nvGrpSpPr>
        <p:grpSpPr>
          <a:xfrm>
            <a:off x="3657600" y="980081"/>
            <a:ext cx="1773586" cy="1289963"/>
            <a:chOff x="3629025" y="1104680"/>
            <a:chExt cx="1773586" cy="1289963"/>
          </a:xfrm>
        </p:grpSpPr>
        <p:grpSp>
          <p:nvGrpSpPr>
            <p:cNvPr id="7" name="Group 47"/>
            <p:cNvGrpSpPr/>
            <p:nvPr/>
          </p:nvGrpSpPr>
          <p:grpSpPr>
            <a:xfrm>
              <a:off x="3629025" y="1104680"/>
              <a:ext cx="1704975" cy="984849"/>
              <a:chOff x="3629025" y="1104680"/>
              <a:chExt cx="1704975" cy="984849"/>
            </a:xfrm>
          </p:grpSpPr>
          <p:pic>
            <p:nvPicPr>
              <p:cNvPr id="1546246" name="Picture 6"/>
              <p:cNvPicPr>
                <a:picLocks noChangeAspect="1" noChangeArrowheads="1"/>
              </p:cNvPicPr>
              <p:nvPr/>
            </p:nvPicPr>
            <p:blipFill>
              <a:blip r:embed="rId6" cstate="print"/>
              <a:srcRect t="11437"/>
              <a:stretch>
                <a:fillRect/>
              </a:stretch>
            </p:blipFill>
            <p:spPr bwMode="auto">
              <a:xfrm>
                <a:off x="3629025" y="1116281"/>
                <a:ext cx="1704975" cy="973248"/>
              </a:xfrm>
              <a:prstGeom prst="rect">
                <a:avLst/>
              </a:prstGeom>
              <a:noFill/>
              <a:ln w="9525">
                <a:noFill/>
                <a:miter lim="800000"/>
                <a:headEnd/>
                <a:tailEnd/>
              </a:ln>
              <a:effectLst/>
            </p:spPr>
          </p:pic>
          <p:sp>
            <p:nvSpPr>
              <p:cNvPr id="29" name="Rectangle 28"/>
              <p:cNvSpPr/>
              <p:nvPr/>
            </p:nvSpPr>
            <p:spPr>
              <a:xfrm>
                <a:off x="4191000" y="1447800"/>
                <a:ext cx="457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4104167" y="1104680"/>
                <a:ext cx="457200" cy="702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TextBox 31"/>
            <p:cNvSpPr txBox="1"/>
            <p:nvPr/>
          </p:nvSpPr>
          <p:spPr>
            <a:xfrm rot="19185136">
              <a:off x="4794752" y="2148422"/>
              <a:ext cx="607859" cy="246221"/>
            </a:xfrm>
            <a:prstGeom prst="rect">
              <a:avLst/>
            </a:prstGeom>
            <a:noFill/>
          </p:spPr>
          <p:txBody>
            <a:bodyPr wrap="none" rtlCol="0">
              <a:spAutoFit/>
            </a:bodyPr>
            <a:lstStyle/>
            <a:p>
              <a:r>
                <a:rPr lang="en-US" sz="1000" dirty="0" smtClean="0">
                  <a:latin typeface="Helvetica" pitchFamily="34" charset="0"/>
                </a:rPr>
                <a:t>262143</a:t>
              </a:r>
              <a:endParaRPr lang="en-US" sz="1000" dirty="0">
                <a:latin typeface="Helvetica" pitchFamily="34" charset="0"/>
              </a:endParaRPr>
            </a:p>
          </p:txBody>
        </p:sp>
        <p:sp>
          <p:nvSpPr>
            <p:cNvPr id="35" name="TextBox 34"/>
            <p:cNvSpPr txBox="1"/>
            <p:nvPr/>
          </p:nvSpPr>
          <p:spPr>
            <a:xfrm rot="19185136">
              <a:off x="3980482" y="2148422"/>
              <a:ext cx="255198" cy="246221"/>
            </a:xfrm>
            <a:prstGeom prst="rect">
              <a:avLst/>
            </a:prstGeom>
            <a:noFill/>
          </p:spPr>
          <p:txBody>
            <a:bodyPr wrap="none" rtlCol="0">
              <a:spAutoFit/>
            </a:bodyPr>
            <a:lstStyle/>
            <a:p>
              <a:r>
                <a:rPr lang="en-US" sz="1000" dirty="0" smtClean="0">
                  <a:latin typeface="Helvetica" pitchFamily="34" charset="0"/>
                </a:rPr>
                <a:t>0</a:t>
              </a:r>
              <a:endParaRPr lang="en-US" sz="1000" dirty="0">
                <a:latin typeface="Helvetica" pitchFamily="34" charset="0"/>
              </a:endParaRPr>
            </a:p>
          </p:txBody>
        </p:sp>
        <p:sp>
          <p:nvSpPr>
            <p:cNvPr id="36" name="TextBox 35"/>
            <p:cNvSpPr txBox="1"/>
            <p:nvPr/>
          </p:nvSpPr>
          <p:spPr>
            <a:xfrm rot="19185136">
              <a:off x="4274789" y="2148422"/>
              <a:ext cx="607859" cy="246221"/>
            </a:xfrm>
            <a:prstGeom prst="rect">
              <a:avLst/>
            </a:prstGeom>
            <a:noFill/>
          </p:spPr>
          <p:txBody>
            <a:bodyPr wrap="none" rtlCol="0">
              <a:spAutoFit/>
            </a:bodyPr>
            <a:lstStyle/>
            <a:p>
              <a:r>
                <a:rPr lang="en-US" sz="1000" dirty="0" smtClean="0">
                  <a:latin typeface="Helvetica" pitchFamily="34" charset="0"/>
                </a:rPr>
                <a:t>131071</a:t>
              </a:r>
              <a:endParaRPr lang="en-US" sz="1000" dirty="0">
                <a:latin typeface="Helvetica" pitchFamily="34" charset="0"/>
              </a:endParaRPr>
            </a:p>
          </p:txBody>
        </p:sp>
      </p:grpSp>
      <p:cxnSp>
        <p:nvCxnSpPr>
          <p:cNvPr id="51" name="Straight Connector 50"/>
          <p:cNvCxnSpPr/>
          <p:nvPr/>
        </p:nvCxnSpPr>
        <p:spPr>
          <a:xfrm rot="16200000" flipH="1">
            <a:off x="2898075" y="4264725"/>
            <a:ext cx="3676400" cy="23750"/>
          </a:xfrm>
          <a:prstGeom prst="line">
            <a:avLst/>
          </a:prstGeom>
          <a:ln w="508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876800" y="3352800"/>
            <a:ext cx="3048000" cy="461665"/>
          </a:xfrm>
          <a:prstGeom prst="rect">
            <a:avLst/>
          </a:prstGeom>
          <a:solidFill>
            <a:schemeClr val="bg1"/>
          </a:solidFill>
          <a:ln w="25400">
            <a:solidFill>
              <a:schemeClr val="tx1"/>
            </a:solidFill>
          </a:ln>
        </p:spPr>
        <p:txBody>
          <a:bodyPr wrap="square" rtlCol="0">
            <a:spAutoFit/>
          </a:bodyPr>
          <a:lstStyle/>
          <a:p>
            <a:pPr algn="ctr"/>
            <a:r>
              <a:rPr lang="en-US" sz="2400" dirty="0" smtClean="0">
                <a:latin typeface="+mj-lt"/>
              </a:rPr>
              <a:t>111111111111111111</a:t>
            </a:r>
            <a:endParaRPr lang="en-US" sz="2400" dirty="0">
              <a:latin typeface="+mj-lt"/>
            </a:endParaRPr>
          </a:p>
        </p:txBody>
      </p:sp>
      <p:pic>
        <p:nvPicPr>
          <p:cNvPr id="27" name="Picture 3"/>
          <p:cNvPicPr>
            <a:picLocks noChangeAspect="1" noChangeArrowheads="1"/>
          </p:cNvPicPr>
          <p:nvPr/>
        </p:nvPicPr>
        <p:blipFill>
          <a:blip r:embed="rId7" cstate="print"/>
          <a:srcRect/>
          <a:stretch>
            <a:fillRect/>
          </a:stretch>
        </p:blipFill>
        <p:spPr bwMode="auto">
          <a:xfrm>
            <a:off x="5591175" y="4038600"/>
            <a:ext cx="3552825" cy="291605"/>
          </a:xfrm>
          <a:prstGeom prst="rect">
            <a:avLst/>
          </a:prstGeom>
          <a:noFill/>
          <a:ln w="9525">
            <a:noFill/>
            <a:miter lim="800000"/>
            <a:headEnd/>
            <a:tailEnd/>
          </a:ln>
          <a:effectLst/>
        </p:spPr>
      </p:pic>
      <p:pic>
        <p:nvPicPr>
          <p:cNvPr id="28" name="Picture 10"/>
          <p:cNvPicPr>
            <a:picLocks noChangeAspect="1" noChangeArrowheads="1"/>
          </p:cNvPicPr>
          <p:nvPr/>
        </p:nvPicPr>
        <p:blipFill>
          <a:blip r:embed="rId8"/>
          <a:srcRect/>
          <a:stretch>
            <a:fillRect/>
          </a:stretch>
        </p:blipFill>
        <p:spPr bwMode="auto">
          <a:xfrm>
            <a:off x="5867400" y="1143000"/>
            <a:ext cx="2895600" cy="1057573"/>
          </a:xfrm>
          <a:prstGeom prst="rect">
            <a:avLst/>
          </a:prstGeom>
          <a:noFill/>
          <a:ln w="9525">
            <a:noFill/>
            <a:miter lim="800000"/>
            <a:headEnd/>
            <a:tailEnd/>
          </a:ln>
          <a:effectLst/>
        </p:spPr>
      </p:pic>
    </p:spTree>
    <p:custDataLst>
      <p:tags r:id="rId1"/>
    </p:custDataLst>
  </p:cSld>
  <p:clrMapOvr>
    <a:masterClrMapping/>
  </p:clrMapOvr>
  <p:transition advTm="7862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4800" y="-152400"/>
            <a:ext cx="8534400" cy="1143000"/>
          </a:xfrm>
        </p:spPr>
        <p:txBody>
          <a:bodyPr>
            <a:noAutofit/>
          </a:bodyPr>
          <a:lstStyle/>
          <a:p>
            <a:r>
              <a:rPr lang="en-US" dirty="0" smtClean="0"/>
              <a:t>From ground to excited states – 18 ions</a:t>
            </a:r>
            <a:endParaRPr lang="en-US" dirty="0"/>
          </a:p>
        </p:txBody>
      </p:sp>
      <p:grpSp>
        <p:nvGrpSpPr>
          <p:cNvPr id="2" name="Group 46"/>
          <p:cNvGrpSpPr/>
          <p:nvPr/>
        </p:nvGrpSpPr>
        <p:grpSpPr>
          <a:xfrm>
            <a:off x="0" y="1981200"/>
            <a:ext cx="5791200" cy="4800600"/>
            <a:chOff x="0" y="1600200"/>
            <a:chExt cx="5791200" cy="4800600"/>
          </a:xfrm>
        </p:grpSpPr>
        <p:grpSp>
          <p:nvGrpSpPr>
            <p:cNvPr id="3" name="Group 22"/>
            <p:cNvGrpSpPr/>
            <p:nvPr/>
          </p:nvGrpSpPr>
          <p:grpSpPr>
            <a:xfrm>
              <a:off x="0" y="1968217"/>
              <a:ext cx="5791200" cy="4432583"/>
              <a:chOff x="152400" y="1524000"/>
              <a:chExt cx="5791200" cy="4432583"/>
            </a:xfrm>
          </p:grpSpPr>
          <p:grpSp>
            <p:nvGrpSpPr>
              <p:cNvPr id="5" name="Group 11"/>
              <p:cNvGrpSpPr/>
              <p:nvPr/>
            </p:nvGrpSpPr>
            <p:grpSpPr>
              <a:xfrm>
                <a:off x="152400" y="1524000"/>
                <a:ext cx="5791200" cy="4432583"/>
                <a:chOff x="152400" y="1524000"/>
                <a:chExt cx="5791200" cy="4432583"/>
              </a:xfrm>
            </p:grpSpPr>
            <p:pic>
              <p:nvPicPr>
                <p:cNvPr id="1546242" name="Picture 2"/>
                <p:cNvPicPr>
                  <a:picLocks noChangeAspect="1" noChangeArrowheads="1"/>
                </p:cNvPicPr>
                <p:nvPr/>
              </p:nvPicPr>
              <p:blipFill>
                <a:blip r:embed="rId4"/>
                <a:srcRect/>
                <a:stretch>
                  <a:fillRect/>
                </a:stretch>
              </p:blipFill>
              <p:spPr bwMode="auto">
                <a:xfrm>
                  <a:off x="152400" y="1524000"/>
                  <a:ext cx="5791200" cy="4432583"/>
                </a:xfrm>
                <a:prstGeom prst="rect">
                  <a:avLst/>
                </a:prstGeom>
                <a:noFill/>
                <a:ln w="9525">
                  <a:noFill/>
                  <a:miter lim="800000"/>
                  <a:headEnd/>
                  <a:tailEnd/>
                </a:ln>
                <a:effectLst/>
              </p:spPr>
            </p:pic>
            <p:sp>
              <p:nvSpPr>
                <p:cNvPr id="11" name="Rectangle 10"/>
                <p:cNvSpPr/>
                <p:nvPr/>
              </p:nvSpPr>
              <p:spPr>
                <a:xfrm>
                  <a:off x="1752600" y="3088572"/>
                  <a:ext cx="4572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4" name="Straight Arrow Connector 13"/>
              <p:cNvCxnSpPr/>
              <p:nvPr/>
            </p:nvCxnSpPr>
            <p:spPr>
              <a:xfrm rot="16200000" flipV="1">
                <a:off x="1425039" y="2820388"/>
                <a:ext cx="605643" cy="237508"/>
              </a:xfrm>
              <a:prstGeom prst="straightConnector1">
                <a:avLst/>
              </a:prstGeom>
              <a:ln w="38100">
                <a:solidFill>
                  <a:schemeClr val="bg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1477983" y="3517571"/>
                <a:ext cx="596737" cy="199901"/>
              </a:xfrm>
              <a:prstGeom prst="straightConnector1">
                <a:avLst/>
              </a:prstGeom>
              <a:ln w="38100">
                <a:solidFill>
                  <a:schemeClr val="bg1"/>
                </a:solidFill>
                <a:tailEnd type="arrow" w="lg" len="lg"/>
              </a:ln>
            </p:spPr>
            <p:style>
              <a:lnRef idx="1">
                <a:schemeClr val="accent1"/>
              </a:lnRef>
              <a:fillRef idx="0">
                <a:schemeClr val="accent1"/>
              </a:fillRef>
              <a:effectRef idx="0">
                <a:schemeClr val="accent1"/>
              </a:effectRef>
              <a:fontRef idx="minor">
                <a:schemeClr val="tx1"/>
              </a:fontRef>
            </p:style>
          </p:cxnSp>
        </p:grpSp>
        <p:sp>
          <p:nvSpPr>
            <p:cNvPr id="25" name="Rectangle 24"/>
            <p:cNvSpPr/>
            <p:nvPr/>
          </p:nvSpPr>
          <p:spPr>
            <a:xfrm>
              <a:off x="838200" y="1600200"/>
              <a:ext cx="4572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46244" name="Picture 4"/>
          <p:cNvPicPr>
            <a:picLocks noChangeAspect="1" noChangeArrowheads="1"/>
          </p:cNvPicPr>
          <p:nvPr/>
        </p:nvPicPr>
        <p:blipFill>
          <a:blip r:embed="rId5" cstate="print"/>
          <a:srcRect/>
          <a:stretch>
            <a:fillRect/>
          </a:stretch>
        </p:blipFill>
        <p:spPr bwMode="auto">
          <a:xfrm>
            <a:off x="5586984" y="5116164"/>
            <a:ext cx="3557016" cy="1056036"/>
          </a:xfrm>
          <a:prstGeom prst="rect">
            <a:avLst/>
          </a:prstGeom>
          <a:noFill/>
          <a:ln w="9525">
            <a:noFill/>
            <a:miter lim="800000"/>
            <a:headEnd/>
            <a:tailEnd/>
          </a:ln>
          <a:effectLst/>
        </p:spPr>
      </p:pic>
      <p:grpSp>
        <p:nvGrpSpPr>
          <p:cNvPr id="6" name="Group 48"/>
          <p:cNvGrpSpPr/>
          <p:nvPr/>
        </p:nvGrpSpPr>
        <p:grpSpPr>
          <a:xfrm>
            <a:off x="3657600" y="980081"/>
            <a:ext cx="1773586" cy="1289963"/>
            <a:chOff x="3629025" y="1104680"/>
            <a:chExt cx="1773586" cy="1289963"/>
          </a:xfrm>
        </p:grpSpPr>
        <p:grpSp>
          <p:nvGrpSpPr>
            <p:cNvPr id="7" name="Group 47"/>
            <p:cNvGrpSpPr/>
            <p:nvPr/>
          </p:nvGrpSpPr>
          <p:grpSpPr>
            <a:xfrm>
              <a:off x="3629025" y="1104680"/>
              <a:ext cx="1704975" cy="984849"/>
              <a:chOff x="3629025" y="1104680"/>
              <a:chExt cx="1704975" cy="984849"/>
            </a:xfrm>
          </p:grpSpPr>
          <p:pic>
            <p:nvPicPr>
              <p:cNvPr id="1546246" name="Picture 6"/>
              <p:cNvPicPr>
                <a:picLocks noChangeAspect="1" noChangeArrowheads="1"/>
              </p:cNvPicPr>
              <p:nvPr/>
            </p:nvPicPr>
            <p:blipFill>
              <a:blip r:embed="rId6" cstate="print"/>
              <a:srcRect t="11437"/>
              <a:stretch>
                <a:fillRect/>
              </a:stretch>
            </p:blipFill>
            <p:spPr bwMode="auto">
              <a:xfrm>
                <a:off x="3629025" y="1116281"/>
                <a:ext cx="1704975" cy="973248"/>
              </a:xfrm>
              <a:prstGeom prst="rect">
                <a:avLst/>
              </a:prstGeom>
              <a:noFill/>
              <a:ln w="9525">
                <a:noFill/>
                <a:miter lim="800000"/>
                <a:headEnd/>
                <a:tailEnd/>
              </a:ln>
              <a:effectLst/>
            </p:spPr>
          </p:pic>
          <p:sp>
            <p:nvSpPr>
              <p:cNvPr id="29" name="Rectangle 28"/>
              <p:cNvSpPr/>
              <p:nvPr/>
            </p:nvSpPr>
            <p:spPr>
              <a:xfrm>
                <a:off x="4191000" y="1447800"/>
                <a:ext cx="457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4104167" y="1104680"/>
                <a:ext cx="457200" cy="702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TextBox 31"/>
            <p:cNvSpPr txBox="1"/>
            <p:nvPr/>
          </p:nvSpPr>
          <p:spPr>
            <a:xfrm rot="19185136">
              <a:off x="4794752" y="2148422"/>
              <a:ext cx="607859" cy="246221"/>
            </a:xfrm>
            <a:prstGeom prst="rect">
              <a:avLst/>
            </a:prstGeom>
            <a:noFill/>
          </p:spPr>
          <p:txBody>
            <a:bodyPr wrap="none" rtlCol="0">
              <a:spAutoFit/>
            </a:bodyPr>
            <a:lstStyle/>
            <a:p>
              <a:r>
                <a:rPr lang="en-US" sz="1000" dirty="0" smtClean="0">
                  <a:latin typeface="Helvetica" pitchFamily="34" charset="0"/>
                </a:rPr>
                <a:t>262143</a:t>
              </a:r>
              <a:endParaRPr lang="en-US" sz="1000" dirty="0">
                <a:latin typeface="Helvetica" pitchFamily="34" charset="0"/>
              </a:endParaRPr>
            </a:p>
          </p:txBody>
        </p:sp>
        <p:sp>
          <p:nvSpPr>
            <p:cNvPr id="35" name="TextBox 34"/>
            <p:cNvSpPr txBox="1"/>
            <p:nvPr/>
          </p:nvSpPr>
          <p:spPr>
            <a:xfrm rot="19185136">
              <a:off x="3980482" y="2148422"/>
              <a:ext cx="255198" cy="246221"/>
            </a:xfrm>
            <a:prstGeom prst="rect">
              <a:avLst/>
            </a:prstGeom>
            <a:noFill/>
          </p:spPr>
          <p:txBody>
            <a:bodyPr wrap="none" rtlCol="0">
              <a:spAutoFit/>
            </a:bodyPr>
            <a:lstStyle/>
            <a:p>
              <a:r>
                <a:rPr lang="en-US" sz="1000" dirty="0" smtClean="0">
                  <a:latin typeface="Helvetica" pitchFamily="34" charset="0"/>
                </a:rPr>
                <a:t>0</a:t>
              </a:r>
              <a:endParaRPr lang="en-US" sz="1000" dirty="0">
                <a:latin typeface="Helvetica" pitchFamily="34" charset="0"/>
              </a:endParaRPr>
            </a:p>
          </p:txBody>
        </p:sp>
        <p:sp>
          <p:nvSpPr>
            <p:cNvPr id="36" name="TextBox 35"/>
            <p:cNvSpPr txBox="1"/>
            <p:nvPr/>
          </p:nvSpPr>
          <p:spPr>
            <a:xfrm rot="19185136">
              <a:off x="4274789" y="2148422"/>
              <a:ext cx="607859" cy="246221"/>
            </a:xfrm>
            <a:prstGeom prst="rect">
              <a:avLst/>
            </a:prstGeom>
            <a:noFill/>
          </p:spPr>
          <p:txBody>
            <a:bodyPr wrap="none" rtlCol="0">
              <a:spAutoFit/>
            </a:bodyPr>
            <a:lstStyle/>
            <a:p>
              <a:r>
                <a:rPr lang="en-US" sz="1000" dirty="0" smtClean="0">
                  <a:latin typeface="Helvetica" pitchFamily="34" charset="0"/>
                </a:rPr>
                <a:t>131071</a:t>
              </a:r>
              <a:endParaRPr lang="en-US" sz="1000" dirty="0">
                <a:latin typeface="Helvetica" pitchFamily="34" charset="0"/>
              </a:endParaRPr>
            </a:p>
          </p:txBody>
        </p:sp>
      </p:grpSp>
      <p:grpSp>
        <p:nvGrpSpPr>
          <p:cNvPr id="8" name="Group 45"/>
          <p:cNvGrpSpPr/>
          <p:nvPr/>
        </p:nvGrpSpPr>
        <p:grpSpPr>
          <a:xfrm>
            <a:off x="392875" y="956930"/>
            <a:ext cx="1757273" cy="1313114"/>
            <a:chOff x="1871472" y="956930"/>
            <a:chExt cx="1757273" cy="1313114"/>
          </a:xfrm>
        </p:grpSpPr>
        <p:grpSp>
          <p:nvGrpSpPr>
            <p:cNvPr id="9" name="Group 40"/>
            <p:cNvGrpSpPr/>
            <p:nvPr/>
          </p:nvGrpSpPr>
          <p:grpSpPr>
            <a:xfrm>
              <a:off x="1871472" y="956930"/>
              <a:ext cx="1709928" cy="1024270"/>
              <a:chOff x="1871472" y="956930"/>
              <a:chExt cx="1709928" cy="1024270"/>
            </a:xfrm>
          </p:grpSpPr>
          <p:pic>
            <p:nvPicPr>
              <p:cNvPr id="1546247" name="Picture 7"/>
              <p:cNvPicPr>
                <a:picLocks noChangeAspect="1" noChangeArrowheads="1"/>
              </p:cNvPicPr>
              <p:nvPr/>
            </p:nvPicPr>
            <p:blipFill>
              <a:blip r:embed="rId7" cstate="print"/>
              <a:srcRect/>
              <a:stretch>
                <a:fillRect/>
              </a:stretch>
            </p:blipFill>
            <p:spPr bwMode="auto">
              <a:xfrm>
                <a:off x="1871472" y="978385"/>
                <a:ext cx="1709928" cy="1002815"/>
              </a:xfrm>
              <a:prstGeom prst="rect">
                <a:avLst/>
              </a:prstGeom>
              <a:noFill/>
              <a:ln w="9525">
                <a:noFill/>
                <a:miter lim="800000"/>
                <a:headEnd/>
                <a:tailEnd/>
              </a:ln>
              <a:effectLst/>
            </p:spPr>
          </p:pic>
          <p:sp>
            <p:nvSpPr>
              <p:cNvPr id="39" name="Rectangle 38"/>
              <p:cNvSpPr/>
              <p:nvPr/>
            </p:nvSpPr>
            <p:spPr>
              <a:xfrm>
                <a:off x="2372833" y="1316666"/>
                <a:ext cx="457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2286000" y="956930"/>
                <a:ext cx="457200" cy="868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TextBox 41"/>
            <p:cNvSpPr txBox="1"/>
            <p:nvPr/>
          </p:nvSpPr>
          <p:spPr>
            <a:xfrm rot="19185136">
              <a:off x="3020886" y="2023823"/>
              <a:ext cx="607859" cy="246221"/>
            </a:xfrm>
            <a:prstGeom prst="rect">
              <a:avLst/>
            </a:prstGeom>
            <a:noFill/>
          </p:spPr>
          <p:txBody>
            <a:bodyPr wrap="none" rtlCol="0">
              <a:spAutoFit/>
            </a:bodyPr>
            <a:lstStyle/>
            <a:p>
              <a:r>
                <a:rPr lang="en-US" sz="1000" dirty="0" smtClean="0">
                  <a:latin typeface="Helvetica" pitchFamily="34" charset="0"/>
                </a:rPr>
                <a:t>262143</a:t>
              </a:r>
              <a:endParaRPr lang="en-US" sz="1000" dirty="0">
                <a:latin typeface="Helvetica" pitchFamily="34" charset="0"/>
              </a:endParaRPr>
            </a:p>
          </p:txBody>
        </p:sp>
        <p:sp>
          <p:nvSpPr>
            <p:cNvPr id="44" name="TextBox 43"/>
            <p:cNvSpPr txBox="1"/>
            <p:nvPr/>
          </p:nvSpPr>
          <p:spPr>
            <a:xfrm rot="19185136">
              <a:off x="2206616" y="2023823"/>
              <a:ext cx="255198" cy="246221"/>
            </a:xfrm>
            <a:prstGeom prst="rect">
              <a:avLst/>
            </a:prstGeom>
            <a:noFill/>
          </p:spPr>
          <p:txBody>
            <a:bodyPr wrap="none" rtlCol="0">
              <a:spAutoFit/>
            </a:bodyPr>
            <a:lstStyle/>
            <a:p>
              <a:r>
                <a:rPr lang="en-US" sz="1000" dirty="0" smtClean="0">
                  <a:latin typeface="Helvetica" pitchFamily="34" charset="0"/>
                </a:rPr>
                <a:t>0</a:t>
              </a:r>
              <a:endParaRPr lang="en-US" sz="1000" dirty="0">
                <a:latin typeface="Helvetica" pitchFamily="34" charset="0"/>
              </a:endParaRPr>
            </a:p>
          </p:txBody>
        </p:sp>
        <p:sp>
          <p:nvSpPr>
            <p:cNvPr id="45" name="TextBox 44"/>
            <p:cNvSpPr txBox="1"/>
            <p:nvPr/>
          </p:nvSpPr>
          <p:spPr>
            <a:xfrm rot="19185136">
              <a:off x="2500923" y="2023823"/>
              <a:ext cx="607859" cy="246221"/>
            </a:xfrm>
            <a:prstGeom prst="rect">
              <a:avLst/>
            </a:prstGeom>
            <a:noFill/>
          </p:spPr>
          <p:txBody>
            <a:bodyPr wrap="none" rtlCol="0">
              <a:spAutoFit/>
            </a:bodyPr>
            <a:lstStyle/>
            <a:p>
              <a:r>
                <a:rPr lang="en-US" sz="1000" dirty="0" smtClean="0">
                  <a:latin typeface="Helvetica" pitchFamily="34" charset="0"/>
                </a:rPr>
                <a:t>131071</a:t>
              </a:r>
              <a:endParaRPr lang="en-US" sz="1000" dirty="0">
                <a:latin typeface="Helvetica" pitchFamily="34" charset="0"/>
              </a:endParaRPr>
            </a:p>
          </p:txBody>
        </p:sp>
      </p:grpSp>
      <p:cxnSp>
        <p:nvCxnSpPr>
          <p:cNvPr id="51" name="Straight Connector 50"/>
          <p:cNvCxnSpPr/>
          <p:nvPr/>
        </p:nvCxnSpPr>
        <p:spPr>
          <a:xfrm rot="16200000" flipH="1">
            <a:off x="-378525" y="4264725"/>
            <a:ext cx="3676400" cy="23750"/>
          </a:xfrm>
          <a:prstGeom prst="line">
            <a:avLst/>
          </a:prstGeom>
          <a:ln w="508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1752600" y="4567535"/>
            <a:ext cx="3048000" cy="461665"/>
          </a:xfrm>
          <a:prstGeom prst="rect">
            <a:avLst/>
          </a:prstGeom>
          <a:solidFill>
            <a:schemeClr val="bg1"/>
          </a:solidFill>
          <a:ln w="25400">
            <a:solidFill>
              <a:srgbClr val="FF0000"/>
            </a:solidFill>
          </a:ln>
        </p:spPr>
        <p:txBody>
          <a:bodyPr wrap="square" rtlCol="0">
            <a:spAutoFit/>
          </a:bodyPr>
          <a:lstStyle/>
          <a:p>
            <a:pPr algn="ctr"/>
            <a:r>
              <a:rPr lang="en-US" sz="2400" dirty="0" smtClean="0">
                <a:solidFill>
                  <a:srgbClr val="FF0000"/>
                </a:solidFill>
                <a:latin typeface="+mj-lt"/>
              </a:rPr>
              <a:t>0</a:t>
            </a:r>
            <a:r>
              <a:rPr lang="en-US" sz="2400" dirty="0" smtClean="0">
                <a:latin typeface="+mj-lt"/>
              </a:rPr>
              <a:t>11111111111111111</a:t>
            </a:r>
            <a:endParaRPr lang="en-US" sz="2400" dirty="0">
              <a:latin typeface="+mj-lt"/>
            </a:endParaRPr>
          </a:p>
        </p:txBody>
      </p:sp>
      <p:pic>
        <p:nvPicPr>
          <p:cNvPr id="37" name="Picture 3"/>
          <p:cNvPicPr>
            <a:picLocks noChangeAspect="1" noChangeArrowheads="1"/>
          </p:cNvPicPr>
          <p:nvPr/>
        </p:nvPicPr>
        <p:blipFill>
          <a:blip r:embed="rId8" cstate="print"/>
          <a:srcRect/>
          <a:stretch>
            <a:fillRect/>
          </a:stretch>
        </p:blipFill>
        <p:spPr bwMode="auto">
          <a:xfrm>
            <a:off x="5591175" y="4038600"/>
            <a:ext cx="3552825" cy="291605"/>
          </a:xfrm>
          <a:prstGeom prst="rect">
            <a:avLst/>
          </a:prstGeom>
          <a:noFill/>
          <a:ln w="9525">
            <a:noFill/>
            <a:miter lim="800000"/>
            <a:headEnd/>
            <a:tailEnd/>
          </a:ln>
          <a:effectLst/>
        </p:spPr>
      </p:pic>
      <p:pic>
        <p:nvPicPr>
          <p:cNvPr id="38" name="Picture 10"/>
          <p:cNvPicPr>
            <a:picLocks noChangeAspect="1" noChangeArrowheads="1"/>
          </p:cNvPicPr>
          <p:nvPr/>
        </p:nvPicPr>
        <p:blipFill>
          <a:blip r:embed="rId9"/>
          <a:srcRect/>
          <a:stretch>
            <a:fillRect/>
          </a:stretch>
        </p:blipFill>
        <p:spPr bwMode="auto">
          <a:xfrm>
            <a:off x="5867400" y="1143000"/>
            <a:ext cx="2895600" cy="1057573"/>
          </a:xfrm>
          <a:prstGeom prst="rect">
            <a:avLst/>
          </a:prstGeom>
          <a:noFill/>
          <a:ln w="9525">
            <a:noFill/>
            <a:miter lim="800000"/>
            <a:headEnd/>
            <a:tailEnd/>
          </a:ln>
          <a:effectLst/>
        </p:spPr>
      </p:pic>
    </p:spTree>
    <p:custDataLst>
      <p:tags r:id="rId1"/>
    </p:custDataLst>
  </p:cSld>
  <p:clrMapOvr>
    <a:masterClrMapping/>
  </p:clrMapOvr>
  <p:transition advTm="2588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4800" y="-152400"/>
            <a:ext cx="8534400" cy="1143000"/>
          </a:xfrm>
        </p:spPr>
        <p:txBody>
          <a:bodyPr>
            <a:noAutofit/>
          </a:bodyPr>
          <a:lstStyle/>
          <a:p>
            <a:r>
              <a:rPr lang="en-US" dirty="0" smtClean="0"/>
              <a:t>From ground to excited states – 18 ions</a:t>
            </a:r>
            <a:endParaRPr lang="en-US" dirty="0"/>
          </a:p>
        </p:txBody>
      </p:sp>
      <p:grpSp>
        <p:nvGrpSpPr>
          <p:cNvPr id="47" name="Group 46"/>
          <p:cNvGrpSpPr/>
          <p:nvPr/>
        </p:nvGrpSpPr>
        <p:grpSpPr>
          <a:xfrm>
            <a:off x="0" y="1981200"/>
            <a:ext cx="5791200" cy="4800600"/>
            <a:chOff x="0" y="1600200"/>
            <a:chExt cx="5791200" cy="4800600"/>
          </a:xfrm>
        </p:grpSpPr>
        <p:grpSp>
          <p:nvGrpSpPr>
            <p:cNvPr id="23" name="Group 22"/>
            <p:cNvGrpSpPr/>
            <p:nvPr/>
          </p:nvGrpSpPr>
          <p:grpSpPr>
            <a:xfrm>
              <a:off x="0" y="1968217"/>
              <a:ext cx="5791200" cy="4432583"/>
              <a:chOff x="152400" y="1524000"/>
              <a:chExt cx="5791200" cy="4432583"/>
            </a:xfrm>
          </p:grpSpPr>
          <p:grpSp>
            <p:nvGrpSpPr>
              <p:cNvPr id="12" name="Group 11"/>
              <p:cNvGrpSpPr/>
              <p:nvPr/>
            </p:nvGrpSpPr>
            <p:grpSpPr>
              <a:xfrm>
                <a:off x="152400" y="1524000"/>
                <a:ext cx="5791200" cy="4432583"/>
                <a:chOff x="152400" y="1524000"/>
                <a:chExt cx="5791200" cy="4432583"/>
              </a:xfrm>
            </p:grpSpPr>
            <p:pic>
              <p:nvPicPr>
                <p:cNvPr id="1546242" name="Picture 2"/>
                <p:cNvPicPr>
                  <a:picLocks noChangeAspect="1" noChangeArrowheads="1"/>
                </p:cNvPicPr>
                <p:nvPr/>
              </p:nvPicPr>
              <p:blipFill>
                <a:blip r:embed="rId4"/>
                <a:srcRect/>
                <a:stretch>
                  <a:fillRect/>
                </a:stretch>
              </p:blipFill>
              <p:spPr bwMode="auto">
                <a:xfrm>
                  <a:off x="152400" y="1524000"/>
                  <a:ext cx="5791200" cy="4432583"/>
                </a:xfrm>
                <a:prstGeom prst="rect">
                  <a:avLst/>
                </a:prstGeom>
                <a:noFill/>
                <a:ln w="9525">
                  <a:noFill/>
                  <a:miter lim="800000"/>
                  <a:headEnd/>
                  <a:tailEnd/>
                </a:ln>
                <a:effectLst/>
              </p:spPr>
            </p:pic>
            <p:sp>
              <p:nvSpPr>
                <p:cNvPr id="11" name="Rectangle 10"/>
                <p:cNvSpPr/>
                <p:nvPr/>
              </p:nvSpPr>
              <p:spPr>
                <a:xfrm>
                  <a:off x="1752600" y="3088572"/>
                  <a:ext cx="4572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4" name="Straight Arrow Connector 13"/>
              <p:cNvCxnSpPr/>
              <p:nvPr/>
            </p:nvCxnSpPr>
            <p:spPr>
              <a:xfrm rot="16200000" flipV="1">
                <a:off x="1425039" y="2820388"/>
                <a:ext cx="605643" cy="237508"/>
              </a:xfrm>
              <a:prstGeom prst="straightConnector1">
                <a:avLst/>
              </a:prstGeom>
              <a:ln w="38100">
                <a:solidFill>
                  <a:schemeClr val="bg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1477983" y="3517571"/>
                <a:ext cx="596737" cy="199901"/>
              </a:xfrm>
              <a:prstGeom prst="straightConnector1">
                <a:avLst/>
              </a:prstGeom>
              <a:ln w="38100">
                <a:solidFill>
                  <a:schemeClr val="bg1"/>
                </a:solidFill>
                <a:tailEnd type="arrow" w="lg" len="lg"/>
              </a:ln>
            </p:spPr>
            <p:style>
              <a:lnRef idx="1">
                <a:schemeClr val="accent1"/>
              </a:lnRef>
              <a:fillRef idx="0">
                <a:schemeClr val="accent1"/>
              </a:fillRef>
              <a:effectRef idx="0">
                <a:schemeClr val="accent1"/>
              </a:effectRef>
              <a:fontRef idx="minor">
                <a:schemeClr val="tx1"/>
              </a:fontRef>
            </p:style>
          </p:cxnSp>
        </p:grpSp>
        <p:sp>
          <p:nvSpPr>
            <p:cNvPr id="25" name="Rectangle 24"/>
            <p:cNvSpPr/>
            <p:nvPr/>
          </p:nvSpPr>
          <p:spPr>
            <a:xfrm>
              <a:off x="838200" y="1600200"/>
              <a:ext cx="4572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46244" name="Picture 4"/>
          <p:cNvPicPr>
            <a:picLocks noChangeAspect="1" noChangeArrowheads="1"/>
          </p:cNvPicPr>
          <p:nvPr/>
        </p:nvPicPr>
        <p:blipFill>
          <a:blip r:embed="rId5" cstate="print"/>
          <a:srcRect/>
          <a:stretch>
            <a:fillRect/>
          </a:stretch>
        </p:blipFill>
        <p:spPr bwMode="auto">
          <a:xfrm>
            <a:off x="5586984" y="5116164"/>
            <a:ext cx="3557016" cy="1056036"/>
          </a:xfrm>
          <a:prstGeom prst="rect">
            <a:avLst/>
          </a:prstGeom>
          <a:noFill/>
          <a:ln w="9525">
            <a:noFill/>
            <a:miter lim="800000"/>
            <a:headEnd/>
            <a:tailEnd/>
          </a:ln>
          <a:effectLst/>
        </p:spPr>
      </p:pic>
      <p:grpSp>
        <p:nvGrpSpPr>
          <p:cNvPr id="49" name="Group 48"/>
          <p:cNvGrpSpPr/>
          <p:nvPr/>
        </p:nvGrpSpPr>
        <p:grpSpPr>
          <a:xfrm>
            <a:off x="3657600" y="980081"/>
            <a:ext cx="1773586" cy="1289963"/>
            <a:chOff x="3629025" y="1104680"/>
            <a:chExt cx="1773586" cy="1289963"/>
          </a:xfrm>
        </p:grpSpPr>
        <p:grpSp>
          <p:nvGrpSpPr>
            <p:cNvPr id="48" name="Group 47"/>
            <p:cNvGrpSpPr/>
            <p:nvPr/>
          </p:nvGrpSpPr>
          <p:grpSpPr>
            <a:xfrm>
              <a:off x="3629025" y="1104680"/>
              <a:ext cx="1704975" cy="984849"/>
              <a:chOff x="3629025" y="1104680"/>
              <a:chExt cx="1704975" cy="984849"/>
            </a:xfrm>
          </p:grpSpPr>
          <p:pic>
            <p:nvPicPr>
              <p:cNvPr id="1546246" name="Picture 6"/>
              <p:cNvPicPr>
                <a:picLocks noChangeAspect="1" noChangeArrowheads="1"/>
              </p:cNvPicPr>
              <p:nvPr/>
            </p:nvPicPr>
            <p:blipFill>
              <a:blip r:embed="rId6" cstate="print"/>
              <a:srcRect t="11437"/>
              <a:stretch>
                <a:fillRect/>
              </a:stretch>
            </p:blipFill>
            <p:spPr bwMode="auto">
              <a:xfrm>
                <a:off x="3629025" y="1116281"/>
                <a:ext cx="1704975" cy="973248"/>
              </a:xfrm>
              <a:prstGeom prst="rect">
                <a:avLst/>
              </a:prstGeom>
              <a:noFill/>
              <a:ln w="9525">
                <a:noFill/>
                <a:miter lim="800000"/>
                <a:headEnd/>
                <a:tailEnd/>
              </a:ln>
              <a:effectLst/>
            </p:spPr>
          </p:pic>
          <p:sp>
            <p:nvSpPr>
              <p:cNvPr id="29" name="Rectangle 28"/>
              <p:cNvSpPr/>
              <p:nvPr/>
            </p:nvSpPr>
            <p:spPr>
              <a:xfrm>
                <a:off x="4191000" y="1447800"/>
                <a:ext cx="457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4104167" y="1104680"/>
                <a:ext cx="457200" cy="702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TextBox 31"/>
            <p:cNvSpPr txBox="1"/>
            <p:nvPr/>
          </p:nvSpPr>
          <p:spPr>
            <a:xfrm rot="19185136">
              <a:off x="4794752" y="2148422"/>
              <a:ext cx="607859" cy="246221"/>
            </a:xfrm>
            <a:prstGeom prst="rect">
              <a:avLst/>
            </a:prstGeom>
            <a:noFill/>
          </p:spPr>
          <p:txBody>
            <a:bodyPr wrap="none" rtlCol="0">
              <a:spAutoFit/>
            </a:bodyPr>
            <a:lstStyle/>
            <a:p>
              <a:r>
                <a:rPr lang="en-US" sz="1000" dirty="0" smtClean="0">
                  <a:latin typeface="Helvetica" pitchFamily="34" charset="0"/>
                </a:rPr>
                <a:t>262143</a:t>
              </a:r>
              <a:endParaRPr lang="en-US" sz="1000" dirty="0">
                <a:latin typeface="Helvetica" pitchFamily="34" charset="0"/>
              </a:endParaRPr>
            </a:p>
          </p:txBody>
        </p:sp>
        <p:sp>
          <p:nvSpPr>
            <p:cNvPr id="35" name="TextBox 34"/>
            <p:cNvSpPr txBox="1"/>
            <p:nvPr/>
          </p:nvSpPr>
          <p:spPr>
            <a:xfrm rot="19185136">
              <a:off x="3980482" y="2148422"/>
              <a:ext cx="255198" cy="246221"/>
            </a:xfrm>
            <a:prstGeom prst="rect">
              <a:avLst/>
            </a:prstGeom>
            <a:noFill/>
          </p:spPr>
          <p:txBody>
            <a:bodyPr wrap="none" rtlCol="0">
              <a:spAutoFit/>
            </a:bodyPr>
            <a:lstStyle/>
            <a:p>
              <a:r>
                <a:rPr lang="en-US" sz="1000" dirty="0" smtClean="0">
                  <a:latin typeface="Helvetica" pitchFamily="34" charset="0"/>
                </a:rPr>
                <a:t>0</a:t>
              </a:r>
              <a:endParaRPr lang="en-US" sz="1000" dirty="0">
                <a:latin typeface="Helvetica" pitchFamily="34" charset="0"/>
              </a:endParaRPr>
            </a:p>
          </p:txBody>
        </p:sp>
        <p:sp>
          <p:nvSpPr>
            <p:cNvPr id="36" name="TextBox 35"/>
            <p:cNvSpPr txBox="1"/>
            <p:nvPr/>
          </p:nvSpPr>
          <p:spPr>
            <a:xfrm rot="19185136">
              <a:off x="4274789" y="2148422"/>
              <a:ext cx="607859" cy="246221"/>
            </a:xfrm>
            <a:prstGeom prst="rect">
              <a:avLst/>
            </a:prstGeom>
            <a:noFill/>
          </p:spPr>
          <p:txBody>
            <a:bodyPr wrap="none" rtlCol="0">
              <a:spAutoFit/>
            </a:bodyPr>
            <a:lstStyle/>
            <a:p>
              <a:r>
                <a:rPr lang="en-US" sz="1000" dirty="0" smtClean="0">
                  <a:latin typeface="Helvetica" pitchFamily="34" charset="0"/>
                </a:rPr>
                <a:t>131071</a:t>
              </a:r>
              <a:endParaRPr lang="en-US" sz="1000" dirty="0">
                <a:latin typeface="Helvetica" pitchFamily="34" charset="0"/>
              </a:endParaRPr>
            </a:p>
          </p:txBody>
        </p:sp>
      </p:grpSp>
      <p:grpSp>
        <p:nvGrpSpPr>
          <p:cNvPr id="46" name="Group 45"/>
          <p:cNvGrpSpPr/>
          <p:nvPr/>
        </p:nvGrpSpPr>
        <p:grpSpPr>
          <a:xfrm>
            <a:off x="392875" y="956930"/>
            <a:ext cx="1757273" cy="1313114"/>
            <a:chOff x="1871472" y="956930"/>
            <a:chExt cx="1757273" cy="1313114"/>
          </a:xfrm>
        </p:grpSpPr>
        <p:grpSp>
          <p:nvGrpSpPr>
            <p:cNvPr id="41" name="Group 40"/>
            <p:cNvGrpSpPr/>
            <p:nvPr/>
          </p:nvGrpSpPr>
          <p:grpSpPr>
            <a:xfrm>
              <a:off x="1871472" y="956930"/>
              <a:ext cx="1709928" cy="1024270"/>
              <a:chOff x="1871472" y="956930"/>
              <a:chExt cx="1709928" cy="1024270"/>
            </a:xfrm>
          </p:grpSpPr>
          <p:pic>
            <p:nvPicPr>
              <p:cNvPr id="1546247" name="Picture 7"/>
              <p:cNvPicPr>
                <a:picLocks noChangeAspect="1" noChangeArrowheads="1"/>
              </p:cNvPicPr>
              <p:nvPr/>
            </p:nvPicPr>
            <p:blipFill>
              <a:blip r:embed="rId7" cstate="print"/>
              <a:srcRect/>
              <a:stretch>
                <a:fillRect/>
              </a:stretch>
            </p:blipFill>
            <p:spPr bwMode="auto">
              <a:xfrm>
                <a:off x="1871472" y="978385"/>
                <a:ext cx="1709928" cy="1002815"/>
              </a:xfrm>
              <a:prstGeom prst="rect">
                <a:avLst/>
              </a:prstGeom>
              <a:noFill/>
              <a:ln w="9525">
                <a:noFill/>
                <a:miter lim="800000"/>
                <a:headEnd/>
                <a:tailEnd/>
              </a:ln>
              <a:effectLst/>
            </p:spPr>
          </p:pic>
          <p:sp>
            <p:nvSpPr>
              <p:cNvPr id="39" name="Rectangle 38"/>
              <p:cNvSpPr/>
              <p:nvPr/>
            </p:nvSpPr>
            <p:spPr>
              <a:xfrm>
                <a:off x="2372833" y="1316666"/>
                <a:ext cx="457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2286000" y="956930"/>
                <a:ext cx="457200" cy="868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TextBox 41"/>
            <p:cNvSpPr txBox="1"/>
            <p:nvPr/>
          </p:nvSpPr>
          <p:spPr>
            <a:xfrm rot="19185136">
              <a:off x="3020886" y="2023823"/>
              <a:ext cx="607859" cy="246221"/>
            </a:xfrm>
            <a:prstGeom prst="rect">
              <a:avLst/>
            </a:prstGeom>
            <a:noFill/>
          </p:spPr>
          <p:txBody>
            <a:bodyPr wrap="none" rtlCol="0">
              <a:spAutoFit/>
            </a:bodyPr>
            <a:lstStyle/>
            <a:p>
              <a:r>
                <a:rPr lang="en-US" sz="1000" dirty="0" smtClean="0">
                  <a:latin typeface="Helvetica" pitchFamily="34" charset="0"/>
                </a:rPr>
                <a:t>262143</a:t>
              </a:r>
              <a:endParaRPr lang="en-US" sz="1000" dirty="0">
                <a:latin typeface="Helvetica" pitchFamily="34" charset="0"/>
              </a:endParaRPr>
            </a:p>
          </p:txBody>
        </p:sp>
        <p:sp>
          <p:nvSpPr>
            <p:cNvPr id="44" name="TextBox 43"/>
            <p:cNvSpPr txBox="1"/>
            <p:nvPr/>
          </p:nvSpPr>
          <p:spPr>
            <a:xfrm rot="19185136">
              <a:off x="2206616" y="2023823"/>
              <a:ext cx="255198" cy="246221"/>
            </a:xfrm>
            <a:prstGeom prst="rect">
              <a:avLst/>
            </a:prstGeom>
            <a:noFill/>
          </p:spPr>
          <p:txBody>
            <a:bodyPr wrap="none" rtlCol="0">
              <a:spAutoFit/>
            </a:bodyPr>
            <a:lstStyle/>
            <a:p>
              <a:r>
                <a:rPr lang="en-US" sz="1000" dirty="0" smtClean="0">
                  <a:latin typeface="Helvetica" pitchFamily="34" charset="0"/>
                </a:rPr>
                <a:t>0</a:t>
              </a:r>
              <a:endParaRPr lang="en-US" sz="1000" dirty="0">
                <a:latin typeface="Helvetica" pitchFamily="34" charset="0"/>
              </a:endParaRPr>
            </a:p>
          </p:txBody>
        </p:sp>
        <p:sp>
          <p:nvSpPr>
            <p:cNvPr id="45" name="TextBox 44"/>
            <p:cNvSpPr txBox="1"/>
            <p:nvPr/>
          </p:nvSpPr>
          <p:spPr>
            <a:xfrm rot="19185136">
              <a:off x="2500923" y="2023823"/>
              <a:ext cx="607859" cy="246221"/>
            </a:xfrm>
            <a:prstGeom prst="rect">
              <a:avLst/>
            </a:prstGeom>
            <a:noFill/>
          </p:spPr>
          <p:txBody>
            <a:bodyPr wrap="none" rtlCol="0">
              <a:spAutoFit/>
            </a:bodyPr>
            <a:lstStyle/>
            <a:p>
              <a:r>
                <a:rPr lang="en-US" sz="1000" dirty="0" smtClean="0">
                  <a:latin typeface="Helvetica" pitchFamily="34" charset="0"/>
                </a:rPr>
                <a:t>131071</a:t>
              </a:r>
              <a:endParaRPr lang="en-US" sz="1000" dirty="0">
                <a:latin typeface="Helvetica" pitchFamily="34" charset="0"/>
              </a:endParaRPr>
            </a:p>
          </p:txBody>
        </p:sp>
      </p:grpSp>
      <p:pic>
        <p:nvPicPr>
          <p:cNvPr id="1546243" name="Picture 3"/>
          <p:cNvPicPr>
            <a:picLocks noChangeAspect="1" noChangeArrowheads="1"/>
          </p:cNvPicPr>
          <p:nvPr/>
        </p:nvPicPr>
        <p:blipFill>
          <a:blip r:embed="rId8" cstate="print"/>
          <a:srcRect/>
          <a:stretch>
            <a:fillRect/>
          </a:stretch>
        </p:blipFill>
        <p:spPr bwMode="auto">
          <a:xfrm>
            <a:off x="5591175" y="4038600"/>
            <a:ext cx="3552825" cy="291605"/>
          </a:xfrm>
          <a:prstGeom prst="rect">
            <a:avLst/>
          </a:prstGeom>
          <a:noFill/>
          <a:ln w="9525">
            <a:noFill/>
            <a:miter lim="800000"/>
            <a:headEnd/>
            <a:tailEnd/>
          </a:ln>
          <a:effectLst/>
        </p:spPr>
      </p:pic>
      <p:cxnSp>
        <p:nvCxnSpPr>
          <p:cNvPr id="51" name="Straight Connector 50"/>
          <p:cNvCxnSpPr/>
          <p:nvPr/>
        </p:nvCxnSpPr>
        <p:spPr>
          <a:xfrm rot="16200000" flipH="1">
            <a:off x="-378525" y="4264725"/>
            <a:ext cx="3676400" cy="23750"/>
          </a:xfrm>
          <a:prstGeom prst="line">
            <a:avLst/>
          </a:prstGeom>
          <a:ln w="508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1752600" y="4567535"/>
            <a:ext cx="3048000" cy="461665"/>
          </a:xfrm>
          <a:prstGeom prst="rect">
            <a:avLst/>
          </a:prstGeom>
          <a:solidFill>
            <a:schemeClr val="bg1"/>
          </a:solidFill>
          <a:ln w="25400">
            <a:solidFill>
              <a:srgbClr val="FF0000"/>
            </a:solidFill>
          </a:ln>
        </p:spPr>
        <p:txBody>
          <a:bodyPr wrap="square" rtlCol="0">
            <a:spAutoFit/>
          </a:bodyPr>
          <a:lstStyle/>
          <a:p>
            <a:pPr algn="ctr"/>
            <a:r>
              <a:rPr lang="en-US" sz="2400" dirty="0" smtClean="0">
                <a:solidFill>
                  <a:srgbClr val="FF0000"/>
                </a:solidFill>
                <a:latin typeface="+mj-lt"/>
              </a:rPr>
              <a:t>0</a:t>
            </a:r>
            <a:r>
              <a:rPr lang="en-US" sz="2400" dirty="0" smtClean="0">
                <a:latin typeface="+mj-lt"/>
              </a:rPr>
              <a:t>11111111111111111</a:t>
            </a:r>
            <a:endParaRPr lang="en-US" sz="2400" dirty="0">
              <a:latin typeface="+mj-lt"/>
            </a:endParaRPr>
          </a:p>
        </p:txBody>
      </p:sp>
      <p:cxnSp>
        <p:nvCxnSpPr>
          <p:cNvPr id="55" name="Straight Arrow Connector 54"/>
          <p:cNvCxnSpPr>
            <a:stCxn id="53" idx="0"/>
          </p:cNvCxnSpPr>
          <p:nvPr/>
        </p:nvCxnSpPr>
        <p:spPr>
          <a:xfrm rot="5400000" flipH="1" flipV="1">
            <a:off x="3812234" y="2359967"/>
            <a:ext cx="1671935" cy="274320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43" name="Picture 10"/>
          <p:cNvPicPr>
            <a:picLocks noChangeAspect="1" noChangeArrowheads="1"/>
          </p:cNvPicPr>
          <p:nvPr/>
        </p:nvPicPr>
        <p:blipFill>
          <a:blip r:embed="rId9"/>
          <a:srcRect/>
          <a:stretch>
            <a:fillRect/>
          </a:stretch>
        </p:blipFill>
        <p:spPr bwMode="auto">
          <a:xfrm>
            <a:off x="5867400" y="1143000"/>
            <a:ext cx="2895600" cy="1057573"/>
          </a:xfrm>
          <a:prstGeom prst="rect">
            <a:avLst/>
          </a:prstGeom>
          <a:noFill/>
          <a:ln w="9525">
            <a:noFill/>
            <a:miter lim="800000"/>
            <a:headEnd/>
            <a:tailEnd/>
          </a:ln>
          <a:effectLst/>
        </p:spPr>
      </p:pic>
      <p:graphicFrame>
        <p:nvGraphicFramePr>
          <p:cNvPr id="1546252" name="Object 12"/>
          <p:cNvGraphicFramePr>
            <a:graphicFrameLocks noChangeAspect="1"/>
          </p:cNvGraphicFramePr>
          <p:nvPr/>
        </p:nvGraphicFramePr>
        <p:xfrm>
          <a:off x="5543550" y="2286000"/>
          <a:ext cx="3544888" cy="1114425"/>
        </p:xfrm>
        <a:graphic>
          <a:graphicData uri="http://schemas.openxmlformats.org/presentationml/2006/ole">
            <p:oleObj spid="_x0000_s1546252" name="Equation" r:id="rId10" imgW="1409400" imgH="482400" progId="Equation.3">
              <p:embed/>
            </p:oleObj>
          </a:graphicData>
        </a:graphic>
      </p:graphicFrame>
    </p:spTree>
  </p:cSld>
  <p:clrMapOvr>
    <a:masterClrMapping/>
  </p:clrMapOvr>
  <p:transition advTm="3418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Measurement of Spin-Spin Couplings</a:t>
            </a:r>
            <a:endParaRPr lang="en-US" dirty="0"/>
          </a:p>
        </p:txBody>
      </p:sp>
      <p:sp>
        <p:nvSpPr>
          <p:cNvPr id="13" name="Rectangle 12"/>
          <p:cNvSpPr/>
          <p:nvPr/>
        </p:nvSpPr>
        <p:spPr>
          <a:xfrm>
            <a:off x="1044855" y="6172200"/>
            <a:ext cx="32766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1028700" y="6248400"/>
            <a:ext cx="3286125"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10"/>
          <p:cNvPicPr>
            <a:picLocks noChangeAspect="1" noChangeArrowheads="1"/>
          </p:cNvPicPr>
          <p:nvPr/>
        </p:nvPicPr>
        <p:blipFill>
          <a:blip r:embed="rId4"/>
          <a:srcRect/>
          <a:stretch>
            <a:fillRect/>
          </a:stretch>
        </p:blipFill>
        <p:spPr bwMode="auto">
          <a:xfrm>
            <a:off x="5867400" y="1143000"/>
            <a:ext cx="2895600" cy="1057573"/>
          </a:xfrm>
          <a:prstGeom prst="rect">
            <a:avLst/>
          </a:prstGeom>
          <a:noFill/>
          <a:ln w="9525">
            <a:noFill/>
            <a:miter lim="800000"/>
            <a:headEnd/>
            <a:tailEnd/>
          </a:ln>
          <a:effectLst/>
        </p:spPr>
      </p:pic>
      <p:sp>
        <p:nvSpPr>
          <p:cNvPr id="58" name="TextBox 57"/>
          <p:cNvSpPr txBox="1">
            <a:spLocks noChangeArrowheads="1"/>
          </p:cNvSpPr>
          <p:nvPr/>
        </p:nvSpPr>
        <p:spPr bwMode="auto">
          <a:xfrm>
            <a:off x="5638800" y="3581400"/>
            <a:ext cx="3429000" cy="769441"/>
          </a:xfrm>
          <a:prstGeom prst="rect">
            <a:avLst/>
          </a:prstGeom>
          <a:noFill/>
          <a:ln w="9525">
            <a:noFill/>
            <a:miter lim="800000"/>
            <a:headEnd/>
            <a:tailEnd/>
          </a:ln>
        </p:spPr>
        <p:txBody>
          <a:bodyPr wrap="square">
            <a:spAutoFit/>
          </a:bodyPr>
          <a:lstStyle/>
          <a:p>
            <a:pPr fontAlgn="auto">
              <a:spcBef>
                <a:spcPts val="0"/>
              </a:spcBef>
              <a:spcAft>
                <a:spcPts val="0"/>
              </a:spcAft>
            </a:pPr>
            <a:r>
              <a:rPr lang="en-US" sz="2200" dirty="0" smtClean="0">
                <a:latin typeface="Arial" pitchFamily="34" charset="0"/>
                <a:cs typeface="Arial" pitchFamily="34" charset="0"/>
              </a:rPr>
              <a:t>~</a:t>
            </a:r>
            <a:r>
              <a:rPr lang="en-US" sz="2200" dirty="0" smtClean="0">
                <a:latin typeface="+mj-lt"/>
                <a:cs typeface="Arial" pitchFamily="34" charset="0"/>
              </a:rPr>
              <a:t>N</a:t>
            </a:r>
            <a:r>
              <a:rPr lang="en-US" sz="2200" baseline="30000" dirty="0" smtClean="0">
                <a:latin typeface="+mj-lt"/>
                <a:cs typeface="Arial" pitchFamily="34" charset="0"/>
              </a:rPr>
              <a:t>2</a:t>
            </a:r>
            <a:r>
              <a:rPr lang="en-US" sz="2200" dirty="0" smtClean="0">
                <a:latin typeface="+mj-lt"/>
                <a:cs typeface="Arial" pitchFamily="34" charset="0"/>
              </a:rPr>
              <a:t> terms in </a:t>
            </a:r>
            <a:r>
              <a:rPr lang="en-US" sz="2200" dirty="0" err="1" smtClean="0">
                <a:latin typeface="Calibri" pitchFamily="34" charset="0"/>
                <a:cs typeface="Arial" pitchFamily="34" charset="0"/>
              </a:rPr>
              <a:t>J</a:t>
            </a:r>
            <a:r>
              <a:rPr lang="en-US" sz="2200" baseline="-25000" dirty="0" err="1" smtClean="0">
                <a:latin typeface="Calibri" pitchFamily="34" charset="0"/>
                <a:cs typeface="Arial" pitchFamily="34" charset="0"/>
              </a:rPr>
              <a:t>ij</a:t>
            </a:r>
            <a:r>
              <a:rPr lang="en-US" sz="2200" dirty="0" smtClean="0">
                <a:latin typeface="+mj-lt"/>
                <a:cs typeface="Arial" pitchFamily="34" charset="0"/>
              </a:rPr>
              <a:t> matrix, need </a:t>
            </a:r>
          </a:p>
          <a:p>
            <a:pPr fontAlgn="auto">
              <a:spcBef>
                <a:spcPts val="0"/>
              </a:spcBef>
              <a:spcAft>
                <a:spcPts val="0"/>
              </a:spcAft>
            </a:pPr>
            <a:r>
              <a:rPr lang="en-US" sz="2200" dirty="0" smtClean="0">
                <a:latin typeface="Arial" pitchFamily="34" charset="0"/>
                <a:cs typeface="Arial" pitchFamily="34" charset="0"/>
              </a:rPr>
              <a:t>~</a:t>
            </a:r>
            <a:r>
              <a:rPr lang="en-US" sz="2200" dirty="0" smtClean="0">
                <a:latin typeface="+mj-lt"/>
                <a:cs typeface="Arial" pitchFamily="34" charset="0"/>
              </a:rPr>
              <a:t>N</a:t>
            </a:r>
            <a:r>
              <a:rPr lang="en-US" sz="2200" baseline="30000" dirty="0" smtClean="0">
                <a:latin typeface="+mj-lt"/>
                <a:cs typeface="Arial" pitchFamily="34" charset="0"/>
              </a:rPr>
              <a:t>2 </a:t>
            </a:r>
            <a:r>
              <a:rPr lang="en-US" sz="2200" dirty="0" smtClean="0">
                <a:latin typeface="+mj-lt"/>
                <a:cs typeface="Arial" pitchFamily="34" charset="0"/>
              </a:rPr>
              <a:t>measurements of </a:t>
            </a:r>
            <a:r>
              <a:rPr lang="en-US" sz="2200" dirty="0" smtClean="0">
                <a:latin typeface="Symbol" pitchFamily="18" charset="2"/>
                <a:cs typeface="Arial" pitchFamily="34" charset="0"/>
              </a:rPr>
              <a:t>D</a:t>
            </a:r>
            <a:r>
              <a:rPr lang="en-US" sz="2200" dirty="0" smtClean="0">
                <a:latin typeface="+mj-lt"/>
                <a:cs typeface="Arial" pitchFamily="34" charset="0"/>
              </a:rPr>
              <a:t>E</a:t>
            </a:r>
          </a:p>
        </p:txBody>
      </p:sp>
      <p:sp>
        <p:nvSpPr>
          <p:cNvPr id="60" name="TextBox 59"/>
          <p:cNvSpPr txBox="1">
            <a:spLocks noChangeArrowheads="1"/>
          </p:cNvSpPr>
          <p:nvPr/>
        </p:nvSpPr>
        <p:spPr bwMode="auto">
          <a:xfrm>
            <a:off x="5562600" y="4648200"/>
            <a:ext cx="3489230" cy="800219"/>
          </a:xfrm>
          <a:prstGeom prst="rect">
            <a:avLst/>
          </a:prstGeom>
          <a:noFill/>
          <a:ln w="9525">
            <a:noFill/>
            <a:miter lim="800000"/>
            <a:headEnd/>
            <a:tailEnd/>
          </a:ln>
        </p:spPr>
        <p:txBody>
          <a:bodyPr wrap="square">
            <a:spAutoFit/>
          </a:bodyPr>
          <a:lstStyle/>
          <a:p>
            <a:pPr algn="ctr" fontAlgn="auto">
              <a:spcBef>
                <a:spcPts val="0"/>
              </a:spcBef>
              <a:spcAft>
                <a:spcPts val="0"/>
              </a:spcAft>
            </a:pPr>
            <a:r>
              <a:rPr lang="en-US" sz="2400" u="sng" dirty="0" smtClean="0">
                <a:solidFill>
                  <a:srgbClr val="0000FF"/>
                </a:solidFill>
                <a:latin typeface="+mj-lt"/>
                <a:cs typeface="Arial" pitchFamily="34" charset="0"/>
              </a:rPr>
              <a:t>Spectroscopy Method:</a:t>
            </a:r>
            <a:endParaRPr lang="en-US" sz="2400" dirty="0" smtClean="0">
              <a:solidFill>
                <a:srgbClr val="0000FF"/>
              </a:solidFill>
              <a:latin typeface="+mj-lt"/>
              <a:cs typeface="Arial" pitchFamily="34" charset="0"/>
            </a:endParaRPr>
          </a:p>
          <a:p>
            <a:pPr algn="ctr" fontAlgn="auto">
              <a:spcBef>
                <a:spcPts val="0"/>
              </a:spcBef>
              <a:spcAft>
                <a:spcPts val="0"/>
              </a:spcAft>
            </a:pPr>
            <a:r>
              <a:rPr lang="en-US" sz="2200" dirty="0" smtClean="0">
                <a:latin typeface="Arial" pitchFamily="34" charset="0"/>
                <a:cs typeface="Arial" pitchFamily="34" charset="0"/>
              </a:rPr>
              <a:t>~</a:t>
            </a:r>
            <a:r>
              <a:rPr lang="en-US" sz="2200" dirty="0" smtClean="0">
                <a:latin typeface="+mj-lt"/>
                <a:cs typeface="Arial" pitchFamily="34" charset="0"/>
              </a:rPr>
              <a:t>N levels for single scan</a:t>
            </a:r>
          </a:p>
        </p:txBody>
      </p:sp>
      <p:sp>
        <p:nvSpPr>
          <p:cNvPr id="62" name="TextBox 61"/>
          <p:cNvSpPr txBox="1">
            <a:spLocks noChangeArrowheads="1"/>
          </p:cNvSpPr>
          <p:nvPr/>
        </p:nvSpPr>
        <p:spPr bwMode="auto">
          <a:xfrm>
            <a:off x="5562601" y="5451157"/>
            <a:ext cx="3533898" cy="492443"/>
          </a:xfrm>
          <a:prstGeom prst="rect">
            <a:avLst/>
          </a:prstGeom>
          <a:noFill/>
          <a:ln w="25400">
            <a:solidFill>
              <a:srgbClr val="FF0000"/>
            </a:solidFill>
            <a:miter lim="800000"/>
            <a:headEnd/>
            <a:tailEnd/>
          </a:ln>
        </p:spPr>
        <p:txBody>
          <a:bodyPr wrap="square">
            <a:spAutoFit/>
          </a:bodyPr>
          <a:lstStyle/>
          <a:p>
            <a:pPr algn="ctr" fontAlgn="auto">
              <a:spcBef>
                <a:spcPts val="0"/>
              </a:spcBef>
              <a:spcAft>
                <a:spcPts val="0"/>
              </a:spcAft>
            </a:pPr>
            <a:r>
              <a:rPr lang="en-US" sz="2600" dirty="0" smtClean="0">
                <a:latin typeface="Arial" pitchFamily="34" charset="0"/>
                <a:cs typeface="Arial" pitchFamily="34" charset="0"/>
              </a:rPr>
              <a:t>~</a:t>
            </a:r>
            <a:r>
              <a:rPr lang="en-US" sz="2600" dirty="0" smtClean="0">
                <a:latin typeface="+mj-lt"/>
                <a:cs typeface="Arial" pitchFamily="34" charset="0"/>
              </a:rPr>
              <a:t>N</a:t>
            </a:r>
            <a:r>
              <a:rPr lang="en-US" sz="2600" baseline="30000" dirty="0" smtClean="0">
                <a:latin typeface="+mj-lt"/>
                <a:cs typeface="Arial" pitchFamily="34" charset="0"/>
              </a:rPr>
              <a:t>2 </a:t>
            </a:r>
            <a:r>
              <a:rPr lang="en-US" sz="2600" dirty="0" smtClean="0">
                <a:latin typeface="+mj-lt"/>
                <a:cs typeface="Arial" pitchFamily="34" charset="0"/>
              </a:rPr>
              <a:t>levels for </a:t>
            </a:r>
            <a:r>
              <a:rPr lang="en-US" sz="2600" dirty="0" smtClean="0">
                <a:latin typeface="Arial" pitchFamily="34" charset="0"/>
                <a:cs typeface="Arial" pitchFamily="34" charset="0"/>
              </a:rPr>
              <a:t>~</a:t>
            </a:r>
            <a:r>
              <a:rPr lang="en-US" sz="2600" dirty="0" smtClean="0">
                <a:latin typeface="+mj-lt"/>
                <a:cs typeface="Arial" pitchFamily="34" charset="0"/>
              </a:rPr>
              <a:t>N scans</a:t>
            </a:r>
          </a:p>
        </p:txBody>
      </p:sp>
      <p:grpSp>
        <p:nvGrpSpPr>
          <p:cNvPr id="3" name="Group 68"/>
          <p:cNvGrpSpPr/>
          <p:nvPr/>
        </p:nvGrpSpPr>
        <p:grpSpPr>
          <a:xfrm>
            <a:off x="0" y="1014484"/>
            <a:ext cx="5548312" cy="5843516"/>
            <a:chOff x="0" y="1014484"/>
            <a:chExt cx="5548312" cy="5843516"/>
          </a:xfrm>
        </p:grpSpPr>
        <p:pic>
          <p:nvPicPr>
            <p:cNvPr id="1661957" name="Picture 5"/>
            <p:cNvPicPr>
              <a:picLocks noChangeAspect="1" noChangeArrowheads="1"/>
            </p:cNvPicPr>
            <p:nvPr/>
          </p:nvPicPr>
          <p:blipFill>
            <a:blip r:embed="rId5"/>
            <a:srcRect/>
            <a:stretch>
              <a:fillRect/>
            </a:stretch>
          </p:blipFill>
          <p:spPr bwMode="auto">
            <a:xfrm>
              <a:off x="0" y="1014484"/>
              <a:ext cx="5548312" cy="5843516"/>
            </a:xfrm>
            <a:prstGeom prst="rect">
              <a:avLst/>
            </a:prstGeom>
            <a:noFill/>
            <a:ln w="9525">
              <a:noFill/>
              <a:miter lim="800000"/>
              <a:headEnd/>
              <a:tailEnd/>
            </a:ln>
            <a:effectLst/>
          </p:spPr>
        </p:pic>
        <p:sp>
          <p:nvSpPr>
            <p:cNvPr id="63" name="Rectangle 62"/>
            <p:cNvSpPr/>
            <p:nvPr/>
          </p:nvSpPr>
          <p:spPr>
            <a:xfrm>
              <a:off x="421575" y="37625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2362200" y="3774375"/>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4319650" y="378625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2028700" y="53340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a:off x="3429000" y="53340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1664004" name="Object 4"/>
          <p:cNvGraphicFramePr>
            <a:graphicFrameLocks noChangeAspect="1"/>
          </p:cNvGraphicFramePr>
          <p:nvPr/>
        </p:nvGraphicFramePr>
        <p:xfrm>
          <a:off x="5543550" y="2286000"/>
          <a:ext cx="3544888" cy="1114425"/>
        </p:xfrm>
        <a:graphic>
          <a:graphicData uri="http://schemas.openxmlformats.org/presentationml/2006/ole">
            <p:oleObj spid="_x0000_s1738754" name="Equation" r:id="rId6" imgW="1409400" imgH="482400" progId="Equation.3">
              <p:embed/>
            </p:oleObj>
          </a:graphicData>
        </a:graphic>
      </p:graphicFrame>
      <p:sp>
        <p:nvSpPr>
          <p:cNvPr id="22" name="TextBox 21"/>
          <p:cNvSpPr txBox="1">
            <a:spLocks noChangeArrowheads="1"/>
          </p:cNvSpPr>
          <p:nvPr/>
        </p:nvSpPr>
        <p:spPr bwMode="auto">
          <a:xfrm>
            <a:off x="457200" y="6321623"/>
            <a:ext cx="2286000" cy="307777"/>
          </a:xfrm>
          <a:prstGeom prst="rect">
            <a:avLst/>
          </a:prstGeom>
          <a:noFill/>
          <a:ln w="9525">
            <a:noFill/>
            <a:miter lim="800000"/>
            <a:headEnd/>
            <a:tailEnd/>
          </a:ln>
        </p:spPr>
        <p:txBody>
          <a:bodyPr wrap="square">
            <a:spAutoFit/>
          </a:bodyPr>
          <a:lstStyle/>
          <a:p>
            <a:pPr algn="ctr" fontAlgn="auto">
              <a:spcBef>
                <a:spcPts val="0"/>
              </a:spcBef>
              <a:spcAft>
                <a:spcPts val="0"/>
              </a:spcAft>
            </a:pPr>
            <a:r>
              <a:rPr lang="en-US" sz="1400" dirty="0" smtClean="0">
                <a:latin typeface="Helvetica" pitchFamily="34" charset="0"/>
                <a:cs typeface="Arial" pitchFamily="34" charset="0"/>
              </a:rPr>
              <a:t>Probe frequency (kHz)</a:t>
            </a:r>
          </a:p>
        </p:txBody>
      </p:sp>
      <p:sp>
        <p:nvSpPr>
          <p:cNvPr id="21" name="TextBox 20"/>
          <p:cNvSpPr txBox="1">
            <a:spLocks noChangeArrowheads="1"/>
          </p:cNvSpPr>
          <p:nvPr/>
        </p:nvSpPr>
        <p:spPr bwMode="auto">
          <a:xfrm>
            <a:off x="2971800" y="6324600"/>
            <a:ext cx="2286000" cy="307777"/>
          </a:xfrm>
          <a:prstGeom prst="rect">
            <a:avLst/>
          </a:prstGeom>
          <a:noFill/>
          <a:ln w="9525">
            <a:noFill/>
            <a:miter lim="800000"/>
            <a:headEnd/>
            <a:tailEnd/>
          </a:ln>
        </p:spPr>
        <p:txBody>
          <a:bodyPr wrap="square">
            <a:spAutoFit/>
          </a:bodyPr>
          <a:lstStyle/>
          <a:p>
            <a:pPr algn="ctr" fontAlgn="auto">
              <a:spcBef>
                <a:spcPts val="0"/>
              </a:spcBef>
              <a:spcAft>
                <a:spcPts val="0"/>
              </a:spcAft>
            </a:pPr>
            <a:r>
              <a:rPr lang="en-US" sz="1400" dirty="0" smtClean="0">
                <a:latin typeface="Helvetica" pitchFamily="34" charset="0"/>
                <a:cs typeface="Arial" pitchFamily="34" charset="0"/>
              </a:rPr>
              <a:t>Probe frequency (kHz)</a:t>
            </a:r>
          </a:p>
        </p:txBody>
      </p:sp>
    </p:spTree>
  </p:cSld>
  <p:clrMapOvr>
    <a:masterClrMapping/>
  </p:clrMapOvr>
  <p:transition advTm="3510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Measurement of Spin-Spin Couplings</a:t>
            </a:r>
            <a:endParaRPr lang="en-US" dirty="0"/>
          </a:p>
        </p:txBody>
      </p:sp>
      <p:sp>
        <p:nvSpPr>
          <p:cNvPr id="13" name="Rectangle 12"/>
          <p:cNvSpPr/>
          <p:nvPr/>
        </p:nvSpPr>
        <p:spPr>
          <a:xfrm>
            <a:off x="1044855" y="6172200"/>
            <a:ext cx="32766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1028700" y="6248400"/>
            <a:ext cx="3286125"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10"/>
          <p:cNvPicPr>
            <a:picLocks noChangeAspect="1" noChangeArrowheads="1"/>
          </p:cNvPicPr>
          <p:nvPr/>
        </p:nvPicPr>
        <p:blipFill>
          <a:blip r:embed="rId4"/>
          <a:srcRect/>
          <a:stretch>
            <a:fillRect/>
          </a:stretch>
        </p:blipFill>
        <p:spPr bwMode="auto">
          <a:xfrm>
            <a:off x="5867400" y="1143000"/>
            <a:ext cx="2895600" cy="1057573"/>
          </a:xfrm>
          <a:prstGeom prst="rect">
            <a:avLst/>
          </a:prstGeom>
          <a:noFill/>
          <a:ln w="9525">
            <a:noFill/>
            <a:miter lim="800000"/>
            <a:headEnd/>
            <a:tailEnd/>
          </a:ln>
          <a:effectLst/>
        </p:spPr>
      </p:pic>
      <p:sp>
        <p:nvSpPr>
          <p:cNvPr id="58" name="TextBox 57"/>
          <p:cNvSpPr txBox="1">
            <a:spLocks noChangeArrowheads="1"/>
          </p:cNvSpPr>
          <p:nvPr/>
        </p:nvSpPr>
        <p:spPr bwMode="auto">
          <a:xfrm>
            <a:off x="5638800" y="3581400"/>
            <a:ext cx="3429000" cy="769441"/>
          </a:xfrm>
          <a:prstGeom prst="rect">
            <a:avLst/>
          </a:prstGeom>
          <a:noFill/>
          <a:ln w="9525">
            <a:noFill/>
            <a:miter lim="800000"/>
            <a:headEnd/>
            <a:tailEnd/>
          </a:ln>
        </p:spPr>
        <p:txBody>
          <a:bodyPr wrap="square">
            <a:spAutoFit/>
          </a:bodyPr>
          <a:lstStyle/>
          <a:p>
            <a:pPr fontAlgn="auto">
              <a:spcBef>
                <a:spcPts val="0"/>
              </a:spcBef>
              <a:spcAft>
                <a:spcPts val="0"/>
              </a:spcAft>
            </a:pPr>
            <a:r>
              <a:rPr lang="en-US" sz="2200" dirty="0" smtClean="0">
                <a:latin typeface="Arial" pitchFamily="34" charset="0"/>
                <a:cs typeface="Arial" pitchFamily="34" charset="0"/>
              </a:rPr>
              <a:t>~</a:t>
            </a:r>
            <a:r>
              <a:rPr lang="en-US" sz="2200" dirty="0" smtClean="0">
                <a:latin typeface="+mj-lt"/>
                <a:cs typeface="Arial" pitchFamily="34" charset="0"/>
              </a:rPr>
              <a:t>N</a:t>
            </a:r>
            <a:r>
              <a:rPr lang="en-US" sz="2200" baseline="30000" dirty="0" smtClean="0">
                <a:latin typeface="+mj-lt"/>
                <a:cs typeface="Arial" pitchFamily="34" charset="0"/>
              </a:rPr>
              <a:t>2</a:t>
            </a:r>
            <a:r>
              <a:rPr lang="en-US" sz="2200" dirty="0" smtClean="0">
                <a:latin typeface="+mj-lt"/>
                <a:cs typeface="Arial" pitchFamily="34" charset="0"/>
              </a:rPr>
              <a:t> terms in </a:t>
            </a:r>
            <a:r>
              <a:rPr lang="en-US" sz="2200" dirty="0" err="1" smtClean="0">
                <a:latin typeface="Calibri" pitchFamily="34" charset="0"/>
                <a:cs typeface="Arial" pitchFamily="34" charset="0"/>
              </a:rPr>
              <a:t>J</a:t>
            </a:r>
            <a:r>
              <a:rPr lang="en-US" sz="2200" baseline="-25000" dirty="0" err="1" smtClean="0">
                <a:latin typeface="Calibri" pitchFamily="34" charset="0"/>
                <a:cs typeface="Arial" pitchFamily="34" charset="0"/>
              </a:rPr>
              <a:t>ij</a:t>
            </a:r>
            <a:r>
              <a:rPr lang="en-US" sz="2200" dirty="0" smtClean="0">
                <a:latin typeface="+mj-lt"/>
                <a:cs typeface="Arial" pitchFamily="34" charset="0"/>
              </a:rPr>
              <a:t> matrix, need </a:t>
            </a:r>
          </a:p>
          <a:p>
            <a:pPr fontAlgn="auto">
              <a:spcBef>
                <a:spcPts val="0"/>
              </a:spcBef>
              <a:spcAft>
                <a:spcPts val="0"/>
              </a:spcAft>
            </a:pPr>
            <a:r>
              <a:rPr lang="en-US" sz="2200" dirty="0" smtClean="0">
                <a:latin typeface="Arial" pitchFamily="34" charset="0"/>
                <a:cs typeface="Arial" pitchFamily="34" charset="0"/>
              </a:rPr>
              <a:t>~</a:t>
            </a:r>
            <a:r>
              <a:rPr lang="en-US" sz="2200" dirty="0" smtClean="0">
                <a:latin typeface="+mj-lt"/>
                <a:cs typeface="Arial" pitchFamily="34" charset="0"/>
              </a:rPr>
              <a:t>N</a:t>
            </a:r>
            <a:r>
              <a:rPr lang="en-US" sz="2200" baseline="30000" dirty="0" smtClean="0">
                <a:latin typeface="+mj-lt"/>
                <a:cs typeface="Arial" pitchFamily="34" charset="0"/>
              </a:rPr>
              <a:t>2 </a:t>
            </a:r>
            <a:r>
              <a:rPr lang="en-US" sz="2200" dirty="0" smtClean="0">
                <a:latin typeface="+mj-lt"/>
                <a:cs typeface="Arial" pitchFamily="34" charset="0"/>
              </a:rPr>
              <a:t>measurements of </a:t>
            </a:r>
            <a:r>
              <a:rPr lang="en-US" sz="2200" dirty="0" smtClean="0">
                <a:latin typeface="Symbol" pitchFamily="18" charset="2"/>
                <a:cs typeface="Arial" pitchFamily="34" charset="0"/>
              </a:rPr>
              <a:t>D</a:t>
            </a:r>
            <a:r>
              <a:rPr lang="en-US" sz="2200" dirty="0" smtClean="0">
                <a:latin typeface="+mj-lt"/>
                <a:cs typeface="Arial" pitchFamily="34" charset="0"/>
              </a:rPr>
              <a:t>E</a:t>
            </a:r>
          </a:p>
        </p:txBody>
      </p:sp>
      <p:sp>
        <p:nvSpPr>
          <p:cNvPr id="60" name="TextBox 59"/>
          <p:cNvSpPr txBox="1">
            <a:spLocks noChangeArrowheads="1"/>
          </p:cNvSpPr>
          <p:nvPr/>
        </p:nvSpPr>
        <p:spPr bwMode="auto">
          <a:xfrm>
            <a:off x="5562600" y="4648200"/>
            <a:ext cx="3489230" cy="800219"/>
          </a:xfrm>
          <a:prstGeom prst="rect">
            <a:avLst/>
          </a:prstGeom>
          <a:noFill/>
          <a:ln w="9525">
            <a:noFill/>
            <a:miter lim="800000"/>
            <a:headEnd/>
            <a:tailEnd/>
          </a:ln>
        </p:spPr>
        <p:txBody>
          <a:bodyPr wrap="square">
            <a:spAutoFit/>
          </a:bodyPr>
          <a:lstStyle/>
          <a:p>
            <a:pPr algn="ctr" fontAlgn="auto">
              <a:spcBef>
                <a:spcPts val="0"/>
              </a:spcBef>
              <a:spcAft>
                <a:spcPts val="0"/>
              </a:spcAft>
            </a:pPr>
            <a:r>
              <a:rPr lang="en-US" sz="2400" u="sng" dirty="0" smtClean="0">
                <a:solidFill>
                  <a:srgbClr val="0000FF"/>
                </a:solidFill>
                <a:latin typeface="+mj-lt"/>
                <a:cs typeface="Arial" pitchFamily="34" charset="0"/>
              </a:rPr>
              <a:t>Spectroscopy Method:</a:t>
            </a:r>
            <a:endParaRPr lang="en-US" sz="2400" dirty="0" smtClean="0">
              <a:solidFill>
                <a:srgbClr val="0000FF"/>
              </a:solidFill>
              <a:latin typeface="+mj-lt"/>
              <a:cs typeface="Arial" pitchFamily="34" charset="0"/>
            </a:endParaRPr>
          </a:p>
          <a:p>
            <a:pPr algn="ctr" fontAlgn="auto">
              <a:spcBef>
                <a:spcPts val="0"/>
              </a:spcBef>
              <a:spcAft>
                <a:spcPts val="0"/>
              </a:spcAft>
            </a:pPr>
            <a:r>
              <a:rPr lang="en-US" sz="2200" dirty="0" smtClean="0">
                <a:latin typeface="Arial" pitchFamily="34" charset="0"/>
                <a:cs typeface="Arial" pitchFamily="34" charset="0"/>
              </a:rPr>
              <a:t>~</a:t>
            </a:r>
            <a:r>
              <a:rPr lang="en-US" sz="2200" dirty="0" smtClean="0">
                <a:latin typeface="+mj-lt"/>
                <a:cs typeface="Arial" pitchFamily="34" charset="0"/>
              </a:rPr>
              <a:t>N levels for single scan</a:t>
            </a:r>
          </a:p>
        </p:txBody>
      </p:sp>
      <p:pic>
        <p:nvPicPr>
          <p:cNvPr id="1662979" name="Picture 3"/>
          <p:cNvPicPr>
            <a:picLocks noChangeAspect="1" noChangeArrowheads="1"/>
          </p:cNvPicPr>
          <p:nvPr/>
        </p:nvPicPr>
        <p:blipFill>
          <a:blip r:embed="rId5"/>
          <a:srcRect/>
          <a:stretch>
            <a:fillRect/>
          </a:stretch>
        </p:blipFill>
        <p:spPr bwMode="auto">
          <a:xfrm>
            <a:off x="381000" y="990600"/>
            <a:ext cx="4876800" cy="5670014"/>
          </a:xfrm>
          <a:prstGeom prst="rect">
            <a:avLst/>
          </a:prstGeom>
          <a:noFill/>
          <a:ln w="9525">
            <a:noFill/>
            <a:miter lim="800000"/>
            <a:headEnd/>
            <a:tailEnd/>
          </a:ln>
          <a:effectLst/>
        </p:spPr>
      </p:pic>
      <p:sp>
        <p:nvSpPr>
          <p:cNvPr id="18" name="TextBox 17"/>
          <p:cNvSpPr txBox="1">
            <a:spLocks noChangeArrowheads="1"/>
          </p:cNvSpPr>
          <p:nvPr/>
        </p:nvSpPr>
        <p:spPr bwMode="auto">
          <a:xfrm>
            <a:off x="5562601" y="5451157"/>
            <a:ext cx="3533898" cy="492443"/>
          </a:xfrm>
          <a:prstGeom prst="rect">
            <a:avLst/>
          </a:prstGeom>
          <a:noFill/>
          <a:ln w="25400">
            <a:solidFill>
              <a:srgbClr val="FF0000"/>
            </a:solidFill>
            <a:miter lim="800000"/>
            <a:headEnd/>
            <a:tailEnd/>
          </a:ln>
        </p:spPr>
        <p:txBody>
          <a:bodyPr wrap="square">
            <a:spAutoFit/>
          </a:bodyPr>
          <a:lstStyle/>
          <a:p>
            <a:pPr algn="ctr" fontAlgn="auto">
              <a:spcBef>
                <a:spcPts val="0"/>
              </a:spcBef>
              <a:spcAft>
                <a:spcPts val="0"/>
              </a:spcAft>
            </a:pPr>
            <a:r>
              <a:rPr lang="en-US" sz="2600" dirty="0" smtClean="0">
                <a:latin typeface="Arial" pitchFamily="34" charset="0"/>
                <a:cs typeface="Arial" pitchFamily="34" charset="0"/>
              </a:rPr>
              <a:t>~</a:t>
            </a:r>
            <a:r>
              <a:rPr lang="en-US" sz="2600" dirty="0" smtClean="0">
                <a:latin typeface="+mj-lt"/>
                <a:cs typeface="Arial" pitchFamily="34" charset="0"/>
              </a:rPr>
              <a:t>N</a:t>
            </a:r>
            <a:r>
              <a:rPr lang="en-US" sz="2600" baseline="30000" dirty="0" smtClean="0">
                <a:latin typeface="+mj-lt"/>
                <a:cs typeface="Arial" pitchFamily="34" charset="0"/>
              </a:rPr>
              <a:t>2 </a:t>
            </a:r>
            <a:r>
              <a:rPr lang="en-US" sz="2600" dirty="0" smtClean="0">
                <a:latin typeface="+mj-lt"/>
                <a:cs typeface="Arial" pitchFamily="34" charset="0"/>
              </a:rPr>
              <a:t>levels for </a:t>
            </a:r>
            <a:r>
              <a:rPr lang="en-US" sz="2600" dirty="0" smtClean="0">
                <a:latin typeface="Arial" pitchFamily="34" charset="0"/>
                <a:cs typeface="Arial" pitchFamily="34" charset="0"/>
              </a:rPr>
              <a:t>~</a:t>
            </a:r>
            <a:r>
              <a:rPr lang="en-US" sz="2600" dirty="0" smtClean="0">
                <a:latin typeface="+mj-lt"/>
                <a:cs typeface="Arial" pitchFamily="34" charset="0"/>
              </a:rPr>
              <a:t>N scans</a:t>
            </a:r>
          </a:p>
        </p:txBody>
      </p:sp>
      <p:graphicFrame>
        <p:nvGraphicFramePr>
          <p:cNvPr id="19" name="Object 4"/>
          <p:cNvGraphicFramePr>
            <a:graphicFrameLocks noChangeAspect="1"/>
          </p:cNvGraphicFramePr>
          <p:nvPr/>
        </p:nvGraphicFramePr>
        <p:xfrm>
          <a:off x="5543550" y="2286000"/>
          <a:ext cx="3544888" cy="1114425"/>
        </p:xfrm>
        <a:graphic>
          <a:graphicData uri="http://schemas.openxmlformats.org/presentationml/2006/ole">
            <p:oleObj spid="_x0000_s1662980" name="Equation" r:id="rId6" imgW="1409400" imgH="482400" progId="Equation.3">
              <p:embed/>
            </p:oleObj>
          </a:graphicData>
        </a:graphic>
      </p:graphicFrame>
      <p:sp>
        <p:nvSpPr>
          <p:cNvPr id="20" name="Rectangle 19"/>
          <p:cNvSpPr/>
          <p:nvPr/>
        </p:nvSpPr>
        <p:spPr>
          <a:xfrm>
            <a:off x="685800" y="38100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685800" y="10668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3962400" y="40386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3886200" y="12954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advTm="27768"/>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Spectroscopy at non-zero transverse field</a:t>
            </a:r>
            <a:endParaRPr lang="en-US" dirty="0"/>
          </a:p>
        </p:txBody>
      </p:sp>
      <p:sp>
        <p:nvSpPr>
          <p:cNvPr id="13" name="Rectangle 12"/>
          <p:cNvSpPr/>
          <p:nvPr/>
        </p:nvSpPr>
        <p:spPr>
          <a:xfrm>
            <a:off x="1044855" y="6172200"/>
            <a:ext cx="32766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1028700" y="6248400"/>
            <a:ext cx="3286125"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685800" y="38100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685800" y="10668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3962400" y="40386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3886200" y="12954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92675" name="Picture 3"/>
          <p:cNvPicPr>
            <a:picLocks noChangeAspect="1" noChangeArrowheads="1"/>
          </p:cNvPicPr>
          <p:nvPr/>
        </p:nvPicPr>
        <p:blipFill>
          <a:blip r:embed="rId3"/>
          <a:srcRect/>
          <a:stretch>
            <a:fillRect/>
          </a:stretch>
        </p:blipFill>
        <p:spPr bwMode="auto">
          <a:xfrm>
            <a:off x="0" y="1143000"/>
            <a:ext cx="5891269" cy="5257800"/>
          </a:xfrm>
          <a:prstGeom prst="rect">
            <a:avLst/>
          </a:prstGeom>
          <a:noFill/>
          <a:ln w="9525">
            <a:noFill/>
            <a:miter lim="800000"/>
            <a:headEnd/>
            <a:tailEnd/>
          </a:ln>
          <a:effectLst/>
        </p:spPr>
      </p:pic>
      <p:grpSp>
        <p:nvGrpSpPr>
          <p:cNvPr id="3" name="Group 28"/>
          <p:cNvGrpSpPr/>
          <p:nvPr/>
        </p:nvGrpSpPr>
        <p:grpSpPr>
          <a:xfrm>
            <a:off x="5943600" y="1447800"/>
            <a:ext cx="3009900" cy="1876425"/>
            <a:chOff x="5943600" y="1171575"/>
            <a:chExt cx="3009900" cy="1876425"/>
          </a:xfrm>
        </p:grpSpPr>
        <p:pic>
          <p:nvPicPr>
            <p:cNvPr id="1692676" name="Picture 4"/>
            <p:cNvPicPr>
              <a:picLocks noChangeAspect="1" noChangeArrowheads="1"/>
            </p:cNvPicPr>
            <p:nvPr/>
          </p:nvPicPr>
          <p:blipFill>
            <a:blip r:embed="rId4"/>
            <a:srcRect/>
            <a:stretch>
              <a:fillRect/>
            </a:stretch>
          </p:blipFill>
          <p:spPr bwMode="auto">
            <a:xfrm>
              <a:off x="5943600" y="1171575"/>
              <a:ext cx="3009900" cy="1876425"/>
            </a:xfrm>
            <a:prstGeom prst="rect">
              <a:avLst/>
            </a:prstGeom>
            <a:noFill/>
            <a:ln w="9525">
              <a:noFill/>
              <a:miter lim="800000"/>
              <a:headEnd/>
              <a:tailEnd/>
            </a:ln>
            <a:effectLst/>
          </p:spPr>
        </p:pic>
        <p:sp>
          <p:nvSpPr>
            <p:cNvPr id="25" name="Rectangle 24"/>
            <p:cNvSpPr/>
            <p:nvPr/>
          </p:nvSpPr>
          <p:spPr>
            <a:xfrm>
              <a:off x="6400800" y="22098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27"/>
          <p:cNvGrpSpPr/>
          <p:nvPr/>
        </p:nvGrpSpPr>
        <p:grpSpPr>
          <a:xfrm>
            <a:off x="5915025" y="4181475"/>
            <a:ext cx="3000375" cy="1762125"/>
            <a:chOff x="5915025" y="3419475"/>
            <a:chExt cx="3000375" cy="1762125"/>
          </a:xfrm>
        </p:grpSpPr>
        <p:pic>
          <p:nvPicPr>
            <p:cNvPr id="1692677" name="Picture 5"/>
            <p:cNvPicPr>
              <a:picLocks noChangeAspect="1" noChangeArrowheads="1"/>
            </p:cNvPicPr>
            <p:nvPr/>
          </p:nvPicPr>
          <p:blipFill>
            <a:blip r:embed="rId5"/>
            <a:srcRect/>
            <a:stretch>
              <a:fillRect/>
            </a:stretch>
          </p:blipFill>
          <p:spPr bwMode="auto">
            <a:xfrm>
              <a:off x="5915025" y="3419475"/>
              <a:ext cx="3000375" cy="1762125"/>
            </a:xfrm>
            <a:prstGeom prst="rect">
              <a:avLst/>
            </a:prstGeom>
            <a:noFill/>
            <a:ln w="9525">
              <a:noFill/>
              <a:miter lim="800000"/>
              <a:headEnd/>
              <a:tailEnd/>
            </a:ln>
            <a:effectLst/>
          </p:spPr>
        </p:pic>
        <p:sp>
          <p:nvSpPr>
            <p:cNvPr id="27" name="Rectangle 26"/>
            <p:cNvSpPr/>
            <p:nvPr/>
          </p:nvSpPr>
          <p:spPr>
            <a:xfrm>
              <a:off x="6477000" y="43909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1" name="Straight Connector 30"/>
          <p:cNvCxnSpPr/>
          <p:nvPr/>
        </p:nvCxnSpPr>
        <p:spPr>
          <a:xfrm rot="5400000">
            <a:off x="1333500" y="3543300"/>
            <a:ext cx="4648200" cy="1588"/>
          </a:xfrm>
          <a:prstGeom prst="line">
            <a:avLst/>
          </a:prstGeom>
          <a:ln w="38100">
            <a:solidFill>
              <a:schemeClr val="bg1"/>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2979"/>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Spectroscopy at non-zero transverse field</a:t>
            </a:r>
            <a:endParaRPr lang="en-US" dirty="0"/>
          </a:p>
        </p:txBody>
      </p:sp>
      <p:sp>
        <p:nvSpPr>
          <p:cNvPr id="13" name="Rectangle 12"/>
          <p:cNvSpPr/>
          <p:nvPr/>
        </p:nvSpPr>
        <p:spPr>
          <a:xfrm>
            <a:off x="1044855" y="6172200"/>
            <a:ext cx="32766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1028700" y="6248400"/>
            <a:ext cx="3286125"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685800" y="38100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685800" y="10668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3962400" y="40386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3886200" y="12954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92675" name="Picture 3"/>
          <p:cNvPicPr>
            <a:picLocks noChangeAspect="1" noChangeArrowheads="1"/>
          </p:cNvPicPr>
          <p:nvPr/>
        </p:nvPicPr>
        <p:blipFill>
          <a:blip r:embed="rId3"/>
          <a:srcRect/>
          <a:stretch>
            <a:fillRect/>
          </a:stretch>
        </p:blipFill>
        <p:spPr bwMode="auto">
          <a:xfrm>
            <a:off x="0" y="1143000"/>
            <a:ext cx="5891269" cy="5257800"/>
          </a:xfrm>
          <a:prstGeom prst="rect">
            <a:avLst/>
          </a:prstGeom>
          <a:noFill/>
          <a:ln w="9525">
            <a:noFill/>
            <a:miter lim="800000"/>
            <a:headEnd/>
            <a:tailEnd/>
          </a:ln>
          <a:effectLst/>
        </p:spPr>
      </p:pic>
      <p:grpSp>
        <p:nvGrpSpPr>
          <p:cNvPr id="29" name="Group 28"/>
          <p:cNvGrpSpPr/>
          <p:nvPr/>
        </p:nvGrpSpPr>
        <p:grpSpPr>
          <a:xfrm>
            <a:off x="5943600" y="1447800"/>
            <a:ext cx="3009900" cy="1876425"/>
            <a:chOff x="5943600" y="1171575"/>
            <a:chExt cx="3009900" cy="1876425"/>
          </a:xfrm>
        </p:grpSpPr>
        <p:pic>
          <p:nvPicPr>
            <p:cNvPr id="1692676" name="Picture 4"/>
            <p:cNvPicPr>
              <a:picLocks noChangeAspect="1" noChangeArrowheads="1"/>
            </p:cNvPicPr>
            <p:nvPr/>
          </p:nvPicPr>
          <p:blipFill>
            <a:blip r:embed="rId4"/>
            <a:srcRect/>
            <a:stretch>
              <a:fillRect/>
            </a:stretch>
          </p:blipFill>
          <p:spPr bwMode="auto">
            <a:xfrm>
              <a:off x="5943600" y="1171575"/>
              <a:ext cx="3009900" cy="1876425"/>
            </a:xfrm>
            <a:prstGeom prst="rect">
              <a:avLst/>
            </a:prstGeom>
            <a:noFill/>
            <a:ln w="9525">
              <a:noFill/>
              <a:miter lim="800000"/>
              <a:headEnd/>
              <a:tailEnd/>
            </a:ln>
            <a:effectLst/>
          </p:spPr>
        </p:pic>
        <p:sp>
          <p:nvSpPr>
            <p:cNvPr id="25" name="Rectangle 24"/>
            <p:cNvSpPr/>
            <p:nvPr/>
          </p:nvSpPr>
          <p:spPr>
            <a:xfrm>
              <a:off x="6400800" y="22098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5915025" y="4181475"/>
            <a:ext cx="3000375" cy="1762125"/>
            <a:chOff x="5915025" y="3419475"/>
            <a:chExt cx="3000375" cy="1762125"/>
          </a:xfrm>
        </p:grpSpPr>
        <p:pic>
          <p:nvPicPr>
            <p:cNvPr id="1692677" name="Picture 5"/>
            <p:cNvPicPr>
              <a:picLocks noChangeAspect="1" noChangeArrowheads="1"/>
            </p:cNvPicPr>
            <p:nvPr/>
          </p:nvPicPr>
          <p:blipFill>
            <a:blip r:embed="rId5"/>
            <a:srcRect/>
            <a:stretch>
              <a:fillRect/>
            </a:stretch>
          </p:blipFill>
          <p:spPr bwMode="auto">
            <a:xfrm>
              <a:off x="5915025" y="3419475"/>
              <a:ext cx="3000375" cy="1762125"/>
            </a:xfrm>
            <a:prstGeom prst="rect">
              <a:avLst/>
            </a:prstGeom>
            <a:noFill/>
            <a:ln w="9525">
              <a:noFill/>
              <a:miter lim="800000"/>
              <a:headEnd/>
              <a:tailEnd/>
            </a:ln>
            <a:effectLst/>
          </p:spPr>
        </p:pic>
        <p:sp>
          <p:nvSpPr>
            <p:cNvPr id="27" name="Rectangle 26"/>
            <p:cNvSpPr/>
            <p:nvPr/>
          </p:nvSpPr>
          <p:spPr>
            <a:xfrm>
              <a:off x="6477000" y="43909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1" name="Straight Connector 30"/>
          <p:cNvCxnSpPr/>
          <p:nvPr/>
        </p:nvCxnSpPr>
        <p:spPr>
          <a:xfrm rot="5400000">
            <a:off x="1333500" y="3543300"/>
            <a:ext cx="4648200" cy="1588"/>
          </a:xfrm>
          <a:prstGeom prst="line">
            <a:avLst/>
          </a:prstGeom>
          <a:ln w="38100">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57200" y="3317557"/>
            <a:ext cx="8229600" cy="492443"/>
          </a:xfrm>
          <a:prstGeom prst="rect">
            <a:avLst/>
          </a:prstGeom>
          <a:solidFill>
            <a:schemeClr val="bg1"/>
          </a:solidFill>
          <a:ln w="50800">
            <a:solidFill>
              <a:schemeClr val="tx1"/>
            </a:solidFill>
          </a:ln>
        </p:spPr>
        <p:txBody>
          <a:bodyPr wrap="square" rtlCol="0">
            <a:spAutoFit/>
          </a:bodyPr>
          <a:lstStyle/>
          <a:p>
            <a:pPr marL="0" lvl="2" algn="ctr"/>
            <a:r>
              <a:rPr lang="en-US" sz="2600" dirty="0" smtClean="0">
                <a:latin typeface="Calibri" pitchFamily="34" charset="0"/>
                <a:cs typeface="Arial" pitchFamily="34" charset="0"/>
              </a:rPr>
              <a:t>Spectroscopy can measure (or constrain) </a:t>
            </a:r>
            <a:r>
              <a:rPr lang="en-US" sz="2600" dirty="0" smtClean="0">
                <a:solidFill>
                  <a:srgbClr val="0000FF"/>
                </a:solidFill>
                <a:latin typeface="Calibri" pitchFamily="34" charset="0"/>
                <a:cs typeface="Arial" pitchFamily="34" charset="0"/>
              </a:rPr>
              <a:t>critical gap</a:t>
            </a:r>
            <a:endParaRPr lang="en-US" dirty="0">
              <a:solidFill>
                <a:srgbClr val="0000FF"/>
              </a:solidFill>
            </a:endParaRPr>
          </a:p>
        </p:txBody>
      </p:sp>
    </p:spTree>
  </p:cSld>
  <p:clrMapOvr>
    <a:masterClrMapping/>
  </p:clrMapOvr>
  <p:transition advTm="32791"/>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ground to excited states</a:t>
            </a:r>
            <a:endParaRPr lang="en-US" dirty="0"/>
          </a:p>
        </p:txBody>
      </p:sp>
      <p:sp>
        <p:nvSpPr>
          <p:cNvPr id="5" name="TextBox 4"/>
          <p:cNvSpPr txBox="1"/>
          <p:nvPr/>
        </p:nvSpPr>
        <p:spPr>
          <a:xfrm>
            <a:off x="762000" y="1143000"/>
            <a:ext cx="7696200" cy="492443"/>
          </a:xfrm>
          <a:prstGeom prst="rect">
            <a:avLst/>
          </a:prstGeom>
          <a:solidFill>
            <a:schemeClr val="bg1"/>
          </a:solidFill>
          <a:ln w="25400">
            <a:solidFill>
              <a:schemeClr val="tx1"/>
            </a:solidFill>
          </a:ln>
        </p:spPr>
        <p:txBody>
          <a:bodyPr wrap="square" rtlCol="0">
            <a:spAutoFit/>
          </a:bodyPr>
          <a:lstStyle/>
          <a:p>
            <a:pPr marL="0" lvl="2" algn="ctr"/>
            <a:r>
              <a:rPr lang="en-US" sz="2600" dirty="0" smtClean="0">
                <a:latin typeface="Calibri" pitchFamily="34" charset="0"/>
                <a:cs typeface="Arial" pitchFamily="34" charset="0"/>
              </a:rPr>
              <a:t>Begin studying </a:t>
            </a:r>
            <a:r>
              <a:rPr lang="en-US" sz="2600" dirty="0" smtClean="0">
                <a:solidFill>
                  <a:srgbClr val="00B050"/>
                </a:solidFill>
                <a:latin typeface="Calibri" pitchFamily="34" charset="0"/>
                <a:cs typeface="Arial" pitchFamily="34" charset="0"/>
              </a:rPr>
              <a:t>excited states </a:t>
            </a:r>
            <a:r>
              <a:rPr lang="en-US" sz="2600" dirty="0" smtClean="0">
                <a:latin typeface="Calibri" pitchFamily="34" charset="0"/>
                <a:cs typeface="Arial" pitchFamily="34" charset="0"/>
              </a:rPr>
              <a:t>of our system</a:t>
            </a:r>
          </a:p>
        </p:txBody>
      </p:sp>
      <p:pic>
        <p:nvPicPr>
          <p:cNvPr id="6" name="Picture 5"/>
          <p:cNvPicPr>
            <a:picLocks noChangeAspect="1" noChangeArrowheads="1"/>
          </p:cNvPicPr>
          <p:nvPr/>
        </p:nvPicPr>
        <p:blipFill>
          <a:blip r:embed="rId3" cstate="print"/>
          <a:srcRect/>
          <a:stretch>
            <a:fillRect/>
          </a:stretch>
        </p:blipFill>
        <p:spPr bwMode="auto">
          <a:xfrm>
            <a:off x="155448" y="1828800"/>
            <a:ext cx="4114800" cy="4915637"/>
          </a:xfrm>
          <a:prstGeom prst="rect">
            <a:avLst/>
          </a:prstGeom>
          <a:noFill/>
          <a:ln w="9525">
            <a:noFill/>
            <a:miter lim="800000"/>
            <a:headEnd/>
            <a:tailEnd/>
          </a:ln>
        </p:spPr>
      </p:pic>
      <p:sp>
        <p:nvSpPr>
          <p:cNvPr id="9" name="Content Placeholder 2"/>
          <p:cNvSpPr>
            <a:spLocks noGrp="1"/>
          </p:cNvSpPr>
          <p:nvPr>
            <p:ph idx="1"/>
          </p:nvPr>
        </p:nvSpPr>
        <p:spPr>
          <a:xfrm>
            <a:off x="4267200" y="1905000"/>
            <a:ext cx="4419600" cy="4800600"/>
          </a:xfrm>
        </p:spPr>
        <p:txBody>
          <a:bodyPr/>
          <a:lstStyle/>
          <a:p>
            <a:r>
              <a:rPr lang="en-US" dirty="0" smtClean="0"/>
              <a:t>Difficult (impossible?) to calculate excited state behavior for N &gt; 20-30</a:t>
            </a:r>
          </a:p>
          <a:p>
            <a:r>
              <a:rPr lang="en-US" dirty="0" smtClean="0"/>
              <a:t>Excited states are </a:t>
            </a:r>
            <a:r>
              <a:rPr lang="en-US" dirty="0" smtClean="0">
                <a:solidFill>
                  <a:srgbClr val="008000"/>
                </a:solidFill>
              </a:rPr>
              <a:t>interesting:</a:t>
            </a:r>
          </a:p>
          <a:p>
            <a:pPr lvl="1"/>
            <a:r>
              <a:rPr lang="en-US" dirty="0" smtClean="0"/>
              <a:t>Hamiltonian spectroscopy</a:t>
            </a:r>
          </a:p>
          <a:p>
            <a:pPr lvl="1"/>
            <a:r>
              <a:rPr lang="en-US" dirty="0" smtClean="0">
                <a:solidFill>
                  <a:srgbClr val="FF0000"/>
                </a:solidFill>
              </a:rPr>
              <a:t>Propagation of quantum correlations</a:t>
            </a:r>
          </a:p>
          <a:p>
            <a:pPr lvl="1"/>
            <a:r>
              <a:rPr lang="en-US" dirty="0" smtClean="0">
                <a:solidFill>
                  <a:schemeClr val="bg2">
                    <a:lumMod val="40000"/>
                    <a:lumOff val="60000"/>
                  </a:schemeClr>
                </a:solidFill>
              </a:rPr>
              <a:t>Non-equilibrium phase transitions</a:t>
            </a:r>
          </a:p>
          <a:p>
            <a:pPr lvl="1"/>
            <a:r>
              <a:rPr lang="en-US" dirty="0" err="1" smtClean="0">
                <a:solidFill>
                  <a:schemeClr val="bg2">
                    <a:lumMod val="40000"/>
                    <a:lumOff val="60000"/>
                  </a:schemeClr>
                </a:solidFill>
              </a:rPr>
              <a:t>Thermalization</a:t>
            </a:r>
            <a:endParaRPr lang="en-US" dirty="0" smtClean="0">
              <a:solidFill>
                <a:schemeClr val="bg2">
                  <a:lumMod val="40000"/>
                  <a:lumOff val="60000"/>
                </a:schemeClr>
              </a:solidFill>
            </a:endParaRPr>
          </a:p>
        </p:txBody>
      </p:sp>
    </p:spTree>
  </p:cSld>
  <p:clrMapOvr>
    <a:masterClrMapping/>
  </p:clrMapOvr>
  <p:transition advTm="16069"/>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a:spLocks noGrp="1"/>
          </p:cNvSpPr>
          <p:nvPr>
            <p:ph type="title"/>
          </p:nvPr>
        </p:nvSpPr>
        <p:spPr>
          <a:xfrm>
            <a:off x="457200" y="152400"/>
            <a:ext cx="8229600" cy="563562"/>
          </a:xfrm>
        </p:spPr>
        <p:txBody>
          <a:bodyPr/>
          <a:lstStyle/>
          <a:p>
            <a:r>
              <a:rPr lang="en-US" dirty="0" smtClean="0"/>
              <a:t>Correlation Propagation with 11 ions</a:t>
            </a:r>
            <a:endParaRPr lang="en-US" dirty="0"/>
          </a:p>
        </p:txBody>
      </p:sp>
      <p:sp>
        <p:nvSpPr>
          <p:cNvPr id="11" name="TextBox 10"/>
          <p:cNvSpPr txBox="1">
            <a:spLocks noChangeArrowheads="1"/>
          </p:cNvSpPr>
          <p:nvPr/>
        </p:nvSpPr>
        <p:spPr bwMode="auto">
          <a:xfrm>
            <a:off x="152400" y="1295400"/>
            <a:ext cx="4172296" cy="461665"/>
          </a:xfrm>
          <a:prstGeom prst="rect">
            <a:avLst/>
          </a:prstGeom>
          <a:noFill/>
          <a:ln w="9525">
            <a:noFill/>
            <a:miter lim="800000"/>
            <a:headEnd/>
            <a:tailEnd/>
          </a:ln>
        </p:spPr>
        <p:txBody>
          <a:bodyPr wrap="none">
            <a:spAutoFit/>
          </a:bodyPr>
          <a:lstStyle/>
          <a:p>
            <a:pPr fontAlgn="auto">
              <a:spcBef>
                <a:spcPts val="0"/>
              </a:spcBef>
              <a:spcAft>
                <a:spcPts val="0"/>
              </a:spcAft>
            </a:pPr>
            <a:r>
              <a:rPr lang="en-US" sz="2400" dirty="0" smtClean="0">
                <a:solidFill>
                  <a:srgbClr val="FF0000"/>
                </a:solidFill>
                <a:latin typeface="+mj-lt"/>
                <a:cs typeface="Arial" pitchFamily="34" charset="0"/>
              </a:rPr>
              <a:t>Step 1</a:t>
            </a:r>
            <a:r>
              <a:rPr lang="en-US" sz="2400" dirty="0" smtClean="0">
                <a:solidFill>
                  <a:prstClr val="black"/>
                </a:solidFill>
                <a:latin typeface="+mj-lt"/>
                <a:cs typeface="Arial" pitchFamily="34" charset="0"/>
              </a:rPr>
              <a:t>: Initialize all spins along </a:t>
            </a:r>
            <a:r>
              <a:rPr lang="en-US" sz="2400" i="1" dirty="0" smtClean="0">
                <a:solidFill>
                  <a:prstClr val="black"/>
                </a:solidFill>
                <a:latin typeface="+mj-lt"/>
                <a:cs typeface="Arial" pitchFamily="34" charset="0"/>
              </a:rPr>
              <a:t>z</a:t>
            </a:r>
            <a:endParaRPr lang="en-US" sz="2400" i="1" dirty="0">
              <a:solidFill>
                <a:prstClr val="black"/>
              </a:solidFill>
              <a:latin typeface="+mj-lt"/>
              <a:cs typeface="Arial" pitchFamily="34" charset="0"/>
            </a:endParaRPr>
          </a:p>
        </p:txBody>
      </p:sp>
      <p:sp>
        <p:nvSpPr>
          <p:cNvPr id="34" name="TextBox 33"/>
          <p:cNvSpPr txBox="1">
            <a:spLocks noChangeArrowheads="1"/>
          </p:cNvSpPr>
          <p:nvPr/>
        </p:nvSpPr>
        <p:spPr bwMode="auto">
          <a:xfrm>
            <a:off x="152400" y="2209800"/>
            <a:ext cx="8331255" cy="461665"/>
          </a:xfrm>
          <a:prstGeom prst="rect">
            <a:avLst/>
          </a:prstGeom>
          <a:noFill/>
          <a:ln w="9525">
            <a:noFill/>
            <a:miter lim="800000"/>
            <a:headEnd/>
            <a:tailEnd/>
          </a:ln>
        </p:spPr>
        <p:txBody>
          <a:bodyPr wrap="none">
            <a:spAutoFit/>
          </a:bodyPr>
          <a:lstStyle/>
          <a:p>
            <a:pPr fontAlgn="auto">
              <a:spcBef>
                <a:spcPts val="0"/>
              </a:spcBef>
              <a:spcAft>
                <a:spcPts val="0"/>
              </a:spcAft>
            </a:pPr>
            <a:r>
              <a:rPr lang="en-US" sz="2400" dirty="0" smtClean="0">
                <a:solidFill>
                  <a:srgbClr val="FF0000"/>
                </a:solidFill>
                <a:latin typeface="+mj-lt"/>
                <a:cs typeface="Arial" pitchFamily="34" charset="0"/>
              </a:rPr>
              <a:t>Step 2</a:t>
            </a:r>
            <a:r>
              <a:rPr lang="en-US" sz="2400" dirty="0" smtClean="0">
                <a:solidFill>
                  <a:prstClr val="black"/>
                </a:solidFill>
                <a:latin typeface="+mj-lt"/>
                <a:cs typeface="Arial" pitchFamily="34" charset="0"/>
              </a:rPr>
              <a:t>: Quench to </a:t>
            </a:r>
            <a:r>
              <a:rPr lang="en-US" sz="2400" dirty="0" err="1" smtClean="0">
                <a:solidFill>
                  <a:prstClr val="black"/>
                </a:solidFill>
                <a:latin typeface="+mj-lt"/>
                <a:cs typeface="Arial" pitchFamily="34" charset="0"/>
              </a:rPr>
              <a:t>Ising</a:t>
            </a:r>
            <a:r>
              <a:rPr lang="en-US" sz="2400" dirty="0" smtClean="0">
                <a:solidFill>
                  <a:prstClr val="black"/>
                </a:solidFill>
                <a:latin typeface="+mj-lt"/>
                <a:cs typeface="Arial" pitchFamily="34" charset="0"/>
              </a:rPr>
              <a:t> or XY model at </a:t>
            </a:r>
            <a:r>
              <a:rPr lang="en-US" sz="2400" i="1" dirty="0" smtClean="0">
                <a:solidFill>
                  <a:prstClr val="black"/>
                </a:solidFill>
                <a:latin typeface="+mj-lt"/>
                <a:cs typeface="Arial" pitchFamily="34" charset="0"/>
              </a:rPr>
              <a:t>t = 0</a:t>
            </a:r>
            <a:r>
              <a:rPr lang="en-US" sz="2400" dirty="0" smtClean="0">
                <a:solidFill>
                  <a:prstClr val="black"/>
                </a:solidFill>
                <a:latin typeface="+mj-lt"/>
                <a:cs typeface="Arial" pitchFamily="34" charset="0"/>
              </a:rPr>
              <a:t> and let system evolve</a:t>
            </a:r>
            <a:endParaRPr lang="en-US" sz="2400" i="1" baseline="-25000" dirty="0">
              <a:solidFill>
                <a:srgbClr val="0000FF"/>
              </a:solidFill>
              <a:latin typeface="+mj-lt"/>
              <a:cs typeface="Times New Roman" pitchFamily="18" charset="0"/>
            </a:endParaRPr>
          </a:p>
        </p:txBody>
      </p:sp>
      <p:pic>
        <p:nvPicPr>
          <p:cNvPr id="1696771" name="Picture 3"/>
          <p:cNvPicPr>
            <a:picLocks noChangeAspect="1" noChangeArrowheads="1"/>
          </p:cNvPicPr>
          <p:nvPr/>
        </p:nvPicPr>
        <p:blipFill>
          <a:blip r:embed="rId4"/>
          <a:srcRect/>
          <a:stretch>
            <a:fillRect/>
          </a:stretch>
        </p:blipFill>
        <p:spPr bwMode="auto">
          <a:xfrm>
            <a:off x="381000" y="3352800"/>
            <a:ext cx="3028950" cy="968977"/>
          </a:xfrm>
          <a:prstGeom prst="rect">
            <a:avLst/>
          </a:prstGeom>
          <a:noFill/>
          <a:ln w="9525">
            <a:noFill/>
            <a:miter lim="800000"/>
            <a:headEnd/>
            <a:tailEnd/>
          </a:ln>
          <a:effectLst/>
        </p:spPr>
      </p:pic>
      <p:pic>
        <p:nvPicPr>
          <p:cNvPr id="1696772" name="Picture 4"/>
          <p:cNvPicPr>
            <a:picLocks noChangeAspect="1" noChangeArrowheads="1"/>
          </p:cNvPicPr>
          <p:nvPr/>
        </p:nvPicPr>
        <p:blipFill>
          <a:blip r:embed="rId5"/>
          <a:srcRect/>
          <a:stretch>
            <a:fillRect/>
          </a:stretch>
        </p:blipFill>
        <p:spPr bwMode="auto">
          <a:xfrm>
            <a:off x="4419600" y="3352800"/>
            <a:ext cx="4467225" cy="988821"/>
          </a:xfrm>
          <a:prstGeom prst="rect">
            <a:avLst/>
          </a:prstGeom>
          <a:noFill/>
          <a:ln w="9525">
            <a:noFill/>
            <a:miter lim="800000"/>
            <a:headEnd/>
            <a:tailEnd/>
          </a:ln>
          <a:effectLst/>
        </p:spPr>
      </p:pic>
      <p:grpSp>
        <p:nvGrpSpPr>
          <p:cNvPr id="68" name="Group 9"/>
          <p:cNvGrpSpPr/>
          <p:nvPr/>
        </p:nvGrpSpPr>
        <p:grpSpPr>
          <a:xfrm>
            <a:off x="4495800" y="1295400"/>
            <a:ext cx="228600" cy="548640"/>
            <a:chOff x="5042848" y="5666096"/>
            <a:chExt cx="228600" cy="548640"/>
          </a:xfrm>
        </p:grpSpPr>
        <p:sp>
          <p:nvSpPr>
            <p:cNvPr id="69" name="Oval 68"/>
            <p:cNvSpPr/>
            <p:nvPr/>
          </p:nvSpPr>
          <p:spPr>
            <a:xfrm>
              <a:off x="5042848" y="579291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0" name="Straight Arrow Connector 69"/>
            <p:cNvCxnSpPr/>
            <p:nvPr/>
          </p:nvCxnSpPr>
          <p:spPr>
            <a:xfrm rot="10800000" flipV="1">
              <a:off x="5167013" y="566609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71" name="Group 9"/>
          <p:cNvGrpSpPr/>
          <p:nvPr/>
        </p:nvGrpSpPr>
        <p:grpSpPr>
          <a:xfrm>
            <a:off x="4876800" y="1295400"/>
            <a:ext cx="228600" cy="548640"/>
            <a:chOff x="5042848" y="5666096"/>
            <a:chExt cx="228600" cy="548640"/>
          </a:xfrm>
        </p:grpSpPr>
        <p:sp>
          <p:nvSpPr>
            <p:cNvPr id="72" name="Oval 71"/>
            <p:cNvSpPr/>
            <p:nvPr/>
          </p:nvSpPr>
          <p:spPr>
            <a:xfrm>
              <a:off x="5042848" y="579291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Arrow Connector 72"/>
            <p:cNvCxnSpPr/>
            <p:nvPr/>
          </p:nvCxnSpPr>
          <p:spPr>
            <a:xfrm rot="10800000" flipV="1">
              <a:off x="5167013" y="566609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74" name="Group 9"/>
          <p:cNvGrpSpPr/>
          <p:nvPr/>
        </p:nvGrpSpPr>
        <p:grpSpPr>
          <a:xfrm>
            <a:off x="5257800" y="1295400"/>
            <a:ext cx="228600" cy="548640"/>
            <a:chOff x="5042848" y="5666096"/>
            <a:chExt cx="228600" cy="548640"/>
          </a:xfrm>
        </p:grpSpPr>
        <p:sp>
          <p:nvSpPr>
            <p:cNvPr id="75" name="Oval 74"/>
            <p:cNvSpPr/>
            <p:nvPr/>
          </p:nvSpPr>
          <p:spPr>
            <a:xfrm>
              <a:off x="5042848" y="579291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 name="Straight Arrow Connector 75"/>
            <p:cNvCxnSpPr/>
            <p:nvPr/>
          </p:nvCxnSpPr>
          <p:spPr>
            <a:xfrm rot="10800000" flipV="1">
              <a:off x="5167013" y="566609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77" name="Group 9"/>
          <p:cNvGrpSpPr/>
          <p:nvPr/>
        </p:nvGrpSpPr>
        <p:grpSpPr>
          <a:xfrm>
            <a:off x="5638800" y="1295400"/>
            <a:ext cx="228600" cy="548640"/>
            <a:chOff x="5042848" y="5666096"/>
            <a:chExt cx="228600" cy="548640"/>
          </a:xfrm>
        </p:grpSpPr>
        <p:sp>
          <p:nvSpPr>
            <p:cNvPr id="78" name="Oval 77"/>
            <p:cNvSpPr/>
            <p:nvPr/>
          </p:nvSpPr>
          <p:spPr>
            <a:xfrm>
              <a:off x="5042848" y="579291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9" name="Straight Arrow Connector 78"/>
            <p:cNvCxnSpPr/>
            <p:nvPr/>
          </p:nvCxnSpPr>
          <p:spPr>
            <a:xfrm rot="10800000" flipV="1">
              <a:off x="5167013" y="566609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80" name="Group 9"/>
          <p:cNvGrpSpPr/>
          <p:nvPr/>
        </p:nvGrpSpPr>
        <p:grpSpPr>
          <a:xfrm>
            <a:off x="6019800" y="1295400"/>
            <a:ext cx="228600" cy="548640"/>
            <a:chOff x="5042848" y="5666096"/>
            <a:chExt cx="228600" cy="548640"/>
          </a:xfrm>
        </p:grpSpPr>
        <p:sp>
          <p:nvSpPr>
            <p:cNvPr id="81" name="Oval 80"/>
            <p:cNvSpPr/>
            <p:nvPr/>
          </p:nvSpPr>
          <p:spPr>
            <a:xfrm>
              <a:off x="5042848" y="579291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2" name="Straight Arrow Connector 81"/>
            <p:cNvCxnSpPr/>
            <p:nvPr/>
          </p:nvCxnSpPr>
          <p:spPr>
            <a:xfrm rot="10800000" flipV="1">
              <a:off x="5167013" y="566609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83" name="Group 9"/>
          <p:cNvGrpSpPr/>
          <p:nvPr/>
        </p:nvGrpSpPr>
        <p:grpSpPr>
          <a:xfrm>
            <a:off x="6400800" y="1295400"/>
            <a:ext cx="228600" cy="548640"/>
            <a:chOff x="5042848" y="5666096"/>
            <a:chExt cx="228600" cy="548640"/>
          </a:xfrm>
        </p:grpSpPr>
        <p:sp>
          <p:nvSpPr>
            <p:cNvPr id="84" name="Oval 83"/>
            <p:cNvSpPr/>
            <p:nvPr/>
          </p:nvSpPr>
          <p:spPr>
            <a:xfrm>
              <a:off x="5042848" y="579291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5" name="Straight Arrow Connector 84"/>
            <p:cNvCxnSpPr/>
            <p:nvPr/>
          </p:nvCxnSpPr>
          <p:spPr>
            <a:xfrm rot="10800000" flipV="1">
              <a:off x="5167013" y="566609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86" name="Group 9"/>
          <p:cNvGrpSpPr/>
          <p:nvPr/>
        </p:nvGrpSpPr>
        <p:grpSpPr>
          <a:xfrm>
            <a:off x="6781800" y="1295400"/>
            <a:ext cx="228600" cy="548640"/>
            <a:chOff x="5042848" y="5666096"/>
            <a:chExt cx="228600" cy="548640"/>
          </a:xfrm>
        </p:grpSpPr>
        <p:sp>
          <p:nvSpPr>
            <p:cNvPr id="87" name="Oval 86"/>
            <p:cNvSpPr/>
            <p:nvPr/>
          </p:nvSpPr>
          <p:spPr>
            <a:xfrm>
              <a:off x="5042848" y="579291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8" name="Straight Arrow Connector 87"/>
            <p:cNvCxnSpPr/>
            <p:nvPr/>
          </p:nvCxnSpPr>
          <p:spPr>
            <a:xfrm rot="10800000" flipV="1">
              <a:off x="5167013" y="566609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89" name="Group 9"/>
          <p:cNvGrpSpPr/>
          <p:nvPr/>
        </p:nvGrpSpPr>
        <p:grpSpPr>
          <a:xfrm>
            <a:off x="7162800" y="1295400"/>
            <a:ext cx="228600" cy="548640"/>
            <a:chOff x="5042848" y="5666096"/>
            <a:chExt cx="228600" cy="548640"/>
          </a:xfrm>
        </p:grpSpPr>
        <p:sp>
          <p:nvSpPr>
            <p:cNvPr id="90" name="Oval 89"/>
            <p:cNvSpPr/>
            <p:nvPr/>
          </p:nvSpPr>
          <p:spPr>
            <a:xfrm>
              <a:off x="5042848" y="579291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1" name="Straight Arrow Connector 90"/>
            <p:cNvCxnSpPr/>
            <p:nvPr/>
          </p:nvCxnSpPr>
          <p:spPr>
            <a:xfrm rot="10800000" flipV="1">
              <a:off x="5167013" y="566609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92" name="Group 9"/>
          <p:cNvGrpSpPr/>
          <p:nvPr/>
        </p:nvGrpSpPr>
        <p:grpSpPr>
          <a:xfrm>
            <a:off x="7543800" y="1295400"/>
            <a:ext cx="228600" cy="548640"/>
            <a:chOff x="5042848" y="5666096"/>
            <a:chExt cx="228600" cy="548640"/>
          </a:xfrm>
        </p:grpSpPr>
        <p:sp>
          <p:nvSpPr>
            <p:cNvPr id="93" name="Oval 92"/>
            <p:cNvSpPr/>
            <p:nvPr/>
          </p:nvSpPr>
          <p:spPr>
            <a:xfrm>
              <a:off x="5042848" y="579291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4" name="Straight Arrow Connector 93"/>
            <p:cNvCxnSpPr/>
            <p:nvPr/>
          </p:nvCxnSpPr>
          <p:spPr>
            <a:xfrm rot="10800000" flipV="1">
              <a:off x="5167013" y="566609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95" name="Group 9"/>
          <p:cNvGrpSpPr/>
          <p:nvPr/>
        </p:nvGrpSpPr>
        <p:grpSpPr>
          <a:xfrm>
            <a:off x="7924800" y="1295400"/>
            <a:ext cx="228600" cy="548640"/>
            <a:chOff x="5042848" y="5666096"/>
            <a:chExt cx="228600" cy="548640"/>
          </a:xfrm>
        </p:grpSpPr>
        <p:sp>
          <p:nvSpPr>
            <p:cNvPr id="96" name="Oval 95"/>
            <p:cNvSpPr/>
            <p:nvPr/>
          </p:nvSpPr>
          <p:spPr>
            <a:xfrm>
              <a:off x="5042848" y="579291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7" name="Straight Arrow Connector 96"/>
            <p:cNvCxnSpPr/>
            <p:nvPr/>
          </p:nvCxnSpPr>
          <p:spPr>
            <a:xfrm rot="10800000" flipV="1">
              <a:off x="5167013" y="566609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98" name="Group 9"/>
          <p:cNvGrpSpPr/>
          <p:nvPr/>
        </p:nvGrpSpPr>
        <p:grpSpPr>
          <a:xfrm>
            <a:off x="8305800" y="1295400"/>
            <a:ext cx="228600" cy="548640"/>
            <a:chOff x="5042848" y="5666096"/>
            <a:chExt cx="228600" cy="548640"/>
          </a:xfrm>
        </p:grpSpPr>
        <p:sp>
          <p:nvSpPr>
            <p:cNvPr id="99" name="Oval 98"/>
            <p:cNvSpPr/>
            <p:nvPr/>
          </p:nvSpPr>
          <p:spPr>
            <a:xfrm>
              <a:off x="5042848" y="579291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0" name="Straight Arrow Connector 99"/>
            <p:cNvCxnSpPr/>
            <p:nvPr/>
          </p:nvCxnSpPr>
          <p:spPr>
            <a:xfrm rot="10800000" flipV="1">
              <a:off x="5167013" y="566609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cxnSp>
        <p:nvCxnSpPr>
          <p:cNvPr id="104" name="Straight Arrow Connector 103"/>
          <p:cNvCxnSpPr/>
          <p:nvPr/>
        </p:nvCxnSpPr>
        <p:spPr>
          <a:xfrm rot="5400000">
            <a:off x="2171700" y="2705100"/>
            <a:ext cx="609600" cy="533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a:off x="3733800" y="2667000"/>
            <a:ext cx="762000" cy="685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150" name="Group 149"/>
          <p:cNvGrpSpPr/>
          <p:nvPr/>
        </p:nvGrpSpPr>
        <p:grpSpPr>
          <a:xfrm>
            <a:off x="152400" y="4556760"/>
            <a:ext cx="8382000" cy="624840"/>
            <a:chOff x="152400" y="4556760"/>
            <a:chExt cx="8382000" cy="624840"/>
          </a:xfrm>
        </p:grpSpPr>
        <p:sp>
          <p:nvSpPr>
            <p:cNvPr id="39" name="TextBox 38"/>
            <p:cNvSpPr txBox="1">
              <a:spLocks noChangeArrowheads="1"/>
            </p:cNvSpPr>
            <p:nvPr/>
          </p:nvSpPr>
          <p:spPr bwMode="auto">
            <a:xfrm>
              <a:off x="152400" y="4643735"/>
              <a:ext cx="4224875" cy="461665"/>
            </a:xfrm>
            <a:prstGeom prst="rect">
              <a:avLst/>
            </a:prstGeom>
            <a:noFill/>
            <a:ln w="9525">
              <a:noFill/>
              <a:miter lim="800000"/>
              <a:headEnd/>
              <a:tailEnd/>
            </a:ln>
          </p:spPr>
          <p:txBody>
            <a:bodyPr wrap="none">
              <a:spAutoFit/>
            </a:bodyPr>
            <a:lstStyle/>
            <a:p>
              <a:pPr fontAlgn="auto">
                <a:spcBef>
                  <a:spcPts val="0"/>
                </a:spcBef>
                <a:spcAft>
                  <a:spcPts val="0"/>
                </a:spcAft>
              </a:pPr>
              <a:r>
                <a:rPr lang="en-US" sz="2400" dirty="0" smtClean="0">
                  <a:solidFill>
                    <a:srgbClr val="FF0000"/>
                  </a:solidFill>
                  <a:latin typeface="+mj-lt"/>
                  <a:cs typeface="Arial" pitchFamily="34" charset="0"/>
                </a:rPr>
                <a:t>Step 3</a:t>
              </a:r>
              <a:r>
                <a:rPr lang="en-US" sz="2400" dirty="0" smtClean="0">
                  <a:solidFill>
                    <a:prstClr val="black"/>
                  </a:solidFill>
                  <a:latin typeface="+mj-lt"/>
                  <a:cs typeface="Arial" pitchFamily="34" charset="0"/>
                </a:rPr>
                <a:t>: Measure all spins along z</a:t>
              </a:r>
              <a:endParaRPr lang="en-US" sz="2400" dirty="0">
                <a:solidFill>
                  <a:prstClr val="black"/>
                </a:solidFill>
                <a:latin typeface="+mj-lt"/>
                <a:cs typeface="Arial" pitchFamily="34" charset="0"/>
              </a:endParaRPr>
            </a:p>
          </p:txBody>
        </p:sp>
        <p:grpSp>
          <p:nvGrpSpPr>
            <p:cNvPr id="23" name="Group 5"/>
            <p:cNvGrpSpPr/>
            <p:nvPr/>
          </p:nvGrpSpPr>
          <p:grpSpPr>
            <a:xfrm>
              <a:off x="4876800" y="4556760"/>
              <a:ext cx="228600" cy="548640"/>
              <a:chOff x="4433248" y="5588186"/>
              <a:chExt cx="228600" cy="548640"/>
            </a:xfrm>
          </p:grpSpPr>
          <p:sp>
            <p:nvSpPr>
              <p:cNvPr id="41" name="Oval 40"/>
              <p:cNvSpPr/>
              <p:nvPr/>
            </p:nvSpPr>
            <p:spPr>
              <a:xfrm>
                <a:off x="4433248" y="5791200"/>
                <a:ext cx="228600" cy="228600"/>
              </a:xfrm>
              <a:prstGeom prst="ellipse">
                <a:avLst/>
              </a:prstGeom>
              <a:solidFill>
                <a:srgbClr val="004BE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Arrow Connector 52"/>
              <p:cNvCxnSpPr/>
              <p:nvPr/>
            </p:nvCxnSpPr>
            <p:spPr>
              <a:xfrm flipV="1">
                <a:off x="4547888" y="558818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9" name="Group 56"/>
            <p:cNvGrpSpPr/>
            <p:nvPr/>
          </p:nvGrpSpPr>
          <p:grpSpPr>
            <a:xfrm>
              <a:off x="6019800" y="4556760"/>
              <a:ext cx="228600" cy="548640"/>
              <a:chOff x="4433248" y="5588186"/>
              <a:chExt cx="228600" cy="548640"/>
            </a:xfrm>
          </p:grpSpPr>
          <p:sp>
            <p:nvSpPr>
              <p:cNvPr id="58" name="Oval 57"/>
              <p:cNvSpPr/>
              <p:nvPr/>
            </p:nvSpPr>
            <p:spPr>
              <a:xfrm>
                <a:off x="4433248" y="5791200"/>
                <a:ext cx="228600" cy="228600"/>
              </a:xfrm>
              <a:prstGeom prst="ellipse">
                <a:avLst/>
              </a:prstGeom>
              <a:solidFill>
                <a:srgbClr val="004BE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Arrow Connector 58"/>
              <p:cNvCxnSpPr/>
              <p:nvPr/>
            </p:nvCxnSpPr>
            <p:spPr>
              <a:xfrm flipV="1">
                <a:off x="4547888" y="558818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35" name="Group 62"/>
            <p:cNvGrpSpPr/>
            <p:nvPr/>
          </p:nvGrpSpPr>
          <p:grpSpPr>
            <a:xfrm>
              <a:off x="7543800" y="4572000"/>
              <a:ext cx="228600" cy="548640"/>
              <a:chOff x="4433248" y="5588186"/>
              <a:chExt cx="228600" cy="548640"/>
            </a:xfrm>
          </p:grpSpPr>
          <p:sp>
            <p:nvSpPr>
              <p:cNvPr id="64" name="Oval 63"/>
              <p:cNvSpPr/>
              <p:nvPr/>
            </p:nvSpPr>
            <p:spPr>
              <a:xfrm>
                <a:off x="4433248" y="5791200"/>
                <a:ext cx="228600" cy="228600"/>
              </a:xfrm>
              <a:prstGeom prst="ellipse">
                <a:avLst/>
              </a:prstGeom>
              <a:solidFill>
                <a:srgbClr val="004BE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Straight Arrow Connector 64"/>
              <p:cNvCxnSpPr/>
              <p:nvPr/>
            </p:nvCxnSpPr>
            <p:spPr>
              <a:xfrm flipV="1">
                <a:off x="4547888" y="558818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16" name="Group 9"/>
            <p:cNvGrpSpPr/>
            <p:nvPr/>
          </p:nvGrpSpPr>
          <p:grpSpPr>
            <a:xfrm>
              <a:off x="4495800" y="4632960"/>
              <a:ext cx="228600" cy="548640"/>
              <a:chOff x="5042848" y="5666096"/>
              <a:chExt cx="228600" cy="548640"/>
            </a:xfrm>
          </p:grpSpPr>
          <p:sp>
            <p:nvSpPr>
              <p:cNvPr id="117" name="Oval 116"/>
              <p:cNvSpPr/>
              <p:nvPr/>
            </p:nvSpPr>
            <p:spPr>
              <a:xfrm>
                <a:off x="5042848" y="579291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8" name="Straight Arrow Connector 117"/>
              <p:cNvCxnSpPr/>
              <p:nvPr/>
            </p:nvCxnSpPr>
            <p:spPr>
              <a:xfrm rot="10800000" flipV="1">
                <a:off x="5167013" y="566609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22" name="Group 9"/>
            <p:cNvGrpSpPr/>
            <p:nvPr/>
          </p:nvGrpSpPr>
          <p:grpSpPr>
            <a:xfrm>
              <a:off x="5257800" y="4632960"/>
              <a:ext cx="228600" cy="548640"/>
              <a:chOff x="5042848" y="5666096"/>
              <a:chExt cx="228600" cy="548640"/>
            </a:xfrm>
          </p:grpSpPr>
          <p:sp>
            <p:nvSpPr>
              <p:cNvPr id="123" name="Oval 122"/>
              <p:cNvSpPr/>
              <p:nvPr/>
            </p:nvSpPr>
            <p:spPr>
              <a:xfrm>
                <a:off x="5042848" y="579291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4" name="Straight Arrow Connector 123"/>
              <p:cNvCxnSpPr/>
              <p:nvPr/>
            </p:nvCxnSpPr>
            <p:spPr>
              <a:xfrm rot="10800000" flipV="1">
                <a:off x="5167013" y="566609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25" name="Group 9"/>
            <p:cNvGrpSpPr/>
            <p:nvPr/>
          </p:nvGrpSpPr>
          <p:grpSpPr>
            <a:xfrm>
              <a:off x="5638800" y="4632960"/>
              <a:ext cx="228600" cy="548640"/>
              <a:chOff x="5042848" y="5666096"/>
              <a:chExt cx="228600" cy="548640"/>
            </a:xfrm>
          </p:grpSpPr>
          <p:sp>
            <p:nvSpPr>
              <p:cNvPr id="126" name="Oval 125"/>
              <p:cNvSpPr/>
              <p:nvPr/>
            </p:nvSpPr>
            <p:spPr>
              <a:xfrm>
                <a:off x="5042848" y="579291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7" name="Straight Arrow Connector 126"/>
              <p:cNvCxnSpPr/>
              <p:nvPr/>
            </p:nvCxnSpPr>
            <p:spPr>
              <a:xfrm rot="10800000" flipV="1">
                <a:off x="5167013" y="566609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31" name="Group 9"/>
            <p:cNvGrpSpPr/>
            <p:nvPr/>
          </p:nvGrpSpPr>
          <p:grpSpPr>
            <a:xfrm>
              <a:off x="6400800" y="4632960"/>
              <a:ext cx="228600" cy="548640"/>
              <a:chOff x="5042848" y="5666096"/>
              <a:chExt cx="228600" cy="548640"/>
            </a:xfrm>
          </p:grpSpPr>
          <p:sp>
            <p:nvSpPr>
              <p:cNvPr id="132" name="Oval 131"/>
              <p:cNvSpPr/>
              <p:nvPr/>
            </p:nvSpPr>
            <p:spPr>
              <a:xfrm>
                <a:off x="5042848" y="579291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3" name="Straight Arrow Connector 132"/>
              <p:cNvCxnSpPr/>
              <p:nvPr/>
            </p:nvCxnSpPr>
            <p:spPr>
              <a:xfrm rot="10800000" flipV="1">
                <a:off x="5167013" y="566609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34" name="Group 9"/>
            <p:cNvGrpSpPr/>
            <p:nvPr/>
          </p:nvGrpSpPr>
          <p:grpSpPr>
            <a:xfrm>
              <a:off x="6781800" y="4632960"/>
              <a:ext cx="228600" cy="548640"/>
              <a:chOff x="5042848" y="5666096"/>
              <a:chExt cx="228600" cy="548640"/>
            </a:xfrm>
          </p:grpSpPr>
          <p:sp>
            <p:nvSpPr>
              <p:cNvPr id="135" name="Oval 134"/>
              <p:cNvSpPr/>
              <p:nvPr/>
            </p:nvSpPr>
            <p:spPr>
              <a:xfrm>
                <a:off x="5042848" y="579291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6" name="Straight Arrow Connector 135"/>
              <p:cNvCxnSpPr/>
              <p:nvPr/>
            </p:nvCxnSpPr>
            <p:spPr>
              <a:xfrm rot="10800000" flipV="1">
                <a:off x="5167013" y="566609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37" name="Group 9"/>
            <p:cNvGrpSpPr/>
            <p:nvPr/>
          </p:nvGrpSpPr>
          <p:grpSpPr>
            <a:xfrm>
              <a:off x="7162800" y="4632960"/>
              <a:ext cx="228600" cy="548640"/>
              <a:chOff x="5042848" y="5666096"/>
              <a:chExt cx="228600" cy="548640"/>
            </a:xfrm>
          </p:grpSpPr>
          <p:sp>
            <p:nvSpPr>
              <p:cNvPr id="138" name="Oval 137"/>
              <p:cNvSpPr/>
              <p:nvPr/>
            </p:nvSpPr>
            <p:spPr>
              <a:xfrm>
                <a:off x="5042848" y="579291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9" name="Straight Arrow Connector 138"/>
              <p:cNvCxnSpPr/>
              <p:nvPr/>
            </p:nvCxnSpPr>
            <p:spPr>
              <a:xfrm rot="10800000" flipV="1">
                <a:off x="5167013" y="566609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43" name="Group 9"/>
            <p:cNvGrpSpPr/>
            <p:nvPr/>
          </p:nvGrpSpPr>
          <p:grpSpPr>
            <a:xfrm>
              <a:off x="7924800" y="4632960"/>
              <a:ext cx="228600" cy="548640"/>
              <a:chOff x="5042848" y="5666096"/>
              <a:chExt cx="228600" cy="548640"/>
            </a:xfrm>
          </p:grpSpPr>
          <p:sp>
            <p:nvSpPr>
              <p:cNvPr id="144" name="Oval 143"/>
              <p:cNvSpPr/>
              <p:nvPr/>
            </p:nvSpPr>
            <p:spPr>
              <a:xfrm>
                <a:off x="5042848" y="579291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5" name="Straight Arrow Connector 144"/>
              <p:cNvCxnSpPr/>
              <p:nvPr/>
            </p:nvCxnSpPr>
            <p:spPr>
              <a:xfrm rot="10800000" flipV="1">
                <a:off x="5167013" y="566609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46" name="Group 9"/>
            <p:cNvGrpSpPr/>
            <p:nvPr/>
          </p:nvGrpSpPr>
          <p:grpSpPr>
            <a:xfrm>
              <a:off x="8305800" y="4632960"/>
              <a:ext cx="228600" cy="548640"/>
              <a:chOff x="5042848" y="5666096"/>
              <a:chExt cx="228600" cy="548640"/>
            </a:xfrm>
          </p:grpSpPr>
          <p:sp>
            <p:nvSpPr>
              <p:cNvPr id="147" name="Oval 146"/>
              <p:cNvSpPr/>
              <p:nvPr/>
            </p:nvSpPr>
            <p:spPr>
              <a:xfrm>
                <a:off x="5042848" y="5792910"/>
                <a:ext cx="228600" cy="228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8" name="Straight Arrow Connector 147"/>
              <p:cNvCxnSpPr/>
              <p:nvPr/>
            </p:nvCxnSpPr>
            <p:spPr>
              <a:xfrm rot="10800000" flipV="1">
                <a:off x="5167013" y="5666096"/>
                <a:ext cx="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pic>
        <p:nvPicPr>
          <p:cNvPr id="1696773" name="Picture 5"/>
          <p:cNvPicPr>
            <a:picLocks noChangeAspect="1" noChangeArrowheads="1"/>
          </p:cNvPicPr>
          <p:nvPr/>
        </p:nvPicPr>
        <p:blipFill>
          <a:blip r:embed="rId6"/>
          <a:srcRect/>
          <a:stretch>
            <a:fillRect/>
          </a:stretch>
        </p:blipFill>
        <p:spPr bwMode="auto">
          <a:xfrm>
            <a:off x="1800225" y="6038763"/>
            <a:ext cx="5667375" cy="438237"/>
          </a:xfrm>
          <a:prstGeom prst="rect">
            <a:avLst/>
          </a:prstGeom>
          <a:noFill/>
          <a:ln w="9525">
            <a:noFill/>
            <a:miter lim="800000"/>
            <a:headEnd/>
            <a:tailEnd/>
          </a:ln>
          <a:effectLst/>
        </p:spPr>
      </p:pic>
      <p:sp>
        <p:nvSpPr>
          <p:cNvPr id="149" name="TextBox 148"/>
          <p:cNvSpPr txBox="1">
            <a:spLocks noChangeArrowheads="1"/>
          </p:cNvSpPr>
          <p:nvPr/>
        </p:nvSpPr>
        <p:spPr bwMode="auto">
          <a:xfrm>
            <a:off x="152400" y="5486400"/>
            <a:ext cx="4806316" cy="461665"/>
          </a:xfrm>
          <a:prstGeom prst="rect">
            <a:avLst/>
          </a:prstGeom>
          <a:noFill/>
          <a:ln w="9525">
            <a:noFill/>
            <a:miter lim="800000"/>
            <a:headEnd/>
            <a:tailEnd/>
          </a:ln>
        </p:spPr>
        <p:txBody>
          <a:bodyPr wrap="none">
            <a:spAutoFit/>
          </a:bodyPr>
          <a:lstStyle/>
          <a:p>
            <a:pPr fontAlgn="auto">
              <a:spcBef>
                <a:spcPts val="0"/>
              </a:spcBef>
              <a:spcAft>
                <a:spcPts val="0"/>
              </a:spcAft>
            </a:pPr>
            <a:r>
              <a:rPr lang="en-US" sz="2400" dirty="0" smtClean="0">
                <a:solidFill>
                  <a:srgbClr val="FF0000"/>
                </a:solidFill>
                <a:latin typeface="+mj-lt"/>
                <a:cs typeface="Arial" pitchFamily="34" charset="0"/>
              </a:rPr>
              <a:t>Step 4</a:t>
            </a:r>
            <a:r>
              <a:rPr lang="en-US" sz="2400" dirty="0" smtClean="0">
                <a:solidFill>
                  <a:prstClr val="black"/>
                </a:solidFill>
                <a:latin typeface="+mj-lt"/>
                <a:cs typeface="Arial" pitchFamily="34" charset="0"/>
              </a:rPr>
              <a:t>: Calculate correlation function</a:t>
            </a:r>
            <a:endParaRPr lang="en-US" sz="2400" dirty="0">
              <a:solidFill>
                <a:prstClr val="black"/>
              </a:solidFill>
              <a:latin typeface="+mj-lt"/>
              <a:cs typeface="Arial" pitchFamily="34" charset="0"/>
            </a:endParaRPr>
          </a:p>
        </p:txBody>
      </p:sp>
      <p:sp>
        <p:nvSpPr>
          <p:cNvPr id="101" name="Rectangle 100"/>
          <p:cNvSpPr/>
          <p:nvPr/>
        </p:nvSpPr>
        <p:spPr>
          <a:xfrm>
            <a:off x="6553200" y="6550223"/>
            <a:ext cx="2605713" cy="307777"/>
          </a:xfrm>
          <a:prstGeom prst="rect">
            <a:avLst/>
          </a:prstGeom>
        </p:spPr>
        <p:txBody>
          <a:bodyPr wrap="none">
            <a:spAutoFit/>
          </a:bodyPr>
          <a:lstStyle/>
          <a:p>
            <a:r>
              <a:rPr lang="en-US" sz="1400" dirty="0" smtClean="0">
                <a:latin typeface="+mj-lt"/>
              </a:rPr>
              <a:t>P. </a:t>
            </a:r>
            <a:r>
              <a:rPr lang="en-US" sz="1400" dirty="0" err="1" smtClean="0">
                <a:latin typeface="+mj-lt"/>
              </a:rPr>
              <a:t>Richerme</a:t>
            </a:r>
            <a:r>
              <a:rPr lang="en-US" sz="1400" dirty="0" smtClean="0">
                <a:latin typeface="+mj-lt"/>
              </a:rPr>
              <a:t> </a:t>
            </a:r>
            <a:r>
              <a:rPr lang="en-US" sz="1400" i="1" dirty="0" smtClean="0">
                <a:latin typeface="+mj-lt"/>
              </a:rPr>
              <a:t>et. al.</a:t>
            </a:r>
            <a:r>
              <a:rPr lang="en-US" sz="1400" dirty="0" smtClean="0">
                <a:latin typeface="+mj-lt"/>
              </a:rPr>
              <a:t>,</a:t>
            </a:r>
            <a:r>
              <a:rPr lang="en-US" sz="1400" i="1" dirty="0" smtClean="0">
                <a:latin typeface="+mj-lt"/>
              </a:rPr>
              <a:t> </a:t>
            </a:r>
            <a:r>
              <a:rPr lang="en-US" sz="1400" dirty="0" smtClean="0">
                <a:latin typeface="+mj-lt"/>
              </a:rPr>
              <a:t>in preparation</a:t>
            </a:r>
            <a:endParaRPr lang="en-US" sz="1400" dirty="0">
              <a:latin typeface="+mj-lt"/>
            </a:endParaRPr>
          </a:p>
        </p:txBody>
      </p:sp>
    </p:spTree>
    <p:custDataLst>
      <p:tags r:id="rId1"/>
    </p:custDataLst>
    <p:extLst>
      <p:ext uri="{BB962C8B-B14F-4D97-AF65-F5344CB8AC3E}">
        <p14:creationId xmlns="" xmlns:p14="http://schemas.microsoft.com/office/powerpoint/2010/main" val="599856428"/>
      </p:ext>
    </p:extLst>
  </p:cSld>
  <p:clrMapOvr>
    <a:masterClrMapping/>
  </p:clrMapOvr>
  <p:transition advTm="17625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9677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9677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967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14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Quench: </a:t>
            </a:r>
            <a:r>
              <a:rPr lang="en-US" dirty="0" err="1" smtClean="0"/>
              <a:t>Ising</a:t>
            </a:r>
            <a:r>
              <a:rPr lang="en-US" dirty="0" smtClean="0"/>
              <a:t> Model</a:t>
            </a:r>
            <a:endParaRPr lang="en-US" dirty="0"/>
          </a:p>
        </p:txBody>
      </p:sp>
      <p:pic>
        <p:nvPicPr>
          <p:cNvPr id="1730563" name="Picture 3"/>
          <p:cNvPicPr>
            <a:picLocks noChangeAspect="1" noChangeArrowheads="1"/>
          </p:cNvPicPr>
          <p:nvPr/>
        </p:nvPicPr>
        <p:blipFill>
          <a:blip r:embed="rId3"/>
          <a:srcRect/>
          <a:stretch>
            <a:fillRect/>
          </a:stretch>
        </p:blipFill>
        <p:spPr bwMode="auto">
          <a:xfrm>
            <a:off x="152401" y="2313248"/>
            <a:ext cx="5257800" cy="4239952"/>
          </a:xfrm>
          <a:prstGeom prst="rect">
            <a:avLst/>
          </a:prstGeom>
          <a:noFill/>
          <a:ln w="9525">
            <a:noFill/>
            <a:miter lim="800000"/>
            <a:headEnd/>
            <a:tailEnd/>
          </a:ln>
          <a:effectLst/>
        </p:spPr>
      </p:pic>
      <p:grpSp>
        <p:nvGrpSpPr>
          <p:cNvPr id="13" name="Group 12"/>
          <p:cNvGrpSpPr/>
          <p:nvPr/>
        </p:nvGrpSpPr>
        <p:grpSpPr>
          <a:xfrm>
            <a:off x="1" y="2209800"/>
            <a:ext cx="4800599" cy="4648201"/>
            <a:chOff x="1" y="2209800"/>
            <a:chExt cx="4800599" cy="4648201"/>
          </a:xfrm>
        </p:grpSpPr>
        <p:sp>
          <p:nvSpPr>
            <p:cNvPr id="8" name="Rectangle 7"/>
            <p:cNvSpPr/>
            <p:nvPr/>
          </p:nvSpPr>
          <p:spPr>
            <a:xfrm>
              <a:off x="152400" y="6019800"/>
              <a:ext cx="46482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1" y="2209800"/>
              <a:ext cx="4775636" cy="4648201"/>
              <a:chOff x="1" y="2209800"/>
              <a:chExt cx="4775636" cy="4648201"/>
            </a:xfrm>
          </p:grpSpPr>
          <p:pic>
            <p:nvPicPr>
              <p:cNvPr id="1730564" name="Picture 4"/>
              <p:cNvPicPr>
                <a:picLocks noChangeAspect="1" noChangeArrowheads="1"/>
              </p:cNvPicPr>
              <p:nvPr/>
            </p:nvPicPr>
            <p:blipFill>
              <a:blip r:embed="rId4"/>
              <a:srcRect/>
              <a:stretch>
                <a:fillRect/>
              </a:stretch>
            </p:blipFill>
            <p:spPr bwMode="auto">
              <a:xfrm>
                <a:off x="1" y="2209800"/>
                <a:ext cx="4775636" cy="3829050"/>
              </a:xfrm>
              <a:prstGeom prst="rect">
                <a:avLst/>
              </a:prstGeom>
              <a:noFill/>
              <a:ln w="9525">
                <a:noFill/>
                <a:miter lim="800000"/>
                <a:headEnd/>
                <a:tailEnd/>
              </a:ln>
              <a:effectLst/>
            </p:spPr>
          </p:pic>
          <p:pic>
            <p:nvPicPr>
              <p:cNvPr id="1730565" name="Picture 5"/>
              <p:cNvPicPr>
                <a:picLocks noChangeAspect="1" noChangeArrowheads="1"/>
              </p:cNvPicPr>
              <p:nvPr/>
            </p:nvPicPr>
            <p:blipFill>
              <a:blip r:embed="rId5"/>
              <a:srcRect/>
              <a:stretch>
                <a:fillRect/>
              </a:stretch>
            </p:blipFill>
            <p:spPr bwMode="auto">
              <a:xfrm>
                <a:off x="1143000" y="5943601"/>
                <a:ext cx="3620429" cy="914400"/>
              </a:xfrm>
              <a:prstGeom prst="rect">
                <a:avLst/>
              </a:prstGeom>
              <a:noFill/>
              <a:ln w="9525">
                <a:noFill/>
                <a:miter lim="800000"/>
                <a:headEnd/>
                <a:tailEnd/>
              </a:ln>
              <a:effectLst/>
            </p:spPr>
          </p:pic>
        </p:grpSp>
      </p:grpSp>
      <p:pic>
        <p:nvPicPr>
          <p:cNvPr id="11" name="Picture 3"/>
          <p:cNvPicPr>
            <a:picLocks noChangeAspect="1" noChangeArrowheads="1"/>
          </p:cNvPicPr>
          <p:nvPr/>
        </p:nvPicPr>
        <p:blipFill>
          <a:blip r:embed="rId6"/>
          <a:srcRect/>
          <a:stretch>
            <a:fillRect/>
          </a:stretch>
        </p:blipFill>
        <p:spPr bwMode="auto">
          <a:xfrm>
            <a:off x="152400" y="1066800"/>
            <a:ext cx="3028950" cy="968977"/>
          </a:xfrm>
          <a:prstGeom prst="rect">
            <a:avLst/>
          </a:prstGeom>
          <a:noFill/>
          <a:ln w="9525">
            <a:noFill/>
            <a:miter lim="800000"/>
            <a:headEnd/>
            <a:tailEnd/>
          </a:ln>
          <a:effectLst/>
        </p:spPr>
      </p:pic>
      <p:pic>
        <p:nvPicPr>
          <p:cNvPr id="1730566" name="Picture 6"/>
          <p:cNvPicPr>
            <a:picLocks noChangeAspect="1" noChangeArrowheads="1"/>
          </p:cNvPicPr>
          <p:nvPr/>
        </p:nvPicPr>
        <p:blipFill>
          <a:blip r:embed="rId7"/>
          <a:srcRect/>
          <a:stretch>
            <a:fillRect/>
          </a:stretch>
        </p:blipFill>
        <p:spPr bwMode="auto">
          <a:xfrm>
            <a:off x="3962400" y="938150"/>
            <a:ext cx="1447800" cy="902252"/>
          </a:xfrm>
          <a:prstGeom prst="rect">
            <a:avLst/>
          </a:prstGeom>
          <a:noFill/>
          <a:ln w="9525">
            <a:noFill/>
            <a:miter lim="800000"/>
            <a:headEnd/>
            <a:tailEnd/>
          </a:ln>
          <a:effectLst/>
        </p:spPr>
      </p:pic>
      <p:sp>
        <p:nvSpPr>
          <p:cNvPr id="14" name="Rectangle 13"/>
          <p:cNvSpPr/>
          <p:nvPr/>
        </p:nvSpPr>
        <p:spPr>
          <a:xfrm>
            <a:off x="6553200" y="6550223"/>
            <a:ext cx="2605713" cy="307777"/>
          </a:xfrm>
          <a:prstGeom prst="rect">
            <a:avLst/>
          </a:prstGeom>
        </p:spPr>
        <p:txBody>
          <a:bodyPr wrap="none">
            <a:spAutoFit/>
          </a:bodyPr>
          <a:lstStyle/>
          <a:p>
            <a:r>
              <a:rPr lang="en-US" sz="1400" dirty="0" smtClean="0">
                <a:latin typeface="+mj-lt"/>
              </a:rPr>
              <a:t>P. </a:t>
            </a:r>
            <a:r>
              <a:rPr lang="en-US" sz="1400" dirty="0" err="1" smtClean="0">
                <a:latin typeface="+mj-lt"/>
              </a:rPr>
              <a:t>Richerme</a:t>
            </a:r>
            <a:r>
              <a:rPr lang="en-US" sz="1400" dirty="0" smtClean="0">
                <a:latin typeface="+mj-lt"/>
              </a:rPr>
              <a:t> </a:t>
            </a:r>
            <a:r>
              <a:rPr lang="en-US" sz="1400" i="1" dirty="0" smtClean="0">
                <a:latin typeface="+mj-lt"/>
              </a:rPr>
              <a:t>et. al.</a:t>
            </a:r>
            <a:r>
              <a:rPr lang="en-US" sz="1400" dirty="0" smtClean="0">
                <a:latin typeface="+mj-lt"/>
              </a:rPr>
              <a:t>,</a:t>
            </a:r>
            <a:r>
              <a:rPr lang="en-US" sz="1400" i="1" dirty="0" smtClean="0">
                <a:latin typeface="+mj-lt"/>
              </a:rPr>
              <a:t> </a:t>
            </a:r>
            <a:r>
              <a:rPr lang="en-US" sz="1400" dirty="0" smtClean="0">
                <a:latin typeface="+mj-lt"/>
              </a:rPr>
              <a:t>in preparation</a:t>
            </a:r>
            <a:endParaRPr lang="en-US" sz="1400" dirty="0">
              <a:latin typeface="+mj-lt"/>
            </a:endParaRPr>
          </a:p>
        </p:txBody>
      </p:sp>
    </p:spTree>
    <p:custDataLst>
      <p:tags r:id="rId1"/>
    </p:custDataLst>
  </p:cSld>
  <p:clrMapOvr>
    <a:masterClrMapping/>
  </p:clrMapOvr>
  <p:transition advTm="9250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305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Quench: </a:t>
            </a:r>
            <a:r>
              <a:rPr lang="en-US" dirty="0" err="1" smtClean="0"/>
              <a:t>Ising</a:t>
            </a:r>
            <a:r>
              <a:rPr lang="en-US" dirty="0" smtClean="0"/>
              <a:t> Model</a:t>
            </a:r>
            <a:endParaRPr lang="en-US" dirty="0"/>
          </a:p>
        </p:txBody>
      </p:sp>
      <p:pic>
        <p:nvPicPr>
          <p:cNvPr id="1730563" name="Picture 3"/>
          <p:cNvPicPr>
            <a:picLocks noChangeAspect="1" noChangeArrowheads="1"/>
          </p:cNvPicPr>
          <p:nvPr/>
        </p:nvPicPr>
        <p:blipFill>
          <a:blip r:embed="rId3"/>
          <a:srcRect/>
          <a:stretch>
            <a:fillRect/>
          </a:stretch>
        </p:blipFill>
        <p:spPr bwMode="auto">
          <a:xfrm>
            <a:off x="152401" y="2313248"/>
            <a:ext cx="5257800" cy="4239952"/>
          </a:xfrm>
          <a:prstGeom prst="rect">
            <a:avLst/>
          </a:prstGeom>
          <a:noFill/>
          <a:ln w="9525">
            <a:noFill/>
            <a:miter lim="800000"/>
            <a:headEnd/>
            <a:tailEnd/>
          </a:ln>
          <a:effectLst/>
        </p:spPr>
      </p:pic>
      <p:pic>
        <p:nvPicPr>
          <p:cNvPr id="11" name="Picture 3"/>
          <p:cNvPicPr>
            <a:picLocks noChangeAspect="1" noChangeArrowheads="1"/>
          </p:cNvPicPr>
          <p:nvPr/>
        </p:nvPicPr>
        <p:blipFill>
          <a:blip r:embed="rId4"/>
          <a:srcRect/>
          <a:stretch>
            <a:fillRect/>
          </a:stretch>
        </p:blipFill>
        <p:spPr bwMode="auto">
          <a:xfrm>
            <a:off x="152400" y="1066800"/>
            <a:ext cx="3028950" cy="968977"/>
          </a:xfrm>
          <a:prstGeom prst="rect">
            <a:avLst/>
          </a:prstGeom>
          <a:noFill/>
          <a:ln w="9525">
            <a:noFill/>
            <a:miter lim="800000"/>
            <a:headEnd/>
            <a:tailEnd/>
          </a:ln>
          <a:effectLst/>
        </p:spPr>
      </p:pic>
      <p:pic>
        <p:nvPicPr>
          <p:cNvPr id="1731586" name="Picture 2"/>
          <p:cNvPicPr>
            <a:picLocks noChangeAspect="1" noChangeArrowheads="1"/>
          </p:cNvPicPr>
          <p:nvPr/>
        </p:nvPicPr>
        <p:blipFill>
          <a:blip r:embed="rId5"/>
          <a:srcRect/>
          <a:stretch>
            <a:fillRect/>
          </a:stretch>
        </p:blipFill>
        <p:spPr bwMode="auto">
          <a:xfrm>
            <a:off x="5991225" y="1066800"/>
            <a:ext cx="2771775" cy="2468269"/>
          </a:xfrm>
          <a:prstGeom prst="rect">
            <a:avLst/>
          </a:prstGeom>
          <a:noFill/>
          <a:ln w="9525">
            <a:noFill/>
            <a:miter lim="800000"/>
            <a:headEnd/>
            <a:tailEnd/>
          </a:ln>
          <a:effectLst/>
        </p:spPr>
      </p:pic>
      <p:pic>
        <p:nvPicPr>
          <p:cNvPr id="1731587" name="Picture 3"/>
          <p:cNvPicPr>
            <a:picLocks noChangeAspect="1" noChangeArrowheads="1"/>
          </p:cNvPicPr>
          <p:nvPr/>
        </p:nvPicPr>
        <p:blipFill>
          <a:blip r:embed="rId6"/>
          <a:srcRect/>
          <a:stretch>
            <a:fillRect/>
          </a:stretch>
        </p:blipFill>
        <p:spPr bwMode="auto">
          <a:xfrm>
            <a:off x="6019800" y="4038600"/>
            <a:ext cx="2790932" cy="2494258"/>
          </a:xfrm>
          <a:prstGeom prst="rect">
            <a:avLst/>
          </a:prstGeom>
          <a:noFill/>
          <a:ln w="9525">
            <a:noFill/>
            <a:miter lim="800000"/>
            <a:headEnd/>
            <a:tailEnd/>
          </a:ln>
          <a:effectLst/>
        </p:spPr>
      </p:pic>
      <p:pic>
        <p:nvPicPr>
          <p:cNvPr id="12" name="Picture 6"/>
          <p:cNvPicPr>
            <a:picLocks noChangeAspect="1" noChangeArrowheads="1"/>
          </p:cNvPicPr>
          <p:nvPr/>
        </p:nvPicPr>
        <p:blipFill>
          <a:blip r:embed="rId7"/>
          <a:srcRect/>
          <a:stretch>
            <a:fillRect/>
          </a:stretch>
        </p:blipFill>
        <p:spPr bwMode="auto">
          <a:xfrm>
            <a:off x="3962400" y="938150"/>
            <a:ext cx="1447800" cy="902252"/>
          </a:xfrm>
          <a:prstGeom prst="rect">
            <a:avLst/>
          </a:prstGeom>
          <a:noFill/>
          <a:ln w="9525">
            <a:noFill/>
            <a:miter lim="800000"/>
            <a:headEnd/>
            <a:tailEnd/>
          </a:ln>
          <a:effectLst/>
        </p:spPr>
      </p:pic>
      <p:sp>
        <p:nvSpPr>
          <p:cNvPr id="13" name="TextBox 12"/>
          <p:cNvSpPr txBox="1">
            <a:spLocks noChangeArrowheads="1"/>
          </p:cNvSpPr>
          <p:nvPr/>
        </p:nvSpPr>
        <p:spPr bwMode="auto">
          <a:xfrm rot="17396091">
            <a:off x="6104919" y="1612360"/>
            <a:ext cx="994183" cy="461665"/>
          </a:xfrm>
          <a:prstGeom prst="rect">
            <a:avLst/>
          </a:prstGeom>
          <a:solidFill>
            <a:schemeClr val="bg1"/>
          </a:solidFill>
          <a:ln w="9525">
            <a:solidFill>
              <a:srgbClr val="0000FF"/>
            </a:solidFill>
            <a:miter lim="800000"/>
            <a:headEnd/>
            <a:tailEnd/>
          </a:ln>
        </p:spPr>
        <p:txBody>
          <a:bodyPr wrap="none">
            <a:spAutoFit/>
          </a:bodyPr>
          <a:lstStyle/>
          <a:p>
            <a:pPr fontAlgn="auto">
              <a:spcBef>
                <a:spcPts val="0"/>
              </a:spcBef>
              <a:spcAft>
                <a:spcPts val="0"/>
              </a:spcAft>
            </a:pPr>
            <a:r>
              <a:rPr lang="en-US" sz="2400" dirty="0" smtClean="0">
                <a:solidFill>
                  <a:srgbClr val="0000FF"/>
                </a:solidFill>
                <a:latin typeface="+mj-lt"/>
                <a:cs typeface="Arial" pitchFamily="34" charset="0"/>
              </a:rPr>
              <a:t>bound</a:t>
            </a:r>
            <a:endParaRPr lang="en-US" sz="2400" dirty="0">
              <a:solidFill>
                <a:srgbClr val="0000FF"/>
              </a:solidFill>
              <a:latin typeface="+mj-lt"/>
              <a:cs typeface="Arial" pitchFamily="34" charset="0"/>
            </a:endParaRPr>
          </a:p>
        </p:txBody>
      </p:sp>
      <p:sp>
        <p:nvSpPr>
          <p:cNvPr id="14" name="TextBox 13"/>
          <p:cNvSpPr txBox="1">
            <a:spLocks noChangeArrowheads="1"/>
          </p:cNvSpPr>
          <p:nvPr/>
        </p:nvSpPr>
        <p:spPr bwMode="auto">
          <a:xfrm rot="17228158">
            <a:off x="5998809" y="4579405"/>
            <a:ext cx="994183" cy="461665"/>
          </a:xfrm>
          <a:prstGeom prst="rect">
            <a:avLst/>
          </a:prstGeom>
          <a:solidFill>
            <a:schemeClr val="bg1"/>
          </a:solidFill>
          <a:ln w="9525">
            <a:solidFill>
              <a:srgbClr val="0000FF"/>
            </a:solidFill>
            <a:miter lim="800000"/>
            <a:headEnd/>
            <a:tailEnd/>
          </a:ln>
        </p:spPr>
        <p:txBody>
          <a:bodyPr wrap="none">
            <a:spAutoFit/>
          </a:bodyPr>
          <a:lstStyle/>
          <a:p>
            <a:pPr fontAlgn="auto">
              <a:spcBef>
                <a:spcPts val="0"/>
              </a:spcBef>
              <a:spcAft>
                <a:spcPts val="0"/>
              </a:spcAft>
            </a:pPr>
            <a:r>
              <a:rPr lang="en-US" sz="2400" dirty="0" smtClean="0">
                <a:solidFill>
                  <a:srgbClr val="0000FF"/>
                </a:solidFill>
                <a:latin typeface="+mj-lt"/>
                <a:cs typeface="Arial" pitchFamily="34" charset="0"/>
              </a:rPr>
              <a:t>bound</a:t>
            </a:r>
            <a:endParaRPr lang="en-US" sz="2400" dirty="0">
              <a:solidFill>
                <a:srgbClr val="0000FF"/>
              </a:solidFill>
              <a:latin typeface="+mj-lt"/>
              <a:cs typeface="Arial" pitchFamily="34" charset="0"/>
            </a:endParaRPr>
          </a:p>
        </p:txBody>
      </p:sp>
      <p:sp>
        <p:nvSpPr>
          <p:cNvPr id="15" name="Rectangle 14"/>
          <p:cNvSpPr/>
          <p:nvPr/>
        </p:nvSpPr>
        <p:spPr>
          <a:xfrm>
            <a:off x="6553200" y="6550223"/>
            <a:ext cx="2605713" cy="307777"/>
          </a:xfrm>
          <a:prstGeom prst="rect">
            <a:avLst/>
          </a:prstGeom>
        </p:spPr>
        <p:txBody>
          <a:bodyPr wrap="none">
            <a:spAutoFit/>
          </a:bodyPr>
          <a:lstStyle/>
          <a:p>
            <a:r>
              <a:rPr lang="en-US" sz="1400" dirty="0" smtClean="0">
                <a:latin typeface="+mj-lt"/>
              </a:rPr>
              <a:t>P. </a:t>
            </a:r>
            <a:r>
              <a:rPr lang="en-US" sz="1400" dirty="0" err="1" smtClean="0">
                <a:latin typeface="+mj-lt"/>
              </a:rPr>
              <a:t>Richerme</a:t>
            </a:r>
            <a:r>
              <a:rPr lang="en-US" sz="1400" dirty="0" smtClean="0">
                <a:latin typeface="+mj-lt"/>
              </a:rPr>
              <a:t> </a:t>
            </a:r>
            <a:r>
              <a:rPr lang="en-US" sz="1400" i="1" dirty="0" smtClean="0">
                <a:latin typeface="+mj-lt"/>
              </a:rPr>
              <a:t>et. al.</a:t>
            </a:r>
            <a:r>
              <a:rPr lang="en-US" sz="1400" dirty="0" smtClean="0">
                <a:latin typeface="+mj-lt"/>
              </a:rPr>
              <a:t>,</a:t>
            </a:r>
            <a:r>
              <a:rPr lang="en-US" sz="1400" i="1" dirty="0" smtClean="0">
                <a:latin typeface="+mj-lt"/>
              </a:rPr>
              <a:t> </a:t>
            </a:r>
            <a:r>
              <a:rPr lang="en-US" sz="1400" dirty="0" smtClean="0">
                <a:latin typeface="+mj-lt"/>
              </a:rPr>
              <a:t>in preparation</a:t>
            </a:r>
            <a:endParaRPr lang="en-US" sz="1400" dirty="0">
              <a:latin typeface="+mj-lt"/>
            </a:endParaRPr>
          </a:p>
        </p:txBody>
      </p:sp>
    </p:spTree>
    <p:custDataLst>
      <p:tags r:id="rId1"/>
    </p:custDataLst>
  </p:cSld>
  <p:clrMapOvr>
    <a:masterClrMapping/>
  </p:clrMapOvr>
  <p:transition advTm="11316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315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3158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Quench: XY Model</a:t>
            </a:r>
            <a:endParaRPr lang="en-US" dirty="0"/>
          </a:p>
        </p:txBody>
      </p:sp>
      <p:pic>
        <p:nvPicPr>
          <p:cNvPr id="12" name="Picture 4"/>
          <p:cNvPicPr>
            <a:picLocks noChangeAspect="1" noChangeArrowheads="1"/>
          </p:cNvPicPr>
          <p:nvPr/>
        </p:nvPicPr>
        <p:blipFill>
          <a:blip r:embed="rId3"/>
          <a:srcRect/>
          <a:stretch>
            <a:fillRect/>
          </a:stretch>
        </p:blipFill>
        <p:spPr bwMode="auto">
          <a:xfrm>
            <a:off x="1019175" y="1068579"/>
            <a:ext cx="4467225" cy="988821"/>
          </a:xfrm>
          <a:prstGeom prst="rect">
            <a:avLst/>
          </a:prstGeom>
          <a:noFill/>
          <a:ln w="9525">
            <a:noFill/>
            <a:miter lim="800000"/>
            <a:headEnd/>
            <a:tailEnd/>
          </a:ln>
          <a:effectLst/>
        </p:spPr>
      </p:pic>
      <p:pic>
        <p:nvPicPr>
          <p:cNvPr id="1730566" name="Picture 6"/>
          <p:cNvPicPr>
            <a:picLocks noChangeAspect="1" noChangeArrowheads="1"/>
          </p:cNvPicPr>
          <p:nvPr/>
        </p:nvPicPr>
        <p:blipFill>
          <a:blip r:embed="rId4"/>
          <a:srcRect/>
          <a:stretch>
            <a:fillRect/>
          </a:stretch>
        </p:blipFill>
        <p:spPr bwMode="auto">
          <a:xfrm>
            <a:off x="6248400" y="938150"/>
            <a:ext cx="1447800" cy="902252"/>
          </a:xfrm>
          <a:prstGeom prst="rect">
            <a:avLst/>
          </a:prstGeom>
          <a:noFill/>
          <a:ln w="9525">
            <a:noFill/>
            <a:miter lim="800000"/>
            <a:headEnd/>
            <a:tailEnd/>
          </a:ln>
          <a:effectLst/>
        </p:spPr>
      </p:pic>
      <p:pic>
        <p:nvPicPr>
          <p:cNvPr id="1732610" name="Picture 2"/>
          <p:cNvPicPr>
            <a:picLocks noChangeAspect="1" noChangeArrowheads="1"/>
          </p:cNvPicPr>
          <p:nvPr/>
        </p:nvPicPr>
        <p:blipFill>
          <a:blip r:embed="rId5"/>
          <a:srcRect/>
          <a:stretch>
            <a:fillRect/>
          </a:stretch>
        </p:blipFill>
        <p:spPr bwMode="auto">
          <a:xfrm>
            <a:off x="876300" y="2648353"/>
            <a:ext cx="7353300" cy="933047"/>
          </a:xfrm>
          <a:prstGeom prst="rect">
            <a:avLst/>
          </a:prstGeom>
          <a:noFill/>
          <a:ln w="9525">
            <a:noFill/>
            <a:miter lim="800000"/>
            <a:headEnd/>
            <a:tailEnd/>
          </a:ln>
          <a:effectLst/>
        </p:spPr>
      </p:pic>
      <p:cxnSp>
        <p:nvCxnSpPr>
          <p:cNvPr id="14" name="Straight Connector 13"/>
          <p:cNvCxnSpPr/>
          <p:nvPr/>
        </p:nvCxnSpPr>
        <p:spPr>
          <a:xfrm>
            <a:off x="457200" y="2286000"/>
            <a:ext cx="8077200" cy="1588"/>
          </a:xfrm>
          <a:prstGeom prst="line">
            <a:avLst/>
          </a:prstGeom>
          <a:ln w="38100">
            <a:solidFill>
              <a:srgbClr val="0000FF"/>
            </a:solidFill>
            <a:prstDash val="dash"/>
          </a:ln>
        </p:spPr>
        <p:style>
          <a:lnRef idx="1">
            <a:schemeClr val="accent1"/>
          </a:lnRef>
          <a:fillRef idx="0">
            <a:schemeClr val="accent1"/>
          </a:fillRef>
          <a:effectRef idx="0">
            <a:schemeClr val="accent1"/>
          </a:effectRef>
          <a:fontRef idx="minor">
            <a:schemeClr val="tx1"/>
          </a:fontRef>
        </p:style>
      </p:cxnSp>
      <p:pic>
        <p:nvPicPr>
          <p:cNvPr id="1732612" name="Picture 4"/>
          <p:cNvPicPr>
            <a:picLocks noChangeAspect="1" noChangeArrowheads="1"/>
          </p:cNvPicPr>
          <p:nvPr/>
        </p:nvPicPr>
        <p:blipFill>
          <a:blip r:embed="rId6"/>
          <a:srcRect/>
          <a:stretch>
            <a:fillRect/>
          </a:stretch>
        </p:blipFill>
        <p:spPr bwMode="auto">
          <a:xfrm>
            <a:off x="914400" y="4093756"/>
            <a:ext cx="6062663" cy="1087844"/>
          </a:xfrm>
          <a:prstGeom prst="rect">
            <a:avLst/>
          </a:prstGeom>
          <a:noFill/>
          <a:ln w="9525">
            <a:noFill/>
            <a:miter lim="800000"/>
            <a:headEnd/>
            <a:tailEnd/>
          </a:ln>
          <a:effectLst/>
        </p:spPr>
      </p:pic>
      <p:sp>
        <p:nvSpPr>
          <p:cNvPr id="17" name="Right Brace 16"/>
          <p:cNvSpPr/>
          <p:nvPr/>
        </p:nvSpPr>
        <p:spPr>
          <a:xfrm rot="16200000">
            <a:off x="2667001" y="2057400"/>
            <a:ext cx="762000" cy="3200400"/>
          </a:xfrm>
          <a:prstGeom prst="rightBrace">
            <a:avLst>
              <a:gd name="adj1" fmla="val 8333"/>
              <a:gd name="adj2" fmla="val 49377"/>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34" name="Group 33"/>
          <p:cNvGrpSpPr/>
          <p:nvPr/>
        </p:nvGrpSpPr>
        <p:grpSpPr>
          <a:xfrm>
            <a:off x="1524000" y="4648200"/>
            <a:ext cx="5181601" cy="685800"/>
            <a:chOff x="1524000" y="4648200"/>
            <a:chExt cx="5181601" cy="685800"/>
          </a:xfrm>
        </p:grpSpPr>
        <p:cxnSp>
          <p:nvCxnSpPr>
            <p:cNvPr id="19" name="Straight Connector 18"/>
            <p:cNvCxnSpPr/>
            <p:nvPr/>
          </p:nvCxnSpPr>
          <p:spPr>
            <a:xfrm flipV="1">
              <a:off x="1524000" y="4648200"/>
              <a:ext cx="83820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0800000">
              <a:off x="1524000" y="4648200"/>
              <a:ext cx="83820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5867401" y="4648200"/>
              <a:ext cx="83820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0800000">
              <a:off x="5867401" y="4648200"/>
              <a:ext cx="83820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1732613" name="Picture 5"/>
          <p:cNvPicPr>
            <a:picLocks noChangeAspect="1" noChangeArrowheads="1"/>
          </p:cNvPicPr>
          <p:nvPr/>
        </p:nvPicPr>
        <p:blipFill>
          <a:blip r:embed="rId7"/>
          <a:srcRect/>
          <a:stretch>
            <a:fillRect/>
          </a:stretch>
        </p:blipFill>
        <p:spPr bwMode="auto">
          <a:xfrm>
            <a:off x="762000" y="5562600"/>
            <a:ext cx="7162800" cy="1163848"/>
          </a:xfrm>
          <a:prstGeom prst="rect">
            <a:avLst/>
          </a:prstGeom>
          <a:noFill/>
          <a:ln w="25400">
            <a:solidFill>
              <a:srgbClr val="FF0000"/>
            </a:solidFill>
            <a:miter lim="800000"/>
            <a:headEnd/>
            <a:tailEnd/>
          </a:ln>
          <a:effectLst/>
        </p:spPr>
      </p:pic>
      <p:grpSp>
        <p:nvGrpSpPr>
          <p:cNvPr id="35" name="Group 34"/>
          <p:cNvGrpSpPr/>
          <p:nvPr/>
        </p:nvGrpSpPr>
        <p:grpSpPr>
          <a:xfrm>
            <a:off x="6172200" y="5638800"/>
            <a:ext cx="1447800" cy="685800"/>
            <a:chOff x="6172200" y="5638800"/>
            <a:chExt cx="1447800" cy="685800"/>
          </a:xfrm>
        </p:grpSpPr>
        <p:cxnSp>
          <p:nvCxnSpPr>
            <p:cNvPr id="28" name="Straight Connector 27"/>
            <p:cNvCxnSpPr/>
            <p:nvPr/>
          </p:nvCxnSpPr>
          <p:spPr>
            <a:xfrm flipV="1">
              <a:off x="6172200" y="5638800"/>
              <a:ext cx="144780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0800000">
              <a:off x="6172200" y="5638800"/>
              <a:ext cx="144780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transition advTm="10990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326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326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326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Quench: XY Model</a:t>
            </a:r>
            <a:endParaRPr lang="en-US" dirty="0"/>
          </a:p>
        </p:txBody>
      </p:sp>
      <p:pic>
        <p:nvPicPr>
          <p:cNvPr id="12" name="Picture 4"/>
          <p:cNvPicPr>
            <a:picLocks noChangeAspect="1" noChangeArrowheads="1"/>
          </p:cNvPicPr>
          <p:nvPr/>
        </p:nvPicPr>
        <p:blipFill>
          <a:blip r:embed="rId3"/>
          <a:srcRect/>
          <a:stretch>
            <a:fillRect/>
          </a:stretch>
        </p:blipFill>
        <p:spPr bwMode="auto">
          <a:xfrm>
            <a:off x="1019175" y="1068579"/>
            <a:ext cx="4467225" cy="988821"/>
          </a:xfrm>
          <a:prstGeom prst="rect">
            <a:avLst/>
          </a:prstGeom>
          <a:noFill/>
          <a:ln w="9525">
            <a:noFill/>
            <a:miter lim="800000"/>
            <a:headEnd/>
            <a:tailEnd/>
          </a:ln>
          <a:effectLst/>
        </p:spPr>
      </p:pic>
      <p:pic>
        <p:nvPicPr>
          <p:cNvPr id="1730566" name="Picture 6"/>
          <p:cNvPicPr>
            <a:picLocks noChangeAspect="1" noChangeArrowheads="1"/>
          </p:cNvPicPr>
          <p:nvPr/>
        </p:nvPicPr>
        <p:blipFill>
          <a:blip r:embed="rId4"/>
          <a:srcRect/>
          <a:stretch>
            <a:fillRect/>
          </a:stretch>
        </p:blipFill>
        <p:spPr bwMode="auto">
          <a:xfrm>
            <a:off x="6248400" y="938150"/>
            <a:ext cx="1447800" cy="902252"/>
          </a:xfrm>
          <a:prstGeom prst="rect">
            <a:avLst/>
          </a:prstGeom>
          <a:noFill/>
          <a:ln w="9525">
            <a:noFill/>
            <a:miter lim="800000"/>
            <a:headEnd/>
            <a:tailEnd/>
          </a:ln>
          <a:effectLst/>
        </p:spPr>
      </p:pic>
      <p:pic>
        <p:nvPicPr>
          <p:cNvPr id="1733634" name="Picture 2"/>
          <p:cNvPicPr>
            <a:picLocks noChangeAspect="1" noChangeArrowheads="1"/>
          </p:cNvPicPr>
          <p:nvPr/>
        </p:nvPicPr>
        <p:blipFill>
          <a:blip r:embed="rId5"/>
          <a:srcRect/>
          <a:stretch>
            <a:fillRect/>
          </a:stretch>
        </p:blipFill>
        <p:spPr bwMode="auto">
          <a:xfrm>
            <a:off x="76201" y="2184150"/>
            <a:ext cx="5715000" cy="4521450"/>
          </a:xfrm>
          <a:prstGeom prst="rect">
            <a:avLst/>
          </a:prstGeom>
          <a:noFill/>
          <a:ln w="9525">
            <a:noFill/>
            <a:miter lim="800000"/>
            <a:headEnd/>
            <a:tailEnd/>
          </a:ln>
          <a:effectLst/>
        </p:spPr>
      </p:pic>
      <p:pic>
        <p:nvPicPr>
          <p:cNvPr id="1733636" name="Picture 4"/>
          <p:cNvPicPr>
            <a:picLocks noChangeAspect="1" noChangeArrowheads="1"/>
          </p:cNvPicPr>
          <p:nvPr/>
        </p:nvPicPr>
        <p:blipFill>
          <a:blip r:embed="rId6"/>
          <a:srcRect/>
          <a:stretch>
            <a:fillRect/>
          </a:stretch>
        </p:blipFill>
        <p:spPr bwMode="auto">
          <a:xfrm>
            <a:off x="6019800" y="1864578"/>
            <a:ext cx="2752725" cy="2478822"/>
          </a:xfrm>
          <a:prstGeom prst="rect">
            <a:avLst/>
          </a:prstGeom>
          <a:noFill/>
          <a:ln w="9525">
            <a:noFill/>
            <a:miter lim="800000"/>
            <a:headEnd/>
            <a:tailEnd/>
          </a:ln>
          <a:effectLst/>
        </p:spPr>
      </p:pic>
      <p:pic>
        <p:nvPicPr>
          <p:cNvPr id="1733637" name="Picture 5"/>
          <p:cNvPicPr>
            <a:picLocks noChangeAspect="1" noChangeArrowheads="1"/>
          </p:cNvPicPr>
          <p:nvPr/>
        </p:nvPicPr>
        <p:blipFill>
          <a:blip r:embed="rId7"/>
          <a:srcRect/>
          <a:stretch>
            <a:fillRect/>
          </a:stretch>
        </p:blipFill>
        <p:spPr bwMode="auto">
          <a:xfrm>
            <a:off x="6019800" y="4362450"/>
            <a:ext cx="2754651" cy="2495550"/>
          </a:xfrm>
          <a:prstGeom prst="rect">
            <a:avLst/>
          </a:prstGeom>
          <a:noFill/>
          <a:ln w="9525">
            <a:noFill/>
            <a:miter lim="800000"/>
            <a:headEnd/>
            <a:tailEnd/>
          </a:ln>
          <a:effectLst/>
        </p:spPr>
      </p:pic>
      <p:grpSp>
        <p:nvGrpSpPr>
          <p:cNvPr id="16" name="Group 15"/>
          <p:cNvGrpSpPr/>
          <p:nvPr/>
        </p:nvGrpSpPr>
        <p:grpSpPr>
          <a:xfrm>
            <a:off x="762000" y="3071750"/>
            <a:ext cx="4191000" cy="2983675"/>
            <a:chOff x="762000" y="3071750"/>
            <a:chExt cx="4191000" cy="2983675"/>
          </a:xfrm>
        </p:grpSpPr>
        <p:cxnSp>
          <p:nvCxnSpPr>
            <p:cNvPr id="9" name="Straight Connector 8"/>
            <p:cNvCxnSpPr/>
            <p:nvPr/>
          </p:nvCxnSpPr>
          <p:spPr>
            <a:xfrm flipV="1">
              <a:off x="762000" y="3088575"/>
              <a:ext cx="1828800" cy="838200"/>
            </a:xfrm>
            <a:prstGeom prst="line">
              <a:avLst/>
            </a:prstGeom>
            <a:ln w="3048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3124200" y="3071750"/>
              <a:ext cx="1828800" cy="838200"/>
            </a:xfrm>
            <a:prstGeom prst="line">
              <a:avLst/>
            </a:prstGeom>
            <a:ln w="3048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62000" y="5169725"/>
              <a:ext cx="1828800" cy="885700"/>
            </a:xfrm>
            <a:prstGeom prst="line">
              <a:avLst/>
            </a:prstGeom>
            <a:ln w="3048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3124200" y="4648200"/>
              <a:ext cx="1828800" cy="1371600"/>
            </a:xfrm>
            <a:prstGeom prst="line">
              <a:avLst/>
            </a:prstGeom>
            <a:ln w="3048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7" name="Rectangle 16"/>
          <p:cNvSpPr/>
          <p:nvPr/>
        </p:nvSpPr>
        <p:spPr>
          <a:xfrm>
            <a:off x="2667000" y="4191000"/>
            <a:ext cx="2438400" cy="2514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advTm="9481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336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3363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Scaling Up</a:t>
            </a:r>
            <a:endParaRPr lang="en-US" dirty="0"/>
          </a:p>
        </p:txBody>
      </p:sp>
      <p:pic>
        <p:nvPicPr>
          <p:cNvPr id="4" name="Picture 3" descr="CryoTrap.png"/>
          <p:cNvPicPr>
            <a:picLocks noChangeAspect="1"/>
          </p:cNvPicPr>
          <p:nvPr/>
        </p:nvPicPr>
        <p:blipFill>
          <a:blip r:embed="rId2" cstate="print"/>
          <a:stretch>
            <a:fillRect/>
          </a:stretch>
        </p:blipFill>
        <p:spPr>
          <a:xfrm>
            <a:off x="1004315" y="933450"/>
            <a:ext cx="6920485" cy="5433505"/>
          </a:xfrm>
          <a:prstGeom prst="rect">
            <a:avLst/>
          </a:prstGeom>
        </p:spPr>
      </p:pic>
      <p:cxnSp>
        <p:nvCxnSpPr>
          <p:cNvPr id="16" name="Straight Arrow Connector 15"/>
          <p:cNvCxnSpPr/>
          <p:nvPr/>
        </p:nvCxnSpPr>
        <p:spPr>
          <a:xfrm flipH="1">
            <a:off x="6705600" y="2398157"/>
            <a:ext cx="1292397" cy="42124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7969422" y="2209800"/>
            <a:ext cx="1098378" cy="369332"/>
          </a:xfrm>
          <a:prstGeom prst="rect">
            <a:avLst/>
          </a:prstGeom>
        </p:spPr>
        <p:txBody>
          <a:bodyPr wrap="none">
            <a:spAutoFit/>
          </a:bodyPr>
          <a:lstStyle/>
          <a:p>
            <a:r>
              <a:rPr lang="en-US" dirty="0" smtClean="0">
                <a:latin typeface="+mj-lt"/>
              </a:rPr>
              <a:t>4 K Shield</a:t>
            </a:r>
            <a:endParaRPr lang="en-US" dirty="0">
              <a:latin typeface="+mj-lt"/>
            </a:endParaRPr>
          </a:p>
        </p:txBody>
      </p:sp>
      <p:cxnSp>
        <p:nvCxnSpPr>
          <p:cNvPr id="20" name="Straight Arrow Connector 19"/>
          <p:cNvCxnSpPr/>
          <p:nvPr/>
        </p:nvCxnSpPr>
        <p:spPr>
          <a:xfrm flipH="1">
            <a:off x="6858000" y="3505200"/>
            <a:ext cx="990600" cy="3048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7820025" y="3316843"/>
            <a:ext cx="1215397" cy="369332"/>
          </a:xfrm>
          <a:prstGeom prst="rect">
            <a:avLst/>
          </a:prstGeom>
        </p:spPr>
        <p:txBody>
          <a:bodyPr wrap="none">
            <a:spAutoFit/>
          </a:bodyPr>
          <a:lstStyle/>
          <a:p>
            <a:r>
              <a:rPr lang="en-US" dirty="0" smtClean="0">
                <a:latin typeface="+mj-lt"/>
              </a:rPr>
              <a:t>40 K Shield</a:t>
            </a:r>
            <a:endParaRPr lang="en-US" dirty="0">
              <a:latin typeface="+mj-lt"/>
            </a:endParaRPr>
          </a:p>
        </p:txBody>
      </p:sp>
      <p:cxnSp>
        <p:nvCxnSpPr>
          <p:cNvPr id="22" name="Straight Arrow Connector 21"/>
          <p:cNvCxnSpPr/>
          <p:nvPr/>
        </p:nvCxnSpPr>
        <p:spPr>
          <a:xfrm flipH="1">
            <a:off x="7239000" y="4607957"/>
            <a:ext cx="990600" cy="3048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8201025" y="4419600"/>
            <a:ext cx="708848" cy="369332"/>
          </a:xfrm>
          <a:prstGeom prst="rect">
            <a:avLst/>
          </a:prstGeom>
        </p:spPr>
        <p:txBody>
          <a:bodyPr wrap="none">
            <a:spAutoFit/>
          </a:bodyPr>
          <a:lstStyle/>
          <a:p>
            <a:r>
              <a:rPr lang="en-US" dirty="0" smtClean="0">
                <a:latin typeface="+mj-lt"/>
              </a:rPr>
              <a:t>300 K</a:t>
            </a:r>
            <a:endParaRPr lang="en-US" dirty="0">
              <a:latin typeface="+mj-lt"/>
            </a:endParaRPr>
          </a:p>
        </p:txBody>
      </p:sp>
      <p:cxnSp>
        <p:nvCxnSpPr>
          <p:cNvPr id="24" name="Straight Arrow Connector 23"/>
          <p:cNvCxnSpPr/>
          <p:nvPr/>
        </p:nvCxnSpPr>
        <p:spPr>
          <a:xfrm flipH="1">
            <a:off x="4648202" y="4514850"/>
            <a:ext cx="19048" cy="165735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4114800" y="6107668"/>
            <a:ext cx="1143326" cy="369332"/>
          </a:xfrm>
          <a:prstGeom prst="rect">
            <a:avLst/>
          </a:prstGeom>
        </p:spPr>
        <p:txBody>
          <a:bodyPr wrap="none">
            <a:spAutoFit/>
          </a:bodyPr>
          <a:lstStyle/>
          <a:p>
            <a:r>
              <a:rPr lang="en-US" dirty="0" smtClean="0">
                <a:latin typeface="+mj-lt"/>
              </a:rPr>
              <a:t>To camera</a:t>
            </a:r>
            <a:endParaRPr lang="en-US" dirty="0">
              <a:latin typeface="+mj-lt"/>
            </a:endParaRPr>
          </a:p>
        </p:txBody>
      </p:sp>
      <p:cxnSp>
        <p:nvCxnSpPr>
          <p:cNvPr id="33" name="Straight Arrow Connector 32"/>
          <p:cNvCxnSpPr/>
          <p:nvPr/>
        </p:nvCxnSpPr>
        <p:spPr>
          <a:xfrm>
            <a:off x="990600" y="2895600"/>
            <a:ext cx="3657600" cy="8382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76200" y="2678668"/>
            <a:ext cx="1066799" cy="369332"/>
          </a:xfrm>
          <a:prstGeom prst="rect">
            <a:avLst/>
          </a:prstGeom>
        </p:spPr>
        <p:txBody>
          <a:bodyPr wrap="square">
            <a:spAutoFit/>
          </a:bodyPr>
          <a:lstStyle/>
          <a:p>
            <a:r>
              <a:rPr lang="en-US" dirty="0" smtClean="0">
                <a:latin typeface="+mj-lt"/>
              </a:rPr>
              <a:t>Ion trap</a:t>
            </a:r>
            <a:endParaRPr lang="en-US" dirty="0">
              <a:latin typeface="+mj-lt"/>
            </a:endParaRPr>
          </a:p>
        </p:txBody>
      </p:sp>
    </p:spTree>
  </p:cSld>
  <p:clrMapOvr>
    <a:masterClrMapping/>
  </p:clrMapOvr>
  <p:transition advTm="12199"/>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13" name="Content Placeholder 12"/>
          <p:cNvSpPr>
            <a:spLocks noGrp="1"/>
          </p:cNvSpPr>
          <p:nvPr>
            <p:ph idx="1"/>
          </p:nvPr>
        </p:nvSpPr>
        <p:spPr>
          <a:xfrm>
            <a:off x="228600" y="1219200"/>
            <a:ext cx="4953000" cy="5486400"/>
          </a:xfrm>
        </p:spPr>
        <p:txBody>
          <a:bodyPr/>
          <a:lstStyle/>
          <a:p>
            <a:pPr marL="0" indent="0">
              <a:buNone/>
            </a:pPr>
            <a:r>
              <a:rPr lang="en-US" dirty="0" smtClean="0">
                <a:latin typeface="+mj-lt"/>
              </a:rPr>
              <a:t>Recent Results:</a:t>
            </a:r>
          </a:p>
          <a:p>
            <a:pPr marL="457200" indent="-457200"/>
            <a:r>
              <a:rPr lang="en-US" dirty="0" smtClean="0"/>
              <a:t>Quantum fluctuations to drive classical phase transitions</a:t>
            </a:r>
          </a:p>
          <a:p>
            <a:pPr marL="457200" indent="-457200"/>
            <a:r>
              <a:rPr lang="en-US" dirty="0" smtClean="0"/>
              <a:t>Spectroscopic method for Hamiltonian verification</a:t>
            </a:r>
          </a:p>
          <a:p>
            <a:pPr marL="457200" indent="-457200"/>
            <a:r>
              <a:rPr lang="en-US" dirty="0" smtClean="0"/>
              <a:t>Propagation of correlations after a global quench</a:t>
            </a:r>
          </a:p>
          <a:p>
            <a:pPr marL="457200" indent="-457200">
              <a:buNone/>
            </a:pPr>
            <a:r>
              <a:rPr lang="en-US" dirty="0" smtClean="0">
                <a:latin typeface="+mj-lt"/>
              </a:rPr>
              <a:t>Current Pursuits:</a:t>
            </a:r>
          </a:p>
          <a:p>
            <a:pPr marL="457200" indent="-457200"/>
            <a:r>
              <a:rPr lang="en-US" dirty="0" smtClean="0">
                <a:latin typeface="+mj-lt"/>
              </a:rPr>
              <a:t>Non-equilibrium phase transitions</a:t>
            </a:r>
          </a:p>
          <a:p>
            <a:pPr marL="457200" indent="-457200"/>
            <a:r>
              <a:rPr lang="en-US" dirty="0" err="1" smtClean="0">
                <a:latin typeface="+mj-lt"/>
              </a:rPr>
              <a:t>Thermalization</a:t>
            </a:r>
            <a:endParaRPr lang="en-US" dirty="0" smtClean="0">
              <a:latin typeface="+mj-lt"/>
            </a:endParaRPr>
          </a:p>
          <a:p>
            <a:pPr marL="457200" indent="-457200"/>
            <a:r>
              <a:rPr lang="en-US" dirty="0" smtClean="0"/>
              <a:t>Larger numbers of ions with a cryogenic trap</a:t>
            </a:r>
          </a:p>
          <a:p>
            <a:pPr>
              <a:buNone/>
            </a:pPr>
            <a:endParaRPr lang="en-US" dirty="0" smtClean="0"/>
          </a:p>
        </p:txBody>
      </p:sp>
      <p:sp>
        <p:nvSpPr>
          <p:cNvPr id="16794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7" name="Picture 2"/>
          <p:cNvPicPr>
            <a:picLocks noChangeAspect="1" noChangeArrowheads="1"/>
          </p:cNvPicPr>
          <p:nvPr/>
        </p:nvPicPr>
        <p:blipFill>
          <a:blip r:embed="rId3" cstate="print"/>
          <a:srcRect l="1429" t="7718" r="1569" b="73713"/>
          <a:stretch>
            <a:fillRect/>
          </a:stretch>
        </p:blipFill>
        <p:spPr bwMode="auto">
          <a:xfrm>
            <a:off x="4648200" y="1219068"/>
            <a:ext cx="4343400" cy="609732"/>
          </a:xfrm>
          <a:prstGeom prst="rect">
            <a:avLst/>
          </a:prstGeom>
          <a:noFill/>
          <a:ln w="63500">
            <a:noFill/>
            <a:miter lim="800000"/>
            <a:headEnd/>
            <a:tailEnd/>
          </a:ln>
        </p:spPr>
      </p:pic>
      <p:pic>
        <p:nvPicPr>
          <p:cNvPr id="10" name="Picture 7"/>
          <p:cNvPicPr>
            <a:picLocks noChangeAspect="1" noChangeArrowheads="1"/>
          </p:cNvPicPr>
          <p:nvPr/>
        </p:nvPicPr>
        <p:blipFill>
          <a:blip r:embed="rId4" cstate="print"/>
          <a:srcRect/>
          <a:stretch>
            <a:fillRect/>
          </a:stretch>
        </p:blipFill>
        <p:spPr bwMode="auto">
          <a:xfrm>
            <a:off x="5322125" y="2133600"/>
            <a:ext cx="3657600" cy="2017580"/>
          </a:xfrm>
          <a:prstGeom prst="rect">
            <a:avLst/>
          </a:prstGeom>
          <a:noFill/>
          <a:ln w="9525">
            <a:noFill/>
            <a:miter lim="800000"/>
            <a:headEnd/>
            <a:tailEnd/>
          </a:ln>
        </p:spPr>
      </p:pic>
      <p:pic>
        <p:nvPicPr>
          <p:cNvPr id="7" name="Picture 2"/>
          <p:cNvPicPr>
            <a:picLocks noChangeAspect="1" noChangeArrowheads="1"/>
          </p:cNvPicPr>
          <p:nvPr/>
        </p:nvPicPr>
        <p:blipFill>
          <a:blip r:embed="rId5"/>
          <a:srcRect/>
          <a:stretch>
            <a:fillRect/>
          </a:stretch>
        </p:blipFill>
        <p:spPr bwMode="auto">
          <a:xfrm>
            <a:off x="5638801" y="4205417"/>
            <a:ext cx="3352799" cy="2652583"/>
          </a:xfrm>
          <a:prstGeom prst="rect">
            <a:avLst/>
          </a:prstGeom>
          <a:noFill/>
          <a:ln w="9525">
            <a:noFill/>
            <a:miter lim="800000"/>
            <a:headEnd/>
            <a:tailEnd/>
          </a:ln>
          <a:effectLst/>
        </p:spPr>
      </p:pic>
    </p:spTree>
    <p:extLst>
      <p:ext uri="{BB962C8B-B14F-4D97-AF65-F5344CB8AC3E}">
        <p14:creationId xmlns:p14="http://schemas.microsoft.com/office/powerpoint/2010/main" xmlns="" val="2094701087"/>
      </p:ext>
    </p:extLst>
  </p:cSld>
  <p:clrMapOvr>
    <a:masterClrMapping/>
  </p:clrMapOvr>
  <p:transition advClick="0" advTm="19094"/>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dirty="0" smtClean="0"/>
              <a:t>www.iontrap.umd.edu</a:t>
            </a:r>
            <a:endParaRPr lang="en-US" dirty="0"/>
          </a:p>
        </p:txBody>
      </p:sp>
      <p:sp>
        <p:nvSpPr>
          <p:cNvPr id="5135" name="Text Box 15"/>
          <p:cNvSpPr txBox="1">
            <a:spLocks noChangeArrowheads="1"/>
          </p:cNvSpPr>
          <p:nvPr/>
        </p:nvSpPr>
        <p:spPr bwMode="auto">
          <a:xfrm>
            <a:off x="228600" y="3995678"/>
            <a:ext cx="1748107" cy="2369880"/>
          </a:xfrm>
          <a:prstGeom prst="rect">
            <a:avLst/>
          </a:prstGeom>
          <a:noFill/>
          <a:ln w="9525">
            <a:noFill/>
            <a:miter lim="800000"/>
            <a:headEnd/>
            <a:tailEnd/>
          </a:ln>
          <a:effectLst/>
        </p:spPr>
        <p:txBody>
          <a:bodyPr wrap="none">
            <a:spAutoFit/>
          </a:bodyPr>
          <a:lstStyle/>
          <a:p>
            <a:r>
              <a:rPr lang="en-US" sz="1600" b="1" u="sng" dirty="0" smtClean="0">
                <a:latin typeface="Calibri" pitchFamily="34" charset="0"/>
              </a:rPr>
              <a:t>P.I.</a:t>
            </a:r>
          </a:p>
          <a:p>
            <a:r>
              <a:rPr lang="en-US" sz="1600" dirty="0" smtClean="0">
                <a:solidFill>
                  <a:srgbClr val="C00000"/>
                </a:solidFill>
                <a:latin typeface="Calibri" pitchFamily="34" charset="0"/>
              </a:rPr>
              <a:t>Prof</a:t>
            </a:r>
            <a:r>
              <a:rPr lang="en-US" sz="1600" dirty="0">
                <a:solidFill>
                  <a:srgbClr val="C00000"/>
                </a:solidFill>
                <a:latin typeface="Calibri" pitchFamily="34" charset="0"/>
              </a:rPr>
              <a:t>. </a:t>
            </a:r>
            <a:r>
              <a:rPr lang="en-US" sz="1600" dirty="0" smtClean="0">
                <a:solidFill>
                  <a:srgbClr val="C00000"/>
                </a:solidFill>
                <a:latin typeface="Calibri" pitchFamily="34" charset="0"/>
              </a:rPr>
              <a:t>Chris Monroe</a:t>
            </a:r>
            <a:endParaRPr lang="en-US" sz="1600" dirty="0">
              <a:solidFill>
                <a:srgbClr val="C00000"/>
              </a:solidFill>
              <a:latin typeface="Calibri" pitchFamily="34" charset="0"/>
            </a:endParaRPr>
          </a:p>
          <a:p>
            <a:endParaRPr lang="en-US" sz="1600" dirty="0" smtClean="0">
              <a:latin typeface="Calibri" pitchFamily="34" charset="0"/>
            </a:endParaRPr>
          </a:p>
          <a:p>
            <a:r>
              <a:rPr lang="en-US" sz="1600" b="1" u="sng" dirty="0" smtClean="0">
                <a:latin typeface="Calibri" pitchFamily="34" charset="0"/>
              </a:rPr>
              <a:t>Postdocs</a:t>
            </a:r>
            <a:endParaRPr lang="en-US" sz="1600" b="1" u="sng" dirty="0">
              <a:latin typeface="Calibri" pitchFamily="34" charset="0"/>
            </a:endParaRPr>
          </a:p>
          <a:p>
            <a:r>
              <a:rPr lang="en-US" sz="1600" dirty="0" err="1" smtClean="0">
                <a:latin typeface="Calibri" pitchFamily="34" charset="0"/>
              </a:rPr>
              <a:t>Chenglin</a:t>
            </a:r>
            <a:r>
              <a:rPr lang="en-US" sz="1600" dirty="0" smtClean="0">
                <a:latin typeface="Calibri" pitchFamily="34" charset="0"/>
              </a:rPr>
              <a:t> Cao</a:t>
            </a:r>
          </a:p>
          <a:p>
            <a:r>
              <a:rPr lang="en-US" sz="1600" dirty="0" err="1" smtClean="0">
                <a:latin typeface="Calibri" pitchFamily="34" charset="0"/>
              </a:rPr>
              <a:t>Taeyoung</a:t>
            </a:r>
            <a:r>
              <a:rPr lang="en-US" sz="1600" dirty="0" smtClean="0">
                <a:latin typeface="Calibri" pitchFamily="34" charset="0"/>
              </a:rPr>
              <a:t> Choi</a:t>
            </a:r>
          </a:p>
          <a:p>
            <a:r>
              <a:rPr lang="en-US" sz="1600" dirty="0" smtClean="0">
                <a:latin typeface="Calibri" pitchFamily="34" charset="0"/>
              </a:rPr>
              <a:t>Brian </a:t>
            </a:r>
            <a:r>
              <a:rPr lang="en-US" sz="1600" dirty="0" err="1" smtClean="0">
                <a:latin typeface="Calibri" pitchFamily="34" charset="0"/>
              </a:rPr>
              <a:t>Neyenhuis</a:t>
            </a:r>
            <a:endParaRPr lang="en-US" sz="1600" dirty="0" smtClean="0">
              <a:latin typeface="Calibri" pitchFamily="34" charset="0"/>
            </a:endParaRPr>
          </a:p>
          <a:p>
            <a:r>
              <a:rPr lang="en-US" sz="1600" dirty="0" smtClean="0">
                <a:solidFill>
                  <a:srgbClr val="C00000"/>
                </a:solidFill>
                <a:latin typeface="Calibri" pitchFamily="34" charset="0"/>
              </a:rPr>
              <a:t>Phil </a:t>
            </a:r>
            <a:r>
              <a:rPr lang="en-US" sz="1600" dirty="0" err="1" smtClean="0">
                <a:solidFill>
                  <a:srgbClr val="C00000"/>
                </a:solidFill>
                <a:latin typeface="Calibri" pitchFamily="34" charset="0"/>
              </a:rPr>
              <a:t>Richerme</a:t>
            </a:r>
            <a:endParaRPr lang="en-US" sz="1600" dirty="0" smtClean="0">
              <a:solidFill>
                <a:srgbClr val="C00000"/>
              </a:solidFill>
              <a:latin typeface="Calibri" pitchFamily="34" charset="0"/>
            </a:endParaRPr>
          </a:p>
          <a:p>
            <a:endParaRPr lang="en-US" sz="2000" dirty="0" smtClean="0">
              <a:latin typeface="Calibri" pitchFamily="34" charset="0"/>
            </a:endParaRPr>
          </a:p>
        </p:txBody>
      </p:sp>
      <p:sp>
        <p:nvSpPr>
          <p:cNvPr id="5138" name="Text Box 18"/>
          <p:cNvSpPr txBox="1">
            <a:spLocks noChangeArrowheads="1"/>
          </p:cNvSpPr>
          <p:nvPr/>
        </p:nvSpPr>
        <p:spPr bwMode="auto">
          <a:xfrm>
            <a:off x="1981200" y="3996047"/>
            <a:ext cx="1731628" cy="2062103"/>
          </a:xfrm>
          <a:prstGeom prst="rect">
            <a:avLst/>
          </a:prstGeom>
          <a:noFill/>
          <a:ln w="9525">
            <a:noFill/>
            <a:miter lim="800000"/>
            <a:headEnd/>
            <a:tailEnd/>
          </a:ln>
          <a:effectLst/>
        </p:spPr>
        <p:txBody>
          <a:bodyPr wrap="none">
            <a:spAutoFit/>
          </a:bodyPr>
          <a:lstStyle/>
          <a:p>
            <a:endParaRPr lang="en-US" sz="1600" dirty="0" smtClean="0">
              <a:latin typeface="Calibri" pitchFamily="34" charset="0"/>
            </a:endParaRPr>
          </a:p>
          <a:p>
            <a:r>
              <a:rPr lang="en-US" sz="1600" dirty="0" smtClean="0">
                <a:latin typeface="Calibri" pitchFamily="34" charset="0"/>
              </a:rPr>
              <a:t>Clayton Crocker</a:t>
            </a:r>
          </a:p>
          <a:p>
            <a:r>
              <a:rPr lang="en-US" sz="1600" dirty="0" err="1" smtClean="0">
                <a:latin typeface="Calibri" pitchFamily="34" charset="0"/>
              </a:rPr>
              <a:t>Shantanu</a:t>
            </a:r>
            <a:r>
              <a:rPr lang="en-US" sz="1600" dirty="0" smtClean="0">
                <a:latin typeface="Calibri" pitchFamily="34" charset="0"/>
              </a:rPr>
              <a:t> </a:t>
            </a:r>
            <a:r>
              <a:rPr lang="en-US" sz="1600" dirty="0" err="1" smtClean="0">
                <a:latin typeface="Calibri" pitchFamily="34" charset="0"/>
              </a:rPr>
              <a:t>Debnath</a:t>
            </a:r>
            <a:endParaRPr lang="en-US" sz="1600" dirty="0" smtClean="0">
              <a:latin typeface="Calibri" pitchFamily="34" charset="0"/>
            </a:endParaRPr>
          </a:p>
          <a:p>
            <a:r>
              <a:rPr lang="en-US" sz="1600" dirty="0" smtClean="0">
                <a:latin typeface="Calibri" pitchFamily="34" charset="0"/>
              </a:rPr>
              <a:t>Caroline </a:t>
            </a:r>
            <a:r>
              <a:rPr lang="en-US" sz="1600" dirty="0" err="1" smtClean="0">
                <a:latin typeface="Calibri" pitchFamily="34" charset="0"/>
              </a:rPr>
              <a:t>Figgatt</a:t>
            </a:r>
            <a:endParaRPr lang="en-US" sz="1600" dirty="0" smtClean="0">
              <a:latin typeface="Calibri" pitchFamily="34" charset="0"/>
            </a:endParaRPr>
          </a:p>
          <a:p>
            <a:r>
              <a:rPr lang="en-US" sz="1600" dirty="0" smtClean="0">
                <a:latin typeface="Calibri" pitchFamily="34" charset="0"/>
              </a:rPr>
              <a:t>David </a:t>
            </a:r>
            <a:r>
              <a:rPr lang="en-US" sz="1600" dirty="0" err="1" smtClean="0">
                <a:latin typeface="Calibri" pitchFamily="34" charset="0"/>
              </a:rPr>
              <a:t>Hucul</a:t>
            </a:r>
            <a:endParaRPr lang="en-US" sz="1600" dirty="0" smtClean="0">
              <a:latin typeface="Calibri" pitchFamily="34" charset="0"/>
            </a:endParaRPr>
          </a:p>
          <a:p>
            <a:r>
              <a:rPr lang="en-US" sz="1600" dirty="0" err="1" smtClean="0">
                <a:latin typeface="Calibri" pitchFamily="34" charset="0"/>
              </a:rPr>
              <a:t>Volkan</a:t>
            </a:r>
            <a:r>
              <a:rPr lang="en-US" sz="1600" dirty="0" smtClean="0">
                <a:latin typeface="Calibri" pitchFamily="34" charset="0"/>
              </a:rPr>
              <a:t> </a:t>
            </a:r>
            <a:r>
              <a:rPr lang="en-US" sz="1600" dirty="0" err="1" smtClean="0">
                <a:latin typeface="Calibri" pitchFamily="34" charset="0"/>
              </a:rPr>
              <a:t>Inlek</a:t>
            </a:r>
            <a:endParaRPr lang="en-US" sz="1600" dirty="0" smtClean="0">
              <a:latin typeface="Calibri" pitchFamily="34" charset="0"/>
            </a:endParaRPr>
          </a:p>
          <a:p>
            <a:r>
              <a:rPr lang="en-US" sz="1600" dirty="0" smtClean="0">
                <a:latin typeface="Calibri" pitchFamily="34" charset="0"/>
              </a:rPr>
              <a:t>Kale Johnson</a:t>
            </a:r>
          </a:p>
          <a:p>
            <a:endParaRPr lang="en-US" sz="1600" dirty="0" smtClean="0">
              <a:latin typeface="Calibri" pitchFamily="34" charset="0"/>
            </a:endParaRPr>
          </a:p>
        </p:txBody>
      </p:sp>
      <p:sp>
        <p:nvSpPr>
          <p:cNvPr id="22" name="TextBox 19"/>
          <p:cNvSpPr txBox="1">
            <a:spLocks noChangeArrowheads="1"/>
          </p:cNvSpPr>
          <p:nvPr/>
        </p:nvSpPr>
        <p:spPr bwMode="auto">
          <a:xfrm>
            <a:off x="957857" y="-25063"/>
            <a:ext cx="1482725" cy="1015663"/>
          </a:xfrm>
          <a:prstGeom prst="rect">
            <a:avLst/>
          </a:prstGeom>
          <a:noFill/>
          <a:ln w="9525">
            <a:noFill/>
            <a:miter lim="800000"/>
            <a:headEnd/>
            <a:tailEnd/>
          </a:ln>
        </p:spPr>
        <p:txBody>
          <a:bodyPr>
            <a:spAutoFit/>
          </a:bodyPr>
          <a:lstStyle/>
          <a:p>
            <a:r>
              <a:rPr lang="en-US" b="1" dirty="0">
                <a:latin typeface="Lucida Sans" pitchFamily="34" charset="0"/>
              </a:rPr>
              <a:t>J</a:t>
            </a:r>
            <a:r>
              <a:rPr lang="en-US" sz="1600" b="1" dirty="0">
                <a:latin typeface="Lucida Sans" pitchFamily="34" charset="0"/>
              </a:rPr>
              <a:t>OINT</a:t>
            </a:r>
          </a:p>
          <a:p>
            <a:r>
              <a:rPr lang="en-US" b="1" dirty="0">
                <a:latin typeface="Lucida Sans" pitchFamily="34" charset="0"/>
              </a:rPr>
              <a:t>Q</a:t>
            </a:r>
            <a:r>
              <a:rPr lang="en-US" sz="1600" b="1" dirty="0">
                <a:latin typeface="Lucida Sans" pitchFamily="34" charset="0"/>
              </a:rPr>
              <a:t>UANTUM</a:t>
            </a:r>
          </a:p>
          <a:p>
            <a:r>
              <a:rPr lang="en-US" b="1" dirty="0">
                <a:latin typeface="Lucida Sans" pitchFamily="34" charset="0"/>
              </a:rPr>
              <a:t>I</a:t>
            </a:r>
            <a:r>
              <a:rPr lang="en-US" sz="1600" b="1" dirty="0">
                <a:latin typeface="Lucida Sans" pitchFamily="34" charset="0"/>
              </a:rPr>
              <a:t>NSTITUTE</a:t>
            </a:r>
          </a:p>
        </p:txBody>
      </p:sp>
      <p:pic>
        <p:nvPicPr>
          <p:cNvPr id="23" name="Picture 2" descr="jqi_logo3"/>
          <p:cNvPicPr>
            <a:picLocks noChangeAspect="1" noChangeArrowheads="1"/>
          </p:cNvPicPr>
          <p:nvPr/>
        </p:nvPicPr>
        <p:blipFill>
          <a:blip r:embed="rId3" cstate="print"/>
          <a:srcRect l="19302" t="5258" r="16595" b="6560"/>
          <a:stretch>
            <a:fillRect/>
          </a:stretch>
        </p:blipFill>
        <p:spPr bwMode="auto">
          <a:xfrm>
            <a:off x="109184" y="14569"/>
            <a:ext cx="872476" cy="960162"/>
          </a:xfrm>
          <a:prstGeom prst="rect">
            <a:avLst/>
          </a:prstGeom>
          <a:noFill/>
        </p:spPr>
      </p:pic>
      <p:pic>
        <p:nvPicPr>
          <p:cNvPr id="25" name="Picture 7" descr="UMD_logo"/>
          <p:cNvPicPr>
            <a:picLocks noChangeAspect="1" noChangeArrowheads="1"/>
          </p:cNvPicPr>
          <p:nvPr/>
        </p:nvPicPr>
        <p:blipFill>
          <a:blip r:embed="rId4" cstate="print">
            <a:clrChange>
              <a:clrFrom>
                <a:srgbClr val="FFFFFF"/>
              </a:clrFrom>
              <a:clrTo>
                <a:srgbClr val="FFFFFF">
                  <a:alpha val="0"/>
                </a:srgbClr>
              </a:clrTo>
            </a:clrChange>
          </a:blip>
          <a:srcRect l="9436" t="8638" r="9436" b="6866"/>
          <a:stretch>
            <a:fillRect/>
          </a:stretch>
        </p:blipFill>
        <p:spPr bwMode="auto">
          <a:xfrm>
            <a:off x="7010400" y="29028"/>
            <a:ext cx="826794" cy="842797"/>
          </a:xfrm>
          <a:prstGeom prst="rect">
            <a:avLst/>
          </a:prstGeom>
          <a:noFill/>
          <a:ln w="9525">
            <a:noFill/>
            <a:miter lim="800000"/>
            <a:headEnd/>
            <a:tailEnd/>
          </a:ln>
        </p:spPr>
      </p:pic>
      <p:pic>
        <p:nvPicPr>
          <p:cNvPr id="27" name="Picture 2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912489" y="304800"/>
            <a:ext cx="1155311" cy="304425"/>
          </a:xfrm>
          <a:prstGeom prst="rect">
            <a:avLst/>
          </a:prstGeom>
        </p:spPr>
      </p:pic>
      <p:sp>
        <p:nvSpPr>
          <p:cNvPr id="28" name="Text Box 18"/>
          <p:cNvSpPr txBox="1">
            <a:spLocks noChangeArrowheads="1"/>
          </p:cNvSpPr>
          <p:nvPr/>
        </p:nvSpPr>
        <p:spPr bwMode="auto">
          <a:xfrm>
            <a:off x="3810000" y="3995678"/>
            <a:ext cx="1620444" cy="1815882"/>
          </a:xfrm>
          <a:prstGeom prst="rect">
            <a:avLst/>
          </a:prstGeom>
          <a:noFill/>
          <a:ln w="9525">
            <a:noFill/>
            <a:miter lim="800000"/>
            <a:headEnd/>
            <a:tailEnd/>
          </a:ln>
          <a:effectLst/>
        </p:spPr>
        <p:txBody>
          <a:bodyPr wrap="none">
            <a:spAutoFit/>
          </a:bodyPr>
          <a:lstStyle/>
          <a:p>
            <a:endParaRPr lang="en-US" sz="1600" dirty="0" smtClean="0">
              <a:latin typeface="Calibri" pitchFamily="34" charset="0"/>
            </a:endParaRPr>
          </a:p>
          <a:p>
            <a:r>
              <a:rPr lang="en-US" sz="1600" dirty="0" smtClean="0">
                <a:solidFill>
                  <a:srgbClr val="C00000"/>
                </a:solidFill>
                <a:latin typeface="Calibri" pitchFamily="34" charset="0"/>
              </a:rPr>
              <a:t>Aaron Lee</a:t>
            </a:r>
          </a:p>
          <a:p>
            <a:r>
              <a:rPr lang="en-US" sz="1600" dirty="0" smtClean="0">
                <a:latin typeface="Calibri" pitchFamily="34" charset="0"/>
              </a:rPr>
              <a:t>Andrew </a:t>
            </a:r>
            <a:r>
              <a:rPr lang="en-US" sz="1600" dirty="0">
                <a:latin typeface="Calibri" pitchFamily="34" charset="0"/>
              </a:rPr>
              <a:t>Manning</a:t>
            </a:r>
          </a:p>
          <a:p>
            <a:r>
              <a:rPr lang="en-US" sz="1600" dirty="0" smtClean="0">
                <a:solidFill>
                  <a:srgbClr val="C00000"/>
                </a:solidFill>
                <a:latin typeface="Calibri" pitchFamily="34" charset="0"/>
              </a:rPr>
              <a:t>Crystal Senko</a:t>
            </a:r>
          </a:p>
          <a:p>
            <a:r>
              <a:rPr lang="en-US" sz="1600" dirty="0" smtClean="0">
                <a:solidFill>
                  <a:srgbClr val="C00000"/>
                </a:solidFill>
                <a:latin typeface="Calibri" pitchFamily="34" charset="0"/>
              </a:rPr>
              <a:t>Jacob Smith</a:t>
            </a:r>
          </a:p>
          <a:p>
            <a:r>
              <a:rPr lang="en-US" sz="1600" dirty="0" smtClean="0">
                <a:latin typeface="Calibri" pitchFamily="34" charset="0"/>
              </a:rPr>
              <a:t>David Wong</a:t>
            </a:r>
          </a:p>
          <a:p>
            <a:r>
              <a:rPr lang="en-US" sz="1600" dirty="0" smtClean="0">
                <a:latin typeface="Calibri" pitchFamily="34" charset="0"/>
              </a:rPr>
              <a:t>Ken Wright</a:t>
            </a:r>
          </a:p>
        </p:txBody>
      </p:sp>
      <p:sp>
        <p:nvSpPr>
          <p:cNvPr id="29" name="Text Box 15"/>
          <p:cNvSpPr txBox="1">
            <a:spLocks noChangeArrowheads="1"/>
          </p:cNvSpPr>
          <p:nvPr/>
        </p:nvSpPr>
        <p:spPr bwMode="auto">
          <a:xfrm>
            <a:off x="2642767" y="3991428"/>
            <a:ext cx="1776833" cy="338554"/>
          </a:xfrm>
          <a:prstGeom prst="rect">
            <a:avLst/>
          </a:prstGeom>
          <a:noFill/>
          <a:ln w="9525">
            <a:noFill/>
            <a:miter lim="800000"/>
            <a:headEnd/>
            <a:tailEnd/>
          </a:ln>
          <a:effectLst/>
        </p:spPr>
        <p:txBody>
          <a:bodyPr wrap="none">
            <a:spAutoFit/>
          </a:bodyPr>
          <a:lstStyle/>
          <a:p>
            <a:r>
              <a:rPr lang="en-US" sz="1600" b="1" u="sng" dirty="0" smtClean="0">
                <a:latin typeface="Calibri" pitchFamily="34" charset="0"/>
              </a:rPr>
              <a:t>Graduate Students</a:t>
            </a:r>
          </a:p>
        </p:txBody>
      </p:sp>
      <p:sp>
        <p:nvSpPr>
          <p:cNvPr id="30" name="Text Box 15"/>
          <p:cNvSpPr txBox="1">
            <a:spLocks noChangeArrowheads="1"/>
          </p:cNvSpPr>
          <p:nvPr/>
        </p:nvSpPr>
        <p:spPr bwMode="auto">
          <a:xfrm>
            <a:off x="5486400" y="3991428"/>
            <a:ext cx="1613199" cy="3108543"/>
          </a:xfrm>
          <a:prstGeom prst="rect">
            <a:avLst/>
          </a:prstGeom>
          <a:noFill/>
          <a:ln w="9525">
            <a:noFill/>
            <a:miter lim="800000"/>
            <a:headEnd/>
            <a:tailEnd/>
          </a:ln>
          <a:effectLst/>
        </p:spPr>
        <p:txBody>
          <a:bodyPr wrap="none">
            <a:spAutoFit/>
          </a:bodyPr>
          <a:lstStyle/>
          <a:p>
            <a:r>
              <a:rPr lang="en-US" sz="1600" b="1" u="sng" dirty="0" smtClean="0">
                <a:latin typeface="Calibri" pitchFamily="34" charset="0"/>
              </a:rPr>
              <a:t>Recent Alumni</a:t>
            </a:r>
          </a:p>
          <a:p>
            <a:r>
              <a:rPr lang="en-US" sz="1600" dirty="0" smtClean="0">
                <a:solidFill>
                  <a:srgbClr val="C00000"/>
                </a:solidFill>
                <a:latin typeface="Calibri" pitchFamily="34" charset="0"/>
              </a:rPr>
              <a:t>Wes Campbell</a:t>
            </a:r>
          </a:p>
          <a:p>
            <a:r>
              <a:rPr lang="en-US" sz="1600" dirty="0" smtClean="0">
                <a:latin typeface="Calibri" pitchFamily="34" charset="0"/>
              </a:rPr>
              <a:t>Susan Clark</a:t>
            </a:r>
          </a:p>
          <a:p>
            <a:r>
              <a:rPr lang="en-US" sz="1600" dirty="0" smtClean="0">
                <a:latin typeface="Calibri" pitchFamily="34" charset="0"/>
              </a:rPr>
              <a:t>Charles Conover</a:t>
            </a:r>
          </a:p>
          <a:p>
            <a:r>
              <a:rPr lang="en-US" sz="1600" dirty="0" smtClean="0">
                <a:solidFill>
                  <a:srgbClr val="C00000"/>
                </a:solidFill>
                <a:latin typeface="Calibri" pitchFamily="34" charset="0"/>
              </a:rPr>
              <a:t>Emily Edwards</a:t>
            </a:r>
          </a:p>
          <a:p>
            <a:r>
              <a:rPr lang="en-US" sz="1600" dirty="0" smtClean="0">
                <a:latin typeface="Calibri" pitchFamily="34" charset="0"/>
              </a:rPr>
              <a:t>David Hayes</a:t>
            </a:r>
          </a:p>
          <a:p>
            <a:r>
              <a:rPr lang="en-US" sz="1600" dirty="0" err="1" smtClean="0">
                <a:solidFill>
                  <a:srgbClr val="C00000"/>
                </a:solidFill>
                <a:latin typeface="Calibri" pitchFamily="34" charset="0"/>
              </a:rPr>
              <a:t>Rajibul</a:t>
            </a:r>
            <a:r>
              <a:rPr lang="en-US" sz="1600" dirty="0" smtClean="0">
                <a:solidFill>
                  <a:srgbClr val="C00000"/>
                </a:solidFill>
                <a:latin typeface="Calibri" pitchFamily="34" charset="0"/>
              </a:rPr>
              <a:t> Islam</a:t>
            </a:r>
          </a:p>
          <a:p>
            <a:r>
              <a:rPr lang="en-US" sz="1600" dirty="0" err="1" smtClean="0">
                <a:solidFill>
                  <a:srgbClr val="C00000"/>
                </a:solidFill>
                <a:latin typeface="Calibri" pitchFamily="34" charset="0"/>
              </a:rPr>
              <a:t>Kihwan</a:t>
            </a:r>
            <a:r>
              <a:rPr lang="en-US" sz="1600" dirty="0" smtClean="0">
                <a:solidFill>
                  <a:srgbClr val="C00000"/>
                </a:solidFill>
                <a:latin typeface="Calibri" pitchFamily="34" charset="0"/>
              </a:rPr>
              <a:t> Kim</a:t>
            </a:r>
          </a:p>
          <a:p>
            <a:r>
              <a:rPr lang="en-US" sz="1600" dirty="0" err="1" smtClean="0">
                <a:solidFill>
                  <a:srgbClr val="C00000"/>
                </a:solidFill>
                <a:latin typeface="Calibri" pitchFamily="34" charset="0"/>
              </a:rPr>
              <a:t>Simcha</a:t>
            </a:r>
            <a:r>
              <a:rPr lang="en-US" sz="1600" dirty="0" smtClean="0">
                <a:solidFill>
                  <a:srgbClr val="C00000"/>
                </a:solidFill>
                <a:latin typeface="Calibri" pitchFamily="34" charset="0"/>
              </a:rPr>
              <a:t> </a:t>
            </a:r>
            <a:r>
              <a:rPr lang="en-US" sz="1600" dirty="0" err="1" smtClean="0">
                <a:solidFill>
                  <a:srgbClr val="C00000"/>
                </a:solidFill>
                <a:latin typeface="Calibri" pitchFamily="34" charset="0"/>
              </a:rPr>
              <a:t>Korenblit</a:t>
            </a:r>
            <a:endParaRPr lang="en-US" sz="1600" dirty="0" smtClean="0">
              <a:solidFill>
                <a:srgbClr val="C00000"/>
              </a:solidFill>
              <a:latin typeface="Calibri" pitchFamily="34" charset="0"/>
            </a:endParaRPr>
          </a:p>
          <a:p>
            <a:r>
              <a:rPr lang="en-US" sz="1600" dirty="0" smtClean="0">
                <a:latin typeface="Calibri" pitchFamily="34" charset="0"/>
              </a:rPr>
              <a:t>Jonathan Mizrahi</a:t>
            </a:r>
          </a:p>
          <a:p>
            <a:endParaRPr lang="en-US" sz="1600" dirty="0" smtClean="0">
              <a:latin typeface="Calibri" pitchFamily="34" charset="0"/>
            </a:endParaRPr>
          </a:p>
          <a:p>
            <a:endParaRPr lang="en-US" sz="2000" dirty="0" smtClean="0">
              <a:latin typeface="Calibri" pitchFamily="34" charset="0"/>
            </a:endParaRPr>
          </a:p>
        </p:txBody>
      </p:sp>
      <p:sp>
        <p:nvSpPr>
          <p:cNvPr id="31" name="Text Box 15"/>
          <p:cNvSpPr txBox="1">
            <a:spLocks noChangeArrowheads="1"/>
          </p:cNvSpPr>
          <p:nvPr/>
        </p:nvSpPr>
        <p:spPr bwMode="auto">
          <a:xfrm>
            <a:off x="7086600" y="3991428"/>
            <a:ext cx="1970026" cy="1815882"/>
          </a:xfrm>
          <a:prstGeom prst="rect">
            <a:avLst/>
          </a:prstGeom>
          <a:noFill/>
          <a:ln w="9525">
            <a:noFill/>
            <a:miter lim="800000"/>
            <a:headEnd/>
            <a:tailEnd/>
          </a:ln>
          <a:effectLst/>
        </p:spPr>
        <p:txBody>
          <a:bodyPr wrap="none">
            <a:spAutoFit/>
          </a:bodyPr>
          <a:lstStyle/>
          <a:p>
            <a:r>
              <a:rPr lang="en-US" sz="1600" b="1" u="sng" dirty="0" smtClean="0">
                <a:latin typeface="Calibri" pitchFamily="34" charset="0"/>
              </a:rPr>
              <a:t>Theory Collaborators</a:t>
            </a:r>
          </a:p>
          <a:p>
            <a:r>
              <a:rPr lang="en-US" sz="1600" dirty="0" smtClean="0">
                <a:latin typeface="Calibri" pitchFamily="34" charset="0"/>
              </a:rPr>
              <a:t>Jim </a:t>
            </a:r>
            <a:r>
              <a:rPr lang="en-US" sz="1600" dirty="0" err="1" smtClean="0">
                <a:latin typeface="Calibri" pitchFamily="34" charset="0"/>
              </a:rPr>
              <a:t>Freericks</a:t>
            </a:r>
            <a:endParaRPr lang="en-US" sz="1600" dirty="0" smtClean="0">
              <a:latin typeface="Calibri" pitchFamily="34" charset="0"/>
            </a:endParaRPr>
          </a:p>
          <a:p>
            <a:r>
              <a:rPr lang="en-US" sz="1600" dirty="0" smtClean="0">
                <a:latin typeface="Calibri" pitchFamily="34" charset="0"/>
              </a:rPr>
              <a:t>Bryce Yoshimura</a:t>
            </a:r>
          </a:p>
          <a:p>
            <a:endParaRPr lang="en-US" sz="1600" dirty="0" smtClean="0">
              <a:latin typeface="Calibri" pitchFamily="34" charset="0"/>
            </a:endParaRPr>
          </a:p>
          <a:p>
            <a:r>
              <a:rPr lang="en-US" sz="1600" dirty="0" err="1" smtClean="0">
                <a:latin typeface="Calibri" pitchFamily="34" charset="0"/>
              </a:rPr>
              <a:t>Zhe-Xuan</a:t>
            </a:r>
            <a:r>
              <a:rPr lang="en-US" sz="1600" dirty="0" smtClean="0">
                <a:latin typeface="Calibri" pitchFamily="34" charset="0"/>
              </a:rPr>
              <a:t> Gong</a:t>
            </a:r>
          </a:p>
          <a:p>
            <a:r>
              <a:rPr lang="en-US" sz="1600" dirty="0" smtClean="0">
                <a:latin typeface="Calibri" pitchFamily="34" charset="0"/>
              </a:rPr>
              <a:t>Michael Foss-</a:t>
            </a:r>
            <a:r>
              <a:rPr lang="en-US" sz="1600" dirty="0" err="1" smtClean="0">
                <a:latin typeface="Calibri" pitchFamily="34" charset="0"/>
              </a:rPr>
              <a:t>Feig</a:t>
            </a:r>
            <a:endParaRPr lang="en-US" sz="1600" dirty="0" smtClean="0">
              <a:latin typeface="Calibri" pitchFamily="34" charset="0"/>
            </a:endParaRPr>
          </a:p>
          <a:p>
            <a:r>
              <a:rPr lang="en-US" sz="1600" dirty="0" err="1" smtClean="0">
                <a:latin typeface="Calibri" pitchFamily="34" charset="0"/>
              </a:rPr>
              <a:t>Alexey</a:t>
            </a:r>
            <a:r>
              <a:rPr lang="en-US" sz="1600" dirty="0" smtClean="0">
                <a:latin typeface="Calibri" pitchFamily="34" charset="0"/>
              </a:rPr>
              <a:t> </a:t>
            </a:r>
            <a:r>
              <a:rPr lang="en-US" sz="1600" dirty="0" err="1" smtClean="0">
                <a:latin typeface="Calibri" pitchFamily="34" charset="0"/>
              </a:rPr>
              <a:t>Gorshkov</a:t>
            </a:r>
            <a:endParaRPr lang="en-US" sz="2000" dirty="0" smtClean="0">
              <a:latin typeface="Calibri" pitchFamily="34" charset="0"/>
            </a:endParaRPr>
          </a:p>
        </p:txBody>
      </p:sp>
      <p:sp>
        <p:nvSpPr>
          <p:cNvPr id="32" name="Text Box 18"/>
          <p:cNvSpPr txBox="1">
            <a:spLocks noChangeArrowheads="1"/>
          </p:cNvSpPr>
          <p:nvPr/>
        </p:nvSpPr>
        <p:spPr bwMode="auto">
          <a:xfrm>
            <a:off x="1981200" y="5872019"/>
            <a:ext cx="1707775" cy="830997"/>
          </a:xfrm>
          <a:prstGeom prst="rect">
            <a:avLst/>
          </a:prstGeom>
          <a:noFill/>
          <a:ln w="9525">
            <a:noFill/>
            <a:miter lim="800000"/>
            <a:headEnd/>
            <a:tailEnd/>
          </a:ln>
          <a:effectLst/>
        </p:spPr>
        <p:txBody>
          <a:bodyPr wrap="none">
            <a:spAutoFit/>
          </a:bodyPr>
          <a:lstStyle/>
          <a:p>
            <a:endParaRPr lang="en-US" sz="1600" dirty="0" smtClean="0">
              <a:latin typeface="Calibri" pitchFamily="34" charset="0"/>
            </a:endParaRPr>
          </a:p>
          <a:p>
            <a:r>
              <a:rPr lang="en-US" sz="1600" dirty="0" smtClean="0">
                <a:latin typeface="Calibri" pitchFamily="34" charset="0"/>
              </a:rPr>
              <a:t>Daniel Brennan</a:t>
            </a:r>
          </a:p>
          <a:p>
            <a:r>
              <a:rPr lang="en-US" sz="1600" dirty="0" smtClean="0">
                <a:latin typeface="Calibri" pitchFamily="34" charset="0"/>
              </a:rPr>
              <a:t>Katie </a:t>
            </a:r>
            <a:r>
              <a:rPr lang="en-US" sz="1600" dirty="0" err="1" smtClean="0">
                <a:latin typeface="Calibri" pitchFamily="34" charset="0"/>
              </a:rPr>
              <a:t>Hergenreder</a:t>
            </a:r>
            <a:endParaRPr lang="en-US" sz="1600" dirty="0" smtClean="0">
              <a:latin typeface="Calibri" pitchFamily="34" charset="0"/>
            </a:endParaRPr>
          </a:p>
        </p:txBody>
      </p:sp>
      <p:sp>
        <p:nvSpPr>
          <p:cNvPr id="33" name="Text Box 18"/>
          <p:cNvSpPr txBox="1">
            <a:spLocks noChangeArrowheads="1"/>
          </p:cNvSpPr>
          <p:nvPr/>
        </p:nvSpPr>
        <p:spPr bwMode="auto">
          <a:xfrm>
            <a:off x="3810000" y="5871650"/>
            <a:ext cx="1071575" cy="584775"/>
          </a:xfrm>
          <a:prstGeom prst="rect">
            <a:avLst/>
          </a:prstGeom>
          <a:noFill/>
          <a:ln w="9525">
            <a:noFill/>
            <a:miter lim="800000"/>
            <a:headEnd/>
            <a:tailEnd/>
          </a:ln>
          <a:effectLst/>
        </p:spPr>
        <p:txBody>
          <a:bodyPr wrap="none">
            <a:spAutoFit/>
          </a:bodyPr>
          <a:lstStyle/>
          <a:p>
            <a:endParaRPr lang="en-US" sz="1600" dirty="0" smtClean="0">
              <a:latin typeface="Calibri" pitchFamily="34" charset="0"/>
            </a:endParaRPr>
          </a:p>
          <a:p>
            <a:r>
              <a:rPr lang="en-US" sz="1600" dirty="0" smtClean="0">
                <a:latin typeface="Calibri" pitchFamily="34" charset="0"/>
              </a:rPr>
              <a:t>Geoffrey </a:t>
            </a:r>
            <a:r>
              <a:rPr lang="en-US" sz="1600" dirty="0" err="1" smtClean="0">
                <a:latin typeface="Calibri" pitchFamily="34" charset="0"/>
              </a:rPr>
              <a:t>Ji</a:t>
            </a:r>
            <a:endParaRPr lang="en-US" sz="1600" dirty="0" smtClean="0">
              <a:latin typeface="Calibri" pitchFamily="34" charset="0"/>
            </a:endParaRPr>
          </a:p>
        </p:txBody>
      </p:sp>
      <p:sp>
        <p:nvSpPr>
          <p:cNvPr id="34" name="Text Box 15"/>
          <p:cNvSpPr txBox="1">
            <a:spLocks noChangeArrowheads="1"/>
          </p:cNvSpPr>
          <p:nvPr/>
        </p:nvSpPr>
        <p:spPr bwMode="auto">
          <a:xfrm>
            <a:off x="2438400" y="5867400"/>
            <a:ext cx="2272930" cy="338554"/>
          </a:xfrm>
          <a:prstGeom prst="rect">
            <a:avLst/>
          </a:prstGeom>
          <a:noFill/>
          <a:ln w="9525">
            <a:noFill/>
            <a:miter lim="800000"/>
            <a:headEnd/>
            <a:tailEnd/>
          </a:ln>
          <a:effectLst/>
        </p:spPr>
        <p:txBody>
          <a:bodyPr wrap="none">
            <a:spAutoFit/>
          </a:bodyPr>
          <a:lstStyle/>
          <a:p>
            <a:r>
              <a:rPr lang="en-US" sz="1600" b="1" u="sng" dirty="0" smtClean="0">
                <a:latin typeface="Calibri" pitchFamily="34" charset="0"/>
              </a:rPr>
              <a:t>Undergraduate Students</a:t>
            </a:r>
          </a:p>
        </p:txBody>
      </p:sp>
      <p:pic>
        <p:nvPicPr>
          <p:cNvPr id="35" name="Picture 13" descr="WELCOME1"/>
          <p:cNvPicPr>
            <a:picLocks noChangeAspect="1" noChangeArrowheads="1"/>
          </p:cNvPicPr>
          <p:nvPr/>
        </p:nvPicPr>
        <p:blipFill>
          <a:blip r:embed="rId6" cstate="print"/>
          <a:srcRect r="76556"/>
          <a:stretch>
            <a:fillRect/>
          </a:stretch>
        </p:blipFill>
        <p:spPr bwMode="auto">
          <a:xfrm>
            <a:off x="7924800" y="3035300"/>
            <a:ext cx="925512" cy="850900"/>
          </a:xfrm>
          <a:prstGeom prst="rect">
            <a:avLst/>
          </a:prstGeom>
          <a:noFill/>
          <a:ln w="9525">
            <a:noFill/>
            <a:miter lim="800000"/>
            <a:headEnd/>
            <a:tailEnd/>
          </a:ln>
        </p:spPr>
      </p:pic>
      <p:pic>
        <p:nvPicPr>
          <p:cNvPr id="36" name="Picture 15" descr="nsaseal_t"/>
          <p:cNvPicPr>
            <a:picLocks noChangeAspect="1" noChangeArrowheads="1"/>
          </p:cNvPicPr>
          <p:nvPr/>
        </p:nvPicPr>
        <p:blipFill>
          <a:blip r:embed="rId7" cstate="print"/>
          <a:srcRect/>
          <a:stretch>
            <a:fillRect/>
          </a:stretch>
        </p:blipFill>
        <p:spPr bwMode="auto">
          <a:xfrm>
            <a:off x="7976735" y="1955800"/>
            <a:ext cx="833437" cy="863600"/>
          </a:xfrm>
          <a:prstGeom prst="rect">
            <a:avLst/>
          </a:prstGeom>
          <a:noFill/>
          <a:ln w="9525">
            <a:noFill/>
            <a:miter lim="800000"/>
            <a:headEnd/>
            <a:tailEnd/>
          </a:ln>
        </p:spPr>
      </p:pic>
      <p:pic>
        <p:nvPicPr>
          <p:cNvPr id="37" name="Picture 14" descr="NSF_trans.gif"/>
          <p:cNvPicPr>
            <a:picLocks noChangeAspect="1"/>
          </p:cNvPicPr>
          <p:nvPr/>
        </p:nvPicPr>
        <p:blipFill>
          <a:blip r:embed="rId8" cstate="print"/>
          <a:srcRect/>
          <a:stretch>
            <a:fillRect/>
          </a:stretch>
        </p:blipFill>
        <p:spPr bwMode="auto">
          <a:xfrm>
            <a:off x="228600" y="1958641"/>
            <a:ext cx="912825" cy="912825"/>
          </a:xfrm>
          <a:prstGeom prst="rect">
            <a:avLst/>
          </a:prstGeom>
          <a:noFill/>
          <a:ln w="9525">
            <a:noFill/>
            <a:miter lim="800000"/>
            <a:headEnd/>
            <a:tailEnd/>
          </a:ln>
        </p:spPr>
      </p:pic>
      <p:pic>
        <p:nvPicPr>
          <p:cNvPr id="44" name="Picture 21" descr="Logo_with_bg"/>
          <p:cNvPicPr>
            <a:picLocks noChangeAspect="1" noChangeArrowheads="1"/>
          </p:cNvPicPr>
          <p:nvPr/>
        </p:nvPicPr>
        <p:blipFill>
          <a:blip r:embed="rId9" cstate="print"/>
          <a:srcRect/>
          <a:stretch>
            <a:fillRect/>
          </a:stretch>
        </p:blipFill>
        <p:spPr bwMode="auto">
          <a:xfrm>
            <a:off x="147523" y="3231424"/>
            <a:ext cx="1147782" cy="426176"/>
          </a:xfrm>
          <a:prstGeom prst="rect">
            <a:avLst/>
          </a:prstGeom>
          <a:noFill/>
          <a:ln w="9525">
            <a:noFill/>
            <a:miter lim="800000"/>
            <a:headEnd/>
            <a:tailEnd/>
          </a:ln>
        </p:spPr>
      </p:pic>
      <p:pic>
        <p:nvPicPr>
          <p:cNvPr id="45" name="Picture 15" descr="DARPA.gif"/>
          <p:cNvPicPr>
            <a:picLocks noChangeAspect="1"/>
          </p:cNvPicPr>
          <p:nvPr/>
        </p:nvPicPr>
        <p:blipFill>
          <a:blip r:embed="rId10" cstate="print"/>
          <a:srcRect/>
          <a:stretch>
            <a:fillRect/>
          </a:stretch>
        </p:blipFill>
        <p:spPr bwMode="auto">
          <a:xfrm>
            <a:off x="228600" y="1166812"/>
            <a:ext cx="990600" cy="509588"/>
          </a:xfrm>
          <a:prstGeom prst="rect">
            <a:avLst/>
          </a:prstGeom>
          <a:noFill/>
          <a:ln w="9525">
            <a:noFill/>
            <a:miter lim="800000"/>
            <a:headEnd/>
            <a:tailEnd/>
          </a:ln>
        </p:spPr>
      </p:pic>
      <p:pic>
        <p:nvPicPr>
          <p:cNvPr id="46" name="Picture 2" descr="http://iontrap.umd.edu/aquteBACK.gif"/>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7334250" y="6253162"/>
            <a:ext cx="1733550" cy="528638"/>
          </a:xfrm>
          <a:prstGeom prst="rect">
            <a:avLst/>
          </a:prstGeom>
          <a:noFill/>
          <a:extLst>
            <a:ext uri="{909E8E84-426E-40DD-AFC4-6F175D3DCCD1}">
              <a14:hiddenFill xmlns:a14="http://schemas.microsoft.com/office/drawing/2010/main" xmlns="">
                <a:solidFill>
                  <a:srgbClr val="FFFFFF"/>
                </a:solidFill>
              </a14:hiddenFill>
            </a:ext>
          </a:extLst>
        </p:spPr>
      </p:pic>
      <p:pic>
        <p:nvPicPr>
          <p:cNvPr id="47" name="Picture 2"/>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7703455" y="1143000"/>
            <a:ext cx="1394665" cy="5694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4" name="Picture 23" descr="20121217_Group_photo_at_capitol.jpg"/>
          <p:cNvPicPr>
            <a:picLocks noChangeAspect="1"/>
          </p:cNvPicPr>
          <p:nvPr/>
        </p:nvPicPr>
        <p:blipFill>
          <a:blip r:embed="rId13" cstate="print"/>
          <a:srcRect l="-887" t="55556" b="3333"/>
          <a:stretch>
            <a:fillRect/>
          </a:stretch>
        </p:blipFill>
        <p:spPr>
          <a:xfrm>
            <a:off x="1447800" y="1066800"/>
            <a:ext cx="6193971" cy="2819400"/>
          </a:xfrm>
          <a:prstGeom prst="rect">
            <a:avLst/>
          </a:prstGeom>
        </p:spPr>
      </p:pic>
    </p:spTree>
  </p:cSld>
  <p:clrMapOvr>
    <a:masterClrMapping/>
  </p:clrMapOvr>
  <p:transition advTm="12044"/>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3.9|7.4|13.2"/>
</p:tagLst>
</file>

<file path=ppt/tags/tag2.xml><?xml version="1.0" encoding="utf-8"?>
<p:tagLst xmlns:a="http://schemas.openxmlformats.org/drawingml/2006/main" xmlns:r="http://schemas.openxmlformats.org/officeDocument/2006/relationships" xmlns:p="http://schemas.openxmlformats.org/presentationml/2006/main">
  <p:tag name="TIMING" val="|16.7|11.6"/>
</p:tagLst>
</file>

<file path=ppt/tags/tag3.xml><?xml version="1.0" encoding="utf-8"?>
<p:tagLst xmlns:a="http://schemas.openxmlformats.org/drawingml/2006/main" xmlns:r="http://schemas.openxmlformats.org/officeDocument/2006/relationships" xmlns:p="http://schemas.openxmlformats.org/presentationml/2006/main">
  <p:tag name="TIMING" val="|6.9|6.8|9.3"/>
</p:tagLst>
</file>

<file path=ppt/tags/tag4.xml><?xml version="1.0" encoding="utf-8"?>
<p:tagLst xmlns:a="http://schemas.openxmlformats.org/drawingml/2006/main" xmlns:r="http://schemas.openxmlformats.org/officeDocument/2006/relationships" xmlns:p="http://schemas.openxmlformats.org/presentationml/2006/main">
  <p:tag name="TIMING" val="|8.8"/>
</p:tagLst>
</file>

<file path=ppt/tags/tag5.xml><?xml version="1.0" encoding="utf-8"?>
<p:tagLst xmlns:a="http://schemas.openxmlformats.org/drawingml/2006/main" xmlns:r="http://schemas.openxmlformats.org/officeDocument/2006/relationships" xmlns:p="http://schemas.openxmlformats.org/presentationml/2006/main">
  <p:tag name="TIMING" val="|34.8"/>
</p:tagLst>
</file>

<file path=ppt/tags/tag6.xml><?xml version="1.0" encoding="utf-8"?>
<p:tagLst xmlns:a="http://schemas.openxmlformats.org/drawingml/2006/main" xmlns:r="http://schemas.openxmlformats.org/officeDocument/2006/relationships" xmlns:p="http://schemas.openxmlformats.org/presentationml/2006/main">
  <p:tag name="TIMING" val="|21.7|22"/>
</p:tagLst>
</file>

<file path=ppt/tags/tag7.xml><?xml version="1.0" encoding="utf-8"?>
<p:tagLst xmlns:a="http://schemas.openxmlformats.org/drawingml/2006/main" xmlns:r="http://schemas.openxmlformats.org/officeDocument/2006/relationships" xmlns:p="http://schemas.openxmlformats.org/presentationml/2006/main">
  <p:tag name="TIMING" val="|2.2|18.2"/>
</p:tagLst>
</file>

<file path=ppt/tags/tag8.xml><?xml version="1.0" encoding="utf-8"?>
<p:tagLst xmlns:a="http://schemas.openxmlformats.org/drawingml/2006/main" xmlns:r="http://schemas.openxmlformats.org/officeDocument/2006/relationships" xmlns:p="http://schemas.openxmlformats.org/presentationml/2006/main">
  <p:tag name="TIMING" val="|10.1"/>
</p:tagLst>
</file>

<file path=ppt/tags/tag9.xml><?xml version="1.0" encoding="utf-8"?>
<p:tagLst xmlns:a="http://schemas.openxmlformats.org/drawingml/2006/main" xmlns:r="http://schemas.openxmlformats.org/officeDocument/2006/relationships" xmlns:p="http://schemas.openxmlformats.org/presentationml/2006/main">
  <p:tag name="TIMING" val="|22.2|13.6"/>
</p:tagLst>
</file>

<file path=ppt/tags/tag10.xml><?xml version="1.0" encoding="utf-8"?>
<p:tagLst xmlns:a="http://schemas.openxmlformats.org/drawingml/2006/main" xmlns:r="http://schemas.openxmlformats.org/officeDocument/2006/relationships" xmlns:p="http://schemas.openxmlformats.org/presentationml/2006/main">
  <p:tag name="TIMING" val="|6.3|4.6"/>
</p:tagLst>
</file>

<file path=ppt/tags/tag11.xml><?xml version="1.0" encoding="utf-8"?>
<p:tagLst xmlns:a="http://schemas.openxmlformats.org/drawingml/2006/main" xmlns:r="http://schemas.openxmlformats.org/officeDocument/2006/relationships" xmlns:p="http://schemas.openxmlformats.org/presentationml/2006/main">
  <p:tag name="TIMING" val="|92.9|40.6|5"/>
</p:tagLst>
</file>

<file path=ppt/tags/tag12.xml><?xml version="1.0" encoding="utf-8"?>
<p:tagLst xmlns:a="http://schemas.openxmlformats.org/drawingml/2006/main" xmlns:r="http://schemas.openxmlformats.org/officeDocument/2006/relationships" xmlns:p="http://schemas.openxmlformats.org/presentationml/2006/main">
  <p:tag name="TIMING" val="|11.8"/>
</p:tagLst>
</file>

<file path=ppt/tags/tag13.xml><?xml version="1.0" encoding="utf-8"?>
<p:tagLst xmlns:a="http://schemas.openxmlformats.org/drawingml/2006/main" xmlns:r="http://schemas.openxmlformats.org/officeDocument/2006/relationships" xmlns:p="http://schemas.openxmlformats.org/presentationml/2006/main">
  <p:tag name="TIMING" val="|41.6|21.7|21.7"/>
</p:tagLst>
</file>

<file path=ppt/tags/tag14.xml><?xml version="1.0" encoding="utf-8"?>
<p:tagLst xmlns:a="http://schemas.openxmlformats.org/drawingml/2006/main" xmlns:r="http://schemas.openxmlformats.org/officeDocument/2006/relationships" xmlns:p="http://schemas.openxmlformats.org/presentationml/2006/main">
  <p:tag name="TIMING" val="|11.1|12.8|34.7|6.8|27.2"/>
</p:tagLst>
</file>

<file path=ppt/tags/tag15.xml><?xml version="1.0" encoding="utf-8"?>
<p:tagLst xmlns:a="http://schemas.openxmlformats.org/drawingml/2006/main" xmlns:r="http://schemas.openxmlformats.org/officeDocument/2006/relationships" xmlns:p="http://schemas.openxmlformats.org/presentationml/2006/main">
  <p:tag name="TIMING" val="|0|49.4|33.4"/>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19095</TotalTime>
  <Words>4258</Words>
  <Application>Microsoft Office PowerPoint</Application>
  <PresentationFormat>On-screen Show (4:3)</PresentationFormat>
  <Paragraphs>690</Paragraphs>
  <Slides>46</Slides>
  <Notes>39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48" baseType="lpstr">
      <vt:lpstr>Default Design</vt:lpstr>
      <vt:lpstr>Equation</vt:lpstr>
      <vt:lpstr>Quantum Simulations: From Ground to Excited States</vt:lpstr>
      <vt:lpstr>From Ground to Excited States</vt:lpstr>
      <vt:lpstr>From Ground to Excited States</vt:lpstr>
      <vt:lpstr>From Ground to Excited States</vt:lpstr>
      <vt:lpstr>Slide 5</vt:lpstr>
      <vt:lpstr>Slide 6</vt:lpstr>
      <vt:lpstr>Generating Spin-Spin Couplings</vt:lpstr>
      <vt:lpstr>Studying Frustrated Ground States</vt:lpstr>
      <vt:lpstr>Slide 9</vt:lpstr>
      <vt:lpstr>Distribution of all 210 = 1024 states</vt:lpstr>
      <vt:lpstr>Distribution of all 214 = 16383 states</vt:lpstr>
      <vt:lpstr>AFM Ising Model with a Longitudinal Field</vt:lpstr>
      <vt:lpstr>AFM Ising Model with a Longitudinal Field</vt:lpstr>
      <vt:lpstr>AFM Ising Model with a Longitudinal Field</vt:lpstr>
      <vt:lpstr>AFM Ising Model with a Longitudinal Field</vt:lpstr>
      <vt:lpstr>AFM Ising Model with a Longitudinal Field</vt:lpstr>
      <vt:lpstr>Experimental Protocol</vt:lpstr>
      <vt:lpstr>AFM Ising Model with a Longitudinal Field: 6 ions</vt:lpstr>
      <vt:lpstr>AFM Ising Model with a Longitudinal Field: 10 ions</vt:lpstr>
      <vt:lpstr>Quantum Fluctuations Drive Phase Transitions</vt:lpstr>
      <vt:lpstr>From ground to excited states</vt:lpstr>
      <vt:lpstr>From ground to excited states</vt:lpstr>
      <vt:lpstr>From ground to excited states</vt:lpstr>
      <vt:lpstr>From ground to excited states</vt:lpstr>
      <vt:lpstr>From ground to excited states</vt:lpstr>
      <vt:lpstr>From ground to excited states</vt:lpstr>
      <vt:lpstr>From ground to excited states</vt:lpstr>
      <vt:lpstr>From ground to excited states</vt:lpstr>
      <vt:lpstr>From ground to excited states</vt:lpstr>
      <vt:lpstr>From ground to excited states</vt:lpstr>
      <vt:lpstr>From ground to excited states – 18 ions</vt:lpstr>
      <vt:lpstr>From ground to excited states – 18 ions</vt:lpstr>
      <vt:lpstr>From ground to excited states – 18 ions</vt:lpstr>
      <vt:lpstr>Direct Measurement of Spin-Spin Couplings</vt:lpstr>
      <vt:lpstr>Direct Measurement of Spin-Spin Couplings</vt:lpstr>
      <vt:lpstr>Spectroscopy at non-zero transverse field</vt:lpstr>
      <vt:lpstr>Spectroscopy at non-zero transverse field</vt:lpstr>
      <vt:lpstr>From ground to excited states</vt:lpstr>
      <vt:lpstr>Correlation Propagation with 11 ions</vt:lpstr>
      <vt:lpstr>Global Quench: Ising Model</vt:lpstr>
      <vt:lpstr>Global Quench: Ising Model</vt:lpstr>
      <vt:lpstr>Global Quench: XY Model</vt:lpstr>
      <vt:lpstr>Global Quench: XY Model</vt:lpstr>
      <vt:lpstr>Scaling Up</vt:lpstr>
      <vt:lpstr>Conclusion</vt:lpstr>
      <vt:lpstr>www.iontrap.umd.edu</vt:lpstr>
    </vt:vector>
  </TitlesOfParts>
  <Company>CERN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richerme</dc:creator>
  <cp:lastModifiedBy>Phil</cp:lastModifiedBy>
  <cp:revision>2124</cp:revision>
  <dcterms:created xsi:type="dcterms:W3CDTF">2008-09-02T19:53:43Z</dcterms:created>
  <dcterms:modified xsi:type="dcterms:W3CDTF">2013-12-19T11:03:41Z</dcterms:modified>
</cp:coreProperties>
</file>