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Microsoft_Equation1.bin" ContentType="application/vnd.openxmlformats-officedocument.oleObject"/>
  <Override PartName="/ppt/notesSlides/notesSlide3.xml" ContentType="application/vnd.openxmlformats-officedocument.presentationml.notesSlide+xml"/>
  <Override PartName="/ppt/embeddings/Microsoft_Equation2.bin" ContentType="application/vnd.openxmlformats-officedocument.oleObject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Microsoft_Equation3.bin" ContentType="application/vnd.openxmlformats-officedocument.oleObject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Microsoft_Equation4.bin" ContentType="application/vnd.openxmlformats-officedocument.oleObject"/>
  <Override PartName="/ppt/notesSlides/notesSlide10.xml" ContentType="application/vnd.openxmlformats-officedocument.presentationml.notesSlide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Microsoft_Equation5.bin" ContentType="application/vnd.openxmlformats-officedocument.oleObject"/>
  <Override PartName="/ppt/notesSlides/notesSlide11.xml" ContentType="application/vnd.openxmlformats-officedocument.presentationml.notesSlide+xml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Microsoft_Equation6.bin" ContentType="application/vnd.openxmlformats-officedocument.oleObject"/>
  <Override PartName="/ppt/embeddings/Microsoft_Equation7.bin" ContentType="application/vnd.openxmlformats-officedocument.oleObject"/>
  <Override PartName="/ppt/embeddings/Microsoft_Equation8.bin" ContentType="application/vnd.openxmlformats-officedocument.oleObject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embeddings/Microsoft_Equation9.bin" ContentType="application/vnd.openxmlformats-officedocument.oleObject"/>
  <Override PartName="/ppt/embeddings/Microsoft_Equation10.bin" ContentType="application/vnd.openxmlformats-officedocument.oleObject"/>
  <Override PartName="/ppt/embeddings/Microsoft_Equation11.bin" ContentType="application/vnd.openxmlformats-officedocument.oleObject"/>
  <Override PartName="/ppt/embeddings/Microsoft_Equation12.bin" ContentType="application/vnd.openxmlformats-officedocument.oleObject"/>
  <Override PartName="/ppt/embeddings/Microsoft_Equation13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Microsoft_Equation14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embeddings/Microsoft_Equation15.bin" ContentType="application/vnd.openxmlformats-officedocument.oleObject"/>
  <Override PartName="/ppt/embeddings/Microsoft_Equation16.bin" ContentType="application/vnd.openxmlformats-officedocument.oleObject"/>
  <Override PartName="/ppt/embeddings/Microsoft_Equation17.bin" ContentType="application/vnd.openxmlformats-officedocument.oleObject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embeddings/Microsoft_Equation18.bin" ContentType="application/vnd.openxmlformats-officedocument.oleObject"/>
  <Override PartName="/ppt/embeddings/Microsoft_Equation19.bin" ContentType="application/vnd.openxmlformats-officedocument.oleObject"/>
  <Override PartName="/ppt/embeddings/oleObject54.bin" ContentType="application/vnd.openxmlformats-officedocument.oleObject"/>
  <Override PartName="/ppt/embeddings/oleObject55.bin" ContentType="application/vnd.openxmlformats-officedocument.oleObject"/>
  <Override PartName="/ppt/embeddings/oleObject56.bin" ContentType="application/vnd.openxmlformats-officedocument.oleObject"/>
  <Override PartName="/ppt/embeddings/Microsoft_Equation20.bin" ContentType="application/vnd.openxmlformats-officedocument.oleObject"/>
  <Override PartName="/ppt/embeddings/Microsoft_Equation21.bin" ContentType="application/vnd.openxmlformats-officedocument.oleObject"/>
  <Override PartName="/ppt/embeddings/oleObject57.bin" ContentType="application/vnd.openxmlformats-officedocument.oleObject"/>
  <Override PartName="/ppt/embeddings/oleObject58.bin" ContentType="application/vnd.openxmlformats-officedocument.oleObject"/>
  <Override PartName="/ppt/embeddings/oleObject59.bin" ContentType="application/vnd.openxmlformats-officedocument.oleObject"/>
  <Override PartName="/ppt/embeddings/oleObject60.bin" ContentType="application/vnd.openxmlformats-officedocument.oleObject"/>
  <Override PartName="/ppt/embeddings/Microsoft_Equation22.bin" ContentType="application/vnd.openxmlformats-officedocument.oleObject"/>
  <Override PartName="/ppt/embeddings/Microsoft_Equation23.bin" ContentType="application/vnd.openxmlformats-officedocument.oleObject"/>
  <Override PartName="/ppt/embeddings/oleObject61.bin" ContentType="application/vnd.openxmlformats-officedocument.oleObject"/>
  <Override PartName="/ppt/embeddings/oleObject62.bin" ContentType="application/vnd.openxmlformats-officedocument.oleObject"/>
  <Override PartName="/ppt/embeddings/oleObject63.bin" ContentType="application/vnd.openxmlformats-officedocument.oleObject"/>
  <Override PartName="/ppt/embeddings/oleObject64.bin" ContentType="application/vnd.openxmlformats-officedocument.oleObject"/>
  <Override PartName="/ppt/embeddings/Microsoft_Equation24.bin" ContentType="application/vnd.openxmlformats-officedocument.oleObject"/>
  <Override PartName="/ppt/embeddings/Microsoft_Equation25.bin" ContentType="application/vnd.openxmlformats-officedocument.oleObject"/>
  <Override PartName="/ppt/notesSlides/notesSlide17.xml" ContentType="application/vnd.openxmlformats-officedocument.presentationml.notesSlide+xml"/>
  <Override PartName="/ppt/embeddings/Microsoft_Equation26.bin" ContentType="application/vnd.openxmlformats-officedocument.oleObject"/>
  <Override PartName="/ppt/embeddings/Microsoft_Equation27.bin" ContentType="application/vnd.openxmlformats-officedocument.oleObject"/>
  <Override PartName="/ppt/embeddings/Microsoft_Equation28.bin" ContentType="application/vnd.openxmlformats-officedocument.oleObject"/>
  <Override PartName="/ppt/embeddings/oleObject65.bin" ContentType="application/vnd.openxmlformats-officedocument.oleObject"/>
  <Override PartName="/ppt/embeddings/oleObject66.bin" ContentType="application/vnd.openxmlformats-officedocument.oleObject"/>
  <Override PartName="/ppt/embeddings/oleObject67.bin" ContentType="application/vnd.openxmlformats-officedocument.oleObject"/>
  <Override PartName="/ppt/embeddings/oleObject68.bin" ContentType="application/vnd.openxmlformats-officedocument.oleObject"/>
  <Override PartName="/ppt/embeddings/oleObject69.bin" ContentType="application/vnd.openxmlformats-officedocument.oleObject"/>
  <Override PartName="/ppt/embeddings/oleObject70.bin" ContentType="application/vnd.openxmlformats-officedocument.oleObject"/>
  <Override PartName="/ppt/embeddings/Microsoft_Equation29.bin" ContentType="application/vnd.openxmlformats-officedocument.oleObject"/>
  <Override PartName="/ppt/embeddings/Microsoft_Equation30.bin" ContentType="application/vnd.openxmlformats-officedocument.oleObject"/>
  <Override PartName="/ppt/embeddings/Microsoft_Equation31.bin" ContentType="application/vnd.openxmlformats-officedocument.oleObject"/>
  <Override PartName="/ppt/notesSlides/notesSlide18.xml" ContentType="application/vnd.openxmlformats-officedocument.presentationml.notesSlide+xml"/>
  <Override PartName="/ppt/embeddings/Microsoft_Equation32.bin" ContentType="application/vnd.openxmlformats-officedocument.oleObject"/>
  <Override PartName="/ppt/embeddings/Microsoft_Equation33.bin" ContentType="application/vnd.openxmlformats-officedocument.oleObject"/>
  <Override PartName="/ppt/embeddings/Microsoft_Equation34.bin" ContentType="application/vnd.openxmlformats-officedocument.oleObject"/>
  <Override PartName="/ppt/embeddings/Microsoft_Equation35.bin" ContentType="application/vnd.openxmlformats-officedocument.oleObject"/>
  <Override PartName="/ppt/notesSlides/notesSlide19.xml" ContentType="application/vnd.openxmlformats-officedocument.presentationml.notesSlide+xml"/>
  <Override PartName="/ppt/embeddings/Microsoft_Equation36.bin" ContentType="application/vnd.openxmlformats-officedocument.oleObject"/>
  <Override PartName="/ppt/embeddings/Microsoft_Equation37.bin" ContentType="application/vnd.openxmlformats-officedocument.oleObject"/>
  <Override PartName="/ppt/embeddings/Microsoft_Equation38.bin" ContentType="application/vnd.openxmlformats-officedocument.oleObject"/>
  <Override PartName="/ppt/notesSlides/notesSlide20.xml" ContentType="application/vnd.openxmlformats-officedocument.presentationml.notesSlide+xml"/>
  <Override PartName="/ppt/embeddings/Microsoft_Equation39.bin" ContentType="application/vnd.openxmlformats-officedocument.oleObject"/>
  <Override PartName="/ppt/embeddings/oleObject71.bin" ContentType="application/vnd.openxmlformats-officedocument.oleObject"/>
  <Override PartName="/ppt/embeddings/oleObject72.bin" ContentType="application/vnd.openxmlformats-officedocument.oleObject"/>
  <Override PartName="/ppt/embeddings/Microsoft_Equation40.bin" ContentType="application/vnd.openxmlformats-officedocument.oleObject"/>
  <Override PartName="/ppt/embeddings/Microsoft_Equation41.bin" ContentType="application/vnd.openxmlformats-officedocument.oleObject"/>
  <Override PartName="/ppt/embeddings/oleObject73.bin" ContentType="application/vnd.openxmlformats-officedocument.oleObject"/>
  <Override PartName="/ppt/embeddings/oleObject74.bin" ContentType="application/vnd.openxmlformats-officedocument.oleObject"/>
  <Override PartName="/ppt/embeddings/Microsoft_Equation42.bin" ContentType="application/vnd.openxmlformats-officedocument.oleObject"/>
  <Override PartName="/ppt/embeddings/Microsoft_Equation43.bin" ContentType="application/vnd.openxmlformats-officedocument.oleObject"/>
  <Override PartName="/ppt/embeddings/Microsoft_Equation44.bin" ContentType="application/vnd.openxmlformats-officedocument.oleObject"/>
  <Override PartName="/ppt/notesSlides/notesSlide21.xml" ContentType="application/vnd.openxmlformats-officedocument.presentationml.notesSlide+xml"/>
  <Override PartName="/ppt/embeddings/Microsoft_Equation45.bin" ContentType="application/vnd.openxmlformats-officedocument.oleObject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40"/>
  </p:notesMasterIdLst>
  <p:handoutMasterIdLst>
    <p:handoutMasterId r:id="rId41"/>
  </p:handoutMasterIdLst>
  <p:sldIdLst>
    <p:sldId id="256" r:id="rId5"/>
    <p:sldId id="967" r:id="rId6"/>
    <p:sldId id="968" r:id="rId7"/>
    <p:sldId id="1009" r:id="rId8"/>
    <p:sldId id="1034" r:id="rId9"/>
    <p:sldId id="1023" r:id="rId10"/>
    <p:sldId id="1024" r:id="rId11"/>
    <p:sldId id="1025" r:id="rId12"/>
    <p:sldId id="1026" r:id="rId13"/>
    <p:sldId id="1027" r:id="rId14"/>
    <p:sldId id="1028" r:id="rId15"/>
    <p:sldId id="1029" r:id="rId16"/>
    <p:sldId id="1007" r:id="rId17"/>
    <p:sldId id="1008" r:id="rId18"/>
    <p:sldId id="996" r:id="rId19"/>
    <p:sldId id="997" r:id="rId20"/>
    <p:sldId id="1030" r:id="rId21"/>
    <p:sldId id="1031" r:id="rId22"/>
    <p:sldId id="1022" r:id="rId23"/>
    <p:sldId id="1020" r:id="rId24"/>
    <p:sldId id="1021" r:id="rId25"/>
    <p:sldId id="1000" r:id="rId26"/>
    <p:sldId id="974" r:id="rId27"/>
    <p:sldId id="980" r:id="rId28"/>
    <p:sldId id="1001" r:id="rId29"/>
    <p:sldId id="990" r:id="rId30"/>
    <p:sldId id="981" r:id="rId31"/>
    <p:sldId id="982" r:id="rId32"/>
    <p:sldId id="1002" r:id="rId33"/>
    <p:sldId id="1004" r:id="rId34"/>
    <p:sldId id="1003" r:id="rId35"/>
    <p:sldId id="1005" r:id="rId36"/>
    <p:sldId id="1033" r:id="rId37"/>
    <p:sldId id="1032" r:id="rId38"/>
    <p:sldId id="998" r:id="rId39"/>
  </p:sldIdLst>
  <p:sldSz cx="9540875" cy="6661150"/>
  <p:notesSz cx="6640513" cy="99044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CCCCCC"/>
    <a:srgbClr val="B3B3B3"/>
    <a:srgbClr val="999999"/>
    <a:srgbClr val="808080"/>
    <a:srgbClr val="666666"/>
    <a:srgbClr val="4D4D4D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93" autoAdjust="0"/>
    <p:restoredTop sz="82849" autoAdjust="0"/>
  </p:normalViewPr>
  <p:slideViewPr>
    <p:cSldViewPr>
      <p:cViewPr>
        <p:scale>
          <a:sx n="75" d="100"/>
          <a:sy n="75" d="100"/>
        </p:scale>
        <p:origin x="-2624" y="-496"/>
      </p:cViewPr>
      <p:guideLst>
        <p:guide orient="horz" pos="1021"/>
        <p:guide orient="horz" pos="3855"/>
        <p:guide pos="2495"/>
        <p:guide pos="3515"/>
        <p:guide pos="3629"/>
        <p:guide pos="2381"/>
        <p:guide pos="4649"/>
        <p:guide pos="4762"/>
        <p:guide pos="1361"/>
        <p:guide pos="124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4272" y="-120"/>
      </p:cViewPr>
      <p:guideLst>
        <p:guide orient="horz" pos="3119"/>
        <p:guide pos="2091"/>
      </p:guideLst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9.emf"/><Relationship Id="rId3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15.emf"/><Relationship Id="rId3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4" Type="http://schemas.openxmlformats.org/officeDocument/2006/relationships/image" Target="../media/image22.wmf"/><Relationship Id="rId1" Type="http://schemas.openxmlformats.org/officeDocument/2006/relationships/image" Target="../media/image19.wmf"/><Relationship Id="rId2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emf"/><Relationship Id="rId5" Type="http://schemas.openxmlformats.org/officeDocument/2006/relationships/image" Target="../media/image25.emf"/><Relationship Id="rId6" Type="http://schemas.openxmlformats.org/officeDocument/2006/relationships/image" Target="../media/image26.emf"/><Relationship Id="rId7" Type="http://schemas.openxmlformats.org/officeDocument/2006/relationships/image" Target="../media/image27.emf"/><Relationship Id="rId8" Type="http://schemas.openxmlformats.org/officeDocument/2006/relationships/image" Target="../media/image28.emf"/><Relationship Id="rId9" Type="http://schemas.openxmlformats.org/officeDocument/2006/relationships/image" Target="../media/image29.emf"/><Relationship Id="rId10" Type="http://schemas.openxmlformats.org/officeDocument/2006/relationships/image" Target="../media/image30.emf"/><Relationship Id="rId1" Type="http://schemas.openxmlformats.org/officeDocument/2006/relationships/image" Target="../media/image19.wmf"/><Relationship Id="rId2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11" Type="http://schemas.openxmlformats.org/officeDocument/2006/relationships/image" Target="../media/image41.emf"/><Relationship Id="rId12" Type="http://schemas.openxmlformats.org/officeDocument/2006/relationships/image" Target="../media/image42.emf"/><Relationship Id="rId13" Type="http://schemas.openxmlformats.org/officeDocument/2006/relationships/image" Target="../media/image43.emf"/><Relationship Id="rId1" Type="http://schemas.openxmlformats.org/officeDocument/2006/relationships/image" Target="../media/image31.emf"/><Relationship Id="rId2" Type="http://schemas.openxmlformats.org/officeDocument/2006/relationships/image" Target="../media/image32.emf"/><Relationship Id="rId3" Type="http://schemas.openxmlformats.org/officeDocument/2006/relationships/image" Target="../media/image33.emf"/><Relationship Id="rId4" Type="http://schemas.openxmlformats.org/officeDocument/2006/relationships/image" Target="../media/image34.emf"/><Relationship Id="rId5" Type="http://schemas.openxmlformats.org/officeDocument/2006/relationships/image" Target="../media/image35.emf"/><Relationship Id="rId6" Type="http://schemas.openxmlformats.org/officeDocument/2006/relationships/image" Target="../media/image36.emf"/><Relationship Id="rId7" Type="http://schemas.openxmlformats.org/officeDocument/2006/relationships/image" Target="../media/image37.emf"/><Relationship Id="rId8" Type="http://schemas.openxmlformats.org/officeDocument/2006/relationships/image" Target="../media/image38.emf"/><Relationship Id="rId9" Type="http://schemas.openxmlformats.org/officeDocument/2006/relationships/image" Target="../media/image39.emf"/><Relationship Id="rId10" Type="http://schemas.openxmlformats.org/officeDocument/2006/relationships/image" Target="../media/image4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Relationship Id="rId2" Type="http://schemas.openxmlformats.org/officeDocument/2006/relationships/image" Target="../media/image4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Relationship Id="rId2" Type="http://schemas.openxmlformats.org/officeDocument/2006/relationships/image" Target="../media/image59.emf"/><Relationship Id="rId3" Type="http://schemas.openxmlformats.org/officeDocument/2006/relationships/image" Target="../media/image6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11.vml.rels><?xml version="1.0" encoding="UTF-8" standalone="yes"?>
<Relationships xmlns="http://schemas.openxmlformats.org/package/2006/relationships"><Relationship Id="rId11" Type="http://schemas.openxmlformats.org/officeDocument/2006/relationships/image" Target="../media/image41.emf"/><Relationship Id="rId12" Type="http://schemas.openxmlformats.org/officeDocument/2006/relationships/image" Target="../media/image62.emf"/><Relationship Id="rId1" Type="http://schemas.openxmlformats.org/officeDocument/2006/relationships/image" Target="../media/image31.emf"/><Relationship Id="rId2" Type="http://schemas.openxmlformats.org/officeDocument/2006/relationships/image" Target="../media/image32.emf"/><Relationship Id="rId3" Type="http://schemas.openxmlformats.org/officeDocument/2006/relationships/image" Target="../media/image33.emf"/><Relationship Id="rId4" Type="http://schemas.openxmlformats.org/officeDocument/2006/relationships/image" Target="../media/image34.emf"/><Relationship Id="rId5" Type="http://schemas.openxmlformats.org/officeDocument/2006/relationships/image" Target="../media/image35.emf"/><Relationship Id="rId6" Type="http://schemas.openxmlformats.org/officeDocument/2006/relationships/image" Target="../media/image36.emf"/><Relationship Id="rId7" Type="http://schemas.openxmlformats.org/officeDocument/2006/relationships/image" Target="../media/image37.emf"/><Relationship Id="rId8" Type="http://schemas.openxmlformats.org/officeDocument/2006/relationships/image" Target="../media/image38.emf"/><Relationship Id="rId9" Type="http://schemas.openxmlformats.org/officeDocument/2006/relationships/image" Target="../media/image39.emf"/><Relationship Id="rId10" Type="http://schemas.openxmlformats.org/officeDocument/2006/relationships/image" Target="../media/image40.emf"/></Relationships>
</file>

<file path=ppt/drawings/_rels/vmlDrawing12.vml.rels><?xml version="1.0" encoding="UTF-8" standalone="yes"?>
<Relationships xmlns="http://schemas.openxmlformats.org/package/2006/relationships"><Relationship Id="rId11" Type="http://schemas.openxmlformats.org/officeDocument/2006/relationships/image" Target="../media/image63.emf"/><Relationship Id="rId12" Type="http://schemas.openxmlformats.org/officeDocument/2006/relationships/image" Target="../media/image64.emf"/><Relationship Id="rId1" Type="http://schemas.openxmlformats.org/officeDocument/2006/relationships/image" Target="../media/image31.emf"/><Relationship Id="rId2" Type="http://schemas.openxmlformats.org/officeDocument/2006/relationships/image" Target="../media/image32.emf"/><Relationship Id="rId3" Type="http://schemas.openxmlformats.org/officeDocument/2006/relationships/image" Target="../media/image33.emf"/><Relationship Id="rId4" Type="http://schemas.openxmlformats.org/officeDocument/2006/relationships/image" Target="../media/image35.emf"/><Relationship Id="rId5" Type="http://schemas.openxmlformats.org/officeDocument/2006/relationships/image" Target="../media/image36.emf"/><Relationship Id="rId6" Type="http://schemas.openxmlformats.org/officeDocument/2006/relationships/image" Target="../media/image37.emf"/><Relationship Id="rId7" Type="http://schemas.openxmlformats.org/officeDocument/2006/relationships/image" Target="../media/image38.emf"/><Relationship Id="rId8" Type="http://schemas.openxmlformats.org/officeDocument/2006/relationships/image" Target="../media/image39.emf"/><Relationship Id="rId9" Type="http://schemas.openxmlformats.org/officeDocument/2006/relationships/image" Target="../media/image40.emf"/><Relationship Id="rId10" Type="http://schemas.openxmlformats.org/officeDocument/2006/relationships/image" Target="../media/image41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4" Type="http://schemas.openxmlformats.org/officeDocument/2006/relationships/image" Target="../media/image37.emf"/><Relationship Id="rId5" Type="http://schemas.openxmlformats.org/officeDocument/2006/relationships/image" Target="../media/image64.emf"/><Relationship Id="rId6" Type="http://schemas.openxmlformats.org/officeDocument/2006/relationships/image" Target="../media/image68.emf"/><Relationship Id="rId7" Type="http://schemas.openxmlformats.org/officeDocument/2006/relationships/image" Target="../media/image69.emf"/><Relationship Id="rId1" Type="http://schemas.openxmlformats.org/officeDocument/2006/relationships/image" Target="../media/image33.emf"/><Relationship Id="rId2" Type="http://schemas.openxmlformats.org/officeDocument/2006/relationships/image" Target="../media/image35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4" Type="http://schemas.openxmlformats.org/officeDocument/2006/relationships/image" Target="../media/image37.emf"/><Relationship Id="rId5" Type="http://schemas.openxmlformats.org/officeDocument/2006/relationships/image" Target="../media/image64.emf"/><Relationship Id="rId1" Type="http://schemas.openxmlformats.org/officeDocument/2006/relationships/image" Target="../media/image33.emf"/><Relationship Id="rId2" Type="http://schemas.openxmlformats.org/officeDocument/2006/relationships/image" Target="../media/image35.emf"/></Relationships>
</file>

<file path=ppt/drawings/_rels/vmlDrawing15.vml.rels><?xml version="1.0" encoding="UTF-8" standalone="yes"?>
<Relationships xmlns="http://schemas.openxmlformats.org/package/2006/relationships"><Relationship Id="rId11" Type="http://schemas.openxmlformats.org/officeDocument/2006/relationships/image" Target="../media/image76.emf"/><Relationship Id="rId12" Type="http://schemas.openxmlformats.org/officeDocument/2006/relationships/image" Target="../media/image77.emf"/><Relationship Id="rId1" Type="http://schemas.openxmlformats.org/officeDocument/2006/relationships/image" Target="../media/image72.emf"/><Relationship Id="rId2" Type="http://schemas.openxmlformats.org/officeDocument/2006/relationships/image" Target="../media/image73.emf"/><Relationship Id="rId3" Type="http://schemas.openxmlformats.org/officeDocument/2006/relationships/image" Target="../media/image74.emf"/><Relationship Id="rId4" Type="http://schemas.openxmlformats.org/officeDocument/2006/relationships/image" Target="../media/image31.emf"/><Relationship Id="rId5" Type="http://schemas.openxmlformats.org/officeDocument/2006/relationships/image" Target="../media/image32.emf"/><Relationship Id="rId6" Type="http://schemas.openxmlformats.org/officeDocument/2006/relationships/image" Target="../media/image38.emf"/><Relationship Id="rId7" Type="http://schemas.openxmlformats.org/officeDocument/2006/relationships/image" Target="../media/image39.emf"/><Relationship Id="rId8" Type="http://schemas.openxmlformats.org/officeDocument/2006/relationships/image" Target="../media/image40.emf"/><Relationship Id="rId9" Type="http://schemas.openxmlformats.org/officeDocument/2006/relationships/image" Target="../media/image41.emf"/><Relationship Id="rId10" Type="http://schemas.openxmlformats.org/officeDocument/2006/relationships/image" Target="../media/image75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4" Type="http://schemas.openxmlformats.org/officeDocument/2006/relationships/image" Target="../media/image81.emf"/><Relationship Id="rId1" Type="http://schemas.openxmlformats.org/officeDocument/2006/relationships/image" Target="../media/image78.emf"/><Relationship Id="rId2" Type="http://schemas.openxmlformats.org/officeDocument/2006/relationships/image" Target="../media/image79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emf"/><Relationship Id="rId2" Type="http://schemas.openxmlformats.org/officeDocument/2006/relationships/image" Target="../media/image83.emf"/><Relationship Id="rId3" Type="http://schemas.openxmlformats.org/officeDocument/2006/relationships/image" Target="../media/image80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86.emf"/><Relationship Id="rId5" Type="http://schemas.openxmlformats.org/officeDocument/2006/relationships/image" Target="../media/image87.emf"/><Relationship Id="rId6" Type="http://schemas.openxmlformats.org/officeDocument/2006/relationships/image" Target="../media/image40.emf"/><Relationship Id="rId7" Type="http://schemas.openxmlformats.org/officeDocument/2006/relationships/image" Target="../media/image41.emf"/><Relationship Id="rId8" Type="http://schemas.openxmlformats.org/officeDocument/2006/relationships/image" Target="../media/image88.emf"/><Relationship Id="rId9" Type="http://schemas.openxmlformats.org/officeDocument/2006/relationships/image" Target="../media/image89.emf"/><Relationship Id="rId1" Type="http://schemas.openxmlformats.org/officeDocument/2006/relationships/image" Target="../media/image80.emf"/><Relationship Id="rId2" Type="http://schemas.openxmlformats.org/officeDocument/2006/relationships/image" Target="../media/image3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81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0788" y="0"/>
            <a:ext cx="287813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7525"/>
            <a:ext cx="28781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60788" y="9407525"/>
            <a:ext cx="287813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6A7725-F809-418A-8141-7A19D50EDEF1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2448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81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0788" y="0"/>
            <a:ext cx="287813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61988" y="742950"/>
            <a:ext cx="53213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5163" y="4703763"/>
            <a:ext cx="5310187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07525"/>
            <a:ext cx="28781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0788" y="9407525"/>
            <a:ext cx="287813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173193F-749F-4FB4-B25E-7F1B0E1932A4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89547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415661-762A-49B7-B074-31F660C60C7D}" type="slidenum">
              <a:rPr lang="de-DE"/>
              <a:pPr/>
              <a:t>1</a:t>
            </a:fld>
            <a:endParaRPr lang="de-DE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C6B604-A1E1-C845-ABD4-8BF1752476AC}" type="slidenum">
              <a:rPr lang="en-GB"/>
              <a:pPr/>
              <a:t>2</a:t>
            </a:fld>
            <a:endParaRPr lang="en-GB"/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1152325" y="951472"/>
            <a:ext cx="4335865" cy="342794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3082" tIns="41541" rIns="83082" bIns="41541" anchor="ctr">
            <a:prstTxWarp prst="textNoShape">
              <a:avLst/>
            </a:prstTxWarp>
          </a:bodyPr>
          <a:lstStyle/>
          <a:p>
            <a:endParaRPr lang="en-US">
              <a:ea typeface="msgothic" charset="0"/>
              <a:cs typeface="msgothic" charset="0"/>
            </a:endParaRPr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body"/>
          </p:nvPr>
        </p:nvSpPr>
        <p:spPr>
          <a:xfrm>
            <a:off x="664052" y="4704413"/>
            <a:ext cx="5308225" cy="4452942"/>
          </a:xfrm>
          <a:noFill/>
          <a:ln/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In this slide I will describe the basic idea of error correction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C6B604-A1E1-C845-ABD4-8BF1752476AC}" type="slidenum">
              <a:rPr lang="en-GB"/>
              <a:pPr/>
              <a:t>3</a:t>
            </a:fld>
            <a:endParaRPr lang="en-GB"/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1152325" y="951472"/>
            <a:ext cx="4335865" cy="342794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3082" tIns="41541" rIns="83082" bIns="41541" anchor="ctr">
            <a:prstTxWarp prst="textNoShape">
              <a:avLst/>
            </a:prstTxWarp>
          </a:bodyPr>
          <a:lstStyle/>
          <a:p>
            <a:endParaRPr lang="en-US">
              <a:ea typeface="msgothic" charset="0"/>
              <a:cs typeface="msgothic" charset="0"/>
            </a:endParaRPr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body"/>
          </p:nvPr>
        </p:nvSpPr>
        <p:spPr>
          <a:xfrm>
            <a:off x="664052" y="4704413"/>
            <a:ext cx="5308225" cy="4452942"/>
          </a:xfrm>
          <a:noFill/>
          <a:ln/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In this slide I will describe the basic idea of error correction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C6B604-A1E1-C845-ABD4-8BF1752476AC}" type="slidenum">
              <a:rPr lang="en-GB"/>
              <a:pPr/>
              <a:t>4</a:t>
            </a:fld>
            <a:endParaRPr lang="en-GB"/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1152325" y="951472"/>
            <a:ext cx="4335865" cy="342794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3082" tIns="41541" rIns="83082" bIns="41541" anchor="ctr">
            <a:prstTxWarp prst="textNoShape">
              <a:avLst/>
            </a:prstTxWarp>
          </a:bodyPr>
          <a:lstStyle/>
          <a:p>
            <a:endParaRPr lang="en-US">
              <a:ea typeface="msgothic" charset="0"/>
              <a:cs typeface="msgothic" charset="0"/>
            </a:endParaRPr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body"/>
          </p:nvPr>
        </p:nvSpPr>
        <p:spPr>
          <a:xfrm>
            <a:off x="664052" y="4704413"/>
            <a:ext cx="5308225" cy="4452942"/>
          </a:xfrm>
          <a:noFill/>
          <a:ln/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In this slide I will describe the basic idea of error correction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baseline="0" dirty="0" smtClean="0"/>
              <a:t>Hahn echo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0876F-A1BD-43F9-A739-1FE16A7AEC59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baseline="0" dirty="0" smtClean="0"/>
              <a:t>Hahn echo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0876F-A1BD-43F9-A739-1FE16A7AEC59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baseline="0" dirty="0" smtClean="0"/>
              <a:t>Hahn echo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0876F-A1BD-43F9-A739-1FE16A7AEC59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baseline="0" dirty="0" smtClean="0"/>
              <a:t>Hahn echo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0876F-A1BD-43F9-A739-1FE16A7AEC59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baseline="0" dirty="0" smtClean="0"/>
              <a:t>Hahn echo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0876F-A1BD-43F9-A739-1FE16A7AEC59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baseline="0" dirty="0" smtClean="0"/>
              <a:t>Hahn echo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0876F-A1BD-43F9-A739-1FE16A7AEC59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baseline="0" dirty="0" smtClean="0"/>
              <a:t>Hahn echo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0876F-A1BD-43F9-A739-1FE16A7AEC59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C6B604-A1E1-C845-ABD4-8BF1752476AC}" type="slidenum">
              <a:rPr lang="en-GB"/>
              <a:pPr/>
              <a:t>17</a:t>
            </a:fld>
            <a:endParaRPr lang="en-GB"/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1152325" y="951472"/>
            <a:ext cx="4335865" cy="342794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3082" tIns="41541" rIns="83082" bIns="41541" anchor="ctr">
            <a:prstTxWarp prst="textNoShape">
              <a:avLst/>
            </a:prstTxWarp>
          </a:bodyPr>
          <a:lstStyle/>
          <a:p>
            <a:endParaRPr lang="en-US">
              <a:ea typeface="msgothic" charset="0"/>
              <a:cs typeface="msgothic" charset="0"/>
            </a:endParaRPr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body"/>
          </p:nvPr>
        </p:nvSpPr>
        <p:spPr>
          <a:xfrm>
            <a:off x="664052" y="4704413"/>
            <a:ext cx="5308225" cy="4452942"/>
          </a:xfrm>
          <a:noFill/>
          <a:ln/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In this slide I will describe the basic idea of error correction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C6B604-A1E1-C845-ABD4-8BF1752476AC}" type="slidenum">
              <a:rPr lang="en-GB"/>
              <a:pPr/>
              <a:t>18</a:t>
            </a:fld>
            <a:endParaRPr lang="en-GB"/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1152325" y="951472"/>
            <a:ext cx="4335865" cy="342794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3082" tIns="41541" rIns="83082" bIns="41541" anchor="ctr">
            <a:prstTxWarp prst="textNoShape">
              <a:avLst/>
            </a:prstTxWarp>
          </a:bodyPr>
          <a:lstStyle/>
          <a:p>
            <a:endParaRPr lang="en-US">
              <a:ea typeface="msgothic" charset="0"/>
              <a:cs typeface="msgothic" charset="0"/>
            </a:endParaRPr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body"/>
          </p:nvPr>
        </p:nvSpPr>
        <p:spPr>
          <a:xfrm>
            <a:off x="664052" y="4704413"/>
            <a:ext cx="5308225" cy="4452942"/>
          </a:xfrm>
          <a:noFill/>
          <a:ln/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In this slide I will describe the basic idea of error correction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C6B604-A1E1-C845-ABD4-8BF1752476AC}" type="slidenum">
              <a:rPr lang="en-GB"/>
              <a:pPr/>
              <a:t>19</a:t>
            </a:fld>
            <a:endParaRPr lang="en-GB"/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1152325" y="951472"/>
            <a:ext cx="4335865" cy="342794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3082" tIns="41541" rIns="83082" bIns="41541" anchor="ctr">
            <a:prstTxWarp prst="textNoShape">
              <a:avLst/>
            </a:prstTxWarp>
          </a:bodyPr>
          <a:lstStyle/>
          <a:p>
            <a:endParaRPr lang="en-US">
              <a:ea typeface="msgothic" charset="0"/>
              <a:cs typeface="msgothic" charset="0"/>
            </a:endParaRPr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body"/>
          </p:nvPr>
        </p:nvSpPr>
        <p:spPr>
          <a:xfrm>
            <a:off x="664052" y="4704413"/>
            <a:ext cx="5308225" cy="4452942"/>
          </a:xfrm>
          <a:noFill/>
          <a:ln/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In this slide I will describe the basic idea of error correction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C6B604-A1E1-C845-ABD4-8BF1752476AC}" type="slidenum">
              <a:rPr lang="en-GB"/>
              <a:pPr/>
              <a:t>20</a:t>
            </a:fld>
            <a:endParaRPr lang="en-GB"/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1152325" y="951472"/>
            <a:ext cx="4335865" cy="342794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3082" tIns="41541" rIns="83082" bIns="41541" anchor="ctr">
            <a:prstTxWarp prst="textNoShape">
              <a:avLst/>
            </a:prstTxWarp>
          </a:bodyPr>
          <a:lstStyle/>
          <a:p>
            <a:endParaRPr lang="en-US">
              <a:ea typeface="msgothic" charset="0"/>
              <a:cs typeface="msgothic" charset="0"/>
            </a:endParaRPr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body"/>
          </p:nvPr>
        </p:nvSpPr>
        <p:spPr>
          <a:xfrm>
            <a:off x="664052" y="4704413"/>
            <a:ext cx="5308225" cy="4452942"/>
          </a:xfrm>
          <a:noFill/>
          <a:ln/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In this slide I will describe the basic idea of error correction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C6B604-A1E1-C845-ABD4-8BF1752476AC}" type="slidenum">
              <a:rPr lang="en-GB"/>
              <a:pPr/>
              <a:t>21</a:t>
            </a:fld>
            <a:endParaRPr lang="en-GB"/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1152325" y="951472"/>
            <a:ext cx="4335865" cy="342794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3082" tIns="41541" rIns="83082" bIns="41541" anchor="ctr">
            <a:prstTxWarp prst="textNoShape">
              <a:avLst/>
            </a:prstTxWarp>
          </a:bodyPr>
          <a:lstStyle/>
          <a:p>
            <a:endParaRPr lang="en-US">
              <a:ea typeface="msgothic" charset="0"/>
              <a:cs typeface="msgothic" charset="0"/>
            </a:endParaRPr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body"/>
          </p:nvPr>
        </p:nvSpPr>
        <p:spPr>
          <a:xfrm>
            <a:off x="664052" y="4704413"/>
            <a:ext cx="5308225" cy="4452942"/>
          </a:xfrm>
          <a:noFill/>
          <a:ln/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In this slide I will describe the basic idea of error correction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C6B604-A1E1-C845-ABD4-8BF1752476AC}" type="slidenum">
              <a:rPr lang="en-GB"/>
              <a:pPr/>
              <a:t>29</a:t>
            </a:fld>
            <a:endParaRPr lang="en-GB"/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1152325" y="951472"/>
            <a:ext cx="4335865" cy="342794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3082" tIns="41541" rIns="83082" bIns="41541" anchor="ctr">
            <a:prstTxWarp prst="textNoShape">
              <a:avLst/>
            </a:prstTxWarp>
          </a:bodyPr>
          <a:lstStyle/>
          <a:p>
            <a:endParaRPr lang="en-US">
              <a:ea typeface="msgothic" charset="0"/>
              <a:cs typeface="msgothic" charset="0"/>
            </a:endParaRPr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body"/>
          </p:nvPr>
        </p:nvSpPr>
        <p:spPr>
          <a:xfrm>
            <a:off x="664052" y="4704413"/>
            <a:ext cx="5308225" cy="4452942"/>
          </a:xfrm>
          <a:noFill/>
          <a:ln/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In this slide I will describe the basic idea of error correction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C6B604-A1E1-C845-ABD4-8BF1752476AC}" type="slidenum">
              <a:rPr lang="en-GB"/>
              <a:pPr/>
              <a:t>30</a:t>
            </a:fld>
            <a:endParaRPr lang="en-GB"/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1152325" y="951472"/>
            <a:ext cx="4335865" cy="342794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3082" tIns="41541" rIns="83082" bIns="41541" anchor="ctr">
            <a:prstTxWarp prst="textNoShape">
              <a:avLst/>
            </a:prstTxWarp>
          </a:bodyPr>
          <a:lstStyle/>
          <a:p>
            <a:endParaRPr lang="en-US">
              <a:ea typeface="msgothic" charset="0"/>
              <a:cs typeface="msgothic" charset="0"/>
            </a:endParaRPr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body"/>
          </p:nvPr>
        </p:nvSpPr>
        <p:spPr>
          <a:xfrm>
            <a:off x="664052" y="4704413"/>
            <a:ext cx="5308225" cy="4452942"/>
          </a:xfrm>
          <a:noFill/>
          <a:ln/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In this slide I will describe the basic idea of error correction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C6B604-A1E1-C845-ABD4-8BF1752476AC}" type="slidenum">
              <a:rPr lang="en-GB"/>
              <a:pPr/>
              <a:t>31</a:t>
            </a:fld>
            <a:endParaRPr lang="en-GB"/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1152325" y="951472"/>
            <a:ext cx="4335865" cy="342794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3082" tIns="41541" rIns="83082" bIns="41541" anchor="ctr">
            <a:prstTxWarp prst="textNoShape">
              <a:avLst/>
            </a:prstTxWarp>
          </a:bodyPr>
          <a:lstStyle/>
          <a:p>
            <a:endParaRPr lang="en-US">
              <a:ea typeface="msgothic" charset="0"/>
              <a:cs typeface="msgothic" charset="0"/>
            </a:endParaRPr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body"/>
          </p:nvPr>
        </p:nvSpPr>
        <p:spPr>
          <a:xfrm>
            <a:off x="664052" y="4704413"/>
            <a:ext cx="5308225" cy="4452942"/>
          </a:xfrm>
          <a:noFill/>
          <a:ln/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In this slide I will describe the basic idea of error correction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C6B604-A1E1-C845-ABD4-8BF1752476AC}" type="slidenum">
              <a:rPr lang="en-GB"/>
              <a:pPr/>
              <a:t>32</a:t>
            </a:fld>
            <a:endParaRPr lang="en-GB"/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1152325" y="951472"/>
            <a:ext cx="4335865" cy="342794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3082" tIns="41541" rIns="83082" bIns="41541" anchor="ctr">
            <a:prstTxWarp prst="textNoShape">
              <a:avLst/>
            </a:prstTxWarp>
          </a:bodyPr>
          <a:lstStyle/>
          <a:p>
            <a:endParaRPr lang="en-US">
              <a:ea typeface="msgothic" charset="0"/>
              <a:cs typeface="msgothic" charset="0"/>
            </a:endParaRPr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body"/>
          </p:nvPr>
        </p:nvSpPr>
        <p:spPr>
          <a:xfrm>
            <a:off x="664052" y="4704413"/>
            <a:ext cx="5308225" cy="4452942"/>
          </a:xfrm>
          <a:noFill/>
          <a:ln/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In this slide I will describe the basic idea of error correction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C6B604-A1E1-C845-ABD4-8BF1752476AC}" type="slidenum">
              <a:rPr lang="en-GB"/>
              <a:pPr/>
              <a:t>33</a:t>
            </a:fld>
            <a:endParaRPr lang="en-GB"/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1152325" y="951472"/>
            <a:ext cx="4335865" cy="342794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3082" tIns="41541" rIns="83082" bIns="41541" anchor="ctr">
            <a:prstTxWarp prst="textNoShape">
              <a:avLst/>
            </a:prstTxWarp>
          </a:bodyPr>
          <a:lstStyle/>
          <a:p>
            <a:endParaRPr lang="en-US">
              <a:ea typeface="msgothic" charset="0"/>
              <a:cs typeface="msgothic" charset="0"/>
            </a:endParaRPr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body"/>
          </p:nvPr>
        </p:nvSpPr>
        <p:spPr>
          <a:xfrm>
            <a:off x="664052" y="4704413"/>
            <a:ext cx="5308225" cy="4452942"/>
          </a:xfrm>
          <a:noFill/>
          <a:ln/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In this slide I will describe the basic idea of error correction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C6B604-A1E1-C845-ABD4-8BF1752476AC}" type="slidenum">
              <a:rPr lang="en-GB"/>
              <a:pPr/>
              <a:t>34</a:t>
            </a:fld>
            <a:endParaRPr lang="en-GB"/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1152325" y="951472"/>
            <a:ext cx="4335865" cy="342794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3082" tIns="41541" rIns="83082" bIns="41541" anchor="ctr">
            <a:prstTxWarp prst="textNoShape">
              <a:avLst/>
            </a:prstTxWarp>
          </a:bodyPr>
          <a:lstStyle/>
          <a:p>
            <a:endParaRPr lang="en-US">
              <a:ea typeface="msgothic" charset="0"/>
              <a:cs typeface="msgothic" charset="0"/>
            </a:endParaRPr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body"/>
          </p:nvPr>
        </p:nvSpPr>
        <p:spPr>
          <a:xfrm>
            <a:off x="664052" y="4704413"/>
            <a:ext cx="5308225" cy="4452942"/>
          </a:xfrm>
          <a:noFill/>
          <a:ln/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In this slide I will describe the basic idea of error correction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415661-762A-49B7-B074-31F660C60C7D}" type="slidenum">
              <a:rPr lang="de-DE"/>
              <a:pPr/>
              <a:t>35</a:t>
            </a:fld>
            <a:endParaRPr lang="de-DE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3240088"/>
            <a:ext cx="9537700" cy="3059112"/>
          </a:xfrm>
          <a:prstGeom prst="rect">
            <a:avLst/>
          </a:prstGeom>
          <a:solidFill>
            <a:schemeClr val="hlink"/>
          </a:solidFill>
          <a:ln w="63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8775" y="2700338"/>
            <a:ext cx="8816975" cy="396875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358775" y="3417888"/>
            <a:ext cx="3419475" cy="2700337"/>
          </a:xfrm>
          <a:solidFill>
            <a:schemeClr val="hlink"/>
          </a:solidFill>
        </p:spPr>
        <p:txBody>
          <a:bodyPr/>
          <a:lstStyle>
            <a:lvl1pPr marL="0" indent="0"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Anlass der Präsentation</a:t>
            </a:r>
          </a:p>
          <a:p>
            <a:endParaRPr lang="de-DE"/>
          </a:p>
          <a:p>
            <a:r>
              <a:rPr lang="de-DE"/>
              <a:t>TT. Monat JJJJ</a:t>
            </a:r>
          </a:p>
          <a:p>
            <a:r>
              <a:rPr lang="de-DE"/>
              <a:t>Vortragender</a:t>
            </a:r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358775" y="6405563"/>
            <a:ext cx="3600450" cy="2159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50000"/>
              </a:spcBef>
            </a:pPr>
            <a:r>
              <a:rPr lang="de-DE" sz="800" dirty="0"/>
              <a:t>B O S C H   U N D   S I E M E N S   H A U S G E R Ä T E   G R U P </a:t>
            </a:r>
            <a:r>
              <a:rPr lang="de-DE" sz="800" dirty="0" err="1"/>
              <a:t>P</a:t>
            </a:r>
            <a:r>
              <a:rPr lang="de-DE" sz="800" dirty="0"/>
              <a:t> E</a:t>
            </a:r>
          </a:p>
        </p:txBody>
      </p:sp>
      <p:sp>
        <p:nvSpPr>
          <p:cNvPr id="10" name="Textfeld 9"/>
          <p:cNvSpPr txBox="1"/>
          <p:nvPr userDrawn="1"/>
        </p:nvSpPr>
        <p:spPr>
          <a:xfrm>
            <a:off x="270437" y="6345575"/>
            <a:ext cx="3645000" cy="21544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endParaRPr lang="de-DE" sz="800" dirty="0">
              <a:solidFill>
                <a:schemeClr val="bg1"/>
              </a:solidFill>
            </a:endParaRPr>
          </a:p>
        </p:txBody>
      </p:sp>
      <p:pic>
        <p:nvPicPr>
          <p:cNvPr id="11" name="Picture 10" descr="qisc_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46840" y="130175"/>
            <a:ext cx="2971797" cy="380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HUJI Colloquium</a:t>
            </a:r>
            <a:r>
              <a:rPr lang="de-DE" dirty="0" smtClean="0"/>
              <a:t> I  </a:t>
            </a:r>
            <a:r>
              <a:rPr lang="en-US" dirty="0" smtClean="0"/>
              <a:t>17.06.2013</a:t>
            </a:r>
            <a:r>
              <a:rPr lang="de-DE" dirty="0" smtClean="0"/>
              <a:t> I Folie: </a:t>
            </a:r>
            <a:fld id="{FF1146A1-97AE-4BCE-8A46-8C7BB040F74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Textfeld 4"/>
          <p:cNvSpPr txBox="1"/>
          <p:nvPr userDrawn="1"/>
        </p:nvSpPr>
        <p:spPr>
          <a:xfrm>
            <a:off x="270437" y="6345575"/>
            <a:ext cx="3645000" cy="21544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endParaRPr lang="de-DE" sz="800" dirty="0"/>
          </a:p>
        </p:txBody>
      </p:sp>
      <p:pic>
        <p:nvPicPr>
          <p:cNvPr id="7" name="Picture 6" descr="qisc_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65837" y="130175"/>
            <a:ext cx="3398838" cy="4357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4063" y="4279900"/>
            <a:ext cx="8108950" cy="13239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54063" y="2822575"/>
            <a:ext cx="8108950" cy="14573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Küchenmodernisierung I </a:t>
            </a:r>
            <a:fld id="{959A40F7-F0DF-4D52-8111-C141AF316392}" type="datetime1">
              <a:rPr lang="de-DE"/>
              <a:pPr/>
              <a:t>12/17/13</a:t>
            </a:fld>
            <a:r>
              <a:rPr lang="de-DE"/>
              <a:t> I Folie: </a:t>
            </a:r>
            <a:fld id="{69543712-5FD3-4C55-87B7-F5A6B29EE99E}" type="slidenum">
              <a:rPr lang="de-DE"/>
              <a:pPr/>
              <a:t>‹#›</a:t>
            </a:fld>
            <a:endParaRPr lang="de-DE"/>
          </a:p>
        </p:txBody>
      </p:sp>
      <p:pic>
        <p:nvPicPr>
          <p:cNvPr id="7" name="Picture 6" descr="qisc_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05199" y="66675"/>
            <a:ext cx="3467100" cy="444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58775" y="1620838"/>
            <a:ext cx="4332288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843463" y="1620838"/>
            <a:ext cx="4332287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Küchenmodernisierung I </a:t>
            </a:r>
            <a:fld id="{F0282B68-2571-4CFE-96F8-2AE6B25A6BEF}" type="datetime1">
              <a:rPr lang="de-DE"/>
              <a:pPr/>
              <a:t>12/17/13</a:t>
            </a:fld>
            <a:r>
              <a:rPr lang="de-DE"/>
              <a:t> I Folie: </a:t>
            </a:r>
            <a:fld id="{3D939922-2B22-43C3-A578-9B34C9DB915E}" type="slidenum">
              <a:rPr lang="de-DE"/>
              <a:pPr/>
              <a:t>‹#›</a:t>
            </a:fld>
            <a:endParaRPr lang="de-DE"/>
          </a:p>
        </p:txBody>
      </p:sp>
      <p:pic>
        <p:nvPicPr>
          <p:cNvPr id="6" name="Picture 1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5437" y="225575"/>
            <a:ext cx="2362200" cy="4572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7838" y="266700"/>
            <a:ext cx="8586787" cy="1109663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77838" y="1490663"/>
            <a:ext cx="4214812" cy="6223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7838" y="2112963"/>
            <a:ext cx="4214812" cy="38369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846638" y="1490663"/>
            <a:ext cx="4217987" cy="6223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846638" y="2112963"/>
            <a:ext cx="4217987" cy="38369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Küchenmodernisierung I </a:t>
            </a:r>
            <a:fld id="{E2A15886-0C37-4219-95BD-A80B74F42DDB}" type="datetime1">
              <a:rPr lang="de-DE"/>
              <a:pPr/>
              <a:t>12/17/13</a:t>
            </a:fld>
            <a:r>
              <a:rPr lang="de-DE"/>
              <a:t> I Folie: </a:t>
            </a:r>
            <a:fld id="{699F9121-DBC3-4683-ADDD-7E7AA8822D75}" type="slidenum">
              <a:rPr lang="de-DE"/>
              <a:pPr/>
              <a:t>‹#›</a:t>
            </a:fld>
            <a:endParaRPr lang="de-DE"/>
          </a:p>
        </p:txBody>
      </p:sp>
      <p:pic>
        <p:nvPicPr>
          <p:cNvPr id="8" name="Picture 1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5437" y="225575"/>
            <a:ext cx="2362200" cy="4572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Küchenmodernisierung I </a:t>
            </a:r>
            <a:fld id="{5FCAD15D-E57C-4384-A64A-CD68625F1F36}" type="datetime1">
              <a:rPr lang="de-DE"/>
              <a:pPr/>
              <a:t>12/17/13</a:t>
            </a:fld>
            <a:r>
              <a:rPr lang="de-DE"/>
              <a:t> I Folie: </a:t>
            </a:r>
            <a:fld id="{BCE9CC0F-60DC-4111-B485-3B4BB2421241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Küchenmodernisierung I </a:t>
            </a:r>
            <a:fld id="{8941E225-96AC-4FD7-A9B0-466C994EE043}" type="datetime1">
              <a:rPr lang="de-DE"/>
              <a:pPr/>
              <a:t>12/17/13</a:t>
            </a:fld>
            <a:r>
              <a:rPr lang="de-DE"/>
              <a:t> I Folie: </a:t>
            </a:r>
            <a:fld id="{3B1F4324-14E9-46A3-B1CF-F0C6520452B2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7838" y="265113"/>
            <a:ext cx="3138487" cy="112871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730625" y="265113"/>
            <a:ext cx="5334000" cy="56848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77838" y="1393825"/>
            <a:ext cx="3138487" cy="45561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Küchenmodernisierung I </a:t>
            </a:r>
            <a:fld id="{430E0B07-FC74-40D3-9732-72B45840ED4E}" type="datetime1">
              <a:rPr lang="de-DE"/>
              <a:pPr/>
              <a:t>12/17/13</a:t>
            </a:fld>
            <a:r>
              <a:rPr lang="de-DE"/>
              <a:t> I Folie: </a:t>
            </a:r>
            <a:fld id="{8647FEAB-BA01-4865-8A82-6D1B9C529C13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70075" y="4662488"/>
            <a:ext cx="5724525" cy="5508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70075" y="595313"/>
            <a:ext cx="5724525" cy="39973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70075" y="5213350"/>
            <a:ext cx="5724525" cy="781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Küchenmodernisierung I </a:t>
            </a:r>
            <a:fld id="{85E2991E-CE99-4A55-A16B-75813C9B2C27}" type="datetime1">
              <a:rPr lang="de-DE"/>
              <a:pPr/>
              <a:t>12/17/13</a:t>
            </a:fld>
            <a:r>
              <a:rPr lang="de-DE"/>
              <a:t> I Folie: </a:t>
            </a:r>
            <a:fld id="{0CCB3369-1762-4AEA-8DEE-B75D42699F8C}" type="slidenum">
              <a:rPr lang="de-DE"/>
              <a:pPr/>
              <a:t>‹#›</a:t>
            </a:fld>
            <a:endParaRPr lang="de-DE"/>
          </a:p>
        </p:txBody>
      </p:sp>
      <p:pic>
        <p:nvPicPr>
          <p:cNvPr id="6" name="Picture 1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5437" y="225575"/>
            <a:ext cx="2362200" cy="4572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Küchenmodernisierung I </a:t>
            </a:r>
            <a:fld id="{A0D29D02-AD7B-435C-BF1C-C937A70334D0}" type="datetime1">
              <a:rPr lang="de-DE"/>
              <a:pPr/>
              <a:t>12/17/13</a:t>
            </a:fld>
            <a:r>
              <a:rPr lang="de-DE"/>
              <a:t> I Folie: </a:t>
            </a:r>
            <a:fld id="{DBC5330C-3393-45D9-BD73-C0A666160804}" type="slidenum">
              <a:rPr lang="de-DE"/>
              <a:pPr/>
              <a:t>‹#›</a:t>
            </a:fld>
            <a:endParaRPr lang="de-DE"/>
          </a:p>
        </p:txBody>
      </p:sp>
      <p:pic>
        <p:nvPicPr>
          <p:cNvPr id="5" name="Picture 1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5437" y="225575"/>
            <a:ext cx="2362200" cy="4572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972300" y="1079500"/>
            <a:ext cx="2203450" cy="50403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58775" y="1079500"/>
            <a:ext cx="6461125" cy="5040313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Küchenmodernisierung I </a:t>
            </a:r>
            <a:fld id="{40B1076D-ABC6-44AF-94F3-BA288F2C5AE2}" type="datetime1">
              <a:rPr lang="de-DE"/>
              <a:pPr/>
              <a:t>12/17/13</a:t>
            </a:fld>
            <a:r>
              <a:rPr lang="de-DE"/>
              <a:t> I Folie: </a:t>
            </a:r>
            <a:fld id="{FE624CA8-91A7-460C-A416-DF7201D3C81D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94" y="265775"/>
            <a:ext cx="8579275" cy="11064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76292" y="1558279"/>
            <a:ext cx="4217518" cy="4390876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38051" y="1558279"/>
            <a:ext cx="4217518" cy="43908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xfrm>
            <a:off x="6837627" y="6065964"/>
            <a:ext cx="2226204" cy="4625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xfrm>
            <a:off x="477044" y="6065964"/>
            <a:ext cx="2226204" cy="4625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E5E3C57-59D5-BC48-A9A5-1C91C1817BC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1520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1079500"/>
            <a:ext cx="8816975" cy="36036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40200" y="6405563"/>
            <a:ext cx="5040313" cy="2159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r>
              <a:rPr lang="de-DE"/>
              <a:t>Küchenmodernisierung I </a:t>
            </a:r>
            <a:fld id="{2D50AD1E-ED17-4539-88B9-3F649456BEBB}" type="datetime1">
              <a:rPr lang="de-DE"/>
              <a:pPr/>
              <a:t>12/17/13</a:t>
            </a:fld>
            <a:r>
              <a:rPr lang="de-DE"/>
              <a:t> I Folie: </a:t>
            </a:r>
            <a:fld id="{D0893674-4430-4625-8CB1-05345FAF69B1}" type="slidenum">
              <a:rPr lang="de-DE"/>
              <a:pPr/>
              <a:t>‹#›</a:t>
            </a:fld>
            <a:endParaRPr lang="de-DE"/>
          </a:p>
        </p:txBody>
      </p:sp>
      <p:sp>
        <p:nvSpPr>
          <p:cNvPr id="1063" name="Line 39"/>
          <p:cNvSpPr>
            <a:spLocks noChangeShapeType="1"/>
          </p:cNvSpPr>
          <p:nvPr/>
        </p:nvSpPr>
        <p:spPr bwMode="auto">
          <a:xfrm>
            <a:off x="0" y="898525"/>
            <a:ext cx="9540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064" name="Line 40"/>
          <p:cNvSpPr>
            <a:spLocks noChangeShapeType="1"/>
          </p:cNvSpPr>
          <p:nvPr/>
        </p:nvSpPr>
        <p:spPr bwMode="auto">
          <a:xfrm>
            <a:off x="0" y="6302375"/>
            <a:ext cx="9540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065" name="Rectangle 41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1620838"/>
            <a:ext cx="8816975" cy="4498975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70" name="Text Box 46"/>
          <p:cNvSpPr txBox="1">
            <a:spLocks noChangeArrowheads="1"/>
          </p:cNvSpPr>
          <p:nvPr/>
        </p:nvSpPr>
        <p:spPr bwMode="auto">
          <a:xfrm>
            <a:off x="358775" y="6405563"/>
            <a:ext cx="3600450" cy="2159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50000"/>
              </a:spcBef>
            </a:pPr>
            <a:endParaRPr lang="de-DE" sz="8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9pPr>
    </p:titleStyle>
    <p:bodyStyle>
      <a:lvl1pPr marL="271463" indent="-271463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627063" indent="-176213" algn="l" rtl="0" fontAlgn="base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2pPr>
      <a:lvl3pPr marL="985838" indent="-177800" algn="l" rtl="0" fontAlgn="base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3pPr>
      <a:lvl4pPr marL="1346200" indent="-180975" algn="l" rtl="0" fontAlgn="base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4pPr>
      <a:lvl5pPr marL="1704975" indent="-179388" algn="l" rtl="0" fontAlgn="base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5pPr>
      <a:lvl6pPr marL="2162175" indent="-179388" algn="l" rtl="0" fontAlgn="base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6pPr>
      <a:lvl7pPr marL="2619375" indent="-179388" algn="l" rtl="0" fontAlgn="base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7pPr>
      <a:lvl8pPr marL="3076575" indent="-179388" algn="l" rtl="0" fontAlgn="base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8pPr>
      <a:lvl9pPr marL="3533775" indent="-179388" algn="l" rtl="0" fontAlgn="base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8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9.emf"/><Relationship Id="rId8" Type="http://schemas.openxmlformats.org/officeDocument/2006/relationships/oleObject" Target="../embeddings/Microsoft_Equation1.bin"/><Relationship Id="rId9" Type="http://schemas.openxmlformats.org/officeDocument/2006/relationships/image" Target="../media/image10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Microsoft_Equation2.bin"/><Relationship Id="rId5" Type="http://schemas.openxmlformats.org/officeDocument/2006/relationships/image" Target="../media/image11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14.emf"/><Relationship Id="rId6" Type="http://schemas.openxmlformats.org/officeDocument/2006/relationships/oleObject" Target="../embeddings/oleObject4.bin"/><Relationship Id="rId7" Type="http://schemas.openxmlformats.org/officeDocument/2006/relationships/image" Target="../media/image15.emf"/><Relationship Id="rId8" Type="http://schemas.openxmlformats.org/officeDocument/2006/relationships/oleObject" Target="../embeddings/Microsoft_Equation3.bin"/><Relationship Id="rId9" Type="http://schemas.openxmlformats.org/officeDocument/2006/relationships/image" Target="../media/image16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5.bin"/><Relationship Id="rId5" Type="http://schemas.openxmlformats.org/officeDocument/2006/relationships/image" Target="../media/image19.wmf"/><Relationship Id="rId6" Type="http://schemas.openxmlformats.org/officeDocument/2006/relationships/oleObject" Target="../embeddings/oleObject6.bin"/><Relationship Id="rId7" Type="http://schemas.openxmlformats.org/officeDocument/2006/relationships/image" Target="../media/image20.wmf"/><Relationship Id="rId8" Type="http://schemas.openxmlformats.org/officeDocument/2006/relationships/oleObject" Target="../embeddings/oleObject7.bin"/><Relationship Id="rId9" Type="http://schemas.openxmlformats.org/officeDocument/2006/relationships/image" Target="../media/image21.wmf"/><Relationship Id="rId10" Type="http://schemas.openxmlformats.org/officeDocument/2006/relationships/oleObject" Target="../embeddings/Microsoft_Equation4.bin"/><Relationship Id="rId11" Type="http://schemas.openxmlformats.org/officeDocument/2006/relationships/image" Target="../media/image22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emf"/><Relationship Id="rId20" Type="http://schemas.openxmlformats.org/officeDocument/2006/relationships/oleObject" Target="../embeddings/oleObject16.bin"/><Relationship Id="rId21" Type="http://schemas.openxmlformats.org/officeDocument/2006/relationships/image" Target="../media/image29.emf"/><Relationship Id="rId22" Type="http://schemas.openxmlformats.org/officeDocument/2006/relationships/oleObject" Target="../embeddings/Microsoft_Equation5.bin"/><Relationship Id="rId23" Type="http://schemas.openxmlformats.org/officeDocument/2006/relationships/image" Target="../media/image30.emf"/><Relationship Id="rId10" Type="http://schemas.openxmlformats.org/officeDocument/2006/relationships/oleObject" Target="../embeddings/oleObject11.bin"/><Relationship Id="rId11" Type="http://schemas.openxmlformats.org/officeDocument/2006/relationships/image" Target="../media/image24.emf"/><Relationship Id="rId12" Type="http://schemas.openxmlformats.org/officeDocument/2006/relationships/oleObject" Target="../embeddings/oleObject12.bin"/><Relationship Id="rId13" Type="http://schemas.openxmlformats.org/officeDocument/2006/relationships/image" Target="../media/image25.emf"/><Relationship Id="rId14" Type="http://schemas.openxmlformats.org/officeDocument/2006/relationships/oleObject" Target="../embeddings/oleObject13.bin"/><Relationship Id="rId15" Type="http://schemas.openxmlformats.org/officeDocument/2006/relationships/image" Target="../media/image26.emf"/><Relationship Id="rId16" Type="http://schemas.openxmlformats.org/officeDocument/2006/relationships/oleObject" Target="../embeddings/oleObject14.bin"/><Relationship Id="rId17" Type="http://schemas.openxmlformats.org/officeDocument/2006/relationships/image" Target="../media/image27.emf"/><Relationship Id="rId18" Type="http://schemas.openxmlformats.org/officeDocument/2006/relationships/oleObject" Target="../embeddings/oleObject15.bin"/><Relationship Id="rId19" Type="http://schemas.openxmlformats.org/officeDocument/2006/relationships/image" Target="../media/image28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19.wmf"/><Relationship Id="rId6" Type="http://schemas.openxmlformats.org/officeDocument/2006/relationships/oleObject" Target="../embeddings/oleObject9.bin"/><Relationship Id="rId7" Type="http://schemas.openxmlformats.org/officeDocument/2006/relationships/image" Target="../media/image20.wmf"/><Relationship Id="rId8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emf"/><Relationship Id="rId20" Type="http://schemas.openxmlformats.org/officeDocument/2006/relationships/oleObject" Target="../embeddings/oleObject25.bin"/><Relationship Id="rId21" Type="http://schemas.openxmlformats.org/officeDocument/2006/relationships/image" Target="../media/image39.emf"/><Relationship Id="rId22" Type="http://schemas.openxmlformats.org/officeDocument/2006/relationships/oleObject" Target="../embeddings/oleObject26.bin"/><Relationship Id="rId23" Type="http://schemas.openxmlformats.org/officeDocument/2006/relationships/image" Target="../media/image40.emf"/><Relationship Id="rId24" Type="http://schemas.openxmlformats.org/officeDocument/2006/relationships/oleObject" Target="../embeddings/oleObject27.bin"/><Relationship Id="rId25" Type="http://schemas.openxmlformats.org/officeDocument/2006/relationships/image" Target="../media/image41.emf"/><Relationship Id="rId26" Type="http://schemas.openxmlformats.org/officeDocument/2006/relationships/oleObject" Target="../embeddings/oleObject28.bin"/><Relationship Id="rId27" Type="http://schemas.openxmlformats.org/officeDocument/2006/relationships/image" Target="../media/image42.emf"/><Relationship Id="rId28" Type="http://schemas.openxmlformats.org/officeDocument/2006/relationships/oleObject" Target="../embeddings/Microsoft_Equation6.bin"/><Relationship Id="rId29" Type="http://schemas.openxmlformats.org/officeDocument/2006/relationships/image" Target="../media/image43.emf"/><Relationship Id="rId10" Type="http://schemas.openxmlformats.org/officeDocument/2006/relationships/oleObject" Target="../embeddings/oleObject20.bin"/><Relationship Id="rId11" Type="http://schemas.openxmlformats.org/officeDocument/2006/relationships/image" Target="../media/image34.emf"/><Relationship Id="rId12" Type="http://schemas.openxmlformats.org/officeDocument/2006/relationships/oleObject" Target="../embeddings/oleObject21.bin"/><Relationship Id="rId13" Type="http://schemas.openxmlformats.org/officeDocument/2006/relationships/image" Target="../media/image35.emf"/><Relationship Id="rId14" Type="http://schemas.openxmlformats.org/officeDocument/2006/relationships/oleObject" Target="../embeddings/oleObject22.bin"/><Relationship Id="rId15" Type="http://schemas.openxmlformats.org/officeDocument/2006/relationships/image" Target="../media/image36.emf"/><Relationship Id="rId16" Type="http://schemas.openxmlformats.org/officeDocument/2006/relationships/oleObject" Target="../embeddings/oleObject23.bin"/><Relationship Id="rId17" Type="http://schemas.openxmlformats.org/officeDocument/2006/relationships/image" Target="../media/image37.emf"/><Relationship Id="rId18" Type="http://schemas.openxmlformats.org/officeDocument/2006/relationships/oleObject" Target="../embeddings/oleObject24.bin"/><Relationship Id="rId19" Type="http://schemas.openxmlformats.org/officeDocument/2006/relationships/image" Target="../media/image38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oleObject17.bin"/><Relationship Id="rId5" Type="http://schemas.openxmlformats.org/officeDocument/2006/relationships/image" Target="../media/image31.emf"/><Relationship Id="rId6" Type="http://schemas.openxmlformats.org/officeDocument/2006/relationships/oleObject" Target="../embeddings/oleObject18.bin"/><Relationship Id="rId7" Type="http://schemas.openxmlformats.org/officeDocument/2006/relationships/image" Target="../media/image32.emf"/><Relationship Id="rId8" Type="http://schemas.openxmlformats.org/officeDocument/2006/relationships/oleObject" Target="../embeddings/oleObject19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7.bin"/><Relationship Id="rId4" Type="http://schemas.openxmlformats.org/officeDocument/2006/relationships/image" Target="../media/image46.emf"/><Relationship Id="rId5" Type="http://schemas.openxmlformats.org/officeDocument/2006/relationships/oleObject" Target="../embeddings/Microsoft_Equation8.bin"/><Relationship Id="rId6" Type="http://schemas.openxmlformats.org/officeDocument/2006/relationships/image" Target="../media/image47.emf"/><Relationship Id="rId7" Type="http://schemas.openxmlformats.org/officeDocument/2006/relationships/image" Target="../media/image48.png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7.png"/><Relationship Id="rId5" Type="http://schemas.openxmlformats.org/officeDocument/2006/relationships/oleObject" Target="../embeddings/Microsoft_Equation9.bin"/><Relationship Id="rId6" Type="http://schemas.openxmlformats.org/officeDocument/2006/relationships/image" Target="../media/image56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0.bin"/><Relationship Id="rId4" Type="http://schemas.openxmlformats.org/officeDocument/2006/relationships/image" Target="../media/image58.emf"/><Relationship Id="rId5" Type="http://schemas.openxmlformats.org/officeDocument/2006/relationships/oleObject" Target="../embeddings/Microsoft_Equation11.bin"/><Relationship Id="rId6" Type="http://schemas.openxmlformats.org/officeDocument/2006/relationships/image" Target="../media/image59.emf"/><Relationship Id="rId7" Type="http://schemas.openxmlformats.org/officeDocument/2006/relationships/oleObject" Target="../embeddings/Microsoft_Equation12.bin"/><Relationship Id="rId8" Type="http://schemas.openxmlformats.org/officeDocument/2006/relationships/image" Target="../media/image60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4" Type="http://schemas.openxmlformats.org/officeDocument/2006/relationships/oleObject" Target="../embeddings/Microsoft_Equation13.bin"/><Relationship Id="rId5" Type="http://schemas.openxmlformats.org/officeDocument/2006/relationships/image" Target="../media/image58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2.bin"/><Relationship Id="rId20" Type="http://schemas.openxmlformats.org/officeDocument/2006/relationships/image" Target="../media/image39.emf"/><Relationship Id="rId21" Type="http://schemas.openxmlformats.org/officeDocument/2006/relationships/oleObject" Target="../embeddings/oleObject38.bin"/><Relationship Id="rId22" Type="http://schemas.openxmlformats.org/officeDocument/2006/relationships/image" Target="../media/image40.emf"/><Relationship Id="rId23" Type="http://schemas.openxmlformats.org/officeDocument/2006/relationships/oleObject" Target="../embeddings/oleObject39.bin"/><Relationship Id="rId24" Type="http://schemas.openxmlformats.org/officeDocument/2006/relationships/image" Target="../media/image41.emf"/><Relationship Id="rId25" Type="http://schemas.openxmlformats.org/officeDocument/2006/relationships/oleObject" Target="../embeddings/Microsoft_Equation14.bin"/><Relationship Id="rId26" Type="http://schemas.openxmlformats.org/officeDocument/2006/relationships/image" Target="../media/image62.emf"/><Relationship Id="rId10" Type="http://schemas.openxmlformats.org/officeDocument/2006/relationships/image" Target="../media/image34.emf"/><Relationship Id="rId11" Type="http://schemas.openxmlformats.org/officeDocument/2006/relationships/oleObject" Target="../embeddings/oleObject33.bin"/><Relationship Id="rId12" Type="http://schemas.openxmlformats.org/officeDocument/2006/relationships/image" Target="../media/image35.emf"/><Relationship Id="rId13" Type="http://schemas.openxmlformats.org/officeDocument/2006/relationships/oleObject" Target="../embeddings/oleObject34.bin"/><Relationship Id="rId14" Type="http://schemas.openxmlformats.org/officeDocument/2006/relationships/image" Target="../media/image36.emf"/><Relationship Id="rId15" Type="http://schemas.openxmlformats.org/officeDocument/2006/relationships/oleObject" Target="../embeddings/oleObject35.bin"/><Relationship Id="rId16" Type="http://schemas.openxmlformats.org/officeDocument/2006/relationships/image" Target="../media/image37.emf"/><Relationship Id="rId17" Type="http://schemas.openxmlformats.org/officeDocument/2006/relationships/oleObject" Target="../embeddings/oleObject36.bin"/><Relationship Id="rId18" Type="http://schemas.openxmlformats.org/officeDocument/2006/relationships/image" Target="../media/image38.emf"/><Relationship Id="rId19" Type="http://schemas.openxmlformats.org/officeDocument/2006/relationships/oleObject" Target="../embeddings/oleObject37.bin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29.bin"/><Relationship Id="rId4" Type="http://schemas.openxmlformats.org/officeDocument/2006/relationships/image" Target="../media/image31.emf"/><Relationship Id="rId5" Type="http://schemas.openxmlformats.org/officeDocument/2006/relationships/oleObject" Target="../embeddings/oleObject30.bin"/><Relationship Id="rId6" Type="http://schemas.openxmlformats.org/officeDocument/2006/relationships/image" Target="../media/image32.emf"/><Relationship Id="rId7" Type="http://schemas.openxmlformats.org/officeDocument/2006/relationships/oleObject" Target="../embeddings/oleObject31.bin"/><Relationship Id="rId8" Type="http://schemas.openxmlformats.org/officeDocument/2006/relationships/image" Target="../media/image33.emf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3.bin"/><Relationship Id="rId20" Type="http://schemas.openxmlformats.org/officeDocument/2006/relationships/image" Target="../media/image40.emf"/><Relationship Id="rId21" Type="http://schemas.openxmlformats.org/officeDocument/2006/relationships/oleObject" Target="../embeddings/oleObject49.bin"/><Relationship Id="rId22" Type="http://schemas.openxmlformats.org/officeDocument/2006/relationships/image" Target="../media/image41.emf"/><Relationship Id="rId23" Type="http://schemas.openxmlformats.org/officeDocument/2006/relationships/oleObject" Target="../embeddings/Microsoft_Equation15.bin"/><Relationship Id="rId24" Type="http://schemas.openxmlformats.org/officeDocument/2006/relationships/image" Target="../media/image63.emf"/><Relationship Id="rId25" Type="http://schemas.openxmlformats.org/officeDocument/2006/relationships/oleObject" Target="../embeddings/Microsoft_Equation16.bin"/><Relationship Id="rId26" Type="http://schemas.openxmlformats.org/officeDocument/2006/relationships/image" Target="../media/image64.emf"/><Relationship Id="rId27" Type="http://schemas.openxmlformats.org/officeDocument/2006/relationships/oleObject" Target="../embeddings/Microsoft_Equation17.bin"/><Relationship Id="rId10" Type="http://schemas.openxmlformats.org/officeDocument/2006/relationships/image" Target="../media/image35.emf"/><Relationship Id="rId11" Type="http://schemas.openxmlformats.org/officeDocument/2006/relationships/oleObject" Target="../embeddings/oleObject44.bin"/><Relationship Id="rId12" Type="http://schemas.openxmlformats.org/officeDocument/2006/relationships/image" Target="../media/image36.emf"/><Relationship Id="rId13" Type="http://schemas.openxmlformats.org/officeDocument/2006/relationships/oleObject" Target="../embeddings/oleObject45.bin"/><Relationship Id="rId14" Type="http://schemas.openxmlformats.org/officeDocument/2006/relationships/image" Target="../media/image37.emf"/><Relationship Id="rId15" Type="http://schemas.openxmlformats.org/officeDocument/2006/relationships/oleObject" Target="../embeddings/oleObject46.bin"/><Relationship Id="rId16" Type="http://schemas.openxmlformats.org/officeDocument/2006/relationships/image" Target="../media/image38.emf"/><Relationship Id="rId17" Type="http://schemas.openxmlformats.org/officeDocument/2006/relationships/oleObject" Target="../embeddings/oleObject47.bin"/><Relationship Id="rId18" Type="http://schemas.openxmlformats.org/officeDocument/2006/relationships/image" Target="../media/image39.emf"/><Relationship Id="rId19" Type="http://schemas.openxmlformats.org/officeDocument/2006/relationships/oleObject" Target="../embeddings/oleObject48.bin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40.bin"/><Relationship Id="rId4" Type="http://schemas.openxmlformats.org/officeDocument/2006/relationships/image" Target="../media/image31.emf"/><Relationship Id="rId5" Type="http://schemas.openxmlformats.org/officeDocument/2006/relationships/oleObject" Target="../embeddings/oleObject41.bin"/><Relationship Id="rId6" Type="http://schemas.openxmlformats.org/officeDocument/2006/relationships/image" Target="../media/image32.emf"/><Relationship Id="rId7" Type="http://schemas.openxmlformats.org/officeDocument/2006/relationships/oleObject" Target="../embeddings/oleObject42.bin"/><Relationship Id="rId8" Type="http://schemas.openxmlformats.org/officeDocument/2006/relationships/image" Target="../media/image3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image" Target="../media/image6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3.bin"/><Relationship Id="rId20" Type="http://schemas.openxmlformats.org/officeDocument/2006/relationships/image" Target="../media/image69.emf"/><Relationship Id="rId10" Type="http://schemas.openxmlformats.org/officeDocument/2006/relationships/image" Target="../media/image37.emf"/><Relationship Id="rId11" Type="http://schemas.openxmlformats.org/officeDocument/2006/relationships/oleObject" Target="../embeddings/Microsoft_Equation18.bin"/><Relationship Id="rId12" Type="http://schemas.openxmlformats.org/officeDocument/2006/relationships/image" Target="../media/image64.emf"/><Relationship Id="rId13" Type="http://schemas.openxmlformats.org/officeDocument/2006/relationships/oleObject" Target="../embeddings/Microsoft_Equation19.bin"/><Relationship Id="rId14" Type="http://schemas.openxmlformats.org/officeDocument/2006/relationships/oleObject" Target="../embeddings/oleObject54.bin"/><Relationship Id="rId15" Type="http://schemas.openxmlformats.org/officeDocument/2006/relationships/oleObject" Target="../embeddings/oleObject55.bin"/><Relationship Id="rId16" Type="http://schemas.openxmlformats.org/officeDocument/2006/relationships/oleObject" Target="../embeddings/oleObject56.bin"/><Relationship Id="rId17" Type="http://schemas.openxmlformats.org/officeDocument/2006/relationships/oleObject" Target="../embeddings/Microsoft_Equation20.bin"/><Relationship Id="rId18" Type="http://schemas.openxmlformats.org/officeDocument/2006/relationships/image" Target="../media/image68.emf"/><Relationship Id="rId19" Type="http://schemas.openxmlformats.org/officeDocument/2006/relationships/oleObject" Target="../embeddings/Microsoft_Equation21.bin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50.bin"/><Relationship Id="rId4" Type="http://schemas.openxmlformats.org/officeDocument/2006/relationships/image" Target="../media/image33.emf"/><Relationship Id="rId5" Type="http://schemas.openxmlformats.org/officeDocument/2006/relationships/oleObject" Target="../embeddings/oleObject51.bin"/><Relationship Id="rId6" Type="http://schemas.openxmlformats.org/officeDocument/2006/relationships/image" Target="../media/image35.emf"/><Relationship Id="rId7" Type="http://schemas.openxmlformats.org/officeDocument/2006/relationships/oleObject" Target="../embeddings/oleObject52.bin"/><Relationship Id="rId8" Type="http://schemas.openxmlformats.org/officeDocument/2006/relationships/image" Target="../media/image36.emf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emf"/><Relationship Id="rId20" Type="http://schemas.openxmlformats.org/officeDocument/2006/relationships/oleObject" Target="../embeddings/Microsoft_Equation25.bin"/><Relationship Id="rId21" Type="http://schemas.openxmlformats.org/officeDocument/2006/relationships/image" Target="../media/image71.png"/><Relationship Id="rId10" Type="http://schemas.openxmlformats.org/officeDocument/2006/relationships/oleObject" Target="../embeddings/oleObject60.bin"/><Relationship Id="rId11" Type="http://schemas.openxmlformats.org/officeDocument/2006/relationships/image" Target="../media/image37.emf"/><Relationship Id="rId12" Type="http://schemas.openxmlformats.org/officeDocument/2006/relationships/oleObject" Target="../embeddings/Microsoft_Equation22.bin"/><Relationship Id="rId13" Type="http://schemas.openxmlformats.org/officeDocument/2006/relationships/image" Target="../media/image64.emf"/><Relationship Id="rId14" Type="http://schemas.openxmlformats.org/officeDocument/2006/relationships/oleObject" Target="../embeddings/Microsoft_Equation23.bin"/><Relationship Id="rId15" Type="http://schemas.openxmlformats.org/officeDocument/2006/relationships/oleObject" Target="../embeddings/oleObject61.bin"/><Relationship Id="rId16" Type="http://schemas.openxmlformats.org/officeDocument/2006/relationships/oleObject" Target="../embeddings/oleObject62.bin"/><Relationship Id="rId17" Type="http://schemas.openxmlformats.org/officeDocument/2006/relationships/oleObject" Target="../embeddings/oleObject63.bin"/><Relationship Id="rId18" Type="http://schemas.openxmlformats.org/officeDocument/2006/relationships/oleObject" Target="../embeddings/oleObject64.bin"/><Relationship Id="rId19" Type="http://schemas.openxmlformats.org/officeDocument/2006/relationships/oleObject" Target="../embeddings/Microsoft_Equation24.bin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70.png"/><Relationship Id="rId4" Type="http://schemas.openxmlformats.org/officeDocument/2006/relationships/oleObject" Target="../embeddings/oleObject57.bin"/><Relationship Id="rId5" Type="http://schemas.openxmlformats.org/officeDocument/2006/relationships/image" Target="../media/image33.emf"/><Relationship Id="rId6" Type="http://schemas.openxmlformats.org/officeDocument/2006/relationships/oleObject" Target="../embeddings/oleObject58.bin"/><Relationship Id="rId7" Type="http://schemas.openxmlformats.org/officeDocument/2006/relationships/image" Target="../media/image35.emf"/><Relationship Id="rId8" Type="http://schemas.openxmlformats.org/officeDocument/2006/relationships/oleObject" Target="../embeddings/oleObject59.bin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74.emf"/><Relationship Id="rId20" Type="http://schemas.openxmlformats.org/officeDocument/2006/relationships/oleObject" Target="../embeddings/oleObject70.bin"/><Relationship Id="rId21" Type="http://schemas.openxmlformats.org/officeDocument/2006/relationships/image" Target="../media/image41.emf"/><Relationship Id="rId22" Type="http://schemas.openxmlformats.org/officeDocument/2006/relationships/oleObject" Target="../embeddings/Microsoft_Equation29.bin"/><Relationship Id="rId23" Type="http://schemas.openxmlformats.org/officeDocument/2006/relationships/image" Target="../media/image75.emf"/><Relationship Id="rId24" Type="http://schemas.openxmlformats.org/officeDocument/2006/relationships/oleObject" Target="../embeddings/Microsoft_Equation30.bin"/><Relationship Id="rId25" Type="http://schemas.openxmlformats.org/officeDocument/2006/relationships/image" Target="../media/image76.emf"/><Relationship Id="rId26" Type="http://schemas.openxmlformats.org/officeDocument/2006/relationships/oleObject" Target="../embeddings/Microsoft_Equation31.bin"/><Relationship Id="rId27" Type="http://schemas.openxmlformats.org/officeDocument/2006/relationships/image" Target="../media/image77.emf"/><Relationship Id="rId10" Type="http://schemas.openxmlformats.org/officeDocument/2006/relationships/oleObject" Target="../embeddings/oleObject65.bin"/><Relationship Id="rId11" Type="http://schemas.openxmlformats.org/officeDocument/2006/relationships/image" Target="../media/image31.emf"/><Relationship Id="rId12" Type="http://schemas.openxmlformats.org/officeDocument/2006/relationships/oleObject" Target="../embeddings/oleObject66.bin"/><Relationship Id="rId13" Type="http://schemas.openxmlformats.org/officeDocument/2006/relationships/image" Target="../media/image32.emf"/><Relationship Id="rId14" Type="http://schemas.openxmlformats.org/officeDocument/2006/relationships/oleObject" Target="../embeddings/oleObject67.bin"/><Relationship Id="rId15" Type="http://schemas.openxmlformats.org/officeDocument/2006/relationships/image" Target="../media/image38.emf"/><Relationship Id="rId16" Type="http://schemas.openxmlformats.org/officeDocument/2006/relationships/oleObject" Target="../embeddings/oleObject68.bin"/><Relationship Id="rId17" Type="http://schemas.openxmlformats.org/officeDocument/2006/relationships/image" Target="../media/image39.emf"/><Relationship Id="rId18" Type="http://schemas.openxmlformats.org/officeDocument/2006/relationships/oleObject" Target="../embeddings/oleObject69.bin"/><Relationship Id="rId19" Type="http://schemas.openxmlformats.org/officeDocument/2006/relationships/image" Target="../media/image40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7.xml"/><Relationship Id="rId4" Type="http://schemas.openxmlformats.org/officeDocument/2006/relationships/oleObject" Target="../embeddings/Microsoft_Equation26.bin"/><Relationship Id="rId5" Type="http://schemas.openxmlformats.org/officeDocument/2006/relationships/image" Target="../media/image72.emf"/><Relationship Id="rId6" Type="http://schemas.openxmlformats.org/officeDocument/2006/relationships/oleObject" Target="../embeddings/Microsoft_Equation27.bin"/><Relationship Id="rId7" Type="http://schemas.openxmlformats.org/officeDocument/2006/relationships/image" Target="../media/image73.emf"/><Relationship Id="rId8" Type="http://schemas.openxmlformats.org/officeDocument/2006/relationships/oleObject" Target="../embeddings/Microsoft_Equation28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4" Type="http://schemas.openxmlformats.org/officeDocument/2006/relationships/oleObject" Target="../embeddings/Microsoft_Equation32.bin"/><Relationship Id="rId5" Type="http://schemas.openxmlformats.org/officeDocument/2006/relationships/image" Target="../media/image78.emf"/><Relationship Id="rId6" Type="http://schemas.openxmlformats.org/officeDocument/2006/relationships/oleObject" Target="../embeddings/Microsoft_Equation33.bin"/><Relationship Id="rId7" Type="http://schemas.openxmlformats.org/officeDocument/2006/relationships/image" Target="../media/image79.emf"/><Relationship Id="rId8" Type="http://schemas.openxmlformats.org/officeDocument/2006/relationships/oleObject" Target="../embeddings/Microsoft_Equation34.bin"/><Relationship Id="rId9" Type="http://schemas.openxmlformats.org/officeDocument/2006/relationships/image" Target="../media/image80.emf"/><Relationship Id="rId10" Type="http://schemas.openxmlformats.org/officeDocument/2006/relationships/oleObject" Target="../embeddings/Microsoft_Equation35.bin"/><Relationship Id="rId11" Type="http://schemas.openxmlformats.org/officeDocument/2006/relationships/image" Target="../media/image81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oleObject" Target="../embeddings/Microsoft_Equation36.bin"/><Relationship Id="rId5" Type="http://schemas.openxmlformats.org/officeDocument/2006/relationships/image" Target="../media/image82.emf"/><Relationship Id="rId6" Type="http://schemas.openxmlformats.org/officeDocument/2006/relationships/oleObject" Target="../embeddings/Microsoft_Equation37.bin"/><Relationship Id="rId7" Type="http://schemas.openxmlformats.org/officeDocument/2006/relationships/image" Target="../media/image83.emf"/><Relationship Id="rId8" Type="http://schemas.openxmlformats.org/officeDocument/2006/relationships/image" Target="../media/image84.png"/><Relationship Id="rId9" Type="http://schemas.openxmlformats.org/officeDocument/2006/relationships/image" Target="../media/image85.png"/><Relationship Id="rId10" Type="http://schemas.openxmlformats.org/officeDocument/2006/relationships/oleObject" Target="../embeddings/Microsoft_Equation38.bin"/><Relationship Id="rId11" Type="http://schemas.openxmlformats.org/officeDocument/2006/relationships/image" Target="../media/image80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emf"/><Relationship Id="rId20" Type="http://schemas.openxmlformats.org/officeDocument/2006/relationships/oleObject" Target="../embeddings/Microsoft_Equation43.bin"/><Relationship Id="rId21" Type="http://schemas.openxmlformats.org/officeDocument/2006/relationships/oleObject" Target="../embeddings/Microsoft_Equation44.bin"/><Relationship Id="rId22" Type="http://schemas.openxmlformats.org/officeDocument/2006/relationships/image" Target="../media/image89.emf"/><Relationship Id="rId10" Type="http://schemas.openxmlformats.org/officeDocument/2006/relationships/oleObject" Target="../embeddings/Microsoft_Equation40.bin"/><Relationship Id="rId11" Type="http://schemas.openxmlformats.org/officeDocument/2006/relationships/image" Target="../media/image86.emf"/><Relationship Id="rId12" Type="http://schemas.openxmlformats.org/officeDocument/2006/relationships/oleObject" Target="../embeddings/Microsoft_Equation41.bin"/><Relationship Id="rId13" Type="http://schemas.openxmlformats.org/officeDocument/2006/relationships/image" Target="../media/image87.emf"/><Relationship Id="rId14" Type="http://schemas.openxmlformats.org/officeDocument/2006/relationships/oleObject" Target="../embeddings/oleObject73.bin"/><Relationship Id="rId15" Type="http://schemas.openxmlformats.org/officeDocument/2006/relationships/image" Target="../media/image40.emf"/><Relationship Id="rId16" Type="http://schemas.openxmlformats.org/officeDocument/2006/relationships/oleObject" Target="../embeddings/oleObject74.bin"/><Relationship Id="rId17" Type="http://schemas.openxmlformats.org/officeDocument/2006/relationships/image" Target="../media/image41.emf"/><Relationship Id="rId18" Type="http://schemas.openxmlformats.org/officeDocument/2006/relationships/oleObject" Target="../embeddings/Microsoft_Equation42.bin"/><Relationship Id="rId19" Type="http://schemas.openxmlformats.org/officeDocument/2006/relationships/image" Target="../media/image88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20.xml"/><Relationship Id="rId4" Type="http://schemas.openxmlformats.org/officeDocument/2006/relationships/oleObject" Target="../embeddings/Microsoft_Equation39.bin"/><Relationship Id="rId5" Type="http://schemas.openxmlformats.org/officeDocument/2006/relationships/image" Target="../media/image80.emf"/><Relationship Id="rId6" Type="http://schemas.openxmlformats.org/officeDocument/2006/relationships/oleObject" Target="../embeddings/oleObject71.bin"/><Relationship Id="rId7" Type="http://schemas.openxmlformats.org/officeDocument/2006/relationships/image" Target="../media/image31.emf"/><Relationship Id="rId8" Type="http://schemas.openxmlformats.org/officeDocument/2006/relationships/oleObject" Target="../embeddings/oleObject72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oleObject" Target="../embeddings/Microsoft_Equation45.bin"/><Relationship Id="rId5" Type="http://schemas.openxmlformats.org/officeDocument/2006/relationships/image" Target="../media/image90.emf"/><Relationship Id="rId6" Type="http://schemas.openxmlformats.org/officeDocument/2006/relationships/image" Target="../media/image91.png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93.png"/><Relationship Id="rId9" Type="http://schemas.openxmlformats.org/officeDocument/2006/relationships/image" Target="../media/image94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73775" y="2025575"/>
            <a:ext cx="6211662" cy="1040439"/>
          </a:xfrm>
        </p:spPr>
        <p:txBody>
          <a:bodyPr/>
          <a:lstStyle/>
          <a:p>
            <a:pPr algn="ctr" defTabSz="4168775">
              <a:spcBef>
                <a:spcPct val="50000"/>
              </a:spcBef>
            </a:pPr>
            <a:r>
              <a:rPr lang="en-US" sz="3200" dirty="0">
                <a:latin typeface="Comic Sans MS"/>
              </a:rPr>
              <a:t>Quantum Simulation of the Haldane </a:t>
            </a:r>
            <a:r>
              <a:rPr lang="en-US" sz="3200" dirty="0" smtClean="0">
                <a:latin typeface="Comic Sans MS"/>
              </a:rPr>
              <a:t>Phase</a:t>
            </a:r>
            <a:endParaRPr lang="en-US" altLang="zh-CN" sz="3200" b="0" dirty="0">
              <a:latin typeface="Comic Sans MS"/>
              <a:ea typeface="Times New Roman" charset="0"/>
              <a:cs typeface="Times New Roman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254375"/>
            <a:ext cx="5684837" cy="3048000"/>
          </a:xfrm>
        </p:spPr>
        <p:txBody>
          <a:bodyPr/>
          <a:lstStyle/>
          <a:p>
            <a:pPr algn="ctr"/>
            <a:r>
              <a:rPr lang="de-DE" dirty="0" smtClean="0">
                <a:latin typeface="Comic Sans MS"/>
              </a:rPr>
              <a:t>19.12.2013</a:t>
            </a:r>
            <a:endParaRPr lang="de-DE" dirty="0" smtClean="0">
              <a:latin typeface="Comic Sans MS"/>
            </a:endParaRPr>
          </a:p>
          <a:p>
            <a:pPr algn="ctr"/>
            <a:r>
              <a:rPr lang="en-US" b="1" dirty="0" smtClean="0">
                <a:latin typeface="Comic Sans MS"/>
              </a:rPr>
              <a:t>HUJI</a:t>
            </a:r>
          </a:p>
          <a:p>
            <a:pPr algn="ctr"/>
            <a:endParaRPr lang="en-US" sz="1200" dirty="0" smtClean="0">
              <a:latin typeface="Comic Sans MS"/>
            </a:endParaRPr>
          </a:p>
          <a:p>
            <a:pPr algn="ctr"/>
            <a:r>
              <a:rPr lang="en-US" sz="1800" dirty="0" smtClean="0">
                <a:latin typeface="Comic Sans MS"/>
              </a:rPr>
              <a:t>Alex Retzker </a:t>
            </a:r>
          </a:p>
          <a:p>
            <a:pPr algn="ctr"/>
            <a:endParaRPr lang="en-US" dirty="0" smtClean="0">
              <a:latin typeface="Comic Sans MS"/>
            </a:endParaRPr>
          </a:p>
          <a:p>
            <a:pPr algn="ctr"/>
            <a:r>
              <a:rPr lang="en-US" dirty="0" smtClean="0">
                <a:latin typeface="Comic Sans MS"/>
              </a:rPr>
              <a:t>Sussex</a:t>
            </a:r>
          </a:p>
          <a:p>
            <a:pPr algn="ctr"/>
            <a:r>
              <a:rPr lang="en-US" dirty="0">
                <a:latin typeface="Comic Sans MS"/>
              </a:rPr>
              <a:t>Quantum Simulations with Trapped Ions, 2013 </a:t>
            </a:r>
          </a:p>
          <a:p>
            <a:pPr algn="ctr"/>
            <a:endParaRPr lang="en-US" dirty="0">
              <a:latin typeface="Comic Sans MS"/>
            </a:endParaRPr>
          </a:p>
          <a:p>
            <a:pPr algn="ctr"/>
            <a:r>
              <a:rPr lang="en-US" b="1" dirty="0" err="1" smtClean="0">
                <a:latin typeface="Comic Sans MS"/>
              </a:rPr>
              <a:t>Itsik</a:t>
            </a:r>
            <a:r>
              <a:rPr lang="en-US" b="1" dirty="0" smtClean="0">
                <a:latin typeface="Comic Sans MS"/>
              </a:rPr>
              <a:t> Cohen</a:t>
            </a:r>
            <a:endParaRPr lang="en-US" b="1" dirty="0" smtClean="0">
              <a:latin typeface="Comic Sans MS"/>
            </a:endParaRPr>
          </a:p>
          <a:p>
            <a:pPr algn="ctr"/>
            <a:endParaRPr lang="en-US" b="1" dirty="0">
              <a:latin typeface="Comic Sans MS"/>
            </a:endParaRPr>
          </a:p>
          <a:p>
            <a:pPr algn="ctr"/>
            <a:r>
              <a:rPr lang="en-US" sz="1200" dirty="0" smtClean="0">
                <a:latin typeface="Comic Sans MS"/>
              </a:rPr>
              <a:t>Accepted to PRL</a:t>
            </a:r>
            <a:endParaRPr lang="en-US" sz="1200" dirty="0">
              <a:latin typeface="Comic Sans MS"/>
            </a:endParaRPr>
          </a:p>
          <a:p>
            <a:pPr algn="ctr"/>
            <a:endParaRPr lang="en-US" b="1" dirty="0">
              <a:latin typeface="Comic Sans MS"/>
            </a:endParaRPr>
          </a:p>
          <a:p>
            <a:pPr algn="ctr"/>
            <a:endParaRPr lang="en-US" dirty="0" smtClean="0">
              <a:latin typeface="Comic Sans MS"/>
            </a:endParaRPr>
          </a:p>
          <a:p>
            <a:pPr algn="ctr"/>
            <a:endParaRPr lang="en-US" dirty="0" smtClean="0">
              <a:latin typeface="Comic Sans MS"/>
            </a:endParaRPr>
          </a:p>
          <a:p>
            <a:endParaRPr lang="de-DE" dirty="0" smtClean="0">
              <a:latin typeface="Comic Sans MS"/>
            </a:endParaRPr>
          </a:p>
          <a:p>
            <a:endParaRPr lang="de-DE" dirty="0" smtClean="0"/>
          </a:p>
          <a:p>
            <a:endParaRPr lang="de-DE" dirty="0"/>
          </a:p>
        </p:txBody>
      </p:sp>
      <p:pic>
        <p:nvPicPr>
          <p:cNvPr id="8" name="Picture 11" descr="Big-Bang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37237" y="3371850"/>
            <a:ext cx="1630363" cy="124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Die Grafik &quot;http://www.ifa.au.dk/iontrapgroup/gallery/bicrystals/Bistring_lo.jpg&quot; kann nicht angezeigt werden, weil sie Fehler enthält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89838" y="3381375"/>
            <a:ext cx="17907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Die Grafik &quot;http://www.qubit.org/research/IonTrap/images/im6proc_col.gif&quot; kann nicht angezeigt werden, weil sie Fehler enthält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6437" y="4803775"/>
            <a:ext cx="169545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2" descr="Bild2b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53337" y="4816475"/>
            <a:ext cx="1703387" cy="1295400"/>
          </a:xfrm>
          <a:prstGeom prst="rect">
            <a:avLst/>
          </a:prstGeom>
          <a:noFill/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540875" cy="1221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5"/>
          <p:cNvSpPr>
            <a:spLocks noChangeShapeType="1"/>
          </p:cNvSpPr>
          <p:nvPr/>
        </p:nvSpPr>
        <p:spPr bwMode="auto">
          <a:xfrm rot="20488352">
            <a:off x="3910612" y="3759412"/>
            <a:ext cx="828675" cy="284163"/>
          </a:xfrm>
          <a:prstGeom prst="line">
            <a:avLst/>
          </a:prstGeom>
          <a:noFill/>
          <a:ln w="57150">
            <a:solidFill>
              <a:srgbClr val="00009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3896325" y="4878287"/>
            <a:ext cx="884237" cy="11113"/>
          </a:xfrm>
          <a:prstGeom prst="line">
            <a:avLst/>
          </a:prstGeom>
          <a:noFill/>
          <a:ln w="57150">
            <a:solidFill>
              <a:srgbClr val="00009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9"/>
          <p:cNvSpPr>
            <a:spLocks noChangeArrowheads="1"/>
          </p:cNvSpPr>
          <p:nvPr/>
        </p:nvSpPr>
        <p:spPr bwMode="auto">
          <a:xfrm>
            <a:off x="4243987" y="4787800"/>
            <a:ext cx="206375" cy="20637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3780437" y="1619150"/>
            <a:ext cx="1601788" cy="1354138"/>
            <a:chOff x="1377" y="949"/>
            <a:chExt cx="1009" cy="853"/>
          </a:xfrm>
        </p:grpSpPr>
        <p:grpSp>
          <p:nvGrpSpPr>
            <p:cNvPr id="9" name="Group 12"/>
            <p:cNvGrpSpPr>
              <a:grpSpLocks/>
            </p:cNvGrpSpPr>
            <p:nvPr/>
          </p:nvGrpSpPr>
          <p:grpSpPr bwMode="auto">
            <a:xfrm>
              <a:off x="1377" y="1078"/>
              <a:ext cx="710" cy="724"/>
              <a:chOff x="3146" y="1879"/>
              <a:chExt cx="710" cy="805"/>
            </a:xfrm>
          </p:grpSpPr>
          <p:sp>
            <p:nvSpPr>
              <p:cNvPr id="12" name="Arc 13"/>
              <p:cNvSpPr>
                <a:spLocks/>
              </p:cNvSpPr>
              <p:nvPr/>
            </p:nvSpPr>
            <p:spPr bwMode="auto">
              <a:xfrm flipV="1">
                <a:off x="3485" y="1879"/>
                <a:ext cx="371" cy="804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333399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4" name="Arc 14"/>
              <p:cNvSpPr>
                <a:spLocks/>
              </p:cNvSpPr>
              <p:nvPr/>
            </p:nvSpPr>
            <p:spPr bwMode="auto">
              <a:xfrm flipH="1" flipV="1">
                <a:off x="3146" y="1880"/>
                <a:ext cx="371" cy="804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333399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0" name="Line 15"/>
            <p:cNvSpPr>
              <a:spLocks noChangeShapeType="1"/>
            </p:cNvSpPr>
            <p:nvPr/>
          </p:nvSpPr>
          <p:spPr bwMode="auto">
            <a:xfrm flipV="1">
              <a:off x="1734" y="949"/>
              <a:ext cx="0" cy="8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11" name="Line 16"/>
            <p:cNvSpPr>
              <a:spLocks noChangeShapeType="1"/>
            </p:cNvSpPr>
            <p:nvPr/>
          </p:nvSpPr>
          <p:spPr bwMode="auto">
            <a:xfrm>
              <a:off x="1422" y="1801"/>
              <a:ext cx="9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5328574" y="2752300"/>
            <a:ext cx="296863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de-DE" sz="2000" dirty="0"/>
              <a:t>z</a:t>
            </a: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4165474" y="1304175"/>
            <a:ext cx="334963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de-DE" sz="2000" dirty="0"/>
              <a:t>V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3551237" y="5182935"/>
            <a:ext cx="1606550" cy="802640"/>
            <a:chOff x="3600437" y="5454335"/>
            <a:chExt cx="1606550" cy="802640"/>
          </a:xfrm>
        </p:grpSpPr>
        <p:grpSp>
          <p:nvGrpSpPr>
            <p:cNvPr id="20" name="Group 17"/>
            <p:cNvGrpSpPr>
              <a:grpSpLocks/>
            </p:cNvGrpSpPr>
            <p:nvPr/>
          </p:nvGrpSpPr>
          <p:grpSpPr bwMode="auto">
            <a:xfrm flipH="1">
              <a:off x="3600437" y="5850580"/>
              <a:ext cx="1606550" cy="406401"/>
              <a:chOff x="2238" y="1866"/>
              <a:chExt cx="1408" cy="356"/>
            </a:xfrm>
            <a:solidFill>
              <a:srgbClr val="000090"/>
            </a:solidFill>
          </p:grpSpPr>
          <p:sp>
            <p:nvSpPr>
              <p:cNvPr id="22" name="AutoShape 18"/>
              <p:cNvSpPr>
                <a:spLocks noChangeArrowheads="1"/>
              </p:cNvSpPr>
              <p:nvPr/>
            </p:nvSpPr>
            <p:spPr bwMode="auto">
              <a:xfrm rot="5400000">
                <a:off x="2714" y="1429"/>
                <a:ext cx="179" cy="1131"/>
              </a:xfrm>
              <a:custGeom>
                <a:avLst/>
                <a:gdLst>
                  <a:gd name="G0" fmla="+- 9599 0 0"/>
                  <a:gd name="G1" fmla="+- 21600 0 9599"/>
                  <a:gd name="G2" fmla="*/ 9599 1 2"/>
                  <a:gd name="G3" fmla="+- 21600 0 G2"/>
                  <a:gd name="G4" fmla="+/ 9599 21600 2"/>
                  <a:gd name="G5" fmla="+/ G1 0 2"/>
                  <a:gd name="G6" fmla="*/ 21600 21600 9599"/>
                  <a:gd name="G7" fmla="*/ G6 1 2"/>
                  <a:gd name="G8" fmla="+- 21600 0 G7"/>
                  <a:gd name="G9" fmla="*/ 21600 1 2"/>
                  <a:gd name="G10" fmla="+- 9599 0 G9"/>
                  <a:gd name="G11" fmla="?: G10 G8 0"/>
                  <a:gd name="G12" fmla="?: G10 G7 21600"/>
                  <a:gd name="T0" fmla="*/ 16800 w 21600"/>
                  <a:gd name="T1" fmla="*/ 10800 h 21600"/>
                  <a:gd name="T2" fmla="*/ 10800 w 21600"/>
                  <a:gd name="T3" fmla="*/ 21600 h 21600"/>
                  <a:gd name="T4" fmla="*/ 4800 w 21600"/>
                  <a:gd name="T5" fmla="*/ 10800 h 21600"/>
                  <a:gd name="T6" fmla="*/ 10800 w 21600"/>
                  <a:gd name="T7" fmla="*/ 0 h 21600"/>
                  <a:gd name="T8" fmla="*/ 6600 w 21600"/>
                  <a:gd name="T9" fmla="*/ 6600 h 21600"/>
                  <a:gd name="T10" fmla="*/ 15000 w 21600"/>
                  <a:gd name="T11" fmla="*/ 150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9599" y="21600"/>
                    </a:lnTo>
                    <a:lnTo>
                      <a:pt x="120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pFill/>
              <a:ln w="19050">
                <a:solidFill>
                  <a:srgbClr val="000090"/>
                </a:solidFill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AutoShape 19"/>
              <p:cNvSpPr>
                <a:spLocks noChangeArrowheads="1"/>
              </p:cNvSpPr>
              <p:nvPr/>
            </p:nvSpPr>
            <p:spPr bwMode="auto">
              <a:xfrm rot="-9000000">
                <a:off x="3244" y="1866"/>
                <a:ext cx="402" cy="356"/>
              </a:xfrm>
              <a:prstGeom prst="triangle">
                <a:avLst>
                  <a:gd name="adj" fmla="val 50000"/>
                </a:avLst>
              </a:prstGeom>
              <a:grpFill/>
              <a:ln w="19050">
                <a:solidFill>
                  <a:srgbClr val="000090"/>
                </a:solidFill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aphicFrame>
          <p:nvGraphicFramePr>
            <p:cNvPr id="21" name="Object 24"/>
            <p:cNvGraphicFramePr>
              <a:graphicFrameLocks noChangeAspect="1"/>
            </p:cNvGraphicFramePr>
            <p:nvPr/>
          </p:nvGraphicFramePr>
          <p:xfrm>
            <a:off x="4189399" y="5454335"/>
            <a:ext cx="304800" cy="396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82392" name="Equation" r:id="rId4" imgW="127000" imgH="165100" progId="Equation.3">
                    <p:embed/>
                  </p:oleObj>
                </mc:Choice>
                <mc:Fallback>
                  <p:oleObj name="Equation" r:id="rId4" imgW="127000" imgH="1651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89399" y="5454335"/>
                          <a:ext cx="304800" cy="3962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4" name="Line 15"/>
          <p:cNvSpPr>
            <a:spLocks noChangeShapeType="1"/>
          </p:cNvSpPr>
          <p:nvPr/>
        </p:nvSpPr>
        <p:spPr bwMode="auto">
          <a:xfrm rot="366639">
            <a:off x="3973208" y="3590274"/>
            <a:ext cx="828675" cy="284162"/>
          </a:xfrm>
          <a:prstGeom prst="line">
            <a:avLst/>
          </a:prstGeom>
          <a:noFill/>
          <a:ln w="57150">
            <a:solidFill>
              <a:srgbClr val="00009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6158355"/>
              </p:ext>
            </p:extLst>
          </p:nvPr>
        </p:nvGraphicFramePr>
        <p:xfrm>
          <a:off x="4888996" y="3668775"/>
          <a:ext cx="469900" cy="451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2393" name="Equation" r:id="rId6" imgW="165100" imgH="190500" progId="Equation.3">
                  <p:embed/>
                </p:oleObj>
              </mc:Choice>
              <mc:Fallback>
                <p:oleObj name="Equation" r:id="rId6" imgW="1651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8996" y="3668775"/>
                        <a:ext cx="469900" cy="4511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3278809"/>
              </p:ext>
            </p:extLst>
          </p:nvPr>
        </p:nvGraphicFramePr>
        <p:xfrm>
          <a:off x="4872065" y="4674190"/>
          <a:ext cx="541337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2394" name="Equation" r:id="rId8" imgW="190500" imgH="190500" progId="Equation.3">
                  <p:embed/>
                </p:oleObj>
              </mc:Choice>
              <mc:Fallback>
                <p:oleObj name="Equation" r:id="rId8" imgW="1905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2065" y="4674190"/>
                        <a:ext cx="541337" cy="450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itel 1"/>
          <p:cNvSpPr>
            <a:spLocks noGrp="1"/>
          </p:cNvSpPr>
          <p:nvPr>
            <p:ph type="title"/>
          </p:nvPr>
        </p:nvSpPr>
        <p:spPr>
          <a:xfrm>
            <a:off x="1663775" y="450575"/>
            <a:ext cx="5941662" cy="405000"/>
          </a:xfrm>
        </p:spPr>
        <p:txBody>
          <a:bodyPr/>
          <a:lstStyle/>
          <a:p>
            <a:r>
              <a:rPr lang="de-DE" dirty="0" smtClean="0">
                <a:latin typeface="Comic Sans MS"/>
              </a:rPr>
              <a:t>MAGIC - </a:t>
            </a:r>
            <a:r>
              <a:rPr lang="en-GB" dirty="0" smtClean="0">
                <a:latin typeface="Comic Sans MS"/>
              </a:rPr>
              <a:t>Magnetic Gradient Induced Coupling</a:t>
            </a:r>
            <a:r>
              <a:rPr lang="de-DE" dirty="0" smtClean="0">
                <a:latin typeface="Comic Sans MS"/>
              </a:rPr>
              <a:t> </a:t>
            </a:r>
            <a:endParaRPr lang="de-DE" dirty="0">
              <a:latin typeface="Comic Sans M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0437" y="3648357"/>
            <a:ext cx="302719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  <a:p>
            <a:r>
              <a:rPr lang="de-DE" dirty="0">
                <a:latin typeface="Comic Sans MS"/>
              </a:rPr>
              <a:t> F. </a:t>
            </a:r>
            <a:r>
              <a:rPr lang="de-DE" dirty="0" err="1">
                <a:latin typeface="Comic Sans MS"/>
              </a:rPr>
              <a:t>Mintert</a:t>
            </a:r>
            <a:r>
              <a:rPr lang="de-DE" dirty="0">
                <a:latin typeface="Comic Sans MS"/>
              </a:rPr>
              <a:t> </a:t>
            </a:r>
            <a:r>
              <a:rPr lang="de-DE" dirty="0" err="1">
                <a:latin typeface="Comic Sans MS"/>
              </a:rPr>
              <a:t>and</a:t>
            </a:r>
            <a:r>
              <a:rPr lang="de-DE" dirty="0">
                <a:latin typeface="Comic Sans MS"/>
              </a:rPr>
              <a:t> C Wunderlich,</a:t>
            </a:r>
          </a:p>
          <a:p>
            <a:r>
              <a:rPr lang="de-DE" dirty="0">
                <a:latin typeface="Comic Sans MS"/>
              </a:rPr>
              <a:t> PRL </a:t>
            </a:r>
            <a:r>
              <a:rPr lang="de-DE" b="1" dirty="0">
                <a:latin typeface="Comic Sans MS"/>
              </a:rPr>
              <a:t>87</a:t>
            </a:r>
            <a:r>
              <a:rPr lang="de-DE" dirty="0">
                <a:latin typeface="Comic Sans MS"/>
              </a:rPr>
              <a:t>, </a:t>
            </a:r>
            <a:r>
              <a:rPr lang="en-GB" dirty="0">
                <a:latin typeface="Comic Sans MS"/>
              </a:rPr>
              <a:t>257904</a:t>
            </a:r>
            <a:r>
              <a:rPr lang="de-DE" dirty="0">
                <a:latin typeface="Comic Sans MS"/>
              </a:rPr>
              <a:t> (2001);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63758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el 1"/>
          <p:cNvSpPr>
            <a:spLocks noGrp="1"/>
          </p:cNvSpPr>
          <p:nvPr>
            <p:ph type="title"/>
          </p:nvPr>
        </p:nvSpPr>
        <p:spPr>
          <a:xfrm>
            <a:off x="1663775" y="450575"/>
            <a:ext cx="5941662" cy="405000"/>
          </a:xfrm>
        </p:spPr>
        <p:txBody>
          <a:bodyPr/>
          <a:lstStyle/>
          <a:p>
            <a:r>
              <a:rPr lang="de-DE" dirty="0" smtClean="0">
                <a:latin typeface="Comic Sans MS"/>
              </a:rPr>
              <a:t>MAGIC - </a:t>
            </a:r>
            <a:r>
              <a:rPr lang="en-GB" dirty="0" smtClean="0">
                <a:latin typeface="Comic Sans MS"/>
              </a:rPr>
              <a:t>Magnetic Gradient Induced Coupling</a:t>
            </a:r>
            <a:r>
              <a:rPr lang="de-DE" dirty="0" smtClean="0">
                <a:latin typeface="Comic Sans MS"/>
              </a:rPr>
              <a:t> </a:t>
            </a:r>
            <a:endParaRPr lang="de-DE" dirty="0">
              <a:latin typeface="Comic Sans MS"/>
            </a:endParaRPr>
          </a:p>
        </p:txBody>
      </p:sp>
      <p:sp>
        <p:nvSpPr>
          <p:cNvPr id="28" name="Titel 1"/>
          <p:cNvSpPr txBox="1">
            <a:spLocks/>
          </p:cNvSpPr>
          <p:nvPr/>
        </p:nvSpPr>
        <p:spPr bwMode="auto">
          <a:xfrm>
            <a:off x="358775" y="1028612"/>
            <a:ext cx="8816975" cy="36036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mtClean="0">
                <a:latin typeface="Comic Sans MS"/>
              </a:rPr>
              <a:t>MAGIC</a:t>
            </a:r>
            <a:r>
              <a:rPr lang="de-DE" smtClean="0"/>
              <a:t> </a:t>
            </a:r>
            <a:endParaRPr lang="de-DE" dirty="0"/>
          </a:p>
        </p:txBody>
      </p:sp>
      <p:sp>
        <p:nvSpPr>
          <p:cNvPr id="29" name="Inhaltsplatzhalter 48"/>
          <p:cNvSpPr txBox="1">
            <a:spLocks/>
          </p:cNvSpPr>
          <p:nvPr/>
        </p:nvSpPr>
        <p:spPr bwMode="auto">
          <a:xfrm>
            <a:off x="358775" y="1569950"/>
            <a:ext cx="8816975" cy="4498975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71463" indent="-271463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176213" algn="l" rtl="0" fontAlgn="base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2pPr>
            <a:lvl3pPr marL="985838" indent="-1778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defRPr sz="1600">
                <a:solidFill>
                  <a:schemeClr val="tx1"/>
                </a:solidFill>
                <a:latin typeface="+mn-lt"/>
              </a:defRPr>
            </a:lvl3pPr>
            <a:lvl4pPr marL="1346200" indent="-180975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defRPr sz="1600">
                <a:solidFill>
                  <a:schemeClr val="tx1"/>
                </a:solidFill>
                <a:latin typeface="+mn-lt"/>
              </a:defRPr>
            </a:lvl4pPr>
            <a:lvl5pPr marL="1704975" indent="-179388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defRPr sz="1600">
                <a:solidFill>
                  <a:schemeClr val="tx1"/>
                </a:solidFill>
                <a:latin typeface="+mn-lt"/>
              </a:defRPr>
            </a:lvl5pPr>
            <a:lvl6pPr marL="2162175" indent="-179388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defRPr sz="1600">
                <a:solidFill>
                  <a:schemeClr val="tx1"/>
                </a:solidFill>
                <a:latin typeface="+mn-lt"/>
              </a:defRPr>
            </a:lvl6pPr>
            <a:lvl7pPr marL="2619375" indent="-179388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defRPr sz="1600">
                <a:solidFill>
                  <a:schemeClr val="tx1"/>
                </a:solidFill>
                <a:latin typeface="+mn-lt"/>
              </a:defRPr>
            </a:lvl7pPr>
            <a:lvl8pPr marL="3076575" indent="-179388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defRPr sz="1600">
                <a:solidFill>
                  <a:schemeClr val="tx1"/>
                </a:solidFill>
                <a:latin typeface="+mn-lt"/>
              </a:defRPr>
            </a:lvl8pPr>
            <a:lvl9pPr marL="3533775" indent="-179388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endParaRPr lang="de-DE" dirty="0" smtClean="0"/>
          </a:p>
          <a:p>
            <a:endParaRPr lang="de-DE" dirty="0" smtClean="0">
              <a:latin typeface="Comic Sans MS"/>
            </a:endParaRPr>
          </a:p>
          <a:p>
            <a:endParaRPr lang="de-DE" dirty="0" smtClean="0">
              <a:latin typeface="Comic Sans MS"/>
            </a:endParaRPr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r>
              <a:rPr lang="de-DE" sz="1200" dirty="0" smtClean="0">
                <a:latin typeface="Comic Sans MS"/>
              </a:rPr>
              <a:t> F. </a:t>
            </a:r>
            <a:r>
              <a:rPr lang="de-DE" sz="1200" dirty="0" err="1" smtClean="0">
                <a:latin typeface="Comic Sans MS"/>
              </a:rPr>
              <a:t>Mintert</a:t>
            </a:r>
            <a:r>
              <a:rPr lang="de-DE" sz="1200" dirty="0" smtClean="0">
                <a:latin typeface="Comic Sans MS"/>
              </a:rPr>
              <a:t> </a:t>
            </a:r>
            <a:r>
              <a:rPr lang="de-DE" sz="1200" dirty="0" err="1" smtClean="0">
                <a:latin typeface="Comic Sans MS"/>
              </a:rPr>
              <a:t>and</a:t>
            </a:r>
            <a:r>
              <a:rPr lang="de-DE" sz="1200" dirty="0" smtClean="0">
                <a:latin typeface="Comic Sans MS"/>
              </a:rPr>
              <a:t> C Wunderlich,</a:t>
            </a:r>
          </a:p>
          <a:p>
            <a:r>
              <a:rPr lang="de-DE" sz="1200" dirty="0" smtClean="0">
                <a:latin typeface="Comic Sans MS"/>
              </a:rPr>
              <a:t> PRL </a:t>
            </a:r>
            <a:r>
              <a:rPr lang="de-DE" sz="1200" b="1" dirty="0" smtClean="0">
                <a:latin typeface="Comic Sans MS"/>
              </a:rPr>
              <a:t>87</a:t>
            </a:r>
            <a:r>
              <a:rPr lang="de-DE" sz="1200" dirty="0" smtClean="0">
                <a:latin typeface="Comic Sans MS"/>
              </a:rPr>
              <a:t>, </a:t>
            </a:r>
            <a:r>
              <a:rPr lang="en-GB" sz="1200" dirty="0" smtClean="0">
                <a:latin typeface="Comic Sans MS"/>
              </a:rPr>
              <a:t>257904</a:t>
            </a:r>
            <a:r>
              <a:rPr lang="de-DE" sz="1200" dirty="0" smtClean="0">
                <a:latin typeface="Comic Sans MS"/>
              </a:rPr>
              <a:t> (2001); </a:t>
            </a:r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31" name="Text Box 6"/>
          <p:cNvSpPr txBox="1">
            <a:spLocks noChangeArrowheads="1"/>
          </p:cNvSpPr>
          <p:nvPr/>
        </p:nvSpPr>
        <p:spPr bwMode="auto">
          <a:xfrm>
            <a:off x="4894862" y="4802487"/>
            <a:ext cx="563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de-DE" sz="2400" dirty="0">
                <a:latin typeface="Times New Roman" charset="0"/>
              </a:rPr>
              <a:t>|0</a:t>
            </a:r>
            <a:r>
              <a:rPr lang="de-DE" sz="2400" dirty="0">
                <a:latin typeface="Times New Roman" charset="0"/>
                <a:sym typeface="Symbol" charset="2"/>
              </a:rPr>
              <a:t></a:t>
            </a:r>
            <a:endParaRPr lang="de-DE" sz="2400" dirty="0">
              <a:latin typeface="Times New Roman" charset="0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4905437" y="3850287"/>
            <a:ext cx="563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de-DE" sz="2400" dirty="0">
                <a:latin typeface="Times New Roman" charset="0"/>
              </a:rPr>
              <a:t>|1</a:t>
            </a:r>
            <a:r>
              <a:rPr lang="de-DE" sz="2400" dirty="0">
                <a:latin typeface="Times New Roman" charset="0"/>
                <a:sym typeface="Symbol" charset="2"/>
              </a:rPr>
              <a:t></a:t>
            </a:r>
          </a:p>
        </p:txBody>
      </p:sp>
      <p:sp>
        <p:nvSpPr>
          <p:cNvPr id="33" name="Line 8"/>
          <p:cNvSpPr>
            <a:spLocks noChangeShapeType="1"/>
          </p:cNvSpPr>
          <p:nvPr/>
        </p:nvSpPr>
        <p:spPr bwMode="auto">
          <a:xfrm>
            <a:off x="3896325" y="5098799"/>
            <a:ext cx="884237" cy="1111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9"/>
          <p:cNvSpPr>
            <a:spLocks noChangeArrowheads="1"/>
          </p:cNvSpPr>
          <p:nvPr/>
        </p:nvSpPr>
        <p:spPr bwMode="auto">
          <a:xfrm>
            <a:off x="4243987" y="5008312"/>
            <a:ext cx="206375" cy="20637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Line 15"/>
          <p:cNvSpPr>
            <a:spLocks noChangeShapeType="1"/>
          </p:cNvSpPr>
          <p:nvPr/>
        </p:nvSpPr>
        <p:spPr bwMode="auto">
          <a:xfrm rot="366639">
            <a:off x="3973208" y="3810786"/>
            <a:ext cx="828675" cy="284162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6" name="Group 17"/>
          <p:cNvGrpSpPr>
            <a:grpSpLocks/>
          </p:cNvGrpSpPr>
          <p:nvPr/>
        </p:nvGrpSpPr>
        <p:grpSpPr bwMode="auto">
          <a:xfrm flipH="1">
            <a:off x="3600437" y="5799687"/>
            <a:ext cx="1606550" cy="406400"/>
            <a:chOff x="2238" y="1866"/>
            <a:chExt cx="1408" cy="356"/>
          </a:xfrm>
          <a:solidFill>
            <a:srgbClr val="0000FF"/>
          </a:solidFill>
        </p:grpSpPr>
        <p:sp>
          <p:nvSpPr>
            <p:cNvPr id="37" name="AutoShape 18"/>
            <p:cNvSpPr>
              <a:spLocks noChangeArrowheads="1"/>
            </p:cNvSpPr>
            <p:nvPr/>
          </p:nvSpPr>
          <p:spPr bwMode="auto">
            <a:xfrm rot="5400000">
              <a:off x="2714" y="1429"/>
              <a:ext cx="179" cy="1131"/>
            </a:xfrm>
            <a:custGeom>
              <a:avLst/>
              <a:gdLst>
                <a:gd name="G0" fmla="+- 9599 0 0"/>
                <a:gd name="G1" fmla="+- 21600 0 9599"/>
                <a:gd name="G2" fmla="*/ 9599 1 2"/>
                <a:gd name="G3" fmla="+- 21600 0 G2"/>
                <a:gd name="G4" fmla="+/ 9599 21600 2"/>
                <a:gd name="G5" fmla="+/ G1 0 2"/>
                <a:gd name="G6" fmla="*/ 21600 21600 9599"/>
                <a:gd name="G7" fmla="*/ G6 1 2"/>
                <a:gd name="G8" fmla="+- 21600 0 G7"/>
                <a:gd name="G9" fmla="*/ 21600 1 2"/>
                <a:gd name="G10" fmla="+- 9599 0 G9"/>
                <a:gd name="G11" fmla="?: G10 G8 0"/>
                <a:gd name="G12" fmla="?: G10 G7 21600"/>
                <a:gd name="T0" fmla="*/ 16800 w 21600"/>
                <a:gd name="T1" fmla="*/ 10800 h 21600"/>
                <a:gd name="T2" fmla="*/ 10800 w 21600"/>
                <a:gd name="T3" fmla="*/ 21600 h 21600"/>
                <a:gd name="T4" fmla="*/ 4800 w 21600"/>
                <a:gd name="T5" fmla="*/ 10800 h 21600"/>
                <a:gd name="T6" fmla="*/ 10800 w 21600"/>
                <a:gd name="T7" fmla="*/ 0 h 21600"/>
                <a:gd name="T8" fmla="*/ 6600 w 21600"/>
                <a:gd name="T9" fmla="*/ 6600 h 21600"/>
                <a:gd name="T10" fmla="*/ 15000 w 21600"/>
                <a:gd name="T11" fmla="*/ 150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9599" y="21600"/>
                  </a:lnTo>
                  <a:lnTo>
                    <a:pt x="12001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19050">
              <a:solidFill>
                <a:srgbClr val="0000FF"/>
              </a:solidFill>
              <a:miter lim="800000"/>
              <a:headEnd type="none" w="lg" len="lg"/>
              <a:tailEnd type="none" w="lg" len="lg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AutoShape 19"/>
            <p:cNvSpPr>
              <a:spLocks noChangeArrowheads="1"/>
            </p:cNvSpPr>
            <p:nvPr/>
          </p:nvSpPr>
          <p:spPr bwMode="auto">
            <a:xfrm rot="-9000000">
              <a:off x="3244" y="1866"/>
              <a:ext cx="402" cy="356"/>
            </a:xfrm>
            <a:prstGeom prst="triangle">
              <a:avLst>
                <a:gd name="adj" fmla="val 50000"/>
              </a:avLst>
            </a:prstGeom>
            <a:grpFill/>
            <a:ln w="19050">
              <a:solidFill>
                <a:srgbClr val="0000FF"/>
              </a:solidFill>
              <a:miter lim="800000"/>
              <a:headEnd type="none" w="lg" len="lg"/>
              <a:tailEnd type="none" w="lg" len="lg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39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5398758"/>
              </p:ext>
            </p:extLst>
          </p:nvPr>
        </p:nvGraphicFramePr>
        <p:xfrm>
          <a:off x="4189399" y="5403447"/>
          <a:ext cx="304800" cy="396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3229" name="Equation" r:id="rId4" imgW="127000" imgH="165100" progId="Equation.3">
                  <p:embed/>
                </p:oleObj>
              </mc:Choice>
              <mc:Fallback>
                <p:oleObj name="Equation" r:id="rId4" imgW="1270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9399" y="5403447"/>
                        <a:ext cx="304800" cy="3962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" name="Group 23"/>
          <p:cNvGrpSpPr>
            <a:grpSpLocks/>
          </p:cNvGrpSpPr>
          <p:nvPr/>
        </p:nvGrpSpPr>
        <p:grpSpPr bwMode="auto">
          <a:xfrm>
            <a:off x="4237037" y="917487"/>
            <a:ext cx="3581400" cy="2279161"/>
            <a:chOff x="3537" y="949"/>
            <a:chExt cx="1009" cy="853"/>
          </a:xfrm>
        </p:grpSpPr>
        <p:grpSp>
          <p:nvGrpSpPr>
            <p:cNvPr id="41" name="Group 24"/>
            <p:cNvGrpSpPr>
              <a:grpSpLocks/>
            </p:cNvGrpSpPr>
            <p:nvPr/>
          </p:nvGrpSpPr>
          <p:grpSpPr bwMode="auto">
            <a:xfrm>
              <a:off x="3537" y="1078"/>
              <a:ext cx="710" cy="724"/>
              <a:chOff x="3146" y="1881"/>
              <a:chExt cx="710" cy="806"/>
            </a:xfrm>
          </p:grpSpPr>
          <p:sp>
            <p:nvSpPr>
              <p:cNvPr id="44" name="Arc 25"/>
              <p:cNvSpPr>
                <a:spLocks/>
              </p:cNvSpPr>
              <p:nvPr/>
            </p:nvSpPr>
            <p:spPr bwMode="auto">
              <a:xfrm flipV="1">
                <a:off x="3485" y="1881"/>
                <a:ext cx="371" cy="80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333399"/>
                </a:solidFill>
                <a:round/>
                <a:headEnd/>
                <a:tailEnd/>
              </a:ln>
              <a:effectLst/>
            </p:spPr>
            <p:txBody>
              <a:bodyPr wrap="square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5" name="Arc 26"/>
              <p:cNvSpPr>
                <a:spLocks/>
              </p:cNvSpPr>
              <p:nvPr/>
            </p:nvSpPr>
            <p:spPr bwMode="auto">
              <a:xfrm flipH="1" flipV="1">
                <a:off x="3146" y="1882"/>
                <a:ext cx="371" cy="80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333399"/>
                </a:solidFill>
                <a:round/>
                <a:headEnd/>
                <a:tailEnd/>
              </a:ln>
              <a:effectLst/>
            </p:spPr>
            <p:txBody>
              <a:bodyPr wrap="square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2" name="Line 27"/>
            <p:cNvSpPr>
              <a:spLocks noChangeShapeType="1"/>
            </p:cNvSpPr>
            <p:nvPr/>
          </p:nvSpPr>
          <p:spPr bwMode="auto">
            <a:xfrm flipV="1">
              <a:off x="3894" y="949"/>
              <a:ext cx="0" cy="85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3" name="Line 28"/>
            <p:cNvSpPr>
              <a:spLocks noChangeShapeType="1"/>
            </p:cNvSpPr>
            <p:nvPr/>
          </p:nvSpPr>
          <p:spPr bwMode="auto">
            <a:xfrm>
              <a:off x="3754" y="1801"/>
              <a:ext cx="7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46" name="Line 34"/>
          <p:cNvSpPr>
            <a:spLocks noChangeShapeType="1"/>
          </p:cNvSpPr>
          <p:nvPr/>
        </p:nvSpPr>
        <p:spPr bwMode="auto">
          <a:xfrm>
            <a:off x="3870437" y="3414687"/>
            <a:ext cx="7200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9"/>
          <p:cNvSpPr>
            <a:spLocks noChangeArrowheads="1"/>
          </p:cNvSpPr>
          <p:nvPr/>
        </p:nvSpPr>
        <p:spPr bwMode="auto">
          <a:xfrm>
            <a:off x="4249062" y="3838312"/>
            <a:ext cx="206375" cy="20637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8" name="Textfeld 47"/>
          <p:cNvSpPr txBox="1"/>
          <p:nvPr/>
        </p:nvSpPr>
        <p:spPr>
          <a:xfrm>
            <a:off x="4005437" y="3436133"/>
            <a:ext cx="99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00FF"/>
                </a:solidFill>
              </a:rPr>
              <a:t>δ</a:t>
            </a:r>
            <a:r>
              <a:rPr lang="de-DE" sz="2000" b="1" dirty="0" smtClean="0">
                <a:solidFill>
                  <a:srgbClr val="0000FF"/>
                </a:solidFill>
              </a:rPr>
              <a:t> z</a:t>
            </a:r>
            <a:endParaRPr lang="de-DE" sz="2000" b="1" dirty="0">
              <a:solidFill>
                <a:srgbClr val="0000FF"/>
              </a:solidFill>
            </a:endParaRPr>
          </a:p>
        </p:txBody>
      </p:sp>
      <p:sp>
        <p:nvSpPr>
          <p:cNvPr id="49" name="Right Arrow 44"/>
          <p:cNvSpPr/>
          <p:nvPr/>
        </p:nvSpPr>
        <p:spPr bwMode="auto">
          <a:xfrm>
            <a:off x="5895437" y="4359687"/>
            <a:ext cx="533400" cy="30480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3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latin typeface="Comic Sans MS" pitchFamily="66" charset="0"/>
              <a:cs typeface="Arial" charset="0"/>
            </a:endParaRPr>
          </a:p>
        </p:txBody>
      </p:sp>
      <p:sp>
        <p:nvSpPr>
          <p:cNvPr id="50" name="Textfeld 54"/>
          <p:cNvSpPr txBox="1"/>
          <p:nvPr/>
        </p:nvSpPr>
        <p:spPr>
          <a:xfrm>
            <a:off x="6660437" y="4248690"/>
            <a:ext cx="234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omic Sans MS"/>
              </a:rPr>
              <a:t>Use microwave instead of laser light</a:t>
            </a:r>
          </a:p>
          <a:p>
            <a:endParaRPr lang="de-DE" b="1" dirty="0"/>
          </a:p>
        </p:txBody>
      </p:sp>
      <p:sp>
        <p:nvSpPr>
          <p:cNvPr id="51" name="Line 29"/>
          <p:cNvSpPr>
            <a:spLocks noChangeShapeType="1"/>
          </p:cNvSpPr>
          <p:nvPr/>
        </p:nvSpPr>
        <p:spPr bwMode="auto">
          <a:xfrm flipV="1">
            <a:off x="4347099" y="3919657"/>
            <a:ext cx="9938" cy="118883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2" name="Group 23"/>
          <p:cNvGrpSpPr>
            <a:grpSpLocks/>
          </p:cNvGrpSpPr>
          <p:nvPr/>
        </p:nvGrpSpPr>
        <p:grpSpPr bwMode="auto">
          <a:xfrm>
            <a:off x="3178713" y="934423"/>
            <a:ext cx="3581400" cy="2279161"/>
            <a:chOff x="3537" y="949"/>
            <a:chExt cx="1009" cy="853"/>
          </a:xfrm>
        </p:grpSpPr>
        <p:grpSp>
          <p:nvGrpSpPr>
            <p:cNvPr id="53" name="Group 24"/>
            <p:cNvGrpSpPr>
              <a:grpSpLocks/>
            </p:cNvGrpSpPr>
            <p:nvPr/>
          </p:nvGrpSpPr>
          <p:grpSpPr bwMode="auto">
            <a:xfrm>
              <a:off x="3537" y="1078"/>
              <a:ext cx="710" cy="724"/>
              <a:chOff x="3146" y="1881"/>
              <a:chExt cx="710" cy="806"/>
            </a:xfrm>
          </p:grpSpPr>
          <p:sp>
            <p:nvSpPr>
              <p:cNvPr id="56" name="Arc 25"/>
              <p:cNvSpPr>
                <a:spLocks/>
              </p:cNvSpPr>
              <p:nvPr/>
            </p:nvSpPr>
            <p:spPr bwMode="auto">
              <a:xfrm flipV="1">
                <a:off x="3485" y="1881"/>
                <a:ext cx="371" cy="80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square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7" name="Arc 26"/>
              <p:cNvSpPr>
                <a:spLocks/>
              </p:cNvSpPr>
              <p:nvPr/>
            </p:nvSpPr>
            <p:spPr bwMode="auto">
              <a:xfrm flipH="1" flipV="1">
                <a:off x="3146" y="1882"/>
                <a:ext cx="371" cy="80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square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54" name="Line 27"/>
            <p:cNvSpPr>
              <a:spLocks noChangeShapeType="1"/>
            </p:cNvSpPr>
            <p:nvPr/>
          </p:nvSpPr>
          <p:spPr bwMode="auto">
            <a:xfrm flipV="1">
              <a:off x="3894" y="949"/>
              <a:ext cx="0" cy="853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5" name="Line 28"/>
            <p:cNvSpPr>
              <a:spLocks noChangeShapeType="1"/>
            </p:cNvSpPr>
            <p:nvPr/>
          </p:nvSpPr>
          <p:spPr bwMode="auto">
            <a:xfrm>
              <a:off x="3754" y="1801"/>
              <a:ext cx="792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58" name="Line 29"/>
          <p:cNvSpPr>
            <a:spLocks noChangeShapeType="1"/>
          </p:cNvSpPr>
          <p:nvPr/>
        </p:nvSpPr>
        <p:spPr bwMode="auto">
          <a:xfrm flipV="1">
            <a:off x="4455699" y="2289087"/>
            <a:ext cx="9938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9"/>
          <p:cNvSpPr>
            <a:spLocks noChangeArrowheads="1"/>
          </p:cNvSpPr>
          <p:nvPr/>
        </p:nvSpPr>
        <p:spPr bwMode="auto">
          <a:xfrm>
            <a:off x="4389437" y="3127287"/>
            <a:ext cx="152400" cy="13017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" name="Oval 9"/>
          <p:cNvSpPr>
            <a:spLocks noChangeArrowheads="1"/>
          </p:cNvSpPr>
          <p:nvPr/>
        </p:nvSpPr>
        <p:spPr bwMode="auto">
          <a:xfrm>
            <a:off x="4389437" y="2255221"/>
            <a:ext cx="152400" cy="13017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41933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32E-7 4.0458E-6 C 0.00117 0.00071 0.00949 0.03101 0.01416 0.04318 C 0.01882 0.05534 0.02365 0.06608 0.02831 0.07371 C 0.03298 0.08134 0.03614 0.0823 0.04263 0.08898 C 0.04913 0.09566 0.06012 0.10854 0.06745 0.1145 C 0.07477 0.12047 0.08044 0.12166 0.08693 0.12452 C 0.09342 0.12738 0.09659 0.13335 0.10658 0.13216 C 0.11657 0.13096 0.13639 0.12404 0.14738 0.11689 C 0.15837 0.10973 0.16387 0.09924 0.17219 0.08898 C 0.18052 0.07872 0.19118 0.06608 0.19717 0.05582 C 0.20317 0.04556 0.20966 0.02505 0.20783 0.02791 C 0.206 0.03077 0.19451 0.06107 0.18651 0.07371 C 0.17852 0.08635 0.16853 0.09613 0.15987 0.10425 C 0.15121 0.11236 0.14355 0.11713 0.13489 0.12214 C 0.12623 0.12715 0.11924 0.13526 0.10825 0.13478 C 0.09725 0.1343 0.07877 0.125 0.06928 0.11951 C 0.05979 0.11403 0.05762 0.1083 0.05146 0.10162 C 0.0453 0.09494 0.03764 0.08635 0.03198 0.07872 C 0.02631 0.07109 0.02182 0.0625 0.01765 0.05582 C 0.01349 0.04914 0.01049 0.04652 0.007 0.03817 C 0.0035 0.02982 -0.00116 -0.00072 4.1632E-7 4.0458E-6 Z " pathEditMode="relative" ptsTypes="aaaaaaaaaaaaaaaaaaaaa">
                                      <p:cBhvr>
                                        <p:cTn id="23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0" presetClass="path" presetSubtype="0" repeatCount="1000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315E-6 4.0458E-6 C 0.0015 0.00334 0.01266 0.04103 0.01948 0.05582 C 0.02631 0.07061 0.03314 0.0792 0.0408 0.08898 C 0.04846 0.09876 0.05446 0.10735 0.06578 0.1145 C 0.0771 0.12166 0.09276 0.13335 0.10841 0.13216 C 0.12406 0.13096 0.14621 0.11665 0.15987 0.10687 C 0.17352 0.09709 0.18235 0.08564 0.19001 0.07371 C 0.19767 0.06178 0.20183 0.04532 0.206 0.03554 C 0.21016 0.02576 0.21582 0.01312 0.21499 0.01527 C 0.21416 0.01741 0.20633 0.03769 0.20067 0.04819 C 0.195 0.05868 0.18801 0.06942 0.18118 0.07872 C 0.17436 0.08802 0.16719 0.09661 0.15987 0.10425 C 0.15254 0.11188 0.14538 0.11951 0.13672 0.12452 C 0.12806 0.12953 0.1184 0.13597 0.10841 0.13478 C 0.09842 0.13359 0.08593 0.12285 0.07644 0.11689 C 0.06694 0.11092 0.05862 0.10639 0.05146 0.09924 C 0.0443 0.09208 0.0398 0.08182 0.03381 0.07371 C 0.02781 0.0656 0.01982 0.05725 0.01599 0.05081 C 0.01216 0.04437 0.01332 0.0427 0.01066 0.03554 C 0.00799 0.02839 -0.0015 -0.00334 2.22315E-6 4.0458E-6 Z " pathEditMode="relative" ptsTypes="aaaaaaaaaaaaaaaaaaaa">
                                      <p:cBhvr>
                                        <p:cTn id="26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7" grpId="0" animBg="1"/>
      <p:bldP spid="51" grpId="0" animBg="1"/>
      <p:bldP spid="58" grpId="0" animBg="1"/>
      <p:bldP spid="59" grpId="0" animBg="1"/>
      <p:bldP spid="60" grpId="0" animBg="1"/>
      <p:bldP spid="60" grpId="1" animBg="1"/>
      <p:bldP spid="60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el 1"/>
          <p:cNvSpPr>
            <a:spLocks noGrp="1"/>
          </p:cNvSpPr>
          <p:nvPr>
            <p:ph type="title"/>
          </p:nvPr>
        </p:nvSpPr>
        <p:spPr>
          <a:xfrm>
            <a:off x="315437" y="450575"/>
            <a:ext cx="8816975" cy="360363"/>
          </a:xfrm>
        </p:spPr>
        <p:txBody>
          <a:bodyPr/>
          <a:lstStyle/>
          <a:p>
            <a:pPr lvl="0" rtl="1">
              <a:defRPr/>
            </a:pPr>
            <a:r>
              <a:rPr lang="en-US" i="1" dirty="0" smtClean="0">
                <a:latin typeface="Comic Sans MS"/>
              </a:rPr>
              <a:t>Short </a:t>
            </a:r>
            <a:r>
              <a:rPr lang="en-US" i="1" dirty="0" err="1" smtClean="0">
                <a:latin typeface="Comic Sans MS"/>
              </a:rPr>
              <a:t>Qubit</a:t>
            </a:r>
            <a:r>
              <a:rPr lang="en-US" i="1" dirty="0" smtClean="0">
                <a:latin typeface="Comic Sans MS"/>
              </a:rPr>
              <a:t> coherence time</a:t>
            </a:r>
            <a:endParaRPr lang="en-US" i="1" dirty="0">
              <a:latin typeface="Comic Sans MS"/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2941637" y="1755770"/>
            <a:ext cx="4038600" cy="4073530"/>
            <a:chOff x="4999037" y="1755770"/>
            <a:chExt cx="4038600" cy="4073530"/>
          </a:xfrm>
        </p:grpSpPr>
        <p:pic>
          <p:nvPicPr>
            <p:cNvPr id="63" name="Picture 67" descr="ramsey_zeit_10_oszillationen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999037" y="2797175"/>
              <a:ext cx="4038600" cy="3032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" name="Titel 1"/>
            <p:cNvSpPr txBox="1">
              <a:spLocks/>
            </p:cNvSpPr>
            <p:nvPr/>
          </p:nvSpPr>
          <p:spPr bwMode="auto">
            <a:xfrm>
              <a:off x="5913437" y="1755770"/>
              <a:ext cx="2492375" cy="42227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1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mic Sans MS"/>
                  <a:ea typeface="+mj-ea"/>
                  <a:cs typeface="+mj-cs"/>
                </a:rPr>
                <a:t>Ramsey experiment</a:t>
              </a:r>
              <a:endPara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endParaRPr>
            </a:p>
          </p:txBody>
        </p:sp>
        <p:sp>
          <p:nvSpPr>
            <p:cNvPr id="65" name="Titel 1"/>
            <p:cNvSpPr txBox="1">
              <a:spLocks/>
            </p:cNvSpPr>
            <p:nvPr/>
          </p:nvSpPr>
          <p:spPr bwMode="auto">
            <a:xfrm>
              <a:off x="6370637" y="2298700"/>
              <a:ext cx="1371600" cy="42227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1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mic Sans MS"/>
                  <a:ea typeface="+mj-ea"/>
                  <a:cs typeface="+mj-cs"/>
                </a:rPr>
                <a:t>T  ≈ 5 ms</a:t>
              </a:r>
              <a:endParaRPr kumimoji="0" lang="en-US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3219449" y="3189287"/>
            <a:ext cx="3455988" cy="1428223"/>
            <a:chOff x="3219449" y="3189287"/>
            <a:chExt cx="3455988" cy="1428223"/>
          </a:xfrm>
        </p:grpSpPr>
        <p:sp>
          <p:nvSpPr>
            <p:cNvPr id="67" name="Rectangle 55"/>
            <p:cNvSpPr>
              <a:spLocks noChangeArrowheads="1"/>
            </p:cNvSpPr>
            <p:nvPr/>
          </p:nvSpPr>
          <p:spPr bwMode="auto">
            <a:xfrm>
              <a:off x="5270499" y="3189287"/>
              <a:ext cx="187325" cy="119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56"/>
            <p:cNvSpPr>
              <a:spLocks noChangeArrowheads="1"/>
            </p:cNvSpPr>
            <p:nvPr/>
          </p:nvSpPr>
          <p:spPr bwMode="auto">
            <a:xfrm>
              <a:off x="3219449" y="3516312"/>
              <a:ext cx="3556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de-DE" sz="1600" dirty="0">
                  <a:latin typeface="Arial" charset="0"/>
                </a:rPr>
                <a:t>F=1</a:t>
              </a:r>
              <a:endParaRPr lang="de-DE" sz="1600" dirty="0"/>
            </a:p>
          </p:txBody>
        </p:sp>
        <p:sp>
          <p:nvSpPr>
            <p:cNvPr id="69" name="Rectangle 57"/>
            <p:cNvSpPr>
              <a:spLocks noChangeArrowheads="1"/>
            </p:cNvSpPr>
            <p:nvPr/>
          </p:nvSpPr>
          <p:spPr bwMode="auto">
            <a:xfrm>
              <a:off x="3221037" y="4229100"/>
              <a:ext cx="3556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de-DE" sz="1600" dirty="0">
                  <a:latin typeface="Arial" charset="0"/>
                </a:rPr>
                <a:t>F=0</a:t>
              </a:r>
              <a:endParaRPr lang="de-DE" sz="1600" dirty="0"/>
            </a:p>
          </p:txBody>
        </p:sp>
        <p:sp>
          <p:nvSpPr>
            <p:cNvPr id="70" name="Line 58"/>
            <p:cNvSpPr>
              <a:spLocks noChangeShapeType="1"/>
            </p:cNvSpPr>
            <p:nvPr/>
          </p:nvSpPr>
          <p:spPr bwMode="auto">
            <a:xfrm>
              <a:off x="5260974" y="3648075"/>
              <a:ext cx="527050" cy="0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Line 59"/>
            <p:cNvSpPr>
              <a:spLocks noChangeShapeType="1"/>
            </p:cNvSpPr>
            <p:nvPr/>
          </p:nvSpPr>
          <p:spPr bwMode="auto">
            <a:xfrm>
              <a:off x="5237162" y="4367212"/>
              <a:ext cx="527050" cy="0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Line 60"/>
            <p:cNvSpPr>
              <a:spLocks noChangeShapeType="1"/>
            </p:cNvSpPr>
            <p:nvPr/>
          </p:nvSpPr>
          <p:spPr bwMode="auto">
            <a:xfrm rot="18567701">
              <a:off x="5006180" y="3726656"/>
              <a:ext cx="1588" cy="68580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 type="triangle" w="med" len="sm"/>
              <a:tailEnd type="triangle" w="med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Line 62"/>
            <p:cNvSpPr>
              <a:spLocks noChangeShapeType="1"/>
            </p:cNvSpPr>
            <p:nvPr/>
          </p:nvSpPr>
          <p:spPr bwMode="auto">
            <a:xfrm>
              <a:off x="4419599" y="3771900"/>
              <a:ext cx="527050" cy="0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63"/>
            <p:cNvSpPr>
              <a:spLocks noChangeShapeType="1"/>
            </p:cNvSpPr>
            <p:nvPr/>
          </p:nvSpPr>
          <p:spPr bwMode="auto">
            <a:xfrm>
              <a:off x="6027737" y="3554412"/>
              <a:ext cx="527050" cy="0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64"/>
            <p:cNvSpPr>
              <a:spLocks noChangeArrowheads="1"/>
            </p:cNvSpPr>
            <p:nvPr/>
          </p:nvSpPr>
          <p:spPr bwMode="auto">
            <a:xfrm>
              <a:off x="5227637" y="3330575"/>
              <a:ext cx="487362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de-DE" sz="1600" dirty="0">
                  <a:latin typeface="Arial" charset="0"/>
                </a:rPr>
                <a:t>m</a:t>
              </a:r>
              <a:r>
                <a:rPr lang="de-DE" sz="1600" baseline="-25000" dirty="0">
                  <a:latin typeface="Arial" charset="0"/>
                </a:rPr>
                <a:t>F</a:t>
              </a:r>
              <a:r>
                <a:rPr lang="de-DE" sz="1600" dirty="0">
                  <a:latin typeface="Arial" charset="0"/>
                </a:rPr>
                <a:t>=0</a:t>
              </a:r>
              <a:endParaRPr lang="de-DE" sz="1600" dirty="0"/>
            </a:p>
          </p:txBody>
        </p:sp>
        <p:sp>
          <p:nvSpPr>
            <p:cNvPr id="76" name="Rectangle 65"/>
            <p:cNvSpPr>
              <a:spLocks noChangeArrowheads="1"/>
            </p:cNvSpPr>
            <p:nvPr/>
          </p:nvSpPr>
          <p:spPr bwMode="auto">
            <a:xfrm>
              <a:off x="4410074" y="3482975"/>
              <a:ext cx="55562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de-DE" sz="1600" dirty="0">
                  <a:latin typeface="Arial" charset="0"/>
                </a:rPr>
                <a:t>m</a:t>
              </a:r>
              <a:r>
                <a:rPr lang="de-DE" sz="1600" baseline="-25000" dirty="0">
                  <a:latin typeface="Arial" charset="0"/>
                </a:rPr>
                <a:t>F</a:t>
              </a:r>
              <a:r>
                <a:rPr lang="de-DE" sz="1600" dirty="0">
                  <a:latin typeface="Arial" charset="0"/>
                </a:rPr>
                <a:t>=-1</a:t>
              </a:r>
              <a:endParaRPr lang="de-DE" sz="1600" dirty="0"/>
            </a:p>
          </p:txBody>
        </p:sp>
        <p:sp>
          <p:nvSpPr>
            <p:cNvPr id="77" name="Rectangle 66"/>
            <p:cNvSpPr>
              <a:spLocks noChangeArrowheads="1"/>
            </p:cNvSpPr>
            <p:nvPr/>
          </p:nvSpPr>
          <p:spPr bwMode="auto">
            <a:xfrm>
              <a:off x="6069012" y="3267075"/>
              <a:ext cx="60642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de-DE" sz="1600">
                  <a:latin typeface="Arial" charset="0"/>
                </a:rPr>
                <a:t>m</a:t>
              </a:r>
              <a:r>
                <a:rPr lang="de-DE" sz="1600" baseline="-25000">
                  <a:latin typeface="Arial" charset="0"/>
                </a:rPr>
                <a:t>F</a:t>
              </a:r>
              <a:r>
                <a:rPr lang="de-DE" sz="1600">
                  <a:latin typeface="Arial" charset="0"/>
                </a:rPr>
                <a:t>=+1</a:t>
              </a:r>
              <a:endParaRPr lang="de-DE" sz="1600"/>
            </a:p>
          </p:txBody>
        </p:sp>
        <p:sp>
          <p:nvSpPr>
            <p:cNvPr id="78" name="Rectangle 64"/>
            <p:cNvSpPr>
              <a:spLocks noChangeArrowheads="1"/>
            </p:cNvSpPr>
            <p:nvPr/>
          </p:nvSpPr>
          <p:spPr bwMode="auto">
            <a:xfrm>
              <a:off x="5278430" y="4373035"/>
              <a:ext cx="487362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de-DE" sz="1600" dirty="0">
                  <a:latin typeface="Arial" charset="0"/>
                </a:rPr>
                <a:t>m</a:t>
              </a:r>
              <a:r>
                <a:rPr lang="de-DE" sz="1600" baseline="-25000" dirty="0">
                  <a:latin typeface="Arial" charset="0"/>
                </a:rPr>
                <a:t>F</a:t>
              </a:r>
              <a:r>
                <a:rPr lang="de-DE" sz="1600" dirty="0">
                  <a:latin typeface="Arial" charset="0"/>
                </a:rPr>
                <a:t>=0</a:t>
              </a:r>
              <a:endParaRPr lang="de-DE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7317173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5437" y="450575"/>
            <a:ext cx="8816975" cy="360363"/>
          </a:xfrm>
        </p:spPr>
        <p:txBody>
          <a:bodyPr/>
          <a:lstStyle/>
          <a:p>
            <a:r>
              <a:rPr lang="de-DE" dirty="0" smtClean="0">
                <a:latin typeface="Comic Sans MS"/>
              </a:rPr>
              <a:t>Hahn Echo:</a:t>
            </a:r>
            <a:endParaRPr lang="de-DE" dirty="0">
              <a:latin typeface="Comic Sans M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Sussex</a:t>
            </a:r>
            <a:r>
              <a:rPr lang="de-DE" dirty="0" smtClean="0"/>
              <a:t> </a:t>
            </a:r>
            <a:r>
              <a:rPr lang="de-DE" dirty="0" smtClean="0"/>
              <a:t>I  </a:t>
            </a:r>
            <a:r>
              <a:rPr lang="de-DE" dirty="0" smtClean="0"/>
              <a:t>19.12.2013 </a:t>
            </a:r>
            <a:r>
              <a:rPr lang="de-DE" dirty="0" smtClean="0"/>
              <a:t>I Folie: </a:t>
            </a:r>
            <a:fld id="{FF1146A1-97AE-4BCE-8A46-8C7BB040F740}" type="slidenum">
              <a:rPr lang="de-DE" smtClean="0"/>
              <a:pPr/>
              <a:t>5</a:t>
            </a:fld>
            <a:endParaRPr lang="de-DE" dirty="0"/>
          </a:p>
        </p:txBody>
      </p:sp>
      <p:pic>
        <p:nvPicPr>
          <p:cNvPr id="6" name="Picture 5" descr="Spin_Echo_Diagra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769" y="1882775"/>
            <a:ext cx="8403336" cy="401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96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98121" y="43343"/>
            <a:ext cx="1416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GB" sz="1800" dirty="0" smtClean="0">
                <a:solidFill>
                  <a:schemeClr val="bg1"/>
                </a:solidFill>
              </a:rPr>
              <a:t>Background</a:t>
            </a:r>
            <a:endParaRPr lang="en-GB" sz="1800" dirty="0">
              <a:solidFill>
                <a:schemeClr val="bg1"/>
              </a:solidFill>
            </a:endParaRPr>
          </a:p>
        </p:txBody>
      </p:sp>
      <p:sp>
        <p:nvSpPr>
          <p:cNvPr id="8" name="Text Box 58"/>
          <p:cNvSpPr txBox="1">
            <a:spLocks noChangeArrowheads="1"/>
          </p:cNvSpPr>
          <p:nvPr/>
        </p:nvSpPr>
        <p:spPr bwMode="auto">
          <a:xfrm>
            <a:off x="0" y="717689"/>
            <a:ext cx="9540875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buFontTx/>
              <a:buNone/>
            </a:pPr>
            <a:r>
              <a:rPr lang="en-GB" sz="4000" dirty="0" smtClean="0">
                <a:solidFill>
                  <a:srgbClr val="FFFFFF"/>
                </a:solidFill>
                <a:ea typeface="+mj-ea"/>
                <a:cs typeface="+mj-cs"/>
              </a:rPr>
              <a:t>Spin echo decay</a:t>
            </a:r>
            <a:endParaRPr lang="en-US" sz="2800" dirty="0"/>
          </a:p>
        </p:txBody>
      </p:sp>
      <p:sp>
        <p:nvSpPr>
          <p:cNvPr id="10" name="Fußzeilenplatzhalter 3"/>
          <p:cNvSpPr txBox="1">
            <a:spLocks/>
          </p:cNvSpPr>
          <p:nvPr/>
        </p:nvSpPr>
        <p:spPr bwMode="auto">
          <a:xfrm>
            <a:off x="4225924" y="6405563"/>
            <a:ext cx="5040313" cy="2159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Sussex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  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19.12.2013 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 Folie: </a:t>
            </a:r>
            <a:fld id="{FF1146A1-97AE-4BCE-8A46-8C7BB040F740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Titel 1"/>
          <p:cNvSpPr txBox="1">
            <a:spLocks/>
          </p:cNvSpPr>
          <p:nvPr/>
        </p:nvSpPr>
        <p:spPr>
          <a:xfrm>
            <a:off x="135437" y="450575"/>
            <a:ext cx="8816975" cy="360363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i="1" dirty="0" smtClean="0">
                <a:latin typeface="Comic Sans MS"/>
              </a:rPr>
              <a:t>Carr Purcell – CP</a:t>
            </a:r>
            <a:endParaRPr lang="de-DE" dirty="0">
              <a:latin typeface="Comic Sans M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22637" y="1273175"/>
            <a:ext cx="3962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/>
              </a:rPr>
              <a:t>A sequence of </a:t>
            </a:r>
            <a:r>
              <a:rPr lang="en-US" dirty="0" err="1" smtClean="0">
                <a:latin typeface="Comic Sans MS"/>
              </a:rPr>
              <a:t>echos</a:t>
            </a:r>
            <a:r>
              <a:rPr lang="en-US" dirty="0" smtClean="0">
                <a:latin typeface="Comic Sans MS"/>
              </a:rPr>
              <a:t>, i.e., of </a:t>
            </a:r>
            <a:r>
              <a:rPr lang="en-US" dirty="0" err="1" smtClean="0">
                <a:latin typeface="Lucida Grande"/>
                <a:ea typeface="Lucida Grande"/>
                <a:cs typeface="Lucida Grande"/>
              </a:rPr>
              <a:t>π</a:t>
            </a:r>
            <a:r>
              <a:rPr lang="en-US" dirty="0" smtClean="0">
                <a:latin typeface="Comic Sans MS"/>
              </a:rPr>
              <a:t>  pulses focuses the polarization for a long time</a:t>
            </a:r>
            <a:endParaRPr lang="en-US" dirty="0">
              <a:latin typeface="Comic Sans MS"/>
            </a:endParaRPr>
          </a:p>
        </p:txBody>
      </p:sp>
      <p:grpSp>
        <p:nvGrpSpPr>
          <p:cNvPr id="13" name="Group 22"/>
          <p:cNvGrpSpPr/>
          <p:nvPr/>
        </p:nvGrpSpPr>
        <p:grpSpPr>
          <a:xfrm>
            <a:off x="2852737" y="2035175"/>
            <a:ext cx="3975100" cy="3429000"/>
            <a:chOff x="2852737" y="2035175"/>
            <a:chExt cx="3975100" cy="3429000"/>
          </a:xfrm>
        </p:grpSpPr>
        <p:cxnSp>
          <p:nvCxnSpPr>
            <p:cNvPr id="14" name="Straight Arrow Connector 13"/>
            <p:cNvCxnSpPr/>
            <p:nvPr/>
          </p:nvCxnSpPr>
          <p:spPr bwMode="auto">
            <a:xfrm>
              <a:off x="4681537" y="3863975"/>
              <a:ext cx="1600200" cy="1588"/>
            </a:xfrm>
            <a:prstGeom prst="straightConnector1">
              <a:avLst/>
            </a:prstGeom>
            <a:solidFill>
              <a:schemeClr val="accent2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15" name="Group 21"/>
            <p:cNvGrpSpPr/>
            <p:nvPr/>
          </p:nvGrpSpPr>
          <p:grpSpPr>
            <a:xfrm>
              <a:off x="2852737" y="2035175"/>
              <a:ext cx="3975100" cy="3429000"/>
              <a:chOff x="2852737" y="2035175"/>
              <a:chExt cx="3975100" cy="3429000"/>
            </a:xfrm>
          </p:grpSpPr>
          <p:grpSp>
            <p:nvGrpSpPr>
              <p:cNvPr id="16" name="Group 22"/>
              <p:cNvGrpSpPr/>
              <p:nvPr/>
            </p:nvGrpSpPr>
            <p:grpSpPr>
              <a:xfrm>
                <a:off x="2852737" y="2035175"/>
                <a:ext cx="3975100" cy="3429000"/>
                <a:chOff x="2789237" y="1806575"/>
                <a:chExt cx="3975100" cy="3429000"/>
              </a:xfrm>
            </p:grpSpPr>
            <p:grpSp>
              <p:nvGrpSpPr>
                <p:cNvPr id="19" name="Group 21"/>
                <p:cNvGrpSpPr/>
                <p:nvPr/>
              </p:nvGrpSpPr>
              <p:grpSpPr>
                <a:xfrm>
                  <a:off x="2789237" y="2057401"/>
                  <a:ext cx="3975100" cy="3178174"/>
                  <a:chOff x="2789237" y="2057401"/>
                  <a:chExt cx="3975100" cy="3178174"/>
                </a:xfrm>
              </p:grpSpPr>
              <p:cxnSp>
                <p:nvCxnSpPr>
                  <p:cNvPr id="22" name="Straight Arrow Connector 21"/>
                  <p:cNvCxnSpPr/>
                  <p:nvPr/>
                </p:nvCxnSpPr>
                <p:spPr bwMode="auto">
                  <a:xfrm rot="16200000" flipV="1">
                    <a:off x="3024983" y="3642521"/>
                    <a:ext cx="3178174" cy="7934"/>
                  </a:xfrm>
                  <a:prstGeom prst="straightConnector1">
                    <a:avLst/>
                  </a:prstGeom>
                  <a:solidFill>
                    <a:schemeClr val="accent2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cxnSp>
                <p:nvCxnSpPr>
                  <p:cNvPr id="23" name="Straight Arrow Connector 22"/>
                  <p:cNvCxnSpPr/>
                  <p:nvPr/>
                </p:nvCxnSpPr>
                <p:spPr bwMode="auto">
                  <a:xfrm>
                    <a:off x="2789237" y="3633787"/>
                    <a:ext cx="3733800" cy="1588"/>
                  </a:xfrm>
                  <a:prstGeom prst="straightConnector1">
                    <a:avLst/>
                  </a:prstGeom>
                  <a:solidFill>
                    <a:schemeClr val="accent2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cxnSp>
                <p:nvCxnSpPr>
                  <p:cNvPr id="24" name="Straight Arrow Connector 23"/>
                  <p:cNvCxnSpPr/>
                  <p:nvPr/>
                </p:nvCxnSpPr>
                <p:spPr bwMode="auto">
                  <a:xfrm rot="10800000" flipV="1">
                    <a:off x="3449636" y="2898775"/>
                    <a:ext cx="2184401" cy="1576388"/>
                  </a:xfrm>
                  <a:prstGeom prst="straightConnector1">
                    <a:avLst/>
                  </a:prstGeom>
                  <a:solidFill>
                    <a:schemeClr val="accent2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6464255" y="3411121"/>
                    <a:ext cx="300082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 smtClean="0"/>
                      <a:t>y</a:t>
                    </a:r>
                    <a:endParaRPr lang="en-US" dirty="0"/>
                  </a:p>
                </p:txBody>
              </p:sp>
            </p:grpSp>
            <p:sp>
              <p:nvSpPr>
                <p:cNvPr id="20" name="TextBox 19"/>
                <p:cNvSpPr txBox="1"/>
                <p:nvPr/>
              </p:nvSpPr>
              <p:spPr>
                <a:xfrm>
                  <a:off x="4470479" y="1806575"/>
                  <a:ext cx="287258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z</a:t>
                  </a:r>
                  <a:endParaRPr lang="en-US" dirty="0"/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3263979" y="4283075"/>
                  <a:ext cx="287258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x</a:t>
                  </a:r>
                  <a:endParaRPr lang="en-US" dirty="0"/>
                </a:p>
              </p:txBody>
            </p:sp>
          </p:grpSp>
          <p:sp>
            <p:nvSpPr>
              <p:cNvPr id="17" name="Curved Right Arrow 16"/>
              <p:cNvSpPr/>
              <p:nvPr/>
            </p:nvSpPr>
            <p:spPr bwMode="auto">
              <a:xfrm>
                <a:off x="4389437" y="3203575"/>
                <a:ext cx="457200" cy="762000"/>
              </a:xfrm>
              <a:prstGeom prst="curvedRightArrow">
                <a:avLst/>
              </a:prstGeom>
              <a:solidFill>
                <a:schemeClr val="accent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6200000"/>
                </a:camera>
                <a:lightRig rig="threePt" dir="t"/>
              </a:scene3d>
            </p:spPr>
            <p:txBody>
              <a:bodyPr vert="horz" wrap="square" lIns="90000" tIns="46800" rIns="90000" bIns="468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8" name="Curved Right Arrow 17"/>
              <p:cNvSpPr/>
              <p:nvPr/>
            </p:nvSpPr>
            <p:spPr bwMode="auto">
              <a:xfrm>
                <a:off x="4427537" y="3813175"/>
                <a:ext cx="457200" cy="762000"/>
              </a:xfrm>
              <a:prstGeom prst="curvedRightArrow">
                <a:avLst/>
              </a:prstGeom>
              <a:solidFill>
                <a:schemeClr val="accent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5400000"/>
                </a:camera>
                <a:lightRig rig="threePt" dir="t"/>
              </a:scene3d>
            </p:spPr>
            <p:txBody>
              <a:bodyPr vert="horz" wrap="square" lIns="90000" tIns="46800" rIns="90000" bIns="468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21553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58"/>
          <p:cNvSpPr txBox="1">
            <a:spLocks noChangeArrowheads="1"/>
          </p:cNvSpPr>
          <p:nvPr/>
        </p:nvSpPr>
        <p:spPr bwMode="auto">
          <a:xfrm>
            <a:off x="0" y="717689"/>
            <a:ext cx="9540875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buFontTx/>
              <a:buNone/>
            </a:pPr>
            <a:r>
              <a:rPr lang="en-GB" sz="4000" dirty="0" smtClean="0">
                <a:solidFill>
                  <a:srgbClr val="FFFFFF"/>
                </a:solidFill>
                <a:ea typeface="+mj-ea"/>
                <a:cs typeface="+mj-cs"/>
              </a:rPr>
              <a:t>Spin echo decay</a:t>
            </a:r>
            <a:endParaRPr lang="en-US" sz="2800" dirty="0"/>
          </a:p>
        </p:txBody>
      </p:sp>
      <p:sp>
        <p:nvSpPr>
          <p:cNvPr id="10" name="Fußzeilenplatzhalter 3"/>
          <p:cNvSpPr txBox="1">
            <a:spLocks/>
          </p:cNvSpPr>
          <p:nvPr/>
        </p:nvSpPr>
        <p:spPr bwMode="auto">
          <a:xfrm>
            <a:off x="4225924" y="6405563"/>
            <a:ext cx="5040313" cy="2159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Sussex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  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19.12.2013 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 Folie: </a:t>
            </a:r>
            <a:fld id="{FF1146A1-97AE-4BCE-8A46-8C7BB040F740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6" name="Titel 1"/>
          <p:cNvSpPr txBox="1">
            <a:spLocks/>
          </p:cNvSpPr>
          <p:nvPr/>
        </p:nvSpPr>
        <p:spPr>
          <a:xfrm>
            <a:off x="90437" y="450575"/>
            <a:ext cx="8816975" cy="360363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i="1" dirty="0" smtClean="0">
                <a:latin typeface="Comic Sans MS"/>
              </a:rPr>
              <a:t>Carr Purcell – CP:</a:t>
            </a:r>
            <a:endParaRPr lang="de-DE" dirty="0">
              <a:latin typeface="Comic Sans M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322637" y="1273175"/>
            <a:ext cx="3962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/>
              </a:rPr>
              <a:t>A sequence of </a:t>
            </a:r>
            <a:r>
              <a:rPr lang="en-US" dirty="0" err="1" smtClean="0">
                <a:latin typeface="Comic Sans MS"/>
              </a:rPr>
              <a:t>echos</a:t>
            </a:r>
            <a:r>
              <a:rPr lang="en-US" dirty="0" smtClean="0">
                <a:latin typeface="Comic Sans MS"/>
              </a:rPr>
              <a:t>, i.e., of </a:t>
            </a:r>
            <a:r>
              <a:rPr lang="en-US" dirty="0" err="1" smtClean="0">
                <a:latin typeface="Lucida Grande"/>
                <a:ea typeface="Lucida Grande"/>
                <a:cs typeface="Lucida Grande"/>
              </a:rPr>
              <a:t>π</a:t>
            </a:r>
            <a:r>
              <a:rPr lang="en-US" dirty="0" smtClean="0">
                <a:latin typeface="Comic Sans MS"/>
              </a:rPr>
              <a:t>  pulses focuses the polarization for a long time</a:t>
            </a:r>
            <a:endParaRPr lang="en-US" dirty="0">
              <a:latin typeface="Comic Sans MS"/>
            </a:endParaRPr>
          </a:p>
        </p:txBody>
      </p:sp>
      <p:cxnSp>
        <p:nvCxnSpPr>
          <p:cNvPr id="28" name="Straight Arrow Connector 27"/>
          <p:cNvCxnSpPr/>
          <p:nvPr/>
        </p:nvCxnSpPr>
        <p:spPr bwMode="auto">
          <a:xfrm flipV="1">
            <a:off x="2382837" y="3863975"/>
            <a:ext cx="1320800" cy="252412"/>
          </a:xfrm>
          <a:prstGeom prst="straightConnector1">
            <a:avLst/>
          </a:prstGeom>
          <a:solidFill>
            <a:schemeClr val="accent2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29" name="Group 22"/>
          <p:cNvGrpSpPr/>
          <p:nvPr/>
        </p:nvGrpSpPr>
        <p:grpSpPr>
          <a:xfrm>
            <a:off x="808037" y="2492375"/>
            <a:ext cx="3429000" cy="3048000"/>
            <a:chOff x="2865437" y="2035175"/>
            <a:chExt cx="3975100" cy="3429000"/>
          </a:xfrm>
        </p:grpSpPr>
        <p:cxnSp>
          <p:nvCxnSpPr>
            <p:cNvPr id="30" name="Straight Arrow Connector 29"/>
            <p:cNvCxnSpPr/>
            <p:nvPr/>
          </p:nvCxnSpPr>
          <p:spPr bwMode="auto">
            <a:xfrm rot="16200000" flipV="1">
              <a:off x="3101183" y="3871121"/>
              <a:ext cx="3178174" cy="7934"/>
            </a:xfrm>
            <a:prstGeom prst="straightConnector1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1" name="Straight Arrow Connector 30"/>
            <p:cNvCxnSpPr/>
            <p:nvPr/>
          </p:nvCxnSpPr>
          <p:spPr bwMode="auto">
            <a:xfrm>
              <a:off x="2865437" y="3862387"/>
              <a:ext cx="3733800" cy="1588"/>
            </a:xfrm>
            <a:prstGeom prst="straightConnector1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2" name="Straight Arrow Connector 31"/>
            <p:cNvCxnSpPr/>
            <p:nvPr/>
          </p:nvCxnSpPr>
          <p:spPr bwMode="auto">
            <a:xfrm rot="10800000" flipV="1">
              <a:off x="3525836" y="3127375"/>
              <a:ext cx="2184401" cy="1576388"/>
            </a:xfrm>
            <a:prstGeom prst="straightConnector1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3" name="TextBox 32"/>
            <p:cNvSpPr txBox="1"/>
            <p:nvPr/>
          </p:nvSpPr>
          <p:spPr>
            <a:xfrm>
              <a:off x="6540455" y="3639721"/>
              <a:ext cx="300082" cy="657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</a:t>
              </a:r>
              <a:endParaRPr 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546679" y="2035175"/>
              <a:ext cx="287257" cy="657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z</a:t>
              </a:r>
              <a:endParaRPr 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340180" y="4511676"/>
              <a:ext cx="287257" cy="657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</p:grpSp>
      <p:sp>
        <p:nvSpPr>
          <p:cNvPr id="36" name="Curved Up Arrow 35"/>
          <p:cNvSpPr/>
          <p:nvPr/>
        </p:nvSpPr>
        <p:spPr bwMode="auto">
          <a:xfrm>
            <a:off x="1874837" y="4168775"/>
            <a:ext cx="1066800" cy="381000"/>
          </a:xfrm>
          <a:prstGeom prst="curvedUp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08237" y="4549775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π+δΦ</a:t>
            </a:r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 bwMode="auto">
          <a:xfrm rot="10800000" flipV="1">
            <a:off x="5684837" y="4116387"/>
            <a:ext cx="1270000" cy="509588"/>
          </a:xfrm>
          <a:prstGeom prst="straightConnector1">
            <a:avLst/>
          </a:prstGeom>
          <a:solidFill>
            <a:schemeClr val="accent2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 rot="16200000" flipV="1">
            <a:off x="5541652" y="4124431"/>
            <a:ext cx="2825044" cy="6844"/>
          </a:xfrm>
          <a:prstGeom prst="straightConnector1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>
            <a:off x="5380037" y="4116563"/>
            <a:ext cx="3220850" cy="1412"/>
          </a:xfrm>
          <a:prstGeom prst="straightConnector1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 rot="10800000" flipV="1">
            <a:off x="5949710" y="3463219"/>
            <a:ext cx="1884308" cy="1401234"/>
          </a:xfrm>
          <a:prstGeom prst="straightConnector1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8550180" y="3918638"/>
            <a:ext cx="2588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6830310" y="2492375"/>
            <a:ext cx="24779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5789560" y="4693709"/>
            <a:ext cx="24779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5684837" y="4092575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 </a:t>
            </a:r>
            <a:r>
              <a:rPr lang="en-US" dirty="0" err="1" smtClean="0"/>
              <a:t>δΦ</a:t>
            </a:r>
            <a:endParaRPr lang="en-US" dirty="0"/>
          </a:p>
        </p:txBody>
      </p:sp>
      <p:sp>
        <p:nvSpPr>
          <p:cNvPr id="46" name="Curved Up Arrow 45"/>
          <p:cNvSpPr/>
          <p:nvPr/>
        </p:nvSpPr>
        <p:spPr bwMode="auto">
          <a:xfrm>
            <a:off x="6446837" y="3711575"/>
            <a:ext cx="1066800" cy="381000"/>
          </a:xfrm>
          <a:prstGeom prst="curvedUp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60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ußzeilenplatzhalter 3"/>
          <p:cNvSpPr txBox="1">
            <a:spLocks/>
          </p:cNvSpPr>
          <p:nvPr/>
        </p:nvSpPr>
        <p:spPr bwMode="auto">
          <a:xfrm>
            <a:off x="4365124" y="6399675"/>
            <a:ext cx="5040313" cy="2159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Sussex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  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19.12.2013 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 Folie: </a:t>
            </a:r>
            <a:fld id="{FF1146A1-97AE-4BCE-8A46-8C7BB040F740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5" name="Titel 1"/>
          <p:cNvSpPr txBox="1">
            <a:spLocks/>
          </p:cNvSpPr>
          <p:nvPr/>
        </p:nvSpPr>
        <p:spPr>
          <a:xfrm>
            <a:off x="90437" y="450575"/>
            <a:ext cx="8816975" cy="360363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i="1" dirty="0" smtClean="0">
                <a:latin typeface="Comic Sans MS"/>
              </a:rPr>
              <a:t>Composite </a:t>
            </a:r>
            <a:r>
              <a:rPr lang="de-DE" i="1" dirty="0" err="1" smtClean="0">
                <a:latin typeface="Comic Sans MS"/>
              </a:rPr>
              <a:t>pulses</a:t>
            </a:r>
            <a:endParaRPr lang="de-DE" dirty="0">
              <a:latin typeface="Comic Sans MS"/>
            </a:endParaRPr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0264352"/>
              </p:ext>
            </p:extLst>
          </p:nvPr>
        </p:nvGraphicFramePr>
        <p:xfrm>
          <a:off x="885837" y="1318575"/>
          <a:ext cx="2500313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7986" name="Equation" r:id="rId4" imgW="1333500" imgH="393700" progId="Equation.3">
                  <p:embed/>
                </p:oleObj>
              </mc:Choice>
              <mc:Fallback>
                <p:oleObj name="Equation" r:id="rId4" imgW="13335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37" y="1318575"/>
                        <a:ext cx="2500313" cy="738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Titel 1"/>
          <p:cNvSpPr txBox="1">
            <a:spLocks/>
          </p:cNvSpPr>
          <p:nvPr/>
        </p:nvSpPr>
        <p:spPr bwMode="auto">
          <a:xfrm>
            <a:off x="233376" y="1496375"/>
            <a:ext cx="677861" cy="36036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Goal:</a:t>
            </a:r>
            <a:endParaRPr kumimoji="0" lang="de-DE" sz="200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/>
              <a:ea typeface="+mj-ea"/>
              <a:cs typeface="+mj-cs"/>
            </a:endParaRPr>
          </a:p>
        </p:txBody>
      </p:sp>
      <p:grpSp>
        <p:nvGrpSpPr>
          <p:cNvPr id="49" name="Group 20"/>
          <p:cNvGrpSpPr/>
          <p:nvPr/>
        </p:nvGrpSpPr>
        <p:grpSpPr>
          <a:xfrm>
            <a:off x="4995437" y="810575"/>
            <a:ext cx="3429000" cy="3048000"/>
            <a:chOff x="5761037" y="2720975"/>
            <a:chExt cx="3429000" cy="3048000"/>
          </a:xfrm>
        </p:grpSpPr>
        <p:cxnSp>
          <p:nvCxnSpPr>
            <p:cNvPr id="50" name="Straight Arrow Connector 49"/>
            <p:cNvCxnSpPr/>
            <p:nvPr/>
          </p:nvCxnSpPr>
          <p:spPr bwMode="auto">
            <a:xfrm>
              <a:off x="7335837" y="4344987"/>
              <a:ext cx="1016000" cy="433388"/>
            </a:xfrm>
            <a:prstGeom prst="straightConnector1">
              <a:avLst/>
            </a:prstGeom>
            <a:solidFill>
              <a:schemeClr val="accent2"/>
            </a:solidFill>
            <a:ln w="28575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51" name="Group 48"/>
            <p:cNvGrpSpPr/>
            <p:nvPr/>
          </p:nvGrpSpPr>
          <p:grpSpPr>
            <a:xfrm>
              <a:off x="5761037" y="2720975"/>
              <a:ext cx="3429000" cy="3048000"/>
              <a:chOff x="2865437" y="2035175"/>
              <a:chExt cx="3975100" cy="3429000"/>
            </a:xfrm>
          </p:grpSpPr>
          <p:cxnSp>
            <p:nvCxnSpPr>
              <p:cNvPr id="53" name="Straight Arrow Connector 52"/>
              <p:cNvCxnSpPr/>
              <p:nvPr/>
            </p:nvCxnSpPr>
            <p:spPr bwMode="auto">
              <a:xfrm rot="16200000" flipV="1">
                <a:off x="3101183" y="3871121"/>
                <a:ext cx="3178174" cy="7934"/>
              </a:xfrm>
              <a:prstGeom prst="straightConnector1">
                <a:avLst/>
              </a:prstGeom>
              <a:solidFill>
                <a:schemeClr val="accent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4" name="Straight Arrow Connector 53"/>
              <p:cNvCxnSpPr/>
              <p:nvPr/>
            </p:nvCxnSpPr>
            <p:spPr bwMode="auto">
              <a:xfrm>
                <a:off x="2865437" y="3862387"/>
                <a:ext cx="3733800" cy="1588"/>
              </a:xfrm>
              <a:prstGeom prst="straightConnector1">
                <a:avLst/>
              </a:prstGeom>
              <a:solidFill>
                <a:schemeClr val="accent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5" name="Straight Arrow Connector 54"/>
              <p:cNvCxnSpPr/>
              <p:nvPr/>
            </p:nvCxnSpPr>
            <p:spPr bwMode="auto">
              <a:xfrm rot="10800000" flipV="1">
                <a:off x="3525836" y="3127375"/>
                <a:ext cx="2184401" cy="1576388"/>
              </a:xfrm>
              <a:prstGeom prst="straightConnector1">
                <a:avLst/>
              </a:prstGeom>
              <a:solidFill>
                <a:schemeClr val="accent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sp>
            <p:nvSpPr>
              <p:cNvPr id="56" name="TextBox 55"/>
              <p:cNvSpPr txBox="1"/>
              <p:nvPr/>
            </p:nvSpPr>
            <p:spPr>
              <a:xfrm>
                <a:off x="6540455" y="3639721"/>
                <a:ext cx="300082" cy="657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y</a:t>
                </a:r>
                <a:endParaRPr lang="en-US" dirty="0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4546679" y="2035175"/>
                <a:ext cx="287257" cy="657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z</a:t>
                </a:r>
                <a:endParaRPr lang="en-US" dirty="0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3340180" y="4511676"/>
                <a:ext cx="287257" cy="657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x</a:t>
                </a:r>
                <a:endParaRPr lang="en-US" dirty="0"/>
              </a:p>
            </p:txBody>
          </p:sp>
        </p:grpSp>
        <p:sp>
          <p:nvSpPr>
            <p:cNvPr id="52" name="Curved Down Arrow 51"/>
            <p:cNvSpPr/>
            <p:nvPr/>
          </p:nvSpPr>
          <p:spPr bwMode="auto">
            <a:xfrm flipH="1">
              <a:off x="7894637" y="4397375"/>
              <a:ext cx="609600" cy="609600"/>
            </a:xfrm>
            <a:prstGeom prst="curvedDownArrow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59" name="Titel 1"/>
          <p:cNvSpPr txBox="1">
            <a:spLocks/>
          </p:cNvSpPr>
          <p:nvPr/>
        </p:nvSpPr>
        <p:spPr bwMode="auto">
          <a:xfrm>
            <a:off x="238137" y="2342512"/>
            <a:ext cx="1447800" cy="36036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Real</a:t>
            </a:r>
            <a:r>
              <a:rPr kumimoji="0" lang="de-DE" sz="200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 pulse</a:t>
            </a:r>
            <a:r>
              <a:rPr kumimoji="0" lang="de-DE" sz="200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:</a:t>
            </a:r>
            <a:endParaRPr kumimoji="0" lang="de-DE" sz="200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/>
              <a:ea typeface="+mj-ea"/>
              <a:cs typeface="+mj-cs"/>
            </a:endParaRPr>
          </a:p>
        </p:txBody>
      </p:sp>
      <p:graphicFrame>
        <p:nvGraphicFramePr>
          <p:cNvPr id="6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59912"/>
              </p:ext>
            </p:extLst>
          </p:nvPr>
        </p:nvGraphicFramePr>
        <p:xfrm>
          <a:off x="1509724" y="2094863"/>
          <a:ext cx="3262313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7987" name="Equation" r:id="rId6" imgW="1739900" imgH="444500" progId="Equation.3">
                  <p:embed/>
                </p:oleObj>
              </mc:Choice>
              <mc:Fallback>
                <p:oleObj name="Equation" r:id="rId6" imgW="17399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9724" y="2094863"/>
                        <a:ext cx="3262313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Titel 1"/>
          <p:cNvSpPr txBox="1">
            <a:spLocks/>
          </p:cNvSpPr>
          <p:nvPr/>
        </p:nvSpPr>
        <p:spPr bwMode="auto">
          <a:xfrm>
            <a:off x="225437" y="3348987"/>
            <a:ext cx="609600" cy="36036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but</a:t>
            </a:r>
            <a:r>
              <a:rPr kumimoji="0" lang="de-DE" sz="200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:</a:t>
            </a:r>
            <a:endParaRPr kumimoji="0" lang="de-DE" sz="200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/>
              <a:ea typeface="+mj-ea"/>
              <a:cs typeface="+mj-cs"/>
            </a:endParaRPr>
          </a:p>
        </p:txBody>
      </p:sp>
      <p:graphicFrame>
        <p:nvGraphicFramePr>
          <p:cNvPr id="6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5860144"/>
              </p:ext>
            </p:extLst>
          </p:nvPr>
        </p:nvGraphicFramePr>
        <p:xfrm>
          <a:off x="700100" y="3315650"/>
          <a:ext cx="2547938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7988" name="Equation" r:id="rId8" imgW="1358900" imgH="215900" progId="Equation.3">
                  <p:embed/>
                </p:oleObj>
              </mc:Choice>
              <mc:Fallback>
                <p:oleObj name="Equation" r:id="rId8" imgW="1358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100" y="3315650"/>
                        <a:ext cx="2547938" cy="404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Titel 1"/>
          <p:cNvSpPr txBox="1">
            <a:spLocks/>
          </p:cNvSpPr>
          <p:nvPr/>
        </p:nvSpPr>
        <p:spPr bwMode="auto">
          <a:xfrm>
            <a:off x="225437" y="4005575"/>
            <a:ext cx="3375000" cy="585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And </a:t>
            </a:r>
            <a:r>
              <a:rPr kumimoji="0" lang="de-DE" sz="180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now</a:t>
            </a:r>
            <a:r>
              <a:rPr kumimoji="0" lang="de-DE" sz="180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 </a:t>
            </a:r>
            <a:r>
              <a:rPr kumimoji="0" lang="de-DE" sz="180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we</a:t>
            </a:r>
            <a:r>
              <a:rPr kumimoji="0" lang="de-DE" sz="180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 </a:t>
            </a:r>
            <a:r>
              <a:rPr kumimoji="0" lang="de-DE" sz="180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can</a:t>
            </a:r>
            <a:r>
              <a:rPr kumimoji="0" lang="de-DE" sz="180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 </a:t>
            </a:r>
            <a:r>
              <a:rPr kumimoji="0" lang="de-DE" sz="180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use</a:t>
            </a:r>
            <a:r>
              <a:rPr kumimoji="0" lang="de-DE" sz="180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 </a:t>
            </a:r>
            <a:r>
              <a:rPr kumimoji="0" lang="de-DE" sz="180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the</a:t>
            </a:r>
            <a:r>
              <a:rPr kumimoji="0" lang="de-DE" sz="180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 Suzuki </a:t>
            </a:r>
            <a:r>
              <a:rPr kumimoji="0" lang="de-DE" sz="180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Trotter</a:t>
            </a:r>
            <a:r>
              <a:rPr kumimoji="0" lang="de-DE" sz="180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 </a:t>
            </a:r>
            <a:r>
              <a:rPr kumimoji="0" lang="de-DE" sz="180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decomposition</a:t>
            </a:r>
            <a:r>
              <a:rPr kumimoji="0" lang="de-DE" sz="180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 </a:t>
            </a:r>
            <a:endParaRPr kumimoji="0" lang="de-DE" sz="180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/>
              <a:ea typeface="+mj-ea"/>
              <a:cs typeface="+mj-cs"/>
            </a:endParaRPr>
          </a:p>
        </p:txBody>
      </p:sp>
      <p:sp>
        <p:nvSpPr>
          <p:cNvPr id="64" name="Titel 1"/>
          <p:cNvSpPr txBox="1">
            <a:spLocks/>
          </p:cNvSpPr>
          <p:nvPr/>
        </p:nvSpPr>
        <p:spPr bwMode="auto">
          <a:xfrm>
            <a:off x="-44563" y="4860575"/>
            <a:ext cx="6345000" cy="66516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2000" kern="0" dirty="0" smtClean="0">
                <a:latin typeface="Comic Sans MS"/>
                <a:ea typeface="+mj-ea"/>
                <a:cs typeface="+mj-cs"/>
              </a:rPr>
              <a:t>The </a:t>
            </a:r>
            <a:r>
              <a:rPr lang="de-DE" sz="2000" kern="0" dirty="0" err="1" smtClean="0">
                <a:latin typeface="Comic Sans MS"/>
                <a:ea typeface="+mj-ea"/>
                <a:cs typeface="+mj-cs"/>
              </a:rPr>
              <a:t>optimization</a:t>
            </a:r>
            <a:r>
              <a:rPr lang="de-DE" sz="2000" kern="0" dirty="0" smtClean="0">
                <a:latin typeface="Comic Sans MS"/>
                <a:ea typeface="+mj-ea"/>
                <a:cs typeface="+mj-cs"/>
              </a:rPr>
              <a:t> </a:t>
            </a:r>
            <a:r>
              <a:rPr lang="de-DE" sz="2000" kern="0" dirty="0" err="1" smtClean="0">
                <a:latin typeface="Comic Sans MS"/>
                <a:ea typeface="+mj-ea"/>
                <a:cs typeface="+mj-cs"/>
              </a:rPr>
              <a:t>is</a:t>
            </a:r>
            <a:r>
              <a:rPr lang="de-DE" sz="2000" kern="0" dirty="0" smtClean="0">
                <a:latin typeface="Comic Sans MS"/>
                <a:ea typeface="+mj-ea"/>
                <a:cs typeface="+mj-cs"/>
              </a:rPr>
              <a:t> on </a:t>
            </a:r>
            <a:r>
              <a:rPr lang="de-DE" sz="2000" kern="0" dirty="0" err="1" smtClean="0">
                <a:latin typeface="Comic Sans MS"/>
                <a:ea typeface="+mj-ea"/>
                <a:cs typeface="+mj-cs"/>
              </a:rPr>
              <a:t>operations</a:t>
            </a:r>
            <a:r>
              <a:rPr lang="de-DE" sz="2000" kern="0" dirty="0" smtClean="0">
                <a:latin typeface="Comic Sans MS"/>
                <a:ea typeface="+mj-ea"/>
                <a:cs typeface="+mj-cs"/>
              </a:rPr>
              <a:t> </a:t>
            </a:r>
            <a:r>
              <a:rPr lang="de-DE" sz="2000" kern="0" dirty="0" smtClean="0">
                <a:latin typeface="Comic Sans MS"/>
                <a:ea typeface="+mj-ea"/>
                <a:cs typeface="+mj-cs"/>
              </a:rPr>
              <a:t>not </a:t>
            </a:r>
            <a:r>
              <a:rPr lang="de-DE" sz="2000" kern="0" dirty="0" smtClean="0">
                <a:latin typeface="Comic Sans MS"/>
                <a:ea typeface="+mj-ea"/>
                <a:cs typeface="+mj-cs"/>
              </a:rPr>
              <a:t>on </a:t>
            </a:r>
            <a:r>
              <a:rPr lang="de-DE" sz="2000" kern="0" dirty="0" err="1" smtClean="0">
                <a:latin typeface="Comic Sans MS"/>
                <a:ea typeface="+mj-ea"/>
                <a:cs typeface="+mj-cs"/>
              </a:rPr>
              <a:t>memory</a:t>
            </a:r>
            <a:r>
              <a:rPr lang="de-DE" sz="2000" kern="0" dirty="0" smtClean="0">
                <a:latin typeface="Comic Sans MS"/>
                <a:ea typeface="+mj-ea"/>
                <a:cs typeface="+mj-cs"/>
              </a:rPr>
              <a:t> </a:t>
            </a:r>
            <a:r>
              <a:rPr lang="de-DE" sz="2000" kern="0" dirty="0" smtClean="0">
                <a:latin typeface="Comic Sans MS"/>
                <a:ea typeface="+mj-ea"/>
                <a:cs typeface="+mj-cs"/>
              </a:rPr>
              <a:t>but </a:t>
            </a:r>
            <a:r>
              <a:rPr lang="de-DE" sz="2000" kern="0" dirty="0" err="1" smtClean="0">
                <a:latin typeface="Comic Sans MS"/>
                <a:ea typeface="+mj-ea"/>
                <a:cs typeface="+mj-cs"/>
              </a:rPr>
              <a:t>theoretically</a:t>
            </a:r>
            <a:r>
              <a:rPr lang="de-DE" sz="2000" kern="0" dirty="0" smtClean="0">
                <a:latin typeface="Comic Sans MS"/>
                <a:ea typeface="+mj-ea"/>
                <a:cs typeface="+mj-cs"/>
              </a:rPr>
              <a:t> </a:t>
            </a:r>
            <a:r>
              <a:rPr lang="de-DE" sz="2000" kern="0" dirty="0" err="1" smtClean="0">
                <a:latin typeface="Comic Sans MS"/>
                <a:ea typeface="+mj-ea"/>
                <a:cs typeface="+mj-cs"/>
              </a:rPr>
              <a:t>the</a:t>
            </a:r>
            <a:r>
              <a:rPr lang="de-DE" sz="2000" kern="0" dirty="0" smtClean="0">
                <a:latin typeface="Comic Sans MS"/>
                <a:ea typeface="+mj-ea"/>
                <a:cs typeface="+mj-cs"/>
              </a:rPr>
              <a:t> </a:t>
            </a:r>
            <a:r>
              <a:rPr lang="de-DE" sz="2000" kern="0" dirty="0" err="1" smtClean="0">
                <a:latin typeface="Comic Sans MS"/>
                <a:ea typeface="+mj-ea"/>
                <a:cs typeface="+mj-cs"/>
              </a:rPr>
              <a:t>difference</a:t>
            </a:r>
            <a:r>
              <a:rPr lang="de-DE" sz="2000" kern="0" dirty="0" smtClean="0">
                <a:latin typeface="Comic Sans MS"/>
                <a:ea typeface="+mj-ea"/>
                <a:cs typeface="+mj-cs"/>
              </a:rPr>
              <a:t> </a:t>
            </a:r>
            <a:r>
              <a:rPr lang="de-DE" sz="2000" kern="0" dirty="0" err="1" smtClean="0">
                <a:latin typeface="Comic Sans MS"/>
                <a:ea typeface="+mj-ea"/>
                <a:cs typeface="+mj-cs"/>
              </a:rPr>
              <a:t>is</a:t>
            </a:r>
            <a:r>
              <a:rPr lang="de-DE" sz="2000" kern="0" dirty="0" smtClean="0">
                <a:latin typeface="Comic Sans MS"/>
                <a:ea typeface="+mj-ea"/>
                <a:cs typeface="+mj-cs"/>
              </a:rPr>
              <a:t> </a:t>
            </a:r>
            <a:r>
              <a:rPr lang="de-DE" sz="2000" kern="0" dirty="0" err="1" smtClean="0">
                <a:latin typeface="Comic Sans MS"/>
                <a:ea typeface="+mj-ea"/>
                <a:cs typeface="+mj-cs"/>
              </a:rPr>
              <a:t>very</a:t>
            </a:r>
            <a:r>
              <a:rPr lang="de-DE" sz="2000" kern="0" dirty="0" smtClean="0">
                <a:latin typeface="Comic Sans MS"/>
                <a:ea typeface="+mj-ea"/>
                <a:cs typeface="+mj-cs"/>
              </a:rPr>
              <a:t> </a:t>
            </a:r>
            <a:r>
              <a:rPr lang="de-DE" sz="2000" kern="0" dirty="0" err="1" smtClean="0">
                <a:latin typeface="Comic Sans MS"/>
                <a:ea typeface="+mj-ea"/>
                <a:cs typeface="+mj-cs"/>
              </a:rPr>
              <a:t>small</a:t>
            </a:r>
            <a:r>
              <a:rPr lang="de-DE" sz="2000" kern="0" dirty="0" smtClean="0">
                <a:latin typeface="Comic Sans MS"/>
                <a:ea typeface="+mj-ea"/>
                <a:cs typeface="+mj-cs"/>
              </a:rPr>
              <a:t>.</a:t>
            </a:r>
            <a:r>
              <a:rPr kumimoji="0" lang="de-DE" sz="200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 </a:t>
            </a:r>
            <a:endParaRPr kumimoji="0" lang="de-DE" sz="200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/>
              <a:ea typeface="+mj-ea"/>
              <a:cs typeface="+mj-cs"/>
            </a:endParaRPr>
          </a:p>
        </p:txBody>
      </p:sp>
      <p:sp>
        <p:nvSpPr>
          <p:cNvPr id="65" name="Titel 1"/>
          <p:cNvSpPr txBox="1">
            <a:spLocks/>
          </p:cNvSpPr>
          <p:nvPr/>
        </p:nvSpPr>
        <p:spPr bwMode="auto">
          <a:xfrm>
            <a:off x="180437" y="5940212"/>
            <a:ext cx="7924800" cy="40536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de-DE" kern="0" dirty="0">
                <a:latin typeface="Comic Sans MS"/>
                <a:ea typeface="+mj-ea"/>
                <a:cs typeface="+mj-cs"/>
              </a:rPr>
              <a:t>Kenneth R. Brown</a:t>
            </a:r>
            <a:r>
              <a:rPr lang="de-DE" kern="0" dirty="0" smtClean="0">
                <a:latin typeface="Comic Sans MS"/>
                <a:ea typeface="+mj-ea"/>
                <a:cs typeface="+mj-cs"/>
              </a:rPr>
              <a:t>, </a:t>
            </a:r>
            <a:r>
              <a:rPr lang="de-DE" kern="0" dirty="0">
                <a:latin typeface="Comic Sans MS"/>
                <a:ea typeface="+mj-ea"/>
                <a:cs typeface="+mj-cs"/>
              </a:rPr>
              <a:t>Aram W. </a:t>
            </a:r>
            <a:r>
              <a:rPr lang="de-DE" kern="0" dirty="0" err="1">
                <a:latin typeface="Comic Sans MS"/>
                <a:ea typeface="+mj-ea"/>
                <a:cs typeface="+mj-cs"/>
              </a:rPr>
              <a:t>Harrow</a:t>
            </a:r>
            <a:r>
              <a:rPr lang="de-DE" kern="0" dirty="0" smtClean="0">
                <a:latin typeface="Comic Sans MS"/>
                <a:ea typeface="+mj-ea"/>
                <a:cs typeface="+mj-cs"/>
              </a:rPr>
              <a:t>, </a:t>
            </a:r>
            <a:r>
              <a:rPr lang="de-DE" kern="0" dirty="0" err="1">
                <a:latin typeface="Comic Sans MS"/>
                <a:ea typeface="+mj-ea"/>
                <a:cs typeface="+mj-cs"/>
              </a:rPr>
              <a:t>and</a:t>
            </a:r>
            <a:r>
              <a:rPr lang="de-DE" kern="0" dirty="0">
                <a:latin typeface="Comic Sans MS"/>
                <a:ea typeface="+mj-ea"/>
                <a:cs typeface="+mj-cs"/>
              </a:rPr>
              <a:t> Isaac L. </a:t>
            </a:r>
            <a:r>
              <a:rPr lang="de-DE" kern="0" dirty="0" err="1" smtClean="0">
                <a:latin typeface="Comic Sans MS"/>
                <a:ea typeface="+mj-ea"/>
                <a:cs typeface="+mj-cs"/>
              </a:rPr>
              <a:t>Chuang</a:t>
            </a:r>
            <a:r>
              <a:rPr lang="de-DE" kern="0" dirty="0" smtClean="0">
                <a:latin typeface="Comic Sans MS"/>
                <a:ea typeface="+mj-ea"/>
                <a:cs typeface="+mj-cs"/>
              </a:rPr>
              <a:t>, </a:t>
            </a:r>
            <a:r>
              <a:rPr lang="pl-PL" kern="0" dirty="0" smtClean="0">
                <a:latin typeface="Comic Sans MS"/>
                <a:ea typeface="+mj-ea"/>
                <a:cs typeface="+mj-cs"/>
              </a:rPr>
              <a:t>PRA 70</a:t>
            </a:r>
            <a:r>
              <a:rPr lang="pl-PL" kern="0" dirty="0">
                <a:latin typeface="Comic Sans MS"/>
                <a:ea typeface="+mj-ea"/>
                <a:cs typeface="+mj-cs"/>
              </a:rPr>
              <a:t>, 052318 </a:t>
            </a:r>
            <a:r>
              <a:rPr lang="pl-PL" kern="0" dirty="0" smtClean="0">
                <a:latin typeface="Comic Sans MS"/>
                <a:ea typeface="+mj-ea"/>
                <a:cs typeface="+mj-cs"/>
              </a:rPr>
              <a:t>(2004)</a:t>
            </a:r>
            <a:endParaRPr kumimoji="0" lang="de-DE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/>
              <a:ea typeface="+mj-ea"/>
              <a:cs typeface="+mj-cs"/>
            </a:endParaRPr>
          </a:p>
        </p:txBody>
      </p:sp>
      <p:sp>
        <p:nvSpPr>
          <p:cNvPr id="66" name="Titel 1"/>
          <p:cNvSpPr txBox="1">
            <a:spLocks/>
          </p:cNvSpPr>
          <p:nvPr/>
        </p:nvSpPr>
        <p:spPr bwMode="auto">
          <a:xfrm>
            <a:off x="6705437" y="3960575"/>
            <a:ext cx="2835438" cy="1035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de-DE" kern="0" dirty="0" err="1" smtClean="0">
                <a:latin typeface="Comic Sans MS"/>
                <a:ea typeface="+mj-ea"/>
                <a:cs typeface="+mj-cs"/>
              </a:rPr>
              <a:t>Torosov</a:t>
            </a:r>
            <a:r>
              <a:rPr lang="de-DE" kern="0" dirty="0" smtClean="0">
                <a:latin typeface="Comic Sans MS"/>
                <a:ea typeface="+mj-ea"/>
                <a:cs typeface="+mj-cs"/>
              </a:rPr>
              <a:t> &amp; </a:t>
            </a:r>
            <a:r>
              <a:rPr lang="de-DE" kern="0" dirty="0" err="1" smtClean="0">
                <a:latin typeface="Comic Sans MS"/>
                <a:ea typeface="+mj-ea"/>
                <a:cs typeface="+mj-cs"/>
              </a:rPr>
              <a:t>Vitanov</a:t>
            </a:r>
            <a:r>
              <a:rPr lang="de-DE" kern="0" dirty="0" smtClean="0">
                <a:latin typeface="Comic Sans MS"/>
                <a:ea typeface="+mj-ea"/>
                <a:cs typeface="+mj-cs"/>
              </a:rPr>
              <a:t>, </a:t>
            </a:r>
            <a:r>
              <a:rPr lang="pl-PL" kern="0" dirty="0" smtClean="0">
                <a:latin typeface="Comic Sans MS"/>
                <a:ea typeface="+mj-ea"/>
                <a:cs typeface="+mj-cs"/>
              </a:rPr>
              <a:t>PRA 87, 043418 (2013). </a:t>
            </a:r>
            <a:r>
              <a:rPr lang="de-DE" kern="0" dirty="0" err="1">
                <a:latin typeface="Comic Sans MS"/>
              </a:rPr>
              <a:t>Kyoseva</a:t>
            </a:r>
            <a:r>
              <a:rPr lang="de-DE" kern="0" dirty="0">
                <a:latin typeface="Comic Sans MS"/>
              </a:rPr>
              <a:t> &amp; </a:t>
            </a:r>
            <a:r>
              <a:rPr lang="de-DE" kern="0" dirty="0" err="1" smtClean="0">
                <a:latin typeface="Comic Sans MS"/>
              </a:rPr>
              <a:t>Vitanov</a:t>
            </a:r>
            <a:r>
              <a:rPr lang="de-DE" kern="0" dirty="0" smtClean="0">
                <a:latin typeface="Comic Sans MS"/>
              </a:rPr>
              <a:t> arxiv:1310.7145.</a:t>
            </a:r>
          </a:p>
          <a:p>
            <a:pPr lvl="0">
              <a:defRPr/>
            </a:pPr>
            <a:r>
              <a:rPr kumimoji="0" lang="de-DE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Wang et al., </a:t>
            </a:r>
            <a:r>
              <a:rPr kumimoji="0" lang="de-DE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arxiv</a:t>
            </a:r>
            <a:r>
              <a:rPr kumimoji="0" lang="de-DE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: 1312.4523</a:t>
            </a:r>
            <a:endParaRPr kumimoji="0" lang="de-DE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0293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ußzeilenplatzhalter 3"/>
          <p:cNvSpPr txBox="1">
            <a:spLocks/>
          </p:cNvSpPr>
          <p:nvPr/>
        </p:nvSpPr>
        <p:spPr bwMode="auto">
          <a:xfrm>
            <a:off x="4225924" y="6405563"/>
            <a:ext cx="5040313" cy="2159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Sussex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  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19.12.2013 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 Folie: </a:t>
            </a:r>
            <a:fld id="{FF1146A1-97AE-4BCE-8A46-8C7BB040F740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2" name="Titel 1"/>
          <p:cNvSpPr txBox="1">
            <a:spLocks/>
          </p:cNvSpPr>
          <p:nvPr/>
        </p:nvSpPr>
        <p:spPr>
          <a:xfrm>
            <a:off x="135437" y="450575"/>
            <a:ext cx="8816975" cy="360363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i="1" dirty="0" err="1" smtClean="0">
                <a:latin typeface="Comic Sans MS"/>
              </a:rPr>
              <a:t>Coherent</a:t>
            </a:r>
            <a:r>
              <a:rPr lang="de-DE" i="1" dirty="0" smtClean="0">
                <a:latin typeface="Comic Sans MS"/>
              </a:rPr>
              <a:t> </a:t>
            </a:r>
            <a:r>
              <a:rPr lang="de-DE" i="1" dirty="0" err="1" smtClean="0">
                <a:latin typeface="Comic Sans MS"/>
              </a:rPr>
              <a:t>control</a:t>
            </a:r>
            <a:r>
              <a:rPr lang="de-DE" i="1" dirty="0" smtClean="0">
                <a:latin typeface="Comic Sans MS"/>
              </a:rPr>
              <a:t> </a:t>
            </a:r>
            <a:endParaRPr lang="de-DE" dirty="0">
              <a:latin typeface="Comic Sans MS"/>
            </a:endParaRPr>
          </a:p>
        </p:txBody>
      </p:sp>
      <p:sp>
        <p:nvSpPr>
          <p:cNvPr id="23" name="Titel 1"/>
          <p:cNvSpPr txBox="1">
            <a:spLocks/>
          </p:cNvSpPr>
          <p:nvPr/>
        </p:nvSpPr>
        <p:spPr bwMode="auto">
          <a:xfrm>
            <a:off x="511176" y="2055812"/>
            <a:ext cx="2887661" cy="36036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2000" i="1" kern="0" dirty="0" err="1" smtClean="0">
                <a:latin typeface="Comic Sans MS"/>
                <a:ea typeface="+mj-ea"/>
                <a:cs typeface="+mj-cs"/>
              </a:rPr>
              <a:t>Timoney</a:t>
            </a:r>
            <a:r>
              <a:rPr lang="de-DE" sz="2000" i="1" kern="0" dirty="0" smtClean="0">
                <a:latin typeface="Comic Sans MS"/>
                <a:ea typeface="+mj-ea"/>
                <a:cs typeface="+mj-cs"/>
              </a:rPr>
              <a:t> et, al., 2007</a:t>
            </a:r>
            <a:endParaRPr kumimoji="0" lang="de-DE" sz="200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/>
              <a:ea typeface="+mj-ea"/>
              <a:cs typeface="+mj-cs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0937" y="1425575"/>
            <a:ext cx="5270500" cy="19939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1137" y="3863975"/>
            <a:ext cx="3441700" cy="1981200"/>
          </a:xfrm>
          <a:prstGeom prst="rect">
            <a:avLst/>
          </a:prstGeom>
        </p:spPr>
      </p:pic>
      <p:sp>
        <p:nvSpPr>
          <p:cNvPr id="27" name="Titel 1"/>
          <p:cNvSpPr txBox="1">
            <a:spLocks/>
          </p:cNvSpPr>
          <p:nvPr/>
        </p:nvSpPr>
        <p:spPr bwMode="auto">
          <a:xfrm>
            <a:off x="427037" y="4646612"/>
            <a:ext cx="2887661" cy="104616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de-DE" sz="2000" i="1" kern="0" noProof="0" dirty="0" err="1" smtClean="0">
                <a:latin typeface="Comic Sans MS"/>
                <a:ea typeface="+mj-ea"/>
                <a:cs typeface="+mj-cs"/>
              </a:rPr>
              <a:t>Montangero</a:t>
            </a:r>
            <a:r>
              <a:rPr lang="de-DE" sz="2000" i="1" kern="0" noProof="0" dirty="0" smtClean="0">
                <a:latin typeface="Comic Sans MS"/>
                <a:ea typeface="+mj-ea"/>
                <a:cs typeface="+mj-cs"/>
              </a:rPr>
              <a:t> et,. Al. </a:t>
            </a:r>
            <a:r>
              <a:rPr lang="en-US" sz="2000" i="1" dirty="0" smtClean="0">
                <a:latin typeface="Comic Sans MS"/>
              </a:rPr>
              <a:t>PRL 99, 170501 (2007)</a:t>
            </a:r>
            <a:endParaRPr kumimoji="0" lang="de-DE" sz="200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5924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ußzeilenplatzhalter 3"/>
          <p:cNvSpPr txBox="1">
            <a:spLocks/>
          </p:cNvSpPr>
          <p:nvPr/>
        </p:nvSpPr>
        <p:spPr bwMode="auto">
          <a:xfrm>
            <a:off x="4225924" y="6405563"/>
            <a:ext cx="5040313" cy="2159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Sussex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  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19.12.2013 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 Folie: </a:t>
            </a:r>
            <a:fld id="{FF1146A1-97AE-4BCE-8A46-8C7BB040F740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90437" y="405575"/>
            <a:ext cx="8816975" cy="360363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dirty="0" smtClean="0">
                <a:latin typeface="Comic Sans MS"/>
              </a:rPr>
              <a:t>Search </a:t>
            </a:r>
            <a:r>
              <a:rPr lang="de-DE" dirty="0" err="1" smtClean="0">
                <a:latin typeface="Comic Sans MS"/>
              </a:rPr>
              <a:t>for</a:t>
            </a:r>
            <a:r>
              <a:rPr lang="de-DE" dirty="0" smtClean="0">
                <a:latin typeface="Comic Sans MS"/>
              </a:rPr>
              <a:t> a </a:t>
            </a:r>
            <a:r>
              <a:rPr lang="de-DE" dirty="0" err="1" smtClean="0">
                <a:latin typeface="Comic Sans MS"/>
              </a:rPr>
              <a:t>stable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qubit</a:t>
            </a:r>
            <a:r>
              <a:rPr lang="de-DE" dirty="0" smtClean="0">
                <a:latin typeface="Comic Sans MS"/>
              </a:rPr>
              <a:t> </a:t>
            </a:r>
            <a:endParaRPr lang="de-DE" dirty="0">
              <a:latin typeface="Comic Sans MS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79913" y="5286838"/>
            <a:ext cx="3419475" cy="3175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685213" y="3997788"/>
            <a:ext cx="3419475" cy="3175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0112287"/>
              </p:ext>
            </p:extLst>
          </p:nvPr>
        </p:nvGraphicFramePr>
        <p:xfrm>
          <a:off x="6963275" y="3935875"/>
          <a:ext cx="719138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0037" name="Equation" r:id="rId4" imgW="203040" imgH="241200" progId="">
                  <p:embed/>
                </p:oleObj>
              </mc:Choice>
              <mc:Fallback>
                <p:oleObj name="Equation" r:id="rId4" imgW="203040" imgH="241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3275" y="3935875"/>
                        <a:ext cx="719138" cy="763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9128562"/>
              </p:ext>
            </p:extLst>
          </p:nvPr>
        </p:nvGraphicFramePr>
        <p:xfrm>
          <a:off x="1408613" y="5382088"/>
          <a:ext cx="1030287" cy="76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0038" name="Equation" r:id="rId6" imgW="291960" imgH="241200" progId="">
                  <p:embed/>
                </p:oleObj>
              </mc:Choice>
              <mc:Fallback>
                <p:oleObj name="Equation" r:id="rId6" imgW="291960" imgH="241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8613" y="5382088"/>
                        <a:ext cx="1030287" cy="763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Straight Connector 14"/>
          <p:cNvCxnSpPr/>
          <p:nvPr/>
        </p:nvCxnSpPr>
        <p:spPr bwMode="auto">
          <a:xfrm>
            <a:off x="3115175" y="1913401"/>
            <a:ext cx="3421063" cy="3175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0070331"/>
              </p:ext>
            </p:extLst>
          </p:nvPr>
        </p:nvGraphicFramePr>
        <p:xfrm>
          <a:off x="4524875" y="1340313"/>
          <a:ext cx="620713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0039" name="Equation" r:id="rId8" imgW="190500" imgH="190500" progId="Equation.3">
                  <p:embed/>
                </p:oleObj>
              </mc:Choice>
              <mc:Fallback>
                <p:oleObj name="Equation" r:id="rId8" imgW="1905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875" y="1340313"/>
                        <a:ext cx="620713" cy="534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Straight Connector 16"/>
          <p:cNvCxnSpPr/>
          <p:nvPr/>
        </p:nvCxnSpPr>
        <p:spPr>
          <a:xfrm>
            <a:off x="3059613" y="4662950"/>
            <a:ext cx="3421062" cy="1588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0574100"/>
              </p:ext>
            </p:extLst>
          </p:nvPr>
        </p:nvGraphicFramePr>
        <p:xfrm>
          <a:off x="4467725" y="4648663"/>
          <a:ext cx="700088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0040" name="Equation" r:id="rId10" imgW="215900" imgH="190500" progId="Equation.3">
                  <p:embed/>
                </p:oleObj>
              </mc:Choice>
              <mc:Fallback>
                <p:oleObj name="Equation" r:id="rId10" imgW="2159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7725" y="4648663"/>
                        <a:ext cx="700088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18"/>
          <p:cNvGrpSpPr/>
          <p:nvPr/>
        </p:nvGrpSpPr>
        <p:grpSpPr>
          <a:xfrm>
            <a:off x="135437" y="2008650"/>
            <a:ext cx="3522173" cy="2556934"/>
            <a:chOff x="274637" y="2187575"/>
            <a:chExt cx="3522173" cy="2556934"/>
          </a:xfrm>
        </p:grpSpPr>
        <p:sp>
          <p:nvSpPr>
            <p:cNvPr id="20" name="Text Box 18"/>
            <p:cNvSpPr txBox="1">
              <a:spLocks noChangeArrowheads="1"/>
            </p:cNvSpPr>
            <p:nvPr/>
          </p:nvSpPr>
          <p:spPr bwMode="auto">
            <a:xfrm>
              <a:off x="274637" y="3050599"/>
              <a:ext cx="1828800" cy="584776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rtl="1" eaLnBrk="1" hangingPunct="1">
                <a:lnSpc>
                  <a:spcPct val="100000"/>
                </a:lnSpc>
              </a:pPr>
              <a:r>
                <a:rPr lang="en-US" b="1" i="1" dirty="0" smtClean="0">
                  <a:solidFill>
                    <a:schemeClr val="bg1"/>
                  </a:solidFill>
                  <a:latin typeface="Comic Sans MS"/>
                </a:rPr>
                <a:t>No </a:t>
              </a:r>
              <a:r>
                <a:rPr lang="en-US" b="1" i="1" dirty="0" err="1" smtClean="0">
                  <a:solidFill>
                    <a:schemeClr val="bg1"/>
                  </a:solidFill>
                  <a:latin typeface="Comic Sans MS"/>
                </a:rPr>
                <a:t>dephasing</a:t>
              </a:r>
              <a:r>
                <a:rPr lang="en-US" b="1" i="1" dirty="0" smtClean="0">
                  <a:solidFill>
                    <a:schemeClr val="bg1"/>
                  </a:solidFill>
                  <a:latin typeface="Comic Sans MS"/>
                </a:rPr>
                <a:t> but no coupling</a:t>
              </a:r>
              <a:endParaRPr lang="en-US" sz="1600" b="1" i="1" dirty="0" smtClean="0">
                <a:solidFill>
                  <a:schemeClr val="bg1"/>
                </a:solidFill>
                <a:latin typeface="Comic Sans MS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2120410" y="2187575"/>
              <a:ext cx="1676400" cy="2556934"/>
              <a:chOff x="2408237" y="2187575"/>
              <a:chExt cx="1676400" cy="2556934"/>
            </a:xfrm>
          </p:grpSpPr>
          <p:cxnSp>
            <p:nvCxnSpPr>
              <p:cNvPr id="25" name="Straight Arrow Connector 24"/>
              <p:cNvCxnSpPr/>
              <p:nvPr/>
            </p:nvCxnSpPr>
            <p:spPr bwMode="auto">
              <a:xfrm flipV="1">
                <a:off x="2408237" y="2187575"/>
                <a:ext cx="1676400" cy="1219200"/>
              </a:xfrm>
              <a:prstGeom prst="straightConnector1">
                <a:avLst/>
              </a:prstGeom>
              <a:solidFill>
                <a:schemeClr val="accent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28" name="Straight Arrow Connector 27"/>
              <p:cNvCxnSpPr/>
              <p:nvPr/>
            </p:nvCxnSpPr>
            <p:spPr bwMode="auto">
              <a:xfrm>
                <a:off x="2408237" y="3372909"/>
                <a:ext cx="1676400" cy="1371600"/>
              </a:xfrm>
              <a:prstGeom prst="straightConnector1">
                <a:avLst/>
              </a:prstGeom>
              <a:solidFill>
                <a:schemeClr val="accent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</p:grpSp>
      <p:grpSp>
        <p:nvGrpSpPr>
          <p:cNvPr id="29" name="Group 28"/>
          <p:cNvGrpSpPr/>
          <p:nvPr/>
        </p:nvGrpSpPr>
        <p:grpSpPr>
          <a:xfrm>
            <a:off x="3793038" y="4066050"/>
            <a:ext cx="5562599" cy="1828800"/>
            <a:chOff x="3932238" y="4244975"/>
            <a:chExt cx="5562599" cy="1828800"/>
          </a:xfrm>
        </p:grpSpPr>
        <p:sp>
          <p:nvSpPr>
            <p:cNvPr id="30" name="Text Box 18"/>
            <p:cNvSpPr txBox="1">
              <a:spLocks noChangeArrowheads="1"/>
            </p:cNvSpPr>
            <p:nvPr/>
          </p:nvSpPr>
          <p:spPr bwMode="auto">
            <a:xfrm>
              <a:off x="7069626" y="5488999"/>
              <a:ext cx="2425211" cy="584776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rtl="1" eaLnBrk="1" hangingPunct="1">
                <a:lnSpc>
                  <a:spcPct val="100000"/>
                </a:lnSpc>
              </a:pPr>
              <a:r>
                <a:rPr lang="en-US" b="1" i="1" dirty="0" smtClean="0">
                  <a:solidFill>
                    <a:schemeClr val="bg1"/>
                  </a:solidFill>
                  <a:latin typeface="Comic Sans MS"/>
                </a:rPr>
                <a:t>Coupled but strongly </a:t>
              </a:r>
              <a:r>
                <a:rPr lang="en-US" b="1" i="1" dirty="0" err="1" smtClean="0">
                  <a:solidFill>
                    <a:schemeClr val="bg1"/>
                  </a:solidFill>
                  <a:latin typeface="Comic Sans MS"/>
                </a:rPr>
                <a:t>dephased</a:t>
              </a:r>
              <a:endParaRPr lang="en-US" sz="1600" b="1" i="1" dirty="0" smtClean="0">
                <a:solidFill>
                  <a:schemeClr val="bg1"/>
                </a:solidFill>
                <a:latin typeface="Comic Sans MS"/>
              </a:endParaRPr>
            </a:p>
          </p:txBody>
        </p:sp>
        <p:cxnSp>
          <p:nvCxnSpPr>
            <p:cNvPr id="31" name="Straight Arrow Connector 30"/>
            <p:cNvCxnSpPr>
              <a:stCxn id="30" idx="1"/>
            </p:cNvCxnSpPr>
            <p:nvPr/>
          </p:nvCxnSpPr>
          <p:spPr bwMode="auto">
            <a:xfrm rot="10800000">
              <a:off x="6523038" y="4244975"/>
              <a:ext cx="546589" cy="1536412"/>
            </a:xfrm>
            <a:prstGeom prst="straightConnector1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2" name="Straight Arrow Connector 31"/>
            <p:cNvCxnSpPr>
              <a:stCxn id="30" idx="1"/>
            </p:cNvCxnSpPr>
            <p:nvPr/>
          </p:nvCxnSpPr>
          <p:spPr bwMode="auto">
            <a:xfrm rot="10800000">
              <a:off x="3932238" y="5464175"/>
              <a:ext cx="3137389" cy="317212"/>
            </a:xfrm>
            <a:prstGeom prst="straightConnector1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3793037" y="2846850"/>
            <a:ext cx="2544233" cy="830997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rtl="1" eaLnBrk="1" hangingPunct="1">
              <a:lnSpc>
                <a:spcPct val="100000"/>
              </a:lnSpc>
            </a:pPr>
            <a:r>
              <a:rPr lang="en-US" sz="1600" b="1" i="1" dirty="0" smtClean="0">
                <a:solidFill>
                  <a:schemeClr val="bg1"/>
                </a:solidFill>
                <a:latin typeface="Comic Sans MS"/>
              </a:rPr>
              <a:t>Can we somehow construct two ‘good’ </a:t>
            </a:r>
            <a:r>
              <a:rPr lang="en-US" sz="1600" b="1" i="1" dirty="0" err="1" smtClean="0">
                <a:solidFill>
                  <a:schemeClr val="bg1"/>
                </a:solidFill>
                <a:latin typeface="Comic Sans MS"/>
              </a:rPr>
              <a:t>qubit</a:t>
            </a:r>
            <a:r>
              <a:rPr lang="en-US" sz="1600" b="1" i="1" dirty="0" smtClean="0">
                <a:solidFill>
                  <a:schemeClr val="bg1"/>
                </a:solidFill>
                <a:latin typeface="Comic Sans MS"/>
              </a:rPr>
              <a:t> levels?</a:t>
            </a:r>
          </a:p>
        </p:txBody>
      </p:sp>
    </p:spTree>
    <p:extLst>
      <p:ext uri="{BB962C8B-B14F-4D97-AF65-F5344CB8AC3E}">
        <p14:creationId xmlns:p14="http://schemas.microsoft.com/office/powerpoint/2010/main" val="175644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ußzeilenplatzhalter 3"/>
          <p:cNvSpPr txBox="1">
            <a:spLocks/>
          </p:cNvSpPr>
          <p:nvPr/>
        </p:nvSpPr>
        <p:spPr bwMode="auto">
          <a:xfrm>
            <a:off x="4225924" y="6405563"/>
            <a:ext cx="5040313" cy="2159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Sussex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  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19.12.2013 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 Folie: </a:t>
            </a:r>
            <a:fld id="{FF1146A1-97AE-4BCE-8A46-8C7BB040F740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2" name="Freeform 21"/>
          <p:cNvSpPr/>
          <p:nvPr/>
        </p:nvSpPr>
        <p:spPr bwMode="auto">
          <a:xfrm>
            <a:off x="8373524" y="2111375"/>
            <a:ext cx="452663" cy="2819400"/>
          </a:xfrm>
          <a:custGeom>
            <a:avLst/>
            <a:gdLst>
              <a:gd name="connsiteX0" fmla="*/ 0 w 452663"/>
              <a:gd name="connsiteY0" fmla="*/ 0 h 2032000"/>
              <a:gd name="connsiteX1" fmla="*/ 50795 w 452663"/>
              <a:gd name="connsiteY1" fmla="*/ 254000 h 2032000"/>
              <a:gd name="connsiteX2" fmla="*/ 84657 w 452663"/>
              <a:gd name="connsiteY2" fmla="*/ 304800 h 2032000"/>
              <a:gd name="connsiteX3" fmla="*/ 169315 w 452663"/>
              <a:gd name="connsiteY3" fmla="*/ 440267 h 2032000"/>
              <a:gd name="connsiteX4" fmla="*/ 220109 w 452663"/>
              <a:gd name="connsiteY4" fmla="*/ 541867 h 2032000"/>
              <a:gd name="connsiteX5" fmla="*/ 237041 w 452663"/>
              <a:gd name="connsiteY5" fmla="*/ 592667 h 2032000"/>
              <a:gd name="connsiteX6" fmla="*/ 287835 w 452663"/>
              <a:gd name="connsiteY6" fmla="*/ 626533 h 2032000"/>
              <a:gd name="connsiteX7" fmla="*/ 338629 w 452663"/>
              <a:gd name="connsiteY7" fmla="*/ 728133 h 2032000"/>
              <a:gd name="connsiteX8" fmla="*/ 355561 w 452663"/>
              <a:gd name="connsiteY8" fmla="*/ 778933 h 2032000"/>
              <a:gd name="connsiteX9" fmla="*/ 406355 w 452663"/>
              <a:gd name="connsiteY9" fmla="*/ 812800 h 2032000"/>
              <a:gd name="connsiteX10" fmla="*/ 423287 w 452663"/>
              <a:gd name="connsiteY10" fmla="*/ 1168400 h 2032000"/>
              <a:gd name="connsiteX11" fmla="*/ 406355 w 452663"/>
              <a:gd name="connsiteY11" fmla="*/ 1219200 h 2032000"/>
              <a:gd name="connsiteX12" fmla="*/ 338629 w 452663"/>
              <a:gd name="connsiteY12" fmla="*/ 1320800 h 2032000"/>
              <a:gd name="connsiteX13" fmla="*/ 304766 w 452663"/>
              <a:gd name="connsiteY13" fmla="*/ 1371600 h 2032000"/>
              <a:gd name="connsiteX14" fmla="*/ 270903 w 452663"/>
              <a:gd name="connsiteY14" fmla="*/ 1422400 h 2032000"/>
              <a:gd name="connsiteX15" fmla="*/ 186246 w 452663"/>
              <a:gd name="connsiteY15" fmla="*/ 1557867 h 2032000"/>
              <a:gd name="connsiteX16" fmla="*/ 152383 w 452663"/>
              <a:gd name="connsiteY16" fmla="*/ 1659467 h 2032000"/>
              <a:gd name="connsiteX17" fmla="*/ 135452 w 452663"/>
              <a:gd name="connsiteY17" fmla="*/ 1710267 h 2032000"/>
              <a:gd name="connsiteX18" fmla="*/ 84657 w 452663"/>
              <a:gd name="connsiteY18" fmla="*/ 1896533 h 2032000"/>
              <a:gd name="connsiteX19" fmla="*/ 67726 w 452663"/>
              <a:gd name="connsiteY19" fmla="*/ 1947333 h 2032000"/>
              <a:gd name="connsiteX20" fmla="*/ 50795 w 452663"/>
              <a:gd name="connsiteY20" fmla="*/ 1998133 h 2032000"/>
              <a:gd name="connsiteX21" fmla="*/ 33863 w 452663"/>
              <a:gd name="connsiteY21" fmla="*/ 2032000 h 20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52663" h="2032000">
                <a:moveTo>
                  <a:pt x="0" y="0"/>
                </a:moveTo>
                <a:cubicBezTo>
                  <a:pt x="6549" y="58943"/>
                  <a:pt x="10775" y="193962"/>
                  <a:pt x="50795" y="254000"/>
                </a:cubicBezTo>
                <a:cubicBezTo>
                  <a:pt x="62082" y="270933"/>
                  <a:pt x="76393" y="286203"/>
                  <a:pt x="84657" y="304800"/>
                </a:cubicBezTo>
                <a:cubicBezTo>
                  <a:pt x="144042" y="438432"/>
                  <a:pt x="77938" y="379342"/>
                  <a:pt x="169315" y="440267"/>
                </a:cubicBezTo>
                <a:cubicBezTo>
                  <a:pt x="211870" y="567948"/>
                  <a:pt x="154468" y="410571"/>
                  <a:pt x="220109" y="541867"/>
                </a:cubicBezTo>
                <a:cubicBezTo>
                  <a:pt x="228091" y="557832"/>
                  <a:pt x="225891" y="578729"/>
                  <a:pt x="237041" y="592667"/>
                </a:cubicBezTo>
                <a:cubicBezTo>
                  <a:pt x="249752" y="608558"/>
                  <a:pt x="270904" y="615244"/>
                  <a:pt x="287835" y="626533"/>
                </a:cubicBezTo>
                <a:cubicBezTo>
                  <a:pt x="330390" y="754214"/>
                  <a:pt x="272988" y="596837"/>
                  <a:pt x="338629" y="728133"/>
                </a:cubicBezTo>
                <a:cubicBezTo>
                  <a:pt x="346611" y="744098"/>
                  <a:pt x="344411" y="764995"/>
                  <a:pt x="355561" y="778933"/>
                </a:cubicBezTo>
                <a:cubicBezTo>
                  <a:pt x="368273" y="794824"/>
                  <a:pt x="389424" y="801511"/>
                  <a:pt x="406355" y="812800"/>
                </a:cubicBezTo>
                <a:cubicBezTo>
                  <a:pt x="452663" y="998051"/>
                  <a:pt x="452330" y="936033"/>
                  <a:pt x="423287" y="1168400"/>
                </a:cubicBezTo>
                <a:cubicBezTo>
                  <a:pt x="421073" y="1186111"/>
                  <a:pt x="415023" y="1203597"/>
                  <a:pt x="406355" y="1219200"/>
                </a:cubicBezTo>
                <a:cubicBezTo>
                  <a:pt x="386590" y="1254780"/>
                  <a:pt x="361204" y="1286933"/>
                  <a:pt x="338629" y="1320800"/>
                </a:cubicBezTo>
                <a:lnTo>
                  <a:pt x="304766" y="1371600"/>
                </a:lnTo>
                <a:lnTo>
                  <a:pt x="270903" y="1422400"/>
                </a:lnTo>
                <a:cubicBezTo>
                  <a:pt x="230607" y="1543306"/>
                  <a:pt x="266743" y="1504197"/>
                  <a:pt x="186246" y="1557867"/>
                </a:cubicBezTo>
                <a:lnTo>
                  <a:pt x="152383" y="1659467"/>
                </a:lnTo>
                <a:cubicBezTo>
                  <a:pt x="146739" y="1676400"/>
                  <a:pt x="138952" y="1692765"/>
                  <a:pt x="135452" y="1710267"/>
                </a:cubicBezTo>
                <a:cubicBezTo>
                  <a:pt x="111519" y="1829941"/>
                  <a:pt x="127621" y="1767626"/>
                  <a:pt x="84657" y="1896533"/>
                </a:cubicBezTo>
                <a:lnTo>
                  <a:pt x="67726" y="1947333"/>
                </a:lnTo>
                <a:cubicBezTo>
                  <a:pt x="62082" y="1964266"/>
                  <a:pt x="58777" y="1982168"/>
                  <a:pt x="50795" y="1998133"/>
                </a:cubicBezTo>
                <a:lnTo>
                  <a:pt x="33863" y="2032000"/>
                </a:lnTo>
              </a:path>
            </a:pathLst>
          </a:custGeom>
          <a:solidFill>
            <a:schemeClr val="bg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Titel 1"/>
          <p:cNvSpPr txBox="1">
            <a:spLocks/>
          </p:cNvSpPr>
          <p:nvPr/>
        </p:nvSpPr>
        <p:spPr>
          <a:xfrm>
            <a:off x="90437" y="405212"/>
            <a:ext cx="8816975" cy="360363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dirty="0" err="1" smtClean="0">
                <a:latin typeface="Comic Sans MS"/>
              </a:rPr>
              <a:t>Dynamical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Decoupling</a:t>
            </a:r>
            <a:r>
              <a:rPr lang="de-DE" dirty="0" smtClean="0">
                <a:latin typeface="Comic Sans MS"/>
              </a:rPr>
              <a:t>: </a:t>
            </a:r>
            <a:r>
              <a:rPr lang="de-DE" dirty="0" err="1" smtClean="0">
                <a:latin typeface="Comic Sans MS"/>
              </a:rPr>
              <a:t>take</a:t>
            </a:r>
            <a:r>
              <a:rPr lang="de-DE" dirty="0" smtClean="0">
                <a:latin typeface="Comic Sans MS"/>
              </a:rPr>
              <a:t> I </a:t>
            </a:r>
            <a:endParaRPr lang="de-DE" dirty="0">
              <a:latin typeface="Comic Sans MS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526512" y="1752600"/>
            <a:ext cx="3419475" cy="3175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678040"/>
              </p:ext>
            </p:extLst>
          </p:nvPr>
        </p:nvGraphicFramePr>
        <p:xfrm>
          <a:off x="602712" y="1766887"/>
          <a:ext cx="719138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1115" name="Equation" r:id="rId4" imgW="203040" imgH="241200" progId="">
                  <p:embed/>
                </p:oleObj>
              </mc:Choice>
              <mc:Fallback>
                <p:oleObj name="Equation" r:id="rId4" imgW="203040" imgH="241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712" y="1766887"/>
                        <a:ext cx="719138" cy="763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7" name="Straight Connector 26"/>
          <p:cNvCxnSpPr/>
          <p:nvPr/>
        </p:nvCxnSpPr>
        <p:spPr>
          <a:xfrm>
            <a:off x="459837" y="4414838"/>
            <a:ext cx="3419475" cy="3175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7993793"/>
              </p:ext>
            </p:extLst>
          </p:nvPr>
        </p:nvGraphicFramePr>
        <p:xfrm>
          <a:off x="602712" y="4359275"/>
          <a:ext cx="1030287" cy="76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1116" name="Equation" r:id="rId6" imgW="291960" imgH="241200" progId="">
                  <p:embed/>
                </p:oleObj>
              </mc:Choice>
              <mc:Fallback>
                <p:oleObj name="Equation" r:id="rId6" imgW="291960" imgH="241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712" y="4359275"/>
                        <a:ext cx="1030287" cy="763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" name="Group 30"/>
          <p:cNvGrpSpPr/>
          <p:nvPr/>
        </p:nvGrpSpPr>
        <p:grpSpPr>
          <a:xfrm>
            <a:off x="2672018" y="1972469"/>
            <a:ext cx="521494" cy="2286000"/>
            <a:chOff x="2726531" y="1972469"/>
            <a:chExt cx="521494" cy="2286000"/>
          </a:xfrm>
        </p:grpSpPr>
        <p:cxnSp>
          <p:nvCxnSpPr>
            <p:cNvPr id="36" name="Straight Arrow Connector 35"/>
            <p:cNvCxnSpPr/>
            <p:nvPr/>
          </p:nvCxnSpPr>
          <p:spPr bwMode="auto">
            <a:xfrm rot="5400000">
              <a:off x="1584325" y="3114675"/>
              <a:ext cx="2286000" cy="1588"/>
            </a:xfrm>
            <a:prstGeom prst="straightConnector1">
              <a:avLst/>
            </a:prstGeom>
            <a:solidFill>
              <a:schemeClr val="accent1"/>
            </a:solidFill>
            <a:ln w="50800" cap="flat" cmpd="sng" algn="ctr">
              <a:solidFill>
                <a:srgbClr val="FF0000"/>
              </a:solidFill>
              <a:prstDash val="solid"/>
              <a:round/>
              <a:headEnd type="arrow"/>
              <a:tailEnd type="arrow"/>
            </a:ln>
            <a:effectLst/>
          </p:spPr>
        </p:cxnSp>
        <p:graphicFrame>
          <p:nvGraphicFramePr>
            <p:cNvPr id="37" name="Object 36"/>
            <p:cNvGraphicFramePr>
              <a:graphicFrameLocks noChangeAspect="1"/>
            </p:cNvGraphicFramePr>
            <p:nvPr/>
          </p:nvGraphicFramePr>
          <p:xfrm>
            <a:off x="2790825" y="2847975"/>
            <a:ext cx="457200" cy="304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21117" name="Equation" r:id="rId8" imgW="139700" imgH="127000" progId="Equation.3">
                    <p:embed/>
                  </p:oleObj>
                </mc:Choice>
                <mc:Fallback>
                  <p:oleObj name="Equation" r:id="rId8" imgW="139700" imgH="1270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90825" y="2847975"/>
                          <a:ext cx="457200" cy="304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8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4867697"/>
              </p:ext>
            </p:extLst>
          </p:nvPr>
        </p:nvGraphicFramePr>
        <p:xfrm>
          <a:off x="180437" y="5708650"/>
          <a:ext cx="3135313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1118" name="Equation" r:id="rId10" imgW="1257300" imgH="241300" progId="Equation.3">
                  <p:embed/>
                </p:oleObj>
              </mc:Choice>
              <mc:Fallback>
                <p:oleObj name="Equation" r:id="rId10" imgW="12573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437" y="5708650"/>
                        <a:ext cx="3135313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Rectangle 2"/>
          <p:cNvSpPr txBox="1">
            <a:spLocks noChangeArrowheads="1"/>
          </p:cNvSpPr>
          <p:nvPr/>
        </p:nvSpPr>
        <p:spPr bwMode="auto">
          <a:xfrm>
            <a:off x="372524" y="5159375"/>
            <a:ext cx="2514600" cy="45720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Dephasing(T2) Rate</a:t>
            </a: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/>
                <a:ea typeface="+mj-ea"/>
                <a:cs typeface="+mj-cs"/>
              </a:rPr>
              <a:t>:</a:t>
            </a:r>
            <a:endParaRPr kumimoji="0" lang="en-US" sz="2400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mic Sans MS"/>
              <a:ea typeface="+mj-ea"/>
              <a:cs typeface="+mj-cs"/>
            </a:endParaRPr>
          </a:p>
        </p:txBody>
      </p:sp>
      <p:cxnSp>
        <p:nvCxnSpPr>
          <p:cNvPr id="40" name="Straight Arrow Connector 39"/>
          <p:cNvCxnSpPr/>
          <p:nvPr/>
        </p:nvCxnSpPr>
        <p:spPr bwMode="auto">
          <a:xfrm rot="5400000">
            <a:off x="297118" y="3101181"/>
            <a:ext cx="2286000" cy="158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dash"/>
            <a:round/>
            <a:headEnd type="arrow"/>
            <a:tailEnd type="arrow"/>
          </a:ln>
          <a:effectLst/>
        </p:spPr>
      </p:cxnSp>
      <p:graphicFrame>
        <p:nvGraphicFramePr>
          <p:cNvPr id="4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9185862"/>
              </p:ext>
            </p:extLst>
          </p:nvPr>
        </p:nvGraphicFramePr>
        <p:xfrm>
          <a:off x="1458375" y="2770188"/>
          <a:ext cx="623887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1119" name="Equation" r:id="rId12" imgW="190500" imgH="177800" progId="Equation.3">
                  <p:embed/>
                </p:oleObj>
              </mc:Choice>
              <mc:Fallback>
                <p:oleObj name="Equation" r:id="rId12" imgW="1905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8375" y="2770188"/>
                        <a:ext cx="623887" cy="427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2" name="Group 31"/>
          <p:cNvGrpSpPr/>
          <p:nvPr/>
        </p:nvGrpSpPr>
        <p:grpSpPr>
          <a:xfrm>
            <a:off x="3955512" y="1295400"/>
            <a:ext cx="4676775" cy="2797175"/>
            <a:chOff x="4010025" y="1295400"/>
            <a:chExt cx="4676775" cy="2797175"/>
          </a:xfrm>
        </p:grpSpPr>
        <p:sp>
          <p:nvSpPr>
            <p:cNvPr id="43" name="Right Arrow 42"/>
            <p:cNvSpPr/>
            <p:nvPr/>
          </p:nvSpPr>
          <p:spPr bwMode="auto">
            <a:xfrm>
              <a:off x="4010025" y="2743200"/>
              <a:ext cx="1066800" cy="457200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3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5267325" y="1778000"/>
              <a:ext cx="3419475" cy="3175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5160962" y="3559175"/>
              <a:ext cx="3419475" cy="3175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 bwMode="auto">
            <a:xfrm rot="5400000">
              <a:off x="5894784" y="2702322"/>
              <a:ext cx="1408906" cy="1588"/>
            </a:xfrm>
            <a:prstGeom prst="straightConnector1">
              <a:avLst/>
            </a:prstGeom>
            <a:solidFill>
              <a:schemeClr val="accent1"/>
            </a:solidFill>
            <a:ln w="50800" cap="flat" cmpd="sng" algn="ctr">
              <a:solidFill>
                <a:srgbClr val="FF0000"/>
              </a:solidFill>
              <a:prstDash val="dash"/>
              <a:round/>
              <a:headEnd type="arrow"/>
              <a:tailEnd type="arrow"/>
            </a:ln>
            <a:effectLst/>
          </p:spPr>
        </p:cxnSp>
        <p:graphicFrame>
          <p:nvGraphicFramePr>
            <p:cNvPr id="47" name="Object 46"/>
            <p:cNvGraphicFramePr>
              <a:graphicFrameLocks noChangeAspect="1"/>
            </p:cNvGraphicFramePr>
            <p:nvPr/>
          </p:nvGraphicFramePr>
          <p:xfrm>
            <a:off x="6827837" y="2568575"/>
            <a:ext cx="457200" cy="304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21120" name="Equation" r:id="rId14" imgW="139700" imgH="127000" progId="Equation.3">
                    <p:embed/>
                  </p:oleObj>
                </mc:Choice>
                <mc:Fallback>
                  <p:oleObj name="Equation" r:id="rId14" imgW="139700" imgH="1270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27837" y="2568575"/>
                          <a:ext cx="457200" cy="304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Object 11"/>
            <p:cNvGraphicFramePr>
              <a:graphicFrameLocks noChangeAspect="1"/>
            </p:cNvGraphicFramePr>
            <p:nvPr/>
          </p:nvGraphicFramePr>
          <p:xfrm>
            <a:off x="6294437" y="3635375"/>
            <a:ext cx="747712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21121" name="Equation" r:id="rId16" imgW="228600" imgH="190500" progId="Equation.3">
                    <p:embed/>
                  </p:oleObj>
                </mc:Choice>
                <mc:Fallback>
                  <p:oleObj name="Equation" r:id="rId16" imgW="2286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94437" y="3635375"/>
                          <a:ext cx="747712" cy="457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" name="Object 12"/>
            <p:cNvGraphicFramePr>
              <a:graphicFrameLocks noChangeAspect="1"/>
            </p:cNvGraphicFramePr>
            <p:nvPr/>
          </p:nvGraphicFramePr>
          <p:xfrm>
            <a:off x="6328866" y="1295400"/>
            <a:ext cx="706438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21122" name="Equation" r:id="rId18" imgW="215900" imgH="190500" progId="Equation.3">
                    <p:embed/>
                  </p:oleObj>
                </mc:Choice>
                <mc:Fallback>
                  <p:oleObj name="Equation" r:id="rId18" imgW="2159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28866" y="1295400"/>
                          <a:ext cx="706438" cy="457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0" name="Group 32"/>
          <p:cNvGrpSpPr/>
          <p:nvPr/>
        </p:nvGrpSpPr>
        <p:grpSpPr>
          <a:xfrm>
            <a:off x="4541300" y="4168775"/>
            <a:ext cx="3800475" cy="974725"/>
            <a:chOff x="4595813" y="4168775"/>
            <a:chExt cx="3800475" cy="974725"/>
          </a:xfrm>
        </p:grpSpPr>
        <p:sp>
          <p:nvSpPr>
            <p:cNvPr id="51" name="Rectangle 2"/>
            <p:cNvSpPr txBox="1">
              <a:spLocks noChangeArrowheads="1"/>
            </p:cNvSpPr>
            <p:nvPr/>
          </p:nvSpPr>
          <p:spPr bwMode="auto">
            <a:xfrm>
              <a:off x="4694237" y="4168775"/>
              <a:ext cx="2514600" cy="381000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00" b="1" i="1" kern="0" dirty="0" smtClean="0">
                  <a:solidFill>
                    <a:schemeClr val="bg1"/>
                  </a:solidFill>
                  <a:latin typeface="Comic Sans MS"/>
                  <a:ea typeface="+mj-ea"/>
                  <a:cs typeface="+mj-cs"/>
                </a:rPr>
                <a:t>Flipping</a:t>
              </a:r>
              <a:r>
                <a:rPr kumimoji="0" lang="en-US" sz="1800" b="1" i="1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omic Sans MS"/>
                  <a:ea typeface="+mj-ea"/>
                  <a:cs typeface="+mj-cs"/>
                </a:rPr>
                <a:t>(T1) Rate</a:t>
              </a:r>
              <a:r>
                <a:rPr kumimoji="0" lang="en-US" sz="2400" b="1" i="1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omic Sans MS"/>
                  <a:ea typeface="+mj-ea"/>
                  <a:cs typeface="+mj-cs"/>
                </a:rPr>
                <a:t>:</a:t>
              </a:r>
              <a:endPara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/>
                <a:ea typeface="+mj-ea"/>
                <a:cs typeface="+mj-cs"/>
              </a:endParaRPr>
            </a:p>
          </p:txBody>
        </p:sp>
        <p:graphicFrame>
          <p:nvGraphicFramePr>
            <p:cNvPr id="52" name="Object 13"/>
            <p:cNvGraphicFramePr>
              <a:graphicFrameLocks noChangeAspect="1"/>
            </p:cNvGraphicFramePr>
            <p:nvPr/>
          </p:nvGraphicFramePr>
          <p:xfrm>
            <a:off x="4595813" y="4702175"/>
            <a:ext cx="3800475" cy="441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21123" name="Equation" r:id="rId20" imgW="1524000" imgH="241300" progId="Equation.3">
                    <p:embed/>
                  </p:oleObj>
                </mc:Choice>
                <mc:Fallback>
                  <p:oleObj name="Equation" r:id="rId20" imgW="1524000" imgH="2413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95813" y="4702175"/>
                          <a:ext cx="3800475" cy="4413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3" name="Group 34"/>
          <p:cNvGrpSpPr/>
          <p:nvPr/>
        </p:nvGrpSpPr>
        <p:grpSpPr>
          <a:xfrm>
            <a:off x="4465100" y="5159375"/>
            <a:ext cx="4915955" cy="990600"/>
            <a:chOff x="4519613" y="5159375"/>
            <a:chExt cx="4915955" cy="990600"/>
          </a:xfrm>
        </p:grpSpPr>
        <p:sp>
          <p:nvSpPr>
            <p:cNvPr id="54" name="Rectangle 2"/>
            <p:cNvSpPr txBox="1">
              <a:spLocks noChangeArrowheads="1"/>
            </p:cNvSpPr>
            <p:nvPr/>
          </p:nvSpPr>
          <p:spPr bwMode="auto">
            <a:xfrm>
              <a:off x="4694237" y="5159375"/>
              <a:ext cx="2514600" cy="457200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1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omic Sans MS"/>
                  <a:ea typeface="+mj-ea"/>
                  <a:cs typeface="+mj-cs"/>
                </a:rPr>
                <a:t>Dephasing(T2) Rate</a:t>
              </a:r>
              <a:r>
                <a:rPr kumimoji="0" lang="en-US" sz="2400" b="1" i="1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omic Sans MS"/>
                  <a:ea typeface="+mj-ea"/>
                  <a:cs typeface="+mj-cs"/>
                </a:rPr>
                <a:t>:</a:t>
              </a:r>
              <a:endPara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/>
                <a:ea typeface="+mj-ea"/>
                <a:cs typeface="+mj-cs"/>
              </a:endParaRPr>
            </a:p>
          </p:txBody>
        </p:sp>
        <p:grpSp>
          <p:nvGrpSpPr>
            <p:cNvPr id="55" name="Group 33"/>
            <p:cNvGrpSpPr/>
            <p:nvPr/>
          </p:nvGrpSpPr>
          <p:grpSpPr>
            <a:xfrm>
              <a:off x="4519613" y="5650441"/>
              <a:ext cx="4915955" cy="499534"/>
              <a:chOff x="4519613" y="5650441"/>
              <a:chExt cx="4915955" cy="499534"/>
            </a:xfrm>
          </p:grpSpPr>
          <p:graphicFrame>
            <p:nvGraphicFramePr>
              <p:cNvPr id="56" name="Object 9"/>
              <p:cNvGraphicFramePr>
                <a:graphicFrameLocks noChangeAspect="1"/>
              </p:cNvGraphicFramePr>
              <p:nvPr/>
            </p:nvGraphicFramePr>
            <p:xfrm>
              <a:off x="4519613" y="5708650"/>
              <a:ext cx="3230562" cy="4413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21124" name="Equation" r:id="rId22" imgW="1295400" imgH="241300" progId="Equation.3">
                      <p:embed/>
                    </p:oleObj>
                  </mc:Choice>
                  <mc:Fallback>
                    <p:oleObj name="Equation" r:id="rId22" imgW="1295400" imgH="2413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19613" y="5708650"/>
                            <a:ext cx="3230562" cy="44132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7" name="Rectangle 2"/>
              <p:cNvSpPr txBox="1">
                <a:spLocks noChangeArrowheads="1"/>
              </p:cNvSpPr>
              <p:nvPr/>
            </p:nvSpPr>
            <p:spPr bwMode="auto">
              <a:xfrm>
                <a:off x="7682968" y="5650441"/>
                <a:ext cx="1752600" cy="457200"/>
              </a:xfrm>
              <a:prstGeom prst="rect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1" i="1" kern="0" dirty="0" smtClean="0">
                    <a:solidFill>
                      <a:schemeClr val="bg1"/>
                    </a:solidFill>
                    <a:latin typeface="Comic Sans MS"/>
                    <a:ea typeface="+mj-ea"/>
                    <a:cs typeface="+mj-cs"/>
                  </a:rPr>
                  <a:t>+second order B effects</a:t>
                </a:r>
                <a:endParaRPr kumimoji="0" lang="en-US" b="1" i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omic Sans MS"/>
                  <a:ea typeface="+mj-ea"/>
                  <a:cs typeface="+mj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3137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ußzeilenplatzhalter 3"/>
          <p:cNvSpPr txBox="1">
            <a:spLocks/>
          </p:cNvSpPr>
          <p:nvPr/>
        </p:nvSpPr>
        <p:spPr bwMode="auto">
          <a:xfrm>
            <a:off x="4225924" y="6405563"/>
            <a:ext cx="5040313" cy="2159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Sussex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  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19.12.2013 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 Folie: </a:t>
            </a:r>
            <a:fld id="{FF1146A1-97AE-4BCE-8A46-8C7BB040F740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2" name="Titel 1"/>
          <p:cNvSpPr txBox="1">
            <a:spLocks/>
          </p:cNvSpPr>
          <p:nvPr/>
        </p:nvSpPr>
        <p:spPr>
          <a:xfrm>
            <a:off x="349175" y="450575"/>
            <a:ext cx="8816975" cy="360363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mtClean="0">
                <a:latin typeface="Comic Sans MS"/>
              </a:rPr>
              <a:t>Dynamical Decoupling: take II </a:t>
            </a:r>
            <a:endParaRPr lang="de-DE" dirty="0">
              <a:latin typeface="Comic Sans MS"/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>
            <a:off x="1684475" y="1295087"/>
            <a:ext cx="1665154" cy="13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352352" y="3331227"/>
            <a:ext cx="1665154" cy="13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2663884" y="2553288"/>
            <a:ext cx="1665154" cy="13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5400000" flipH="1" flipV="1">
            <a:off x="577041" y="1527921"/>
            <a:ext cx="1991953" cy="1549642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rot="16200000" flipV="1">
            <a:off x="2549273" y="1486331"/>
            <a:ext cx="1208731" cy="84960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990584"/>
              </p:ext>
            </p:extLst>
          </p:nvPr>
        </p:nvGraphicFramePr>
        <p:xfrm>
          <a:off x="2370694" y="949050"/>
          <a:ext cx="301803" cy="3230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2127" name="Equation" r:id="rId4" imgW="190500" imgH="190500" progId="Equation.3">
                  <p:embed/>
                </p:oleObj>
              </mc:Choice>
              <mc:Fallback>
                <p:oleObj name="Equation" r:id="rId4" imgW="1905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0694" y="949050"/>
                        <a:ext cx="301803" cy="3230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4" name="Straight Connector 63"/>
          <p:cNvCxnSpPr/>
          <p:nvPr/>
        </p:nvCxnSpPr>
        <p:spPr>
          <a:xfrm>
            <a:off x="1657208" y="2954063"/>
            <a:ext cx="1665154" cy="13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5" name="Objec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0786277"/>
              </p:ext>
            </p:extLst>
          </p:nvPr>
        </p:nvGraphicFramePr>
        <p:xfrm>
          <a:off x="2342266" y="2946267"/>
          <a:ext cx="341433" cy="362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2128" name="Equation" r:id="rId6" imgW="215900" imgH="190500" progId="Equation.3">
                  <p:embed/>
                </p:oleObj>
              </mc:Choice>
              <mc:Fallback>
                <p:oleObj name="Equation" r:id="rId6" imgW="2159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2266" y="2946267"/>
                        <a:ext cx="341433" cy="3622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6" name="Group 65"/>
          <p:cNvGrpSpPr/>
          <p:nvPr/>
        </p:nvGrpSpPr>
        <p:grpSpPr>
          <a:xfrm>
            <a:off x="4405238" y="2822298"/>
            <a:ext cx="4775199" cy="2675467"/>
            <a:chOff x="4414838" y="3451223"/>
            <a:chExt cx="4775199" cy="2675467"/>
          </a:xfrm>
        </p:grpSpPr>
        <p:cxnSp>
          <p:nvCxnSpPr>
            <p:cNvPr id="67" name="Straight Arrow Connector 66"/>
            <p:cNvCxnSpPr/>
            <p:nvPr/>
          </p:nvCxnSpPr>
          <p:spPr>
            <a:xfrm>
              <a:off x="4414838" y="3459690"/>
              <a:ext cx="1295400" cy="53340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Group 67"/>
            <p:cNvGrpSpPr/>
            <p:nvPr/>
          </p:nvGrpSpPr>
          <p:grpSpPr>
            <a:xfrm>
              <a:off x="5354639" y="3451223"/>
              <a:ext cx="3835398" cy="2675467"/>
              <a:chOff x="5354639" y="3451223"/>
              <a:chExt cx="3835398" cy="2675467"/>
            </a:xfrm>
          </p:grpSpPr>
          <p:cxnSp>
            <p:nvCxnSpPr>
              <p:cNvPr id="69" name="Straight Connector 68"/>
              <p:cNvCxnSpPr/>
              <p:nvPr/>
            </p:nvCxnSpPr>
            <p:spPr>
              <a:xfrm>
                <a:off x="5781228" y="3787700"/>
                <a:ext cx="3358679" cy="75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Arrow Connector 69"/>
              <p:cNvCxnSpPr/>
              <p:nvPr/>
            </p:nvCxnSpPr>
            <p:spPr>
              <a:xfrm rot="16200000" flipV="1">
                <a:off x="4749465" y="4957945"/>
                <a:ext cx="2264045" cy="1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ysDash"/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>
                <a:off x="8072438" y="4864004"/>
                <a:ext cx="1108137" cy="107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>
                <a:off x="6091238" y="4864004"/>
                <a:ext cx="1108137" cy="107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>
                <a:off x="5831358" y="6125940"/>
                <a:ext cx="3358679" cy="75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74" name="Object 44"/>
              <p:cNvGraphicFramePr>
                <a:graphicFrameLocks noChangeAspect="1"/>
              </p:cNvGraphicFramePr>
              <p:nvPr/>
            </p:nvGraphicFramePr>
            <p:xfrm>
              <a:off x="5354639" y="4769908"/>
              <a:ext cx="525462" cy="3238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22129" name="Equation" r:id="rId8" imgW="330200" imgH="190500" progId="Equation.3">
                      <p:embed/>
                    </p:oleObj>
                  </mc:Choice>
                  <mc:Fallback>
                    <p:oleObj name="Equation" r:id="rId8" imgW="330200" imgH="1905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54639" y="4769908"/>
                            <a:ext cx="525462" cy="3238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5" name="Object 45"/>
              <p:cNvGraphicFramePr>
                <a:graphicFrameLocks noChangeAspect="1"/>
              </p:cNvGraphicFramePr>
              <p:nvPr/>
            </p:nvGraphicFramePr>
            <p:xfrm>
              <a:off x="8491538" y="4865155"/>
              <a:ext cx="342900" cy="3238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22130" name="Equation" r:id="rId10" imgW="215900" imgH="190500" progId="Equation.3">
                      <p:embed/>
                    </p:oleObj>
                  </mc:Choice>
                  <mc:Fallback>
                    <p:oleObj name="Equation" r:id="rId10" imgW="215900" imgH="1905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491538" y="4865155"/>
                            <a:ext cx="342900" cy="3238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6" name="Object 46"/>
              <p:cNvGraphicFramePr>
                <a:graphicFrameLocks noChangeAspect="1"/>
              </p:cNvGraphicFramePr>
              <p:nvPr/>
            </p:nvGraphicFramePr>
            <p:xfrm>
              <a:off x="6446840" y="4873622"/>
              <a:ext cx="363538" cy="3238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22131" name="Equation" r:id="rId12" imgW="228600" imgH="190500" progId="Equation.3">
                      <p:embed/>
                    </p:oleObj>
                  </mc:Choice>
                  <mc:Fallback>
                    <p:oleObj name="Equation" r:id="rId12" imgW="228600" imgH="1905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446840" y="4873622"/>
                            <a:ext cx="363538" cy="3238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7" name="Object 47"/>
              <p:cNvGraphicFramePr>
                <a:graphicFrameLocks noChangeAspect="1"/>
              </p:cNvGraphicFramePr>
              <p:nvPr/>
            </p:nvGraphicFramePr>
            <p:xfrm>
              <a:off x="7481360" y="3451223"/>
              <a:ext cx="303212" cy="3238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22132" name="Equation" r:id="rId14" imgW="190500" imgH="190500" progId="Equation.3">
                      <p:embed/>
                    </p:oleObj>
                  </mc:Choice>
                  <mc:Fallback>
                    <p:oleObj name="Equation" r:id="rId14" imgW="190500" imgH="1905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481360" y="3451223"/>
                            <a:ext cx="303212" cy="3238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8" name="Object 49"/>
              <p:cNvGraphicFramePr>
                <a:graphicFrameLocks noChangeAspect="1"/>
              </p:cNvGraphicFramePr>
              <p:nvPr/>
            </p:nvGraphicFramePr>
            <p:xfrm>
              <a:off x="7460722" y="5796492"/>
              <a:ext cx="323850" cy="3238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22133" name="Equation" r:id="rId16" imgW="203200" imgH="190500" progId="Equation.3">
                      <p:embed/>
                    </p:oleObj>
                  </mc:Choice>
                  <mc:Fallback>
                    <p:oleObj name="Equation" r:id="rId16" imgW="203200" imgH="1905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460722" y="5796492"/>
                            <a:ext cx="323850" cy="3238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79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5334660"/>
              </p:ext>
            </p:extLst>
          </p:nvPr>
        </p:nvGraphicFramePr>
        <p:xfrm>
          <a:off x="1465189" y="1833818"/>
          <a:ext cx="22225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2134" name="Equation" r:id="rId18" imgW="139700" imgH="127000" progId="Equation.3">
                  <p:embed/>
                </p:oleObj>
              </mc:Choice>
              <mc:Fallback>
                <p:oleObj name="Equation" r:id="rId18" imgW="139700" imgH="1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5189" y="1833818"/>
                        <a:ext cx="22225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1311790"/>
              </p:ext>
            </p:extLst>
          </p:nvPr>
        </p:nvGraphicFramePr>
        <p:xfrm>
          <a:off x="3262238" y="1863450"/>
          <a:ext cx="22225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2135" name="Equation" r:id="rId20" imgW="139700" imgH="127000" progId="Equation.3">
                  <p:embed/>
                </p:oleObj>
              </mc:Choice>
              <mc:Fallback>
                <p:oleObj name="Equation" r:id="rId20" imgW="139700" imgH="1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2238" y="1863450"/>
                        <a:ext cx="22225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" name="Object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9088799"/>
              </p:ext>
            </p:extLst>
          </p:nvPr>
        </p:nvGraphicFramePr>
        <p:xfrm>
          <a:off x="3541640" y="2591582"/>
          <a:ext cx="404812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2136" name="Equation" r:id="rId22" imgW="254000" imgH="190500" progId="Equation.3">
                  <p:embed/>
                </p:oleObj>
              </mc:Choice>
              <mc:Fallback>
                <p:oleObj name="Equation" r:id="rId22" imgW="2540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1640" y="2591582"/>
                        <a:ext cx="404812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Object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9502331"/>
              </p:ext>
            </p:extLst>
          </p:nvPr>
        </p:nvGraphicFramePr>
        <p:xfrm>
          <a:off x="959304" y="3345115"/>
          <a:ext cx="4254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2137" name="Equation" r:id="rId24" imgW="266700" imgH="190500" progId="Equation.3">
                  <p:embed/>
                </p:oleObj>
              </mc:Choice>
              <mc:Fallback>
                <p:oleObj name="Equation" r:id="rId24" imgW="2667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9304" y="3345115"/>
                        <a:ext cx="425450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3" name="Group 82"/>
          <p:cNvGrpSpPr/>
          <p:nvPr/>
        </p:nvGrpSpPr>
        <p:grpSpPr>
          <a:xfrm>
            <a:off x="361874" y="4149450"/>
            <a:ext cx="4741331" cy="990600"/>
            <a:chOff x="371474" y="4778375"/>
            <a:chExt cx="4741331" cy="990600"/>
          </a:xfrm>
        </p:grpSpPr>
        <p:graphicFrame>
          <p:nvGraphicFramePr>
            <p:cNvPr id="84" name="Object 9"/>
            <p:cNvGraphicFramePr>
              <a:graphicFrameLocks noChangeAspect="1"/>
            </p:cNvGraphicFramePr>
            <p:nvPr/>
          </p:nvGraphicFramePr>
          <p:xfrm>
            <a:off x="371474" y="5327650"/>
            <a:ext cx="2881312" cy="441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22138" name="Equation" r:id="rId26" imgW="1155700" imgH="241300" progId="Equation.3">
                    <p:embed/>
                  </p:oleObj>
                </mc:Choice>
                <mc:Fallback>
                  <p:oleObj name="Equation" r:id="rId26" imgW="1155700" imgH="2413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1474" y="5327650"/>
                          <a:ext cx="2881312" cy="4413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5" name="Rectangle 2"/>
            <p:cNvSpPr txBox="1">
              <a:spLocks noChangeArrowheads="1"/>
            </p:cNvSpPr>
            <p:nvPr/>
          </p:nvSpPr>
          <p:spPr bwMode="auto">
            <a:xfrm>
              <a:off x="371474" y="4778375"/>
              <a:ext cx="2514600" cy="457200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1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omic Sans MS"/>
                  <a:ea typeface="+mj-ea"/>
                  <a:cs typeface="+mj-cs"/>
                </a:rPr>
                <a:t>Dephasing(T2) Rate</a:t>
              </a:r>
              <a:r>
                <a:rPr kumimoji="0" lang="en-US" sz="2400" b="1" i="1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omic Sans MS"/>
                  <a:ea typeface="+mj-ea"/>
                  <a:cs typeface="+mj-cs"/>
                </a:rPr>
                <a:t>:</a:t>
              </a:r>
              <a:endPara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/>
                <a:ea typeface="+mj-ea"/>
                <a:cs typeface="+mj-cs"/>
              </a:endParaRPr>
            </a:p>
          </p:txBody>
        </p:sp>
        <p:sp>
          <p:nvSpPr>
            <p:cNvPr id="86" name="Rectangle 2"/>
            <p:cNvSpPr txBox="1">
              <a:spLocks noChangeArrowheads="1"/>
            </p:cNvSpPr>
            <p:nvPr/>
          </p:nvSpPr>
          <p:spPr bwMode="auto">
            <a:xfrm>
              <a:off x="3360205" y="5269441"/>
              <a:ext cx="1752600" cy="457200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i="1" kern="0" dirty="0" smtClean="0">
                  <a:solidFill>
                    <a:schemeClr val="bg1"/>
                  </a:solidFill>
                  <a:latin typeface="Comic Sans MS"/>
                  <a:ea typeface="+mj-ea"/>
                  <a:cs typeface="+mj-cs"/>
                </a:rPr>
                <a:t>+second order B effects</a:t>
              </a:r>
              <a:endParaRPr kumimoji="0" lang="en-US" b="1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/>
                <a:ea typeface="+mj-ea"/>
                <a:cs typeface="+mj-cs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798437" y="4759050"/>
            <a:ext cx="2154934" cy="457200"/>
            <a:chOff x="1112837" y="282575"/>
            <a:chExt cx="2154934" cy="457200"/>
          </a:xfrm>
        </p:grpSpPr>
        <p:cxnSp>
          <p:nvCxnSpPr>
            <p:cNvPr id="88" name="Straight Connector 87"/>
            <p:cNvCxnSpPr/>
            <p:nvPr/>
          </p:nvCxnSpPr>
          <p:spPr bwMode="auto">
            <a:xfrm>
              <a:off x="1112837" y="282575"/>
              <a:ext cx="2133600" cy="457200"/>
            </a:xfrm>
            <a:prstGeom prst="line">
              <a:avLst/>
            </a:prstGeom>
            <a:solidFill>
              <a:schemeClr val="accent2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/>
            <p:cNvCxnSpPr/>
            <p:nvPr/>
          </p:nvCxnSpPr>
          <p:spPr bwMode="auto">
            <a:xfrm flipV="1">
              <a:off x="1112837" y="304800"/>
              <a:ext cx="2154934" cy="358775"/>
            </a:xfrm>
            <a:prstGeom prst="line">
              <a:avLst/>
            </a:prstGeom>
            <a:solidFill>
              <a:schemeClr val="accent2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0" name="Group 89"/>
          <p:cNvGrpSpPr/>
          <p:nvPr/>
        </p:nvGrpSpPr>
        <p:grpSpPr>
          <a:xfrm>
            <a:off x="3499299" y="4657449"/>
            <a:ext cx="1524000" cy="457200"/>
            <a:chOff x="1112837" y="282575"/>
            <a:chExt cx="2154934" cy="457200"/>
          </a:xfrm>
        </p:grpSpPr>
        <p:cxnSp>
          <p:nvCxnSpPr>
            <p:cNvPr id="91" name="Straight Connector 90"/>
            <p:cNvCxnSpPr/>
            <p:nvPr/>
          </p:nvCxnSpPr>
          <p:spPr bwMode="auto">
            <a:xfrm>
              <a:off x="1112837" y="282575"/>
              <a:ext cx="2133600" cy="457200"/>
            </a:xfrm>
            <a:prstGeom prst="line">
              <a:avLst/>
            </a:prstGeom>
            <a:solidFill>
              <a:schemeClr val="accent2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/>
            <p:cNvCxnSpPr/>
            <p:nvPr/>
          </p:nvCxnSpPr>
          <p:spPr bwMode="auto">
            <a:xfrm flipV="1">
              <a:off x="1112837" y="304800"/>
              <a:ext cx="2154934" cy="358775"/>
            </a:xfrm>
            <a:prstGeom prst="line">
              <a:avLst/>
            </a:prstGeom>
            <a:solidFill>
              <a:schemeClr val="accent2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3" name="Group 92"/>
          <p:cNvGrpSpPr/>
          <p:nvPr/>
        </p:nvGrpSpPr>
        <p:grpSpPr>
          <a:xfrm>
            <a:off x="5653012" y="1253847"/>
            <a:ext cx="3451225" cy="1219203"/>
            <a:chOff x="5662612" y="1882772"/>
            <a:chExt cx="3451225" cy="1219203"/>
          </a:xfrm>
        </p:grpSpPr>
        <p:sp>
          <p:nvSpPr>
            <p:cNvPr id="94" name="Rectangle 2"/>
            <p:cNvSpPr txBox="1">
              <a:spLocks noChangeArrowheads="1"/>
            </p:cNvSpPr>
            <p:nvPr/>
          </p:nvSpPr>
          <p:spPr bwMode="auto">
            <a:xfrm>
              <a:off x="6082747" y="1882772"/>
              <a:ext cx="2514600" cy="381000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00" b="1" i="1" kern="0" dirty="0" smtClean="0">
                  <a:solidFill>
                    <a:schemeClr val="bg1"/>
                  </a:solidFill>
                  <a:latin typeface="Comic Sans MS"/>
                  <a:ea typeface="+mj-ea"/>
                  <a:cs typeface="+mj-cs"/>
                </a:rPr>
                <a:t>Flipping</a:t>
              </a:r>
              <a:r>
                <a:rPr kumimoji="0" lang="en-US" sz="1800" b="1" i="1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omic Sans MS"/>
                  <a:ea typeface="+mj-ea"/>
                  <a:cs typeface="+mj-cs"/>
                </a:rPr>
                <a:t>(T1) Rate</a:t>
              </a:r>
              <a:r>
                <a:rPr kumimoji="0" lang="en-US" sz="2400" b="1" i="1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omic Sans MS"/>
                  <a:ea typeface="+mj-ea"/>
                  <a:cs typeface="+mj-cs"/>
                </a:rPr>
                <a:t>:</a:t>
              </a:r>
              <a:endPara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/>
                <a:ea typeface="+mj-ea"/>
                <a:cs typeface="+mj-cs"/>
              </a:endParaRPr>
            </a:p>
          </p:txBody>
        </p:sp>
        <p:graphicFrame>
          <p:nvGraphicFramePr>
            <p:cNvPr id="95" name="Object 13"/>
            <p:cNvGraphicFramePr>
              <a:graphicFrameLocks noChangeAspect="1"/>
            </p:cNvGraphicFramePr>
            <p:nvPr/>
          </p:nvGraphicFramePr>
          <p:xfrm>
            <a:off x="5662612" y="2339975"/>
            <a:ext cx="3451225" cy="441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22139" name="Equation" r:id="rId28" imgW="1384300" imgH="241300" progId="Equation.3">
                    <p:embed/>
                  </p:oleObj>
                </mc:Choice>
                <mc:Fallback>
                  <p:oleObj name="Equation" r:id="rId28" imgW="1384300" imgH="2413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62612" y="2339975"/>
                          <a:ext cx="3451225" cy="4413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6" name="Rectangle 2"/>
            <p:cNvSpPr txBox="1">
              <a:spLocks noChangeArrowheads="1"/>
            </p:cNvSpPr>
            <p:nvPr/>
          </p:nvSpPr>
          <p:spPr bwMode="auto">
            <a:xfrm>
              <a:off x="5964230" y="2720975"/>
              <a:ext cx="2802490" cy="381000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i="1" kern="0" noProof="0" dirty="0" smtClean="0">
                  <a:solidFill>
                    <a:schemeClr val="bg1"/>
                  </a:solidFill>
                  <a:latin typeface="Comic Sans MS"/>
                  <a:ea typeface="+mj-ea"/>
                  <a:cs typeface="+mj-cs"/>
                </a:rPr>
                <a:t>+ Relative phase fluctuations</a:t>
              </a:r>
              <a:endPara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/>
                <a:ea typeface="+mj-ea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839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0437" y="495575"/>
            <a:ext cx="8816975" cy="360363"/>
          </a:xfrm>
        </p:spPr>
        <p:txBody>
          <a:bodyPr/>
          <a:lstStyle/>
          <a:p>
            <a:r>
              <a:rPr lang="de-DE" dirty="0" smtClean="0">
                <a:latin typeface="Comic Sans MS"/>
              </a:rPr>
              <a:t>Ramsey </a:t>
            </a:r>
            <a:r>
              <a:rPr lang="de-DE" dirty="0" err="1" smtClean="0">
                <a:latin typeface="Comic Sans MS"/>
              </a:rPr>
              <a:t>measurement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results</a:t>
            </a:r>
            <a:r>
              <a:rPr lang="de-DE" dirty="0" smtClean="0">
                <a:latin typeface="Comic Sans MS"/>
              </a:rPr>
              <a:t/>
            </a:r>
            <a:br>
              <a:rPr lang="de-DE" dirty="0" smtClean="0">
                <a:latin typeface="Comic Sans MS"/>
              </a:rPr>
            </a:br>
            <a:r>
              <a:rPr lang="de-DE" dirty="0">
                <a:latin typeface="Comic Sans MS"/>
              </a:rPr>
              <a:t/>
            </a:r>
            <a:br>
              <a:rPr lang="de-DE" dirty="0">
                <a:latin typeface="Comic Sans MS"/>
              </a:rPr>
            </a:br>
            <a:endParaRPr lang="de-DE" dirty="0">
              <a:latin typeface="Comic Sans M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Sussex</a:t>
            </a:r>
            <a:r>
              <a:rPr lang="de-DE" dirty="0" smtClean="0"/>
              <a:t> </a:t>
            </a:r>
            <a:r>
              <a:rPr lang="de-DE" dirty="0" smtClean="0"/>
              <a:t>I  </a:t>
            </a:r>
            <a:r>
              <a:rPr lang="de-DE" dirty="0" smtClean="0"/>
              <a:t>19.12.2013 </a:t>
            </a:r>
            <a:r>
              <a:rPr lang="de-DE" dirty="0" smtClean="0"/>
              <a:t>I Folie: </a:t>
            </a:r>
            <a:fld id="{FF1146A1-97AE-4BCE-8A46-8C7BB040F740}" type="slidenum">
              <a:rPr lang="de-DE" smtClean="0"/>
              <a:pPr/>
              <a:t>13</a:t>
            </a:fld>
            <a:endParaRPr lang="de-D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437" y="1485575"/>
            <a:ext cx="7605000" cy="3736940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 bwMode="auto">
          <a:xfrm>
            <a:off x="990437" y="5445575"/>
            <a:ext cx="7785000" cy="67536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dirty="0">
                <a:latin typeface="Comic Sans MS"/>
              </a:rPr>
              <a:t>N. </a:t>
            </a:r>
            <a:r>
              <a:rPr lang="de-DE" sz="1600" dirty="0" err="1" smtClean="0">
                <a:latin typeface="Comic Sans MS"/>
              </a:rPr>
              <a:t>Timoney</a:t>
            </a:r>
            <a:r>
              <a:rPr lang="de-DE" sz="1600" dirty="0" smtClean="0">
                <a:latin typeface="Comic Sans MS"/>
              </a:rPr>
              <a:t>, </a:t>
            </a:r>
            <a:r>
              <a:rPr lang="de-DE" sz="1600" dirty="0">
                <a:latin typeface="Comic Sans MS"/>
              </a:rPr>
              <a:t>I. </a:t>
            </a:r>
            <a:r>
              <a:rPr lang="de-DE" sz="1600" dirty="0" smtClean="0">
                <a:latin typeface="Comic Sans MS"/>
              </a:rPr>
              <a:t>Baumgart, </a:t>
            </a:r>
            <a:r>
              <a:rPr lang="de-DE" sz="1600" dirty="0">
                <a:latin typeface="Comic Sans MS"/>
              </a:rPr>
              <a:t>M. </a:t>
            </a:r>
            <a:r>
              <a:rPr lang="de-DE" sz="1600" dirty="0" err="1" smtClean="0">
                <a:latin typeface="Comic Sans MS"/>
              </a:rPr>
              <a:t>Johanning</a:t>
            </a:r>
            <a:r>
              <a:rPr lang="de-DE" sz="1600" dirty="0" smtClean="0">
                <a:latin typeface="Comic Sans MS"/>
              </a:rPr>
              <a:t>, </a:t>
            </a:r>
            <a:r>
              <a:rPr lang="de-DE" sz="1600" dirty="0">
                <a:latin typeface="Comic Sans MS"/>
              </a:rPr>
              <a:t>A. F. </a:t>
            </a:r>
            <a:r>
              <a:rPr lang="de-DE" sz="1600" dirty="0" err="1" smtClean="0">
                <a:latin typeface="Comic Sans MS"/>
              </a:rPr>
              <a:t>Varon</a:t>
            </a:r>
            <a:r>
              <a:rPr lang="de-DE" sz="1600" dirty="0" smtClean="0">
                <a:latin typeface="Comic Sans MS"/>
              </a:rPr>
              <a:t>, </a:t>
            </a:r>
            <a:r>
              <a:rPr lang="de-DE" sz="1600" dirty="0">
                <a:latin typeface="Comic Sans MS"/>
              </a:rPr>
              <a:t>M. B. </a:t>
            </a:r>
            <a:r>
              <a:rPr lang="de-DE" sz="1600" dirty="0" err="1" smtClean="0">
                <a:latin typeface="Comic Sans MS"/>
              </a:rPr>
              <a:t>Plenio</a:t>
            </a:r>
            <a:r>
              <a:rPr lang="de-DE" sz="1600" dirty="0" smtClean="0">
                <a:latin typeface="Comic Sans MS"/>
              </a:rPr>
              <a:t>, </a:t>
            </a:r>
            <a:r>
              <a:rPr lang="de-DE" sz="1600" dirty="0">
                <a:latin typeface="Comic Sans MS"/>
              </a:rPr>
              <a:t>A. </a:t>
            </a:r>
            <a:r>
              <a:rPr lang="de-DE" sz="1600" dirty="0" smtClean="0">
                <a:latin typeface="Comic Sans MS"/>
              </a:rPr>
              <a:t>Retzker </a:t>
            </a:r>
            <a:r>
              <a:rPr lang="de-DE" sz="1600" dirty="0">
                <a:latin typeface="Comic Sans MS"/>
              </a:rPr>
              <a:t>&amp; </a:t>
            </a:r>
            <a:r>
              <a:rPr lang="de-DE" sz="1600" dirty="0" err="1">
                <a:latin typeface="Comic Sans MS"/>
              </a:rPr>
              <a:t>Ch</a:t>
            </a:r>
            <a:r>
              <a:rPr lang="de-DE" sz="1600" dirty="0">
                <a:latin typeface="Comic Sans MS"/>
              </a:rPr>
              <a:t>. </a:t>
            </a:r>
            <a:r>
              <a:rPr lang="de-DE" sz="1600" dirty="0" smtClean="0">
                <a:latin typeface="Comic Sans MS"/>
              </a:rPr>
              <a:t>Wunderlich. Nature 476 (2011) </a:t>
            </a:r>
            <a:br>
              <a:rPr lang="de-DE" sz="1600" dirty="0" smtClean="0">
                <a:latin typeface="Comic Sans MS"/>
              </a:rPr>
            </a:br>
            <a:r>
              <a:rPr lang="de-DE" dirty="0" smtClean="0">
                <a:latin typeface="Comic Sans MS"/>
              </a:rPr>
              <a:t/>
            </a:r>
            <a:br>
              <a:rPr lang="de-DE" dirty="0" smtClean="0">
                <a:latin typeface="Comic Sans MS"/>
              </a:rPr>
            </a:br>
            <a:endParaRPr lang="de-DE" dirty="0"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725649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0437" y="495575"/>
            <a:ext cx="8816975" cy="360363"/>
          </a:xfrm>
        </p:spPr>
        <p:txBody>
          <a:bodyPr/>
          <a:lstStyle/>
          <a:p>
            <a:r>
              <a:rPr lang="de-DE" dirty="0" smtClean="0">
                <a:latin typeface="Comic Sans MS"/>
              </a:rPr>
              <a:t>Rabi </a:t>
            </a:r>
            <a:r>
              <a:rPr lang="de-DE" dirty="0" err="1" smtClean="0">
                <a:latin typeface="Comic Sans MS"/>
              </a:rPr>
              <a:t>Oscillation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of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the</a:t>
            </a:r>
            <a:r>
              <a:rPr lang="de-DE" dirty="0" smtClean="0">
                <a:latin typeface="Comic Sans MS"/>
              </a:rPr>
              <a:t> Sussex </a:t>
            </a:r>
            <a:r>
              <a:rPr lang="de-DE" dirty="0" err="1" smtClean="0">
                <a:latin typeface="Comic Sans MS"/>
              </a:rPr>
              <a:t>group</a:t>
            </a:r>
            <a:r>
              <a:rPr lang="de-DE" dirty="0" smtClean="0">
                <a:latin typeface="Comic Sans MS"/>
              </a:rPr>
              <a:t/>
            </a:r>
            <a:br>
              <a:rPr lang="de-DE" dirty="0" smtClean="0">
                <a:latin typeface="Comic Sans MS"/>
              </a:rPr>
            </a:br>
            <a:r>
              <a:rPr lang="de-DE" dirty="0">
                <a:latin typeface="Comic Sans MS"/>
              </a:rPr>
              <a:t/>
            </a:r>
            <a:br>
              <a:rPr lang="de-DE" dirty="0">
                <a:latin typeface="Comic Sans MS"/>
              </a:rPr>
            </a:br>
            <a:endParaRPr lang="de-DE" dirty="0">
              <a:latin typeface="Comic Sans M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Sussex</a:t>
            </a:r>
            <a:r>
              <a:rPr lang="de-DE" dirty="0" smtClean="0"/>
              <a:t> </a:t>
            </a:r>
            <a:r>
              <a:rPr lang="de-DE" dirty="0" smtClean="0"/>
              <a:t>I  </a:t>
            </a:r>
            <a:r>
              <a:rPr lang="de-DE" dirty="0" smtClean="0"/>
              <a:t>19.12.2013 </a:t>
            </a:r>
            <a:r>
              <a:rPr lang="de-DE" dirty="0" smtClean="0"/>
              <a:t>I Folie: </a:t>
            </a:r>
            <a:fld id="{FF1146A1-97AE-4BCE-8A46-8C7BB040F740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2025437" y="5355575"/>
            <a:ext cx="5985000" cy="67536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dirty="0">
                <a:latin typeface="Comic Sans MS"/>
              </a:rPr>
              <a:t>S. C. Webster</a:t>
            </a:r>
            <a:r>
              <a:rPr lang="de-DE" sz="1600" dirty="0" smtClean="0">
                <a:latin typeface="Comic Sans MS"/>
              </a:rPr>
              <a:t>, </a:t>
            </a:r>
            <a:r>
              <a:rPr lang="de-DE" sz="1600" dirty="0">
                <a:latin typeface="Comic Sans MS"/>
              </a:rPr>
              <a:t>S. </a:t>
            </a:r>
            <a:r>
              <a:rPr lang="de-DE" sz="1600" dirty="0" err="1">
                <a:latin typeface="Comic Sans MS"/>
              </a:rPr>
              <a:t>Weidt</a:t>
            </a:r>
            <a:r>
              <a:rPr lang="de-DE" sz="1600" dirty="0">
                <a:latin typeface="Comic Sans MS"/>
              </a:rPr>
              <a:t>, K. Lake, J. J. </a:t>
            </a:r>
            <a:r>
              <a:rPr lang="de-DE" sz="1600" dirty="0" err="1">
                <a:latin typeface="Comic Sans MS"/>
              </a:rPr>
              <a:t>McLoughlin</a:t>
            </a:r>
            <a:r>
              <a:rPr lang="de-DE" sz="1600" dirty="0">
                <a:latin typeface="Comic Sans MS"/>
              </a:rPr>
              <a:t>, </a:t>
            </a:r>
            <a:r>
              <a:rPr lang="de-DE" sz="1600" dirty="0" err="1">
                <a:latin typeface="Comic Sans MS"/>
              </a:rPr>
              <a:t>and</a:t>
            </a:r>
            <a:r>
              <a:rPr lang="de-DE" sz="1600" dirty="0">
                <a:latin typeface="Comic Sans MS"/>
              </a:rPr>
              <a:t> W. K. </a:t>
            </a:r>
            <a:r>
              <a:rPr lang="de-DE" sz="1600" dirty="0" err="1">
                <a:latin typeface="Comic Sans MS"/>
              </a:rPr>
              <a:t>Hensinger</a:t>
            </a:r>
            <a:r>
              <a:rPr lang="de-DE" sz="1600" dirty="0">
                <a:latin typeface="Comic Sans MS"/>
              </a:rPr>
              <a:t>. PRL 111, 140501 (2013)</a:t>
            </a:r>
            <a:r>
              <a:rPr lang="de-DE" sz="1600" dirty="0" smtClean="0">
                <a:latin typeface="Comic Sans MS"/>
              </a:rPr>
              <a:t/>
            </a:r>
            <a:br>
              <a:rPr lang="de-DE" sz="1600" dirty="0" smtClean="0">
                <a:latin typeface="Comic Sans MS"/>
              </a:rPr>
            </a:br>
            <a:r>
              <a:rPr lang="de-DE" dirty="0" smtClean="0">
                <a:latin typeface="Comic Sans MS"/>
              </a:rPr>
              <a:t/>
            </a:r>
            <a:br>
              <a:rPr lang="de-DE" dirty="0" smtClean="0">
                <a:latin typeface="Comic Sans MS"/>
              </a:rPr>
            </a:br>
            <a:endParaRPr lang="de-DE" dirty="0">
              <a:latin typeface="Comic Sans M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437" y="1305575"/>
            <a:ext cx="8722569" cy="34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402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438" y="405576"/>
            <a:ext cx="4500000" cy="360000"/>
          </a:xfrm>
        </p:spPr>
        <p:txBody>
          <a:bodyPr/>
          <a:lstStyle/>
          <a:p>
            <a:r>
              <a:rPr lang="de-DE" dirty="0" smtClean="0">
                <a:latin typeface="Comic Sans MS"/>
              </a:rPr>
              <a:t>Generalisation </a:t>
            </a:r>
            <a:r>
              <a:rPr lang="de-DE" dirty="0" err="1" smtClean="0">
                <a:latin typeface="Comic Sans MS"/>
              </a:rPr>
              <a:t>to</a:t>
            </a:r>
            <a:r>
              <a:rPr lang="de-DE" dirty="0" smtClean="0">
                <a:latin typeface="Comic Sans MS"/>
              </a:rPr>
              <a:t> N </a:t>
            </a:r>
            <a:r>
              <a:rPr lang="de-DE" dirty="0" err="1" smtClean="0">
                <a:latin typeface="Comic Sans MS"/>
              </a:rPr>
              <a:t>levels</a:t>
            </a:r>
            <a:endParaRPr lang="de-DE" dirty="0">
              <a:latin typeface="Comic Sans M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Sussex</a:t>
            </a:r>
            <a:r>
              <a:rPr lang="de-DE" dirty="0" smtClean="0"/>
              <a:t> </a:t>
            </a:r>
            <a:r>
              <a:rPr lang="de-DE" dirty="0" smtClean="0"/>
              <a:t>I  </a:t>
            </a:r>
            <a:r>
              <a:rPr lang="de-DE" dirty="0" smtClean="0"/>
              <a:t>19.12.2013 </a:t>
            </a:r>
            <a:r>
              <a:rPr lang="de-DE" dirty="0" smtClean="0"/>
              <a:t>I Folie: </a:t>
            </a:r>
            <a:fld id="{FF1146A1-97AE-4BCE-8A46-8C7BB040F740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46" name="TextBox 45"/>
          <p:cNvSpPr txBox="1"/>
          <p:nvPr/>
        </p:nvSpPr>
        <p:spPr>
          <a:xfrm>
            <a:off x="10548297" y="6129867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9" name="Titel 1"/>
          <p:cNvSpPr txBox="1">
            <a:spLocks/>
          </p:cNvSpPr>
          <p:nvPr/>
        </p:nvSpPr>
        <p:spPr bwMode="auto">
          <a:xfrm>
            <a:off x="180437" y="1125575"/>
            <a:ext cx="2475000" cy="360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dirty="0" smtClean="0">
                <a:latin typeface="Comic Sans MS"/>
              </a:rPr>
              <a:t>General </a:t>
            </a:r>
            <a:r>
              <a:rPr lang="de-DE" dirty="0" err="1" smtClean="0">
                <a:latin typeface="Comic Sans MS"/>
              </a:rPr>
              <a:t>conditions</a:t>
            </a:r>
            <a:r>
              <a:rPr lang="de-DE" dirty="0" smtClean="0">
                <a:latin typeface="Comic Sans MS"/>
              </a:rPr>
              <a:t>:</a:t>
            </a:r>
            <a:endParaRPr lang="de-DE" dirty="0">
              <a:latin typeface="Comic Sans MS"/>
            </a:endParaRPr>
          </a:p>
        </p:txBody>
      </p:sp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1875273"/>
              </p:ext>
            </p:extLst>
          </p:nvPr>
        </p:nvGraphicFramePr>
        <p:xfrm>
          <a:off x="2762566" y="1035575"/>
          <a:ext cx="1782871" cy="612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9611" name="Equation" r:id="rId3" imgW="939800" imgH="266700" progId="Equation.3">
                  <p:embed/>
                </p:oleObj>
              </mc:Choice>
              <mc:Fallback>
                <p:oleObj name="Equation" r:id="rId3" imgW="9398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2566" y="1035575"/>
                        <a:ext cx="1782871" cy="6120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itel 1"/>
          <p:cNvSpPr txBox="1">
            <a:spLocks/>
          </p:cNvSpPr>
          <p:nvPr/>
        </p:nvSpPr>
        <p:spPr bwMode="auto">
          <a:xfrm>
            <a:off x="4815437" y="1125575"/>
            <a:ext cx="1575000" cy="360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b="0" dirty="0" err="1">
                <a:latin typeface="Comic Sans MS"/>
              </a:rPr>
              <a:t>f</a:t>
            </a:r>
            <a:r>
              <a:rPr lang="de-DE" b="0" dirty="0" err="1" smtClean="0">
                <a:latin typeface="Comic Sans MS"/>
              </a:rPr>
              <a:t>or</a:t>
            </a:r>
            <a:r>
              <a:rPr lang="de-DE" b="0" dirty="0" smtClean="0">
                <a:latin typeface="Comic Sans MS"/>
              </a:rPr>
              <a:t> </a:t>
            </a:r>
            <a:r>
              <a:rPr lang="de-DE" b="0" dirty="0" err="1" smtClean="0">
                <a:latin typeface="Comic Sans MS"/>
              </a:rPr>
              <a:t>each</a:t>
            </a:r>
            <a:r>
              <a:rPr lang="de-DE" b="0" dirty="0" smtClean="0">
                <a:latin typeface="Comic Sans MS"/>
              </a:rPr>
              <a:t> </a:t>
            </a:r>
            <a:r>
              <a:rPr lang="de-DE" b="0" dirty="0" err="1" smtClean="0">
                <a:latin typeface="Comic Sans MS"/>
              </a:rPr>
              <a:t>i,j</a:t>
            </a:r>
            <a:endParaRPr lang="de-DE" b="0" dirty="0">
              <a:latin typeface="Comic Sans MS"/>
            </a:endParaRPr>
          </a:p>
        </p:txBody>
      </p:sp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2959750"/>
              </p:ext>
            </p:extLst>
          </p:nvPr>
        </p:nvGraphicFramePr>
        <p:xfrm>
          <a:off x="2916788" y="1892238"/>
          <a:ext cx="134937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9612" name="Equation" r:id="rId5" imgW="711200" imgH="241300" progId="Equation.3">
                  <p:embed/>
                </p:oleObj>
              </mc:Choice>
              <mc:Fallback>
                <p:oleObj name="Equation" r:id="rId5" imgW="7112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788" y="1892238"/>
                        <a:ext cx="1349375" cy="5524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Titel 1"/>
          <p:cNvSpPr txBox="1">
            <a:spLocks/>
          </p:cNvSpPr>
          <p:nvPr/>
        </p:nvSpPr>
        <p:spPr bwMode="auto">
          <a:xfrm>
            <a:off x="4815437" y="1935575"/>
            <a:ext cx="1575000" cy="360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b="0" dirty="0" err="1">
                <a:latin typeface="Comic Sans MS"/>
              </a:rPr>
              <a:t>f</a:t>
            </a:r>
            <a:r>
              <a:rPr lang="de-DE" b="0" dirty="0" err="1" smtClean="0">
                <a:latin typeface="Comic Sans MS"/>
              </a:rPr>
              <a:t>or</a:t>
            </a:r>
            <a:r>
              <a:rPr lang="de-DE" b="0" dirty="0" smtClean="0">
                <a:latin typeface="Comic Sans MS"/>
              </a:rPr>
              <a:t> </a:t>
            </a:r>
            <a:r>
              <a:rPr lang="de-DE" b="0" dirty="0" err="1" smtClean="0">
                <a:latin typeface="Comic Sans MS"/>
              </a:rPr>
              <a:t>each</a:t>
            </a:r>
            <a:r>
              <a:rPr lang="de-DE" b="0" dirty="0" smtClean="0">
                <a:latin typeface="Comic Sans MS"/>
              </a:rPr>
              <a:t> i</a:t>
            </a:r>
            <a:endParaRPr lang="de-DE" b="0" dirty="0">
              <a:latin typeface="Comic Sans MS"/>
            </a:endParaRPr>
          </a:p>
        </p:txBody>
      </p:sp>
      <p:sp>
        <p:nvSpPr>
          <p:cNvPr id="55" name="Titel 1"/>
          <p:cNvSpPr txBox="1">
            <a:spLocks/>
          </p:cNvSpPr>
          <p:nvPr/>
        </p:nvSpPr>
        <p:spPr bwMode="auto">
          <a:xfrm>
            <a:off x="6615437" y="945575"/>
            <a:ext cx="2520000" cy="720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b="0" dirty="0" err="1" smtClean="0">
                <a:latin typeface="Comic Sans MS"/>
              </a:rPr>
              <a:t>Robustness</a:t>
            </a:r>
            <a:r>
              <a:rPr lang="de-DE" b="0" dirty="0" smtClean="0">
                <a:latin typeface="Comic Sans MS"/>
              </a:rPr>
              <a:t> </a:t>
            </a:r>
            <a:r>
              <a:rPr lang="de-DE" b="0" dirty="0" err="1" smtClean="0">
                <a:latin typeface="Comic Sans MS"/>
              </a:rPr>
              <a:t>to</a:t>
            </a:r>
            <a:r>
              <a:rPr lang="de-DE" b="0" dirty="0" smtClean="0">
                <a:latin typeface="Comic Sans MS"/>
              </a:rPr>
              <a:t> </a:t>
            </a:r>
            <a:r>
              <a:rPr lang="de-DE" b="0" dirty="0" err="1" smtClean="0">
                <a:latin typeface="Comic Sans MS"/>
              </a:rPr>
              <a:t>external</a:t>
            </a:r>
            <a:r>
              <a:rPr lang="de-DE" b="0" dirty="0" smtClean="0">
                <a:latin typeface="Comic Sans MS"/>
              </a:rPr>
              <a:t> </a:t>
            </a:r>
            <a:r>
              <a:rPr lang="de-DE" b="0" dirty="0" err="1" smtClean="0">
                <a:latin typeface="Comic Sans MS"/>
              </a:rPr>
              <a:t>noise</a:t>
            </a:r>
            <a:endParaRPr lang="de-DE" b="0" dirty="0">
              <a:latin typeface="Comic Sans MS"/>
            </a:endParaRPr>
          </a:p>
        </p:txBody>
      </p:sp>
      <p:sp>
        <p:nvSpPr>
          <p:cNvPr id="56" name="Titel 1"/>
          <p:cNvSpPr txBox="1">
            <a:spLocks/>
          </p:cNvSpPr>
          <p:nvPr/>
        </p:nvSpPr>
        <p:spPr bwMode="auto">
          <a:xfrm>
            <a:off x="6570437" y="1755575"/>
            <a:ext cx="2520000" cy="720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b="0" dirty="0" err="1" smtClean="0">
                <a:latin typeface="Comic Sans MS"/>
              </a:rPr>
              <a:t>Robustness</a:t>
            </a:r>
            <a:r>
              <a:rPr lang="de-DE" b="0" dirty="0" smtClean="0">
                <a:latin typeface="Comic Sans MS"/>
              </a:rPr>
              <a:t> </a:t>
            </a:r>
            <a:r>
              <a:rPr lang="de-DE" b="0" dirty="0" err="1" smtClean="0">
                <a:latin typeface="Comic Sans MS"/>
              </a:rPr>
              <a:t>to</a:t>
            </a:r>
            <a:r>
              <a:rPr lang="de-DE" b="0" dirty="0" smtClean="0">
                <a:latin typeface="Comic Sans MS"/>
              </a:rPr>
              <a:t> </a:t>
            </a:r>
            <a:r>
              <a:rPr lang="de-DE" b="0" dirty="0" err="1" smtClean="0">
                <a:latin typeface="Comic Sans MS"/>
              </a:rPr>
              <a:t>control</a:t>
            </a:r>
            <a:r>
              <a:rPr lang="de-DE" b="0" dirty="0" smtClean="0">
                <a:latin typeface="Comic Sans MS"/>
              </a:rPr>
              <a:t> </a:t>
            </a:r>
            <a:r>
              <a:rPr lang="de-DE" b="0" dirty="0" err="1" smtClean="0">
                <a:latin typeface="Comic Sans MS"/>
              </a:rPr>
              <a:t>noise</a:t>
            </a:r>
            <a:endParaRPr lang="de-DE" b="0" dirty="0">
              <a:latin typeface="Comic Sans MS"/>
            </a:endParaRPr>
          </a:p>
        </p:txBody>
      </p:sp>
      <p:sp>
        <p:nvSpPr>
          <p:cNvPr id="57" name="Titel 1"/>
          <p:cNvSpPr txBox="1">
            <a:spLocks/>
          </p:cNvSpPr>
          <p:nvPr/>
        </p:nvSpPr>
        <p:spPr bwMode="auto">
          <a:xfrm>
            <a:off x="1710437" y="5895575"/>
            <a:ext cx="6435000" cy="360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0" dirty="0">
                <a:latin typeface="Comic Sans MS"/>
              </a:rPr>
              <a:t>N. </a:t>
            </a:r>
            <a:r>
              <a:rPr lang="de-DE" sz="1600" b="0" dirty="0" err="1">
                <a:latin typeface="Comic Sans MS"/>
              </a:rPr>
              <a:t>Aharon</a:t>
            </a:r>
            <a:r>
              <a:rPr lang="de-DE" sz="1600" b="0" dirty="0" smtClean="0">
                <a:latin typeface="Comic Sans MS"/>
              </a:rPr>
              <a:t>, </a:t>
            </a:r>
            <a:r>
              <a:rPr lang="de-DE" sz="1600" b="0" dirty="0">
                <a:latin typeface="Comic Sans MS"/>
              </a:rPr>
              <a:t>M. </a:t>
            </a:r>
            <a:r>
              <a:rPr lang="de-DE" sz="1600" b="0" dirty="0" err="1">
                <a:latin typeface="Comic Sans MS"/>
              </a:rPr>
              <a:t>Drewsen</a:t>
            </a:r>
            <a:r>
              <a:rPr lang="de-DE" sz="1600" b="0" dirty="0" smtClean="0">
                <a:latin typeface="Comic Sans MS"/>
              </a:rPr>
              <a:t>, </a:t>
            </a:r>
            <a:r>
              <a:rPr lang="de-DE" sz="1600" b="0" dirty="0" err="1">
                <a:latin typeface="Comic Sans MS"/>
              </a:rPr>
              <a:t>and</a:t>
            </a:r>
            <a:r>
              <a:rPr lang="de-DE" sz="1600" b="0" dirty="0">
                <a:latin typeface="Comic Sans MS"/>
              </a:rPr>
              <a:t> A. Retzker, PRL 111, 230507 (2013)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590637" y="2475575"/>
            <a:ext cx="8274800" cy="3244125"/>
            <a:chOff x="135437" y="2475575"/>
            <a:chExt cx="8274800" cy="324412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55437" y="2475575"/>
              <a:ext cx="6654800" cy="3244125"/>
            </a:xfrm>
            <a:prstGeom prst="rect">
              <a:avLst/>
            </a:prstGeom>
          </p:spPr>
        </p:pic>
        <p:sp>
          <p:nvSpPr>
            <p:cNvPr id="58" name="Titel 1"/>
            <p:cNvSpPr txBox="1">
              <a:spLocks/>
            </p:cNvSpPr>
            <p:nvPr/>
          </p:nvSpPr>
          <p:spPr bwMode="auto">
            <a:xfrm>
              <a:off x="135437" y="3330575"/>
              <a:ext cx="1215000" cy="1575000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de-DE" b="0" dirty="0">
                  <a:latin typeface="Comic Sans MS"/>
                </a:rPr>
                <a:t>Level </a:t>
              </a:r>
              <a:r>
                <a:rPr lang="de-DE" b="0" dirty="0" err="1">
                  <a:latin typeface="Comic Sans MS"/>
                </a:rPr>
                <a:t>structure</a:t>
              </a:r>
              <a:r>
                <a:rPr lang="de-DE" b="0" dirty="0">
                  <a:latin typeface="Comic Sans MS"/>
                </a:rPr>
                <a:t> </a:t>
              </a:r>
              <a:r>
                <a:rPr lang="de-DE" b="0" dirty="0" err="1">
                  <a:latin typeface="Comic Sans MS"/>
                </a:rPr>
                <a:t>of</a:t>
              </a:r>
              <a:r>
                <a:rPr lang="de-DE" b="0" dirty="0">
                  <a:latin typeface="Comic Sans MS"/>
                </a:rPr>
                <a:t> </a:t>
              </a:r>
              <a:r>
                <a:rPr lang="de-DE" b="0" dirty="0" err="1">
                  <a:latin typeface="Comic Sans MS"/>
                </a:rPr>
                <a:t>the</a:t>
              </a:r>
              <a:r>
                <a:rPr lang="de-DE" b="0" dirty="0">
                  <a:latin typeface="Comic Sans MS"/>
                </a:rPr>
                <a:t> </a:t>
              </a:r>
              <a:r>
                <a:rPr lang="de-DE" b="0" dirty="0" err="1">
                  <a:latin typeface="Comic Sans MS"/>
                </a:rPr>
                <a:t>calcium</a:t>
              </a:r>
              <a:r>
                <a:rPr lang="de-DE" b="0" dirty="0">
                  <a:latin typeface="Comic Sans MS"/>
                </a:rPr>
                <a:t> </a:t>
              </a:r>
              <a:r>
                <a:rPr lang="de-DE" b="0" dirty="0" err="1" smtClean="0">
                  <a:latin typeface="Comic Sans MS"/>
                </a:rPr>
                <a:t>ion</a:t>
              </a:r>
              <a:r>
                <a:rPr lang="de-DE" b="0" dirty="0" smtClean="0">
                  <a:latin typeface="Comic Sans MS"/>
                </a:rPr>
                <a:t>.</a:t>
              </a:r>
              <a:endParaRPr lang="de-DE" b="0" dirty="0">
                <a:latin typeface="Comic Sans M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5116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438" y="405576"/>
            <a:ext cx="4500000" cy="360000"/>
          </a:xfrm>
        </p:spPr>
        <p:txBody>
          <a:bodyPr/>
          <a:lstStyle/>
          <a:p>
            <a:r>
              <a:rPr lang="de-DE" dirty="0" smtClean="0">
                <a:latin typeface="Comic Sans MS"/>
              </a:rPr>
              <a:t>Generalisation </a:t>
            </a:r>
            <a:r>
              <a:rPr lang="de-DE" dirty="0" err="1" smtClean="0">
                <a:latin typeface="Comic Sans MS"/>
              </a:rPr>
              <a:t>to</a:t>
            </a:r>
            <a:r>
              <a:rPr lang="de-DE" dirty="0" smtClean="0">
                <a:latin typeface="Comic Sans MS"/>
              </a:rPr>
              <a:t> N </a:t>
            </a:r>
            <a:r>
              <a:rPr lang="de-DE" dirty="0" err="1" smtClean="0">
                <a:latin typeface="Comic Sans MS"/>
              </a:rPr>
              <a:t>levels</a:t>
            </a:r>
            <a:endParaRPr lang="de-DE" dirty="0">
              <a:latin typeface="Comic Sans M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Sussex</a:t>
            </a:r>
            <a:r>
              <a:rPr lang="de-DE" dirty="0" smtClean="0"/>
              <a:t> </a:t>
            </a:r>
            <a:r>
              <a:rPr lang="de-DE" dirty="0" smtClean="0"/>
              <a:t>I  </a:t>
            </a:r>
            <a:r>
              <a:rPr lang="de-DE" dirty="0" smtClean="0"/>
              <a:t>19.12.2013 </a:t>
            </a:r>
            <a:r>
              <a:rPr lang="de-DE" dirty="0" smtClean="0"/>
              <a:t>I Folie: </a:t>
            </a:r>
            <a:fld id="{FF1146A1-97AE-4BCE-8A46-8C7BB040F740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46" name="TextBox 45"/>
          <p:cNvSpPr txBox="1"/>
          <p:nvPr/>
        </p:nvSpPr>
        <p:spPr>
          <a:xfrm>
            <a:off x="10548297" y="6129867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437" y="990575"/>
            <a:ext cx="7455184" cy="4400325"/>
          </a:xfrm>
          <a:prstGeom prst="rect">
            <a:avLst/>
          </a:prstGeom>
        </p:spPr>
      </p:pic>
      <p:sp>
        <p:nvSpPr>
          <p:cNvPr id="14" name="Titel 1"/>
          <p:cNvSpPr txBox="1">
            <a:spLocks/>
          </p:cNvSpPr>
          <p:nvPr/>
        </p:nvSpPr>
        <p:spPr bwMode="auto">
          <a:xfrm>
            <a:off x="1710437" y="5850575"/>
            <a:ext cx="6435000" cy="360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0" dirty="0">
                <a:latin typeface="Comic Sans MS"/>
              </a:rPr>
              <a:t>N. </a:t>
            </a:r>
            <a:r>
              <a:rPr lang="de-DE" sz="1600" b="0" dirty="0" err="1">
                <a:latin typeface="Comic Sans MS"/>
              </a:rPr>
              <a:t>Aharon</a:t>
            </a:r>
            <a:r>
              <a:rPr lang="de-DE" sz="1600" b="0" dirty="0" smtClean="0">
                <a:latin typeface="Comic Sans MS"/>
              </a:rPr>
              <a:t>, </a:t>
            </a:r>
            <a:r>
              <a:rPr lang="de-DE" sz="1600" b="0" dirty="0">
                <a:latin typeface="Comic Sans MS"/>
              </a:rPr>
              <a:t>M. </a:t>
            </a:r>
            <a:r>
              <a:rPr lang="de-DE" sz="1600" b="0" dirty="0" err="1">
                <a:latin typeface="Comic Sans MS"/>
              </a:rPr>
              <a:t>Drewsen</a:t>
            </a:r>
            <a:r>
              <a:rPr lang="de-DE" sz="1600" b="0" dirty="0" smtClean="0">
                <a:latin typeface="Comic Sans MS"/>
              </a:rPr>
              <a:t>, </a:t>
            </a:r>
            <a:r>
              <a:rPr lang="de-DE" sz="1600" b="0" dirty="0" err="1">
                <a:latin typeface="Comic Sans MS"/>
              </a:rPr>
              <a:t>and</a:t>
            </a:r>
            <a:r>
              <a:rPr lang="de-DE" sz="1600" b="0" dirty="0">
                <a:latin typeface="Comic Sans MS"/>
              </a:rPr>
              <a:t> A. Retzker, PRL 111, 230507 (2013)</a:t>
            </a:r>
          </a:p>
        </p:txBody>
      </p:sp>
    </p:spTree>
    <p:extLst>
      <p:ext uri="{BB962C8B-B14F-4D97-AF65-F5344CB8AC3E}">
        <p14:creationId xmlns:p14="http://schemas.microsoft.com/office/powerpoint/2010/main" val="1353540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312" y="1063625"/>
            <a:ext cx="5956300" cy="4533900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273462" y="495575"/>
            <a:ext cx="8816975" cy="360363"/>
          </a:xfrm>
        </p:spPr>
        <p:txBody>
          <a:bodyPr/>
          <a:lstStyle/>
          <a:p>
            <a:r>
              <a:rPr lang="de-DE" dirty="0" err="1" smtClean="0">
                <a:latin typeface="Comic Sans MS"/>
              </a:rPr>
              <a:t>The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Boulder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Scheme</a:t>
            </a:r>
            <a:endParaRPr lang="de-DE" dirty="0">
              <a:latin typeface="Comic Sans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06062" y="5488999"/>
            <a:ext cx="464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/>
              </a:rPr>
              <a:t>C. </a:t>
            </a:r>
            <a:r>
              <a:rPr lang="en-US" dirty="0" err="1" smtClean="0">
                <a:latin typeface="Comic Sans MS"/>
              </a:rPr>
              <a:t>Ospelkaus</a:t>
            </a:r>
            <a:r>
              <a:rPr lang="en-US" dirty="0" smtClean="0">
                <a:latin typeface="Comic Sans MS"/>
              </a:rPr>
              <a:t>, et. al., PRL 101, 090502  (2008)</a:t>
            </a:r>
          </a:p>
          <a:p>
            <a:r>
              <a:rPr lang="en-US" dirty="0" smtClean="0">
                <a:latin typeface="Comic Sans MS"/>
              </a:rPr>
              <a:t>C. </a:t>
            </a:r>
            <a:r>
              <a:rPr lang="en-US" dirty="0" err="1" smtClean="0">
                <a:latin typeface="Comic Sans MS"/>
              </a:rPr>
              <a:t>Ospelkaus</a:t>
            </a:r>
            <a:r>
              <a:rPr lang="en-US" dirty="0" smtClean="0">
                <a:latin typeface="Comic Sans MS"/>
              </a:rPr>
              <a:t>, et. al., Nature 476, 181  (2011)</a:t>
            </a:r>
          </a:p>
        </p:txBody>
      </p:sp>
    </p:spTree>
    <p:extLst>
      <p:ext uri="{BB962C8B-B14F-4D97-AF65-F5344CB8AC3E}">
        <p14:creationId xmlns:p14="http://schemas.microsoft.com/office/powerpoint/2010/main" val="36669202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5437" y="1567616"/>
            <a:ext cx="3985863" cy="405795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55437" y="5782021"/>
            <a:ext cx="423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/>
              </a:rPr>
              <a:t>D.P.L </a:t>
            </a:r>
            <a:r>
              <a:rPr lang="en-US" dirty="0" err="1">
                <a:latin typeface="Comic Sans MS"/>
              </a:rPr>
              <a:t>A</a:t>
            </a:r>
            <a:r>
              <a:rPr lang="en-US" dirty="0" err="1" smtClean="0">
                <a:latin typeface="Comic Sans MS"/>
              </a:rPr>
              <a:t>ude</a:t>
            </a:r>
            <a:r>
              <a:rPr lang="en-US" dirty="0" smtClean="0">
                <a:latin typeface="Comic Sans MS"/>
              </a:rPr>
              <a:t> </a:t>
            </a:r>
            <a:r>
              <a:rPr lang="en-US" dirty="0" err="1" smtClean="0">
                <a:latin typeface="Comic Sans MS"/>
              </a:rPr>
              <a:t>Craik</a:t>
            </a:r>
            <a:r>
              <a:rPr lang="en-US" dirty="0" smtClean="0">
                <a:latin typeface="Comic Sans MS"/>
              </a:rPr>
              <a:t>, et al., </a:t>
            </a:r>
            <a:r>
              <a:rPr lang="en-US" dirty="0" err="1" smtClean="0">
                <a:latin typeface="Comic Sans MS"/>
              </a:rPr>
              <a:t>arxiv</a:t>
            </a:r>
            <a:r>
              <a:rPr lang="en-US" dirty="0" smtClean="0">
                <a:latin typeface="Comic Sans MS"/>
              </a:rPr>
              <a:t>: 1308.2078</a:t>
            </a:r>
            <a:endParaRPr lang="en-US" dirty="0" smtClean="0">
              <a:latin typeface="Comic Sans MS"/>
            </a:endParaRPr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35437" y="450575"/>
            <a:ext cx="8816975" cy="360363"/>
          </a:xfrm>
        </p:spPr>
        <p:txBody>
          <a:bodyPr/>
          <a:lstStyle/>
          <a:p>
            <a:r>
              <a:rPr lang="de-DE" dirty="0" smtClean="0">
                <a:latin typeface="Comic Sans MS"/>
              </a:rPr>
              <a:t>Oxford </a:t>
            </a:r>
            <a:r>
              <a:rPr lang="de-DE" dirty="0" err="1" smtClean="0">
                <a:latin typeface="Comic Sans MS"/>
              </a:rPr>
              <a:t>group</a:t>
            </a:r>
            <a:endParaRPr lang="de-DE" dirty="0"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81269608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el 1"/>
          <p:cNvSpPr>
            <a:spLocks noGrp="1"/>
          </p:cNvSpPr>
          <p:nvPr>
            <p:ph type="title"/>
          </p:nvPr>
        </p:nvSpPr>
        <p:spPr>
          <a:xfrm>
            <a:off x="135437" y="495575"/>
            <a:ext cx="1980000" cy="405000"/>
          </a:xfrm>
        </p:spPr>
        <p:txBody>
          <a:bodyPr/>
          <a:lstStyle/>
          <a:p>
            <a:pPr lvl="0" rtl="1">
              <a:defRPr/>
            </a:pPr>
            <a:r>
              <a:rPr lang="en-US" i="1" dirty="0" err="1" smtClean="0">
                <a:latin typeface="Comic Sans MS"/>
              </a:rPr>
              <a:t>Magnetometry</a:t>
            </a:r>
            <a:r>
              <a:rPr lang="en-US" i="1" dirty="0" smtClean="0">
                <a:latin typeface="Comic Sans MS"/>
              </a:rPr>
              <a:t> </a:t>
            </a:r>
            <a:endParaRPr lang="en-US" i="1" dirty="0">
              <a:latin typeface="Comic Sans MS"/>
            </a:endParaRPr>
          </a:p>
        </p:txBody>
      </p:sp>
      <p:sp>
        <p:nvSpPr>
          <p:cNvPr id="21" name="Titel 1"/>
          <p:cNvSpPr txBox="1">
            <a:spLocks/>
          </p:cNvSpPr>
          <p:nvPr/>
        </p:nvSpPr>
        <p:spPr bwMode="auto">
          <a:xfrm>
            <a:off x="90437" y="1035575"/>
            <a:ext cx="5535000" cy="675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rtl="1">
              <a:defRPr/>
            </a:pPr>
            <a:r>
              <a:rPr lang="en-US" i="1" dirty="0" smtClean="0">
                <a:latin typeface="Comic Sans MS"/>
              </a:rPr>
              <a:t>locking the signal to the frequency of the pulses(Rabi frequency)</a:t>
            </a:r>
            <a:endParaRPr lang="en-US" i="1" dirty="0">
              <a:latin typeface="Comic Sans MS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55437" y="1890575"/>
            <a:ext cx="2790000" cy="3060000"/>
            <a:chOff x="6570437" y="1890575"/>
            <a:chExt cx="2790000" cy="30600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70437" y="1890575"/>
              <a:ext cx="2790000" cy="1326111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31894" y="3411000"/>
              <a:ext cx="2628543" cy="1539575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4955547" y="3105575"/>
            <a:ext cx="3909890" cy="1116519"/>
            <a:chOff x="4325547" y="3834056"/>
            <a:chExt cx="3909890" cy="1116519"/>
          </a:xfrm>
        </p:grpSpPr>
        <p:sp>
          <p:nvSpPr>
            <p:cNvPr id="22" name="Titel 1"/>
            <p:cNvSpPr txBox="1">
              <a:spLocks/>
            </p:cNvSpPr>
            <p:nvPr/>
          </p:nvSpPr>
          <p:spPr bwMode="auto">
            <a:xfrm>
              <a:off x="4905437" y="4590575"/>
              <a:ext cx="3105438" cy="360000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de-DE" sz="1600" b="0" dirty="0" err="1" smtClean="0">
                  <a:latin typeface="Comic Sans MS"/>
                </a:rPr>
                <a:t>Kotler</a:t>
              </a:r>
              <a:r>
                <a:rPr lang="de-DE" sz="1600" b="0" dirty="0" smtClean="0">
                  <a:latin typeface="Comic Sans MS"/>
                </a:rPr>
                <a:t> et al., Nature, 473 (2011)</a:t>
              </a:r>
              <a:endParaRPr lang="de-DE" sz="1600" b="0" dirty="0">
                <a:latin typeface="Comic Sans MS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25547" y="3834056"/>
              <a:ext cx="3909890" cy="4403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208511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el 1"/>
          <p:cNvSpPr>
            <a:spLocks noGrp="1"/>
          </p:cNvSpPr>
          <p:nvPr>
            <p:ph type="title"/>
          </p:nvPr>
        </p:nvSpPr>
        <p:spPr>
          <a:xfrm>
            <a:off x="135437" y="495575"/>
            <a:ext cx="1980000" cy="405000"/>
          </a:xfrm>
        </p:spPr>
        <p:txBody>
          <a:bodyPr/>
          <a:lstStyle/>
          <a:p>
            <a:pPr lvl="0" rtl="1">
              <a:defRPr/>
            </a:pPr>
            <a:r>
              <a:rPr lang="en-US" i="1" dirty="0" err="1" smtClean="0">
                <a:latin typeface="Comic Sans MS"/>
              </a:rPr>
              <a:t>Magnetometry</a:t>
            </a:r>
            <a:r>
              <a:rPr lang="en-US" i="1" dirty="0" smtClean="0">
                <a:latin typeface="Comic Sans MS"/>
              </a:rPr>
              <a:t> </a:t>
            </a:r>
            <a:endParaRPr lang="en-US" i="1" dirty="0">
              <a:latin typeface="Comic Sans M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700" y="1350575"/>
            <a:ext cx="5975098" cy="4374625"/>
          </a:xfrm>
          <a:prstGeom prst="rect">
            <a:avLst/>
          </a:prstGeom>
        </p:spPr>
      </p:pic>
      <p:sp>
        <p:nvSpPr>
          <p:cNvPr id="21" name="Titel 1"/>
          <p:cNvSpPr txBox="1">
            <a:spLocks/>
          </p:cNvSpPr>
          <p:nvPr/>
        </p:nvSpPr>
        <p:spPr bwMode="auto">
          <a:xfrm>
            <a:off x="90437" y="1035575"/>
            <a:ext cx="6615000" cy="495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rtl="1">
              <a:defRPr/>
            </a:pPr>
            <a:r>
              <a:rPr lang="en-US" i="1" dirty="0" smtClean="0">
                <a:latin typeface="Comic Sans MS"/>
              </a:rPr>
              <a:t>locking to the frequency and not the Rabi frequency</a:t>
            </a:r>
            <a:endParaRPr lang="en-US" i="1" dirty="0">
              <a:latin typeface="Comic Sans MS"/>
            </a:endParaRPr>
          </a:p>
        </p:txBody>
      </p:sp>
      <p:sp>
        <p:nvSpPr>
          <p:cNvPr id="22" name="Titel 1"/>
          <p:cNvSpPr txBox="1">
            <a:spLocks/>
          </p:cNvSpPr>
          <p:nvPr/>
        </p:nvSpPr>
        <p:spPr bwMode="auto">
          <a:xfrm>
            <a:off x="944999" y="5940575"/>
            <a:ext cx="8190438" cy="495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0" dirty="0">
                <a:latin typeface="Comic Sans MS"/>
              </a:rPr>
              <a:t>I. Baumgart</a:t>
            </a:r>
            <a:r>
              <a:rPr lang="de-DE" sz="1600" b="0" dirty="0" smtClean="0">
                <a:latin typeface="Comic Sans MS"/>
              </a:rPr>
              <a:t>, </a:t>
            </a:r>
            <a:r>
              <a:rPr lang="de-DE" sz="1600" b="0" dirty="0">
                <a:latin typeface="Comic Sans MS"/>
              </a:rPr>
              <a:t>J.-M. Cai</a:t>
            </a:r>
            <a:r>
              <a:rPr lang="de-DE" sz="1600" b="0" dirty="0" smtClean="0">
                <a:latin typeface="Comic Sans MS"/>
              </a:rPr>
              <a:t>, </a:t>
            </a:r>
            <a:r>
              <a:rPr lang="de-DE" sz="1600" b="0" dirty="0">
                <a:latin typeface="Comic Sans MS"/>
              </a:rPr>
              <a:t>A. Retzker</a:t>
            </a:r>
            <a:r>
              <a:rPr lang="de-DE" sz="1600" b="0" dirty="0" smtClean="0">
                <a:latin typeface="Comic Sans MS"/>
              </a:rPr>
              <a:t>, </a:t>
            </a:r>
            <a:r>
              <a:rPr lang="de-DE" sz="1600" b="0" dirty="0">
                <a:latin typeface="Comic Sans MS"/>
              </a:rPr>
              <a:t>M. </a:t>
            </a:r>
            <a:r>
              <a:rPr lang="de-DE" sz="1600" b="0" dirty="0" err="1">
                <a:latin typeface="Comic Sans MS"/>
              </a:rPr>
              <a:t>Plenio</a:t>
            </a:r>
            <a:r>
              <a:rPr lang="de-DE" sz="1600" b="0" dirty="0" smtClean="0">
                <a:latin typeface="Comic Sans MS"/>
              </a:rPr>
              <a:t>, </a:t>
            </a:r>
            <a:r>
              <a:rPr lang="de-DE" sz="1600" b="0" dirty="0" err="1">
                <a:latin typeface="Comic Sans MS"/>
              </a:rPr>
              <a:t>and</a:t>
            </a:r>
            <a:r>
              <a:rPr lang="de-DE" sz="1600" b="0" dirty="0">
                <a:latin typeface="Comic Sans MS"/>
              </a:rPr>
              <a:t> </a:t>
            </a:r>
            <a:r>
              <a:rPr lang="de-DE" sz="1600" b="0" dirty="0" err="1">
                <a:latin typeface="Comic Sans MS"/>
              </a:rPr>
              <a:t>Ch</a:t>
            </a:r>
            <a:r>
              <a:rPr lang="de-DE" sz="1600" b="0" dirty="0">
                <a:latin typeface="Comic Sans MS"/>
              </a:rPr>
              <a:t>. </a:t>
            </a:r>
            <a:r>
              <a:rPr lang="de-DE" sz="1600" b="0" dirty="0" smtClean="0">
                <a:latin typeface="Comic Sans MS"/>
              </a:rPr>
              <a:t>Wunderlich, </a:t>
            </a:r>
            <a:r>
              <a:rPr lang="de-DE" sz="1600" b="0" dirty="0">
                <a:latin typeface="Comic Sans MS"/>
              </a:rPr>
              <a:t>In </a:t>
            </a:r>
            <a:r>
              <a:rPr lang="de-DE" sz="1600" b="0" dirty="0" err="1">
                <a:latin typeface="Comic Sans MS"/>
              </a:rPr>
              <a:t>preparation</a:t>
            </a:r>
            <a:endParaRPr lang="de-DE" sz="1600" b="0" dirty="0"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91000291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el 1"/>
          <p:cNvSpPr>
            <a:spLocks noGrp="1"/>
          </p:cNvSpPr>
          <p:nvPr>
            <p:ph type="title"/>
          </p:nvPr>
        </p:nvSpPr>
        <p:spPr>
          <a:xfrm>
            <a:off x="135437" y="495575"/>
            <a:ext cx="1980000" cy="405000"/>
          </a:xfrm>
        </p:spPr>
        <p:txBody>
          <a:bodyPr/>
          <a:lstStyle/>
          <a:p>
            <a:pPr lvl="0" rtl="1">
              <a:defRPr/>
            </a:pPr>
            <a:r>
              <a:rPr lang="en-US" i="1" dirty="0" err="1" smtClean="0">
                <a:latin typeface="Comic Sans MS"/>
              </a:rPr>
              <a:t>Magnetometry</a:t>
            </a:r>
            <a:r>
              <a:rPr lang="en-US" i="1" dirty="0" smtClean="0">
                <a:latin typeface="Comic Sans MS"/>
              </a:rPr>
              <a:t> </a:t>
            </a:r>
            <a:endParaRPr lang="en-US" i="1" dirty="0">
              <a:latin typeface="Comic Sans M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6800" y="1221606"/>
            <a:ext cx="4718637" cy="3188969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 bwMode="auto">
          <a:xfrm>
            <a:off x="1079999" y="5895575"/>
            <a:ext cx="8190438" cy="495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0" dirty="0">
                <a:latin typeface="Comic Sans MS"/>
              </a:rPr>
              <a:t>I. Baumgart</a:t>
            </a:r>
            <a:r>
              <a:rPr lang="de-DE" sz="1600" b="0" dirty="0" smtClean="0">
                <a:latin typeface="Comic Sans MS"/>
              </a:rPr>
              <a:t>, </a:t>
            </a:r>
            <a:r>
              <a:rPr lang="de-DE" sz="1600" b="0" dirty="0">
                <a:latin typeface="Comic Sans MS"/>
              </a:rPr>
              <a:t>J.-M. Cai</a:t>
            </a:r>
            <a:r>
              <a:rPr lang="de-DE" sz="1600" b="0" dirty="0" smtClean="0">
                <a:latin typeface="Comic Sans MS"/>
              </a:rPr>
              <a:t>, </a:t>
            </a:r>
            <a:r>
              <a:rPr lang="de-DE" sz="1600" b="0" dirty="0">
                <a:latin typeface="Comic Sans MS"/>
              </a:rPr>
              <a:t>A. Retzker</a:t>
            </a:r>
            <a:r>
              <a:rPr lang="de-DE" sz="1600" b="0" dirty="0" smtClean="0">
                <a:latin typeface="Comic Sans MS"/>
              </a:rPr>
              <a:t>, </a:t>
            </a:r>
            <a:r>
              <a:rPr lang="de-DE" sz="1600" b="0" dirty="0">
                <a:latin typeface="Comic Sans MS"/>
              </a:rPr>
              <a:t>M. </a:t>
            </a:r>
            <a:r>
              <a:rPr lang="de-DE" sz="1600" b="0" dirty="0" err="1">
                <a:latin typeface="Comic Sans MS"/>
              </a:rPr>
              <a:t>Plenio</a:t>
            </a:r>
            <a:r>
              <a:rPr lang="de-DE" sz="1600" b="0" dirty="0" smtClean="0">
                <a:latin typeface="Comic Sans MS"/>
              </a:rPr>
              <a:t>, </a:t>
            </a:r>
            <a:r>
              <a:rPr lang="de-DE" sz="1600" b="0" dirty="0" err="1">
                <a:latin typeface="Comic Sans MS"/>
              </a:rPr>
              <a:t>and</a:t>
            </a:r>
            <a:r>
              <a:rPr lang="de-DE" sz="1600" b="0" dirty="0">
                <a:latin typeface="Comic Sans MS"/>
              </a:rPr>
              <a:t> </a:t>
            </a:r>
            <a:r>
              <a:rPr lang="de-DE" sz="1600" b="0" dirty="0" err="1">
                <a:latin typeface="Comic Sans MS"/>
              </a:rPr>
              <a:t>Ch</a:t>
            </a:r>
            <a:r>
              <a:rPr lang="de-DE" sz="1600" b="0" dirty="0">
                <a:latin typeface="Comic Sans MS"/>
              </a:rPr>
              <a:t>. </a:t>
            </a:r>
            <a:r>
              <a:rPr lang="de-DE" sz="1600" b="0" dirty="0" smtClean="0">
                <a:latin typeface="Comic Sans MS"/>
              </a:rPr>
              <a:t>Wunderlich, </a:t>
            </a:r>
            <a:r>
              <a:rPr lang="de-DE" sz="1600" b="0" dirty="0">
                <a:latin typeface="Comic Sans MS"/>
              </a:rPr>
              <a:t>In </a:t>
            </a:r>
            <a:r>
              <a:rPr lang="de-DE" sz="1600" b="0" dirty="0" err="1">
                <a:latin typeface="Comic Sans MS"/>
              </a:rPr>
              <a:t>preparation</a:t>
            </a:r>
            <a:endParaRPr lang="de-DE" sz="1600" b="0" dirty="0">
              <a:latin typeface="Comic Sans MS"/>
            </a:endParaRPr>
          </a:p>
        </p:txBody>
      </p:sp>
      <p:graphicFrame>
        <p:nvGraphicFramePr>
          <p:cNvPr id="8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7321602"/>
              </p:ext>
            </p:extLst>
          </p:nvPr>
        </p:nvGraphicFramePr>
        <p:xfrm>
          <a:off x="3465437" y="4806573"/>
          <a:ext cx="3060000" cy="6840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4894" name="Equation" r:id="rId5" imgW="1270000" imgH="266700" progId="Equation.3">
                  <p:embed/>
                </p:oleObj>
              </mc:Choice>
              <mc:Fallback>
                <p:oleObj name="Equation" r:id="rId5" imgW="12700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437" y="4806573"/>
                        <a:ext cx="3060000" cy="68400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931807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0437" y="540575"/>
            <a:ext cx="8816975" cy="3603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omic Sans MS"/>
              </a:rPr>
              <a:t>The Haldane Phase in the S=1 XXZ Antiferromagnetic chain</a:t>
            </a:r>
            <a:endParaRPr lang="en-US" dirty="0">
              <a:latin typeface="Comic Sans MS"/>
            </a:endParaRPr>
          </a:p>
        </p:txBody>
      </p:sp>
      <p:graphicFrame>
        <p:nvGraphicFramePr>
          <p:cNvPr id="8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2702816"/>
              </p:ext>
            </p:extLst>
          </p:nvPr>
        </p:nvGraphicFramePr>
        <p:xfrm>
          <a:off x="1215437" y="1710575"/>
          <a:ext cx="6090076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2688" name="Equation" r:id="rId3" imgW="2374900" imgH="393700" progId="Equation.3">
                  <p:embed/>
                </p:oleObj>
              </mc:Choice>
              <mc:Fallback>
                <p:oleObj name="Equation" r:id="rId3" imgW="23749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5437" y="1710575"/>
                        <a:ext cx="6090076" cy="1080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2745437" y="2160575"/>
            <a:ext cx="1215000" cy="1440000"/>
            <a:chOff x="2880437" y="1710575"/>
            <a:chExt cx="1215000" cy="1440000"/>
          </a:xfrm>
        </p:grpSpPr>
        <p:sp>
          <p:nvSpPr>
            <p:cNvPr id="5" name="Left Brace 4"/>
            <p:cNvSpPr/>
            <p:nvPr/>
          </p:nvSpPr>
          <p:spPr bwMode="auto">
            <a:xfrm>
              <a:off x="3195437" y="1710575"/>
              <a:ext cx="585000" cy="1305000"/>
            </a:xfrm>
            <a:prstGeom prst="leftBrace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כותרת 1"/>
            <p:cNvSpPr txBox="1">
              <a:spLocks/>
            </p:cNvSpPr>
            <p:nvPr/>
          </p:nvSpPr>
          <p:spPr bwMode="auto">
            <a:xfrm>
              <a:off x="2880437" y="2700575"/>
              <a:ext cx="1215000" cy="450000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dirty="0" smtClean="0">
                  <a:latin typeface="Comic Sans MS"/>
                </a:rPr>
                <a:t>Flip flops</a:t>
              </a:r>
              <a:endParaRPr lang="en-US" dirty="0">
                <a:latin typeface="Comic Sans MS"/>
              </a:endParaRPr>
            </a:p>
          </p:txBody>
        </p:sp>
      </p:grpSp>
      <p:graphicFrame>
        <p:nvGraphicFramePr>
          <p:cNvPr id="13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2045562"/>
              </p:ext>
            </p:extLst>
          </p:nvPr>
        </p:nvGraphicFramePr>
        <p:xfrm>
          <a:off x="8080313" y="1989875"/>
          <a:ext cx="585787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2689" name="Equation" r:id="rId5" imgW="368300" imgH="177800" progId="Equation.3">
                  <p:embed/>
                </p:oleObj>
              </mc:Choice>
              <mc:Fallback>
                <p:oleObj name="Equation" r:id="rId5" imgW="3683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0313" y="1989875"/>
                        <a:ext cx="585787" cy="303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כותרת 1"/>
          <p:cNvSpPr txBox="1">
            <a:spLocks/>
          </p:cNvSpPr>
          <p:nvPr/>
        </p:nvSpPr>
        <p:spPr bwMode="auto">
          <a:xfrm>
            <a:off x="1305437" y="3960575"/>
            <a:ext cx="7200000" cy="405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800" dirty="0" smtClean="0">
                <a:latin typeface="Comic Sans MS"/>
              </a:rPr>
              <a:t>Invariant under global rotations around z and global spin flips</a:t>
            </a:r>
            <a:endParaRPr lang="en-US" sz="1800" dirty="0">
              <a:latin typeface="Comic Sans MS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635437" y="2160575"/>
            <a:ext cx="1215000" cy="1440000"/>
            <a:chOff x="2880437" y="1710575"/>
            <a:chExt cx="1215000" cy="1440000"/>
          </a:xfrm>
        </p:grpSpPr>
        <p:sp>
          <p:nvSpPr>
            <p:cNvPr id="16" name="Left Brace 15"/>
            <p:cNvSpPr/>
            <p:nvPr/>
          </p:nvSpPr>
          <p:spPr bwMode="auto">
            <a:xfrm>
              <a:off x="3195437" y="1710575"/>
              <a:ext cx="585000" cy="1305000"/>
            </a:xfrm>
            <a:prstGeom prst="leftBrace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כותרת 1"/>
            <p:cNvSpPr txBox="1">
              <a:spLocks/>
            </p:cNvSpPr>
            <p:nvPr/>
          </p:nvSpPr>
          <p:spPr bwMode="auto">
            <a:xfrm>
              <a:off x="2880437" y="2700575"/>
              <a:ext cx="1215000" cy="450000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rmAutofit fontScale="85000" lnSpcReduction="10000"/>
            </a:bodyPr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dirty="0" smtClean="0">
                  <a:latin typeface="Comic Sans MS"/>
                </a:rPr>
                <a:t>Neel Order</a:t>
              </a:r>
              <a:endParaRPr lang="en-US" dirty="0">
                <a:latin typeface="Comic Sans MS"/>
              </a:endParaRPr>
            </a:p>
          </p:txBody>
        </p:sp>
      </p:grpSp>
      <p:graphicFrame>
        <p:nvGraphicFramePr>
          <p:cNvPr id="18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8535116"/>
              </p:ext>
            </p:extLst>
          </p:nvPr>
        </p:nvGraphicFramePr>
        <p:xfrm>
          <a:off x="3386138" y="4521200"/>
          <a:ext cx="2598737" cy="133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2690" name="Equation" r:id="rId7" imgW="1638300" imgH="787400" progId="Equation.3">
                  <p:embed/>
                </p:oleObj>
              </mc:Choice>
              <mc:Fallback>
                <p:oleObj name="Equation" r:id="rId7" imgW="1638300" imgH="787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6138" y="4521200"/>
                        <a:ext cx="2598737" cy="1339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0650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0437" y="540575"/>
            <a:ext cx="8816975" cy="3603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omic Sans MS"/>
              </a:rPr>
              <a:t>The Haldane Phase in the S=1 XXZ Antiferromagnetic chain</a:t>
            </a:r>
            <a:endParaRPr lang="en-US" dirty="0">
              <a:latin typeface="Comic Sans MS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319" y="2316335"/>
            <a:ext cx="4616472" cy="4091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מלבן מעוגל 6"/>
          <p:cNvSpPr/>
          <p:nvPr/>
        </p:nvSpPr>
        <p:spPr>
          <a:xfrm>
            <a:off x="2349111" y="2316334"/>
            <a:ext cx="4675327" cy="4021708"/>
          </a:xfrm>
          <a:prstGeom prst="roundRect">
            <a:avLst>
              <a:gd name="adj" fmla="val 3288"/>
            </a:avLst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87836" y="2528247"/>
            <a:ext cx="8575995" cy="3773867"/>
          </a:xfrm>
        </p:spPr>
        <p:txBody>
          <a:bodyPr/>
          <a:lstStyle/>
          <a:p>
            <a:r>
              <a:rPr lang="en-US" dirty="0" smtClean="0">
                <a:latin typeface="Comic Sans MS"/>
              </a:rPr>
              <a:t>Finite energy gap, short range correlations. (Haldane, 1983)</a:t>
            </a:r>
          </a:p>
          <a:p>
            <a:r>
              <a:rPr lang="en-US" dirty="0" smtClean="0">
                <a:latin typeface="Comic Sans MS"/>
              </a:rPr>
              <a:t>Nonlocal string order parameter (Tasaki and Kennedy, 1987)</a:t>
            </a:r>
          </a:p>
          <a:p>
            <a:r>
              <a:rPr lang="en-US" dirty="0" smtClean="0">
                <a:latin typeface="Comic Sans MS"/>
              </a:rPr>
              <a:t>Symmetry protected double-degeneracy of the entanglement spectrum (</a:t>
            </a:r>
            <a:r>
              <a:rPr lang="en-US" dirty="0" err="1" smtClean="0">
                <a:latin typeface="Comic Sans MS"/>
              </a:rPr>
              <a:t>Pollmann</a:t>
            </a:r>
            <a:r>
              <a:rPr lang="en-US" dirty="0" smtClean="0">
                <a:latin typeface="Comic Sans MS"/>
              </a:rPr>
              <a:t> et at., 2010)</a:t>
            </a:r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8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0613452"/>
              </p:ext>
            </p:extLst>
          </p:nvPr>
        </p:nvGraphicFramePr>
        <p:xfrm>
          <a:off x="1560361" y="1125575"/>
          <a:ext cx="6090076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686" name="Equation" r:id="rId4" imgW="2374900" imgH="393700" progId="Equation.3">
                  <p:embed/>
                </p:oleObj>
              </mc:Choice>
              <mc:Fallback>
                <p:oleObj name="Equation" r:id="rId4" imgW="23749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361" y="1125575"/>
                        <a:ext cx="6090076" cy="1080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3104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8775" y="450575"/>
            <a:ext cx="8816975" cy="360363"/>
          </a:xfrm>
        </p:spPr>
        <p:txBody>
          <a:bodyPr/>
          <a:lstStyle/>
          <a:p>
            <a:r>
              <a:rPr lang="de-DE" dirty="0" smtClean="0">
                <a:latin typeface="Comic Sans MS"/>
              </a:rPr>
              <a:t>Spin </a:t>
            </a:r>
            <a:r>
              <a:rPr lang="de-DE" dirty="0" err="1" smtClean="0">
                <a:latin typeface="Comic Sans MS"/>
              </a:rPr>
              <a:t>degrees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of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freedom</a:t>
            </a:r>
            <a:endParaRPr lang="de-DE" dirty="0">
              <a:latin typeface="Comic Sans M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Sussex</a:t>
            </a:r>
            <a:r>
              <a:rPr lang="de-DE" dirty="0" smtClean="0"/>
              <a:t> </a:t>
            </a:r>
            <a:r>
              <a:rPr lang="de-DE" dirty="0" smtClean="0"/>
              <a:t>I  </a:t>
            </a:r>
            <a:r>
              <a:rPr lang="de-DE" dirty="0" smtClean="0"/>
              <a:t>19.12.2013 </a:t>
            </a:r>
            <a:r>
              <a:rPr lang="de-DE" dirty="0" smtClean="0"/>
              <a:t>I Folie: </a:t>
            </a:r>
            <a:fld id="{FF1146A1-97AE-4BCE-8A46-8C7BB040F740}" type="slidenum">
              <a:rPr lang="de-DE" smtClean="0"/>
              <a:pPr/>
              <a:t>24</a:t>
            </a:fld>
            <a:endParaRPr lang="de-DE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467560" y="1516612"/>
            <a:ext cx="1665154" cy="13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35437" y="3552752"/>
            <a:ext cx="1665154" cy="13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446969" y="2774813"/>
            <a:ext cx="1665154" cy="13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 flipH="1" flipV="1">
            <a:off x="360126" y="1749446"/>
            <a:ext cx="1991953" cy="1549642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6200000" flipV="1">
            <a:off x="2332358" y="1707856"/>
            <a:ext cx="1208731" cy="84960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5345971"/>
              </p:ext>
            </p:extLst>
          </p:nvPr>
        </p:nvGraphicFramePr>
        <p:xfrm>
          <a:off x="2153779" y="1170575"/>
          <a:ext cx="301803" cy="3230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" name="Equation" r:id="rId3" imgW="190500" imgH="190500" progId="Equation.3">
                  <p:embed/>
                </p:oleObj>
              </mc:Choice>
              <mc:Fallback>
                <p:oleObj name="Equation" r:id="rId3" imgW="1905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3779" y="1170575"/>
                        <a:ext cx="301803" cy="3230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1440293" y="3175588"/>
            <a:ext cx="1665154" cy="13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2999205"/>
              </p:ext>
            </p:extLst>
          </p:nvPr>
        </p:nvGraphicFramePr>
        <p:xfrm>
          <a:off x="2125351" y="3167792"/>
          <a:ext cx="341433" cy="362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" name="Equation" r:id="rId5" imgW="215900" imgH="190500" progId="Equation.3">
                  <p:embed/>
                </p:oleObj>
              </mc:Choice>
              <mc:Fallback>
                <p:oleObj name="Equation" r:id="rId5" imgW="2159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5351" y="3167792"/>
                        <a:ext cx="341433" cy="3622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Straight Arrow Connector 17"/>
          <p:cNvCxnSpPr/>
          <p:nvPr/>
        </p:nvCxnSpPr>
        <p:spPr>
          <a:xfrm>
            <a:off x="4015037" y="2430575"/>
            <a:ext cx="1430400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" name="Group 44"/>
          <p:cNvGrpSpPr/>
          <p:nvPr/>
        </p:nvGrpSpPr>
        <p:grpSpPr>
          <a:xfrm>
            <a:off x="5435039" y="1035575"/>
            <a:ext cx="3835398" cy="2675467"/>
            <a:chOff x="5354639" y="3451223"/>
            <a:chExt cx="3835398" cy="2675467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5781228" y="3787700"/>
              <a:ext cx="3358679" cy="75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16200000" flipV="1">
              <a:off x="4749465" y="4957945"/>
              <a:ext cx="2264045" cy="1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sys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072438" y="4864004"/>
              <a:ext cx="1108137" cy="107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091238" y="4864004"/>
              <a:ext cx="1108137" cy="107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5831358" y="6125940"/>
              <a:ext cx="3358679" cy="75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9" name="Object 44"/>
            <p:cNvGraphicFramePr>
              <a:graphicFrameLocks noChangeAspect="1"/>
            </p:cNvGraphicFramePr>
            <p:nvPr/>
          </p:nvGraphicFramePr>
          <p:xfrm>
            <a:off x="5354639" y="4769908"/>
            <a:ext cx="525462" cy="32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7" name="Equation" r:id="rId7" imgW="330200" imgH="190500" progId="Equation.3">
                    <p:embed/>
                  </p:oleObj>
                </mc:Choice>
                <mc:Fallback>
                  <p:oleObj name="Equation" r:id="rId7" imgW="3302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54639" y="4769908"/>
                          <a:ext cx="525462" cy="3238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Object 45"/>
            <p:cNvGraphicFramePr>
              <a:graphicFrameLocks noChangeAspect="1"/>
            </p:cNvGraphicFramePr>
            <p:nvPr/>
          </p:nvGraphicFramePr>
          <p:xfrm>
            <a:off x="8491538" y="4865155"/>
            <a:ext cx="342900" cy="32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8" name="Equation" r:id="rId9" imgW="215900" imgH="190500" progId="Equation.3">
                    <p:embed/>
                  </p:oleObj>
                </mc:Choice>
                <mc:Fallback>
                  <p:oleObj name="Equation" r:id="rId9" imgW="2159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91538" y="4865155"/>
                          <a:ext cx="342900" cy="3238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Object 46"/>
            <p:cNvGraphicFramePr>
              <a:graphicFrameLocks noChangeAspect="1"/>
            </p:cNvGraphicFramePr>
            <p:nvPr/>
          </p:nvGraphicFramePr>
          <p:xfrm>
            <a:off x="6446840" y="4873622"/>
            <a:ext cx="363538" cy="32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9" name="Equation" r:id="rId11" imgW="228600" imgH="190500" progId="Equation.3">
                    <p:embed/>
                  </p:oleObj>
                </mc:Choice>
                <mc:Fallback>
                  <p:oleObj name="Equation" r:id="rId11" imgW="2286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46840" y="4873622"/>
                          <a:ext cx="363538" cy="3238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Object 47"/>
            <p:cNvGraphicFramePr>
              <a:graphicFrameLocks noChangeAspect="1"/>
            </p:cNvGraphicFramePr>
            <p:nvPr/>
          </p:nvGraphicFramePr>
          <p:xfrm>
            <a:off x="7481360" y="3451223"/>
            <a:ext cx="303212" cy="32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0" name="Equation" r:id="rId13" imgW="190500" imgH="190500" progId="Equation.3">
                    <p:embed/>
                  </p:oleObj>
                </mc:Choice>
                <mc:Fallback>
                  <p:oleObj name="Equation" r:id="rId13" imgW="1905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81360" y="3451223"/>
                          <a:ext cx="303212" cy="3238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ct 49"/>
            <p:cNvGraphicFramePr>
              <a:graphicFrameLocks noChangeAspect="1"/>
            </p:cNvGraphicFramePr>
            <p:nvPr/>
          </p:nvGraphicFramePr>
          <p:xfrm>
            <a:off x="7460722" y="5796492"/>
            <a:ext cx="323850" cy="32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1" name="Equation" r:id="rId15" imgW="203200" imgH="190500" progId="Equation.3">
                    <p:embed/>
                  </p:oleObj>
                </mc:Choice>
                <mc:Fallback>
                  <p:oleObj name="Equation" r:id="rId15" imgW="2032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60722" y="5796492"/>
                          <a:ext cx="323850" cy="3238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4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2288157"/>
              </p:ext>
            </p:extLst>
          </p:nvPr>
        </p:nvGraphicFramePr>
        <p:xfrm>
          <a:off x="1248274" y="2055343"/>
          <a:ext cx="22225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2" name="Equation" r:id="rId17" imgW="139700" imgH="127000" progId="Equation.3">
                  <p:embed/>
                </p:oleObj>
              </mc:Choice>
              <mc:Fallback>
                <p:oleObj name="Equation" r:id="rId17" imgW="139700" imgH="1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8274" y="2055343"/>
                        <a:ext cx="22225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643339"/>
              </p:ext>
            </p:extLst>
          </p:nvPr>
        </p:nvGraphicFramePr>
        <p:xfrm>
          <a:off x="3045323" y="2084975"/>
          <a:ext cx="22225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name="Equation" r:id="rId19" imgW="139700" imgH="127000" progId="Equation.3">
                  <p:embed/>
                </p:oleObj>
              </mc:Choice>
              <mc:Fallback>
                <p:oleObj name="Equation" r:id="rId19" imgW="139700" imgH="1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5323" y="2084975"/>
                        <a:ext cx="22225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4326308"/>
              </p:ext>
            </p:extLst>
          </p:nvPr>
        </p:nvGraphicFramePr>
        <p:xfrm>
          <a:off x="3324725" y="2813107"/>
          <a:ext cx="404812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" name="Equation" r:id="rId21" imgW="254000" imgH="190500" progId="Equation.3">
                  <p:embed/>
                </p:oleObj>
              </mc:Choice>
              <mc:Fallback>
                <p:oleObj name="Equation" r:id="rId21" imgW="2540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4725" y="2813107"/>
                        <a:ext cx="404812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8892593"/>
              </p:ext>
            </p:extLst>
          </p:nvPr>
        </p:nvGraphicFramePr>
        <p:xfrm>
          <a:off x="742389" y="3566640"/>
          <a:ext cx="4254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5" name="Equation" r:id="rId23" imgW="266700" imgH="190500" progId="Equation.3">
                  <p:embed/>
                </p:oleObj>
              </mc:Choice>
              <mc:Fallback>
                <p:oleObj name="Equation" r:id="rId23" imgW="2667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389" y="3566640"/>
                        <a:ext cx="425450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10548297" y="6129867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1580503" y="2250575"/>
            <a:ext cx="7774868" cy="1177200"/>
            <a:chOff x="1580503" y="2250575"/>
            <a:chExt cx="7774868" cy="1177200"/>
          </a:xfrm>
        </p:grpSpPr>
        <p:grpSp>
          <p:nvGrpSpPr>
            <p:cNvPr id="49" name="Group 48"/>
            <p:cNvGrpSpPr/>
            <p:nvPr/>
          </p:nvGrpSpPr>
          <p:grpSpPr>
            <a:xfrm>
              <a:off x="1580503" y="2970575"/>
              <a:ext cx="1434934" cy="457200"/>
              <a:chOff x="1112837" y="282575"/>
              <a:chExt cx="2154934" cy="457200"/>
            </a:xfrm>
          </p:grpSpPr>
          <p:cxnSp>
            <p:nvCxnSpPr>
              <p:cNvPr id="50" name="Straight Connector 49"/>
              <p:cNvCxnSpPr/>
              <p:nvPr/>
            </p:nvCxnSpPr>
            <p:spPr bwMode="auto">
              <a:xfrm>
                <a:off x="1112837" y="282575"/>
                <a:ext cx="2133600" cy="457200"/>
              </a:xfrm>
              <a:prstGeom prst="line">
                <a:avLst/>
              </a:prstGeom>
              <a:solidFill>
                <a:schemeClr val="accent2"/>
              </a:solidFill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" name="Straight Connector 51"/>
              <p:cNvCxnSpPr/>
              <p:nvPr/>
            </p:nvCxnSpPr>
            <p:spPr bwMode="auto">
              <a:xfrm flipV="1">
                <a:off x="1112837" y="304800"/>
                <a:ext cx="2154934" cy="358775"/>
              </a:xfrm>
              <a:prstGeom prst="line">
                <a:avLst/>
              </a:prstGeom>
              <a:solidFill>
                <a:schemeClr val="accent2"/>
              </a:solidFill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53" name="Group 52"/>
            <p:cNvGrpSpPr/>
            <p:nvPr/>
          </p:nvGrpSpPr>
          <p:grpSpPr>
            <a:xfrm>
              <a:off x="7920437" y="2250575"/>
              <a:ext cx="1434934" cy="457200"/>
              <a:chOff x="1112837" y="282575"/>
              <a:chExt cx="2154934" cy="457200"/>
            </a:xfrm>
          </p:grpSpPr>
          <p:cxnSp>
            <p:nvCxnSpPr>
              <p:cNvPr id="54" name="Straight Connector 53"/>
              <p:cNvCxnSpPr/>
              <p:nvPr/>
            </p:nvCxnSpPr>
            <p:spPr bwMode="auto">
              <a:xfrm>
                <a:off x="1112837" y="282575"/>
                <a:ext cx="2133600" cy="457200"/>
              </a:xfrm>
              <a:prstGeom prst="line">
                <a:avLst/>
              </a:prstGeom>
              <a:solidFill>
                <a:schemeClr val="accent2"/>
              </a:solidFill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5" name="Straight Connector 54"/>
              <p:cNvCxnSpPr/>
              <p:nvPr/>
            </p:nvCxnSpPr>
            <p:spPr bwMode="auto">
              <a:xfrm flipV="1">
                <a:off x="1112837" y="304800"/>
                <a:ext cx="2154934" cy="358775"/>
              </a:xfrm>
              <a:prstGeom prst="line">
                <a:avLst/>
              </a:prstGeom>
              <a:solidFill>
                <a:schemeClr val="accent2"/>
              </a:solidFill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56" name="Titel 1"/>
          <p:cNvSpPr txBox="1">
            <a:spLocks/>
          </p:cNvSpPr>
          <p:nvPr/>
        </p:nvSpPr>
        <p:spPr bwMode="auto">
          <a:xfrm>
            <a:off x="450437" y="4050575"/>
            <a:ext cx="3600000" cy="990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dirty="0" smtClean="0">
                <a:latin typeface="Comic Sans MS"/>
              </a:rPr>
              <a:t>This setup only kills external magnetic noise, but is not robust to power fluctuations </a:t>
            </a:r>
            <a:endParaRPr lang="de-DE" dirty="0">
              <a:latin typeface="Comic Sans MS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4500437" y="4050575"/>
            <a:ext cx="3735000" cy="990000"/>
            <a:chOff x="4500437" y="4050575"/>
            <a:chExt cx="3735000" cy="990000"/>
          </a:xfrm>
        </p:grpSpPr>
        <p:sp>
          <p:nvSpPr>
            <p:cNvPr id="57" name="Right Arrow 56"/>
            <p:cNvSpPr/>
            <p:nvPr/>
          </p:nvSpPr>
          <p:spPr bwMode="auto">
            <a:xfrm>
              <a:off x="4500437" y="4410575"/>
              <a:ext cx="900000" cy="405000"/>
            </a:xfrm>
            <a:prstGeom prst="rightArrow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8" name="Titel 1"/>
            <p:cNvSpPr txBox="1">
              <a:spLocks/>
            </p:cNvSpPr>
            <p:nvPr/>
          </p:nvSpPr>
          <p:spPr bwMode="auto">
            <a:xfrm>
              <a:off x="5895437" y="4050575"/>
              <a:ext cx="2340000" cy="990000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dirty="0" smtClean="0">
                  <a:latin typeface="Comic Sans MS"/>
                </a:rPr>
                <a:t>We have to work in a </a:t>
              </a:r>
              <a:r>
                <a:rPr lang="en-US" dirty="0" err="1" smtClean="0">
                  <a:latin typeface="Comic Sans MS"/>
                </a:rPr>
                <a:t>decoherence</a:t>
              </a:r>
              <a:r>
                <a:rPr lang="en-US" dirty="0" smtClean="0">
                  <a:latin typeface="Comic Sans MS"/>
                </a:rPr>
                <a:t> free subspace</a:t>
              </a:r>
              <a:endParaRPr lang="de-DE" dirty="0">
                <a:latin typeface="Comic Sans MS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350437" y="5490575"/>
            <a:ext cx="5218467" cy="765000"/>
            <a:chOff x="1305437" y="5355575"/>
            <a:chExt cx="5218467" cy="765000"/>
          </a:xfrm>
        </p:grpSpPr>
        <p:sp>
          <p:nvSpPr>
            <p:cNvPr id="59" name="Titel 1"/>
            <p:cNvSpPr txBox="1">
              <a:spLocks/>
            </p:cNvSpPr>
            <p:nvPr/>
          </p:nvSpPr>
          <p:spPr bwMode="auto">
            <a:xfrm>
              <a:off x="1305437" y="5400575"/>
              <a:ext cx="2340000" cy="720000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dirty="0" smtClean="0">
                  <a:latin typeface="Comic Sans MS"/>
                </a:rPr>
                <a:t>The </a:t>
              </a:r>
              <a:r>
                <a:rPr lang="en-US" dirty="0" err="1" smtClean="0">
                  <a:latin typeface="Comic Sans MS"/>
                </a:rPr>
                <a:t>decoherence</a:t>
              </a:r>
              <a:r>
                <a:rPr lang="en-US" dirty="0" smtClean="0">
                  <a:latin typeface="Comic Sans MS"/>
                </a:rPr>
                <a:t> free subspace:</a:t>
              </a:r>
              <a:endParaRPr lang="de-DE" dirty="0">
                <a:latin typeface="Comic Sans MS"/>
              </a:endParaRPr>
            </a:p>
          </p:txBody>
        </p:sp>
        <p:graphicFrame>
          <p:nvGraphicFramePr>
            <p:cNvPr id="60" name="Object 4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24241273"/>
                </p:ext>
              </p:extLst>
            </p:nvPr>
          </p:nvGraphicFramePr>
          <p:xfrm>
            <a:off x="4140437" y="5355575"/>
            <a:ext cx="2383467" cy="637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6" name="Equation" r:id="rId25" imgW="965200" imgH="241300" progId="Equation.3">
                    <p:embed/>
                  </p:oleObj>
                </mc:Choice>
                <mc:Fallback>
                  <p:oleObj name="Equation" r:id="rId25" imgW="965200" imgH="2413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40437" y="5355575"/>
                          <a:ext cx="2383467" cy="637238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848817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8776" y="208868"/>
            <a:ext cx="586661" cy="404999"/>
          </a:xfrm>
        </p:spPr>
        <p:txBody>
          <a:bodyPr/>
          <a:lstStyle/>
          <a:p>
            <a:r>
              <a:rPr lang="de-DE" dirty="0" smtClean="0">
                <a:latin typeface="Comic Sans MS"/>
              </a:rPr>
              <a:t>The</a:t>
            </a:r>
            <a:endParaRPr lang="de-DE" dirty="0">
              <a:latin typeface="Comic Sans M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Sussex</a:t>
            </a:r>
            <a:r>
              <a:rPr lang="de-DE" dirty="0" smtClean="0"/>
              <a:t> </a:t>
            </a:r>
            <a:r>
              <a:rPr lang="de-DE" dirty="0" smtClean="0"/>
              <a:t>I  </a:t>
            </a:r>
            <a:r>
              <a:rPr lang="de-DE" dirty="0" smtClean="0"/>
              <a:t>19.12.2013 </a:t>
            </a:r>
            <a:r>
              <a:rPr lang="de-DE" dirty="0" smtClean="0"/>
              <a:t>I Folie: </a:t>
            </a:r>
            <a:fld id="{FF1146A1-97AE-4BCE-8A46-8C7BB040F740}" type="slidenum">
              <a:rPr lang="de-DE" smtClean="0"/>
              <a:pPr/>
              <a:t>25</a:t>
            </a:fld>
            <a:endParaRPr lang="de-DE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467560" y="1516612"/>
            <a:ext cx="1665154" cy="13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35437" y="3552752"/>
            <a:ext cx="1665154" cy="13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446969" y="2774813"/>
            <a:ext cx="1665154" cy="13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 flipH="1" flipV="1">
            <a:off x="360126" y="1749446"/>
            <a:ext cx="1991953" cy="1549642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6200000" flipV="1">
            <a:off x="2332358" y="1707856"/>
            <a:ext cx="1208731" cy="84960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6146386"/>
              </p:ext>
            </p:extLst>
          </p:nvPr>
        </p:nvGraphicFramePr>
        <p:xfrm>
          <a:off x="2153779" y="1170575"/>
          <a:ext cx="301803" cy="3230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066" name="Equation" r:id="rId3" imgW="190500" imgH="190500" progId="Equation.3">
                  <p:embed/>
                </p:oleObj>
              </mc:Choice>
              <mc:Fallback>
                <p:oleObj name="Equation" r:id="rId3" imgW="1905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3779" y="1170575"/>
                        <a:ext cx="301803" cy="3230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1440293" y="3175588"/>
            <a:ext cx="1665154" cy="13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0341037"/>
              </p:ext>
            </p:extLst>
          </p:nvPr>
        </p:nvGraphicFramePr>
        <p:xfrm>
          <a:off x="2125351" y="3167792"/>
          <a:ext cx="341433" cy="362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067" name="Equation" r:id="rId5" imgW="215900" imgH="190500" progId="Equation.3">
                  <p:embed/>
                </p:oleObj>
              </mc:Choice>
              <mc:Fallback>
                <p:oleObj name="Equation" r:id="rId5" imgW="2159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5351" y="3167792"/>
                        <a:ext cx="341433" cy="3622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Straight Arrow Connector 17"/>
          <p:cNvCxnSpPr/>
          <p:nvPr/>
        </p:nvCxnSpPr>
        <p:spPr>
          <a:xfrm>
            <a:off x="4015037" y="2430575"/>
            <a:ext cx="1430400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861628" y="1372052"/>
            <a:ext cx="3358679" cy="75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V="1">
            <a:off x="4829865" y="2542297"/>
            <a:ext cx="2264045" cy="1"/>
          </a:xfrm>
          <a:prstGeom prst="straightConnector1">
            <a:avLst/>
          </a:prstGeom>
          <a:ln w="254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255437" y="2449426"/>
            <a:ext cx="2745000" cy="2614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911758" y="3710292"/>
            <a:ext cx="3358679" cy="75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Object 44"/>
          <p:cNvGraphicFramePr>
            <a:graphicFrameLocks noChangeAspect="1"/>
          </p:cNvGraphicFramePr>
          <p:nvPr/>
        </p:nvGraphicFramePr>
        <p:xfrm>
          <a:off x="5435039" y="2354260"/>
          <a:ext cx="525462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068" name="Equation" r:id="rId7" imgW="330200" imgH="190500" progId="Equation.3">
                  <p:embed/>
                </p:oleObj>
              </mc:Choice>
              <mc:Fallback>
                <p:oleObj name="Equation" r:id="rId7" imgW="3302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039" y="2354260"/>
                        <a:ext cx="525462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8445380"/>
              </p:ext>
            </p:extLst>
          </p:nvPr>
        </p:nvGraphicFramePr>
        <p:xfrm>
          <a:off x="7511899" y="2457974"/>
          <a:ext cx="363538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069" name="Equation" r:id="rId9" imgW="228600" imgH="190500" progId="Equation.3">
                  <p:embed/>
                </p:oleObj>
              </mc:Choice>
              <mc:Fallback>
                <p:oleObj name="Equation" r:id="rId9" imgW="2286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1899" y="2457974"/>
                        <a:ext cx="363538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47"/>
          <p:cNvGraphicFramePr>
            <a:graphicFrameLocks noChangeAspect="1"/>
          </p:cNvGraphicFramePr>
          <p:nvPr/>
        </p:nvGraphicFramePr>
        <p:xfrm>
          <a:off x="7561760" y="1035575"/>
          <a:ext cx="303212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070" name="Equation" r:id="rId11" imgW="190500" imgH="190500" progId="Equation.3">
                  <p:embed/>
                </p:oleObj>
              </mc:Choice>
              <mc:Fallback>
                <p:oleObj name="Equation" r:id="rId11" imgW="1905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1760" y="1035575"/>
                        <a:ext cx="303212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49"/>
          <p:cNvGraphicFramePr>
            <a:graphicFrameLocks noChangeAspect="1"/>
          </p:cNvGraphicFramePr>
          <p:nvPr/>
        </p:nvGraphicFramePr>
        <p:xfrm>
          <a:off x="7541122" y="3380844"/>
          <a:ext cx="3238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071" name="Equation" r:id="rId13" imgW="203200" imgH="190500" progId="Equation.3">
                  <p:embed/>
                </p:oleObj>
              </mc:Choice>
              <mc:Fallback>
                <p:oleObj name="Equation" r:id="rId13" imgW="2032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1122" y="3380844"/>
                        <a:ext cx="323850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6888635"/>
              </p:ext>
            </p:extLst>
          </p:nvPr>
        </p:nvGraphicFramePr>
        <p:xfrm>
          <a:off x="1248274" y="2055343"/>
          <a:ext cx="22225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072" name="Equation" r:id="rId15" imgW="139700" imgH="127000" progId="Equation.3">
                  <p:embed/>
                </p:oleObj>
              </mc:Choice>
              <mc:Fallback>
                <p:oleObj name="Equation" r:id="rId15" imgW="139700" imgH="1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8274" y="2055343"/>
                        <a:ext cx="22225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9170689"/>
              </p:ext>
            </p:extLst>
          </p:nvPr>
        </p:nvGraphicFramePr>
        <p:xfrm>
          <a:off x="3045323" y="2084975"/>
          <a:ext cx="22225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073" name="Equation" r:id="rId17" imgW="139700" imgH="127000" progId="Equation.3">
                  <p:embed/>
                </p:oleObj>
              </mc:Choice>
              <mc:Fallback>
                <p:oleObj name="Equation" r:id="rId17" imgW="139700" imgH="1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5323" y="2084975"/>
                        <a:ext cx="22225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1124205"/>
              </p:ext>
            </p:extLst>
          </p:nvPr>
        </p:nvGraphicFramePr>
        <p:xfrm>
          <a:off x="3324725" y="2813107"/>
          <a:ext cx="404812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074" name="Equation" r:id="rId19" imgW="254000" imgH="190500" progId="Equation.3">
                  <p:embed/>
                </p:oleObj>
              </mc:Choice>
              <mc:Fallback>
                <p:oleObj name="Equation" r:id="rId19" imgW="2540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4725" y="2813107"/>
                        <a:ext cx="404812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6308823"/>
              </p:ext>
            </p:extLst>
          </p:nvPr>
        </p:nvGraphicFramePr>
        <p:xfrm>
          <a:off x="742389" y="3566640"/>
          <a:ext cx="4254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075" name="Equation" r:id="rId21" imgW="266700" imgH="190500" progId="Equation.3">
                  <p:embed/>
                </p:oleObj>
              </mc:Choice>
              <mc:Fallback>
                <p:oleObj name="Equation" r:id="rId21" imgW="2667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389" y="3566640"/>
                        <a:ext cx="425450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10548297" y="6129867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4" name="Titel 1"/>
          <p:cNvSpPr txBox="1">
            <a:spLocks/>
          </p:cNvSpPr>
          <p:nvPr/>
        </p:nvSpPr>
        <p:spPr bwMode="auto">
          <a:xfrm>
            <a:off x="2070437" y="4320575"/>
            <a:ext cx="5490000" cy="360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dirty="0" err="1" smtClean="0">
                <a:latin typeface="Comic Sans MS"/>
              </a:rPr>
              <a:t>Analogous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to</a:t>
            </a:r>
            <a:r>
              <a:rPr lang="de-DE" dirty="0" smtClean="0">
                <a:latin typeface="Comic Sans MS"/>
              </a:rPr>
              <a:t> a </a:t>
            </a:r>
            <a:r>
              <a:rPr lang="de-DE" dirty="0" err="1" smtClean="0">
                <a:latin typeface="Comic Sans MS"/>
              </a:rPr>
              <a:t>red</a:t>
            </a:r>
            <a:r>
              <a:rPr lang="de-DE" dirty="0" smtClean="0">
                <a:latin typeface="Comic Sans MS"/>
              </a:rPr>
              <a:t>/</a:t>
            </a:r>
            <a:r>
              <a:rPr lang="de-DE" dirty="0" err="1" smtClean="0">
                <a:latin typeface="Comic Sans MS"/>
              </a:rPr>
              <a:t>blue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sidband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interaction</a:t>
            </a:r>
            <a:endParaRPr lang="de-DE" dirty="0">
              <a:latin typeface="Comic Sans MS"/>
            </a:endParaRPr>
          </a:p>
        </p:txBody>
      </p:sp>
      <p:sp>
        <p:nvSpPr>
          <p:cNvPr id="47" name="Titel 1"/>
          <p:cNvSpPr txBox="1">
            <a:spLocks/>
          </p:cNvSpPr>
          <p:nvPr/>
        </p:nvSpPr>
        <p:spPr bwMode="auto">
          <a:xfrm>
            <a:off x="2025437" y="5220575"/>
            <a:ext cx="5490000" cy="675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de-DE" dirty="0" smtClean="0">
                <a:latin typeface="Comic Sans MS"/>
              </a:rPr>
              <a:t>Flip </a:t>
            </a:r>
            <a:r>
              <a:rPr lang="de-DE" dirty="0" err="1" smtClean="0">
                <a:latin typeface="Comic Sans MS"/>
              </a:rPr>
              <a:t>flops</a:t>
            </a:r>
            <a:r>
              <a:rPr lang="de-DE" dirty="0" smtClean="0">
                <a:latin typeface="Comic Sans MS"/>
              </a:rPr>
              <a:t> will happend </a:t>
            </a:r>
            <a:r>
              <a:rPr lang="de-DE" dirty="0" err="1" smtClean="0">
                <a:latin typeface="Comic Sans MS"/>
              </a:rPr>
              <a:t>automatically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if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we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start</a:t>
            </a:r>
            <a:r>
              <a:rPr lang="de-DE" dirty="0" smtClean="0">
                <a:latin typeface="Comic Sans MS"/>
              </a:rPr>
              <a:t> in </a:t>
            </a:r>
            <a:r>
              <a:rPr lang="de-DE" dirty="0" err="1" smtClean="0">
                <a:latin typeface="Comic Sans MS"/>
              </a:rPr>
              <a:t>the</a:t>
            </a:r>
            <a:r>
              <a:rPr lang="de-DE" dirty="0" smtClean="0">
                <a:latin typeface="Comic Sans MS"/>
              </a:rPr>
              <a:t> DFS</a:t>
            </a:r>
            <a:endParaRPr lang="de-DE" dirty="0">
              <a:latin typeface="Comic Sans MS"/>
            </a:endParaRPr>
          </a:p>
        </p:txBody>
      </p:sp>
      <p:graphicFrame>
        <p:nvGraphicFramePr>
          <p:cNvPr id="48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8505700"/>
              </p:ext>
            </p:extLst>
          </p:nvPr>
        </p:nvGraphicFramePr>
        <p:xfrm>
          <a:off x="906025" y="90575"/>
          <a:ext cx="2559412" cy="793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076" name="Equation" r:id="rId23" imgW="1270000" imgH="368300" progId="Equation.3">
                  <p:embed/>
                </p:oleObj>
              </mc:Choice>
              <mc:Fallback>
                <p:oleObj name="Equation" r:id="rId23" imgW="12700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025" y="90575"/>
                        <a:ext cx="2559412" cy="7932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Titel 1"/>
          <p:cNvSpPr txBox="1">
            <a:spLocks/>
          </p:cNvSpPr>
          <p:nvPr/>
        </p:nvSpPr>
        <p:spPr bwMode="auto">
          <a:xfrm>
            <a:off x="3598776" y="253868"/>
            <a:ext cx="586661" cy="404999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dirty="0" err="1" smtClean="0">
                <a:latin typeface="Comic Sans MS"/>
              </a:rPr>
              <a:t>term</a:t>
            </a:r>
            <a:endParaRPr lang="de-DE" dirty="0">
              <a:latin typeface="Comic Sans MS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6390437" y="1665575"/>
            <a:ext cx="2610000" cy="1665000"/>
            <a:chOff x="955835" y="1755575"/>
            <a:chExt cx="2610000" cy="1665000"/>
          </a:xfrm>
        </p:grpSpPr>
        <p:cxnSp>
          <p:nvCxnSpPr>
            <p:cNvPr id="62" name="Straight Connector 61"/>
            <p:cNvCxnSpPr/>
            <p:nvPr/>
          </p:nvCxnSpPr>
          <p:spPr bwMode="auto">
            <a:xfrm>
              <a:off x="955835" y="1755575"/>
              <a:ext cx="2565000" cy="0"/>
            </a:xfrm>
            <a:prstGeom prst="line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/>
            <p:cNvCxnSpPr/>
            <p:nvPr/>
          </p:nvCxnSpPr>
          <p:spPr bwMode="auto">
            <a:xfrm>
              <a:off x="1000835" y="3420575"/>
              <a:ext cx="2565000" cy="0"/>
            </a:xfrm>
            <a:prstGeom prst="line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64" name="Group 63"/>
            <p:cNvGrpSpPr/>
            <p:nvPr/>
          </p:nvGrpSpPr>
          <p:grpSpPr>
            <a:xfrm>
              <a:off x="1215437" y="1761374"/>
              <a:ext cx="595398" cy="1659201"/>
              <a:chOff x="1215437" y="1761374"/>
              <a:chExt cx="595398" cy="1659201"/>
            </a:xfrm>
          </p:grpSpPr>
          <p:cxnSp>
            <p:nvCxnSpPr>
              <p:cNvPr id="65" name="Straight Arrow Connector 64"/>
              <p:cNvCxnSpPr/>
              <p:nvPr/>
            </p:nvCxnSpPr>
            <p:spPr bwMode="auto">
              <a:xfrm flipV="1">
                <a:off x="1810835" y="1761374"/>
                <a:ext cx="0" cy="765000"/>
              </a:xfrm>
              <a:prstGeom prst="straightConnector1">
                <a:avLst/>
              </a:prstGeom>
              <a:solidFill>
                <a:schemeClr val="accent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66" name="Straight Arrow Connector 65"/>
              <p:cNvCxnSpPr/>
              <p:nvPr/>
            </p:nvCxnSpPr>
            <p:spPr bwMode="auto">
              <a:xfrm>
                <a:off x="1810835" y="2565575"/>
                <a:ext cx="0" cy="855000"/>
              </a:xfrm>
              <a:prstGeom prst="straightConnector1">
                <a:avLst/>
              </a:prstGeom>
              <a:solidFill>
                <a:schemeClr val="accent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graphicFrame>
            <p:nvGraphicFramePr>
              <p:cNvPr id="67" name="Object 4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03545433"/>
                  </p:ext>
                </p:extLst>
              </p:nvPr>
            </p:nvGraphicFramePr>
            <p:xfrm>
              <a:off x="1239869" y="2790575"/>
              <a:ext cx="422818" cy="450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04077" name="Equation" r:id="rId25" imgW="139700" imgH="139700" progId="Equation.3">
                      <p:embed/>
                    </p:oleObj>
                  </mc:Choice>
                  <mc:Fallback>
                    <p:oleObj name="Equation" r:id="rId25" imgW="139700" imgH="1397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39869" y="2790575"/>
                            <a:ext cx="422818" cy="450000"/>
                          </a:xfrm>
                          <a:prstGeom prst="rect">
                            <a:avLst/>
                          </a:prstGeom>
                          <a:noFill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8" name="Object 4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15504013"/>
                  </p:ext>
                </p:extLst>
              </p:nvPr>
            </p:nvGraphicFramePr>
            <p:xfrm>
              <a:off x="1215437" y="1980575"/>
              <a:ext cx="422818" cy="450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04078" name="Equation" r:id="rId27" imgW="139700" imgH="139700" progId="Equation.3">
                      <p:embed/>
                    </p:oleObj>
                  </mc:Choice>
                  <mc:Fallback>
                    <p:oleObj name="Equation" r:id="rId27" imgW="139700" imgH="1397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15437" y="1980575"/>
                            <a:ext cx="422818" cy="450000"/>
                          </a:xfrm>
                          <a:prstGeom prst="rect">
                            <a:avLst/>
                          </a:prstGeom>
                          <a:noFill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822756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58776" y="450575"/>
            <a:ext cx="2476662" cy="405000"/>
          </a:xfrm>
        </p:spPr>
        <p:txBody>
          <a:bodyPr/>
          <a:lstStyle/>
          <a:p>
            <a:r>
              <a:rPr lang="en-US" dirty="0" smtClean="0">
                <a:latin typeface="Comic Sans MS"/>
              </a:rPr>
              <a:t>Two-</a:t>
            </a:r>
            <a:r>
              <a:rPr lang="en-US" dirty="0" err="1" smtClean="0">
                <a:latin typeface="Comic Sans MS"/>
              </a:rPr>
              <a:t>qubit</a:t>
            </a:r>
            <a:r>
              <a:rPr lang="en-US" dirty="0">
                <a:latin typeface="Comic Sans MS"/>
              </a:rPr>
              <a:t> </a:t>
            </a:r>
            <a:r>
              <a:rPr lang="en-US" dirty="0" smtClean="0">
                <a:latin typeface="Comic Sans MS"/>
              </a:rPr>
              <a:t>gate</a:t>
            </a:r>
            <a:endParaRPr lang="en-US" dirty="0">
              <a:latin typeface="Comic Sans M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404" y="1526163"/>
            <a:ext cx="3756667" cy="425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106" y="5229607"/>
            <a:ext cx="5836079" cy="70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C:\Users\User\Downloads\1 (1)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70" y="2001694"/>
            <a:ext cx="5785268" cy="3083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כותרת 1"/>
          <p:cNvSpPr txBox="1">
            <a:spLocks/>
          </p:cNvSpPr>
          <p:nvPr/>
        </p:nvSpPr>
        <p:spPr bwMode="auto">
          <a:xfrm>
            <a:off x="1260437" y="1530575"/>
            <a:ext cx="990000" cy="405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>
                <a:latin typeface="Comic Sans MS"/>
              </a:rPr>
              <a:t>a</a:t>
            </a:r>
            <a:r>
              <a:rPr lang="en-US" dirty="0" smtClean="0">
                <a:latin typeface="Comic Sans MS"/>
              </a:rPr>
              <a:t>lmost:</a:t>
            </a:r>
            <a:endParaRPr lang="en-US" dirty="0">
              <a:latin typeface="Comic Sans MS"/>
            </a:endParaRPr>
          </a:p>
        </p:txBody>
      </p:sp>
      <p:sp>
        <p:nvSpPr>
          <p:cNvPr id="7" name="כותרת 1"/>
          <p:cNvSpPr txBox="1">
            <a:spLocks/>
          </p:cNvSpPr>
          <p:nvPr/>
        </p:nvSpPr>
        <p:spPr bwMode="auto">
          <a:xfrm>
            <a:off x="7200437" y="2835575"/>
            <a:ext cx="2115438" cy="1260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800" dirty="0" smtClean="0">
                <a:latin typeface="Comic Sans MS"/>
              </a:rPr>
              <a:t>Gets into a fully entangled state in the middle; Schmidt number 3</a:t>
            </a:r>
            <a:endParaRPr lang="en-US" sz="1800" dirty="0"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040821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8775" y="450575"/>
            <a:ext cx="8816975" cy="360363"/>
          </a:xfrm>
        </p:spPr>
        <p:txBody>
          <a:bodyPr/>
          <a:lstStyle/>
          <a:p>
            <a:r>
              <a:rPr lang="de-DE" dirty="0" smtClean="0">
                <a:latin typeface="Comic Sans MS"/>
              </a:rPr>
              <a:t>The </a:t>
            </a:r>
            <a:r>
              <a:rPr lang="de-DE" dirty="0" err="1" smtClean="0">
                <a:latin typeface="Comic Sans MS"/>
              </a:rPr>
              <a:t>effective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Hamiltonian</a:t>
            </a:r>
            <a:r>
              <a:rPr lang="de-DE" dirty="0" smtClean="0">
                <a:latin typeface="Comic Sans MS"/>
              </a:rPr>
              <a:t> – </a:t>
            </a:r>
            <a:r>
              <a:rPr lang="de-DE" dirty="0" err="1" smtClean="0">
                <a:latin typeface="Comic Sans MS"/>
              </a:rPr>
              <a:t>single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qubit</a:t>
            </a:r>
            <a:r>
              <a:rPr lang="de-DE" dirty="0" smtClean="0">
                <a:latin typeface="Comic Sans MS"/>
              </a:rPr>
              <a:t> </a:t>
            </a:r>
            <a:endParaRPr lang="de-DE" dirty="0">
              <a:latin typeface="Comic Sans M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Sussex</a:t>
            </a:r>
            <a:r>
              <a:rPr lang="de-DE" dirty="0" smtClean="0"/>
              <a:t> </a:t>
            </a:r>
            <a:r>
              <a:rPr lang="de-DE" dirty="0" smtClean="0"/>
              <a:t>I  </a:t>
            </a:r>
            <a:r>
              <a:rPr lang="de-DE" dirty="0" smtClean="0"/>
              <a:t>19.12.2013 </a:t>
            </a:r>
            <a:r>
              <a:rPr lang="de-DE" dirty="0" smtClean="0"/>
              <a:t>I Folie: </a:t>
            </a:r>
            <a:fld id="{FF1146A1-97AE-4BCE-8A46-8C7BB040F740}" type="slidenum">
              <a:rPr lang="de-DE" smtClean="0"/>
              <a:pPr/>
              <a:t>27</a:t>
            </a:fld>
            <a:endParaRPr lang="de-DE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72026" y="1372052"/>
            <a:ext cx="3358679" cy="75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V="1">
            <a:off x="-559737" y="2542297"/>
            <a:ext cx="2264045" cy="1"/>
          </a:xfrm>
          <a:prstGeom prst="straightConnector1">
            <a:avLst/>
          </a:prstGeom>
          <a:ln w="254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820835" y="2526374"/>
            <a:ext cx="2970000" cy="261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22156" y="3710292"/>
            <a:ext cx="3358679" cy="75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0662364"/>
              </p:ext>
            </p:extLst>
          </p:nvPr>
        </p:nvGraphicFramePr>
        <p:xfrm>
          <a:off x="45437" y="2354260"/>
          <a:ext cx="525462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0205" name="Equation" r:id="rId3" imgW="330200" imgH="190500" progId="Equation.3">
                  <p:embed/>
                </p:oleObj>
              </mc:Choice>
              <mc:Fallback>
                <p:oleObj name="Equation" r:id="rId3" imgW="3302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37" y="2354260"/>
                        <a:ext cx="525462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6064798"/>
              </p:ext>
            </p:extLst>
          </p:nvPr>
        </p:nvGraphicFramePr>
        <p:xfrm>
          <a:off x="2167297" y="2553773"/>
          <a:ext cx="363538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0206" name="Equation" r:id="rId5" imgW="228600" imgH="190500" progId="Equation.3">
                  <p:embed/>
                </p:oleObj>
              </mc:Choice>
              <mc:Fallback>
                <p:oleObj name="Equation" r:id="rId5" imgW="2286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7297" y="2553773"/>
                        <a:ext cx="363538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0446072"/>
              </p:ext>
            </p:extLst>
          </p:nvPr>
        </p:nvGraphicFramePr>
        <p:xfrm>
          <a:off x="2172158" y="1035575"/>
          <a:ext cx="303212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0207" name="Equation" r:id="rId7" imgW="190500" imgH="190500" progId="Equation.3">
                  <p:embed/>
                </p:oleObj>
              </mc:Choice>
              <mc:Fallback>
                <p:oleObj name="Equation" r:id="rId7" imgW="1905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2158" y="1035575"/>
                        <a:ext cx="303212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35860"/>
              </p:ext>
            </p:extLst>
          </p:nvPr>
        </p:nvGraphicFramePr>
        <p:xfrm>
          <a:off x="2151520" y="3380844"/>
          <a:ext cx="3238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0208" name="Equation" r:id="rId9" imgW="203200" imgH="190500" progId="Equation.3">
                  <p:embed/>
                </p:oleObj>
              </mc:Choice>
              <mc:Fallback>
                <p:oleObj name="Equation" r:id="rId9" imgW="2032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1520" y="3380844"/>
                        <a:ext cx="323850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10548297" y="6129867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84" name="Group 83"/>
          <p:cNvGrpSpPr/>
          <p:nvPr/>
        </p:nvGrpSpPr>
        <p:grpSpPr>
          <a:xfrm>
            <a:off x="955835" y="1755575"/>
            <a:ext cx="2610000" cy="1665000"/>
            <a:chOff x="955835" y="1755575"/>
            <a:chExt cx="2610000" cy="1665000"/>
          </a:xfrm>
        </p:grpSpPr>
        <p:cxnSp>
          <p:nvCxnSpPr>
            <p:cNvPr id="37" name="Straight Connector 36"/>
            <p:cNvCxnSpPr/>
            <p:nvPr/>
          </p:nvCxnSpPr>
          <p:spPr bwMode="auto">
            <a:xfrm>
              <a:off x="955835" y="1755575"/>
              <a:ext cx="2565000" cy="0"/>
            </a:xfrm>
            <a:prstGeom prst="line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/>
            <p:cNvCxnSpPr/>
            <p:nvPr/>
          </p:nvCxnSpPr>
          <p:spPr bwMode="auto">
            <a:xfrm>
              <a:off x="1000835" y="3420575"/>
              <a:ext cx="2565000" cy="0"/>
            </a:xfrm>
            <a:prstGeom prst="line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48" name="Group 47"/>
            <p:cNvGrpSpPr/>
            <p:nvPr/>
          </p:nvGrpSpPr>
          <p:grpSpPr>
            <a:xfrm>
              <a:off x="1215437" y="1761374"/>
              <a:ext cx="595398" cy="1659201"/>
              <a:chOff x="1215437" y="1761374"/>
              <a:chExt cx="595398" cy="1659201"/>
            </a:xfrm>
          </p:grpSpPr>
          <p:cxnSp>
            <p:nvCxnSpPr>
              <p:cNvPr id="31" name="Straight Arrow Connector 30"/>
              <p:cNvCxnSpPr/>
              <p:nvPr/>
            </p:nvCxnSpPr>
            <p:spPr bwMode="auto">
              <a:xfrm flipV="1">
                <a:off x="1810835" y="1761374"/>
                <a:ext cx="0" cy="765000"/>
              </a:xfrm>
              <a:prstGeom prst="straightConnector1">
                <a:avLst/>
              </a:prstGeom>
              <a:solidFill>
                <a:schemeClr val="accent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3" name="Straight Arrow Connector 32"/>
              <p:cNvCxnSpPr/>
              <p:nvPr/>
            </p:nvCxnSpPr>
            <p:spPr bwMode="auto">
              <a:xfrm>
                <a:off x="1810835" y="2565575"/>
                <a:ext cx="0" cy="855000"/>
              </a:xfrm>
              <a:prstGeom prst="straightConnector1">
                <a:avLst/>
              </a:prstGeom>
              <a:solidFill>
                <a:schemeClr val="accent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graphicFrame>
            <p:nvGraphicFramePr>
              <p:cNvPr id="62" name="Object 4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36868828"/>
                  </p:ext>
                </p:extLst>
              </p:nvPr>
            </p:nvGraphicFramePr>
            <p:xfrm>
              <a:off x="1239869" y="2790575"/>
              <a:ext cx="422818" cy="450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90209" name="Equation" r:id="rId11" imgW="139700" imgH="139700" progId="Equation.3">
                      <p:embed/>
                    </p:oleObj>
                  </mc:Choice>
                  <mc:Fallback>
                    <p:oleObj name="Equation" r:id="rId11" imgW="139700" imgH="1397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39869" y="2790575"/>
                            <a:ext cx="422818" cy="450000"/>
                          </a:xfrm>
                          <a:prstGeom prst="rect">
                            <a:avLst/>
                          </a:prstGeom>
                          <a:noFill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3" name="Object 4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11768893"/>
                  </p:ext>
                </p:extLst>
              </p:nvPr>
            </p:nvGraphicFramePr>
            <p:xfrm>
              <a:off x="1215437" y="1980575"/>
              <a:ext cx="422818" cy="450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90210" name="Equation" r:id="rId13" imgW="139700" imgH="139700" progId="Equation.3">
                      <p:embed/>
                    </p:oleObj>
                  </mc:Choice>
                  <mc:Fallback>
                    <p:oleObj name="Equation" r:id="rId13" imgW="139700" imgH="1397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15437" y="1980575"/>
                            <a:ext cx="422818" cy="450000"/>
                          </a:xfrm>
                          <a:prstGeom prst="rect">
                            <a:avLst/>
                          </a:prstGeom>
                          <a:noFill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38" name="Right Arrow 37"/>
          <p:cNvSpPr/>
          <p:nvPr/>
        </p:nvSpPr>
        <p:spPr bwMode="auto">
          <a:xfrm>
            <a:off x="3960437" y="2295575"/>
            <a:ext cx="495000" cy="405000"/>
          </a:xfrm>
          <a:prstGeom prst="right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>
            <a:off x="4466628" y="1372052"/>
            <a:ext cx="3358679" cy="75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4815437" y="2295575"/>
            <a:ext cx="2970000" cy="261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4561758" y="3959825"/>
            <a:ext cx="3358679" cy="75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8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4622407"/>
              </p:ext>
            </p:extLst>
          </p:nvPr>
        </p:nvGraphicFramePr>
        <p:xfrm>
          <a:off x="6161899" y="2322974"/>
          <a:ext cx="363538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0211" name="Equation" r:id="rId14" imgW="228600" imgH="190500" progId="Equation.3">
                  <p:embed/>
                </p:oleObj>
              </mc:Choice>
              <mc:Fallback>
                <p:oleObj name="Equation" r:id="rId14" imgW="2286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1899" y="2322974"/>
                        <a:ext cx="363538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1145239"/>
              </p:ext>
            </p:extLst>
          </p:nvPr>
        </p:nvGraphicFramePr>
        <p:xfrm>
          <a:off x="6166760" y="1035575"/>
          <a:ext cx="303212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0212" name="Equation" r:id="rId15" imgW="190500" imgH="190500" progId="Equation.3">
                  <p:embed/>
                </p:oleObj>
              </mc:Choice>
              <mc:Fallback>
                <p:oleObj name="Equation" r:id="rId15" imgW="1905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6760" y="1035575"/>
                        <a:ext cx="303212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2011803"/>
              </p:ext>
            </p:extLst>
          </p:nvPr>
        </p:nvGraphicFramePr>
        <p:xfrm>
          <a:off x="6191122" y="3630377"/>
          <a:ext cx="3238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0213" name="Equation" r:id="rId16" imgW="203200" imgH="190500" progId="Equation.3">
                  <p:embed/>
                </p:oleObj>
              </mc:Choice>
              <mc:Fallback>
                <p:oleObj name="Equation" r:id="rId16" imgW="2032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1122" y="3630377"/>
                        <a:ext cx="323850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3" name="Straight Connector 72"/>
          <p:cNvCxnSpPr/>
          <p:nvPr/>
        </p:nvCxnSpPr>
        <p:spPr bwMode="auto">
          <a:xfrm>
            <a:off x="4950437" y="1755575"/>
            <a:ext cx="2565000" cy="0"/>
          </a:xfrm>
          <a:prstGeom prst="lin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7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3431504"/>
              </p:ext>
            </p:extLst>
          </p:nvPr>
        </p:nvGraphicFramePr>
        <p:xfrm>
          <a:off x="7519988" y="2791062"/>
          <a:ext cx="1006535" cy="58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0214" name="Equation" r:id="rId17" imgW="444500" imgH="241300" progId="Equation.3">
                  <p:embed/>
                </p:oleObj>
              </mc:Choice>
              <mc:Fallback>
                <p:oleObj name="Equation" r:id="rId17" imgW="4445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9988" y="2791062"/>
                        <a:ext cx="1006535" cy="5845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" name="Titel 1"/>
          <p:cNvSpPr txBox="1">
            <a:spLocks/>
          </p:cNvSpPr>
          <p:nvPr/>
        </p:nvSpPr>
        <p:spPr bwMode="auto">
          <a:xfrm>
            <a:off x="7470437" y="4230576"/>
            <a:ext cx="1845000" cy="405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dirty="0" err="1" smtClean="0">
                <a:latin typeface="Comic Sans MS"/>
              </a:rPr>
              <a:t>Has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no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effect</a:t>
            </a:r>
            <a:endParaRPr lang="de-DE" dirty="0">
              <a:latin typeface="Comic Sans MS"/>
            </a:endParaRPr>
          </a:p>
        </p:txBody>
      </p:sp>
      <p:cxnSp>
        <p:nvCxnSpPr>
          <p:cNvPr id="40" name="Straight Arrow Connector 39"/>
          <p:cNvCxnSpPr/>
          <p:nvPr/>
        </p:nvCxnSpPr>
        <p:spPr bwMode="auto">
          <a:xfrm flipH="1" flipV="1">
            <a:off x="7740437" y="3420575"/>
            <a:ext cx="495000" cy="810000"/>
          </a:xfrm>
          <a:prstGeom prst="straightConnector1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9" name="Titel 1"/>
          <p:cNvSpPr txBox="1">
            <a:spLocks/>
          </p:cNvSpPr>
          <p:nvPr/>
        </p:nvSpPr>
        <p:spPr bwMode="auto">
          <a:xfrm>
            <a:off x="3465437" y="2700575"/>
            <a:ext cx="1845000" cy="630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dirty="0" err="1" smtClean="0">
                <a:latin typeface="Comic Sans MS"/>
              </a:rPr>
              <a:t>For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zero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temperature</a:t>
            </a:r>
            <a:endParaRPr lang="de-DE" dirty="0">
              <a:latin typeface="Comic Sans MS"/>
            </a:endParaRPr>
          </a:p>
        </p:txBody>
      </p:sp>
      <p:sp>
        <p:nvSpPr>
          <p:cNvPr id="80" name="Right Arrow 79"/>
          <p:cNvSpPr/>
          <p:nvPr/>
        </p:nvSpPr>
        <p:spPr bwMode="auto">
          <a:xfrm>
            <a:off x="3735437" y="4230575"/>
            <a:ext cx="495000" cy="405000"/>
          </a:xfrm>
          <a:prstGeom prst="right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1" name="Titel 1"/>
          <p:cNvSpPr txBox="1">
            <a:spLocks/>
          </p:cNvSpPr>
          <p:nvPr/>
        </p:nvSpPr>
        <p:spPr bwMode="auto">
          <a:xfrm>
            <a:off x="3240437" y="4635575"/>
            <a:ext cx="1845000" cy="630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dirty="0" err="1" smtClean="0">
                <a:latin typeface="Comic Sans MS"/>
              </a:rPr>
              <a:t>For</a:t>
            </a:r>
            <a:r>
              <a:rPr lang="de-DE" dirty="0" smtClean="0">
                <a:latin typeface="Comic Sans MS"/>
              </a:rPr>
              <a:t> a thermal </a:t>
            </a:r>
            <a:r>
              <a:rPr lang="de-DE" dirty="0" err="1" smtClean="0">
                <a:latin typeface="Comic Sans MS"/>
              </a:rPr>
              <a:t>state</a:t>
            </a:r>
            <a:endParaRPr lang="de-DE" dirty="0">
              <a:latin typeface="Comic Sans MS"/>
            </a:endParaRPr>
          </a:p>
        </p:txBody>
      </p:sp>
      <p:graphicFrame>
        <p:nvGraphicFramePr>
          <p:cNvPr id="82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9393835"/>
              </p:ext>
            </p:extLst>
          </p:nvPr>
        </p:nvGraphicFramePr>
        <p:xfrm>
          <a:off x="5220437" y="4725575"/>
          <a:ext cx="83502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0215" name="Equation" r:id="rId19" imgW="368300" imgH="241300" progId="Equation.3">
                  <p:embed/>
                </p:oleObj>
              </mc:Choice>
              <mc:Fallback>
                <p:oleObj name="Equation" r:id="rId19" imgW="3683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437" y="4725575"/>
                        <a:ext cx="835025" cy="584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" name="Titel 1"/>
          <p:cNvSpPr txBox="1">
            <a:spLocks/>
          </p:cNvSpPr>
          <p:nvPr/>
        </p:nvSpPr>
        <p:spPr bwMode="auto">
          <a:xfrm>
            <a:off x="4905437" y="5400575"/>
            <a:ext cx="1845000" cy="405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dirty="0" err="1" smtClean="0">
                <a:latin typeface="Comic Sans MS"/>
              </a:rPr>
              <a:t>Has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no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effect</a:t>
            </a:r>
            <a:endParaRPr lang="de-DE" dirty="0"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698704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8637" y="3870575"/>
            <a:ext cx="5511800" cy="1143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8775" y="450575"/>
            <a:ext cx="8816975" cy="360363"/>
          </a:xfrm>
        </p:spPr>
        <p:txBody>
          <a:bodyPr/>
          <a:lstStyle/>
          <a:p>
            <a:r>
              <a:rPr lang="de-DE" dirty="0" smtClean="0">
                <a:latin typeface="Comic Sans MS"/>
              </a:rPr>
              <a:t>The </a:t>
            </a:r>
            <a:r>
              <a:rPr lang="de-DE" dirty="0" err="1" smtClean="0">
                <a:latin typeface="Comic Sans MS"/>
              </a:rPr>
              <a:t>effective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Hamiltonian</a:t>
            </a:r>
            <a:r>
              <a:rPr lang="de-DE" dirty="0" smtClean="0">
                <a:latin typeface="Comic Sans MS"/>
              </a:rPr>
              <a:t> – </a:t>
            </a:r>
            <a:r>
              <a:rPr lang="de-DE" dirty="0" err="1" smtClean="0">
                <a:latin typeface="Comic Sans MS"/>
              </a:rPr>
              <a:t>two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qubit</a:t>
            </a:r>
            <a:r>
              <a:rPr lang="de-DE" dirty="0" smtClean="0">
                <a:latin typeface="Comic Sans MS"/>
              </a:rPr>
              <a:t> </a:t>
            </a:r>
            <a:endParaRPr lang="de-DE" dirty="0">
              <a:latin typeface="Comic Sans M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Sussex</a:t>
            </a:r>
            <a:r>
              <a:rPr lang="de-DE" dirty="0" smtClean="0"/>
              <a:t> </a:t>
            </a:r>
            <a:r>
              <a:rPr lang="de-DE" dirty="0" smtClean="0"/>
              <a:t>I  </a:t>
            </a:r>
            <a:r>
              <a:rPr lang="de-DE" dirty="0" smtClean="0"/>
              <a:t>19.12.2013 </a:t>
            </a:r>
            <a:r>
              <a:rPr lang="de-DE" dirty="0" smtClean="0"/>
              <a:t>I Folie: </a:t>
            </a:r>
            <a:fld id="{FF1146A1-97AE-4BCE-8A46-8C7BB040F740}" type="slidenum">
              <a:rPr lang="de-DE" smtClean="0"/>
              <a:pPr/>
              <a:t>28</a:t>
            </a:fld>
            <a:endParaRPr lang="de-DE" dirty="0"/>
          </a:p>
        </p:txBody>
      </p:sp>
      <p:sp>
        <p:nvSpPr>
          <p:cNvPr id="46" name="TextBox 45"/>
          <p:cNvSpPr txBox="1"/>
          <p:nvPr/>
        </p:nvSpPr>
        <p:spPr>
          <a:xfrm>
            <a:off x="10548297" y="6129867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437" y="1035575"/>
            <a:ext cx="3835398" cy="2675467"/>
            <a:chOff x="45437" y="1035575"/>
            <a:chExt cx="3835398" cy="2675467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472026" y="1372052"/>
              <a:ext cx="3358679" cy="75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16200000" flipV="1">
              <a:off x="-559737" y="2542297"/>
              <a:ext cx="2264045" cy="1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sys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820835" y="2526374"/>
              <a:ext cx="2970000" cy="2614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522156" y="3710292"/>
              <a:ext cx="3358679" cy="75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9" name="Object 4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81640409"/>
                </p:ext>
              </p:extLst>
            </p:nvPr>
          </p:nvGraphicFramePr>
          <p:xfrm>
            <a:off x="45437" y="2354260"/>
            <a:ext cx="525462" cy="32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91241" name="Equation" r:id="rId4" imgW="330200" imgH="190500" progId="Equation.3">
                    <p:embed/>
                  </p:oleObj>
                </mc:Choice>
                <mc:Fallback>
                  <p:oleObj name="Equation" r:id="rId4" imgW="3302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437" y="2354260"/>
                          <a:ext cx="525462" cy="3238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Object 4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914929"/>
                </p:ext>
              </p:extLst>
            </p:nvPr>
          </p:nvGraphicFramePr>
          <p:xfrm>
            <a:off x="2167297" y="2553773"/>
            <a:ext cx="363538" cy="32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91242" name="Equation" r:id="rId6" imgW="228600" imgH="190500" progId="Equation.3">
                    <p:embed/>
                  </p:oleObj>
                </mc:Choice>
                <mc:Fallback>
                  <p:oleObj name="Equation" r:id="rId6" imgW="2286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7297" y="2553773"/>
                          <a:ext cx="363538" cy="3238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Object 4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4722979"/>
                </p:ext>
              </p:extLst>
            </p:nvPr>
          </p:nvGraphicFramePr>
          <p:xfrm>
            <a:off x="2172158" y="1035575"/>
            <a:ext cx="303212" cy="32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91243" name="Equation" r:id="rId8" imgW="190500" imgH="190500" progId="Equation.3">
                    <p:embed/>
                  </p:oleObj>
                </mc:Choice>
                <mc:Fallback>
                  <p:oleObj name="Equation" r:id="rId8" imgW="1905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72158" y="1035575"/>
                          <a:ext cx="303212" cy="3238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ct 4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87980872"/>
                </p:ext>
              </p:extLst>
            </p:nvPr>
          </p:nvGraphicFramePr>
          <p:xfrm>
            <a:off x="2151520" y="3380844"/>
            <a:ext cx="323850" cy="32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91244" name="Equation" r:id="rId10" imgW="203200" imgH="190500" progId="Equation.3">
                    <p:embed/>
                  </p:oleObj>
                </mc:Choice>
                <mc:Fallback>
                  <p:oleObj name="Equation" r:id="rId10" imgW="2032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1520" y="3380844"/>
                          <a:ext cx="323850" cy="3238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31" name="Straight Arrow Connector 30"/>
            <p:cNvCxnSpPr/>
            <p:nvPr/>
          </p:nvCxnSpPr>
          <p:spPr bwMode="auto">
            <a:xfrm flipV="1">
              <a:off x="1810835" y="1761374"/>
              <a:ext cx="0" cy="765000"/>
            </a:xfrm>
            <a:prstGeom prst="straightConnector1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3" name="Straight Arrow Connector 32"/>
            <p:cNvCxnSpPr/>
            <p:nvPr/>
          </p:nvCxnSpPr>
          <p:spPr bwMode="auto">
            <a:xfrm>
              <a:off x="1810835" y="2565575"/>
              <a:ext cx="0" cy="855000"/>
            </a:xfrm>
            <a:prstGeom prst="straightConnector1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>
              <a:off x="955835" y="1755575"/>
              <a:ext cx="2565000" cy="0"/>
            </a:xfrm>
            <a:prstGeom prst="line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/>
            <p:cNvCxnSpPr/>
            <p:nvPr/>
          </p:nvCxnSpPr>
          <p:spPr bwMode="auto">
            <a:xfrm>
              <a:off x="1000835" y="3420575"/>
              <a:ext cx="2565000" cy="0"/>
            </a:xfrm>
            <a:prstGeom prst="line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graphicFrame>
          <p:nvGraphicFramePr>
            <p:cNvPr id="62" name="Object 4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33388949"/>
                </p:ext>
              </p:extLst>
            </p:nvPr>
          </p:nvGraphicFramePr>
          <p:xfrm>
            <a:off x="1239869" y="2790575"/>
            <a:ext cx="422818" cy="45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91245" name="Equation" r:id="rId12" imgW="139700" imgH="139700" progId="Equation.3">
                    <p:embed/>
                  </p:oleObj>
                </mc:Choice>
                <mc:Fallback>
                  <p:oleObj name="Equation" r:id="rId12" imgW="139700" imgH="1397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39869" y="2790575"/>
                          <a:ext cx="422818" cy="45000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3" name="Object 4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69234916"/>
                </p:ext>
              </p:extLst>
            </p:nvPr>
          </p:nvGraphicFramePr>
          <p:xfrm>
            <a:off x="1215437" y="1980575"/>
            <a:ext cx="422818" cy="45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91246" name="Equation" r:id="rId14" imgW="139700" imgH="139700" progId="Equation.3">
                    <p:embed/>
                  </p:oleObj>
                </mc:Choice>
                <mc:Fallback>
                  <p:oleObj name="Equation" r:id="rId14" imgW="139700" imgH="1397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5437" y="1980575"/>
                          <a:ext cx="422818" cy="45000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6" name="Group 35"/>
          <p:cNvGrpSpPr/>
          <p:nvPr/>
        </p:nvGrpSpPr>
        <p:grpSpPr>
          <a:xfrm>
            <a:off x="5525039" y="990575"/>
            <a:ext cx="3835398" cy="2675467"/>
            <a:chOff x="45437" y="1035575"/>
            <a:chExt cx="3835398" cy="2675467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472026" y="1372052"/>
              <a:ext cx="3358679" cy="75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rot="16200000" flipV="1">
              <a:off x="-559737" y="2542297"/>
              <a:ext cx="2264045" cy="1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sys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820835" y="2526374"/>
              <a:ext cx="2970000" cy="2614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522156" y="3710292"/>
              <a:ext cx="3358679" cy="75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4" name="Object 4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85399254"/>
                </p:ext>
              </p:extLst>
            </p:nvPr>
          </p:nvGraphicFramePr>
          <p:xfrm>
            <a:off x="45437" y="2354260"/>
            <a:ext cx="525462" cy="32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91247" name="Equation" r:id="rId15" imgW="330200" imgH="190500" progId="Equation.3">
                    <p:embed/>
                  </p:oleObj>
                </mc:Choice>
                <mc:Fallback>
                  <p:oleObj name="Equation" r:id="rId15" imgW="3302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437" y="2354260"/>
                          <a:ext cx="525462" cy="3238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" name="Object 4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54683326"/>
                </p:ext>
              </p:extLst>
            </p:nvPr>
          </p:nvGraphicFramePr>
          <p:xfrm>
            <a:off x="2167297" y="2553773"/>
            <a:ext cx="363538" cy="32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91248" name="Equation" r:id="rId16" imgW="228600" imgH="190500" progId="Equation.3">
                    <p:embed/>
                  </p:oleObj>
                </mc:Choice>
                <mc:Fallback>
                  <p:oleObj name="Equation" r:id="rId16" imgW="2286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7297" y="2553773"/>
                          <a:ext cx="363538" cy="3238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" name="Object 4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69669938"/>
                </p:ext>
              </p:extLst>
            </p:nvPr>
          </p:nvGraphicFramePr>
          <p:xfrm>
            <a:off x="2172158" y="1035575"/>
            <a:ext cx="303212" cy="32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91249" name="Equation" r:id="rId17" imgW="190500" imgH="190500" progId="Equation.3">
                    <p:embed/>
                  </p:oleObj>
                </mc:Choice>
                <mc:Fallback>
                  <p:oleObj name="Equation" r:id="rId17" imgW="1905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72158" y="1035575"/>
                          <a:ext cx="303212" cy="3238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Object 4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74098393"/>
                </p:ext>
              </p:extLst>
            </p:nvPr>
          </p:nvGraphicFramePr>
          <p:xfrm>
            <a:off x="2151520" y="3380844"/>
            <a:ext cx="323850" cy="32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91250" name="Equation" r:id="rId18" imgW="203200" imgH="190500" progId="Equation.3">
                    <p:embed/>
                  </p:oleObj>
                </mc:Choice>
                <mc:Fallback>
                  <p:oleObj name="Equation" r:id="rId18" imgW="2032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1520" y="3380844"/>
                          <a:ext cx="323850" cy="3238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9" name="Straight Arrow Connector 48"/>
            <p:cNvCxnSpPr/>
            <p:nvPr/>
          </p:nvCxnSpPr>
          <p:spPr bwMode="auto">
            <a:xfrm flipV="1">
              <a:off x="1810835" y="1761374"/>
              <a:ext cx="0" cy="765000"/>
            </a:xfrm>
            <a:prstGeom prst="straightConnector1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0" name="Straight Arrow Connector 49"/>
            <p:cNvCxnSpPr/>
            <p:nvPr/>
          </p:nvCxnSpPr>
          <p:spPr bwMode="auto">
            <a:xfrm>
              <a:off x="1810835" y="2565575"/>
              <a:ext cx="0" cy="855000"/>
            </a:xfrm>
            <a:prstGeom prst="straightConnector1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2" name="Straight Connector 51"/>
            <p:cNvCxnSpPr/>
            <p:nvPr/>
          </p:nvCxnSpPr>
          <p:spPr bwMode="auto">
            <a:xfrm>
              <a:off x="955835" y="1755575"/>
              <a:ext cx="2565000" cy="0"/>
            </a:xfrm>
            <a:prstGeom prst="line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Straight Connector 52"/>
            <p:cNvCxnSpPr/>
            <p:nvPr/>
          </p:nvCxnSpPr>
          <p:spPr bwMode="auto">
            <a:xfrm>
              <a:off x="1000835" y="3420575"/>
              <a:ext cx="2565000" cy="0"/>
            </a:xfrm>
            <a:prstGeom prst="line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graphicFrame>
          <p:nvGraphicFramePr>
            <p:cNvPr id="54" name="Object 4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40264414"/>
                </p:ext>
              </p:extLst>
            </p:nvPr>
          </p:nvGraphicFramePr>
          <p:xfrm>
            <a:off x="1239869" y="2790575"/>
            <a:ext cx="422818" cy="45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91251" name="Equation" r:id="rId19" imgW="139700" imgH="139700" progId="Equation.3">
                    <p:embed/>
                  </p:oleObj>
                </mc:Choice>
                <mc:Fallback>
                  <p:oleObj name="Equation" r:id="rId19" imgW="139700" imgH="1397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39869" y="2790575"/>
                          <a:ext cx="422818" cy="45000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Object 4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16476996"/>
                </p:ext>
              </p:extLst>
            </p:nvPr>
          </p:nvGraphicFramePr>
          <p:xfrm>
            <a:off x="1215437" y="1980575"/>
            <a:ext cx="422818" cy="45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91252" name="Equation" r:id="rId20" imgW="139700" imgH="139700" progId="Equation.3">
                    <p:embed/>
                  </p:oleObj>
                </mc:Choice>
                <mc:Fallback>
                  <p:oleObj name="Equation" r:id="rId20" imgW="139700" imgH="1397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5437" y="1980575"/>
                          <a:ext cx="422818" cy="45000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" name="Left-Right Arrow 4"/>
          <p:cNvSpPr/>
          <p:nvPr/>
        </p:nvSpPr>
        <p:spPr bwMode="auto">
          <a:xfrm>
            <a:off x="4184285" y="1800575"/>
            <a:ext cx="1216152" cy="484632"/>
          </a:xfrm>
          <a:prstGeom prst="leftRight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6" name="Titel 1"/>
          <p:cNvSpPr txBox="1">
            <a:spLocks/>
          </p:cNvSpPr>
          <p:nvPr/>
        </p:nvSpPr>
        <p:spPr bwMode="auto">
          <a:xfrm>
            <a:off x="3870437" y="2880575"/>
            <a:ext cx="1845000" cy="405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dirty="0" smtClean="0">
                <a:latin typeface="Comic Sans MS"/>
              </a:rPr>
              <a:t>Virtual </a:t>
            </a:r>
            <a:r>
              <a:rPr lang="de-DE" dirty="0" err="1" smtClean="0">
                <a:latin typeface="Comic Sans MS"/>
              </a:rPr>
              <a:t>phonon</a:t>
            </a:r>
            <a:endParaRPr lang="de-DE" dirty="0">
              <a:latin typeface="Comic Sans MS"/>
            </a:endParaRPr>
          </a:p>
        </p:txBody>
      </p:sp>
      <p:sp>
        <p:nvSpPr>
          <p:cNvPr id="6" name="Down Arrow 5"/>
          <p:cNvSpPr/>
          <p:nvPr/>
        </p:nvSpPr>
        <p:spPr bwMode="auto">
          <a:xfrm>
            <a:off x="4545437" y="3375575"/>
            <a:ext cx="675000" cy="810000"/>
          </a:xfrm>
          <a:prstGeom prst="down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430437" y="5308097"/>
            <a:ext cx="4874863" cy="81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895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el 1"/>
          <p:cNvSpPr>
            <a:spLocks noGrp="1"/>
          </p:cNvSpPr>
          <p:nvPr>
            <p:ph type="title"/>
          </p:nvPr>
        </p:nvSpPr>
        <p:spPr>
          <a:xfrm>
            <a:off x="315437" y="360575"/>
            <a:ext cx="5131662" cy="405000"/>
          </a:xfrm>
        </p:spPr>
        <p:txBody>
          <a:bodyPr/>
          <a:lstStyle/>
          <a:p>
            <a:r>
              <a:rPr lang="de-DE" dirty="0" smtClean="0">
                <a:latin typeface="Comic Sans MS"/>
              </a:rPr>
              <a:t>The </a:t>
            </a:r>
            <a:r>
              <a:rPr lang="de-DE" dirty="0" err="1" smtClean="0">
                <a:latin typeface="Comic Sans MS"/>
              </a:rPr>
              <a:t>effective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Hamiltonian</a:t>
            </a:r>
            <a:r>
              <a:rPr lang="de-DE" dirty="0" smtClean="0">
                <a:latin typeface="Comic Sans MS"/>
              </a:rPr>
              <a:t> – </a:t>
            </a:r>
            <a:r>
              <a:rPr lang="de-DE" dirty="0" err="1" smtClean="0">
                <a:latin typeface="Comic Sans MS"/>
              </a:rPr>
              <a:t>the</a:t>
            </a:r>
            <a:r>
              <a:rPr lang="de-DE" dirty="0" smtClean="0">
                <a:latin typeface="Comic Sans MS"/>
              </a:rPr>
              <a:t> D </a:t>
            </a:r>
            <a:r>
              <a:rPr lang="de-DE" dirty="0" err="1" smtClean="0">
                <a:latin typeface="Comic Sans MS"/>
              </a:rPr>
              <a:t>term</a:t>
            </a:r>
            <a:endParaRPr lang="de-DE" dirty="0">
              <a:latin typeface="Comic Sans MS"/>
            </a:endParaRPr>
          </a:p>
        </p:txBody>
      </p:sp>
      <p:sp>
        <p:nvSpPr>
          <p:cNvPr id="30" name="Right Arrow 29"/>
          <p:cNvSpPr/>
          <p:nvPr/>
        </p:nvSpPr>
        <p:spPr bwMode="auto">
          <a:xfrm>
            <a:off x="5040437" y="1980575"/>
            <a:ext cx="900000" cy="495000"/>
          </a:xfrm>
          <a:prstGeom prst="right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31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8923859"/>
              </p:ext>
            </p:extLst>
          </p:nvPr>
        </p:nvGraphicFramePr>
        <p:xfrm>
          <a:off x="6280150" y="1319213"/>
          <a:ext cx="1917700" cy="149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932" name="Equation" r:id="rId4" imgW="609600" imgH="444500" progId="Equation.3">
                  <p:embed/>
                </p:oleObj>
              </mc:Choice>
              <mc:Fallback>
                <p:oleObj name="Equation" r:id="rId4" imgW="6096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0150" y="1319213"/>
                        <a:ext cx="1917700" cy="14938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9216001"/>
              </p:ext>
            </p:extLst>
          </p:nvPr>
        </p:nvGraphicFramePr>
        <p:xfrm>
          <a:off x="5932997" y="3009963"/>
          <a:ext cx="2932440" cy="72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933" name="Equation" r:id="rId6" imgW="1206500" imgH="279400" progId="Equation.3">
                  <p:embed/>
                </p:oleObj>
              </mc:Choice>
              <mc:Fallback>
                <p:oleObj name="Equation" r:id="rId6" imgW="12065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2997" y="3009963"/>
                        <a:ext cx="2932440" cy="7256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Down Arrow 32"/>
          <p:cNvSpPr/>
          <p:nvPr/>
        </p:nvSpPr>
        <p:spPr bwMode="auto">
          <a:xfrm>
            <a:off x="6795437" y="3960575"/>
            <a:ext cx="630000" cy="585000"/>
          </a:xfrm>
          <a:prstGeom prst="down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35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9095854"/>
              </p:ext>
            </p:extLst>
          </p:nvPr>
        </p:nvGraphicFramePr>
        <p:xfrm>
          <a:off x="5670437" y="180575"/>
          <a:ext cx="1477068" cy="681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934" name="Equation" r:id="rId8" imgW="736600" imgH="317500" progId="Equation.3">
                  <p:embed/>
                </p:oleObj>
              </mc:Choice>
              <mc:Fallback>
                <p:oleObj name="Equation" r:id="rId8" imgW="736600" imgH="317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0437" y="180575"/>
                        <a:ext cx="1477068" cy="6814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388751" y="1395575"/>
            <a:ext cx="3976686" cy="4159915"/>
            <a:chOff x="135437" y="1555660"/>
            <a:chExt cx="3976686" cy="2719915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1467560" y="1901697"/>
              <a:ext cx="1665154" cy="136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135437" y="3937837"/>
              <a:ext cx="1665154" cy="136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2446969" y="3159898"/>
              <a:ext cx="1665154" cy="136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rot="5400000" flipH="1" flipV="1">
              <a:off x="360126" y="2134531"/>
              <a:ext cx="1991953" cy="1549642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rot="16200000" flipV="1">
              <a:off x="2332358" y="2092941"/>
              <a:ext cx="1208731" cy="849600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1" name="Object 4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97570842"/>
                </p:ext>
              </p:extLst>
            </p:nvPr>
          </p:nvGraphicFramePr>
          <p:xfrm>
            <a:off x="2153779" y="1555660"/>
            <a:ext cx="301803" cy="3230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05935" name="Equation" r:id="rId10" imgW="190500" imgH="190500" progId="Equation.3">
                    <p:embed/>
                  </p:oleObj>
                </mc:Choice>
                <mc:Fallback>
                  <p:oleObj name="Equation" r:id="rId10" imgW="1905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3779" y="1555660"/>
                          <a:ext cx="301803" cy="32307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2" name="Straight Connector 41"/>
            <p:cNvCxnSpPr/>
            <p:nvPr/>
          </p:nvCxnSpPr>
          <p:spPr>
            <a:xfrm>
              <a:off x="1440293" y="3560673"/>
              <a:ext cx="1665154" cy="136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3" name="Object 4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44319007"/>
                </p:ext>
              </p:extLst>
            </p:nvPr>
          </p:nvGraphicFramePr>
          <p:xfrm>
            <a:off x="2125351" y="3552877"/>
            <a:ext cx="341433" cy="362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05936" name="Equation" r:id="rId12" imgW="215900" imgH="190500" progId="Equation.3">
                    <p:embed/>
                  </p:oleObj>
                </mc:Choice>
                <mc:Fallback>
                  <p:oleObj name="Equation" r:id="rId12" imgW="2159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25351" y="3552877"/>
                          <a:ext cx="341433" cy="3622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" name="Object 6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29818198"/>
                </p:ext>
              </p:extLst>
            </p:nvPr>
          </p:nvGraphicFramePr>
          <p:xfrm>
            <a:off x="1248274" y="2440428"/>
            <a:ext cx="222250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05937" name="Equation" r:id="rId14" imgW="139700" imgH="127000" progId="Equation.3">
                    <p:embed/>
                  </p:oleObj>
                </mc:Choice>
                <mc:Fallback>
                  <p:oleObj name="Equation" r:id="rId14" imgW="139700" imgH="1270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8274" y="2440428"/>
                          <a:ext cx="222250" cy="215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" name="Object 6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33440814"/>
                </p:ext>
              </p:extLst>
            </p:nvPr>
          </p:nvGraphicFramePr>
          <p:xfrm>
            <a:off x="3045323" y="2470060"/>
            <a:ext cx="222250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05938" name="Equation" r:id="rId16" imgW="139700" imgH="127000" progId="Equation.3">
                    <p:embed/>
                  </p:oleObj>
                </mc:Choice>
                <mc:Fallback>
                  <p:oleObj name="Equation" r:id="rId16" imgW="139700" imgH="1270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5323" y="2470060"/>
                          <a:ext cx="222250" cy="215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" name="Object 6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21427517"/>
                </p:ext>
              </p:extLst>
            </p:nvPr>
          </p:nvGraphicFramePr>
          <p:xfrm>
            <a:off x="3324725" y="3198192"/>
            <a:ext cx="404812" cy="32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05939" name="Equation" r:id="rId18" imgW="254000" imgH="190500" progId="Equation.3">
                    <p:embed/>
                  </p:oleObj>
                </mc:Choice>
                <mc:Fallback>
                  <p:oleObj name="Equation" r:id="rId18" imgW="2540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24725" y="3198192"/>
                          <a:ext cx="404812" cy="3238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" name="Object 6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40925586"/>
                </p:ext>
              </p:extLst>
            </p:nvPr>
          </p:nvGraphicFramePr>
          <p:xfrm>
            <a:off x="742389" y="3951725"/>
            <a:ext cx="425450" cy="32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05940" name="Equation" r:id="rId20" imgW="266700" imgH="190500" progId="Equation.3">
                    <p:embed/>
                  </p:oleObj>
                </mc:Choice>
                <mc:Fallback>
                  <p:oleObj name="Equation" r:id="rId20" imgW="2667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2389" y="3951725"/>
                          <a:ext cx="425450" cy="3238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48" name="Straight Arrow Connector 47"/>
          <p:cNvCxnSpPr/>
          <p:nvPr/>
        </p:nvCxnSpPr>
        <p:spPr>
          <a:xfrm flipV="1">
            <a:off x="2503506" y="2627508"/>
            <a:ext cx="19644" cy="178655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710283" y="2608483"/>
            <a:ext cx="1665154" cy="2092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0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4954759"/>
              </p:ext>
            </p:extLst>
          </p:nvPr>
        </p:nvGraphicFramePr>
        <p:xfrm>
          <a:off x="2516188" y="3097213"/>
          <a:ext cx="323850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941" name="Equation" r:id="rId22" imgW="203200" imgH="203200" progId="Equation.3">
                  <p:embed/>
                </p:oleObj>
              </mc:Choice>
              <mc:Fallback>
                <p:oleObj name="Equation" r:id="rId22" imgW="2032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6188" y="3097213"/>
                        <a:ext cx="323850" cy="528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9993969"/>
              </p:ext>
            </p:extLst>
          </p:nvPr>
        </p:nvGraphicFramePr>
        <p:xfrm>
          <a:off x="2390775" y="2017713"/>
          <a:ext cx="303213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942" name="Equation" r:id="rId24" imgW="190500" imgH="203200" progId="Equation.3">
                  <p:embed/>
                </p:oleObj>
              </mc:Choice>
              <mc:Fallback>
                <p:oleObj name="Equation" r:id="rId24" imgW="1905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0775" y="2017713"/>
                        <a:ext cx="303213" cy="528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3847083"/>
              </p:ext>
            </p:extLst>
          </p:nvPr>
        </p:nvGraphicFramePr>
        <p:xfrm>
          <a:off x="4260711" y="4710879"/>
          <a:ext cx="5144726" cy="1273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943" name="Equation" r:id="rId26" imgW="1917700" imgH="444500" progId="Equation.3">
                  <p:embed/>
                </p:oleObj>
              </mc:Choice>
              <mc:Fallback>
                <p:oleObj name="Equation" r:id="rId26" imgW="19177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0711" y="4710879"/>
                        <a:ext cx="5144726" cy="12739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259413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el 1"/>
          <p:cNvSpPr>
            <a:spLocks noGrp="1"/>
          </p:cNvSpPr>
          <p:nvPr>
            <p:ph type="title"/>
          </p:nvPr>
        </p:nvSpPr>
        <p:spPr>
          <a:xfrm>
            <a:off x="223774" y="540575"/>
            <a:ext cx="8816975" cy="360363"/>
          </a:xfrm>
        </p:spPr>
        <p:txBody>
          <a:bodyPr/>
          <a:lstStyle/>
          <a:p>
            <a:r>
              <a:rPr lang="de-DE" dirty="0" smtClean="0">
                <a:latin typeface="Comic Sans MS"/>
              </a:rPr>
              <a:t>The </a:t>
            </a:r>
            <a:r>
              <a:rPr lang="de-DE" dirty="0" err="1" smtClean="0">
                <a:latin typeface="Comic Sans MS"/>
              </a:rPr>
              <a:t>effective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Hamiltonian</a:t>
            </a:r>
            <a:r>
              <a:rPr lang="de-DE" dirty="0" smtClean="0">
                <a:latin typeface="Comic Sans MS"/>
              </a:rPr>
              <a:t> – </a:t>
            </a:r>
            <a:r>
              <a:rPr lang="de-DE" dirty="0" err="1" smtClean="0">
                <a:latin typeface="Comic Sans MS"/>
              </a:rPr>
              <a:t>the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Lucida Grande"/>
                <a:ea typeface="Lucida Grande"/>
                <a:cs typeface="Lucida Grande"/>
              </a:rPr>
              <a:t>λ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term</a:t>
            </a:r>
            <a:endParaRPr lang="de-DE" dirty="0">
              <a:latin typeface="Comic Sans MS"/>
            </a:endParaRPr>
          </a:p>
        </p:txBody>
      </p:sp>
      <p:graphicFrame>
        <p:nvGraphicFramePr>
          <p:cNvPr id="29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6876472"/>
              </p:ext>
            </p:extLst>
          </p:nvPr>
        </p:nvGraphicFramePr>
        <p:xfrm>
          <a:off x="1830388" y="796800"/>
          <a:ext cx="6718300" cy="226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7792" name="Equation" r:id="rId4" imgW="2006600" imgH="635000" progId="Equation.3">
                  <p:embed/>
                </p:oleObj>
              </mc:Choice>
              <mc:Fallback>
                <p:oleObj name="Equation" r:id="rId4" imgW="2006600" imgH="63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0388" y="796800"/>
                        <a:ext cx="6718300" cy="22637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180437" y="2925575"/>
            <a:ext cx="6075000" cy="701187"/>
            <a:chOff x="180437" y="2925575"/>
            <a:chExt cx="6075000" cy="701187"/>
          </a:xfrm>
        </p:grpSpPr>
        <p:sp>
          <p:nvSpPr>
            <p:cNvPr id="34" name="Titel 1"/>
            <p:cNvSpPr txBox="1">
              <a:spLocks/>
            </p:cNvSpPr>
            <p:nvPr/>
          </p:nvSpPr>
          <p:spPr bwMode="auto">
            <a:xfrm>
              <a:off x="180437" y="3060212"/>
              <a:ext cx="3959999" cy="405363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de-DE" dirty="0" err="1" smtClean="0">
                  <a:latin typeface="Comic Sans MS"/>
                </a:rPr>
                <a:t>By</a:t>
              </a:r>
              <a:r>
                <a:rPr lang="de-DE" dirty="0" smtClean="0">
                  <a:latin typeface="Comic Sans MS"/>
                </a:rPr>
                <a:t> </a:t>
              </a:r>
              <a:r>
                <a:rPr lang="de-DE" dirty="0" err="1" smtClean="0">
                  <a:latin typeface="Comic Sans MS"/>
                </a:rPr>
                <a:t>adding</a:t>
              </a:r>
              <a:r>
                <a:rPr lang="de-DE" dirty="0" smtClean="0">
                  <a:latin typeface="Comic Sans MS"/>
                </a:rPr>
                <a:t> a </a:t>
              </a:r>
              <a:r>
                <a:rPr lang="de-DE" dirty="0" err="1" smtClean="0">
                  <a:latin typeface="Comic Sans MS"/>
                </a:rPr>
                <a:t>term</a:t>
              </a:r>
              <a:r>
                <a:rPr lang="de-DE" dirty="0" smtClean="0">
                  <a:latin typeface="Comic Sans MS"/>
                </a:rPr>
                <a:t> </a:t>
              </a:r>
              <a:r>
                <a:rPr lang="de-DE" dirty="0" err="1" smtClean="0">
                  <a:latin typeface="Comic Sans MS"/>
                </a:rPr>
                <a:t>of</a:t>
              </a:r>
              <a:r>
                <a:rPr lang="de-DE" dirty="0" smtClean="0">
                  <a:latin typeface="Comic Sans MS"/>
                </a:rPr>
                <a:t> </a:t>
              </a:r>
              <a:r>
                <a:rPr lang="de-DE" dirty="0" err="1" smtClean="0">
                  <a:latin typeface="Comic Sans MS"/>
                </a:rPr>
                <a:t>the</a:t>
              </a:r>
              <a:r>
                <a:rPr lang="de-DE" dirty="0" smtClean="0">
                  <a:latin typeface="Comic Sans MS"/>
                </a:rPr>
                <a:t> form:</a:t>
              </a:r>
              <a:endParaRPr lang="de-DE" dirty="0">
                <a:latin typeface="Comic Sans MS"/>
              </a:endParaRPr>
            </a:p>
          </p:txBody>
        </p:sp>
        <p:graphicFrame>
          <p:nvGraphicFramePr>
            <p:cNvPr id="53" name="Object 4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08256389"/>
                </p:ext>
              </p:extLst>
            </p:nvPr>
          </p:nvGraphicFramePr>
          <p:xfrm>
            <a:off x="4440478" y="2925575"/>
            <a:ext cx="1814959" cy="701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07793" name="Equation" r:id="rId6" imgW="596900" imgH="215900" progId="Equation.3">
                    <p:embed/>
                  </p:oleObj>
                </mc:Choice>
                <mc:Fallback>
                  <p:oleObj name="Equation" r:id="rId6" imgW="596900" imgH="2159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40478" y="2925575"/>
                          <a:ext cx="1814959" cy="701187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7629030"/>
              </p:ext>
            </p:extLst>
          </p:nvPr>
        </p:nvGraphicFramePr>
        <p:xfrm>
          <a:off x="5479650" y="270575"/>
          <a:ext cx="1855787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7794" name="Equation" r:id="rId8" imgW="723900" imgH="241300" progId="Equation.3">
                  <p:embed/>
                </p:oleObj>
              </mc:Choice>
              <mc:Fallback>
                <p:oleObj name="Equation" r:id="rId8" imgW="7239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9650" y="270575"/>
                        <a:ext cx="1855787" cy="6619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1425575" y="3735575"/>
            <a:ext cx="6808788" cy="2392363"/>
            <a:chOff x="1425575" y="3735575"/>
            <a:chExt cx="6808788" cy="2392363"/>
          </a:xfrm>
        </p:grpSpPr>
        <p:graphicFrame>
          <p:nvGraphicFramePr>
            <p:cNvPr id="20" name="Object 4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74326380"/>
                </p:ext>
              </p:extLst>
            </p:nvPr>
          </p:nvGraphicFramePr>
          <p:xfrm>
            <a:off x="1425575" y="3735575"/>
            <a:ext cx="6808788" cy="2392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07795" name="Equation" r:id="rId10" imgW="2425700" imgH="800100" progId="Equation.3">
                    <p:embed/>
                  </p:oleObj>
                </mc:Choice>
                <mc:Fallback>
                  <p:oleObj name="Equation" r:id="rId10" imgW="2425700" imgH="8001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25575" y="3735575"/>
                          <a:ext cx="6808788" cy="2392363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" name="Group 5"/>
            <p:cNvGrpSpPr/>
            <p:nvPr/>
          </p:nvGrpSpPr>
          <p:grpSpPr>
            <a:xfrm>
              <a:off x="5490437" y="4005575"/>
              <a:ext cx="2115000" cy="675000"/>
              <a:chOff x="6435437" y="3150575"/>
              <a:chExt cx="2115000" cy="675000"/>
            </a:xfrm>
          </p:grpSpPr>
          <p:cxnSp>
            <p:nvCxnSpPr>
              <p:cNvPr id="3" name="Straight Connector 2"/>
              <p:cNvCxnSpPr/>
              <p:nvPr/>
            </p:nvCxnSpPr>
            <p:spPr bwMode="auto">
              <a:xfrm flipV="1">
                <a:off x="6480437" y="3195575"/>
                <a:ext cx="2070000" cy="585000"/>
              </a:xfrm>
              <a:prstGeom prst="line">
                <a:avLst/>
              </a:prstGeom>
              <a:solidFill>
                <a:schemeClr val="accent2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" name="Straight Connector 4"/>
              <p:cNvCxnSpPr/>
              <p:nvPr/>
            </p:nvCxnSpPr>
            <p:spPr bwMode="auto">
              <a:xfrm>
                <a:off x="6435437" y="3150575"/>
                <a:ext cx="2115000" cy="675000"/>
              </a:xfrm>
              <a:prstGeom prst="line">
                <a:avLst/>
              </a:prstGeom>
              <a:solidFill>
                <a:schemeClr val="accent2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63756072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el 1"/>
          <p:cNvSpPr>
            <a:spLocks noGrp="1"/>
          </p:cNvSpPr>
          <p:nvPr>
            <p:ph type="title"/>
          </p:nvPr>
        </p:nvSpPr>
        <p:spPr>
          <a:xfrm>
            <a:off x="223774" y="540575"/>
            <a:ext cx="8816975" cy="360363"/>
          </a:xfrm>
        </p:spPr>
        <p:txBody>
          <a:bodyPr/>
          <a:lstStyle/>
          <a:p>
            <a:r>
              <a:rPr lang="de-DE" dirty="0" smtClean="0">
                <a:latin typeface="Comic Sans MS"/>
              </a:rPr>
              <a:t>The </a:t>
            </a:r>
            <a:r>
              <a:rPr lang="de-DE" dirty="0" err="1" smtClean="0">
                <a:latin typeface="Comic Sans MS"/>
              </a:rPr>
              <a:t>effective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Hamiltonian</a:t>
            </a:r>
            <a:r>
              <a:rPr lang="de-DE" dirty="0" smtClean="0">
                <a:latin typeface="Comic Sans MS"/>
              </a:rPr>
              <a:t> – </a:t>
            </a:r>
            <a:r>
              <a:rPr lang="de-DE" dirty="0" err="1" smtClean="0">
                <a:latin typeface="Comic Sans MS"/>
              </a:rPr>
              <a:t>the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Lucida Grande"/>
                <a:ea typeface="Lucida Grande"/>
                <a:cs typeface="Lucida Grande"/>
              </a:rPr>
              <a:t>λ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term</a:t>
            </a:r>
            <a:endParaRPr lang="de-DE" dirty="0">
              <a:latin typeface="Comic Sans MS"/>
            </a:endParaRPr>
          </a:p>
        </p:txBody>
      </p:sp>
      <p:graphicFrame>
        <p:nvGraphicFramePr>
          <p:cNvPr id="29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892817"/>
              </p:ext>
            </p:extLst>
          </p:nvPr>
        </p:nvGraphicFramePr>
        <p:xfrm>
          <a:off x="2533650" y="1035050"/>
          <a:ext cx="4167188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6749" name="Equation" r:id="rId4" imgW="1244600" imgH="292100" progId="Equation.3">
                  <p:embed/>
                </p:oleObj>
              </mc:Choice>
              <mc:Fallback>
                <p:oleObj name="Equation" r:id="rId4" imgW="12446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3650" y="1035050"/>
                        <a:ext cx="4167188" cy="1041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itel 1"/>
          <p:cNvSpPr txBox="1">
            <a:spLocks/>
          </p:cNvSpPr>
          <p:nvPr/>
        </p:nvSpPr>
        <p:spPr bwMode="auto">
          <a:xfrm>
            <a:off x="180437" y="2070575"/>
            <a:ext cx="3959999" cy="40536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dirty="0" err="1" smtClean="0">
                <a:latin typeface="Comic Sans MS"/>
              </a:rPr>
              <a:t>By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adding</a:t>
            </a:r>
            <a:r>
              <a:rPr lang="de-DE" dirty="0" smtClean="0">
                <a:latin typeface="Comic Sans MS"/>
              </a:rPr>
              <a:t> a </a:t>
            </a:r>
            <a:r>
              <a:rPr lang="de-DE" dirty="0" err="1" smtClean="0">
                <a:latin typeface="Comic Sans MS"/>
              </a:rPr>
              <a:t>term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of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the</a:t>
            </a:r>
            <a:r>
              <a:rPr lang="de-DE" dirty="0" smtClean="0">
                <a:latin typeface="Comic Sans MS"/>
              </a:rPr>
              <a:t> form:</a:t>
            </a:r>
            <a:endParaRPr lang="de-DE" dirty="0">
              <a:latin typeface="Comic Sans MS"/>
            </a:endParaRPr>
          </a:p>
        </p:txBody>
      </p:sp>
      <p:graphicFrame>
        <p:nvGraphicFramePr>
          <p:cNvPr id="53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1483161"/>
              </p:ext>
            </p:extLst>
          </p:nvPr>
        </p:nvGraphicFramePr>
        <p:xfrm>
          <a:off x="2640013" y="2655888"/>
          <a:ext cx="3827462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6750" name="Equation" r:id="rId6" imgW="1612900" imgH="266700" progId="Equation.3">
                  <p:embed/>
                </p:oleObj>
              </mc:Choice>
              <mc:Fallback>
                <p:oleObj name="Equation" r:id="rId6" imgW="16129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3" y="2655888"/>
                        <a:ext cx="3827462" cy="6762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4" name="קבוצה 130"/>
          <p:cNvGrpSpPr/>
          <p:nvPr/>
        </p:nvGrpSpPr>
        <p:grpSpPr>
          <a:xfrm>
            <a:off x="1755436" y="3585561"/>
            <a:ext cx="1743089" cy="1860014"/>
            <a:chOff x="12817602" y="27075247"/>
            <a:chExt cx="3744417" cy="3444188"/>
          </a:xfrm>
        </p:grpSpPr>
        <p:grpSp>
          <p:nvGrpSpPr>
            <p:cNvPr id="55" name="קבוצה 89"/>
            <p:cNvGrpSpPr/>
            <p:nvPr/>
          </p:nvGrpSpPr>
          <p:grpSpPr>
            <a:xfrm>
              <a:off x="12817602" y="27075247"/>
              <a:ext cx="3744417" cy="3444188"/>
              <a:chOff x="576239" y="7489082"/>
              <a:chExt cx="3744416" cy="3444190"/>
            </a:xfrm>
          </p:grpSpPr>
          <p:cxnSp>
            <p:nvCxnSpPr>
              <p:cNvPr id="59" name="מחבר חץ ישר 90"/>
              <p:cNvCxnSpPr/>
              <p:nvPr/>
            </p:nvCxnSpPr>
            <p:spPr>
              <a:xfrm>
                <a:off x="1800375" y="10081370"/>
                <a:ext cx="216024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מחבר חץ ישר 91"/>
              <p:cNvCxnSpPr/>
              <p:nvPr/>
            </p:nvCxnSpPr>
            <p:spPr>
              <a:xfrm flipV="1">
                <a:off x="1800375" y="7849122"/>
                <a:ext cx="0" cy="223224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מחבר חץ ישר 92"/>
              <p:cNvCxnSpPr/>
              <p:nvPr/>
            </p:nvCxnSpPr>
            <p:spPr>
              <a:xfrm flipH="1">
                <a:off x="1008287" y="10081370"/>
                <a:ext cx="792088" cy="57606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xtBox 61"/>
              <p:cNvSpPr txBox="1"/>
              <p:nvPr/>
            </p:nvSpPr>
            <p:spPr>
              <a:xfrm>
                <a:off x="576239" y="10225386"/>
                <a:ext cx="432048" cy="70788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en-US" sz="4000" dirty="0" smtClean="0"/>
                  <a:t>x</a:t>
                </a:r>
                <a:endParaRPr lang="he-IL" sz="4000" dirty="0"/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3960615" y="9937354"/>
                <a:ext cx="360040" cy="64633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en-US" sz="3600" dirty="0" smtClean="0"/>
                  <a:t>y</a:t>
                </a:r>
                <a:endParaRPr lang="he-IL" sz="3600" dirty="0"/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1368327" y="7489082"/>
                <a:ext cx="360040" cy="64633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en-US" sz="3600" dirty="0" smtClean="0"/>
                  <a:t>z</a:t>
                </a:r>
                <a:endParaRPr lang="he-IL" sz="3600" dirty="0"/>
              </a:p>
            </p:txBody>
          </p:sp>
          <p:sp>
            <p:nvSpPr>
              <p:cNvPr id="65" name="חץ מעוקל ימינה 96"/>
              <p:cNvSpPr/>
              <p:nvPr/>
            </p:nvSpPr>
            <p:spPr>
              <a:xfrm rot="2836383" flipV="1">
                <a:off x="1145648" y="9951000"/>
                <a:ext cx="733390" cy="694943"/>
              </a:xfrm>
              <a:prstGeom prst="curvedRightArrow">
                <a:avLst>
                  <a:gd name="adj1" fmla="val 19202"/>
                  <a:gd name="adj2" fmla="val 57143"/>
                  <a:gd name="adj3" fmla="val 25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56" name="מחבר חץ ישר 98"/>
            <p:cNvCxnSpPr/>
            <p:nvPr/>
          </p:nvCxnSpPr>
          <p:spPr>
            <a:xfrm flipV="1">
              <a:off x="14041736" y="27769660"/>
              <a:ext cx="1243818" cy="189788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7" name="Picture 26"/>
            <p:cNvPicPr>
              <a:picLocks noChangeAspect="1" noChangeArrowheads="1"/>
            </p:cNvPicPr>
            <p:nvPr/>
          </p:nvPicPr>
          <p:blipFill>
            <a:blip r:embed="rId8" cstate="print"/>
            <a:srcRect l="37822" t="77560" r="58300" b="12594"/>
            <a:stretch>
              <a:fillRect/>
            </a:stretch>
          </p:blipFill>
          <p:spPr bwMode="auto">
            <a:xfrm>
              <a:off x="14256046" y="28352946"/>
              <a:ext cx="352840" cy="504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" name="Picture 25"/>
            <p:cNvPicPr>
              <a:picLocks noChangeAspect="1" noChangeArrowheads="1"/>
            </p:cNvPicPr>
            <p:nvPr/>
          </p:nvPicPr>
          <p:blipFill>
            <a:blip r:embed="rId8" cstate="print"/>
            <a:srcRect l="36527" t="67921" r="56278" b="22236"/>
            <a:stretch>
              <a:fillRect/>
            </a:stretch>
          </p:blipFill>
          <p:spPr bwMode="auto">
            <a:xfrm>
              <a:off x="15509451" y="27435297"/>
              <a:ext cx="936106" cy="720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6" name="Picture 6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46374" y="4140575"/>
            <a:ext cx="6159500" cy="863600"/>
          </a:xfrm>
          <a:prstGeom prst="rect">
            <a:avLst/>
          </a:prstGeom>
        </p:spPr>
      </p:pic>
      <p:graphicFrame>
        <p:nvGraphicFramePr>
          <p:cNvPr id="6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9933732"/>
              </p:ext>
            </p:extLst>
          </p:nvPr>
        </p:nvGraphicFramePr>
        <p:xfrm>
          <a:off x="5479650" y="270575"/>
          <a:ext cx="1855787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6751" name="Equation" r:id="rId10" imgW="723900" imgH="241300" progId="Equation.3">
                  <p:embed/>
                </p:oleObj>
              </mc:Choice>
              <mc:Fallback>
                <p:oleObj name="Equation" r:id="rId10" imgW="7239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9650" y="270575"/>
                        <a:ext cx="1855787" cy="6619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073934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el 1"/>
          <p:cNvSpPr>
            <a:spLocks noGrp="1"/>
          </p:cNvSpPr>
          <p:nvPr>
            <p:ph type="title"/>
          </p:nvPr>
        </p:nvSpPr>
        <p:spPr>
          <a:xfrm>
            <a:off x="223774" y="540575"/>
            <a:ext cx="8816975" cy="360363"/>
          </a:xfrm>
        </p:spPr>
        <p:txBody>
          <a:bodyPr/>
          <a:lstStyle/>
          <a:p>
            <a:r>
              <a:rPr lang="de-DE" dirty="0" smtClean="0">
                <a:latin typeface="Comic Sans MS"/>
              </a:rPr>
              <a:t>The </a:t>
            </a:r>
            <a:r>
              <a:rPr lang="de-DE" dirty="0" err="1" smtClean="0">
                <a:latin typeface="Comic Sans MS"/>
              </a:rPr>
              <a:t>effective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Hamiltonian</a:t>
            </a:r>
            <a:r>
              <a:rPr lang="de-DE" dirty="0" smtClean="0">
                <a:latin typeface="Comic Sans MS"/>
              </a:rPr>
              <a:t> – </a:t>
            </a:r>
            <a:r>
              <a:rPr lang="de-DE" dirty="0" err="1" smtClean="0">
                <a:latin typeface="Comic Sans MS"/>
              </a:rPr>
              <a:t>the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Lucida Grande"/>
                <a:ea typeface="Lucida Grande"/>
                <a:cs typeface="Lucida Grande"/>
              </a:rPr>
              <a:t>λ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term</a:t>
            </a:r>
            <a:endParaRPr lang="de-DE" dirty="0">
              <a:latin typeface="Comic Sans MS"/>
            </a:endParaRPr>
          </a:p>
        </p:txBody>
      </p:sp>
      <p:graphicFrame>
        <p:nvGraphicFramePr>
          <p:cNvPr id="6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1799891"/>
              </p:ext>
            </p:extLst>
          </p:nvPr>
        </p:nvGraphicFramePr>
        <p:xfrm>
          <a:off x="5479650" y="270575"/>
          <a:ext cx="1855787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8926" name="Equation" r:id="rId4" imgW="723900" imgH="241300" progId="Equation.3">
                  <p:embed/>
                </p:oleObj>
              </mc:Choice>
              <mc:Fallback>
                <p:oleObj name="Equation" r:id="rId4" imgW="7239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9650" y="270575"/>
                        <a:ext cx="1855787" cy="6619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495437" y="1350575"/>
            <a:ext cx="4860000" cy="3555000"/>
            <a:chOff x="2863751" y="2070575"/>
            <a:chExt cx="3976686" cy="288000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4195874" y="2576697"/>
              <a:ext cx="1665154" cy="136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863751" y="4612837"/>
              <a:ext cx="1665154" cy="136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175283" y="3834898"/>
              <a:ext cx="1665154" cy="136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V="1">
              <a:off x="3309596" y="2115575"/>
              <a:ext cx="1730841" cy="2464754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 flipV="1">
              <a:off x="5085437" y="3060575"/>
              <a:ext cx="1004401" cy="736532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5" name="Object 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22259378"/>
                </p:ext>
              </p:extLst>
            </p:nvPr>
          </p:nvGraphicFramePr>
          <p:xfrm>
            <a:off x="4882093" y="2230660"/>
            <a:ext cx="301803" cy="3230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08927" name="Equation" r:id="rId6" imgW="190500" imgH="190500" progId="Equation.3">
                    <p:embed/>
                  </p:oleObj>
                </mc:Choice>
                <mc:Fallback>
                  <p:oleObj name="Equation" r:id="rId6" imgW="1905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82093" y="2230660"/>
                          <a:ext cx="301803" cy="32307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6" name="Straight Connector 25"/>
            <p:cNvCxnSpPr/>
            <p:nvPr/>
          </p:nvCxnSpPr>
          <p:spPr>
            <a:xfrm>
              <a:off x="4168607" y="4235673"/>
              <a:ext cx="1665154" cy="136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8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48031127"/>
                </p:ext>
              </p:extLst>
            </p:nvPr>
          </p:nvGraphicFramePr>
          <p:xfrm>
            <a:off x="4853665" y="4227877"/>
            <a:ext cx="341433" cy="362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08928" name="Equation" r:id="rId8" imgW="215900" imgH="190500" progId="Equation.3">
                    <p:embed/>
                  </p:oleObj>
                </mc:Choice>
                <mc:Fallback>
                  <p:oleObj name="Equation" r:id="rId8" imgW="2159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53665" y="4227877"/>
                          <a:ext cx="341433" cy="3622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ject 6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44154388"/>
                </p:ext>
              </p:extLst>
            </p:nvPr>
          </p:nvGraphicFramePr>
          <p:xfrm>
            <a:off x="3842537" y="3028950"/>
            <a:ext cx="342900" cy="387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08929" name="Equation" r:id="rId10" imgW="215900" imgH="228600" progId="Equation.3">
                    <p:embed/>
                  </p:oleObj>
                </mc:Choice>
                <mc:Fallback>
                  <p:oleObj name="Equation" r:id="rId10" imgW="21590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42537" y="3028950"/>
                          <a:ext cx="342900" cy="3873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Object 6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8068778"/>
                </p:ext>
              </p:extLst>
            </p:nvPr>
          </p:nvGraphicFramePr>
          <p:xfrm>
            <a:off x="5490437" y="3076638"/>
            <a:ext cx="341313" cy="3889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08930" name="Equation" r:id="rId12" imgW="215900" imgH="228600" progId="Equation.3">
                    <p:embed/>
                  </p:oleObj>
                </mc:Choice>
                <mc:Fallback>
                  <p:oleObj name="Equation" r:id="rId12" imgW="21590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90437" y="3076638"/>
                          <a:ext cx="341313" cy="3889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ject 6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66292748"/>
                </p:ext>
              </p:extLst>
            </p:nvPr>
          </p:nvGraphicFramePr>
          <p:xfrm>
            <a:off x="6053039" y="3873192"/>
            <a:ext cx="404812" cy="32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08931" name="Equation" r:id="rId14" imgW="254000" imgH="190500" progId="Equation.3">
                    <p:embed/>
                  </p:oleObj>
                </mc:Choice>
                <mc:Fallback>
                  <p:oleObj name="Equation" r:id="rId14" imgW="2540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53039" y="3873192"/>
                          <a:ext cx="404812" cy="3238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" name="Object 6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54312704"/>
                </p:ext>
              </p:extLst>
            </p:nvPr>
          </p:nvGraphicFramePr>
          <p:xfrm>
            <a:off x="3470703" y="4626725"/>
            <a:ext cx="425450" cy="32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08932" name="Equation" r:id="rId16" imgW="266700" imgH="190500" progId="Equation.3">
                    <p:embed/>
                  </p:oleObj>
                </mc:Choice>
                <mc:Fallback>
                  <p:oleObj name="Equation" r:id="rId16" imgW="2667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70703" y="4626725"/>
                          <a:ext cx="425450" cy="3238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35" name="Straight Connector 34"/>
            <p:cNvCxnSpPr/>
            <p:nvPr/>
          </p:nvCxnSpPr>
          <p:spPr>
            <a:xfrm>
              <a:off x="4230283" y="3014207"/>
              <a:ext cx="1665154" cy="1368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30437" y="2070575"/>
              <a:ext cx="1665154" cy="1368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9" name="Object 3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39969011"/>
                </p:ext>
              </p:extLst>
            </p:nvPr>
          </p:nvGraphicFramePr>
          <p:xfrm>
            <a:off x="5605463" y="2622550"/>
            <a:ext cx="201612" cy="339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08933" name="Equation" r:id="rId18" imgW="127000" imgH="177800" progId="Equation.3">
                    <p:embed/>
                  </p:oleObj>
                </mc:Choice>
                <mc:Fallback>
                  <p:oleObj name="Equation" r:id="rId18" imgW="127000" imgH="177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05463" y="2622550"/>
                          <a:ext cx="201612" cy="3397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" name="Object 3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49410295"/>
                </p:ext>
              </p:extLst>
            </p:nvPr>
          </p:nvGraphicFramePr>
          <p:xfrm>
            <a:off x="5625437" y="2160575"/>
            <a:ext cx="201612" cy="339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08934" name="Equation" r:id="rId20" imgW="127000" imgH="177800" progId="Equation.3">
                    <p:embed/>
                  </p:oleObj>
                </mc:Choice>
                <mc:Fallback>
                  <p:oleObj name="Equation" r:id="rId20" imgW="127000" imgH="177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25437" y="2160575"/>
                          <a:ext cx="201612" cy="3397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2" name="Right Arrow 41"/>
          <p:cNvSpPr/>
          <p:nvPr/>
        </p:nvSpPr>
        <p:spPr bwMode="auto">
          <a:xfrm>
            <a:off x="5168024" y="1980575"/>
            <a:ext cx="900000" cy="495000"/>
          </a:xfrm>
          <a:prstGeom prst="right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Titel 1"/>
          <p:cNvSpPr txBox="1">
            <a:spLocks/>
          </p:cNvSpPr>
          <p:nvPr/>
        </p:nvSpPr>
        <p:spPr bwMode="auto">
          <a:xfrm>
            <a:off x="4950437" y="2520575"/>
            <a:ext cx="1304999" cy="630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de-DE" sz="1400" dirty="0" smtClean="0">
                <a:latin typeface="Comic Sans MS"/>
              </a:rPr>
              <a:t>In </a:t>
            </a:r>
            <a:r>
              <a:rPr lang="de-DE" sz="1400" dirty="0" err="1" smtClean="0">
                <a:latin typeface="Comic Sans MS"/>
              </a:rPr>
              <a:t>the</a:t>
            </a:r>
            <a:r>
              <a:rPr lang="de-DE" sz="1400" dirty="0" smtClean="0">
                <a:latin typeface="Comic Sans MS"/>
              </a:rPr>
              <a:t> </a:t>
            </a:r>
            <a:r>
              <a:rPr lang="de-DE" sz="1400" dirty="0" err="1" smtClean="0">
                <a:latin typeface="Comic Sans MS"/>
              </a:rPr>
              <a:t>interaction</a:t>
            </a:r>
            <a:r>
              <a:rPr lang="de-DE" sz="1400" dirty="0" smtClean="0">
                <a:latin typeface="Comic Sans MS"/>
              </a:rPr>
              <a:t> </a:t>
            </a:r>
            <a:r>
              <a:rPr lang="de-DE" sz="1400" dirty="0" err="1" smtClean="0">
                <a:latin typeface="Comic Sans MS"/>
              </a:rPr>
              <a:t>picture</a:t>
            </a:r>
            <a:endParaRPr lang="de-DE" sz="1400" dirty="0">
              <a:latin typeface="Comic Sans MS"/>
            </a:endParaRPr>
          </a:p>
        </p:txBody>
      </p:sp>
      <p:graphicFrame>
        <p:nvGraphicFramePr>
          <p:cNvPr id="45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3444693"/>
              </p:ext>
            </p:extLst>
          </p:nvPr>
        </p:nvGraphicFramePr>
        <p:xfrm>
          <a:off x="7205663" y="1938338"/>
          <a:ext cx="1566862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8935" name="Equation" r:id="rId21" imgW="660400" imgH="228600" progId="Equation.3">
                  <p:embed/>
                </p:oleObj>
              </mc:Choice>
              <mc:Fallback>
                <p:oleObj name="Equation" r:id="rId21" imgW="660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5663" y="1938338"/>
                        <a:ext cx="1566862" cy="5794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854293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391176" y="495575"/>
            <a:ext cx="4456662" cy="405000"/>
          </a:xfrm>
        </p:spPr>
        <p:txBody>
          <a:bodyPr/>
          <a:lstStyle/>
          <a:p>
            <a:r>
              <a:rPr lang="de-DE" dirty="0" err="1" smtClean="0">
                <a:latin typeface="Comic Sans MS"/>
              </a:rPr>
              <a:t>Reaching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the</a:t>
            </a:r>
            <a:r>
              <a:rPr lang="de-DE" dirty="0" smtClean="0">
                <a:latin typeface="Comic Sans MS"/>
              </a:rPr>
              <a:t> Haldane </a:t>
            </a:r>
            <a:r>
              <a:rPr lang="de-DE" dirty="0" err="1" smtClean="0">
                <a:latin typeface="Comic Sans MS"/>
              </a:rPr>
              <a:t>phase</a:t>
            </a:r>
            <a:endParaRPr lang="de-DE" dirty="0">
              <a:latin typeface="Comic Sans MS"/>
            </a:endParaRPr>
          </a:p>
        </p:txBody>
      </p:sp>
      <p:sp>
        <p:nvSpPr>
          <p:cNvPr id="9" name="Titel 1"/>
          <p:cNvSpPr txBox="1">
            <a:spLocks/>
          </p:cNvSpPr>
          <p:nvPr/>
        </p:nvSpPr>
        <p:spPr bwMode="auto">
          <a:xfrm>
            <a:off x="4576175" y="1575575"/>
            <a:ext cx="3016662" cy="900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de-DE" dirty="0" smtClean="0">
                <a:latin typeface="Comic Sans MS"/>
              </a:rPr>
              <a:t>All </a:t>
            </a:r>
            <a:r>
              <a:rPr lang="de-DE" dirty="0" err="1" smtClean="0">
                <a:latin typeface="Comic Sans MS"/>
              </a:rPr>
              <a:t>the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transitions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are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second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order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and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thus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hard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to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cross</a:t>
            </a:r>
            <a:endParaRPr lang="de-DE" dirty="0">
              <a:latin typeface="Comic Sans MS"/>
            </a:endParaRPr>
          </a:p>
        </p:txBody>
      </p:sp>
      <p:graphicFrame>
        <p:nvGraphicFramePr>
          <p:cNvPr id="10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4768828"/>
              </p:ext>
            </p:extLst>
          </p:nvPr>
        </p:nvGraphicFramePr>
        <p:xfrm>
          <a:off x="4667837" y="3726675"/>
          <a:ext cx="3657600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7174" name="Equation" r:id="rId4" imgW="1092200" imgH="381000" progId="Equation.3">
                  <p:embed/>
                </p:oleObj>
              </mc:Choice>
              <mc:Fallback>
                <p:oleObj name="Equation" r:id="rId4" imgW="1092200" imgH="38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7837" y="3726675"/>
                        <a:ext cx="3657600" cy="1358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el 1"/>
          <p:cNvSpPr txBox="1">
            <a:spLocks/>
          </p:cNvSpPr>
          <p:nvPr/>
        </p:nvSpPr>
        <p:spPr bwMode="auto">
          <a:xfrm>
            <a:off x="4667837" y="2745575"/>
            <a:ext cx="3016662" cy="900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de-DE" dirty="0" err="1" smtClean="0">
                <a:latin typeface="Comic Sans MS"/>
              </a:rPr>
              <a:t>To</a:t>
            </a:r>
            <a:r>
              <a:rPr lang="de-DE" dirty="0" smtClean="0">
                <a:latin typeface="Comic Sans MS"/>
              </a:rPr>
              <a:t> break </a:t>
            </a:r>
            <a:r>
              <a:rPr lang="de-DE" dirty="0" err="1" smtClean="0">
                <a:latin typeface="Comic Sans MS"/>
              </a:rPr>
              <a:t>the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symmetries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we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add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the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term</a:t>
            </a:r>
            <a:r>
              <a:rPr lang="de-DE" dirty="0" smtClean="0">
                <a:latin typeface="Comic Sans MS"/>
              </a:rPr>
              <a:t>:</a:t>
            </a:r>
            <a:endParaRPr lang="de-DE" dirty="0">
              <a:latin typeface="Comic Sans MS"/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37" y="1440575"/>
            <a:ext cx="4066143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812749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el 1"/>
          <p:cNvSpPr>
            <a:spLocks noGrp="1"/>
          </p:cNvSpPr>
          <p:nvPr>
            <p:ph type="title"/>
          </p:nvPr>
        </p:nvSpPr>
        <p:spPr>
          <a:xfrm>
            <a:off x="358776" y="450575"/>
            <a:ext cx="4456662" cy="405000"/>
          </a:xfrm>
        </p:spPr>
        <p:txBody>
          <a:bodyPr/>
          <a:lstStyle/>
          <a:p>
            <a:r>
              <a:rPr lang="de-DE" dirty="0" err="1" smtClean="0">
                <a:latin typeface="Comic Sans MS"/>
              </a:rPr>
              <a:t>Detecting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the</a:t>
            </a:r>
            <a:r>
              <a:rPr lang="de-DE" dirty="0" smtClean="0">
                <a:latin typeface="Comic Sans MS"/>
              </a:rPr>
              <a:t> Haldane </a:t>
            </a:r>
            <a:r>
              <a:rPr lang="de-DE" dirty="0" err="1" smtClean="0">
                <a:latin typeface="Comic Sans MS"/>
              </a:rPr>
              <a:t>phase</a:t>
            </a:r>
            <a:endParaRPr lang="de-DE" dirty="0">
              <a:latin typeface="Comic Sans MS"/>
            </a:endParaRPr>
          </a:p>
        </p:txBody>
      </p:sp>
      <p:sp>
        <p:nvSpPr>
          <p:cNvPr id="34" name="Titel 1"/>
          <p:cNvSpPr txBox="1">
            <a:spLocks/>
          </p:cNvSpPr>
          <p:nvPr/>
        </p:nvSpPr>
        <p:spPr bwMode="auto">
          <a:xfrm>
            <a:off x="495437" y="1620575"/>
            <a:ext cx="2071662" cy="450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de-DE" dirty="0" smtClean="0">
                <a:latin typeface="Comic Sans MS"/>
              </a:rPr>
              <a:t>1) String </a:t>
            </a:r>
            <a:r>
              <a:rPr lang="de-DE" dirty="0" err="1" smtClean="0">
                <a:latin typeface="Comic Sans MS"/>
              </a:rPr>
              <a:t>order</a:t>
            </a:r>
            <a:r>
              <a:rPr lang="de-DE" dirty="0" smtClean="0">
                <a:latin typeface="Comic Sans MS"/>
              </a:rPr>
              <a:t>:</a:t>
            </a:r>
            <a:endParaRPr lang="de-DE" dirty="0">
              <a:latin typeface="Comic Sans MS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037" y="1402175"/>
            <a:ext cx="6403400" cy="848400"/>
          </a:xfrm>
          <a:prstGeom prst="rect">
            <a:avLst/>
          </a:prstGeom>
        </p:spPr>
      </p:pic>
      <p:sp>
        <p:nvSpPr>
          <p:cNvPr id="38" name="Titel 1"/>
          <p:cNvSpPr txBox="1">
            <a:spLocks/>
          </p:cNvSpPr>
          <p:nvPr/>
        </p:nvSpPr>
        <p:spPr bwMode="auto">
          <a:xfrm>
            <a:off x="450437" y="2970575"/>
            <a:ext cx="5670000" cy="450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de-DE" dirty="0" smtClean="0">
                <a:latin typeface="Comic Sans MS"/>
              </a:rPr>
              <a:t>2) Double degenrate </a:t>
            </a:r>
            <a:r>
              <a:rPr lang="de-DE" dirty="0" err="1" smtClean="0">
                <a:latin typeface="Comic Sans MS"/>
              </a:rPr>
              <a:t>entanglement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spectrum</a:t>
            </a:r>
            <a:endParaRPr lang="de-DE" dirty="0">
              <a:latin typeface="Comic Sans MS"/>
            </a:endParaRPr>
          </a:p>
        </p:txBody>
      </p:sp>
      <p:sp>
        <p:nvSpPr>
          <p:cNvPr id="41" name="Titel 1"/>
          <p:cNvSpPr txBox="1">
            <a:spLocks/>
          </p:cNvSpPr>
          <p:nvPr/>
        </p:nvSpPr>
        <p:spPr bwMode="auto">
          <a:xfrm>
            <a:off x="450437" y="4230575"/>
            <a:ext cx="6885000" cy="450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de-DE" dirty="0">
                <a:latin typeface="Comic Sans MS"/>
              </a:rPr>
              <a:t>3</a:t>
            </a:r>
            <a:r>
              <a:rPr lang="de-DE" dirty="0" smtClean="0">
                <a:latin typeface="Comic Sans MS"/>
              </a:rPr>
              <a:t>) Gap </a:t>
            </a:r>
            <a:r>
              <a:rPr lang="de-DE" dirty="0" err="1" smtClean="0">
                <a:latin typeface="Comic Sans MS"/>
              </a:rPr>
              <a:t>and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exponentialy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decaying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correlation</a:t>
            </a:r>
            <a:r>
              <a:rPr lang="de-DE" dirty="0" smtClean="0">
                <a:latin typeface="Comic Sans MS"/>
              </a:rPr>
              <a:t> </a:t>
            </a:r>
            <a:r>
              <a:rPr lang="de-DE" dirty="0" err="1" smtClean="0">
                <a:latin typeface="Comic Sans MS"/>
              </a:rPr>
              <a:t>function</a:t>
            </a:r>
            <a:endParaRPr lang="de-DE" dirty="0"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96431933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33775" y="1125575"/>
            <a:ext cx="7381662" cy="590439"/>
          </a:xfrm>
        </p:spPr>
        <p:txBody>
          <a:bodyPr/>
          <a:lstStyle/>
          <a:p>
            <a:pPr algn="ctr" defTabSz="4168775">
              <a:spcBef>
                <a:spcPct val="50000"/>
              </a:spcBef>
            </a:pPr>
            <a:r>
              <a:rPr lang="en-US" altLang="zh-CN" sz="3200" b="0" dirty="0" smtClean="0">
                <a:latin typeface="Comic Sans MS"/>
                <a:ea typeface="Times New Roman" charset="0"/>
                <a:cs typeface="Times New Roman" charset="0"/>
              </a:rPr>
              <a:t>Thanks a lot for your attention!</a:t>
            </a:r>
            <a:endParaRPr lang="en-US" altLang="zh-CN" sz="3200" b="0" dirty="0">
              <a:latin typeface="Comic Sans MS"/>
              <a:ea typeface="Times New Roman" charset="0"/>
              <a:cs typeface="Times New Roman" charset="0"/>
            </a:endParaRPr>
          </a:p>
        </p:txBody>
      </p:sp>
      <p:pic>
        <p:nvPicPr>
          <p:cNvPr id="8" name="Picture 11" descr="Big-Bang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37237" y="3371850"/>
            <a:ext cx="1630363" cy="124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Die Grafik &quot;http://www.ifa.au.dk/iontrapgroup/gallery/bicrystals/Bistring_lo.jpg&quot; kann nicht angezeigt werden, weil sie Fehler enthält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89838" y="3381375"/>
            <a:ext cx="17907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Die Grafik &quot;http://www.qubit.org/research/IonTrap/images/im6proc_col.gif&quot; kann nicht angezeigt werden, weil sie Fehler enthält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6437" y="4803775"/>
            <a:ext cx="169545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2" descr="Bild2b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53337" y="4816475"/>
            <a:ext cx="1703387" cy="1295400"/>
          </a:xfrm>
          <a:prstGeom prst="rect">
            <a:avLst/>
          </a:prstGeom>
          <a:noFill/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540875" cy="122123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437" y="3375575"/>
            <a:ext cx="1790937" cy="1527009"/>
          </a:xfrm>
          <a:prstGeom prst="rect">
            <a:avLst/>
          </a:prstGeom>
        </p:spPr>
      </p:pic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115437" y="3600575"/>
            <a:ext cx="3420000" cy="900000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rtl="1" eaLnBrk="1" hangingPunct="1">
              <a:lnSpc>
                <a:spcPct val="100000"/>
              </a:lnSpc>
            </a:pPr>
            <a:r>
              <a:rPr lang="en-US" sz="3200" dirty="0" smtClean="0">
                <a:latin typeface="Comic Sans MS" charset="0"/>
              </a:rPr>
              <a:t>ISF</a:t>
            </a:r>
            <a:endParaRPr lang="en-US" sz="3200" dirty="0" smtClean="0">
              <a:latin typeface="Comic Sans MS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585437" y="5130575"/>
            <a:ext cx="4635000" cy="900000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rtl="1" eaLnBrk="1" hangingPunct="1">
              <a:lnSpc>
                <a:spcPct val="100000"/>
              </a:lnSpc>
            </a:pPr>
            <a:r>
              <a:rPr lang="en-US" sz="3200" dirty="0" smtClean="0">
                <a:latin typeface="Comic Sans MS" charset="0"/>
              </a:rPr>
              <a:t>CIG</a:t>
            </a:r>
          </a:p>
          <a:p>
            <a:pPr algn="ctr" rtl="1" eaLnBrk="1" hangingPunct="1">
              <a:lnSpc>
                <a:spcPct val="100000"/>
              </a:lnSpc>
            </a:pPr>
            <a:r>
              <a:rPr lang="en-US" sz="2400" dirty="0" smtClean="0">
                <a:latin typeface="Comic Sans MS" charset="0"/>
              </a:rPr>
              <a:t>Career integration grant</a:t>
            </a:r>
            <a:endParaRPr lang="de-DE" sz="2400" dirty="0">
              <a:latin typeface="Comic Sans MS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186175" y="1575575"/>
            <a:ext cx="7381662" cy="3915000"/>
            <a:chOff x="1186175" y="1575575"/>
            <a:chExt cx="7381662" cy="3915000"/>
          </a:xfrm>
        </p:grpSpPr>
        <p:pic>
          <p:nvPicPr>
            <p:cNvPr id="16" name="Picture 15" descr="pic1.jpg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5437" y="1575575"/>
              <a:ext cx="5220000" cy="3915000"/>
            </a:xfrm>
            <a:prstGeom prst="rect">
              <a:avLst/>
            </a:prstGeom>
          </p:spPr>
        </p:pic>
        <p:sp>
          <p:nvSpPr>
            <p:cNvPr id="17" name="Rectangle 2"/>
            <p:cNvSpPr txBox="1">
              <a:spLocks noChangeArrowheads="1"/>
            </p:cNvSpPr>
            <p:nvPr/>
          </p:nvSpPr>
          <p:spPr bwMode="auto">
            <a:xfrm>
              <a:off x="1186175" y="1800575"/>
              <a:ext cx="7381662" cy="590439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b" anchorCtr="0" compatLnSpc="1">
              <a:prstTxWarp prst="textNoShape">
                <a:avLst/>
              </a:prstTxWarp>
            </a:bodyPr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defTabSz="4168775">
                <a:spcBef>
                  <a:spcPct val="50000"/>
                </a:spcBef>
              </a:pPr>
              <a:r>
                <a:rPr lang="en-US" altLang="zh-CN" sz="3200" b="0" dirty="0" smtClean="0">
                  <a:solidFill>
                    <a:srgbClr val="008000"/>
                  </a:solidFill>
                  <a:latin typeface="Comic Sans MS"/>
                  <a:ea typeface="Times New Roman" charset="0"/>
                  <a:cs typeface="Times New Roman" charset="0"/>
                </a:rPr>
                <a:t>Open postdoc and PhD positions</a:t>
              </a:r>
              <a:endParaRPr lang="en-US" altLang="zh-CN" sz="3200" b="0" dirty="0">
                <a:solidFill>
                  <a:srgbClr val="008000"/>
                </a:solidFill>
                <a:latin typeface="Comic Sans MS"/>
                <a:ea typeface="Times New Roman" charset="0"/>
                <a:cs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1993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SH-Präsentation">
  <a:themeElements>
    <a:clrScheme name="BSH-Präsentation 1">
      <a:dk1>
        <a:srgbClr val="000000"/>
      </a:dk1>
      <a:lt1>
        <a:srgbClr val="FFFFFF"/>
      </a:lt1>
      <a:dk2>
        <a:srgbClr val="99C8AD"/>
      </a:dk2>
      <a:lt2>
        <a:srgbClr val="E66E0F"/>
      </a:lt2>
      <a:accent1>
        <a:srgbClr val="AA3232"/>
      </a:accent1>
      <a:accent2>
        <a:srgbClr val="96B9DC"/>
      </a:accent2>
      <a:accent3>
        <a:srgbClr val="FFFFFF"/>
      </a:accent3>
      <a:accent4>
        <a:srgbClr val="000000"/>
      </a:accent4>
      <a:accent5>
        <a:srgbClr val="D2ADAD"/>
      </a:accent5>
      <a:accent6>
        <a:srgbClr val="87A7C7"/>
      </a:accent6>
      <a:hlink>
        <a:srgbClr val="0050A5"/>
      </a:hlink>
      <a:folHlink>
        <a:srgbClr val="F0C896"/>
      </a:folHlink>
    </a:clrScheme>
    <a:fontScheme name="BSH-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SH-Präsentation 1">
        <a:dk1>
          <a:srgbClr val="000000"/>
        </a:dk1>
        <a:lt1>
          <a:srgbClr val="FFFFFF"/>
        </a:lt1>
        <a:dk2>
          <a:srgbClr val="99C8AD"/>
        </a:dk2>
        <a:lt2>
          <a:srgbClr val="E66E0F"/>
        </a:lt2>
        <a:accent1>
          <a:srgbClr val="AA3232"/>
        </a:accent1>
        <a:accent2>
          <a:srgbClr val="96B9DC"/>
        </a:accent2>
        <a:accent3>
          <a:srgbClr val="FFFFFF"/>
        </a:accent3>
        <a:accent4>
          <a:srgbClr val="000000"/>
        </a:accent4>
        <a:accent5>
          <a:srgbClr val="D2ADAD"/>
        </a:accent5>
        <a:accent6>
          <a:srgbClr val="87A7C7"/>
        </a:accent6>
        <a:hlink>
          <a:srgbClr val="0050A5"/>
        </a:hlink>
        <a:folHlink>
          <a:srgbClr val="F0C8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SH-Präsentation 2">
        <a:dk1>
          <a:srgbClr val="000000"/>
        </a:dk1>
        <a:lt1>
          <a:srgbClr val="FFFFFF"/>
        </a:lt1>
        <a:dk2>
          <a:srgbClr val="CDDCF0"/>
        </a:dk2>
        <a:lt2>
          <a:srgbClr val="999999"/>
        </a:lt2>
        <a:accent1>
          <a:srgbClr val="3273B9"/>
        </a:accent1>
        <a:accent2>
          <a:srgbClr val="96B9DC"/>
        </a:accent2>
        <a:accent3>
          <a:srgbClr val="FFFFFF"/>
        </a:accent3>
        <a:accent4>
          <a:srgbClr val="000000"/>
        </a:accent4>
        <a:accent5>
          <a:srgbClr val="ADBCD9"/>
        </a:accent5>
        <a:accent6>
          <a:srgbClr val="87A7C7"/>
        </a:accent6>
        <a:hlink>
          <a:srgbClr val="0050A5"/>
        </a:hlink>
        <a:folHlink>
          <a:srgbClr val="6496C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SH-Präsentation 3">
        <a:dk1>
          <a:srgbClr val="000000"/>
        </a:dk1>
        <a:lt1>
          <a:srgbClr val="FFFFFF"/>
        </a:lt1>
        <a:dk2>
          <a:srgbClr val="E6E6E6"/>
        </a:dk2>
        <a:lt2>
          <a:srgbClr val="999999"/>
        </a:lt2>
        <a:accent1>
          <a:srgbClr val="666666"/>
        </a:accent1>
        <a:accent2>
          <a:srgbClr val="B3B3B3"/>
        </a:accent2>
        <a:accent3>
          <a:srgbClr val="FFFFFF"/>
        </a:accent3>
        <a:accent4>
          <a:srgbClr val="000000"/>
        </a:accent4>
        <a:accent5>
          <a:srgbClr val="B8B8B8"/>
        </a:accent5>
        <a:accent6>
          <a:srgbClr val="A2A2A2"/>
        </a:accent6>
        <a:hlink>
          <a:srgbClr val="808080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0EF632E1556245A7798A18665FB10D" ma:contentTypeVersion="0" ma:contentTypeDescription="Create a new document." ma:contentTypeScope="" ma:versionID="402994c4491b29603579bd0af082e37e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72A6F65C-AD24-40B8-AE9E-010795CADBA2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1C1998E-0C44-409B-A6B8-C06A78C8A6F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7BDA3A-FA4F-4A24-ACFC-5AC769AAE3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BSH-Präsentation</Template>
  <TotalTime>53667</TotalTime>
  <Words>1272</Words>
  <Application>Microsoft Macintosh PowerPoint</Application>
  <PresentationFormat>Custom</PresentationFormat>
  <Paragraphs>233</Paragraphs>
  <Slides>35</Slides>
  <Notes>23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BSH-Präsentation</vt:lpstr>
      <vt:lpstr>Equation</vt:lpstr>
      <vt:lpstr>Microsoft Equation</vt:lpstr>
      <vt:lpstr>Quantum Simulation of the Haldane Phase</vt:lpstr>
      <vt:lpstr>MAGIC - Magnetic Gradient Induced Coupling </vt:lpstr>
      <vt:lpstr>MAGIC - Magnetic Gradient Induced Coupling </vt:lpstr>
      <vt:lpstr>Short Qubit coherence time</vt:lpstr>
      <vt:lpstr>Hahn Echo: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Ramsey measurement results  </vt:lpstr>
      <vt:lpstr>Rabi Oscillation of the Sussex group  </vt:lpstr>
      <vt:lpstr>Generalisation to N levels</vt:lpstr>
      <vt:lpstr>Generalisation to N levels</vt:lpstr>
      <vt:lpstr>The Boulder Scheme</vt:lpstr>
      <vt:lpstr>Oxford group</vt:lpstr>
      <vt:lpstr>Magnetometry </vt:lpstr>
      <vt:lpstr>Magnetometry </vt:lpstr>
      <vt:lpstr>Magnetometry </vt:lpstr>
      <vt:lpstr>The Haldane Phase in the S=1 XXZ Antiferromagnetic chain</vt:lpstr>
      <vt:lpstr>The Haldane Phase in the S=1 XXZ Antiferromagnetic chain</vt:lpstr>
      <vt:lpstr>Spin degrees of freedom</vt:lpstr>
      <vt:lpstr>The</vt:lpstr>
      <vt:lpstr>Two-qubit gate</vt:lpstr>
      <vt:lpstr>The effective Hamiltonian – single qubit </vt:lpstr>
      <vt:lpstr>The effective Hamiltonian – two qubit </vt:lpstr>
      <vt:lpstr>The effective Hamiltonian – the D term</vt:lpstr>
      <vt:lpstr>The effective Hamiltonian – the λ term</vt:lpstr>
      <vt:lpstr>The effective Hamiltonian – the λ term</vt:lpstr>
      <vt:lpstr>The effective Hamiltonian – the λ term</vt:lpstr>
      <vt:lpstr>Reaching the Haldane phase</vt:lpstr>
      <vt:lpstr>Detecting the Haldane phase</vt:lpstr>
      <vt:lpstr>Thanks a lot for your attention!</vt:lpstr>
    </vt:vector>
  </TitlesOfParts>
  <Company>BSH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Abschlusspräsentation</dc:title>
  <dc:subject>BSH Templates</dc:subject>
  <dc:creator>Nowak Anja</dc:creator>
  <cp:lastModifiedBy>Alex Retzker</cp:lastModifiedBy>
  <cp:revision>1304</cp:revision>
  <dcterms:created xsi:type="dcterms:W3CDTF">2013-08-04T16:54:25Z</dcterms:created>
  <dcterms:modified xsi:type="dcterms:W3CDTF">2013-12-19T08:46:43Z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</Properties>
</file>