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6" r:id="rId3"/>
    <p:sldMasterId id="2147483708" r:id="rId4"/>
    <p:sldMasterId id="2147483720" r:id="rId5"/>
    <p:sldMasterId id="2147483732" r:id="rId6"/>
  </p:sldMasterIdLst>
  <p:notesMasterIdLst>
    <p:notesMasterId r:id="rId29"/>
  </p:notesMasterIdLst>
  <p:sldIdLst>
    <p:sldId id="256" r:id="rId7"/>
    <p:sldId id="341" r:id="rId8"/>
    <p:sldId id="343" r:id="rId9"/>
    <p:sldId id="316" r:id="rId10"/>
    <p:sldId id="323" r:id="rId11"/>
    <p:sldId id="320" r:id="rId12"/>
    <p:sldId id="322" r:id="rId13"/>
    <p:sldId id="326" r:id="rId14"/>
    <p:sldId id="327" r:id="rId15"/>
    <p:sldId id="330" r:id="rId16"/>
    <p:sldId id="280" r:id="rId17"/>
    <p:sldId id="283" r:id="rId18"/>
    <p:sldId id="291" r:id="rId19"/>
    <p:sldId id="292" r:id="rId20"/>
    <p:sldId id="293" r:id="rId21"/>
    <p:sldId id="294" r:id="rId22"/>
    <p:sldId id="342" r:id="rId23"/>
    <p:sldId id="295" r:id="rId24"/>
    <p:sldId id="296" r:id="rId25"/>
    <p:sldId id="297" r:id="rId26"/>
    <p:sldId id="298" r:id="rId27"/>
    <p:sldId id="29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90" autoAdjust="0"/>
    <p:restoredTop sz="86421" autoAdjust="0"/>
  </p:normalViewPr>
  <p:slideViewPr>
    <p:cSldViewPr>
      <p:cViewPr varScale="1">
        <p:scale>
          <a:sx n="112" d="100"/>
          <a:sy n="112" d="100"/>
        </p:scale>
        <p:origin x="-130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2" d="100"/>
        <a:sy n="7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3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7C228-5FDE-5244-8D8B-435CE7B74E35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DE44C-FD7E-9142-A5EF-16951FD18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39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895C-8DFC-4C4A-94EB-D79BFDBE6CA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4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895C-8DFC-4C4A-94EB-D79BFDBE6CA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578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005636-A0BA-449A-B016-0137A5C613E3}" type="slidenum">
              <a:rPr lang="en-US">
                <a:solidFill>
                  <a:prstClr val="black"/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2692" name="Slide Number Placeholder 3"/>
          <p:cNvSpPr txBox="1">
            <a:spLocks noGrp="1"/>
          </p:cNvSpPr>
          <p:nvPr/>
        </p:nvSpPr>
        <p:spPr bwMode="auto">
          <a:xfrm>
            <a:off x="3884613" y="8685214"/>
            <a:ext cx="297180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fld id="{472F93B4-42A6-4339-89F0-FDA5C27C3B00}" type="slidenum">
              <a:rPr lang="en-US" sz="1200" b="1">
                <a:solidFill>
                  <a:prstClr val="black"/>
                </a:solidFill>
                <a:latin typeface="Comic Sans MS" pitchFamily="66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z="1200" b="1">
              <a:solidFill>
                <a:prstClr val="black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005636-A0BA-449A-B016-0137A5C613E3}" type="slidenum">
              <a:rPr lang="en-US">
                <a:solidFill>
                  <a:prstClr val="black"/>
                </a:solidFill>
                <a:latin typeface="Calibri"/>
              </a:rPr>
              <a:pPr/>
              <a:t>13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2692" name="Slide Number Placeholder 3"/>
          <p:cNvSpPr txBox="1">
            <a:spLocks noGrp="1"/>
          </p:cNvSpPr>
          <p:nvPr/>
        </p:nvSpPr>
        <p:spPr bwMode="auto">
          <a:xfrm>
            <a:off x="3884613" y="8685214"/>
            <a:ext cx="297180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fld id="{472F93B4-42A6-4339-89F0-FDA5C27C3B00}" type="slidenum">
              <a:rPr lang="en-US" sz="1200" b="1">
                <a:solidFill>
                  <a:prstClr val="black"/>
                </a:solidFill>
                <a:latin typeface="Comic Sans MS" pitchFamily="66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200" b="1">
              <a:solidFill>
                <a:prstClr val="black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005636-A0BA-449A-B016-0137A5C613E3}" type="slidenum">
              <a:rPr lang="en-US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2692" name="Slide Number Placeholder 3"/>
          <p:cNvSpPr txBox="1">
            <a:spLocks noGrp="1"/>
          </p:cNvSpPr>
          <p:nvPr/>
        </p:nvSpPr>
        <p:spPr bwMode="auto">
          <a:xfrm>
            <a:off x="3884613" y="8685214"/>
            <a:ext cx="297180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fld id="{472F93B4-42A6-4339-89F0-FDA5C27C3B00}" type="slidenum">
              <a:rPr lang="en-US" sz="1200" b="1">
                <a:solidFill>
                  <a:prstClr val="black"/>
                </a:solidFill>
                <a:latin typeface="Comic Sans MS" pitchFamily="66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z="1200" b="1">
              <a:solidFill>
                <a:prstClr val="black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005636-A0BA-449A-B016-0137A5C613E3}" type="slidenum">
              <a:rPr lang="en-US">
                <a:solidFill>
                  <a:prstClr val="black"/>
                </a:solidFill>
                <a:latin typeface="Calibri"/>
              </a:rPr>
              <a:pPr/>
              <a:t>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2692" name="Slide Number Placeholder 3"/>
          <p:cNvSpPr txBox="1">
            <a:spLocks noGrp="1"/>
          </p:cNvSpPr>
          <p:nvPr/>
        </p:nvSpPr>
        <p:spPr bwMode="auto">
          <a:xfrm>
            <a:off x="3884613" y="8685214"/>
            <a:ext cx="297180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fld id="{472F93B4-42A6-4339-89F0-FDA5C27C3B00}" type="slidenum">
              <a:rPr lang="en-US" sz="1200" b="1">
                <a:solidFill>
                  <a:prstClr val="black"/>
                </a:solidFill>
                <a:latin typeface="Comic Sans MS" pitchFamily="66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200" b="1">
              <a:solidFill>
                <a:prstClr val="black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895C-8DFC-4C4A-94EB-D79BFDBE6CA8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891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895C-8DFC-4C4A-94EB-D79BFDBE6CA8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89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895C-8DFC-4C4A-94EB-D79BFDBE6CA8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61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895C-8DFC-4C4A-94EB-D79BFDBE6CA8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89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895C-8DFC-4C4A-94EB-D79BFDBE6CA8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380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49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40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0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79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77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7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68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31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52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8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8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9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98C8E7-867C-4422-A8E9-6993F02EF47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36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42BEA-F9CA-49DA-9DBA-C91582B683B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901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9C3924-7C85-4F8D-824D-09B9AE0EAC2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389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40643-59BB-47D5-8A95-A935364B905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702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56A4E-F039-4201-8930-0988B915C42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893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5227F-418D-44CD-AE91-86280760639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339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CD2BA-DC5F-4A52-B610-E3F8BA90EE5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24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EAEF43-E4C1-4176-B92D-6F710A62A05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698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710C5-6446-4576-BF05-5C23FF87D62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6888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49C81-735A-416B-927D-4A1FA07723D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7202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40E78F-5330-46C1-A448-BDE79D10170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7129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8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9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98C8E7-867C-4422-A8E9-6993F02EF47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56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42BEA-F9CA-49DA-9DBA-C91582B683B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427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9C3924-7C85-4F8D-824D-09B9AE0EAC2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896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40643-59BB-47D5-8A95-A935364B905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1880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56A4E-F039-4201-8930-0988B915C42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694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5227F-418D-44CD-AE91-86280760639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7322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CD2BA-DC5F-4A52-B610-E3F8BA90EE5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913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EAEF43-E4C1-4176-B92D-6F710A62A05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4518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710C5-6446-4576-BF05-5C23FF87D62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2005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49C81-735A-416B-927D-4A1FA07723D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355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40E78F-5330-46C1-A448-BDE79D10170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9867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061AA5-45FC-430C-A382-80C2F9735B2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421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8F8C5-E127-43AF-84A2-59812A54D57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6578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73567-8C57-462B-98DD-762F56F42F5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2455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A844F-8238-4223-9896-1D2A3CE94E1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715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7100CA-3B17-4F88-8664-1A65BC66E87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2707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DAA22-ECA2-45C5-9288-7C152576D8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3360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7ABC4-9014-46D1-A0A8-EF19972D0AA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7760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3DCD6-34BB-4013-BDC1-9C61D70E15A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6752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22B20-9D27-4AE6-94D3-76C1C3F76E1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277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047D2-3C27-46C1-A02C-EC4B255111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2774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CE089-E60B-4FAC-A1F9-76A1FBFC2D8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6150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8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9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98C8E7-867C-4422-A8E9-6993F02EF47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2291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42BEA-F9CA-49DA-9DBA-C91582B683B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1186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9C3924-7C85-4F8D-824D-09B9AE0EAC2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6593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40643-59BB-47D5-8A95-A935364B905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8372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56A4E-F039-4201-8930-0988B915C42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6208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5227F-418D-44CD-AE91-86280760639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4505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CD2BA-DC5F-4A52-B610-E3F8BA90EE5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202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EAEF43-E4C1-4176-B92D-6F710A62A05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7318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710C5-6446-4576-BF05-5C23FF87D62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159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49C81-735A-416B-927D-4A1FA07723D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4745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40E78F-5330-46C1-A448-BDE79D10170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2060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8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9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98C8E7-867C-4422-A8E9-6993F02EF47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689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42BEA-F9CA-49DA-9DBA-C91582B683B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114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9C3924-7C85-4F8D-824D-09B9AE0EAC2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5242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40643-59BB-47D5-8A95-A935364B905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9383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56A4E-F039-4201-8930-0988B915C42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7894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5227F-418D-44CD-AE91-86280760639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1798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CD2BA-DC5F-4A52-B610-E3F8BA90EE5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767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EAEF43-E4C1-4176-B92D-6F710A62A05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5077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710C5-6446-4576-BF05-5C23FF87D62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4414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49C81-735A-416B-927D-4A1FA07723D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6434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40E78F-5330-46C1-A448-BDE79D10170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2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82172-65B8-4A15-93A7-38FF27F6E960}" type="datetimeFigureOut">
              <a:rPr lang="en-US" smtClean="0"/>
              <a:t>12/15/13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C628B-6AB0-4B52-8E32-89F82BD2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8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698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21DB2F-0F1A-431F-AA5F-5BEAE7B6CB12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70043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698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21DB2F-0F1A-431F-AA5F-5BEAE7B6CB12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2871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6E260E-B08F-4659-936C-BA259E1FC76D}" type="slidenum">
              <a:rPr lang="en-US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4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698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21DB2F-0F1A-431F-AA5F-5BEAE7B6CB12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04722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698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21DB2F-0F1A-431F-AA5F-5BEAE7B6CB12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84206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png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7" Type="http://schemas.openxmlformats.org/officeDocument/2006/relationships/image" Target="../media/image13.emf"/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wmf"/><Relationship Id="rId6" Type="http://schemas.openxmlformats.org/officeDocument/2006/relationships/image" Target="../media/image18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8.png"/><Relationship Id="rId5" Type="http://schemas.openxmlformats.org/officeDocument/2006/relationships/image" Target="../media/image29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15.xml"/><Relationship Id="rId3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31.jpeg"/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4.emf"/><Relationship Id="rId5" Type="http://schemas.openxmlformats.org/officeDocument/2006/relationships/image" Target="../media/image35.emf"/><Relationship Id="rId6" Type="http://schemas.openxmlformats.org/officeDocument/2006/relationships/image" Target="../media/image36.emf"/><Relationship Id="rId7" Type="http://schemas.openxmlformats.org/officeDocument/2006/relationships/image" Target="../media/image37.emf"/><Relationship Id="rId8" Type="http://schemas.openxmlformats.org/officeDocument/2006/relationships/image" Target="../media/image38.emf"/><Relationship Id="rId9" Type="http://schemas.openxmlformats.org/officeDocument/2006/relationships/image" Target="../media/image39.emf"/><Relationship Id="rId10" Type="http://schemas.openxmlformats.org/officeDocument/2006/relationships/image" Target="../media/image40.emf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9.png"/><Relationship Id="rId12" Type="http://schemas.openxmlformats.org/officeDocument/2006/relationships/image" Target="../media/image50.emf"/><Relationship Id="rId13" Type="http://schemas.openxmlformats.org/officeDocument/2006/relationships/image" Target="../media/image51.emf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1.emf"/><Relationship Id="rId4" Type="http://schemas.openxmlformats.org/officeDocument/2006/relationships/image" Target="../media/image42.png"/><Relationship Id="rId5" Type="http://schemas.openxmlformats.org/officeDocument/2006/relationships/image" Target="../media/image43.emf"/><Relationship Id="rId6" Type="http://schemas.openxmlformats.org/officeDocument/2006/relationships/image" Target="../media/image44.emf"/><Relationship Id="rId7" Type="http://schemas.openxmlformats.org/officeDocument/2006/relationships/image" Target="../media/image45.emf"/><Relationship Id="rId8" Type="http://schemas.openxmlformats.org/officeDocument/2006/relationships/image" Target="../media/image46.emf"/><Relationship Id="rId9" Type="http://schemas.openxmlformats.org/officeDocument/2006/relationships/image" Target="../media/image47.emf"/><Relationship Id="rId10" Type="http://schemas.openxmlformats.org/officeDocument/2006/relationships/image" Target="../media/image4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52.png"/><Relationship Id="rId3" Type="http://schemas.openxmlformats.org/officeDocument/2006/relationships/image" Target="../media/image5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4" Type="http://schemas.openxmlformats.org/officeDocument/2006/relationships/image" Target="../media/image55.emf"/><Relationship Id="rId5" Type="http://schemas.openxmlformats.org/officeDocument/2006/relationships/image" Target="../media/image43.emf"/><Relationship Id="rId6" Type="http://schemas.openxmlformats.org/officeDocument/2006/relationships/image" Target="../media/image44.emf"/><Relationship Id="rId7" Type="http://schemas.openxmlformats.org/officeDocument/2006/relationships/image" Target="../media/image45.emf"/><Relationship Id="rId8" Type="http://schemas.openxmlformats.org/officeDocument/2006/relationships/image" Target="../media/image46.emf"/><Relationship Id="rId9" Type="http://schemas.openxmlformats.org/officeDocument/2006/relationships/image" Target="../media/image47.emf"/><Relationship Id="rId10" Type="http://schemas.openxmlformats.org/officeDocument/2006/relationships/image" Target="../media/image48.emf"/><Relationship Id="rId11" Type="http://schemas.openxmlformats.org/officeDocument/2006/relationships/image" Target="../media/image56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4" Type="http://schemas.openxmlformats.org/officeDocument/2006/relationships/image" Target="../media/image60.emf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9" descr="IARPA_RGB_NoT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5668036"/>
            <a:ext cx="1082675" cy="103756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softEdge rad="127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672328"/>
            <a:ext cx="1033272" cy="1033272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2" name="Picture 11" descr="avoided crossing title.jpg"/>
          <p:cNvPicPr>
            <a:picLocks noChangeAspect="1"/>
          </p:cNvPicPr>
          <p:nvPr/>
        </p:nvPicPr>
        <p:blipFill>
          <a:blip r:embed="rId4">
            <a:grayscl/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736600"/>
          </a:effectLst>
        </p:spPr>
      </p:pic>
      <p:pic>
        <p:nvPicPr>
          <p:cNvPr id="6" name="Picture 5" descr="NISTBLU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56699" y="5907171"/>
            <a:ext cx="1981200" cy="569829"/>
          </a:xfrm>
          <a:prstGeom prst="rect">
            <a:avLst/>
          </a:prstGeom>
          <a:noFill/>
          <a:effectLst>
            <a:glow rad="50800">
              <a:schemeClr val="bg1">
                <a:lumMod val="20000"/>
                <a:lumOff val="80000"/>
                <a:alpha val="50000"/>
              </a:schemeClr>
            </a:glo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>
                <a:latin typeface="Tahoma"/>
                <a:cs typeface="Tahoma"/>
              </a:rPr>
              <a:t>Quantum simulation </a:t>
            </a:r>
            <a:r>
              <a:rPr lang="en-US" dirty="0" smtClean="0">
                <a:latin typeface="Tahoma"/>
                <a:cs typeface="Tahoma"/>
              </a:rPr>
              <a:t/>
            </a:r>
            <a:br>
              <a:rPr lang="en-US" dirty="0" smtClean="0">
                <a:latin typeface="Tahoma"/>
                <a:cs typeface="Tahoma"/>
              </a:rPr>
            </a:br>
            <a:r>
              <a:rPr lang="en-US" dirty="0" smtClean="0">
                <a:latin typeface="Tahoma"/>
                <a:cs typeface="Tahoma"/>
              </a:rPr>
              <a:t>with </a:t>
            </a:r>
            <a:r>
              <a:rPr lang="en-US" dirty="0">
                <a:latin typeface="Tahoma"/>
                <a:cs typeface="Tahoma"/>
              </a:rPr>
              <a:t>trapped ions at </a:t>
            </a:r>
            <a:r>
              <a:rPr lang="en-US" dirty="0" smtClean="0">
                <a:latin typeface="Tahoma"/>
                <a:cs typeface="Tahoma"/>
              </a:rPr>
              <a:t>NIST</a:t>
            </a:r>
            <a:endParaRPr lang="en-US" sz="3100" dirty="0">
              <a:latin typeface="Tahoma"/>
              <a:cs typeface="Tahom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Tahoma"/>
                <a:cs typeface="Tahoma"/>
              </a:rPr>
              <a:t>Dietrich Leibfried</a:t>
            </a:r>
          </a:p>
          <a:p>
            <a:endParaRPr lang="en-US" sz="120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ahoma"/>
                <a:cs typeface="Tahoma"/>
              </a:rPr>
              <a:t>NIST Ion Storage Group</a:t>
            </a:r>
          </a:p>
        </p:txBody>
      </p:sp>
    </p:spTree>
    <p:extLst>
      <p:ext uri="{BB962C8B-B14F-4D97-AF65-F5344CB8AC3E}">
        <p14:creationId xmlns:p14="http://schemas.microsoft.com/office/powerpoint/2010/main" val="4263165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8"/>
          <p:cNvGrpSpPr>
            <a:grpSpLocks/>
          </p:cNvGrpSpPr>
          <p:nvPr/>
        </p:nvGrpSpPr>
        <p:grpSpPr bwMode="auto">
          <a:xfrm rot="16200000">
            <a:off x="-463965" y="1461780"/>
            <a:ext cx="4213525" cy="5809853"/>
            <a:chOff x="-82" y="2160"/>
            <a:chExt cx="966" cy="1786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93" name="Rectangle 38"/>
            <p:cNvSpPr>
              <a:spLocks noChangeArrowheads="1"/>
            </p:cNvSpPr>
            <p:nvPr/>
          </p:nvSpPr>
          <p:spPr bwMode="auto">
            <a:xfrm rot="2700000" flipH="1" flipV="1">
              <a:off x="-62" y="3277"/>
              <a:ext cx="935" cy="144"/>
            </a:xfrm>
            <a:prstGeom prst="rect">
              <a:avLst/>
            </a:prstGeom>
            <a:gradFill rotWithShape="1">
              <a:gsLst>
                <a:gs pos="0">
                  <a:srgbClr val="A79991">
                    <a:gamma/>
                    <a:shade val="66275"/>
                    <a:invGamma/>
                    <a:alpha val="80000"/>
                  </a:srgbClr>
                </a:gs>
                <a:gs pos="50000">
                  <a:srgbClr val="A79991">
                    <a:alpha val="80000"/>
                  </a:srgbClr>
                </a:gs>
                <a:gs pos="100000">
                  <a:srgbClr val="A79991">
                    <a:gamma/>
                    <a:shade val="66275"/>
                    <a:invGamma/>
                    <a:alpha val="80000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4" name="Rectangle 39"/>
            <p:cNvSpPr>
              <a:spLocks noChangeArrowheads="1"/>
            </p:cNvSpPr>
            <p:nvPr/>
          </p:nvSpPr>
          <p:spPr bwMode="auto">
            <a:xfrm rot="18900000" flipV="1">
              <a:off x="-82" y="3313"/>
              <a:ext cx="966" cy="144"/>
            </a:xfrm>
            <a:prstGeom prst="rect">
              <a:avLst/>
            </a:prstGeom>
            <a:gradFill rotWithShape="1">
              <a:gsLst>
                <a:gs pos="0">
                  <a:srgbClr val="A79991">
                    <a:gamma/>
                    <a:shade val="66275"/>
                    <a:invGamma/>
                    <a:alpha val="80000"/>
                  </a:srgbClr>
                </a:gs>
                <a:gs pos="50000">
                  <a:srgbClr val="A79991">
                    <a:alpha val="80000"/>
                  </a:srgbClr>
                </a:gs>
                <a:gs pos="100000">
                  <a:srgbClr val="A79991">
                    <a:gamma/>
                    <a:shade val="66275"/>
                    <a:invGamma/>
                    <a:alpha val="80000"/>
                  </a:srgb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5" name="Rectangle 40"/>
            <p:cNvSpPr>
              <a:spLocks noChangeArrowheads="1"/>
            </p:cNvSpPr>
            <p:nvPr/>
          </p:nvSpPr>
          <p:spPr bwMode="auto">
            <a:xfrm flipV="1">
              <a:off x="228" y="2160"/>
              <a:ext cx="360" cy="1786"/>
            </a:xfrm>
            <a:prstGeom prst="rect">
              <a:avLst/>
            </a:prstGeom>
            <a:gradFill rotWithShape="1">
              <a:gsLst>
                <a:gs pos="0">
                  <a:srgbClr val="A79991">
                    <a:gamma/>
                    <a:shade val="76078"/>
                    <a:invGamma/>
                    <a:alpha val="80000"/>
                  </a:srgbClr>
                </a:gs>
                <a:gs pos="50000">
                  <a:srgbClr val="A79991">
                    <a:alpha val="80000"/>
                  </a:srgbClr>
                </a:gs>
                <a:gs pos="100000">
                  <a:srgbClr val="A79991">
                    <a:gamma/>
                    <a:shade val="76078"/>
                    <a:invGamma/>
                    <a:alpha val="80000"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6" name="Rectangle 41"/>
            <p:cNvSpPr>
              <a:spLocks noChangeArrowheads="1"/>
            </p:cNvSpPr>
            <p:nvPr/>
          </p:nvSpPr>
          <p:spPr bwMode="auto">
            <a:xfrm flipV="1">
              <a:off x="588" y="3217"/>
              <a:ext cx="76" cy="291"/>
            </a:xfrm>
            <a:prstGeom prst="rect">
              <a:avLst/>
            </a:prstGeom>
            <a:gradFill rotWithShape="1">
              <a:gsLst>
                <a:gs pos="0">
                  <a:srgbClr val="A79991">
                    <a:gamma/>
                    <a:shade val="66275"/>
                    <a:invGamma/>
                    <a:alpha val="80000"/>
                  </a:srgbClr>
                </a:gs>
                <a:gs pos="50000">
                  <a:srgbClr val="A79991">
                    <a:alpha val="80000"/>
                  </a:srgbClr>
                </a:gs>
                <a:gs pos="100000">
                  <a:srgbClr val="A79991">
                    <a:gamma/>
                    <a:shade val="66275"/>
                    <a:invGamma/>
                    <a:alpha val="8000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7" name="Rectangle 42"/>
            <p:cNvSpPr>
              <a:spLocks noChangeArrowheads="1"/>
            </p:cNvSpPr>
            <p:nvPr/>
          </p:nvSpPr>
          <p:spPr bwMode="auto">
            <a:xfrm flipV="1">
              <a:off x="141" y="3217"/>
              <a:ext cx="87" cy="291"/>
            </a:xfrm>
            <a:prstGeom prst="rect">
              <a:avLst/>
            </a:prstGeom>
            <a:gradFill rotWithShape="1">
              <a:gsLst>
                <a:gs pos="0">
                  <a:srgbClr val="A79991">
                    <a:gamma/>
                    <a:shade val="66275"/>
                    <a:invGamma/>
                    <a:alpha val="80000"/>
                  </a:srgbClr>
                </a:gs>
                <a:gs pos="50000">
                  <a:srgbClr val="A79991">
                    <a:alpha val="80000"/>
                  </a:srgbClr>
                </a:gs>
                <a:gs pos="100000">
                  <a:srgbClr val="A79991">
                    <a:gamma/>
                    <a:shade val="66275"/>
                    <a:invGamma/>
                    <a:alpha val="8000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00" name="Line 47"/>
            <p:cNvSpPr>
              <a:spLocks noChangeShapeType="1"/>
            </p:cNvSpPr>
            <p:nvPr/>
          </p:nvSpPr>
          <p:spPr bwMode="auto">
            <a:xfrm>
              <a:off x="396" y="2160"/>
              <a:ext cx="0" cy="984"/>
            </a:xfrm>
            <a:prstGeom prst="line">
              <a:avLst/>
            </a:prstGeom>
            <a:noFill/>
            <a:ln w="38100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3" name="Group 102"/>
          <p:cNvGrpSpPr/>
          <p:nvPr/>
        </p:nvGrpSpPr>
        <p:grpSpPr>
          <a:xfrm rot="16200000">
            <a:off x="2121096" y="1180940"/>
            <a:ext cx="1178954" cy="786477"/>
            <a:chOff x="6547504" y="2743200"/>
            <a:chExt cx="1981200" cy="11430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6547504" y="2743200"/>
              <a:ext cx="1981200" cy="114300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shade val="30000"/>
                    <a:satMod val="115000"/>
                  </a:schemeClr>
                </a:gs>
                <a:gs pos="50000">
                  <a:schemeClr val="tx1">
                    <a:lumMod val="50000"/>
                    <a:shade val="67500"/>
                    <a:satMod val="115000"/>
                  </a:schemeClr>
                </a:gs>
                <a:gs pos="100000">
                  <a:schemeClr val="tx1">
                    <a:lumMod val="5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 smtClean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687525" y="2946608"/>
              <a:ext cx="1712074" cy="670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side view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CCD camera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4708005" y="5328635"/>
            <a:ext cx="4217052" cy="135421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ca. 4500 trapped and laser cooled ions: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electronic wave-function  0.1 nm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motional wave-function 80 nm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ABAB plane stacking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in-plane spacing ca. 20 </a:t>
            </a:r>
            <a:r>
              <a:rPr lang="en-US" sz="1600" dirty="0" smtClean="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m</a:t>
            </a:r>
            <a:endParaRPr lang="en-US" sz="16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4" name="Group 101"/>
          <p:cNvGrpSpPr/>
          <p:nvPr/>
        </p:nvGrpSpPr>
        <p:grpSpPr>
          <a:xfrm>
            <a:off x="-618186" y="1979345"/>
            <a:ext cx="5632086" cy="4238884"/>
            <a:chOff x="-618186" y="897509"/>
            <a:chExt cx="5632086" cy="4238884"/>
          </a:xfrm>
        </p:grpSpPr>
        <p:sp>
          <p:nvSpPr>
            <p:cNvPr id="36" name="Right Arrow 35"/>
            <p:cNvSpPr/>
            <p:nvPr/>
          </p:nvSpPr>
          <p:spPr bwMode="auto">
            <a:xfrm>
              <a:off x="-618186" y="2768957"/>
              <a:ext cx="5035640" cy="965916"/>
            </a:xfrm>
            <a:prstGeom prst="rightArrow">
              <a:avLst/>
            </a:prstGeom>
            <a:gradFill>
              <a:gsLst>
                <a:gs pos="0">
                  <a:srgbClr val="03D4A8">
                    <a:alpha val="54000"/>
                  </a:srgbClr>
                </a:gs>
                <a:gs pos="25000">
                  <a:srgbClr val="21D6E0">
                    <a:alpha val="44000"/>
                  </a:srgbClr>
                </a:gs>
                <a:gs pos="75000">
                  <a:srgbClr val="0087E6">
                    <a:alpha val="31000"/>
                  </a:srgbClr>
                </a:gs>
                <a:gs pos="100000">
                  <a:srgbClr val="005CBF"/>
                </a:gs>
              </a:gsLst>
              <a:lin ang="16200000" scaled="0"/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53" name="Oval 152"/>
            <p:cNvSpPr>
              <a:spLocks noChangeArrowheads="1"/>
            </p:cNvSpPr>
            <p:nvPr/>
          </p:nvSpPr>
          <p:spPr bwMode="auto">
            <a:xfrm rot="18767832">
              <a:off x="728131" y="897785"/>
              <a:ext cx="23411" cy="22860"/>
            </a:xfrm>
            <a:prstGeom prst="ellipse">
              <a:avLst/>
            </a:prstGeom>
            <a:gradFill rotWithShape="1">
              <a:gsLst>
                <a:gs pos="0">
                  <a:srgbClr val="FF8686"/>
                </a:gs>
                <a:gs pos="100000">
                  <a:srgbClr val="FF0000">
                    <a:alpha val="15999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0" y="1874421"/>
              <a:ext cx="18099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srgbClr val="000000"/>
                  </a:solidFill>
                  <a:latin typeface="Arial" charset="0"/>
                </a:rPr>
                <a:t>vacuum enclosure</a:t>
              </a:r>
              <a:endParaRPr lang="en-US" sz="160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5" name="Group 80"/>
            <p:cNvGrpSpPr/>
            <p:nvPr/>
          </p:nvGrpSpPr>
          <p:grpSpPr>
            <a:xfrm rot="5400000">
              <a:off x="1051671" y="1174163"/>
              <a:ext cx="2537080" cy="5387379"/>
              <a:chOff x="6424613" y="1714503"/>
              <a:chExt cx="2537080" cy="5387379"/>
            </a:xfrm>
          </p:grpSpPr>
          <p:sp>
            <p:nvSpPr>
              <p:cNvPr id="41" name="Line 4"/>
              <p:cNvSpPr>
                <a:spLocks noChangeAspect="1" noChangeShapeType="1"/>
              </p:cNvSpPr>
              <p:nvPr/>
            </p:nvSpPr>
            <p:spPr bwMode="auto">
              <a:xfrm flipV="1">
                <a:off x="6426201" y="4695824"/>
                <a:ext cx="0" cy="2406058"/>
              </a:xfrm>
              <a:prstGeom prst="line">
                <a:avLst/>
              </a:prstGeom>
              <a:ln>
                <a:solidFill>
                  <a:srgbClr val="FFC000"/>
                </a:solidFill>
                <a:headEnd type="none" w="sm" len="sm"/>
                <a:tailEnd type="none" w="sm" len="sm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2" name="Line 5"/>
              <p:cNvSpPr>
                <a:spLocks noChangeAspect="1" noChangeShapeType="1"/>
              </p:cNvSpPr>
              <p:nvPr/>
            </p:nvSpPr>
            <p:spPr bwMode="auto">
              <a:xfrm flipV="1">
                <a:off x="6424613" y="4170363"/>
                <a:ext cx="1587" cy="384175"/>
              </a:xfrm>
              <a:prstGeom prst="line">
                <a:avLst/>
              </a:prstGeom>
              <a:ln>
                <a:solidFill>
                  <a:srgbClr val="FFC000"/>
                </a:solidFill>
                <a:headEnd type="none" w="sm" len="sm"/>
                <a:tailEnd type="none" w="sm" len="sm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3" name="Line 6"/>
              <p:cNvSpPr>
                <a:spLocks noChangeAspect="1" noChangeShapeType="1"/>
              </p:cNvSpPr>
              <p:nvPr/>
            </p:nvSpPr>
            <p:spPr bwMode="auto">
              <a:xfrm flipV="1">
                <a:off x="6424613" y="3668713"/>
                <a:ext cx="1587" cy="382587"/>
              </a:xfrm>
              <a:prstGeom prst="line">
                <a:avLst/>
              </a:prstGeom>
              <a:ln>
                <a:solidFill>
                  <a:srgbClr val="FFC000"/>
                </a:solidFill>
                <a:headEnd type="none" w="sm" len="sm"/>
                <a:tailEnd type="none" w="sm" len="sm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4" name="Line 7"/>
              <p:cNvSpPr>
                <a:spLocks noChangeAspect="1" noChangeShapeType="1"/>
              </p:cNvSpPr>
              <p:nvPr/>
            </p:nvSpPr>
            <p:spPr bwMode="auto">
              <a:xfrm flipV="1">
                <a:off x="6424613" y="2420938"/>
                <a:ext cx="1587" cy="1116012"/>
              </a:xfrm>
              <a:prstGeom prst="line">
                <a:avLst/>
              </a:prstGeom>
              <a:ln>
                <a:solidFill>
                  <a:srgbClr val="FFC000"/>
                </a:solidFill>
                <a:headEnd type="none" w="sm" len="sm"/>
                <a:tailEnd type="none" w="sm" len="sm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5" name="Line 8"/>
              <p:cNvSpPr>
                <a:spLocks noChangeAspect="1" noChangeShapeType="1"/>
              </p:cNvSpPr>
              <p:nvPr/>
            </p:nvSpPr>
            <p:spPr bwMode="auto">
              <a:xfrm flipV="1">
                <a:off x="7659688" y="4684713"/>
                <a:ext cx="0" cy="2327018"/>
              </a:xfrm>
              <a:prstGeom prst="line">
                <a:avLst/>
              </a:prstGeom>
              <a:ln>
                <a:solidFill>
                  <a:srgbClr val="FFC000"/>
                </a:solidFill>
                <a:headEnd type="none" w="sm" len="sm"/>
                <a:tailEnd type="none" w="sm" len="sm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6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7658100" y="4159250"/>
                <a:ext cx="1588" cy="385763"/>
              </a:xfrm>
              <a:prstGeom prst="line">
                <a:avLst/>
              </a:prstGeom>
              <a:ln>
                <a:solidFill>
                  <a:srgbClr val="FFC000"/>
                </a:solidFill>
                <a:headEnd type="none" w="sm" len="sm"/>
                <a:tailEnd type="none" w="sm" len="sm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9" name="Line 10"/>
              <p:cNvSpPr>
                <a:spLocks noChangeAspect="1" noChangeShapeType="1"/>
              </p:cNvSpPr>
              <p:nvPr/>
            </p:nvSpPr>
            <p:spPr bwMode="auto">
              <a:xfrm flipV="1">
                <a:off x="7658100" y="3656013"/>
                <a:ext cx="1588" cy="385762"/>
              </a:xfrm>
              <a:prstGeom prst="line">
                <a:avLst/>
              </a:prstGeom>
              <a:ln>
                <a:solidFill>
                  <a:srgbClr val="FFC000"/>
                </a:solidFill>
                <a:headEnd type="none" w="sm" len="sm"/>
                <a:tailEnd type="none" w="sm" len="sm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0" name="Line 11"/>
              <p:cNvSpPr>
                <a:spLocks noChangeAspect="1" noChangeShapeType="1"/>
              </p:cNvSpPr>
              <p:nvPr/>
            </p:nvSpPr>
            <p:spPr bwMode="auto">
              <a:xfrm flipV="1">
                <a:off x="7658100" y="2417763"/>
                <a:ext cx="1588" cy="1116012"/>
              </a:xfrm>
              <a:prstGeom prst="line">
                <a:avLst/>
              </a:prstGeom>
              <a:ln>
                <a:solidFill>
                  <a:srgbClr val="FFC000"/>
                </a:solidFill>
                <a:headEnd type="none" w="sm" len="sm"/>
                <a:tailEnd type="none" w="sm" len="sm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" name="Rectangle 12"/>
              <p:cNvSpPr>
                <a:spLocks noChangeAspect="1" noChangeArrowheads="1"/>
              </p:cNvSpPr>
              <p:nvPr/>
            </p:nvSpPr>
            <p:spPr bwMode="auto">
              <a:xfrm rot="16200000">
                <a:off x="5761164" y="5446869"/>
                <a:ext cx="2666733" cy="3615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15840" tIns="57127" rIns="115840" bIns="57127">
                <a:spAutoFit/>
              </a:bodyPr>
              <a:lstStyle/>
              <a:p>
                <a:pPr algn="ctr" defTabSz="143351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 smtClean="0">
                    <a:solidFill>
                      <a:srgbClr val="000000"/>
                    </a:solidFill>
                    <a:latin typeface="Arial" charset="0"/>
                  </a:rPr>
                  <a:t>axial cooling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beam</a:t>
                </a:r>
              </a:p>
            </p:txBody>
          </p:sp>
          <p:sp>
            <p:nvSpPr>
              <p:cNvPr id="58" name="AutoShape 14"/>
              <p:cNvSpPr>
                <a:spLocks noChangeAspect="1" noChangeArrowheads="1"/>
              </p:cNvSpPr>
              <p:nvPr/>
            </p:nvSpPr>
            <p:spPr bwMode="auto">
              <a:xfrm rot="5400000" flipH="1">
                <a:off x="7999913" y="3378041"/>
                <a:ext cx="101600" cy="1422400"/>
              </a:xfrm>
              <a:prstGeom prst="downArrow">
                <a:avLst>
                  <a:gd name="adj1" fmla="val 37074"/>
                  <a:gd name="adj2" fmla="val 189713"/>
                </a:avLst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7" name="Group 15"/>
              <p:cNvGrpSpPr>
                <a:grpSpLocks/>
              </p:cNvGrpSpPr>
              <p:nvPr/>
            </p:nvGrpSpPr>
            <p:grpSpPr bwMode="auto">
              <a:xfrm>
                <a:off x="6554791" y="1714503"/>
                <a:ext cx="969963" cy="347663"/>
                <a:chOff x="4141" y="1080"/>
                <a:chExt cx="611" cy="219"/>
              </a:xfrm>
            </p:grpSpPr>
            <p:sp>
              <p:nvSpPr>
                <p:cNvPr id="68" name="Line 23"/>
                <p:cNvSpPr>
                  <a:spLocks noChangeAspect="1" noChangeShapeType="1"/>
                </p:cNvSpPr>
                <p:nvPr/>
              </p:nvSpPr>
              <p:spPr bwMode="auto">
                <a:xfrm>
                  <a:off x="4375" y="1223"/>
                  <a:ext cx="169" cy="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69" name="Oval 24"/>
                <p:cNvSpPr>
                  <a:spLocks noChangeAspect="1" noChangeArrowheads="1"/>
                </p:cNvSpPr>
                <p:nvPr/>
              </p:nvSpPr>
              <p:spPr bwMode="auto">
                <a:xfrm>
                  <a:off x="4141" y="1080"/>
                  <a:ext cx="611" cy="9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50000"/>
                        <a:alpha val="35000"/>
                      </a:schemeClr>
                    </a:gs>
                    <a:gs pos="39999">
                      <a:schemeClr val="bg1">
                        <a:lumMod val="75000"/>
                      </a:schemeClr>
                    </a:gs>
                    <a:gs pos="70000">
                      <a:schemeClr val="bg1">
                        <a:lumMod val="60000"/>
                        <a:lumOff val="40000"/>
                      </a:schemeClr>
                    </a:gs>
                    <a:gs pos="88000">
                      <a:schemeClr val="bg1">
                        <a:lumMod val="40000"/>
                        <a:lumOff val="60000"/>
                      </a:schemeClr>
                    </a:gs>
                    <a:gs pos="100000">
                      <a:schemeClr val="bg1">
                        <a:lumMod val="20000"/>
                        <a:lumOff val="80000"/>
                      </a:schemeClr>
                    </a:gs>
                  </a:gsLst>
                  <a:lin ang="16200000" scaled="1"/>
                  <a:tileRect/>
                </a:gradFill>
                <a:ln w="127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70" name="Line 25"/>
              <p:cNvSpPr>
                <a:spLocks noChangeShapeType="1"/>
              </p:cNvSpPr>
              <p:nvPr/>
            </p:nvSpPr>
            <p:spPr bwMode="auto">
              <a:xfrm flipV="1">
                <a:off x="8557475" y="2645451"/>
                <a:ext cx="0" cy="60960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triangl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wrap="none" lIns="97332" tIns="48667" rIns="97332" bIns="48667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1" name="Text Box 26"/>
              <p:cNvSpPr txBox="1">
                <a:spLocks noChangeArrowheads="1"/>
              </p:cNvSpPr>
              <p:nvPr/>
            </p:nvSpPr>
            <p:spPr bwMode="auto">
              <a:xfrm rot="16200000">
                <a:off x="8585039" y="2751296"/>
                <a:ext cx="347247" cy="40606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 wrap="none" lIns="97332" tIns="48667" rIns="97332" bIns="48667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rgbClr val="000000"/>
                    </a:solidFill>
                    <a:latin typeface="Arial"/>
                  </a:rPr>
                  <a:t>B</a:t>
                </a:r>
              </a:p>
            </p:txBody>
          </p:sp>
        </p:grpSp>
        <p:grpSp>
          <p:nvGrpSpPr>
            <p:cNvPr id="8" name="Group 48"/>
            <p:cNvGrpSpPr>
              <a:grpSpLocks/>
            </p:cNvGrpSpPr>
            <p:nvPr/>
          </p:nvGrpSpPr>
          <p:grpSpPr bwMode="auto">
            <a:xfrm>
              <a:off x="873779" y="1431925"/>
              <a:ext cx="1168400" cy="2835275"/>
              <a:chOff x="396" y="-110935"/>
              <a:chExt cx="1161654" cy="228600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84" name="Rectangle 38"/>
              <p:cNvSpPr>
                <a:spLocks noChangeArrowheads="1"/>
              </p:cNvSpPr>
              <p:nvPr/>
            </p:nvSpPr>
            <p:spPr bwMode="auto">
              <a:xfrm rot="2700000" flipH="1" flipV="1">
                <a:off x="647332" y="-110941"/>
                <a:ext cx="736" cy="228600"/>
              </a:xfrm>
              <a:prstGeom prst="rect">
                <a:avLst/>
              </a:prstGeom>
              <a:gradFill rotWithShape="1">
                <a:gsLst>
                  <a:gs pos="0">
                    <a:srgbClr val="A79991">
                      <a:gamma/>
                      <a:shade val="66275"/>
                      <a:invGamma/>
                      <a:alpha val="80000"/>
                    </a:srgbClr>
                  </a:gs>
                  <a:gs pos="50000">
                    <a:srgbClr val="A79991">
                      <a:alpha val="80000"/>
                    </a:srgbClr>
                  </a:gs>
                  <a:gs pos="100000">
                    <a:srgbClr val="A79991">
                      <a:gamma/>
                      <a:shade val="66275"/>
                      <a:invGamma/>
                      <a:alpha val="80000"/>
                    </a:srgb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5" name="Rectangle 39"/>
              <p:cNvSpPr>
                <a:spLocks noChangeArrowheads="1"/>
              </p:cNvSpPr>
              <p:nvPr/>
            </p:nvSpPr>
            <p:spPr bwMode="auto">
              <a:xfrm rot="18900000" flipV="1">
                <a:off x="644157" y="-110935"/>
                <a:ext cx="736" cy="228600"/>
              </a:xfrm>
              <a:prstGeom prst="rect">
                <a:avLst/>
              </a:prstGeom>
              <a:gradFill rotWithShape="1">
                <a:gsLst>
                  <a:gs pos="0">
                    <a:srgbClr val="A79991">
                      <a:gamma/>
                      <a:shade val="66275"/>
                      <a:invGamma/>
                      <a:alpha val="80000"/>
                    </a:srgbClr>
                  </a:gs>
                  <a:gs pos="50000">
                    <a:srgbClr val="A79991">
                      <a:alpha val="80000"/>
                    </a:srgbClr>
                  </a:gs>
                  <a:gs pos="100000">
                    <a:srgbClr val="A79991">
                      <a:gamma/>
                      <a:shade val="66275"/>
                      <a:invGamma/>
                      <a:alpha val="80000"/>
                    </a:srgbClr>
                  </a:gs>
                </a:gsLst>
                <a:lin ang="189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6" name="Rectangle 40"/>
              <p:cNvSpPr>
                <a:spLocks noChangeArrowheads="1"/>
              </p:cNvSpPr>
              <p:nvPr/>
            </p:nvSpPr>
            <p:spPr bwMode="auto">
              <a:xfrm flipV="1">
                <a:off x="361950" y="2160"/>
                <a:ext cx="571500" cy="1786"/>
              </a:xfrm>
              <a:prstGeom prst="rect">
                <a:avLst/>
              </a:prstGeom>
              <a:gradFill rotWithShape="1">
                <a:gsLst>
                  <a:gs pos="0">
                    <a:srgbClr val="A79991">
                      <a:gamma/>
                      <a:shade val="76078"/>
                      <a:invGamma/>
                      <a:alpha val="80000"/>
                    </a:srgbClr>
                  </a:gs>
                  <a:gs pos="50000">
                    <a:srgbClr val="A79991">
                      <a:alpha val="80000"/>
                    </a:srgbClr>
                  </a:gs>
                  <a:gs pos="100000">
                    <a:srgbClr val="A79991">
                      <a:gamma/>
                      <a:shade val="76078"/>
                      <a:invGamma/>
                      <a:alpha val="80000"/>
                    </a:srgbClr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7" name="Rectangle 41"/>
              <p:cNvSpPr>
                <a:spLocks noChangeArrowheads="1"/>
              </p:cNvSpPr>
              <p:nvPr/>
            </p:nvSpPr>
            <p:spPr bwMode="auto">
              <a:xfrm flipV="1">
                <a:off x="933450" y="3217"/>
                <a:ext cx="228600" cy="291"/>
              </a:xfrm>
              <a:prstGeom prst="rect">
                <a:avLst/>
              </a:prstGeom>
              <a:gradFill rotWithShape="1">
                <a:gsLst>
                  <a:gs pos="0">
                    <a:srgbClr val="A79991">
                      <a:gamma/>
                      <a:shade val="66275"/>
                      <a:invGamma/>
                      <a:alpha val="80000"/>
                    </a:srgbClr>
                  </a:gs>
                  <a:gs pos="50000">
                    <a:srgbClr val="A79991">
                      <a:alpha val="80000"/>
                    </a:srgbClr>
                  </a:gs>
                  <a:gs pos="100000">
                    <a:srgbClr val="A79991">
                      <a:gamma/>
                      <a:shade val="66275"/>
                      <a:invGamma/>
                      <a:alpha val="80000"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8" name="Rectangle 42"/>
              <p:cNvSpPr>
                <a:spLocks noChangeArrowheads="1"/>
              </p:cNvSpPr>
              <p:nvPr/>
            </p:nvSpPr>
            <p:spPr bwMode="auto">
              <a:xfrm flipV="1">
                <a:off x="133350" y="3217"/>
                <a:ext cx="228600" cy="291"/>
              </a:xfrm>
              <a:prstGeom prst="rect">
                <a:avLst/>
              </a:prstGeom>
              <a:gradFill rotWithShape="1">
                <a:gsLst>
                  <a:gs pos="0">
                    <a:srgbClr val="A79991">
                      <a:gamma/>
                      <a:shade val="66275"/>
                      <a:invGamma/>
                      <a:alpha val="80000"/>
                    </a:srgbClr>
                  </a:gs>
                  <a:gs pos="50000">
                    <a:srgbClr val="A79991">
                      <a:alpha val="80000"/>
                    </a:srgbClr>
                  </a:gs>
                  <a:gs pos="100000">
                    <a:srgbClr val="A79991">
                      <a:gamma/>
                      <a:shade val="66275"/>
                      <a:invGamma/>
                      <a:alpha val="80000"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1" name="Line 47"/>
              <p:cNvSpPr>
                <a:spLocks noChangeShapeType="1"/>
              </p:cNvSpPr>
              <p:nvPr/>
            </p:nvSpPr>
            <p:spPr bwMode="auto">
              <a:xfrm>
                <a:off x="396" y="2160"/>
                <a:ext cx="0" cy="984"/>
              </a:xfrm>
              <a:prstGeom prst="line">
                <a:avLst/>
              </a:prstGeom>
              <a:noFill/>
              <a:ln w="38100">
                <a:noFill/>
                <a:round/>
                <a:headEnd/>
                <a:tailEnd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101" name="Rectangle 12"/>
          <p:cNvSpPr>
            <a:spLocks noChangeAspect="1" noChangeArrowheads="1"/>
          </p:cNvSpPr>
          <p:nvPr/>
        </p:nvSpPr>
        <p:spPr bwMode="auto">
          <a:xfrm>
            <a:off x="1439488" y="5790845"/>
            <a:ext cx="16764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5840" tIns="57127" rIns="115840" bIns="57127">
            <a:spAutoFit/>
          </a:bodyPr>
          <a:lstStyle/>
          <a:p>
            <a:pPr algn="ctr" defTabSz="14335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radial</a:t>
            </a:r>
            <a:endParaRPr lang="en-US" sz="1600" dirty="0">
              <a:solidFill>
                <a:srgbClr val="000000"/>
              </a:solidFill>
              <a:latin typeface="Arial" charset="0"/>
            </a:endParaRPr>
          </a:p>
          <a:p>
            <a:pPr algn="ctr" defTabSz="14335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Arial" charset="0"/>
              </a:rPr>
              <a:t>cooling beam</a:t>
            </a:r>
          </a:p>
        </p:txBody>
      </p:sp>
      <p:grpSp>
        <p:nvGrpSpPr>
          <p:cNvPr id="9" name="Group 104"/>
          <p:cNvGrpSpPr/>
          <p:nvPr/>
        </p:nvGrpSpPr>
        <p:grpSpPr>
          <a:xfrm>
            <a:off x="5705340" y="3863662"/>
            <a:ext cx="1314389" cy="857518"/>
            <a:chOff x="6547504" y="2743200"/>
            <a:chExt cx="1981200" cy="1143000"/>
          </a:xfrm>
        </p:grpSpPr>
        <p:sp>
          <p:nvSpPr>
            <p:cNvPr id="106" name="Rectangle 105"/>
            <p:cNvSpPr/>
            <p:nvPr/>
          </p:nvSpPr>
          <p:spPr bwMode="auto">
            <a:xfrm>
              <a:off x="6547504" y="2743200"/>
              <a:ext cx="1981200" cy="114300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shade val="30000"/>
                    <a:satMod val="115000"/>
                  </a:schemeClr>
                </a:gs>
                <a:gs pos="50000">
                  <a:schemeClr val="tx1">
                    <a:lumMod val="50000"/>
                    <a:shade val="67500"/>
                    <a:satMod val="115000"/>
                  </a:schemeClr>
                </a:gs>
                <a:gs pos="100000">
                  <a:schemeClr val="tx1">
                    <a:lumMod val="5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 smtClean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826440" y="2994415"/>
              <a:ext cx="1535661" cy="6153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top view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CCD camera</a:t>
              </a:r>
            </a:p>
          </p:txBody>
        </p:sp>
      </p:grpSp>
      <p:cxnSp>
        <p:nvCxnSpPr>
          <p:cNvPr id="109" name="Straight Connector 108"/>
          <p:cNvCxnSpPr>
            <a:endCxn id="69" idx="2"/>
          </p:cNvCxnSpPr>
          <p:nvPr/>
        </p:nvCxnSpPr>
        <p:spPr bwMode="auto">
          <a:xfrm flipV="1">
            <a:off x="2562896" y="3811319"/>
            <a:ext cx="2374675" cy="490224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endCxn id="69" idx="6"/>
          </p:cNvCxnSpPr>
          <p:nvPr/>
        </p:nvCxnSpPr>
        <p:spPr bwMode="auto">
          <a:xfrm>
            <a:off x="2588654" y="4391696"/>
            <a:ext cx="2348917" cy="389586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69" idx="2"/>
          </p:cNvCxnSpPr>
          <p:nvPr/>
        </p:nvCxnSpPr>
        <p:spPr bwMode="auto">
          <a:xfrm rot="16200000" flipH="1">
            <a:off x="5153618" y="3595271"/>
            <a:ext cx="322799" cy="754894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69" idx="6"/>
          </p:cNvCxnSpPr>
          <p:nvPr/>
        </p:nvCxnSpPr>
        <p:spPr bwMode="auto">
          <a:xfrm rot="5400000" flipH="1" flipV="1">
            <a:off x="5152422" y="4241239"/>
            <a:ext cx="325192" cy="754894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endCxn id="104" idx="2"/>
          </p:cNvCxnSpPr>
          <p:nvPr/>
        </p:nvCxnSpPr>
        <p:spPr bwMode="auto">
          <a:xfrm rot="16200000" flipH="1">
            <a:off x="2746092" y="2212273"/>
            <a:ext cx="494892" cy="397647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04" idx="6"/>
          </p:cNvCxnSpPr>
          <p:nvPr/>
        </p:nvCxnSpPr>
        <p:spPr bwMode="auto">
          <a:xfrm rot="10800000" flipH="1">
            <a:off x="2222398" y="2137893"/>
            <a:ext cx="340497" cy="520650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 bwMode="auto">
          <a:xfrm rot="5400000" flipH="1" flipV="1">
            <a:off x="2081886" y="3242584"/>
            <a:ext cx="1694516" cy="526435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>
            <a:stCxn id="104" idx="6"/>
          </p:cNvCxnSpPr>
          <p:nvPr/>
        </p:nvCxnSpPr>
        <p:spPr bwMode="auto">
          <a:xfrm rot="10800000" flipH="1" flipV="1">
            <a:off x="2222398" y="2658543"/>
            <a:ext cx="379133" cy="1746032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2" name="Picture 2"/>
          <p:cNvPicPr>
            <a:picLocks noChangeArrowheads="1"/>
          </p:cNvPicPr>
          <p:nvPr/>
        </p:nvPicPr>
        <p:blipFill>
          <a:blip r:embed="rId2" cstate="print"/>
          <a:srcRect l="51530" t="4950" r="410" b="30640"/>
          <a:stretch>
            <a:fillRect/>
          </a:stretch>
        </p:blipFill>
        <p:spPr bwMode="auto">
          <a:xfrm>
            <a:off x="6426558" y="1275008"/>
            <a:ext cx="2211946" cy="210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3" name="Picture 49"/>
          <p:cNvPicPr>
            <a:picLocks noChangeAspect="1" noChangeArrowheads="1"/>
          </p:cNvPicPr>
          <p:nvPr/>
        </p:nvPicPr>
        <p:blipFill>
          <a:blip r:embed="rId3" cstate="print"/>
          <a:srcRect l="53163" t="58133" r="3188" b="29004"/>
          <a:stretch>
            <a:fillRect/>
          </a:stretch>
        </p:blipFill>
        <p:spPr bwMode="auto">
          <a:xfrm>
            <a:off x="3229378" y="1236372"/>
            <a:ext cx="2918415" cy="64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35" name="Oval 24"/>
          <p:cNvSpPr>
            <a:spLocks noChangeArrowheads="1"/>
          </p:cNvSpPr>
          <p:nvPr/>
        </p:nvSpPr>
        <p:spPr bwMode="auto">
          <a:xfrm rot="5400000" flipV="1">
            <a:off x="2260244" y="4266776"/>
            <a:ext cx="731520" cy="182880"/>
          </a:xfrm>
          <a:prstGeom prst="ellipse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6200000" scaled="0"/>
            <a:tileRect/>
          </a:gradFill>
          <a:ln w="12700">
            <a:noFill/>
            <a:round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4" name="Oval 24"/>
          <p:cNvSpPr>
            <a:spLocks noChangeAspect="1" noChangeArrowheads="1"/>
          </p:cNvSpPr>
          <p:nvPr/>
        </p:nvSpPr>
        <p:spPr bwMode="auto">
          <a:xfrm rot="10800000">
            <a:off x="2222399" y="2581549"/>
            <a:ext cx="969963" cy="15398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chemeClr val="bg1">
                  <a:lumMod val="75000"/>
                </a:schemeClr>
              </a:gs>
              <a:gs pos="70000">
                <a:schemeClr val="bg1">
                  <a:lumMod val="60000"/>
                  <a:lumOff val="40000"/>
                </a:schemeClr>
              </a:gs>
              <a:gs pos="88000">
                <a:schemeClr val="bg1">
                  <a:lumMod val="40000"/>
                  <a:lumOff val="60000"/>
                </a:schemeClr>
              </a:gs>
              <a:gs pos="100000">
                <a:schemeClr val="bg1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4131975" y="1910921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side view</a:t>
            </a:r>
            <a:endParaRPr lang="en-US" sz="16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7079092" y="3479998"/>
            <a:ext cx="9525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top view</a:t>
            </a:r>
            <a:endParaRPr lang="en-US" sz="1600" dirty="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 bwMode="auto">
          <a:xfrm rot="10800000">
            <a:off x="2756080" y="4481851"/>
            <a:ext cx="2228045" cy="837124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4" name="Group 63"/>
          <p:cNvGrpSpPr/>
          <p:nvPr/>
        </p:nvGrpSpPr>
        <p:grpSpPr>
          <a:xfrm>
            <a:off x="4572000" y="5105400"/>
            <a:ext cx="4495800" cy="1600200"/>
            <a:chOff x="5181600" y="5638800"/>
            <a:chExt cx="4495800" cy="1600200"/>
          </a:xfrm>
        </p:grpSpPr>
        <p:sp>
          <p:nvSpPr>
            <p:cNvPr id="62" name="Rectangle 61"/>
            <p:cNvSpPr/>
            <p:nvPr/>
          </p:nvSpPr>
          <p:spPr>
            <a:xfrm>
              <a:off x="5181600" y="5638800"/>
              <a:ext cx="4495800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Arial"/>
              </a:endParaRPr>
            </a:p>
          </p:txBody>
        </p:sp>
        <p:pic>
          <p:nvPicPr>
            <p:cNvPr id="2049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57800" y="5715000"/>
              <a:ext cx="1959898" cy="143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TextBox 62"/>
            <p:cNvSpPr txBox="1"/>
            <p:nvPr/>
          </p:nvSpPr>
          <p:spPr>
            <a:xfrm>
              <a:off x="7391400" y="5943600"/>
              <a:ext cx="2057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err="1" smtClean="0">
                  <a:solidFill>
                    <a:srgbClr val="000000"/>
                  </a:solidFill>
                  <a:latin typeface="Arial" charset="0"/>
                </a:rPr>
                <a:t>Porras&amp;Cirac</a:t>
              </a:r>
              <a:r>
                <a:rPr lang="en-US" dirty="0" smtClean="0">
                  <a:solidFill>
                    <a:srgbClr val="000000"/>
                  </a:solidFill>
                  <a:latin typeface="Arial" charset="0"/>
                </a:rPr>
                <a:t>, PRL </a:t>
              </a:r>
              <a:r>
                <a:rPr lang="en-US" b="1" dirty="0" smtClean="0">
                  <a:solidFill>
                    <a:srgbClr val="000000"/>
                  </a:solidFill>
                  <a:latin typeface="Arial" charset="0"/>
                </a:rPr>
                <a:t>96</a:t>
              </a:r>
              <a:r>
                <a:rPr lang="en-US" dirty="0" smtClean="0">
                  <a:solidFill>
                    <a:srgbClr val="000000"/>
                  </a:solidFill>
                  <a:latin typeface="Arial" charset="0"/>
                </a:rPr>
                <a:t>, 250501 (2006)</a:t>
              </a:r>
              <a:endParaRPr lang="en-US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sz="3500" kern="1200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NIST Penning trap</a:t>
            </a:r>
            <a:r>
              <a:rPr lang="en-US" sz="2200" kern="1200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/>
            </a:r>
            <a:br>
              <a:rPr lang="en-US" sz="2200" kern="1200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sz="2200" kern="1200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(J. Bollinger, B. </a:t>
            </a:r>
            <a:r>
              <a:rPr lang="en-US" sz="2200" kern="1200" dirty="0" err="1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Saywer</a:t>
            </a:r>
            <a:r>
              <a:rPr lang="en-US" sz="2200" kern="1200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J. Britton)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 rot="2567545">
            <a:off x="1049499" y="2739535"/>
            <a:ext cx="730534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see Mike </a:t>
            </a:r>
            <a:r>
              <a:rPr lang="en-US" sz="5400" dirty="0" err="1" smtClean="0">
                <a:solidFill>
                  <a:srgbClr val="FF0000"/>
                </a:solidFill>
              </a:rPr>
              <a:t>Biercuk’s</a:t>
            </a:r>
            <a:r>
              <a:rPr lang="en-US" sz="5400" dirty="0" smtClean="0">
                <a:solidFill>
                  <a:srgbClr val="FF0000"/>
                </a:solidFill>
              </a:rPr>
              <a:t> talk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51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 bwMode="auto">
          <a:xfrm>
            <a:off x="996847" y="2069068"/>
            <a:ext cx="7135318" cy="1933731"/>
          </a:xfrm>
          <a:prstGeom prst="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Tahoma" pitchFamily="34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 bwMode="auto">
          <a:xfrm rot="5400000" flipH="1" flipV="1">
            <a:off x="2048201" y="2535467"/>
            <a:ext cx="629587" cy="1588"/>
          </a:xfrm>
          <a:prstGeom prst="straightConnector1">
            <a:avLst/>
          </a:prstGeom>
          <a:ln w="57150"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824014" y="2221468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aseline="-25000" dirty="0" smtClean="0">
                <a:solidFill>
                  <a:srgbClr val="000000"/>
                </a:solidFill>
                <a:latin typeface="Tahoma" pitchFamily="34" charset="0"/>
              </a:rPr>
              <a:t>1</a:t>
            </a:r>
            <a:endParaRPr lang="en-US" baseline="-25000" dirty="0">
              <a:solidFill>
                <a:srgbClr val="000000"/>
              </a:solidFill>
              <a:latin typeface="Tahoma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 flipV="1">
            <a:off x="6781800" y="2423041"/>
            <a:ext cx="455497" cy="408027"/>
          </a:xfrm>
          <a:prstGeom prst="straightConnector1">
            <a:avLst/>
          </a:prstGeom>
          <a:ln w="57150"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400800" y="2145268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aseline="-25000" dirty="0" smtClean="0">
                <a:solidFill>
                  <a:srgbClr val="000000"/>
                </a:solidFill>
                <a:latin typeface="Tahoma" pitchFamily="34" charset="0"/>
              </a:rPr>
              <a:t>2</a:t>
            </a:r>
            <a:endParaRPr lang="en-US" baseline="-25000" dirty="0">
              <a:solidFill>
                <a:srgbClr val="000000"/>
              </a:solidFill>
              <a:latin typeface="Tahoma" pitchFamily="34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 bwMode="auto">
          <a:xfrm>
            <a:off x="4088942" y="3059668"/>
            <a:ext cx="642874" cy="4201"/>
          </a:xfrm>
          <a:prstGeom prst="straightConnector1">
            <a:avLst/>
          </a:prstGeom>
          <a:ln w="57150"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191000" y="2602468"/>
            <a:ext cx="401069" cy="369332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endParaRPr lang="en-US" b="1" baseline="-25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09469" y="1340799"/>
            <a:ext cx="2299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Coulomb interaction: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25125" y="4202668"/>
            <a:ext cx="6916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for 		          oscillating </a:t>
            </a: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charges constitute two dipoles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21209" y="5486400"/>
            <a:ext cx="254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quantum mechanically:</a:t>
            </a:r>
            <a:endParaRPr lang="en-US" baseline="-25000" dirty="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188196"/>
            <a:ext cx="4909782" cy="9112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149" y="4601256"/>
            <a:ext cx="6429703" cy="808943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 bwMode="auto">
          <a:xfrm rot="16200000" flipH="1">
            <a:off x="2048201" y="3526068"/>
            <a:ext cx="629587" cy="1588"/>
          </a:xfrm>
          <a:prstGeom prst="straightConnector1">
            <a:avLst/>
          </a:prstGeom>
          <a:ln w="57150"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flipH="1">
            <a:off x="5943600" y="3185041"/>
            <a:ext cx="455497" cy="408027"/>
          </a:xfrm>
          <a:prstGeom prst="straightConnector1">
            <a:avLst/>
          </a:prstGeom>
          <a:ln w="57150"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Picture 8" descr="3Dion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526268"/>
            <a:ext cx="1040622" cy="1117600"/>
          </a:xfrm>
          <a:prstGeom prst="rect">
            <a:avLst/>
          </a:prstGeom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0" hangingPunct="0">
              <a:defRPr/>
            </a:pPr>
            <a:r>
              <a:rPr lang="en-US" sz="3600" dirty="0" smtClean="0">
                <a:solidFill>
                  <a:srgbClr val="336699"/>
                </a:solidFill>
                <a:latin typeface="Tahoma"/>
              </a:rPr>
              <a:t>spin-spin interactions from Coulomb</a:t>
            </a:r>
            <a:r>
              <a:rPr lang="en-US" sz="3600" dirty="0" smtClean="0">
                <a:solidFill>
                  <a:srgbClr val="336699"/>
                </a:solidFill>
                <a:latin typeface="Tahoma"/>
              </a:rPr>
              <a:t>-coupling</a:t>
            </a:r>
            <a:endParaRPr lang="en-US" sz="3600" baseline="30000" dirty="0" smtClean="0">
              <a:solidFill>
                <a:srgbClr val="336699"/>
              </a:solidFill>
              <a:latin typeface="Tahoma"/>
            </a:endParaRPr>
          </a:p>
        </p:txBody>
      </p:sp>
      <p:pic>
        <p:nvPicPr>
          <p:cNvPr id="28" name="Picture 27" descr="3Dion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526268"/>
            <a:ext cx="1040622" cy="1117600"/>
          </a:xfrm>
          <a:prstGeom prst="rect">
            <a:avLst/>
          </a:prstGeom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609" y="5105400"/>
            <a:ext cx="2922191" cy="9398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447800" y="6183868"/>
            <a:ext cx="454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sidebands couple internal states to dipole:</a:t>
            </a:r>
            <a:endParaRPr lang="en-US" baseline="-25000" dirty="0">
              <a:solidFill>
                <a:srgbClr val="000000"/>
              </a:solidFill>
              <a:latin typeface="Tahoma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2667000" y="3212068"/>
            <a:ext cx="1905000" cy="6858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 flipV="1">
            <a:off x="4572000" y="2983468"/>
            <a:ext cx="1676400" cy="9144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16858" y="3147536"/>
            <a:ext cx="345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baseline="-25000" dirty="0" smtClean="0">
                <a:solidFill>
                  <a:srgbClr val="000000"/>
                </a:solidFill>
                <a:latin typeface="Tahoma" pitchFamily="34" charset="0"/>
              </a:rPr>
              <a:t>1</a:t>
            </a:r>
            <a:endParaRPr lang="en-US" baseline="-250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05400" y="3059668"/>
            <a:ext cx="345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baseline="-25000" dirty="0" smtClean="0">
                <a:solidFill>
                  <a:srgbClr val="000000"/>
                </a:solidFill>
                <a:latin typeface="Tahoma" pitchFamily="34" charset="0"/>
              </a:rPr>
              <a:t>2</a:t>
            </a:r>
            <a:endParaRPr lang="en-US" baseline="-250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343400" y="1581388"/>
            <a:ext cx="457200" cy="381000"/>
          </a:xfrm>
          <a:prstGeom prst="rect">
            <a:avLst/>
          </a:prstGeom>
          <a:solidFill>
            <a:srgbClr val="FF0000">
              <a:alpha val="3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5943600" y="1581388"/>
            <a:ext cx="457200" cy="381000"/>
          </a:xfrm>
          <a:prstGeom prst="rect">
            <a:avLst/>
          </a:prstGeom>
          <a:solidFill>
            <a:srgbClr val="FF0000">
              <a:alpha val="3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953000" y="1581388"/>
            <a:ext cx="2078736" cy="381000"/>
            <a:chOff x="4953000" y="1447800"/>
            <a:chExt cx="2078736" cy="381000"/>
          </a:xfrm>
        </p:grpSpPr>
        <p:sp>
          <p:nvSpPr>
            <p:cNvPr id="32" name="Rectangle 31"/>
            <p:cNvSpPr/>
            <p:nvPr/>
          </p:nvSpPr>
          <p:spPr bwMode="auto">
            <a:xfrm>
              <a:off x="4953000" y="1447800"/>
              <a:ext cx="457200" cy="381000"/>
            </a:xfrm>
            <a:prstGeom prst="rect">
              <a:avLst/>
            </a:prstGeom>
            <a:solidFill>
              <a:schemeClr val="bg2">
                <a:lumMod val="75000"/>
                <a:alpha val="3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6574536" y="1447800"/>
              <a:ext cx="457200" cy="381000"/>
            </a:xfrm>
            <a:prstGeom prst="rect">
              <a:avLst/>
            </a:prstGeom>
            <a:solidFill>
              <a:schemeClr val="bg2">
                <a:lumMod val="75000"/>
                <a:alpha val="3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1056" y="4068556"/>
            <a:ext cx="2590794" cy="5757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200" y="5943600"/>
            <a:ext cx="1981200" cy="609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96000" y="6477000"/>
            <a:ext cx="1570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BSB</a:t>
            </a:r>
            <a:r>
              <a:rPr lang="en-US" dirty="0" smtClean="0"/>
              <a:t>        </a:t>
            </a:r>
            <a:r>
              <a:rPr lang="en-US" dirty="0" smtClean="0">
                <a:solidFill>
                  <a:srgbClr val="FF0000"/>
                </a:solidFill>
              </a:rPr>
              <a:t>RSB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074664" y="6083808"/>
            <a:ext cx="1545336" cy="381000"/>
            <a:chOff x="4953000" y="1447800"/>
            <a:chExt cx="1545336" cy="381000"/>
          </a:xfrm>
        </p:grpSpPr>
        <p:sp>
          <p:nvSpPr>
            <p:cNvPr id="43" name="Rectangle 42"/>
            <p:cNvSpPr/>
            <p:nvPr/>
          </p:nvSpPr>
          <p:spPr bwMode="auto">
            <a:xfrm>
              <a:off x="4953000" y="1447800"/>
              <a:ext cx="630936" cy="381000"/>
            </a:xfrm>
            <a:prstGeom prst="rect">
              <a:avLst/>
            </a:prstGeom>
            <a:solidFill>
              <a:schemeClr val="bg2">
                <a:lumMod val="75000"/>
                <a:alpha val="3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5888736" y="1447800"/>
              <a:ext cx="609600" cy="381000"/>
            </a:xfrm>
            <a:prstGeom prst="rect">
              <a:avLst/>
            </a:prstGeom>
            <a:solidFill>
              <a:srgbClr val="FF0000">
                <a:alpha val="37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1967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-228600"/>
            <a:ext cx="91440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arbitrary 2D “spin”-lattice: bottom-up</a:t>
            </a:r>
            <a:endParaRPr lang="en-US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9100" y="762000"/>
            <a:ext cx="8305800" cy="5638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</a:endParaRPr>
          </a:p>
        </p:txBody>
      </p:sp>
      <p:pic>
        <p:nvPicPr>
          <p:cNvPr id="7" name="Picture 6" descr="simulator vis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4791" y="825947"/>
            <a:ext cx="7774418" cy="475280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/>
        </p:spPr>
      </p:pic>
      <p:sp>
        <p:nvSpPr>
          <p:cNvPr id="9" name="TextBox 8"/>
          <p:cNvSpPr txBox="1"/>
          <p:nvPr/>
        </p:nvSpPr>
        <p:spPr>
          <a:xfrm>
            <a:off x="1752600" y="896637"/>
            <a:ext cx="5925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ahoma"/>
                <a:cs typeface="Tahoma"/>
              </a:rPr>
              <a:t>2D lattice of ions, cooled and optically pumped by lasers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Tahoma"/>
              <a:cs typeface="Tahom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9379" y="4038600"/>
            <a:ext cx="8365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ahoma"/>
                <a:cs typeface="Tahoma"/>
              </a:rPr>
              <a:t>optimized surface electrode trap array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solidFill>
                  <a:srgbClr val="FF0000"/>
                </a:solidFill>
                <a:latin typeface="Tahoma"/>
                <a:cs typeface="Tahoma"/>
              </a:rPr>
              <a:t>lasers/microwaves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implement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interactions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Sørensen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Mølmer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type+phase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cs typeface="Tahoma"/>
              </a:rPr>
              <a:t> gates)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cs typeface="Tahom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648200"/>
            <a:ext cx="7315200" cy="9345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5562600"/>
            <a:ext cx="1197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ahoma"/>
                <a:cs typeface="Tahoma"/>
              </a:rPr>
              <a:t>sidebands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5400" y="5562600"/>
            <a:ext cx="1878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ahoma"/>
                <a:cs typeface="Tahoma"/>
              </a:rPr>
              <a:t>gate interactions</a:t>
            </a:r>
            <a:endParaRPr lang="en-US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50647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sym 5 wire pot p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799" y="4343400"/>
            <a:ext cx="4214025" cy="2133600"/>
          </a:xfrm>
          <a:prstGeom prst="rect">
            <a:avLst/>
          </a:prstGeom>
          <a:effectLst>
            <a:outerShdw blurRad="165100" dist="190500" dir="2700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9" name="Picture 8" descr="assym 5 wire fiel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1828800"/>
            <a:ext cx="4276471" cy="2309675"/>
          </a:xfrm>
          <a:prstGeom prst="rect">
            <a:avLst/>
          </a:prstGeom>
          <a:effectLst>
            <a:outerShdw blurRad="165100" dist="190500" dir="2700000" algn="tl" rotWithShape="0">
              <a:srgbClr val="000000">
                <a:alpha val="30000"/>
              </a:srgbClr>
            </a:outerShdw>
          </a:effectLst>
        </p:spPr>
      </p:pic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-159020"/>
            <a:ext cx="8229600" cy="13716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sz="35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surface electrode trap basics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219200" y="1385888"/>
            <a:ext cx="2136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dirty="0">
                <a:solidFill>
                  <a:srgbClr val="000000"/>
                </a:solidFill>
                <a:effectLst/>
                <a:latin typeface="Tahoma"/>
                <a:cs typeface="Tahoma"/>
              </a:rPr>
              <a:t>radial confinement: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3187069" y="926068"/>
            <a:ext cx="25279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asymmetric 5 wire trap</a:t>
            </a:r>
            <a:endParaRPr lang="en-US" dirty="0">
              <a:solidFill>
                <a:srgbClr val="000000"/>
              </a:solidFill>
              <a:effectLst/>
              <a:latin typeface="Tahoma"/>
              <a:cs typeface="Tahoma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5486400" y="1385888"/>
            <a:ext cx="2039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dirty="0">
                <a:solidFill>
                  <a:srgbClr val="000000"/>
                </a:solidFill>
                <a:effectLst/>
                <a:latin typeface="Tahoma"/>
                <a:cs typeface="Tahoma"/>
              </a:rPr>
              <a:t>axial confinement: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4953000" y="5511224"/>
            <a:ext cx="3835605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effectLst/>
                <a:latin typeface="Tahoma"/>
                <a:cs typeface="Tahoma"/>
              </a:rPr>
              <a:t>J.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ahoma"/>
                <a:cs typeface="Tahoma"/>
              </a:rPr>
              <a:t>Chiaverini</a:t>
            </a:r>
            <a:r>
              <a:rPr lang="en-US" sz="1600" dirty="0">
                <a:solidFill>
                  <a:srgbClr val="000000"/>
                </a:solidFill>
                <a:effectLst/>
                <a:latin typeface="Tahoma"/>
                <a:cs typeface="Tahoma"/>
              </a:rPr>
              <a:t> </a:t>
            </a:r>
            <a:r>
              <a:rPr lang="en-US" sz="1600" i="1" dirty="0">
                <a:solidFill>
                  <a:srgbClr val="000000"/>
                </a:solidFill>
                <a:effectLst/>
                <a:latin typeface="Tahoma"/>
                <a:cs typeface="Tahoma"/>
              </a:rPr>
              <a:t>et al.</a:t>
            </a:r>
            <a:r>
              <a:rPr lang="en-US" sz="1600" dirty="0">
                <a:solidFill>
                  <a:srgbClr val="000000"/>
                </a:solidFill>
                <a:effectLst/>
                <a:latin typeface="Tahoma"/>
                <a:cs typeface="Tahoma"/>
              </a:rPr>
              <a:t>, </a:t>
            </a:r>
            <a:endParaRPr lang="en-US" sz="1600" dirty="0" smtClean="0">
              <a:solidFill>
                <a:srgbClr val="000000"/>
              </a:solidFill>
              <a:effectLst/>
              <a:latin typeface="Tahoma"/>
              <a:cs typeface="Tahoma"/>
            </a:endParaRPr>
          </a:p>
          <a:p>
            <a:r>
              <a:rPr lang="en-US" sz="1600" dirty="0" smtClean="0">
                <a:solidFill>
                  <a:srgbClr val="000000"/>
                </a:solidFill>
                <a:effectLst/>
                <a:latin typeface="Tahoma"/>
                <a:cs typeface="Tahoma"/>
              </a:rPr>
              <a:t>Quant</a:t>
            </a:r>
            <a:r>
              <a:rPr lang="en-US" sz="1600" dirty="0">
                <a:solidFill>
                  <a:srgbClr val="000000"/>
                </a:solidFill>
                <a:effectLst/>
                <a:latin typeface="Tahoma"/>
                <a:cs typeface="Tahoma"/>
              </a:rPr>
              <a:t>. Inform. Comp. 5, 419439 (2005)</a:t>
            </a: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304800" y="1916668"/>
            <a:ext cx="14067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</a:rPr>
              <a:t>electric field</a:t>
            </a:r>
            <a:endParaRPr lang="en-US" dirty="0">
              <a:solidFill>
                <a:srgbClr val="000000"/>
              </a:solidFill>
              <a:effectLst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345807" y="4431268"/>
            <a:ext cx="18864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electric potential</a:t>
            </a:r>
          </a:p>
          <a:p>
            <a:pPr eaLnBrk="1" hangingPunct="1"/>
            <a:r>
              <a:rPr lang="en-US" dirty="0" smtClean="0">
                <a:solidFill>
                  <a:srgbClr val="FF0000"/>
                </a:solidFill>
                <a:effectLst/>
                <a:latin typeface="Tahoma"/>
                <a:cs typeface="Tahoma"/>
              </a:rPr>
              <a:t>pseudo-potential</a:t>
            </a:r>
            <a:endParaRPr lang="en-US" dirty="0">
              <a:solidFill>
                <a:srgbClr val="FF0000"/>
              </a:solidFill>
              <a:effectLst/>
              <a:latin typeface="Tahoma"/>
              <a:cs typeface="Tahoma"/>
            </a:endParaRPr>
          </a:p>
        </p:txBody>
      </p:sp>
      <p:pic>
        <p:nvPicPr>
          <p:cNvPr id="22" name="Picture 2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5638800"/>
            <a:ext cx="2923234" cy="579863"/>
          </a:xfrm>
          <a:prstGeom prst="rect">
            <a:avLst/>
          </a:prstGeom>
          <a:noFill/>
        </p:spPr>
      </p:pic>
      <p:pic>
        <p:nvPicPr>
          <p:cNvPr id="19" name="Picture 18" descr="2 Chip center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8" t="34464" r="35121" b="37429"/>
          <a:stretch/>
        </p:blipFill>
        <p:spPr>
          <a:xfrm>
            <a:off x="4927967" y="2590800"/>
            <a:ext cx="3835033" cy="2477970"/>
          </a:xfrm>
          <a:prstGeom prst="rect">
            <a:avLst/>
          </a:prstGeom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6684264" y="2587752"/>
            <a:ext cx="45719" cy="1417320"/>
          </a:xfrm>
          <a:prstGeom prst="rect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888481" y="2590800"/>
            <a:ext cx="45719" cy="1417320"/>
          </a:xfrm>
          <a:prstGeom prst="rect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553200" y="2590800"/>
            <a:ext cx="91440" cy="1295400"/>
          </a:xfrm>
          <a:prstGeom prst="rect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976872" y="2590800"/>
            <a:ext cx="91440" cy="1295400"/>
          </a:xfrm>
          <a:prstGeom prst="rect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rot="16200000">
            <a:off x="6775704" y="2409444"/>
            <a:ext cx="164592" cy="3810000"/>
          </a:xfrm>
          <a:prstGeom prst="rect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784848" y="4169664"/>
            <a:ext cx="76200" cy="76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09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3429000"/>
            <a:ext cx="5257800" cy="3352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18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several analytic 5 wire trap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524000"/>
            <a:ext cx="8677275" cy="17335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1800000" rotWithShape="0">
              <a:srgbClr val="000000">
                <a:alpha val="25000"/>
              </a:srgbClr>
            </a:outerShdw>
          </a:effectLst>
        </p:spPr>
      </p:pic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xfrm>
            <a:off x="478810" y="-240278"/>
            <a:ext cx="8229600" cy="1371600"/>
          </a:xfr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toy </a:t>
            </a:r>
            <a:r>
              <a:rPr lang="en-US" sz="35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model </a:t>
            </a:r>
            <a:r>
              <a:rPr lang="en-US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array</a:t>
            </a:r>
            <a:endParaRPr lang="en-US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1066800"/>
            <a:ext cx="3218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3 infinitely long “5-wire” traps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524000" y="2952750"/>
            <a:ext cx="5334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95600" y="2952750"/>
            <a:ext cx="5334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343400" y="2952750"/>
            <a:ext cx="5334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715000" y="2952750"/>
            <a:ext cx="5334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086600" y="2952750"/>
            <a:ext cx="5334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8458200" y="2952750"/>
            <a:ext cx="5334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52400" y="2952750"/>
            <a:ext cx="5334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 descr="3 trap well dept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3429000"/>
            <a:ext cx="4867275" cy="3095625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3733800"/>
            <a:ext cx="3509963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TextBox 40"/>
          <p:cNvSpPr txBox="1"/>
          <p:nvPr/>
        </p:nvSpPr>
        <p:spPr>
          <a:xfrm>
            <a:off x="5498073" y="4265473"/>
            <a:ext cx="3493527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wire pairs move together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  <a:sym typeface="Symbol"/>
              </a:rPr>
              <a:t></a:t>
            </a:r>
            <a:endParaRPr lang="en-US" dirty="0" smtClean="0">
              <a:solidFill>
                <a:srgbClr val="000000"/>
              </a:solidFill>
              <a:latin typeface="Tahoma"/>
              <a:cs typeface="Tahoma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traps 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pushed up, depth vanishes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  <a:sym typeface="Symbol"/>
              </a:rPr>
              <a:t></a:t>
            </a:r>
            <a:endParaRPr lang="en-US" dirty="0" smtClean="0">
              <a:solidFill>
                <a:srgbClr val="000000"/>
              </a:solidFill>
              <a:latin typeface="Tahoma"/>
              <a:cs typeface="Tahoma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naïve approach will only work if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ion height  &lt;&lt; site distance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104543" y="3484602"/>
            <a:ext cx="23511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(dashed line: single 5 wire trap)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6" name="Picture 15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3706166" y="914400"/>
            <a:ext cx="2923234" cy="57986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769538" y="1066800"/>
            <a:ext cx="1917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add then square!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13447" y="6477000"/>
            <a:ext cx="1972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  <a:cs typeface="Tahoma"/>
              </a:rPr>
              <a:t>ion to surface distance</a:t>
            </a:r>
            <a:endParaRPr lang="en-US" sz="1400" dirty="0">
              <a:latin typeface="Tahoma"/>
              <a:cs typeface="Tahoma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-1153051" y="4658257"/>
            <a:ext cx="276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  <a:cs typeface="Tahoma"/>
              </a:rPr>
              <a:t>potential depth/ideal </a:t>
            </a:r>
            <a:r>
              <a:rPr lang="en-US" sz="1400" dirty="0" err="1" smtClean="0">
                <a:latin typeface="Tahoma"/>
                <a:cs typeface="Tahoma"/>
              </a:rPr>
              <a:t>quadrupole</a:t>
            </a:r>
            <a:endParaRPr lang="en-US" sz="1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71363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xfrm>
            <a:off x="478810" y="0"/>
            <a:ext cx="8229600" cy="1371600"/>
          </a:xfr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optimized array electrodes</a:t>
            </a:r>
            <a:br>
              <a:rPr lang="en-US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(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Schmied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Wesenberg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Leibfried, Phys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 Rev. 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Lett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 102, 233002 (2009)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4038600" cy="4270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536" y="1447800"/>
            <a:ext cx="4797264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76200" y="5905381"/>
            <a:ext cx="4191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ahoma"/>
                <a:cs typeface="Tahoma"/>
              </a:rPr>
              <a:t>normalized to depth of ideal 3D-Paul trap and curvature of an optimal ring trap </a:t>
            </a:r>
          </a:p>
          <a:p>
            <a:r>
              <a:rPr lang="de-DE" sz="1400" dirty="0" smtClean="0">
                <a:latin typeface="Tahoma"/>
                <a:cs typeface="Tahoma"/>
              </a:rPr>
              <a:t>J. H. Wesenberg, Phys. Rev. A </a:t>
            </a:r>
            <a:r>
              <a:rPr lang="de-DE" sz="1400" b="1" dirty="0" smtClean="0">
                <a:latin typeface="Tahoma"/>
                <a:cs typeface="Tahoma"/>
              </a:rPr>
              <a:t>78</a:t>
            </a:r>
            <a:r>
              <a:rPr lang="de-DE" sz="1400" dirty="0" smtClean="0">
                <a:latin typeface="Tahoma"/>
                <a:cs typeface="Tahoma"/>
              </a:rPr>
              <a:t>, 063410 (2008)</a:t>
            </a:r>
            <a:endParaRPr lang="en-US" sz="1400" dirty="0">
              <a:latin typeface="Tahoma"/>
              <a:cs typeface="Tahoma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762000" y="2560320"/>
            <a:ext cx="2362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28458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Tahoma"/>
                <a:ea typeface="+mn-ea"/>
                <a:cs typeface="Tahoma"/>
              </a:rPr>
              <a:t>example model: hexagonal </a:t>
            </a:r>
            <a:r>
              <a:rPr lang="en-US" sz="3600" dirty="0" err="1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Tahoma"/>
                <a:ea typeface="+mn-ea"/>
                <a:cs typeface="Tahoma"/>
              </a:rPr>
              <a:t>Kitaev</a:t>
            </a:r>
            <a:endParaRPr lang="en-US" sz="3600" dirty="0">
              <a:solidFill>
                <a:srgbClr val="336699"/>
              </a:solidFill>
              <a:effectLst>
                <a:outerShdw blurRad="38100" dist="38100" dir="2700000" algn="tl" rotWithShape="0">
                  <a:srgbClr val="000000"/>
                </a:outerShdw>
              </a:effectLst>
              <a:latin typeface="Tahoma"/>
              <a:ea typeface="+mn-ea"/>
              <a:cs typeface="Tahom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" y="2735282"/>
            <a:ext cx="325052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1 ion per site</a:t>
            </a: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dipole-dipole interaction</a:t>
            </a:r>
          </a:p>
          <a:p>
            <a:endParaRPr lang="en-US" dirty="0">
              <a:solidFill>
                <a:srgbClr val="000000"/>
              </a:solidFill>
              <a:latin typeface="Tahoma"/>
              <a:cs typeface="Tahoma"/>
            </a:endParaRPr>
          </a:p>
          <a:p>
            <a:endParaRPr lang="en-US" dirty="0" smtClean="0">
              <a:solidFill>
                <a:srgbClr val="000000"/>
              </a:solidFill>
              <a:latin typeface="Tahoma"/>
              <a:cs typeface="Tahoma"/>
            </a:endParaRPr>
          </a:p>
          <a:p>
            <a:endParaRPr lang="en-US" dirty="0" smtClean="0">
              <a:solidFill>
                <a:srgbClr val="000000"/>
              </a:solidFill>
              <a:latin typeface="Tahoma"/>
              <a:cs typeface="Tahoma"/>
            </a:endParaRPr>
          </a:p>
          <a:p>
            <a:endParaRPr lang="en-US" dirty="0">
              <a:solidFill>
                <a:srgbClr val="000000"/>
              </a:solidFill>
              <a:latin typeface="Tahoma"/>
              <a:cs typeface="Tahoma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finite along </a:t>
            </a:r>
            <a:r>
              <a:rPr lang="en-US" dirty="0" smtClean="0">
                <a:solidFill>
                  <a:srgbClr val="0000FF"/>
                </a:solidFill>
                <a:latin typeface="Tahoma"/>
                <a:cs typeface="Tahoma"/>
              </a:rPr>
              <a:t>blue</a:t>
            </a: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vanish along </a:t>
            </a:r>
            <a:r>
              <a:rPr lang="en-US" dirty="0" smtClean="0">
                <a:solidFill>
                  <a:srgbClr val="008000"/>
                </a:solidFill>
                <a:latin typeface="Tahoma"/>
                <a:cs typeface="Tahoma"/>
              </a:rPr>
              <a:t>green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/</a:t>
            </a:r>
            <a:r>
              <a:rPr lang="en-US" dirty="0" smtClean="0">
                <a:solidFill>
                  <a:srgbClr val="FF0000"/>
                </a:solidFill>
                <a:latin typeface="Tahoma"/>
                <a:cs typeface="Tahoma"/>
              </a:rPr>
              <a:t>red</a:t>
            </a:r>
            <a:endParaRPr lang="en-US" dirty="0">
              <a:solidFill>
                <a:srgbClr val="FF0000"/>
              </a:solidFill>
              <a:latin typeface="Tahoma"/>
              <a:cs typeface="Tahoma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2 sub-lattices (</a:t>
            </a:r>
            <a:r>
              <a:rPr lang="en-US" dirty="0" smtClean="0">
                <a:solidFill>
                  <a:srgbClr val="33CCFF"/>
                </a:solidFill>
                <a:latin typeface="Tahoma"/>
                <a:cs typeface="Tahoma"/>
              </a:rPr>
              <a:t>cyan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/</a:t>
            </a:r>
            <a:r>
              <a:rPr lang="en-US" dirty="0" smtClean="0">
                <a:solidFill>
                  <a:srgbClr val="FF6600"/>
                </a:solidFill>
                <a:latin typeface="Tahoma"/>
                <a:cs typeface="Tahoma"/>
              </a:rPr>
              <a:t>orange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)</a:t>
            </a: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electrode boundary conditions</a:t>
            </a:r>
          </a:p>
          <a:p>
            <a:endParaRPr lang="en-US" dirty="0" smtClean="0">
              <a:solidFill>
                <a:srgbClr val="3366FF"/>
              </a:solidFill>
              <a:latin typeface="Tahoma"/>
              <a:cs typeface="Tahoma"/>
            </a:endParaRPr>
          </a:p>
          <a:p>
            <a:r>
              <a:rPr lang="en-US" dirty="0" err="1" smtClean="0">
                <a:solidFill>
                  <a:srgbClr val="3366FF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3366FF"/>
                </a:solidFill>
                <a:latin typeface="Tahoma"/>
                <a:cs typeface="Tahoma"/>
              </a:rPr>
              <a:t>x</a:t>
            </a:r>
            <a:r>
              <a:rPr lang="en-US" dirty="0" err="1" smtClean="0">
                <a:solidFill>
                  <a:srgbClr val="3366FF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3366FF"/>
                </a:solidFill>
                <a:latin typeface="Tahoma"/>
                <a:cs typeface="Tahoma"/>
              </a:rPr>
              <a:t>x</a:t>
            </a:r>
            <a:r>
              <a:rPr lang="en-US" dirty="0" smtClean="0">
                <a:solidFill>
                  <a:srgbClr val="3366FF"/>
                </a:solidFill>
                <a:latin typeface="Tahoma"/>
                <a:cs typeface="Tahoma"/>
              </a:rPr>
              <a:t> (blue)</a:t>
            </a:r>
          </a:p>
          <a:p>
            <a:r>
              <a:rPr lang="en-US" dirty="0" err="1" smtClean="0">
                <a:solidFill>
                  <a:srgbClr val="008000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008000"/>
                </a:solidFill>
                <a:latin typeface="Tahoma"/>
                <a:cs typeface="Tahoma"/>
              </a:rPr>
              <a:t>y</a:t>
            </a:r>
            <a:r>
              <a:rPr lang="en-US" dirty="0" err="1" smtClean="0">
                <a:solidFill>
                  <a:srgbClr val="008000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008000"/>
                </a:solidFill>
                <a:latin typeface="Tahoma"/>
                <a:cs typeface="Tahoma"/>
              </a:rPr>
              <a:t>y</a:t>
            </a:r>
            <a:r>
              <a:rPr lang="en-US" dirty="0" smtClean="0">
                <a:solidFill>
                  <a:srgbClr val="008000"/>
                </a:solidFill>
                <a:latin typeface="Tahoma"/>
                <a:cs typeface="Tahoma"/>
              </a:rPr>
              <a:t> (green)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FF0000"/>
                </a:solidFill>
                <a:latin typeface="Tahoma"/>
                <a:cs typeface="Tahoma"/>
              </a:rPr>
              <a:t>z</a:t>
            </a:r>
            <a:r>
              <a:rPr lang="en-US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FF0000"/>
                </a:solidFill>
                <a:latin typeface="Tahoma"/>
                <a:cs typeface="Tahoma"/>
              </a:rPr>
              <a:t>z</a:t>
            </a:r>
            <a:r>
              <a:rPr lang="en-US" dirty="0" smtClean="0">
                <a:solidFill>
                  <a:srgbClr val="FF0000"/>
                </a:solidFill>
                <a:latin typeface="Tahoma"/>
                <a:cs typeface="Tahoma"/>
              </a:rPr>
              <a:t> (red)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1000" y="1143000"/>
            <a:ext cx="8488422" cy="1164054"/>
            <a:chOff x="457200" y="5575300"/>
            <a:chExt cx="8488422" cy="1164054"/>
          </a:xfrm>
        </p:grpSpPr>
        <p:sp>
          <p:nvSpPr>
            <p:cNvPr id="10" name="TextBox 9"/>
            <p:cNvSpPr txBox="1"/>
            <p:nvPr/>
          </p:nvSpPr>
          <p:spPr>
            <a:xfrm>
              <a:off x="457200" y="6400800"/>
              <a:ext cx="84884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A. </a:t>
              </a:r>
              <a:r>
                <a:rPr lang="en-US" sz="1600" dirty="0" err="1" smtClean="0">
                  <a:solidFill>
                    <a:srgbClr val="000000"/>
                  </a:solidFill>
                </a:rPr>
                <a:t>Kitaev</a:t>
              </a:r>
              <a:r>
                <a:rPr lang="en-US" sz="1600" dirty="0" smtClean="0">
                  <a:solidFill>
                    <a:srgbClr val="000000"/>
                  </a:solidFill>
                </a:rPr>
                <a:t>, </a:t>
              </a:r>
              <a:r>
                <a:rPr lang="en-US" sz="1600" i="1" dirty="0" err="1" smtClean="0">
                  <a:solidFill>
                    <a:srgbClr val="000000"/>
                  </a:solidFill>
                </a:rPr>
                <a:t>Anyons</a:t>
              </a:r>
              <a:r>
                <a:rPr lang="en-US" sz="1600" i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i="1" dirty="0">
                  <a:solidFill>
                    <a:srgbClr val="000000"/>
                  </a:solidFill>
                </a:rPr>
                <a:t>in an exactly solvable model and </a:t>
              </a:r>
              <a:r>
                <a:rPr lang="en-US" sz="1600" i="1" dirty="0" smtClean="0">
                  <a:solidFill>
                    <a:srgbClr val="000000"/>
                  </a:solidFill>
                </a:rPr>
                <a:t>beyond, </a:t>
              </a:r>
              <a:r>
                <a:rPr lang="en-US" sz="1600" dirty="0" smtClean="0">
                  <a:solidFill>
                    <a:srgbClr val="000000"/>
                  </a:solidFill>
                </a:rPr>
                <a:t>Annals </a:t>
              </a:r>
              <a:r>
                <a:rPr lang="en-US" sz="1600" dirty="0">
                  <a:solidFill>
                    <a:srgbClr val="000000"/>
                  </a:solidFill>
                </a:rPr>
                <a:t>of Physics 321, 2 (2006</a:t>
              </a:r>
              <a:r>
                <a:rPr lang="en-US" sz="1600" dirty="0" smtClean="0">
                  <a:solidFill>
                    <a:srgbClr val="000000"/>
                  </a:solidFill>
                </a:rPr>
                <a:t>)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" y="5575300"/>
              <a:ext cx="8231414" cy="825500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500330"/>
            <a:ext cx="2971800" cy="810491"/>
          </a:xfrm>
          <a:prstGeom prst="rect">
            <a:avLst/>
          </a:prstGeom>
        </p:spPr>
      </p:pic>
      <p:pic>
        <p:nvPicPr>
          <p:cNvPr id="4" name="Picture 3" descr="Kitaev 2sites mir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264" y="2738330"/>
            <a:ext cx="4136136" cy="383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38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sz="3600" dirty="0" err="1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Tahoma"/>
                <a:ea typeface="+mn-ea"/>
                <a:cs typeface="Tahoma"/>
              </a:rPr>
              <a:t>Kitaev</a:t>
            </a:r>
            <a:r>
              <a:rPr lang="en-US" sz="3600" dirty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Tahoma"/>
                <a:ea typeface="+mn-ea"/>
                <a:cs typeface="Tahoma"/>
              </a:rPr>
              <a:t> implementation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354282"/>
            <a:ext cx="304392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1 ion per site</a:t>
            </a: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dipole-dipole interaction</a:t>
            </a:r>
          </a:p>
          <a:p>
            <a:endParaRPr lang="en-US" dirty="0">
              <a:solidFill>
                <a:srgbClr val="000000"/>
              </a:solidFill>
              <a:latin typeface="Tahoma"/>
              <a:cs typeface="Tahoma"/>
            </a:endParaRPr>
          </a:p>
          <a:p>
            <a:endParaRPr lang="en-US" dirty="0" smtClean="0">
              <a:solidFill>
                <a:srgbClr val="000000"/>
              </a:solidFill>
              <a:latin typeface="Tahoma"/>
              <a:cs typeface="Tahoma"/>
            </a:endParaRPr>
          </a:p>
          <a:p>
            <a:endParaRPr lang="en-US" dirty="0" smtClean="0">
              <a:solidFill>
                <a:srgbClr val="000000"/>
              </a:solidFill>
              <a:latin typeface="Tahoma"/>
              <a:cs typeface="Tahoma"/>
            </a:endParaRPr>
          </a:p>
          <a:p>
            <a:endParaRPr lang="en-US" dirty="0">
              <a:solidFill>
                <a:srgbClr val="000000"/>
              </a:solidFill>
              <a:latin typeface="Tahoma"/>
              <a:cs typeface="Tahoma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along </a:t>
            </a:r>
            <a:r>
              <a:rPr lang="en-US" dirty="0" smtClean="0">
                <a:solidFill>
                  <a:srgbClr val="0000FF"/>
                </a:solidFill>
                <a:latin typeface="Tahoma"/>
                <a:cs typeface="Tahoma"/>
              </a:rPr>
              <a:t>blue ≈ 1</a:t>
            </a: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along </a:t>
            </a:r>
            <a:r>
              <a:rPr lang="en-US" dirty="0" smtClean="0">
                <a:solidFill>
                  <a:srgbClr val="008000"/>
                </a:solidFill>
                <a:latin typeface="Tahoma"/>
                <a:cs typeface="Tahoma"/>
              </a:rPr>
              <a:t>green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/</a:t>
            </a:r>
            <a:r>
              <a:rPr lang="en-US" dirty="0" smtClean="0">
                <a:solidFill>
                  <a:srgbClr val="FF0000"/>
                </a:solidFill>
                <a:latin typeface="Tahoma"/>
                <a:cs typeface="Tahoma"/>
              </a:rPr>
              <a:t>red ≈ 0.0025</a:t>
            </a:r>
            <a:endParaRPr lang="en-US" dirty="0">
              <a:solidFill>
                <a:srgbClr val="FF0000"/>
              </a:solidFill>
              <a:latin typeface="Tahoma"/>
              <a:cs typeface="Tahoma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2 sub-lattices (</a:t>
            </a:r>
            <a:r>
              <a:rPr lang="en-US" dirty="0" smtClean="0">
                <a:solidFill>
                  <a:srgbClr val="33CCFF"/>
                </a:solidFill>
                <a:latin typeface="Tahoma"/>
                <a:cs typeface="Tahoma"/>
              </a:rPr>
              <a:t>cyan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/</a:t>
            </a:r>
            <a:r>
              <a:rPr lang="en-US" dirty="0" smtClean="0">
                <a:solidFill>
                  <a:srgbClr val="FF6600"/>
                </a:solidFill>
                <a:latin typeface="Tahoma"/>
                <a:cs typeface="Tahoma"/>
              </a:rPr>
              <a:t>orange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)</a:t>
            </a: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electrode shapes optimized</a:t>
            </a:r>
            <a:endParaRPr lang="en-US" dirty="0" smtClean="0">
              <a:latin typeface="Tahoma"/>
              <a:cs typeface="Tahoma"/>
            </a:endParaRPr>
          </a:p>
          <a:p>
            <a:endParaRPr lang="en-US" dirty="0" smtClean="0">
              <a:solidFill>
                <a:srgbClr val="3366FF"/>
              </a:solidFill>
              <a:latin typeface="Tahoma"/>
              <a:cs typeface="Tahoma"/>
            </a:endParaRPr>
          </a:p>
          <a:p>
            <a:r>
              <a:rPr lang="en-US" dirty="0" err="1" smtClean="0">
                <a:solidFill>
                  <a:srgbClr val="3366FF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3366FF"/>
                </a:solidFill>
                <a:latin typeface="Tahoma"/>
                <a:cs typeface="Tahoma"/>
              </a:rPr>
              <a:t>x</a:t>
            </a:r>
            <a:r>
              <a:rPr lang="en-US" dirty="0" err="1" smtClean="0">
                <a:solidFill>
                  <a:srgbClr val="3366FF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3366FF"/>
                </a:solidFill>
                <a:latin typeface="Tahoma"/>
                <a:cs typeface="Tahoma"/>
              </a:rPr>
              <a:t>x</a:t>
            </a:r>
            <a:r>
              <a:rPr lang="en-US" dirty="0" smtClean="0">
                <a:solidFill>
                  <a:srgbClr val="3366FF"/>
                </a:solidFill>
                <a:latin typeface="Tahoma"/>
                <a:cs typeface="Tahoma"/>
              </a:rPr>
              <a:t> (blue)</a:t>
            </a:r>
          </a:p>
          <a:p>
            <a:r>
              <a:rPr lang="en-US" dirty="0" err="1" smtClean="0">
                <a:solidFill>
                  <a:srgbClr val="008000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008000"/>
                </a:solidFill>
                <a:latin typeface="Tahoma"/>
                <a:cs typeface="Tahoma"/>
              </a:rPr>
              <a:t>y</a:t>
            </a:r>
            <a:r>
              <a:rPr lang="en-US" dirty="0" err="1" smtClean="0">
                <a:solidFill>
                  <a:srgbClr val="008000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008000"/>
                </a:solidFill>
                <a:latin typeface="Tahoma"/>
                <a:cs typeface="Tahoma"/>
              </a:rPr>
              <a:t>y</a:t>
            </a:r>
            <a:r>
              <a:rPr lang="en-US" dirty="0" smtClean="0">
                <a:solidFill>
                  <a:srgbClr val="008000"/>
                </a:solidFill>
                <a:latin typeface="Tahoma"/>
                <a:cs typeface="Tahoma"/>
              </a:rPr>
              <a:t> (green)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FF0000"/>
                </a:solidFill>
                <a:latin typeface="Tahoma"/>
                <a:cs typeface="Tahoma"/>
              </a:rPr>
              <a:t>z</a:t>
            </a:r>
            <a:r>
              <a:rPr lang="en-US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s</a:t>
            </a:r>
            <a:r>
              <a:rPr lang="en-US" baseline="30000" dirty="0" err="1" smtClean="0">
                <a:solidFill>
                  <a:srgbClr val="FF0000"/>
                </a:solidFill>
                <a:latin typeface="Tahoma"/>
                <a:cs typeface="Tahoma"/>
              </a:rPr>
              <a:t>z</a:t>
            </a:r>
            <a:r>
              <a:rPr lang="en-US" dirty="0" smtClean="0">
                <a:solidFill>
                  <a:srgbClr val="FF0000"/>
                </a:solidFill>
                <a:latin typeface="Tahoma"/>
                <a:cs typeface="Tahoma"/>
              </a:rPr>
              <a:t> (red)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6864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Tahoma"/>
                <a:cs typeface="Tahoma"/>
              </a:rPr>
              <a:t>Schmied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ahoma"/>
                <a:cs typeface="Tahoma"/>
              </a:rPr>
              <a:t>Wesenberg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, Leibfried, New J. Phys. </a:t>
            </a:r>
            <a:r>
              <a:rPr lang="en-US" b="1" dirty="0">
                <a:solidFill>
                  <a:srgbClr val="000000"/>
                </a:solidFill>
                <a:latin typeface="Tahoma"/>
                <a:cs typeface="Tahoma"/>
              </a:rPr>
              <a:t>13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, 115011  (2011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)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endParaRPr lang="en-US" dirty="0">
              <a:solidFill>
                <a:srgbClr val="000000"/>
              </a:solidFill>
              <a:latin typeface="Tahoma"/>
              <a:cs typeface="Tahom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8231414" cy="825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119330"/>
            <a:ext cx="2971800" cy="810491"/>
          </a:xfrm>
          <a:prstGeom prst="rect">
            <a:avLst/>
          </a:prstGeom>
        </p:spPr>
      </p:pic>
      <p:pic>
        <p:nvPicPr>
          <p:cNvPr id="6" name="Picture 5" descr="Kitaev in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25" y="2357330"/>
            <a:ext cx="4206315" cy="38862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672840" y="2585930"/>
            <a:ext cx="5181600" cy="3505200"/>
            <a:chOff x="4038600" y="1066800"/>
            <a:chExt cx="5181600" cy="3505200"/>
          </a:xfrm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grpSpPr>
        <p:pic>
          <p:nvPicPr>
            <p:cNvPr id="2" name="Picture 1" descr="Kitaev visual w electrodes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1066800"/>
              <a:ext cx="5181600" cy="3505200"/>
            </a:xfrm>
            <a:prstGeom prst="rect">
              <a:avLst/>
            </a:prstGeom>
          </p:spPr>
        </p:pic>
        <p:grpSp>
          <p:nvGrpSpPr>
            <p:cNvPr id="21" name="Group 20"/>
            <p:cNvGrpSpPr/>
            <p:nvPr/>
          </p:nvGrpSpPr>
          <p:grpSpPr>
            <a:xfrm>
              <a:off x="4535466" y="3440668"/>
              <a:ext cx="1636734" cy="597932"/>
              <a:chOff x="4535466" y="3440668"/>
              <a:chExt cx="1636734" cy="597932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5603640" y="3669268"/>
                <a:ext cx="56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>
                    <a:solidFill>
                      <a:srgbClr val="000000"/>
                    </a:solidFill>
                    <a:latin typeface="Tahoma"/>
                    <a:cs typeface="Tahoma"/>
                  </a:rPr>
                  <a:t>gnd</a:t>
                </a:r>
                <a:endParaRPr lang="en-US" dirty="0">
                  <a:solidFill>
                    <a:srgbClr val="000000"/>
                  </a:solidFill>
                  <a:latin typeface="Tahoma"/>
                  <a:cs typeface="Tahom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535466" y="3440668"/>
                <a:ext cx="341334" cy="36933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rf</a:t>
                </a:r>
                <a:endParaRPr lang="en-US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2144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Tahoma"/>
                <a:ea typeface="+mn-ea"/>
                <a:cs typeface="Tahoma"/>
              </a:rPr>
              <a:t>towards </a:t>
            </a:r>
            <a:r>
              <a:rPr lang="en-US" sz="4000" dirty="0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Tahoma"/>
                <a:ea typeface="+mn-ea"/>
                <a:cs typeface="Tahoma"/>
              </a:rPr>
              <a:t>implementation</a:t>
            </a:r>
            <a:endParaRPr lang="en-US" sz="4000" dirty="0">
              <a:solidFill>
                <a:srgbClr val="336699"/>
              </a:solidFill>
              <a:effectLst>
                <a:outerShdw blurRad="38100" dist="38100" dir="2700000" algn="tl" rotWithShape="0">
                  <a:srgbClr val="000000"/>
                </a:outerShdw>
              </a:effectLst>
              <a:latin typeface="Tahoma"/>
              <a:ea typeface="+mn-ea"/>
              <a:cs typeface="Tahom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687" y="2859614"/>
            <a:ext cx="806462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latin typeface="Tahoma"/>
                <a:cs typeface="Tahoma"/>
              </a:rPr>
              <a:t>experiments- </a:t>
            </a:r>
            <a:r>
              <a:rPr lang="en-US" sz="3200" i="1" dirty="0" smtClean="0">
                <a:latin typeface="Tahoma"/>
                <a:cs typeface="Tahoma"/>
              </a:rPr>
              <a:t>the </a:t>
            </a:r>
            <a:r>
              <a:rPr lang="en-US" sz="3200" i="1" dirty="0" smtClean="0">
                <a:latin typeface="Tahoma"/>
                <a:cs typeface="Tahoma"/>
              </a:rPr>
              <a:t>places </a:t>
            </a:r>
            <a:r>
              <a:rPr lang="en-US" sz="3200" i="1" dirty="0" smtClean="0">
                <a:latin typeface="Tahoma"/>
                <a:cs typeface="Tahoma"/>
              </a:rPr>
              <a:t>theories go to die.</a:t>
            </a:r>
          </a:p>
          <a:p>
            <a:endParaRPr lang="en-US" i="1" dirty="0">
              <a:latin typeface="Tahoma"/>
              <a:cs typeface="Tahoma"/>
            </a:endParaRPr>
          </a:p>
          <a:p>
            <a:r>
              <a:rPr lang="en-US" dirty="0" smtClean="0">
                <a:latin typeface="Tahoma"/>
                <a:cs typeface="Tahoma"/>
              </a:rPr>
              <a:t>unknown physicist</a:t>
            </a:r>
            <a:endParaRPr lang="en-US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60955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76200"/>
            <a:ext cx="91440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sz="3600" dirty="0" smtClean="0">
                <a:solidFill>
                  <a:schemeClr val="accent2"/>
                </a:solidFill>
              </a:rPr>
              <a:t>4K cryogenic ion trap apparatus</a:t>
            </a:r>
            <a:br>
              <a:rPr lang="en-US" sz="36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>(built by K. Brown, C. </a:t>
            </a:r>
            <a:r>
              <a:rPr lang="en-US" sz="2400" dirty="0" err="1" smtClean="0">
                <a:solidFill>
                  <a:schemeClr val="accent2"/>
                </a:solidFill>
              </a:rPr>
              <a:t>Ospelkaus</a:t>
            </a:r>
            <a:r>
              <a:rPr lang="en-US" sz="2400" dirty="0" smtClean="0">
                <a:solidFill>
                  <a:schemeClr val="accent2"/>
                </a:solidFill>
              </a:rPr>
              <a:t>, M. </a:t>
            </a:r>
            <a:r>
              <a:rPr lang="en-US" sz="2400" dirty="0" err="1" smtClean="0">
                <a:solidFill>
                  <a:schemeClr val="accent2"/>
                </a:solidFill>
              </a:rPr>
              <a:t>Biercuk</a:t>
            </a:r>
            <a:r>
              <a:rPr lang="en-US" sz="2400" dirty="0" smtClean="0">
                <a:solidFill>
                  <a:schemeClr val="accent2"/>
                </a:solidFill>
              </a:rPr>
              <a:t>, A. Wilson)</a:t>
            </a:r>
            <a:endParaRPr lang="en-US" sz="2400" dirty="0">
              <a:solidFill>
                <a:schemeClr val="accent2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353822" y="1776412"/>
            <a:ext cx="8363038" cy="4929188"/>
            <a:chOff x="658622" y="1179576"/>
            <a:chExt cx="8363038" cy="4929188"/>
          </a:xfrm>
        </p:grpSpPr>
        <p:pic>
          <p:nvPicPr>
            <p:cNvPr id="22" name="Picture 5" descr="cryostat_tota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8622" y="1179576"/>
              <a:ext cx="5867400" cy="4243388"/>
            </a:xfrm>
            <a:prstGeom prst="rect">
              <a:avLst/>
            </a:prstGeom>
            <a:effectLst>
              <a:outerShdw blurRad="190500" dist="228600" dir="2700000" algn="tl" rotWithShape="0">
                <a:srgbClr val="000000">
                  <a:alpha val="25000"/>
                </a:srgbClr>
              </a:outerShdw>
            </a:effectLst>
          </p:spPr>
        </p:pic>
        <p:sp>
          <p:nvSpPr>
            <p:cNvPr id="23" name="Line 7"/>
            <p:cNvSpPr>
              <a:spLocks noChangeShapeType="1"/>
            </p:cNvSpPr>
            <p:nvPr/>
          </p:nvSpPr>
          <p:spPr bwMode="auto">
            <a:xfrm flipH="1" flipV="1">
              <a:off x="4505198" y="4913376"/>
              <a:ext cx="2581402" cy="890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24" name="Text Box 8"/>
            <p:cNvSpPr txBox="1">
              <a:spLocks noChangeArrowheads="1"/>
            </p:cNvSpPr>
            <p:nvPr/>
          </p:nvSpPr>
          <p:spPr bwMode="auto">
            <a:xfrm>
              <a:off x="7062470" y="5462433"/>
              <a:ext cx="195919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Tahoma" pitchFamily="34" charset="0"/>
                </a:rPr>
                <a:t>CCD </a:t>
              </a:r>
              <a:r>
                <a:rPr lang="en-US" dirty="0" smtClean="0">
                  <a:solidFill>
                    <a:srgbClr val="000000"/>
                  </a:solidFill>
                  <a:latin typeface="Tahoma" pitchFamily="34" charset="0"/>
                </a:rPr>
                <a:t>and PMT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Tahoma" pitchFamily="34" charset="0"/>
                </a:rPr>
                <a:t>(outside vacuum)</a:t>
              </a:r>
              <a:endParaRPr lang="en-US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25" name="Line 9"/>
            <p:cNvSpPr>
              <a:spLocks noChangeShapeType="1"/>
            </p:cNvSpPr>
            <p:nvPr/>
          </p:nvSpPr>
          <p:spPr bwMode="auto">
            <a:xfrm flipH="1" flipV="1">
              <a:off x="4428998" y="3160776"/>
              <a:ext cx="2286000" cy="914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6714998" y="3770376"/>
              <a:ext cx="2301875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 err="1" smtClean="0">
                  <a:solidFill>
                    <a:srgbClr val="000000"/>
                  </a:solidFill>
                  <a:latin typeface="Tahoma" pitchFamily="34" charset="0"/>
                </a:rPr>
                <a:t>bakeable</a:t>
              </a:r>
              <a:r>
                <a:rPr lang="en-US" dirty="0" smtClean="0">
                  <a:solidFill>
                    <a:srgbClr val="000000"/>
                  </a:solidFill>
                  <a:latin typeface="Tahoma" pitchFamily="34" charset="0"/>
                </a:rPr>
                <a:t> “pillbox</a:t>
              </a:r>
              <a:r>
                <a:rPr lang="en-US" dirty="0">
                  <a:solidFill>
                    <a:srgbClr val="000000"/>
                  </a:solidFill>
                  <a:latin typeface="Tahoma" pitchFamily="34" charset="0"/>
                </a:rPr>
                <a:t>” (internal vacuum system)</a:t>
              </a:r>
            </a:p>
          </p:txBody>
        </p:sp>
        <p:sp>
          <p:nvSpPr>
            <p:cNvPr id="27" name="Line 11"/>
            <p:cNvSpPr>
              <a:spLocks noChangeShapeType="1"/>
            </p:cNvSpPr>
            <p:nvPr/>
          </p:nvSpPr>
          <p:spPr bwMode="auto">
            <a:xfrm flipH="1" flipV="1">
              <a:off x="3666998" y="2855976"/>
              <a:ext cx="312420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28" name="Text Box 12"/>
            <p:cNvSpPr txBox="1">
              <a:spLocks noChangeArrowheads="1"/>
            </p:cNvSpPr>
            <p:nvPr/>
          </p:nvSpPr>
          <p:spPr bwMode="auto">
            <a:xfrm>
              <a:off x="6791198" y="3160776"/>
              <a:ext cx="165363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Tahoma" pitchFamily="34" charset="0"/>
                </a:rPr>
                <a:t>imaging </a:t>
              </a:r>
              <a:r>
                <a:rPr lang="en-US" dirty="0">
                  <a:solidFill>
                    <a:srgbClr val="000000"/>
                  </a:solidFill>
                  <a:latin typeface="Tahoma" pitchFamily="34" charset="0"/>
                </a:rPr>
                <a:t>optics</a:t>
              </a:r>
            </a:p>
          </p:txBody>
        </p:sp>
        <p:sp>
          <p:nvSpPr>
            <p:cNvPr id="29" name="Line 13"/>
            <p:cNvSpPr>
              <a:spLocks noChangeShapeType="1"/>
            </p:cNvSpPr>
            <p:nvPr/>
          </p:nvSpPr>
          <p:spPr bwMode="auto">
            <a:xfrm flipH="1">
              <a:off x="3666998" y="2322576"/>
              <a:ext cx="33528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30" name="Text Box 14"/>
            <p:cNvSpPr txBox="1">
              <a:spLocks noChangeArrowheads="1"/>
            </p:cNvSpPr>
            <p:nvPr/>
          </p:nvSpPr>
          <p:spPr bwMode="auto">
            <a:xfrm>
              <a:off x="7051548" y="2108264"/>
              <a:ext cx="96879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Tahoma" pitchFamily="34" charset="0"/>
                </a:rPr>
                <a:t>ion </a:t>
              </a:r>
              <a:r>
                <a:rPr lang="en-US" dirty="0">
                  <a:solidFill>
                    <a:srgbClr val="000000"/>
                  </a:solidFill>
                  <a:latin typeface="Tahoma" pitchFamily="34" charset="0"/>
                </a:rPr>
                <a:t>trap</a:t>
              </a:r>
            </a:p>
          </p:txBody>
        </p:sp>
        <p:sp>
          <p:nvSpPr>
            <p:cNvPr id="31" name="Line 15"/>
            <p:cNvSpPr>
              <a:spLocks noChangeShapeType="1"/>
            </p:cNvSpPr>
            <p:nvPr/>
          </p:nvSpPr>
          <p:spPr bwMode="auto">
            <a:xfrm flipH="1" flipV="1">
              <a:off x="4124198" y="1255776"/>
              <a:ext cx="2743200" cy="152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32" name="Text Box 16"/>
            <p:cNvSpPr txBox="1">
              <a:spLocks noChangeArrowheads="1"/>
            </p:cNvSpPr>
            <p:nvPr/>
          </p:nvSpPr>
          <p:spPr bwMode="auto">
            <a:xfrm>
              <a:off x="6851523" y="1216089"/>
              <a:ext cx="153472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 err="1" smtClean="0">
                  <a:solidFill>
                    <a:srgbClr val="000000"/>
                  </a:solidFill>
                  <a:latin typeface="Tahoma" pitchFamily="34" charset="0"/>
                </a:rPr>
                <a:t>LHe</a:t>
              </a:r>
              <a:r>
                <a:rPr lang="en-US" dirty="0" smtClean="0">
                  <a:solidFill>
                    <a:srgbClr val="000000"/>
                  </a:solidFill>
                  <a:latin typeface="Tahoma" pitchFamily="34" charset="0"/>
                </a:rPr>
                <a:t> reservoir</a:t>
              </a:r>
              <a:endParaRPr lang="en-US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33" name="Line 17"/>
            <p:cNvSpPr>
              <a:spLocks noChangeShapeType="1"/>
            </p:cNvSpPr>
            <p:nvPr/>
          </p:nvSpPr>
          <p:spPr bwMode="auto">
            <a:xfrm flipH="1" flipV="1">
              <a:off x="5038598" y="1865376"/>
              <a:ext cx="1981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34" name="Text Box 18"/>
            <p:cNvSpPr txBox="1">
              <a:spLocks noChangeArrowheads="1"/>
            </p:cNvSpPr>
            <p:nvPr/>
          </p:nvSpPr>
          <p:spPr bwMode="auto">
            <a:xfrm>
              <a:off x="7080123" y="1673289"/>
              <a:ext cx="172903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Tahoma" pitchFamily="34" charset="0"/>
                </a:rPr>
                <a:t>radiation </a:t>
              </a:r>
              <a:r>
                <a:rPr lang="en-US" dirty="0">
                  <a:solidFill>
                    <a:srgbClr val="000000"/>
                  </a:solidFill>
                  <a:latin typeface="Tahoma" pitchFamily="34" charset="0"/>
                </a:rPr>
                <a:t>shield</a:t>
              </a:r>
            </a:p>
          </p:txBody>
        </p:sp>
      </p:grpSp>
      <p:sp>
        <p:nvSpPr>
          <p:cNvPr id="20" name="Line 7"/>
          <p:cNvSpPr>
            <a:spLocks noChangeShapeType="1"/>
          </p:cNvSpPr>
          <p:nvPr/>
        </p:nvSpPr>
        <p:spPr bwMode="auto">
          <a:xfrm flipH="1" flipV="1">
            <a:off x="5562600" y="5181600"/>
            <a:ext cx="1112940" cy="509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6651411" y="5349657"/>
            <a:ext cx="22639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optical table with central hole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60514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20" name="Title 241719"/>
          <p:cNvSpPr>
            <a:spLocks noGrp="1"/>
          </p:cNvSpPr>
          <p:nvPr>
            <p:ph type="title" idx="4294967295"/>
          </p:nvPr>
        </p:nvSpPr>
        <p:spPr>
          <a:xfrm>
            <a:off x="0" y="-152400"/>
            <a:ext cx="8229600" cy="1371600"/>
          </a:xfrm>
          <a:ln>
            <a:noFill/>
          </a:ln>
          <a:effectLst>
            <a:outerShdw blurRad="190500" dist="215900" dir="2700000" algn="t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rtl="0" eaLnBrk="1" fontAlgn="base" hangingPunct="1"/>
            <a:r>
              <a:rPr lang="en-US" sz="3600" kern="1200" dirty="0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ea typeface="+mn-ea"/>
                <a:cs typeface="Tahoma"/>
              </a:rPr>
              <a:t>inside the copper pillbox</a:t>
            </a:r>
            <a:endParaRPr lang="en-US" sz="1800" dirty="0" smtClean="0">
              <a:effectLst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2362200" y="707368"/>
            <a:ext cx="5049991" cy="18834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pic>
        <p:nvPicPr>
          <p:cNvPr id="2" name="Picture 1" descr="Chip and mesh small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20964"/>
            <a:ext cx="5775290" cy="3941636"/>
          </a:xfrm>
          <a:prstGeom prst="rect">
            <a:avLst/>
          </a:prstGeom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5" name="Line 15"/>
          <p:cNvSpPr>
            <a:spLocks noChangeShapeType="1"/>
          </p:cNvSpPr>
          <p:nvPr/>
        </p:nvSpPr>
        <p:spPr bwMode="auto">
          <a:xfrm flipH="1">
            <a:off x="7010400" y="1981200"/>
            <a:ext cx="533400" cy="990599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43801" y="1676400"/>
            <a:ext cx="1600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Tahoma" pitchFamily="34" charset="0"/>
              </a:rPr>
              <a:t>rf</a:t>
            </a: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/microwave </a:t>
            </a:r>
            <a:r>
              <a:rPr lang="en-US" dirty="0" err="1" smtClean="0">
                <a:solidFill>
                  <a:srgbClr val="000000"/>
                </a:solidFill>
                <a:latin typeface="Tahoma" pitchFamily="34" charset="0"/>
              </a:rPr>
              <a:t>feedthroughs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3505200" y="1154668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oven shield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auto">
          <a:xfrm flipH="1">
            <a:off x="4267200" y="1524001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>
            <a:off x="1752600" y="1981200"/>
            <a:ext cx="190500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0" y="1715869"/>
            <a:ext cx="1828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filter board with low-passes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1981200" y="3505200"/>
            <a:ext cx="2514600" cy="7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76200" y="3239869"/>
            <a:ext cx="1981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90% transparent gold mesh 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1752600" y="5715000"/>
            <a:ext cx="5791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view from imaging direction, Schwarzschild objective removed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74114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20" name="Title 241719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371600"/>
          </a:xfrm>
          <a:ln>
            <a:noFill/>
          </a:ln>
          <a:effectLst>
            <a:outerShdw blurRad="190500" dist="215900" dir="2700000" algn="t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rtl="0" eaLnBrk="1" fontAlgn="base" hangingPunct="1"/>
            <a:r>
              <a:rPr lang="en-US" sz="3600" kern="1200" dirty="0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ea typeface="+mn-ea"/>
                <a:cs typeface="Tahoma"/>
              </a:rPr>
              <a:t>multi-zone surface electrode  trap</a:t>
            </a:r>
            <a:br>
              <a:rPr lang="en-US" sz="3600" kern="1200" dirty="0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ea typeface="+mn-ea"/>
                <a:cs typeface="Tahoma"/>
              </a:rPr>
            </a:br>
            <a:r>
              <a:rPr lang="en-US" sz="1800" kern="1200" dirty="0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Tahoma"/>
                <a:ea typeface="+mn-ea"/>
                <a:cs typeface="Tahoma"/>
              </a:rPr>
              <a:t>(K. Brown, Yves </a:t>
            </a:r>
            <a:r>
              <a:rPr lang="en-US" sz="1800" kern="1200" dirty="0" err="1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Tahoma"/>
                <a:ea typeface="+mn-ea"/>
                <a:cs typeface="Tahoma"/>
              </a:rPr>
              <a:t>Colombe</a:t>
            </a:r>
            <a:r>
              <a:rPr lang="en-US" sz="1800" kern="1200" dirty="0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ea typeface="+mn-ea"/>
                <a:cs typeface="Tahoma"/>
              </a:rPr>
              <a:t>)</a:t>
            </a:r>
            <a:endParaRPr lang="en-US" sz="1800" dirty="0" smtClean="0">
              <a:effectLst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2362200" y="707368"/>
            <a:ext cx="5049991" cy="18834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pic>
        <p:nvPicPr>
          <p:cNvPr id="4" name="Picture 3" descr="2 Chip center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3" t="24762" r="24602" b="21075"/>
          <a:stretch/>
        </p:blipFill>
        <p:spPr>
          <a:xfrm>
            <a:off x="1219200" y="1473229"/>
            <a:ext cx="6781800" cy="4775171"/>
          </a:xfrm>
          <a:prstGeom prst="rect">
            <a:avLst/>
          </a:prstGeom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114800" y="3974068"/>
            <a:ext cx="1053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trap axis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67200" y="5248870"/>
            <a:ext cx="37074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center section of trap chip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≈ 10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m gold on crystalline quartz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4.5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m gap-width 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4038600" y="3962400"/>
            <a:ext cx="1143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30754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20" name="Title 241719"/>
          <p:cNvSpPr>
            <a:spLocks noGrp="1"/>
          </p:cNvSpPr>
          <p:nvPr>
            <p:ph type="title" idx="4294967295"/>
          </p:nvPr>
        </p:nvSpPr>
        <p:spPr>
          <a:xfrm>
            <a:off x="457200" y="-152400"/>
            <a:ext cx="8229600" cy="1371600"/>
          </a:xfrm>
          <a:ln>
            <a:noFill/>
          </a:ln>
          <a:effectLst>
            <a:outerShdw blurRad="190500" dist="215900" dir="2700000" algn="t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rtl="0" eaLnBrk="1" fontAlgn="base" hangingPunct="1"/>
            <a:r>
              <a:rPr lang="en-US" sz="3600" kern="1200" dirty="0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ea typeface="+mn-ea"/>
                <a:cs typeface="Tahoma"/>
              </a:rPr>
              <a:t>axial potentials</a:t>
            </a:r>
            <a:endParaRPr lang="en-US" sz="1800" dirty="0" smtClean="0">
              <a:effectLst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2362200" y="707368"/>
            <a:ext cx="5049991" cy="18834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909638" y="957384"/>
            <a:ext cx="7324725" cy="642816"/>
            <a:chOff x="228600" y="957384"/>
            <a:chExt cx="7324725" cy="64281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9600" y="957384"/>
              <a:ext cx="3133725" cy="642816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28600" y="1143000"/>
              <a:ext cx="42606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good approximation for all experiments: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216967" y="1676400"/>
            <a:ext cx="6710066" cy="4724400"/>
            <a:chOff x="304800" y="1676400"/>
            <a:chExt cx="6710066" cy="472440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304800" y="1676400"/>
              <a:ext cx="6705600" cy="47244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600" dir="2700000" algn="tl" rotWithShape="0">
                <a:srgbClr val="000000">
                  <a:alpha val="2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a</a:t>
              </a:r>
            </a:p>
          </p:txBody>
        </p:sp>
        <p:pic>
          <p:nvPicPr>
            <p:cNvPr id="24" name="Picture 23" descr="potentials togethe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752600"/>
              <a:ext cx="6710066" cy="4242816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1752600" y="6031468"/>
              <a:ext cx="383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distance from symmetry center/</a:t>
              </a:r>
              <a:r>
                <a:rPr lang="en-US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dirty="0" smtClean="0">
                  <a:solidFill>
                    <a:srgbClr val="000000"/>
                  </a:solidFill>
                </a:rPr>
                <a:t>m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2143480" y="2307547"/>
              <a:ext cx="14163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potential/</a:t>
              </a:r>
              <a:r>
                <a:rPr lang="en-US" dirty="0" err="1" smtClean="0">
                  <a:solidFill>
                    <a:srgbClr val="000000"/>
                  </a:solidFill>
                </a:rPr>
                <a:t>eV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62400" y="1981200"/>
              <a:ext cx="105670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  <a:latin typeface="Symbol" charset="2"/>
                  <a:cs typeface="Symbol" charset="2"/>
                </a:rPr>
                <a:t>a&gt;0, b=0</a:t>
              </a:r>
            </a:p>
            <a:p>
              <a:r>
                <a:rPr lang="en-US" dirty="0" smtClean="0">
                  <a:solidFill>
                    <a:srgbClr val="FF0000"/>
                  </a:solidFill>
                  <a:latin typeface="Symbol" charset="2"/>
                  <a:cs typeface="Symbol" charset="2"/>
                </a:rPr>
                <a:t>a=0</a:t>
              </a:r>
              <a:r>
                <a:rPr lang="en-US" dirty="0">
                  <a:solidFill>
                    <a:srgbClr val="FF0000"/>
                  </a:solidFill>
                  <a:latin typeface="Symbol" charset="2"/>
                  <a:cs typeface="Symbol" charset="2"/>
                </a:rPr>
                <a:t>, </a:t>
              </a:r>
              <a:r>
                <a:rPr lang="en-US" dirty="0" smtClean="0">
                  <a:solidFill>
                    <a:srgbClr val="FF0000"/>
                  </a:solidFill>
                  <a:latin typeface="Symbol" charset="2"/>
                  <a:cs typeface="Symbol" charset="2"/>
                </a:rPr>
                <a:t>b&gt;0</a:t>
              </a:r>
              <a:endParaRPr lang="en-US" dirty="0">
                <a:solidFill>
                  <a:srgbClr val="FF0000"/>
                </a:solidFill>
                <a:latin typeface="Symbol" charset="2"/>
                <a:cs typeface="Symbol" charset="2"/>
              </a:endParaRPr>
            </a:p>
            <a:p>
              <a:r>
                <a:rPr lang="en-US" dirty="0" smtClean="0">
                  <a:solidFill>
                    <a:srgbClr val="00FF00"/>
                  </a:solidFill>
                  <a:latin typeface="Symbol" charset="2"/>
                  <a:cs typeface="Symbol" charset="2"/>
                </a:rPr>
                <a:t>a&lt;0</a:t>
              </a:r>
              <a:r>
                <a:rPr lang="en-US" dirty="0">
                  <a:solidFill>
                    <a:srgbClr val="00FF00"/>
                  </a:solidFill>
                  <a:latin typeface="Symbol" charset="2"/>
                  <a:cs typeface="Symbol" charset="2"/>
                </a:rPr>
                <a:t>, </a:t>
              </a:r>
              <a:r>
                <a:rPr lang="en-US" dirty="0" smtClean="0">
                  <a:solidFill>
                    <a:srgbClr val="00FF00"/>
                  </a:solidFill>
                  <a:latin typeface="Symbol" charset="2"/>
                  <a:cs typeface="Symbol" charset="2"/>
                </a:rPr>
                <a:t>b&gt;0</a:t>
              </a:r>
              <a:endParaRPr lang="en-US" dirty="0">
                <a:solidFill>
                  <a:srgbClr val="00FF00"/>
                </a:solidFill>
                <a:latin typeface="Symbol" charset="2"/>
                <a:cs typeface="Symbol" charset="2"/>
              </a:endParaRPr>
            </a:p>
            <a:p>
              <a:endParaRPr lang="en-US" dirty="0">
                <a:latin typeface="Symbol" charset="2"/>
                <a:cs typeface="Symbol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2238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20" name="Title 241719"/>
          <p:cNvSpPr>
            <a:spLocks noGrp="1"/>
          </p:cNvSpPr>
          <p:nvPr>
            <p:ph type="title" idx="4294967295"/>
          </p:nvPr>
        </p:nvSpPr>
        <p:spPr>
          <a:xfrm>
            <a:off x="457200" y="-152400"/>
            <a:ext cx="8229600" cy="1371600"/>
          </a:xfrm>
          <a:ln>
            <a:noFill/>
          </a:ln>
          <a:effectLst>
            <a:outerShdw blurRad="190500" dist="215900" dir="2700000" algn="t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rtl="0" eaLnBrk="1" fontAlgn="base" hangingPunct="1"/>
            <a:r>
              <a:rPr lang="en-US" sz="3600" kern="1200" dirty="0" smtClean="0">
                <a:solidFill>
                  <a:srgbClr val="336699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ea typeface="+mn-ea"/>
                <a:cs typeface="Tahoma"/>
              </a:rPr>
              <a:t>generalized normal modes</a:t>
            </a:r>
            <a:endParaRPr lang="en-US" sz="1800" dirty="0" smtClean="0">
              <a:effectLst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2362200" y="707368"/>
            <a:ext cx="5049991" cy="18834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762000" y="1326661"/>
            <a:ext cx="7086600" cy="578339"/>
            <a:chOff x="228600" y="1009161"/>
            <a:chExt cx="7086600" cy="57833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5800" y="1009161"/>
              <a:ext cx="2819400" cy="578339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28600" y="1143000"/>
              <a:ext cx="42606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good approximation for all experiments: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62000" y="2235530"/>
            <a:ext cx="3614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generalized equilibrium condition: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(ion distance d)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38200" y="3060700"/>
            <a:ext cx="7772400" cy="990600"/>
            <a:chOff x="990600" y="2743200"/>
            <a:chExt cx="7772400" cy="990600"/>
          </a:xfrm>
        </p:grpSpPr>
        <p:sp>
          <p:nvSpPr>
            <p:cNvPr id="21" name="TextBox 20"/>
            <p:cNvSpPr txBox="1"/>
            <p:nvPr/>
          </p:nvSpPr>
          <p:spPr>
            <a:xfrm>
              <a:off x="990600" y="3087469"/>
              <a:ext cx="2942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generalized normal modes: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(small oscillations &lt;&lt; d)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114800" y="2743200"/>
              <a:ext cx="4648200" cy="749300"/>
              <a:chOff x="4114800" y="2743200"/>
              <a:chExt cx="4648200" cy="74930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4800" y="2806700"/>
                <a:ext cx="1892300" cy="622300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81800" y="2743200"/>
                <a:ext cx="1981200" cy="749300"/>
              </a:xfrm>
              <a:prstGeom prst="rect">
                <a:avLst/>
              </a:prstGeom>
            </p:spPr>
          </p:pic>
        </p:grpSp>
      </p:grpSp>
      <p:sp>
        <p:nvSpPr>
          <p:cNvPr id="12" name="TextBox 11"/>
          <p:cNvSpPr txBox="1"/>
          <p:nvPr/>
        </p:nvSpPr>
        <p:spPr>
          <a:xfrm>
            <a:off x="410175" y="5410200"/>
            <a:ext cx="82766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0"/>
              <a:buChar char=""/>
            </a:pP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 and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  <a:r>
              <a:rPr lang="en-US" dirty="0" smtClean="0">
                <a:solidFill>
                  <a:srgbClr val="000000"/>
                </a:solidFill>
              </a:rPr>
              <a:t> determine equilibrium distance and normal mode splitting</a:t>
            </a:r>
          </a:p>
          <a:p>
            <a:pPr marL="285750" indent="-285750">
              <a:buFont typeface="Wingdings" charset="0"/>
              <a:buChar char=""/>
            </a:pPr>
            <a:r>
              <a:rPr lang="en-US" dirty="0" smtClean="0">
                <a:solidFill>
                  <a:srgbClr val="000000"/>
                </a:solidFill>
              </a:rPr>
              <a:t>normal mode splitting given by (dipole-dipole) Coulomb-energy at distance d</a:t>
            </a:r>
          </a:p>
          <a:p>
            <a:pPr marL="285750" indent="-285750">
              <a:buFont typeface="Wingdings" charset="0"/>
              <a:buChar char=""/>
            </a:pPr>
            <a:r>
              <a:rPr lang="en-US" dirty="0" smtClean="0">
                <a:solidFill>
                  <a:srgbClr val="000000"/>
                </a:solidFill>
              </a:rPr>
              <a:t>fundamental character of oscillations independent of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 and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</a:p>
          <a:p>
            <a:pPr marL="285750" indent="-285750">
              <a:buFont typeface="Wingdings" charset="0"/>
              <a:buChar char=""/>
            </a:pPr>
            <a:r>
              <a:rPr lang="en-US" dirty="0" smtClean="0">
                <a:solidFill>
                  <a:srgbClr val="000000"/>
                </a:solidFill>
                <a:cs typeface="Symbol" charset="2"/>
              </a:rPr>
              <a:t>entangling gates can be implemented in the same way for all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rgbClr val="000000"/>
                </a:solidFill>
                <a:cs typeface="Symbol" charset="2"/>
              </a:rPr>
              <a:t> and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  <a:endParaRPr lang="en-US" dirty="0">
              <a:solidFill>
                <a:srgbClr val="000000"/>
              </a:solidFill>
              <a:latin typeface="Symbol" charset="2"/>
              <a:cs typeface="Symbol" charset="2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3657600"/>
            <a:ext cx="2514600" cy="6731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8300" y="3657600"/>
            <a:ext cx="2425700" cy="6858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0" y="2037230"/>
            <a:ext cx="2667000" cy="7059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100" y="4737100"/>
            <a:ext cx="2705100" cy="3683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7600" y="4495800"/>
            <a:ext cx="5257800" cy="787400"/>
          </a:xfrm>
          <a:prstGeom prst="rect">
            <a:avLst/>
          </a:prstGeom>
        </p:spPr>
      </p:pic>
      <p:sp>
        <p:nvSpPr>
          <p:cNvPr id="241696" name="TextBox 241695"/>
          <p:cNvSpPr txBox="1"/>
          <p:nvPr/>
        </p:nvSpPr>
        <p:spPr>
          <a:xfrm>
            <a:off x="457200" y="4267200"/>
            <a:ext cx="1578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special cases: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250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 bwMode="auto">
          <a:xfrm>
            <a:off x="3048000" y="3276600"/>
            <a:ext cx="3276600" cy="1981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perturbed separate wells, avoided crossing of normal modes</a:t>
            </a:r>
            <a:endParaRPr lang="en-US" sz="1600" dirty="0"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0" y="6248400"/>
            <a:ext cx="1997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  <a:sym typeface="Symbol"/>
              </a:rPr>
              <a:t>exchange frequency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670" y="5602261"/>
            <a:ext cx="4673600" cy="621077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971800" y="3275330"/>
            <a:ext cx="3289300" cy="1982470"/>
            <a:chOff x="5486400" y="2514600"/>
            <a:chExt cx="3289300" cy="1982470"/>
          </a:xfrm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grpSpPr>
        <p:pic>
          <p:nvPicPr>
            <p:cNvPr id="22" name="Picture 21" descr="avoided crossing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600" y="2514600"/>
              <a:ext cx="3200400" cy="1982470"/>
            </a:xfrm>
            <a:prstGeom prst="rect">
              <a:avLst/>
            </a:prstGeom>
          </p:spPr>
        </p:pic>
        <p:cxnSp>
          <p:nvCxnSpPr>
            <p:cNvPr id="16" name="Straight Arrow Connector 15"/>
            <p:cNvCxnSpPr/>
            <p:nvPr/>
          </p:nvCxnSpPr>
          <p:spPr bwMode="auto">
            <a:xfrm>
              <a:off x="7162800" y="3381798"/>
              <a:ext cx="914400" cy="914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7162800" y="3333030"/>
              <a:ext cx="0" cy="3657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arrow"/>
              <a:tailEnd type="arrow"/>
            </a:ln>
            <a:effectLst/>
          </p:spPr>
        </p:cxn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29600" y="2772198"/>
              <a:ext cx="522514" cy="4572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29600" y="3700453"/>
              <a:ext cx="546100" cy="59574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29401" y="3780116"/>
              <a:ext cx="914400" cy="59228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53200" y="2543598"/>
              <a:ext cx="1066800" cy="594947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62600" y="3813598"/>
              <a:ext cx="637887" cy="33020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6400" y="2848398"/>
              <a:ext cx="685800" cy="342900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6617043" y="1654810"/>
            <a:ext cx="1764957" cy="1088390"/>
            <a:chOff x="6617043" y="1350010"/>
            <a:chExt cx="1764957" cy="1088390"/>
          </a:xfrm>
        </p:grpSpPr>
        <p:pic>
          <p:nvPicPr>
            <p:cNvPr id="23" name="Picture 22" descr="final potential.png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7043" y="1350010"/>
              <a:ext cx="1764957" cy="1088390"/>
            </a:xfrm>
            <a:prstGeom prst="rect">
              <a:avLst/>
            </a:prstGeom>
          </p:spPr>
        </p:pic>
        <p:sp>
          <p:nvSpPr>
            <p:cNvPr id="24" name="Oval 23"/>
            <p:cNvSpPr/>
            <p:nvPr/>
          </p:nvSpPr>
          <p:spPr bwMode="auto">
            <a:xfrm>
              <a:off x="6858000" y="2057400"/>
              <a:ext cx="152400" cy="152400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7772400" y="2057400"/>
              <a:ext cx="152400" cy="152400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733972" y="1654810"/>
            <a:ext cx="1764957" cy="1088390"/>
            <a:chOff x="6617043" y="1350010"/>
            <a:chExt cx="1764957" cy="1088390"/>
          </a:xfrm>
        </p:grpSpPr>
        <p:pic>
          <p:nvPicPr>
            <p:cNvPr id="31" name="Picture 30" descr="final potential.png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7043" y="1350010"/>
              <a:ext cx="1764957" cy="1088390"/>
            </a:xfrm>
            <a:prstGeom prst="rect">
              <a:avLst/>
            </a:prstGeom>
          </p:spPr>
        </p:pic>
        <p:sp>
          <p:nvSpPr>
            <p:cNvPr id="32" name="Oval 31"/>
            <p:cNvSpPr/>
            <p:nvPr/>
          </p:nvSpPr>
          <p:spPr bwMode="auto">
            <a:xfrm>
              <a:off x="6921843" y="2133600"/>
              <a:ext cx="152400" cy="152400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912443" y="2133600"/>
              <a:ext cx="152400" cy="152400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 flipH="1">
            <a:off x="914400" y="1654810"/>
            <a:ext cx="1764957" cy="1088390"/>
            <a:chOff x="6617043" y="1350010"/>
            <a:chExt cx="1764957" cy="1088390"/>
          </a:xfrm>
        </p:grpSpPr>
        <p:pic>
          <p:nvPicPr>
            <p:cNvPr id="35" name="Picture 34" descr="final potential.png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7043" y="1350010"/>
              <a:ext cx="1764957" cy="1088390"/>
            </a:xfrm>
            <a:prstGeom prst="rect">
              <a:avLst/>
            </a:prstGeom>
          </p:spPr>
        </p:pic>
        <p:sp>
          <p:nvSpPr>
            <p:cNvPr id="36" name="Oval 35"/>
            <p:cNvSpPr/>
            <p:nvPr/>
          </p:nvSpPr>
          <p:spPr bwMode="auto">
            <a:xfrm flipH="1">
              <a:off x="6858000" y="2057400"/>
              <a:ext cx="152400" cy="152400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7772400" y="2057400"/>
              <a:ext cx="152400" cy="152400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cxnSp>
        <p:nvCxnSpPr>
          <p:cNvPr id="13" name="Straight Arrow Connector 12"/>
          <p:cNvCxnSpPr>
            <a:stCxn id="35" idx="2"/>
          </p:cNvCxnSpPr>
          <p:nvPr/>
        </p:nvCxnSpPr>
        <p:spPr bwMode="auto">
          <a:xfrm>
            <a:off x="1796878" y="2743200"/>
            <a:ext cx="1251122" cy="5334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 bwMode="auto">
          <a:xfrm flipH="1">
            <a:off x="6216478" y="2743200"/>
            <a:ext cx="1327322" cy="5334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1" idx="2"/>
            <a:endCxn id="22" idx="0"/>
          </p:cNvCxnSpPr>
          <p:nvPr/>
        </p:nvCxnSpPr>
        <p:spPr bwMode="auto">
          <a:xfrm>
            <a:off x="4616451" y="2743200"/>
            <a:ext cx="31749" cy="53213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52400" y="365760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example: homogenous electric field displaces ions in symmetric potential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53104" y="4038600"/>
            <a:ext cx="818896" cy="3937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8400" y="5943600"/>
            <a:ext cx="3657600" cy="97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23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28600" y="2057400"/>
            <a:ext cx="8458200" cy="4572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FFFFFF"/>
              </a:solidFill>
              <a:latin typeface="Tahoma" pitchFamily="34" charset="0"/>
            </a:endParaRPr>
          </a:p>
        </p:txBody>
      </p:sp>
      <p:pic>
        <p:nvPicPr>
          <p:cNvPr id="14" name="Picture 13" descr="interaction_vs_heating.png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25" y="2590800"/>
            <a:ext cx="5733075" cy="3657600"/>
          </a:xfrm>
          <a:prstGeom prst="rect">
            <a:avLst/>
          </a:prstGeom>
        </p:spPr>
      </p:pic>
      <p:sp>
        <p:nvSpPr>
          <p:cNvPr id="190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76200"/>
            <a:ext cx="77724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accent2"/>
                </a:solidFill>
              </a:rPr>
              <a:t>reality check: Coulomb </a:t>
            </a:r>
            <a:r>
              <a:rPr lang="en-US" sz="3600" dirty="0" smtClean="0">
                <a:solidFill>
                  <a:schemeClr val="accent2"/>
                </a:solidFill>
              </a:rPr>
              <a:t>vs. heating</a:t>
            </a:r>
            <a:endParaRPr lang="en-US" sz="3600" baseline="30000" dirty="0" smtClean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099497"/>
            <a:ext cx="3886200" cy="8055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81200" y="6172200"/>
            <a:ext cx="368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FF"/>
                </a:solidFill>
                <a:latin typeface="Tahoma" pitchFamily="34" charset="0"/>
              </a:rPr>
              <a:t>ion</a:t>
            </a:r>
            <a:r>
              <a:rPr lang="en-US" dirty="0">
                <a:solidFill>
                  <a:srgbClr val="3366FF"/>
                </a:solidFill>
                <a:latin typeface="Tahoma" pitchFamily="34" charset="0"/>
              </a:rPr>
              <a:t>-</a:t>
            </a:r>
            <a:r>
              <a:rPr lang="en-US" dirty="0" smtClean="0">
                <a:solidFill>
                  <a:srgbClr val="3366FF"/>
                </a:solidFill>
                <a:latin typeface="Tahoma" pitchFamily="34" charset="0"/>
              </a:rPr>
              <a:t>ion </a:t>
            </a: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or ion-surface distance/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m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-1160076" y="3956984"/>
            <a:ext cx="3299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FF"/>
                </a:solidFill>
                <a:latin typeface="Tahoma" pitchFamily="34" charset="0"/>
              </a:rPr>
              <a:t>interaction</a:t>
            </a: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 or heating rate/kHz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200" y="2224207"/>
            <a:ext cx="4287277" cy="166199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FF"/>
                </a:solidFill>
                <a:latin typeface="Symbol" charset="2"/>
                <a:cs typeface="Symbol" charset="2"/>
              </a:rPr>
              <a:t>	</a:t>
            </a:r>
            <a:r>
              <a:rPr lang="en-US" dirty="0" err="1" smtClean="0">
                <a:solidFill>
                  <a:srgbClr val="3366FF"/>
                </a:solidFill>
                <a:latin typeface="Symbol" charset="2"/>
                <a:cs typeface="Symbol" charset="2"/>
              </a:rPr>
              <a:t>W</a:t>
            </a:r>
            <a:r>
              <a:rPr lang="en-US" baseline="-25000" dirty="0" err="1" smtClean="0">
                <a:solidFill>
                  <a:srgbClr val="3366FF"/>
                </a:solidFill>
                <a:latin typeface="Tahoma" pitchFamily="34" charset="0"/>
              </a:rPr>
              <a:t>dd</a:t>
            </a:r>
            <a:r>
              <a:rPr lang="en-US" baseline="-25000" dirty="0" smtClean="0">
                <a:solidFill>
                  <a:srgbClr val="3366FF"/>
                </a:solidFill>
                <a:latin typeface="Tahoma" pitchFamily="34" charset="0"/>
              </a:rPr>
              <a:t> </a:t>
            </a:r>
            <a:r>
              <a:rPr lang="en-US" dirty="0" smtClean="0">
                <a:solidFill>
                  <a:srgbClr val="3366FF"/>
                </a:solidFill>
                <a:latin typeface="Tahoma" pitchFamily="34" charset="0"/>
              </a:rPr>
              <a:t>(Be</a:t>
            </a:r>
            <a:r>
              <a:rPr lang="en-US" baseline="30000" dirty="0" smtClean="0">
                <a:solidFill>
                  <a:srgbClr val="3366FF"/>
                </a:solidFill>
                <a:latin typeface="Tahoma" pitchFamily="34" charset="0"/>
              </a:rPr>
              <a:t>+</a:t>
            </a:r>
            <a:r>
              <a:rPr lang="en-US" dirty="0" smtClean="0">
                <a:solidFill>
                  <a:srgbClr val="3366FF"/>
                </a:solidFill>
                <a:latin typeface="Tahoma" pitchFamily="34" charset="0"/>
              </a:rPr>
              <a:t>, 5 MHz </a:t>
            </a:r>
            <a:r>
              <a:rPr lang="en-US" dirty="0" smtClean="0">
                <a:solidFill>
                  <a:srgbClr val="3366FF"/>
                </a:solidFill>
                <a:latin typeface="Tahoma" pitchFamily="34" charset="0"/>
              </a:rPr>
              <a:t>,40 </a:t>
            </a:r>
            <a:r>
              <a:rPr lang="en-US" dirty="0" smtClean="0">
                <a:solidFill>
                  <a:srgbClr val="3366FF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3366FF"/>
                </a:solidFill>
                <a:latin typeface="Tahoma" pitchFamily="34" charset="0"/>
              </a:rPr>
              <a:t>m dist.)</a:t>
            </a:r>
            <a:endParaRPr lang="en-US" dirty="0" smtClean="0">
              <a:solidFill>
                <a:srgbClr val="3366FF"/>
              </a:solidFill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-25000" dirty="0">
              <a:solidFill>
                <a:srgbClr val="3366FF"/>
              </a:solidFill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CC00"/>
                </a:solidFill>
                <a:latin typeface="Tahoma" pitchFamily="34" charset="0"/>
              </a:rPr>
              <a:t>	heating rate </a:t>
            </a:r>
            <a:r>
              <a:rPr lang="en-US" dirty="0" smtClean="0">
                <a:solidFill>
                  <a:srgbClr val="00CC00"/>
                </a:solidFill>
                <a:latin typeface="Tahoma" pitchFamily="34" charset="0"/>
              </a:rPr>
              <a:t>old trap chip</a:t>
            </a:r>
            <a:endParaRPr lang="en-US" dirty="0" smtClean="0">
              <a:solidFill>
                <a:srgbClr val="00CC00"/>
              </a:solidFill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CC00"/>
                </a:solidFill>
                <a:latin typeface="Tahoma" pitchFamily="34" charset="0"/>
              </a:rPr>
              <a:t>	heating rate </a:t>
            </a:r>
            <a:r>
              <a:rPr lang="en-US" dirty="0" smtClean="0">
                <a:solidFill>
                  <a:srgbClr val="00CC00"/>
                </a:solidFill>
                <a:latin typeface="Tahoma" pitchFamily="34" charset="0"/>
              </a:rPr>
              <a:t>new trap chip</a:t>
            </a:r>
            <a:endParaRPr lang="en-US" dirty="0">
              <a:solidFill>
                <a:srgbClr val="00CC00"/>
              </a:solidFill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CC00"/>
                </a:solidFill>
                <a:latin typeface="Tahoma" pitchFamily="34" charset="0"/>
              </a:rPr>
              <a:t>	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</a:rPr>
              <a:t>heating rate 300 K sputter-trap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Johnson noise slope (1/d</a:t>
            </a:r>
            <a:r>
              <a:rPr lang="en-US" baseline="30000" dirty="0" smtClean="0">
                <a:solidFill>
                  <a:srgbClr val="000000"/>
                </a:solidFill>
                <a:latin typeface="Tahoma" pitchFamily="34" charset="0"/>
              </a:rPr>
              <a:t>2</a:t>
            </a: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)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4648200" y="2425375"/>
            <a:ext cx="457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4648200" y="2910007"/>
            <a:ext cx="457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CC0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4648200" y="3138607"/>
            <a:ext cx="457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CC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>
            <a:off x="4648200" y="3443407"/>
            <a:ext cx="457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549925" y="1143000"/>
            <a:ext cx="4213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 pitchFamily="34" charset="0"/>
              </a:rPr>
              <a:t>array design rule: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FF"/>
                </a:solidFill>
                <a:latin typeface="Tahoma" pitchFamily="34" charset="0"/>
              </a:rPr>
              <a:t>ion-ion distance </a:t>
            </a: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≈ ion-surface distance</a:t>
            </a: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 bwMode="auto">
          <a:xfrm>
            <a:off x="4648200" y="3672007"/>
            <a:ext cx="457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6096000" y="4724400"/>
            <a:ext cx="2514600" cy="584776"/>
          </a:xfrm>
          <a:prstGeom prst="rect">
            <a:avLst/>
          </a:prstGeom>
          <a:ln w="28575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Tahoma" pitchFamily="34" charset="0"/>
              </a:rPr>
              <a:t>K. R. Brown </a:t>
            </a:r>
            <a:r>
              <a:rPr lang="en-US" sz="1600" i="1" dirty="0">
                <a:solidFill>
                  <a:srgbClr val="000000"/>
                </a:solidFill>
                <a:latin typeface="Tahoma" pitchFamily="34" charset="0"/>
              </a:rPr>
              <a:t>et al.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Nature </a:t>
            </a:r>
            <a:r>
              <a:rPr lang="en-US" sz="1600" b="1" dirty="0">
                <a:solidFill>
                  <a:srgbClr val="000000"/>
                </a:solidFill>
                <a:latin typeface="Tahoma" pitchFamily="34" charset="0"/>
              </a:rPr>
              <a:t>471</a:t>
            </a:r>
            <a:r>
              <a:rPr lang="en-US" sz="1600" dirty="0">
                <a:solidFill>
                  <a:srgbClr val="000000"/>
                </a:solidFill>
                <a:latin typeface="Tahoma" pitchFamily="34" charset="0"/>
              </a:rPr>
              <a:t>, 196 (2011).</a:t>
            </a:r>
          </a:p>
        </p:txBody>
      </p:sp>
      <p:cxnSp>
        <p:nvCxnSpPr>
          <p:cNvPr id="17" name="Straight Arrow Connector 16"/>
          <p:cNvCxnSpPr>
            <a:stCxn id="15" idx="1"/>
          </p:cNvCxnSpPr>
          <p:nvPr/>
        </p:nvCxnSpPr>
        <p:spPr bwMode="auto">
          <a:xfrm flipH="1">
            <a:off x="5257800" y="5016788"/>
            <a:ext cx="838200" cy="16481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5138928" y="5105400"/>
            <a:ext cx="152400" cy="381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">
            <a:off x="1179108" y="4769636"/>
            <a:ext cx="27663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</a:rPr>
              <a:t>Johnson noise varies widely with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</a:rPr>
              <a:t> filtering, electrode resistance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</a:rPr>
              <a:t> etc., line just to guide the eye</a:t>
            </a:r>
            <a:endParaRPr lang="en-US" sz="1400" dirty="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596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5562600" y="2971800"/>
            <a:ext cx="3429000" cy="3276600"/>
          </a:xfrm>
          <a:prstGeom prst="rect">
            <a:avLst/>
          </a:prstGeom>
          <a:solidFill>
            <a:srgbClr val="FFFFFF"/>
          </a:solidFill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 descr="avoided crossin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296" y="3048000"/>
            <a:ext cx="3379304" cy="3022600"/>
          </a:xfrm>
          <a:prstGeom prst="rect">
            <a:avLst/>
          </a:prstGeom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228600"/>
            <a:ext cx="91440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mapping  the avoided crossing</a:t>
            </a:r>
            <a:endParaRPr lang="en-US" sz="1600" dirty="0"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903982"/>
            <a:ext cx="769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Tahoma" pitchFamily="34" charset="0"/>
              </a:rPr>
              <a:t>e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xperiment: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buChar char=""/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cool both ions to ground state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buChar char=""/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probe red sideband (RSB) spectrum for different well detuning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buChar char=""/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tune wells through resonance by changing potential curvatures (sub-mV tweaks)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7114032" y="4343400"/>
            <a:ext cx="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00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4343400"/>
            <a:ext cx="652750" cy="41323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0" y="3581400"/>
            <a:ext cx="387346" cy="30992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0" y="5410200"/>
            <a:ext cx="404831" cy="40384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1800" y="5334000"/>
            <a:ext cx="677856" cy="40149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768" y="3559099"/>
            <a:ext cx="790832" cy="40330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3600" y="5867400"/>
            <a:ext cx="472874" cy="22383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3600" y="3352800"/>
            <a:ext cx="508392" cy="232444"/>
          </a:xfrm>
          <a:prstGeom prst="rect">
            <a:avLst/>
          </a:prstGeom>
        </p:spPr>
      </p:pic>
      <p:pic>
        <p:nvPicPr>
          <p:cNvPr id="3" name="Picture 2" descr="avoided crossing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362200"/>
            <a:ext cx="5166691" cy="4128186"/>
          </a:xfrm>
          <a:prstGeom prst="rect">
            <a:avLst/>
          </a:prstGeom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spPr>
      </p:pic>
      <p:cxnSp>
        <p:nvCxnSpPr>
          <p:cNvPr id="10" name="Straight Arrow Connector 9"/>
          <p:cNvCxnSpPr/>
          <p:nvPr/>
        </p:nvCxnSpPr>
        <p:spPr bwMode="auto">
          <a:xfrm>
            <a:off x="2057400" y="4343400"/>
            <a:ext cx="609600" cy="152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05000" y="4538246"/>
            <a:ext cx="692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8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</a:rPr>
              <a:t> kHz</a:t>
            </a:r>
            <a:endParaRPr lang="en-US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81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6477000" y="3352800"/>
            <a:ext cx="2443498" cy="58477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</a:rPr>
              <a:t>18+ quantum exchanges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</a:rPr>
              <a:t>T</a:t>
            </a:r>
            <a:r>
              <a:rPr lang="en-US" sz="1600" baseline="-25000" dirty="0" smtClean="0">
                <a:solidFill>
                  <a:srgbClr val="FF0000"/>
                </a:solidFill>
                <a:latin typeface="Tahoma" pitchFamily="34" charset="0"/>
              </a:rPr>
              <a:t>ex</a:t>
            </a: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</a:rPr>
              <a:t> = 80 </a:t>
            </a:r>
            <a:r>
              <a:rPr lang="en-US" sz="1600" dirty="0" err="1" smtClean="0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en-US" sz="1600" dirty="0" err="1" smtClean="0">
                <a:solidFill>
                  <a:srgbClr val="FF0000"/>
                </a:solidFill>
                <a:latin typeface="Tahoma" pitchFamily="34" charset="0"/>
              </a:rPr>
              <a:t>s</a:t>
            </a:r>
            <a:endParaRPr lang="en-US" sz="1600" dirty="0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77000" y="4267200"/>
            <a:ext cx="2438400" cy="33855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30 </a:t>
            </a:r>
            <a:r>
              <a:rPr lang="en-US" sz="1600" dirty="0" smtClean="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m well separation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1402" y="5704582"/>
            <a:ext cx="41842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see also: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M. </a:t>
            </a:r>
            <a:r>
              <a:rPr lang="en-US" sz="1600" dirty="0" err="1" smtClean="0">
                <a:solidFill>
                  <a:srgbClr val="000000"/>
                </a:solidFill>
                <a:latin typeface="Tahoma" pitchFamily="34" charset="0"/>
              </a:rPr>
              <a:t>Harlander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sz="1600" i="1" dirty="0">
                <a:solidFill>
                  <a:srgbClr val="000000"/>
                </a:solidFill>
                <a:latin typeface="Tahoma" pitchFamily="34" charset="0"/>
              </a:rPr>
              <a:t>et </a:t>
            </a:r>
            <a:r>
              <a:rPr lang="en-US" sz="1600" i="1" dirty="0" smtClean="0">
                <a:solidFill>
                  <a:srgbClr val="000000"/>
                </a:solidFill>
                <a:latin typeface="Tahoma" pitchFamily="34" charset="0"/>
              </a:rPr>
              <a:t>al.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, Nature </a:t>
            </a:r>
            <a:r>
              <a:rPr lang="en-US" sz="1600" b="1" dirty="0">
                <a:solidFill>
                  <a:srgbClr val="000000"/>
                </a:solidFill>
                <a:latin typeface="Tahoma" pitchFamily="34" charset="0"/>
              </a:rPr>
              <a:t>471</a:t>
            </a:r>
            <a:r>
              <a:rPr lang="en-US" sz="1600" dirty="0">
                <a:solidFill>
                  <a:srgbClr val="000000"/>
                </a:solidFill>
                <a:latin typeface="Tahoma" pitchFamily="34" charset="0"/>
              </a:rPr>
              <a:t>, 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200 </a:t>
            </a:r>
            <a:r>
              <a:rPr lang="en-US" sz="1600" dirty="0">
                <a:solidFill>
                  <a:srgbClr val="000000"/>
                </a:solidFill>
                <a:latin typeface="Tahoma" pitchFamily="34" charset="0"/>
              </a:rPr>
              <a:t>(2011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K. R. Brown </a:t>
            </a:r>
            <a:r>
              <a:rPr lang="en-US" sz="1600" i="1" dirty="0">
                <a:solidFill>
                  <a:srgbClr val="000000"/>
                </a:solidFill>
              </a:rPr>
              <a:t>et al., Nature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b="1" dirty="0">
                <a:solidFill>
                  <a:srgbClr val="000000"/>
                </a:solidFill>
              </a:rPr>
              <a:t>471</a:t>
            </a:r>
            <a:r>
              <a:rPr lang="en-US" sz="1600" dirty="0">
                <a:solidFill>
                  <a:srgbClr val="000000"/>
                </a:solidFill>
              </a:rPr>
              <a:t>, 196 (2011)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00"/>
              </a:solidFill>
              <a:latin typeface="Tahoma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7162800" y="-14339"/>
            <a:ext cx="1764957" cy="1088390"/>
            <a:chOff x="6617043" y="1350010"/>
            <a:chExt cx="1764957" cy="1088390"/>
          </a:xfrm>
        </p:grpSpPr>
        <p:pic>
          <p:nvPicPr>
            <p:cNvPr id="35" name="Picture 34" descr="final potential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7043" y="1350010"/>
              <a:ext cx="1764957" cy="1088390"/>
            </a:xfrm>
            <a:prstGeom prst="rect">
              <a:avLst/>
            </a:prstGeom>
          </p:spPr>
        </p:pic>
        <p:sp>
          <p:nvSpPr>
            <p:cNvPr id="36" name="Oval 35"/>
            <p:cNvSpPr/>
            <p:nvPr/>
          </p:nvSpPr>
          <p:spPr bwMode="auto">
            <a:xfrm>
              <a:off x="6921843" y="2133600"/>
              <a:ext cx="152400" cy="152400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7912443" y="2133600"/>
              <a:ext cx="152400" cy="152400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81000" y="827782"/>
            <a:ext cx="678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Tahoma" pitchFamily="34" charset="0"/>
              </a:rPr>
              <a:t>e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xperiment: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buChar char=""/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cool both ions to ground state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buChar char=""/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insert  one quantum of motion with BSB on right ion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buChar char=""/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attempt to extract quantum of motion after time on resonance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52400" y="1880536"/>
            <a:ext cx="6096000" cy="3986864"/>
            <a:chOff x="152400" y="1676400"/>
            <a:chExt cx="6096000" cy="3986864"/>
          </a:xfrm>
        </p:grpSpPr>
        <p:sp>
          <p:nvSpPr>
            <p:cNvPr id="12" name="Rectangle 11"/>
            <p:cNvSpPr/>
            <p:nvPr/>
          </p:nvSpPr>
          <p:spPr bwMode="auto">
            <a:xfrm>
              <a:off x="152400" y="1907232"/>
              <a:ext cx="6096000" cy="357916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00" dirty="0" smtClean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2400" y="1676400"/>
              <a:ext cx="6019800" cy="3986864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 bwMode="auto">
            <a:xfrm>
              <a:off x="304800" y="1981200"/>
              <a:ext cx="3048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57200" y="-381000"/>
            <a:ext cx="8229600" cy="1371600"/>
          </a:xfrm>
        </p:spPr>
        <p:txBody>
          <a:bodyPr/>
          <a:lstStyle/>
          <a:p>
            <a:r>
              <a:rPr lang="en-US" sz="3600" kern="1200" dirty="0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coupling on resonance</a:t>
            </a:r>
          </a:p>
        </p:txBody>
      </p:sp>
    </p:spTree>
    <p:extLst>
      <p:ext uri="{BB962C8B-B14F-4D97-AF65-F5344CB8AC3E}">
        <p14:creationId xmlns:p14="http://schemas.microsoft.com/office/powerpoint/2010/main" val="166612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single sideband gate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04800" y="1905000"/>
            <a:ext cx="3272368" cy="1405934"/>
            <a:chOff x="6162697" y="1688068"/>
            <a:chExt cx="3272368" cy="1405934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7064734" y="3093999"/>
              <a:ext cx="685800" cy="0"/>
            </a:xfrm>
            <a:prstGeom prst="line">
              <a:avLst/>
            </a:prstGeom>
            <a:noFill/>
            <a:ln w="38100" cap="flat" cmpd="sng" algn="ctr">
              <a:solidFill>
                <a:srgbClr val="003366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54" name="Straight Connector 53"/>
            <p:cNvCxnSpPr/>
            <p:nvPr/>
          </p:nvCxnSpPr>
          <p:spPr>
            <a:xfrm>
              <a:off x="6162698" y="2132000"/>
              <a:ext cx="685800" cy="0"/>
            </a:xfrm>
            <a:prstGeom prst="line">
              <a:avLst/>
            </a:prstGeom>
            <a:noFill/>
            <a:ln w="38100" cap="flat" cmpd="sng" algn="ctr">
              <a:solidFill>
                <a:srgbClr val="003366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57" name="Straight Arrow Connector 56"/>
            <p:cNvCxnSpPr/>
            <p:nvPr/>
          </p:nvCxnSpPr>
          <p:spPr>
            <a:xfrm flipH="1" flipV="1">
              <a:off x="6721834" y="2132001"/>
              <a:ext cx="685800" cy="962001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>
            <a:xfrm>
              <a:off x="6162697" y="1872734"/>
              <a:ext cx="685800" cy="0"/>
            </a:xfrm>
            <a:prstGeom prst="line">
              <a:avLst/>
            </a:prstGeom>
            <a:noFill/>
            <a:ln w="38100" cap="flat" cmpd="sng" algn="ctr">
              <a:solidFill>
                <a:srgbClr val="003366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59" name="Straight Connector 58"/>
            <p:cNvCxnSpPr/>
            <p:nvPr/>
          </p:nvCxnSpPr>
          <p:spPr>
            <a:xfrm>
              <a:off x="6162698" y="2406134"/>
              <a:ext cx="685800" cy="0"/>
            </a:xfrm>
            <a:prstGeom prst="line">
              <a:avLst/>
            </a:prstGeom>
            <a:noFill/>
            <a:ln w="38100" cap="flat" cmpd="sng" algn="ctr">
              <a:solidFill>
                <a:srgbClr val="003366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60" name="Straight Arrow Connector 59"/>
            <p:cNvCxnSpPr/>
            <p:nvPr/>
          </p:nvCxnSpPr>
          <p:spPr>
            <a:xfrm flipH="1" flipV="1">
              <a:off x="6721834" y="2406134"/>
              <a:ext cx="480262" cy="687865"/>
            </a:xfrm>
            <a:prstGeom prst="straightConnector1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sp>
          <p:nvSpPr>
            <p:cNvPr id="63" name="TextBox 36"/>
            <p:cNvSpPr txBox="1"/>
            <p:nvPr/>
          </p:nvSpPr>
          <p:spPr>
            <a:xfrm>
              <a:off x="7155212" y="1688068"/>
              <a:ext cx="227985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s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trong Carrier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(laser or</a:t>
              </a:r>
              <a:r>
                <a:rPr kumimoji="0" lang="en-US" sz="1800" b="0" i="0" u="none" strike="noStrike" kern="120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microwave)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s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ingle Sideband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64" name="TextBox 37"/>
          <p:cNvSpPr txBox="1"/>
          <p:nvPr/>
        </p:nvSpPr>
        <p:spPr>
          <a:xfrm>
            <a:off x="291673" y="1230868"/>
            <a:ext cx="2272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single sideband gate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52400" y="3846255"/>
            <a:ext cx="4191000" cy="28007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Bermudez et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., </a:t>
            </a:r>
            <a:r>
              <a:rPr kumimoji="0" lang="fr-FR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Phys. </a:t>
            </a:r>
            <a:r>
              <a:rPr kumimoji="0" lang="fr-FR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Rev</a:t>
            </a:r>
            <a:r>
              <a:rPr kumimoji="0" lang="fr-FR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. A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85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040302 (2012)</a:t>
            </a:r>
          </a:p>
          <a:p>
            <a:pPr lvl="0" eaLnBrk="0" hangingPunct="0"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analogous </a:t>
            </a:r>
            <a:r>
              <a:rPr lang="en-US" sz="1600" dirty="0">
                <a:solidFill>
                  <a:srgbClr val="000000"/>
                </a:solidFill>
                <a:latin typeface="Tahoma"/>
              </a:rPr>
              <a:t>proposals for cavity QED </a:t>
            </a:r>
          </a:p>
          <a:p>
            <a:pPr eaLnBrk="0" hangingPunct="0">
              <a:defRPr/>
            </a:pPr>
            <a:r>
              <a:rPr lang="en-US" sz="1600" dirty="0">
                <a:solidFill>
                  <a:srgbClr val="000000"/>
                </a:solidFill>
                <a:latin typeface="Tahoma"/>
              </a:rPr>
              <a:t>    E. Solano </a:t>
            </a:r>
            <a:r>
              <a:rPr lang="en-US" sz="1600" i="1" dirty="0">
                <a:solidFill>
                  <a:srgbClr val="000000"/>
                </a:solidFill>
                <a:latin typeface="Tahoma"/>
              </a:rPr>
              <a:t>et al.</a:t>
            </a:r>
            <a:r>
              <a:rPr lang="en-US" sz="1600" dirty="0">
                <a:solidFill>
                  <a:srgbClr val="000000"/>
                </a:solidFill>
                <a:latin typeface="Tahoma"/>
              </a:rPr>
              <a:t>, PRL 90, 027903 (2003)</a:t>
            </a:r>
          </a:p>
          <a:p>
            <a:pPr lvl="0" eaLnBrk="0" hangingPunct="0">
              <a:defRPr/>
            </a:pPr>
            <a:r>
              <a:rPr lang="en-US" sz="1600" dirty="0">
                <a:solidFill>
                  <a:srgbClr val="000000"/>
                </a:solidFill>
                <a:latin typeface="Tahoma"/>
              </a:rPr>
              <a:t>    S. B. </a:t>
            </a:r>
            <a:r>
              <a:rPr lang="en-US" sz="1600" dirty="0" err="1">
                <a:solidFill>
                  <a:srgbClr val="000000"/>
                </a:solidFill>
                <a:latin typeface="Tahoma"/>
              </a:rPr>
              <a:t>Zheng</a:t>
            </a:r>
            <a:r>
              <a:rPr lang="en-US" sz="1600" dirty="0">
                <a:solidFill>
                  <a:srgbClr val="000000"/>
                </a:solidFill>
                <a:latin typeface="Tahoma"/>
              </a:rPr>
              <a:t>, PRA 66, 060302R (2002)</a:t>
            </a:r>
          </a:p>
          <a:p>
            <a:pPr lvl="0" eaLnBrk="0" hangingPunct="0">
              <a:defRPr/>
            </a:pPr>
            <a:r>
              <a:rPr lang="en-US" sz="1600" dirty="0">
                <a:solidFill>
                  <a:srgbClr val="000000"/>
                </a:solidFill>
                <a:latin typeface="Tahoma"/>
              </a:rPr>
              <a:t>    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  <a:sym typeface="Symbol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charset="0"/>
              <a:buChar char="·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carrier and motional frequency fluctuations suppressed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charset="0"/>
              <a:buChar char="·"/>
              <a:tabLst/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carrier phase not relevant (if constant over gate duration)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charset="0"/>
              <a:buChar char="·"/>
              <a:tabLst/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full microwave implementation possible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2624" y="838200"/>
            <a:ext cx="4308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 &gt; 0,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=0: “conventional” two-ion gate</a:t>
            </a:r>
          </a:p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in single well:</a:t>
            </a:r>
            <a:endParaRPr lang="en-US" dirty="0">
              <a:solidFill>
                <a:srgbClr val="000000"/>
              </a:solidFill>
              <a:latin typeface="Tahoma"/>
              <a:cs typeface="Tahom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76800" y="3657600"/>
            <a:ext cx="423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&lt;0,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&gt;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0: “double well” two-ion gate:</a:t>
            </a:r>
            <a:endParaRPr lang="en-US" dirty="0">
              <a:solidFill>
                <a:srgbClr val="000000"/>
              </a:solidFill>
              <a:latin typeface="Tahoma"/>
              <a:cs typeface="Tahom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53000" y="6336268"/>
            <a:ext cx="3831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arbitrary confining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,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 analogously </a:t>
            </a:r>
            <a:endParaRPr lang="en-US" dirty="0">
              <a:solidFill>
                <a:srgbClr val="000000"/>
              </a:solidFill>
              <a:latin typeface="Tahoma"/>
              <a:cs typeface="Tahoma"/>
            </a:endParaRPr>
          </a:p>
        </p:txBody>
      </p:sp>
      <p:sp>
        <p:nvSpPr>
          <p:cNvPr id="71" name="TextBox 27"/>
          <p:cNvSpPr txBox="1"/>
          <p:nvPr/>
        </p:nvSpPr>
        <p:spPr>
          <a:xfrm>
            <a:off x="6553200" y="52567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</a:rPr>
              <a:t>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ymbol" charset="2"/>
              <a:ea typeface="+mn-ea"/>
              <a:cs typeface="Symbol" charset="2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5816600"/>
            <a:ext cx="723900" cy="355600"/>
          </a:xfrm>
          <a:prstGeom prst="rect">
            <a:avLst/>
          </a:prstGeom>
        </p:spPr>
      </p:pic>
      <p:sp>
        <p:nvSpPr>
          <p:cNvPr id="79" name="TextBox 27"/>
          <p:cNvSpPr txBox="1"/>
          <p:nvPr/>
        </p:nvSpPr>
        <p:spPr>
          <a:xfrm>
            <a:off x="6862718" y="52567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</a:rPr>
              <a:t>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ymbol" charset="2"/>
              <a:ea typeface="+mn-ea"/>
              <a:cs typeface="Symbol" charset="2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600" y="5829300"/>
            <a:ext cx="508000" cy="3302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462818" y="4267200"/>
            <a:ext cx="14525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detuning between modes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adds phase space areas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5" name="TextBox 27"/>
          <p:cNvSpPr txBox="1"/>
          <p:nvPr/>
        </p:nvSpPr>
        <p:spPr>
          <a:xfrm>
            <a:off x="6481718" y="26024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</a:rPr>
              <a:t>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ymbol" charset="2"/>
              <a:ea typeface="+mn-ea"/>
              <a:cs typeface="Symbol" charset="2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3225800"/>
            <a:ext cx="723900" cy="355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800" y="3213100"/>
            <a:ext cx="1651000" cy="44450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5253018" y="1905000"/>
            <a:ext cx="1223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detuning close to one mode 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257800" y="1447800"/>
            <a:ext cx="0" cy="1905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 flipV="1">
            <a:off x="6873240" y="1463040"/>
            <a:ext cx="0" cy="34747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6858000" y="1676400"/>
            <a:ext cx="0" cy="1554480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8001000" y="1676400"/>
            <a:ext cx="0" cy="1554480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6477000" y="1645920"/>
            <a:ext cx="0" cy="1554480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257800" y="4114800"/>
            <a:ext cx="0" cy="1905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 flipV="1">
            <a:off x="6873240" y="4130040"/>
            <a:ext cx="0" cy="34747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6553200" y="4312920"/>
            <a:ext cx="0" cy="1554480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7162800" y="4312920"/>
            <a:ext cx="0" cy="1554480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6858000" y="4312920"/>
            <a:ext cx="0" cy="1554480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54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95300" y="3947160"/>
            <a:ext cx="8153400" cy="2834640"/>
          </a:xfrm>
          <a:prstGeom prst="rect">
            <a:avLst/>
          </a:prstGeom>
          <a:solidFill>
            <a:schemeClr val="tx1"/>
          </a:solidFill>
          <a:effectLst>
            <a:outerShdw blurRad="190500" dist="228600" dir="2700000" algn="tl" rotWithShape="0">
              <a:srgbClr val="000000">
                <a:alpha val="25000"/>
              </a:srgbClr>
            </a:outerShdw>
          </a:effectLst>
        </p:spPr>
        <p:txBody>
          <a:bodyPr wrap="square" rtlCol="0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gate over coupled wells</a:t>
            </a:r>
            <a:br>
              <a:rPr lang="en-US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sz="1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(A. Wilson, Y. </a:t>
            </a:r>
            <a:r>
              <a:rPr lang="en-US" sz="1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Colombe</a:t>
            </a:r>
            <a:r>
              <a:rPr lang="en-US" sz="1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18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et al</a:t>
            </a:r>
            <a:r>
              <a:rPr lang="en-US" sz="1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.)</a:t>
            </a:r>
            <a:endParaRPr lang="en-US" sz="16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00600" y="1267361"/>
            <a:ext cx="35814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two </a:t>
            </a:r>
            <a:r>
              <a:rPr lang="en-US" sz="1600" baseline="30000" dirty="0" smtClean="0">
                <a:solidFill>
                  <a:srgbClr val="000000"/>
                </a:solidFill>
                <a:latin typeface="Tahoma" pitchFamily="34" charset="0"/>
              </a:rPr>
              <a:t>9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Be</a:t>
            </a:r>
            <a:r>
              <a:rPr lang="en-US" sz="1600" baseline="30000" dirty="0" smtClean="0">
                <a:solidFill>
                  <a:srgbClr val="000000"/>
                </a:solidFill>
                <a:latin typeface="Tahoma" pitchFamily="34" charset="0"/>
              </a:rPr>
              <a:t>+ 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ions </a:t>
            </a: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</a:rPr>
              <a:t>in separate wells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cryogenic surface trap at 4 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>
                <a:solidFill>
                  <a:srgbClr val="000000"/>
                </a:solidFill>
                <a:latin typeface="Symbol" charset="2"/>
                <a:cs typeface="Symbol" charset="2"/>
              </a:rPr>
              <a:t>n</a:t>
            </a:r>
            <a:r>
              <a:rPr lang="en-US" sz="1600" baseline="-25000" dirty="0" err="1" smtClean="0">
                <a:solidFill>
                  <a:srgbClr val="000000"/>
                </a:solidFill>
                <a:latin typeface="Tahoma" pitchFamily="34" charset="0"/>
              </a:rPr>
              <a:t>COM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=4.13 MHz; mode splitting 8 kHz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COM heating: </a:t>
            </a:r>
            <a:r>
              <a:rPr lang="en-US" sz="1600" dirty="0" err="1" smtClean="0">
                <a:solidFill>
                  <a:srgbClr val="000000"/>
                </a:solidFill>
                <a:latin typeface="Tahoma" pitchFamily="34" charset="0"/>
              </a:rPr>
              <a:t>dn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/</a:t>
            </a:r>
            <a:r>
              <a:rPr lang="en-US" sz="1600" dirty="0" err="1" smtClean="0">
                <a:solidFill>
                  <a:srgbClr val="000000"/>
                </a:solidFill>
                <a:latin typeface="Tahoma" pitchFamily="34" charset="0"/>
              </a:rPr>
              <a:t>dt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= 200 quanta/s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>
                <a:solidFill>
                  <a:srgbClr val="000000"/>
                </a:solidFill>
                <a:latin typeface="Tahoma" pitchFamily="34" charset="0"/>
              </a:rPr>
              <a:t>Str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 heating: </a:t>
            </a:r>
            <a:r>
              <a:rPr lang="en-US" sz="1600" dirty="0" err="1" smtClean="0">
                <a:solidFill>
                  <a:srgbClr val="000000"/>
                </a:solidFill>
                <a:latin typeface="Tahoma" pitchFamily="34" charset="0"/>
              </a:rPr>
              <a:t>dn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/</a:t>
            </a:r>
            <a:r>
              <a:rPr lang="en-US" sz="1600" dirty="0" err="1" smtClean="0">
                <a:solidFill>
                  <a:srgbClr val="000000"/>
                </a:solidFill>
                <a:latin typeface="Tahoma" pitchFamily="34" charset="0"/>
              </a:rPr>
              <a:t>dt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 = 200 quanta/s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2" t="41274" r="42824" b="41346"/>
          <a:stretch/>
        </p:blipFill>
        <p:spPr>
          <a:xfrm>
            <a:off x="304800" y="944883"/>
            <a:ext cx="3486147" cy="278891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/>
        </p:spPr>
      </p:pic>
      <p:grpSp>
        <p:nvGrpSpPr>
          <p:cNvPr id="28" name="Group 27"/>
          <p:cNvGrpSpPr/>
          <p:nvPr/>
        </p:nvGrpSpPr>
        <p:grpSpPr>
          <a:xfrm>
            <a:off x="1733547" y="2477773"/>
            <a:ext cx="685800" cy="402590"/>
            <a:chOff x="6617043" y="1350010"/>
            <a:chExt cx="1764957" cy="1088390"/>
          </a:xfrm>
        </p:grpSpPr>
        <p:pic>
          <p:nvPicPr>
            <p:cNvPr id="29" name="Picture 28" descr="final potential.pn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7043" y="1350010"/>
              <a:ext cx="1764957" cy="1088390"/>
            </a:xfrm>
            <a:prstGeom prst="rect">
              <a:avLst/>
            </a:prstGeom>
          </p:spPr>
        </p:pic>
        <p:sp>
          <p:nvSpPr>
            <p:cNvPr id="30" name="Oval 29"/>
            <p:cNvSpPr/>
            <p:nvPr/>
          </p:nvSpPr>
          <p:spPr bwMode="auto">
            <a:xfrm>
              <a:off x="6921843" y="2133600"/>
              <a:ext cx="152400" cy="152400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7912443" y="2133600"/>
              <a:ext cx="152400" cy="152400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659861" y="3120631"/>
            <a:ext cx="835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30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m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1885947" y="2956563"/>
            <a:ext cx="381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000" y="4178808"/>
            <a:ext cx="3962400" cy="24925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4524"/>
          <a:stretch/>
        </p:blipFill>
        <p:spPr>
          <a:xfrm>
            <a:off x="5334000" y="4256543"/>
            <a:ext cx="2974949" cy="22844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0" y="2768024"/>
            <a:ext cx="34634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single sideband gate </a:t>
            </a: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</a:rPr>
              <a:t>on both modes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0000"/>
                </a:solidFill>
                <a:latin typeface="Tahoma" pitchFamily="34" charset="0"/>
              </a:rPr>
              <a:t>entangled state fidelity: </a:t>
            </a: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</a:rPr>
              <a:t>81%</a:t>
            </a:r>
            <a:endParaRPr lang="en-US" sz="1600" dirty="0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28800" y="4114800"/>
            <a:ext cx="190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Tahoma" pitchFamily="34" charset="0"/>
              </a:rPr>
              <a:t>populations: </a:t>
            </a: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91%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1200" y="41148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ahoma" pitchFamily="34" charset="0"/>
              </a:rPr>
              <a:t>parity visibility: 73%</a:t>
            </a:r>
          </a:p>
        </p:txBody>
      </p:sp>
      <p:sp>
        <p:nvSpPr>
          <p:cNvPr id="15" name="TextBox 5"/>
          <p:cNvSpPr txBox="1"/>
          <p:nvPr/>
        </p:nvSpPr>
        <p:spPr>
          <a:xfrm>
            <a:off x="2952456" y="5001161"/>
            <a:ext cx="3239088" cy="1323439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leading sources of imperfection:</a:t>
            </a:r>
            <a:endParaRPr lang="en-US" sz="1600" dirty="0" smtClean="0">
              <a:solidFill>
                <a:srgbClr val="FF0000"/>
              </a:solidFill>
              <a:latin typeface="Tahoma"/>
            </a:endParaRPr>
          </a:p>
          <a:p>
            <a:pPr eaLnBrk="0" hangingPunct="0"/>
            <a:r>
              <a:rPr lang="en-US" sz="1600" dirty="0" smtClean="0">
                <a:solidFill>
                  <a:srgbClr val="FF0000"/>
                </a:solidFill>
                <a:latin typeface="Tahoma"/>
              </a:rPr>
              <a:t>double well stability: </a:t>
            </a:r>
            <a:r>
              <a:rPr lang="en-US" sz="1600" dirty="0" smtClean="0">
                <a:solidFill>
                  <a:srgbClr val="FF0000"/>
                </a:solidFill>
              </a:rPr>
              <a:t>≈ 6%</a:t>
            </a:r>
            <a:endParaRPr lang="en-US" sz="1600" dirty="0" smtClean="0">
              <a:solidFill>
                <a:srgbClr val="FF0000"/>
              </a:solidFill>
              <a:latin typeface="Tahoma"/>
            </a:endParaRPr>
          </a:p>
          <a:p>
            <a:pPr eaLnBrk="0" hangingPunct="0"/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beam pointing/power </a:t>
            </a:r>
            <a:r>
              <a:rPr lang="en-US" sz="1600" dirty="0" err="1" smtClean="0">
                <a:solidFill>
                  <a:srgbClr val="000000"/>
                </a:solidFill>
                <a:latin typeface="Tahoma"/>
              </a:rPr>
              <a:t>fluct</a:t>
            </a:r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. </a:t>
            </a:r>
            <a:r>
              <a:rPr lang="en-US" sz="1600" dirty="0">
                <a:solidFill>
                  <a:srgbClr val="000000"/>
                </a:solidFill>
              </a:rPr>
              <a:t>≈</a:t>
            </a:r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3%</a:t>
            </a:r>
          </a:p>
          <a:p>
            <a:pPr eaLnBrk="0" hangingPunct="0"/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state preparation/detection: ≈3%</a:t>
            </a:r>
          </a:p>
          <a:p>
            <a:pPr eaLnBrk="0" hangingPunct="0"/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spontaneous emission: </a:t>
            </a:r>
            <a:r>
              <a:rPr lang="en-US" sz="1600" dirty="0">
                <a:solidFill>
                  <a:srgbClr val="000000"/>
                </a:solidFill>
              </a:rPr>
              <a:t>≈</a:t>
            </a:r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2%</a:t>
            </a:r>
          </a:p>
        </p:txBody>
      </p:sp>
    </p:spTree>
    <p:extLst>
      <p:ext uri="{BB962C8B-B14F-4D97-AF65-F5344CB8AC3E}">
        <p14:creationId xmlns:p14="http://schemas.microsoft.com/office/powerpoint/2010/main" val="1830498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Yves\Post-doc 2\- Talks and conferences -\130311 Innsbruck\Pics\DSC_7844 crop 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5671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938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33400"/>
            <a:ext cx="7772400" cy="1143000"/>
          </a:xfrm>
          <a:ln>
            <a:noFill/>
          </a:ln>
          <a:effectLst>
            <a:outerShdw blurRad="165100" dist="1905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NIST ion storage group</a:t>
            </a:r>
            <a:b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(March 2013)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438400" y="0"/>
            <a:ext cx="4836255" cy="7017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Manny </a:t>
            </a:r>
            <a:r>
              <a:rPr lang="en-US" dirty="0" err="1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Knill</a:t>
            </a:r>
            <a:r>
              <a:rPr lang="en-US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(NIST, computer science)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Dietrich 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Leibfried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David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Leibrandt</a:t>
            </a:r>
            <a:endParaRPr lang="en-US" dirty="0" smtClean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Yiheng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Lin (grad student, CU)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Katy McCormick (grad student, CU)</a:t>
            </a: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Christian </a:t>
            </a:r>
            <a:r>
              <a:rPr lang="en-US" dirty="0" err="1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Ospelkaus</a:t>
            </a:r>
            <a:r>
              <a:rPr lang="en-US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(postdoc, 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now Hannover)</a:t>
            </a: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Till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Rosenband</a:t>
            </a:r>
            <a:endParaRPr lang="en-US" dirty="0" smtClean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Brian Sawyer (postdoc, JILA)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Daniel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Slichter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(postdoc, Berkeley)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Ting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Rei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Tan (grad student, CU)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Ulrich Warring (post-doc, U Heidelberg)</a:t>
            </a: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Andrew Wilson (post-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postdoc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U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Otago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David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Wineland</a:t>
            </a:r>
            <a:endParaRPr lang="en-US" dirty="0" smtClean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229379" name="Text Box 3"/>
          <p:cNvSpPr txBox="1">
            <a:spLocks noChangeArrowheads="1"/>
          </p:cNvSpPr>
          <p:nvPr/>
        </p:nvSpPr>
        <p:spPr bwMode="auto">
          <a:xfrm>
            <a:off x="2438400" y="-76200"/>
            <a:ext cx="4278560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David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Allcock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(postdoc, Oxford)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Jim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Bergquist</a:t>
            </a:r>
            <a:endParaRPr lang="en-US" dirty="0" smtClean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John 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Bollinger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Ryan Bowler (grad student, CU)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Sam Brewer (postdoc, NIST)</a:t>
            </a: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Joe 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Britton (postdoc, </a:t>
            </a:r>
            <a:r>
              <a:rPr lang="en-US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CU)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Kenton Brown (postdoc, 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now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GTech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)</a:t>
            </a: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Jwo-Sy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Chen (grad student CU)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Yves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Colombe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(postdoc, ENS Paris)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Shon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Cook (postdoc, CSU)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John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Gaebler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(postdoc, JILA)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Robert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Jördens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(postdoc, ETH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Zuerich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John </a:t>
            </a:r>
            <a:r>
              <a:rPr lang="en-US" dirty="0" err="1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Jost</a:t>
            </a:r>
            <a:r>
              <a:rPr lang="en-US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(postdoc, now ETH Lausanne)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66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566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7141E-6 3.44285E-6 L -3.67141E-6 -0.3276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8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5000" fill="hold"/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0" fill="hold"/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8" presetClass="entr" presetSubtype="0" fill="hold" grpId="0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0" grpId="0"/>
      <p:bldP spid="6" grpId="0"/>
      <p:bldP spid="22937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$&#10;\Phi(x,y,z)= \frac{q |E(x,y,z)|^2}{4 m \Omega^2}&#10;$$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44"/>
  <p:tag name="BOXHEIGHT" val="336"/>
  <p:tag name="BOXFONT" val="10"/>
  <p:tag name="BOXWRAP" val="False"/>
  <p:tag name="WORKAROUNDTRANSPARENCYBUG" val="False"/>
  <p:tag name="ALLOWFONTSUBSTITUTION" val="False"/>
  <p:tag name="BITMAPFORMAT" val="pngmono"/>
  <p:tag name="ORIGWIDTH" val="241.9805"/>
  <p:tag name="PICTUREFILESIZE" val="1900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$&#10;\Phi(x,y,z)= \frac{q |E(x,y,z)|^2}{4 m \Omega^2}&#10;$$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44"/>
  <p:tag name="BOXHEIGHT" val="336"/>
  <p:tag name="BOXFONT" val="10"/>
  <p:tag name="BOXWRAP" val="False"/>
  <p:tag name="WORKAROUNDTRANSPARENCYBUG" val="False"/>
  <p:tag name="ALLOWFONTSUBSTITUTION" val="False"/>
  <p:tag name="BITMAPFORMAT" val="pngmono"/>
  <p:tag name="ORIGWIDTH" val="241.9805"/>
  <p:tag name="PICTUREFILESIZE" val="1900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Textured 5">
    <a:dk1>
      <a:srgbClr val="003366"/>
    </a:dk1>
    <a:lt1>
      <a:srgbClr val="FFFFFF"/>
    </a:lt1>
    <a:dk2>
      <a:srgbClr val="2B5481"/>
    </a:dk2>
    <a:lt2>
      <a:srgbClr val="E5FFFF"/>
    </a:lt2>
    <a:accent1>
      <a:srgbClr val="009999"/>
    </a:accent1>
    <a:accent2>
      <a:srgbClr val="336699"/>
    </a:accent2>
    <a:accent3>
      <a:srgbClr val="ACB3C1"/>
    </a:accent3>
    <a:accent4>
      <a:srgbClr val="DADADA"/>
    </a:accent4>
    <a:accent5>
      <a:srgbClr val="AACACA"/>
    </a:accent5>
    <a:accent6>
      <a:srgbClr val="2D5C8A"/>
    </a:accent6>
    <a:hlink>
      <a:srgbClr val="00CCFF"/>
    </a:hlink>
    <a:folHlink>
      <a:srgbClr val="FFCC00"/>
    </a:folHlink>
  </a:clrScheme>
</a:themeOverride>
</file>

<file path=ppt/theme/themeOverride2.xml><?xml version="1.0" encoding="utf-8"?>
<a:themeOverride xmlns:a="http://schemas.openxmlformats.org/drawingml/2006/main">
  <a:clrScheme name="Textured 5">
    <a:dk1>
      <a:srgbClr val="003366"/>
    </a:dk1>
    <a:lt1>
      <a:srgbClr val="FFFFFF"/>
    </a:lt1>
    <a:dk2>
      <a:srgbClr val="2B5481"/>
    </a:dk2>
    <a:lt2>
      <a:srgbClr val="E5FFFF"/>
    </a:lt2>
    <a:accent1>
      <a:srgbClr val="009999"/>
    </a:accent1>
    <a:accent2>
      <a:srgbClr val="336699"/>
    </a:accent2>
    <a:accent3>
      <a:srgbClr val="ACB3C1"/>
    </a:accent3>
    <a:accent4>
      <a:srgbClr val="DADADA"/>
    </a:accent4>
    <a:accent5>
      <a:srgbClr val="AACACA"/>
    </a:accent5>
    <a:accent6>
      <a:srgbClr val="2D5C8A"/>
    </a:accent6>
    <a:hlink>
      <a:srgbClr val="00CCFF"/>
    </a:hlink>
    <a:folHlink>
      <a:srgbClr val="FF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25509</TotalTime>
  <Words>1287</Words>
  <Application>Microsoft Macintosh PowerPoint</Application>
  <PresentationFormat>On-screen Show (4:3)</PresentationFormat>
  <Paragraphs>283</Paragraphs>
  <Slides>22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Office Theme</vt:lpstr>
      <vt:lpstr>Textured</vt:lpstr>
      <vt:lpstr>1_Textured</vt:lpstr>
      <vt:lpstr>Default Design</vt:lpstr>
      <vt:lpstr>3_Textured</vt:lpstr>
      <vt:lpstr>4_Textured</vt:lpstr>
      <vt:lpstr>Quantum simulation  with trapped ions at NIST</vt:lpstr>
      <vt:lpstr>NIST Penning trap (J. Bollinger, B. Saywer, J. Britton)</vt:lpstr>
      <vt:lpstr>PowerPoint Presentation</vt:lpstr>
      <vt:lpstr>arbitrary 2D “spin”-lattice: bottom-up</vt:lpstr>
      <vt:lpstr>surface electrode trap basics</vt:lpstr>
      <vt:lpstr>toy model array</vt:lpstr>
      <vt:lpstr>optimized array electrodes  (Schmied, Wesenberg, Leibfried, Phys. Rev. Lett. 102, 233002 (2009)</vt:lpstr>
      <vt:lpstr>example model: hexagonal Kitaev</vt:lpstr>
      <vt:lpstr>Kitaev implementation</vt:lpstr>
      <vt:lpstr>towards implementation</vt:lpstr>
      <vt:lpstr>4K cryogenic ion trap apparatus (built by K. Brown, C. Ospelkaus, M. Biercuk, A. Wilson)</vt:lpstr>
      <vt:lpstr>inside the copper pillbox</vt:lpstr>
      <vt:lpstr>multi-zone surface electrode  trap (K. Brown, Yves Colombe)</vt:lpstr>
      <vt:lpstr>axial potentials</vt:lpstr>
      <vt:lpstr>generalized normal modes</vt:lpstr>
      <vt:lpstr>perturbed separate wells, avoided crossing of normal modes</vt:lpstr>
      <vt:lpstr>reality check: Coulomb vs. heating</vt:lpstr>
      <vt:lpstr>mapping  the avoided crossing</vt:lpstr>
      <vt:lpstr>coupling on resonance</vt:lpstr>
      <vt:lpstr>single sideband gate</vt:lpstr>
      <vt:lpstr>gate over coupled wells (A. Wilson, Y. Colombe et al.)</vt:lpstr>
      <vt:lpstr>NIST ion storage group (March 2013)</vt:lpstr>
    </vt:vector>
  </TitlesOfParts>
  <Company>NIST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</dc:title>
  <dc:creator>D. Leibfried</dc:creator>
  <cp:lastModifiedBy>Dietrich Leibfried</cp:lastModifiedBy>
  <cp:revision>333</cp:revision>
  <dcterms:created xsi:type="dcterms:W3CDTF">2013-05-14T17:58:00Z</dcterms:created>
  <dcterms:modified xsi:type="dcterms:W3CDTF">2013-12-16T18:59:57Z</dcterms:modified>
</cp:coreProperties>
</file>