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0" r:id="rId3"/>
    <p:sldId id="267" r:id="rId4"/>
    <p:sldId id="314" r:id="rId5"/>
    <p:sldId id="295" r:id="rId6"/>
    <p:sldId id="296" r:id="rId7"/>
    <p:sldId id="297" r:id="rId8"/>
    <p:sldId id="302" r:id="rId9"/>
    <p:sldId id="333" r:id="rId10"/>
    <p:sldId id="317" r:id="rId11"/>
    <p:sldId id="332" r:id="rId12"/>
    <p:sldId id="318" r:id="rId13"/>
    <p:sldId id="315" r:id="rId14"/>
    <p:sldId id="301" r:id="rId15"/>
    <p:sldId id="334" r:id="rId16"/>
    <p:sldId id="303" r:id="rId17"/>
    <p:sldId id="304" r:id="rId18"/>
    <p:sldId id="306" r:id="rId19"/>
    <p:sldId id="305" r:id="rId20"/>
    <p:sldId id="307" r:id="rId21"/>
    <p:sldId id="319" r:id="rId22"/>
    <p:sldId id="316" r:id="rId23"/>
    <p:sldId id="322" r:id="rId24"/>
    <p:sldId id="308" r:id="rId25"/>
    <p:sldId id="309" r:id="rId26"/>
    <p:sldId id="321" r:id="rId27"/>
    <p:sldId id="323" r:id="rId28"/>
    <p:sldId id="324" r:id="rId29"/>
    <p:sldId id="326" r:id="rId30"/>
    <p:sldId id="325" r:id="rId31"/>
    <p:sldId id="327" r:id="rId32"/>
    <p:sldId id="330" r:id="rId33"/>
    <p:sldId id="328" r:id="rId34"/>
    <p:sldId id="329" r:id="rId35"/>
    <p:sldId id="331" r:id="rId36"/>
    <p:sldId id="310" r:id="rId37"/>
    <p:sldId id="31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8000"/>
    <a:srgbClr val="000000"/>
    <a:srgbClr val="66FFFF"/>
    <a:srgbClr val="66CCFF"/>
    <a:srgbClr val="CC66FF"/>
    <a:srgbClr val="0000FF"/>
    <a:srgbClr val="0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2359" autoAdjust="0"/>
  </p:normalViewPr>
  <p:slideViewPr>
    <p:cSldViewPr>
      <p:cViewPr varScale="1">
        <p:scale>
          <a:sx n="73" d="100"/>
          <a:sy n="73" d="100"/>
        </p:scale>
        <p:origin x="-12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BAC02-29F0-4F96-ACA0-4BC1A2D39240}" type="datetimeFigureOut">
              <a:rPr lang="en-GB" smtClean="0"/>
              <a:t>12/16/13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5D0FE-2D30-44F7-B774-228F56B25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9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437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{E} = \rho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{E}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%-\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{\hbar^2}{2m}\nabla^2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rightarrow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{1}{2m}\left(-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{A}\right)^2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rightarrow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%\hat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\hat E_{i-1,i}-\hat E_{i,i+1}+\hat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^\dagger \hat\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{(-1)^i-1}{2}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%\hat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\left|\psi\right\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rangle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0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{1}{2m}\left(-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{A}\right)^2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\hat\psi_{i+1}^\dagger \hat{U}_{i,i+1} \hat\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[Nicer animation]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terms mean.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{E} = \rho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{E}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%-\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{\hbar^2}{2m}\nabla^2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rightarrow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{1}{2m}\left(-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{A}\right)^2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rightarrow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%\hat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\hat E_{i-1,i}-\hat E_{i,i+1}+\hat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^\dagger \hat\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{(-1)^i-1}{2}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%\hat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\left|\psi\right\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rangle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0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{1}{2m}\left(-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{A}\right)^2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\hat\psi_{i+1}^\dagger \hat{U}_{i,i+1} \hat\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will come in a moment to the meaning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the terms.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{E} = \rho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{E}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%-\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{\hbar^2}{2m}\nabla^2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rightarrow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{1}{2m}\left(-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{A}\right)^2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rightarrow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%\hat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\hat E_{i-1,i}-\hat E_{i,i+1}+\hat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^\dagger \hat\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{(-1)^i-1}{2}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%\hat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\left|\psi\right\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rangle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0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{1}{2m}\left(-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{A}\right)^2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\hat\psi_{i+1}^\dagger \hat{U}_{i,i+1} \hat\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psi_i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7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557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591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591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591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868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530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D0FE-2D30-44F7-B774-228F56B25C65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82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emf"/><Relationship Id="rId5" Type="http://schemas.openxmlformats.org/officeDocument/2006/relationships/image" Target="../media/image5.emf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8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emf"/><Relationship Id="rId12" Type="http://schemas.openxmlformats.org/officeDocument/2006/relationships/image" Target="../media/image23.emf"/><Relationship Id="rId13" Type="http://schemas.openxmlformats.org/officeDocument/2006/relationships/image" Target="../media/image24.emf"/><Relationship Id="rId1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9.emf"/><Relationship Id="rId6" Type="http://schemas.openxmlformats.org/officeDocument/2006/relationships/image" Target="../media/image17.emf"/><Relationship Id="rId7" Type="http://schemas.openxmlformats.org/officeDocument/2006/relationships/image" Target="../media/image18.emf"/><Relationship Id="rId8" Type="http://schemas.openxmlformats.org/officeDocument/2006/relationships/image" Target="../media/image19.emf"/><Relationship Id="rId9" Type="http://schemas.openxmlformats.org/officeDocument/2006/relationships/image" Target="../media/image20.emf"/><Relationship Id="rId10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17.emf"/><Relationship Id="rId5" Type="http://schemas.openxmlformats.org/officeDocument/2006/relationships/image" Target="../media/image26.emf"/><Relationship Id="rId6" Type="http://schemas.openxmlformats.org/officeDocument/2006/relationships/image" Target="../media/image27.emf"/><Relationship Id="rId7" Type="http://schemas.openxmlformats.org/officeDocument/2006/relationships/image" Target="../media/image28.emf"/><Relationship Id="rId8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30.emf"/><Relationship Id="rId5" Type="http://schemas.openxmlformats.org/officeDocument/2006/relationships/image" Target="../media/image31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4.emf"/><Relationship Id="rId5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4.emf"/><Relationship Id="rId5" Type="http://schemas.openxmlformats.org/officeDocument/2006/relationships/image" Target="../media/image36.emf"/><Relationship Id="rId6" Type="http://schemas.openxmlformats.org/officeDocument/2006/relationships/image" Target="../media/image33.emf"/><Relationship Id="rId7" Type="http://schemas.openxmlformats.org/officeDocument/2006/relationships/image" Target="../media/image37.emf"/><Relationship Id="rId8" Type="http://schemas.openxmlformats.org/officeDocument/2006/relationships/image" Target="../media/image38.emf"/><Relationship Id="rId9" Type="http://schemas.openxmlformats.org/officeDocument/2006/relationships/image" Target="../media/image39.emf"/><Relationship Id="rId10" Type="http://schemas.openxmlformats.org/officeDocument/2006/relationships/image" Target="../media/image40.emf"/><Relationship Id="rId11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emf"/><Relationship Id="rId5" Type="http://schemas.openxmlformats.org/officeDocument/2006/relationships/image" Target="../media/image45.emf"/><Relationship Id="rId6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6.emf"/><Relationship Id="rId5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emf"/><Relationship Id="rId12" Type="http://schemas.openxmlformats.org/officeDocument/2006/relationships/image" Target="../media/image58.emf"/><Relationship Id="rId13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7.emf"/><Relationship Id="rId4" Type="http://schemas.openxmlformats.org/officeDocument/2006/relationships/image" Target="../media/image52.emf"/><Relationship Id="rId5" Type="http://schemas.openxmlformats.org/officeDocument/2006/relationships/image" Target="../media/image53.emf"/><Relationship Id="rId6" Type="http://schemas.openxmlformats.org/officeDocument/2006/relationships/image" Target="../media/image51.emf"/><Relationship Id="rId7" Type="http://schemas.openxmlformats.org/officeDocument/2006/relationships/image" Target="../media/image54.emf"/><Relationship Id="rId8" Type="http://schemas.openxmlformats.org/officeDocument/2006/relationships/image" Target="../media/image55.emf"/><Relationship Id="rId9" Type="http://schemas.openxmlformats.org/officeDocument/2006/relationships/image" Target="../media/image56.emf"/><Relationship Id="rId10" Type="http://schemas.openxmlformats.org/officeDocument/2006/relationships/image" Target="../media/image5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60.emf"/><Relationship Id="rId5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2.emf"/><Relationship Id="rId1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8.png"/><Relationship Id="rId6" Type="http://schemas.openxmlformats.org/officeDocument/2006/relationships/image" Target="../media/image65.png"/><Relationship Id="rId7" Type="http://schemas.openxmlformats.org/officeDocument/2006/relationships/image" Target="../media/image59.emf"/><Relationship Id="rId8" Type="http://schemas.openxmlformats.org/officeDocument/2006/relationships/image" Target="../media/image66.emf"/><Relationship Id="rId9" Type="http://schemas.openxmlformats.org/officeDocument/2006/relationships/image" Target="../media/image67.emf"/><Relationship Id="rId10" Type="http://schemas.openxmlformats.org/officeDocument/2006/relationships/image" Target="../media/image6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4" Type="http://schemas.openxmlformats.org/officeDocument/2006/relationships/image" Target="../media/image59.emf"/><Relationship Id="rId5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4" Type="http://schemas.openxmlformats.org/officeDocument/2006/relationships/image" Target="../media/image71.emf"/><Relationship Id="rId5" Type="http://schemas.openxmlformats.org/officeDocument/2006/relationships/image" Target="../media/image72.emf"/><Relationship Id="rId6" Type="http://schemas.openxmlformats.org/officeDocument/2006/relationships/image" Target="../media/image73.emf"/><Relationship Id="rId7" Type="http://schemas.openxmlformats.org/officeDocument/2006/relationships/image" Target="../media/image74.emf"/><Relationship Id="rId8" Type="http://schemas.openxmlformats.org/officeDocument/2006/relationships/image" Target="../media/image75.emf"/><Relationship Id="rId9" Type="http://schemas.openxmlformats.org/officeDocument/2006/relationships/image" Target="../media/image76.emf"/><Relationship Id="rId10" Type="http://schemas.openxmlformats.org/officeDocument/2006/relationships/image" Target="../media/image7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4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4" Type="http://schemas.openxmlformats.org/officeDocument/2006/relationships/image" Target="../media/image64.png"/><Relationship Id="rId5" Type="http://schemas.openxmlformats.org/officeDocument/2006/relationships/image" Target="../media/image80.png"/><Relationship Id="rId6" Type="http://schemas.openxmlformats.org/officeDocument/2006/relationships/image" Target="../media/image59.emf"/><Relationship Id="rId7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emf"/><Relationship Id="rId5" Type="http://schemas.openxmlformats.org/officeDocument/2006/relationships/image" Target="../media/image45.emf"/><Relationship Id="rId6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36.emf"/><Relationship Id="rId5" Type="http://schemas.openxmlformats.org/officeDocument/2006/relationships/image" Target="../media/image81.emf"/><Relationship Id="rId6" Type="http://schemas.openxmlformats.org/officeDocument/2006/relationships/image" Target="../media/image82.emf"/><Relationship Id="rId7" Type="http://schemas.openxmlformats.org/officeDocument/2006/relationships/image" Target="../media/image83.emf"/><Relationship Id="rId8" Type="http://schemas.openxmlformats.org/officeDocument/2006/relationships/image" Target="../media/image84.emf"/><Relationship Id="rId9" Type="http://schemas.openxmlformats.org/officeDocument/2006/relationships/image" Target="../media/image8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4" Type="http://schemas.openxmlformats.org/officeDocument/2006/relationships/image" Target="../media/image88.emf"/><Relationship Id="rId5" Type="http://schemas.openxmlformats.org/officeDocument/2006/relationships/image" Target="../media/image89.emf"/><Relationship Id="rId6" Type="http://schemas.openxmlformats.org/officeDocument/2006/relationships/image" Target="../media/image9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4" Type="http://schemas.openxmlformats.org/officeDocument/2006/relationships/image" Target="../media/image56.emf"/><Relationship Id="rId5" Type="http://schemas.openxmlformats.org/officeDocument/2006/relationships/image" Target="../media/image57.emf"/><Relationship Id="rId6" Type="http://schemas.openxmlformats.org/officeDocument/2006/relationships/image" Target="../media/image45.emf"/><Relationship Id="rId7" Type="http://schemas.openxmlformats.org/officeDocument/2006/relationships/image" Target="../media/image8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158" descr="thumbnail_picture_8_ions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66"/>
          <a:stretch/>
        </p:blipFill>
        <p:spPr>
          <a:xfrm>
            <a:off x="6019800" y="-152400"/>
            <a:ext cx="2845781" cy="5152516"/>
          </a:xfrm>
          <a:prstGeom prst="rect">
            <a:avLst/>
          </a:prstGeom>
        </p:spPr>
      </p:pic>
      <p:pic>
        <p:nvPicPr>
          <p:cNvPr id="160" name="Picture 159" descr="thumbnail_picture_8_gf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r="53626"/>
          <a:stretch/>
        </p:blipFill>
        <p:spPr>
          <a:xfrm>
            <a:off x="1447800" y="-457200"/>
            <a:ext cx="1917655" cy="51525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13737" y="3733800"/>
            <a:ext cx="31726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Philipp Hauke</a:t>
            </a:r>
            <a:r>
              <a:rPr lang="en-US" dirty="0" smtClean="0"/>
              <a:t>, David Marcos, </a:t>
            </a:r>
          </a:p>
          <a:p>
            <a:r>
              <a:rPr lang="en-US" dirty="0" smtClean="0"/>
              <a:t>Marcello </a:t>
            </a:r>
            <a:r>
              <a:rPr lang="en-US" dirty="0" err="1" smtClean="0"/>
              <a:t>Dalmonte</a:t>
            </a:r>
            <a:r>
              <a:rPr lang="en-US" dirty="0" smtClean="0"/>
              <a:t>, Peter </a:t>
            </a:r>
            <a:r>
              <a:rPr lang="en-US" dirty="0" err="1" smtClean="0"/>
              <a:t>Zoller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IQOQI, Innsbruck)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6248400"/>
            <a:ext cx="2370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Brighton, 18.12.2013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317581" y="4724400"/>
            <a:ext cx="3219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Phys. Rev. X 3, 041018 (2013)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1" y="5449669"/>
            <a:ext cx="7209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Experimental input:</a:t>
            </a:r>
          </a:p>
          <a:p>
            <a:r>
              <a:rPr lang="en-US" dirty="0" smtClean="0"/>
              <a:t>Christian </a:t>
            </a:r>
            <a:r>
              <a:rPr lang="en-US" dirty="0" err="1" smtClean="0"/>
              <a:t>Roos</a:t>
            </a:r>
            <a:r>
              <a:rPr lang="en-US" dirty="0" smtClean="0"/>
              <a:t>, Ben Lanyon, Christian </a:t>
            </a:r>
            <a:r>
              <a:rPr lang="en-US" dirty="0" err="1" smtClean="0"/>
              <a:t>Hempel</a:t>
            </a:r>
            <a:r>
              <a:rPr lang="en-US" dirty="0" smtClean="0"/>
              <a:t>, René </a:t>
            </a:r>
            <a:r>
              <a:rPr lang="en-US" dirty="0" err="1" smtClean="0"/>
              <a:t>Gerritsma</a:t>
            </a:r>
            <a:r>
              <a:rPr lang="en-US" dirty="0" smtClean="0"/>
              <a:t>, Rainer Blatt</a:t>
            </a:r>
            <a:endParaRPr lang="en-US" dirty="0"/>
          </a:p>
        </p:txBody>
      </p:sp>
      <p:sp>
        <p:nvSpPr>
          <p:cNvPr id="157" name="Rectangle 156"/>
          <p:cNvSpPr/>
          <p:nvPr/>
        </p:nvSpPr>
        <p:spPr>
          <a:xfrm>
            <a:off x="5181600" y="1985990"/>
            <a:ext cx="1504338" cy="1290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/>
              <a:t>with </a:t>
            </a:r>
            <a:endParaRPr lang="en-US" sz="3200" dirty="0" smtClean="0"/>
          </a:p>
          <a:p>
            <a:pPr>
              <a:lnSpc>
                <a:spcPct val="80000"/>
              </a:lnSpc>
            </a:pPr>
            <a:r>
              <a:rPr lang="en-US" sz="3200" dirty="0" smtClean="0"/>
              <a:t>trapped </a:t>
            </a:r>
          </a:p>
          <a:p>
            <a:pPr>
              <a:lnSpc>
                <a:spcPct val="80000"/>
              </a:lnSpc>
            </a:pPr>
            <a:r>
              <a:rPr lang="en-US" sz="3200" dirty="0" smtClean="0"/>
              <a:t>ions</a:t>
            </a:r>
            <a:endParaRPr lang="en-US" sz="3200" dirty="0"/>
          </a:p>
        </p:txBody>
      </p:sp>
      <p:sp>
        <p:nvSpPr>
          <p:cNvPr id="158" name="Rectangle 157"/>
          <p:cNvSpPr/>
          <p:nvPr/>
        </p:nvSpPr>
        <p:spPr>
          <a:xfrm>
            <a:off x="3886200" y="162580"/>
            <a:ext cx="3179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Quantum simulation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2806700" y="10541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1" y="333375"/>
            <a:ext cx="4114799" cy="1470025"/>
          </a:xfrm>
        </p:spPr>
        <p:txBody>
          <a:bodyPr>
            <a:normAutofit fontScale="90000"/>
          </a:bodyPr>
          <a:lstStyle/>
          <a:p>
            <a:pPr algn="l">
              <a:lnSpc>
                <a:spcPct val="80000"/>
              </a:lnSpc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        of a </a:t>
            </a:r>
            <a:r>
              <a:rPr lang="en-US" dirty="0" smtClean="0"/>
              <a:t>1D </a:t>
            </a:r>
            <a:r>
              <a:rPr lang="en-US" dirty="0" smtClean="0"/>
              <a:t>lattice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gauge </a:t>
            </a:r>
            <a:r>
              <a:rPr lang="en-US" dirty="0" smtClean="0"/>
              <a:t>theory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628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/>
              <a:t>Gauge theories describe </a:t>
            </a:r>
            <a:br>
              <a:rPr lang="en-US" sz="3200" dirty="0" smtClean="0"/>
            </a:br>
            <a:r>
              <a:rPr lang="en-US" sz="3200" dirty="0" smtClean="0"/>
              <a:t>fundamental aspects of Nature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1676400"/>
            <a:ext cx="8386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QCD</a:t>
            </a:r>
            <a:endParaRPr lang="en-US" sz="2800" dirty="0"/>
          </a:p>
        </p:txBody>
      </p:sp>
      <p:pic>
        <p:nvPicPr>
          <p:cNvPr id="12" name="Picture 11" descr="QG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0" y="2209800"/>
            <a:ext cx="5161550" cy="28749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600" y="3465945"/>
            <a:ext cx="3556000" cy="3163455"/>
          </a:xfrm>
          <a:prstGeom prst="rect">
            <a:avLst/>
          </a:prstGeom>
        </p:spPr>
      </p:pic>
      <p:pic>
        <p:nvPicPr>
          <p:cNvPr id="42" name="Picture 41" descr="QGPT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5" t="45058" r="69490" b="42573"/>
          <a:stretch/>
        </p:blipFill>
        <p:spPr>
          <a:xfrm>
            <a:off x="762000" y="4432300"/>
            <a:ext cx="368300" cy="355600"/>
          </a:xfrm>
          <a:prstGeom prst="ellipse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37850" y="2895600"/>
            <a:ext cx="1844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Spin liquids</a:t>
            </a:r>
            <a:endParaRPr lang="en-US" sz="2800" dirty="0"/>
          </a:p>
        </p:txBody>
      </p:sp>
      <p:sp>
        <p:nvSpPr>
          <p:cNvPr id="6" name="Snip Single Corner Rectangle 5"/>
          <p:cNvSpPr/>
          <p:nvPr/>
        </p:nvSpPr>
        <p:spPr>
          <a:xfrm rot="10800000">
            <a:off x="749300" y="2273300"/>
            <a:ext cx="4457700" cy="2556000"/>
          </a:xfrm>
          <a:prstGeom prst="snip1Rect">
            <a:avLst>
              <a:gd name="adj" fmla="val 20587"/>
            </a:avLst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62000"/>
                </a:schemeClr>
              </a:gs>
              <a:gs pos="100000">
                <a:srgbClr val="FFFFFF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3733800" y="2590800"/>
            <a:ext cx="1212865" cy="685800"/>
            <a:chOff x="6261440" y="1333689"/>
            <a:chExt cx="7705195" cy="4356813"/>
          </a:xfrm>
        </p:grpSpPr>
        <p:grpSp>
          <p:nvGrpSpPr>
            <p:cNvPr id="20" name="Group 19"/>
            <p:cNvGrpSpPr/>
            <p:nvPr/>
          </p:nvGrpSpPr>
          <p:grpSpPr>
            <a:xfrm>
              <a:off x="7779278" y="2770845"/>
              <a:ext cx="4935898" cy="1442157"/>
              <a:chOff x="-3318078" y="2623126"/>
              <a:chExt cx="4935898" cy="1442157"/>
            </a:xfrm>
          </p:grpSpPr>
          <p:sp>
            <p:nvSpPr>
              <p:cNvPr id="21" name="Oval 20"/>
              <p:cNvSpPr/>
              <p:nvPr/>
            </p:nvSpPr>
            <p:spPr>
              <a:xfrm rot="20656883">
                <a:off x="-1688536" y="3393363"/>
                <a:ext cx="216024" cy="216024"/>
              </a:xfrm>
              <a:prstGeom prst="ellipse">
                <a:avLst/>
              </a:prstGeom>
              <a:gradFill>
                <a:gsLst>
                  <a:gs pos="0">
                    <a:srgbClr val="FF0000"/>
                  </a:gs>
                  <a:gs pos="22000">
                    <a:srgbClr val="FF0000"/>
                  </a:gs>
                  <a:gs pos="83000">
                    <a:srgbClr val="FF9933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glow rad="88900">
                  <a:srgbClr val="FFC000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Times New Roman" pitchFamily="18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 rot="20656883">
                <a:off x="-2390238" y="3607214"/>
                <a:ext cx="216024" cy="216024"/>
              </a:xfrm>
              <a:prstGeom prst="ellipse">
                <a:avLst/>
              </a:prstGeom>
              <a:gradFill>
                <a:gsLst>
                  <a:gs pos="0">
                    <a:srgbClr val="FF0000"/>
                  </a:gs>
                  <a:gs pos="22000">
                    <a:srgbClr val="FF0000"/>
                  </a:gs>
                  <a:gs pos="83000">
                    <a:srgbClr val="FF9933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glow rad="88900">
                  <a:srgbClr val="FFC000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Times New Roman" pitchFamily="18" charset="0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 rot="20656883">
                <a:off x="-1009733" y="3215139"/>
                <a:ext cx="216024" cy="216024"/>
              </a:xfrm>
              <a:prstGeom prst="ellipse">
                <a:avLst/>
              </a:prstGeom>
              <a:gradFill>
                <a:gsLst>
                  <a:gs pos="0">
                    <a:srgbClr val="FF0000"/>
                  </a:gs>
                  <a:gs pos="22000">
                    <a:srgbClr val="FF0000"/>
                  </a:gs>
                  <a:gs pos="83000">
                    <a:srgbClr val="FF9933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glow rad="88900">
                  <a:srgbClr val="FFC000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Times New Roman" pitchFamily="18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 rot="20656883">
                <a:off x="-316947" y="3077256"/>
                <a:ext cx="216024" cy="216024"/>
              </a:xfrm>
              <a:prstGeom prst="ellipse">
                <a:avLst/>
              </a:prstGeom>
              <a:gradFill>
                <a:gsLst>
                  <a:gs pos="0">
                    <a:srgbClr val="FF0000"/>
                  </a:gs>
                  <a:gs pos="22000">
                    <a:srgbClr val="FF0000"/>
                  </a:gs>
                  <a:gs pos="83000">
                    <a:srgbClr val="FF9933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glow rad="88900">
                  <a:srgbClr val="FFC000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Times New Roman" pitchFamily="18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 rot="20656883">
                <a:off x="489870" y="2839188"/>
                <a:ext cx="216024" cy="216024"/>
              </a:xfrm>
              <a:prstGeom prst="ellipse">
                <a:avLst/>
              </a:prstGeom>
              <a:gradFill>
                <a:gsLst>
                  <a:gs pos="0">
                    <a:srgbClr val="FF0000"/>
                  </a:gs>
                  <a:gs pos="22000">
                    <a:srgbClr val="FF0000"/>
                  </a:gs>
                  <a:gs pos="83000">
                    <a:srgbClr val="FF9933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glow rad="88900">
                  <a:srgbClr val="FFC000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Times New Roman" pitchFamily="18" charset="0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 rot="20656883">
                <a:off x="1401796" y="2623126"/>
                <a:ext cx="216024" cy="216024"/>
              </a:xfrm>
              <a:prstGeom prst="ellipse">
                <a:avLst/>
              </a:prstGeom>
              <a:gradFill>
                <a:gsLst>
                  <a:gs pos="0">
                    <a:srgbClr val="FF0000"/>
                  </a:gs>
                  <a:gs pos="22000">
                    <a:srgbClr val="FF0000"/>
                  </a:gs>
                  <a:gs pos="83000">
                    <a:srgbClr val="FF9933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glow rad="88900">
                  <a:srgbClr val="FFC000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Times New Roman" pitchFamily="18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 rot="20656883">
                <a:off x="-3318078" y="3849259"/>
                <a:ext cx="216024" cy="216024"/>
              </a:xfrm>
              <a:prstGeom prst="ellipse">
                <a:avLst/>
              </a:prstGeom>
              <a:gradFill>
                <a:gsLst>
                  <a:gs pos="0">
                    <a:srgbClr val="FF0000"/>
                  </a:gs>
                  <a:gs pos="22000">
                    <a:srgbClr val="FF0000"/>
                  </a:gs>
                  <a:gs pos="83000">
                    <a:srgbClr val="FF9933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glow rad="88900">
                  <a:srgbClr val="FFC000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Times New Roman" pitchFamily="18" charset="0"/>
                </a:endParaRPr>
              </a:p>
            </p:txBody>
          </p:sp>
        </p:grpSp>
        <p:sp>
          <p:nvSpPr>
            <p:cNvPr id="28" name="Can 27"/>
            <p:cNvSpPr/>
            <p:nvPr/>
          </p:nvSpPr>
          <p:spPr>
            <a:xfrm rot="15236995">
              <a:off x="10626510" y="1143447"/>
              <a:ext cx="742642" cy="1123125"/>
            </a:xfrm>
            <a:prstGeom prst="can">
              <a:avLst>
                <a:gd name="adj" fmla="val 59966"/>
              </a:avLst>
            </a:prstGeom>
            <a:solidFill>
              <a:srgbClr val="0070C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29" name="Can 28"/>
            <p:cNvSpPr/>
            <p:nvPr/>
          </p:nvSpPr>
          <p:spPr>
            <a:xfrm rot="15236995">
              <a:off x="10657490" y="3533486"/>
              <a:ext cx="742642" cy="1123125"/>
            </a:xfrm>
            <a:prstGeom prst="can">
              <a:avLst>
                <a:gd name="adj" fmla="val 59966"/>
              </a:avLst>
            </a:prstGeom>
            <a:gradFill>
              <a:gsLst>
                <a:gs pos="0">
                  <a:srgbClr val="0070C0">
                    <a:lumMod val="5000"/>
                  </a:srgbClr>
                </a:gs>
                <a:gs pos="40000">
                  <a:srgbClr val="0070C0"/>
                </a:gs>
                <a:gs pos="100000">
                  <a:srgbClr val="0070C0">
                    <a:lumMod val="100000"/>
                  </a:srgbClr>
                </a:gs>
              </a:gsLst>
              <a:lin ang="0" scaled="1"/>
            </a:gra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0" name="Can 29"/>
            <p:cNvSpPr/>
            <p:nvPr/>
          </p:nvSpPr>
          <p:spPr>
            <a:xfrm rot="15236995">
              <a:off x="13033752" y="1143447"/>
              <a:ext cx="742642" cy="1123125"/>
            </a:xfrm>
            <a:prstGeom prst="can">
              <a:avLst>
                <a:gd name="adj" fmla="val 59966"/>
              </a:avLst>
            </a:prstGeom>
            <a:solidFill>
              <a:srgbClr val="0070C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1" name="Can 30"/>
            <p:cNvSpPr/>
            <p:nvPr/>
          </p:nvSpPr>
          <p:spPr>
            <a:xfrm rot="15236995">
              <a:off x="13033752" y="3533486"/>
              <a:ext cx="742642" cy="1123125"/>
            </a:xfrm>
            <a:prstGeom prst="can">
              <a:avLst>
                <a:gd name="adj" fmla="val 59966"/>
              </a:avLst>
            </a:prstGeom>
            <a:solidFill>
              <a:srgbClr val="0070C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 rot="15236995">
              <a:off x="8541762" y="474157"/>
              <a:ext cx="748558" cy="3685674"/>
            </a:xfrm>
            <a:prstGeom prst="can">
              <a:avLst>
                <a:gd name="adj" fmla="val 59966"/>
              </a:avLst>
            </a:prstGeom>
            <a:solidFill>
              <a:srgbClr val="B9CDE5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3" name="Can 32"/>
            <p:cNvSpPr/>
            <p:nvPr/>
          </p:nvSpPr>
          <p:spPr>
            <a:xfrm rot="15236995">
              <a:off x="8572742" y="2864196"/>
              <a:ext cx="748558" cy="3685674"/>
            </a:xfrm>
            <a:prstGeom prst="can">
              <a:avLst>
                <a:gd name="adj" fmla="val 59966"/>
              </a:avLst>
            </a:prstGeom>
            <a:solidFill>
              <a:srgbClr val="00206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4" name="Can 33"/>
            <p:cNvSpPr/>
            <p:nvPr/>
          </p:nvSpPr>
          <p:spPr>
            <a:xfrm rot="15236995">
              <a:off x="10949005" y="474156"/>
              <a:ext cx="748558" cy="3685675"/>
            </a:xfrm>
            <a:prstGeom prst="can">
              <a:avLst>
                <a:gd name="adj" fmla="val 59966"/>
              </a:avLst>
            </a:prstGeom>
            <a:solidFill>
              <a:srgbClr val="00206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5" name="Can 34"/>
            <p:cNvSpPr/>
            <p:nvPr/>
          </p:nvSpPr>
          <p:spPr>
            <a:xfrm rot="15236995">
              <a:off x="10949004" y="2864196"/>
              <a:ext cx="748558" cy="3685674"/>
            </a:xfrm>
            <a:prstGeom prst="can">
              <a:avLst>
                <a:gd name="adj" fmla="val 59966"/>
              </a:avLst>
            </a:prstGeom>
            <a:solidFill>
              <a:srgbClr val="B9CDE5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 rot="15236995">
              <a:off x="6451682" y="2367579"/>
              <a:ext cx="742642" cy="1123125"/>
            </a:xfrm>
            <a:prstGeom prst="can">
              <a:avLst>
                <a:gd name="adj" fmla="val 59966"/>
              </a:avLst>
            </a:prstGeom>
            <a:solidFill>
              <a:srgbClr val="0070C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7" name="Can 36"/>
            <p:cNvSpPr/>
            <p:nvPr/>
          </p:nvSpPr>
          <p:spPr>
            <a:xfrm rot="15236995">
              <a:off x="6482662" y="4757618"/>
              <a:ext cx="742642" cy="1123125"/>
            </a:xfrm>
            <a:prstGeom prst="can">
              <a:avLst>
                <a:gd name="adj" fmla="val 59966"/>
              </a:avLst>
            </a:prstGeom>
            <a:solidFill>
              <a:srgbClr val="0070C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8" name="Can 37"/>
            <p:cNvSpPr/>
            <p:nvPr/>
          </p:nvSpPr>
          <p:spPr>
            <a:xfrm rot="15236995">
              <a:off x="8858924" y="2367579"/>
              <a:ext cx="742642" cy="1123125"/>
            </a:xfrm>
            <a:prstGeom prst="can">
              <a:avLst>
                <a:gd name="adj" fmla="val 59966"/>
              </a:avLst>
            </a:prstGeom>
            <a:solidFill>
              <a:srgbClr val="0070C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  <p:sp>
          <p:nvSpPr>
            <p:cNvPr id="39" name="Can 38"/>
            <p:cNvSpPr/>
            <p:nvPr/>
          </p:nvSpPr>
          <p:spPr>
            <a:xfrm rot="15236995">
              <a:off x="8858924" y="4757618"/>
              <a:ext cx="742642" cy="1123125"/>
            </a:xfrm>
            <a:prstGeom prst="can">
              <a:avLst>
                <a:gd name="adj" fmla="val 59966"/>
              </a:avLst>
            </a:prstGeom>
            <a:solidFill>
              <a:srgbClr val="0070C0"/>
            </a:solidFill>
            <a:ln w="12700" cap="flat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Times New Roman" pitchFamily="18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356970" y="5616714"/>
            <a:ext cx="2300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Kitaev’s</a:t>
            </a:r>
            <a:r>
              <a:rPr lang="en-US" sz="2000" dirty="0" smtClean="0"/>
              <a:t> </a:t>
            </a:r>
            <a:r>
              <a:rPr lang="en-US" sz="2000" dirty="0" err="1" smtClean="0"/>
              <a:t>toric</a:t>
            </a:r>
            <a:r>
              <a:rPr lang="en-US" sz="2000" dirty="0" smtClean="0"/>
              <a:t> code </a:t>
            </a:r>
          </a:p>
          <a:p>
            <a:r>
              <a:rPr lang="en-US" sz="2000" dirty="0"/>
              <a:t>i</a:t>
            </a:r>
            <a:r>
              <a:rPr lang="en-US" sz="2000" dirty="0" smtClean="0"/>
              <a:t>s a       gauge theory</a:t>
            </a:r>
            <a:endParaRPr lang="en-US" sz="2000" dirty="0"/>
          </a:p>
        </p:txBody>
      </p:sp>
      <p:pic>
        <p:nvPicPr>
          <p:cNvPr id="41" name="Picture 4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291" y="6029343"/>
            <a:ext cx="283885" cy="244457"/>
          </a:xfrm>
          <a:prstGeom prst="rect">
            <a:avLst/>
          </a:prstGeom>
        </p:spPr>
      </p:pic>
      <p:pic>
        <p:nvPicPr>
          <p:cNvPr id="7" name="Picture 6" descr="ToricCodeLattic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638800"/>
            <a:ext cx="804725" cy="75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21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animBg="1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One dimensional quantum electrodynamics</a:t>
            </a:r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Trapped-ion implementation</a:t>
            </a:r>
          </a:p>
          <a:p>
            <a:pPr marL="457200" lvl="1" indent="0">
              <a:buNone/>
            </a:pPr>
            <a:r>
              <a:rPr lang="en-US" sz="2000" dirty="0" smtClean="0"/>
              <a:t>	Proposed scheme</a:t>
            </a:r>
          </a:p>
          <a:p>
            <a:pPr marL="457200" lvl="1" indent="0">
              <a:buNone/>
            </a:pPr>
            <a:r>
              <a:rPr lang="en-US" sz="2000" b="1" dirty="0"/>
              <a:t>	</a:t>
            </a:r>
            <a:r>
              <a:rPr lang="en-US" sz="2000" dirty="0" smtClean="0"/>
              <a:t>Numerical results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Protection of quantum gauge theory by classical noise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Conclusions</a:t>
            </a:r>
            <a:endParaRPr lang="en-US" sz="2800" dirty="0" smtClean="0"/>
          </a:p>
          <a:p>
            <a:pPr lvl="1"/>
            <a:endParaRPr lang="en-US" sz="2400" dirty="0"/>
          </a:p>
        </p:txBody>
      </p:sp>
      <p:pic>
        <p:nvPicPr>
          <p:cNvPr id="4" name="Picture 3" descr="fig3_dynamic_charge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5206" b="34110"/>
          <a:stretch/>
        </p:blipFill>
        <p:spPr>
          <a:xfrm>
            <a:off x="7086600" y="1676400"/>
            <a:ext cx="518516" cy="505953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359702" y="3048000"/>
            <a:ext cx="797432" cy="396810"/>
            <a:chOff x="1315157" y="2531716"/>
            <a:chExt cx="3028243" cy="1506884"/>
          </a:xfrm>
        </p:grpSpPr>
        <p:sp>
          <p:nvSpPr>
            <p:cNvPr id="6" name="Freeform 5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Down Arrow 15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" name="Down Arrow 16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9" name="Down Arrow 18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0" name="Down Arrow 19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21" name="Picture 20" descr="Nx6_micro_Gsquared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9882" r="3749" b="15858"/>
          <a:stretch/>
        </p:blipFill>
        <p:spPr>
          <a:xfrm>
            <a:off x="3352800" y="3505200"/>
            <a:ext cx="642552" cy="632743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7545344" y="4781594"/>
            <a:ext cx="667324" cy="463320"/>
            <a:chOff x="-457200" y="3408441"/>
            <a:chExt cx="3066333" cy="2833619"/>
          </a:xfrm>
        </p:grpSpPr>
        <p:sp>
          <p:nvSpPr>
            <p:cNvPr id="23" name="Rectangle 196"/>
            <p:cNvSpPr>
              <a:spLocks noChangeArrowheads="1"/>
            </p:cNvSpPr>
            <p:nvPr/>
          </p:nvSpPr>
          <p:spPr bwMode="auto">
            <a:xfrm>
              <a:off x="-457200" y="4235450"/>
              <a:ext cx="2586037" cy="163512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4" name="Rectangle 195"/>
            <p:cNvSpPr>
              <a:spLocks noChangeArrowheads="1"/>
            </p:cNvSpPr>
            <p:nvPr/>
          </p:nvSpPr>
          <p:spPr bwMode="auto">
            <a:xfrm>
              <a:off x="-457200" y="4117975"/>
              <a:ext cx="2586037" cy="165100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5" name="Rectangle 199"/>
            <p:cNvSpPr>
              <a:spLocks noChangeArrowheads="1"/>
            </p:cNvSpPr>
            <p:nvPr/>
          </p:nvSpPr>
          <p:spPr bwMode="auto">
            <a:xfrm>
              <a:off x="-457200" y="3789362"/>
              <a:ext cx="2586037" cy="163513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6" name="Rectangle 200"/>
            <p:cNvSpPr>
              <a:spLocks noChangeArrowheads="1"/>
            </p:cNvSpPr>
            <p:nvPr/>
          </p:nvSpPr>
          <p:spPr bwMode="auto">
            <a:xfrm>
              <a:off x="-457200" y="3908425"/>
              <a:ext cx="2586037" cy="163512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-457200" y="6126995"/>
              <a:ext cx="2586038" cy="10152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-457200" y="4017962"/>
              <a:ext cx="2586037" cy="16351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Curved Up Arrow 170"/>
            <p:cNvSpPr>
              <a:spLocks noChangeArrowheads="1"/>
            </p:cNvSpPr>
            <p:nvPr/>
          </p:nvSpPr>
          <p:spPr bwMode="auto">
            <a:xfrm rot="16200000">
              <a:off x="-367340" y="4746185"/>
              <a:ext cx="2421887" cy="569863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>
              <a:off x="2609133" y="3408441"/>
              <a:ext cx="0" cy="133969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 flipH="1">
              <a:off x="565150" y="4794250"/>
              <a:ext cx="1108075" cy="69215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 flipV="1">
              <a:off x="565150" y="4724400"/>
              <a:ext cx="1111250" cy="72072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29217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One dimensional quantum electrodynamics</a:t>
            </a:r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Trapped-ion implementation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	Proposed scheme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Numerical results</a:t>
            </a:r>
          </a:p>
          <a:p>
            <a:pPr lvl="1"/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Protection of quantum gauge theory by classical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noise</a:t>
            </a:r>
            <a:endParaRPr lang="en-US" sz="28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Conclusions</a:t>
            </a:r>
            <a:endParaRPr lang="en-US" sz="28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 descr="fig3_dynamic_charge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5206" b="34110"/>
          <a:stretch/>
        </p:blipFill>
        <p:spPr>
          <a:xfrm>
            <a:off x="7086600" y="1676400"/>
            <a:ext cx="518516" cy="505953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359702" y="3048000"/>
            <a:ext cx="797432" cy="396810"/>
            <a:chOff x="1315157" y="2531716"/>
            <a:chExt cx="3028243" cy="1506884"/>
          </a:xfrm>
        </p:grpSpPr>
        <p:sp>
          <p:nvSpPr>
            <p:cNvPr id="6" name="Freeform 5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Down Arrow 15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" name="Down Arrow 16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9" name="Down Arrow 18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0" name="Down Arrow 19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21" name="Picture 20" descr="Nx6_micro_Gsquared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9882" r="3749" b="15858"/>
          <a:stretch/>
        </p:blipFill>
        <p:spPr>
          <a:xfrm>
            <a:off x="3352800" y="3505200"/>
            <a:ext cx="642552" cy="632743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7545344" y="4781594"/>
            <a:ext cx="667324" cy="463320"/>
            <a:chOff x="7545344" y="4781594"/>
            <a:chExt cx="667324" cy="463320"/>
          </a:xfrm>
        </p:grpSpPr>
        <p:sp>
          <p:nvSpPr>
            <p:cNvPr id="23" name="Rectangle 196"/>
            <p:cNvSpPr>
              <a:spLocks noChangeArrowheads="1"/>
            </p:cNvSpPr>
            <p:nvPr/>
          </p:nvSpPr>
          <p:spPr bwMode="auto">
            <a:xfrm>
              <a:off x="7545344" y="4916817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4" name="Rectangle 195"/>
            <p:cNvSpPr>
              <a:spLocks noChangeArrowheads="1"/>
            </p:cNvSpPr>
            <p:nvPr/>
          </p:nvSpPr>
          <p:spPr bwMode="auto">
            <a:xfrm>
              <a:off x="7545344" y="4897609"/>
              <a:ext cx="562798" cy="26995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5" name="Rectangle 199"/>
            <p:cNvSpPr>
              <a:spLocks noChangeArrowheads="1"/>
            </p:cNvSpPr>
            <p:nvPr/>
          </p:nvSpPr>
          <p:spPr bwMode="auto">
            <a:xfrm>
              <a:off x="7545344" y="4843878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6" name="Rectangle 200"/>
            <p:cNvSpPr>
              <a:spLocks noChangeArrowheads="1"/>
            </p:cNvSpPr>
            <p:nvPr/>
          </p:nvSpPr>
          <p:spPr bwMode="auto">
            <a:xfrm>
              <a:off x="7545344" y="4863345"/>
              <a:ext cx="562798" cy="26736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7545344" y="5226100"/>
              <a:ext cx="562798" cy="16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545344" y="4881256"/>
              <a:ext cx="562798" cy="267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Curved Up Arrow 170"/>
            <p:cNvSpPr>
              <a:spLocks noChangeArrowheads="1"/>
            </p:cNvSpPr>
            <p:nvPr/>
          </p:nvSpPr>
          <p:spPr bwMode="auto">
            <a:xfrm rot="16200000">
              <a:off x="7630438" y="4984905"/>
              <a:ext cx="395998" cy="124019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chemeClr val="bg1">
                <a:lumMod val="50000"/>
              </a:schemeClr>
            </a:solidFill>
            <a:ln w="9525">
              <a:solidFill>
                <a:srgbClr val="7F7F7F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>
              <a:off x="8212668" y="4781594"/>
              <a:ext cx="0" cy="2190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 flipH="1">
              <a:off x="7767837" y="5008185"/>
              <a:ext cx="241150" cy="11317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 flipV="1">
              <a:off x="7767837" y="4996764"/>
              <a:ext cx="241841" cy="1178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0898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Gauge theory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5217519" cy="4962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Physical states obey a local symmetry.</a:t>
            </a:r>
          </a:p>
          <a:p>
            <a:endParaRPr lang="en-US" sz="1050" dirty="0" smtClean="0"/>
          </a:p>
          <a:p>
            <a:r>
              <a:rPr lang="en-US" sz="2200" dirty="0" smtClean="0"/>
              <a:t>E.g.:	Gauss’ law</a:t>
            </a:r>
          </a:p>
          <a:p>
            <a:endParaRPr lang="en-US" sz="2000" dirty="0" smtClean="0"/>
          </a:p>
          <a:p>
            <a:endParaRPr lang="en-US" sz="800" dirty="0"/>
          </a:p>
          <a:p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/>
              <a:t>In quantum mechanics, the gauge field      </a:t>
            </a:r>
          </a:p>
          <a:p>
            <a:r>
              <a:rPr lang="en-US" sz="2200" dirty="0"/>
              <a:t>acquires its own dynamics.  </a:t>
            </a:r>
          </a:p>
          <a:p>
            <a:endParaRPr lang="en-US" sz="2200" dirty="0" smtClean="0"/>
          </a:p>
          <a:p>
            <a:endParaRPr lang="en-US" sz="2200" dirty="0"/>
          </a:p>
          <a:p>
            <a:r>
              <a:rPr lang="en-US" sz="2200" dirty="0" smtClean="0"/>
              <a:t>This symmetry couples kinetic terms to field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808" y="2209800"/>
            <a:ext cx="1283792" cy="286251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00" y="3642608"/>
            <a:ext cx="225532" cy="216856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453" y="5312745"/>
            <a:ext cx="3587995" cy="630855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676400"/>
            <a:ext cx="3263900" cy="9779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2819400"/>
            <a:ext cx="1830271" cy="294925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3168817"/>
            <a:ext cx="1760877" cy="6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46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97" y="4874405"/>
            <a:ext cx="1253826" cy="346971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737" y="5293895"/>
            <a:ext cx="4537863" cy="5735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143000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800" dirty="0" smtClean="0"/>
              <a:t>To make amenable to computation </a:t>
            </a:r>
            <a:br>
              <a:rPr lang="en-US" sz="2800" dirty="0" smtClean="0"/>
            </a:br>
            <a:r>
              <a:rPr lang="en-US" sz="2800" dirty="0" smtClean="0"/>
              <a:t>gauge theory		  lattice gauge theory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4755932"/>
            <a:ext cx="12953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Gauss’ law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9" y="4946674"/>
            <a:ext cx="1167084" cy="260228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914400"/>
            <a:ext cx="381000" cy="230909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4919809"/>
            <a:ext cx="381000" cy="230909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03" y="3048000"/>
            <a:ext cx="2097596" cy="583542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3252795"/>
            <a:ext cx="381000" cy="230909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3148626"/>
            <a:ext cx="1987196" cy="622971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6627450" y="1989275"/>
            <a:ext cx="1861293" cy="179"/>
          </a:xfrm>
          <a:prstGeom prst="line">
            <a:avLst/>
          </a:prstGeom>
          <a:ln w="82550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8314471" y="1828800"/>
            <a:ext cx="307324" cy="309508"/>
          </a:xfrm>
          <a:prstGeom prst="ellipse">
            <a:avLst/>
          </a:prstGeom>
          <a:gradFill>
            <a:gsLst>
              <a:gs pos="0">
                <a:schemeClr val="accent5"/>
              </a:gs>
              <a:gs pos="66000">
                <a:schemeClr val="accent5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042795" y="1842868"/>
            <a:ext cx="1060968" cy="281371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66000">
                <a:schemeClr val="tx2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829511" y="1989275"/>
            <a:ext cx="1861293" cy="179"/>
          </a:xfrm>
          <a:prstGeom prst="line">
            <a:avLst/>
          </a:prstGeom>
          <a:ln w="82550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6516532" y="1828800"/>
            <a:ext cx="307324" cy="309508"/>
          </a:xfrm>
          <a:prstGeom prst="ellipse">
            <a:avLst/>
          </a:prstGeom>
          <a:gradFill>
            <a:gsLst>
              <a:gs pos="0">
                <a:schemeClr val="accent5"/>
              </a:gs>
              <a:gs pos="66000">
                <a:schemeClr val="accent5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724400" y="1828800"/>
            <a:ext cx="307324" cy="309508"/>
          </a:xfrm>
          <a:prstGeom prst="ellipse">
            <a:avLst/>
          </a:prstGeom>
          <a:gradFill>
            <a:gsLst>
              <a:gs pos="0">
                <a:schemeClr val="accent5"/>
              </a:gs>
              <a:gs pos="66000">
                <a:schemeClr val="accent5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5244856" y="1842868"/>
            <a:ext cx="1060968" cy="281371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66000">
                <a:schemeClr val="tx2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pic>
        <p:nvPicPr>
          <p:cNvPr id="33" name="Picture 32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233" y="2165214"/>
            <a:ext cx="229403" cy="301090"/>
          </a:xfrm>
          <a:prstGeom prst="rect">
            <a:avLst/>
          </a:prstGeom>
        </p:spPr>
      </p:pic>
      <p:pic>
        <p:nvPicPr>
          <p:cNvPr id="34" name="Picture 33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456" y="2165214"/>
            <a:ext cx="480311" cy="301090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178" y="2166720"/>
            <a:ext cx="480311" cy="315428"/>
          </a:xfrm>
          <a:prstGeom prst="rect">
            <a:avLst/>
          </a:prstGeom>
        </p:spPr>
      </p:pic>
      <p:pic>
        <p:nvPicPr>
          <p:cNvPr id="36" name="Picture 35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07" y="2310531"/>
            <a:ext cx="609350" cy="322596"/>
          </a:xfrm>
          <a:prstGeom prst="rect">
            <a:avLst/>
          </a:prstGeom>
        </p:spPr>
      </p:pic>
      <p:pic>
        <p:nvPicPr>
          <p:cNvPr id="37" name="Picture 36" descr="latex-image-1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591" y="2319873"/>
            <a:ext cx="630855" cy="322596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4279900" y="1219200"/>
            <a:ext cx="2871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K. Wilson, Phys. Rev. D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1974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3199" y="3657600"/>
            <a:ext cx="1828801" cy="847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95959"/>
                </a:solidFill>
              </a:rPr>
              <a:t>Bermudez, </a:t>
            </a:r>
            <a:r>
              <a:rPr lang="en-US" sz="1600" dirty="0" err="1" smtClean="0">
                <a:solidFill>
                  <a:srgbClr val="595959"/>
                </a:solidFill>
              </a:rPr>
              <a:t>Schaetz</a:t>
            </a:r>
            <a:r>
              <a:rPr lang="en-US" sz="1600" dirty="0" smtClean="0">
                <a:solidFill>
                  <a:srgbClr val="595959"/>
                </a:solidFill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>
                <a:solidFill>
                  <a:srgbClr val="595959"/>
                </a:solidFill>
              </a:rPr>
              <a:t>Porras</a:t>
            </a:r>
            <a:r>
              <a:rPr lang="en-US" sz="1600" dirty="0" smtClean="0">
                <a:solidFill>
                  <a:srgbClr val="595959"/>
                </a:solidFill>
              </a:rPr>
              <a:t>, 2011,2012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595959"/>
                </a:solidFill>
              </a:rPr>
              <a:t>Shi, </a:t>
            </a:r>
            <a:r>
              <a:rPr lang="en-US" sz="1600" dirty="0" err="1" smtClean="0">
                <a:solidFill>
                  <a:srgbClr val="595959"/>
                </a:solidFill>
              </a:rPr>
              <a:t>Cirac</a:t>
            </a:r>
            <a:r>
              <a:rPr lang="en-US" sz="1600" dirty="0" smtClean="0">
                <a:solidFill>
                  <a:srgbClr val="595959"/>
                </a:solidFill>
              </a:rPr>
              <a:t> 2012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876800" y="3657600"/>
            <a:ext cx="3581400" cy="831588"/>
            <a:chOff x="4876800" y="3657600"/>
            <a:chExt cx="3581400" cy="831588"/>
          </a:xfrm>
        </p:grpSpPr>
        <p:sp>
          <p:nvSpPr>
            <p:cNvPr id="38" name="TextBox 37"/>
            <p:cNvSpPr txBox="1"/>
            <p:nvPr/>
          </p:nvSpPr>
          <p:spPr>
            <a:xfrm>
              <a:off x="4876800" y="4081046"/>
              <a:ext cx="2133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static gauge field</a:t>
              </a:r>
              <a:endParaRPr lang="en-US" sz="1600" dirty="0"/>
            </a:p>
          </p:txBody>
        </p:sp>
        <p:pic>
          <p:nvPicPr>
            <p:cNvPr id="7" name="Picture 6" descr="latex-image-1.pdf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999" y="3763528"/>
              <a:ext cx="1512621" cy="351272"/>
            </a:xfrm>
            <a:prstGeom prst="rect">
              <a:avLst/>
            </a:prstGeom>
          </p:spPr>
        </p:pic>
        <p:sp>
          <p:nvSpPr>
            <p:cNvPr id="41" name="Left Bracket 40"/>
            <p:cNvSpPr/>
            <p:nvPr/>
          </p:nvSpPr>
          <p:spPr>
            <a:xfrm flipH="1">
              <a:off x="8305800" y="3657915"/>
              <a:ext cx="152400" cy="831273"/>
            </a:xfrm>
            <a:prstGeom prst="leftBracket">
              <a:avLst>
                <a:gd name="adj" fmla="val 71053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Left Bracket 41"/>
            <p:cNvSpPr/>
            <p:nvPr/>
          </p:nvSpPr>
          <p:spPr>
            <a:xfrm>
              <a:off x="4876800" y="3657600"/>
              <a:ext cx="152400" cy="831273"/>
            </a:xfrm>
            <a:prstGeom prst="leftBracket">
              <a:avLst>
                <a:gd name="adj" fmla="val 71053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0895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 animBg="1"/>
      <p:bldP spid="23" grpId="0" animBg="1"/>
      <p:bldP spid="31" grpId="0" animBg="1"/>
      <p:bldP spid="28" grpId="0" animBg="1"/>
      <p:bldP spid="29" grpId="0" animBg="1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To make it simpler, discretize also </a:t>
            </a:r>
            <a:br>
              <a:rPr lang="en-US" sz="2800" dirty="0" smtClean="0"/>
            </a:br>
            <a:r>
              <a:rPr lang="en-US" sz="2800" dirty="0" smtClean="0"/>
              <a:t>gauge field (quantum link model). </a:t>
            </a:r>
            <a:endParaRPr lang="en-US" sz="28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6627450" y="1828800"/>
            <a:ext cx="1994345" cy="309508"/>
            <a:chOff x="3268662" y="2777647"/>
            <a:chExt cx="3211913" cy="498467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3268662" y="3036094"/>
              <a:ext cx="2997632" cy="289"/>
            </a:xfrm>
            <a:prstGeom prst="line">
              <a:avLst/>
            </a:prstGeom>
            <a:ln w="82550">
              <a:solidFill>
                <a:schemeClr val="tx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5985626" y="2777647"/>
              <a:ext cx="494949" cy="498467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400">
                <a:cs typeface="Times New Roman" pitchFamily="18" charset="0"/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7042795" y="1842868"/>
            <a:ext cx="1060968" cy="281371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66000">
                <a:schemeClr val="tx2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829511" y="1828800"/>
            <a:ext cx="1994345" cy="309508"/>
            <a:chOff x="3268662" y="2777647"/>
            <a:chExt cx="3211913" cy="498467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3268662" y="3036094"/>
              <a:ext cx="2997632" cy="289"/>
            </a:xfrm>
            <a:prstGeom prst="line">
              <a:avLst/>
            </a:prstGeom>
            <a:ln w="82550">
              <a:solidFill>
                <a:schemeClr val="tx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5985626" y="2777647"/>
              <a:ext cx="494949" cy="498467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400">
                <a:cs typeface="Times New Roman" pitchFamily="18" charset="0"/>
              </a:endParaRPr>
            </a:p>
          </p:txBody>
        </p:sp>
      </p:grpSp>
      <p:sp>
        <p:nvSpPr>
          <p:cNvPr id="28" name="Oval 27"/>
          <p:cNvSpPr/>
          <p:nvPr/>
        </p:nvSpPr>
        <p:spPr>
          <a:xfrm>
            <a:off x="4724400" y="1828800"/>
            <a:ext cx="307324" cy="30950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5244856" y="1842868"/>
            <a:ext cx="1060968" cy="281371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66000">
                <a:schemeClr val="tx2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pic>
        <p:nvPicPr>
          <p:cNvPr id="36" name="Picture 3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962400"/>
            <a:ext cx="811045" cy="429376"/>
          </a:xfrm>
          <a:prstGeom prst="rect">
            <a:avLst/>
          </a:prstGeom>
        </p:spPr>
      </p:pic>
      <p:pic>
        <p:nvPicPr>
          <p:cNvPr id="38" name="Picture 3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33" y="4052503"/>
            <a:ext cx="346364" cy="209917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75" y="3983926"/>
            <a:ext cx="801503" cy="46754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206" y="4800600"/>
            <a:ext cx="839669" cy="429376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710" y="4768969"/>
            <a:ext cx="1164086" cy="458002"/>
          </a:xfrm>
          <a:prstGeom prst="rect">
            <a:avLst/>
          </a:prstGeom>
        </p:spPr>
      </p:pic>
      <p:pic>
        <p:nvPicPr>
          <p:cNvPr id="39" name="Picture 3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33" y="4873769"/>
            <a:ext cx="346364" cy="209917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722030"/>
            <a:ext cx="1521941" cy="402170"/>
          </a:xfrm>
          <a:prstGeom prst="rect">
            <a:avLst/>
          </a:prstGeom>
        </p:spPr>
      </p:pic>
      <p:cxnSp>
        <p:nvCxnSpPr>
          <p:cNvPr id="51" name="Straight Connector 50"/>
          <p:cNvCxnSpPr/>
          <p:nvPr/>
        </p:nvCxnSpPr>
        <p:spPr>
          <a:xfrm flipH="1">
            <a:off x="7374658" y="1981716"/>
            <a:ext cx="129038" cy="7484"/>
          </a:xfrm>
          <a:prstGeom prst="line">
            <a:avLst/>
          </a:prstGeom>
          <a:ln w="190500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5658523" y="1981716"/>
            <a:ext cx="157712" cy="0"/>
          </a:xfrm>
          <a:prstGeom prst="line">
            <a:avLst/>
          </a:prstGeom>
          <a:ln w="190500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>
            <a:spLocks noChangeAspect="1"/>
          </p:cNvSpPr>
          <p:nvPr/>
        </p:nvSpPr>
        <p:spPr>
          <a:xfrm>
            <a:off x="4686300" y="1790700"/>
            <a:ext cx="371863" cy="374505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7200" y="1362873"/>
            <a:ext cx="4572000" cy="15604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595959"/>
                </a:solidFill>
              </a:rPr>
              <a:t>Kogut</a:t>
            </a:r>
            <a:r>
              <a:rPr lang="en-US" dirty="0">
                <a:solidFill>
                  <a:srgbClr val="595959"/>
                </a:solidFill>
              </a:rPr>
              <a:t> </a:t>
            </a:r>
            <a:r>
              <a:rPr lang="en-US" dirty="0" smtClean="0">
                <a:solidFill>
                  <a:srgbClr val="595959"/>
                </a:solidFill>
              </a:rPr>
              <a:t>1979,</a:t>
            </a:r>
            <a:r>
              <a:rPr lang="en-US" dirty="0" smtClean="0">
                <a:solidFill>
                  <a:srgbClr val="595959"/>
                </a:solidFill>
              </a:rPr>
              <a:t>Horn </a:t>
            </a:r>
            <a:r>
              <a:rPr lang="en-US" dirty="0">
                <a:solidFill>
                  <a:srgbClr val="595959"/>
                </a:solidFill>
              </a:rPr>
              <a:t>1981, </a:t>
            </a:r>
            <a:endParaRPr lang="en-US" dirty="0" smtClean="0">
              <a:solidFill>
                <a:srgbClr val="595959"/>
              </a:solidFill>
            </a:endParaRPr>
          </a:p>
          <a:p>
            <a:r>
              <a:rPr lang="en-US" dirty="0" smtClean="0">
                <a:solidFill>
                  <a:srgbClr val="595959"/>
                </a:solidFill>
              </a:rPr>
              <a:t>Orland</a:t>
            </a:r>
            <a:r>
              <a:rPr lang="en-US" dirty="0" smtClean="0">
                <a:solidFill>
                  <a:srgbClr val="595959"/>
                </a:solidFill>
              </a:rPr>
              <a:t>, </a:t>
            </a:r>
            <a:r>
              <a:rPr lang="en-US" dirty="0" err="1" smtClean="0">
                <a:solidFill>
                  <a:srgbClr val="595959"/>
                </a:solidFill>
              </a:rPr>
              <a:t>Rohrlich</a:t>
            </a:r>
            <a:r>
              <a:rPr lang="en-US" dirty="0" smtClean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1990, </a:t>
            </a:r>
            <a:endParaRPr lang="en-US" dirty="0" smtClean="0">
              <a:solidFill>
                <a:srgbClr val="595959"/>
              </a:solidFill>
            </a:endParaRPr>
          </a:p>
          <a:p>
            <a:r>
              <a:rPr lang="en-US" dirty="0" err="1" smtClean="0">
                <a:solidFill>
                  <a:srgbClr val="595959"/>
                </a:solidFill>
              </a:rPr>
              <a:t>Chandrasekharand</a:t>
            </a:r>
            <a:r>
              <a:rPr lang="en-US" dirty="0">
                <a:solidFill>
                  <a:srgbClr val="595959"/>
                </a:solidFill>
              </a:rPr>
              <a:t>,</a:t>
            </a:r>
            <a:r>
              <a:rPr lang="en-US" dirty="0" smtClean="0">
                <a:solidFill>
                  <a:srgbClr val="595959"/>
                </a:solidFill>
              </a:rPr>
              <a:t> Wiese </a:t>
            </a:r>
            <a:r>
              <a:rPr lang="en-US" dirty="0">
                <a:solidFill>
                  <a:srgbClr val="595959"/>
                </a:solidFill>
              </a:rPr>
              <a:t>1997, </a:t>
            </a:r>
            <a:endParaRPr lang="en-US" dirty="0" smtClean="0">
              <a:solidFill>
                <a:srgbClr val="595959"/>
              </a:solidFill>
            </a:endParaRPr>
          </a:p>
          <a:p>
            <a:pPr>
              <a:lnSpc>
                <a:spcPct val="130000"/>
              </a:lnSpc>
            </a:pPr>
            <a:r>
              <a:rPr lang="en-US" dirty="0" smtClean="0">
                <a:solidFill>
                  <a:srgbClr val="595959"/>
                </a:solidFill>
              </a:rPr>
              <a:t>Recent </a:t>
            </a:r>
            <a:r>
              <a:rPr lang="en-US" dirty="0" smtClean="0">
                <a:solidFill>
                  <a:srgbClr val="595959"/>
                </a:solidFill>
              </a:rPr>
              <a:t>Review: 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U.-J. Wiese 2013</a:t>
            </a:r>
            <a:endParaRPr lang="en-US" dirty="0">
              <a:solidFill>
                <a:srgbClr val="595959"/>
              </a:solidFill>
            </a:endParaRPr>
          </a:p>
        </p:txBody>
      </p: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1219200" y="3581400"/>
            <a:ext cx="3005050" cy="1811866"/>
            <a:chOff x="5760619" y="2300635"/>
            <a:chExt cx="5855992" cy="3530806"/>
          </a:xfrm>
        </p:grpSpPr>
        <p:sp>
          <p:nvSpPr>
            <p:cNvPr id="32" name="Rectangle 31"/>
            <p:cNvSpPr/>
            <p:nvPr/>
          </p:nvSpPr>
          <p:spPr>
            <a:xfrm>
              <a:off x="7403151" y="5676922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037219" y="2586590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222079" y="5109657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581885" y="3441724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224086" y="2870536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402930" y="3155487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224086" y="5109434"/>
              <a:ext cx="586540" cy="8141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581775" y="3440438"/>
              <a:ext cx="586540" cy="81415"/>
            </a:xfrm>
            <a:prstGeom prst="rect">
              <a:avLst/>
            </a:prstGeom>
            <a:solidFill>
              <a:srgbClr val="558ED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9866397" y="2300635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760619" y="3725388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686212" y="4982166"/>
              <a:ext cx="1633415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4</a:t>
              </a:r>
              <a:r>
                <a:rPr lang="en-US" sz="2000" i="1" baseline="30000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2</a:t>
              </a:r>
              <a:r>
                <a:rPr lang="en-US" sz="2000" i="1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S</a:t>
              </a:r>
              <a:r>
                <a:rPr lang="en-US" sz="2000" i="1" baseline="-25000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1/2</a:t>
              </a:r>
              <a:endParaRPr lang="en-US" sz="2000" i="1" dirty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686212" y="3051771"/>
              <a:ext cx="1930399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3</a:t>
              </a:r>
              <a:r>
                <a:rPr lang="en-US" sz="2000" i="1" baseline="30000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2</a:t>
              </a:r>
              <a:r>
                <a:rPr lang="en-US" sz="2000" i="1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D</a:t>
              </a:r>
              <a:r>
                <a:rPr lang="en-US" sz="2000" i="1" baseline="-25000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5/2</a:t>
              </a:r>
              <a:endParaRPr lang="en-US" sz="2000" i="1" dirty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6270891" y="2680541"/>
              <a:ext cx="1707662" cy="779700"/>
              <a:chOff x="1653272" y="1707213"/>
              <a:chExt cx="1707662" cy="779700"/>
            </a:xfrm>
          </p:grpSpPr>
          <p:sp>
            <p:nvSpPr>
              <p:cNvPr id="52" name="TextBox 51"/>
              <p:cNvSpPr txBox="1"/>
              <p:nvPr/>
            </p:nvSpPr>
            <p:spPr>
              <a:xfrm>
                <a:off x="1653272" y="1707213"/>
                <a:ext cx="1707662" cy="779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| </a:t>
                </a:r>
                <a:r>
                  <a:rPr lang="el-GR" sz="2000" i="1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  </a:t>
                </a:r>
                <a:r>
                  <a:rPr lang="en-US" sz="2000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&gt;</a:t>
                </a:r>
                <a:endParaRPr lang="en-US" sz="2000" i="1" dirty="0">
                  <a:solidFill>
                    <a:srgbClr val="558ED5"/>
                  </a:solidFill>
                  <a:latin typeface="Cambria Math"/>
                  <a:cs typeface="Cambria Math"/>
                </a:endParaRP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>
              <a:xfrm>
                <a:off x="2123497" y="1857780"/>
                <a:ext cx="0" cy="498820"/>
              </a:xfrm>
              <a:prstGeom prst="straightConnector1">
                <a:avLst/>
              </a:prstGeom>
              <a:ln w="34925" cmpd="sng">
                <a:solidFill>
                  <a:srgbClr val="558ED5"/>
                </a:solidFill>
                <a:headEnd type="arrow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/>
            <p:cNvGrpSpPr/>
            <p:nvPr/>
          </p:nvGrpSpPr>
          <p:grpSpPr>
            <a:xfrm>
              <a:off x="8003300" y="5051742"/>
              <a:ext cx="1484923" cy="779699"/>
              <a:chOff x="3385681" y="4107684"/>
              <a:chExt cx="1484923" cy="779699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3385681" y="4107684"/>
                <a:ext cx="1484923" cy="779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 Math"/>
                    <a:cs typeface="Cambria Math"/>
                  </a:rPr>
                  <a:t>|</a:t>
                </a:r>
                <a:r>
                  <a:rPr lang="el-GR" sz="2000" i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 Math"/>
                    <a:cs typeface="Cambria Math"/>
                  </a:rPr>
                  <a:t>  </a:t>
                </a:r>
                <a:r>
                  <a:rPr lang="en-US" sz="2000" i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 Math"/>
                    <a:cs typeface="Cambria Math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 Math"/>
                    <a:cs typeface="Cambria Math"/>
                  </a:rPr>
                  <a:t>&gt;</a:t>
                </a:r>
                <a:endParaRPr lang="en-US" sz="2000" i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mbria Math"/>
                  <a:cs typeface="Cambria Math"/>
                </a:endParaRPr>
              </a:p>
            </p:txBody>
          </p:sp>
          <p:cxnSp>
            <p:nvCxnSpPr>
              <p:cNvPr id="50" name="Straight Arrow Connector 49"/>
              <p:cNvCxnSpPr/>
              <p:nvPr/>
            </p:nvCxnSpPr>
            <p:spPr>
              <a:xfrm>
                <a:off x="3880655" y="4310343"/>
                <a:ext cx="0" cy="561231"/>
              </a:xfrm>
              <a:prstGeom prst="straightConnector1">
                <a:avLst/>
              </a:prstGeom>
              <a:ln w="34925" cmpd="sng">
                <a:solidFill>
                  <a:schemeClr val="tx2">
                    <a:lumMod val="60000"/>
                    <a:lumOff val="40000"/>
                  </a:schemeClr>
                </a:solidFill>
                <a:headEnd type="none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23849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0533 0.05 C 0.06424 0.06111 0.0809 0.06805 0.09826 0.06805 C 0.11788 0.06805 0.13385 0.06111 0.14479 0.05 L 0.19757 2.22222E-6 " pathEditMode="relative" rAng="0" ptsTypes="FffFF">
                                      <p:cBhvr>
                                        <p:cTn id="5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9" grpId="0" animBg="1"/>
      <p:bldP spid="55" grpId="0" animBg="1"/>
      <p:bldP spid="5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For trapped</a:t>
            </a:r>
            <a:r>
              <a:rPr lang="en-US" sz="2800" dirty="0"/>
              <a:t>-ion </a:t>
            </a:r>
            <a:r>
              <a:rPr lang="en-US" sz="2800" dirty="0" smtClean="0"/>
              <a:t>implementation:</a:t>
            </a:r>
            <a:br>
              <a:rPr lang="en-US" sz="2800" dirty="0" smtClean="0"/>
            </a:br>
            <a:r>
              <a:rPr lang="en-US" sz="2800" dirty="0" smtClean="0"/>
              <a:t>transform to spins (Jordan-Wigner)</a:t>
            </a:r>
            <a:endParaRPr lang="en-US" sz="28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6627450" y="1989275"/>
            <a:ext cx="1861293" cy="179"/>
          </a:xfrm>
          <a:prstGeom prst="line">
            <a:avLst/>
          </a:prstGeom>
          <a:ln w="82550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8314471" y="1828800"/>
            <a:ext cx="307324" cy="30950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829511" y="1989275"/>
            <a:ext cx="1861293" cy="179"/>
          </a:xfrm>
          <a:prstGeom prst="line">
            <a:avLst/>
          </a:prstGeom>
          <a:ln w="82550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6516532" y="1828800"/>
            <a:ext cx="307324" cy="30950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724400" y="1828800"/>
            <a:ext cx="307324" cy="30950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5673893" y="1981200"/>
            <a:ext cx="117307" cy="0"/>
          </a:xfrm>
          <a:prstGeom prst="line">
            <a:avLst/>
          </a:prstGeom>
          <a:ln w="190500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7437008" y="1975983"/>
            <a:ext cx="157712" cy="0"/>
          </a:xfrm>
          <a:prstGeom prst="line">
            <a:avLst/>
          </a:prstGeom>
          <a:ln w="190500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>
            <a:spLocks noChangeAspect="1"/>
          </p:cNvSpPr>
          <p:nvPr/>
        </p:nvSpPr>
        <p:spPr>
          <a:xfrm>
            <a:off x="6502400" y="1790700"/>
            <a:ext cx="371863" cy="374505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14400" y="2209800"/>
            <a:ext cx="6474445" cy="2037500"/>
            <a:chOff x="-533400" y="3598393"/>
            <a:chExt cx="6474445" cy="2037500"/>
          </a:xfrm>
        </p:grpSpPr>
        <p:pic>
          <p:nvPicPr>
            <p:cNvPr id="37" name="Picture 36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9344" y="4128909"/>
              <a:ext cx="314876" cy="190834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-533400" y="3598393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Dynamics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-533400" y="4621675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Gauss’ law</a:t>
              </a:r>
            </a:p>
          </p:txBody>
        </p:sp>
        <p:pic>
          <p:nvPicPr>
            <p:cNvPr id="5" name="Picture 4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79" y="5220988"/>
              <a:ext cx="1139842" cy="315428"/>
            </a:xfrm>
            <a:prstGeom prst="rect">
              <a:avLst/>
            </a:prstGeom>
          </p:spPr>
        </p:pic>
        <p:pic>
          <p:nvPicPr>
            <p:cNvPr id="9" name="Picture 8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293" y="4062234"/>
              <a:ext cx="1661863" cy="508335"/>
            </a:xfrm>
            <a:prstGeom prst="rect">
              <a:avLst/>
            </a:prstGeom>
          </p:spPr>
        </p:pic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338" y="4088327"/>
              <a:ext cx="1622760" cy="514852"/>
            </a:xfrm>
            <a:prstGeom prst="rect">
              <a:avLst/>
            </a:prstGeom>
          </p:spPr>
        </p:pic>
        <p:pic>
          <p:nvPicPr>
            <p:cNvPr id="26" name="Picture 25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0" y="5105400"/>
              <a:ext cx="4036045" cy="530493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914400" y="4699914"/>
            <a:ext cx="525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Spins can be represented by internal states.</a:t>
            </a:r>
          </a:p>
        </p:txBody>
      </p:sp>
      <p:sp>
        <p:nvSpPr>
          <p:cNvPr id="34" name="Down Arrow 33"/>
          <p:cNvSpPr>
            <a:spLocks noChangeAspect="1"/>
          </p:cNvSpPr>
          <p:nvPr/>
        </p:nvSpPr>
        <p:spPr>
          <a:xfrm rot="10800000">
            <a:off x="6551690" y="16002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5" name="Down Arrow 34"/>
          <p:cNvSpPr>
            <a:spLocks noChangeAspect="1"/>
          </p:cNvSpPr>
          <p:nvPr/>
        </p:nvSpPr>
        <p:spPr>
          <a:xfrm>
            <a:off x="4737100" y="17272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3" name="Down Arrow 22"/>
          <p:cNvSpPr>
            <a:spLocks noChangeAspect="1"/>
          </p:cNvSpPr>
          <p:nvPr/>
        </p:nvSpPr>
        <p:spPr>
          <a:xfrm>
            <a:off x="8343900" y="17399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6062750" y="4592949"/>
            <a:ext cx="3005050" cy="1807851"/>
            <a:chOff x="5760619" y="2300635"/>
            <a:chExt cx="5855992" cy="3522982"/>
          </a:xfrm>
        </p:grpSpPr>
        <p:sp>
          <p:nvSpPr>
            <p:cNvPr id="27" name="Rectangle 26"/>
            <p:cNvSpPr/>
            <p:nvPr/>
          </p:nvSpPr>
          <p:spPr>
            <a:xfrm>
              <a:off x="7403151" y="5676922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037219" y="2586590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222079" y="5109657"/>
              <a:ext cx="586540" cy="81415"/>
            </a:xfrm>
            <a:prstGeom prst="rect">
              <a:avLst/>
            </a:prstGeom>
            <a:solidFill>
              <a:srgbClr val="558ED5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581885" y="3441724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224086" y="2870536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402930" y="3155487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224086" y="5109434"/>
              <a:ext cx="586540" cy="81415"/>
            </a:xfrm>
            <a:prstGeom prst="rect">
              <a:avLst/>
            </a:prstGeom>
            <a:solidFill>
              <a:srgbClr val="558ED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581775" y="3440438"/>
              <a:ext cx="586540" cy="81415"/>
            </a:xfrm>
            <a:prstGeom prst="rect">
              <a:avLst/>
            </a:prstGeom>
            <a:solidFill>
              <a:srgbClr val="558ED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866397" y="2300635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760619" y="3725388"/>
              <a:ext cx="586540" cy="81415"/>
            </a:xfrm>
            <a:prstGeom prst="rect">
              <a:avLst/>
            </a:prstGeom>
            <a:pattFill prst="wdUpDiag">
              <a:fgClr>
                <a:schemeClr val="bg1">
                  <a:lumMod val="65000"/>
                </a:schemeClr>
              </a:fgClr>
              <a:bgClr>
                <a:prstClr val="white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9686212" y="4982166"/>
              <a:ext cx="1633415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4</a:t>
              </a:r>
              <a:r>
                <a:rPr lang="en-US" sz="2000" i="1" baseline="30000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2</a:t>
              </a:r>
              <a:r>
                <a:rPr lang="en-US" sz="2000" i="1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S</a:t>
              </a:r>
              <a:r>
                <a:rPr lang="en-US" sz="2000" i="1" baseline="-25000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1/2</a:t>
              </a:r>
              <a:endParaRPr lang="en-US" sz="2000" i="1" dirty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686212" y="3051771"/>
              <a:ext cx="1930399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3</a:t>
              </a:r>
              <a:r>
                <a:rPr lang="en-US" sz="2000" i="1" baseline="30000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2</a:t>
              </a:r>
              <a:r>
                <a:rPr lang="en-US" sz="2000" i="1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D</a:t>
              </a:r>
              <a:r>
                <a:rPr lang="en-US" sz="2000" i="1" baseline="-25000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cs typeface="Cambria Math"/>
                </a:rPr>
                <a:t>5/2</a:t>
              </a:r>
              <a:endParaRPr lang="en-US" sz="2000" i="1" dirty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6270891" y="2680541"/>
              <a:ext cx="1707662" cy="779700"/>
              <a:chOff x="1653272" y="1707213"/>
              <a:chExt cx="1707662" cy="779700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1653272" y="1707213"/>
                <a:ext cx="1707662" cy="779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| </a:t>
                </a:r>
                <a:r>
                  <a:rPr lang="el-GR" sz="2000" i="1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  </a:t>
                </a:r>
                <a:r>
                  <a:rPr lang="en-US" sz="2000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&gt;</a:t>
                </a:r>
                <a:endParaRPr lang="en-US" sz="2000" i="1" dirty="0">
                  <a:solidFill>
                    <a:srgbClr val="558ED5"/>
                  </a:solidFill>
                  <a:latin typeface="Cambria Math"/>
                  <a:cs typeface="Cambria Math"/>
                </a:endParaRPr>
              </a:p>
            </p:txBody>
          </p:sp>
          <p:cxnSp>
            <p:nvCxnSpPr>
              <p:cNvPr id="66" name="Straight Arrow Connector 65"/>
              <p:cNvCxnSpPr/>
              <p:nvPr/>
            </p:nvCxnSpPr>
            <p:spPr>
              <a:xfrm>
                <a:off x="2123497" y="1857780"/>
                <a:ext cx="0" cy="498820"/>
              </a:xfrm>
              <a:prstGeom prst="straightConnector1">
                <a:avLst/>
              </a:prstGeom>
              <a:ln w="34925" cmpd="sng">
                <a:solidFill>
                  <a:srgbClr val="558ED5"/>
                </a:solidFill>
                <a:headEnd type="arrow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/>
            <p:cNvGrpSpPr/>
            <p:nvPr/>
          </p:nvGrpSpPr>
          <p:grpSpPr>
            <a:xfrm>
              <a:off x="8003300" y="5043918"/>
              <a:ext cx="1484923" cy="779699"/>
              <a:chOff x="3385681" y="4099860"/>
              <a:chExt cx="1484923" cy="779699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3385681" y="4099860"/>
                <a:ext cx="1484923" cy="779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|</a:t>
                </a:r>
                <a:r>
                  <a:rPr lang="el-GR" sz="2000" i="1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  </a:t>
                </a:r>
                <a:r>
                  <a:rPr lang="en-US" sz="2000" i="1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 </a:t>
                </a:r>
                <a:r>
                  <a:rPr lang="en-US" sz="2000" dirty="0" smtClean="0">
                    <a:solidFill>
                      <a:srgbClr val="558ED5"/>
                    </a:solidFill>
                    <a:latin typeface="Cambria Math"/>
                    <a:cs typeface="Cambria Math"/>
                  </a:rPr>
                  <a:t>&gt;</a:t>
                </a:r>
                <a:endParaRPr lang="en-US" sz="2000" i="1" dirty="0">
                  <a:solidFill>
                    <a:srgbClr val="558ED5"/>
                  </a:solidFill>
                  <a:latin typeface="Cambria Math"/>
                  <a:cs typeface="Cambria Math"/>
                </a:endParaRPr>
              </a:p>
            </p:txBody>
          </p:sp>
          <p:cxnSp>
            <p:nvCxnSpPr>
              <p:cNvPr id="70" name="Straight Arrow Connector 69"/>
              <p:cNvCxnSpPr/>
              <p:nvPr/>
            </p:nvCxnSpPr>
            <p:spPr>
              <a:xfrm>
                <a:off x="3880655" y="4310343"/>
                <a:ext cx="0" cy="561231"/>
              </a:xfrm>
              <a:prstGeom prst="straightConnector1">
                <a:avLst/>
              </a:prstGeom>
              <a:ln w="34925" cmpd="sng">
                <a:solidFill>
                  <a:srgbClr val="558ED5"/>
                </a:solidFill>
                <a:headEnd type="none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Down Arrow 44"/>
          <p:cNvSpPr>
            <a:spLocks noChangeAspect="1"/>
          </p:cNvSpPr>
          <p:nvPr/>
        </p:nvSpPr>
        <p:spPr>
          <a:xfrm rot="10800000">
            <a:off x="4737100" y="16002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8" name="Down Arrow 47"/>
          <p:cNvSpPr>
            <a:spLocks noChangeAspect="1"/>
          </p:cNvSpPr>
          <p:nvPr/>
        </p:nvSpPr>
        <p:spPr>
          <a:xfrm>
            <a:off x="6553200" y="17526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5715000" y="1981200"/>
            <a:ext cx="157712" cy="0"/>
          </a:xfrm>
          <a:prstGeom prst="line">
            <a:avLst/>
          </a:prstGeom>
          <a:ln w="190500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880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 animBg="1"/>
      <p:bldP spid="34" grpId="1" animBg="1"/>
      <p:bldP spid="35" grpId="0" animBg="1"/>
      <p:bldP spid="35" grpId="1" animBg="1"/>
      <p:bldP spid="23" grpId="0" animBg="1"/>
      <p:bldP spid="45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65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Want to implement</a:t>
            </a:r>
            <a:endParaRPr lang="en-US" sz="32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6400800" y="1466935"/>
            <a:ext cx="1271288" cy="179"/>
          </a:xfrm>
          <a:prstGeom prst="line">
            <a:avLst/>
          </a:prstGeom>
          <a:ln w="82550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078583" y="1466935"/>
            <a:ext cx="1398417" cy="179"/>
          </a:xfrm>
          <a:prstGeom prst="line">
            <a:avLst/>
          </a:prstGeom>
          <a:ln w="82550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6972300" y="1464497"/>
            <a:ext cx="173483" cy="0"/>
          </a:xfrm>
          <a:prstGeom prst="line">
            <a:avLst/>
          </a:prstGeom>
          <a:ln w="165100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14400" y="1960870"/>
            <a:ext cx="228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Dynamics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4400" y="3177037"/>
            <a:ext cx="4038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Conservation law (Gauss’ law)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79" y="3706539"/>
            <a:ext cx="1139842" cy="315428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0" y="2418070"/>
            <a:ext cx="5161550" cy="55373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03" y="3584307"/>
            <a:ext cx="4036045" cy="530493"/>
          </a:xfrm>
          <a:prstGeom prst="rect">
            <a:avLst/>
          </a:prstGeom>
        </p:spPr>
      </p:pic>
      <p:sp>
        <p:nvSpPr>
          <p:cNvPr id="29" name="Down Arrow 28"/>
          <p:cNvSpPr>
            <a:spLocks noChangeAspect="1"/>
          </p:cNvSpPr>
          <p:nvPr/>
        </p:nvSpPr>
        <p:spPr>
          <a:xfrm rot="10800000">
            <a:off x="6324600" y="1117601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2" name="Down Arrow 31"/>
          <p:cNvSpPr>
            <a:spLocks noChangeAspect="1"/>
          </p:cNvSpPr>
          <p:nvPr/>
        </p:nvSpPr>
        <p:spPr>
          <a:xfrm>
            <a:off x="7605790" y="12192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3" name="Down Arrow 32"/>
          <p:cNvSpPr>
            <a:spLocks noChangeAspect="1"/>
          </p:cNvSpPr>
          <p:nvPr/>
        </p:nvSpPr>
        <p:spPr>
          <a:xfrm>
            <a:off x="4953000" y="12192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25" name="Straight Connector 24"/>
          <p:cNvCxnSpPr/>
          <p:nvPr/>
        </p:nvCxnSpPr>
        <p:spPr>
          <a:xfrm>
            <a:off x="5737393" y="1460500"/>
            <a:ext cx="117307" cy="0"/>
          </a:xfrm>
          <a:prstGeom prst="line">
            <a:avLst/>
          </a:prstGeom>
          <a:ln w="190500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374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ig3_dynamic_charge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b="34110"/>
          <a:stretch/>
        </p:blipFill>
        <p:spPr>
          <a:xfrm>
            <a:off x="4513977" y="2325469"/>
            <a:ext cx="2882900" cy="3054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/>
              <a:t>Interesting phenomena in 1D QED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4425077" y="5449669"/>
            <a:ext cx="24013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595959"/>
                </a:solidFill>
              </a:rPr>
              <a:t>Hebenstreit</a:t>
            </a:r>
            <a:r>
              <a:rPr lang="en-US" dirty="0" smtClean="0">
                <a:solidFill>
                  <a:srgbClr val="595959"/>
                </a:solidFill>
              </a:rPr>
              <a:t> et al., </a:t>
            </a:r>
          </a:p>
          <a:p>
            <a:r>
              <a:rPr lang="hu-HU" dirty="0" smtClean="0">
                <a:solidFill>
                  <a:srgbClr val="595959"/>
                </a:solidFill>
              </a:rPr>
              <a:t>PRL </a:t>
            </a:r>
            <a:r>
              <a:rPr lang="hu-HU" dirty="0">
                <a:solidFill>
                  <a:srgbClr val="595959"/>
                </a:solidFill>
              </a:rPr>
              <a:t>111, 201601 (2013)</a:t>
            </a:r>
            <a:endParaRPr lang="en-US" dirty="0">
              <a:solidFill>
                <a:srgbClr val="59595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65615" y="5308937"/>
            <a:ext cx="612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3816758" y="3729780"/>
            <a:ext cx="965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distance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1447800" y="1524000"/>
            <a:ext cx="2041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string breaking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13977" y="2325469"/>
            <a:ext cx="1371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053977" y="2325469"/>
            <a:ext cx="328351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361577" y="2217519"/>
            <a:ext cx="1573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Charge density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2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77154" y="3191161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q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99836" y="3191161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q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8825" y="3247140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q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76477" y="3129626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–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9200" y="3237478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q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6853" y="3119964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–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539504" y="2209800"/>
            <a:ext cx="188949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Cambria Math"/>
                <a:cs typeface="Cambria Math"/>
              </a:rPr>
              <a:t>m/J</a:t>
            </a:r>
            <a:r>
              <a:rPr lang="en-US" sz="2400" dirty="0" smtClean="0">
                <a:latin typeface="Cambria Math"/>
                <a:cs typeface="Cambria Math"/>
              </a:rPr>
              <a:t>→–∞</a:t>
            </a:r>
            <a:endParaRPr lang="en-US" sz="2400" dirty="0">
              <a:latin typeface="Cambria Math"/>
              <a:cs typeface="Cambria Math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882904" y="2209800"/>
            <a:ext cx="188949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Cambria Math"/>
                <a:cs typeface="Cambria Math"/>
              </a:rPr>
              <a:t>m/J</a:t>
            </a:r>
            <a:r>
              <a:rPr lang="en-US" sz="2400" dirty="0" smtClean="0">
                <a:latin typeface="Cambria Math"/>
                <a:cs typeface="Cambria Math"/>
              </a:rPr>
              <a:t>→+∞</a:t>
            </a:r>
            <a:endParaRPr lang="en-US" sz="2400" dirty="0">
              <a:latin typeface="Cambria Math"/>
              <a:cs typeface="Cambria Math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559617" y="3165206"/>
            <a:ext cx="555183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0023" y="3171173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515443" y="3170486"/>
            <a:ext cx="1046995" cy="112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555188" y="3170385"/>
            <a:ext cx="1050652" cy="101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28808" y="3170385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903066" y="3080583"/>
            <a:ext cx="173353" cy="176342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659773" y="3080583"/>
            <a:ext cx="173353" cy="176342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424007" y="3080583"/>
            <a:ext cx="173353" cy="176342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177459" y="3091194"/>
            <a:ext cx="173353" cy="176342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2030534" y="3167771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3485261" y="3174837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356120" y="3167771"/>
            <a:ext cx="53415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861807" y="3174837"/>
            <a:ext cx="53415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995495" y="3177664"/>
            <a:ext cx="555183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895901" y="3183631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951321" y="3182944"/>
            <a:ext cx="1046995" cy="112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991067" y="3182843"/>
            <a:ext cx="1050652" cy="101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464687" y="3182843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6466412" y="3180229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7921139" y="3187295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346503" y="3086942"/>
            <a:ext cx="173353" cy="176342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96958" y="3086942"/>
            <a:ext cx="173353" cy="176342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858957" y="3086942"/>
            <a:ext cx="173353" cy="176342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7609412" y="3098488"/>
            <a:ext cx="173353" cy="176342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 flipH="1">
            <a:off x="5739048" y="3179306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7251503" y="3179306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/>
              <a:t>False-vacuum </a:t>
            </a:r>
            <a:r>
              <a:rPr lang="en-US" sz="2800" dirty="0" smtClean="0"/>
              <a:t>decay</a:t>
            </a:r>
            <a:endParaRPr lang="en-US" sz="2800" dirty="0"/>
          </a:p>
        </p:txBody>
      </p:sp>
      <p:sp>
        <p:nvSpPr>
          <p:cNvPr id="142" name="Rectangle 141"/>
          <p:cNvSpPr/>
          <p:nvPr/>
        </p:nvSpPr>
        <p:spPr>
          <a:xfrm>
            <a:off x="496105" y="1104900"/>
            <a:ext cx="16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q</a:t>
            </a:r>
            <a:r>
              <a:rPr lang="en-US" dirty="0" smtClean="0"/>
              <a:t>uark picture</a:t>
            </a:r>
            <a:endParaRPr lang="en-US" dirty="0"/>
          </a:p>
        </p:txBody>
      </p:sp>
      <p:sp>
        <p:nvSpPr>
          <p:cNvPr id="146" name="Rectangle 145"/>
          <p:cNvSpPr/>
          <p:nvPr/>
        </p:nvSpPr>
        <p:spPr>
          <a:xfrm>
            <a:off x="5410200" y="3849469"/>
            <a:ext cx="388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spontaneously breaks </a:t>
            </a:r>
          </a:p>
          <a:p>
            <a:r>
              <a:rPr lang="en-US" dirty="0" smtClean="0"/>
              <a:t>charge </a:t>
            </a:r>
            <a:r>
              <a:rPr lang="en-US" dirty="0" smtClean="0"/>
              <a:t>and parity symmetry</a:t>
            </a:r>
            <a:endParaRPr lang="en-US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105674"/>
            <a:ext cx="5677705" cy="58734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53505" y="1066800"/>
            <a:ext cx="3124200" cy="6858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 flipH="1">
            <a:off x="4876800" y="3558612"/>
            <a:ext cx="3733800" cy="187888"/>
            <a:chOff x="4517583" y="4938478"/>
            <a:chExt cx="3733800" cy="187888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4865416" y="5027378"/>
              <a:ext cx="1328567" cy="0"/>
            </a:xfrm>
            <a:prstGeom prst="line">
              <a:avLst/>
            </a:prstGeom>
            <a:ln w="57150" cmpd="sng">
              <a:solidFill>
                <a:schemeClr val="tx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7696200" y="5041900"/>
              <a:ext cx="555183" cy="0"/>
            </a:xfrm>
            <a:prstGeom prst="line">
              <a:avLst/>
            </a:prstGeom>
            <a:ln w="57150" cmpd="sng">
              <a:solidFill>
                <a:schemeClr val="tx2">
                  <a:lumMod val="50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517583" y="5035167"/>
              <a:ext cx="526380" cy="0"/>
            </a:xfrm>
            <a:prstGeom prst="line">
              <a:avLst/>
            </a:prstGeom>
            <a:ln w="57150" cmpd="sng">
              <a:solidFill>
                <a:schemeClr val="tx2">
                  <a:lumMod val="50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956826" y="5034480"/>
              <a:ext cx="1046995" cy="112"/>
            </a:xfrm>
            <a:prstGeom prst="line">
              <a:avLst/>
            </a:prstGeom>
            <a:ln w="57150" cmpd="sng">
              <a:solidFill>
                <a:schemeClr val="tx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6138544" y="5034379"/>
              <a:ext cx="868307" cy="101"/>
            </a:xfrm>
            <a:prstGeom prst="line">
              <a:avLst/>
            </a:prstGeom>
            <a:ln w="57150" cmpd="sng">
              <a:solidFill>
                <a:schemeClr val="tx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>
              <a:off x="6422583" y="5031765"/>
              <a:ext cx="106831" cy="0"/>
            </a:xfrm>
            <a:prstGeom prst="line">
              <a:avLst/>
            </a:prstGeom>
            <a:ln w="123825" cmpd="sng">
              <a:solidFill>
                <a:schemeClr val="tx2">
                  <a:lumMod val="50000"/>
                </a:schemeClr>
              </a:solidFill>
              <a:tailEnd type="stealth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>
              <a:off x="4918752" y="5014678"/>
              <a:ext cx="106831" cy="0"/>
            </a:xfrm>
            <a:prstGeom prst="line">
              <a:avLst/>
            </a:prstGeom>
            <a:ln w="123825" cmpd="sng">
              <a:solidFill>
                <a:schemeClr val="tx2">
                  <a:lumMod val="50000"/>
                </a:schemeClr>
              </a:solidFill>
              <a:tailEnd type="stealth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5352008" y="4938478"/>
              <a:ext cx="173353" cy="176342"/>
            </a:xfrm>
            <a:prstGeom prst="ellipse">
              <a:avLst/>
            </a:prstGeom>
            <a:solidFill>
              <a:srgbClr val="E5F2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cs typeface="Times New Roman" pitchFamily="18" charset="0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6102463" y="4938478"/>
              <a:ext cx="173353" cy="176342"/>
            </a:xfrm>
            <a:prstGeom prst="ellipse">
              <a:avLst/>
            </a:prstGeom>
            <a:solidFill>
              <a:srgbClr val="E5F2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cs typeface="Times New Roman" pitchFamily="18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6864462" y="4938478"/>
              <a:ext cx="173353" cy="176342"/>
            </a:xfrm>
            <a:prstGeom prst="ellipse">
              <a:avLst/>
            </a:prstGeom>
            <a:solidFill>
              <a:srgbClr val="E5F2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cs typeface="Times New Roman" pitchFamily="18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7614917" y="4950024"/>
              <a:ext cx="173353" cy="176342"/>
            </a:xfrm>
            <a:prstGeom prst="ellipse">
              <a:avLst/>
            </a:prstGeom>
            <a:solidFill>
              <a:srgbClr val="E5F2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cs typeface="Times New Roman" pitchFamily="18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>
              <a:off x="5660583" y="5030842"/>
              <a:ext cx="106831" cy="0"/>
            </a:xfrm>
            <a:prstGeom prst="line">
              <a:avLst/>
            </a:prstGeom>
            <a:ln w="123825" cmpd="sng">
              <a:solidFill>
                <a:schemeClr val="tx2">
                  <a:lumMod val="50000"/>
                </a:schemeClr>
              </a:solidFill>
              <a:tailEnd type="stealth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7184583" y="5030842"/>
              <a:ext cx="106831" cy="0"/>
            </a:xfrm>
            <a:prstGeom prst="line">
              <a:avLst/>
            </a:prstGeom>
            <a:ln w="123825" cmpd="sng">
              <a:solidFill>
                <a:schemeClr val="tx2">
                  <a:lumMod val="50000"/>
                </a:schemeClr>
              </a:solidFill>
              <a:tailEnd type="stealth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4518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33" grpId="0" animBg="1"/>
      <p:bldP spid="64" grpId="0" animBg="1"/>
      <p:bldP spid="65" grpId="0" animBg="1"/>
      <p:bldP spid="66" grpId="0" animBg="1"/>
      <p:bldP spid="1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One dimensional quantum electrodynamics</a:t>
            </a:r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Trapped-ion implementation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	Proposed scheme</a:t>
            </a:r>
          </a:p>
          <a:p>
            <a:pPr marL="457200" lvl="1" indent="0">
              <a:buNone/>
            </a:pPr>
            <a:r>
              <a:rPr lang="en-US" sz="2000" b="1" dirty="0"/>
              <a:t>	</a:t>
            </a:r>
            <a:r>
              <a:rPr lang="en-US" sz="2000" dirty="0" smtClean="0">
                <a:solidFill>
                  <a:srgbClr val="7F7F7F"/>
                </a:solidFill>
              </a:rPr>
              <a:t>Numerical results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Protection of quantum gauge theory by classical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noise</a:t>
            </a:r>
            <a:endParaRPr lang="en-US" sz="28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Conclusions</a:t>
            </a:r>
            <a:endParaRPr lang="en-US" sz="2800" dirty="0" smtClean="0">
              <a:solidFill>
                <a:srgbClr val="7F7F7F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4" name="Picture 3" descr="fig3_dynamic_charge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5206" b="34110"/>
          <a:stretch/>
        </p:blipFill>
        <p:spPr>
          <a:xfrm>
            <a:off x="7086600" y="1676400"/>
            <a:ext cx="518516" cy="505953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359702" y="3048000"/>
            <a:ext cx="797432" cy="396810"/>
            <a:chOff x="1315157" y="2531716"/>
            <a:chExt cx="3028243" cy="1506884"/>
          </a:xfrm>
        </p:grpSpPr>
        <p:sp>
          <p:nvSpPr>
            <p:cNvPr id="6" name="Freeform 5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Down Arrow 15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" name="Down Arrow 16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9" name="Down Arrow 18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0" name="Down Arrow 19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21" name="Picture 20" descr="Nx6_micro_Gsquared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9882" r="3749" b="15858"/>
          <a:stretch/>
        </p:blipFill>
        <p:spPr>
          <a:xfrm>
            <a:off x="3352800" y="3505200"/>
            <a:ext cx="642552" cy="632743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7545344" y="4781594"/>
            <a:ext cx="667324" cy="463320"/>
            <a:chOff x="7545344" y="4781594"/>
            <a:chExt cx="667324" cy="463320"/>
          </a:xfrm>
        </p:grpSpPr>
        <p:sp>
          <p:nvSpPr>
            <p:cNvPr id="23" name="Rectangle 196"/>
            <p:cNvSpPr>
              <a:spLocks noChangeArrowheads="1"/>
            </p:cNvSpPr>
            <p:nvPr/>
          </p:nvSpPr>
          <p:spPr bwMode="auto">
            <a:xfrm>
              <a:off x="7545344" y="4916817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4" name="Rectangle 195"/>
            <p:cNvSpPr>
              <a:spLocks noChangeArrowheads="1"/>
            </p:cNvSpPr>
            <p:nvPr/>
          </p:nvSpPr>
          <p:spPr bwMode="auto">
            <a:xfrm>
              <a:off x="7545344" y="4897609"/>
              <a:ext cx="562798" cy="26995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5" name="Rectangle 199"/>
            <p:cNvSpPr>
              <a:spLocks noChangeArrowheads="1"/>
            </p:cNvSpPr>
            <p:nvPr/>
          </p:nvSpPr>
          <p:spPr bwMode="auto">
            <a:xfrm>
              <a:off x="7545344" y="4843878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6" name="Rectangle 200"/>
            <p:cNvSpPr>
              <a:spLocks noChangeArrowheads="1"/>
            </p:cNvSpPr>
            <p:nvPr/>
          </p:nvSpPr>
          <p:spPr bwMode="auto">
            <a:xfrm>
              <a:off x="7545344" y="4863345"/>
              <a:ext cx="562798" cy="26736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7545344" y="5226100"/>
              <a:ext cx="562798" cy="16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545344" y="4881256"/>
              <a:ext cx="562798" cy="267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Curved Up Arrow 170"/>
            <p:cNvSpPr>
              <a:spLocks noChangeArrowheads="1"/>
            </p:cNvSpPr>
            <p:nvPr/>
          </p:nvSpPr>
          <p:spPr bwMode="auto">
            <a:xfrm rot="16200000">
              <a:off x="7630438" y="4984905"/>
              <a:ext cx="395998" cy="124019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chemeClr val="bg1">
                <a:lumMod val="50000"/>
              </a:schemeClr>
            </a:solidFill>
            <a:ln w="9525">
              <a:solidFill>
                <a:srgbClr val="7F7F7F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>
              <a:off x="8212668" y="4781594"/>
              <a:ext cx="0" cy="2190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 flipH="1">
              <a:off x="7767837" y="5008185"/>
              <a:ext cx="241150" cy="11317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 flipV="1">
              <a:off x="7767837" y="4996764"/>
              <a:ext cx="241841" cy="1178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44602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One dimensional quantum electrodynamics</a:t>
            </a:r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Trapped-ion implementation</a:t>
            </a:r>
          </a:p>
          <a:p>
            <a:pPr marL="457200" lvl="1" indent="0">
              <a:buNone/>
            </a:pPr>
            <a:r>
              <a:rPr lang="en-US" sz="2000" dirty="0" smtClean="0"/>
              <a:t>	Proposed scheme</a:t>
            </a:r>
          </a:p>
          <a:p>
            <a:pPr marL="457200" lvl="1" indent="0">
              <a:buNone/>
            </a:pPr>
            <a:r>
              <a:rPr lang="en-US" sz="2000" b="1" dirty="0"/>
              <a:t>	</a:t>
            </a:r>
            <a:r>
              <a:rPr lang="en-US" sz="2000" dirty="0" smtClean="0">
                <a:solidFill>
                  <a:srgbClr val="7F7F7F"/>
                </a:solidFill>
              </a:rPr>
              <a:t>Numerical results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Protection of quantum gauge theory by classical noise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Conclusions</a:t>
            </a:r>
            <a:endParaRPr lang="en-US" sz="2800" dirty="0" smtClean="0">
              <a:solidFill>
                <a:srgbClr val="7F7F7F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4" name="Picture 3" descr="fig3_dynamic_charge.eps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5206" b="34110"/>
          <a:stretch/>
        </p:blipFill>
        <p:spPr>
          <a:xfrm>
            <a:off x="7086600" y="1676400"/>
            <a:ext cx="518516" cy="505953"/>
          </a:xfrm>
          <a:prstGeom prst="rect">
            <a:avLst/>
          </a:prstGeom>
        </p:spPr>
      </p:pic>
      <p:grpSp>
        <p:nvGrpSpPr>
          <p:cNvPr id="73" name="Group 72"/>
          <p:cNvGrpSpPr>
            <a:grpSpLocks noChangeAspect="1"/>
          </p:cNvGrpSpPr>
          <p:nvPr/>
        </p:nvGrpSpPr>
        <p:grpSpPr>
          <a:xfrm>
            <a:off x="3359702" y="3048000"/>
            <a:ext cx="797432" cy="396810"/>
            <a:chOff x="1315157" y="2531716"/>
            <a:chExt cx="3028243" cy="1506884"/>
          </a:xfrm>
        </p:grpSpPr>
        <p:sp>
          <p:nvSpPr>
            <p:cNvPr id="74" name="Freeform 73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Down Arrow 83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85" name="Down Arrow 84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86" name="Down Arrow 85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87" name="Down Arrow 86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88" name="Down Arrow 87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90" name="Picture 89" descr="Nx6_micro_Gsquared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9882" r="3749" b="15858"/>
          <a:stretch/>
        </p:blipFill>
        <p:spPr>
          <a:xfrm>
            <a:off x="3352800" y="3505200"/>
            <a:ext cx="642552" cy="632743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7545344" y="4781594"/>
            <a:ext cx="667324" cy="463320"/>
            <a:chOff x="7545344" y="4781594"/>
            <a:chExt cx="667324" cy="463320"/>
          </a:xfrm>
        </p:grpSpPr>
        <p:sp>
          <p:nvSpPr>
            <p:cNvPr id="23" name="Rectangle 196"/>
            <p:cNvSpPr>
              <a:spLocks noChangeArrowheads="1"/>
            </p:cNvSpPr>
            <p:nvPr/>
          </p:nvSpPr>
          <p:spPr bwMode="auto">
            <a:xfrm>
              <a:off x="7545344" y="4916817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4" name="Rectangle 195"/>
            <p:cNvSpPr>
              <a:spLocks noChangeArrowheads="1"/>
            </p:cNvSpPr>
            <p:nvPr/>
          </p:nvSpPr>
          <p:spPr bwMode="auto">
            <a:xfrm>
              <a:off x="7545344" y="4897609"/>
              <a:ext cx="562798" cy="26995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5" name="Rectangle 199"/>
            <p:cNvSpPr>
              <a:spLocks noChangeArrowheads="1"/>
            </p:cNvSpPr>
            <p:nvPr/>
          </p:nvSpPr>
          <p:spPr bwMode="auto">
            <a:xfrm>
              <a:off x="7545344" y="4843878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6" name="Rectangle 200"/>
            <p:cNvSpPr>
              <a:spLocks noChangeArrowheads="1"/>
            </p:cNvSpPr>
            <p:nvPr/>
          </p:nvSpPr>
          <p:spPr bwMode="auto">
            <a:xfrm>
              <a:off x="7545344" y="4863345"/>
              <a:ext cx="562798" cy="26736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7545344" y="5226100"/>
              <a:ext cx="562798" cy="16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545344" y="4881256"/>
              <a:ext cx="562798" cy="267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Curved Up Arrow 170"/>
            <p:cNvSpPr>
              <a:spLocks noChangeArrowheads="1"/>
            </p:cNvSpPr>
            <p:nvPr/>
          </p:nvSpPr>
          <p:spPr bwMode="auto">
            <a:xfrm rot="16200000">
              <a:off x="7630438" y="4984905"/>
              <a:ext cx="395998" cy="124019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chemeClr val="bg1">
                <a:lumMod val="50000"/>
              </a:schemeClr>
            </a:solidFill>
            <a:ln w="9525">
              <a:solidFill>
                <a:srgbClr val="7F7F7F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>
              <a:off x="8212668" y="4781594"/>
              <a:ext cx="0" cy="2190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 flipH="1">
              <a:off x="7767837" y="5008185"/>
              <a:ext cx="241150" cy="11317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 flipV="1">
              <a:off x="7767837" y="4996764"/>
              <a:ext cx="241841" cy="1178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0898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65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Want to implement</a:t>
            </a:r>
            <a:endParaRPr lang="en-US" sz="32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6400800" y="1466935"/>
            <a:ext cx="1271288" cy="179"/>
          </a:xfrm>
          <a:prstGeom prst="line">
            <a:avLst/>
          </a:prstGeom>
          <a:ln w="82550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078583" y="1466935"/>
            <a:ext cx="1398417" cy="179"/>
          </a:xfrm>
          <a:prstGeom prst="line">
            <a:avLst/>
          </a:prstGeom>
          <a:ln w="82550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5649258" y="1457014"/>
            <a:ext cx="141942" cy="7484"/>
          </a:xfrm>
          <a:prstGeom prst="line">
            <a:avLst/>
          </a:prstGeom>
          <a:ln w="165100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6972300" y="1464497"/>
            <a:ext cx="173483" cy="0"/>
          </a:xfrm>
          <a:prstGeom prst="line">
            <a:avLst/>
          </a:prstGeom>
          <a:ln w="165100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14400" y="1880916"/>
            <a:ext cx="228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Dynamics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4400" y="2845713"/>
            <a:ext cx="4038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Conservation law (Gauss’ law)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79" y="3375215"/>
            <a:ext cx="1139842" cy="315428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0" y="2338116"/>
            <a:ext cx="5161550" cy="55373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028" y="3252983"/>
            <a:ext cx="3548566" cy="530493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03" y="3252983"/>
            <a:ext cx="4036045" cy="530493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34" y="2341013"/>
            <a:ext cx="4588044" cy="547437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566601"/>
            <a:ext cx="1687540" cy="323314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40" y="5100001"/>
            <a:ext cx="1703311" cy="339086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566601"/>
            <a:ext cx="2491882" cy="378514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941" y="5100001"/>
            <a:ext cx="2491882" cy="38639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4620715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Rotate </a:t>
            </a:r>
          </a:p>
          <a:p>
            <a:r>
              <a:rPr lang="en-US" sz="2000" dirty="0" smtClean="0"/>
              <a:t>coordinate system</a:t>
            </a:r>
          </a:p>
        </p:txBody>
      </p:sp>
      <p:sp>
        <p:nvSpPr>
          <p:cNvPr id="29" name="Down Arrow 28"/>
          <p:cNvSpPr>
            <a:spLocks noChangeAspect="1"/>
          </p:cNvSpPr>
          <p:nvPr/>
        </p:nvSpPr>
        <p:spPr>
          <a:xfrm rot="10800000">
            <a:off x="6324600" y="1117601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2" name="Down Arrow 31"/>
          <p:cNvSpPr>
            <a:spLocks noChangeAspect="1"/>
          </p:cNvSpPr>
          <p:nvPr/>
        </p:nvSpPr>
        <p:spPr>
          <a:xfrm>
            <a:off x="7605790" y="12192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3" name="Down Arrow 32"/>
          <p:cNvSpPr>
            <a:spLocks noChangeAspect="1"/>
          </p:cNvSpPr>
          <p:nvPr/>
        </p:nvSpPr>
        <p:spPr>
          <a:xfrm>
            <a:off x="4953000" y="1219200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4" name="Down Arrow 33"/>
          <p:cNvSpPr>
            <a:spLocks noChangeAspect="1"/>
          </p:cNvSpPr>
          <p:nvPr/>
        </p:nvSpPr>
        <p:spPr>
          <a:xfrm>
            <a:off x="6324600" y="1239206"/>
            <a:ext cx="242810" cy="576894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7010400" y="1464497"/>
            <a:ext cx="94629" cy="8703"/>
          </a:xfrm>
          <a:prstGeom prst="line">
            <a:avLst/>
          </a:prstGeom>
          <a:ln w="165100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96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26" grpId="0"/>
      <p:bldP spid="29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>
            <a:spLocks/>
          </p:cNvSpPr>
          <p:nvPr/>
        </p:nvSpPr>
        <p:spPr bwMode="auto">
          <a:xfrm>
            <a:off x="5257800" y="533400"/>
            <a:ext cx="3206417" cy="2185916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20" name="Rectangle 342"/>
          <p:cNvSpPr>
            <a:spLocks noChangeArrowheads="1"/>
          </p:cNvSpPr>
          <p:nvPr/>
        </p:nvSpPr>
        <p:spPr bwMode="auto">
          <a:xfrm>
            <a:off x="7116494" y="739914"/>
            <a:ext cx="24847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 smtClean="0">
                <a:latin typeface="Helvetica" charset="0"/>
                <a:cs typeface="+mn-cs"/>
              </a:rPr>
              <a:t>gauge </a:t>
            </a:r>
          </a:p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 smtClean="0">
                <a:latin typeface="Helvetica" charset="0"/>
                <a:cs typeface="+mn-cs"/>
              </a:rPr>
              <a:t>violating</a:t>
            </a:r>
          </a:p>
        </p:txBody>
      </p:sp>
      <p:sp>
        <p:nvSpPr>
          <p:cNvPr id="21" name="Oval 20"/>
          <p:cNvSpPr>
            <a:spLocks/>
          </p:cNvSpPr>
          <p:nvPr/>
        </p:nvSpPr>
        <p:spPr bwMode="auto">
          <a:xfrm>
            <a:off x="5423083" y="1167411"/>
            <a:ext cx="1525005" cy="1230169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solidFill>
                <a:srgbClr val="000000"/>
              </a:solidFill>
              <a:cs typeface="+mn-cs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5562600" y="1828800"/>
            <a:ext cx="304800" cy="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715000" y="1828800"/>
            <a:ext cx="0" cy="304800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410200" y="3078727"/>
            <a:ext cx="609600" cy="539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/>
              <a:t>Energy penalty </a:t>
            </a:r>
            <a:br>
              <a:rPr lang="en-US" sz="2800" dirty="0" smtClean="0"/>
            </a:br>
            <a:r>
              <a:rPr lang="en-US" sz="2800" dirty="0" smtClean="0"/>
              <a:t>protects Gauss</a:t>
            </a:r>
            <a:r>
              <a:rPr lang="en-US" sz="2800" dirty="0"/>
              <a:t>’ </a:t>
            </a:r>
            <a:r>
              <a:rPr lang="en-US" sz="2800" dirty="0" smtClean="0"/>
              <a:t>law</a:t>
            </a:r>
            <a:endParaRPr lang="en-US" sz="2800" dirty="0"/>
          </a:p>
        </p:txBody>
      </p:sp>
      <p:sp>
        <p:nvSpPr>
          <p:cNvPr id="6" name="Oval 5"/>
          <p:cNvSpPr>
            <a:spLocks/>
          </p:cNvSpPr>
          <p:nvPr/>
        </p:nvSpPr>
        <p:spPr bwMode="auto">
          <a:xfrm>
            <a:off x="533400" y="3529084"/>
            <a:ext cx="3232747" cy="2185916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7" name="Rectangle 342"/>
          <p:cNvSpPr>
            <a:spLocks noChangeArrowheads="1"/>
          </p:cNvSpPr>
          <p:nvPr/>
        </p:nvSpPr>
        <p:spPr bwMode="auto">
          <a:xfrm>
            <a:off x="2229209" y="3811798"/>
            <a:ext cx="20703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>
                <a:latin typeface="Helvetica" charset="0"/>
                <a:cs typeface="+mn-cs"/>
              </a:rPr>
              <a:t>total Hilbert </a:t>
            </a:r>
            <a:endParaRPr lang="en-US" sz="2000" dirty="0" smtClean="0">
              <a:latin typeface="Helvetica" charset="0"/>
              <a:cs typeface="+mn-cs"/>
            </a:endParaRPr>
          </a:p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 smtClean="0">
                <a:latin typeface="Helvetica" charset="0"/>
                <a:cs typeface="+mn-cs"/>
              </a:rPr>
              <a:t>space</a:t>
            </a:r>
            <a:endParaRPr lang="en-US" sz="2000" dirty="0">
              <a:latin typeface="Helvetica" charset="0"/>
              <a:cs typeface="+mn-cs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41947" y="4114800"/>
            <a:ext cx="1537526" cy="123016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11" name="Curved Up Arrow 158"/>
          <p:cNvSpPr>
            <a:spLocks noChangeArrowheads="1"/>
          </p:cNvSpPr>
          <p:nvPr/>
        </p:nvSpPr>
        <p:spPr bwMode="auto">
          <a:xfrm rot="549991">
            <a:off x="646270" y="4748792"/>
            <a:ext cx="2591713" cy="827833"/>
          </a:xfrm>
          <a:prstGeom prst="curvedUpArrow">
            <a:avLst>
              <a:gd name="adj1" fmla="val 10559"/>
              <a:gd name="adj2" fmla="val 33729"/>
              <a:gd name="adj3" fmla="val 19106"/>
            </a:avLst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pic>
        <p:nvPicPr>
          <p:cNvPr id="12" name="Picture 9" descr="latex-image-1.pdf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19" y="4837929"/>
            <a:ext cx="392727" cy="2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rved Up Arrow 9"/>
          <p:cNvSpPr>
            <a:spLocks noChangeArrowheads="1"/>
          </p:cNvSpPr>
          <p:nvPr/>
        </p:nvSpPr>
        <p:spPr bwMode="auto">
          <a:xfrm rot="1738873">
            <a:off x="623328" y="4775445"/>
            <a:ext cx="1040787" cy="372113"/>
          </a:xfrm>
          <a:prstGeom prst="curvedUpArrow">
            <a:avLst>
              <a:gd name="adj1" fmla="val 21664"/>
              <a:gd name="adj2" fmla="val 66918"/>
              <a:gd name="adj3" fmla="val 32042"/>
            </a:avLst>
          </a:prstGeom>
          <a:solidFill>
            <a:srgbClr val="4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pic>
        <p:nvPicPr>
          <p:cNvPr id="17" name="Picture 228" descr="latex-image-1.pdf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59" y="5066529"/>
            <a:ext cx="392727" cy="2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2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338" y="3429000"/>
            <a:ext cx="430331" cy="32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/>
          <p:cNvSpPr/>
          <p:nvPr/>
        </p:nvSpPr>
        <p:spPr bwMode="auto">
          <a:xfrm>
            <a:off x="6041413" y="4191000"/>
            <a:ext cx="1677505" cy="123016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28" name="Rectangle 342"/>
          <p:cNvSpPr>
            <a:spLocks noChangeArrowheads="1"/>
          </p:cNvSpPr>
          <p:nvPr/>
        </p:nvSpPr>
        <p:spPr bwMode="auto">
          <a:xfrm>
            <a:off x="6541868" y="4182307"/>
            <a:ext cx="119705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1600" dirty="0">
                <a:solidFill>
                  <a:srgbClr val="800000"/>
                </a:solidFill>
                <a:latin typeface="Helvetica" charset="0"/>
                <a:cs typeface="+mn-cs"/>
              </a:rPr>
              <a:t>gauge invariant</a:t>
            </a:r>
          </a:p>
        </p:txBody>
      </p:sp>
      <p:sp>
        <p:nvSpPr>
          <p:cNvPr id="29" name="Curved Up Arrow 28"/>
          <p:cNvSpPr>
            <a:spLocks noChangeArrowheads="1"/>
          </p:cNvSpPr>
          <p:nvPr/>
        </p:nvSpPr>
        <p:spPr bwMode="auto">
          <a:xfrm rot="1040221">
            <a:off x="6101522" y="4953543"/>
            <a:ext cx="1135541" cy="338285"/>
          </a:xfrm>
          <a:prstGeom prst="curvedUpArrow">
            <a:avLst>
              <a:gd name="adj1" fmla="val 21664"/>
              <a:gd name="adj2" fmla="val 66918"/>
              <a:gd name="adj3" fmla="val 32042"/>
            </a:avLst>
          </a:prstGeom>
          <a:solidFill>
            <a:srgbClr val="4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pic>
        <p:nvPicPr>
          <p:cNvPr id="3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779" y="4872849"/>
            <a:ext cx="400751" cy="29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Connector 33"/>
          <p:cNvCxnSpPr/>
          <p:nvPr/>
        </p:nvCxnSpPr>
        <p:spPr>
          <a:xfrm>
            <a:off x="8012405" y="3048000"/>
            <a:ext cx="685800" cy="1066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7998467" y="3048000"/>
            <a:ext cx="685800" cy="1066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352800"/>
            <a:ext cx="1283219" cy="559168"/>
          </a:xfrm>
          <a:prstGeom prst="rect">
            <a:avLst/>
          </a:prstGeom>
        </p:spPr>
      </p:pic>
      <p:cxnSp>
        <p:nvCxnSpPr>
          <p:cNvPr id="43" name="Straight Connector 42"/>
          <p:cNvCxnSpPr/>
          <p:nvPr/>
        </p:nvCxnSpPr>
        <p:spPr>
          <a:xfrm flipH="1">
            <a:off x="5562600" y="4876800"/>
            <a:ext cx="304800" cy="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Picture 43" descr="latex-image-1.pdf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130" y="3171704"/>
            <a:ext cx="571500" cy="360000"/>
          </a:xfrm>
          <a:prstGeom prst="rect">
            <a:avLst/>
          </a:prstGeom>
        </p:spPr>
      </p:pic>
      <p:pic>
        <p:nvPicPr>
          <p:cNvPr id="49" name="Picture 4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19" y="4343400"/>
            <a:ext cx="1154181" cy="315429"/>
          </a:xfrm>
          <a:prstGeom prst="rect">
            <a:avLst/>
          </a:prstGeom>
        </p:spPr>
      </p:pic>
      <p:sp>
        <p:nvSpPr>
          <p:cNvPr id="24" name="Curved Up Arrow 158"/>
          <p:cNvSpPr>
            <a:spLocks noChangeArrowheads="1"/>
          </p:cNvSpPr>
          <p:nvPr/>
        </p:nvSpPr>
        <p:spPr bwMode="auto">
          <a:xfrm rot="16950360">
            <a:off x="6577049" y="2946631"/>
            <a:ext cx="3110433" cy="827833"/>
          </a:xfrm>
          <a:prstGeom prst="curvedUpArrow">
            <a:avLst>
              <a:gd name="adj1" fmla="val 10559"/>
              <a:gd name="adj2" fmla="val 33729"/>
              <a:gd name="adj3" fmla="val 19106"/>
            </a:avLst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65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45" grpId="0" animBg="1"/>
      <p:bldP spid="11" grpId="0" animBg="1"/>
      <p:bldP spid="10" grpId="0" animBg="1"/>
      <p:bldP spid="27" grpId="0" animBg="1"/>
      <p:bldP spid="28" grpId="0"/>
      <p:bldP spid="29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/>
              <a:t>Energy penalty </a:t>
            </a:r>
            <a:br>
              <a:rPr lang="en-US" sz="2800" dirty="0"/>
            </a:br>
            <a:r>
              <a:rPr lang="en-US" sz="2800" dirty="0"/>
              <a:t>protects Gauss’ law</a:t>
            </a:r>
            <a:endParaRPr lang="en-US" sz="28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533400"/>
            <a:ext cx="1139842" cy="315428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914400"/>
            <a:ext cx="3548566" cy="530493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438400"/>
            <a:ext cx="7557025" cy="487550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6299124" y="2819400"/>
            <a:ext cx="304800" cy="533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832524" y="2819400"/>
            <a:ext cx="0" cy="533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7061124" y="2819400"/>
            <a:ext cx="533400" cy="533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98724" y="2819400"/>
            <a:ext cx="457200" cy="533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936924" y="2819400"/>
            <a:ext cx="0" cy="533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4394124" y="2819400"/>
            <a:ext cx="533400" cy="533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479724" y="3352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spin-spin </a:t>
            </a:r>
          </a:p>
          <a:p>
            <a:r>
              <a:rPr lang="en-US" dirty="0" smtClean="0"/>
              <a:t>interactions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75324" y="3352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longitudinal field</a:t>
            </a:r>
          </a:p>
        </p:txBody>
      </p:sp>
    </p:spTree>
    <p:extLst>
      <p:ext uri="{BB962C8B-B14F-4D97-AF65-F5344CB8AC3E}">
        <p14:creationId xmlns:p14="http://schemas.microsoft.com/office/powerpoint/2010/main" val="3635001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>
            <a:off x="5511799" y="3048000"/>
            <a:ext cx="1512000" cy="768555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12700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>
            <a:off x="6010993" y="3048000"/>
            <a:ext cx="1609007" cy="768555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12700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 120"/>
          <p:cNvSpPr/>
          <p:nvPr/>
        </p:nvSpPr>
        <p:spPr>
          <a:xfrm>
            <a:off x="5478411" y="3015653"/>
            <a:ext cx="2141589" cy="1022947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3175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/>
          <p:cNvSpPr/>
          <p:nvPr/>
        </p:nvSpPr>
        <p:spPr>
          <a:xfrm>
            <a:off x="6019800" y="3045841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5486400" y="3045841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6553200" y="3045841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Need spin-spin interactions with equal strength </a:t>
            </a:r>
            <a:br>
              <a:rPr lang="en-US" sz="2800" dirty="0" smtClean="0"/>
            </a:br>
            <a:r>
              <a:rPr lang="en-US" sz="2800" dirty="0" smtClean="0"/>
              <a:t>between nearest- and next-nearest neighbors</a:t>
            </a:r>
            <a:endParaRPr lang="en-US" sz="28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133600"/>
            <a:ext cx="3493472" cy="457200"/>
          </a:xfrm>
          <a:prstGeom prst="rect">
            <a:avLst/>
          </a:prstGeom>
        </p:spPr>
      </p:pic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5029200" y="2819400"/>
            <a:ext cx="3028243" cy="512270"/>
            <a:chOff x="1023731" y="2216447"/>
            <a:chExt cx="8639930" cy="1461568"/>
          </a:xfrm>
        </p:grpSpPr>
        <p:cxnSp>
          <p:nvCxnSpPr>
            <p:cNvPr id="63" name="Straight Connector 62"/>
            <p:cNvCxnSpPr/>
            <p:nvPr/>
          </p:nvCxnSpPr>
          <p:spPr>
            <a:xfrm flipV="1">
              <a:off x="5523187" y="2910825"/>
              <a:ext cx="4140474" cy="0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2525554" y="2910825"/>
              <a:ext cx="2997633" cy="288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023731" y="2910825"/>
              <a:ext cx="1501823" cy="0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Down Arrow 65"/>
            <p:cNvSpPr/>
            <p:nvPr/>
          </p:nvSpPr>
          <p:spPr>
            <a:xfrm rot="10800000">
              <a:off x="6537473" y="2216447"/>
              <a:ext cx="430150" cy="1022003"/>
            </a:xfrm>
            <a:prstGeom prst="downArrow">
              <a:avLst>
                <a:gd name="adj1" fmla="val 42140"/>
                <a:gd name="adj2" fmla="val 87333"/>
              </a:avLst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7" name="Down Arrow 66"/>
            <p:cNvSpPr/>
            <p:nvPr/>
          </p:nvSpPr>
          <p:spPr>
            <a:xfrm rot="10800000">
              <a:off x="3657600" y="2216448"/>
              <a:ext cx="430150" cy="1022003"/>
            </a:xfrm>
            <a:prstGeom prst="downArrow">
              <a:avLst>
                <a:gd name="adj1" fmla="val 42140"/>
                <a:gd name="adj2" fmla="val 87333"/>
              </a:avLst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9" name="Down Arrow 68"/>
            <p:cNvSpPr/>
            <p:nvPr/>
          </p:nvSpPr>
          <p:spPr>
            <a:xfrm>
              <a:off x="4800600" y="2667000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70" name="Down Arrow 69"/>
            <p:cNvSpPr/>
            <p:nvPr/>
          </p:nvSpPr>
          <p:spPr>
            <a:xfrm>
              <a:off x="7696200" y="2667000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71" name="Down Arrow 70"/>
            <p:cNvSpPr/>
            <p:nvPr/>
          </p:nvSpPr>
          <p:spPr>
            <a:xfrm>
              <a:off x="1905000" y="2673647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33400" y="1676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Want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4876800" y="1676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Know how to do</a:t>
            </a:r>
            <a:endParaRPr lang="en-US" dirty="0"/>
          </a:p>
        </p:txBody>
      </p:sp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612" y="1981200"/>
            <a:ext cx="1007188" cy="568766"/>
          </a:xfrm>
          <a:prstGeom prst="rect">
            <a:avLst/>
          </a:prstGeom>
        </p:spPr>
      </p:pic>
      <p:sp>
        <p:nvSpPr>
          <p:cNvPr id="81" name="Freeform 80"/>
          <p:cNvSpPr/>
          <p:nvPr/>
        </p:nvSpPr>
        <p:spPr>
          <a:xfrm>
            <a:off x="1772357" y="3048000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76200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/>
          <p:nvPr/>
        </p:nvSpPr>
        <p:spPr>
          <a:xfrm>
            <a:off x="2839157" y="3048000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76200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1315157" y="2821559"/>
            <a:ext cx="3028243" cy="512270"/>
            <a:chOff x="1023731" y="2216447"/>
            <a:chExt cx="8639930" cy="1461568"/>
          </a:xfrm>
        </p:grpSpPr>
        <p:cxnSp>
          <p:nvCxnSpPr>
            <p:cNvPr id="84" name="Straight Connector 83"/>
            <p:cNvCxnSpPr/>
            <p:nvPr/>
          </p:nvCxnSpPr>
          <p:spPr>
            <a:xfrm flipV="1">
              <a:off x="5523187" y="2910825"/>
              <a:ext cx="4140474" cy="0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2525554" y="2910825"/>
              <a:ext cx="2997633" cy="288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23731" y="2910825"/>
              <a:ext cx="1501823" cy="0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Down Arrow 86"/>
            <p:cNvSpPr/>
            <p:nvPr/>
          </p:nvSpPr>
          <p:spPr>
            <a:xfrm rot="10800000">
              <a:off x="6537473" y="2216447"/>
              <a:ext cx="430150" cy="1022003"/>
            </a:xfrm>
            <a:prstGeom prst="downArrow">
              <a:avLst>
                <a:gd name="adj1" fmla="val 42140"/>
                <a:gd name="adj2" fmla="val 87333"/>
              </a:avLst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88" name="Down Arrow 87"/>
            <p:cNvSpPr/>
            <p:nvPr/>
          </p:nvSpPr>
          <p:spPr>
            <a:xfrm rot="10800000">
              <a:off x="3657600" y="2216448"/>
              <a:ext cx="430150" cy="1022003"/>
            </a:xfrm>
            <a:prstGeom prst="downArrow">
              <a:avLst>
                <a:gd name="adj1" fmla="val 42140"/>
                <a:gd name="adj2" fmla="val 87333"/>
              </a:avLst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89" name="Down Arrow 88"/>
            <p:cNvSpPr/>
            <p:nvPr/>
          </p:nvSpPr>
          <p:spPr>
            <a:xfrm>
              <a:off x="4800600" y="2667000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90" name="Down Arrow 89"/>
            <p:cNvSpPr/>
            <p:nvPr/>
          </p:nvSpPr>
          <p:spPr>
            <a:xfrm>
              <a:off x="7696200" y="2667000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91" name="Down Arrow 90"/>
            <p:cNvSpPr/>
            <p:nvPr/>
          </p:nvSpPr>
          <p:spPr>
            <a:xfrm>
              <a:off x="1905000" y="2673647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943600" y="4279070"/>
            <a:ext cx="350520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Various experiments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Schaetz</a:t>
            </a:r>
            <a:r>
              <a:rPr lang="en-US" dirty="0" smtClean="0"/>
              <a:t>, Monroe, Bollinger, </a:t>
            </a:r>
          </a:p>
          <a:p>
            <a:r>
              <a:rPr lang="en-US" dirty="0" smtClean="0"/>
              <a:t>Blatt, Schmidt-</a:t>
            </a:r>
            <a:r>
              <a:rPr lang="en-US" dirty="0" err="1" smtClean="0"/>
              <a:t>Kaler</a:t>
            </a:r>
            <a:r>
              <a:rPr lang="en-US" dirty="0" smtClean="0"/>
              <a:t>, </a:t>
            </a:r>
            <a:r>
              <a:rPr lang="en-US" dirty="0" err="1" smtClean="0"/>
              <a:t>Wunderlich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Theory</a:t>
            </a:r>
          </a:p>
          <a:p>
            <a:r>
              <a:rPr lang="en-US" dirty="0" err="1" smtClean="0"/>
              <a:t>Porras</a:t>
            </a:r>
            <a:r>
              <a:rPr lang="en-US" dirty="0" smtClean="0"/>
              <a:t> and </a:t>
            </a:r>
            <a:r>
              <a:rPr lang="en-US" dirty="0" err="1" smtClean="0"/>
              <a:t>Cirac</a:t>
            </a:r>
            <a:r>
              <a:rPr lang="en-US" dirty="0" smtClean="0"/>
              <a:t>, 2004</a:t>
            </a:r>
          </a:p>
          <a:p>
            <a:r>
              <a:rPr lang="en-US" dirty="0" err="1" smtClean="0"/>
              <a:t>Sørensen</a:t>
            </a:r>
            <a:r>
              <a:rPr lang="en-US" dirty="0" smtClean="0"/>
              <a:t> and </a:t>
            </a:r>
            <a:r>
              <a:rPr lang="en-US" dirty="0" err="1" smtClean="0"/>
              <a:t>Mølmer</a:t>
            </a:r>
            <a:r>
              <a:rPr lang="en-US" dirty="0" smtClean="0"/>
              <a:t>, 1999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28600" y="57150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also </a:t>
            </a:r>
          </a:p>
          <a:p>
            <a:r>
              <a:rPr lang="en-US" dirty="0" smtClean="0"/>
              <a:t>Hayes et al., 2013</a:t>
            </a:r>
          </a:p>
          <a:p>
            <a:r>
              <a:rPr lang="en-US" dirty="0" err="1" smtClean="0"/>
              <a:t>Korenblit</a:t>
            </a:r>
            <a:r>
              <a:rPr lang="en-US" dirty="0" smtClean="0"/>
              <a:t> et al., 2012</a:t>
            </a:r>
            <a:endParaRPr lang="en-US" dirty="0" smtClean="0"/>
          </a:p>
        </p:txBody>
      </p:sp>
      <p:pic>
        <p:nvPicPr>
          <p:cNvPr id="36" name="Picture 3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419600"/>
            <a:ext cx="3426695" cy="59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69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20" grpId="0" animBg="1"/>
      <p:bldP spid="121" grpId="0" animBg="1"/>
      <p:bldP spid="79" grpId="0" animBg="1"/>
      <p:bldP spid="77" grpId="0" animBg="1"/>
      <p:bldP spid="14" grpId="0" animBg="1"/>
      <p:bldP spid="78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3623732" y="4788630"/>
            <a:ext cx="586540" cy="81415"/>
          </a:xfrm>
          <a:prstGeom prst="rect">
            <a:avLst/>
          </a:prstGeom>
          <a:pattFill prst="wdUpDiag">
            <a:fgClr>
              <a:schemeClr val="bg1">
                <a:lumMod val="65000"/>
              </a:schemeClr>
            </a:fgClr>
            <a:bgClr>
              <a:prstClr val="white"/>
            </a:bgClr>
          </a:patt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74" name="Rectangle 73"/>
          <p:cNvSpPr/>
          <p:nvPr/>
        </p:nvSpPr>
        <p:spPr>
          <a:xfrm>
            <a:off x="5257800" y="1698298"/>
            <a:ext cx="586540" cy="81415"/>
          </a:xfrm>
          <a:prstGeom prst="rect">
            <a:avLst/>
          </a:prstGeom>
          <a:pattFill prst="wdUpDiag">
            <a:fgClr>
              <a:schemeClr val="bg1">
                <a:lumMod val="65000"/>
              </a:schemeClr>
            </a:fgClr>
            <a:bgClr>
              <a:prstClr val="white"/>
            </a:bgClr>
          </a:patt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73" name="Rectangle 72"/>
          <p:cNvSpPr/>
          <p:nvPr/>
        </p:nvSpPr>
        <p:spPr>
          <a:xfrm>
            <a:off x="4442660" y="4221365"/>
            <a:ext cx="586540" cy="81415"/>
          </a:xfrm>
          <a:prstGeom prst="rect">
            <a:avLst/>
          </a:prstGeom>
          <a:pattFill prst="wdUpDiag">
            <a:fgClr>
              <a:schemeClr val="bg1">
                <a:lumMod val="65000"/>
              </a:schemeClr>
            </a:fgClr>
            <a:bgClr>
              <a:prstClr val="white"/>
            </a:bgClr>
          </a:patt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72" name="Rectangle 71"/>
          <p:cNvSpPr/>
          <p:nvPr/>
        </p:nvSpPr>
        <p:spPr>
          <a:xfrm>
            <a:off x="2802466" y="2553432"/>
            <a:ext cx="586540" cy="81415"/>
          </a:xfrm>
          <a:prstGeom prst="rect">
            <a:avLst/>
          </a:prstGeom>
          <a:pattFill prst="wdUpDiag">
            <a:fgClr>
              <a:schemeClr val="bg1">
                <a:lumMod val="65000"/>
              </a:schemeClr>
            </a:fgClr>
            <a:bgClr>
              <a:prstClr val="white"/>
            </a:bgClr>
          </a:patt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A closer look at the internal level structure</a:t>
            </a:r>
            <a:br>
              <a:rPr lang="en-US" sz="2800" dirty="0" smtClean="0"/>
            </a:br>
            <a:endParaRPr lang="en-US" sz="28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5930567" y="1738001"/>
            <a:ext cx="742950" cy="0"/>
          </a:xfrm>
          <a:prstGeom prst="line">
            <a:avLst/>
          </a:prstGeom>
          <a:ln w="38100" cmpd="sng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444667" y="1982244"/>
            <a:ext cx="586540" cy="81415"/>
          </a:xfrm>
          <a:prstGeom prst="rect">
            <a:avLst/>
          </a:prstGeom>
          <a:pattFill prst="wdUpDiag">
            <a:fgClr>
              <a:schemeClr val="bg1">
                <a:lumMod val="65000"/>
              </a:schemeClr>
            </a:fgClr>
            <a:bgClr>
              <a:prstClr val="white"/>
            </a:bgClr>
          </a:patt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2" name="Rectangle 31"/>
          <p:cNvSpPr/>
          <p:nvPr/>
        </p:nvSpPr>
        <p:spPr>
          <a:xfrm>
            <a:off x="3623511" y="4791043"/>
            <a:ext cx="586540" cy="8141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3" name="Rectangle 32"/>
          <p:cNvSpPr/>
          <p:nvPr/>
        </p:nvSpPr>
        <p:spPr>
          <a:xfrm>
            <a:off x="3623511" y="2267195"/>
            <a:ext cx="586540" cy="81415"/>
          </a:xfrm>
          <a:prstGeom prst="rect">
            <a:avLst/>
          </a:prstGeom>
          <a:pattFill prst="wdUpDiag">
            <a:fgClr>
              <a:schemeClr val="bg1">
                <a:lumMod val="65000"/>
              </a:schemeClr>
            </a:fgClr>
            <a:bgClr>
              <a:prstClr val="white"/>
            </a:bgClr>
          </a:patt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4" name="Rectangle 33"/>
          <p:cNvSpPr/>
          <p:nvPr/>
        </p:nvSpPr>
        <p:spPr>
          <a:xfrm>
            <a:off x="4444667" y="4221142"/>
            <a:ext cx="586540" cy="81415"/>
          </a:xfrm>
          <a:prstGeom prst="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5" name="Rectangle 34"/>
          <p:cNvSpPr/>
          <p:nvPr/>
        </p:nvSpPr>
        <p:spPr>
          <a:xfrm>
            <a:off x="2802356" y="2552146"/>
            <a:ext cx="586540" cy="81415"/>
          </a:xfrm>
          <a:prstGeom prst="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6" name="Rectangle 35"/>
          <p:cNvSpPr/>
          <p:nvPr/>
        </p:nvSpPr>
        <p:spPr>
          <a:xfrm>
            <a:off x="5265822" y="1697294"/>
            <a:ext cx="586540" cy="8141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7" name="Rectangle 36"/>
          <p:cNvSpPr/>
          <p:nvPr/>
        </p:nvSpPr>
        <p:spPr>
          <a:xfrm>
            <a:off x="6086978" y="1412343"/>
            <a:ext cx="586540" cy="81415"/>
          </a:xfrm>
          <a:prstGeom prst="rect">
            <a:avLst/>
          </a:prstGeom>
          <a:pattFill prst="wdUpDiag">
            <a:fgClr>
              <a:schemeClr val="bg1">
                <a:lumMod val="65000"/>
              </a:schemeClr>
            </a:fgClr>
            <a:bgClr>
              <a:prstClr val="white"/>
            </a:bgClr>
          </a:patt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8" name="Rectangle 37"/>
          <p:cNvSpPr/>
          <p:nvPr/>
        </p:nvSpPr>
        <p:spPr>
          <a:xfrm>
            <a:off x="1981200" y="2837096"/>
            <a:ext cx="586540" cy="81415"/>
          </a:xfrm>
          <a:prstGeom prst="rect">
            <a:avLst/>
          </a:prstGeom>
          <a:pattFill prst="wdUpDiag">
            <a:fgClr>
              <a:schemeClr val="bg1">
                <a:lumMod val="65000"/>
              </a:schemeClr>
            </a:fgClr>
            <a:bgClr>
              <a:prstClr val="white"/>
            </a:bgClr>
          </a:patt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3048000" y="2642607"/>
            <a:ext cx="1642311" cy="1557772"/>
          </a:xfrm>
          <a:prstGeom prst="straightConnector1">
            <a:avLst/>
          </a:prstGeom>
          <a:ln w="50800" cmpd="sng">
            <a:solidFill>
              <a:srgbClr val="558ED5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272402" y="3182991"/>
            <a:ext cx="742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i="1" dirty="0" smtClean="0">
                <a:solidFill>
                  <a:srgbClr val="558ED5"/>
                </a:solidFill>
                <a:latin typeface="Cambria Math"/>
                <a:cs typeface="Cambria Math"/>
              </a:rPr>
              <a:t>Ω</a:t>
            </a:r>
            <a:r>
              <a:rPr lang="el-GR" sz="2800" i="1" baseline="-25000" dirty="0" smtClean="0">
                <a:solidFill>
                  <a:srgbClr val="558ED5"/>
                </a:solidFill>
                <a:latin typeface="Cambria Math"/>
                <a:cs typeface="Cambria Math"/>
              </a:rPr>
              <a:t>σ</a:t>
            </a:r>
            <a:endParaRPr lang="en-US" sz="2800" i="1" dirty="0">
              <a:solidFill>
                <a:srgbClr val="558ED5"/>
              </a:solidFill>
              <a:latin typeface="Cambria Math"/>
              <a:cs typeface="Cambria Math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74796" y="2775919"/>
            <a:ext cx="742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i="1" dirty="0" smtClean="0">
                <a:solidFill>
                  <a:schemeClr val="tx2">
                    <a:lumMod val="75000"/>
                  </a:schemeClr>
                </a:solidFill>
                <a:latin typeface="Cambria Math"/>
                <a:cs typeface="Cambria Math"/>
              </a:rPr>
              <a:t>Ω</a:t>
            </a:r>
            <a:r>
              <a:rPr lang="en-US" sz="2800" i="1" baseline="-25000" dirty="0" smtClean="0">
                <a:solidFill>
                  <a:schemeClr val="tx2">
                    <a:lumMod val="75000"/>
                  </a:schemeClr>
                </a:solidFill>
                <a:latin typeface="Cambria Math"/>
                <a:cs typeface="Cambria Math"/>
              </a:rPr>
              <a:t>S</a:t>
            </a:r>
            <a:endParaRPr lang="en-US" sz="2800" i="1" dirty="0">
              <a:solidFill>
                <a:schemeClr val="tx2">
                  <a:lumMod val="75000"/>
                </a:schemeClr>
              </a:solidFill>
              <a:latin typeface="Cambria Math"/>
              <a:cs typeface="Cambria Math"/>
            </a:endParaRPr>
          </a:p>
        </p:txBody>
      </p:sp>
      <p:sp>
        <p:nvSpPr>
          <p:cNvPr id="43" name="Right Brace 42"/>
          <p:cNvSpPr/>
          <p:nvPr/>
        </p:nvSpPr>
        <p:spPr>
          <a:xfrm>
            <a:off x="6712620" y="1453050"/>
            <a:ext cx="117308" cy="284951"/>
          </a:xfrm>
          <a:prstGeom prst="rightBrace">
            <a:avLst/>
          </a:pr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44" name="TextBox 43"/>
          <p:cNvSpPr txBox="1"/>
          <p:nvPr/>
        </p:nvSpPr>
        <p:spPr>
          <a:xfrm>
            <a:off x="6790826" y="1394654"/>
            <a:ext cx="1290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i="1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Δ</a:t>
            </a:r>
            <a:r>
              <a:rPr lang="en-US" sz="2000" i="1" dirty="0" err="1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E</a:t>
            </a:r>
            <a:r>
              <a:rPr lang="en-US" sz="2000" i="1" baseline="-25000" dirty="0" err="1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Zee,D</a:t>
            </a:r>
            <a:endParaRPr lang="en-US" sz="2000" i="1" dirty="0">
              <a:solidFill>
                <a:schemeClr val="bg1">
                  <a:lumMod val="50000"/>
                </a:schemeClr>
              </a:solidFill>
              <a:latin typeface="Cambria Math"/>
              <a:cs typeface="Cambria Math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4288256" y="4831751"/>
            <a:ext cx="742950" cy="0"/>
          </a:xfrm>
          <a:prstGeom prst="line">
            <a:avLst/>
          </a:prstGeom>
          <a:ln w="38100" cmpd="sng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ight Brace 45"/>
          <p:cNvSpPr/>
          <p:nvPr/>
        </p:nvSpPr>
        <p:spPr>
          <a:xfrm>
            <a:off x="5070309" y="4261849"/>
            <a:ext cx="117308" cy="569901"/>
          </a:xfrm>
          <a:prstGeom prst="rightBrace">
            <a:avLst/>
          </a:pr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47" name="TextBox 46"/>
          <p:cNvSpPr txBox="1"/>
          <p:nvPr/>
        </p:nvSpPr>
        <p:spPr>
          <a:xfrm>
            <a:off x="5148514" y="4322794"/>
            <a:ext cx="1290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i="1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Δ</a:t>
            </a:r>
            <a:r>
              <a:rPr lang="en-US" sz="2000" i="1" dirty="0" err="1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E</a:t>
            </a:r>
            <a:r>
              <a:rPr lang="en-US" sz="2000" i="1" baseline="-25000" dirty="0" err="1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Zee,S</a:t>
            </a:r>
            <a:endParaRPr lang="en-US" sz="2000" i="1" dirty="0">
              <a:solidFill>
                <a:schemeClr val="bg1">
                  <a:lumMod val="50000"/>
                </a:schemeClr>
              </a:solidFill>
              <a:latin typeface="Cambria Math"/>
              <a:cs typeface="Cambria Math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412144" y="4282087"/>
            <a:ext cx="1290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4</a:t>
            </a:r>
            <a:r>
              <a:rPr lang="en-US" sz="2000" i="1" baseline="30000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2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S</a:t>
            </a:r>
            <a:r>
              <a:rPr lang="en-US" sz="2000" i="1" baseline="-25000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1/2</a:t>
            </a:r>
            <a:endParaRPr lang="en-US" sz="2000" i="1" dirty="0">
              <a:solidFill>
                <a:schemeClr val="bg1">
                  <a:lumMod val="50000"/>
                </a:schemeClr>
              </a:solidFill>
              <a:latin typeface="Cambria Math"/>
              <a:cs typeface="Cambria Math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411329" y="1636117"/>
            <a:ext cx="1290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3</a:t>
            </a:r>
            <a:r>
              <a:rPr lang="en-US" sz="2000" i="1" baseline="30000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2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D</a:t>
            </a:r>
            <a:r>
              <a:rPr lang="en-US" sz="2000" i="1" baseline="-25000" dirty="0" smtClean="0">
                <a:solidFill>
                  <a:schemeClr val="bg1">
                    <a:lumMod val="50000"/>
                  </a:schemeClr>
                </a:solidFill>
                <a:latin typeface="Cambria Math"/>
                <a:cs typeface="Cambria Math"/>
              </a:rPr>
              <a:t>5/2</a:t>
            </a:r>
            <a:endParaRPr lang="en-US" sz="2000" i="1" dirty="0">
              <a:solidFill>
                <a:schemeClr val="bg1">
                  <a:lumMod val="50000"/>
                </a:schemeClr>
              </a:solidFill>
              <a:latin typeface="Cambria Math"/>
              <a:cs typeface="Cambria Math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03170" y="2113166"/>
            <a:ext cx="1040581" cy="491454"/>
            <a:chOff x="1964970" y="2028130"/>
            <a:chExt cx="1040581" cy="491454"/>
          </a:xfrm>
        </p:grpSpPr>
        <p:sp>
          <p:nvSpPr>
            <p:cNvPr id="52" name="TextBox 51"/>
            <p:cNvSpPr txBox="1"/>
            <p:nvPr/>
          </p:nvSpPr>
          <p:spPr>
            <a:xfrm>
              <a:off x="1964970" y="2028130"/>
              <a:ext cx="742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558ED5"/>
                  </a:solidFill>
                  <a:latin typeface="Cambria Math"/>
                  <a:cs typeface="Cambria Math"/>
                </a:rPr>
                <a:t>|</a:t>
              </a:r>
              <a:r>
                <a:rPr lang="el-GR" sz="2000" i="1" dirty="0" smtClean="0">
                  <a:solidFill>
                    <a:srgbClr val="558ED5"/>
                  </a:solidFill>
                  <a:latin typeface="Cambria Math"/>
                  <a:cs typeface="Cambria Math"/>
                </a:rPr>
                <a:t>  </a:t>
              </a:r>
              <a:r>
                <a:rPr lang="en-US" sz="2000" dirty="0" smtClean="0">
                  <a:solidFill>
                    <a:srgbClr val="558ED5"/>
                  </a:solidFill>
                  <a:latin typeface="Cambria Math"/>
                  <a:cs typeface="Cambria Math"/>
                </a:rPr>
                <a:t>&gt;</a:t>
              </a:r>
              <a:endParaRPr lang="en-US" sz="2000" i="1" dirty="0">
                <a:solidFill>
                  <a:srgbClr val="558ED5"/>
                </a:solidFill>
                <a:latin typeface="Cambria Math"/>
                <a:cs typeface="Cambria Math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2184402" y="2125322"/>
              <a:ext cx="0" cy="255974"/>
            </a:xfrm>
            <a:prstGeom prst="straightConnector1">
              <a:avLst/>
            </a:prstGeom>
            <a:ln w="34925" cmpd="sng">
              <a:solidFill>
                <a:srgbClr val="558ED5"/>
              </a:solidFill>
              <a:headEnd type="arrow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263128" y="2150252"/>
              <a:ext cx="742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i="1" dirty="0">
                  <a:solidFill>
                    <a:srgbClr val="558ED5"/>
                  </a:solidFill>
                  <a:latin typeface="Cambria Math"/>
                  <a:cs typeface="Cambria Math"/>
                </a:rPr>
                <a:t>σ</a:t>
              </a:r>
              <a:endParaRPr lang="en-US" i="1" dirty="0">
                <a:solidFill>
                  <a:srgbClr val="558ED5"/>
                </a:solidFill>
                <a:latin typeface="Cambria Math"/>
                <a:cs typeface="Cambria Math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82742" y="3793600"/>
            <a:ext cx="1031333" cy="520362"/>
            <a:chOff x="3944542" y="3737834"/>
            <a:chExt cx="1031333" cy="520362"/>
          </a:xfrm>
        </p:grpSpPr>
        <p:sp>
          <p:nvSpPr>
            <p:cNvPr id="50" name="TextBox 49"/>
            <p:cNvSpPr txBox="1"/>
            <p:nvPr/>
          </p:nvSpPr>
          <p:spPr>
            <a:xfrm>
              <a:off x="3944542" y="3737834"/>
              <a:ext cx="742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558ED5"/>
                  </a:solidFill>
                  <a:latin typeface="Cambria Math"/>
                  <a:cs typeface="Cambria Math"/>
                </a:rPr>
                <a:t>|</a:t>
              </a:r>
              <a:r>
                <a:rPr lang="el-GR" sz="2000" i="1" dirty="0" smtClean="0">
                  <a:solidFill>
                    <a:srgbClr val="558ED5"/>
                  </a:solidFill>
                  <a:latin typeface="Cambria Math"/>
                  <a:cs typeface="Cambria Math"/>
                </a:rPr>
                <a:t>  </a:t>
              </a:r>
              <a:r>
                <a:rPr lang="en-US" sz="2000" dirty="0" smtClean="0">
                  <a:solidFill>
                    <a:srgbClr val="558ED5"/>
                  </a:solidFill>
                  <a:latin typeface="Cambria Math"/>
                  <a:cs typeface="Cambria Math"/>
                </a:rPr>
                <a:t>&gt;</a:t>
              </a:r>
              <a:endParaRPr lang="en-US" sz="2000" i="1" dirty="0">
                <a:solidFill>
                  <a:srgbClr val="558ED5"/>
                </a:solidFill>
                <a:latin typeface="Cambria Math"/>
                <a:cs typeface="Cambria Math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4164964" y="3848225"/>
              <a:ext cx="0" cy="255974"/>
            </a:xfrm>
            <a:prstGeom prst="straightConnector1">
              <a:avLst/>
            </a:prstGeom>
            <a:ln w="34925" cmpd="sng">
              <a:solidFill>
                <a:srgbClr val="558ED5"/>
              </a:solidFill>
              <a:headEnd type="none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4233452" y="3888864"/>
              <a:ext cx="742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i="1" dirty="0">
                  <a:solidFill>
                    <a:srgbClr val="558ED5"/>
                  </a:solidFill>
                  <a:latin typeface="Cambria Math"/>
                  <a:cs typeface="Cambria Math"/>
                </a:rPr>
                <a:t>σ</a:t>
              </a:r>
              <a:endParaRPr lang="en-US" i="1" dirty="0">
                <a:solidFill>
                  <a:srgbClr val="558ED5"/>
                </a:solidFill>
                <a:latin typeface="Cambria Math"/>
                <a:cs typeface="Cambria Math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66267" y="1258035"/>
            <a:ext cx="1103899" cy="481543"/>
            <a:chOff x="4428067" y="1202269"/>
            <a:chExt cx="1103899" cy="481543"/>
          </a:xfrm>
        </p:grpSpPr>
        <p:sp>
          <p:nvSpPr>
            <p:cNvPr id="68" name="TextBox 67"/>
            <p:cNvSpPr txBox="1"/>
            <p:nvPr/>
          </p:nvSpPr>
          <p:spPr>
            <a:xfrm>
              <a:off x="4428067" y="1202269"/>
              <a:ext cx="742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|</a:t>
              </a:r>
              <a:r>
                <a:rPr lang="el-GR" sz="2000" i="1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  </a:t>
              </a: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&gt;</a:t>
              </a:r>
              <a:endParaRPr lang="en-US" sz="2000" i="1" dirty="0">
                <a:solidFill>
                  <a:schemeClr val="tx2">
                    <a:lumMod val="75000"/>
                  </a:schemeClr>
                </a:solidFill>
                <a:latin typeface="Cambria Math"/>
                <a:cs typeface="Cambria Math"/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4657301" y="1295400"/>
              <a:ext cx="0" cy="255974"/>
            </a:xfrm>
            <a:prstGeom prst="straightConnector1">
              <a:avLst/>
            </a:prstGeom>
            <a:ln w="34925" cmpd="sng">
              <a:solidFill>
                <a:schemeClr val="tx2">
                  <a:lumMod val="75000"/>
                </a:schemeClr>
              </a:solidFill>
              <a:headEnd type="arrow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789543" y="1345258"/>
              <a:ext cx="742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solidFill>
                    <a:srgbClr val="17375E"/>
                  </a:solidFill>
                  <a:latin typeface="Cambria Math"/>
                  <a:cs typeface="Cambria Math"/>
                </a:rPr>
                <a:t>S</a:t>
              </a:r>
              <a:endParaRPr lang="en-US" sz="1600" i="1" dirty="0">
                <a:solidFill>
                  <a:srgbClr val="17375E"/>
                </a:solidFill>
                <a:latin typeface="Cambria Math"/>
                <a:cs typeface="Cambria Math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702531" y="4802129"/>
            <a:ext cx="1019400" cy="531871"/>
            <a:chOff x="2864331" y="4746363"/>
            <a:chExt cx="1019400" cy="531871"/>
          </a:xfrm>
        </p:grpSpPr>
        <p:sp>
          <p:nvSpPr>
            <p:cNvPr id="56" name="TextBox 55"/>
            <p:cNvSpPr txBox="1"/>
            <p:nvPr/>
          </p:nvSpPr>
          <p:spPr>
            <a:xfrm>
              <a:off x="2864331" y="4746363"/>
              <a:ext cx="742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|</a:t>
              </a:r>
              <a:r>
                <a:rPr lang="el-GR" sz="2000" i="1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  </a:t>
              </a: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&gt;</a:t>
              </a:r>
              <a:endParaRPr lang="en-US" sz="2000" i="1" dirty="0">
                <a:solidFill>
                  <a:schemeClr val="tx2">
                    <a:lumMod val="75000"/>
                  </a:schemeClr>
                </a:solidFill>
                <a:latin typeface="Cambria Math"/>
                <a:cs typeface="Cambria Math"/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>
              <a:off x="3090335" y="4867921"/>
              <a:ext cx="0" cy="255973"/>
            </a:xfrm>
            <a:prstGeom prst="straightConnector1">
              <a:avLst/>
            </a:prstGeom>
            <a:ln w="34925" cmpd="sng">
              <a:solidFill>
                <a:schemeClr val="tx2">
                  <a:lumMod val="75000"/>
                </a:schemeClr>
              </a:solidFill>
              <a:headEnd type="none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3141308" y="4939680"/>
              <a:ext cx="742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solidFill>
                    <a:srgbClr val="17375E"/>
                  </a:solidFill>
                  <a:latin typeface="Cambria Math"/>
                  <a:cs typeface="Cambria Math"/>
                </a:rPr>
                <a:t>S</a:t>
              </a:r>
              <a:endParaRPr lang="en-US" sz="1600" i="1" dirty="0">
                <a:solidFill>
                  <a:srgbClr val="17375E"/>
                </a:solidFill>
                <a:latin typeface="Cambria Math"/>
                <a:cs typeface="Cambria Math"/>
              </a:endParaRPr>
            </a:p>
          </p:txBody>
        </p:sp>
      </p:grpSp>
      <p:cxnSp>
        <p:nvCxnSpPr>
          <p:cNvPr id="39" name="Straight Arrow Connector 38"/>
          <p:cNvCxnSpPr>
            <a:stCxn id="32" idx="0"/>
            <a:endCxn id="36" idx="2"/>
          </p:cNvCxnSpPr>
          <p:nvPr/>
        </p:nvCxnSpPr>
        <p:spPr>
          <a:xfrm flipV="1">
            <a:off x="3916781" y="1778708"/>
            <a:ext cx="1642311" cy="3012335"/>
          </a:xfrm>
          <a:prstGeom prst="straightConnector1">
            <a:avLst/>
          </a:prstGeom>
          <a:ln w="50800" cmpd="sng">
            <a:solidFill>
              <a:schemeClr val="tx2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537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4" grpId="0" animBg="1"/>
      <p:bldP spid="73" grpId="0" animBg="1"/>
      <p:bldP spid="72" grpId="0" animBg="1"/>
      <p:bldP spid="32" grpId="0" animBg="1"/>
      <p:bldP spid="34" grpId="0" animBg="1"/>
      <p:bldP spid="35" grpId="0" animBg="1"/>
      <p:bldP spid="36" grpId="0" animBg="1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V="1">
            <a:off x="1813866" y="2531716"/>
            <a:ext cx="1511999" cy="490884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 flipV="1">
            <a:off x="2328335" y="2743201"/>
            <a:ext cx="999067" cy="304800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1752600" y="3048000"/>
            <a:ext cx="2141589" cy="990600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 flipV="1">
            <a:off x="2350499" y="2540001"/>
            <a:ext cx="1462734" cy="490884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5478411" y="3015653"/>
            <a:ext cx="2141589" cy="1022947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3175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6010993" y="3048000"/>
            <a:ext cx="1609007" cy="768555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12700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/>
          <p:cNvSpPr/>
          <p:nvPr/>
        </p:nvSpPr>
        <p:spPr>
          <a:xfrm>
            <a:off x="6019800" y="3045841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5486400" y="3045841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6553200" y="3045841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Need spin-spin interactions with equal strength </a:t>
            </a:r>
            <a:br>
              <a:rPr lang="en-US" sz="2800" dirty="0" smtClean="0"/>
            </a:br>
            <a:r>
              <a:rPr lang="en-US" sz="2800" dirty="0" smtClean="0"/>
              <a:t>between nearest- and next-nearest neighbors</a:t>
            </a:r>
            <a:endParaRPr lang="en-US" sz="28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133600"/>
            <a:ext cx="3493472" cy="457200"/>
          </a:xfrm>
          <a:prstGeom prst="rect">
            <a:avLst/>
          </a:prstGeom>
        </p:spPr>
      </p:pic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5029200" y="2819400"/>
            <a:ext cx="3028243" cy="512270"/>
            <a:chOff x="1023731" y="2216447"/>
            <a:chExt cx="8639930" cy="1461568"/>
          </a:xfrm>
        </p:grpSpPr>
        <p:cxnSp>
          <p:nvCxnSpPr>
            <p:cNvPr id="63" name="Straight Connector 62"/>
            <p:cNvCxnSpPr/>
            <p:nvPr/>
          </p:nvCxnSpPr>
          <p:spPr>
            <a:xfrm flipV="1">
              <a:off x="5523187" y="2910825"/>
              <a:ext cx="4140474" cy="0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2525554" y="2910825"/>
              <a:ext cx="2997633" cy="288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023731" y="2910825"/>
              <a:ext cx="1501823" cy="0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Down Arrow 65"/>
            <p:cNvSpPr/>
            <p:nvPr/>
          </p:nvSpPr>
          <p:spPr>
            <a:xfrm rot="10800000">
              <a:off x="6537473" y="2216447"/>
              <a:ext cx="430150" cy="1022003"/>
            </a:xfrm>
            <a:prstGeom prst="downArrow">
              <a:avLst>
                <a:gd name="adj1" fmla="val 42140"/>
                <a:gd name="adj2" fmla="val 87333"/>
              </a:avLst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7" name="Down Arrow 66"/>
            <p:cNvSpPr/>
            <p:nvPr/>
          </p:nvSpPr>
          <p:spPr>
            <a:xfrm rot="10800000">
              <a:off x="3657600" y="2216448"/>
              <a:ext cx="430150" cy="1022003"/>
            </a:xfrm>
            <a:prstGeom prst="downArrow">
              <a:avLst>
                <a:gd name="adj1" fmla="val 42140"/>
                <a:gd name="adj2" fmla="val 87333"/>
              </a:avLst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9" name="Down Arrow 68"/>
            <p:cNvSpPr/>
            <p:nvPr/>
          </p:nvSpPr>
          <p:spPr>
            <a:xfrm>
              <a:off x="4800600" y="2667000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70" name="Down Arrow 69"/>
            <p:cNvSpPr/>
            <p:nvPr/>
          </p:nvSpPr>
          <p:spPr>
            <a:xfrm>
              <a:off x="7696200" y="2667000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71" name="Down Arrow 70"/>
            <p:cNvSpPr/>
            <p:nvPr/>
          </p:nvSpPr>
          <p:spPr>
            <a:xfrm>
              <a:off x="1905000" y="2673647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33400" y="1676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Want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4876800" y="1676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Know how to do</a:t>
            </a:r>
            <a:endParaRPr lang="en-US" dirty="0"/>
          </a:p>
        </p:txBody>
      </p:sp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612" y="1981200"/>
            <a:ext cx="1007188" cy="568766"/>
          </a:xfrm>
          <a:prstGeom prst="rect">
            <a:avLst/>
          </a:prstGeom>
        </p:spPr>
      </p:pic>
      <p:sp>
        <p:nvSpPr>
          <p:cNvPr id="81" name="Freeform 80"/>
          <p:cNvSpPr/>
          <p:nvPr/>
        </p:nvSpPr>
        <p:spPr>
          <a:xfrm>
            <a:off x="1772357" y="3048000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76200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/>
          <p:nvPr/>
        </p:nvSpPr>
        <p:spPr>
          <a:xfrm>
            <a:off x="2839157" y="3048000"/>
            <a:ext cx="999067" cy="524933"/>
          </a:xfrm>
          <a:custGeom>
            <a:avLst/>
            <a:gdLst>
              <a:gd name="connsiteX0" fmla="*/ 0 w 999067"/>
              <a:gd name="connsiteY0" fmla="*/ 8466 h 643470"/>
              <a:gd name="connsiteX1" fmla="*/ 516467 w 999067"/>
              <a:gd name="connsiteY1" fmla="*/ 643466 h 643470"/>
              <a:gd name="connsiteX2" fmla="*/ 999067 w 999067"/>
              <a:gd name="connsiteY2" fmla="*/ 0 h 643470"/>
              <a:gd name="connsiteX0" fmla="*/ 0 w 999067"/>
              <a:gd name="connsiteY0" fmla="*/ 8466 h 643684"/>
              <a:gd name="connsiteX1" fmla="*/ 516467 w 999067"/>
              <a:gd name="connsiteY1" fmla="*/ 643466 h 643684"/>
              <a:gd name="connsiteX2" fmla="*/ 999067 w 999067"/>
              <a:gd name="connsiteY2" fmla="*/ 0 h 643684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  <a:gd name="connsiteX0" fmla="*/ 0 w 999067"/>
              <a:gd name="connsiteY0" fmla="*/ 8466 h 643522"/>
              <a:gd name="connsiteX1" fmla="*/ 516467 w 999067"/>
              <a:gd name="connsiteY1" fmla="*/ 643466 h 643522"/>
              <a:gd name="connsiteX2" fmla="*/ 999067 w 999067"/>
              <a:gd name="connsiteY2" fmla="*/ 0 h 64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067" h="643522">
                <a:moveTo>
                  <a:pt x="0" y="8466"/>
                </a:moveTo>
                <a:cubicBezTo>
                  <a:pt x="31045" y="225071"/>
                  <a:pt x="129822" y="636411"/>
                  <a:pt x="516467" y="643466"/>
                </a:cubicBezTo>
                <a:cubicBezTo>
                  <a:pt x="903112" y="650521"/>
                  <a:pt x="999067" y="0"/>
                  <a:pt x="999067" y="0"/>
                </a:cubicBezTo>
              </a:path>
            </a:pathLst>
          </a:custGeom>
          <a:ln w="76200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1315157" y="2821559"/>
            <a:ext cx="3028243" cy="512270"/>
            <a:chOff x="1023731" y="2216447"/>
            <a:chExt cx="8639930" cy="1461568"/>
          </a:xfrm>
        </p:grpSpPr>
        <p:cxnSp>
          <p:nvCxnSpPr>
            <p:cNvPr id="84" name="Straight Connector 83"/>
            <p:cNvCxnSpPr/>
            <p:nvPr/>
          </p:nvCxnSpPr>
          <p:spPr>
            <a:xfrm flipV="1">
              <a:off x="5523187" y="2910825"/>
              <a:ext cx="4140474" cy="0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2525554" y="2910825"/>
              <a:ext cx="2997633" cy="288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23731" y="2910825"/>
              <a:ext cx="1501823" cy="0"/>
            </a:xfrm>
            <a:prstGeom prst="line">
              <a:avLst/>
            </a:prstGeom>
            <a:ln w="82550">
              <a:solidFill>
                <a:srgbClr val="10253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Down Arrow 86"/>
            <p:cNvSpPr/>
            <p:nvPr/>
          </p:nvSpPr>
          <p:spPr>
            <a:xfrm rot="10800000">
              <a:off x="6537473" y="2216447"/>
              <a:ext cx="430150" cy="1022003"/>
            </a:xfrm>
            <a:prstGeom prst="downArrow">
              <a:avLst>
                <a:gd name="adj1" fmla="val 42140"/>
                <a:gd name="adj2" fmla="val 87333"/>
              </a:avLst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88" name="Down Arrow 87"/>
            <p:cNvSpPr/>
            <p:nvPr/>
          </p:nvSpPr>
          <p:spPr>
            <a:xfrm rot="10800000">
              <a:off x="3657600" y="2216448"/>
              <a:ext cx="430150" cy="1022003"/>
            </a:xfrm>
            <a:prstGeom prst="downArrow">
              <a:avLst>
                <a:gd name="adj1" fmla="val 42140"/>
                <a:gd name="adj2" fmla="val 87333"/>
              </a:avLst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89" name="Down Arrow 88"/>
            <p:cNvSpPr/>
            <p:nvPr/>
          </p:nvSpPr>
          <p:spPr>
            <a:xfrm>
              <a:off x="4800600" y="2667000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90" name="Down Arrow 89"/>
            <p:cNvSpPr/>
            <p:nvPr/>
          </p:nvSpPr>
          <p:spPr>
            <a:xfrm>
              <a:off x="7696200" y="2667000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91" name="Down Arrow 90"/>
            <p:cNvSpPr/>
            <p:nvPr/>
          </p:nvSpPr>
          <p:spPr>
            <a:xfrm>
              <a:off x="1905000" y="2673647"/>
              <a:ext cx="990600" cy="1004368"/>
            </a:xfrm>
            <a:prstGeom prst="downArrow">
              <a:avLst>
                <a:gd name="adj1" fmla="val 46968"/>
                <a:gd name="adj2" fmla="val 33309"/>
              </a:avLst>
            </a:prstGeom>
            <a:solidFill>
              <a:schemeClr val="tx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4089400" y="4243626"/>
            <a:ext cx="304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Solution:</a:t>
            </a:r>
          </a:p>
          <a:p>
            <a:r>
              <a:rPr lang="en-US" dirty="0" smtClean="0"/>
              <a:t>Use two different </a:t>
            </a:r>
            <a:r>
              <a:rPr lang="en-US" dirty="0" err="1" smtClean="0"/>
              <a:t>qubits</a:t>
            </a:r>
            <a:r>
              <a:rPr lang="en-US" dirty="0" smtClean="0"/>
              <a:t> to </a:t>
            </a:r>
          </a:p>
          <a:p>
            <a:r>
              <a:rPr lang="en-US" dirty="0" smtClean="0"/>
              <a:t>reinforce NNN interactions</a:t>
            </a:r>
            <a:endParaRPr lang="en-US" dirty="0"/>
          </a:p>
        </p:txBody>
      </p:sp>
      <p:sp>
        <p:nvSpPr>
          <p:cNvPr id="94" name="Rectangle 93"/>
          <p:cNvSpPr/>
          <p:nvPr/>
        </p:nvSpPr>
        <p:spPr>
          <a:xfrm>
            <a:off x="3194412" y="4669351"/>
            <a:ext cx="331086" cy="587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3194412" y="4904378"/>
            <a:ext cx="331086" cy="587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1676400" y="4541703"/>
            <a:ext cx="331086" cy="5875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1676400" y="4953000"/>
            <a:ext cx="331086" cy="5875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2186878" y="4669351"/>
            <a:ext cx="331086" cy="587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2186878" y="4904378"/>
            <a:ext cx="331086" cy="587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2703852" y="4541703"/>
            <a:ext cx="331086" cy="5875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2703852" y="4953000"/>
            <a:ext cx="331086" cy="5875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677898" y="4551838"/>
            <a:ext cx="331086" cy="5875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3677898" y="4963135"/>
            <a:ext cx="331086" cy="5875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95" y="5672630"/>
            <a:ext cx="1309815" cy="676593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438400" y="57023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  dipolar 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055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1" grpId="0" animBg="1"/>
      <p:bldP spid="42" grpId="0" animBg="1"/>
      <p:bldP spid="43" grpId="0" animBg="1"/>
      <p:bldP spid="93" grpId="0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18" grpId="0" animBg="1"/>
      <p:bldP spid="119" grpId="0" animBg="1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Interactions </a:t>
            </a:r>
            <a:r>
              <a:rPr lang="en-US" sz="2800" dirty="0" smtClean="0"/>
              <a:t>protect gauge </a:t>
            </a:r>
            <a:r>
              <a:rPr lang="en-US" sz="2800" dirty="0" smtClean="0"/>
              <a:t>invariance</a:t>
            </a:r>
            <a:r>
              <a:rPr lang="en-US" sz="2800" dirty="0"/>
              <a:t>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And allow </a:t>
            </a:r>
            <a:r>
              <a:rPr lang="en-US" sz="2800" dirty="0" smtClean="0"/>
              <a:t>to generate the </a:t>
            </a:r>
            <a:r>
              <a:rPr lang="en-US" sz="2800" dirty="0" smtClean="0"/>
              <a:t>dynamics!</a:t>
            </a:r>
            <a:endParaRPr lang="en-US" sz="2800" dirty="0"/>
          </a:p>
        </p:txBody>
      </p:sp>
      <p:pic>
        <p:nvPicPr>
          <p:cNvPr id="42" name="Picture 4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05" y="1600200"/>
            <a:ext cx="4588044" cy="547437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2616746" y="2413337"/>
            <a:ext cx="2286000" cy="844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/>
              <a:t>order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perturbation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theory </a:t>
            </a:r>
            <a:endParaRPr lang="en-US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57600"/>
            <a:ext cx="5677705" cy="591184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2316438" y="2095313"/>
            <a:ext cx="136094" cy="1464987"/>
          </a:xfrm>
          <a:custGeom>
            <a:avLst/>
            <a:gdLst>
              <a:gd name="connsiteX0" fmla="*/ 0 w 136094"/>
              <a:gd name="connsiteY0" fmla="*/ 1100666 h 1100666"/>
              <a:gd name="connsiteX1" fmla="*/ 118534 w 136094"/>
              <a:gd name="connsiteY1" fmla="*/ 601133 h 1100666"/>
              <a:gd name="connsiteX2" fmla="*/ 135467 w 136094"/>
              <a:gd name="connsiteY2" fmla="*/ 0 h 1100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094" h="1100666">
                <a:moveTo>
                  <a:pt x="0" y="1100666"/>
                </a:moveTo>
                <a:cubicBezTo>
                  <a:pt x="47978" y="942621"/>
                  <a:pt x="95956" y="784577"/>
                  <a:pt x="118534" y="601133"/>
                </a:cubicBezTo>
                <a:cubicBezTo>
                  <a:pt x="141112" y="417689"/>
                  <a:pt x="135467" y="0"/>
                  <a:pt x="135467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flipH="1">
            <a:off x="2452531" y="2016429"/>
            <a:ext cx="558173" cy="1622755"/>
          </a:xfrm>
          <a:custGeom>
            <a:avLst/>
            <a:gdLst>
              <a:gd name="connsiteX0" fmla="*/ 0 w 136094"/>
              <a:gd name="connsiteY0" fmla="*/ 1100666 h 1100666"/>
              <a:gd name="connsiteX1" fmla="*/ 118534 w 136094"/>
              <a:gd name="connsiteY1" fmla="*/ 601133 h 1100666"/>
              <a:gd name="connsiteX2" fmla="*/ 135467 w 136094"/>
              <a:gd name="connsiteY2" fmla="*/ 0 h 1100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094" h="1100666">
                <a:moveTo>
                  <a:pt x="0" y="1100666"/>
                </a:moveTo>
                <a:cubicBezTo>
                  <a:pt x="47978" y="942621"/>
                  <a:pt x="95956" y="784577"/>
                  <a:pt x="118534" y="601133"/>
                </a:cubicBezTo>
                <a:cubicBezTo>
                  <a:pt x="141112" y="417689"/>
                  <a:pt x="135467" y="0"/>
                  <a:pt x="135467" y="0"/>
                </a:cubicBezTo>
              </a:path>
            </a:pathLst>
          </a:custGeom>
          <a:ln>
            <a:headEnd type="none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05" y="2565737"/>
            <a:ext cx="886326" cy="488783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905" y="3760745"/>
            <a:ext cx="894622" cy="462123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464" y="3728342"/>
            <a:ext cx="983491" cy="497670"/>
          </a:xfrm>
          <a:prstGeom prst="rect">
            <a:avLst/>
          </a:prstGeom>
        </p:spPr>
      </p:pic>
      <p:sp>
        <p:nvSpPr>
          <p:cNvPr id="34" name="Oval 33"/>
          <p:cNvSpPr>
            <a:spLocks/>
          </p:cNvSpPr>
          <p:nvPr/>
        </p:nvSpPr>
        <p:spPr bwMode="auto">
          <a:xfrm>
            <a:off x="6324600" y="1622458"/>
            <a:ext cx="2649932" cy="1806542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35" name="Rectangle 342"/>
          <p:cNvSpPr>
            <a:spLocks noChangeArrowheads="1"/>
          </p:cNvSpPr>
          <p:nvPr/>
        </p:nvSpPr>
        <p:spPr bwMode="auto">
          <a:xfrm>
            <a:off x="7773667" y="1715869"/>
            <a:ext cx="24847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dirty="0">
                <a:latin typeface="Helvetica" charset="0"/>
              </a:rPr>
              <a:t>gauge </a:t>
            </a:r>
          </a:p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dirty="0" smtClean="0">
                <a:latin typeface="Helvetica" charset="0"/>
              </a:rPr>
              <a:t>violating </a:t>
            </a:r>
            <a:endParaRPr lang="en-US" dirty="0">
              <a:latin typeface="Helvetica" charset="0"/>
            </a:endParaRPr>
          </a:p>
        </p:txBody>
      </p:sp>
      <p:sp>
        <p:nvSpPr>
          <p:cNvPr id="36" name="Oval 35"/>
          <p:cNvSpPr>
            <a:spLocks/>
          </p:cNvSpPr>
          <p:nvPr/>
        </p:nvSpPr>
        <p:spPr bwMode="auto">
          <a:xfrm>
            <a:off x="6512578" y="2283978"/>
            <a:ext cx="1260335" cy="840222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solidFill>
                <a:srgbClr val="000000"/>
              </a:solidFill>
              <a:cs typeface="+mn-cs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6883918" y="5129616"/>
            <a:ext cx="1525005" cy="101666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39" name="Rectangle 342"/>
          <p:cNvSpPr>
            <a:spLocks noChangeArrowheads="1"/>
          </p:cNvSpPr>
          <p:nvPr/>
        </p:nvSpPr>
        <p:spPr bwMode="auto">
          <a:xfrm>
            <a:off x="7239000" y="5115580"/>
            <a:ext cx="11970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1400" dirty="0">
                <a:solidFill>
                  <a:srgbClr val="800000"/>
                </a:solidFill>
                <a:latin typeface="Helvetica" charset="0"/>
                <a:cs typeface="+mn-cs"/>
              </a:rPr>
              <a:t>gauge invariant</a:t>
            </a:r>
          </a:p>
        </p:txBody>
      </p:sp>
      <p:sp>
        <p:nvSpPr>
          <p:cNvPr id="40" name="Curved Up Arrow 39"/>
          <p:cNvSpPr>
            <a:spLocks noChangeArrowheads="1"/>
          </p:cNvSpPr>
          <p:nvPr/>
        </p:nvSpPr>
        <p:spPr bwMode="auto">
          <a:xfrm rot="1040221">
            <a:off x="6927051" y="5692383"/>
            <a:ext cx="1135541" cy="338285"/>
          </a:xfrm>
          <a:prstGeom prst="curvedUpArrow">
            <a:avLst>
              <a:gd name="adj1" fmla="val 21664"/>
              <a:gd name="adj2" fmla="val 66918"/>
              <a:gd name="adj3" fmla="val 32042"/>
            </a:avLst>
          </a:prstGeom>
          <a:solidFill>
            <a:srgbClr val="4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7040854">
            <a:off x="6075484" y="4219592"/>
            <a:ext cx="2606065" cy="245914"/>
          </a:xfrm>
          <a:prstGeom prst="rightArrow">
            <a:avLst>
              <a:gd name="adj1" fmla="val 37654"/>
              <a:gd name="adj2" fmla="val 68518"/>
            </a:avLst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 rot="5027172">
            <a:off x="6453144" y="4373815"/>
            <a:ext cx="2779126" cy="228600"/>
          </a:xfrm>
          <a:prstGeom prst="rightArrow">
            <a:avLst>
              <a:gd name="adj1" fmla="val 37654"/>
              <a:gd name="adj2" fmla="val 68518"/>
            </a:avLst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919" y="6106373"/>
            <a:ext cx="1569254" cy="370627"/>
          </a:xfrm>
          <a:prstGeom prst="rect">
            <a:avLst/>
          </a:prstGeom>
        </p:spPr>
      </p:pic>
      <p:pic>
        <p:nvPicPr>
          <p:cNvPr id="47" name="Picture 46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243" y="4521016"/>
            <a:ext cx="745557" cy="279584"/>
          </a:xfrm>
          <a:prstGeom prst="rect">
            <a:avLst/>
          </a:prstGeom>
        </p:spPr>
      </p:pic>
      <p:pic>
        <p:nvPicPr>
          <p:cNvPr id="48" name="Picture 47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506678"/>
            <a:ext cx="602181" cy="293922"/>
          </a:xfrm>
          <a:prstGeom prst="rect">
            <a:avLst/>
          </a:prstGeom>
        </p:spPr>
      </p:pic>
      <p:cxnSp>
        <p:nvCxnSpPr>
          <p:cNvPr id="50" name="Straight Connector 49"/>
          <p:cNvCxnSpPr/>
          <p:nvPr/>
        </p:nvCxnSpPr>
        <p:spPr>
          <a:xfrm flipH="1">
            <a:off x="8638309" y="2667000"/>
            <a:ext cx="304800" cy="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790709" y="2667000"/>
            <a:ext cx="0" cy="304800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8513618" y="3963786"/>
            <a:ext cx="554182" cy="4462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8638309" y="5715000"/>
            <a:ext cx="304800" cy="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4" name="Picture 53" descr="latex-image-1.pdf"/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432" y="4041144"/>
            <a:ext cx="472314" cy="297521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918" y="5651758"/>
            <a:ext cx="295793" cy="238542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017095" y="4572000"/>
            <a:ext cx="1259505" cy="881653"/>
            <a:chOff x="2017095" y="4572000"/>
            <a:chExt cx="1259505" cy="881653"/>
          </a:xfrm>
        </p:grpSpPr>
        <p:sp>
          <p:nvSpPr>
            <p:cNvPr id="5" name="Rectangle 4"/>
            <p:cNvSpPr/>
            <p:nvPr/>
          </p:nvSpPr>
          <p:spPr>
            <a:xfrm>
              <a:off x="2017095" y="4572000"/>
              <a:ext cx="1259505" cy="8816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57" descr="latex-image-1.pdf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4648200"/>
              <a:ext cx="841405" cy="650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3287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0" grpId="0" animBg="1"/>
      <p:bldP spid="49" grpId="0" animBg="1"/>
      <p:bldP spid="34" grpId="0" animBg="1"/>
      <p:bldP spid="35" grpId="0"/>
      <p:bldP spid="36" grpId="0" animBg="1"/>
      <p:bldP spid="38" grpId="0" animBg="1"/>
      <p:bldP spid="39" grpId="0"/>
      <p:bldP spid="40" grpId="0" animBg="1"/>
      <p:bldP spid="43" grpId="0" animBg="1"/>
      <p:bldP spid="45" grpId="0" animBg="1"/>
      <p:bldP spid="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One dimensional quantum electrodynamics</a:t>
            </a:r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Trapped-ion implementation</a:t>
            </a:r>
          </a:p>
          <a:p>
            <a:pPr marL="457200" lvl="1" indent="0">
              <a:buNone/>
            </a:pPr>
            <a:r>
              <a:rPr lang="en-US" sz="2000" dirty="0" smtClean="0"/>
              <a:t>	Proposed scheme</a:t>
            </a:r>
          </a:p>
          <a:p>
            <a:pPr marL="457200" lvl="1" indent="0">
              <a:buNone/>
            </a:pPr>
            <a:r>
              <a:rPr lang="en-US" sz="2000" b="1" dirty="0"/>
              <a:t>	</a:t>
            </a:r>
            <a:r>
              <a:rPr lang="en-US" sz="2000" dirty="0" smtClean="0">
                <a:solidFill>
                  <a:srgbClr val="7F7F7F"/>
                </a:solidFill>
              </a:rPr>
              <a:t>Numerical results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Protection of quantum gauge theory by classical noise</a:t>
            </a:r>
          </a:p>
          <a:p>
            <a:pPr marL="0" indent="0">
              <a:buNone/>
            </a:pPr>
            <a:endParaRPr lang="en-US" sz="2800" dirty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Conclusions</a:t>
            </a:r>
            <a:endParaRPr lang="en-US" sz="2800" dirty="0" smtClean="0">
              <a:solidFill>
                <a:srgbClr val="7F7F7F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4" name="Picture 3" descr="fig3_dynamic_charge.eps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5206" b="34110"/>
          <a:stretch/>
        </p:blipFill>
        <p:spPr>
          <a:xfrm>
            <a:off x="7086600" y="1676400"/>
            <a:ext cx="518516" cy="505953"/>
          </a:xfrm>
          <a:prstGeom prst="rect">
            <a:avLst/>
          </a:prstGeom>
        </p:spPr>
      </p:pic>
      <p:grpSp>
        <p:nvGrpSpPr>
          <p:cNvPr id="73" name="Group 72"/>
          <p:cNvGrpSpPr>
            <a:grpSpLocks noChangeAspect="1"/>
          </p:cNvGrpSpPr>
          <p:nvPr/>
        </p:nvGrpSpPr>
        <p:grpSpPr>
          <a:xfrm>
            <a:off x="3359702" y="3048000"/>
            <a:ext cx="797432" cy="396810"/>
            <a:chOff x="1315157" y="2531716"/>
            <a:chExt cx="3028243" cy="1506884"/>
          </a:xfrm>
        </p:grpSpPr>
        <p:sp>
          <p:nvSpPr>
            <p:cNvPr id="74" name="Freeform 73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3810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Down Arrow 83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85" name="Down Arrow 84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86" name="Down Arrow 85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87" name="Down Arrow 86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88" name="Down Arrow 87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90" name="Picture 89" descr="Nx6_micro_Gsquared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9882" r="3749" b="15858"/>
          <a:stretch/>
        </p:blipFill>
        <p:spPr>
          <a:xfrm>
            <a:off x="3352800" y="3505200"/>
            <a:ext cx="642552" cy="632743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7545344" y="4781594"/>
            <a:ext cx="667324" cy="463320"/>
            <a:chOff x="7545344" y="4781594"/>
            <a:chExt cx="667324" cy="463320"/>
          </a:xfrm>
        </p:grpSpPr>
        <p:sp>
          <p:nvSpPr>
            <p:cNvPr id="23" name="Rectangle 196"/>
            <p:cNvSpPr>
              <a:spLocks noChangeArrowheads="1"/>
            </p:cNvSpPr>
            <p:nvPr/>
          </p:nvSpPr>
          <p:spPr bwMode="auto">
            <a:xfrm>
              <a:off x="7545344" y="4916817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4" name="Rectangle 195"/>
            <p:cNvSpPr>
              <a:spLocks noChangeArrowheads="1"/>
            </p:cNvSpPr>
            <p:nvPr/>
          </p:nvSpPr>
          <p:spPr bwMode="auto">
            <a:xfrm>
              <a:off x="7545344" y="4897609"/>
              <a:ext cx="562798" cy="26995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5" name="Rectangle 199"/>
            <p:cNvSpPr>
              <a:spLocks noChangeArrowheads="1"/>
            </p:cNvSpPr>
            <p:nvPr/>
          </p:nvSpPr>
          <p:spPr bwMode="auto">
            <a:xfrm>
              <a:off x="7545344" y="4843878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6" name="Rectangle 200"/>
            <p:cNvSpPr>
              <a:spLocks noChangeArrowheads="1"/>
            </p:cNvSpPr>
            <p:nvPr/>
          </p:nvSpPr>
          <p:spPr bwMode="auto">
            <a:xfrm>
              <a:off x="7545344" y="4863345"/>
              <a:ext cx="562798" cy="26736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7545344" y="5226100"/>
              <a:ext cx="562798" cy="16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545344" y="4881256"/>
              <a:ext cx="562798" cy="267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Curved Up Arrow 170"/>
            <p:cNvSpPr>
              <a:spLocks noChangeArrowheads="1"/>
            </p:cNvSpPr>
            <p:nvPr/>
          </p:nvSpPr>
          <p:spPr bwMode="auto">
            <a:xfrm rot="16200000">
              <a:off x="7630438" y="4984905"/>
              <a:ext cx="395998" cy="124019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chemeClr val="bg1">
                <a:lumMod val="50000"/>
              </a:schemeClr>
            </a:solidFill>
            <a:ln w="9525">
              <a:solidFill>
                <a:srgbClr val="7F7F7F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>
              <a:off x="8212668" y="4781594"/>
              <a:ext cx="0" cy="2190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 flipH="1">
              <a:off x="7767837" y="5008185"/>
              <a:ext cx="241150" cy="11317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 flipV="1">
              <a:off x="7767837" y="4996764"/>
              <a:ext cx="241841" cy="1178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955539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One dimensional quantum electrodynamics</a:t>
            </a:r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Trapped-ion implementation</a:t>
            </a:r>
          </a:p>
          <a:p>
            <a:pPr marL="457200" lvl="1" indent="0"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7F7F7F"/>
                </a:solidFill>
              </a:rPr>
              <a:t>Proposed scheme</a:t>
            </a:r>
          </a:p>
          <a:p>
            <a:pPr marL="457200" lvl="1" indent="0">
              <a:buNone/>
            </a:pPr>
            <a:r>
              <a:rPr lang="en-US" sz="2000" b="1" dirty="0"/>
              <a:t>	</a:t>
            </a:r>
            <a:r>
              <a:rPr lang="en-US" sz="2000" dirty="0" smtClean="0"/>
              <a:t>Numerical results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Protection of quantum gauge theory by classical noise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Conclusions</a:t>
            </a:r>
            <a:endParaRPr lang="en-US" sz="2800" dirty="0" smtClean="0">
              <a:solidFill>
                <a:srgbClr val="7F7F7F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4" name="Picture 3" descr="fig3_dynamic_charge.eps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5206" b="34110"/>
          <a:stretch/>
        </p:blipFill>
        <p:spPr>
          <a:xfrm>
            <a:off x="7086600" y="1676400"/>
            <a:ext cx="518516" cy="505953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359702" y="3048000"/>
            <a:ext cx="797432" cy="396810"/>
            <a:chOff x="1315157" y="2531716"/>
            <a:chExt cx="3028243" cy="1506884"/>
          </a:xfrm>
        </p:grpSpPr>
        <p:sp>
          <p:nvSpPr>
            <p:cNvPr id="6" name="Freeform 5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Down Arrow 15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" name="Down Arrow 16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9" name="Down Arrow 18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0" name="Down Arrow 19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22" name="Picture 21" descr="Nx6_micro_Gsquared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9882" r="3749" b="15858"/>
          <a:stretch/>
        </p:blipFill>
        <p:spPr>
          <a:xfrm>
            <a:off x="3352800" y="3505200"/>
            <a:ext cx="642552" cy="632743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7545344" y="4781594"/>
            <a:ext cx="667324" cy="463320"/>
            <a:chOff x="7545344" y="4781594"/>
            <a:chExt cx="667324" cy="463320"/>
          </a:xfrm>
        </p:grpSpPr>
        <p:sp>
          <p:nvSpPr>
            <p:cNvPr id="24" name="Rectangle 196"/>
            <p:cNvSpPr>
              <a:spLocks noChangeArrowheads="1"/>
            </p:cNvSpPr>
            <p:nvPr/>
          </p:nvSpPr>
          <p:spPr bwMode="auto">
            <a:xfrm>
              <a:off x="7545344" y="4916817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5" name="Rectangle 195"/>
            <p:cNvSpPr>
              <a:spLocks noChangeArrowheads="1"/>
            </p:cNvSpPr>
            <p:nvPr/>
          </p:nvSpPr>
          <p:spPr bwMode="auto">
            <a:xfrm>
              <a:off x="7545344" y="4897609"/>
              <a:ext cx="562798" cy="26995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6" name="Rectangle 199"/>
            <p:cNvSpPr>
              <a:spLocks noChangeArrowheads="1"/>
            </p:cNvSpPr>
            <p:nvPr/>
          </p:nvSpPr>
          <p:spPr bwMode="auto">
            <a:xfrm>
              <a:off x="7545344" y="4843878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7" name="Rectangle 200"/>
            <p:cNvSpPr>
              <a:spLocks noChangeArrowheads="1"/>
            </p:cNvSpPr>
            <p:nvPr/>
          </p:nvSpPr>
          <p:spPr bwMode="auto">
            <a:xfrm>
              <a:off x="7545344" y="4863345"/>
              <a:ext cx="562798" cy="26736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545344" y="5226100"/>
              <a:ext cx="562798" cy="16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7545344" y="4881256"/>
              <a:ext cx="562798" cy="267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0" name="Curved Up Arrow 170"/>
            <p:cNvSpPr>
              <a:spLocks noChangeArrowheads="1"/>
            </p:cNvSpPr>
            <p:nvPr/>
          </p:nvSpPr>
          <p:spPr bwMode="auto">
            <a:xfrm rot="16200000">
              <a:off x="7630438" y="4984905"/>
              <a:ext cx="395998" cy="124019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chemeClr val="bg1">
                <a:lumMod val="50000"/>
              </a:schemeClr>
            </a:solidFill>
            <a:ln w="9525">
              <a:solidFill>
                <a:srgbClr val="7F7F7F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8212668" y="4781594"/>
              <a:ext cx="0" cy="2190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>
              <a:off x="7767837" y="5008185"/>
              <a:ext cx="241150" cy="11317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/>
            <p:nvPr/>
          </p:nvCxnSpPr>
          <p:spPr bwMode="auto">
            <a:xfrm flipH="1" flipV="1">
              <a:off x="7767837" y="4996764"/>
              <a:ext cx="241841" cy="1178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22981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77154" y="2958096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q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99836" y="2958096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q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8825" y="3014075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q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76477" y="2896561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–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9200" y="3004413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q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6853" y="2886899"/>
            <a:ext cx="353764" cy="719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–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539504" y="1295400"/>
            <a:ext cx="188949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Cambria Math"/>
                <a:cs typeface="Cambria Math"/>
              </a:rPr>
              <a:t>m/J</a:t>
            </a:r>
            <a:r>
              <a:rPr lang="en-US" sz="2400" dirty="0" smtClean="0">
                <a:latin typeface="Cambria Math"/>
                <a:cs typeface="Cambria Math"/>
              </a:rPr>
              <a:t>→–∞</a:t>
            </a:r>
            <a:endParaRPr lang="en-US" sz="2400" dirty="0">
              <a:latin typeface="Cambria Math"/>
              <a:cs typeface="Cambria Math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882904" y="1295400"/>
            <a:ext cx="188949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Cambria Math"/>
                <a:cs typeface="Cambria Math"/>
              </a:rPr>
              <a:t>m/J</a:t>
            </a:r>
            <a:r>
              <a:rPr lang="en-US" sz="2400" dirty="0" smtClean="0">
                <a:latin typeface="Cambria Math"/>
                <a:cs typeface="Cambria Math"/>
              </a:rPr>
              <a:t>→+∞</a:t>
            </a:r>
            <a:endParaRPr lang="en-US" sz="2400" dirty="0">
              <a:latin typeface="Cambria Math"/>
              <a:cs typeface="Cambria Math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559617" y="2944841"/>
            <a:ext cx="555183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0023" y="2938108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515443" y="2937421"/>
            <a:ext cx="1046995" cy="112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555188" y="2937320"/>
            <a:ext cx="1050652" cy="101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28808" y="2937320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903066" y="2847518"/>
            <a:ext cx="173353" cy="176342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659773" y="2847518"/>
            <a:ext cx="173353" cy="176342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424007" y="2847518"/>
            <a:ext cx="173353" cy="176342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177459" y="2858129"/>
            <a:ext cx="173353" cy="176342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2030534" y="2934706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3485261" y="2941772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356120" y="2934706"/>
            <a:ext cx="53415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861807" y="2941772"/>
            <a:ext cx="53415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995495" y="2957299"/>
            <a:ext cx="555183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895901" y="2950566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951321" y="2949879"/>
            <a:ext cx="1046995" cy="112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991067" y="2949778"/>
            <a:ext cx="1050652" cy="101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464687" y="2949778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6466412" y="2947164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7921139" y="2954230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346503" y="2853877"/>
            <a:ext cx="173353" cy="176342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96958" y="2853877"/>
            <a:ext cx="173353" cy="176342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858957" y="2853877"/>
            <a:ext cx="173353" cy="176342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7609412" y="2865423"/>
            <a:ext cx="173353" cy="176342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 flipH="1">
            <a:off x="5739048" y="2946241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7251503" y="2946241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/>
              <a:t>False vacuum decay</a:t>
            </a:r>
            <a:endParaRPr lang="en-US" sz="2800" dirty="0"/>
          </a:p>
        </p:txBody>
      </p:sp>
      <p:sp>
        <p:nvSpPr>
          <p:cNvPr id="142" name="Rectangle 141"/>
          <p:cNvSpPr/>
          <p:nvPr/>
        </p:nvSpPr>
        <p:spPr>
          <a:xfrm>
            <a:off x="38905" y="2095500"/>
            <a:ext cx="16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q</a:t>
            </a:r>
            <a:r>
              <a:rPr lang="en-US" dirty="0" smtClean="0"/>
              <a:t>uark picture</a:t>
            </a:r>
            <a:endParaRPr lang="en-US" dirty="0"/>
          </a:p>
        </p:txBody>
      </p:sp>
      <p:sp>
        <p:nvSpPr>
          <p:cNvPr id="143" name="Rectangle 142"/>
          <p:cNvSpPr/>
          <p:nvPr/>
        </p:nvSpPr>
        <p:spPr>
          <a:xfrm>
            <a:off x="153202" y="4102100"/>
            <a:ext cx="16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spin picture</a:t>
            </a:r>
            <a:endParaRPr lang="en-US" dirty="0"/>
          </a:p>
        </p:txBody>
      </p:sp>
      <p:cxnSp>
        <p:nvCxnSpPr>
          <p:cNvPr id="94" name="Straight Connector 93"/>
          <p:cNvCxnSpPr/>
          <p:nvPr/>
        </p:nvCxnSpPr>
        <p:spPr>
          <a:xfrm>
            <a:off x="3556794" y="4980003"/>
            <a:ext cx="555183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457200" y="4972597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2512620" y="4971841"/>
            <a:ext cx="1046995" cy="123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552365" y="4971730"/>
            <a:ext cx="1050652" cy="111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025985" y="4971730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H="1">
            <a:off x="2027711" y="4968855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482438" y="4976627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7977807" y="4981007"/>
            <a:ext cx="555183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4878213" y="4986301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6933633" y="4985545"/>
            <a:ext cx="1046995" cy="123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5973379" y="4985434"/>
            <a:ext cx="1050652" cy="111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446999" y="4985434"/>
            <a:ext cx="526380" cy="0"/>
          </a:xfrm>
          <a:prstGeom prst="line">
            <a:avLst/>
          </a:prstGeom>
          <a:ln w="57150" cmpd="sng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5721361" y="4981543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H="1">
            <a:off x="7233815" y="4981543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Down Arrow 127"/>
          <p:cNvSpPr/>
          <p:nvPr/>
        </p:nvSpPr>
        <p:spPr>
          <a:xfrm rot="10800000">
            <a:off x="1704109" y="4736068"/>
            <a:ext cx="150765" cy="394026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29" name="Down Arrow 128"/>
          <p:cNvSpPr/>
          <p:nvPr/>
        </p:nvSpPr>
        <p:spPr>
          <a:xfrm rot="10800000">
            <a:off x="942109" y="4736068"/>
            <a:ext cx="150765" cy="394026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0" name="Down Arrow 129"/>
          <p:cNvSpPr/>
          <p:nvPr/>
        </p:nvSpPr>
        <p:spPr>
          <a:xfrm rot="10800000">
            <a:off x="2466109" y="4736068"/>
            <a:ext cx="150765" cy="394026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1" name="Down Arrow 130"/>
          <p:cNvSpPr/>
          <p:nvPr/>
        </p:nvSpPr>
        <p:spPr>
          <a:xfrm rot="10800000">
            <a:off x="3158836" y="4736068"/>
            <a:ext cx="150765" cy="394026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132" name="Straight Connector 131"/>
          <p:cNvCxnSpPr/>
          <p:nvPr/>
        </p:nvCxnSpPr>
        <p:spPr>
          <a:xfrm flipH="1">
            <a:off x="1288473" y="4964668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>
            <a:off x="2812473" y="4964668"/>
            <a:ext cx="106831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Down Arrow 133"/>
          <p:cNvSpPr/>
          <p:nvPr/>
        </p:nvSpPr>
        <p:spPr>
          <a:xfrm>
            <a:off x="5357039" y="4812268"/>
            <a:ext cx="150765" cy="394026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5" name="Down Arrow 134"/>
          <p:cNvSpPr/>
          <p:nvPr/>
        </p:nvSpPr>
        <p:spPr>
          <a:xfrm>
            <a:off x="6119039" y="4812268"/>
            <a:ext cx="150765" cy="394026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7" name="Down Arrow 136"/>
          <p:cNvSpPr/>
          <p:nvPr/>
        </p:nvSpPr>
        <p:spPr>
          <a:xfrm>
            <a:off x="6881039" y="4812268"/>
            <a:ext cx="150765" cy="394026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8" name="Down Arrow 137"/>
          <p:cNvSpPr/>
          <p:nvPr/>
        </p:nvSpPr>
        <p:spPr>
          <a:xfrm>
            <a:off x="7643039" y="4812268"/>
            <a:ext cx="150765" cy="394026"/>
          </a:xfrm>
          <a:prstGeom prst="downArrow">
            <a:avLst>
              <a:gd name="adj1" fmla="val 42140"/>
              <a:gd name="adj2" fmla="val 87333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144" name="Straight Connector 143"/>
          <p:cNvCxnSpPr/>
          <p:nvPr/>
        </p:nvCxnSpPr>
        <p:spPr>
          <a:xfrm>
            <a:off x="6557766" y="4977368"/>
            <a:ext cx="53415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8081766" y="4977368"/>
            <a:ext cx="53415" cy="0"/>
          </a:xfrm>
          <a:prstGeom prst="line">
            <a:avLst/>
          </a:prstGeom>
          <a:ln w="123825" cmpd="sng">
            <a:solidFill>
              <a:schemeClr val="tx2">
                <a:lumMod val="50000"/>
              </a:schemeClr>
            </a:solidFill>
            <a:tailEnd type="stealth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5029200" y="3212068"/>
            <a:ext cx="388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reaks charge and parity symmetry</a:t>
            </a:r>
            <a:endParaRPr lang="en-US" dirty="0"/>
          </a:p>
        </p:txBody>
      </p:sp>
      <p:pic>
        <p:nvPicPr>
          <p:cNvPr id="147" name="Picture 14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096303"/>
            <a:ext cx="5046848" cy="602181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096274"/>
            <a:ext cx="5677705" cy="58734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96305" y="2057400"/>
            <a:ext cx="3124200" cy="6858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2134402" y="4038600"/>
            <a:ext cx="3200400" cy="6858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38" y="5334000"/>
            <a:ext cx="2423062" cy="659532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60" y="5334000"/>
            <a:ext cx="2243840" cy="65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64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28" grpId="0" animBg="1"/>
      <p:bldP spid="129" grpId="0" animBg="1"/>
      <p:bldP spid="130" grpId="0" animBg="1"/>
      <p:bldP spid="131" grpId="0" animBg="1"/>
      <p:bldP spid="134" grpId="0" animBg="1"/>
      <p:bldP spid="135" grpId="0" animBg="1"/>
      <p:bldP spid="137" grpId="0" animBg="1"/>
      <p:bldP spid="138" grpId="0" animBg="1"/>
      <p:bldP spid="7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A numerical test validates </a:t>
            </a:r>
            <a:br>
              <a:rPr lang="en-US" sz="2800" dirty="0" smtClean="0"/>
            </a:br>
            <a:r>
              <a:rPr lang="en-US" sz="2800" dirty="0" smtClean="0"/>
              <a:t>the microscopic equations</a:t>
            </a:r>
            <a:endParaRPr lang="en-US" sz="2800" dirty="0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4876800" y="2925762"/>
            <a:ext cx="3632085" cy="3272725"/>
            <a:chOff x="4495800" y="76200"/>
            <a:chExt cx="4394822" cy="3959998"/>
          </a:xfrm>
        </p:grpSpPr>
        <p:pic>
          <p:nvPicPr>
            <p:cNvPr id="5" name="Picture 4" descr="Nx6_micro_Sz_colorba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9195" y="76200"/>
              <a:ext cx="1131427" cy="3959998"/>
            </a:xfrm>
            <a:prstGeom prst="rect">
              <a:avLst/>
            </a:prstGeom>
          </p:spPr>
        </p:pic>
        <p:pic>
          <p:nvPicPr>
            <p:cNvPr id="6" name="Picture 5" descr="Nx6_micro_Sz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800" y="304800"/>
              <a:ext cx="3339595" cy="3473179"/>
            </a:xfrm>
            <a:prstGeom prst="rect">
              <a:avLst/>
            </a:prstGeom>
          </p:spPr>
        </p:pic>
      </p:grp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057273" y="639762"/>
            <a:ext cx="2867527" cy="2078182"/>
            <a:chOff x="609600" y="1752600"/>
            <a:chExt cx="3154280" cy="2286000"/>
          </a:xfrm>
        </p:grpSpPr>
        <p:pic>
          <p:nvPicPr>
            <p:cNvPr id="4" name="Picture 3" descr="Nx6_micro_Sz_cut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1767518"/>
              <a:ext cx="3154280" cy="227108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85800" y="1752600"/>
              <a:ext cx="381000" cy="26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1078111" y="2925762"/>
            <a:ext cx="3646289" cy="3346140"/>
            <a:chOff x="685800" y="3314700"/>
            <a:chExt cx="3924614" cy="3601554"/>
          </a:xfrm>
        </p:grpSpPr>
        <p:pic>
          <p:nvPicPr>
            <p:cNvPr id="9" name="Picture 8" descr="Nx6_micro_Gsquared.pn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3539490"/>
              <a:ext cx="3035996" cy="3166110"/>
            </a:xfrm>
            <a:prstGeom prst="rect">
              <a:avLst/>
            </a:prstGeom>
          </p:spPr>
        </p:pic>
        <p:pic>
          <p:nvPicPr>
            <p:cNvPr id="11" name="Picture 10" descr="Nx6_micro_Gsquared_colorbar.pn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3314700"/>
              <a:ext cx="1029014" cy="3601554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1687711" y="4214502"/>
            <a:ext cx="1377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66FFFF"/>
                </a:solidFill>
              </a:rPr>
              <a:t>Perturbation </a:t>
            </a:r>
            <a:endParaRPr lang="en-US" dirty="0" smtClean="0">
              <a:solidFill>
                <a:srgbClr val="66FFFF"/>
              </a:solidFill>
            </a:endParaRPr>
          </a:p>
          <a:p>
            <a:r>
              <a:rPr lang="en-US" dirty="0" smtClean="0">
                <a:solidFill>
                  <a:srgbClr val="66FFFF"/>
                </a:solidFill>
              </a:rPr>
              <a:t>theory valid</a:t>
            </a:r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096000"/>
            <a:ext cx="695376" cy="537661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008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152400"/>
            <a:ext cx="910798" cy="6505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432948" y="4028156"/>
            <a:ext cx="13003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66FFFF"/>
                </a:solidFill>
              </a:rPr>
              <a:t>Dipolar tails </a:t>
            </a:r>
          </a:p>
          <a:p>
            <a:r>
              <a:rPr lang="en-US" dirty="0" smtClean="0">
                <a:solidFill>
                  <a:srgbClr val="66FFFF"/>
                </a:solidFill>
              </a:rPr>
              <a:t>negligible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1515070"/>
            <a:ext cx="259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95959"/>
                </a:solidFill>
              </a:rPr>
              <a:t>P. Hauke, D. Marcos, </a:t>
            </a:r>
          </a:p>
          <a:p>
            <a:r>
              <a:rPr lang="en-US" dirty="0">
                <a:solidFill>
                  <a:srgbClr val="595959"/>
                </a:solidFill>
              </a:rPr>
              <a:t>M. </a:t>
            </a:r>
            <a:r>
              <a:rPr lang="en-US" dirty="0" err="1">
                <a:solidFill>
                  <a:srgbClr val="595959"/>
                </a:solidFill>
              </a:rPr>
              <a:t>Dalmonte</a:t>
            </a:r>
            <a:r>
              <a:rPr lang="en-US" dirty="0">
                <a:solidFill>
                  <a:srgbClr val="595959"/>
                </a:solidFill>
              </a:rPr>
              <a:t>, P. </a:t>
            </a:r>
            <a:r>
              <a:rPr lang="en-US" dirty="0" err="1" smtClean="0">
                <a:solidFill>
                  <a:srgbClr val="595959"/>
                </a:solidFill>
              </a:rPr>
              <a:t>Zoller</a:t>
            </a:r>
            <a:r>
              <a:rPr lang="en-US" dirty="0" smtClean="0">
                <a:solidFill>
                  <a:srgbClr val="595959"/>
                </a:solidFill>
              </a:rPr>
              <a:t> </a:t>
            </a:r>
          </a:p>
          <a:p>
            <a:r>
              <a:rPr lang="en-US" dirty="0" smtClean="0">
                <a:solidFill>
                  <a:srgbClr val="595959"/>
                </a:solidFill>
              </a:rPr>
              <a:t>PRX </a:t>
            </a:r>
            <a:r>
              <a:rPr lang="en-US" dirty="0">
                <a:solidFill>
                  <a:srgbClr val="595959"/>
                </a:solidFill>
              </a:rPr>
              <a:t>(2013)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133104" y="2921887"/>
            <a:ext cx="2438400" cy="1981200"/>
          </a:xfrm>
          <a:prstGeom prst="roundRect">
            <a:avLst/>
          </a:prstGeom>
          <a:noFill/>
          <a:ln w="5715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CD5B5"/>
              </a:solidFill>
            </a:endParaRP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104" y="3455287"/>
            <a:ext cx="827998" cy="59142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9372600" y="1371600"/>
            <a:ext cx="14876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Correct phase</a:t>
            </a:r>
          </a:p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9448800" y="5410200"/>
            <a:ext cx="17955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Gauge invariance</a:t>
            </a:r>
          </a:p>
          <a:p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382911" y="4062102"/>
            <a:ext cx="2438400" cy="1981200"/>
          </a:xfrm>
          <a:prstGeom prst="roundRect">
            <a:avLst/>
          </a:prstGeom>
          <a:noFill/>
          <a:ln w="5715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CD5B5"/>
              </a:solidFill>
            </a:endParaRPr>
          </a:p>
        </p:txBody>
      </p:sp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11" y="4842275"/>
            <a:ext cx="764914" cy="591427"/>
          </a:xfrm>
          <a:prstGeom prst="rect">
            <a:avLst/>
          </a:prstGeom>
        </p:spPr>
      </p:pic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7339899" y="2286000"/>
            <a:ext cx="1880301" cy="935657"/>
            <a:chOff x="1315157" y="2531716"/>
            <a:chExt cx="3028243" cy="1506884"/>
          </a:xfrm>
        </p:grpSpPr>
        <p:sp>
          <p:nvSpPr>
            <p:cNvPr id="25" name="Freeform 24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571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57150" cmpd="sng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5715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5715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57150" cmpd="sng">
                <a:solidFill>
                  <a:srgbClr val="10253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Down Arrow 34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" name="Down Arrow 35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7" name="Down Arrow 36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" name="Down Arrow 37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9" name="Down Arrow 38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41" name="Picture 40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895" y="6172200"/>
            <a:ext cx="5677705" cy="591184"/>
          </a:xfrm>
          <a:prstGeom prst="rect">
            <a:avLst/>
          </a:prstGeom>
        </p:spPr>
      </p:pic>
      <p:pic>
        <p:nvPicPr>
          <p:cNvPr id="42" name="Picture 41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849" y="6212304"/>
            <a:ext cx="805751" cy="44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0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441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Sweeps in O(1ms) reproduce the </a:t>
            </a:r>
            <a:br>
              <a:rPr lang="en-US" sz="3200" dirty="0" smtClean="0"/>
            </a:br>
            <a:r>
              <a:rPr lang="en-US" sz="3200" dirty="0" smtClean="0"/>
              <a:t>dynamics of the LGT</a:t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3" name="Picture 2" descr="dynamics_microscopic_model_2013053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" t="562" r="50556" b="49953"/>
          <a:stretch/>
        </p:blipFill>
        <p:spPr>
          <a:xfrm>
            <a:off x="3352800" y="2438400"/>
            <a:ext cx="4254500" cy="3352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52800" y="2362200"/>
            <a:ext cx="1524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209800"/>
            <a:ext cx="841405" cy="650570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3817275" y="2451100"/>
            <a:ext cx="526125" cy="457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008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402" y="2239372"/>
            <a:ext cx="827998" cy="5914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9800" y="285886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fidelity after </a:t>
            </a:r>
          </a:p>
          <a:p>
            <a:r>
              <a:rPr lang="en-US" dirty="0" smtClean="0"/>
              <a:t>quench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278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849" y="4631906"/>
            <a:ext cx="1078212" cy="343501"/>
          </a:xfrm>
          <a:prstGeom prst="rect">
            <a:avLst/>
          </a:prstGeom>
        </p:spPr>
      </p:pic>
      <p:pic>
        <p:nvPicPr>
          <p:cNvPr id="34" name="Picture 3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849" y="4155355"/>
            <a:ext cx="1087754" cy="343501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495" y="4631906"/>
            <a:ext cx="1087754" cy="343501"/>
          </a:xfrm>
          <a:prstGeom prst="rect">
            <a:avLst/>
          </a:prstGeom>
        </p:spPr>
      </p:pic>
      <p:pic>
        <p:nvPicPr>
          <p:cNvPr id="33" name="Picture 3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159" y="4155355"/>
            <a:ext cx="1078212" cy="343501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6404896" y="2671720"/>
            <a:ext cx="2047423" cy="483749"/>
          </a:xfrm>
          <a:custGeom>
            <a:avLst/>
            <a:gdLst>
              <a:gd name="connsiteX0" fmla="*/ 0 w 4526614"/>
              <a:gd name="connsiteY0" fmla="*/ 1140282 h 1151137"/>
              <a:gd name="connsiteX1" fmla="*/ 792429 w 4526614"/>
              <a:gd name="connsiteY1" fmla="*/ 456436 h 1151137"/>
              <a:gd name="connsiteX2" fmla="*/ 2420707 w 4526614"/>
              <a:gd name="connsiteY2" fmla="*/ 538 h 1151137"/>
              <a:gd name="connsiteX3" fmla="*/ 4081552 w 4526614"/>
              <a:gd name="connsiteY3" fmla="*/ 543273 h 1151137"/>
              <a:gd name="connsiteX4" fmla="*/ 4526614 w 4526614"/>
              <a:gd name="connsiteY4" fmla="*/ 1151137 h 1151137"/>
              <a:gd name="connsiteX0" fmla="*/ 0 w 4526614"/>
              <a:gd name="connsiteY0" fmla="*/ 1141377 h 1152232"/>
              <a:gd name="connsiteX1" fmla="*/ 781574 w 4526614"/>
              <a:gd name="connsiteY1" fmla="*/ 403258 h 1152232"/>
              <a:gd name="connsiteX2" fmla="*/ 2420707 w 4526614"/>
              <a:gd name="connsiteY2" fmla="*/ 1633 h 1152232"/>
              <a:gd name="connsiteX3" fmla="*/ 4081552 w 4526614"/>
              <a:gd name="connsiteY3" fmla="*/ 544368 h 1152232"/>
              <a:gd name="connsiteX4" fmla="*/ 4526614 w 4526614"/>
              <a:gd name="connsiteY4" fmla="*/ 1152232 h 1152232"/>
              <a:gd name="connsiteX0" fmla="*/ 0 w 4526614"/>
              <a:gd name="connsiteY0" fmla="*/ 1142171 h 1153026"/>
              <a:gd name="connsiteX1" fmla="*/ 781574 w 4526614"/>
              <a:gd name="connsiteY1" fmla="*/ 404052 h 1153026"/>
              <a:gd name="connsiteX2" fmla="*/ 2420707 w 4526614"/>
              <a:gd name="connsiteY2" fmla="*/ 2427 h 1153026"/>
              <a:gd name="connsiteX3" fmla="*/ 4081552 w 4526614"/>
              <a:gd name="connsiteY3" fmla="*/ 545162 h 1153026"/>
              <a:gd name="connsiteX4" fmla="*/ 4526614 w 4526614"/>
              <a:gd name="connsiteY4" fmla="*/ 1153026 h 1153026"/>
              <a:gd name="connsiteX0" fmla="*/ 0 w 4526614"/>
              <a:gd name="connsiteY0" fmla="*/ 1141378 h 1152233"/>
              <a:gd name="connsiteX1" fmla="*/ 781574 w 4526614"/>
              <a:gd name="connsiteY1" fmla="*/ 403259 h 1152233"/>
              <a:gd name="connsiteX2" fmla="*/ 2279589 w 4526614"/>
              <a:gd name="connsiteY2" fmla="*/ 1634 h 1152233"/>
              <a:gd name="connsiteX3" fmla="*/ 4081552 w 4526614"/>
              <a:gd name="connsiteY3" fmla="*/ 544369 h 1152233"/>
              <a:gd name="connsiteX4" fmla="*/ 4526614 w 4526614"/>
              <a:gd name="connsiteY4" fmla="*/ 1152233 h 1152233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274 h 1151129"/>
              <a:gd name="connsiteX1" fmla="*/ 423352 w 4526614"/>
              <a:gd name="connsiteY1" fmla="*/ 371054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140274 h 1151129"/>
              <a:gd name="connsiteX1" fmla="*/ 499338 w 4526614"/>
              <a:gd name="connsiteY1" fmla="*/ 371055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062821 h 1073676"/>
              <a:gd name="connsiteX1" fmla="*/ 499338 w 4526614"/>
              <a:gd name="connsiteY1" fmla="*/ 293602 h 1073676"/>
              <a:gd name="connsiteX2" fmla="*/ 2171037 w 4526614"/>
              <a:gd name="connsiteY2" fmla="*/ 831 h 1073676"/>
              <a:gd name="connsiteX3" fmla="*/ 3962145 w 4526614"/>
              <a:gd name="connsiteY3" fmla="*/ 368120 h 1073676"/>
              <a:gd name="connsiteX4" fmla="*/ 4526614 w 4526614"/>
              <a:gd name="connsiteY4" fmla="*/ 1073676 h 107367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3028 h 1073883"/>
              <a:gd name="connsiteX1" fmla="*/ 499338 w 4526614"/>
              <a:gd name="connsiteY1" fmla="*/ 293809 h 1073883"/>
              <a:gd name="connsiteX2" fmla="*/ 2171037 w 4526614"/>
              <a:gd name="connsiteY2" fmla="*/ 1038 h 1073883"/>
              <a:gd name="connsiteX3" fmla="*/ 3929580 w 4526614"/>
              <a:gd name="connsiteY3" fmla="*/ 228368 h 1073883"/>
              <a:gd name="connsiteX4" fmla="*/ 4526614 w 4526614"/>
              <a:gd name="connsiteY4" fmla="*/ 1073883 h 10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6614" h="1073883">
                <a:moveTo>
                  <a:pt x="0" y="1063028"/>
                </a:moveTo>
                <a:cubicBezTo>
                  <a:pt x="42516" y="676125"/>
                  <a:pt x="137499" y="470807"/>
                  <a:pt x="499338" y="293809"/>
                </a:cubicBezTo>
                <a:cubicBezTo>
                  <a:pt x="861178" y="116811"/>
                  <a:pt x="1599330" y="11945"/>
                  <a:pt x="2171037" y="1038"/>
                </a:cubicBezTo>
                <a:cubicBezTo>
                  <a:pt x="2742744" y="-9869"/>
                  <a:pt x="3591260" y="65113"/>
                  <a:pt x="3929580" y="228368"/>
                </a:cubicBezTo>
                <a:cubicBezTo>
                  <a:pt x="4267900" y="391623"/>
                  <a:pt x="4468720" y="710324"/>
                  <a:pt x="4526614" y="1073883"/>
                </a:cubicBezTo>
              </a:path>
            </a:pathLst>
          </a:custGeom>
          <a:ln w="95250" cmpd="sng">
            <a:solidFill>
              <a:srgbClr val="008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ln>
                <a:solidFill>
                  <a:srgbClr val="008000"/>
                </a:solidFill>
              </a:ln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347633" y="2057400"/>
            <a:ext cx="3142604" cy="1099312"/>
          </a:xfrm>
          <a:custGeom>
            <a:avLst/>
            <a:gdLst>
              <a:gd name="connsiteX0" fmla="*/ 0 w 4526614"/>
              <a:gd name="connsiteY0" fmla="*/ 1140282 h 1151137"/>
              <a:gd name="connsiteX1" fmla="*/ 792429 w 4526614"/>
              <a:gd name="connsiteY1" fmla="*/ 456436 h 1151137"/>
              <a:gd name="connsiteX2" fmla="*/ 2420707 w 4526614"/>
              <a:gd name="connsiteY2" fmla="*/ 538 h 1151137"/>
              <a:gd name="connsiteX3" fmla="*/ 4081552 w 4526614"/>
              <a:gd name="connsiteY3" fmla="*/ 543273 h 1151137"/>
              <a:gd name="connsiteX4" fmla="*/ 4526614 w 4526614"/>
              <a:gd name="connsiteY4" fmla="*/ 1151137 h 1151137"/>
              <a:gd name="connsiteX0" fmla="*/ 0 w 4526614"/>
              <a:gd name="connsiteY0" fmla="*/ 1141377 h 1152232"/>
              <a:gd name="connsiteX1" fmla="*/ 781574 w 4526614"/>
              <a:gd name="connsiteY1" fmla="*/ 403258 h 1152232"/>
              <a:gd name="connsiteX2" fmla="*/ 2420707 w 4526614"/>
              <a:gd name="connsiteY2" fmla="*/ 1633 h 1152232"/>
              <a:gd name="connsiteX3" fmla="*/ 4081552 w 4526614"/>
              <a:gd name="connsiteY3" fmla="*/ 544368 h 1152232"/>
              <a:gd name="connsiteX4" fmla="*/ 4526614 w 4526614"/>
              <a:gd name="connsiteY4" fmla="*/ 1152232 h 1152232"/>
              <a:gd name="connsiteX0" fmla="*/ 0 w 4526614"/>
              <a:gd name="connsiteY0" fmla="*/ 1142171 h 1153026"/>
              <a:gd name="connsiteX1" fmla="*/ 781574 w 4526614"/>
              <a:gd name="connsiteY1" fmla="*/ 404052 h 1153026"/>
              <a:gd name="connsiteX2" fmla="*/ 2420707 w 4526614"/>
              <a:gd name="connsiteY2" fmla="*/ 2427 h 1153026"/>
              <a:gd name="connsiteX3" fmla="*/ 4081552 w 4526614"/>
              <a:gd name="connsiteY3" fmla="*/ 545162 h 1153026"/>
              <a:gd name="connsiteX4" fmla="*/ 4526614 w 4526614"/>
              <a:gd name="connsiteY4" fmla="*/ 1153026 h 1153026"/>
              <a:gd name="connsiteX0" fmla="*/ 0 w 4526614"/>
              <a:gd name="connsiteY0" fmla="*/ 1141378 h 1152233"/>
              <a:gd name="connsiteX1" fmla="*/ 781574 w 4526614"/>
              <a:gd name="connsiteY1" fmla="*/ 403259 h 1152233"/>
              <a:gd name="connsiteX2" fmla="*/ 2279589 w 4526614"/>
              <a:gd name="connsiteY2" fmla="*/ 1634 h 1152233"/>
              <a:gd name="connsiteX3" fmla="*/ 4081552 w 4526614"/>
              <a:gd name="connsiteY3" fmla="*/ 544369 h 1152233"/>
              <a:gd name="connsiteX4" fmla="*/ 4526614 w 4526614"/>
              <a:gd name="connsiteY4" fmla="*/ 1152233 h 1152233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274 h 1151129"/>
              <a:gd name="connsiteX1" fmla="*/ 423352 w 4526614"/>
              <a:gd name="connsiteY1" fmla="*/ 371054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140274 h 1151129"/>
              <a:gd name="connsiteX1" fmla="*/ 499338 w 4526614"/>
              <a:gd name="connsiteY1" fmla="*/ 371055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062821 h 1073676"/>
              <a:gd name="connsiteX1" fmla="*/ 499338 w 4526614"/>
              <a:gd name="connsiteY1" fmla="*/ 293602 h 1073676"/>
              <a:gd name="connsiteX2" fmla="*/ 2171037 w 4526614"/>
              <a:gd name="connsiteY2" fmla="*/ 831 h 1073676"/>
              <a:gd name="connsiteX3" fmla="*/ 3962145 w 4526614"/>
              <a:gd name="connsiteY3" fmla="*/ 368120 h 1073676"/>
              <a:gd name="connsiteX4" fmla="*/ 4526614 w 4526614"/>
              <a:gd name="connsiteY4" fmla="*/ 1073676 h 107367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3028 h 1073883"/>
              <a:gd name="connsiteX1" fmla="*/ 499338 w 4526614"/>
              <a:gd name="connsiteY1" fmla="*/ 293809 h 1073883"/>
              <a:gd name="connsiteX2" fmla="*/ 2171037 w 4526614"/>
              <a:gd name="connsiteY2" fmla="*/ 1038 h 1073883"/>
              <a:gd name="connsiteX3" fmla="*/ 3929580 w 4526614"/>
              <a:gd name="connsiteY3" fmla="*/ 228368 h 1073883"/>
              <a:gd name="connsiteX4" fmla="*/ 4526614 w 4526614"/>
              <a:gd name="connsiteY4" fmla="*/ 1073883 h 1073883"/>
              <a:gd name="connsiteX0" fmla="*/ 0 w 4558070"/>
              <a:gd name="connsiteY0" fmla="*/ 1063028 h 1073883"/>
              <a:gd name="connsiteX1" fmla="*/ 499338 w 4558070"/>
              <a:gd name="connsiteY1" fmla="*/ 293809 h 1073883"/>
              <a:gd name="connsiteX2" fmla="*/ 2171037 w 4558070"/>
              <a:gd name="connsiteY2" fmla="*/ 1038 h 1073883"/>
              <a:gd name="connsiteX3" fmla="*/ 3929580 w 4558070"/>
              <a:gd name="connsiteY3" fmla="*/ 228368 h 1073883"/>
              <a:gd name="connsiteX4" fmla="*/ 4558070 w 4558070"/>
              <a:gd name="connsiteY4" fmla="*/ 1073883 h 1073883"/>
              <a:gd name="connsiteX0" fmla="*/ 0 w 4558133"/>
              <a:gd name="connsiteY0" fmla="*/ 1063028 h 1073883"/>
              <a:gd name="connsiteX1" fmla="*/ 499338 w 4558133"/>
              <a:gd name="connsiteY1" fmla="*/ 293809 h 1073883"/>
              <a:gd name="connsiteX2" fmla="*/ 2171037 w 4558133"/>
              <a:gd name="connsiteY2" fmla="*/ 1038 h 1073883"/>
              <a:gd name="connsiteX3" fmla="*/ 3929580 w 4558133"/>
              <a:gd name="connsiteY3" fmla="*/ 228368 h 1073883"/>
              <a:gd name="connsiteX4" fmla="*/ 4558070 w 4558133"/>
              <a:gd name="connsiteY4" fmla="*/ 1073883 h 1073883"/>
              <a:gd name="connsiteX0" fmla="*/ 0 w 4558133"/>
              <a:gd name="connsiteY0" fmla="*/ 1063028 h 1073883"/>
              <a:gd name="connsiteX1" fmla="*/ 499338 w 4558133"/>
              <a:gd name="connsiteY1" fmla="*/ 293809 h 1073883"/>
              <a:gd name="connsiteX2" fmla="*/ 2171037 w 4558133"/>
              <a:gd name="connsiteY2" fmla="*/ 1038 h 1073883"/>
              <a:gd name="connsiteX3" fmla="*/ 3929580 w 4558133"/>
              <a:gd name="connsiteY3" fmla="*/ 228368 h 1073883"/>
              <a:gd name="connsiteX4" fmla="*/ 4558070 w 4558133"/>
              <a:gd name="connsiteY4" fmla="*/ 1073883 h 1073883"/>
              <a:gd name="connsiteX0" fmla="*/ 0 w 4558133"/>
              <a:gd name="connsiteY0" fmla="*/ 1064743 h 1075598"/>
              <a:gd name="connsiteX1" fmla="*/ 499338 w 4558133"/>
              <a:gd name="connsiteY1" fmla="*/ 295524 h 1075598"/>
              <a:gd name="connsiteX2" fmla="*/ 2171037 w 4558133"/>
              <a:gd name="connsiteY2" fmla="*/ 2753 h 1075598"/>
              <a:gd name="connsiteX3" fmla="*/ 3929580 w 4558133"/>
              <a:gd name="connsiteY3" fmla="*/ 230083 h 1075598"/>
              <a:gd name="connsiteX4" fmla="*/ 4558070 w 4558133"/>
              <a:gd name="connsiteY4" fmla="*/ 1075598 h 1075598"/>
              <a:gd name="connsiteX0" fmla="*/ 0 w 4558173"/>
              <a:gd name="connsiteY0" fmla="*/ 1064743 h 1075598"/>
              <a:gd name="connsiteX1" fmla="*/ 499338 w 4558173"/>
              <a:gd name="connsiteY1" fmla="*/ 295524 h 1075598"/>
              <a:gd name="connsiteX2" fmla="*/ 2171037 w 4558173"/>
              <a:gd name="connsiteY2" fmla="*/ 2753 h 1075598"/>
              <a:gd name="connsiteX3" fmla="*/ 3929580 w 4558173"/>
              <a:gd name="connsiteY3" fmla="*/ 230083 h 1075598"/>
              <a:gd name="connsiteX4" fmla="*/ 4558070 w 4558173"/>
              <a:gd name="connsiteY4" fmla="*/ 1075598 h 1075598"/>
              <a:gd name="connsiteX0" fmla="*/ 0 w 4558169"/>
              <a:gd name="connsiteY0" fmla="*/ 1064185 h 1075040"/>
              <a:gd name="connsiteX1" fmla="*/ 499338 w 4558169"/>
              <a:gd name="connsiteY1" fmla="*/ 294966 h 1075040"/>
              <a:gd name="connsiteX2" fmla="*/ 2171037 w 4558169"/>
              <a:gd name="connsiteY2" fmla="*/ 2195 h 1075040"/>
              <a:gd name="connsiteX3" fmla="*/ 3921717 w 4558169"/>
              <a:gd name="connsiteY3" fmla="*/ 234827 h 1075040"/>
              <a:gd name="connsiteX4" fmla="*/ 4558070 w 4558169"/>
              <a:gd name="connsiteY4" fmla="*/ 1075040 h 107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8169" h="1075040">
                <a:moveTo>
                  <a:pt x="0" y="1064185"/>
                </a:moveTo>
                <a:cubicBezTo>
                  <a:pt x="3196" y="677282"/>
                  <a:pt x="137499" y="471964"/>
                  <a:pt x="499338" y="294966"/>
                </a:cubicBezTo>
                <a:cubicBezTo>
                  <a:pt x="861178" y="117968"/>
                  <a:pt x="1600641" y="12218"/>
                  <a:pt x="2171037" y="2195"/>
                </a:cubicBezTo>
                <a:cubicBezTo>
                  <a:pt x="2741433" y="-7828"/>
                  <a:pt x="3465437" y="7951"/>
                  <a:pt x="3921717" y="234827"/>
                </a:cubicBezTo>
                <a:cubicBezTo>
                  <a:pt x="4377998" y="477607"/>
                  <a:pt x="4563088" y="700878"/>
                  <a:pt x="4558070" y="1075040"/>
                </a:cubicBezTo>
              </a:path>
            </a:pathLst>
          </a:custGeom>
          <a:ln w="57150" cmpd="sng">
            <a:solidFill>
              <a:srgbClr val="008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ln>
                <a:solidFill>
                  <a:srgbClr val="008000"/>
                </a:solidFill>
              </a:ln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379130" y="3156513"/>
            <a:ext cx="1025766" cy="0"/>
          </a:xfrm>
          <a:prstGeom prst="line">
            <a:avLst/>
          </a:prstGeom>
          <a:ln w="57150" cmpd="sng">
            <a:solidFill>
              <a:srgbClr val="008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04896" y="3156513"/>
            <a:ext cx="2047423" cy="0"/>
          </a:xfrm>
          <a:prstGeom prst="line">
            <a:avLst/>
          </a:prstGeom>
          <a:ln w="57150" cmpd="sng">
            <a:solidFill>
              <a:srgbClr val="008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254449" y="2984065"/>
            <a:ext cx="338057" cy="3404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cs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054125" y="3005546"/>
            <a:ext cx="730427" cy="297823"/>
          </a:xfrm>
          <a:prstGeom prst="ellipse">
            <a:avLst/>
          </a:prstGeom>
          <a:solidFill>
            <a:schemeClr val="tx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178725" y="2984890"/>
            <a:ext cx="337815" cy="34364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81711" y="2930151"/>
            <a:ext cx="98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Cambria Math"/>
                <a:cs typeface="Cambria Math"/>
              </a:rPr>
              <a:t>S</a:t>
            </a:r>
            <a:r>
              <a:rPr lang="en-US" baseline="-25000" dirty="0" smtClean="0">
                <a:solidFill>
                  <a:schemeClr val="bg1"/>
                </a:solidFill>
                <a:latin typeface="Cambria Math"/>
                <a:cs typeface="Cambria Math"/>
              </a:rPr>
              <a:t>1</a:t>
            </a:r>
            <a:r>
              <a:rPr lang="en-US" baseline="-25000" dirty="0">
                <a:solidFill>
                  <a:schemeClr val="bg1"/>
                </a:solidFill>
                <a:latin typeface="Cambria Math"/>
                <a:cs typeface="Cambria Math"/>
              </a:rPr>
              <a:t>2</a:t>
            </a:r>
            <a:endParaRPr lang="en-US" dirty="0">
              <a:solidFill>
                <a:schemeClr val="bg1"/>
              </a:solidFill>
              <a:latin typeface="Cambria Math"/>
              <a:cs typeface="Cambria Math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64143" y="2916403"/>
            <a:ext cx="51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 smtClean="0">
                <a:latin typeface="Cambria Math"/>
                <a:cs typeface="Cambria Math"/>
              </a:rPr>
              <a:t>σ</a:t>
            </a:r>
            <a:r>
              <a:rPr lang="en-US" baseline="-25000" dirty="0" smtClean="0">
                <a:latin typeface="Cambria Math"/>
                <a:cs typeface="Cambria Math"/>
              </a:rPr>
              <a:t>1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44648" y="2921304"/>
            <a:ext cx="98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 smtClean="0">
                <a:latin typeface="Cambria Math"/>
                <a:cs typeface="Cambria Math"/>
              </a:rPr>
              <a:t>σ</a:t>
            </a:r>
            <a:r>
              <a:rPr lang="en-US" baseline="-25000" dirty="0" smtClean="0">
                <a:latin typeface="Cambria Math"/>
                <a:cs typeface="Cambria Math"/>
              </a:rPr>
              <a:t>2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26676" y="2738735"/>
            <a:ext cx="436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  <a:latin typeface="Cambria Math"/>
                <a:cs typeface="Cambria Math"/>
              </a:rPr>
              <a:t>–</a:t>
            </a:r>
            <a:endParaRPr lang="en-US" sz="2400" i="1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3847" y="2806207"/>
            <a:ext cx="54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ambria Math"/>
                <a:cs typeface="Cambria Math"/>
              </a:rPr>
              <a:t>+</a:t>
            </a:r>
            <a:endParaRPr lang="en-US" i="1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57057" y="2738735"/>
            <a:ext cx="436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  <a:latin typeface="Cambria Math"/>
                <a:cs typeface="Cambria Math"/>
              </a:rPr>
              <a:t>–</a:t>
            </a:r>
            <a:endParaRPr lang="en-US" sz="2400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6445" y="2335553"/>
            <a:ext cx="61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ambria Math"/>
                <a:cs typeface="Cambria Math"/>
              </a:rPr>
              <a:t>–</a:t>
            </a:r>
            <a:r>
              <a:rPr lang="en-US" dirty="0" smtClean="0">
                <a:solidFill>
                  <a:srgbClr val="008000"/>
                </a:solidFill>
                <a:latin typeface="Cambria Math"/>
                <a:cs typeface="Cambria Math"/>
              </a:rPr>
              <a:t>2</a:t>
            </a:r>
            <a:endParaRPr lang="en-US" i="1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22448" y="2021596"/>
            <a:ext cx="54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ambria Math"/>
                <a:cs typeface="Cambria Math"/>
              </a:rPr>
              <a:t>+</a:t>
            </a:r>
            <a:endParaRPr lang="en-US" i="1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080580" y="3009946"/>
            <a:ext cx="730427" cy="297823"/>
          </a:xfrm>
          <a:prstGeom prst="ellipse">
            <a:avLst/>
          </a:prstGeom>
          <a:solidFill>
            <a:schemeClr val="tx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32035" y="2939567"/>
            <a:ext cx="98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FFFF"/>
                </a:solidFill>
                <a:latin typeface="Cambria Math"/>
                <a:cs typeface="Cambria Math"/>
              </a:rPr>
              <a:t>S</a:t>
            </a:r>
            <a:r>
              <a:rPr lang="en-US" baseline="-25000" dirty="0" smtClean="0">
                <a:solidFill>
                  <a:srgbClr val="FFFFFF"/>
                </a:solidFill>
                <a:latin typeface="Cambria Math"/>
                <a:cs typeface="Cambria Math"/>
              </a:rPr>
              <a:t>21</a:t>
            </a:r>
            <a:endParaRPr lang="en-US" dirty="0">
              <a:solidFill>
                <a:srgbClr val="FFFFFF"/>
              </a:solidFill>
              <a:latin typeface="Cambria Math"/>
              <a:cs typeface="Cambria Math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57200" y="228600"/>
            <a:ext cx="441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A simpler proof-of-principle experiment with four ions</a:t>
            </a:r>
            <a:endParaRPr lang="en-US" sz="32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57200" y="1143000"/>
            <a:ext cx="7086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/>
              <a:t>Avoids the </a:t>
            </a:r>
            <a:r>
              <a:rPr lang="en-US" sz="2000" dirty="0"/>
              <a:t>n</a:t>
            </a:r>
            <a:r>
              <a:rPr lang="en-US" sz="2000" dirty="0" smtClean="0"/>
              <a:t>eed for fast-decaying interactions</a:t>
            </a:r>
            <a:endParaRPr lang="en-US" sz="20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04800" y="2133600"/>
            <a:ext cx="4800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/>
              <a:t>Enforcing of Gauss law</a:t>
            </a:r>
            <a:endParaRPr lang="en-US" sz="2000" dirty="0"/>
          </a:p>
        </p:txBody>
      </p:sp>
      <p:pic>
        <p:nvPicPr>
          <p:cNvPr id="31" name="Picture 3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81400"/>
            <a:ext cx="1161349" cy="559168"/>
          </a:xfrm>
          <a:prstGeom prst="rect">
            <a:avLst/>
          </a:prstGeom>
        </p:spPr>
      </p:pic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159" y="5298355"/>
            <a:ext cx="1637356" cy="377851"/>
          </a:xfrm>
          <a:prstGeom prst="rect">
            <a:avLst/>
          </a:prstGeom>
        </p:spPr>
      </p:pic>
      <p:pic>
        <p:nvPicPr>
          <p:cNvPr id="38" name="Picture 3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23" y="3631684"/>
            <a:ext cx="2925595" cy="283885"/>
          </a:xfrm>
          <a:prstGeom prst="rect">
            <a:avLst/>
          </a:prstGeom>
        </p:spPr>
      </p:pic>
      <p:sp>
        <p:nvSpPr>
          <p:cNvPr id="40" name="Donut 39"/>
          <p:cNvSpPr/>
          <p:nvPr/>
        </p:nvSpPr>
        <p:spPr>
          <a:xfrm>
            <a:off x="1715277" y="4168183"/>
            <a:ext cx="346364" cy="346364"/>
          </a:xfrm>
          <a:prstGeom prst="donut">
            <a:avLst>
              <a:gd name="adj" fmla="val 12975"/>
            </a:avLst>
          </a:prstGeom>
          <a:solidFill>
            <a:srgbClr val="008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Donut 40"/>
          <p:cNvSpPr/>
          <p:nvPr/>
        </p:nvSpPr>
        <p:spPr>
          <a:xfrm>
            <a:off x="3027995" y="4155355"/>
            <a:ext cx="346364" cy="346364"/>
          </a:xfrm>
          <a:prstGeom prst="donut">
            <a:avLst>
              <a:gd name="adj" fmla="val 12975"/>
            </a:avLst>
          </a:prstGeom>
          <a:solidFill>
            <a:srgbClr val="008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Donut 41"/>
          <p:cNvSpPr/>
          <p:nvPr/>
        </p:nvSpPr>
        <p:spPr>
          <a:xfrm>
            <a:off x="1719766" y="4634363"/>
            <a:ext cx="346364" cy="346364"/>
          </a:xfrm>
          <a:prstGeom prst="donut">
            <a:avLst>
              <a:gd name="adj" fmla="val 12975"/>
            </a:avLst>
          </a:prstGeom>
          <a:solidFill>
            <a:srgbClr val="008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Donut 42"/>
          <p:cNvSpPr/>
          <p:nvPr/>
        </p:nvSpPr>
        <p:spPr>
          <a:xfrm>
            <a:off x="3031072" y="4634363"/>
            <a:ext cx="346364" cy="346364"/>
          </a:xfrm>
          <a:prstGeom prst="donut">
            <a:avLst>
              <a:gd name="adj" fmla="val 12975"/>
            </a:avLst>
          </a:prstGeom>
          <a:solidFill>
            <a:srgbClr val="008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Donut 43"/>
          <p:cNvSpPr/>
          <p:nvPr/>
        </p:nvSpPr>
        <p:spPr>
          <a:xfrm>
            <a:off x="2015588" y="5241032"/>
            <a:ext cx="346364" cy="461010"/>
          </a:xfrm>
          <a:prstGeom prst="donut">
            <a:avLst>
              <a:gd name="adj" fmla="val 12975"/>
            </a:avLst>
          </a:prstGeom>
          <a:solidFill>
            <a:srgbClr val="008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46" name="Picture 45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107"/>
            <a:ext cx="4129241" cy="53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79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4" grpId="0" animBg="1"/>
      <p:bldP spid="25" grpId="0"/>
      <p:bldP spid="30" grpId="0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6404896" y="2671720"/>
            <a:ext cx="2047423" cy="483749"/>
          </a:xfrm>
          <a:custGeom>
            <a:avLst/>
            <a:gdLst>
              <a:gd name="connsiteX0" fmla="*/ 0 w 4526614"/>
              <a:gd name="connsiteY0" fmla="*/ 1140282 h 1151137"/>
              <a:gd name="connsiteX1" fmla="*/ 792429 w 4526614"/>
              <a:gd name="connsiteY1" fmla="*/ 456436 h 1151137"/>
              <a:gd name="connsiteX2" fmla="*/ 2420707 w 4526614"/>
              <a:gd name="connsiteY2" fmla="*/ 538 h 1151137"/>
              <a:gd name="connsiteX3" fmla="*/ 4081552 w 4526614"/>
              <a:gd name="connsiteY3" fmla="*/ 543273 h 1151137"/>
              <a:gd name="connsiteX4" fmla="*/ 4526614 w 4526614"/>
              <a:gd name="connsiteY4" fmla="*/ 1151137 h 1151137"/>
              <a:gd name="connsiteX0" fmla="*/ 0 w 4526614"/>
              <a:gd name="connsiteY0" fmla="*/ 1141377 h 1152232"/>
              <a:gd name="connsiteX1" fmla="*/ 781574 w 4526614"/>
              <a:gd name="connsiteY1" fmla="*/ 403258 h 1152232"/>
              <a:gd name="connsiteX2" fmla="*/ 2420707 w 4526614"/>
              <a:gd name="connsiteY2" fmla="*/ 1633 h 1152232"/>
              <a:gd name="connsiteX3" fmla="*/ 4081552 w 4526614"/>
              <a:gd name="connsiteY3" fmla="*/ 544368 h 1152232"/>
              <a:gd name="connsiteX4" fmla="*/ 4526614 w 4526614"/>
              <a:gd name="connsiteY4" fmla="*/ 1152232 h 1152232"/>
              <a:gd name="connsiteX0" fmla="*/ 0 w 4526614"/>
              <a:gd name="connsiteY0" fmla="*/ 1142171 h 1153026"/>
              <a:gd name="connsiteX1" fmla="*/ 781574 w 4526614"/>
              <a:gd name="connsiteY1" fmla="*/ 404052 h 1153026"/>
              <a:gd name="connsiteX2" fmla="*/ 2420707 w 4526614"/>
              <a:gd name="connsiteY2" fmla="*/ 2427 h 1153026"/>
              <a:gd name="connsiteX3" fmla="*/ 4081552 w 4526614"/>
              <a:gd name="connsiteY3" fmla="*/ 545162 h 1153026"/>
              <a:gd name="connsiteX4" fmla="*/ 4526614 w 4526614"/>
              <a:gd name="connsiteY4" fmla="*/ 1153026 h 1153026"/>
              <a:gd name="connsiteX0" fmla="*/ 0 w 4526614"/>
              <a:gd name="connsiteY0" fmla="*/ 1141378 h 1152233"/>
              <a:gd name="connsiteX1" fmla="*/ 781574 w 4526614"/>
              <a:gd name="connsiteY1" fmla="*/ 403259 h 1152233"/>
              <a:gd name="connsiteX2" fmla="*/ 2279589 w 4526614"/>
              <a:gd name="connsiteY2" fmla="*/ 1634 h 1152233"/>
              <a:gd name="connsiteX3" fmla="*/ 4081552 w 4526614"/>
              <a:gd name="connsiteY3" fmla="*/ 544369 h 1152233"/>
              <a:gd name="connsiteX4" fmla="*/ 4526614 w 4526614"/>
              <a:gd name="connsiteY4" fmla="*/ 1152233 h 1152233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274 h 1151129"/>
              <a:gd name="connsiteX1" fmla="*/ 423352 w 4526614"/>
              <a:gd name="connsiteY1" fmla="*/ 371054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140274 h 1151129"/>
              <a:gd name="connsiteX1" fmla="*/ 499338 w 4526614"/>
              <a:gd name="connsiteY1" fmla="*/ 371055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062821 h 1073676"/>
              <a:gd name="connsiteX1" fmla="*/ 499338 w 4526614"/>
              <a:gd name="connsiteY1" fmla="*/ 293602 h 1073676"/>
              <a:gd name="connsiteX2" fmla="*/ 2171037 w 4526614"/>
              <a:gd name="connsiteY2" fmla="*/ 831 h 1073676"/>
              <a:gd name="connsiteX3" fmla="*/ 3962145 w 4526614"/>
              <a:gd name="connsiteY3" fmla="*/ 368120 h 1073676"/>
              <a:gd name="connsiteX4" fmla="*/ 4526614 w 4526614"/>
              <a:gd name="connsiteY4" fmla="*/ 1073676 h 107367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3028 h 1073883"/>
              <a:gd name="connsiteX1" fmla="*/ 499338 w 4526614"/>
              <a:gd name="connsiteY1" fmla="*/ 293809 h 1073883"/>
              <a:gd name="connsiteX2" fmla="*/ 2171037 w 4526614"/>
              <a:gd name="connsiteY2" fmla="*/ 1038 h 1073883"/>
              <a:gd name="connsiteX3" fmla="*/ 3929580 w 4526614"/>
              <a:gd name="connsiteY3" fmla="*/ 228368 h 1073883"/>
              <a:gd name="connsiteX4" fmla="*/ 4526614 w 4526614"/>
              <a:gd name="connsiteY4" fmla="*/ 1073883 h 10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6614" h="1073883">
                <a:moveTo>
                  <a:pt x="0" y="1063028"/>
                </a:moveTo>
                <a:cubicBezTo>
                  <a:pt x="42516" y="676125"/>
                  <a:pt x="137499" y="470807"/>
                  <a:pt x="499338" y="293809"/>
                </a:cubicBezTo>
                <a:cubicBezTo>
                  <a:pt x="861178" y="116811"/>
                  <a:pt x="1599330" y="11945"/>
                  <a:pt x="2171037" y="1038"/>
                </a:cubicBezTo>
                <a:cubicBezTo>
                  <a:pt x="2742744" y="-9869"/>
                  <a:pt x="3591260" y="65113"/>
                  <a:pt x="3929580" y="228368"/>
                </a:cubicBezTo>
                <a:cubicBezTo>
                  <a:pt x="4267900" y="391623"/>
                  <a:pt x="4468720" y="710324"/>
                  <a:pt x="4526614" y="1073883"/>
                </a:cubicBezTo>
              </a:path>
            </a:pathLst>
          </a:custGeom>
          <a:ln w="95250" cmpd="sng">
            <a:solidFill>
              <a:srgbClr val="008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ln>
                <a:solidFill>
                  <a:srgbClr val="008000"/>
                </a:solidFill>
              </a:ln>
            </a:endParaRPr>
          </a:p>
        </p:txBody>
      </p:sp>
      <p:sp>
        <p:nvSpPr>
          <p:cNvPr id="6" name="Freeform 5"/>
          <p:cNvSpPr/>
          <p:nvPr/>
        </p:nvSpPr>
        <p:spPr>
          <a:xfrm rot="10800000">
            <a:off x="5347633" y="3155471"/>
            <a:ext cx="2064795" cy="831597"/>
          </a:xfrm>
          <a:custGeom>
            <a:avLst/>
            <a:gdLst>
              <a:gd name="connsiteX0" fmla="*/ 0 w 4526614"/>
              <a:gd name="connsiteY0" fmla="*/ 1140282 h 1151137"/>
              <a:gd name="connsiteX1" fmla="*/ 792429 w 4526614"/>
              <a:gd name="connsiteY1" fmla="*/ 456436 h 1151137"/>
              <a:gd name="connsiteX2" fmla="*/ 2420707 w 4526614"/>
              <a:gd name="connsiteY2" fmla="*/ 538 h 1151137"/>
              <a:gd name="connsiteX3" fmla="*/ 4081552 w 4526614"/>
              <a:gd name="connsiteY3" fmla="*/ 543273 h 1151137"/>
              <a:gd name="connsiteX4" fmla="*/ 4526614 w 4526614"/>
              <a:gd name="connsiteY4" fmla="*/ 1151137 h 1151137"/>
              <a:gd name="connsiteX0" fmla="*/ 0 w 4526614"/>
              <a:gd name="connsiteY0" fmla="*/ 1141377 h 1152232"/>
              <a:gd name="connsiteX1" fmla="*/ 781574 w 4526614"/>
              <a:gd name="connsiteY1" fmla="*/ 403258 h 1152232"/>
              <a:gd name="connsiteX2" fmla="*/ 2420707 w 4526614"/>
              <a:gd name="connsiteY2" fmla="*/ 1633 h 1152232"/>
              <a:gd name="connsiteX3" fmla="*/ 4081552 w 4526614"/>
              <a:gd name="connsiteY3" fmla="*/ 544368 h 1152232"/>
              <a:gd name="connsiteX4" fmla="*/ 4526614 w 4526614"/>
              <a:gd name="connsiteY4" fmla="*/ 1152232 h 1152232"/>
              <a:gd name="connsiteX0" fmla="*/ 0 w 4526614"/>
              <a:gd name="connsiteY0" fmla="*/ 1142171 h 1153026"/>
              <a:gd name="connsiteX1" fmla="*/ 781574 w 4526614"/>
              <a:gd name="connsiteY1" fmla="*/ 404052 h 1153026"/>
              <a:gd name="connsiteX2" fmla="*/ 2420707 w 4526614"/>
              <a:gd name="connsiteY2" fmla="*/ 2427 h 1153026"/>
              <a:gd name="connsiteX3" fmla="*/ 4081552 w 4526614"/>
              <a:gd name="connsiteY3" fmla="*/ 545162 h 1153026"/>
              <a:gd name="connsiteX4" fmla="*/ 4526614 w 4526614"/>
              <a:gd name="connsiteY4" fmla="*/ 1153026 h 1153026"/>
              <a:gd name="connsiteX0" fmla="*/ 0 w 4526614"/>
              <a:gd name="connsiteY0" fmla="*/ 1141378 h 1152233"/>
              <a:gd name="connsiteX1" fmla="*/ 781574 w 4526614"/>
              <a:gd name="connsiteY1" fmla="*/ 403259 h 1152233"/>
              <a:gd name="connsiteX2" fmla="*/ 2279589 w 4526614"/>
              <a:gd name="connsiteY2" fmla="*/ 1634 h 1152233"/>
              <a:gd name="connsiteX3" fmla="*/ 4081552 w 4526614"/>
              <a:gd name="connsiteY3" fmla="*/ 544369 h 1152233"/>
              <a:gd name="connsiteX4" fmla="*/ 4526614 w 4526614"/>
              <a:gd name="connsiteY4" fmla="*/ 1152233 h 1152233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274 h 1151129"/>
              <a:gd name="connsiteX1" fmla="*/ 423352 w 4526614"/>
              <a:gd name="connsiteY1" fmla="*/ 371054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140274 h 1151129"/>
              <a:gd name="connsiteX1" fmla="*/ 499338 w 4526614"/>
              <a:gd name="connsiteY1" fmla="*/ 371055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062821 h 1073676"/>
              <a:gd name="connsiteX1" fmla="*/ 499338 w 4526614"/>
              <a:gd name="connsiteY1" fmla="*/ 293602 h 1073676"/>
              <a:gd name="connsiteX2" fmla="*/ 2171037 w 4526614"/>
              <a:gd name="connsiteY2" fmla="*/ 831 h 1073676"/>
              <a:gd name="connsiteX3" fmla="*/ 3962145 w 4526614"/>
              <a:gd name="connsiteY3" fmla="*/ 368120 h 1073676"/>
              <a:gd name="connsiteX4" fmla="*/ 4526614 w 4526614"/>
              <a:gd name="connsiteY4" fmla="*/ 1073676 h 107367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3028 h 1073883"/>
              <a:gd name="connsiteX1" fmla="*/ 499338 w 4526614"/>
              <a:gd name="connsiteY1" fmla="*/ 293809 h 1073883"/>
              <a:gd name="connsiteX2" fmla="*/ 2171037 w 4526614"/>
              <a:gd name="connsiteY2" fmla="*/ 1038 h 1073883"/>
              <a:gd name="connsiteX3" fmla="*/ 3929580 w 4526614"/>
              <a:gd name="connsiteY3" fmla="*/ 228368 h 1073883"/>
              <a:gd name="connsiteX4" fmla="*/ 4526614 w 4526614"/>
              <a:gd name="connsiteY4" fmla="*/ 1073883 h 10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6614" h="1073883">
                <a:moveTo>
                  <a:pt x="0" y="1063028"/>
                </a:moveTo>
                <a:cubicBezTo>
                  <a:pt x="42516" y="676125"/>
                  <a:pt x="137499" y="470807"/>
                  <a:pt x="499338" y="293809"/>
                </a:cubicBezTo>
                <a:cubicBezTo>
                  <a:pt x="861178" y="116811"/>
                  <a:pt x="1599330" y="11945"/>
                  <a:pt x="2171037" y="1038"/>
                </a:cubicBezTo>
                <a:cubicBezTo>
                  <a:pt x="2742744" y="-9869"/>
                  <a:pt x="3591260" y="65113"/>
                  <a:pt x="3929580" y="228368"/>
                </a:cubicBezTo>
                <a:cubicBezTo>
                  <a:pt x="4267900" y="391623"/>
                  <a:pt x="4468720" y="710324"/>
                  <a:pt x="4526614" y="1073883"/>
                </a:cubicBezTo>
              </a:path>
            </a:pathLst>
          </a:custGeom>
          <a:ln w="82550" cap="rnd">
            <a:solidFill>
              <a:srgbClr val="FF66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ln>
                <a:solidFill>
                  <a:srgbClr val="008000"/>
                </a:solidFill>
              </a:ln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347633" y="2057400"/>
            <a:ext cx="3142604" cy="1099312"/>
          </a:xfrm>
          <a:custGeom>
            <a:avLst/>
            <a:gdLst>
              <a:gd name="connsiteX0" fmla="*/ 0 w 4526614"/>
              <a:gd name="connsiteY0" fmla="*/ 1140282 h 1151137"/>
              <a:gd name="connsiteX1" fmla="*/ 792429 w 4526614"/>
              <a:gd name="connsiteY1" fmla="*/ 456436 h 1151137"/>
              <a:gd name="connsiteX2" fmla="*/ 2420707 w 4526614"/>
              <a:gd name="connsiteY2" fmla="*/ 538 h 1151137"/>
              <a:gd name="connsiteX3" fmla="*/ 4081552 w 4526614"/>
              <a:gd name="connsiteY3" fmla="*/ 543273 h 1151137"/>
              <a:gd name="connsiteX4" fmla="*/ 4526614 w 4526614"/>
              <a:gd name="connsiteY4" fmla="*/ 1151137 h 1151137"/>
              <a:gd name="connsiteX0" fmla="*/ 0 w 4526614"/>
              <a:gd name="connsiteY0" fmla="*/ 1141377 h 1152232"/>
              <a:gd name="connsiteX1" fmla="*/ 781574 w 4526614"/>
              <a:gd name="connsiteY1" fmla="*/ 403258 h 1152232"/>
              <a:gd name="connsiteX2" fmla="*/ 2420707 w 4526614"/>
              <a:gd name="connsiteY2" fmla="*/ 1633 h 1152232"/>
              <a:gd name="connsiteX3" fmla="*/ 4081552 w 4526614"/>
              <a:gd name="connsiteY3" fmla="*/ 544368 h 1152232"/>
              <a:gd name="connsiteX4" fmla="*/ 4526614 w 4526614"/>
              <a:gd name="connsiteY4" fmla="*/ 1152232 h 1152232"/>
              <a:gd name="connsiteX0" fmla="*/ 0 w 4526614"/>
              <a:gd name="connsiteY0" fmla="*/ 1142171 h 1153026"/>
              <a:gd name="connsiteX1" fmla="*/ 781574 w 4526614"/>
              <a:gd name="connsiteY1" fmla="*/ 404052 h 1153026"/>
              <a:gd name="connsiteX2" fmla="*/ 2420707 w 4526614"/>
              <a:gd name="connsiteY2" fmla="*/ 2427 h 1153026"/>
              <a:gd name="connsiteX3" fmla="*/ 4081552 w 4526614"/>
              <a:gd name="connsiteY3" fmla="*/ 545162 h 1153026"/>
              <a:gd name="connsiteX4" fmla="*/ 4526614 w 4526614"/>
              <a:gd name="connsiteY4" fmla="*/ 1153026 h 1153026"/>
              <a:gd name="connsiteX0" fmla="*/ 0 w 4526614"/>
              <a:gd name="connsiteY0" fmla="*/ 1141378 h 1152233"/>
              <a:gd name="connsiteX1" fmla="*/ 781574 w 4526614"/>
              <a:gd name="connsiteY1" fmla="*/ 403259 h 1152233"/>
              <a:gd name="connsiteX2" fmla="*/ 2279589 w 4526614"/>
              <a:gd name="connsiteY2" fmla="*/ 1634 h 1152233"/>
              <a:gd name="connsiteX3" fmla="*/ 4081552 w 4526614"/>
              <a:gd name="connsiteY3" fmla="*/ 544369 h 1152233"/>
              <a:gd name="connsiteX4" fmla="*/ 4526614 w 4526614"/>
              <a:gd name="connsiteY4" fmla="*/ 1152233 h 1152233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756 h 1150611"/>
              <a:gd name="connsiteX1" fmla="*/ 781574 w 4526614"/>
              <a:gd name="connsiteY1" fmla="*/ 401637 h 1150611"/>
              <a:gd name="connsiteX2" fmla="*/ 2279589 w 4526614"/>
              <a:gd name="connsiteY2" fmla="*/ 12 h 1150611"/>
              <a:gd name="connsiteX3" fmla="*/ 4081552 w 4526614"/>
              <a:gd name="connsiteY3" fmla="*/ 542747 h 1150611"/>
              <a:gd name="connsiteX4" fmla="*/ 4526614 w 4526614"/>
              <a:gd name="connsiteY4" fmla="*/ 1150611 h 1150611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39918 h 1150773"/>
              <a:gd name="connsiteX1" fmla="*/ 781574 w 4526614"/>
              <a:gd name="connsiteY1" fmla="*/ 401799 h 1150773"/>
              <a:gd name="connsiteX2" fmla="*/ 2279589 w 4526614"/>
              <a:gd name="connsiteY2" fmla="*/ 174 h 1150773"/>
              <a:gd name="connsiteX3" fmla="*/ 3962145 w 4526614"/>
              <a:gd name="connsiteY3" fmla="*/ 445217 h 1150773"/>
              <a:gd name="connsiteX4" fmla="*/ 4526614 w 4526614"/>
              <a:gd name="connsiteY4" fmla="*/ 1150773 h 1150773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313 h 1151168"/>
              <a:gd name="connsiteX1" fmla="*/ 423352 w 4526614"/>
              <a:gd name="connsiteY1" fmla="*/ 371093 h 1151168"/>
              <a:gd name="connsiteX2" fmla="*/ 2279589 w 4526614"/>
              <a:gd name="connsiteY2" fmla="*/ 569 h 1151168"/>
              <a:gd name="connsiteX3" fmla="*/ 3962145 w 4526614"/>
              <a:gd name="connsiteY3" fmla="*/ 445612 h 1151168"/>
              <a:gd name="connsiteX4" fmla="*/ 4526614 w 4526614"/>
              <a:gd name="connsiteY4" fmla="*/ 1151168 h 1151168"/>
              <a:gd name="connsiteX0" fmla="*/ 0 w 4526614"/>
              <a:gd name="connsiteY0" fmla="*/ 1140274 h 1151129"/>
              <a:gd name="connsiteX1" fmla="*/ 423352 w 4526614"/>
              <a:gd name="connsiteY1" fmla="*/ 371054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140274 h 1151129"/>
              <a:gd name="connsiteX1" fmla="*/ 499338 w 4526614"/>
              <a:gd name="connsiteY1" fmla="*/ 371055 h 1151129"/>
              <a:gd name="connsiteX2" fmla="*/ 2279589 w 4526614"/>
              <a:gd name="connsiteY2" fmla="*/ 530 h 1151129"/>
              <a:gd name="connsiteX3" fmla="*/ 3962145 w 4526614"/>
              <a:gd name="connsiteY3" fmla="*/ 445573 h 1151129"/>
              <a:gd name="connsiteX4" fmla="*/ 4526614 w 4526614"/>
              <a:gd name="connsiteY4" fmla="*/ 1151129 h 1151129"/>
              <a:gd name="connsiteX0" fmla="*/ 0 w 4526614"/>
              <a:gd name="connsiteY0" fmla="*/ 1062821 h 1073676"/>
              <a:gd name="connsiteX1" fmla="*/ 499338 w 4526614"/>
              <a:gd name="connsiteY1" fmla="*/ 293602 h 1073676"/>
              <a:gd name="connsiteX2" fmla="*/ 2171037 w 4526614"/>
              <a:gd name="connsiteY2" fmla="*/ 831 h 1073676"/>
              <a:gd name="connsiteX3" fmla="*/ 3962145 w 4526614"/>
              <a:gd name="connsiteY3" fmla="*/ 368120 h 1073676"/>
              <a:gd name="connsiteX4" fmla="*/ 4526614 w 4526614"/>
              <a:gd name="connsiteY4" fmla="*/ 1073676 h 107367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1991 h 1072846"/>
              <a:gd name="connsiteX1" fmla="*/ 499338 w 4526614"/>
              <a:gd name="connsiteY1" fmla="*/ 292772 h 1072846"/>
              <a:gd name="connsiteX2" fmla="*/ 2171037 w 4526614"/>
              <a:gd name="connsiteY2" fmla="*/ 1 h 1072846"/>
              <a:gd name="connsiteX3" fmla="*/ 4005566 w 4526614"/>
              <a:gd name="connsiteY3" fmla="*/ 289536 h 1072846"/>
              <a:gd name="connsiteX4" fmla="*/ 4526614 w 4526614"/>
              <a:gd name="connsiteY4" fmla="*/ 1072846 h 1072846"/>
              <a:gd name="connsiteX0" fmla="*/ 0 w 4526614"/>
              <a:gd name="connsiteY0" fmla="*/ 1063028 h 1073883"/>
              <a:gd name="connsiteX1" fmla="*/ 499338 w 4526614"/>
              <a:gd name="connsiteY1" fmla="*/ 293809 h 1073883"/>
              <a:gd name="connsiteX2" fmla="*/ 2171037 w 4526614"/>
              <a:gd name="connsiteY2" fmla="*/ 1038 h 1073883"/>
              <a:gd name="connsiteX3" fmla="*/ 3929580 w 4526614"/>
              <a:gd name="connsiteY3" fmla="*/ 228368 h 1073883"/>
              <a:gd name="connsiteX4" fmla="*/ 4526614 w 4526614"/>
              <a:gd name="connsiteY4" fmla="*/ 1073883 h 1073883"/>
              <a:gd name="connsiteX0" fmla="*/ 0 w 4558070"/>
              <a:gd name="connsiteY0" fmla="*/ 1063028 h 1073883"/>
              <a:gd name="connsiteX1" fmla="*/ 499338 w 4558070"/>
              <a:gd name="connsiteY1" fmla="*/ 293809 h 1073883"/>
              <a:gd name="connsiteX2" fmla="*/ 2171037 w 4558070"/>
              <a:gd name="connsiteY2" fmla="*/ 1038 h 1073883"/>
              <a:gd name="connsiteX3" fmla="*/ 3929580 w 4558070"/>
              <a:gd name="connsiteY3" fmla="*/ 228368 h 1073883"/>
              <a:gd name="connsiteX4" fmla="*/ 4558070 w 4558070"/>
              <a:gd name="connsiteY4" fmla="*/ 1073883 h 1073883"/>
              <a:gd name="connsiteX0" fmla="*/ 0 w 4558133"/>
              <a:gd name="connsiteY0" fmla="*/ 1063028 h 1073883"/>
              <a:gd name="connsiteX1" fmla="*/ 499338 w 4558133"/>
              <a:gd name="connsiteY1" fmla="*/ 293809 h 1073883"/>
              <a:gd name="connsiteX2" fmla="*/ 2171037 w 4558133"/>
              <a:gd name="connsiteY2" fmla="*/ 1038 h 1073883"/>
              <a:gd name="connsiteX3" fmla="*/ 3929580 w 4558133"/>
              <a:gd name="connsiteY3" fmla="*/ 228368 h 1073883"/>
              <a:gd name="connsiteX4" fmla="*/ 4558070 w 4558133"/>
              <a:gd name="connsiteY4" fmla="*/ 1073883 h 1073883"/>
              <a:gd name="connsiteX0" fmla="*/ 0 w 4558133"/>
              <a:gd name="connsiteY0" fmla="*/ 1063028 h 1073883"/>
              <a:gd name="connsiteX1" fmla="*/ 499338 w 4558133"/>
              <a:gd name="connsiteY1" fmla="*/ 293809 h 1073883"/>
              <a:gd name="connsiteX2" fmla="*/ 2171037 w 4558133"/>
              <a:gd name="connsiteY2" fmla="*/ 1038 h 1073883"/>
              <a:gd name="connsiteX3" fmla="*/ 3929580 w 4558133"/>
              <a:gd name="connsiteY3" fmla="*/ 228368 h 1073883"/>
              <a:gd name="connsiteX4" fmla="*/ 4558070 w 4558133"/>
              <a:gd name="connsiteY4" fmla="*/ 1073883 h 1073883"/>
              <a:gd name="connsiteX0" fmla="*/ 0 w 4558133"/>
              <a:gd name="connsiteY0" fmla="*/ 1064743 h 1075598"/>
              <a:gd name="connsiteX1" fmla="*/ 499338 w 4558133"/>
              <a:gd name="connsiteY1" fmla="*/ 295524 h 1075598"/>
              <a:gd name="connsiteX2" fmla="*/ 2171037 w 4558133"/>
              <a:gd name="connsiteY2" fmla="*/ 2753 h 1075598"/>
              <a:gd name="connsiteX3" fmla="*/ 3929580 w 4558133"/>
              <a:gd name="connsiteY3" fmla="*/ 230083 h 1075598"/>
              <a:gd name="connsiteX4" fmla="*/ 4558070 w 4558133"/>
              <a:gd name="connsiteY4" fmla="*/ 1075598 h 1075598"/>
              <a:gd name="connsiteX0" fmla="*/ 0 w 4558173"/>
              <a:gd name="connsiteY0" fmla="*/ 1064743 h 1075598"/>
              <a:gd name="connsiteX1" fmla="*/ 499338 w 4558173"/>
              <a:gd name="connsiteY1" fmla="*/ 295524 h 1075598"/>
              <a:gd name="connsiteX2" fmla="*/ 2171037 w 4558173"/>
              <a:gd name="connsiteY2" fmla="*/ 2753 h 1075598"/>
              <a:gd name="connsiteX3" fmla="*/ 3929580 w 4558173"/>
              <a:gd name="connsiteY3" fmla="*/ 230083 h 1075598"/>
              <a:gd name="connsiteX4" fmla="*/ 4558070 w 4558173"/>
              <a:gd name="connsiteY4" fmla="*/ 1075598 h 1075598"/>
              <a:gd name="connsiteX0" fmla="*/ 0 w 4558169"/>
              <a:gd name="connsiteY0" fmla="*/ 1064185 h 1075040"/>
              <a:gd name="connsiteX1" fmla="*/ 499338 w 4558169"/>
              <a:gd name="connsiteY1" fmla="*/ 294966 h 1075040"/>
              <a:gd name="connsiteX2" fmla="*/ 2171037 w 4558169"/>
              <a:gd name="connsiteY2" fmla="*/ 2195 h 1075040"/>
              <a:gd name="connsiteX3" fmla="*/ 3921717 w 4558169"/>
              <a:gd name="connsiteY3" fmla="*/ 234827 h 1075040"/>
              <a:gd name="connsiteX4" fmla="*/ 4558070 w 4558169"/>
              <a:gd name="connsiteY4" fmla="*/ 1075040 h 107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8169" h="1075040">
                <a:moveTo>
                  <a:pt x="0" y="1064185"/>
                </a:moveTo>
                <a:cubicBezTo>
                  <a:pt x="3196" y="677282"/>
                  <a:pt x="137499" y="471964"/>
                  <a:pt x="499338" y="294966"/>
                </a:cubicBezTo>
                <a:cubicBezTo>
                  <a:pt x="861178" y="117968"/>
                  <a:pt x="1600641" y="12218"/>
                  <a:pt x="2171037" y="2195"/>
                </a:cubicBezTo>
                <a:cubicBezTo>
                  <a:pt x="2741433" y="-7828"/>
                  <a:pt x="3465437" y="7951"/>
                  <a:pt x="3921717" y="234827"/>
                </a:cubicBezTo>
                <a:cubicBezTo>
                  <a:pt x="4377998" y="477607"/>
                  <a:pt x="4563088" y="700878"/>
                  <a:pt x="4558070" y="1075040"/>
                </a:cubicBezTo>
              </a:path>
            </a:pathLst>
          </a:custGeom>
          <a:ln w="57150" cmpd="sng">
            <a:solidFill>
              <a:srgbClr val="008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ln>
                <a:solidFill>
                  <a:srgbClr val="008000"/>
                </a:solidFill>
              </a:ln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379130" y="3156513"/>
            <a:ext cx="1025766" cy="0"/>
          </a:xfrm>
          <a:prstGeom prst="line">
            <a:avLst/>
          </a:prstGeom>
          <a:ln w="57150" cmpd="sng">
            <a:solidFill>
              <a:srgbClr val="008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04896" y="3156513"/>
            <a:ext cx="2047423" cy="0"/>
          </a:xfrm>
          <a:prstGeom prst="line">
            <a:avLst/>
          </a:prstGeom>
          <a:ln w="57150" cmpd="sng">
            <a:solidFill>
              <a:srgbClr val="008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254449" y="2984065"/>
            <a:ext cx="338057" cy="3404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cs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054125" y="3005546"/>
            <a:ext cx="730427" cy="297823"/>
          </a:xfrm>
          <a:prstGeom prst="ellipse">
            <a:avLst/>
          </a:prstGeom>
          <a:solidFill>
            <a:schemeClr val="tx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178725" y="2984890"/>
            <a:ext cx="337815" cy="34364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81711" y="2930151"/>
            <a:ext cx="98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Cambria Math"/>
                <a:cs typeface="Cambria Math"/>
              </a:rPr>
              <a:t>S</a:t>
            </a:r>
            <a:r>
              <a:rPr lang="en-US" baseline="-25000" dirty="0" smtClean="0">
                <a:solidFill>
                  <a:schemeClr val="bg1"/>
                </a:solidFill>
                <a:latin typeface="Cambria Math"/>
                <a:cs typeface="Cambria Math"/>
              </a:rPr>
              <a:t>1</a:t>
            </a:r>
            <a:r>
              <a:rPr lang="en-US" baseline="-25000" dirty="0">
                <a:solidFill>
                  <a:schemeClr val="bg1"/>
                </a:solidFill>
                <a:latin typeface="Cambria Math"/>
                <a:cs typeface="Cambria Math"/>
              </a:rPr>
              <a:t>2</a:t>
            </a:r>
            <a:endParaRPr lang="en-US" dirty="0">
              <a:solidFill>
                <a:schemeClr val="bg1"/>
              </a:solidFill>
              <a:latin typeface="Cambria Math"/>
              <a:cs typeface="Cambria Math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64143" y="2916403"/>
            <a:ext cx="51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 smtClean="0">
                <a:latin typeface="Cambria Math"/>
                <a:cs typeface="Cambria Math"/>
              </a:rPr>
              <a:t>σ</a:t>
            </a:r>
            <a:r>
              <a:rPr lang="en-US" baseline="-25000" dirty="0" smtClean="0">
                <a:latin typeface="Cambria Math"/>
                <a:cs typeface="Cambria Math"/>
              </a:rPr>
              <a:t>1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44648" y="2921304"/>
            <a:ext cx="98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 smtClean="0">
                <a:latin typeface="Cambria Math"/>
                <a:cs typeface="Cambria Math"/>
              </a:rPr>
              <a:t>σ</a:t>
            </a:r>
            <a:r>
              <a:rPr lang="en-US" baseline="-25000" dirty="0" smtClean="0">
                <a:latin typeface="Cambria Math"/>
                <a:cs typeface="Cambria Math"/>
              </a:rPr>
              <a:t>2</a:t>
            </a:r>
            <a:endParaRPr lang="en-US" dirty="0">
              <a:latin typeface="Cambria Math"/>
              <a:cs typeface="Cambria Math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3847" y="2806207"/>
            <a:ext cx="54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ambria Math"/>
                <a:cs typeface="Cambria Math"/>
              </a:rPr>
              <a:t>+</a:t>
            </a:r>
            <a:endParaRPr lang="en-US" i="1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6445" y="2335553"/>
            <a:ext cx="61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ambria Math"/>
                <a:cs typeface="Cambria Math"/>
              </a:rPr>
              <a:t>–</a:t>
            </a:r>
            <a:r>
              <a:rPr lang="en-US" dirty="0" smtClean="0">
                <a:solidFill>
                  <a:srgbClr val="008000"/>
                </a:solidFill>
                <a:latin typeface="Cambria Math"/>
                <a:cs typeface="Cambria Math"/>
              </a:rPr>
              <a:t>2</a:t>
            </a:r>
            <a:endParaRPr lang="en-US" i="1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22448" y="2021596"/>
            <a:ext cx="54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ambria Math"/>
                <a:cs typeface="Cambria Math"/>
              </a:rPr>
              <a:t>+</a:t>
            </a:r>
            <a:endParaRPr lang="en-US" i="1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64703" y="3976046"/>
            <a:ext cx="813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  <a:latin typeface="Cambria Math"/>
                <a:cs typeface="Cambria Math"/>
              </a:rPr>
              <a:t>–</a:t>
            </a:r>
            <a:r>
              <a:rPr lang="en-US" dirty="0" smtClean="0">
                <a:solidFill>
                  <a:srgbClr val="FF6600"/>
                </a:solidFill>
                <a:latin typeface="Cambria Math"/>
                <a:cs typeface="Cambria Math"/>
              </a:rPr>
              <a:t>1</a:t>
            </a:r>
            <a:r>
              <a:rPr lang="en-US" dirty="0" smtClean="0">
                <a:solidFill>
                  <a:srgbClr val="FF6600"/>
                </a:solidFill>
                <a:latin typeface="Cambria Math"/>
                <a:cs typeface="Cambria Math"/>
              </a:rPr>
              <a:t>/</a:t>
            </a:r>
            <a:r>
              <a:rPr lang="en-US" dirty="0" smtClean="0">
                <a:solidFill>
                  <a:srgbClr val="FF6600"/>
                </a:solidFill>
                <a:latin typeface="Cambria Math"/>
                <a:cs typeface="Cambria Math"/>
              </a:rPr>
              <a:t>2</a:t>
            </a:r>
            <a:endParaRPr lang="en-US" i="1" dirty="0">
              <a:solidFill>
                <a:srgbClr val="FF6600"/>
              </a:solidFill>
              <a:latin typeface="Cambria Math"/>
              <a:cs typeface="Cambria Math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080580" y="3009946"/>
            <a:ext cx="730427" cy="297823"/>
          </a:xfrm>
          <a:prstGeom prst="ellipse">
            <a:avLst/>
          </a:prstGeom>
          <a:solidFill>
            <a:schemeClr val="tx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32035" y="2939567"/>
            <a:ext cx="98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FFFF"/>
                </a:solidFill>
                <a:latin typeface="Cambria Math"/>
                <a:cs typeface="Cambria Math"/>
              </a:rPr>
              <a:t>S</a:t>
            </a:r>
            <a:r>
              <a:rPr lang="en-US" baseline="-25000" dirty="0" smtClean="0">
                <a:solidFill>
                  <a:srgbClr val="FFFFFF"/>
                </a:solidFill>
                <a:latin typeface="Cambria Math"/>
                <a:cs typeface="Cambria Math"/>
              </a:rPr>
              <a:t>21</a:t>
            </a:r>
            <a:endParaRPr lang="en-US" dirty="0">
              <a:solidFill>
                <a:srgbClr val="FFFFFF"/>
              </a:solidFill>
              <a:latin typeface="Cambria Math"/>
              <a:cs typeface="Cambria Math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57200" y="228600"/>
            <a:ext cx="441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A simpler proof-of-principle experiment with four ions</a:t>
            </a:r>
            <a:endParaRPr lang="en-US" sz="32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57200" y="1143000"/>
            <a:ext cx="7086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/>
              <a:t>Avoids the </a:t>
            </a:r>
            <a:r>
              <a:rPr lang="en-US" sz="2000" dirty="0"/>
              <a:t>n</a:t>
            </a:r>
            <a:r>
              <a:rPr lang="en-US" sz="2000" dirty="0" smtClean="0"/>
              <a:t>eed for fast-decaying interactions</a:t>
            </a:r>
            <a:endParaRPr lang="en-US" sz="20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81000" y="2286000"/>
            <a:ext cx="4800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/>
              <a:t>Remember interactions</a:t>
            </a:r>
            <a:endParaRPr lang="en-US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5626676" y="2738735"/>
            <a:ext cx="436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  <a:latin typeface="Cambria Math"/>
                <a:cs typeface="Cambria Math"/>
              </a:rPr>
              <a:t>–</a:t>
            </a:r>
            <a:endParaRPr lang="en-US" sz="2400" i="1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57057" y="2738735"/>
            <a:ext cx="436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  <a:latin typeface="Cambria Math"/>
                <a:cs typeface="Cambria Math"/>
              </a:rPr>
              <a:t>–</a:t>
            </a:r>
            <a:endParaRPr lang="en-US" sz="2400" dirty="0">
              <a:solidFill>
                <a:srgbClr val="008000"/>
              </a:solidFill>
              <a:latin typeface="Cambria Math"/>
              <a:cs typeface="Cambria Math"/>
            </a:endParaRP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381000" y="4038600"/>
            <a:ext cx="4800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/>
              <a:t>Use mode with amplitudes</a:t>
            </a:r>
          </a:p>
          <a:p>
            <a:pPr algn="l"/>
            <a:endParaRPr lang="en-US" sz="20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80" y="4523757"/>
            <a:ext cx="3482720" cy="353043"/>
          </a:xfrm>
          <a:prstGeom prst="rect">
            <a:avLst/>
          </a:prstGeom>
        </p:spPr>
      </p:pic>
      <p:pic>
        <p:nvPicPr>
          <p:cNvPr id="37" name="Picture 3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59" y="2895600"/>
            <a:ext cx="3769365" cy="65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 txBox="1">
            <a:spLocks/>
          </p:cNvSpPr>
          <p:nvPr/>
        </p:nvSpPr>
        <p:spPr>
          <a:xfrm>
            <a:off x="457200" y="228600"/>
            <a:ext cx="441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A simpler proof-of-principle experiment with four ions</a:t>
            </a:r>
            <a:endParaRPr lang="en-US" sz="32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57200" y="1295400"/>
            <a:ext cx="7086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 smtClean="0"/>
              <a:t>Avoids the </a:t>
            </a:r>
            <a:r>
              <a:rPr lang="en-US" sz="1800" dirty="0"/>
              <a:t>n</a:t>
            </a:r>
            <a:r>
              <a:rPr lang="en-US" sz="1800" dirty="0" smtClean="0"/>
              <a:t>eed for fast-decaying interactions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 smtClean="0"/>
              <a:t>And does not suffer from dipolar errors</a:t>
            </a:r>
            <a:endParaRPr lang="en-US" sz="1800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5588516" y="914400"/>
            <a:ext cx="3363517" cy="1868108"/>
            <a:chOff x="5103302" y="2021596"/>
            <a:chExt cx="4069857" cy="2260410"/>
          </a:xfrm>
        </p:grpSpPr>
        <p:sp>
          <p:nvSpPr>
            <p:cNvPr id="5" name="Freeform 4"/>
            <p:cNvSpPr/>
            <p:nvPr/>
          </p:nvSpPr>
          <p:spPr>
            <a:xfrm>
              <a:off x="6404896" y="2671720"/>
              <a:ext cx="2047423" cy="483749"/>
            </a:xfrm>
            <a:custGeom>
              <a:avLst/>
              <a:gdLst>
                <a:gd name="connsiteX0" fmla="*/ 0 w 4526614"/>
                <a:gd name="connsiteY0" fmla="*/ 1140282 h 1151137"/>
                <a:gd name="connsiteX1" fmla="*/ 792429 w 4526614"/>
                <a:gd name="connsiteY1" fmla="*/ 456436 h 1151137"/>
                <a:gd name="connsiteX2" fmla="*/ 2420707 w 4526614"/>
                <a:gd name="connsiteY2" fmla="*/ 538 h 1151137"/>
                <a:gd name="connsiteX3" fmla="*/ 4081552 w 4526614"/>
                <a:gd name="connsiteY3" fmla="*/ 543273 h 1151137"/>
                <a:gd name="connsiteX4" fmla="*/ 4526614 w 4526614"/>
                <a:gd name="connsiteY4" fmla="*/ 1151137 h 1151137"/>
                <a:gd name="connsiteX0" fmla="*/ 0 w 4526614"/>
                <a:gd name="connsiteY0" fmla="*/ 1141377 h 1152232"/>
                <a:gd name="connsiteX1" fmla="*/ 781574 w 4526614"/>
                <a:gd name="connsiteY1" fmla="*/ 403258 h 1152232"/>
                <a:gd name="connsiteX2" fmla="*/ 2420707 w 4526614"/>
                <a:gd name="connsiteY2" fmla="*/ 1633 h 1152232"/>
                <a:gd name="connsiteX3" fmla="*/ 4081552 w 4526614"/>
                <a:gd name="connsiteY3" fmla="*/ 544368 h 1152232"/>
                <a:gd name="connsiteX4" fmla="*/ 4526614 w 4526614"/>
                <a:gd name="connsiteY4" fmla="*/ 1152232 h 1152232"/>
                <a:gd name="connsiteX0" fmla="*/ 0 w 4526614"/>
                <a:gd name="connsiteY0" fmla="*/ 1142171 h 1153026"/>
                <a:gd name="connsiteX1" fmla="*/ 781574 w 4526614"/>
                <a:gd name="connsiteY1" fmla="*/ 404052 h 1153026"/>
                <a:gd name="connsiteX2" fmla="*/ 2420707 w 4526614"/>
                <a:gd name="connsiteY2" fmla="*/ 2427 h 1153026"/>
                <a:gd name="connsiteX3" fmla="*/ 4081552 w 4526614"/>
                <a:gd name="connsiteY3" fmla="*/ 545162 h 1153026"/>
                <a:gd name="connsiteX4" fmla="*/ 4526614 w 4526614"/>
                <a:gd name="connsiteY4" fmla="*/ 1153026 h 1153026"/>
                <a:gd name="connsiteX0" fmla="*/ 0 w 4526614"/>
                <a:gd name="connsiteY0" fmla="*/ 1141378 h 1152233"/>
                <a:gd name="connsiteX1" fmla="*/ 781574 w 4526614"/>
                <a:gd name="connsiteY1" fmla="*/ 403259 h 1152233"/>
                <a:gd name="connsiteX2" fmla="*/ 2279589 w 4526614"/>
                <a:gd name="connsiteY2" fmla="*/ 1634 h 1152233"/>
                <a:gd name="connsiteX3" fmla="*/ 4081552 w 4526614"/>
                <a:gd name="connsiteY3" fmla="*/ 544369 h 1152233"/>
                <a:gd name="connsiteX4" fmla="*/ 4526614 w 4526614"/>
                <a:gd name="connsiteY4" fmla="*/ 1152233 h 1152233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274 h 1151129"/>
                <a:gd name="connsiteX1" fmla="*/ 423352 w 4526614"/>
                <a:gd name="connsiteY1" fmla="*/ 371054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140274 h 1151129"/>
                <a:gd name="connsiteX1" fmla="*/ 499338 w 4526614"/>
                <a:gd name="connsiteY1" fmla="*/ 371055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062821 h 1073676"/>
                <a:gd name="connsiteX1" fmla="*/ 499338 w 4526614"/>
                <a:gd name="connsiteY1" fmla="*/ 293602 h 1073676"/>
                <a:gd name="connsiteX2" fmla="*/ 2171037 w 4526614"/>
                <a:gd name="connsiteY2" fmla="*/ 831 h 1073676"/>
                <a:gd name="connsiteX3" fmla="*/ 3962145 w 4526614"/>
                <a:gd name="connsiteY3" fmla="*/ 368120 h 1073676"/>
                <a:gd name="connsiteX4" fmla="*/ 4526614 w 4526614"/>
                <a:gd name="connsiteY4" fmla="*/ 1073676 h 107367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3028 h 1073883"/>
                <a:gd name="connsiteX1" fmla="*/ 499338 w 4526614"/>
                <a:gd name="connsiteY1" fmla="*/ 293809 h 1073883"/>
                <a:gd name="connsiteX2" fmla="*/ 2171037 w 4526614"/>
                <a:gd name="connsiteY2" fmla="*/ 1038 h 1073883"/>
                <a:gd name="connsiteX3" fmla="*/ 3929580 w 4526614"/>
                <a:gd name="connsiteY3" fmla="*/ 228368 h 1073883"/>
                <a:gd name="connsiteX4" fmla="*/ 4526614 w 4526614"/>
                <a:gd name="connsiteY4" fmla="*/ 1073883 h 1073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6614" h="1073883">
                  <a:moveTo>
                    <a:pt x="0" y="1063028"/>
                  </a:moveTo>
                  <a:cubicBezTo>
                    <a:pt x="42516" y="676125"/>
                    <a:pt x="137499" y="470807"/>
                    <a:pt x="499338" y="293809"/>
                  </a:cubicBezTo>
                  <a:cubicBezTo>
                    <a:pt x="861178" y="116811"/>
                    <a:pt x="1599330" y="11945"/>
                    <a:pt x="2171037" y="1038"/>
                  </a:cubicBezTo>
                  <a:cubicBezTo>
                    <a:pt x="2742744" y="-9869"/>
                    <a:pt x="3591260" y="65113"/>
                    <a:pt x="3929580" y="228368"/>
                  </a:cubicBezTo>
                  <a:cubicBezTo>
                    <a:pt x="4267900" y="391623"/>
                    <a:pt x="4468720" y="710324"/>
                    <a:pt x="4526614" y="1073883"/>
                  </a:cubicBezTo>
                </a:path>
              </a:pathLst>
            </a:custGeom>
            <a:ln w="95250" cmpd="sng">
              <a:solidFill>
                <a:srgbClr val="008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n>
                  <a:solidFill>
                    <a:srgbClr val="008000"/>
                  </a:solidFill>
                </a:ln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 rot="10800000">
              <a:off x="5347633" y="3155471"/>
              <a:ext cx="2064795" cy="831597"/>
            </a:xfrm>
            <a:custGeom>
              <a:avLst/>
              <a:gdLst>
                <a:gd name="connsiteX0" fmla="*/ 0 w 4526614"/>
                <a:gd name="connsiteY0" fmla="*/ 1140282 h 1151137"/>
                <a:gd name="connsiteX1" fmla="*/ 792429 w 4526614"/>
                <a:gd name="connsiteY1" fmla="*/ 456436 h 1151137"/>
                <a:gd name="connsiteX2" fmla="*/ 2420707 w 4526614"/>
                <a:gd name="connsiteY2" fmla="*/ 538 h 1151137"/>
                <a:gd name="connsiteX3" fmla="*/ 4081552 w 4526614"/>
                <a:gd name="connsiteY3" fmla="*/ 543273 h 1151137"/>
                <a:gd name="connsiteX4" fmla="*/ 4526614 w 4526614"/>
                <a:gd name="connsiteY4" fmla="*/ 1151137 h 1151137"/>
                <a:gd name="connsiteX0" fmla="*/ 0 w 4526614"/>
                <a:gd name="connsiteY0" fmla="*/ 1141377 h 1152232"/>
                <a:gd name="connsiteX1" fmla="*/ 781574 w 4526614"/>
                <a:gd name="connsiteY1" fmla="*/ 403258 h 1152232"/>
                <a:gd name="connsiteX2" fmla="*/ 2420707 w 4526614"/>
                <a:gd name="connsiteY2" fmla="*/ 1633 h 1152232"/>
                <a:gd name="connsiteX3" fmla="*/ 4081552 w 4526614"/>
                <a:gd name="connsiteY3" fmla="*/ 544368 h 1152232"/>
                <a:gd name="connsiteX4" fmla="*/ 4526614 w 4526614"/>
                <a:gd name="connsiteY4" fmla="*/ 1152232 h 1152232"/>
                <a:gd name="connsiteX0" fmla="*/ 0 w 4526614"/>
                <a:gd name="connsiteY0" fmla="*/ 1142171 h 1153026"/>
                <a:gd name="connsiteX1" fmla="*/ 781574 w 4526614"/>
                <a:gd name="connsiteY1" fmla="*/ 404052 h 1153026"/>
                <a:gd name="connsiteX2" fmla="*/ 2420707 w 4526614"/>
                <a:gd name="connsiteY2" fmla="*/ 2427 h 1153026"/>
                <a:gd name="connsiteX3" fmla="*/ 4081552 w 4526614"/>
                <a:gd name="connsiteY3" fmla="*/ 545162 h 1153026"/>
                <a:gd name="connsiteX4" fmla="*/ 4526614 w 4526614"/>
                <a:gd name="connsiteY4" fmla="*/ 1153026 h 1153026"/>
                <a:gd name="connsiteX0" fmla="*/ 0 w 4526614"/>
                <a:gd name="connsiteY0" fmla="*/ 1141378 h 1152233"/>
                <a:gd name="connsiteX1" fmla="*/ 781574 w 4526614"/>
                <a:gd name="connsiteY1" fmla="*/ 403259 h 1152233"/>
                <a:gd name="connsiteX2" fmla="*/ 2279589 w 4526614"/>
                <a:gd name="connsiteY2" fmla="*/ 1634 h 1152233"/>
                <a:gd name="connsiteX3" fmla="*/ 4081552 w 4526614"/>
                <a:gd name="connsiteY3" fmla="*/ 544369 h 1152233"/>
                <a:gd name="connsiteX4" fmla="*/ 4526614 w 4526614"/>
                <a:gd name="connsiteY4" fmla="*/ 1152233 h 1152233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274 h 1151129"/>
                <a:gd name="connsiteX1" fmla="*/ 423352 w 4526614"/>
                <a:gd name="connsiteY1" fmla="*/ 371054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140274 h 1151129"/>
                <a:gd name="connsiteX1" fmla="*/ 499338 w 4526614"/>
                <a:gd name="connsiteY1" fmla="*/ 371055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062821 h 1073676"/>
                <a:gd name="connsiteX1" fmla="*/ 499338 w 4526614"/>
                <a:gd name="connsiteY1" fmla="*/ 293602 h 1073676"/>
                <a:gd name="connsiteX2" fmla="*/ 2171037 w 4526614"/>
                <a:gd name="connsiteY2" fmla="*/ 831 h 1073676"/>
                <a:gd name="connsiteX3" fmla="*/ 3962145 w 4526614"/>
                <a:gd name="connsiteY3" fmla="*/ 368120 h 1073676"/>
                <a:gd name="connsiteX4" fmla="*/ 4526614 w 4526614"/>
                <a:gd name="connsiteY4" fmla="*/ 1073676 h 107367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3028 h 1073883"/>
                <a:gd name="connsiteX1" fmla="*/ 499338 w 4526614"/>
                <a:gd name="connsiteY1" fmla="*/ 293809 h 1073883"/>
                <a:gd name="connsiteX2" fmla="*/ 2171037 w 4526614"/>
                <a:gd name="connsiteY2" fmla="*/ 1038 h 1073883"/>
                <a:gd name="connsiteX3" fmla="*/ 3929580 w 4526614"/>
                <a:gd name="connsiteY3" fmla="*/ 228368 h 1073883"/>
                <a:gd name="connsiteX4" fmla="*/ 4526614 w 4526614"/>
                <a:gd name="connsiteY4" fmla="*/ 1073883 h 1073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6614" h="1073883">
                  <a:moveTo>
                    <a:pt x="0" y="1063028"/>
                  </a:moveTo>
                  <a:cubicBezTo>
                    <a:pt x="42516" y="676125"/>
                    <a:pt x="137499" y="470807"/>
                    <a:pt x="499338" y="293809"/>
                  </a:cubicBezTo>
                  <a:cubicBezTo>
                    <a:pt x="861178" y="116811"/>
                    <a:pt x="1599330" y="11945"/>
                    <a:pt x="2171037" y="1038"/>
                  </a:cubicBezTo>
                  <a:cubicBezTo>
                    <a:pt x="2742744" y="-9869"/>
                    <a:pt x="3591260" y="65113"/>
                    <a:pt x="3929580" y="228368"/>
                  </a:cubicBezTo>
                  <a:cubicBezTo>
                    <a:pt x="4267900" y="391623"/>
                    <a:pt x="4468720" y="710324"/>
                    <a:pt x="4526614" y="1073883"/>
                  </a:cubicBezTo>
                </a:path>
              </a:pathLst>
            </a:custGeom>
            <a:ln w="82550" cap="rnd">
              <a:solidFill>
                <a:srgbClr val="FF66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n>
                  <a:solidFill>
                    <a:srgbClr val="008000"/>
                  </a:solidFill>
                </a:ln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5347633" y="2057400"/>
              <a:ext cx="3142604" cy="1099312"/>
            </a:xfrm>
            <a:custGeom>
              <a:avLst/>
              <a:gdLst>
                <a:gd name="connsiteX0" fmla="*/ 0 w 4526614"/>
                <a:gd name="connsiteY0" fmla="*/ 1140282 h 1151137"/>
                <a:gd name="connsiteX1" fmla="*/ 792429 w 4526614"/>
                <a:gd name="connsiteY1" fmla="*/ 456436 h 1151137"/>
                <a:gd name="connsiteX2" fmla="*/ 2420707 w 4526614"/>
                <a:gd name="connsiteY2" fmla="*/ 538 h 1151137"/>
                <a:gd name="connsiteX3" fmla="*/ 4081552 w 4526614"/>
                <a:gd name="connsiteY3" fmla="*/ 543273 h 1151137"/>
                <a:gd name="connsiteX4" fmla="*/ 4526614 w 4526614"/>
                <a:gd name="connsiteY4" fmla="*/ 1151137 h 1151137"/>
                <a:gd name="connsiteX0" fmla="*/ 0 w 4526614"/>
                <a:gd name="connsiteY0" fmla="*/ 1141377 h 1152232"/>
                <a:gd name="connsiteX1" fmla="*/ 781574 w 4526614"/>
                <a:gd name="connsiteY1" fmla="*/ 403258 h 1152232"/>
                <a:gd name="connsiteX2" fmla="*/ 2420707 w 4526614"/>
                <a:gd name="connsiteY2" fmla="*/ 1633 h 1152232"/>
                <a:gd name="connsiteX3" fmla="*/ 4081552 w 4526614"/>
                <a:gd name="connsiteY3" fmla="*/ 544368 h 1152232"/>
                <a:gd name="connsiteX4" fmla="*/ 4526614 w 4526614"/>
                <a:gd name="connsiteY4" fmla="*/ 1152232 h 1152232"/>
                <a:gd name="connsiteX0" fmla="*/ 0 w 4526614"/>
                <a:gd name="connsiteY0" fmla="*/ 1142171 h 1153026"/>
                <a:gd name="connsiteX1" fmla="*/ 781574 w 4526614"/>
                <a:gd name="connsiteY1" fmla="*/ 404052 h 1153026"/>
                <a:gd name="connsiteX2" fmla="*/ 2420707 w 4526614"/>
                <a:gd name="connsiteY2" fmla="*/ 2427 h 1153026"/>
                <a:gd name="connsiteX3" fmla="*/ 4081552 w 4526614"/>
                <a:gd name="connsiteY3" fmla="*/ 545162 h 1153026"/>
                <a:gd name="connsiteX4" fmla="*/ 4526614 w 4526614"/>
                <a:gd name="connsiteY4" fmla="*/ 1153026 h 1153026"/>
                <a:gd name="connsiteX0" fmla="*/ 0 w 4526614"/>
                <a:gd name="connsiteY0" fmla="*/ 1141378 h 1152233"/>
                <a:gd name="connsiteX1" fmla="*/ 781574 w 4526614"/>
                <a:gd name="connsiteY1" fmla="*/ 403259 h 1152233"/>
                <a:gd name="connsiteX2" fmla="*/ 2279589 w 4526614"/>
                <a:gd name="connsiteY2" fmla="*/ 1634 h 1152233"/>
                <a:gd name="connsiteX3" fmla="*/ 4081552 w 4526614"/>
                <a:gd name="connsiteY3" fmla="*/ 544369 h 1152233"/>
                <a:gd name="connsiteX4" fmla="*/ 4526614 w 4526614"/>
                <a:gd name="connsiteY4" fmla="*/ 1152233 h 1152233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274 h 1151129"/>
                <a:gd name="connsiteX1" fmla="*/ 423352 w 4526614"/>
                <a:gd name="connsiteY1" fmla="*/ 371054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140274 h 1151129"/>
                <a:gd name="connsiteX1" fmla="*/ 499338 w 4526614"/>
                <a:gd name="connsiteY1" fmla="*/ 371055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062821 h 1073676"/>
                <a:gd name="connsiteX1" fmla="*/ 499338 w 4526614"/>
                <a:gd name="connsiteY1" fmla="*/ 293602 h 1073676"/>
                <a:gd name="connsiteX2" fmla="*/ 2171037 w 4526614"/>
                <a:gd name="connsiteY2" fmla="*/ 831 h 1073676"/>
                <a:gd name="connsiteX3" fmla="*/ 3962145 w 4526614"/>
                <a:gd name="connsiteY3" fmla="*/ 368120 h 1073676"/>
                <a:gd name="connsiteX4" fmla="*/ 4526614 w 4526614"/>
                <a:gd name="connsiteY4" fmla="*/ 1073676 h 107367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3028 h 1073883"/>
                <a:gd name="connsiteX1" fmla="*/ 499338 w 4526614"/>
                <a:gd name="connsiteY1" fmla="*/ 293809 h 1073883"/>
                <a:gd name="connsiteX2" fmla="*/ 2171037 w 4526614"/>
                <a:gd name="connsiteY2" fmla="*/ 1038 h 1073883"/>
                <a:gd name="connsiteX3" fmla="*/ 3929580 w 4526614"/>
                <a:gd name="connsiteY3" fmla="*/ 228368 h 1073883"/>
                <a:gd name="connsiteX4" fmla="*/ 4526614 w 4526614"/>
                <a:gd name="connsiteY4" fmla="*/ 1073883 h 1073883"/>
                <a:gd name="connsiteX0" fmla="*/ 0 w 4558070"/>
                <a:gd name="connsiteY0" fmla="*/ 1063028 h 1073883"/>
                <a:gd name="connsiteX1" fmla="*/ 499338 w 4558070"/>
                <a:gd name="connsiteY1" fmla="*/ 293809 h 1073883"/>
                <a:gd name="connsiteX2" fmla="*/ 2171037 w 4558070"/>
                <a:gd name="connsiteY2" fmla="*/ 1038 h 1073883"/>
                <a:gd name="connsiteX3" fmla="*/ 3929580 w 4558070"/>
                <a:gd name="connsiteY3" fmla="*/ 228368 h 1073883"/>
                <a:gd name="connsiteX4" fmla="*/ 4558070 w 4558070"/>
                <a:gd name="connsiteY4" fmla="*/ 1073883 h 1073883"/>
                <a:gd name="connsiteX0" fmla="*/ 0 w 4558133"/>
                <a:gd name="connsiteY0" fmla="*/ 1063028 h 1073883"/>
                <a:gd name="connsiteX1" fmla="*/ 499338 w 4558133"/>
                <a:gd name="connsiteY1" fmla="*/ 293809 h 1073883"/>
                <a:gd name="connsiteX2" fmla="*/ 2171037 w 4558133"/>
                <a:gd name="connsiteY2" fmla="*/ 1038 h 1073883"/>
                <a:gd name="connsiteX3" fmla="*/ 3929580 w 4558133"/>
                <a:gd name="connsiteY3" fmla="*/ 228368 h 1073883"/>
                <a:gd name="connsiteX4" fmla="*/ 4558070 w 4558133"/>
                <a:gd name="connsiteY4" fmla="*/ 1073883 h 1073883"/>
                <a:gd name="connsiteX0" fmla="*/ 0 w 4558133"/>
                <a:gd name="connsiteY0" fmla="*/ 1063028 h 1073883"/>
                <a:gd name="connsiteX1" fmla="*/ 499338 w 4558133"/>
                <a:gd name="connsiteY1" fmla="*/ 293809 h 1073883"/>
                <a:gd name="connsiteX2" fmla="*/ 2171037 w 4558133"/>
                <a:gd name="connsiteY2" fmla="*/ 1038 h 1073883"/>
                <a:gd name="connsiteX3" fmla="*/ 3929580 w 4558133"/>
                <a:gd name="connsiteY3" fmla="*/ 228368 h 1073883"/>
                <a:gd name="connsiteX4" fmla="*/ 4558070 w 4558133"/>
                <a:gd name="connsiteY4" fmla="*/ 1073883 h 1073883"/>
                <a:gd name="connsiteX0" fmla="*/ 0 w 4558133"/>
                <a:gd name="connsiteY0" fmla="*/ 1064743 h 1075598"/>
                <a:gd name="connsiteX1" fmla="*/ 499338 w 4558133"/>
                <a:gd name="connsiteY1" fmla="*/ 295524 h 1075598"/>
                <a:gd name="connsiteX2" fmla="*/ 2171037 w 4558133"/>
                <a:gd name="connsiteY2" fmla="*/ 2753 h 1075598"/>
                <a:gd name="connsiteX3" fmla="*/ 3929580 w 4558133"/>
                <a:gd name="connsiteY3" fmla="*/ 230083 h 1075598"/>
                <a:gd name="connsiteX4" fmla="*/ 4558070 w 4558133"/>
                <a:gd name="connsiteY4" fmla="*/ 1075598 h 1075598"/>
                <a:gd name="connsiteX0" fmla="*/ 0 w 4558173"/>
                <a:gd name="connsiteY0" fmla="*/ 1064743 h 1075598"/>
                <a:gd name="connsiteX1" fmla="*/ 499338 w 4558173"/>
                <a:gd name="connsiteY1" fmla="*/ 295524 h 1075598"/>
                <a:gd name="connsiteX2" fmla="*/ 2171037 w 4558173"/>
                <a:gd name="connsiteY2" fmla="*/ 2753 h 1075598"/>
                <a:gd name="connsiteX3" fmla="*/ 3929580 w 4558173"/>
                <a:gd name="connsiteY3" fmla="*/ 230083 h 1075598"/>
                <a:gd name="connsiteX4" fmla="*/ 4558070 w 4558173"/>
                <a:gd name="connsiteY4" fmla="*/ 1075598 h 1075598"/>
                <a:gd name="connsiteX0" fmla="*/ 0 w 4558169"/>
                <a:gd name="connsiteY0" fmla="*/ 1064185 h 1075040"/>
                <a:gd name="connsiteX1" fmla="*/ 499338 w 4558169"/>
                <a:gd name="connsiteY1" fmla="*/ 294966 h 1075040"/>
                <a:gd name="connsiteX2" fmla="*/ 2171037 w 4558169"/>
                <a:gd name="connsiteY2" fmla="*/ 2195 h 1075040"/>
                <a:gd name="connsiteX3" fmla="*/ 3921717 w 4558169"/>
                <a:gd name="connsiteY3" fmla="*/ 234827 h 1075040"/>
                <a:gd name="connsiteX4" fmla="*/ 4558070 w 4558169"/>
                <a:gd name="connsiteY4" fmla="*/ 1075040 h 107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8169" h="1075040">
                  <a:moveTo>
                    <a:pt x="0" y="1064185"/>
                  </a:moveTo>
                  <a:cubicBezTo>
                    <a:pt x="3196" y="677282"/>
                    <a:pt x="137499" y="471964"/>
                    <a:pt x="499338" y="294966"/>
                  </a:cubicBezTo>
                  <a:cubicBezTo>
                    <a:pt x="861178" y="117968"/>
                    <a:pt x="1600641" y="12218"/>
                    <a:pt x="2171037" y="2195"/>
                  </a:cubicBezTo>
                  <a:cubicBezTo>
                    <a:pt x="2741433" y="-7828"/>
                    <a:pt x="3465437" y="7951"/>
                    <a:pt x="3921717" y="234827"/>
                  </a:cubicBezTo>
                  <a:cubicBezTo>
                    <a:pt x="4377998" y="477607"/>
                    <a:pt x="4563088" y="700878"/>
                    <a:pt x="4558070" y="1075040"/>
                  </a:cubicBezTo>
                </a:path>
              </a:pathLst>
            </a:custGeom>
            <a:ln w="57150" cmpd="sng">
              <a:solidFill>
                <a:srgbClr val="008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n>
                  <a:solidFill>
                    <a:srgbClr val="008000"/>
                  </a:solidFill>
                </a:ln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379130" y="3156513"/>
              <a:ext cx="1025766" cy="0"/>
            </a:xfrm>
            <a:prstGeom prst="line">
              <a:avLst/>
            </a:prstGeom>
            <a:ln w="57150" cmpd="sng">
              <a:solidFill>
                <a:srgbClr val="008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404896" y="3156513"/>
              <a:ext cx="2047423" cy="0"/>
            </a:xfrm>
            <a:prstGeom prst="line">
              <a:avLst/>
            </a:prstGeom>
            <a:ln w="57150" cmpd="sng">
              <a:solidFill>
                <a:srgbClr val="008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7254449" y="2984065"/>
              <a:ext cx="338057" cy="3404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cs typeface="Times New Roman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054125" y="3005546"/>
              <a:ext cx="730427" cy="29782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cs typeface="Times New Roman" pitchFamily="18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178725" y="2984890"/>
              <a:ext cx="337815" cy="34364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34670" y="2883114"/>
              <a:ext cx="9881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  <a:latin typeface="Cambria Math"/>
                  <a:cs typeface="Cambria Math"/>
                </a:rPr>
                <a:t>S</a:t>
              </a:r>
              <a:r>
                <a:rPr lang="en-US" baseline="-25000" dirty="0" smtClean="0">
                  <a:solidFill>
                    <a:schemeClr val="bg1"/>
                  </a:solidFill>
                  <a:latin typeface="Cambria Math"/>
                  <a:cs typeface="Cambria Math"/>
                </a:rPr>
                <a:t>1</a:t>
              </a:r>
              <a:r>
                <a:rPr lang="en-US" baseline="-25000" dirty="0">
                  <a:solidFill>
                    <a:schemeClr val="bg1"/>
                  </a:solidFill>
                  <a:latin typeface="Cambria Math"/>
                  <a:cs typeface="Cambria Math"/>
                </a:rPr>
                <a:t>2</a:t>
              </a:r>
              <a:endParaRPr lang="en-US" dirty="0">
                <a:solidFill>
                  <a:schemeClr val="bg1"/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03302" y="2867093"/>
              <a:ext cx="5162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i="1" dirty="0" smtClean="0">
                  <a:latin typeface="Cambria Math"/>
                  <a:cs typeface="Cambria Math"/>
                </a:rPr>
                <a:t>σ</a:t>
              </a:r>
              <a:r>
                <a:rPr lang="en-US" baseline="-25000" dirty="0" smtClean="0">
                  <a:latin typeface="Cambria Math"/>
                  <a:cs typeface="Cambria Math"/>
                </a:rPr>
                <a:t>1</a:t>
              </a:r>
              <a:endParaRPr lang="en-US" dirty="0">
                <a:latin typeface="Cambria Math"/>
                <a:cs typeface="Cambria Math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81927" y="2858587"/>
              <a:ext cx="9881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i="1" dirty="0" smtClean="0">
                  <a:latin typeface="Cambria Math"/>
                  <a:cs typeface="Cambria Math"/>
                </a:rPr>
                <a:t>σ</a:t>
              </a:r>
              <a:r>
                <a:rPr lang="en-US" baseline="-25000" dirty="0" smtClean="0">
                  <a:latin typeface="Cambria Math"/>
                  <a:cs typeface="Cambria Math"/>
                </a:rPr>
                <a:t>2</a:t>
              </a:r>
              <a:endParaRPr lang="en-US" dirty="0">
                <a:latin typeface="Cambria Math"/>
                <a:cs typeface="Cambria Math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816474" y="2759212"/>
              <a:ext cx="544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  <a:latin typeface="Cambria Math"/>
                  <a:cs typeface="Cambria Math"/>
                </a:rPr>
                <a:t>+</a:t>
              </a:r>
              <a:endParaRPr lang="en-US" i="1" dirty="0">
                <a:solidFill>
                  <a:srgbClr val="008000"/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66445" y="2206000"/>
              <a:ext cx="6193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  <a:latin typeface="Cambria Math"/>
                  <a:cs typeface="Cambria Math"/>
                </a:rPr>
                <a:t>–</a:t>
              </a:r>
              <a:r>
                <a:rPr lang="en-US" dirty="0" smtClean="0">
                  <a:solidFill>
                    <a:srgbClr val="008000"/>
                  </a:solidFill>
                  <a:latin typeface="Cambria Math"/>
                  <a:cs typeface="Cambria Math"/>
                </a:rPr>
                <a:t>2</a:t>
              </a:r>
              <a:endParaRPr lang="en-US" i="1" dirty="0">
                <a:solidFill>
                  <a:srgbClr val="008000"/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22448" y="2021596"/>
              <a:ext cx="544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  <a:latin typeface="Cambria Math"/>
                  <a:cs typeface="Cambria Math"/>
                </a:rPr>
                <a:t>+</a:t>
              </a:r>
              <a:endParaRPr lang="en-US" i="1" dirty="0">
                <a:solidFill>
                  <a:srgbClr val="008000"/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64703" y="3912674"/>
              <a:ext cx="813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  <a:latin typeface="Cambria Math"/>
                  <a:cs typeface="Cambria Math"/>
                </a:rPr>
                <a:t>–</a:t>
              </a:r>
              <a:r>
                <a:rPr lang="en-US" dirty="0" smtClean="0">
                  <a:solidFill>
                    <a:srgbClr val="FF6600"/>
                  </a:solidFill>
                  <a:latin typeface="Cambria Math"/>
                  <a:cs typeface="Cambria Math"/>
                </a:rPr>
                <a:t>1</a:t>
              </a:r>
              <a:r>
                <a:rPr lang="en-US" dirty="0" smtClean="0">
                  <a:solidFill>
                    <a:srgbClr val="FF6600"/>
                  </a:solidFill>
                  <a:latin typeface="Cambria Math"/>
                  <a:cs typeface="Cambria Math"/>
                </a:rPr>
                <a:t>/</a:t>
              </a:r>
              <a:r>
                <a:rPr lang="en-US" dirty="0" smtClean="0">
                  <a:solidFill>
                    <a:srgbClr val="FF6600"/>
                  </a:solidFill>
                  <a:latin typeface="Cambria Math"/>
                  <a:cs typeface="Cambria Math"/>
                </a:rPr>
                <a:t>2</a:t>
              </a:r>
              <a:endParaRPr lang="en-US" i="1" dirty="0">
                <a:solidFill>
                  <a:srgbClr val="FF6600"/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8080580" y="3009946"/>
              <a:ext cx="730427" cy="29782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cs typeface="Times New Roman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184994" y="2896055"/>
              <a:ext cx="9881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FFFFFF"/>
                  </a:solidFill>
                  <a:latin typeface="Cambria Math"/>
                  <a:cs typeface="Cambria Math"/>
                </a:rPr>
                <a:t>S</a:t>
              </a:r>
              <a:r>
                <a:rPr lang="en-US" baseline="-25000" dirty="0" smtClean="0">
                  <a:solidFill>
                    <a:srgbClr val="FFFFFF"/>
                  </a:solidFill>
                  <a:latin typeface="Cambria Math"/>
                  <a:cs typeface="Cambria Math"/>
                </a:rPr>
                <a:t>21</a:t>
              </a:r>
              <a:endParaRPr lang="en-US" dirty="0">
                <a:solidFill>
                  <a:srgbClr val="FFFFFF"/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626676" y="2667010"/>
              <a:ext cx="4360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8000"/>
                  </a:solidFill>
                  <a:latin typeface="Cambria Math"/>
                  <a:cs typeface="Cambria Math"/>
                </a:rPr>
                <a:t>–</a:t>
              </a:r>
              <a:endParaRPr lang="en-US" sz="2400" i="1" dirty="0">
                <a:solidFill>
                  <a:srgbClr val="008000"/>
                </a:solidFill>
                <a:latin typeface="Cambria Math"/>
                <a:cs typeface="Cambria Math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657057" y="2667010"/>
              <a:ext cx="4360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8000"/>
                  </a:solidFill>
                  <a:latin typeface="Cambria Math"/>
                  <a:cs typeface="Cambria Math"/>
                </a:rPr>
                <a:t>–</a:t>
              </a:r>
              <a:endParaRPr lang="en-US" sz="2400" dirty="0">
                <a:solidFill>
                  <a:srgbClr val="008000"/>
                </a:solidFill>
                <a:latin typeface="Cambria Math"/>
                <a:cs typeface="Cambria Math"/>
              </a:endParaRPr>
            </a:p>
          </p:txBody>
        </p:sp>
      </p:grpSp>
      <p:pic>
        <p:nvPicPr>
          <p:cNvPr id="28" name="Picture 27" descr="groundstate_minimal_model_orderparameter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7" t="6632" r="567" b="51683"/>
          <a:stretch/>
        </p:blipFill>
        <p:spPr>
          <a:xfrm>
            <a:off x="838200" y="3733800"/>
            <a:ext cx="3141899" cy="1750068"/>
          </a:xfrm>
          <a:prstGeom prst="rect">
            <a:avLst/>
          </a:prstGeom>
        </p:spPr>
      </p:pic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5109109" y="3439391"/>
            <a:ext cx="3469708" cy="2041825"/>
            <a:chOff x="609600" y="1752600"/>
            <a:chExt cx="3154280" cy="1856204"/>
          </a:xfrm>
        </p:grpSpPr>
        <p:pic>
          <p:nvPicPr>
            <p:cNvPr id="32" name="Picture 31" descr="Nx6_micro_Sz_cut.png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52" b="18925"/>
            <a:stretch/>
          </p:blipFill>
          <p:spPr>
            <a:xfrm>
              <a:off x="609600" y="2018509"/>
              <a:ext cx="3154280" cy="1590295"/>
            </a:xfrm>
            <a:prstGeom prst="rect">
              <a:avLst/>
            </a:prstGeom>
          </p:spPr>
        </p:pic>
        <p:sp>
          <p:nvSpPr>
            <p:cNvPr id="33" name="Rectangle 32"/>
            <p:cNvSpPr/>
            <p:nvPr/>
          </p:nvSpPr>
          <p:spPr>
            <a:xfrm>
              <a:off x="685800" y="1752600"/>
              <a:ext cx="381000" cy="26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136762" y="5334000"/>
            <a:ext cx="51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–</a:t>
            </a:r>
            <a:r>
              <a:rPr lang="en-US" dirty="0">
                <a:latin typeface="Cambria Math"/>
                <a:cs typeface="Cambria Math"/>
              </a:rPr>
              <a:t>4</a:t>
            </a:r>
            <a:endParaRPr lang="en-US" i="1" dirty="0">
              <a:latin typeface="Cambria Math"/>
              <a:cs typeface="Cambria Math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96644" y="5346958"/>
            <a:ext cx="51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–2</a:t>
            </a:r>
            <a:endParaRPr lang="en-US" i="1" dirty="0">
              <a:latin typeface="Cambria Math"/>
              <a:cs typeface="Cambria Math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32726" y="5346958"/>
            <a:ext cx="51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0</a:t>
            </a:r>
            <a:endParaRPr lang="en-US" i="1" dirty="0">
              <a:latin typeface="Cambria Math"/>
              <a:cs typeface="Cambria Math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81203" y="5346958"/>
            <a:ext cx="51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2</a:t>
            </a:r>
            <a:endParaRPr lang="en-US" i="1" dirty="0">
              <a:latin typeface="Cambria Math"/>
              <a:cs typeface="Cambria Math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99366" y="5346958"/>
            <a:ext cx="51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cs typeface="Cambria Math"/>
              </a:rPr>
              <a:t>4</a:t>
            </a:r>
            <a:endParaRPr lang="en-US" i="1" dirty="0">
              <a:latin typeface="Cambria Math"/>
              <a:cs typeface="Cambria Math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06244" y="557555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ambria Math"/>
                <a:cs typeface="Cambria Math"/>
              </a:rPr>
              <a:t>m/J</a:t>
            </a:r>
            <a:endParaRPr lang="en-US" i="1" dirty="0">
              <a:latin typeface="Cambria Math"/>
              <a:cs typeface="Cambria Math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283718" y="5370036"/>
            <a:ext cx="3174482" cy="610890"/>
            <a:chOff x="1473718" y="5499358"/>
            <a:chExt cx="3174482" cy="610890"/>
          </a:xfrm>
        </p:grpSpPr>
        <p:sp>
          <p:nvSpPr>
            <p:cNvPr id="41" name="TextBox 40"/>
            <p:cNvSpPr txBox="1"/>
            <p:nvPr/>
          </p:nvSpPr>
          <p:spPr>
            <a:xfrm>
              <a:off x="1473718" y="5499358"/>
              <a:ext cx="511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mbria Math"/>
                  <a:cs typeface="Cambria Math"/>
                </a:rPr>
                <a:t>–</a:t>
              </a:r>
              <a:r>
                <a:rPr lang="en-US" dirty="0">
                  <a:latin typeface="Cambria Math"/>
                  <a:cs typeface="Cambria Math"/>
                </a:rPr>
                <a:t>4</a:t>
              </a:r>
              <a:endParaRPr lang="en-US" i="1" dirty="0">
                <a:latin typeface="Cambria Math"/>
                <a:cs typeface="Cambria Math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133600" y="5512316"/>
              <a:ext cx="511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mbria Math"/>
                  <a:cs typeface="Cambria Math"/>
                </a:rPr>
                <a:t>–2</a:t>
              </a:r>
              <a:endParaRPr lang="en-US" i="1" dirty="0">
                <a:latin typeface="Cambria Math"/>
                <a:cs typeface="Cambria Math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869682" y="5512316"/>
              <a:ext cx="511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mbria Math"/>
                  <a:cs typeface="Cambria Math"/>
                </a:rPr>
                <a:t>0</a:t>
              </a:r>
              <a:endParaRPr lang="en-US" i="1" dirty="0">
                <a:latin typeface="Cambria Math"/>
                <a:cs typeface="Cambria Math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531118" y="5512316"/>
              <a:ext cx="511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mbria Math"/>
                  <a:cs typeface="Cambria Math"/>
                </a:rPr>
                <a:t>2</a:t>
              </a:r>
              <a:endParaRPr lang="en-US" i="1" dirty="0">
                <a:latin typeface="Cambria Math"/>
                <a:cs typeface="Cambria Math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136322" y="5512316"/>
              <a:ext cx="511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mbria Math"/>
                  <a:cs typeface="Cambria Math"/>
                </a:rPr>
                <a:t>4</a:t>
              </a:r>
              <a:endParaRPr lang="en-US" i="1" dirty="0">
                <a:latin typeface="Cambria Math"/>
                <a:cs typeface="Cambria Math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743200" y="5740916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latin typeface="Cambria Math"/>
                  <a:cs typeface="Cambria Math"/>
                </a:rPr>
                <a:t>m/J</a:t>
              </a:r>
              <a:endParaRPr lang="en-US" i="1" dirty="0">
                <a:latin typeface="Cambria Math"/>
                <a:cs typeface="Cambria Math"/>
              </a:endParaRPr>
            </a:p>
          </p:txBody>
        </p:sp>
      </p:grpSp>
      <p:sp>
        <p:nvSpPr>
          <p:cNvPr id="50" name="Title 1"/>
          <p:cNvSpPr txBox="1">
            <a:spLocks/>
          </p:cNvSpPr>
          <p:nvPr/>
        </p:nvSpPr>
        <p:spPr>
          <a:xfrm>
            <a:off x="5029200" y="3200400"/>
            <a:ext cx="2667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 smtClean="0"/>
              <a:t>Compare scalable setup</a:t>
            </a:r>
            <a:endParaRPr lang="en-US" sz="1800" dirty="0" smtClean="0"/>
          </a:p>
        </p:txBody>
      </p:sp>
      <p:grpSp>
        <p:nvGrpSpPr>
          <p:cNvPr id="51" name="Group 50"/>
          <p:cNvGrpSpPr/>
          <p:nvPr/>
        </p:nvGrpSpPr>
        <p:grpSpPr>
          <a:xfrm>
            <a:off x="9753600" y="2667000"/>
            <a:ext cx="5080000" cy="3860800"/>
            <a:chOff x="3505200" y="2438400"/>
            <a:chExt cx="5080000" cy="3860800"/>
          </a:xfrm>
        </p:grpSpPr>
        <p:pic>
          <p:nvPicPr>
            <p:cNvPr id="52" name="Picture 51" descr="exact_timeevolution_plots_minimalmodel_fidelity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200" y="2438400"/>
              <a:ext cx="5080000" cy="3860800"/>
            </a:xfrm>
            <a:prstGeom prst="rect">
              <a:avLst/>
            </a:prstGeom>
          </p:spPr>
        </p:pic>
        <p:pic>
          <p:nvPicPr>
            <p:cNvPr id="53" name="Picture 52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6126" y="4590168"/>
              <a:ext cx="841405" cy="650570"/>
            </a:xfrm>
            <a:prstGeom prst="rect">
              <a:avLst/>
            </a:prstGeom>
          </p:spPr>
        </p:pic>
        <p:pic>
          <p:nvPicPr>
            <p:cNvPr id="54" name="Picture 53" descr="latex-image-1.pdf"/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00008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7593" y="4590168"/>
              <a:ext cx="910798" cy="650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7338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One dimensional quantum electrodynamics</a:t>
            </a:r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Trapped-ion implementation</a:t>
            </a:r>
          </a:p>
          <a:p>
            <a:pPr marL="457200" lvl="1" indent="0"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7F7F7F"/>
                </a:solidFill>
              </a:rPr>
              <a:t>Proposed scheme</a:t>
            </a:r>
          </a:p>
          <a:p>
            <a:pPr marL="457200" lvl="1" indent="0">
              <a:buNone/>
            </a:pPr>
            <a:r>
              <a:rPr lang="en-US" sz="2000" b="1" dirty="0"/>
              <a:t>	</a:t>
            </a:r>
            <a:r>
              <a:rPr lang="en-US" sz="2000" dirty="0" smtClean="0"/>
              <a:t>Numerical results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Protection of quantum gauge theory by classical noise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Conclusions</a:t>
            </a:r>
            <a:endParaRPr lang="en-US" sz="2800" dirty="0" smtClean="0">
              <a:solidFill>
                <a:srgbClr val="7F7F7F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4" name="Picture 3" descr="fig3_dynamic_charge.eps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5206" b="34110"/>
          <a:stretch/>
        </p:blipFill>
        <p:spPr>
          <a:xfrm>
            <a:off x="7086600" y="1676400"/>
            <a:ext cx="518516" cy="505953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359702" y="3048000"/>
            <a:ext cx="797432" cy="396810"/>
            <a:chOff x="1315157" y="2531716"/>
            <a:chExt cx="3028243" cy="1506884"/>
          </a:xfrm>
        </p:grpSpPr>
        <p:sp>
          <p:nvSpPr>
            <p:cNvPr id="6" name="Freeform 5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Down Arrow 15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" name="Down Arrow 16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9" name="Down Arrow 18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0" name="Down Arrow 19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22" name="Picture 21" descr="Nx6_micro_Gsquared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9882" r="3749" b="15858"/>
          <a:stretch/>
        </p:blipFill>
        <p:spPr>
          <a:xfrm>
            <a:off x="3352800" y="3505200"/>
            <a:ext cx="642552" cy="632743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7545344" y="4781594"/>
            <a:ext cx="667324" cy="463320"/>
            <a:chOff x="7545344" y="4781594"/>
            <a:chExt cx="667324" cy="463320"/>
          </a:xfrm>
        </p:grpSpPr>
        <p:sp>
          <p:nvSpPr>
            <p:cNvPr id="24" name="Rectangle 196"/>
            <p:cNvSpPr>
              <a:spLocks noChangeArrowheads="1"/>
            </p:cNvSpPr>
            <p:nvPr/>
          </p:nvSpPr>
          <p:spPr bwMode="auto">
            <a:xfrm>
              <a:off x="7545344" y="4916817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5" name="Rectangle 195"/>
            <p:cNvSpPr>
              <a:spLocks noChangeArrowheads="1"/>
            </p:cNvSpPr>
            <p:nvPr/>
          </p:nvSpPr>
          <p:spPr bwMode="auto">
            <a:xfrm>
              <a:off x="7545344" y="4897609"/>
              <a:ext cx="562798" cy="26995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6" name="Rectangle 199"/>
            <p:cNvSpPr>
              <a:spLocks noChangeArrowheads="1"/>
            </p:cNvSpPr>
            <p:nvPr/>
          </p:nvSpPr>
          <p:spPr bwMode="auto">
            <a:xfrm>
              <a:off x="7545344" y="4843878"/>
              <a:ext cx="562798" cy="26736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7" name="Rectangle 200"/>
            <p:cNvSpPr>
              <a:spLocks noChangeArrowheads="1"/>
            </p:cNvSpPr>
            <p:nvPr/>
          </p:nvSpPr>
          <p:spPr bwMode="auto">
            <a:xfrm>
              <a:off x="7545344" y="4863345"/>
              <a:ext cx="562798" cy="26736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545344" y="5226100"/>
              <a:ext cx="562798" cy="16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7545344" y="4881256"/>
              <a:ext cx="562798" cy="267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0" name="Curved Up Arrow 170"/>
            <p:cNvSpPr>
              <a:spLocks noChangeArrowheads="1"/>
            </p:cNvSpPr>
            <p:nvPr/>
          </p:nvSpPr>
          <p:spPr bwMode="auto">
            <a:xfrm rot="16200000">
              <a:off x="7630438" y="4984905"/>
              <a:ext cx="395998" cy="124019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chemeClr val="bg1">
                <a:lumMod val="50000"/>
              </a:schemeClr>
            </a:solidFill>
            <a:ln w="9525">
              <a:solidFill>
                <a:srgbClr val="7F7F7F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8212668" y="4781594"/>
              <a:ext cx="0" cy="2190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>
              <a:off x="7767837" y="5008185"/>
              <a:ext cx="241150" cy="11317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/>
            <p:nvPr/>
          </p:nvCxnSpPr>
          <p:spPr bwMode="auto">
            <a:xfrm flipH="1" flipV="1">
              <a:off x="7767837" y="4996764"/>
              <a:ext cx="241841" cy="1178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6350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One dimensional quantum electrodynamics</a:t>
            </a:r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Trapped-ion implementation</a:t>
            </a:r>
          </a:p>
          <a:p>
            <a:pPr marL="457200" lvl="1" indent="0"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7F7F7F"/>
                </a:solidFill>
              </a:rPr>
              <a:t>Proposed scheme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rgbClr val="7F7F7F"/>
                </a:solidFill>
              </a:rPr>
              <a:t>	</a:t>
            </a:r>
            <a:r>
              <a:rPr lang="en-US" sz="2000" dirty="0" smtClean="0">
                <a:solidFill>
                  <a:srgbClr val="7F7F7F"/>
                </a:solidFill>
              </a:rPr>
              <a:t>Numerical results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/>
              <a:t>Protection of quantum gauge theory by classical noise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F7F7F"/>
                </a:solidFill>
              </a:rPr>
              <a:t>Conclusions</a:t>
            </a:r>
            <a:endParaRPr lang="en-US" sz="2800" dirty="0" smtClean="0">
              <a:solidFill>
                <a:srgbClr val="7F7F7F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4" name="Picture 3" descr="fig3_dynamic_charge.eps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5206" b="34110"/>
          <a:stretch/>
        </p:blipFill>
        <p:spPr>
          <a:xfrm>
            <a:off x="7086600" y="1676400"/>
            <a:ext cx="518516" cy="505953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359702" y="3048000"/>
            <a:ext cx="797432" cy="396810"/>
            <a:chOff x="1315157" y="2531716"/>
            <a:chExt cx="3028243" cy="1506884"/>
          </a:xfrm>
        </p:grpSpPr>
        <p:sp>
          <p:nvSpPr>
            <p:cNvPr id="6" name="Freeform 5"/>
            <p:cNvSpPr/>
            <p:nvPr/>
          </p:nvSpPr>
          <p:spPr>
            <a:xfrm flipV="1">
              <a:off x="1813866" y="2531716"/>
              <a:ext cx="1511999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 flipV="1">
              <a:off x="2328335" y="2743201"/>
              <a:ext cx="999067" cy="3048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752600" y="3048000"/>
              <a:ext cx="2141589" cy="990600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flipV="1">
              <a:off x="2350499" y="2540001"/>
              <a:ext cx="1462734" cy="490884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1905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723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839157" y="3048000"/>
              <a:ext cx="999067" cy="524933"/>
            </a:xfrm>
            <a:custGeom>
              <a:avLst/>
              <a:gdLst>
                <a:gd name="connsiteX0" fmla="*/ 0 w 999067"/>
                <a:gd name="connsiteY0" fmla="*/ 8466 h 643470"/>
                <a:gd name="connsiteX1" fmla="*/ 516467 w 999067"/>
                <a:gd name="connsiteY1" fmla="*/ 643466 h 643470"/>
                <a:gd name="connsiteX2" fmla="*/ 999067 w 999067"/>
                <a:gd name="connsiteY2" fmla="*/ 0 h 643470"/>
                <a:gd name="connsiteX0" fmla="*/ 0 w 999067"/>
                <a:gd name="connsiteY0" fmla="*/ 8466 h 643684"/>
                <a:gd name="connsiteX1" fmla="*/ 516467 w 999067"/>
                <a:gd name="connsiteY1" fmla="*/ 643466 h 643684"/>
                <a:gd name="connsiteX2" fmla="*/ 999067 w 999067"/>
                <a:gd name="connsiteY2" fmla="*/ 0 h 643684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  <a:gd name="connsiteX0" fmla="*/ 0 w 999067"/>
                <a:gd name="connsiteY0" fmla="*/ 8466 h 643522"/>
                <a:gd name="connsiteX1" fmla="*/ 516467 w 999067"/>
                <a:gd name="connsiteY1" fmla="*/ 643466 h 643522"/>
                <a:gd name="connsiteX2" fmla="*/ 999067 w 999067"/>
                <a:gd name="connsiteY2" fmla="*/ 0 h 64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067" h="643522">
                  <a:moveTo>
                    <a:pt x="0" y="8466"/>
                  </a:moveTo>
                  <a:cubicBezTo>
                    <a:pt x="31045" y="225071"/>
                    <a:pt x="129822" y="636411"/>
                    <a:pt x="516467" y="643466"/>
                  </a:cubicBezTo>
                  <a:cubicBezTo>
                    <a:pt x="903112" y="650521"/>
                    <a:pt x="999067" y="0"/>
                    <a:pt x="999067" y="0"/>
                  </a:cubicBezTo>
                </a:path>
              </a:pathLst>
            </a:cu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1315157" y="2821559"/>
              <a:ext cx="3028243" cy="512270"/>
              <a:chOff x="1023731" y="2216447"/>
              <a:chExt cx="8639930" cy="1461568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5523187" y="2910825"/>
                <a:ext cx="4140474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2525554" y="2910825"/>
                <a:ext cx="2997633" cy="288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023731" y="2910825"/>
                <a:ext cx="1501823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Down Arrow 15"/>
              <p:cNvSpPr/>
              <p:nvPr/>
            </p:nvSpPr>
            <p:spPr>
              <a:xfrm rot="10800000">
                <a:off x="6537473" y="2216447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" name="Down Arrow 16"/>
              <p:cNvSpPr/>
              <p:nvPr/>
            </p:nvSpPr>
            <p:spPr>
              <a:xfrm rot="10800000">
                <a:off x="3657600" y="2216448"/>
                <a:ext cx="430150" cy="1022003"/>
              </a:xfrm>
              <a:prstGeom prst="downArrow">
                <a:avLst>
                  <a:gd name="adj1" fmla="val 42140"/>
                  <a:gd name="adj2" fmla="val 87333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48006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9" name="Down Arrow 18"/>
              <p:cNvSpPr/>
              <p:nvPr/>
            </p:nvSpPr>
            <p:spPr>
              <a:xfrm>
                <a:off x="7696200" y="2667000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0" name="Down Arrow 19"/>
              <p:cNvSpPr/>
              <p:nvPr/>
            </p:nvSpPr>
            <p:spPr>
              <a:xfrm>
                <a:off x="1905000" y="2673647"/>
                <a:ext cx="990600" cy="1004368"/>
              </a:xfrm>
              <a:prstGeom prst="downArrow">
                <a:avLst>
                  <a:gd name="adj1" fmla="val 46968"/>
                  <a:gd name="adj2" fmla="val 3330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pic>
        <p:nvPicPr>
          <p:cNvPr id="23" name="Picture 22" descr="Nx6_micro_Gsquared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9882" r="3749" b="15858"/>
          <a:stretch/>
        </p:blipFill>
        <p:spPr>
          <a:xfrm>
            <a:off x="3352800" y="3505200"/>
            <a:ext cx="642552" cy="632743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7545344" y="4781594"/>
            <a:ext cx="667324" cy="463320"/>
            <a:chOff x="-457200" y="3408441"/>
            <a:chExt cx="3066333" cy="2833619"/>
          </a:xfrm>
        </p:grpSpPr>
        <p:sp>
          <p:nvSpPr>
            <p:cNvPr id="25" name="Rectangle 196"/>
            <p:cNvSpPr>
              <a:spLocks noChangeArrowheads="1"/>
            </p:cNvSpPr>
            <p:nvPr/>
          </p:nvSpPr>
          <p:spPr bwMode="auto">
            <a:xfrm>
              <a:off x="-457200" y="4235450"/>
              <a:ext cx="2586037" cy="163512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6" name="Rectangle 195"/>
            <p:cNvSpPr>
              <a:spLocks noChangeArrowheads="1"/>
            </p:cNvSpPr>
            <p:nvPr/>
          </p:nvSpPr>
          <p:spPr bwMode="auto">
            <a:xfrm>
              <a:off x="-457200" y="4117975"/>
              <a:ext cx="2586037" cy="165100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7" name="Rectangle 199"/>
            <p:cNvSpPr>
              <a:spLocks noChangeArrowheads="1"/>
            </p:cNvSpPr>
            <p:nvPr/>
          </p:nvSpPr>
          <p:spPr bwMode="auto">
            <a:xfrm>
              <a:off x="-457200" y="3789362"/>
              <a:ext cx="2586037" cy="163513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8" name="Rectangle 200"/>
            <p:cNvSpPr>
              <a:spLocks noChangeArrowheads="1"/>
            </p:cNvSpPr>
            <p:nvPr/>
          </p:nvSpPr>
          <p:spPr bwMode="auto">
            <a:xfrm>
              <a:off x="-457200" y="3908425"/>
              <a:ext cx="2586037" cy="163512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-457200" y="6126995"/>
              <a:ext cx="2586038" cy="10152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-457200" y="4017962"/>
              <a:ext cx="2586037" cy="16351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1" name="Curved Up Arrow 170"/>
            <p:cNvSpPr>
              <a:spLocks noChangeArrowheads="1"/>
            </p:cNvSpPr>
            <p:nvPr/>
          </p:nvSpPr>
          <p:spPr bwMode="auto">
            <a:xfrm rot="16200000">
              <a:off x="-367340" y="4746185"/>
              <a:ext cx="2421887" cy="569863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32" name="Straight Arrow Connector 31"/>
            <p:cNvCxnSpPr/>
            <p:nvPr/>
          </p:nvCxnSpPr>
          <p:spPr bwMode="auto">
            <a:xfrm>
              <a:off x="2609133" y="3408441"/>
              <a:ext cx="0" cy="133969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/>
            <p:nvPr/>
          </p:nvCxnSpPr>
          <p:spPr bwMode="auto">
            <a:xfrm flipH="1">
              <a:off x="565150" y="4794250"/>
              <a:ext cx="1108075" cy="69215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/>
            <p:cNvCxnSpPr/>
            <p:nvPr/>
          </p:nvCxnSpPr>
          <p:spPr bwMode="auto">
            <a:xfrm flipH="1" flipV="1">
              <a:off x="565150" y="4724400"/>
              <a:ext cx="1111250" cy="72072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89686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>
            <a:spLocks/>
          </p:cNvSpPr>
          <p:nvPr/>
        </p:nvSpPr>
        <p:spPr bwMode="auto">
          <a:xfrm>
            <a:off x="5257800" y="533400"/>
            <a:ext cx="3206417" cy="2185916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20" name="Rectangle 342"/>
          <p:cNvSpPr>
            <a:spLocks noChangeArrowheads="1"/>
          </p:cNvSpPr>
          <p:nvPr/>
        </p:nvSpPr>
        <p:spPr bwMode="auto">
          <a:xfrm>
            <a:off x="7116494" y="739914"/>
            <a:ext cx="24847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 smtClean="0">
                <a:latin typeface="Helvetica" charset="0"/>
                <a:cs typeface="+mn-cs"/>
              </a:rPr>
              <a:t>gauge </a:t>
            </a:r>
          </a:p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 smtClean="0">
                <a:latin typeface="Helvetica" charset="0"/>
                <a:cs typeface="+mn-cs"/>
              </a:rPr>
              <a:t>violating</a:t>
            </a:r>
          </a:p>
        </p:txBody>
      </p:sp>
      <p:sp>
        <p:nvSpPr>
          <p:cNvPr id="21" name="Oval 20"/>
          <p:cNvSpPr>
            <a:spLocks/>
          </p:cNvSpPr>
          <p:nvPr/>
        </p:nvSpPr>
        <p:spPr bwMode="auto">
          <a:xfrm>
            <a:off x="5423083" y="1167411"/>
            <a:ext cx="1525005" cy="1230169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solidFill>
                <a:srgbClr val="000000"/>
              </a:solidFill>
              <a:cs typeface="+mn-cs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5562600" y="1828800"/>
            <a:ext cx="304800" cy="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715000" y="1828800"/>
            <a:ext cx="0" cy="304800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410200" y="3078727"/>
            <a:ext cx="609600" cy="539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/>
              <a:t>Until now:</a:t>
            </a:r>
            <a:br>
              <a:rPr lang="en-US" sz="2800" dirty="0" smtClean="0"/>
            </a:br>
            <a:r>
              <a:rPr lang="en-US" sz="2800" dirty="0" smtClean="0"/>
              <a:t>Energetic protection. </a:t>
            </a:r>
            <a:endParaRPr lang="en-US" sz="2800" dirty="0"/>
          </a:p>
        </p:txBody>
      </p:sp>
      <p:sp>
        <p:nvSpPr>
          <p:cNvPr id="6" name="Oval 5"/>
          <p:cNvSpPr>
            <a:spLocks/>
          </p:cNvSpPr>
          <p:nvPr/>
        </p:nvSpPr>
        <p:spPr bwMode="auto">
          <a:xfrm>
            <a:off x="533400" y="3529084"/>
            <a:ext cx="3232747" cy="2185916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7" name="Rectangle 342"/>
          <p:cNvSpPr>
            <a:spLocks noChangeArrowheads="1"/>
          </p:cNvSpPr>
          <p:nvPr/>
        </p:nvSpPr>
        <p:spPr bwMode="auto">
          <a:xfrm>
            <a:off x="2229209" y="3811798"/>
            <a:ext cx="20703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>
                <a:latin typeface="Helvetica" charset="0"/>
                <a:cs typeface="+mn-cs"/>
              </a:rPr>
              <a:t>total Hilbert </a:t>
            </a:r>
            <a:endParaRPr lang="en-US" sz="2000" dirty="0" smtClean="0">
              <a:latin typeface="Helvetica" charset="0"/>
              <a:cs typeface="+mn-cs"/>
            </a:endParaRPr>
          </a:p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 smtClean="0">
                <a:latin typeface="Helvetica" charset="0"/>
                <a:cs typeface="+mn-cs"/>
              </a:rPr>
              <a:t>space</a:t>
            </a:r>
            <a:endParaRPr lang="en-US" sz="2000" dirty="0">
              <a:latin typeface="Helvetica" charset="0"/>
              <a:cs typeface="+mn-cs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41947" y="4114800"/>
            <a:ext cx="1537526" cy="123016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11" name="Curved Up Arrow 158"/>
          <p:cNvSpPr>
            <a:spLocks noChangeArrowheads="1"/>
          </p:cNvSpPr>
          <p:nvPr/>
        </p:nvSpPr>
        <p:spPr bwMode="auto">
          <a:xfrm rot="549991">
            <a:off x="646270" y="4748792"/>
            <a:ext cx="2591713" cy="827833"/>
          </a:xfrm>
          <a:prstGeom prst="curvedUpArrow">
            <a:avLst>
              <a:gd name="adj1" fmla="val 10559"/>
              <a:gd name="adj2" fmla="val 33729"/>
              <a:gd name="adj3" fmla="val 19106"/>
            </a:avLst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pic>
        <p:nvPicPr>
          <p:cNvPr id="12" name="Picture 9" descr="latex-image-1.pdf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19" y="4837929"/>
            <a:ext cx="392727" cy="2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rved Up Arrow 9"/>
          <p:cNvSpPr>
            <a:spLocks noChangeArrowheads="1"/>
          </p:cNvSpPr>
          <p:nvPr/>
        </p:nvSpPr>
        <p:spPr bwMode="auto">
          <a:xfrm rot="1738873">
            <a:off x="623328" y="4775445"/>
            <a:ext cx="1040787" cy="372113"/>
          </a:xfrm>
          <a:prstGeom prst="curvedUpArrow">
            <a:avLst>
              <a:gd name="adj1" fmla="val 21664"/>
              <a:gd name="adj2" fmla="val 66918"/>
              <a:gd name="adj3" fmla="val 32042"/>
            </a:avLst>
          </a:prstGeom>
          <a:solidFill>
            <a:srgbClr val="4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pic>
        <p:nvPicPr>
          <p:cNvPr id="17" name="Picture 228" descr="latex-image-1.pdf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59" y="5066529"/>
            <a:ext cx="392727" cy="2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2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338" y="3429000"/>
            <a:ext cx="430331" cy="32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/>
          <p:cNvSpPr/>
          <p:nvPr/>
        </p:nvSpPr>
        <p:spPr bwMode="auto">
          <a:xfrm>
            <a:off x="6041413" y="4191000"/>
            <a:ext cx="1677505" cy="123016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28" name="Rectangle 342"/>
          <p:cNvSpPr>
            <a:spLocks noChangeArrowheads="1"/>
          </p:cNvSpPr>
          <p:nvPr/>
        </p:nvSpPr>
        <p:spPr bwMode="auto">
          <a:xfrm>
            <a:off x="6541868" y="4182307"/>
            <a:ext cx="119705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1600" dirty="0">
                <a:solidFill>
                  <a:srgbClr val="800000"/>
                </a:solidFill>
                <a:latin typeface="Helvetica" charset="0"/>
                <a:cs typeface="+mn-cs"/>
              </a:rPr>
              <a:t>gauge invariant</a:t>
            </a:r>
          </a:p>
        </p:txBody>
      </p:sp>
      <p:sp>
        <p:nvSpPr>
          <p:cNvPr id="29" name="Curved Up Arrow 28"/>
          <p:cNvSpPr>
            <a:spLocks noChangeArrowheads="1"/>
          </p:cNvSpPr>
          <p:nvPr/>
        </p:nvSpPr>
        <p:spPr bwMode="auto">
          <a:xfrm rot="1040221">
            <a:off x="6101522" y="4953543"/>
            <a:ext cx="1135541" cy="338285"/>
          </a:xfrm>
          <a:prstGeom prst="curvedUpArrow">
            <a:avLst>
              <a:gd name="adj1" fmla="val 21664"/>
              <a:gd name="adj2" fmla="val 66918"/>
              <a:gd name="adj3" fmla="val 32042"/>
            </a:avLst>
          </a:prstGeom>
          <a:solidFill>
            <a:srgbClr val="4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pic>
        <p:nvPicPr>
          <p:cNvPr id="3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779" y="4872849"/>
            <a:ext cx="400751" cy="29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Connector 33"/>
          <p:cNvCxnSpPr/>
          <p:nvPr/>
        </p:nvCxnSpPr>
        <p:spPr>
          <a:xfrm>
            <a:off x="8012405" y="3048000"/>
            <a:ext cx="685800" cy="1066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7998467" y="3048000"/>
            <a:ext cx="685800" cy="1066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352800"/>
            <a:ext cx="1283219" cy="559168"/>
          </a:xfrm>
          <a:prstGeom prst="rect">
            <a:avLst/>
          </a:prstGeom>
        </p:spPr>
      </p:pic>
      <p:cxnSp>
        <p:nvCxnSpPr>
          <p:cNvPr id="43" name="Straight Connector 42"/>
          <p:cNvCxnSpPr/>
          <p:nvPr/>
        </p:nvCxnSpPr>
        <p:spPr>
          <a:xfrm flipH="1">
            <a:off x="5562600" y="4876800"/>
            <a:ext cx="304800" cy="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Picture 43" descr="latex-image-1.pdf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130" y="3171704"/>
            <a:ext cx="571500" cy="360000"/>
          </a:xfrm>
          <a:prstGeom prst="rect">
            <a:avLst/>
          </a:prstGeom>
        </p:spPr>
      </p:pic>
      <p:pic>
        <p:nvPicPr>
          <p:cNvPr id="49" name="Picture 4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19" y="4343400"/>
            <a:ext cx="1154181" cy="315429"/>
          </a:xfrm>
          <a:prstGeom prst="rect">
            <a:avLst/>
          </a:prstGeom>
        </p:spPr>
      </p:pic>
      <p:sp>
        <p:nvSpPr>
          <p:cNvPr id="24" name="Curved Up Arrow 158"/>
          <p:cNvSpPr>
            <a:spLocks noChangeArrowheads="1"/>
          </p:cNvSpPr>
          <p:nvPr/>
        </p:nvSpPr>
        <p:spPr bwMode="auto">
          <a:xfrm rot="16950360">
            <a:off x="6577049" y="2946631"/>
            <a:ext cx="3110433" cy="827833"/>
          </a:xfrm>
          <a:prstGeom prst="curvedUpArrow">
            <a:avLst>
              <a:gd name="adj1" fmla="val 10559"/>
              <a:gd name="adj2" fmla="val 33729"/>
              <a:gd name="adj3" fmla="val 19106"/>
            </a:avLst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97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45" grpId="0" animBg="1"/>
      <p:bldP spid="11" grpId="0" animBg="1"/>
      <p:bldP spid="10" grpId="0" animBg="1"/>
      <p:bldP spid="27" grpId="0" animBg="1"/>
      <p:bldP spid="28" grpId="0"/>
      <p:bldP spid="29" grpId="0" animBg="1"/>
      <p:bldP spid="2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Until now:</a:t>
            </a:r>
            <a:br>
              <a:rPr lang="en-US" sz="2800" dirty="0" smtClean="0"/>
            </a:br>
            <a:r>
              <a:rPr lang="en-US" sz="2800" dirty="0" smtClean="0"/>
              <a:t>Energetic protection.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118" y="17986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For more complicated models, </a:t>
            </a:r>
          </a:p>
          <a:p>
            <a:pPr marL="0" indent="0">
              <a:buNone/>
            </a:pPr>
            <a:r>
              <a:rPr lang="en-US" sz="2000" dirty="0" smtClean="0"/>
              <a:t>may require complicated </a:t>
            </a:r>
          </a:p>
          <a:p>
            <a:pPr marL="0" indent="0">
              <a:buNone/>
            </a:pPr>
            <a:r>
              <a:rPr lang="en-US" sz="2000" dirty="0" smtClean="0"/>
              <a:t>and fine-tuned interactions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			</a:t>
            </a:r>
            <a:r>
              <a:rPr lang="en-US" sz="2400" dirty="0" smtClean="0"/>
              <a:t>If we could do this with single-particle terms, </a:t>
            </a:r>
          </a:p>
          <a:p>
            <a:pPr marL="0" indent="0">
              <a:buNone/>
            </a:pPr>
            <a:r>
              <a:rPr lang="en-US" sz="2400" dirty="0" smtClean="0"/>
              <a:t>			that would be much easier!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1676400"/>
            <a:ext cx="21134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</a:t>
            </a:r>
            <a:r>
              <a:rPr lang="en-US" dirty="0" smtClean="0"/>
              <a:t>auge	# </a:t>
            </a:r>
          </a:p>
          <a:p>
            <a:r>
              <a:rPr lang="en-US" dirty="0"/>
              <a:t>t</a:t>
            </a:r>
            <a:r>
              <a:rPr lang="en-US" dirty="0" smtClean="0"/>
              <a:t>heory	generators</a:t>
            </a:r>
          </a:p>
          <a:p>
            <a:r>
              <a:rPr lang="en-US" dirty="0" smtClean="0"/>
              <a:t>U(1)	1</a:t>
            </a:r>
          </a:p>
          <a:p>
            <a:r>
              <a:rPr lang="en-US" dirty="0" smtClean="0"/>
              <a:t>U(2) 	4</a:t>
            </a:r>
          </a:p>
          <a:p>
            <a:r>
              <a:rPr lang="en-US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038349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/>
              <a:t>Dissipative protection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8" name="Rectangle 342"/>
          <p:cNvSpPr>
            <a:spLocks noChangeArrowheads="1"/>
          </p:cNvSpPr>
          <p:nvPr/>
        </p:nvSpPr>
        <p:spPr bwMode="auto">
          <a:xfrm>
            <a:off x="838200" y="2819400"/>
            <a:ext cx="1676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>
                <a:latin typeface="Helvetica" charset="0"/>
                <a:cs typeface="+mn-cs"/>
              </a:rPr>
              <a:t>white noise</a:t>
            </a:r>
          </a:p>
        </p:txBody>
      </p:sp>
      <p:sp>
        <p:nvSpPr>
          <p:cNvPr id="9" name="Rectangle 342"/>
          <p:cNvSpPr>
            <a:spLocks noChangeArrowheads="1"/>
          </p:cNvSpPr>
          <p:nvPr/>
        </p:nvSpPr>
        <p:spPr bwMode="auto">
          <a:xfrm>
            <a:off x="470159" y="3352800"/>
            <a:ext cx="45805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>
                <a:latin typeface="Helvetica" charset="0"/>
                <a:cs typeface="+mn-cs"/>
              </a:rPr>
              <a:t>→ Master equation</a:t>
            </a:r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172" y="5613032"/>
            <a:ext cx="1283219" cy="559168"/>
          </a:xfrm>
          <a:prstGeom prst="rect">
            <a:avLst/>
          </a:prstGeom>
        </p:spPr>
      </p:pic>
      <p:sp>
        <p:nvSpPr>
          <p:cNvPr id="13" name="Left Bracket 12"/>
          <p:cNvSpPr/>
          <p:nvPr/>
        </p:nvSpPr>
        <p:spPr>
          <a:xfrm flipH="1">
            <a:off x="6180772" y="5181600"/>
            <a:ext cx="152400" cy="831273"/>
          </a:xfrm>
          <a:prstGeom prst="leftBracket">
            <a:avLst>
              <a:gd name="adj" fmla="val 71053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ket 13"/>
          <p:cNvSpPr/>
          <p:nvPr/>
        </p:nvSpPr>
        <p:spPr>
          <a:xfrm>
            <a:off x="4656772" y="5257800"/>
            <a:ext cx="152400" cy="831273"/>
          </a:xfrm>
          <a:prstGeom prst="leftBracket">
            <a:avLst>
              <a:gd name="adj" fmla="val 71053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342"/>
          <p:cNvSpPr>
            <a:spLocks noChangeArrowheads="1"/>
          </p:cNvSpPr>
          <p:nvPr/>
        </p:nvSpPr>
        <p:spPr bwMode="auto">
          <a:xfrm>
            <a:off x="4961572" y="5181600"/>
            <a:ext cx="106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cs typeface="+mn-cs"/>
              </a:rPr>
              <a:t>before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Helvetica" charset="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0" y="5867400"/>
            <a:ext cx="26081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7F7F7F"/>
                </a:solidFill>
                <a:latin typeface="Helvetica" charset="0"/>
              </a:rPr>
              <a:t>Stannigel</a:t>
            </a:r>
            <a:r>
              <a:rPr lang="en-US" dirty="0">
                <a:solidFill>
                  <a:srgbClr val="7F7F7F"/>
                </a:solidFill>
                <a:latin typeface="Helvetica" charset="0"/>
              </a:rPr>
              <a:t> </a:t>
            </a:r>
            <a:r>
              <a:rPr lang="en-US" i="1" dirty="0">
                <a:solidFill>
                  <a:srgbClr val="7F7F7F"/>
                </a:solidFill>
                <a:latin typeface="Helvetica" charset="0"/>
              </a:rPr>
              <a:t>et al.</a:t>
            </a:r>
            <a:r>
              <a:rPr lang="en-US" dirty="0">
                <a:solidFill>
                  <a:srgbClr val="7F7F7F"/>
                </a:solidFill>
                <a:latin typeface="Helvetica" charset="0"/>
              </a:rPr>
              <a:t>, </a:t>
            </a:r>
            <a:endParaRPr lang="en-US" dirty="0" smtClean="0">
              <a:solidFill>
                <a:srgbClr val="7F7F7F"/>
              </a:solidFill>
              <a:latin typeface="Helvetica" charset="0"/>
            </a:endParaRPr>
          </a:p>
          <a:p>
            <a:r>
              <a:rPr lang="en-US" dirty="0" smtClean="0">
                <a:solidFill>
                  <a:srgbClr val="7F7F7F"/>
                </a:solidFill>
                <a:latin typeface="Helvetica" charset="0"/>
              </a:rPr>
              <a:t>arXiv</a:t>
            </a:r>
            <a:r>
              <a:rPr lang="en-US" dirty="0">
                <a:solidFill>
                  <a:srgbClr val="7F7F7F"/>
                </a:solidFill>
                <a:latin typeface="Helvetica" charset="0"/>
              </a:rPr>
              <a:t>:1308.0528 (2013)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18" name="Straight Arrow Connector 17"/>
          <p:cNvCxnSpPr>
            <a:endCxn id="27" idx="3"/>
          </p:cNvCxnSpPr>
          <p:nvPr/>
        </p:nvCxnSpPr>
        <p:spPr>
          <a:xfrm flipH="1" flipV="1">
            <a:off x="5175335" y="1542514"/>
            <a:ext cx="1682665" cy="895886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342"/>
          <p:cNvSpPr>
            <a:spLocks noChangeArrowheads="1"/>
          </p:cNvSpPr>
          <p:nvPr/>
        </p:nvSpPr>
        <p:spPr bwMode="auto">
          <a:xfrm>
            <a:off x="6934200" y="2057400"/>
            <a:ext cx="1676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>
                <a:solidFill>
                  <a:srgbClr val="FF0000"/>
                </a:solidFill>
                <a:latin typeface="Helvetica" charset="0"/>
              </a:rPr>
              <a:t>s</a:t>
            </a:r>
            <a:r>
              <a:rPr lang="en-US" sz="2000" dirty="0" smtClean="0">
                <a:solidFill>
                  <a:srgbClr val="FF0000"/>
                </a:solidFill>
                <a:latin typeface="Helvetica" charset="0"/>
                <a:cs typeface="+mn-cs"/>
              </a:rPr>
              <a:t>ingle-particle terms !</a:t>
            </a:r>
            <a:endParaRPr lang="en-US" sz="2000" dirty="0">
              <a:solidFill>
                <a:srgbClr val="FF0000"/>
              </a:solidFill>
              <a:latin typeface="Helvetica" charset="0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50124" y="1882914"/>
            <a:ext cx="25122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Gauge-invariant states </a:t>
            </a:r>
          </a:p>
          <a:p>
            <a:r>
              <a:rPr lang="en-US" sz="2000" dirty="0" smtClean="0"/>
              <a:t>are not disturbed</a:t>
            </a:r>
            <a:endParaRPr lang="en-US" sz="2000" dirty="0"/>
          </a:p>
        </p:txBody>
      </p:sp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466576"/>
            <a:ext cx="2932699" cy="438424"/>
          </a:xfrm>
          <a:prstGeom prst="rect">
            <a:avLst/>
          </a:prstGeom>
        </p:spPr>
      </p:pic>
      <p:sp>
        <p:nvSpPr>
          <p:cNvPr id="25" name="Rectangle 342"/>
          <p:cNvSpPr>
            <a:spLocks noChangeArrowheads="1"/>
          </p:cNvSpPr>
          <p:nvPr/>
        </p:nvSpPr>
        <p:spPr bwMode="auto">
          <a:xfrm>
            <a:off x="6045718" y="1118632"/>
            <a:ext cx="1676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dirty="0" smtClean="0">
                <a:latin typeface="Helvetica" charset="0"/>
                <a:cs typeface="+mn-cs"/>
              </a:rPr>
              <a:t>U(1) :</a:t>
            </a:r>
            <a:endParaRPr lang="en-US" dirty="0">
              <a:latin typeface="Helvetica" charset="0"/>
              <a:cs typeface="+mn-cs"/>
            </a:endParaRPr>
          </a:p>
        </p:txBody>
      </p: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4337135" cy="646627"/>
          </a:xfrm>
          <a:prstGeom prst="rect">
            <a:avLst/>
          </a:prstGeom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19400"/>
            <a:ext cx="3517023" cy="370627"/>
          </a:xfrm>
          <a:prstGeom prst="rect">
            <a:avLst/>
          </a:prstGeom>
        </p:spPr>
      </p:pic>
      <p:pic>
        <p:nvPicPr>
          <p:cNvPr id="29" name="Picture 28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887" y="2146629"/>
            <a:ext cx="1316913" cy="291771"/>
          </a:xfrm>
          <a:prstGeom prst="rect">
            <a:avLst/>
          </a:prstGeom>
        </p:spPr>
      </p:pic>
      <p:pic>
        <p:nvPicPr>
          <p:cNvPr id="30" name="Picture 2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749919"/>
            <a:ext cx="5031077" cy="719965"/>
          </a:xfrm>
          <a:prstGeom prst="rect">
            <a:avLst/>
          </a:prstGeom>
        </p:spPr>
      </p:pic>
      <p:pic>
        <p:nvPicPr>
          <p:cNvPr id="31" name="Picture 30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690235"/>
            <a:ext cx="4102930" cy="71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00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 animBg="1"/>
      <p:bldP spid="14" grpId="0" animBg="1"/>
      <p:bldP spid="15" grpId="0"/>
      <p:bldP spid="20" grpId="0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42"/>
          <p:cNvSpPr>
            <a:spLocks noChangeArrowheads="1"/>
          </p:cNvSpPr>
          <p:nvPr/>
        </p:nvSpPr>
        <p:spPr bwMode="auto">
          <a:xfrm>
            <a:off x="685800" y="152400"/>
            <a:ext cx="73914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1520825">
              <a:lnSpc>
                <a:spcPct val="120000"/>
              </a:lnSpc>
              <a:tabLst>
                <a:tab pos="533400" algn="l"/>
                <a:tab pos="542925" algn="l"/>
              </a:tabLst>
              <a:defRPr/>
            </a:pPr>
            <a:r>
              <a:rPr lang="en-US" sz="2800" u="sng" dirty="0">
                <a:latin typeface="Helvetica" charset="0"/>
                <a:cs typeface="+mn-cs"/>
              </a:rPr>
              <a:t>Analogy: </a:t>
            </a:r>
            <a:endParaRPr lang="en-US" sz="2800" u="sng" dirty="0" smtClean="0">
              <a:latin typeface="Helvetica" charset="0"/>
              <a:cs typeface="+mn-cs"/>
            </a:endParaRPr>
          </a:p>
          <a:p>
            <a:pPr defTabSz="1520825">
              <a:lnSpc>
                <a:spcPct val="120000"/>
              </a:lnSpc>
              <a:tabLst>
                <a:tab pos="533400" algn="l"/>
                <a:tab pos="542925" algn="l"/>
              </a:tabLst>
              <a:defRPr/>
            </a:pPr>
            <a:endParaRPr lang="en-US" sz="800" u="sng" dirty="0">
              <a:latin typeface="Helvetica" charset="0"/>
              <a:cs typeface="+mn-cs"/>
            </a:endParaRPr>
          </a:p>
          <a:p>
            <a:pPr defTabSz="1520825">
              <a:lnSpc>
                <a:spcPct val="120000"/>
              </a:lnSpc>
              <a:tabLst>
                <a:tab pos="533400" algn="l"/>
                <a:tab pos="542925" algn="l"/>
              </a:tabLst>
              <a:defRPr/>
            </a:pPr>
            <a:r>
              <a:rPr lang="en-US" sz="2400" dirty="0">
                <a:latin typeface="Helvetica" charset="0"/>
                <a:cs typeface="+mn-cs"/>
              </a:rPr>
              <a:t>driven two-level system </a:t>
            </a:r>
            <a:r>
              <a:rPr lang="en-US" sz="2400" dirty="0" smtClean="0">
                <a:latin typeface="Helvetica" charset="0"/>
                <a:cs typeface="+mn-cs"/>
              </a:rPr>
              <a:t>+ </a:t>
            </a:r>
            <a:r>
              <a:rPr lang="en-US" sz="2400" dirty="0" err="1">
                <a:latin typeface="Helvetica" charset="0"/>
                <a:cs typeface="+mn-cs"/>
              </a:rPr>
              <a:t>dephasing</a:t>
            </a:r>
            <a:r>
              <a:rPr lang="en-US" sz="2400" dirty="0">
                <a:latin typeface="Helvetica" charset="0"/>
                <a:cs typeface="+mn-cs"/>
              </a:rPr>
              <a:t> noise </a:t>
            </a:r>
            <a:r>
              <a:rPr lang="en-US" sz="2400" dirty="0" smtClean="0">
                <a:latin typeface="Helvetica" charset="0"/>
                <a:cs typeface="+mn-cs"/>
              </a:rPr>
              <a:t>remains in </a:t>
            </a:r>
            <a:r>
              <a:rPr lang="en-US" sz="2400" dirty="0">
                <a:latin typeface="Helvetica" charset="0"/>
                <a:cs typeface="+mn-cs"/>
              </a:rPr>
              <a:t>ground state forever. </a:t>
            </a:r>
          </a:p>
        </p:txBody>
      </p:sp>
      <p:pic>
        <p:nvPicPr>
          <p:cNvPr id="23" name="Picture 2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2200"/>
            <a:ext cx="3547126" cy="80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196"/>
          <p:cNvSpPr>
            <a:spLocks noChangeArrowheads="1"/>
          </p:cNvSpPr>
          <p:nvPr/>
        </p:nvSpPr>
        <p:spPr bwMode="auto">
          <a:xfrm>
            <a:off x="4826000" y="3690938"/>
            <a:ext cx="2586037" cy="163512"/>
          </a:xfrm>
          <a:prstGeom prst="rect">
            <a:avLst/>
          </a:prstGeom>
          <a:solidFill>
            <a:srgbClr val="7F7F7F">
              <a:alpha val="34117"/>
            </a:srgbClr>
          </a:solidFill>
          <a:ln w="38100">
            <a:solidFill>
              <a:srgbClr val="404040">
                <a:alpha val="34117"/>
              </a:srgbClr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sp>
        <p:nvSpPr>
          <p:cNvPr id="25" name="Rectangle 195"/>
          <p:cNvSpPr>
            <a:spLocks noChangeArrowheads="1"/>
          </p:cNvSpPr>
          <p:nvPr/>
        </p:nvSpPr>
        <p:spPr bwMode="auto">
          <a:xfrm>
            <a:off x="4826000" y="3573463"/>
            <a:ext cx="2586037" cy="165100"/>
          </a:xfrm>
          <a:prstGeom prst="rect">
            <a:avLst/>
          </a:prstGeom>
          <a:solidFill>
            <a:srgbClr val="7F7F7F">
              <a:alpha val="67058"/>
            </a:srgbClr>
          </a:solidFill>
          <a:ln w="38100">
            <a:solidFill>
              <a:srgbClr val="404040">
                <a:alpha val="67058"/>
              </a:srgbClr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sp>
        <p:nvSpPr>
          <p:cNvPr id="26" name="Rectangle 199"/>
          <p:cNvSpPr>
            <a:spLocks noChangeArrowheads="1"/>
          </p:cNvSpPr>
          <p:nvPr/>
        </p:nvSpPr>
        <p:spPr bwMode="auto">
          <a:xfrm>
            <a:off x="4826000" y="3244850"/>
            <a:ext cx="2586037" cy="163513"/>
          </a:xfrm>
          <a:prstGeom prst="rect">
            <a:avLst/>
          </a:prstGeom>
          <a:solidFill>
            <a:srgbClr val="7F7F7F">
              <a:alpha val="34117"/>
            </a:srgbClr>
          </a:solidFill>
          <a:ln w="38100">
            <a:solidFill>
              <a:srgbClr val="404040">
                <a:alpha val="34117"/>
              </a:srgbClr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sp>
        <p:nvSpPr>
          <p:cNvPr id="27" name="Rectangle 200"/>
          <p:cNvSpPr>
            <a:spLocks noChangeArrowheads="1"/>
          </p:cNvSpPr>
          <p:nvPr/>
        </p:nvSpPr>
        <p:spPr bwMode="auto">
          <a:xfrm>
            <a:off x="4826000" y="3363913"/>
            <a:ext cx="2586037" cy="163512"/>
          </a:xfrm>
          <a:prstGeom prst="rect">
            <a:avLst/>
          </a:prstGeom>
          <a:solidFill>
            <a:srgbClr val="7F7F7F">
              <a:alpha val="67058"/>
            </a:srgbClr>
          </a:solidFill>
          <a:ln w="38100">
            <a:solidFill>
              <a:srgbClr val="404040">
                <a:alpha val="67058"/>
              </a:srgbClr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sp>
        <p:nvSpPr>
          <p:cNvPr id="35" name="Rectangle 34"/>
          <p:cNvSpPr/>
          <p:nvPr/>
        </p:nvSpPr>
        <p:spPr bwMode="auto">
          <a:xfrm>
            <a:off x="4826000" y="5551488"/>
            <a:ext cx="2586037" cy="16351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4826000" y="3473450"/>
            <a:ext cx="2586037" cy="163513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cs typeface="+mn-cs"/>
            </a:endParaRPr>
          </a:p>
        </p:txBody>
      </p:sp>
      <p:sp>
        <p:nvSpPr>
          <p:cNvPr id="37" name="Curved Up Arrow 170"/>
          <p:cNvSpPr>
            <a:spLocks noChangeArrowheads="1"/>
          </p:cNvSpPr>
          <p:nvPr/>
        </p:nvSpPr>
        <p:spPr bwMode="auto">
          <a:xfrm rot="16200000">
            <a:off x="4890724" y="4168894"/>
            <a:ext cx="2256402" cy="785616"/>
          </a:xfrm>
          <a:prstGeom prst="curvedUpArrow">
            <a:avLst>
              <a:gd name="adj1" fmla="val 10557"/>
              <a:gd name="adj2" fmla="val 33720"/>
              <a:gd name="adj3" fmla="val 19106"/>
            </a:avLst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pic>
        <p:nvPicPr>
          <p:cNvPr id="30" name="Picture 2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869" y="3294923"/>
            <a:ext cx="635131" cy="42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538" y="4334259"/>
            <a:ext cx="427270" cy="36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Straight Arrow Connector 31"/>
          <p:cNvCxnSpPr/>
          <p:nvPr/>
        </p:nvCxnSpPr>
        <p:spPr bwMode="auto">
          <a:xfrm>
            <a:off x="7620000" y="3117850"/>
            <a:ext cx="0" cy="8318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 flipH="1">
            <a:off x="6096000" y="4195763"/>
            <a:ext cx="1108075" cy="69215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6096000" y="4125913"/>
            <a:ext cx="1111250" cy="720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40" name="Picture 3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37" y="5465618"/>
            <a:ext cx="184727" cy="300182"/>
          </a:xfrm>
          <a:prstGeom prst="rect">
            <a:avLst/>
          </a:prstGeom>
        </p:spPr>
      </p:pic>
      <p:pic>
        <p:nvPicPr>
          <p:cNvPr id="41" name="Picture 4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557" y="3383028"/>
            <a:ext cx="398843" cy="32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350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C 2.77778E-6 0.04398 0.00087 0.08009 0.00191 0.08009 C 0.00312 0.08009 0.00364 0.04004 0.00382 0.01597 L 0.00399 -0.01598 C 0.00416 -0.04005 0.00468 -0.0801 0.00607 -0.0801 C 0.00694 -0.0801 0.00816 -0.04398 0.00816 2.96296E-6 C 0.00816 0.04398 0.00694 0.08009 0.00607 0.08009 C 0.00468 0.08009 0.00416 0.04004 0.00399 0.01597 L 0.00382 -0.01598 C 0.00364 -0.04005 0.00312 -0.0801 0.00191 -0.0801 C 0.00087 -0.0801 2.77778E-6 -0.04398 2.77778E-6 2.96296E-6 Z " pathEditMode="relative" rAng="0" ptsTypes="ffFffffFfff">
                                      <p:cBhvr>
                                        <p:cTn id="1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36" grpId="0" animBg="1"/>
      <p:bldP spid="3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>
            <a:spLocks/>
          </p:cNvSpPr>
          <p:nvPr/>
        </p:nvSpPr>
        <p:spPr bwMode="auto">
          <a:xfrm>
            <a:off x="4816556" y="838200"/>
            <a:ext cx="3206417" cy="2185916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6" name="Rectangle 342"/>
          <p:cNvSpPr>
            <a:spLocks noChangeArrowheads="1"/>
          </p:cNvSpPr>
          <p:nvPr/>
        </p:nvSpPr>
        <p:spPr bwMode="auto">
          <a:xfrm>
            <a:off x="6506894" y="1044714"/>
            <a:ext cx="24847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>
                <a:latin typeface="Helvetica" charset="0"/>
              </a:rPr>
              <a:t>gauge </a:t>
            </a:r>
          </a:p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2000" dirty="0" smtClean="0">
                <a:latin typeface="Helvetica" charset="0"/>
              </a:rPr>
              <a:t>violating </a:t>
            </a:r>
            <a:endParaRPr lang="en-US" sz="2000" dirty="0">
              <a:latin typeface="Helvetica" charset="0"/>
            </a:endParaRPr>
          </a:p>
        </p:txBody>
      </p:sp>
      <p:sp>
        <p:nvSpPr>
          <p:cNvPr id="7" name="Oval 6"/>
          <p:cNvSpPr>
            <a:spLocks/>
          </p:cNvSpPr>
          <p:nvPr/>
        </p:nvSpPr>
        <p:spPr bwMode="auto">
          <a:xfrm>
            <a:off x="4981839" y="1472211"/>
            <a:ext cx="1525005" cy="1230169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68956" y="3383527"/>
            <a:ext cx="609600" cy="539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5600169" y="4495800"/>
            <a:ext cx="1677505" cy="123016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571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520825">
              <a:defRPr/>
            </a:pPr>
            <a:endParaRPr lang="en-US">
              <a:ln w="76200" cmpd="sng">
                <a:solidFill>
                  <a:schemeClr val="tx1"/>
                </a:solidFill>
              </a:ln>
              <a:cs typeface="+mn-cs"/>
            </a:endParaRPr>
          </a:p>
        </p:txBody>
      </p:sp>
      <p:sp>
        <p:nvSpPr>
          <p:cNvPr id="14" name="Rectangle 342"/>
          <p:cNvSpPr>
            <a:spLocks noChangeArrowheads="1"/>
          </p:cNvSpPr>
          <p:nvPr/>
        </p:nvSpPr>
        <p:spPr bwMode="auto">
          <a:xfrm>
            <a:off x="6100624" y="4487107"/>
            <a:ext cx="119705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1520825">
              <a:tabLst>
                <a:tab pos="533400" algn="l"/>
                <a:tab pos="542925" algn="l"/>
              </a:tabLst>
              <a:defRPr/>
            </a:pPr>
            <a:r>
              <a:rPr lang="en-US" sz="1600" dirty="0">
                <a:solidFill>
                  <a:srgbClr val="800000"/>
                </a:solidFill>
                <a:latin typeface="Helvetica" charset="0"/>
                <a:cs typeface="+mn-cs"/>
              </a:rPr>
              <a:t>gauge invariant</a:t>
            </a:r>
          </a:p>
        </p:txBody>
      </p:sp>
      <p:sp>
        <p:nvSpPr>
          <p:cNvPr id="15" name="Curved Up Arrow 14"/>
          <p:cNvSpPr>
            <a:spLocks noChangeArrowheads="1"/>
          </p:cNvSpPr>
          <p:nvPr/>
        </p:nvSpPr>
        <p:spPr bwMode="auto">
          <a:xfrm rot="1040221">
            <a:off x="5660278" y="5258343"/>
            <a:ext cx="1135541" cy="338285"/>
          </a:xfrm>
          <a:prstGeom prst="curvedUpArrow">
            <a:avLst>
              <a:gd name="adj1" fmla="val 21664"/>
              <a:gd name="adj2" fmla="val 66918"/>
              <a:gd name="adj3" fmla="val 32042"/>
            </a:avLst>
          </a:prstGeom>
          <a:solidFill>
            <a:srgbClr val="4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520825"/>
            <a:endParaRPr lang="en-US"/>
          </a:p>
        </p:txBody>
      </p:sp>
      <p:pic>
        <p:nvPicPr>
          <p:cNvPr id="16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535" y="5177649"/>
            <a:ext cx="400751" cy="29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90600" y="457200"/>
            <a:ext cx="37057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Problem: Cannot obtain dynamics </a:t>
            </a:r>
          </a:p>
          <a:p>
            <a:r>
              <a:rPr lang="en-US" sz="2000" dirty="0" smtClean="0"/>
              <a:t>as second-order perturbation</a:t>
            </a:r>
            <a:endParaRPr lang="en-US" sz="2000" dirty="0"/>
          </a:p>
        </p:txBody>
      </p:sp>
      <p:sp>
        <p:nvSpPr>
          <p:cNvPr id="31" name="Right Arrow 30"/>
          <p:cNvSpPr/>
          <p:nvPr/>
        </p:nvSpPr>
        <p:spPr>
          <a:xfrm rot="17040854">
            <a:off x="4808711" y="3785552"/>
            <a:ext cx="2606065" cy="245914"/>
          </a:xfrm>
          <a:prstGeom prst="rightArrow">
            <a:avLst>
              <a:gd name="adj1" fmla="val 37654"/>
              <a:gd name="adj2" fmla="val 68518"/>
            </a:avLst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5027172">
            <a:off x="5186371" y="3939775"/>
            <a:ext cx="2779126" cy="228600"/>
          </a:xfrm>
          <a:prstGeom prst="rightArrow">
            <a:avLst>
              <a:gd name="adj1" fmla="val 37654"/>
              <a:gd name="adj2" fmla="val 68518"/>
            </a:avLst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66800" y="3559314"/>
            <a:ext cx="33437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In neutral atoms, we found </a:t>
            </a:r>
          </a:p>
          <a:p>
            <a:r>
              <a:rPr lang="en-US" sz="2000" dirty="0" smtClean="0"/>
              <a:t>a way using intrinsic collisions.</a:t>
            </a:r>
            <a:endParaRPr lang="en-US" sz="2000" dirty="0"/>
          </a:p>
        </p:txBody>
      </p:sp>
      <p:sp>
        <p:nvSpPr>
          <p:cNvPr id="36" name="Rectangle 35"/>
          <p:cNvSpPr/>
          <p:nvPr/>
        </p:nvSpPr>
        <p:spPr>
          <a:xfrm>
            <a:off x="1066800" y="4267200"/>
            <a:ext cx="26081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7F7F7F"/>
                </a:solidFill>
                <a:latin typeface="Helvetica" charset="0"/>
              </a:rPr>
              <a:t>Stannigel</a:t>
            </a:r>
            <a:r>
              <a:rPr lang="en-US" dirty="0">
                <a:solidFill>
                  <a:srgbClr val="7F7F7F"/>
                </a:solidFill>
                <a:latin typeface="Helvetica" charset="0"/>
              </a:rPr>
              <a:t> </a:t>
            </a:r>
            <a:r>
              <a:rPr lang="en-US" i="1" dirty="0">
                <a:solidFill>
                  <a:srgbClr val="7F7F7F"/>
                </a:solidFill>
                <a:latin typeface="Helvetica" charset="0"/>
              </a:rPr>
              <a:t>et al.</a:t>
            </a:r>
            <a:r>
              <a:rPr lang="en-US" dirty="0">
                <a:solidFill>
                  <a:srgbClr val="7F7F7F"/>
                </a:solidFill>
                <a:latin typeface="Helvetica" charset="0"/>
              </a:rPr>
              <a:t>, </a:t>
            </a:r>
            <a:endParaRPr lang="en-US" dirty="0" smtClean="0">
              <a:solidFill>
                <a:srgbClr val="7F7F7F"/>
              </a:solidFill>
              <a:latin typeface="Helvetica" charset="0"/>
            </a:endParaRPr>
          </a:p>
          <a:p>
            <a:r>
              <a:rPr lang="en-US" dirty="0" smtClean="0">
                <a:solidFill>
                  <a:srgbClr val="7F7F7F"/>
                </a:solidFill>
                <a:latin typeface="Helvetica" charset="0"/>
              </a:rPr>
              <a:t>arXiv</a:t>
            </a:r>
            <a:r>
              <a:rPr lang="en-US" dirty="0">
                <a:solidFill>
                  <a:srgbClr val="7F7F7F"/>
                </a:solidFill>
                <a:latin typeface="Helvetica" charset="0"/>
              </a:rPr>
              <a:t>:1308.0528 (2013)</a:t>
            </a:r>
            <a:endParaRPr lang="en-US" dirty="0">
              <a:solidFill>
                <a:srgbClr val="7F7F7F"/>
              </a:solidFill>
            </a:endParaRPr>
          </a:p>
        </p:txBody>
      </p:sp>
      <p:pic>
        <p:nvPicPr>
          <p:cNvPr id="37" name="Picture 3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146" y="5725373"/>
            <a:ext cx="1569254" cy="370627"/>
          </a:xfrm>
          <a:prstGeom prst="rect">
            <a:avLst/>
          </a:prstGeom>
        </p:spPr>
      </p:pic>
      <p:pic>
        <p:nvPicPr>
          <p:cNvPr id="38" name="Picture 3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733800"/>
            <a:ext cx="902124" cy="338296"/>
          </a:xfrm>
          <a:prstGeom prst="rect">
            <a:avLst/>
          </a:prstGeom>
        </p:spPr>
      </p:pic>
      <p:pic>
        <p:nvPicPr>
          <p:cNvPr id="39" name="Picture 3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810000"/>
            <a:ext cx="728639" cy="355645"/>
          </a:xfrm>
          <a:prstGeom prst="rect">
            <a:avLst/>
          </a:prstGeom>
        </p:spPr>
      </p:pic>
      <p:cxnSp>
        <p:nvCxnSpPr>
          <p:cNvPr id="40" name="Straight Connector 39"/>
          <p:cNvCxnSpPr/>
          <p:nvPr/>
        </p:nvCxnSpPr>
        <p:spPr>
          <a:xfrm flipH="1">
            <a:off x="8229600" y="1981200"/>
            <a:ext cx="304800" cy="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382000" y="1981200"/>
            <a:ext cx="0" cy="304800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8077200" y="3231127"/>
            <a:ext cx="609600" cy="539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8229600" y="5029200"/>
            <a:ext cx="304800" cy="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Picture 43" descr="latex-image-1.pdf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130" y="3324104"/>
            <a:ext cx="571500" cy="360000"/>
          </a:xfrm>
          <a:prstGeom prst="rect">
            <a:avLst/>
          </a:prstGeom>
        </p:spPr>
      </p:pic>
      <p:pic>
        <p:nvPicPr>
          <p:cNvPr id="45" name="Picture 2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24000"/>
            <a:ext cx="635131" cy="42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597531" y="1102216"/>
            <a:ext cx="0" cy="147367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 bwMode="auto">
          <a:xfrm flipH="1">
            <a:off x="5791200" y="3422650"/>
            <a:ext cx="1108075" cy="6921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flipH="1" flipV="1">
            <a:off x="5791200" y="3352800"/>
            <a:ext cx="1111250" cy="72072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77262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0" grpId="0" animBg="1"/>
      <p:bldP spid="13" grpId="0" animBg="1"/>
      <p:bldP spid="14" grpId="0"/>
      <p:bldP spid="15" grpId="0" animBg="1"/>
      <p:bldP spid="31" grpId="0" animBg="1"/>
      <p:bldP spid="32" grpId="0" animBg="1"/>
      <p:bldP spid="35" grpId="0"/>
      <p:bldP spid="36" grpId="0"/>
      <p:bldP spid="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Conclusions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Proposal for a simple lattice gauge theory.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Ingredients: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Two different </a:t>
            </a:r>
            <a:r>
              <a:rPr lang="en-US" sz="2000" dirty="0" err="1"/>
              <a:t>qubits</a:t>
            </a:r>
            <a:r>
              <a:rPr lang="en-US" sz="2000" dirty="0"/>
              <a:t>  </a:t>
            </a:r>
            <a:r>
              <a:rPr lang="en-US" sz="1800" dirty="0"/>
              <a:t>(matter and gauge fields</a:t>
            </a:r>
            <a:r>
              <a:rPr lang="en-US" sz="1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Two perpendicular interactions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600" dirty="0" smtClean="0"/>
              <a:t>     (one stronger than the other and fast decaying with distance)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Single</a:t>
            </a:r>
            <a:r>
              <a:rPr lang="en-US" sz="1800" dirty="0"/>
              <a:t>-particle </a:t>
            </a:r>
            <a:r>
              <a:rPr lang="en-US" sz="1800" dirty="0" smtClean="0"/>
              <a:t>terms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err="1" smtClean="0"/>
              <a:t>Numerics</a:t>
            </a:r>
            <a:r>
              <a:rPr lang="en-US" sz="2000" dirty="0" smtClean="0"/>
              <a:t> validate the microscopic Hamiltonian.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Statics</a:t>
            </a:r>
          </a:p>
          <a:p>
            <a:pPr lvl="1"/>
            <a:r>
              <a:rPr lang="en-US" sz="1800" dirty="0" smtClean="0"/>
              <a:t>Dynamics</a:t>
            </a:r>
            <a:r>
              <a:rPr lang="en-US" sz="1600" dirty="0" smtClean="0"/>
              <a:t> (adiabatic sweep requires reasonable times)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/>
              <a:t>A simpler proof-of-principle is possible with four ions.</a:t>
            </a:r>
            <a:endParaRPr lang="en-US" sz="2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5562600" y="1600200"/>
            <a:ext cx="1426814" cy="1220450"/>
            <a:chOff x="5638800" y="1583551"/>
            <a:chExt cx="1426814" cy="1220450"/>
          </a:xfrm>
        </p:grpSpPr>
        <p:grpSp>
          <p:nvGrpSpPr>
            <p:cNvPr id="4" name="Group 3"/>
            <p:cNvGrpSpPr>
              <a:grpSpLocks noChangeAspect="1"/>
            </p:cNvGrpSpPr>
            <p:nvPr/>
          </p:nvGrpSpPr>
          <p:grpSpPr>
            <a:xfrm>
              <a:off x="5638800" y="1752600"/>
              <a:ext cx="1426814" cy="1051401"/>
              <a:chOff x="5760619" y="2300635"/>
              <a:chExt cx="4692318" cy="3457702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7403151" y="5676922"/>
                <a:ext cx="586540" cy="81415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037219" y="2586590"/>
                <a:ext cx="586540" cy="81415"/>
              </a:xfrm>
              <a:prstGeom prst="rect">
                <a:avLst/>
              </a:prstGeom>
              <a:solidFill>
                <a:srgbClr val="17375E"/>
              </a:solidFill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222079" y="5109657"/>
                <a:ext cx="586540" cy="81415"/>
              </a:xfrm>
              <a:prstGeom prst="rect">
                <a:avLst/>
              </a:prstGeom>
              <a:pattFill prst="wdUpDiag">
                <a:fgClr>
                  <a:schemeClr val="bg1">
                    <a:lumMod val="6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581885" y="3441724"/>
                <a:ext cx="586540" cy="81415"/>
              </a:xfrm>
              <a:prstGeom prst="rect">
                <a:avLst/>
              </a:prstGeom>
              <a:pattFill prst="wdUpDiag">
                <a:fgClr>
                  <a:schemeClr val="bg1">
                    <a:lumMod val="6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8224086" y="2870536"/>
                <a:ext cx="586540" cy="81415"/>
              </a:xfrm>
              <a:prstGeom prst="rect">
                <a:avLst/>
              </a:prstGeom>
              <a:pattFill prst="wdUpDiag">
                <a:fgClr>
                  <a:schemeClr val="bg1">
                    <a:lumMod val="6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7402930" y="3155487"/>
                <a:ext cx="586540" cy="81415"/>
              </a:xfrm>
              <a:prstGeom prst="rect">
                <a:avLst/>
              </a:prstGeom>
              <a:pattFill prst="wdUpDiag">
                <a:fgClr>
                  <a:schemeClr val="bg1">
                    <a:lumMod val="6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8224086" y="5109434"/>
                <a:ext cx="586540" cy="8141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81775" y="3440438"/>
                <a:ext cx="586540" cy="8141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9866397" y="2300635"/>
                <a:ext cx="586540" cy="81415"/>
              </a:xfrm>
              <a:prstGeom prst="rect">
                <a:avLst/>
              </a:prstGeom>
              <a:pattFill prst="wdUpDiag">
                <a:fgClr>
                  <a:schemeClr val="bg1">
                    <a:lumMod val="6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760619" y="3725388"/>
                <a:ext cx="586540" cy="81415"/>
              </a:xfrm>
              <a:prstGeom prst="rect">
                <a:avLst/>
              </a:prstGeom>
              <a:pattFill prst="wdUpDiag">
                <a:fgClr>
                  <a:schemeClr val="bg1">
                    <a:lumMod val="6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6185655" y="2637927"/>
                <a:ext cx="1707662" cy="910956"/>
                <a:chOff x="1568036" y="1664599"/>
                <a:chExt cx="1707662" cy="910956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1568036" y="1664599"/>
                  <a:ext cx="1707662" cy="9109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rgbClr val="84A0C0"/>
                      </a:solidFill>
                      <a:latin typeface="Cambria Math"/>
                      <a:cs typeface="Cambria Math"/>
                    </a:rPr>
                    <a:t>| </a:t>
                  </a:r>
                  <a:r>
                    <a:rPr lang="el-GR" sz="1200" i="1" dirty="0" smtClean="0">
                      <a:solidFill>
                        <a:srgbClr val="84A0C0"/>
                      </a:solidFill>
                      <a:latin typeface="Cambria Math"/>
                      <a:cs typeface="Cambria Math"/>
                    </a:rPr>
                    <a:t>  </a:t>
                  </a:r>
                  <a:r>
                    <a:rPr lang="en-US" sz="1200" dirty="0" smtClean="0">
                      <a:solidFill>
                        <a:srgbClr val="84A0C0"/>
                      </a:solidFill>
                      <a:latin typeface="Cambria Math"/>
                      <a:cs typeface="Cambria Math"/>
                    </a:rPr>
                    <a:t>&gt;</a:t>
                  </a:r>
                  <a:endParaRPr lang="en-US" sz="1200" i="1" dirty="0">
                    <a:solidFill>
                      <a:srgbClr val="84A0C0"/>
                    </a:solidFill>
                    <a:latin typeface="Cambria Math"/>
                    <a:cs typeface="Cambria Math"/>
                  </a:endParaRPr>
                </a:p>
              </p:txBody>
            </p:sp>
            <p:cxnSp>
              <p:nvCxnSpPr>
                <p:cNvPr id="22" name="Straight Arrow Connector 21"/>
                <p:cNvCxnSpPr/>
                <p:nvPr/>
              </p:nvCxnSpPr>
              <p:spPr>
                <a:xfrm>
                  <a:off x="2166114" y="1900396"/>
                  <a:ext cx="0" cy="498821"/>
                </a:xfrm>
                <a:prstGeom prst="straightConnector1">
                  <a:avLst/>
                </a:prstGeom>
                <a:ln w="19050" cmpd="sng">
                  <a:solidFill>
                    <a:srgbClr val="84A0C0"/>
                  </a:solidFill>
                  <a:headEnd type="arrow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/>
              <p:nvPr/>
            </p:nvGrpSpPr>
            <p:grpSpPr>
              <a:xfrm>
                <a:off x="7849252" y="4242754"/>
                <a:ext cx="1484923" cy="910956"/>
                <a:chOff x="3231633" y="3298696"/>
                <a:chExt cx="1484923" cy="910956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3231633" y="3298696"/>
                  <a:ext cx="1484923" cy="9109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rgbClr val="84A0C0"/>
                      </a:solidFill>
                      <a:latin typeface="Cambria Math"/>
                      <a:cs typeface="Cambria Math"/>
                    </a:rPr>
                    <a:t>|</a:t>
                  </a:r>
                  <a:r>
                    <a:rPr lang="el-GR" sz="1200" i="1" dirty="0" smtClean="0">
                      <a:solidFill>
                        <a:srgbClr val="84A0C0"/>
                      </a:solidFill>
                      <a:latin typeface="Cambria Math"/>
                      <a:cs typeface="Cambria Math"/>
                    </a:rPr>
                    <a:t>  </a:t>
                  </a:r>
                  <a:r>
                    <a:rPr lang="en-US" sz="1200" i="1" dirty="0" smtClean="0">
                      <a:solidFill>
                        <a:srgbClr val="84A0C0"/>
                      </a:solidFill>
                      <a:latin typeface="Cambria Math"/>
                      <a:cs typeface="Cambria Math"/>
                    </a:rPr>
                    <a:t> </a:t>
                  </a:r>
                  <a:r>
                    <a:rPr lang="en-US" sz="1200" dirty="0" smtClean="0">
                      <a:solidFill>
                        <a:srgbClr val="84A0C0"/>
                      </a:solidFill>
                      <a:latin typeface="Cambria Math"/>
                      <a:cs typeface="Cambria Math"/>
                    </a:rPr>
                    <a:t>&gt;</a:t>
                  </a:r>
                  <a:endParaRPr lang="en-US" sz="1200" i="1" dirty="0">
                    <a:solidFill>
                      <a:srgbClr val="84A0C0"/>
                    </a:solidFill>
                    <a:latin typeface="Cambria Math"/>
                    <a:cs typeface="Cambria Math"/>
                  </a:endParaRPr>
                </a:p>
              </p:txBody>
            </p:sp>
            <p:cxnSp>
              <p:nvCxnSpPr>
                <p:cNvPr id="20" name="Straight Arrow Connector 19"/>
                <p:cNvCxnSpPr/>
                <p:nvPr/>
              </p:nvCxnSpPr>
              <p:spPr>
                <a:xfrm>
                  <a:off x="3854461" y="3509177"/>
                  <a:ext cx="0" cy="561230"/>
                </a:xfrm>
                <a:prstGeom prst="straightConnector1">
                  <a:avLst/>
                </a:prstGeom>
                <a:ln w="19050" cmpd="sng">
                  <a:solidFill>
                    <a:srgbClr val="84A0C0"/>
                  </a:solidFill>
                  <a:headEnd type="none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" name="TextBox 22"/>
            <p:cNvSpPr txBox="1"/>
            <p:nvPr/>
          </p:nvSpPr>
          <p:spPr>
            <a:xfrm>
              <a:off x="6019800" y="2514600"/>
              <a:ext cx="4515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|</a:t>
              </a:r>
              <a:r>
                <a:rPr lang="el-GR" sz="1200" i="1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  </a:t>
              </a:r>
              <a:r>
                <a:rPr lang="en-US" sz="1200" i="1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 </a:t>
              </a:r>
              <a:r>
                <a:rPr lang="en-US" sz="1200" dirty="0" smtClean="0">
                  <a:solidFill>
                    <a:schemeClr val="tx2">
                      <a:lumMod val="75000"/>
                    </a:schemeClr>
                  </a:solidFill>
                  <a:latin typeface="Cambria Math"/>
                  <a:cs typeface="Cambria Math"/>
                </a:rPr>
                <a:t>&gt;</a:t>
              </a:r>
              <a:endParaRPr lang="en-US" sz="1200" i="1" dirty="0">
                <a:solidFill>
                  <a:schemeClr val="tx2">
                    <a:lumMod val="75000"/>
                  </a:schemeClr>
                </a:solidFill>
                <a:latin typeface="Cambria Math"/>
                <a:cs typeface="Cambria Math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6209186" y="2578602"/>
              <a:ext cx="0" cy="170656"/>
            </a:xfrm>
            <a:prstGeom prst="straightConnector1">
              <a:avLst/>
            </a:prstGeom>
            <a:ln w="19050" cmpd="sng">
              <a:solidFill>
                <a:schemeClr val="tx2">
                  <a:lumMod val="75000"/>
                </a:schemeClr>
              </a:solidFill>
              <a:headEnd type="none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521450" y="1583551"/>
              <a:ext cx="5192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17375E"/>
                  </a:solidFill>
                  <a:latin typeface="Cambria Math"/>
                  <a:cs typeface="Cambria Math"/>
                </a:rPr>
                <a:t>| </a:t>
              </a:r>
              <a:r>
                <a:rPr lang="el-GR" sz="1200" i="1" dirty="0" smtClean="0">
                  <a:solidFill>
                    <a:srgbClr val="17375E"/>
                  </a:solidFill>
                  <a:latin typeface="Cambria Math"/>
                  <a:cs typeface="Cambria Math"/>
                </a:rPr>
                <a:t>  </a:t>
              </a:r>
              <a:r>
                <a:rPr lang="en-US" sz="1200" dirty="0" smtClean="0">
                  <a:solidFill>
                    <a:srgbClr val="17375E"/>
                  </a:solidFill>
                  <a:latin typeface="Cambria Math"/>
                  <a:cs typeface="Cambria Math"/>
                </a:rPr>
                <a:t>&gt;</a:t>
              </a:r>
              <a:endParaRPr lang="en-US" sz="1200" i="1" dirty="0">
                <a:solidFill>
                  <a:srgbClr val="17375E"/>
                </a:solidFill>
                <a:latin typeface="Cambria Math"/>
                <a:cs typeface="Cambria Math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6703310" y="1655251"/>
              <a:ext cx="0" cy="151679"/>
            </a:xfrm>
            <a:prstGeom prst="straightConnector1">
              <a:avLst/>
            </a:prstGeom>
            <a:ln w="19050" cmpd="sng">
              <a:solidFill>
                <a:srgbClr val="17375E"/>
              </a:solidFill>
              <a:headEnd type="arrow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 descr="exact_timeevolution_plots_minimalmodel_fidel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921504"/>
            <a:ext cx="1105556" cy="840222"/>
          </a:xfrm>
          <a:prstGeom prst="rect">
            <a:avLst/>
          </a:prstGeom>
        </p:spPr>
      </p:pic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6071118" y="5041998"/>
            <a:ext cx="1170671" cy="368202"/>
            <a:chOff x="75264" y="77643"/>
            <a:chExt cx="5917123" cy="1861064"/>
          </a:xfrm>
        </p:grpSpPr>
        <p:sp>
          <p:nvSpPr>
            <p:cNvPr id="30" name="Freeform 29"/>
            <p:cNvSpPr/>
            <p:nvPr/>
          </p:nvSpPr>
          <p:spPr>
            <a:xfrm>
              <a:off x="1870500" y="977070"/>
              <a:ext cx="2997632" cy="708257"/>
            </a:xfrm>
            <a:custGeom>
              <a:avLst/>
              <a:gdLst>
                <a:gd name="connsiteX0" fmla="*/ 0 w 4526614"/>
                <a:gd name="connsiteY0" fmla="*/ 1140282 h 1151137"/>
                <a:gd name="connsiteX1" fmla="*/ 792429 w 4526614"/>
                <a:gd name="connsiteY1" fmla="*/ 456436 h 1151137"/>
                <a:gd name="connsiteX2" fmla="*/ 2420707 w 4526614"/>
                <a:gd name="connsiteY2" fmla="*/ 538 h 1151137"/>
                <a:gd name="connsiteX3" fmla="*/ 4081552 w 4526614"/>
                <a:gd name="connsiteY3" fmla="*/ 543273 h 1151137"/>
                <a:gd name="connsiteX4" fmla="*/ 4526614 w 4526614"/>
                <a:gd name="connsiteY4" fmla="*/ 1151137 h 1151137"/>
                <a:gd name="connsiteX0" fmla="*/ 0 w 4526614"/>
                <a:gd name="connsiteY0" fmla="*/ 1141377 h 1152232"/>
                <a:gd name="connsiteX1" fmla="*/ 781574 w 4526614"/>
                <a:gd name="connsiteY1" fmla="*/ 403258 h 1152232"/>
                <a:gd name="connsiteX2" fmla="*/ 2420707 w 4526614"/>
                <a:gd name="connsiteY2" fmla="*/ 1633 h 1152232"/>
                <a:gd name="connsiteX3" fmla="*/ 4081552 w 4526614"/>
                <a:gd name="connsiteY3" fmla="*/ 544368 h 1152232"/>
                <a:gd name="connsiteX4" fmla="*/ 4526614 w 4526614"/>
                <a:gd name="connsiteY4" fmla="*/ 1152232 h 1152232"/>
                <a:gd name="connsiteX0" fmla="*/ 0 w 4526614"/>
                <a:gd name="connsiteY0" fmla="*/ 1142171 h 1153026"/>
                <a:gd name="connsiteX1" fmla="*/ 781574 w 4526614"/>
                <a:gd name="connsiteY1" fmla="*/ 404052 h 1153026"/>
                <a:gd name="connsiteX2" fmla="*/ 2420707 w 4526614"/>
                <a:gd name="connsiteY2" fmla="*/ 2427 h 1153026"/>
                <a:gd name="connsiteX3" fmla="*/ 4081552 w 4526614"/>
                <a:gd name="connsiteY3" fmla="*/ 545162 h 1153026"/>
                <a:gd name="connsiteX4" fmla="*/ 4526614 w 4526614"/>
                <a:gd name="connsiteY4" fmla="*/ 1153026 h 1153026"/>
                <a:gd name="connsiteX0" fmla="*/ 0 w 4526614"/>
                <a:gd name="connsiteY0" fmla="*/ 1141378 h 1152233"/>
                <a:gd name="connsiteX1" fmla="*/ 781574 w 4526614"/>
                <a:gd name="connsiteY1" fmla="*/ 403259 h 1152233"/>
                <a:gd name="connsiteX2" fmla="*/ 2279589 w 4526614"/>
                <a:gd name="connsiteY2" fmla="*/ 1634 h 1152233"/>
                <a:gd name="connsiteX3" fmla="*/ 4081552 w 4526614"/>
                <a:gd name="connsiteY3" fmla="*/ 544369 h 1152233"/>
                <a:gd name="connsiteX4" fmla="*/ 4526614 w 4526614"/>
                <a:gd name="connsiteY4" fmla="*/ 1152233 h 1152233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274 h 1151129"/>
                <a:gd name="connsiteX1" fmla="*/ 423352 w 4526614"/>
                <a:gd name="connsiteY1" fmla="*/ 371054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140274 h 1151129"/>
                <a:gd name="connsiteX1" fmla="*/ 499338 w 4526614"/>
                <a:gd name="connsiteY1" fmla="*/ 371055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062821 h 1073676"/>
                <a:gd name="connsiteX1" fmla="*/ 499338 w 4526614"/>
                <a:gd name="connsiteY1" fmla="*/ 293602 h 1073676"/>
                <a:gd name="connsiteX2" fmla="*/ 2171037 w 4526614"/>
                <a:gd name="connsiteY2" fmla="*/ 831 h 1073676"/>
                <a:gd name="connsiteX3" fmla="*/ 3962145 w 4526614"/>
                <a:gd name="connsiteY3" fmla="*/ 368120 h 1073676"/>
                <a:gd name="connsiteX4" fmla="*/ 4526614 w 4526614"/>
                <a:gd name="connsiteY4" fmla="*/ 1073676 h 107367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3028 h 1073883"/>
                <a:gd name="connsiteX1" fmla="*/ 499338 w 4526614"/>
                <a:gd name="connsiteY1" fmla="*/ 293809 h 1073883"/>
                <a:gd name="connsiteX2" fmla="*/ 2171037 w 4526614"/>
                <a:gd name="connsiteY2" fmla="*/ 1038 h 1073883"/>
                <a:gd name="connsiteX3" fmla="*/ 3929580 w 4526614"/>
                <a:gd name="connsiteY3" fmla="*/ 228368 h 1073883"/>
                <a:gd name="connsiteX4" fmla="*/ 4526614 w 4526614"/>
                <a:gd name="connsiteY4" fmla="*/ 1073883 h 1073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6614" h="1073883">
                  <a:moveTo>
                    <a:pt x="0" y="1063028"/>
                  </a:moveTo>
                  <a:cubicBezTo>
                    <a:pt x="42516" y="676125"/>
                    <a:pt x="137499" y="470807"/>
                    <a:pt x="499338" y="293809"/>
                  </a:cubicBezTo>
                  <a:cubicBezTo>
                    <a:pt x="861178" y="116811"/>
                    <a:pt x="1599330" y="11945"/>
                    <a:pt x="2171037" y="1038"/>
                  </a:cubicBezTo>
                  <a:cubicBezTo>
                    <a:pt x="2742744" y="-9869"/>
                    <a:pt x="3591260" y="65113"/>
                    <a:pt x="3929580" y="228368"/>
                  </a:cubicBezTo>
                  <a:cubicBezTo>
                    <a:pt x="4267900" y="391623"/>
                    <a:pt x="4468720" y="710324"/>
                    <a:pt x="4526614" y="1073883"/>
                  </a:cubicBezTo>
                </a:path>
              </a:pathLst>
            </a:custGeom>
            <a:ln w="38100" cmpd="sng">
              <a:solidFill>
                <a:srgbClr val="008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n>
                  <a:solidFill>
                    <a:srgbClr val="008000"/>
                  </a:solidFill>
                </a:ln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322561" y="77643"/>
              <a:ext cx="4601087" cy="1609503"/>
            </a:xfrm>
            <a:custGeom>
              <a:avLst/>
              <a:gdLst>
                <a:gd name="connsiteX0" fmla="*/ 0 w 4526614"/>
                <a:gd name="connsiteY0" fmla="*/ 1140282 h 1151137"/>
                <a:gd name="connsiteX1" fmla="*/ 792429 w 4526614"/>
                <a:gd name="connsiteY1" fmla="*/ 456436 h 1151137"/>
                <a:gd name="connsiteX2" fmla="*/ 2420707 w 4526614"/>
                <a:gd name="connsiteY2" fmla="*/ 538 h 1151137"/>
                <a:gd name="connsiteX3" fmla="*/ 4081552 w 4526614"/>
                <a:gd name="connsiteY3" fmla="*/ 543273 h 1151137"/>
                <a:gd name="connsiteX4" fmla="*/ 4526614 w 4526614"/>
                <a:gd name="connsiteY4" fmla="*/ 1151137 h 1151137"/>
                <a:gd name="connsiteX0" fmla="*/ 0 w 4526614"/>
                <a:gd name="connsiteY0" fmla="*/ 1141377 h 1152232"/>
                <a:gd name="connsiteX1" fmla="*/ 781574 w 4526614"/>
                <a:gd name="connsiteY1" fmla="*/ 403258 h 1152232"/>
                <a:gd name="connsiteX2" fmla="*/ 2420707 w 4526614"/>
                <a:gd name="connsiteY2" fmla="*/ 1633 h 1152232"/>
                <a:gd name="connsiteX3" fmla="*/ 4081552 w 4526614"/>
                <a:gd name="connsiteY3" fmla="*/ 544368 h 1152232"/>
                <a:gd name="connsiteX4" fmla="*/ 4526614 w 4526614"/>
                <a:gd name="connsiteY4" fmla="*/ 1152232 h 1152232"/>
                <a:gd name="connsiteX0" fmla="*/ 0 w 4526614"/>
                <a:gd name="connsiteY0" fmla="*/ 1142171 h 1153026"/>
                <a:gd name="connsiteX1" fmla="*/ 781574 w 4526614"/>
                <a:gd name="connsiteY1" fmla="*/ 404052 h 1153026"/>
                <a:gd name="connsiteX2" fmla="*/ 2420707 w 4526614"/>
                <a:gd name="connsiteY2" fmla="*/ 2427 h 1153026"/>
                <a:gd name="connsiteX3" fmla="*/ 4081552 w 4526614"/>
                <a:gd name="connsiteY3" fmla="*/ 545162 h 1153026"/>
                <a:gd name="connsiteX4" fmla="*/ 4526614 w 4526614"/>
                <a:gd name="connsiteY4" fmla="*/ 1153026 h 1153026"/>
                <a:gd name="connsiteX0" fmla="*/ 0 w 4526614"/>
                <a:gd name="connsiteY0" fmla="*/ 1141378 h 1152233"/>
                <a:gd name="connsiteX1" fmla="*/ 781574 w 4526614"/>
                <a:gd name="connsiteY1" fmla="*/ 403259 h 1152233"/>
                <a:gd name="connsiteX2" fmla="*/ 2279589 w 4526614"/>
                <a:gd name="connsiteY2" fmla="*/ 1634 h 1152233"/>
                <a:gd name="connsiteX3" fmla="*/ 4081552 w 4526614"/>
                <a:gd name="connsiteY3" fmla="*/ 544369 h 1152233"/>
                <a:gd name="connsiteX4" fmla="*/ 4526614 w 4526614"/>
                <a:gd name="connsiteY4" fmla="*/ 1152233 h 1152233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756 h 1150611"/>
                <a:gd name="connsiteX1" fmla="*/ 781574 w 4526614"/>
                <a:gd name="connsiteY1" fmla="*/ 401637 h 1150611"/>
                <a:gd name="connsiteX2" fmla="*/ 2279589 w 4526614"/>
                <a:gd name="connsiteY2" fmla="*/ 12 h 1150611"/>
                <a:gd name="connsiteX3" fmla="*/ 4081552 w 4526614"/>
                <a:gd name="connsiteY3" fmla="*/ 542747 h 1150611"/>
                <a:gd name="connsiteX4" fmla="*/ 4526614 w 4526614"/>
                <a:gd name="connsiteY4" fmla="*/ 1150611 h 1150611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39918 h 1150773"/>
                <a:gd name="connsiteX1" fmla="*/ 781574 w 4526614"/>
                <a:gd name="connsiteY1" fmla="*/ 401799 h 1150773"/>
                <a:gd name="connsiteX2" fmla="*/ 2279589 w 4526614"/>
                <a:gd name="connsiteY2" fmla="*/ 174 h 1150773"/>
                <a:gd name="connsiteX3" fmla="*/ 3962145 w 4526614"/>
                <a:gd name="connsiteY3" fmla="*/ 445217 h 1150773"/>
                <a:gd name="connsiteX4" fmla="*/ 4526614 w 4526614"/>
                <a:gd name="connsiteY4" fmla="*/ 1150773 h 1150773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313 h 1151168"/>
                <a:gd name="connsiteX1" fmla="*/ 423352 w 4526614"/>
                <a:gd name="connsiteY1" fmla="*/ 371093 h 1151168"/>
                <a:gd name="connsiteX2" fmla="*/ 2279589 w 4526614"/>
                <a:gd name="connsiteY2" fmla="*/ 569 h 1151168"/>
                <a:gd name="connsiteX3" fmla="*/ 3962145 w 4526614"/>
                <a:gd name="connsiteY3" fmla="*/ 445612 h 1151168"/>
                <a:gd name="connsiteX4" fmla="*/ 4526614 w 4526614"/>
                <a:gd name="connsiteY4" fmla="*/ 1151168 h 1151168"/>
                <a:gd name="connsiteX0" fmla="*/ 0 w 4526614"/>
                <a:gd name="connsiteY0" fmla="*/ 1140274 h 1151129"/>
                <a:gd name="connsiteX1" fmla="*/ 423352 w 4526614"/>
                <a:gd name="connsiteY1" fmla="*/ 371054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140274 h 1151129"/>
                <a:gd name="connsiteX1" fmla="*/ 499338 w 4526614"/>
                <a:gd name="connsiteY1" fmla="*/ 371055 h 1151129"/>
                <a:gd name="connsiteX2" fmla="*/ 2279589 w 4526614"/>
                <a:gd name="connsiteY2" fmla="*/ 530 h 1151129"/>
                <a:gd name="connsiteX3" fmla="*/ 3962145 w 4526614"/>
                <a:gd name="connsiteY3" fmla="*/ 445573 h 1151129"/>
                <a:gd name="connsiteX4" fmla="*/ 4526614 w 4526614"/>
                <a:gd name="connsiteY4" fmla="*/ 1151129 h 1151129"/>
                <a:gd name="connsiteX0" fmla="*/ 0 w 4526614"/>
                <a:gd name="connsiteY0" fmla="*/ 1062821 h 1073676"/>
                <a:gd name="connsiteX1" fmla="*/ 499338 w 4526614"/>
                <a:gd name="connsiteY1" fmla="*/ 293602 h 1073676"/>
                <a:gd name="connsiteX2" fmla="*/ 2171037 w 4526614"/>
                <a:gd name="connsiteY2" fmla="*/ 831 h 1073676"/>
                <a:gd name="connsiteX3" fmla="*/ 3962145 w 4526614"/>
                <a:gd name="connsiteY3" fmla="*/ 368120 h 1073676"/>
                <a:gd name="connsiteX4" fmla="*/ 4526614 w 4526614"/>
                <a:gd name="connsiteY4" fmla="*/ 1073676 h 107367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1991 h 1072846"/>
                <a:gd name="connsiteX1" fmla="*/ 499338 w 4526614"/>
                <a:gd name="connsiteY1" fmla="*/ 292772 h 1072846"/>
                <a:gd name="connsiteX2" fmla="*/ 2171037 w 4526614"/>
                <a:gd name="connsiteY2" fmla="*/ 1 h 1072846"/>
                <a:gd name="connsiteX3" fmla="*/ 4005566 w 4526614"/>
                <a:gd name="connsiteY3" fmla="*/ 289536 h 1072846"/>
                <a:gd name="connsiteX4" fmla="*/ 4526614 w 4526614"/>
                <a:gd name="connsiteY4" fmla="*/ 1072846 h 1072846"/>
                <a:gd name="connsiteX0" fmla="*/ 0 w 4526614"/>
                <a:gd name="connsiteY0" fmla="*/ 1063028 h 1073883"/>
                <a:gd name="connsiteX1" fmla="*/ 499338 w 4526614"/>
                <a:gd name="connsiteY1" fmla="*/ 293809 h 1073883"/>
                <a:gd name="connsiteX2" fmla="*/ 2171037 w 4526614"/>
                <a:gd name="connsiteY2" fmla="*/ 1038 h 1073883"/>
                <a:gd name="connsiteX3" fmla="*/ 3929580 w 4526614"/>
                <a:gd name="connsiteY3" fmla="*/ 228368 h 1073883"/>
                <a:gd name="connsiteX4" fmla="*/ 4526614 w 4526614"/>
                <a:gd name="connsiteY4" fmla="*/ 1073883 h 1073883"/>
                <a:gd name="connsiteX0" fmla="*/ 0 w 4558070"/>
                <a:gd name="connsiteY0" fmla="*/ 1063028 h 1073883"/>
                <a:gd name="connsiteX1" fmla="*/ 499338 w 4558070"/>
                <a:gd name="connsiteY1" fmla="*/ 293809 h 1073883"/>
                <a:gd name="connsiteX2" fmla="*/ 2171037 w 4558070"/>
                <a:gd name="connsiteY2" fmla="*/ 1038 h 1073883"/>
                <a:gd name="connsiteX3" fmla="*/ 3929580 w 4558070"/>
                <a:gd name="connsiteY3" fmla="*/ 228368 h 1073883"/>
                <a:gd name="connsiteX4" fmla="*/ 4558070 w 4558070"/>
                <a:gd name="connsiteY4" fmla="*/ 1073883 h 1073883"/>
                <a:gd name="connsiteX0" fmla="*/ 0 w 4558133"/>
                <a:gd name="connsiteY0" fmla="*/ 1063028 h 1073883"/>
                <a:gd name="connsiteX1" fmla="*/ 499338 w 4558133"/>
                <a:gd name="connsiteY1" fmla="*/ 293809 h 1073883"/>
                <a:gd name="connsiteX2" fmla="*/ 2171037 w 4558133"/>
                <a:gd name="connsiteY2" fmla="*/ 1038 h 1073883"/>
                <a:gd name="connsiteX3" fmla="*/ 3929580 w 4558133"/>
                <a:gd name="connsiteY3" fmla="*/ 228368 h 1073883"/>
                <a:gd name="connsiteX4" fmla="*/ 4558070 w 4558133"/>
                <a:gd name="connsiteY4" fmla="*/ 1073883 h 1073883"/>
                <a:gd name="connsiteX0" fmla="*/ 0 w 4558133"/>
                <a:gd name="connsiteY0" fmla="*/ 1063028 h 1073883"/>
                <a:gd name="connsiteX1" fmla="*/ 499338 w 4558133"/>
                <a:gd name="connsiteY1" fmla="*/ 293809 h 1073883"/>
                <a:gd name="connsiteX2" fmla="*/ 2171037 w 4558133"/>
                <a:gd name="connsiteY2" fmla="*/ 1038 h 1073883"/>
                <a:gd name="connsiteX3" fmla="*/ 3929580 w 4558133"/>
                <a:gd name="connsiteY3" fmla="*/ 228368 h 1073883"/>
                <a:gd name="connsiteX4" fmla="*/ 4558070 w 4558133"/>
                <a:gd name="connsiteY4" fmla="*/ 1073883 h 1073883"/>
                <a:gd name="connsiteX0" fmla="*/ 0 w 4558133"/>
                <a:gd name="connsiteY0" fmla="*/ 1064743 h 1075598"/>
                <a:gd name="connsiteX1" fmla="*/ 499338 w 4558133"/>
                <a:gd name="connsiteY1" fmla="*/ 295524 h 1075598"/>
                <a:gd name="connsiteX2" fmla="*/ 2171037 w 4558133"/>
                <a:gd name="connsiteY2" fmla="*/ 2753 h 1075598"/>
                <a:gd name="connsiteX3" fmla="*/ 3929580 w 4558133"/>
                <a:gd name="connsiteY3" fmla="*/ 230083 h 1075598"/>
                <a:gd name="connsiteX4" fmla="*/ 4558070 w 4558133"/>
                <a:gd name="connsiteY4" fmla="*/ 1075598 h 1075598"/>
                <a:gd name="connsiteX0" fmla="*/ 0 w 4558173"/>
                <a:gd name="connsiteY0" fmla="*/ 1064743 h 1075598"/>
                <a:gd name="connsiteX1" fmla="*/ 499338 w 4558173"/>
                <a:gd name="connsiteY1" fmla="*/ 295524 h 1075598"/>
                <a:gd name="connsiteX2" fmla="*/ 2171037 w 4558173"/>
                <a:gd name="connsiteY2" fmla="*/ 2753 h 1075598"/>
                <a:gd name="connsiteX3" fmla="*/ 3929580 w 4558173"/>
                <a:gd name="connsiteY3" fmla="*/ 230083 h 1075598"/>
                <a:gd name="connsiteX4" fmla="*/ 4558070 w 4558173"/>
                <a:gd name="connsiteY4" fmla="*/ 1075598 h 1075598"/>
                <a:gd name="connsiteX0" fmla="*/ 0 w 4558169"/>
                <a:gd name="connsiteY0" fmla="*/ 1064185 h 1075040"/>
                <a:gd name="connsiteX1" fmla="*/ 499338 w 4558169"/>
                <a:gd name="connsiteY1" fmla="*/ 294966 h 1075040"/>
                <a:gd name="connsiteX2" fmla="*/ 2171037 w 4558169"/>
                <a:gd name="connsiteY2" fmla="*/ 2195 h 1075040"/>
                <a:gd name="connsiteX3" fmla="*/ 3921717 w 4558169"/>
                <a:gd name="connsiteY3" fmla="*/ 234827 h 1075040"/>
                <a:gd name="connsiteX4" fmla="*/ 4558070 w 4558169"/>
                <a:gd name="connsiteY4" fmla="*/ 1075040 h 107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8169" h="1075040">
                  <a:moveTo>
                    <a:pt x="0" y="1064185"/>
                  </a:moveTo>
                  <a:cubicBezTo>
                    <a:pt x="3196" y="677282"/>
                    <a:pt x="137499" y="471964"/>
                    <a:pt x="499338" y="294966"/>
                  </a:cubicBezTo>
                  <a:cubicBezTo>
                    <a:pt x="861178" y="117968"/>
                    <a:pt x="1600641" y="12218"/>
                    <a:pt x="2171037" y="2195"/>
                  </a:cubicBezTo>
                  <a:cubicBezTo>
                    <a:pt x="2741433" y="-7828"/>
                    <a:pt x="3465437" y="7951"/>
                    <a:pt x="3921717" y="234827"/>
                  </a:cubicBezTo>
                  <a:cubicBezTo>
                    <a:pt x="4377998" y="477607"/>
                    <a:pt x="4563088" y="700878"/>
                    <a:pt x="4558070" y="1075040"/>
                  </a:cubicBezTo>
                </a:path>
              </a:pathLst>
            </a:custGeom>
            <a:ln w="38100" cmpd="sng">
              <a:solidFill>
                <a:srgbClr val="008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n>
                  <a:solidFill>
                    <a:srgbClr val="008000"/>
                  </a:solidFill>
                </a:ln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368676" y="1686855"/>
              <a:ext cx="1501824" cy="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870500" y="1686855"/>
              <a:ext cx="2997632" cy="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3114331" y="1434374"/>
              <a:ext cx="494949" cy="49846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cs typeface="Times New Roman" pitchFamily="18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356937" y="1465825"/>
              <a:ext cx="1069418" cy="43604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cs typeface="Times New Roman" pitchFamily="18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75264" y="1435582"/>
              <a:ext cx="494595" cy="50312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cs typeface="Times New Roman" pitchFamily="18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323869" y="1472267"/>
              <a:ext cx="1069418" cy="43604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cs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45615" y="1369224"/>
              <a:ext cx="1446772" cy="540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FFFFFF"/>
                  </a:solidFill>
                  <a:latin typeface="Cambria Math"/>
                  <a:cs typeface="Cambria Math"/>
                </a:rPr>
                <a:t>S</a:t>
              </a:r>
              <a:r>
                <a:rPr lang="en-US" baseline="-25000" dirty="0" smtClean="0">
                  <a:solidFill>
                    <a:srgbClr val="FFFFFF"/>
                  </a:solidFill>
                  <a:latin typeface="Cambria Math"/>
                  <a:cs typeface="Cambria Math"/>
                </a:rPr>
                <a:t>21</a:t>
              </a:r>
              <a:endParaRPr lang="en-US" dirty="0">
                <a:solidFill>
                  <a:srgbClr val="FFFFFF"/>
                </a:solidFill>
                <a:latin typeface="Cambria Math"/>
                <a:cs typeface="Cambria Math"/>
              </a:endParaRPr>
            </a:p>
          </p:txBody>
        </p:sp>
      </p:grp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4940041" y="1486674"/>
            <a:ext cx="1502614" cy="144387"/>
            <a:chOff x="4345350" y="495300"/>
            <a:chExt cx="3897395" cy="374505"/>
          </a:xfrm>
        </p:grpSpPr>
        <p:grpSp>
          <p:nvGrpSpPr>
            <p:cNvPr id="51" name="Group 50"/>
            <p:cNvGrpSpPr/>
            <p:nvPr/>
          </p:nvGrpSpPr>
          <p:grpSpPr>
            <a:xfrm>
              <a:off x="6248400" y="533400"/>
              <a:ext cx="1994345" cy="309508"/>
              <a:chOff x="3268662" y="2777647"/>
              <a:chExt cx="3211913" cy="498467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268662" y="3036094"/>
                <a:ext cx="2997632" cy="289"/>
              </a:xfrm>
              <a:prstGeom prst="line">
                <a:avLst/>
              </a:prstGeom>
              <a:ln w="38100" cmpd="sng">
                <a:solidFill>
                  <a:schemeClr val="tx2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Oval 52"/>
              <p:cNvSpPr/>
              <p:nvPr/>
            </p:nvSpPr>
            <p:spPr>
              <a:xfrm>
                <a:off x="5985626" y="2777647"/>
                <a:ext cx="494949" cy="498467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cs typeface="Times New Roman" pitchFamily="18" charset="0"/>
                </a:endParaRPr>
              </a:p>
            </p:txBody>
          </p:sp>
        </p:grpSp>
        <p:sp>
          <p:nvSpPr>
            <p:cNvPr id="54" name="Oval 53"/>
            <p:cNvSpPr/>
            <p:nvPr/>
          </p:nvSpPr>
          <p:spPr>
            <a:xfrm>
              <a:off x="6663745" y="547468"/>
              <a:ext cx="1060968" cy="281371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</a:schemeClr>
                </a:gs>
                <a:gs pos="66000">
                  <a:schemeClr val="tx2"/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</a:gra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cs typeface="Times New Roman" pitchFamily="18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4450461" y="533400"/>
              <a:ext cx="1994345" cy="309508"/>
              <a:chOff x="3268662" y="2777647"/>
              <a:chExt cx="3211913" cy="498467"/>
            </a:xfrm>
          </p:grpSpPr>
          <p:cxnSp>
            <p:nvCxnSpPr>
              <p:cNvPr id="56" name="Straight Connector 55"/>
              <p:cNvCxnSpPr/>
              <p:nvPr/>
            </p:nvCxnSpPr>
            <p:spPr>
              <a:xfrm>
                <a:off x="3268662" y="3036094"/>
                <a:ext cx="2997632" cy="289"/>
              </a:xfrm>
              <a:prstGeom prst="line">
                <a:avLst/>
              </a:prstGeom>
              <a:ln w="38100" cmpd="sng">
                <a:solidFill>
                  <a:schemeClr val="tx2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Oval 56"/>
              <p:cNvSpPr/>
              <p:nvPr/>
            </p:nvSpPr>
            <p:spPr>
              <a:xfrm>
                <a:off x="5985626" y="2777647"/>
                <a:ext cx="494949" cy="498467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cs typeface="Times New Roman" pitchFamily="18" charset="0"/>
                </a:endParaRPr>
              </a:p>
            </p:txBody>
          </p:sp>
        </p:grpSp>
        <p:sp>
          <p:nvSpPr>
            <p:cNvPr id="58" name="Oval 57"/>
            <p:cNvSpPr/>
            <p:nvPr/>
          </p:nvSpPr>
          <p:spPr>
            <a:xfrm>
              <a:off x="4345350" y="533400"/>
              <a:ext cx="307324" cy="309508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400">
                <a:cs typeface="Times New Roman" pitchFamily="18" charset="0"/>
              </a:endParaRPr>
            </a:p>
          </p:txBody>
        </p:sp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4865806" y="547468"/>
              <a:ext cx="1060968" cy="281371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</a:schemeClr>
                </a:gs>
                <a:gs pos="66000">
                  <a:schemeClr val="tx2"/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</a:gra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cs typeface="Times New Roman" pitchFamily="18" charset="0"/>
              </a:endParaRPr>
            </a:p>
          </p:txBody>
        </p: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6097950" y="495300"/>
              <a:ext cx="371863" cy="374505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cs typeface="Times New Roman" pitchFamily="18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562600" y="228600"/>
            <a:ext cx="32191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Phys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 Rev. X 3, 041018 (2013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7F7F7F"/>
                </a:solidFill>
                <a:latin typeface="Calibri"/>
                <a:cs typeface="Calibri"/>
              </a:rPr>
              <a:t>arXiv</a:t>
            </a:r>
            <a:r>
              <a:rPr lang="en-US" sz="2000" dirty="0">
                <a:solidFill>
                  <a:srgbClr val="7F7F7F"/>
                </a:solidFill>
                <a:latin typeface="Calibri"/>
                <a:cs typeface="Calibri"/>
              </a:rPr>
              <a:t>:1308.0528 (2013</a:t>
            </a:r>
            <a:r>
              <a:rPr lang="en-US" sz="2000" dirty="0" smtClean="0">
                <a:solidFill>
                  <a:srgbClr val="7F7F7F"/>
                </a:solidFill>
                <a:latin typeface="Calibri"/>
                <a:cs typeface="Calibri"/>
              </a:rPr>
              <a:t>)</a:t>
            </a:r>
            <a:endParaRPr lang="en-US" sz="20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2170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Outlook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Implementations with higher spins or several “flavors.”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 smtClean="0"/>
              <a:t>“Pure gauge” models in 2D.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 smtClean="0"/>
              <a:t>Gauge invariance protected by the classical Zeno effect?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5833075" y="3505200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595959"/>
                </a:solidFill>
              </a:rPr>
              <a:t>arXiv:1308.0528</a:t>
            </a: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4299138" y="2162575"/>
            <a:ext cx="757028" cy="755703"/>
          </a:xfrm>
          <a:prstGeom prst="rect">
            <a:avLst/>
          </a:prstGeom>
          <a:noFill/>
          <a:ln w="57150" cmpd="sng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5053410" y="2162575"/>
            <a:ext cx="757028" cy="755703"/>
          </a:xfrm>
          <a:prstGeom prst="rect">
            <a:avLst/>
          </a:prstGeom>
          <a:noFill/>
          <a:ln w="57150" cmpd="sng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210238" y="2060975"/>
            <a:ext cx="190688" cy="193977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953000" y="2067325"/>
            <a:ext cx="190688" cy="193977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715000" y="2063848"/>
            <a:ext cx="190688" cy="193977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715000" y="2819498"/>
            <a:ext cx="190688" cy="193977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959538" y="2816625"/>
            <a:ext cx="190688" cy="193977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203888" y="2822975"/>
            <a:ext cx="190688" cy="193977"/>
          </a:xfrm>
          <a:prstGeom prst="ellipse">
            <a:avLst/>
          </a:prstGeom>
          <a:solidFill>
            <a:srgbClr val="E5F2FF"/>
          </a:solidFill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cs typeface="Times New Roman" pitchFamily="18" charset="0"/>
            </a:endParaRPr>
          </a:p>
        </p:txBody>
      </p:sp>
      <p:sp>
        <p:nvSpPr>
          <p:cNvPr id="28" name="Down Arrow 27"/>
          <p:cNvSpPr/>
          <p:nvPr/>
        </p:nvSpPr>
        <p:spPr>
          <a:xfrm>
            <a:off x="5289738" y="2044043"/>
            <a:ext cx="260855" cy="352024"/>
          </a:xfrm>
          <a:prstGeom prst="downArrow">
            <a:avLst>
              <a:gd name="adj1" fmla="val 46968"/>
              <a:gd name="adj2" fmla="val 52783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9" name="Down Arrow 28"/>
          <p:cNvSpPr/>
          <p:nvPr/>
        </p:nvSpPr>
        <p:spPr>
          <a:xfrm>
            <a:off x="5680818" y="2369352"/>
            <a:ext cx="260855" cy="352024"/>
          </a:xfrm>
          <a:prstGeom prst="downArrow">
            <a:avLst>
              <a:gd name="adj1" fmla="val 46968"/>
              <a:gd name="adj2" fmla="val 52783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0" name="Down Arrow 29"/>
          <p:cNvSpPr/>
          <p:nvPr/>
        </p:nvSpPr>
        <p:spPr>
          <a:xfrm rot="10800000">
            <a:off x="5289738" y="2695975"/>
            <a:ext cx="260855" cy="352024"/>
          </a:xfrm>
          <a:prstGeom prst="downArrow">
            <a:avLst>
              <a:gd name="adj1" fmla="val 46968"/>
              <a:gd name="adj2" fmla="val 52783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1" name="Down Arrow 30"/>
          <p:cNvSpPr/>
          <p:nvPr/>
        </p:nvSpPr>
        <p:spPr>
          <a:xfrm>
            <a:off x="4163672" y="2365774"/>
            <a:ext cx="260855" cy="352024"/>
          </a:xfrm>
          <a:prstGeom prst="downArrow">
            <a:avLst>
              <a:gd name="adj1" fmla="val 46968"/>
              <a:gd name="adj2" fmla="val 52783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2" name="Down Arrow 31"/>
          <p:cNvSpPr/>
          <p:nvPr/>
        </p:nvSpPr>
        <p:spPr>
          <a:xfrm>
            <a:off x="4527738" y="2010175"/>
            <a:ext cx="260855" cy="352024"/>
          </a:xfrm>
          <a:prstGeom prst="downArrow">
            <a:avLst>
              <a:gd name="adj1" fmla="val 46968"/>
              <a:gd name="adj2" fmla="val 52783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3" name="Down Arrow 32"/>
          <p:cNvSpPr/>
          <p:nvPr/>
        </p:nvSpPr>
        <p:spPr>
          <a:xfrm rot="10800000">
            <a:off x="4925672" y="2331906"/>
            <a:ext cx="260855" cy="352024"/>
          </a:xfrm>
          <a:prstGeom prst="downArrow">
            <a:avLst>
              <a:gd name="adj1" fmla="val 46968"/>
              <a:gd name="adj2" fmla="val 52783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4" name="Down Arrow 33"/>
          <p:cNvSpPr/>
          <p:nvPr/>
        </p:nvSpPr>
        <p:spPr>
          <a:xfrm rot="10800000">
            <a:off x="4527738" y="2695975"/>
            <a:ext cx="260855" cy="352024"/>
          </a:xfrm>
          <a:prstGeom prst="downArrow">
            <a:avLst>
              <a:gd name="adj1" fmla="val 46968"/>
              <a:gd name="adj2" fmla="val 52783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5" name="TextBox 34"/>
          <p:cNvSpPr txBox="1"/>
          <p:nvPr/>
        </p:nvSpPr>
        <p:spPr>
          <a:xfrm>
            <a:off x="457200" y="4813518"/>
            <a:ext cx="5105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Optical lattices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Banerjee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., 2012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 </a:t>
            </a:r>
          </a:p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Tagliacozzo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 al., 2012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</a:t>
            </a:r>
          </a:p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Zohar,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Cirac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Reznik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</a:t>
            </a:r>
          </a:p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Kasamatsu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 al., 2013</a:t>
            </a:r>
          </a:p>
          <a:p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Superconducting </a:t>
            </a:r>
            <a:r>
              <a:rPr 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qubits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Marcos et al., 2013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52800" y="479292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Static gauge fields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Bermudez,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Schaetz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Porras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2011, 2012</a:t>
            </a:r>
          </a:p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Shi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Cirac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2012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High-energy physics in ions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Gerritsma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al, 2010 (Dirac equation)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Casanova et al., 2011 (coupled quantum fields) 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Casanova et al., 2012 (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Majorana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equation)</a:t>
            </a:r>
          </a:p>
        </p:txBody>
      </p:sp>
      <p:sp>
        <p:nvSpPr>
          <p:cNvPr id="37" name="TextBox 36"/>
          <p:cNvSpPr txBox="1"/>
          <p:nvPr/>
        </p:nvSpPr>
        <p:spPr>
          <a:xfrm rot="20466314">
            <a:off x="2135635" y="2572485"/>
            <a:ext cx="5807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Thank you !</a:t>
            </a:r>
            <a:endParaRPr lang="en-US" sz="80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7620762" y="3314325"/>
            <a:ext cx="667324" cy="463320"/>
            <a:chOff x="-457200" y="3408441"/>
            <a:chExt cx="3066333" cy="2833619"/>
          </a:xfrm>
        </p:grpSpPr>
        <p:sp>
          <p:nvSpPr>
            <p:cNvPr id="39" name="Rectangle 196"/>
            <p:cNvSpPr>
              <a:spLocks noChangeArrowheads="1"/>
            </p:cNvSpPr>
            <p:nvPr/>
          </p:nvSpPr>
          <p:spPr bwMode="auto">
            <a:xfrm>
              <a:off x="-457200" y="4235450"/>
              <a:ext cx="2586037" cy="163512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40" name="Rectangle 195"/>
            <p:cNvSpPr>
              <a:spLocks noChangeArrowheads="1"/>
            </p:cNvSpPr>
            <p:nvPr/>
          </p:nvSpPr>
          <p:spPr bwMode="auto">
            <a:xfrm>
              <a:off x="-457200" y="4117975"/>
              <a:ext cx="2586037" cy="165100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41" name="Rectangle 199"/>
            <p:cNvSpPr>
              <a:spLocks noChangeArrowheads="1"/>
            </p:cNvSpPr>
            <p:nvPr/>
          </p:nvSpPr>
          <p:spPr bwMode="auto">
            <a:xfrm>
              <a:off x="-457200" y="3789362"/>
              <a:ext cx="2586037" cy="163513"/>
            </a:xfrm>
            <a:prstGeom prst="rect">
              <a:avLst/>
            </a:prstGeom>
            <a:solidFill>
              <a:srgbClr val="7F7F7F">
                <a:alpha val="34117"/>
              </a:srgbClr>
            </a:solidFill>
            <a:ln w="38100">
              <a:solidFill>
                <a:srgbClr val="404040">
                  <a:alpha val="34117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42" name="Rectangle 200"/>
            <p:cNvSpPr>
              <a:spLocks noChangeArrowheads="1"/>
            </p:cNvSpPr>
            <p:nvPr/>
          </p:nvSpPr>
          <p:spPr bwMode="auto">
            <a:xfrm>
              <a:off x="-457200" y="3908425"/>
              <a:ext cx="2586037" cy="163512"/>
            </a:xfrm>
            <a:prstGeom prst="rect">
              <a:avLst/>
            </a:prstGeom>
            <a:solidFill>
              <a:srgbClr val="7F7F7F">
                <a:alpha val="67058"/>
              </a:srgbClr>
            </a:solidFill>
            <a:ln w="38100">
              <a:solidFill>
                <a:srgbClr val="404040">
                  <a:alpha val="67058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-457200" y="6126995"/>
              <a:ext cx="2586038" cy="10152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-457200" y="4017962"/>
              <a:ext cx="2586037" cy="16351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40404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520825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5" name="Curved Up Arrow 170"/>
            <p:cNvSpPr>
              <a:spLocks noChangeArrowheads="1"/>
            </p:cNvSpPr>
            <p:nvPr/>
          </p:nvSpPr>
          <p:spPr bwMode="auto">
            <a:xfrm rot="16200000">
              <a:off x="-367340" y="4746185"/>
              <a:ext cx="2421887" cy="569863"/>
            </a:xfrm>
            <a:prstGeom prst="curvedUpArrow">
              <a:avLst>
                <a:gd name="adj1" fmla="val 36709"/>
                <a:gd name="adj2" fmla="val 107556"/>
                <a:gd name="adj3" fmla="val 36173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1520825"/>
              <a:endParaRPr lang="en-US"/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>
              <a:off x="2609133" y="3408441"/>
              <a:ext cx="0" cy="133969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/>
            <p:cNvCxnSpPr/>
            <p:nvPr/>
          </p:nvCxnSpPr>
          <p:spPr bwMode="auto">
            <a:xfrm flipH="1">
              <a:off x="565150" y="4794250"/>
              <a:ext cx="1108075" cy="69215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8" name="Straight Connector 47"/>
            <p:cNvCxnSpPr/>
            <p:nvPr/>
          </p:nvCxnSpPr>
          <p:spPr bwMode="auto">
            <a:xfrm flipH="1" flipV="1">
              <a:off x="565150" y="4724400"/>
              <a:ext cx="1111250" cy="72072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13468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15937</TotalTime>
  <Words>1661</Words>
  <Application>Microsoft Macintosh PowerPoint</Application>
  <PresentationFormat>On-screen Show (4:3)</PresentationFormat>
  <Paragraphs>427</Paragraphs>
  <Slides>37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         of a 1D lattice        gauge theory </vt:lpstr>
      <vt:lpstr>Gauge theories describe  fundamental aspects of Nature</vt:lpstr>
      <vt:lpstr>Outline</vt:lpstr>
      <vt:lpstr>Outline</vt:lpstr>
      <vt:lpstr>Gauge theory</vt:lpstr>
      <vt:lpstr>To make amenable to computation  gauge theory    lattice gauge theory</vt:lpstr>
      <vt:lpstr>To make it simpler, discretize also  gauge field (quantum link model). </vt:lpstr>
      <vt:lpstr>For trapped-ion implementation: transform to spins (Jordan-Wigner)</vt:lpstr>
      <vt:lpstr>Want to implement</vt:lpstr>
      <vt:lpstr>Interesting phenomena in 1D QED </vt:lpstr>
      <vt:lpstr>False-vacuum decay</vt:lpstr>
      <vt:lpstr>Outline</vt:lpstr>
      <vt:lpstr>Outline</vt:lpstr>
      <vt:lpstr>Want to implement</vt:lpstr>
      <vt:lpstr>Energy penalty  protects Gauss’ law</vt:lpstr>
      <vt:lpstr>Energy penalty  protects Gauss’ law</vt:lpstr>
      <vt:lpstr>Need spin-spin interactions with equal strength  between nearest- and next-nearest neighbors</vt:lpstr>
      <vt:lpstr>A closer look at the internal level structure </vt:lpstr>
      <vt:lpstr>Need spin-spin interactions with equal strength  between nearest- and next-nearest neighbors</vt:lpstr>
      <vt:lpstr>Interactions protect gauge invariance. And allow to generate the dynamics!</vt:lpstr>
      <vt:lpstr>Outline</vt:lpstr>
      <vt:lpstr>Outline</vt:lpstr>
      <vt:lpstr>False vacuum decay</vt:lpstr>
      <vt:lpstr>A numerical test validates  the microscopic equations</vt:lpstr>
      <vt:lpstr>Sweeps in O(1ms) reproduce the  dynamics of the LGT </vt:lpstr>
      <vt:lpstr>PowerPoint Presentation</vt:lpstr>
      <vt:lpstr>PowerPoint Presentation</vt:lpstr>
      <vt:lpstr>PowerPoint Presentation</vt:lpstr>
      <vt:lpstr>Outline</vt:lpstr>
      <vt:lpstr>Outline</vt:lpstr>
      <vt:lpstr>Until now: Energetic protection. </vt:lpstr>
      <vt:lpstr>Until now: Energetic protection. </vt:lpstr>
      <vt:lpstr>Dissipative protection </vt:lpstr>
      <vt:lpstr>PowerPoint Presentation</vt:lpstr>
      <vt:lpstr>PowerPoint Presentation</vt:lpstr>
      <vt:lpstr>Conclusions</vt:lpstr>
      <vt:lpstr>Outlook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Link Models  in Trapped Ions</dc:title>
  <dc:creator>Philipp Hauke</dc:creator>
  <cp:lastModifiedBy>Philipp Hauke</cp:lastModifiedBy>
  <cp:revision>304</cp:revision>
  <cp:lastPrinted>2013-02-26T08:25:05Z</cp:lastPrinted>
  <dcterms:created xsi:type="dcterms:W3CDTF">2006-08-16T00:00:00Z</dcterms:created>
  <dcterms:modified xsi:type="dcterms:W3CDTF">2013-12-19T12:46:04Z</dcterms:modified>
</cp:coreProperties>
</file>