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45"/>
  </p:notesMasterIdLst>
  <p:sldIdLst>
    <p:sldId id="686" r:id="rId2"/>
    <p:sldId id="839" r:id="rId3"/>
    <p:sldId id="923" r:id="rId4"/>
    <p:sldId id="924" r:id="rId5"/>
    <p:sldId id="925" r:id="rId6"/>
    <p:sldId id="926" r:id="rId7"/>
    <p:sldId id="929" r:id="rId8"/>
    <p:sldId id="934" r:id="rId9"/>
    <p:sldId id="856" r:id="rId10"/>
    <p:sldId id="841" r:id="rId11"/>
    <p:sldId id="914" r:id="rId12"/>
    <p:sldId id="927" r:id="rId13"/>
    <p:sldId id="842" r:id="rId14"/>
    <p:sldId id="843" r:id="rId15"/>
    <p:sldId id="899" r:id="rId16"/>
    <p:sldId id="909" r:id="rId17"/>
    <p:sldId id="935" r:id="rId18"/>
    <p:sldId id="868" r:id="rId19"/>
    <p:sldId id="869" r:id="rId20"/>
    <p:sldId id="870" r:id="rId21"/>
    <p:sldId id="871" r:id="rId22"/>
    <p:sldId id="872" r:id="rId23"/>
    <p:sldId id="873" r:id="rId24"/>
    <p:sldId id="857" r:id="rId25"/>
    <p:sldId id="875" r:id="rId26"/>
    <p:sldId id="916" r:id="rId27"/>
    <p:sldId id="863" r:id="rId28"/>
    <p:sldId id="882" r:id="rId29"/>
    <p:sldId id="867" r:id="rId30"/>
    <p:sldId id="876" r:id="rId31"/>
    <p:sldId id="878" r:id="rId32"/>
    <p:sldId id="879" r:id="rId33"/>
    <p:sldId id="880" r:id="rId34"/>
    <p:sldId id="887" r:id="rId35"/>
    <p:sldId id="921" r:id="rId36"/>
    <p:sldId id="930" r:id="rId37"/>
    <p:sldId id="888" r:id="rId38"/>
    <p:sldId id="859" r:id="rId39"/>
    <p:sldId id="860" r:id="rId40"/>
    <p:sldId id="881" r:id="rId41"/>
    <p:sldId id="922" r:id="rId42"/>
    <p:sldId id="861" r:id="rId43"/>
    <p:sldId id="903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C000B"/>
    <a:srgbClr val="0BD7FF"/>
    <a:srgbClr val="FFA9BD"/>
    <a:srgbClr val="CF000E"/>
    <a:srgbClr val="CF0337"/>
    <a:srgbClr val="22EE17"/>
    <a:srgbClr val="1CBE13"/>
    <a:srgbClr val="FFDC24"/>
    <a:srgbClr val="FFB8C6"/>
    <a:srgbClr val="003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04" autoAdjust="0"/>
    <p:restoredTop sz="94272" autoAdjust="0"/>
  </p:normalViewPr>
  <p:slideViewPr>
    <p:cSldViewPr snapToGrid="0">
      <p:cViewPr>
        <p:scale>
          <a:sx n="110" d="100"/>
          <a:sy n="110" d="100"/>
        </p:scale>
        <p:origin x="-416" y="-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3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EC8EEF-4280-1841-A903-CE16734283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42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D3386-DC5A-4947-8966-8A9E64A65755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55548-4C38-AB43-97C0-88EA89D6FB36}" type="slidenum">
              <a:rPr lang="en-US"/>
              <a:pPr/>
              <a:t>8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19D9B4-E067-43FF-A6FE-148273A3DBFE}" type="slidenum">
              <a:rPr lang="en-US"/>
              <a:pPr/>
              <a:t>10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19D9B4-E067-43FF-A6FE-148273A3DBFE}" type="slidenum">
              <a:rPr lang="en-US"/>
              <a:pPr/>
              <a:t>13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B94F9-1233-CC44-A0DE-010EC6FFC1F8}" type="slidenum">
              <a:rPr lang="en-US"/>
              <a:pPr/>
              <a:t>14</a:t>
            </a:fld>
            <a:endParaRPr lang="en-US"/>
          </a:p>
        </p:txBody>
      </p:sp>
      <p:sp>
        <p:nvSpPr>
          <p:cNvPr id="24985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DF43D0-0C2E-2B45-9B87-2E3CB2AA10CA}" type="slidenum">
              <a:rPr lang="en-US"/>
              <a:pPr/>
              <a:t>15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E367-3435-CA4A-808D-C446465E6C5D}" type="slidenum">
              <a:rPr lang="en-US"/>
              <a:pPr/>
              <a:t>16</a:t>
            </a:fld>
            <a:endParaRPr lang="en-US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276A4F-E6CF-984B-84FF-5432A4EC2CDD}" type="slidenum">
              <a:rPr lang="en-US"/>
              <a:pPr/>
              <a:t>17</a:t>
            </a:fld>
            <a:endParaRPr lang="en-US"/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E367-3435-CA4A-808D-C446465E6C5D}" type="slidenum">
              <a:rPr lang="en-US"/>
              <a:pPr/>
              <a:t>18</a:t>
            </a:fld>
            <a:endParaRPr lang="en-US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C0BAE-0F9A-A847-91B2-93B7249801FD}" type="slidenum">
              <a:rPr lang="en-US"/>
              <a:pPr/>
              <a:t>29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83C35A-711E-CC46-B969-03E7898920E1}" type="slidenum">
              <a:rPr lang="en-US"/>
              <a:pPr/>
              <a:t>30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Penalty: Rescaling of universal filter space – reduction in runtime.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C8EEF-4280-1841-A903-CE16734283F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14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Penalty: Rescaling of universal filter space – reduction in runtime.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C8EEF-4280-1841-A903-CE16734283F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14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1E0A0B-3209-204A-9161-D6DB0DBA98E6}" type="slidenum">
              <a:rPr lang="en-US"/>
              <a:pPr/>
              <a:t>41</a:t>
            </a:fld>
            <a:endParaRPr lang="en-US"/>
          </a:p>
        </p:txBody>
      </p:sp>
      <p:sp>
        <p:nvSpPr>
          <p:cNvPr id="481282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28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ADDD7AB-DD3A-5B40-BA5E-1F745CEA51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482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5238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 userDrawn="1"/>
        </p:nvSpPr>
        <p:spPr bwMode="auto">
          <a:xfrm>
            <a:off x="0" y="6805613"/>
            <a:ext cx="9144000" cy="52387"/>
          </a:xfrm>
          <a:prstGeom prst="rect">
            <a:avLst/>
          </a:prstGeom>
          <a:solidFill>
            <a:srgbClr val="3B384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5" name="Rectangle 9"/>
          <p:cNvSpPr>
            <a:spLocks noChangeArrowheads="1"/>
          </p:cNvSpPr>
          <p:nvPr userDrawn="1"/>
        </p:nvSpPr>
        <p:spPr bwMode="auto">
          <a:xfrm>
            <a:off x="0" y="0"/>
            <a:ext cx="889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B384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6" name="Rectangle 10"/>
          <p:cNvSpPr>
            <a:spLocks noChangeArrowheads="1"/>
          </p:cNvSpPr>
          <p:nvPr userDrawn="1"/>
        </p:nvSpPr>
        <p:spPr bwMode="auto">
          <a:xfrm>
            <a:off x="9080500" y="0"/>
            <a:ext cx="889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B384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1021D01-E32B-1144-820F-AF912C0563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74C2A05-D2AA-544A-BF36-93B9CA431B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1750" cy="340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9950" y="1981200"/>
            <a:ext cx="3841750" cy="340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C2A7E8B-5CCF-BB42-92BF-9D4A46D06F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E8C1D9-9789-7648-A22F-8AB074EF29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F67661C-8D47-534D-B2F8-B236DE56BE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38F844-B06A-A143-B9B3-6CFFF71F1F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D1B09C-0E16-DB40-9261-B5B30A0420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CFB7DFB-CABC-BF42-A75E-9C90AB338F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9BCA9DA-A4CA-EC4C-BAD8-90D289BE4C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91275" y="138113"/>
            <a:ext cx="2130425" cy="5246687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38113"/>
            <a:ext cx="6238875" cy="5246687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BF6C761-4277-964B-BB2F-40F08EE81B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80808"/>
            </a:gs>
            <a:gs pos="100000">
              <a:srgbClr val="3B384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7" name="Rectangle 15"/>
          <p:cNvSpPr>
            <a:spLocks noChangeArrowheads="1"/>
          </p:cNvSpPr>
          <p:nvPr userDrawn="1"/>
        </p:nvSpPr>
        <p:spPr bwMode="auto">
          <a:xfrm>
            <a:off x="9067800" y="0"/>
            <a:ext cx="889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B384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38113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359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fld id="{AC3C2A47-DA38-1B44-A2B4-78C7831405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380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5238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Rectangle 12"/>
          <p:cNvSpPr>
            <a:spLocks noChangeArrowheads="1"/>
          </p:cNvSpPr>
          <p:nvPr userDrawn="1"/>
        </p:nvSpPr>
        <p:spPr bwMode="auto">
          <a:xfrm>
            <a:off x="-12700" y="0"/>
            <a:ext cx="889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B384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 xmlns:p14="http://schemas.microsoft.com/office/powerpoint/2010/main" spd="med">
    <p:fade/>
  </p:transition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 Unicode MS" pitchFamily="-106" charset="0"/>
          <a:ea typeface="Osaka" pitchFamily="-106" charset="-128"/>
          <a:cs typeface="Osaka" pitchFamily="-10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wmf"/><Relationship Id="rId5" Type="http://schemas.openxmlformats.org/officeDocument/2006/relationships/image" Target="../media/image3.png"/><Relationship Id="rId6" Type="http://schemas.openxmlformats.org/officeDocument/2006/relationships/image" Target="../media/image4.emf"/><Relationship Id="rId7" Type="http://schemas.openxmlformats.org/officeDocument/2006/relationships/image" Target="../media/image5.jpe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Relationship Id="rId15" Type="http://schemas.openxmlformats.org/officeDocument/2006/relationships/image" Target="../media/image48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emf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4" Type="http://schemas.openxmlformats.org/officeDocument/2006/relationships/image" Target="../media/image97.emf"/><Relationship Id="rId5" Type="http://schemas.openxmlformats.org/officeDocument/2006/relationships/image" Target="../media/image98.emf"/><Relationship Id="rId6" Type="http://schemas.openxmlformats.org/officeDocument/2006/relationships/image" Target="../media/image99.emf"/><Relationship Id="rId7" Type="http://schemas.openxmlformats.org/officeDocument/2006/relationships/image" Target="../media/image100.emf"/><Relationship Id="rId8" Type="http://schemas.openxmlformats.org/officeDocument/2006/relationships/image" Target="../media/image10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tiff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emf"/><Relationship Id="rId7" Type="http://schemas.openxmlformats.org/officeDocument/2006/relationships/image" Target="../media/image114.emf"/><Relationship Id="rId8" Type="http://schemas.openxmlformats.org/officeDocument/2006/relationships/image" Target="../media/image115.emf"/><Relationship Id="rId9" Type="http://schemas.openxmlformats.org/officeDocument/2006/relationships/image" Target="../media/image116.emf"/><Relationship Id="rId10" Type="http://schemas.openxmlformats.org/officeDocument/2006/relationships/image" Target="../media/image117.emf"/><Relationship Id="rId11" Type="http://schemas.openxmlformats.org/officeDocument/2006/relationships/image" Target="../media/image1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4" Type="http://schemas.openxmlformats.org/officeDocument/2006/relationships/image" Target="../media/image126.emf"/><Relationship Id="rId5" Type="http://schemas.openxmlformats.org/officeDocument/2006/relationships/image" Target="../media/image127.png"/><Relationship Id="rId6" Type="http://schemas.openxmlformats.org/officeDocument/2006/relationships/image" Target="../media/image97.emf"/><Relationship Id="rId7" Type="http://schemas.openxmlformats.org/officeDocument/2006/relationships/image" Target="../media/image98.emf"/><Relationship Id="rId8" Type="http://schemas.openxmlformats.org/officeDocument/2006/relationships/image" Target="../media/image99.emf"/><Relationship Id="rId9" Type="http://schemas.openxmlformats.org/officeDocument/2006/relationships/image" Target="../media/image100.emf"/><Relationship Id="rId10" Type="http://schemas.openxmlformats.org/officeDocument/2006/relationships/image" Target="../media/image10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4" Type="http://schemas.openxmlformats.org/officeDocument/2006/relationships/image" Target="../media/image131.emf"/><Relationship Id="rId5" Type="http://schemas.openxmlformats.org/officeDocument/2006/relationships/image" Target="../media/image13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4" Type="http://schemas.openxmlformats.org/officeDocument/2006/relationships/image" Target="../media/image98.emf"/><Relationship Id="rId5" Type="http://schemas.openxmlformats.org/officeDocument/2006/relationships/image" Target="../media/image134.emf"/><Relationship Id="rId6" Type="http://schemas.openxmlformats.org/officeDocument/2006/relationships/image" Target="../media/image135.emf"/><Relationship Id="rId7" Type="http://schemas.openxmlformats.org/officeDocument/2006/relationships/image" Target="../media/image136.emf"/><Relationship Id="rId8" Type="http://schemas.openxmlformats.org/officeDocument/2006/relationships/image" Target="../media/image99.emf"/><Relationship Id="rId9" Type="http://schemas.openxmlformats.org/officeDocument/2006/relationships/image" Target="../media/image100.emf"/><Relationship Id="rId10" Type="http://schemas.openxmlformats.org/officeDocument/2006/relationships/image" Target="../media/image10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4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4" Type="http://schemas.openxmlformats.org/officeDocument/2006/relationships/image" Target="../media/image142.png"/><Relationship Id="rId5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4" Type="http://schemas.openxmlformats.org/officeDocument/2006/relationships/image" Target="../media/image8.png"/><Relationship Id="rId5" Type="http://schemas.openxmlformats.org/officeDocument/2006/relationships/image" Target="../media/image146.jpeg"/><Relationship Id="rId6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4" Type="http://schemas.openxmlformats.org/officeDocument/2006/relationships/image" Target="../media/image4.emf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jpeg"/><Relationship Id="rId8" Type="http://schemas.openxmlformats.org/officeDocument/2006/relationships/image" Target="../media/image9.png"/><Relationship Id="rId9" Type="http://schemas.openxmlformats.org/officeDocument/2006/relationships/image" Target="../media/image153.png"/><Relationship Id="rId10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4613077"/>
            <a:ext cx="566882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Michael </a:t>
            </a:r>
            <a:r>
              <a:rPr lang="en-US" sz="2400" dirty="0">
                <a:solidFill>
                  <a:schemeClr val="bg1"/>
                </a:solidFill>
              </a:rPr>
              <a:t>J. </a:t>
            </a:r>
            <a:r>
              <a:rPr lang="en-US" sz="2400" dirty="0" smtClean="0">
                <a:solidFill>
                  <a:schemeClr val="bg1"/>
                </a:solidFill>
              </a:rPr>
              <a:t>Biercuk</a:t>
            </a:r>
          </a:p>
          <a:p>
            <a:pPr>
              <a:spcBef>
                <a:spcPts val="0"/>
              </a:spcBef>
            </a:pPr>
            <a:r>
              <a:rPr lang="en-US" i="1" dirty="0" smtClean="0">
                <a:solidFill>
                  <a:schemeClr val="bg1"/>
                </a:solidFill>
              </a:rPr>
              <a:t>	Quantum Control Laboratory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	Centre for Engineered Quantum Systems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	School of Physics, The University of Sydney</a:t>
            </a:r>
          </a:p>
          <a:p>
            <a:pPr>
              <a:spcBef>
                <a:spcPts val="0"/>
              </a:spcBef>
            </a:pPr>
            <a:endParaRPr lang="en-US" i="1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en-US" i="1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i="1" dirty="0">
                <a:solidFill>
                  <a:schemeClr val="bg1"/>
                </a:solidFill>
              </a:rPr>
              <a:t>	</a:t>
            </a:r>
            <a:r>
              <a:rPr lang="en-US" i="1" dirty="0" smtClean="0">
                <a:solidFill>
                  <a:schemeClr val="bg1"/>
                </a:solidFill>
              </a:rPr>
              <a:t>	Formerly,</a:t>
            </a:r>
            <a:r>
              <a:rPr lang="en-US" dirty="0" smtClean="0">
                <a:solidFill>
                  <a:schemeClr val="bg1"/>
                </a:solidFill>
              </a:rPr>
              <a:t> NIST Ion Storage Group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181273" y="0"/>
            <a:ext cx="196272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8608" y="173200"/>
            <a:ext cx="5044209" cy="1803400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z="3200" i="1" dirty="0" smtClean="0"/>
              <a:t>Towards programmable quantum simulation at computationally relevant scales</a:t>
            </a:r>
            <a:br>
              <a:rPr lang="en-US" sz="3200" i="1" dirty="0" smtClean="0"/>
            </a:br>
            <a:r>
              <a:rPr lang="en-US" sz="2000" i="1" dirty="0" smtClean="0"/>
              <a:t>IQsim13</a:t>
            </a:r>
            <a:endParaRPr lang="en-US" sz="2000" i="1" dirty="0"/>
          </a:p>
        </p:txBody>
      </p:sp>
      <p:pic>
        <p:nvPicPr>
          <p:cNvPr id="2063" name="Picture 15" descr="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7283"/>
          <a:stretch>
            <a:fillRect/>
          </a:stretch>
        </p:blipFill>
        <p:spPr bwMode="auto">
          <a:xfrm>
            <a:off x="103913" y="5054210"/>
            <a:ext cx="688378" cy="787300"/>
          </a:xfrm>
          <a:prstGeom prst="rect">
            <a:avLst/>
          </a:prstGeom>
          <a:noFill/>
        </p:spPr>
      </p:pic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87" t="18304" r="30806" b="24957"/>
          <a:stretch>
            <a:fillRect/>
          </a:stretch>
        </p:blipFill>
        <p:spPr bwMode="auto">
          <a:xfrm>
            <a:off x="7446819" y="4642427"/>
            <a:ext cx="1459365" cy="145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3" descr="NSA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8363" y="3201559"/>
            <a:ext cx="1431628" cy="14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EQuS_logo.ep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841" y="88900"/>
            <a:ext cx="1627776" cy="961736"/>
          </a:xfrm>
          <a:prstGeom prst="rect">
            <a:avLst/>
          </a:prstGeom>
        </p:spPr>
      </p:pic>
      <p:pic>
        <p:nvPicPr>
          <p:cNvPr id="21" name="Picture 5" descr="iarpalogo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7871" y="1159074"/>
            <a:ext cx="1440205" cy="1334744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8" name="Text Box 24"/>
          <p:cNvSpPr txBox="1">
            <a:spLocks noChangeArrowheads="1"/>
          </p:cNvSpPr>
          <p:nvPr/>
        </p:nvSpPr>
        <p:spPr bwMode="auto">
          <a:xfrm>
            <a:off x="57736" y="5760823"/>
            <a:ext cx="47558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ndale Mono"/>
                <a:cs typeface="Andale Mono"/>
              </a:rPr>
              <a:t>www.physics.usyd.edu.au/~mbiercuk</a:t>
            </a:r>
            <a:endParaRPr lang="en-US" dirty="0" smtClean="0">
              <a:solidFill>
                <a:schemeClr val="bg1">
                  <a:lumMod val="85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Helvetica"/>
              <a:cs typeface="Helvetica"/>
            </a:endParaRPr>
          </a:p>
        </p:txBody>
      </p:sp>
      <p:pic>
        <p:nvPicPr>
          <p:cNvPr id="18" name="Picture 20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19"/>
          <a:stretch>
            <a:fillRect/>
          </a:stretch>
        </p:blipFill>
        <p:spPr bwMode="auto">
          <a:xfrm>
            <a:off x="-1" y="-11545"/>
            <a:ext cx="2055092" cy="215122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0759" y="6096286"/>
            <a:ext cx="1773241" cy="680895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7807" y="6316357"/>
            <a:ext cx="1531648" cy="43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63500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729" y="2615625"/>
            <a:ext cx="2047239" cy="57092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364" y="3022600"/>
            <a:ext cx="8025245" cy="3403600"/>
          </a:xfrm>
        </p:spPr>
        <p:txBody>
          <a:bodyPr/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9Be+ crystals in Penning Ion Traps</a:t>
            </a:r>
          </a:p>
          <a:p>
            <a:r>
              <a:rPr lang="en-US" sz="2800" dirty="0" smtClean="0"/>
              <a:t>Engineering tunable coupling in ion crystals</a:t>
            </a:r>
          </a:p>
          <a:p>
            <a:r>
              <a:rPr lang="en-US" sz="2800" dirty="0" smtClean="0"/>
              <a:t>A path to </a:t>
            </a:r>
            <a:r>
              <a:rPr lang="en-US" sz="2800" i="1" u="sng" dirty="0" smtClean="0"/>
              <a:t>programmable</a:t>
            </a:r>
            <a:r>
              <a:rPr lang="en-US" sz="2800" dirty="0" smtClean="0"/>
              <a:t> simulation by coherent control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295400"/>
            <a:ext cx="8648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B8C6"/>
                </a:solidFill>
              </a:rPr>
              <a:t>Aim:  Build a useful quantum simulator where a user may program in a desired interaction to be simulated.  </a:t>
            </a:r>
            <a:endParaRPr lang="en-US" sz="2800" i="1" dirty="0">
              <a:solidFill>
                <a:srgbClr val="FFB8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55914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39530" y="954089"/>
            <a:ext cx="8213970" cy="5659436"/>
            <a:chOff x="739530" y="954089"/>
            <a:chExt cx="8213970" cy="5659436"/>
          </a:xfrm>
        </p:grpSpPr>
        <p:pic>
          <p:nvPicPr>
            <p:cNvPr id="366602" name="Picture 10" descr="maple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87497" y="2422850"/>
              <a:ext cx="4466003" cy="4190675"/>
            </a:xfrm>
            <a:prstGeom prst="rect">
              <a:avLst/>
            </a:prstGeom>
            <a:noFill/>
          </p:spPr>
        </p:pic>
        <p:pic>
          <p:nvPicPr>
            <p:cNvPr id="366603" name="Picture 11" descr="maple2a"/>
            <p:cNvPicPr>
              <a:picLocks noChangeAspect="1" noChangeArrowheads="1"/>
            </p:cNvPicPr>
            <p:nvPr/>
          </p:nvPicPr>
          <p:blipFill>
            <a:blip r:embed="rId3" cstate="screen">
              <a:lum bright="1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530" y="954089"/>
              <a:ext cx="3603869" cy="3344072"/>
            </a:xfrm>
            <a:prstGeom prst="rect">
              <a:avLst/>
            </a:prstGeom>
            <a:noFill/>
          </p:spPr>
        </p:pic>
      </p:grpSp>
      <p:sp>
        <p:nvSpPr>
          <p:cNvPr id="366609" name="Rectangle 17"/>
          <p:cNvSpPr>
            <a:spLocks noGrp="1" noChangeArrowheads="1"/>
          </p:cNvSpPr>
          <p:nvPr>
            <p:ph type="title"/>
          </p:nvPr>
        </p:nvSpPr>
        <p:spPr>
          <a:xfrm>
            <a:off x="0" y="168276"/>
            <a:ext cx="8423031" cy="695325"/>
          </a:xfrm>
        </p:spPr>
        <p:txBody>
          <a:bodyPr/>
          <a:lstStyle/>
          <a:p>
            <a:r>
              <a:rPr lang="en-US" dirty="0" smtClean="0"/>
              <a:t>Problems in condensed matter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31900" y="2870200"/>
            <a:ext cx="673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FF"/>
                </a:solidFill>
              </a:rPr>
              <a:t>All of this physics comes from </a:t>
            </a:r>
            <a:r>
              <a:rPr lang="en-US" sz="3200" i="1" dirty="0" err="1" smtClean="0">
                <a:solidFill>
                  <a:srgbClr val="FFFFFF"/>
                </a:solidFill>
              </a:rPr>
              <a:t>noninteracting</a:t>
            </a:r>
            <a:r>
              <a:rPr lang="en-US" sz="3200" i="1" dirty="0" smtClean="0">
                <a:solidFill>
                  <a:srgbClr val="FFFFFF"/>
                </a:solidFill>
              </a:rPr>
              <a:t> models</a:t>
            </a:r>
            <a:endParaRPr lang="en-US" sz="3200" i="1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391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9824"/>
      </p:ext>
    </p:extLst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788400" cy="762000"/>
          </a:xfrm>
        </p:spPr>
        <p:txBody>
          <a:bodyPr/>
          <a:lstStyle/>
          <a:p>
            <a:r>
              <a:rPr lang="en-US" dirty="0" smtClean="0"/>
              <a:t>Lattice models of interacting electrons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550223"/>
            <a:ext cx="7696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http://large.stanford.edu/courses/2008/ph373/hughes2/images/f1.gif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651000"/>
            <a:ext cx="3683000" cy="3818156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4500" y="1377949"/>
            <a:ext cx="2832100" cy="4505325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1651000" y="1511300"/>
            <a:ext cx="5849979" cy="3238500"/>
            <a:chOff x="1651000" y="1511300"/>
            <a:chExt cx="5849979" cy="3238500"/>
          </a:xfrm>
        </p:grpSpPr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3378200" y="3136900"/>
              <a:ext cx="1409700" cy="927100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606800" y="4318000"/>
              <a:ext cx="1879600" cy="1588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4329125" y="3100374"/>
              <a:ext cx="1422400" cy="987451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Up Arrow 11"/>
            <p:cNvSpPr/>
            <p:nvPr/>
          </p:nvSpPr>
          <p:spPr bwMode="auto">
            <a:xfrm>
              <a:off x="3175000" y="3759200"/>
              <a:ext cx="685800" cy="965200"/>
            </a:xfrm>
            <a:prstGeom prst="upArrow">
              <a:avLst/>
            </a:prstGeom>
            <a:solidFill>
              <a:schemeClr val="accent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51000" y="1511300"/>
              <a:ext cx="5849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rgbClr val="FFFFFF"/>
                  </a:solidFill>
                </a:rPr>
                <a:t>Frustration: </a:t>
              </a:r>
              <a:r>
                <a:rPr lang="en-US" sz="2400" i="1" dirty="0" err="1" smtClean="0">
                  <a:solidFill>
                    <a:srgbClr val="FFFFFF"/>
                  </a:solidFill>
                </a:rPr>
                <a:t>Antiferromagnetic</a:t>
              </a:r>
              <a:r>
                <a:rPr lang="en-US" sz="2400" i="1" dirty="0" smtClean="0">
                  <a:solidFill>
                    <a:srgbClr val="FFFFFF"/>
                  </a:solidFill>
                </a:rPr>
                <a:t> interaction</a:t>
              </a:r>
              <a:endParaRPr lang="en-US" sz="2400" i="1" dirty="0">
                <a:solidFill>
                  <a:srgbClr val="FFFFFF"/>
                </a:solidFill>
              </a:endParaRPr>
            </a:p>
          </p:txBody>
        </p:sp>
        <p:sp>
          <p:nvSpPr>
            <p:cNvPr id="14" name="Up Arrow 13"/>
            <p:cNvSpPr/>
            <p:nvPr/>
          </p:nvSpPr>
          <p:spPr bwMode="auto">
            <a:xfrm rot="10800000">
              <a:off x="4229100" y="2527300"/>
              <a:ext cx="685800" cy="965200"/>
            </a:xfrm>
            <a:prstGeom prst="up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5" name="Up-Down Arrow 14"/>
            <p:cNvSpPr/>
            <p:nvPr/>
          </p:nvSpPr>
          <p:spPr bwMode="auto">
            <a:xfrm>
              <a:off x="5156200" y="3771900"/>
              <a:ext cx="673100" cy="977900"/>
            </a:xfrm>
            <a:prstGeom prst="upDownArrow">
              <a:avLst/>
            </a:prstGeom>
            <a:gradFill flip="none" rotWithShape="1">
              <a:gsLst>
                <a:gs pos="20000">
                  <a:srgbClr val="FF0000"/>
                </a:gs>
                <a:gs pos="76000">
                  <a:schemeClr val="accent6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57800" y="3898900"/>
              <a:ext cx="469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FF"/>
                  </a:solidFill>
                </a:rPr>
                <a:t>?</a:t>
              </a:r>
              <a:endParaRPr lang="en-US" sz="40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51394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Exotic quantum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257300"/>
            <a:ext cx="7835900" cy="2768600"/>
          </a:xfrm>
        </p:spPr>
        <p:txBody>
          <a:bodyPr/>
          <a:lstStyle/>
          <a:p>
            <a:r>
              <a:rPr lang="en-US" dirty="0" smtClean="0"/>
              <a:t>Gapless </a:t>
            </a:r>
            <a:r>
              <a:rPr lang="en-US" dirty="0" err="1" smtClean="0"/>
              <a:t>fermi/bose</a:t>
            </a:r>
            <a:r>
              <a:rPr lang="en-US" dirty="0" smtClean="0"/>
              <a:t> spin liquids</a:t>
            </a:r>
          </a:p>
          <a:p>
            <a:r>
              <a:rPr lang="en-US" dirty="0" smtClean="0"/>
              <a:t>Gapped spin liquids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" y="2663928"/>
            <a:ext cx="8445500" cy="2860572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605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Nature 471, 612 (2011), Francis Pratt /ISIS/ SFTC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600700"/>
            <a:ext cx="838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FFFFFF"/>
                </a:solidFill>
              </a:rPr>
              <a:t>Potential explanation for High-</a:t>
            </a:r>
            <a:r>
              <a:rPr lang="en-US" sz="2800" i="1" dirty="0" err="1" smtClean="0">
                <a:solidFill>
                  <a:srgbClr val="FFFFFF"/>
                </a:solidFill>
              </a:rPr>
              <a:t>Tc</a:t>
            </a:r>
            <a:r>
              <a:rPr lang="en-US" sz="2800" i="1" dirty="0" smtClean="0">
                <a:solidFill>
                  <a:srgbClr val="FFFFFF"/>
                </a:solidFill>
              </a:rPr>
              <a:t> superconductivity</a:t>
            </a:r>
            <a:endParaRPr lang="en-US" sz="28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1657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Candidate materials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38800" y="5880100"/>
            <a:ext cx="1826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err="1" smtClean="0">
                <a:solidFill>
                  <a:srgbClr val="FFFFFF"/>
                </a:solidFill>
              </a:rPr>
              <a:t>Herbertsmithite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2041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Nature 492, 406 (2012) 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92" y="1473200"/>
            <a:ext cx="5787608" cy="4349749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954487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simulation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864" y="1848427"/>
            <a:ext cx="5362864" cy="3953197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72182" y="5957455"/>
            <a:ext cx="4144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It’s like this</a:t>
            </a:r>
            <a:r>
              <a:rPr lang="en-US" sz="2400" dirty="0" smtClean="0">
                <a:solidFill>
                  <a:schemeClr val="bg1"/>
                </a:solidFill>
              </a:rPr>
              <a:t>…but quantum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310" y="1226128"/>
            <a:ext cx="492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Lattice models from the bottom up.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4378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138113"/>
            <a:ext cx="8959273" cy="762000"/>
          </a:xfrm>
        </p:spPr>
        <p:txBody>
          <a:bodyPr/>
          <a:lstStyle/>
          <a:p>
            <a:r>
              <a:rPr lang="en-US" dirty="0" smtClean="0"/>
              <a:t>Scaling up Ion-trap Quantum Simulation</a:t>
            </a:r>
            <a:endParaRPr lang="en-US" dirty="0"/>
          </a:p>
        </p:txBody>
      </p:sp>
      <p:sp>
        <p:nvSpPr>
          <p:cNvPr id="402447" name="Text Box 15"/>
          <p:cNvSpPr txBox="1">
            <a:spLocks noChangeArrowheads="1"/>
          </p:cNvSpPr>
          <p:nvPr/>
        </p:nvSpPr>
        <p:spPr bwMode="auto">
          <a:xfrm>
            <a:off x="-41275" y="6518275"/>
            <a:ext cx="70296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Courtesy C. Monroe (UMD), M.G. Blain (Sandia); </a:t>
            </a:r>
            <a:r>
              <a:rPr lang="en-US" sz="1400" dirty="0" err="1" smtClean="0">
                <a:solidFill>
                  <a:srgbClr val="FFFFFF"/>
                </a:solidFill>
              </a:rPr>
              <a:t>Amini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i="1" dirty="0">
                <a:solidFill>
                  <a:srgbClr val="FFFFFF"/>
                </a:solidFill>
              </a:rPr>
              <a:t>et al.,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i="1" dirty="0" smtClean="0">
                <a:solidFill>
                  <a:srgbClr val="FFFFFF"/>
                </a:solidFill>
              </a:rPr>
              <a:t>NJP </a:t>
            </a:r>
            <a:r>
              <a:rPr lang="en-US" sz="1400" b="1" i="1" dirty="0" smtClean="0">
                <a:solidFill>
                  <a:srgbClr val="FFFFFF"/>
                </a:solidFill>
              </a:rPr>
              <a:t>12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en-US" sz="1400" dirty="0" smtClean="0">
                <a:solidFill>
                  <a:srgbClr val="FFFFFF"/>
                </a:solidFill>
              </a:rPr>
              <a:t>033031 (2010).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161630" y="935181"/>
            <a:ext cx="8122810" cy="5193170"/>
            <a:chOff x="161630" y="935181"/>
            <a:chExt cx="8122810" cy="5193170"/>
          </a:xfrm>
        </p:grpSpPr>
        <p:pic>
          <p:nvPicPr>
            <p:cNvPr id="402443" name="Picture 11" descr="RingTrap_v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275" y="1142992"/>
              <a:ext cx="3901531" cy="2794000"/>
            </a:xfrm>
            <a:prstGeom prst="rect">
              <a:avLst/>
            </a:prstGeom>
            <a:noFill/>
            <a:effectLst>
              <a:outerShdw blurRad="63500" dist="63500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402440" name="Line 7"/>
            <p:cNvSpPr>
              <a:spLocks noChangeShapeType="1"/>
            </p:cNvSpPr>
            <p:nvPr/>
          </p:nvSpPr>
          <p:spPr bwMode="auto">
            <a:xfrm>
              <a:off x="1647705" y="1945403"/>
              <a:ext cx="13780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441" name="Text Box 8"/>
            <p:cNvSpPr txBox="1">
              <a:spLocks noChangeArrowheads="1"/>
            </p:cNvSpPr>
            <p:nvPr/>
          </p:nvSpPr>
          <p:spPr bwMode="auto">
            <a:xfrm>
              <a:off x="1734111" y="1548239"/>
              <a:ext cx="1175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Tahoma" pitchFamily="-107" charset="0"/>
                </a:rPr>
                <a:t>2.5 mm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4987" y="935181"/>
              <a:ext cx="3549453" cy="2664692"/>
            </a:xfrm>
            <a:prstGeom prst="rect">
              <a:avLst/>
            </a:prstGeom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5721" y="4417860"/>
              <a:ext cx="3913909" cy="1340514"/>
            </a:xfrm>
            <a:prstGeom prst="rect">
              <a:avLst/>
            </a:prstGeom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402444" name="Picture 12" descr="090215#6887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630" y="3244263"/>
              <a:ext cx="1321380" cy="1029013"/>
            </a:xfrm>
            <a:prstGeom prst="rect">
              <a:avLst/>
            </a:prstGeom>
            <a:noFill/>
            <a:effectLst>
              <a:outerShdw blurRad="63500" dist="63500" dir="2700000" algn="ctr" rotWithShape="0">
                <a:srgbClr val="000000">
                  <a:alpha val="74998"/>
                </a:srgbClr>
              </a:outerShdw>
            </a:effectLst>
          </p:spPr>
        </p:pic>
        <p:pic>
          <p:nvPicPr>
            <p:cNvPr id="18" name="Picture 6" descr="JS069902A-W7_deepoxet_cleans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8271" y="3842327"/>
              <a:ext cx="3498273" cy="2286024"/>
            </a:xfrm>
            <a:prstGeom prst="rect">
              <a:avLst/>
            </a:prstGeom>
            <a:noFill/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8875094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7818" y="1108357"/>
            <a:ext cx="8716818" cy="5657273"/>
          </a:xfrm>
          <a:prstGeom prst="rect">
            <a:avLst/>
          </a:prstGeom>
          <a:gradFill rotWithShape="0">
            <a:gsLst>
              <a:gs pos="0">
                <a:srgbClr val="8484C9"/>
              </a:gs>
              <a:gs pos="100000">
                <a:srgbClr val="8484C9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88899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at computationally relevant scales</a:t>
            </a:r>
            <a:endParaRPr lang="en-US" dirty="0"/>
          </a:p>
        </p:txBody>
      </p:sp>
      <p:pic>
        <p:nvPicPr>
          <p:cNvPr id="4" name="Content Placeholder 3" descr="Crystal.pdf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86" r="-146"/>
          <a:stretch>
            <a:fillRect/>
          </a:stretch>
        </p:blipFill>
        <p:spPr>
          <a:xfrm>
            <a:off x="1420091" y="1095459"/>
            <a:ext cx="6644988" cy="5727900"/>
          </a:xfrm>
        </p:spPr>
      </p:pic>
      <p:pic>
        <p:nvPicPr>
          <p:cNvPr id="8" name="Picture 7" descr="Lattice2.png"/>
          <p:cNvPicPr>
            <a:picLocks noChangeAspect="1"/>
          </p:cNvPicPr>
          <p:nvPr/>
        </p:nvPicPr>
        <p:blipFill>
          <a:blip r:embed="rId3" cstate="screen">
            <a:lum contras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46" y="1525584"/>
            <a:ext cx="8636007" cy="43712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4700" y="6083295"/>
            <a:ext cx="179773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i="1" dirty="0" smtClean="0">
                <a:solidFill>
                  <a:srgbClr val="FF0000"/>
                </a:solidFill>
              </a:rPr>
              <a:t>N&gt;300</a:t>
            </a:r>
            <a:endParaRPr lang="en-US" sz="3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601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dirty="0" smtClean="0"/>
              <a:t> NIST Penning </a:t>
            </a:r>
            <a:r>
              <a:rPr lang="en-US" dirty="0"/>
              <a:t>Trap</a:t>
            </a:r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381002" y="895493"/>
            <a:ext cx="3059535" cy="4553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8596" name="Picture 4" descr="penni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64" t="5302" r="7698" b="3874"/>
          <a:stretch>
            <a:fillRect/>
          </a:stretch>
        </p:blipFill>
        <p:spPr bwMode="auto">
          <a:xfrm>
            <a:off x="597922" y="1177635"/>
            <a:ext cx="2761085" cy="4214093"/>
          </a:xfrm>
          <a:prstGeom prst="rect">
            <a:avLst/>
          </a:prstGeom>
          <a:noFill/>
        </p:spPr>
      </p:pic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375951" y="908192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b="1" dirty="0"/>
              <a:t>B=4.5 T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5245820" y="5946123"/>
            <a:ext cx="31130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b="1" dirty="0" err="1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</a:t>
            </a:r>
            <a:r>
              <a:rPr lang="en-US" b="1" baseline="-25000" dirty="0" err="1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c</a:t>
            </a:r>
            <a:r>
              <a:rPr lang="en-US" b="1" baseline="-25000" dirty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~ </a:t>
            </a:r>
            <a:r>
              <a:rPr lang="en-US" b="1" dirty="0">
                <a:solidFill>
                  <a:schemeClr val="bg1"/>
                </a:solidFill>
                <a:sym typeface="Symbol" pitchFamily="1" charset="2"/>
              </a:rPr>
              <a:t>7.6 </a:t>
            </a:r>
            <a:r>
              <a:rPr lang="en-US" b="1" dirty="0" smtClean="0">
                <a:solidFill>
                  <a:schemeClr val="bg1"/>
                </a:solidFill>
                <a:sym typeface="Symbol" pitchFamily="1" charset="2"/>
              </a:rPr>
              <a:t>MHz,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</a:t>
            </a:r>
            <a:r>
              <a:rPr lang="en-US" b="1" baseline="-25000" dirty="0" err="1" smtClean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m</a:t>
            </a:r>
            <a:r>
              <a:rPr lang="en-US" b="1" dirty="0" smtClean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 ~ </a:t>
            </a:r>
            <a:r>
              <a:rPr lang="en-US" b="1" dirty="0" smtClean="0">
                <a:solidFill>
                  <a:schemeClr val="bg1"/>
                </a:solidFill>
                <a:sym typeface="Symbol" pitchFamily="1" charset="2"/>
              </a:rPr>
              <a:t>20-50 kHz</a:t>
            </a:r>
            <a:endParaRPr lang="en-US" sz="2400" b="1" dirty="0" smtClean="0">
              <a:solidFill>
                <a:schemeClr val="bg1"/>
              </a:solidFill>
              <a:latin typeface="Times New Roman" pitchFamily="1" charset="0"/>
            </a:endParaRPr>
          </a:p>
          <a:p>
            <a:pPr algn="ctr" eaLnBrk="1" hangingPunct="1"/>
            <a:r>
              <a:rPr lang="en-US" b="1" dirty="0" err="1" smtClean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</a:t>
            </a:r>
            <a:r>
              <a:rPr lang="en-US" b="1" baseline="-25000" dirty="0" err="1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z</a:t>
            </a:r>
            <a:r>
              <a:rPr lang="en-US" b="1" baseline="-25000" dirty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  </a:t>
            </a:r>
            <a:r>
              <a:rPr lang="en-US" b="1" dirty="0">
                <a:solidFill>
                  <a:schemeClr val="bg1"/>
                </a:solidFill>
                <a:latin typeface="Times New Roman" pitchFamily="1" charset="0"/>
                <a:sym typeface="Symbol" pitchFamily="1" charset="2"/>
              </a:rPr>
              <a:t>~ </a:t>
            </a:r>
            <a:r>
              <a:rPr lang="en-US" b="1" dirty="0" smtClean="0">
                <a:solidFill>
                  <a:schemeClr val="bg1"/>
                </a:solidFill>
                <a:sym typeface="Symbol" pitchFamily="1" charset="2"/>
              </a:rPr>
              <a:t>600-800 kHz</a:t>
            </a:r>
            <a:endParaRPr lang="en-US" b="1" dirty="0">
              <a:solidFill>
                <a:schemeClr val="bg1"/>
              </a:solidFill>
              <a:sym typeface="Symbol" pitchFamily="1" charset="2"/>
            </a:endParaRP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4462624" y="6030708"/>
            <a:ext cx="6933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baseline="30000" dirty="0">
                <a:solidFill>
                  <a:srgbClr val="FFFFFF"/>
                </a:solidFill>
              </a:rPr>
              <a:t>9</a:t>
            </a:r>
            <a:r>
              <a:rPr lang="en-US" sz="2000" dirty="0">
                <a:solidFill>
                  <a:srgbClr val="FFFFFF"/>
                </a:solidFill>
              </a:rPr>
              <a:t>Be</a:t>
            </a:r>
            <a:r>
              <a:rPr lang="en-US" sz="2000" baseline="30000" dirty="0">
                <a:solidFill>
                  <a:srgbClr val="FFFFFF"/>
                </a:solidFill>
              </a:rPr>
              <a:t>+</a:t>
            </a:r>
            <a:endParaRPr lang="en-US" sz="8100" dirty="0">
              <a:solidFill>
                <a:srgbClr val="FFFFFF"/>
              </a:solidFill>
            </a:endParaRPr>
          </a:p>
        </p:txBody>
      </p:sp>
      <p:pic>
        <p:nvPicPr>
          <p:cNvPr id="72" name="Picture 9" descr="penning_trap_electrodes_picture_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13" y="1002140"/>
            <a:ext cx="1905000" cy="4048126"/>
          </a:xfrm>
          <a:prstGeom prst="rect">
            <a:avLst/>
          </a:prstGeom>
          <a:noFill/>
        </p:spPr>
      </p:pic>
      <p:sp>
        <p:nvSpPr>
          <p:cNvPr id="74" name="Rectangle 4"/>
          <p:cNvSpPr>
            <a:spLocks noChangeArrowheads="1"/>
          </p:cNvSpPr>
          <p:nvPr/>
        </p:nvSpPr>
        <p:spPr bwMode="auto">
          <a:xfrm>
            <a:off x="6740495" y="100213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endParaRPr lang="en-US" b="1">
              <a:latin typeface="Times New Roman" pitchFamily="1" charset="0"/>
              <a:sym typeface="Symbol" pitchFamily="1" charset="2"/>
            </a:endParaRPr>
          </a:p>
        </p:txBody>
      </p:sp>
      <p:pic>
        <p:nvPicPr>
          <p:cNvPr id="75" name="Picture 5" descr="penning_stack_magne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0430" y="1004450"/>
            <a:ext cx="2921239" cy="404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atex-image-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727" y="5610947"/>
            <a:ext cx="2860673" cy="534873"/>
          </a:xfrm>
          <a:prstGeom prst="rect">
            <a:avLst/>
          </a:prstGeom>
        </p:spPr>
      </p:pic>
      <p:pic>
        <p:nvPicPr>
          <p:cNvPr id="13" name="Picture 12" descr="latex-image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180" y="6285279"/>
            <a:ext cx="1997364" cy="572721"/>
          </a:xfrm>
          <a:prstGeom prst="rect">
            <a:avLst/>
          </a:prstGeom>
        </p:spPr>
      </p:pic>
      <p:pic>
        <p:nvPicPr>
          <p:cNvPr id="14" name="Picture 13" descr="latex-image-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6181" y="5225194"/>
            <a:ext cx="4756728" cy="6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3301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8113"/>
            <a:ext cx="9144001" cy="762000"/>
          </a:xfrm>
        </p:spPr>
        <p:txBody>
          <a:bodyPr/>
          <a:lstStyle/>
          <a:p>
            <a:r>
              <a:rPr lang="en-US" dirty="0" smtClean="0"/>
              <a:t>Forthcoming…the Sydney Penning 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059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543" y="1460086"/>
            <a:ext cx="7891988" cy="4462731"/>
          </a:xfrm>
          <a:prstGeom prst="rect">
            <a:avLst/>
          </a:prstGeom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664509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Toy </a:t>
            </a:r>
            <a:r>
              <a:rPr lang="en-US" dirty="0" err="1" smtClean="0"/>
              <a:t>Ising</a:t>
            </a:r>
            <a:r>
              <a:rPr lang="en-US" dirty="0" smtClean="0"/>
              <a:t>-type Hamiltonian</a:t>
            </a:r>
            <a:endParaRPr lang="en-US" dirty="0"/>
          </a:p>
        </p:txBody>
      </p:sp>
      <p:pic>
        <p:nvPicPr>
          <p:cNvPr id="4" name="Picture 3" descr="latex-im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50" y="1212850"/>
            <a:ext cx="5524500" cy="1054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 rot="10800000" flipV="1">
            <a:off x="2984500" y="1943100"/>
            <a:ext cx="1181100" cy="9017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384300" y="2921000"/>
            <a:ext cx="3127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Spin-spin interactions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9500" y="2971800"/>
            <a:ext cx="2066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Spin rotations</a:t>
            </a:r>
            <a:endParaRPr lang="en-US" sz="2400" dirty="0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rot="16200000" flipH="1">
            <a:off x="6477000" y="2095500"/>
            <a:ext cx="952500" cy="7493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rot="5400000" flipH="1" flipV="1">
            <a:off x="3225800" y="4483100"/>
            <a:ext cx="1409700" cy="9271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454400" y="5664200"/>
            <a:ext cx="18796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16200000" flipH="1">
            <a:off x="4176725" y="4446574"/>
            <a:ext cx="1422400" cy="98745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Up Arrow 14"/>
          <p:cNvSpPr/>
          <p:nvPr/>
        </p:nvSpPr>
        <p:spPr bwMode="auto">
          <a:xfrm>
            <a:off x="3022600" y="5105400"/>
            <a:ext cx="685800" cy="965200"/>
          </a:xfrm>
          <a:prstGeom prst="upArrow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6" name="Up Arrow 15"/>
          <p:cNvSpPr/>
          <p:nvPr/>
        </p:nvSpPr>
        <p:spPr bwMode="auto">
          <a:xfrm rot="10800000">
            <a:off x="4076700" y="3873500"/>
            <a:ext cx="685800" cy="965200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7" name="Up-Down Arrow 16"/>
          <p:cNvSpPr/>
          <p:nvPr/>
        </p:nvSpPr>
        <p:spPr bwMode="auto">
          <a:xfrm>
            <a:off x="5003800" y="5118100"/>
            <a:ext cx="673100" cy="977900"/>
          </a:xfrm>
          <a:prstGeom prst="upDownArrow">
            <a:avLst/>
          </a:prstGeom>
          <a:gradFill flip="none" rotWithShape="1">
            <a:gsLst>
              <a:gs pos="20000">
                <a:srgbClr val="FF0000"/>
              </a:gs>
              <a:gs pos="76000">
                <a:schemeClr val="accent6"/>
              </a:gs>
            </a:gsLst>
            <a:lin ang="16200000" scaled="0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05400" y="5245100"/>
            <a:ext cx="46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?</a:t>
            </a:r>
            <a:endParaRPr lang="en-US" sz="4000" b="1" dirty="0">
              <a:solidFill>
                <a:srgbClr val="FFFFFF"/>
              </a:solidFill>
            </a:endParaRPr>
          </a:p>
        </p:txBody>
      </p:sp>
      <p:pic>
        <p:nvPicPr>
          <p:cNvPr id="19" name="Picture 18" descr="latex-im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850" y="4413250"/>
            <a:ext cx="596900" cy="419100"/>
          </a:xfrm>
          <a:prstGeom prst="rect">
            <a:avLst/>
          </a:prstGeom>
        </p:spPr>
      </p:pic>
      <p:pic>
        <p:nvPicPr>
          <p:cNvPr id="20" name="Picture 19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150" y="5816600"/>
            <a:ext cx="596900" cy="431800"/>
          </a:xfrm>
          <a:prstGeom prst="rect">
            <a:avLst/>
          </a:prstGeom>
        </p:spPr>
      </p:pic>
      <p:pic>
        <p:nvPicPr>
          <p:cNvPr id="21" name="Picture 20" descr="latex-image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250" y="4406900"/>
            <a:ext cx="5969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6220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2007759" y="894485"/>
            <a:ext cx="4851400" cy="5443538"/>
          </a:xfrm>
          <a:prstGeom prst="rect">
            <a:avLst/>
          </a:prstGeom>
          <a:gradFill rotWithShape="0">
            <a:gsLst>
              <a:gs pos="0">
                <a:srgbClr val="8484C9"/>
              </a:gs>
              <a:gs pos="100000">
                <a:srgbClr val="8484C9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126999" dir="2700000" algn="ctr" rotWithShape="0">
              <a:schemeClr val="tx1">
                <a:alpha val="89999"/>
              </a:scheme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Beryllium Ion </a:t>
            </a:r>
            <a:r>
              <a:rPr lang="en-US" dirty="0" err="1" smtClean="0"/>
              <a:t>Qubit</a:t>
            </a:r>
            <a:endParaRPr lang="en-US" dirty="0"/>
          </a:p>
        </p:txBody>
      </p:sp>
      <p:pic>
        <p:nvPicPr>
          <p:cNvPr id="238607" name="Picture 15" descr="latex-imag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6335136" y="5163273"/>
            <a:ext cx="2030412" cy="246062"/>
          </a:xfrm>
          <a:prstGeom prst="rect">
            <a:avLst/>
          </a:prstGeom>
          <a:noFill/>
        </p:spPr>
      </p:pic>
      <p:pic>
        <p:nvPicPr>
          <p:cNvPr id="238610" name="Picture 18" descr="latex-image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2411" y="4866410"/>
            <a:ext cx="331787" cy="339725"/>
          </a:xfrm>
          <a:prstGeom prst="rect">
            <a:avLst/>
          </a:prstGeom>
          <a:noFill/>
        </p:spPr>
      </p:pic>
      <p:pic>
        <p:nvPicPr>
          <p:cNvPr id="238611" name="Picture 19" descr="latex-image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0580" y="5351031"/>
            <a:ext cx="331787" cy="339725"/>
          </a:xfrm>
          <a:prstGeom prst="rect">
            <a:avLst/>
          </a:prstGeom>
          <a:noFill/>
        </p:spPr>
      </p:pic>
      <p:sp>
        <p:nvSpPr>
          <p:cNvPr id="238612" name="Text Box 20"/>
          <p:cNvSpPr txBox="1">
            <a:spLocks noChangeArrowheads="1"/>
          </p:cNvSpPr>
          <p:nvPr/>
        </p:nvSpPr>
        <p:spPr bwMode="auto">
          <a:xfrm rot="-5400000">
            <a:off x="6221630" y="5048178"/>
            <a:ext cx="167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Field Sensitive</a:t>
            </a:r>
          </a:p>
        </p:txBody>
      </p:sp>
      <p:sp>
        <p:nvSpPr>
          <p:cNvPr id="238613" name="Rectangle 21"/>
          <p:cNvSpPr>
            <a:spLocks noChangeArrowheads="1"/>
          </p:cNvSpPr>
          <p:nvPr/>
        </p:nvSpPr>
        <p:spPr bwMode="auto">
          <a:xfrm>
            <a:off x="4762506" y="1395272"/>
            <a:ext cx="414338" cy="368935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0" y="6527800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MJB </a:t>
            </a:r>
            <a:r>
              <a:rPr lang="en-US" sz="1400" i="1" dirty="0" smtClean="0">
                <a:solidFill>
                  <a:schemeClr val="bg1"/>
                </a:solidFill>
              </a:rPr>
              <a:t>et </a:t>
            </a:r>
            <a:r>
              <a:rPr lang="en-US" sz="1400" i="1" dirty="0">
                <a:solidFill>
                  <a:schemeClr val="bg1"/>
                </a:solidFill>
              </a:rPr>
              <a:t>al</a:t>
            </a:r>
            <a:r>
              <a:rPr lang="en-US" sz="1400" dirty="0">
                <a:solidFill>
                  <a:schemeClr val="bg1"/>
                </a:solidFill>
              </a:rPr>
              <a:t>,. </a:t>
            </a:r>
            <a:r>
              <a:rPr lang="en-US" sz="1400" i="1" dirty="0">
                <a:solidFill>
                  <a:schemeClr val="bg1"/>
                </a:solidFill>
              </a:rPr>
              <a:t>Nature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458</a:t>
            </a:r>
            <a:r>
              <a:rPr lang="en-US" sz="1400" dirty="0">
                <a:solidFill>
                  <a:schemeClr val="bg1"/>
                </a:solidFill>
              </a:rPr>
              <a:t>, 996 (2009).</a:t>
            </a:r>
            <a:r>
              <a:rPr lang="en-US" sz="1400" dirty="0" smtClean="0">
                <a:solidFill>
                  <a:schemeClr val="bg1"/>
                </a:solidFill>
              </a:rPr>
              <a:t> MJB </a:t>
            </a:r>
            <a:r>
              <a:rPr lang="en-US" sz="1400" i="1" dirty="0" smtClean="0">
                <a:solidFill>
                  <a:schemeClr val="bg1"/>
                </a:solidFill>
              </a:rPr>
              <a:t>et </a:t>
            </a:r>
            <a:r>
              <a:rPr lang="en-US" sz="1400" i="1" dirty="0">
                <a:solidFill>
                  <a:schemeClr val="bg1"/>
                </a:solidFill>
              </a:rPr>
              <a:t>al</a:t>
            </a:r>
            <a:r>
              <a:rPr lang="en-US" sz="1400" dirty="0">
                <a:solidFill>
                  <a:schemeClr val="bg1"/>
                </a:solidFill>
              </a:rPr>
              <a:t>., </a:t>
            </a:r>
            <a:r>
              <a:rPr lang="en-US" sz="1400" i="1" dirty="0">
                <a:solidFill>
                  <a:schemeClr val="bg1"/>
                </a:solidFill>
              </a:rPr>
              <a:t>Quant. Info. Comp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b="1" dirty="0">
                <a:solidFill>
                  <a:schemeClr val="bg1"/>
                </a:solidFill>
              </a:rPr>
              <a:t>9</a:t>
            </a:r>
            <a:r>
              <a:rPr lang="en-US" sz="1400" dirty="0">
                <a:solidFill>
                  <a:schemeClr val="bg1"/>
                </a:solidFill>
              </a:rPr>
              <a:t>, 920 (2009).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62" name="Straight Connector 61"/>
          <p:cNvCxnSpPr/>
          <p:nvPr/>
        </p:nvCxnSpPr>
        <p:spPr bwMode="auto">
          <a:xfrm>
            <a:off x="4865258" y="47521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>
            <a:off x="4865258" y="49045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>
            <a:off x="4865258" y="5056910"/>
            <a:ext cx="10795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>
            <a:off x="4865258" y="5514110"/>
            <a:ext cx="10795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4865258" y="56665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>
            <a:off x="4865258" y="58062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4865258" y="59586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4865258" y="45997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3646058" y="5196610"/>
            <a:ext cx="5334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3646058" y="5425210"/>
            <a:ext cx="5334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/>
          <p:cNvCxnSpPr/>
          <p:nvPr/>
        </p:nvCxnSpPr>
        <p:spPr bwMode="auto">
          <a:xfrm>
            <a:off x="4903358" y="15263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/>
          <p:nvPr/>
        </p:nvCxnSpPr>
        <p:spPr bwMode="auto">
          <a:xfrm>
            <a:off x="4890658" y="18819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/>
          <p:cNvCxnSpPr/>
          <p:nvPr/>
        </p:nvCxnSpPr>
        <p:spPr bwMode="auto">
          <a:xfrm>
            <a:off x="4890658" y="22502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/>
          <p:nvPr/>
        </p:nvCxnSpPr>
        <p:spPr bwMode="auto">
          <a:xfrm>
            <a:off x="4903358" y="26312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>
            <a:off x="4877958" y="30122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/>
          <p:cNvCxnSpPr/>
          <p:nvPr/>
        </p:nvCxnSpPr>
        <p:spPr bwMode="auto">
          <a:xfrm>
            <a:off x="4890658" y="3291610"/>
            <a:ext cx="1079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3658758" y="2047010"/>
            <a:ext cx="5334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3658758" y="3164610"/>
            <a:ext cx="5334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6" name="Picture 85" descr="latex-image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058" y="5132494"/>
            <a:ext cx="1028700" cy="381615"/>
          </a:xfrm>
          <a:prstGeom prst="rect">
            <a:avLst/>
          </a:prstGeom>
        </p:spPr>
      </p:pic>
      <p:pic>
        <p:nvPicPr>
          <p:cNvPr id="87" name="Picture 86" descr="latex-image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2558" y="2969910"/>
            <a:ext cx="1098550" cy="397900"/>
          </a:xfrm>
          <a:prstGeom prst="rect">
            <a:avLst/>
          </a:prstGeom>
        </p:spPr>
      </p:pic>
      <p:pic>
        <p:nvPicPr>
          <p:cNvPr id="88" name="Picture 87" descr="latex-image-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2558" y="1839810"/>
            <a:ext cx="1066800" cy="386400"/>
          </a:xfrm>
          <a:prstGeom prst="rect">
            <a:avLst/>
          </a:prstGeom>
        </p:spPr>
      </p:pic>
      <p:cxnSp>
        <p:nvCxnSpPr>
          <p:cNvPr id="90" name="Straight Connector 89"/>
          <p:cNvCxnSpPr/>
          <p:nvPr/>
        </p:nvCxnSpPr>
        <p:spPr bwMode="auto">
          <a:xfrm flipV="1">
            <a:off x="4192158" y="1526310"/>
            <a:ext cx="749300" cy="482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 flipV="1">
            <a:off x="4166758" y="1881910"/>
            <a:ext cx="685800" cy="165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/>
          <p:cNvCxnSpPr/>
          <p:nvPr/>
        </p:nvCxnSpPr>
        <p:spPr bwMode="auto">
          <a:xfrm>
            <a:off x="4204858" y="2059710"/>
            <a:ext cx="673100" cy="203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/>
          <p:nvPr/>
        </p:nvCxnSpPr>
        <p:spPr bwMode="auto">
          <a:xfrm>
            <a:off x="4179458" y="2047010"/>
            <a:ext cx="698500" cy="5715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flipV="1">
            <a:off x="4179458" y="3012210"/>
            <a:ext cx="673100" cy="152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>
            <a:off x="4166758" y="3164610"/>
            <a:ext cx="698500" cy="1143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 flipV="1">
            <a:off x="4179458" y="4587010"/>
            <a:ext cx="711200" cy="584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/>
          <p:cNvCxnSpPr/>
          <p:nvPr/>
        </p:nvCxnSpPr>
        <p:spPr bwMode="auto">
          <a:xfrm flipV="1">
            <a:off x="4166758" y="4752110"/>
            <a:ext cx="71120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/>
          <p:nvPr/>
        </p:nvCxnSpPr>
        <p:spPr bwMode="auto">
          <a:xfrm flipV="1">
            <a:off x="4141358" y="4904510"/>
            <a:ext cx="723900" cy="292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/>
          <p:cNvCxnSpPr/>
          <p:nvPr/>
        </p:nvCxnSpPr>
        <p:spPr bwMode="auto">
          <a:xfrm flipV="1">
            <a:off x="4179458" y="5069610"/>
            <a:ext cx="685800" cy="355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4192158" y="5425210"/>
            <a:ext cx="673100" cy="76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4204858" y="5425210"/>
            <a:ext cx="647700" cy="25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>
            <a:off x="4179458" y="5425210"/>
            <a:ext cx="673100" cy="393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/>
          <p:cNvCxnSpPr/>
          <p:nvPr/>
        </p:nvCxnSpPr>
        <p:spPr bwMode="auto">
          <a:xfrm>
            <a:off x="4166758" y="5437910"/>
            <a:ext cx="698500" cy="52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Arrow Connector 127"/>
          <p:cNvCxnSpPr/>
          <p:nvPr/>
        </p:nvCxnSpPr>
        <p:spPr bwMode="auto">
          <a:xfrm rot="5400000" flipH="1" flipV="1">
            <a:off x="3165193" y="3285260"/>
            <a:ext cx="35179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0" name="Straight Arrow Connector 129"/>
          <p:cNvCxnSpPr/>
          <p:nvPr/>
        </p:nvCxnSpPr>
        <p:spPr bwMode="auto">
          <a:xfrm rot="5400000">
            <a:off x="3273143" y="3280065"/>
            <a:ext cx="35306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131" name="TextBox 130"/>
          <p:cNvSpPr txBox="1"/>
          <p:nvPr/>
        </p:nvSpPr>
        <p:spPr>
          <a:xfrm rot="16200000">
            <a:off x="3896615" y="3744176"/>
            <a:ext cx="13393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/>
              <a:t>Fluorescence</a:t>
            </a:r>
          </a:p>
          <a:p>
            <a:pPr algn="ctr"/>
            <a:r>
              <a:rPr lang="en-US" sz="1500" dirty="0" smtClean="0"/>
              <a:t>Cooling</a:t>
            </a:r>
            <a:endParaRPr lang="en-US" sz="1500" dirty="0"/>
          </a:p>
        </p:txBody>
      </p:sp>
      <p:sp>
        <p:nvSpPr>
          <p:cNvPr id="132" name="TextBox 131"/>
          <p:cNvSpPr txBox="1"/>
          <p:nvPr/>
        </p:nvSpPr>
        <p:spPr>
          <a:xfrm>
            <a:off x="2153230" y="928256"/>
            <a:ext cx="2114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aseline="30000" dirty="0" smtClean="0"/>
              <a:t>9</a:t>
            </a:r>
            <a:r>
              <a:rPr lang="en-US" sz="2800" dirty="0" smtClean="0"/>
              <a:t>Be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at 4.5T</a:t>
            </a:r>
            <a:endParaRPr lang="en-US" sz="28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636821" y="4906820"/>
            <a:ext cx="559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F=1</a:t>
            </a:r>
            <a:endParaRPr lang="en-US" sz="1400" i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3616041" y="5382495"/>
            <a:ext cx="559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F=2</a:t>
            </a:r>
            <a:endParaRPr lang="en-US" sz="1400" i="1" dirty="0"/>
          </a:p>
        </p:txBody>
      </p:sp>
      <p:pic>
        <p:nvPicPr>
          <p:cNvPr id="135" name="Picture 134" descr="latex-image-1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456" y="1445795"/>
            <a:ext cx="704273" cy="147046"/>
          </a:xfrm>
          <a:prstGeom prst="rect">
            <a:avLst/>
          </a:prstGeom>
        </p:spPr>
      </p:pic>
      <p:pic>
        <p:nvPicPr>
          <p:cNvPr id="136" name="Picture 135" descr="latex-image-1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2911" y="1813269"/>
            <a:ext cx="715818" cy="149457"/>
          </a:xfrm>
          <a:prstGeom prst="rect">
            <a:avLst/>
          </a:prstGeom>
        </p:spPr>
      </p:pic>
      <p:pic>
        <p:nvPicPr>
          <p:cNvPr id="137" name="Picture 136" descr="latex-image-1.pn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274" y="2161538"/>
            <a:ext cx="762000" cy="159099"/>
          </a:xfrm>
          <a:prstGeom prst="rect">
            <a:avLst/>
          </a:prstGeom>
        </p:spPr>
      </p:pic>
      <p:pic>
        <p:nvPicPr>
          <p:cNvPr id="138" name="Picture 137" descr="latex-image-1.pn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819" y="2531865"/>
            <a:ext cx="738910" cy="154278"/>
          </a:xfrm>
          <a:prstGeom prst="rect">
            <a:avLst/>
          </a:prstGeom>
        </p:spPr>
      </p:pic>
      <p:pic>
        <p:nvPicPr>
          <p:cNvPr id="139" name="Picture 138" descr="latex-image-1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5466" y="4906825"/>
            <a:ext cx="856548" cy="160339"/>
          </a:xfrm>
          <a:prstGeom prst="rect">
            <a:avLst/>
          </a:prstGeom>
        </p:spPr>
      </p:pic>
      <p:pic>
        <p:nvPicPr>
          <p:cNvPr id="140" name="Picture 139" descr="latex-image-1.pn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453" y="5521902"/>
            <a:ext cx="838780" cy="157013"/>
          </a:xfrm>
          <a:prstGeom prst="rect">
            <a:avLst/>
          </a:prstGeom>
        </p:spPr>
      </p:pic>
      <p:pic>
        <p:nvPicPr>
          <p:cNvPr id="141" name="Picture 140" descr="latex-image-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6200000">
            <a:off x="5731952" y="3729185"/>
            <a:ext cx="1417720" cy="205798"/>
          </a:xfrm>
          <a:prstGeom prst="rect">
            <a:avLst/>
          </a:prstGeom>
        </p:spPr>
      </p:pic>
      <p:pic>
        <p:nvPicPr>
          <p:cNvPr id="71" name="Picture 70" descr="latex-image-1.png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759" y="2528455"/>
            <a:ext cx="1242009" cy="163945"/>
          </a:xfrm>
          <a:prstGeom prst="rect">
            <a:avLst/>
          </a:prstGeom>
        </p:spPr>
      </p:pic>
      <p:cxnSp>
        <p:nvCxnSpPr>
          <p:cNvPr id="72" name="Straight Arrow Connector 71"/>
          <p:cNvCxnSpPr/>
          <p:nvPr/>
        </p:nvCxnSpPr>
        <p:spPr>
          <a:xfrm rot="5400000" flipH="1" flipV="1">
            <a:off x="3587049" y="3674691"/>
            <a:ext cx="3581400" cy="1502"/>
          </a:xfrm>
          <a:prstGeom prst="straightConnector1">
            <a:avLst/>
          </a:prstGeom>
          <a:ln w="2222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614" name="Rectangle 22"/>
          <p:cNvSpPr>
            <a:spLocks noChangeArrowheads="1"/>
          </p:cNvSpPr>
          <p:nvPr/>
        </p:nvSpPr>
        <p:spPr bwMode="auto">
          <a:xfrm>
            <a:off x="4838703" y="4966855"/>
            <a:ext cx="1122363" cy="646113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i="1" dirty="0" smtClean="0">
                <a:solidFill>
                  <a:srgbClr val="800000"/>
                </a:solidFill>
              </a:rPr>
              <a:t>124 GHz</a:t>
            </a:r>
            <a:endParaRPr lang="en-US" i="1" dirty="0">
              <a:solidFill>
                <a:srgbClr val="80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 rot="16200000">
            <a:off x="5001752" y="3815719"/>
            <a:ext cx="91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err="1" smtClean="0"/>
              <a:t>Repump</a:t>
            </a:r>
            <a:endParaRPr lang="en-US" sz="1500" dirty="0" smtClean="0"/>
          </a:p>
        </p:txBody>
      </p:sp>
    </p:spTree>
    <p:extLst>
      <p:ext uri="{BB962C8B-B14F-4D97-AF65-F5344CB8AC3E}">
        <p14:creationId xmlns:p14="http://schemas.microsoft.com/office/powerpoint/2010/main" val="136469806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13" grpId="0" animBg="1"/>
      <p:bldP spid="2386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9144000" cy="762000"/>
          </a:xfrm>
        </p:spPr>
        <p:txBody>
          <a:bodyPr/>
          <a:lstStyle/>
          <a:p>
            <a:r>
              <a:rPr lang="en-US"/>
              <a:t>Hi-Fi </a:t>
            </a:r>
            <a:r>
              <a:rPr lang="en-US">
                <a:latin typeface="Symbol" pitchFamily="-107" charset="2"/>
              </a:rPr>
              <a:t></a:t>
            </a:r>
            <a:r>
              <a:rPr lang="en-US"/>
              <a:t>Wave (124 GHz) Coherent Control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0" y="6527800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MJB </a:t>
            </a:r>
            <a:r>
              <a:rPr lang="en-US" sz="1400" i="1" dirty="0" smtClean="0">
                <a:solidFill>
                  <a:srgbClr val="FFFFFF"/>
                </a:solidFill>
              </a:rPr>
              <a:t>et </a:t>
            </a:r>
            <a:r>
              <a:rPr lang="en-US" sz="1400" i="1" dirty="0">
                <a:solidFill>
                  <a:srgbClr val="FFFFFF"/>
                </a:solidFill>
              </a:rPr>
              <a:t>al</a:t>
            </a:r>
            <a:r>
              <a:rPr lang="en-US" sz="1400" dirty="0">
                <a:solidFill>
                  <a:srgbClr val="FFFFFF"/>
                </a:solidFill>
              </a:rPr>
              <a:t>,. </a:t>
            </a:r>
            <a:r>
              <a:rPr lang="en-US" sz="1400" i="1" dirty="0">
                <a:solidFill>
                  <a:srgbClr val="FFFFFF"/>
                </a:solidFill>
              </a:rPr>
              <a:t>Nature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b="1" dirty="0">
                <a:solidFill>
                  <a:srgbClr val="FFFFFF"/>
                </a:solidFill>
              </a:rPr>
              <a:t>458</a:t>
            </a:r>
            <a:r>
              <a:rPr lang="en-US" sz="1400" dirty="0">
                <a:solidFill>
                  <a:srgbClr val="FFFFFF"/>
                </a:solidFill>
              </a:rPr>
              <a:t>, 996 (2009).</a:t>
            </a:r>
            <a:r>
              <a:rPr lang="en-US" sz="1400" dirty="0" smtClean="0">
                <a:solidFill>
                  <a:srgbClr val="FFFFFF"/>
                </a:solidFill>
              </a:rPr>
              <a:t> MJB </a:t>
            </a:r>
            <a:r>
              <a:rPr lang="en-US" sz="1400" i="1" dirty="0" smtClean="0">
                <a:solidFill>
                  <a:srgbClr val="FFFFFF"/>
                </a:solidFill>
              </a:rPr>
              <a:t>et </a:t>
            </a:r>
            <a:r>
              <a:rPr lang="en-US" sz="1400" i="1" dirty="0">
                <a:solidFill>
                  <a:srgbClr val="FFFFFF"/>
                </a:solidFill>
              </a:rPr>
              <a:t>al</a:t>
            </a:r>
            <a:r>
              <a:rPr lang="en-US" sz="1400" dirty="0">
                <a:solidFill>
                  <a:srgbClr val="FFFFFF"/>
                </a:solidFill>
              </a:rPr>
              <a:t>., </a:t>
            </a:r>
            <a:r>
              <a:rPr lang="en-US" sz="1400" i="1" dirty="0">
                <a:solidFill>
                  <a:srgbClr val="FFFFFF"/>
                </a:solidFill>
              </a:rPr>
              <a:t>Quant. Info. Comp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b="1" dirty="0">
                <a:solidFill>
                  <a:srgbClr val="FFFFFF"/>
                </a:solidFill>
              </a:rPr>
              <a:t>9</a:t>
            </a:r>
            <a:r>
              <a:rPr lang="en-US" sz="1400" dirty="0">
                <a:solidFill>
                  <a:srgbClr val="FFFFFF"/>
                </a:solidFill>
              </a:rPr>
              <a:t>, 920 (2009).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20675" y="765175"/>
            <a:ext cx="8823325" cy="5584825"/>
            <a:chOff x="202" y="482"/>
            <a:chExt cx="5558" cy="3518"/>
          </a:xfrm>
        </p:grpSpPr>
        <p:sp>
          <p:nvSpPr>
            <p:cNvPr id="248834" name="Rectangle 2"/>
            <p:cNvSpPr>
              <a:spLocks noChangeArrowheads="1"/>
            </p:cNvSpPr>
            <p:nvPr/>
          </p:nvSpPr>
          <p:spPr bwMode="auto">
            <a:xfrm>
              <a:off x="202" y="562"/>
              <a:ext cx="5360" cy="3429"/>
            </a:xfrm>
            <a:prstGeom prst="rect">
              <a:avLst/>
            </a:prstGeom>
            <a:gradFill rotWithShape="0">
              <a:gsLst>
                <a:gs pos="0">
                  <a:srgbClr val="8484C9"/>
                </a:gs>
                <a:gs pos="100000">
                  <a:srgbClr val="8484C9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blurRad="63500" dist="126999" dir="2700000" algn="ctr" rotWithShape="0">
                <a:schemeClr val="tx1">
                  <a:alpha val="89999"/>
                </a:scheme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48837" name="Picture 5" descr="Rabi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5" y="651"/>
              <a:ext cx="3302" cy="1638"/>
            </a:xfrm>
            <a:prstGeom prst="rect">
              <a:avLst/>
            </a:prstGeom>
            <a:noFill/>
            <a:effectLst>
              <a:outerShdw blurRad="317500" dist="38099" dir="2700000" algn="ctr" rotWithShape="0">
                <a:schemeClr val="accent2">
                  <a:alpha val="39999"/>
                </a:schemeClr>
              </a:outerShdw>
            </a:effectLst>
          </p:spPr>
        </p:pic>
        <p:pic>
          <p:nvPicPr>
            <p:cNvPr id="248838" name="Picture 6" descr="latex-image-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5400000">
              <a:off x="-58" y="2066"/>
              <a:ext cx="884" cy="153"/>
            </a:xfrm>
            <a:prstGeom prst="rect">
              <a:avLst/>
            </a:prstGeom>
            <a:noFill/>
          </p:spPr>
        </p:pic>
        <p:sp>
          <p:nvSpPr>
            <p:cNvPr id="248840" name="Text Box 8"/>
            <p:cNvSpPr txBox="1">
              <a:spLocks noChangeArrowheads="1"/>
            </p:cNvSpPr>
            <p:nvPr/>
          </p:nvSpPr>
          <p:spPr bwMode="auto">
            <a:xfrm rot="-5400000">
              <a:off x="3022" y="1301"/>
              <a:ext cx="1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Rabi Oscillations</a:t>
              </a:r>
            </a:p>
          </p:txBody>
        </p:sp>
        <p:pic>
          <p:nvPicPr>
            <p:cNvPr id="248843" name="Picture 11" descr="DrivenRabi_transparent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9" y="482"/>
              <a:ext cx="2111" cy="1865"/>
            </a:xfrm>
            <a:prstGeom prst="rect">
              <a:avLst/>
            </a:prstGeom>
            <a:noFill/>
            <a:effectLst>
              <a:outerShdw blurRad="317500" dist="38099" dir="2700000" algn="ctr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48848" name="Freeform 16"/>
            <p:cNvSpPr>
              <a:spLocks/>
            </p:cNvSpPr>
            <p:nvPr/>
          </p:nvSpPr>
          <p:spPr bwMode="auto">
            <a:xfrm>
              <a:off x="3616" y="616"/>
              <a:ext cx="672" cy="200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240" y="88"/>
                </a:cxn>
                <a:cxn ang="0">
                  <a:pos x="240" y="0"/>
                </a:cxn>
                <a:cxn ang="0">
                  <a:pos x="432" y="0"/>
                </a:cxn>
                <a:cxn ang="0">
                  <a:pos x="432" y="88"/>
                </a:cxn>
                <a:cxn ang="0">
                  <a:pos x="672" y="88"/>
                </a:cxn>
              </a:cxnLst>
              <a:rect l="0" t="0" r="r" b="b"/>
              <a:pathLst>
                <a:path w="672" h="88">
                  <a:moveTo>
                    <a:pt x="0" y="88"/>
                  </a:moveTo>
                  <a:lnTo>
                    <a:pt x="240" y="88"/>
                  </a:lnTo>
                  <a:lnTo>
                    <a:pt x="240" y="0"/>
                  </a:lnTo>
                  <a:lnTo>
                    <a:pt x="432" y="0"/>
                  </a:lnTo>
                  <a:lnTo>
                    <a:pt x="432" y="88"/>
                  </a:lnTo>
                  <a:lnTo>
                    <a:pt x="672" y="88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419" y="2119"/>
              <a:ext cx="5190" cy="1881"/>
              <a:chOff x="419" y="2119"/>
              <a:chExt cx="5190" cy="1881"/>
            </a:xfrm>
          </p:grpSpPr>
          <p:pic>
            <p:nvPicPr>
              <p:cNvPr id="248836" name="Picture 4" descr="Ramsey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9" y="2302"/>
                <a:ext cx="3304" cy="1639"/>
              </a:xfrm>
              <a:prstGeom prst="rect">
                <a:avLst/>
              </a:prstGeom>
              <a:noFill/>
              <a:effectLst>
                <a:outerShdw blurRad="317500" dist="38099" dir="2700000" algn="ctr" rotWithShape="0">
                  <a:schemeClr val="accent2">
                    <a:alpha val="39999"/>
                  </a:schemeClr>
                </a:outerShdw>
              </a:effectLst>
            </p:spPr>
          </p:pic>
          <p:sp>
            <p:nvSpPr>
              <p:cNvPr id="248839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2947" y="2962"/>
                <a:ext cx="1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/>
                  <a:t>Larmor Precession</a:t>
                </a:r>
              </a:p>
            </p:txBody>
          </p:sp>
          <p:pic>
            <p:nvPicPr>
              <p:cNvPr id="248841" name="Picture 9" descr="latex-image-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31" y="3578"/>
                <a:ext cx="897" cy="125"/>
              </a:xfrm>
              <a:prstGeom prst="rect">
                <a:avLst/>
              </a:prstGeom>
              <a:noFill/>
            </p:spPr>
          </p:pic>
          <p:pic>
            <p:nvPicPr>
              <p:cNvPr id="248842" name="Picture 10" descr="latex-image-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203" y="3575"/>
                <a:ext cx="833" cy="128"/>
              </a:xfrm>
              <a:prstGeom prst="rect">
                <a:avLst/>
              </a:prstGeom>
              <a:noFill/>
            </p:spPr>
          </p:pic>
          <p:pic>
            <p:nvPicPr>
              <p:cNvPr id="248844" name="Picture 12" descr="Larmor_transparent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3678" y="2119"/>
                <a:ext cx="1931" cy="1881"/>
              </a:xfrm>
              <a:prstGeom prst="rect">
                <a:avLst/>
              </a:prstGeom>
              <a:noFill/>
              <a:effectLst>
                <a:outerShdw blurRad="320040" dist="38099" dir="2700000" algn="ctr" rotWithShape="0">
                  <a:srgbClr val="000000">
                    <a:alpha val="50000"/>
                  </a:srgbClr>
                </a:outerShdw>
              </a:effectLst>
            </p:spPr>
          </p:pic>
          <p:sp>
            <p:nvSpPr>
              <p:cNvPr id="248849" name="Freeform 17"/>
              <p:cNvSpPr>
                <a:spLocks/>
              </p:cNvSpPr>
              <p:nvPr/>
            </p:nvSpPr>
            <p:spPr bwMode="auto">
              <a:xfrm>
                <a:off x="3648" y="2216"/>
                <a:ext cx="344" cy="2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240" y="88"/>
                  </a:cxn>
                  <a:cxn ang="0">
                    <a:pos x="240" y="0"/>
                  </a:cxn>
                  <a:cxn ang="0">
                    <a:pos x="432" y="0"/>
                  </a:cxn>
                  <a:cxn ang="0">
                    <a:pos x="432" y="88"/>
                  </a:cxn>
                  <a:cxn ang="0">
                    <a:pos x="672" y="88"/>
                  </a:cxn>
                </a:cxnLst>
                <a:rect l="0" t="0" r="r" b="b"/>
                <a:pathLst>
                  <a:path w="672" h="88">
                    <a:moveTo>
                      <a:pt x="0" y="88"/>
                    </a:moveTo>
                    <a:lnTo>
                      <a:pt x="240" y="88"/>
                    </a:lnTo>
                    <a:lnTo>
                      <a:pt x="240" y="0"/>
                    </a:lnTo>
                    <a:lnTo>
                      <a:pt x="432" y="0"/>
                    </a:lnTo>
                    <a:lnTo>
                      <a:pt x="432" y="88"/>
                    </a:lnTo>
                    <a:lnTo>
                      <a:pt x="672" y="88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851" name="Freeform 19"/>
              <p:cNvSpPr>
                <a:spLocks/>
              </p:cNvSpPr>
              <p:nvPr/>
            </p:nvSpPr>
            <p:spPr bwMode="auto">
              <a:xfrm>
                <a:off x="3992" y="2216"/>
                <a:ext cx="344" cy="2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240" y="88"/>
                  </a:cxn>
                  <a:cxn ang="0">
                    <a:pos x="240" y="0"/>
                  </a:cxn>
                  <a:cxn ang="0">
                    <a:pos x="432" y="0"/>
                  </a:cxn>
                  <a:cxn ang="0">
                    <a:pos x="432" y="88"/>
                  </a:cxn>
                  <a:cxn ang="0">
                    <a:pos x="672" y="88"/>
                  </a:cxn>
                </a:cxnLst>
                <a:rect l="0" t="0" r="r" b="b"/>
                <a:pathLst>
                  <a:path w="672" h="88">
                    <a:moveTo>
                      <a:pt x="0" y="88"/>
                    </a:moveTo>
                    <a:lnTo>
                      <a:pt x="240" y="88"/>
                    </a:lnTo>
                    <a:lnTo>
                      <a:pt x="240" y="0"/>
                    </a:lnTo>
                    <a:lnTo>
                      <a:pt x="432" y="0"/>
                    </a:lnTo>
                    <a:lnTo>
                      <a:pt x="432" y="88"/>
                    </a:lnTo>
                    <a:lnTo>
                      <a:pt x="672" y="88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48855" name="Picture 23" descr="latex-image-1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0" y="2230"/>
                <a:ext cx="83" cy="228"/>
              </a:xfrm>
              <a:prstGeom prst="rect">
                <a:avLst/>
              </a:prstGeom>
              <a:noFill/>
            </p:spPr>
          </p:pic>
          <p:pic>
            <p:nvPicPr>
              <p:cNvPr id="248856" name="Picture 24" descr="latex-image-1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6" y="2230"/>
                <a:ext cx="83" cy="228"/>
              </a:xfrm>
              <a:prstGeom prst="rect">
                <a:avLst/>
              </a:prstGeom>
              <a:noFill/>
            </p:spPr>
          </p:pic>
        </p:grpSp>
        <p:sp>
          <p:nvSpPr>
            <p:cNvPr id="248864" name="Line 32"/>
            <p:cNvSpPr>
              <a:spLocks noChangeShapeType="1"/>
            </p:cNvSpPr>
            <p:nvPr/>
          </p:nvSpPr>
          <p:spPr bwMode="auto">
            <a:xfrm>
              <a:off x="4664" y="1408"/>
              <a:ext cx="800" cy="0"/>
            </a:xfrm>
            <a:prstGeom prst="line">
              <a:avLst/>
            </a:prstGeom>
            <a:noFill/>
            <a:ln w="88900">
              <a:solidFill>
                <a:srgbClr val="0000E6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48865" name="Picture 33" descr="latex-image-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828" y="1223"/>
              <a:ext cx="343" cy="169"/>
            </a:xfrm>
            <a:prstGeom prst="rect">
              <a:avLst/>
            </a:prstGeom>
            <a:noFill/>
          </p:spPr>
        </p:pic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365929" y="3060700"/>
            <a:ext cx="4828944" cy="107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prstTxWarp prst="textNoShape">
              <a:avLst/>
            </a:prstTxWarp>
            <a:spAutoFit/>
          </a:bodyPr>
          <a:lstStyle/>
          <a:p>
            <a:pPr algn="ctr" defTabSz="914608"/>
            <a:r>
              <a:rPr lang="en-US" sz="3200" dirty="0">
                <a:solidFill>
                  <a:srgbClr val="FFFFFF"/>
                </a:solidFill>
              </a:rPr>
              <a:t>Average Error: 8 ± 1</a:t>
            </a:r>
            <a:r>
              <a:rPr lang="en-US" sz="3200" dirty="0">
                <a:solidFill>
                  <a:srgbClr val="FFFFFF"/>
                </a:solidFill>
                <a:sym typeface="Symbol" pitchFamily="-107" charset="2"/>
              </a:rPr>
              <a:t>10</a:t>
            </a:r>
            <a:r>
              <a:rPr lang="en-US" sz="3200" baseline="30000" dirty="0">
                <a:solidFill>
                  <a:srgbClr val="FFFFFF"/>
                </a:solidFill>
                <a:sym typeface="Symbol" pitchFamily="-107" charset="2"/>
              </a:rPr>
              <a:t>-4</a:t>
            </a:r>
          </a:p>
          <a:p>
            <a:pPr algn="ctr" defTabSz="914608"/>
            <a:r>
              <a:rPr lang="en-US" sz="3200" dirty="0">
                <a:solidFill>
                  <a:srgbClr val="FFFFFF"/>
                </a:solidFill>
                <a:sym typeface="Symbol" pitchFamily="-107" charset="2"/>
              </a:rPr>
              <a:t>(99.92% Fidelity/Gate)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8945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Motional bus for coupling spins</a:t>
            </a:r>
            <a:endParaRPr lang="en-US" dirty="0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4004108" y="1618240"/>
            <a:ext cx="4559300" cy="3379787"/>
            <a:chOff x="2707" y="591"/>
            <a:chExt cx="2872" cy="2129"/>
          </a:xfrm>
        </p:grpSpPr>
        <p:pic>
          <p:nvPicPr>
            <p:cNvPr id="217092" name="Picture 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" y="850"/>
              <a:ext cx="2872" cy="1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63500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217095" name="Text Box 7"/>
            <p:cNvSpPr txBox="1">
              <a:spLocks noChangeArrowheads="1"/>
            </p:cNvSpPr>
            <p:nvPr/>
          </p:nvSpPr>
          <p:spPr bwMode="auto">
            <a:xfrm>
              <a:off x="3174" y="2489"/>
              <a:ext cx="20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State-dependent ac stark shift</a:t>
              </a:r>
            </a:p>
          </p:txBody>
        </p:sp>
        <p:sp>
          <p:nvSpPr>
            <p:cNvPr id="217106" name="Text Box 18"/>
            <p:cNvSpPr txBox="1">
              <a:spLocks noChangeArrowheads="1"/>
            </p:cNvSpPr>
            <p:nvPr/>
          </p:nvSpPr>
          <p:spPr bwMode="auto">
            <a:xfrm>
              <a:off x="3086" y="591"/>
              <a:ext cx="214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200" i="1">
                  <a:solidFill>
                    <a:schemeClr val="bg1"/>
                  </a:solidFill>
                </a:rPr>
                <a:t>Spatially varying light field</a:t>
              </a:r>
            </a:p>
          </p:txBody>
        </p:sp>
      </p:grpSp>
      <p:sp>
        <p:nvSpPr>
          <p:cNvPr id="217116" name="Text Box 28"/>
          <p:cNvSpPr txBox="1">
            <a:spLocks noChangeArrowheads="1"/>
          </p:cNvSpPr>
          <p:nvPr/>
        </p:nvSpPr>
        <p:spPr bwMode="auto">
          <a:xfrm>
            <a:off x="0" y="6408738"/>
            <a:ext cx="4711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FFFFFF"/>
                </a:solidFill>
              </a:rPr>
              <a:t>Nature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b="1" dirty="0">
                <a:solidFill>
                  <a:srgbClr val="FFFFFF"/>
                </a:solidFill>
              </a:rPr>
              <a:t>422</a:t>
            </a:r>
            <a:r>
              <a:rPr lang="en-US" sz="1600" dirty="0">
                <a:solidFill>
                  <a:srgbClr val="FFFFFF"/>
                </a:solidFill>
              </a:rPr>
              <a:t>, 412 (2003).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1600" i="1" dirty="0">
                <a:solidFill>
                  <a:srgbClr val="FFFFFF"/>
                </a:solidFill>
              </a:rPr>
              <a:t>Nature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b="1" dirty="0">
                <a:solidFill>
                  <a:srgbClr val="FFFFFF"/>
                </a:solidFill>
              </a:rPr>
              <a:t>438</a:t>
            </a:r>
            <a:r>
              <a:rPr lang="en-US" sz="1600" dirty="0">
                <a:solidFill>
                  <a:srgbClr val="FFFFFF"/>
                </a:solidFill>
              </a:rPr>
              <a:t>, 639 (2005).</a:t>
            </a:r>
            <a:r>
              <a:rPr lang="en-US" dirty="0">
                <a:solidFill>
                  <a:srgbClr val="FFFFFF"/>
                </a:solidFill>
              </a:rPr>
              <a:t>  </a:t>
            </a:r>
          </a:p>
        </p:txBody>
      </p:sp>
      <p:pic>
        <p:nvPicPr>
          <p:cNvPr id="19" name="Picture 18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691" y="5036081"/>
            <a:ext cx="2012098" cy="979101"/>
          </a:xfrm>
          <a:prstGeom prst="rect">
            <a:avLst/>
          </a:prstGeom>
        </p:spPr>
      </p:pic>
      <p:sp>
        <p:nvSpPr>
          <p:cNvPr id="23" name="Freeform 19"/>
          <p:cNvSpPr>
            <a:spLocks/>
          </p:cNvSpPr>
          <p:nvPr/>
        </p:nvSpPr>
        <p:spPr bwMode="auto">
          <a:xfrm>
            <a:off x="583045" y="2026227"/>
            <a:ext cx="2590800" cy="2417763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720" y="1328"/>
              </a:cxn>
              <a:cxn ang="0">
                <a:pos x="1392" y="0"/>
              </a:cxn>
            </a:cxnLst>
            <a:rect l="0" t="0" r="r" b="b"/>
            <a:pathLst>
              <a:path w="1392" h="1331">
                <a:moveTo>
                  <a:pt x="0" y="16"/>
                </a:moveTo>
                <a:cubicBezTo>
                  <a:pt x="244" y="673"/>
                  <a:pt x="488" y="1331"/>
                  <a:pt x="720" y="1328"/>
                </a:cubicBezTo>
                <a:cubicBezTo>
                  <a:pt x="952" y="1325"/>
                  <a:pt x="1172" y="662"/>
                  <a:pt x="1392" y="0"/>
                </a:cubicBezTo>
              </a:path>
            </a:pathLst>
          </a:custGeom>
          <a:noFill/>
          <a:ln w="127000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668770" y="4529715"/>
            <a:ext cx="2471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Harmonic confinement</a:t>
            </a: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1395845" y="3791527"/>
            <a:ext cx="1092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1052945" y="3131127"/>
            <a:ext cx="17145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1294245" y="2927927"/>
            <a:ext cx="419100" cy="393700"/>
          </a:xfrm>
          <a:prstGeom prst="ellipse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5"/>
          <p:cNvSpPr>
            <a:spLocks noChangeArrowheads="1"/>
          </p:cNvSpPr>
          <p:nvPr/>
        </p:nvSpPr>
        <p:spPr bwMode="auto">
          <a:xfrm>
            <a:off x="2068945" y="2927927"/>
            <a:ext cx="419100" cy="393700"/>
          </a:xfrm>
          <a:prstGeom prst="ellipse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4253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8610600" cy="762000"/>
          </a:xfrm>
        </p:spPr>
        <p:txBody>
          <a:bodyPr/>
          <a:lstStyle/>
          <a:p>
            <a:r>
              <a:rPr lang="en-US" dirty="0" smtClean="0"/>
              <a:t>Transverse COM</a:t>
            </a:r>
            <a:r>
              <a:rPr lang="en-US" dirty="0"/>
              <a:t>-</a:t>
            </a:r>
            <a:r>
              <a:rPr lang="en-US" dirty="0" smtClean="0"/>
              <a:t>Mode</a:t>
            </a:r>
            <a:endParaRPr lang="en-US" dirty="0"/>
          </a:p>
        </p:txBody>
      </p:sp>
      <p:grpSp>
        <p:nvGrpSpPr>
          <p:cNvPr id="9" name="Group 44"/>
          <p:cNvGrpSpPr>
            <a:grpSpLocks/>
          </p:cNvGrpSpPr>
          <p:nvPr/>
        </p:nvGrpSpPr>
        <p:grpSpPr bwMode="auto">
          <a:xfrm>
            <a:off x="1633393" y="886678"/>
            <a:ext cx="5132243" cy="2449957"/>
            <a:chOff x="1298" y="624"/>
            <a:chExt cx="2891" cy="1424"/>
          </a:xfrm>
        </p:grpSpPr>
        <p:pic>
          <p:nvPicPr>
            <p:cNvPr id="10" name="Picture 5" descr="IonPlaneharmonic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38"/>
            <a:stretch>
              <a:fillRect/>
            </a:stretch>
          </p:blipFill>
          <p:spPr bwMode="auto">
            <a:xfrm>
              <a:off x="1642" y="790"/>
              <a:ext cx="2547" cy="1189"/>
            </a:xfrm>
            <a:prstGeom prst="rect">
              <a:avLst/>
            </a:prstGeom>
            <a:noFill/>
            <a:effectLst>
              <a:outerShdw blurRad="63500" dist="63500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V="1">
              <a:off x="1533" y="624"/>
              <a:ext cx="0" cy="1424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 rot="-5400000">
              <a:off x="1052" y="1168"/>
              <a:ext cx="7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Trap Axis</a:t>
              </a:r>
            </a:p>
          </p:txBody>
        </p:sp>
      </p:grpSp>
      <p:pic>
        <p:nvPicPr>
          <p:cNvPr id="14" name="Picture 6" descr="Figure2OPXzoom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4334" y="3890819"/>
            <a:ext cx="5045301" cy="2571362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0" y="6556375"/>
            <a:ext cx="71505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MJB </a:t>
            </a:r>
            <a:r>
              <a:rPr lang="en-US" sz="1400" i="1" dirty="0" smtClean="0">
                <a:solidFill>
                  <a:srgbClr val="FFFFFF"/>
                </a:solidFill>
              </a:rPr>
              <a:t>et </a:t>
            </a:r>
            <a:r>
              <a:rPr lang="en-US" sz="1400" i="1" dirty="0">
                <a:solidFill>
                  <a:srgbClr val="FFFFFF"/>
                </a:solidFill>
              </a:rPr>
              <a:t>al</a:t>
            </a:r>
            <a:r>
              <a:rPr lang="en-US" sz="1400" dirty="0">
                <a:solidFill>
                  <a:srgbClr val="FFFFFF"/>
                </a:solidFill>
              </a:rPr>
              <a:t>.,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i="1" dirty="0" smtClean="0">
                <a:solidFill>
                  <a:srgbClr val="FFFFFF"/>
                </a:solidFill>
              </a:rPr>
              <a:t>Nature Nanotechnology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b="1" dirty="0" smtClean="0">
                <a:solidFill>
                  <a:srgbClr val="FFFFFF"/>
                </a:solidFill>
              </a:rPr>
              <a:t>9</a:t>
            </a:r>
            <a:r>
              <a:rPr lang="en-US" sz="1400" dirty="0" smtClean="0">
                <a:solidFill>
                  <a:srgbClr val="FFFFFF"/>
                </a:solidFill>
              </a:rPr>
              <a:t>, 646 (2010); </a:t>
            </a:r>
            <a:r>
              <a:rPr lang="en-US" sz="1400" dirty="0">
                <a:solidFill>
                  <a:srgbClr val="FFFFFF"/>
                </a:solidFill>
              </a:rPr>
              <a:t>MJB </a:t>
            </a:r>
            <a:r>
              <a:rPr lang="en-US" sz="1400" i="1" dirty="0">
                <a:solidFill>
                  <a:srgbClr val="FFFFFF"/>
                </a:solidFill>
              </a:rPr>
              <a:t>et al</a:t>
            </a:r>
            <a:r>
              <a:rPr lang="en-US" sz="1400" dirty="0">
                <a:solidFill>
                  <a:srgbClr val="FFFFFF"/>
                </a:solidFill>
              </a:rPr>
              <a:t>., </a:t>
            </a:r>
            <a:r>
              <a:rPr lang="en-US" sz="1400" i="1" dirty="0">
                <a:solidFill>
                  <a:srgbClr val="FFFFFF"/>
                </a:solidFill>
              </a:rPr>
              <a:t>Op. Ex. </a:t>
            </a:r>
            <a:r>
              <a:rPr lang="en-US" sz="1400" b="1" dirty="0">
                <a:solidFill>
                  <a:srgbClr val="FFFFFF"/>
                </a:solidFill>
              </a:rPr>
              <a:t>19, </a:t>
            </a:r>
            <a:r>
              <a:rPr lang="en-US" sz="1400" dirty="0">
                <a:solidFill>
                  <a:srgbClr val="FFFFFF"/>
                </a:solidFill>
              </a:rPr>
              <a:t>10304 (2011</a:t>
            </a:r>
            <a:r>
              <a:rPr lang="en-US" sz="1400" dirty="0" smtClean="0">
                <a:solidFill>
                  <a:srgbClr val="FFFFFF"/>
                </a:solidFill>
              </a:rPr>
              <a:t>) 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2910" y="3452091"/>
            <a:ext cx="7029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Phase-coherent Doppler </a:t>
            </a:r>
            <a:r>
              <a:rPr lang="en-US" sz="2400" i="1" dirty="0" err="1" smtClean="0">
                <a:solidFill>
                  <a:srgbClr val="FFFFFF"/>
                </a:solidFill>
              </a:rPr>
              <a:t>velocimetry</a:t>
            </a:r>
            <a:r>
              <a:rPr lang="en-US" sz="2400" i="1" dirty="0" smtClean="0">
                <a:solidFill>
                  <a:srgbClr val="FFFFFF"/>
                </a:solidFill>
              </a:rPr>
              <a:t> via RF tickle </a:t>
            </a:r>
            <a:endParaRPr lang="en-US" sz="24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054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138113"/>
            <a:ext cx="9144001" cy="762000"/>
          </a:xfrm>
        </p:spPr>
        <p:txBody>
          <a:bodyPr/>
          <a:lstStyle/>
          <a:p>
            <a:r>
              <a:rPr lang="en-US" dirty="0" smtClean="0"/>
              <a:t>Spin-Motional Entanglement with COM</a:t>
            </a:r>
            <a:endParaRPr lang="en-US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06782" y="1117600"/>
            <a:ext cx="7273617" cy="4632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88899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Image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077" y="1065397"/>
            <a:ext cx="7309140" cy="4681474"/>
          </a:xfrm>
          <a:prstGeom prst="rect">
            <a:avLst/>
          </a:prstGeom>
        </p:spPr>
      </p:pic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0" y="6466463"/>
            <a:ext cx="3744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Sawyer </a:t>
            </a:r>
            <a:r>
              <a:rPr lang="en-US" sz="1600" i="1" dirty="0" smtClean="0">
                <a:solidFill>
                  <a:srgbClr val="FFFFFF"/>
                </a:solidFill>
              </a:rPr>
              <a:t>et al., PRL </a:t>
            </a:r>
            <a:r>
              <a:rPr lang="en-US" sz="1600" dirty="0" smtClean="0">
                <a:solidFill>
                  <a:srgbClr val="FFFFFF"/>
                </a:solidFill>
              </a:rPr>
              <a:t>108, 213003 (2012)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3" name="Picture 12" descr="latex-image-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785" y="5769711"/>
            <a:ext cx="2863274" cy="631089"/>
          </a:xfrm>
          <a:prstGeom prst="rect">
            <a:avLst/>
          </a:prstGeom>
        </p:spPr>
      </p:pic>
      <p:pic>
        <p:nvPicPr>
          <p:cNvPr id="19" name="Picture 18" descr="latex-image-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637" y="5834818"/>
            <a:ext cx="3613723" cy="545662"/>
          </a:xfrm>
          <a:prstGeom prst="rect">
            <a:avLst/>
          </a:prstGeom>
        </p:spPr>
      </p:pic>
      <p:pic>
        <p:nvPicPr>
          <p:cNvPr id="20" name="Picture 19" descr="latex-image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4640" y="2183765"/>
            <a:ext cx="2573973" cy="36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0994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8936182" cy="762000"/>
          </a:xfrm>
        </p:spPr>
        <p:txBody>
          <a:bodyPr/>
          <a:lstStyle/>
          <a:p>
            <a:r>
              <a:rPr lang="en-US" dirty="0" smtClean="0"/>
              <a:t>Implementation in the Penning trap</a:t>
            </a:r>
            <a:endParaRPr lang="en-US" dirty="0"/>
          </a:p>
        </p:txBody>
      </p:sp>
      <p:sp>
        <p:nvSpPr>
          <p:cNvPr id="446481" name="Text Box 17"/>
          <p:cNvSpPr txBox="1">
            <a:spLocks noChangeArrowheads="1"/>
          </p:cNvSpPr>
          <p:nvPr/>
        </p:nvSpPr>
        <p:spPr bwMode="auto">
          <a:xfrm>
            <a:off x="0" y="6539055"/>
            <a:ext cx="92665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MJB </a:t>
            </a:r>
            <a:r>
              <a:rPr lang="en-US" sz="1400" i="1" dirty="0" smtClean="0">
                <a:solidFill>
                  <a:srgbClr val="FFFFFF"/>
                </a:solidFill>
              </a:rPr>
              <a:t>et </a:t>
            </a:r>
            <a:r>
              <a:rPr lang="en-US" sz="1400" i="1" dirty="0">
                <a:solidFill>
                  <a:srgbClr val="FFFFFF"/>
                </a:solidFill>
              </a:rPr>
              <a:t>al</a:t>
            </a:r>
            <a:r>
              <a:rPr lang="en-US" sz="1400" dirty="0">
                <a:solidFill>
                  <a:srgbClr val="FFFFFF"/>
                </a:solidFill>
              </a:rPr>
              <a:t>.,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i="1" dirty="0" smtClean="0">
                <a:solidFill>
                  <a:srgbClr val="FFFFFF"/>
                </a:solidFill>
              </a:rPr>
              <a:t>Op. Ex. </a:t>
            </a:r>
            <a:r>
              <a:rPr lang="en-US" sz="1400" b="1" dirty="0" smtClean="0">
                <a:solidFill>
                  <a:srgbClr val="FFFFFF"/>
                </a:solidFill>
              </a:rPr>
              <a:t>19, </a:t>
            </a:r>
            <a:r>
              <a:rPr lang="en-US" sz="1400" dirty="0" smtClean="0">
                <a:solidFill>
                  <a:srgbClr val="FFFFFF"/>
                </a:solidFill>
              </a:rPr>
              <a:t>10304 (2011), Sawyer </a:t>
            </a:r>
            <a:r>
              <a:rPr lang="en-US" sz="1400" i="1" dirty="0" smtClean="0">
                <a:solidFill>
                  <a:srgbClr val="FFFFFF"/>
                </a:solidFill>
              </a:rPr>
              <a:t>et al., PRL </a:t>
            </a:r>
            <a:r>
              <a:rPr lang="en-US" sz="1400" dirty="0" smtClean="0">
                <a:solidFill>
                  <a:srgbClr val="FFFFFF"/>
                </a:solidFill>
              </a:rPr>
              <a:t>108, 213003 (2012)</a:t>
            </a:r>
            <a:r>
              <a:rPr lang="en-US" sz="1400" dirty="0">
                <a:solidFill>
                  <a:srgbClr val="FFFFFF"/>
                </a:solidFill>
              </a:rPr>
              <a:t>, Britton et al, </a:t>
            </a:r>
            <a:r>
              <a:rPr lang="en-US" sz="1400" i="1" dirty="0">
                <a:solidFill>
                  <a:srgbClr val="FFFFFF"/>
                </a:solidFill>
              </a:rPr>
              <a:t>Nature</a:t>
            </a:r>
            <a:r>
              <a:rPr lang="en-US" sz="1400" dirty="0">
                <a:solidFill>
                  <a:srgbClr val="FFFFFF"/>
                </a:solidFill>
              </a:rPr>
              <a:t> 484, 489 (2012)   </a:t>
            </a:r>
          </a:p>
          <a:p>
            <a:endParaRPr lang="en-US" sz="1400" dirty="0" smtClean="0">
              <a:solidFill>
                <a:srgbClr val="FFFFFF"/>
              </a:solidFill>
            </a:endParaRPr>
          </a:p>
          <a:p>
            <a:endParaRPr lang="en-US" sz="1400" b="1" dirty="0">
              <a:solidFill>
                <a:srgbClr val="FFFFFF"/>
              </a:solidFill>
            </a:endParaRPr>
          </a:p>
        </p:txBody>
      </p:sp>
      <p:pic>
        <p:nvPicPr>
          <p:cNvPr id="13" name="Picture 12" descr="Electrod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47" y="939620"/>
            <a:ext cx="4097417" cy="2974290"/>
          </a:xfrm>
          <a:prstGeom prst="rect">
            <a:avLst/>
          </a:prstGeom>
        </p:spPr>
      </p:pic>
      <p:pic>
        <p:nvPicPr>
          <p:cNvPr id="10" name="Picture 9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850" y="5455215"/>
            <a:ext cx="5499100" cy="1117600"/>
          </a:xfrm>
          <a:prstGeom prst="rect">
            <a:avLst/>
          </a:prstGeom>
        </p:spPr>
      </p:pic>
      <p:sp>
        <p:nvSpPr>
          <p:cNvPr id="11" name="Multiply 10"/>
          <p:cNvSpPr/>
          <p:nvPr/>
        </p:nvSpPr>
        <p:spPr bwMode="auto">
          <a:xfrm>
            <a:off x="3048000" y="5622625"/>
            <a:ext cx="1320800" cy="8255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189" y="1143008"/>
            <a:ext cx="2460079" cy="3567537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pic>
        <p:nvPicPr>
          <p:cNvPr id="14" name="Picture 13" descr="latex-image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523" y="4805517"/>
            <a:ext cx="1295400" cy="317500"/>
          </a:xfrm>
          <a:prstGeom prst="rect">
            <a:avLst/>
          </a:prstGeom>
        </p:spPr>
      </p:pic>
      <p:pic>
        <p:nvPicPr>
          <p:cNvPr id="15" name="Picture 14" descr="latex-image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9800" y="5104400"/>
            <a:ext cx="2667000" cy="342900"/>
          </a:xfrm>
          <a:prstGeom prst="rect">
            <a:avLst/>
          </a:prstGeom>
        </p:spPr>
      </p:pic>
      <p:pic>
        <p:nvPicPr>
          <p:cNvPr id="16" name="Picture 15" descr="latex-image-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3220" y="857396"/>
            <a:ext cx="1955800" cy="2734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910" y="3921760"/>
            <a:ext cx="4052453" cy="13083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1547094" y="5449455"/>
            <a:ext cx="5888182" cy="1154545"/>
          </a:xfrm>
          <a:prstGeom prst="rect">
            <a:avLst/>
          </a:prstGeom>
          <a:solidFill>
            <a:srgbClr val="22EE17">
              <a:alpha val="18000"/>
            </a:srgbClr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5651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622799" y="1676400"/>
            <a:ext cx="4105275" cy="3822700"/>
          </a:xfrm>
          <a:prstGeom prst="rect">
            <a:avLst/>
          </a:prstGeom>
          <a:gradFill rotWithShape="0">
            <a:gsLst>
              <a:gs pos="0">
                <a:srgbClr val="8484C9"/>
              </a:gs>
              <a:gs pos="100000">
                <a:srgbClr val="8484C9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126999" dir="2700000" algn="ctr" rotWithShape="0">
              <a:schemeClr val="tx1">
                <a:alpha val="89999"/>
              </a:scheme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mean-field limit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76400"/>
            <a:ext cx="3822700" cy="3822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50223"/>
            <a:ext cx="715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http://www.southampton.ac.uk/~fangohr/research/vortex1/subs/subs.html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349500" y="2286000"/>
            <a:ext cx="381000" cy="3683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99000">
                <a:srgbClr val="800000"/>
              </a:gs>
            </a:gsLst>
            <a:lin ang="75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7" name="Picture 12" descr="Larmor_transpar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0900" y="1678155"/>
            <a:ext cx="4052889" cy="3947946"/>
          </a:xfrm>
          <a:prstGeom prst="rect">
            <a:avLst/>
          </a:prstGeom>
          <a:noFill/>
          <a:effectLst>
            <a:outerShdw blurRad="320040" dist="38099" dir="27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9" name="Picture 8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836" y="5586839"/>
            <a:ext cx="2448502" cy="897522"/>
          </a:xfrm>
          <a:prstGeom prst="rect">
            <a:avLst/>
          </a:prstGeom>
        </p:spPr>
      </p:pic>
      <p:pic>
        <p:nvPicPr>
          <p:cNvPr id="10" name="Picture 9" descr="latex-image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300" y="4813300"/>
            <a:ext cx="1422400" cy="482600"/>
          </a:xfrm>
          <a:prstGeom prst="rect">
            <a:avLst/>
          </a:prstGeom>
        </p:spPr>
      </p:pic>
      <p:sp>
        <p:nvSpPr>
          <p:cNvPr id="12" name="Up Arrow 11"/>
          <p:cNvSpPr/>
          <p:nvPr/>
        </p:nvSpPr>
        <p:spPr bwMode="auto">
          <a:xfrm>
            <a:off x="0" y="1346200"/>
            <a:ext cx="1346200" cy="4229100"/>
          </a:xfrm>
          <a:prstGeom prst="upArrow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lin ang="16200000" scaled="0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4" name="Picture 13" descr="latex-image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100" y="5607050"/>
            <a:ext cx="9398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735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12-17 at 2.35.58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5" y="1461350"/>
            <a:ext cx="4664370" cy="4034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788400" cy="762000"/>
          </a:xfrm>
        </p:spPr>
        <p:txBody>
          <a:bodyPr/>
          <a:lstStyle/>
          <a:p>
            <a:r>
              <a:rPr lang="en-US" dirty="0" smtClean="0"/>
              <a:t>Measurement: B-induced precession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4040907" y="1466274"/>
            <a:ext cx="4976091" cy="40282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63500" dir="270000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1" name="Picture 10" descr="ProjectionData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6617"/>
          <a:stretch>
            <a:fillRect/>
          </a:stretch>
        </p:blipFill>
        <p:spPr>
          <a:xfrm>
            <a:off x="4156343" y="1937345"/>
            <a:ext cx="4306454" cy="3425291"/>
          </a:xfrm>
          <a:prstGeom prst="rect">
            <a:avLst/>
          </a:prstGeom>
        </p:spPr>
      </p:pic>
      <p:pic>
        <p:nvPicPr>
          <p:cNvPr id="14" name="Picture 13" descr="latex-image-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342" y="1604486"/>
            <a:ext cx="4537364" cy="408048"/>
          </a:xfrm>
          <a:prstGeom prst="rect">
            <a:avLst/>
          </a:prstGeom>
        </p:spPr>
      </p:pic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0" y="6484938"/>
            <a:ext cx="23063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Nature 484, 489 (2012) </a:t>
            </a:r>
            <a:r>
              <a:rPr lang="en-US" dirty="0" smtClean="0">
                <a:solidFill>
                  <a:srgbClr val="FFFFFF"/>
                </a:solidFill>
              </a:rPr>
              <a:t>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1797" y="4914899"/>
            <a:ext cx="217239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“Tipping angle”, </a:t>
            </a:r>
            <a:r>
              <a:rPr lang="en-US" sz="2000" dirty="0" err="1" smtClean="0">
                <a:latin typeface="Symbol" charset="2"/>
                <a:cs typeface="Symbol" charset="2"/>
              </a:rPr>
              <a:t>q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cxnSp>
        <p:nvCxnSpPr>
          <p:cNvPr id="18" name="Straight Connector 17"/>
          <p:cNvCxnSpPr/>
          <p:nvPr/>
        </p:nvCxnSpPr>
        <p:spPr bwMode="auto">
          <a:xfrm rot="10800000">
            <a:off x="4170197" y="3289300"/>
            <a:ext cx="355600" cy="9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21" name="Picture 20" descr="latex-image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18" y="5588578"/>
            <a:ext cx="2362200" cy="520700"/>
          </a:xfrm>
          <a:prstGeom prst="rect">
            <a:avLst/>
          </a:prstGeom>
        </p:spPr>
      </p:pic>
      <p:pic>
        <p:nvPicPr>
          <p:cNvPr id="24" name="Picture 23" descr="latex-image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450" y="5637068"/>
            <a:ext cx="1816100" cy="49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207818" y="1466273"/>
            <a:ext cx="785091" cy="6003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26329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8113"/>
            <a:ext cx="8774545" cy="762000"/>
          </a:xfrm>
        </p:spPr>
        <p:txBody>
          <a:bodyPr/>
          <a:lstStyle/>
          <a:p>
            <a:r>
              <a:rPr lang="en-US" dirty="0" smtClean="0"/>
              <a:t>Tune coupling by spatial asymmetry</a:t>
            </a:r>
            <a:endParaRPr lang="en-US" dirty="0"/>
          </a:p>
        </p:txBody>
      </p:sp>
      <p:pic>
        <p:nvPicPr>
          <p:cNvPr id="4" name="Picture 3" descr="Mo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73" y="1838299"/>
            <a:ext cx="8136710" cy="3317646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0" y="6408738"/>
            <a:ext cx="23063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Nature 484, 489 (2012) </a:t>
            </a:r>
            <a:r>
              <a:rPr lang="en-US" dirty="0" smtClean="0">
                <a:solidFill>
                  <a:srgbClr val="FFFFFF"/>
                </a:solidFill>
              </a:rPr>
              <a:t>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201" y="5285485"/>
            <a:ext cx="8068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FF"/>
                </a:solidFill>
              </a:rPr>
              <a:t>Tunable </a:t>
            </a:r>
            <a:r>
              <a:rPr lang="en-US" sz="2800" dirty="0" smtClean="0">
                <a:solidFill>
                  <a:srgbClr val="FFFFFF"/>
                </a:solidFill>
              </a:rPr>
              <a:t>coupling to asymmetric modes gives control over interaction range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727200" y="1856485"/>
            <a:ext cx="6489700" cy="284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7" name="Picture 16" descr="latex-im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950" y="2802635"/>
            <a:ext cx="3591658" cy="819150"/>
          </a:xfrm>
          <a:prstGeom prst="rect">
            <a:avLst/>
          </a:prstGeom>
        </p:spPr>
      </p:pic>
      <p:pic>
        <p:nvPicPr>
          <p:cNvPr id="10" name="Picture 9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1115679"/>
            <a:ext cx="3251200" cy="716591"/>
          </a:xfrm>
          <a:prstGeom prst="rect">
            <a:avLst/>
          </a:prstGeom>
        </p:spPr>
      </p:pic>
      <p:pic>
        <p:nvPicPr>
          <p:cNvPr id="11" name="Picture 10" descr="latex-image-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300" y="1171871"/>
            <a:ext cx="3911600" cy="5906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3581400" y="1159170"/>
            <a:ext cx="736600" cy="584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25989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74282" y="2115138"/>
            <a:ext cx="5881228" cy="3786909"/>
          </a:xfrm>
          <a:prstGeom prst="rect">
            <a:avLst/>
          </a:prstGeom>
          <a:gradFill rotWithShape="0">
            <a:gsLst>
              <a:gs pos="0">
                <a:srgbClr val="8484C9"/>
              </a:gs>
              <a:gs pos="100000">
                <a:srgbClr val="8484C9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88899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9144000" cy="762000"/>
          </a:xfrm>
        </p:spPr>
        <p:txBody>
          <a:bodyPr/>
          <a:lstStyle/>
          <a:p>
            <a:r>
              <a:rPr lang="en-US" dirty="0" smtClean="0"/>
              <a:t>Mean-field benchmarking of tunable interaction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307079" y="3696866"/>
            <a:ext cx="2365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Extracted Mean Field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77686" y="5581085"/>
            <a:ext cx="1750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Laser Detuning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49269" y="2288315"/>
            <a:ext cx="14573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 smtClean="0"/>
              <a:t>N~300</a:t>
            </a:r>
            <a:endParaRPr lang="en-US" sz="30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782627" y="1653316"/>
            <a:ext cx="28365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smtClean="0">
                <a:solidFill>
                  <a:srgbClr val="FFFFFF"/>
                </a:solidFill>
              </a:rPr>
              <a:t>No Free Parameters</a:t>
            </a:r>
            <a:endParaRPr lang="en-US" sz="2200" i="1" dirty="0">
              <a:solidFill>
                <a:srgbClr val="FFFFFF"/>
              </a:solidFill>
            </a:endParaRPr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0" y="6408738"/>
            <a:ext cx="23063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Nature 484, 489 (2012) </a:t>
            </a:r>
            <a:r>
              <a:rPr lang="en-US" dirty="0" smtClean="0">
                <a:solidFill>
                  <a:srgbClr val="FFFFFF"/>
                </a:solidFill>
              </a:rPr>
              <a:t> 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3" name="Picture 12" descr="latex-im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43" y="3129971"/>
            <a:ext cx="1861574" cy="1236520"/>
          </a:xfrm>
          <a:prstGeom prst="rect">
            <a:avLst/>
          </a:prstGeom>
        </p:spPr>
      </p:pic>
      <p:pic>
        <p:nvPicPr>
          <p:cNvPr id="14" name="Picture 13" descr="latex-im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27" y="4626262"/>
            <a:ext cx="1193644" cy="3448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0535" y="2118591"/>
            <a:ext cx="1198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Ion-dipole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68635" y="3540991"/>
            <a:ext cx="110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Coulomb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17570" y="4963391"/>
            <a:ext cx="86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Infinite</a:t>
            </a:r>
            <a:endParaRPr lang="en-US" dirty="0"/>
          </a:p>
        </p:txBody>
      </p:sp>
      <p:pic>
        <p:nvPicPr>
          <p:cNvPr id="4" name="Picture 3" descr="JijData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346" y="2078181"/>
            <a:ext cx="4544290" cy="360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5099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843818" cy="762000"/>
          </a:xfrm>
        </p:spPr>
        <p:txBody>
          <a:bodyPr/>
          <a:lstStyle/>
          <a:p>
            <a:r>
              <a:rPr lang="en-US" dirty="0" smtClean="0"/>
              <a:t>Moving beyond the mean field</a:t>
            </a:r>
            <a:endParaRPr lang="en-US" dirty="0"/>
          </a:p>
        </p:txBody>
      </p:sp>
      <p:pic>
        <p:nvPicPr>
          <p:cNvPr id="13" name="Picture 12" descr="Snapshot 2013-03-23 15-53-47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36" y="1952336"/>
            <a:ext cx="7713785" cy="3200400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cxnSp>
        <p:nvCxnSpPr>
          <p:cNvPr id="16" name="Straight Connector 15"/>
          <p:cNvCxnSpPr/>
          <p:nvPr/>
        </p:nvCxnSpPr>
        <p:spPr bwMode="auto">
          <a:xfrm>
            <a:off x="2015837" y="1457036"/>
            <a:ext cx="54483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019137" y="1533236"/>
            <a:ext cx="3174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</a:rPr>
              <a:t>Increase interaction strength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0937" y="5267036"/>
            <a:ext cx="3865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Predictability breaks down</a:t>
            </a:r>
            <a:endParaRPr lang="en-US" sz="24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97794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69451" y="723882"/>
            <a:ext cx="4675909" cy="575311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797E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126999" dir="2700000" algn="ctr" rotWithShape="0">
              <a:schemeClr val="tx1">
                <a:alpha val="89999"/>
              </a:scheme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23"/>
            <a:ext cx="8739909" cy="762000"/>
          </a:xfrm>
        </p:spPr>
        <p:txBody>
          <a:bodyPr/>
          <a:lstStyle/>
          <a:p>
            <a:r>
              <a:rPr lang="en-US" dirty="0" smtClean="0"/>
              <a:t>What have we accomplished so far…</a:t>
            </a:r>
            <a:endParaRPr lang="en-US" dirty="0"/>
          </a:p>
        </p:txBody>
      </p:sp>
      <p:pic>
        <p:nvPicPr>
          <p:cNvPr id="4" name="Picture 3" descr="Crysta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55" y="907405"/>
            <a:ext cx="4052454" cy="35606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5453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Britton, Sawyer…MJB, Bollinger, </a:t>
            </a:r>
            <a:r>
              <a:rPr lang="en-US" sz="1600" i="1" dirty="0" smtClean="0">
                <a:solidFill>
                  <a:srgbClr val="FFFFFF"/>
                </a:solidFill>
              </a:rPr>
              <a:t>Nature  </a:t>
            </a:r>
            <a:r>
              <a:rPr lang="en-US" sz="1600" dirty="0" smtClean="0">
                <a:solidFill>
                  <a:srgbClr val="FFFFFF"/>
                </a:solidFill>
              </a:rPr>
              <a:t>484, 489 (2012).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5546" y="958271"/>
            <a:ext cx="36712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Hilbert space ~ 2</a:t>
            </a:r>
            <a:r>
              <a:rPr lang="en-US" sz="2800" baseline="30000" dirty="0" smtClean="0">
                <a:solidFill>
                  <a:srgbClr val="FFFFFF"/>
                </a:solidFill>
              </a:rPr>
              <a:t>300</a:t>
            </a:r>
          </a:p>
          <a:p>
            <a:pPr algn="ctr"/>
            <a:endParaRPr lang="en-US" sz="2800" dirty="0" smtClean="0">
              <a:solidFill>
                <a:srgbClr val="FFFFFF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Tunable Engineered Spin-Spin Coupling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282" y="2836719"/>
            <a:ext cx="2717800" cy="584200"/>
          </a:xfrm>
          <a:prstGeom prst="rect">
            <a:avLst/>
          </a:prstGeom>
        </p:spPr>
      </p:pic>
      <p:pic>
        <p:nvPicPr>
          <p:cNvPr id="8" name="Picture 7" descr="Lattice2.png"/>
          <p:cNvPicPr>
            <a:picLocks noChangeAspect="1"/>
          </p:cNvPicPr>
          <p:nvPr/>
        </p:nvPicPr>
        <p:blipFill>
          <a:blip r:embed="rId4" cstate="screen">
            <a:lum contras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364" y="4361151"/>
            <a:ext cx="4043278" cy="20465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07000" y="3776518"/>
            <a:ext cx="3763818" cy="2554545"/>
          </a:xfrm>
          <a:prstGeom prst="rect">
            <a:avLst/>
          </a:prstGeom>
          <a:gradFill flip="none" rotWithShape="1">
            <a:gsLst>
              <a:gs pos="0">
                <a:srgbClr val="CF000E"/>
              </a:gs>
              <a:gs pos="100000">
                <a:srgbClr val="9C000B"/>
              </a:gs>
            </a:gsLst>
            <a:lin ang="16200000" scaled="0"/>
            <a:tileRect/>
          </a:gradFill>
          <a:effectLst>
            <a:outerShdw blurRad="63500" dist="63500" dir="2700000">
              <a:srgbClr val="000000">
                <a:alpha val="7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FF"/>
                </a:solidFill>
              </a:rPr>
              <a:t>What if this functional form doesn’t give access to physics we care about?</a:t>
            </a:r>
            <a:endParaRPr lang="en-US" sz="32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941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Richness of Physics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82" y="2052215"/>
            <a:ext cx="5937250" cy="3701768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550223"/>
            <a:ext cx="2151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PRL 107, 077201 (2011)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5182" y="1354281"/>
            <a:ext cx="459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</a:rPr>
              <a:t>Increasing NNN-to-NN interaction strength</a:t>
            </a:r>
            <a:endParaRPr lang="en-US" i="1" dirty="0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963882" y="1862281"/>
            <a:ext cx="50927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0409450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454" y="1022927"/>
            <a:ext cx="8036791" cy="3403600"/>
          </a:xfrm>
        </p:spPr>
        <p:txBody>
          <a:bodyPr/>
          <a:lstStyle/>
          <a:p>
            <a:r>
              <a:rPr lang="en-US" dirty="0" smtClean="0"/>
              <a:t>Arbitrary simulation proven possible (a la universal QC)</a:t>
            </a:r>
          </a:p>
          <a:p>
            <a:r>
              <a:rPr lang="en-US" dirty="0" smtClean="0"/>
              <a:t>Decoupling/Recoupling protocols in NMR</a:t>
            </a:r>
          </a:p>
          <a:p>
            <a:r>
              <a:rPr lang="en-US" dirty="0" smtClean="0"/>
              <a:t>Recent ion-specific protocols</a:t>
            </a:r>
            <a:endParaRPr lang="en-US" dirty="0"/>
          </a:p>
        </p:txBody>
      </p:sp>
      <p:pic>
        <p:nvPicPr>
          <p:cNvPr id="4" name="Picture 3" descr="Screen Shot 2013-12-11 at 5.22.52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43" y="3329588"/>
            <a:ext cx="7719873" cy="2974229"/>
          </a:xfrm>
          <a:prstGeom prst="rect">
            <a:avLst/>
          </a:prstGeom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419272"/>
            <a:ext cx="2091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NJP 14, 095024 (2012).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5628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9144000" cy="762000"/>
          </a:xfrm>
        </p:spPr>
        <p:txBody>
          <a:bodyPr/>
          <a:lstStyle/>
          <a:p>
            <a:r>
              <a:rPr lang="en-US" dirty="0" smtClean="0"/>
              <a:t>Towards programmable analog simulators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636" y="3290454"/>
            <a:ext cx="8995050" cy="1690255"/>
          </a:xfrm>
        </p:spPr>
        <p:txBody>
          <a:bodyPr/>
          <a:lstStyle/>
          <a:p>
            <a:r>
              <a:rPr lang="en-US" sz="2800" dirty="0" smtClean="0"/>
              <a:t>Only basic resources required</a:t>
            </a:r>
          </a:p>
          <a:p>
            <a:pPr lvl="1"/>
            <a:r>
              <a:rPr lang="en-US" sz="2400" dirty="0" smtClean="0"/>
              <a:t>Single-</a:t>
            </a:r>
            <a:r>
              <a:rPr lang="en-US" sz="2400" dirty="0" err="1" smtClean="0"/>
              <a:t>qubit</a:t>
            </a:r>
            <a:r>
              <a:rPr lang="en-US" sz="2400" dirty="0" smtClean="0"/>
              <a:t> </a:t>
            </a:r>
            <a:r>
              <a:rPr lang="en-US" sz="2400" dirty="0" err="1" smtClean="0"/>
              <a:t>Paulis</a:t>
            </a:r>
            <a:r>
              <a:rPr lang="en-US" sz="2400" dirty="0" smtClean="0"/>
              <a:t> with individual addressing</a:t>
            </a:r>
          </a:p>
          <a:p>
            <a:pPr lvl="1"/>
            <a:r>
              <a:rPr lang="en-US" sz="2400" dirty="0" smtClean="0"/>
              <a:t>Long-range coupling</a:t>
            </a:r>
            <a:endParaRPr lang="en-US" sz="2400" dirty="0"/>
          </a:p>
          <a:p>
            <a:r>
              <a:rPr lang="en-US" sz="2800" dirty="0" smtClean="0"/>
              <a:t>Technology independent</a:t>
            </a:r>
          </a:p>
          <a:p>
            <a:r>
              <a:rPr lang="en-US" sz="2800" dirty="0" smtClean="0"/>
              <a:t>Addresses the problem of “programming”</a:t>
            </a:r>
            <a:endParaRPr lang="en-US" sz="2800" dirty="0"/>
          </a:p>
        </p:txBody>
      </p:sp>
      <p:pic>
        <p:nvPicPr>
          <p:cNvPr id="4" name="Picture 3" descr="Screen Shot 2013-10-17 at 8.49.58 A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182" y="1328674"/>
            <a:ext cx="8229441" cy="1753962"/>
          </a:xfrm>
          <a:prstGeom prst="rect">
            <a:avLst/>
          </a:prstGeom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550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8113"/>
            <a:ext cx="9040091" cy="762000"/>
          </a:xfrm>
        </p:spPr>
        <p:txBody>
          <a:bodyPr/>
          <a:lstStyle/>
          <a:p>
            <a:r>
              <a:rPr lang="en-US" dirty="0" smtClean="0"/>
              <a:t>Programmable Quantum Simulation</a:t>
            </a:r>
            <a:endParaRPr lang="en-US" dirty="0"/>
          </a:p>
        </p:txBody>
      </p:sp>
      <p:pic>
        <p:nvPicPr>
          <p:cNvPr id="6" name="Picture 5" descr="Fig2_v4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4998" y="2091981"/>
            <a:ext cx="5114637" cy="11523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4727" y="4768272"/>
            <a:ext cx="8778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Apply control protocols to modify interactions</a:t>
            </a:r>
          </a:p>
          <a:p>
            <a:pPr algn="ctr"/>
            <a:endParaRPr lang="en-US" sz="1200" dirty="0">
              <a:solidFill>
                <a:srgbClr val="FFFFFF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Quantum Simulation </a:t>
            </a:r>
            <a:r>
              <a:rPr lang="en-US" sz="2800" i="1" dirty="0" smtClean="0">
                <a:solidFill>
                  <a:srgbClr val="FFFFFF"/>
                </a:solidFill>
              </a:rPr>
              <a:t>Program</a:t>
            </a:r>
            <a:r>
              <a:rPr lang="en-US" sz="2800" dirty="0" smtClean="0">
                <a:solidFill>
                  <a:srgbClr val="FFFFFF"/>
                </a:solidFill>
              </a:rPr>
              <a:t> realized in form of control protocols, their scaling, and their sequencing</a:t>
            </a:r>
          </a:p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182" y="980787"/>
            <a:ext cx="5867400" cy="99889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3417465"/>
            <a:ext cx="9144000" cy="1308098"/>
            <a:chOff x="0" y="3417465"/>
            <a:chExt cx="9144000" cy="1308098"/>
          </a:xfrm>
        </p:grpSpPr>
        <p:sp>
          <p:nvSpPr>
            <p:cNvPr id="8" name="TextBox 7"/>
            <p:cNvSpPr txBox="1"/>
            <p:nvPr/>
          </p:nvSpPr>
          <p:spPr>
            <a:xfrm>
              <a:off x="3394362" y="3417465"/>
              <a:ext cx="20620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>
                  <a:solidFill>
                    <a:srgbClr val="FFFFFF"/>
                  </a:solidFill>
                </a:rPr>
                <a:t>CONTROL</a:t>
              </a:r>
              <a:endParaRPr lang="en-US" sz="2800" i="1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141361"/>
              <a:ext cx="1600200" cy="584200"/>
            </a:xfrm>
            <a:prstGeom prst="rect">
              <a:avLst/>
            </a:prstGeom>
          </p:spPr>
        </p:pic>
        <p:pic>
          <p:nvPicPr>
            <p:cNvPr id="12" name="Picture 11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1200" y="4141363"/>
              <a:ext cx="2082800" cy="5842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1778000" y="3994737"/>
              <a:ext cx="1119909" cy="43872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888674" y="3997046"/>
              <a:ext cx="471054" cy="43872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3350492" y="3997046"/>
              <a:ext cx="782782" cy="43872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135581" y="3997046"/>
              <a:ext cx="1487055" cy="438728"/>
            </a:xfrm>
            <a:prstGeom prst="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613400" y="3997046"/>
              <a:ext cx="205509" cy="438728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809673" y="3997047"/>
              <a:ext cx="113145" cy="4387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922818" y="3997046"/>
              <a:ext cx="925945" cy="438728"/>
            </a:xfrm>
            <a:prstGeom prst="rect">
              <a:avLst/>
            </a:prstGeom>
            <a:solidFill>
              <a:srgbClr val="1CBE1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1789545" y="4445010"/>
              <a:ext cx="5103091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TextBox 22"/>
            <p:cNvSpPr txBox="1"/>
            <p:nvPr/>
          </p:nvSpPr>
          <p:spPr>
            <a:xfrm>
              <a:off x="7389091" y="3532900"/>
              <a:ext cx="1453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rgbClr val="FFFFFF"/>
                  </a:solidFill>
                </a:rPr>
                <a:t>Arbitrary</a:t>
              </a:r>
              <a:endParaRPr lang="en-US" sz="2400" i="1" dirty="0">
                <a:solidFill>
                  <a:srgbClr val="FFFFFF"/>
                </a:solidFill>
              </a:endParaRPr>
            </a:p>
          </p:txBody>
        </p:sp>
        <p:pic>
          <p:nvPicPr>
            <p:cNvPr id="24" name="Picture 23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3973" y="4010891"/>
              <a:ext cx="482600" cy="406400"/>
            </a:xfrm>
            <a:prstGeom prst="rect">
              <a:avLst/>
            </a:prstGeom>
          </p:spPr>
        </p:pic>
        <p:pic>
          <p:nvPicPr>
            <p:cNvPr id="25" name="Picture 24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8077" y="4022437"/>
              <a:ext cx="495300" cy="406400"/>
            </a:xfrm>
            <a:prstGeom prst="rect">
              <a:avLst/>
            </a:prstGeom>
          </p:spPr>
        </p:pic>
        <p:pic>
          <p:nvPicPr>
            <p:cNvPr id="26" name="Picture 25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6168" y="4022436"/>
              <a:ext cx="495300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116241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9144000" cy="762000"/>
          </a:xfrm>
        </p:spPr>
        <p:txBody>
          <a:bodyPr/>
          <a:lstStyle/>
          <a:p>
            <a:r>
              <a:rPr lang="en-US" dirty="0" smtClean="0"/>
              <a:t>Error suppression &amp; control…</a:t>
            </a:r>
            <a:endParaRPr lang="en-US" dirty="0"/>
          </a:p>
        </p:txBody>
      </p:sp>
      <p:pic>
        <p:nvPicPr>
          <p:cNvPr id="6" name="Picture 5" descr="Snapshot 2013-04-05 12-00-0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7" y="861033"/>
            <a:ext cx="7019636" cy="1759784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pic>
        <p:nvPicPr>
          <p:cNvPr id="2" name="Picture 1" descr="Screen Shot 2013-12-16 at 1.52.33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736" y="2736273"/>
            <a:ext cx="4752518" cy="1928091"/>
          </a:xfrm>
          <a:prstGeom prst="rect">
            <a:avLst/>
          </a:prstGeom>
        </p:spPr>
      </p:pic>
      <p:pic>
        <p:nvPicPr>
          <p:cNvPr id="3" name="Picture 2" descr="Screen Shot 2013-12-17 at 1.04.39 A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7625" y="4768272"/>
            <a:ext cx="5532031" cy="1789546"/>
          </a:xfrm>
          <a:prstGeom prst="rect">
            <a:avLst/>
          </a:prstGeom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14074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8797636" cy="762000"/>
          </a:xfrm>
        </p:spPr>
        <p:txBody>
          <a:bodyPr/>
          <a:lstStyle/>
          <a:p>
            <a:r>
              <a:rPr lang="en-US" dirty="0"/>
              <a:t>Spin </a:t>
            </a:r>
            <a:r>
              <a:rPr lang="en-US" dirty="0" smtClean="0"/>
              <a:t>Echo:</a:t>
            </a:r>
            <a:br>
              <a:rPr lang="en-US" dirty="0" smtClean="0"/>
            </a:br>
            <a:r>
              <a:rPr lang="en-US" dirty="0" smtClean="0"/>
              <a:t>Engineering in the time domain</a:t>
            </a:r>
            <a:endParaRPr 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864" y="1171864"/>
            <a:ext cx="8493125" cy="4835236"/>
          </a:xfrm>
          <a:gradFill rotWithShape="0">
            <a:gsLst>
              <a:gs pos="0">
                <a:srgbClr val="8484C9">
                  <a:gamma/>
                  <a:tint val="0"/>
                  <a:invGamma/>
                </a:srgbClr>
              </a:gs>
              <a:gs pos="100000">
                <a:srgbClr val="8484C9"/>
              </a:gs>
            </a:gsLst>
            <a:lin ang="5400000" scaled="1"/>
          </a:gradFill>
          <a:effectLst>
            <a:outerShdw blurRad="38100" dist="88899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/>
          <a:p>
            <a:pPr hangingPunct="0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Arial Unicode MS" pitchFamily="-107" charset="0"/>
              <a:buNone/>
            </a:pPr>
            <a:endParaRPr lang="en-GB" sz="2400" dirty="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6559594" y="6386575"/>
            <a:ext cx="2584406" cy="47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prstTxWarp prst="textNoShape">
              <a:avLst/>
            </a:prstTxWarp>
            <a:spAutoFit/>
          </a:bodyPr>
          <a:lstStyle/>
          <a:p>
            <a:pPr algn="ctr" defTabSz="914608"/>
            <a:r>
              <a:rPr lang="en-US" sz="2400" dirty="0" smtClean="0">
                <a:solidFill>
                  <a:schemeClr val="bg1"/>
                </a:solidFill>
              </a:rPr>
              <a:t>Hahn 1950, NMR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1384" name="Picture 8" descr="spinecho3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887" y="2641973"/>
            <a:ext cx="8558068" cy="3463463"/>
          </a:xfrm>
          <a:prstGeom prst="rect">
            <a:avLst/>
          </a:prstGeom>
          <a:noFill/>
          <a:effectLst/>
        </p:spPr>
      </p:pic>
      <p:grpSp>
        <p:nvGrpSpPr>
          <p:cNvPr id="32" name="Group 31"/>
          <p:cNvGrpSpPr/>
          <p:nvPr/>
        </p:nvGrpSpPr>
        <p:grpSpPr>
          <a:xfrm>
            <a:off x="2082800" y="2959100"/>
            <a:ext cx="5276850" cy="3689350"/>
            <a:chOff x="2082800" y="2959100"/>
            <a:chExt cx="5276850" cy="3689350"/>
          </a:xfrm>
        </p:grpSpPr>
        <p:pic>
          <p:nvPicPr>
            <p:cNvPr id="9" name="Picture 8" descr="latex-image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6650" y="6153150"/>
              <a:ext cx="1765300" cy="495300"/>
            </a:xfrm>
            <a:prstGeom prst="rect">
              <a:avLst/>
            </a:prstGeom>
          </p:spPr>
        </p:pic>
        <p:pic>
          <p:nvPicPr>
            <p:cNvPr id="10" name="Picture 9" descr="latex-image-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82800" y="2959100"/>
              <a:ext cx="1797050" cy="380328"/>
            </a:xfrm>
            <a:prstGeom prst="rect">
              <a:avLst/>
            </a:prstGeom>
          </p:spPr>
        </p:pic>
        <p:pic>
          <p:nvPicPr>
            <p:cNvPr id="11" name="Picture 10" descr="latex-image-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49900" y="2959100"/>
              <a:ext cx="1809750" cy="387112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431800" y="1562894"/>
            <a:ext cx="8140700" cy="1155700"/>
            <a:chOff x="431800" y="1562894"/>
            <a:chExt cx="8140700" cy="1155700"/>
          </a:xfrm>
        </p:grpSpPr>
        <p:cxnSp>
          <p:nvCxnSpPr>
            <p:cNvPr id="22" name="Straight Connector 21"/>
            <p:cNvCxnSpPr/>
            <p:nvPr/>
          </p:nvCxnSpPr>
          <p:spPr bwMode="auto">
            <a:xfrm rot="5400000">
              <a:off x="514350" y="2139950"/>
              <a:ext cx="11557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1092200" y="1803400"/>
              <a:ext cx="71374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1079500" y="2489200"/>
              <a:ext cx="71374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092200" y="2146300"/>
              <a:ext cx="74803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14" name="Straight Connector 13"/>
            <p:cNvCxnSpPr>
              <a:endCxn id="101384" idx="0"/>
            </p:cNvCxnSpPr>
            <p:nvPr/>
          </p:nvCxnSpPr>
          <p:spPr bwMode="auto">
            <a:xfrm>
              <a:off x="1333500" y="2489200"/>
              <a:ext cx="3329421" cy="373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4660900" y="1816100"/>
              <a:ext cx="3329421" cy="373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>
              <a:endCxn id="101384" idx="0"/>
            </p:cNvCxnSpPr>
            <p:nvPr/>
          </p:nvCxnSpPr>
          <p:spPr bwMode="auto">
            <a:xfrm rot="16200000" flipH="1">
              <a:off x="4318825" y="2145477"/>
              <a:ext cx="686170" cy="2021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431800" y="1866900"/>
              <a:ext cx="715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err="1" smtClean="0">
                  <a:latin typeface="Times New Roman"/>
                  <a:cs typeface="Times New Roman"/>
                </a:rPr>
                <a:t>y(t</a:t>
              </a:r>
              <a:r>
                <a:rPr lang="en-US" sz="2400" i="1" dirty="0" smtClean="0">
                  <a:latin typeface="Times New Roman"/>
                  <a:cs typeface="Times New Roman"/>
                </a:rPr>
                <a:t>)</a:t>
              </a:r>
              <a:endParaRPr lang="en-US" sz="2400" i="1" dirty="0">
                <a:latin typeface="Times New Roman"/>
                <a:cs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7400" y="2273300"/>
              <a:ext cx="38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-1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6600" y="1600200"/>
              <a:ext cx="447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+1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0886959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953500" cy="762000"/>
          </a:xfrm>
        </p:spPr>
        <p:txBody>
          <a:bodyPr/>
          <a:lstStyle/>
          <a:p>
            <a:r>
              <a:rPr lang="en-US" dirty="0" smtClean="0"/>
              <a:t>SU(2) ops can modify effective coupling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1146662" y="2171691"/>
            <a:ext cx="3401414" cy="209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7" name="Picture 6" descr="latex-im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916639"/>
            <a:ext cx="797706" cy="47096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 bwMode="auto">
          <a:xfrm>
            <a:off x="1644694" y="1284543"/>
            <a:ext cx="0" cy="21790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2140335" y="1283494"/>
            <a:ext cx="7120" cy="21916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657474" y="1283493"/>
            <a:ext cx="26775" cy="2180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156700" y="1285592"/>
            <a:ext cx="0" cy="21780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3653535" y="1319149"/>
            <a:ext cx="2" cy="2121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4947163" y="2162519"/>
            <a:ext cx="3231637" cy="155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169480" y="1319149"/>
            <a:ext cx="0" cy="21098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1169357" y="1285592"/>
            <a:ext cx="0" cy="21549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6508" y="1318099"/>
            <a:ext cx="0" cy="21224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963344" y="1318099"/>
            <a:ext cx="0" cy="21455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6480483" y="1318099"/>
            <a:ext cx="0" cy="21224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6978513" y="1319148"/>
            <a:ext cx="0" cy="21213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7475349" y="1352705"/>
            <a:ext cx="0" cy="21109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H="1">
            <a:off x="7977909" y="1352705"/>
            <a:ext cx="13385" cy="20993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4991171" y="1319149"/>
            <a:ext cx="0" cy="21444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135" name="Picture 134" descr="latex-im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91" y="1043131"/>
            <a:ext cx="431800" cy="157773"/>
          </a:xfrm>
          <a:prstGeom prst="rect">
            <a:avLst/>
          </a:prstGeom>
        </p:spPr>
      </p:pic>
      <p:pic>
        <p:nvPicPr>
          <p:cNvPr id="136" name="Picture 135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891" y="1030431"/>
            <a:ext cx="457200" cy="165100"/>
          </a:xfrm>
          <a:prstGeom prst="rect">
            <a:avLst/>
          </a:prstGeom>
        </p:spPr>
      </p:pic>
      <p:pic>
        <p:nvPicPr>
          <p:cNvPr id="137" name="Picture 136" descr="latex-image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5741" y="1100281"/>
            <a:ext cx="165100" cy="50800"/>
          </a:xfrm>
          <a:prstGeom prst="rect">
            <a:avLst/>
          </a:prstGeom>
        </p:spPr>
      </p:pic>
      <p:sp>
        <p:nvSpPr>
          <p:cNvPr id="138" name="TextBox 137"/>
          <p:cNvSpPr txBox="1"/>
          <p:nvPr/>
        </p:nvSpPr>
        <p:spPr>
          <a:xfrm>
            <a:off x="4102100" y="2214881"/>
            <a:ext cx="67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FFFF"/>
                </a:solidFill>
              </a:rPr>
              <a:t>time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070239" y="1509184"/>
            <a:ext cx="213140" cy="654351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91" y="2928492"/>
            <a:ext cx="711200" cy="469900"/>
          </a:xfrm>
          <a:prstGeom prst="rect">
            <a:avLst/>
          </a:prstGeom>
        </p:spPr>
      </p:pic>
      <p:cxnSp>
        <p:nvCxnSpPr>
          <p:cNvPr id="144" name="Straight Connector 143"/>
          <p:cNvCxnSpPr/>
          <p:nvPr/>
        </p:nvCxnSpPr>
        <p:spPr bwMode="auto">
          <a:xfrm>
            <a:off x="1148971" y="3224625"/>
            <a:ext cx="3401414" cy="209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5" name="Straight Connector 144"/>
          <p:cNvCxnSpPr/>
          <p:nvPr/>
        </p:nvCxnSpPr>
        <p:spPr bwMode="auto">
          <a:xfrm>
            <a:off x="4949472" y="3215453"/>
            <a:ext cx="3231637" cy="155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6" name="Straight Connector 145"/>
          <p:cNvCxnSpPr/>
          <p:nvPr/>
        </p:nvCxnSpPr>
        <p:spPr bwMode="auto">
          <a:xfrm>
            <a:off x="4976091" y="2917112"/>
            <a:ext cx="3024909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3" name="Group 162"/>
          <p:cNvGrpSpPr/>
          <p:nvPr/>
        </p:nvGrpSpPr>
        <p:grpSpPr>
          <a:xfrm>
            <a:off x="2558401" y="1530921"/>
            <a:ext cx="5980033" cy="2909469"/>
            <a:chOff x="2558407" y="2177458"/>
            <a:chExt cx="5980033" cy="2909469"/>
          </a:xfrm>
        </p:grpSpPr>
        <p:pic>
          <p:nvPicPr>
            <p:cNvPr id="150" name="Picture 149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1740" y="4680527"/>
              <a:ext cx="1536700" cy="406400"/>
            </a:xfrm>
            <a:prstGeom prst="rect">
              <a:avLst/>
            </a:prstGeom>
          </p:spPr>
        </p:pic>
        <p:grpSp>
          <p:nvGrpSpPr>
            <p:cNvPr id="157" name="Group 156"/>
            <p:cNvGrpSpPr/>
            <p:nvPr/>
          </p:nvGrpSpPr>
          <p:grpSpPr>
            <a:xfrm>
              <a:off x="2558407" y="2177458"/>
              <a:ext cx="5417807" cy="2232700"/>
              <a:chOff x="2431412" y="2258273"/>
              <a:chExt cx="5417807" cy="22327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431412" y="2258273"/>
                <a:ext cx="5417807" cy="968757"/>
                <a:chOff x="2557793" y="2167275"/>
                <a:chExt cx="5417807" cy="968757"/>
              </a:xfrm>
            </p:grpSpPr>
            <p:sp>
              <p:nvSpPr>
                <p:cNvPr id="15" name="Rectangle 14"/>
                <p:cNvSpPr/>
                <p:nvPr/>
              </p:nvSpPr>
              <p:spPr bwMode="auto">
                <a:xfrm>
                  <a:off x="2557793" y="2167275"/>
                  <a:ext cx="213140" cy="654351"/>
                </a:xfrm>
                <a:prstGeom prst="rect">
                  <a:avLst/>
                </a:prstGeom>
                <a:solidFill>
                  <a:srgbClr val="00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Unicode MS" pitchFamily="-106" charset="0"/>
                    <a:ea typeface="ＭＳ Ｐゴシック" pitchFamily="-106" charset="-128"/>
                    <a:cs typeface="ＭＳ Ｐゴシック" pitchFamily="-106" charset="-128"/>
                  </a:endParaRPr>
                </a:p>
              </p:txBody>
            </p:sp>
            <p:cxnSp>
              <p:nvCxnSpPr>
                <p:cNvPr id="34" name="Straight Connector 33"/>
                <p:cNvCxnSpPr/>
                <p:nvPr/>
              </p:nvCxnSpPr>
              <p:spPr bwMode="auto">
                <a:xfrm>
                  <a:off x="4933448" y="3135820"/>
                  <a:ext cx="1555097" cy="0"/>
                </a:xfrm>
                <a:prstGeom prst="line">
                  <a:avLst/>
                </a:prstGeom>
                <a:solidFill>
                  <a:schemeClr val="accent1"/>
                </a:solidFill>
                <a:ln w="635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/>
                <p:cNvCxnSpPr/>
                <p:nvPr/>
              </p:nvCxnSpPr>
              <p:spPr bwMode="auto">
                <a:xfrm>
                  <a:off x="6488545" y="2476076"/>
                  <a:ext cx="1487055" cy="0"/>
                </a:xfrm>
                <a:prstGeom prst="line">
                  <a:avLst/>
                </a:prstGeom>
                <a:solidFill>
                  <a:schemeClr val="accent1"/>
                </a:solidFill>
                <a:ln w="635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 bwMode="auto">
                <a:xfrm rot="16200000" flipH="1">
                  <a:off x="6141788" y="2799578"/>
                  <a:ext cx="672034" cy="873"/>
                </a:xfrm>
                <a:prstGeom prst="line">
                  <a:avLst/>
                </a:prstGeom>
                <a:solidFill>
                  <a:schemeClr val="accent1"/>
                </a:solidFill>
                <a:ln w="635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pic>
            <p:nvPicPr>
              <p:cNvPr id="154" name="Picture 153" descr="latex-image-1.pd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5918" y="4261427"/>
                <a:ext cx="431800" cy="228600"/>
              </a:xfrm>
              <a:prstGeom prst="rect">
                <a:avLst/>
              </a:prstGeom>
            </p:spPr>
          </p:pic>
          <p:pic>
            <p:nvPicPr>
              <p:cNvPr id="155" name="Picture 154" descr="latex-image-1.pd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25301" y="4262373"/>
                <a:ext cx="431800" cy="228600"/>
              </a:xfrm>
              <a:prstGeom prst="rect">
                <a:avLst/>
              </a:prstGeom>
            </p:spPr>
          </p:pic>
        </p:grpSp>
      </p:grpSp>
      <p:pic>
        <p:nvPicPr>
          <p:cNvPr id="156" name="Picture 15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318" y="3547919"/>
            <a:ext cx="431800" cy="228600"/>
          </a:xfrm>
          <a:prstGeom prst="rect">
            <a:avLst/>
          </a:prstGeom>
        </p:spPr>
      </p:pic>
      <p:pic>
        <p:nvPicPr>
          <p:cNvPr id="160" name="Picture 15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6162" y="1088736"/>
            <a:ext cx="203200" cy="228600"/>
          </a:xfrm>
          <a:prstGeom prst="rect">
            <a:avLst/>
          </a:prstGeom>
        </p:spPr>
      </p:pic>
      <p:pic>
        <p:nvPicPr>
          <p:cNvPr id="161" name="Picture 16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471" y="1079499"/>
            <a:ext cx="203200" cy="228600"/>
          </a:xfrm>
          <a:prstGeom prst="rect">
            <a:avLst/>
          </a:prstGeom>
        </p:spPr>
      </p:pic>
      <p:pic>
        <p:nvPicPr>
          <p:cNvPr id="162" name="Picture 16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6326" y="1081809"/>
            <a:ext cx="203200" cy="2286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541793" y="1074882"/>
            <a:ext cx="7447498" cy="3620655"/>
            <a:chOff x="1541793" y="1709882"/>
            <a:chExt cx="7447498" cy="3620655"/>
          </a:xfrm>
        </p:grpSpPr>
        <p:grpSp>
          <p:nvGrpSpPr>
            <p:cNvPr id="164" name="Group 163"/>
            <p:cNvGrpSpPr/>
            <p:nvPr/>
          </p:nvGrpSpPr>
          <p:grpSpPr>
            <a:xfrm>
              <a:off x="1541793" y="1709882"/>
              <a:ext cx="7447498" cy="3620655"/>
              <a:chOff x="1541793" y="1709882"/>
              <a:chExt cx="7447498" cy="3620655"/>
            </a:xfrm>
          </p:grpSpPr>
          <p:pic>
            <p:nvPicPr>
              <p:cNvPr id="149" name="Picture 148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08091" y="4390737"/>
                <a:ext cx="1981200" cy="939800"/>
              </a:xfrm>
              <a:prstGeom prst="rect">
                <a:avLst/>
              </a:prstGeom>
            </p:spPr>
          </p:pic>
          <p:grpSp>
            <p:nvGrpSpPr>
              <p:cNvPr id="159" name="Group 158"/>
              <p:cNvGrpSpPr/>
              <p:nvPr/>
            </p:nvGrpSpPr>
            <p:grpSpPr>
              <a:xfrm>
                <a:off x="1541793" y="1709882"/>
                <a:ext cx="6433807" cy="1449240"/>
                <a:chOff x="1541793" y="1709882"/>
                <a:chExt cx="6433807" cy="1449240"/>
              </a:xfrm>
            </p:grpSpPr>
            <p:grpSp>
              <p:nvGrpSpPr>
                <p:cNvPr id="57" name="Group 56"/>
                <p:cNvGrpSpPr/>
                <p:nvPr/>
              </p:nvGrpSpPr>
              <p:grpSpPr>
                <a:xfrm>
                  <a:off x="1541793" y="2144184"/>
                  <a:ext cx="6433807" cy="1014938"/>
                  <a:chOff x="1541793" y="2144184"/>
                  <a:chExt cx="6433807" cy="1014938"/>
                </a:xfrm>
              </p:grpSpPr>
              <p:sp>
                <p:nvSpPr>
                  <p:cNvPr id="58" name="Rectangle 57"/>
                  <p:cNvSpPr/>
                  <p:nvPr/>
                </p:nvSpPr>
                <p:spPr bwMode="auto">
                  <a:xfrm>
                    <a:off x="1541793" y="2144184"/>
                    <a:ext cx="213140" cy="654351"/>
                  </a:xfrm>
                  <a:prstGeom prst="rect">
                    <a:avLst/>
                  </a:prstGeom>
                  <a:solidFill>
                    <a:srgbClr val="0000FF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Unicode MS" pitchFamily="-106" charset="0"/>
                      <a:ea typeface="ＭＳ Ｐゴシック" pitchFamily="-106" charset="-128"/>
                      <a:cs typeface="ＭＳ Ｐゴシック" pitchFamily="-106" charset="-128"/>
                    </a:endParaRPr>
                  </a:p>
                </p:txBody>
              </p:sp>
              <p:cxnSp>
                <p:nvCxnSpPr>
                  <p:cNvPr id="59" name="Straight Connector 58"/>
                  <p:cNvCxnSpPr/>
                  <p:nvPr/>
                </p:nvCxnSpPr>
                <p:spPr bwMode="auto">
                  <a:xfrm>
                    <a:off x="4933448" y="3135820"/>
                    <a:ext cx="527636" cy="209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6350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0" name="Straight Connector 59"/>
                  <p:cNvCxnSpPr/>
                  <p:nvPr/>
                </p:nvCxnSpPr>
                <p:spPr bwMode="auto">
                  <a:xfrm>
                    <a:off x="5448300" y="2474488"/>
                    <a:ext cx="252730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6350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" name="Straight Connector 60"/>
                  <p:cNvCxnSpPr/>
                  <p:nvPr/>
                </p:nvCxnSpPr>
                <p:spPr bwMode="auto">
                  <a:xfrm rot="16200000" flipH="1">
                    <a:off x="5137332" y="2822668"/>
                    <a:ext cx="672034" cy="87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6350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pic>
              <p:nvPicPr>
                <p:cNvPr id="153" name="Picture 152" descr="latex-image-1.pdf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98308" y="1709882"/>
                  <a:ext cx="203200" cy="2286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55" name="Picture 54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8799" y="1723737"/>
              <a:ext cx="203200" cy="228600"/>
            </a:xfrm>
            <a:prstGeom prst="rect">
              <a:avLst/>
            </a:prstGeom>
          </p:spPr>
        </p:pic>
      </p:grpSp>
      <p:sp>
        <p:nvSpPr>
          <p:cNvPr id="62" name="TextBox 61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6794" y="4044374"/>
            <a:ext cx="8987206" cy="2193840"/>
            <a:chOff x="156794" y="4044374"/>
            <a:chExt cx="8987206" cy="2193840"/>
          </a:xfrm>
        </p:grpSpPr>
        <p:sp>
          <p:nvSpPr>
            <p:cNvPr id="139" name="TextBox 138"/>
            <p:cNvSpPr txBox="1"/>
            <p:nvPr/>
          </p:nvSpPr>
          <p:spPr>
            <a:xfrm>
              <a:off x="3193469" y="4044374"/>
              <a:ext cx="2173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</a:rPr>
                <a:t>Sum on </a:t>
              </a:r>
              <a:r>
                <a:rPr lang="en-US" i="1" dirty="0" err="1" smtClean="0">
                  <a:solidFill>
                    <a:srgbClr val="FFFFFF"/>
                  </a:solidFill>
                </a:rPr>
                <a:t>timesteps</a:t>
              </a:r>
              <a:endParaRPr lang="en-US" i="1" dirty="0">
                <a:solidFill>
                  <a:srgbClr val="FFFFFF"/>
                </a:solidFill>
              </a:endParaRPr>
            </a:p>
          </p:txBody>
        </p:sp>
        <p:pic>
          <p:nvPicPr>
            <p:cNvPr id="148" name="Picture 147" descr="latex-image-1.pdf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6271" y="4318578"/>
              <a:ext cx="5957455" cy="12252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56794" y="5714994"/>
              <a:ext cx="89872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err="1" smtClean="0">
                  <a:solidFill>
                    <a:schemeClr val="bg1"/>
                  </a:solidFill>
                </a:rPr>
                <a:t>Stroboscopically</a:t>
              </a:r>
              <a:r>
                <a:rPr lang="en-US" sz="2800" dirty="0" smtClean="0">
                  <a:solidFill>
                    <a:schemeClr val="bg1"/>
                  </a:solidFill>
                </a:rPr>
                <a:t> engineer a new effective spin coupling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86788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dependence revealed by symmetry of control propagator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89000" y="2311400"/>
            <a:ext cx="22606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889000" y="3086100"/>
            <a:ext cx="22733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901700" y="3924300"/>
            <a:ext cx="22606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15" name="Picture 14" descr="latex-im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051050"/>
            <a:ext cx="736600" cy="495300"/>
          </a:xfrm>
          <a:prstGeom prst="rect">
            <a:avLst/>
          </a:prstGeom>
        </p:spPr>
      </p:pic>
      <p:pic>
        <p:nvPicPr>
          <p:cNvPr id="16" name="Picture 15" descr="latex-im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2838450"/>
            <a:ext cx="736600" cy="495300"/>
          </a:xfrm>
          <a:prstGeom prst="rect">
            <a:avLst/>
          </a:prstGeom>
        </p:spPr>
      </p:pic>
      <p:pic>
        <p:nvPicPr>
          <p:cNvPr id="17" name="Picture 16" descr="latex-image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3676650"/>
            <a:ext cx="736600" cy="4953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 bwMode="auto">
          <a:xfrm rot="5400000">
            <a:off x="-456803" y="3315097"/>
            <a:ext cx="33520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rot="5400000">
            <a:off x="-126603" y="3315097"/>
            <a:ext cx="33520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rot="5400000">
            <a:off x="217091" y="3315097"/>
            <a:ext cx="33520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rot="5400000">
            <a:off x="548482" y="3315494"/>
            <a:ext cx="33512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5400000">
            <a:off x="891382" y="3328194"/>
            <a:ext cx="33258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tangle 35"/>
          <p:cNvSpPr/>
          <p:nvPr/>
        </p:nvSpPr>
        <p:spPr bwMode="auto">
          <a:xfrm>
            <a:off x="1826846" y="17907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826846" y="25654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1826846" y="33909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36246" y="17907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1153746" y="25527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1483946" y="3390900"/>
            <a:ext cx="141654" cy="495300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cxnSp>
        <p:nvCxnSpPr>
          <p:cNvPr id="57" name="Straight Connector 56"/>
          <p:cNvCxnSpPr/>
          <p:nvPr/>
        </p:nvCxnSpPr>
        <p:spPr bwMode="auto">
          <a:xfrm>
            <a:off x="3414835" y="2044905"/>
            <a:ext cx="2147765" cy="11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>
            <a:off x="3402135" y="2832305"/>
            <a:ext cx="2147765" cy="11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>
            <a:off x="3402135" y="3683205"/>
            <a:ext cx="2147765" cy="11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 rot="5400000">
            <a:off x="1234282" y="3328194"/>
            <a:ext cx="33258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/>
          <p:nvPr/>
        </p:nvCxnSpPr>
        <p:spPr bwMode="auto">
          <a:xfrm rot="5400000">
            <a:off x="-772318" y="3315494"/>
            <a:ext cx="33512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 rot="5400000">
            <a:off x="2095897" y="3327797"/>
            <a:ext cx="33266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/>
          <p:cNvCxnSpPr/>
          <p:nvPr/>
        </p:nvCxnSpPr>
        <p:spPr bwMode="auto">
          <a:xfrm rot="5400000">
            <a:off x="2426097" y="3327797"/>
            <a:ext cx="33266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/>
          <p:nvPr/>
        </p:nvCxnSpPr>
        <p:spPr bwMode="auto">
          <a:xfrm rot="5400000">
            <a:off x="2763441" y="3334147"/>
            <a:ext cx="33393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/>
          <p:cNvCxnSpPr/>
          <p:nvPr/>
        </p:nvCxnSpPr>
        <p:spPr bwMode="auto">
          <a:xfrm rot="5400000">
            <a:off x="3101182" y="3328194"/>
            <a:ext cx="33258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 rot="5400000">
            <a:off x="3444082" y="3340894"/>
            <a:ext cx="33004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/>
          <p:nvPr/>
        </p:nvCxnSpPr>
        <p:spPr bwMode="auto">
          <a:xfrm rot="5400000">
            <a:off x="3786982" y="3340894"/>
            <a:ext cx="33004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/>
          <p:cNvCxnSpPr/>
          <p:nvPr/>
        </p:nvCxnSpPr>
        <p:spPr bwMode="auto">
          <a:xfrm rot="5400000">
            <a:off x="1780382" y="3328194"/>
            <a:ext cx="33258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/>
          <p:nvPr/>
        </p:nvCxnSpPr>
        <p:spPr bwMode="auto">
          <a:xfrm>
            <a:off x="3441700" y="2299388"/>
            <a:ext cx="99837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>
            <a:off x="4439490" y="1800115"/>
            <a:ext cx="100881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3746500" y="3086788"/>
            <a:ext cx="68087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>
            <a:off x="4426790" y="2587515"/>
            <a:ext cx="102151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/>
          <p:cNvCxnSpPr/>
          <p:nvPr/>
        </p:nvCxnSpPr>
        <p:spPr bwMode="auto">
          <a:xfrm>
            <a:off x="4076700" y="3937688"/>
            <a:ext cx="35067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4426790" y="3438415"/>
            <a:ext cx="98341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rot="16200000" flipH="1">
            <a:off x="4185438" y="2044754"/>
            <a:ext cx="508685" cy="58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/>
          <p:cNvCxnSpPr/>
          <p:nvPr/>
        </p:nvCxnSpPr>
        <p:spPr bwMode="auto">
          <a:xfrm rot="16200000" flipH="1">
            <a:off x="4172738" y="2832154"/>
            <a:ext cx="508685" cy="58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 rot="16200000" flipH="1">
            <a:off x="4172738" y="3683054"/>
            <a:ext cx="508685" cy="58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/>
          <p:nvPr/>
        </p:nvCxnSpPr>
        <p:spPr bwMode="auto">
          <a:xfrm rot="16200000" flipH="1">
            <a:off x="3512338" y="2844854"/>
            <a:ext cx="508685" cy="58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/>
          <p:nvPr/>
        </p:nvCxnSpPr>
        <p:spPr bwMode="auto">
          <a:xfrm>
            <a:off x="3423490" y="2587515"/>
            <a:ext cx="36111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/>
          <p:nvPr/>
        </p:nvCxnSpPr>
        <p:spPr bwMode="auto">
          <a:xfrm rot="16200000" flipH="1">
            <a:off x="3855239" y="3695755"/>
            <a:ext cx="508685" cy="58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>
            <a:off x="3441700" y="3440004"/>
            <a:ext cx="685801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3" name="Group 112"/>
          <p:cNvGrpSpPr/>
          <p:nvPr/>
        </p:nvGrpSpPr>
        <p:grpSpPr>
          <a:xfrm>
            <a:off x="5626100" y="1701800"/>
            <a:ext cx="3352800" cy="2324100"/>
            <a:chOff x="2946400" y="4127500"/>
            <a:chExt cx="3352800" cy="2324100"/>
          </a:xfrm>
        </p:grpSpPr>
        <p:pic>
          <p:nvPicPr>
            <p:cNvPr id="108" name="Picture 107" descr="latex-image-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78200" y="4692650"/>
              <a:ext cx="2921000" cy="1181100"/>
            </a:xfrm>
            <a:prstGeom prst="rect">
              <a:avLst/>
            </a:prstGeom>
          </p:spPr>
        </p:pic>
        <p:sp>
          <p:nvSpPr>
            <p:cNvPr id="104" name="Right Brace 103"/>
            <p:cNvSpPr/>
            <p:nvPr/>
          </p:nvSpPr>
          <p:spPr bwMode="auto">
            <a:xfrm>
              <a:off x="2946400" y="4127500"/>
              <a:ext cx="444500" cy="2324100"/>
            </a:xfrm>
            <a:prstGeom prst="rightBrace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5638800" y="1701800"/>
            <a:ext cx="3365500" cy="1511300"/>
            <a:chOff x="5638800" y="1295400"/>
            <a:chExt cx="3365500" cy="1511300"/>
          </a:xfrm>
        </p:grpSpPr>
        <p:sp>
          <p:nvSpPr>
            <p:cNvPr id="103" name="Right Brace 102"/>
            <p:cNvSpPr/>
            <p:nvPr/>
          </p:nvSpPr>
          <p:spPr bwMode="auto">
            <a:xfrm>
              <a:off x="5638800" y="1295400"/>
              <a:ext cx="444500" cy="1511300"/>
            </a:xfrm>
            <a:prstGeom prst="rightBrace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pic>
          <p:nvPicPr>
            <p:cNvPr id="110" name="Picture 109" descr="latex-image-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1454150"/>
              <a:ext cx="2908300" cy="1181100"/>
            </a:xfrm>
            <a:prstGeom prst="rect">
              <a:avLst/>
            </a:prstGeom>
          </p:spPr>
        </p:pic>
      </p:grpSp>
      <p:sp>
        <p:nvSpPr>
          <p:cNvPr id="133" name="TextBox 132"/>
          <p:cNvSpPr txBox="1"/>
          <p:nvPr/>
        </p:nvSpPr>
        <p:spPr>
          <a:xfrm>
            <a:off x="660400" y="5524500"/>
            <a:ext cx="7937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FFFFFF"/>
                </a:solidFill>
                <a:latin typeface=""/>
                <a:cs typeface=""/>
              </a:rPr>
              <a:t>For </a:t>
            </a:r>
            <a:r>
              <a:rPr lang="en-US" sz="3000" dirty="0" err="1" smtClean="0">
                <a:solidFill>
                  <a:srgbClr val="FFFFFF"/>
                </a:solidFill>
                <a:latin typeface=""/>
                <a:cs typeface=""/>
              </a:rPr>
              <a:t>multiqubit</a:t>
            </a:r>
            <a:r>
              <a:rPr lang="en-US" sz="3000" dirty="0" smtClean="0">
                <a:solidFill>
                  <a:srgbClr val="FFFFFF"/>
                </a:solidFill>
                <a:latin typeface=""/>
                <a:cs typeface=""/>
              </a:rPr>
              <a:t> system, </a:t>
            </a:r>
            <a:r>
              <a:rPr lang="en-US" sz="30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lang="en-US" sz="3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</a:t>
            </a:r>
            <a:r>
              <a:rPr lang="en-US" sz="30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lang="en-US" sz="3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</a:t>
            </a:r>
            <a:r>
              <a:rPr lang="en-US" sz="3000" dirty="0" smtClean="0">
                <a:solidFill>
                  <a:srgbClr val="FFFFFF"/>
                </a:solidFill>
                <a:latin typeface=""/>
                <a:cs typeface=""/>
              </a:rPr>
              <a:t>is periodic in number of </a:t>
            </a:r>
            <a:r>
              <a:rPr lang="en-US" sz="3000" dirty="0" err="1" smtClean="0">
                <a:solidFill>
                  <a:srgbClr val="FFFFFF"/>
                </a:solidFill>
                <a:latin typeface=""/>
                <a:cs typeface=""/>
              </a:rPr>
              <a:t>timesteps</a:t>
            </a:r>
            <a:endParaRPr lang="en-US" sz="3000" dirty="0">
              <a:solidFill>
                <a:srgbClr val="FFFFFF"/>
              </a:solidFill>
              <a:latin typeface=""/>
              <a:cs typeface=""/>
            </a:endParaRPr>
          </a:p>
        </p:txBody>
      </p:sp>
      <p:cxnSp>
        <p:nvCxnSpPr>
          <p:cNvPr id="134" name="Straight Connector 133"/>
          <p:cNvCxnSpPr/>
          <p:nvPr/>
        </p:nvCxnSpPr>
        <p:spPr bwMode="auto">
          <a:xfrm>
            <a:off x="901700" y="4813300"/>
            <a:ext cx="2260600" cy="1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38" name="TextBox 137"/>
          <p:cNvSpPr txBox="1"/>
          <p:nvPr/>
        </p:nvSpPr>
        <p:spPr>
          <a:xfrm>
            <a:off x="2870200" y="4838700"/>
            <a:ext cx="327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endParaRPr lang="en-US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cxnSp>
        <p:nvCxnSpPr>
          <p:cNvPr id="139" name="Straight Connector 138"/>
          <p:cNvCxnSpPr/>
          <p:nvPr/>
        </p:nvCxnSpPr>
        <p:spPr bwMode="auto">
          <a:xfrm>
            <a:off x="3402135" y="4572205"/>
            <a:ext cx="2147765" cy="11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1" name="Straight Connector 140"/>
          <p:cNvCxnSpPr/>
          <p:nvPr/>
        </p:nvCxnSpPr>
        <p:spPr bwMode="auto">
          <a:xfrm>
            <a:off x="3416300" y="4327692"/>
            <a:ext cx="2019300" cy="1588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5" name="Picture 144" descr="latex-image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00" y="4527550"/>
            <a:ext cx="736600" cy="495300"/>
          </a:xfrm>
          <a:prstGeom prst="rect">
            <a:avLst/>
          </a:prstGeom>
        </p:spPr>
      </p:pic>
      <p:grpSp>
        <p:nvGrpSpPr>
          <p:cNvPr id="169" name="Group 168"/>
          <p:cNvGrpSpPr/>
          <p:nvPr/>
        </p:nvGrpSpPr>
        <p:grpSpPr>
          <a:xfrm>
            <a:off x="5638800" y="1701800"/>
            <a:ext cx="3390900" cy="3302000"/>
            <a:chOff x="-927100" y="3556000"/>
            <a:chExt cx="3390900" cy="3302000"/>
          </a:xfrm>
        </p:grpSpPr>
        <p:pic>
          <p:nvPicPr>
            <p:cNvPr id="165" name="Picture 164" descr="latex-image-1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57200" y="4616450"/>
              <a:ext cx="2921000" cy="1181100"/>
            </a:xfrm>
            <a:prstGeom prst="rect">
              <a:avLst/>
            </a:prstGeom>
          </p:spPr>
        </p:pic>
        <p:sp>
          <p:nvSpPr>
            <p:cNvPr id="168" name="Right Brace 167"/>
            <p:cNvSpPr/>
            <p:nvPr/>
          </p:nvSpPr>
          <p:spPr bwMode="auto">
            <a:xfrm>
              <a:off x="-927100" y="3556000"/>
              <a:ext cx="444500" cy="3302000"/>
            </a:xfrm>
            <a:prstGeom prst="rightBrace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6248400" y="4038599"/>
            <a:ext cx="2603500" cy="1168400"/>
            <a:chOff x="6870700" y="6057900"/>
            <a:chExt cx="3898900" cy="1816100"/>
          </a:xfrm>
        </p:grpSpPr>
        <p:sp>
          <p:nvSpPr>
            <p:cNvPr id="170" name="Oval 169"/>
            <p:cNvSpPr/>
            <p:nvPr/>
          </p:nvSpPr>
          <p:spPr bwMode="auto">
            <a:xfrm>
              <a:off x="8026400" y="6654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1" name="Oval 170"/>
            <p:cNvSpPr/>
            <p:nvPr/>
          </p:nvSpPr>
          <p:spPr bwMode="auto">
            <a:xfrm>
              <a:off x="6870700" y="6654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2" name="Oval 171"/>
            <p:cNvSpPr/>
            <p:nvPr/>
          </p:nvSpPr>
          <p:spPr bwMode="auto">
            <a:xfrm>
              <a:off x="9194800" y="6654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3" name="Oval 172"/>
            <p:cNvSpPr/>
            <p:nvPr/>
          </p:nvSpPr>
          <p:spPr bwMode="auto">
            <a:xfrm>
              <a:off x="10363200" y="6654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7213044" y="6235700"/>
              <a:ext cx="741742" cy="47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</a:rPr>
                <a:t>NN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7859689" y="6969539"/>
              <a:ext cx="1035099" cy="47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</a:rPr>
                <a:t>NNN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76" name="Block Arc 175"/>
            <p:cNvSpPr/>
            <p:nvPr/>
          </p:nvSpPr>
          <p:spPr bwMode="auto">
            <a:xfrm>
              <a:off x="7061200" y="6057900"/>
              <a:ext cx="1168400" cy="1041400"/>
            </a:xfrm>
            <a:prstGeom prst="blockArc">
              <a:avLst>
                <a:gd name="adj1" fmla="val 10800000"/>
                <a:gd name="adj2" fmla="val 0"/>
                <a:gd name="adj3" fmla="val 11957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7" name="Block Arc 176"/>
            <p:cNvSpPr/>
            <p:nvPr/>
          </p:nvSpPr>
          <p:spPr bwMode="auto">
            <a:xfrm flipV="1">
              <a:off x="7023100" y="6565900"/>
              <a:ext cx="2400300" cy="965200"/>
            </a:xfrm>
            <a:prstGeom prst="blockArc">
              <a:avLst>
                <a:gd name="adj1" fmla="val 10800000"/>
                <a:gd name="adj2" fmla="val 0"/>
                <a:gd name="adj3" fmla="val 11957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8" name="Block Arc 177"/>
            <p:cNvSpPr/>
            <p:nvPr/>
          </p:nvSpPr>
          <p:spPr bwMode="auto">
            <a:xfrm flipV="1">
              <a:off x="6972300" y="6261100"/>
              <a:ext cx="3670300" cy="1612900"/>
            </a:xfrm>
            <a:prstGeom prst="blockArc">
              <a:avLst>
                <a:gd name="adj1" fmla="val 10800000"/>
                <a:gd name="adj2" fmla="val 25219"/>
                <a:gd name="adj3" fmla="val 6442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9286116" y="7150101"/>
              <a:ext cx="1065065" cy="47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</a:rPr>
                <a:t>NNNN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9904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65672" y="1016000"/>
            <a:ext cx="6973428" cy="3886200"/>
          </a:xfrm>
          <a:prstGeom prst="rect">
            <a:avLst/>
          </a:prstGeom>
          <a:gradFill rotWithShape="0">
            <a:gsLst>
              <a:gs pos="0">
                <a:srgbClr val="8484C9"/>
              </a:gs>
              <a:gs pos="100000">
                <a:srgbClr val="8484C9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88899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1" name="Straight Connector 60"/>
          <p:cNvCxnSpPr/>
          <p:nvPr/>
        </p:nvCxnSpPr>
        <p:spPr bwMode="auto">
          <a:xfrm>
            <a:off x="1739900" y="1295400"/>
            <a:ext cx="5981700" cy="15875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8113"/>
            <a:ext cx="9259455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FFFFFF"/>
                </a:solidFill>
              </a:rPr>
              <a:t>Pulsed control </a:t>
            </a:r>
            <a:r>
              <a:rPr lang="en-US" sz="4000" i="1" dirty="0" smtClean="0">
                <a:solidFill>
                  <a:srgbClr val="FFFFFF"/>
                </a:solidFill>
              </a:rPr>
              <a:t>filters</a:t>
            </a:r>
            <a:r>
              <a:rPr lang="en-US" sz="4000" dirty="0" smtClean="0">
                <a:solidFill>
                  <a:srgbClr val="FFFFFF"/>
                </a:solidFill>
              </a:rPr>
              <a:t> interaction strength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 rot="5400000">
            <a:off x="-62309" y="2908697"/>
            <a:ext cx="3428206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638300" y="2921000"/>
            <a:ext cx="60960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 rot="16200000">
            <a:off x="-54929" y="2556815"/>
            <a:ext cx="283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Filter Weight:  H(P)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640949" y="3060700"/>
            <a:ext cx="399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latin typeface="Times New Roman"/>
                <a:cs typeface="Times New Roman"/>
              </a:rPr>
              <a:t>d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739900" y="1320800"/>
            <a:ext cx="5854700" cy="3225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3" name="Group 52"/>
          <p:cNvGrpSpPr/>
          <p:nvPr/>
        </p:nvGrpSpPr>
        <p:grpSpPr>
          <a:xfrm>
            <a:off x="1727200" y="1308100"/>
            <a:ext cx="5854700" cy="3162300"/>
            <a:chOff x="1765300" y="2222500"/>
            <a:chExt cx="5854700" cy="3162300"/>
          </a:xfrm>
        </p:grpSpPr>
        <p:cxnSp>
          <p:nvCxnSpPr>
            <p:cNvPr id="15" name="Straight Connector 14"/>
            <p:cNvCxnSpPr/>
            <p:nvPr/>
          </p:nvCxnSpPr>
          <p:spPr bwMode="auto">
            <a:xfrm rot="16200000" flipH="1">
              <a:off x="1651000" y="2336800"/>
              <a:ext cx="3162300" cy="29337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5400000">
              <a:off x="4613591" y="2365691"/>
              <a:ext cx="3079118" cy="29337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" name="Group 53"/>
          <p:cNvGrpSpPr/>
          <p:nvPr/>
        </p:nvGrpSpPr>
        <p:grpSpPr>
          <a:xfrm>
            <a:off x="1727200" y="1308100"/>
            <a:ext cx="5880100" cy="3213100"/>
            <a:chOff x="1765300" y="2222500"/>
            <a:chExt cx="5880100" cy="3213100"/>
          </a:xfrm>
        </p:grpSpPr>
        <p:cxnSp>
          <p:nvCxnSpPr>
            <p:cNvPr id="29" name="Straight Connector 28"/>
            <p:cNvCxnSpPr/>
            <p:nvPr/>
          </p:nvCxnSpPr>
          <p:spPr bwMode="auto">
            <a:xfrm rot="16200000" flipH="1">
              <a:off x="889000" y="3098800"/>
              <a:ext cx="3187700" cy="14351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2381250" y="3092450"/>
              <a:ext cx="3124200" cy="15113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6200000" flipH="1">
              <a:off x="3835400" y="3124200"/>
              <a:ext cx="3187700" cy="14351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5400000">
              <a:off x="5327650" y="3117850"/>
              <a:ext cx="3124200" cy="15113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1714500" y="1308100"/>
            <a:ext cx="5918200" cy="3263900"/>
            <a:chOff x="1752600" y="2222500"/>
            <a:chExt cx="5918200" cy="3263900"/>
          </a:xfrm>
        </p:grpSpPr>
        <p:grpSp>
          <p:nvGrpSpPr>
            <p:cNvPr id="47" name="Group 46"/>
            <p:cNvGrpSpPr/>
            <p:nvPr/>
          </p:nvGrpSpPr>
          <p:grpSpPr>
            <a:xfrm>
              <a:off x="1752600" y="2222500"/>
              <a:ext cx="2959100" cy="3213100"/>
              <a:chOff x="1917700" y="2374900"/>
              <a:chExt cx="5880100" cy="3213100"/>
            </a:xfrm>
          </p:grpSpPr>
          <p:cxnSp>
            <p:nvCxnSpPr>
              <p:cNvPr id="39" name="Straight Connector 38"/>
              <p:cNvCxnSpPr/>
              <p:nvPr/>
            </p:nvCxnSpPr>
            <p:spPr bwMode="auto">
              <a:xfrm rot="16200000" flipH="1">
                <a:off x="1041400" y="3251200"/>
                <a:ext cx="3187700" cy="14351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2533650" y="3244850"/>
                <a:ext cx="3124200" cy="15113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6200000" flipH="1">
                <a:off x="3987800" y="3276600"/>
                <a:ext cx="3187700" cy="14351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5400000">
                <a:off x="5480050" y="3270250"/>
                <a:ext cx="3124200" cy="15113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8" name="Group 47"/>
            <p:cNvGrpSpPr/>
            <p:nvPr/>
          </p:nvGrpSpPr>
          <p:grpSpPr>
            <a:xfrm>
              <a:off x="4711700" y="2273300"/>
              <a:ext cx="2959100" cy="3213100"/>
              <a:chOff x="1917700" y="2374900"/>
              <a:chExt cx="5880100" cy="3213100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 rot="16200000" flipH="1">
                <a:off x="1041400" y="3251200"/>
                <a:ext cx="3187700" cy="14351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>
                <a:off x="2533650" y="3244850"/>
                <a:ext cx="3124200" cy="15113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 rot="16200000" flipH="1">
                <a:off x="3987800" y="3276600"/>
                <a:ext cx="3187700" cy="14351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 rot="5400000">
                <a:off x="5480050" y="3270250"/>
                <a:ext cx="3124200" cy="15113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8" name="Rectangle 57"/>
          <p:cNvSpPr/>
          <p:nvPr/>
        </p:nvSpPr>
        <p:spPr bwMode="auto">
          <a:xfrm>
            <a:off x="1651000" y="2895600"/>
            <a:ext cx="6375400" cy="1778000"/>
          </a:xfrm>
          <a:prstGeom prst="rect">
            <a:avLst/>
          </a:prstGeom>
          <a:solidFill>
            <a:srgbClr val="FF0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57845" y="3825009"/>
            <a:ext cx="5517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Coupling changes sign!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241300" y="5080000"/>
            <a:ext cx="8229600" cy="1460500"/>
            <a:chOff x="101600" y="5080000"/>
            <a:chExt cx="8229600" cy="1460500"/>
          </a:xfrm>
        </p:grpSpPr>
        <p:cxnSp>
          <p:nvCxnSpPr>
            <p:cNvPr id="66" name="Straight Connector 65"/>
            <p:cNvCxnSpPr/>
            <p:nvPr/>
          </p:nvCxnSpPr>
          <p:spPr bwMode="auto">
            <a:xfrm>
              <a:off x="1130300" y="5829300"/>
              <a:ext cx="70739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Oval 66"/>
            <p:cNvSpPr/>
            <p:nvPr/>
          </p:nvSpPr>
          <p:spPr bwMode="auto">
            <a:xfrm>
              <a:off x="20955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9398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32639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44323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56007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6756400" y="56388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7924800" y="5651500"/>
              <a:ext cx="406400" cy="3810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FFFF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63500" dir="2700000">
                <a:srgbClr val="000000">
                  <a:alpha val="7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6" name="Block Arc 75"/>
            <p:cNvSpPr/>
            <p:nvPr/>
          </p:nvSpPr>
          <p:spPr bwMode="auto">
            <a:xfrm>
              <a:off x="1130300" y="5397500"/>
              <a:ext cx="1168400" cy="546100"/>
            </a:xfrm>
            <a:prstGeom prst="blockArc">
              <a:avLst>
                <a:gd name="adj1" fmla="val 10800000"/>
                <a:gd name="adj2" fmla="val 0"/>
                <a:gd name="adj3" fmla="val 11957"/>
              </a:avLst>
            </a:prstGeom>
            <a:solidFill>
              <a:srgbClr val="0000FF">
                <a:alpha val="73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7" name="Block Arc 76"/>
            <p:cNvSpPr/>
            <p:nvPr/>
          </p:nvSpPr>
          <p:spPr bwMode="auto">
            <a:xfrm flipV="1">
              <a:off x="1092200" y="5676900"/>
              <a:ext cx="2400300" cy="647700"/>
            </a:xfrm>
            <a:prstGeom prst="blockArc">
              <a:avLst>
                <a:gd name="adj1" fmla="val 10800000"/>
                <a:gd name="adj2" fmla="val 0"/>
                <a:gd name="adj3" fmla="val 11957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78" name="Block Arc 77"/>
            <p:cNvSpPr/>
            <p:nvPr/>
          </p:nvSpPr>
          <p:spPr bwMode="auto">
            <a:xfrm>
              <a:off x="1130300" y="5219700"/>
              <a:ext cx="3505200" cy="787400"/>
            </a:xfrm>
            <a:prstGeom prst="blockArc">
              <a:avLst>
                <a:gd name="adj1" fmla="val 10800000"/>
                <a:gd name="adj2" fmla="val 21550715"/>
                <a:gd name="adj3" fmla="val 11234"/>
              </a:avLst>
            </a:prstGeom>
            <a:solidFill>
              <a:srgbClr val="0000FF">
                <a:alpha val="73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391400" y="5334000"/>
              <a:ext cx="439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err="1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d</a:t>
              </a:r>
              <a:endParaRPr lang="en-US" sz="2400" i="1" dirty="0">
                <a:solidFill>
                  <a:srgbClr val="FFFF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2" name="Block Arc 81"/>
            <p:cNvSpPr/>
            <p:nvPr/>
          </p:nvSpPr>
          <p:spPr bwMode="auto">
            <a:xfrm flipV="1">
              <a:off x="1092200" y="5715000"/>
              <a:ext cx="4711700" cy="774700"/>
            </a:xfrm>
            <a:prstGeom prst="blockArc">
              <a:avLst>
                <a:gd name="adj1" fmla="val 10800000"/>
                <a:gd name="adj2" fmla="val 0"/>
                <a:gd name="adj3" fmla="val 11957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83" name="Block Arc 82"/>
            <p:cNvSpPr/>
            <p:nvPr/>
          </p:nvSpPr>
          <p:spPr bwMode="auto">
            <a:xfrm>
              <a:off x="1181100" y="5080000"/>
              <a:ext cx="5829300" cy="927100"/>
            </a:xfrm>
            <a:prstGeom prst="blockArc">
              <a:avLst>
                <a:gd name="adj1" fmla="val 10800000"/>
                <a:gd name="adj2" fmla="val 21551379"/>
                <a:gd name="adj3" fmla="val 7388"/>
              </a:avLst>
            </a:prstGeom>
            <a:solidFill>
              <a:srgbClr val="0000FF">
                <a:alpha val="73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84" name="Block Arc 83"/>
            <p:cNvSpPr/>
            <p:nvPr/>
          </p:nvSpPr>
          <p:spPr bwMode="auto">
            <a:xfrm flipV="1">
              <a:off x="1092200" y="5588000"/>
              <a:ext cx="7086600" cy="952500"/>
            </a:xfrm>
            <a:prstGeom prst="blockArc">
              <a:avLst>
                <a:gd name="adj1" fmla="val 10800000"/>
                <a:gd name="adj2" fmla="val 12637"/>
                <a:gd name="adj3" fmla="val 9288"/>
              </a:avLst>
            </a:prstGeom>
            <a:solidFill>
              <a:srgbClr val="FFB8C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15900" y="5969000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FFFF"/>
                  </a:solidFill>
                </a:rPr>
                <a:t>FM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1600" y="5219700"/>
              <a:ext cx="97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FFFF"/>
                  </a:solidFill>
                </a:rPr>
                <a:t>AFM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2449" y="969820"/>
            <a:ext cx="5490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Break evolution into more </a:t>
            </a:r>
            <a:r>
              <a:rPr lang="en-US" sz="2400" i="1" dirty="0" err="1" smtClean="0"/>
              <a:t>timesteps</a:t>
            </a:r>
            <a:r>
              <a:rPr lang="en-US" sz="2400" i="1" dirty="0" smtClean="0"/>
              <a:t>…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85477498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3" animBg="1"/>
      <p:bldP spid="59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program by combining filters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2455" y="2967181"/>
            <a:ext cx="8901545" cy="225596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Combine by sequential application and concatenation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987" y="3812573"/>
            <a:ext cx="3307195" cy="475545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728" y="3834234"/>
            <a:ext cx="2976418" cy="472220"/>
          </a:xfrm>
          <a:prstGeom prst="rect">
            <a:avLst/>
          </a:prstGeom>
        </p:spPr>
      </p:pic>
      <p:sp>
        <p:nvSpPr>
          <p:cNvPr id="16" name="Left Brace 15"/>
          <p:cNvSpPr/>
          <p:nvPr/>
        </p:nvSpPr>
        <p:spPr bwMode="auto">
          <a:xfrm rot="5400000">
            <a:off x="3599299" y="2121476"/>
            <a:ext cx="294410" cy="3151909"/>
          </a:xfrm>
          <a:prstGeom prst="leftBrace">
            <a:avLst>
              <a:gd name="adj1" fmla="val 34748"/>
              <a:gd name="adj2" fmla="val 37546"/>
            </a:avLst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7" name="Left Brace 16"/>
          <p:cNvSpPr/>
          <p:nvPr/>
        </p:nvSpPr>
        <p:spPr bwMode="auto">
          <a:xfrm rot="5400000">
            <a:off x="7438159" y="2302741"/>
            <a:ext cx="294410" cy="2817091"/>
          </a:xfrm>
          <a:prstGeom prst="leftBrace">
            <a:avLst>
              <a:gd name="adj1" fmla="val 34748"/>
              <a:gd name="adj2" fmla="val 83606"/>
            </a:avLst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28" y="975845"/>
            <a:ext cx="7065818" cy="1997580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65546" y="4348018"/>
            <a:ext cx="865909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Tuning knobs:</a:t>
            </a:r>
          </a:p>
          <a:p>
            <a:pPr lvl="1"/>
            <a:r>
              <a:rPr lang="en-US" sz="2000" dirty="0" smtClean="0"/>
              <a:t>Specific pulse sequence applied</a:t>
            </a:r>
          </a:p>
          <a:p>
            <a:pPr lvl="1"/>
            <a:r>
              <a:rPr lang="en-US" sz="2000" dirty="0" smtClean="0"/>
              <a:t>Filter duration (sets “Fourier” coefficient)</a:t>
            </a:r>
          </a:p>
          <a:p>
            <a:pPr lvl="1"/>
            <a:r>
              <a:rPr lang="en-US" sz="2000" dirty="0" smtClean="0"/>
              <a:t>Number of </a:t>
            </a:r>
            <a:r>
              <a:rPr lang="en-US" sz="2000" dirty="0" err="1" smtClean="0"/>
              <a:t>timesteps</a:t>
            </a:r>
            <a:r>
              <a:rPr lang="en-US" sz="2000" dirty="0" smtClean="0"/>
              <a:t> (sets triangle periodicity)</a:t>
            </a:r>
          </a:p>
          <a:p>
            <a:pPr lvl="1"/>
            <a:r>
              <a:rPr lang="en-US" sz="2000" dirty="0" smtClean="0"/>
              <a:t>Addition of free-evolution (can “decouple” terms)</a:t>
            </a:r>
          </a:p>
          <a:p>
            <a:pPr lvl="1"/>
            <a:r>
              <a:rPr lang="en-US" sz="2000" dirty="0" smtClean="0"/>
              <a:t>Addition of </a:t>
            </a:r>
            <a:r>
              <a:rPr lang="en-US" sz="2000" dirty="0" smtClean="0">
                <a:latin typeface="Symbol" charset="2"/>
                <a:cs typeface="Symbol" charset="2"/>
              </a:rPr>
              <a:t>p</a:t>
            </a:r>
            <a:r>
              <a:rPr lang="en-US" sz="2000" dirty="0" smtClean="0"/>
              <a:t>/2 pulses to shift basis (X, Y, Z)</a:t>
            </a: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1549" y="1189196"/>
            <a:ext cx="9144000" cy="1308098"/>
            <a:chOff x="127000" y="1570193"/>
            <a:chExt cx="9144000" cy="1308098"/>
          </a:xfrm>
        </p:grpSpPr>
        <p:sp>
          <p:nvSpPr>
            <p:cNvPr id="21" name="TextBox 20"/>
            <p:cNvSpPr txBox="1"/>
            <p:nvPr/>
          </p:nvSpPr>
          <p:spPr>
            <a:xfrm>
              <a:off x="3521362" y="1570193"/>
              <a:ext cx="20620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>
                  <a:solidFill>
                    <a:srgbClr val="FFFFFF"/>
                  </a:solidFill>
                </a:rPr>
                <a:t>CONTROL</a:t>
              </a:r>
              <a:endParaRPr lang="en-US" sz="2800" i="1" dirty="0">
                <a:solidFill>
                  <a:srgbClr val="FFFFFF"/>
                </a:solidFill>
              </a:endParaRPr>
            </a:p>
          </p:txBody>
        </p:sp>
        <p:pic>
          <p:nvPicPr>
            <p:cNvPr id="22" name="Picture 21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000" y="2294089"/>
              <a:ext cx="1600200" cy="584200"/>
            </a:xfrm>
            <a:prstGeom prst="rect">
              <a:avLst/>
            </a:prstGeom>
          </p:spPr>
        </p:pic>
        <p:pic>
          <p:nvPicPr>
            <p:cNvPr id="23" name="Picture 22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88200" y="2294091"/>
              <a:ext cx="2082800" cy="5842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auto">
            <a:xfrm>
              <a:off x="1905000" y="2147465"/>
              <a:ext cx="1119909" cy="43872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015674" y="2149774"/>
              <a:ext cx="471054" cy="43872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477492" y="2149774"/>
              <a:ext cx="782782" cy="43872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262581" y="2149774"/>
              <a:ext cx="1487055" cy="438728"/>
            </a:xfrm>
            <a:prstGeom prst="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5740400" y="2149774"/>
              <a:ext cx="205509" cy="438728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5936673" y="2149775"/>
              <a:ext cx="113145" cy="4387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6049818" y="2149774"/>
              <a:ext cx="925945" cy="438728"/>
            </a:xfrm>
            <a:prstGeom prst="rect">
              <a:avLst/>
            </a:prstGeom>
            <a:solidFill>
              <a:srgbClr val="1CBE1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1916545" y="2597738"/>
              <a:ext cx="5103091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2" name="TextBox 31"/>
            <p:cNvSpPr txBox="1"/>
            <p:nvPr/>
          </p:nvSpPr>
          <p:spPr>
            <a:xfrm>
              <a:off x="7516091" y="1685628"/>
              <a:ext cx="1453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rgbClr val="FFFFFF"/>
                  </a:solidFill>
                </a:rPr>
                <a:t>Arbitrary</a:t>
              </a:r>
              <a:endParaRPr lang="en-US" sz="2400" i="1" dirty="0">
                <a:solidFill>
                  <a:srgbClr val="FFFFFF"/>
                </a:solidFill>
              </a:endParaRPr>
            </a:p>
          </p:txBody>
        </p:sp>
        <p:pic>
          <p:nvPicPr>
            <p:cNvPr id="33" name="Picture 32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0973" y="2163619"/>
              <a:ext cx="482600" cy="406400"/>
            </a:xfrm>
            <a:prstGeom prst="rect">
              <a:avLst/>
            </a:prstGeom>
          </p:spPr>
        </p:pic>
        <p:pic>
          <p:nvPicPr>
            <p:cNvPr id="34" name="Picture 33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5077" y="2175165"/>
              <a:ext cx="495300" cy="406400"/>
            </a:xfrm>
            <a:prstGeom prst="rect">
              <a:avLst/>
            </a:prstGeom>
          </p:spPr>
        </p:pic>
        <p:pic>
          <p:nvPicPr>
            <p:cNvPr id="35" name="Picture 34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3168" y="2175164"/>
              <a:ext cx="495300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28102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6" grpId="0" animBg="1"/>
      <p:bldP spid="17" grpId="0" animBg="1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Universal</a:t>
            </a:r>
            <a:r>
              <a:rPr lang="en-US" dirty="0" smtClean="0"/>
              <a:t> couplings achievable</a:t>
            </a:r>
            <a:endParaRPr lang="en-US" dirty="0"/>
          </a:p>
        </p:txBody>
      </p:sp>
      <p:pic>
        <p:nvPicPr>
          <p:cNvPr id="4" name="Picture 3" descr="Fig4_v4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934" y="1466273"/>
            <a:ext cx="7553192" cy="387927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563095" y="3590660"/>
            <a:ext cx="6580905" cy="2932521"/>
            <a:chOff x="2586186" y="2909456"/>
            <a:chExt cx="6326906" cy="2643632"/>
          </a:xfrm>
        </p:grpSpPr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2586186" y="2909456"/>
              <a:ext cx="4225636" cy="174336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BD7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5461000" y="3105704"/>
              <a:ext cx="1489365" cy="14662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BD7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6915728" y="4722091"/>
              <a:ext cx="19973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FFFF"/>
                  </a:solidFill>
                </a:rPr>
                <a:t>“Universal” filter space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0" y="6565626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090" y="5634182"/>
            <a:ext cx="586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FFFFFF"/>
                </a:solidFill>
              </a:rPr>
              <a:t>Non-native adiabatic evolutions can also be engineered</a:t>
            </a:r>
            <a:endParaRPr lang="en-US" sz="24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26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Adiabatic evolutions</a:t>
            </a:r>
            <a:endParaRPr lang="en-US" dirty="0"/>
          </a:p>
        </p:txBody>
      </p:sp>
      <p:pic>
        <p:nvPicPr>
          <p:cNvPr id="8" name="Picture 7" descr="Fig3_V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034" y="1789547"/>
            <a:ext cx="6217822" cy="3948545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364" y="5966114"/>
            <a:ext cx="5548168" cy="44809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226" y="912090"/>
            <a:ext cx="3995169" cy="806449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6186" y="4329545"/>
            <a:ext cx="2626054" cy="7192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550223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67128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is resource 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9" y="965191"/>
            <a:ext cx="9144000" cy="3403600"/>
          </a:xfrm>
        </p:spPr>
        <p:txBody>
          <a:bodyPr/>
          <a:lstStyle/>
          <a:p>
            <a:r>
              <a:rPr lang="en-US" sz="2800" dirty="0" smtClean="0"/>
              <a:t>Concatenation scaling (Universal filter)</a:t>
            </a:r>
            <a:endParaRPr lang="en-US" dirty="0"/>
          </a:p>
          <a:p>
            <a:r>
              <a:rPr lang="en-US" sz="2800" dirty="0" smtClean="0"/>
              <a:t>Runtime scaling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>
                <a:solidFill>
                  <a:srgbClr val="FFFFFF"/>
                </a:solidFill>
              </a:rPr>
              <a:t>Calculating control is a problem in </a:t>
            </a:r>
            <a:r>
              <a:rPr lang="en-US" sz="2800" i="1" dirty="0">
                <a:solidFill>
                  <a:srgbClr val="FFFFFF"/>
                </a:solidFill>
              </a:rPr>
              <a:t>linear </a:t>
            </a:r>
            <a:r>
              <a:rPr lang="en-US" sz="2800" i="1" dirty="0" smtClean="0">
                <a:solidFill>
                  <a:srgbClr val="FFFFFF"/>
                </a:solidFill>
              </a:rPr>
              <a:t>programming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818" y="1035043"/>
            <a:ext cx="2032000" cy="4699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0" y="5451801"/>
            <a:ext cx="1600200" cy="5842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7290" y="5451803"/>
            <a:ext cx="2082800" cy="584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auto">
          <a:xfrm>
            <a:off x="1674090" y="5524540"/>
            <a:ext cx="1119909" cy="43872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784764" y="5526849"/>
            <a:ext cx="471054" cy="43872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246582" y="5526849"/>
            <a:ext cx="782782" cy="438728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031671" y="5526849"/>
            <a:ext cx="1487055" cy="438728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509490" y="5526849"/>
            <a:ext cx="205509" cy="438728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705763" y="5526850"/>
            <a:ext cx="113145" cy="4387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818908" y="5526849"/>
            <a:ext cx="925945" cy="438728"/>
          </a:xfrm>
          <a:prstGeom prst="rect">
            <a:avLst/>
          </a:prstGeom>
          <a:solidFill>
            <a:srgbClr val="1CBE1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1685635" y="5974813"/>
            <a:ext cx="5103091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7331363" y="5934535"/>
            <a:ext cx="145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Arbitrary</a:t>
            </a:r>
            <a:endParaRPr lang="en-US" sz="2400" i="1" dirty="0">
              <a:solidFill>
                <a:srgbClr val="FFFFFF"/>
              </a:solidFill>
            </a:endParaRPr>
          </a:p>
        </p:txBody>
      </p:sp>
      <p:sp>
        <p:nvSpPr>
          <p:cNvPr id="26" name="Left Brace 25"/>
          <p:cNvSpPr/>
          <p:nvPr/>
        </p:nvSpPr>
        <p:spPr bwMode="auto">
          <a:xfrm rot="16200000" flipH="1">
            <a:off x="4029364" y="2782471"/>
            <a:ext cx="386776" cy="5039591"/>
          </a:xfrm>
          <a:prstGeom prst="leftBrace">
            <a:avLst>
              <a:gd name="adj1" fmla="val 29088"/>
              <a:gd name="adj2" fmla="val 24570"/>
            </a:avLst>
          </a:prstGeom>
          <a:noFill/>
          <a:ln w="285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100" y="1506104"/>
            <a:ext cx="1955800" cy="5207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0" y="6550223"/>
            <a:ext cx="3966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Hayes, </a:t>
            </a:r>
            <a:r>
              <a:rPr lang="en-US" sz="1400" dirty="0" err="1" smtClean="0">
                <a:solidFill>
                  <a:srgbClr val="FFFFFF"/>
                </a:solidFill>
              </a:rPr>
              <a:t>Flammia</a:t>
            </a:r>
            <a:r>
              <a:rPr lang="en-US" sz="1400" dirty="0" smtClean="0">
                <a:solidFill>
                  <a:srgbClr val="FFFFFF"/>
                </a:solidFill>
              </a:rPr>
              <a:t>, MJB, </a:t>
            </a:r>
            <a:r>
              <a:rPr lang="en-US" sz="1400" i="1" dirty="0" smtClean="0">
                <a:solidFill>
                  <a:srgbClr val="FFFFFF"/>
                </a:solidFill>
              </a:rPr>
              <a:t>arXiv</a:t>
            </a:r>
            <a:r>
              <a:rPr lang="en-US" sz="1400" dirty="0" smtClean="0">
                <a:solidFill>
                  <a:srgbClr val="FFFFFF"/>
                </a:solidFill>
              </a:rPr>
              <a:t>:1309.6736 (2013).</a:t>
            </a: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928083" y="2124363"/>
            <a:ext cx="5703464" cy="2364538"/>
            <a:chOff x="1928083" y="2124363"/>
            <a:chExt cx="5703464" cy="2364538"/>
          </a:xfrm>
        </p:grpSpPr>
        <p:grpSp>
          <p:nvGrpSpPr>
            <p:cNvPr id="29" name="Group 28"/>
            <p:cNvGrpSpPr/>
            <p:nvPr/>
          </p:nvGrpSpPr>
          <p:grpSpPr>
            <a:xfrm>
              <a:off x="1928083" y="2124363"/>
              <a:ext cx="5703464" cy="2364538"/>
              <a:chOff x="1050628" y="2112818"/>
              <a:chExt cx="5703464" cy="2364538"/>
            </a:xfrm>
          </p:grpSpPr>
          <p:sp>
            <p:nvSpPr>
              <p:cNvPr id="8" name="Rectangle 2"/>
              <p:cNvSpPr>
                <a:spLocks noChangeArrowheads="1"/>
              </p:cNvSpPr>
              <p:nvPr/>
            </p:nvSpPr>
            <p:spPr bwMode="auto">
              <a:xfrm>
                <a:off x="1050628" y="2112818"/>
                <a:ext cx="5495646" cy="2355273"/>
              </a:xfrm>
              <a:prstGeom prst="rect">
                <a:avLst/>
              </a:prstGeom>
              <a:gradFill rotWithShape="0">
                <a:gsLst>
                  <a:gs pos="0">
                    <a:srgbClr val="8484C9"/>
                  </a:gs>
                  <a:gs pos="100000">
                    <a:srgbClr val="8484C9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blurRad="63500" dist="88899" dir="27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" name="Picture 3" descr="Graph3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74082" y="2178074"/>
                <a:ext cx="5080010" cy="1866005"/>
              </a:xfrm>
              <a:prstGeom prst="rect">
                <a:avLst/>
              </a:prstGeom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6" name="Picture 5" descr="latex-image-1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57491" y="3284105"/>
                <a:ext cx="2037772" cy="355526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3232717" y="4108024"/>
                <a:ext cx="20710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Interqubit</a:t>
                </a:r>
                <a:r>
                  <a:rPr lang="en-US" dirty="0" smtClean="0"/>
                  <a:t> distance</a:t>
                </a:r>
                <a:endParaRPr lang="en-US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rot="16200000">
              <a:off x="1336167" y="2987212"/>
              <a:ext cx="22103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Worst-case coupling strength</a:t>
              </a:r>
              <a:endParaRPr lang="en-US" dirty="0"/>
            </a:p>
          </p:txBody>
        </p:sp>
      </p:grpSp>
      <p:pic>
        <p:nvPicPr>
          <p:cNvPr id="31" name="Picture 3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064" y="5546437"/>
            <a:ext cx="482600" cy="406400"/>
          </a:xfrm>
          <a:prstGeom prst="rect">
            <a:avLst/>
          </a:prstGeom>
        </p:spPr>
      </p:pic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168" y="5557983"/>
            <a:ext cx="495300" cy="406400"/>
          </a:xfrm>
          <a:prstGeom prst="rect">
            <a:avLst/>
          </a:prstGeom>
        </p:spPr>
      </p:pic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2259" y="5557982"/>
            <a:ext cx="4953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079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IMG_20130724_14104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952" y="900257"/>
            <a:ext cx="4225925" cy="5634038"/>
          </a:xfrm>
          <a:prstGeom prst="rect">
            <a:avLst/>
          </a:prstGeom>
          <a:noFill/>
          <a:ln>
            <a:noFill/>
          </a:ln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138113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1"/>
                </a:solidFill>
                <a:latin typeface="Arial Unicode MS" pitchFamily="-106" charset="0"/>
                <a:ea typeface="Osaka" pitchFamily="-106" charset="-128"/>
                <a:cs typeface="Osaka" pitchFamily="-106" charset="-128"/>
              </a:defRPr>
            </a:lvl9pPr>
          </a:lstStyle>
          <a:p>
            <a:r>
              <a:rPr lang="en-US" dirty="0" smtClean="0"/>
              <a:t>Testing in a 1D Paul trap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2089727" y="960293"/>
            <a:ext cx="6788728" cy="3041650"/>
            <a:chOff x="2089727" y="960293"/>
            <a:chExt cx="6788728" cy="3041650"/>
          </a:xfrm>
        </p:grpSpPr>
        <p:cxnSp>
          <p:nvCxnSpPr>
            <p:cNvPr id="3" name="Straight Connector 2"/>
            <p:cNvCxnSpPr/>
            <p:nvPr/>
          </p:nvCxnSpPr>
          <p:spPr bwMode="auto">
            <a:xfrm flipH="1">
              <a:off x="2089727" y="969818"/>
              <a:ext cx="2747818" cy="234372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A9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H="1" flipV="1">
              <a:off x="2089727" y="3556000"/>
              <a:ext cx="2736274" cy="43872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A9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H="1">
              <a:off x="2505364" y="981364"/>
              <a:ext cx="6373091" cy="229754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A9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4" name="Picture 7" descr="IMG_20130718_121350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8929" y="960293"/>
              <a:ext cx="4056062" cy="3041650"/>
            </a:xfrm>
            <a:prstGeom prst="rect">
              <a:avLst/>
            </a:prstGeom>
            <a:noFill/>
            <a:ln w="28575">
              <a:solidFill>
                <a:srgbClr val="FFA9BD"/>
              </a:solidFill>
              <a:miter lim="800000"/>
              <a:headEnd/>
              <a:tailEnd/>
            </a:ln>
            <a:effectLst>
              <a:outerShdw blurRad="63500" dist="63500" dir="2700000" algn="tl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22"/>
            <p:cNvSpPr/>
            <p:nvPr/>
          </p:nvSpPr>
          <p:spPr bwMode="auto">
            <a:xfrm>
              <a:off x="2101273" y="3290455"/>
              <a:ext cx="404091" cy="265545"/>
            </a:xfrm>
            <a:prstGeom prst="rect">
              <a:avLst/>
            </a:prstGeom>
            <a:noFill/>
            <a:ln w="28575" cap="flat" cmpd="sng" algn="ctr">
              <a:solidFill>
                <a:srgbClr val="FFA9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flipH="1" flipV="1">
              <a:off x="2473038" y="3558309"/>
              <a:ext cx="2329871" cy="17087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A9B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5495636" y="1951182"/>
            <a:ext cx="2990274" cy="4389581"/>
            <a:chOff x="5495636" y="1951182"/>
            <a:chExt cx="2990274" cy="4389581"/>
          </a:xfrm>
        </p:grpSpPr>
        <p:sp>
          <p:nvSpPr>
            <p:cNvPr id="12" name="Rectangle 11"/>
            <p:cNvSpPr/>
            <p:nvPr/>
          </p:nvSpPr>
          <p:spPr bwMode="auto">
            <a:xfrm>
              <a:off x="7112000" y="1951182"/>
              <a:ext cx="242455" cy="207818"/>
            </a:xfrm>
            <a:prstGeom prst="rect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 flipH="1">
              <a:off x="5518727" y="1953491"/>
              <a:ext cx="1607129" cy="161405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7368309" y="1976581"/>
              <a:ext cx="1117600" cy="160251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H="1">
              <a:off x="5495636" y="2149764"/>
              <a:ext cx="1618673" cy="417714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7356763" y="2138218"/>
              <a:ext cx="1129146" cy="418869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" name="Picture 6" descr="single.bmp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244" r="12559"/>
            <a:stretch/>
          </p:blipFill>
          <p:spPr>
            <a:xfrm>
              <a:off x="5495637" y="3579090"/>
              <a:ext cx="2990273" cy="2761673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36744414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91" y="5715000"/>
            <a:ext cx="7772400" cy="1143000"/>
          </a:xfrm>
        </p:spPr>
        <p:txBody>
          <a:bodyPr/>
          <a:lstStyle/>
          <a:p>
            <a:r>
              <a:rPr lang="en-US" sz="2800" dirty="0" err="1" smtClean="0"/>
              <a:t>Yb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Ion strings for Quantum Simulation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6" descr="single.bmp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64" y="92363"/>
            <a:ext cx="2461974" cy="227445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75000"/>
              </a:srgbClr>
            </a:outerShdw>
          </a:effectLst>
        </p:spPr>
      </p:pic>
      <p:pic>
        <p:nvPicPr>
          <p:cNvPr id="11" name="Picture 10" descr="two_2.bmp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5184" y="1281545"/>
            <a:ext cx="2436091" cy="2436091"/>
          </a:xfrm>
          <a:prstGeom prst="rect">
            <a:avLst/>
          </a:prstGeom>
          <a:ln w="31750">
            <a:solidFill>
              <a:schemeClr val="bg1"/>
            </a:solidFill>
          </a:ln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  <p:pic>
        <p:nvPicPr>
          <p:cNvPr id="12" name="Picture 11" descr="three_2.bmp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000" y="2849418"/>
            <a:ext cx="2438400" cy="2438400"/>
          </a:xfrm>
          <a:prstGeom prst="rect">
            <a:avLst/>
          </a:prstGeom>
          <a:ln w="31750">
            <a:solidFill>
              <a:schemeClr val="bg1"/>
            </a:solidFill>
          </a:ln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  <p:pic>
        <p:nvPicPr>
          <p:cNvPr id="4" name="Picture 3" descr="at_least_nine.bmp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96" t="10798"/>
          <a:stretch/>
        </p:blipFill>
        <p:spPr>
          <a:xfrm>
            <a:off x="6627091" y="4352031"/>
            <a:ext cx="2436091" cy="242515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5235020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11229_avgmost_A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39900" y="1238918"/>
            <a:ext cx="5524500" cy="5487335"/>
          </a:xfrm>
          <a:prstGeom prst="rect">
            <a:avLst/>
          </a:prstGeom>
          <a:effectLst>
            <a:outerShdw blurRad="63500" dist="63500" dir="2700000">
              <a:srgbClr val="000000">
                <a:alpha val="75000"/>
              </a:srgbClr>
            </a:outerShdw>
          </a:effectLst>
        </p:spPr>
      </p:pic>
      <p:grpSp>
        <p:nvGrpSpPr>
          <p:cNvPr id="76" name="Group 75"/>
          <p:cNvGrpSpPr/>
          <p:nvPr/>
        </p:nvGrpSpPr>
        <p:grpSpPr>
          <a:xfrm>
            <a:off x="2578100" y="2251357"/>
            <a:ext cx="3924302" cy="3390899"/>
            <a:chOff x="2578100" y="2133602"/>
            <a:chExt cx="3924302" cy="3390899"/>
          </a:xfrm>
        </p:grpSpPr>
        <p:cxnSp>
          <p:nvCxnSpPr>
            <p:cNvPr id="7" name="Straight Connector 6"/>
            <p:cNvCxnSpPr/>
            <p:nvPr/>
          </p:nvCxnSpPr>
          <p:spPr bwMode="auto">
            <a:xfrm rot="5400000" flipH="1" flipV="1">
              <a:off x="2507631" y="2626732"/>
              <a:ext cx="2299939" cy="1397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5400000" flipH="1" flipV="1">
              <a:off x="2744749" y="2716256"/>
              <a:ext cx="2968237" cy="180292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6200000" flipH="1">
              <a:off x="2762720" y="3166884"/>
              <a:ext cx="2982264" cy="172849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3317812" y="2781665"/>
              <a:ext cx="3022601" cy="175187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187700" y="2820988"/>
              <a:ext cx="27178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755900" y="3506788"/>
              <a:ext cx="35052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2806700" y="4179888"/>
              <a:ext cx="35052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3175000" y="4827588"/>
              <a:ext cx="27051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6200000" flipH="1">
              <a:off x="4209648" y="2680190"/>
              <a:ext cx="2388405" cy="138429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rot="16200000" flipH="1">
              <a:off x="2501043" y="3656025"/>
              <a:ext cx="2348781" cy="136133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16200000" flipH="1">
              <a:off x="2233168" y="4180775"/>
              <a:ext cx="1701359" cy="98609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6200000" flipH="1">
              <a:off x="5143144" y="2508069"/>
              <a:ext cx="1721024" cy="9974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 flipH="1" flipV="1">
              <a:off x="2256032" y="2497332"/>
              <a:ext cx="1660136" cy="1016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 flipH="1" flipV="1">
              <a:off x="3320199" y="3117156"/>
              <a:ext cx="2948102" cy="179069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 flipH="1" flipV="1">
              <a:off x="4218027" y="3649779"/>
              <a:ext cx="2320847" cy="14097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5400000" flipH="1" flipV="1">
              <a:off x="5190176" y="4199575"/>
              <a:ext cx="1632724" cy="99172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3581400" y="2147888"/>
              <a:ext cx="19558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3568700" y="5513388"/>
              <a:ext cx="19431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Outlook...programming ion-based quantum simulators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23350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Acknowledgements</a:t>
            </a:r>
          </a:p>
        </p:txBody>
      </p:sp>
      <p:pic>
        <p:nvPicPr>
          <p:cNvPr id="480259" name="Picture 3" descr="groupphoto-100308-smal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244" y="1703831"/>
            <a:ext cx="4214670" cy="3209042"/>
          </a:xfrm>
          <a:prstGeom prst="rect">
            <a:avLst/>
          </a:prstGeom>
          <a:noFill/>
          <a:effectLst>
            <a:outerShdw blurRad="63500" dist="888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80260" name="Text Box 4"/>
          <p:cNvSpPr txBox="1">
            <a:spLocks noChangeArrowheads="1"/>
          </p:cNvSpPr>
          <p:nvPr/>
        </p:nvSpPr>
        <p:spPr bwMode="auto">
          <a:xfrm>
            <a:off x="208256" y="4503609"/>
            <a:ext cx="2316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http://</a:t>
            </a:r>
            <a:r>
              <a:rPr lang="en-US" sz="2000" dirty="0" err="1">
                <a:solidFill>
                  <a:schemeClr val="bg1"/>
                </a:solidFill>
              </a:rPr>
              <a:t>tf.nist.gov</a:t>
            </a:r>
            <a:r>
              <a:rPr lang="en-US" sz="2000" dirty="0">
                <a:solidFill>
                  <a:schemeClr val="bg1"/>
                </a:solidFill>
              </a:rPr>
              <a:t>/ion</a:t>
            </a:r>
          </a:p>
        </p:txBody>
      </p:sp>
      <p:sp>
        <p:nvSpPr>
          <p:cNvPr id="480261" name="Text Box 5"/>
          <p:cNvSpPr txBox="1">
            <a:spLocks noChangeArrowheads="1"/>
          </p:cNvSpPr>
          <p:nvPr/>
        </p:nvSpPr>
        <p:spPr bwMode="auto">
          <a:xfrm>
            <a:off x="481884" y="1163216"/>
            <a:ext cx="36464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bg1"/>
                </a:solidFill>
              </a:rPr>
              <a:t>Ion Storage Group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8026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3467" y="1722881"/>
            <a:ext cx="1708820" cy="48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63500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4730" y="5079994"/>
            <a:ext cx="431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Joe Britton, Brian Sawyer,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Hermann </a:t>
            </a:r>
            <a:r>
              <a:rPr lang="en-US" sz="2000" dirty="0" err="1" smtClean="0">
                <a:solidFill>
                  <a:schemeClr val="bg1"/>
                </a:solidFill>
              </a:rPr>
              <a:t>Uys</a:t>
            </a:r>
            <a:r>
              <a:rPr lang="en-US" sz="2000" dirty="0" smtClean="0">
                <a:solidFill>
                  <a:schemeClr val="bg1"/>
                </a:solidFill>
              </a:rPr>
              <a:t>, Aaron </a:t>
            </a:r>
            <a:r>
              <a:rPr lang="en-US" sz="2000" dirty="0" err="1" smtClean="0">
                <a:solidFill>
                  <a:schemeClr val="bg1"/>
                </a:solidFill>
              </a:rPr>
              <a:t>VanDevender</a:t>
            </a:r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Christian </a:t>
            </a:r>
            <a:r>
              <a:rPr lang="en-US" sz="2000" dirty="0" err="1" smtClean="0">
                <a:solidFill>
                  <a:schemeClr val="bg1"/>
                </a:solidFill>
              </a:rPr>
              <a:t>Ospelkaus</a:t>
            </a:r>
            <a:r>
              <a:rPr lang="en-US" sz="2000" dirty="0" smtClean="0">
                <a:solidFill>
                  <a:schemeClr val="bg1"/>
                </a:solidFill>
              </a:rPr>
              <a:t>, John Bollinger,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David </a:t>
            </a:r>
            <a:r>
              <a:rPr lang="en-US" sz="2000" dirty="0" err="1" smtClean="0">
                <a:solidFill>
                  <a:schemeClr val="bg1"/>
                </a:solidFill>
              </a:rPr>
              <a:t>Wineland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8" name="Picture 7" descr="QCL_Group_July201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436" y="1685646"/>
            <a:ext cx="4315293" cy="3239008"/>
          </a:xfrm>
          <a:prstGeom prst="rect">
            <a:avLst/>
          </a:prstGeom>
          <a:effectLst>
            <a:outerShdw blurRad="63500" dist="63500" dir="2700000" algn="tl" rotWithShape="0">
              <a:srgbClr val="000000">
                <a:alpha val="75000"/>
              </a:srgbClr>
            </a:outerShdw>
          </a:effec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963830" y="1165525"/>
            <a:ext cx="3646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 smtClean="0">
                <a:solidFill>
                  <a:schemeClr val="bg1"/>
                </a:solidFill>
              </a:rPr>
              <a:t>Quantum Control Lab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4400" y="5105391"/>
            <a:ext cx="4202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David Hayes, Steve </a:t>
            </a:r>
            <a:r>
              <a:rPr lang="en-US" sz="2000" dirty="0" err="1" smtClean="0">
                <a:solidFill>
                  <a:schemeClr val="bg1"/>
                </a:solidFill>
              </a:rPr>
              <a:t>Flammia</a:t>
            </a:r>
            <a:r>
              <a:rPr lang="en-US" sz="20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Alex </a:t>
            </a:r>
            <a:r>
              <a:rPr lang="en-US" sz="2000" dirty="0" err="1" smtClean="0">
                <a:solidFill>
                  <a:schemeClr val="bg1"/>
                </a:solidFill>
              </a:rPr>
              <a:t>Soare</a:t>
            </a:r>
            <a:r>
              <a:rPr lang="en-US" sz="2000" dirty="0" smtClean="0">
                <a:solidFill>
                  <a:schemeClr val="bg1"/>
                </a:solidFill>
              </a:rPr>
              <a:t>, MC </a:t>
            </a:r>
            <a:r>
              <a:rPr lang="en-US" sz="2000" dirty="0" err="1" smtClean="0">
                <a:solidFill>
                  <a:schemeClr val="bg1"/>
                </a:solidFill>
              </a:rPr>
              <a:t>Jarratt</a:t>
            </a:r>
            <a:r>
              <a:rPr lang="en-US" sz="20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Kale Johnson, James </a:t>
            </a:r>
            <a:r>
              <a:rPr lang="en-US" sz="2000" dirty="0" err="1" smtClean="0">
                <a:solidFill>
                  <a:schemeClr val="bg1"/>
                </a:solidFill>
              </a:rPr>
              <a:t>McLoughlin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Karsten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Pyka</a:t>
            </a:r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273" y="1692564"/>
            <a:ext cx="1900382" cy="69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2723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2574643" y="4883731"/>
            <a:ext cx="4179455" cy="10044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63500" dir="270000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915738" y="5414820"/>
            <a:ext cx="2228262" cy="128154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63500" dir="270000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46180" y="3879273"/>
            <a:ext cx="2424546" cy="110836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63500" dir="270000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890000" cy="762000"/>
          </a:xfrm>
        </p:spPr>
        <p:txBody>
          <a:bodyPr/>
          <a:lstStyle/>
          <a:p>
            <a:r>
              <a:rPr lang="en-US" dirty="0" smtClean="0"/>
              <a:t>Acknowledgements &amp; Collaborators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5816" y="958266"/>
            <a:ext cx="1200727" cy="120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021" y="929850"/>
            <a:ext cx="1086509" cy="125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0" y="2179776"/>
            <a:ext cx="3155360" cy="12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Lorenza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Viola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Kaveh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Khodjasteh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176819" y="2135907"/>
            <a:ext cx="2967181" cy="12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Hendrik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Bluhm</a:t>
            </a:r>
            <a:endParaRPr lang="en-US" sz="2400" kern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Amir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Yacoby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0" y="3673043"/>
            <a:ext cx="91440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" name="Picture 12" descr="EQuS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2096" y="5482955"/>
            <a:ext cx="1963596" cy="116014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0" y="3890817"/>
            <a:ext cx="2415069" cy="3625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0" y="4238526"/>
            <a:ext cx="2418083" cy="702931"/>
          </a:xfrm>
          <a:prstGeom prst="rect">
            <a:avLst/>
          </a:prstGeom>
        </p:spPr>
      </p:pic>
      <p:pic>
        <p:nvPicPr>
          <p:cNvPr id="28" name="Picture 7" descr="csir_logo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7" y="4021894"/>
            <a:ext cx="2253673" cy="1289015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63500" dist="63500" dir="2700000" algn="ctr" rotWithShape="0">
              <a:srgbClr val="000000">
                <a:alpha val="75000"/>
              </a:srgb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4848" y="4705353"/>
            <a:ext cx="4365666" cy="121746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90" y="5126182"/>
            <a:ext cx="1972238" cy="1544991"/>
          </a:xfrm>
          <a:prstGeom prst="rect">
            <a:avLst/>
          </a:prstGeom>
        </p:spPr>
      </p:pic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232727" y="2212103"/>
            <a:ext cx="2724727" cy="1309253"/>
          </a:xfrm>
        </p:spPr>
        <p:txBody>
          <a:bodyPr/>
          <a:lstStyle/>
          <a:p>
            <a:pPr algn="ctr">
              <a:buNone/>
            </a:pPr>
            <a:r>
              <a:rPr lang="en-US" sz="2400" dirty="0" err="1" smtClean="0"/>
              <a:t>Chingiz</a:t>
            </a:r>
            <a:r>
              <a:rPr lang="en-US" sz="2400" dirty="0" smtClean="0"/>
              <a:t> </a:t>
            </a:r>
            <a:r>
              <a:rPr lang="en-US" sz="2400" dirty="0" err="1" smtClean="0"/>
              <a:t>Kabytaev</a:t>
            </a: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Ken Brown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545" y="1026964"/>
            <a:ext cx="1893453" cy="106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3272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5" y="895927"/>
            <a:ext cx="7835900" cy="34036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PhD opportunities and postdoctoral fellowships available at Sydney</a:t>
            </a:r>
          </a:p>
          <a:p>
            <a:pPr algn="ctr">
              <a:buNone/>
            </a:pPr>
            <a:endParaRPr lang="en-US" dirty="0" smtClean="0">
              <a:latin typeface="Andale Mono"/>
              <a:cs typeface="Andale Mono"/>
            </a:endParaRPr>
          </a:p>
          <a:p>
            <a:pPr algn="ctr">
              <a:buNone/>
            </a:pPr>
            <a:r>
              <a:rPr lang="en-US" dirty="0" err="1" smtClean="0">
                <a:latin typeface="Andale Mono"/>
                <a:cs typeface="Andale Mono"/>
              </a:rPr>
              <a:t>michael.biercuk@sydney.edu.au</a:t>
            </a:r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0660" y="3487693"/>
            <a:ext cx="4213340" cy="337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97" y="3477492"/>
            <a:ext cx="4903889" cy="334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007658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 Unicode MS"/>
        <a:ea typeface="Osaka"/>
        <a:cs typeface="Osaka"/>
      </a:majorFont>
      <a:minorFont>
        <a:latin typeface="Arial Unicode MS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Unicode MS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Unicode MS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82830</TotalTime>
  <Words>1205</Words>
  <Application>Microsoft Macintosh PowerPoint</Application>
  <PresentationFormat>On-screen Show (4:3)</PresentationFormat>
  <Paragraphs>220</Paragraphs>
  <Slides>43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Blank Presentation</vt:lpstr>
      <vt:lpstr>Towards programmable quantum simulation at computationally relevant scales IQsim13</vt:lpstr>
      <vt:lpstr>Outline</vt:lpstr>
      <vt:lpstr>Problems in condensed matter</vt:lpstr>
      <vt:lpstr>Lattice models of interacting electrons</vt:lpstr>
      <vt:lpstr>Exotic quantum states</vt:lpstr>
      <vt:lpstr>Candidate materials</vt:lpstr>
      <vt:lpstr>Quantum simulation</vt:lpstr>
      <vt:lpstr>Scaling up Ion-trap Quantum Simulation</vt:lpstr>
      <vt:lpstr>Simulation at computationally relevant scales</vt:lpstr>
      <vt:lpstr>The NIST Penning Trap</vt:lpstr>
      <vt:lpstr>Forthcoming…the Sydney Penning Trap</vt:lpstr>
      <vt:lpstr>Toy Ising-type Hamiltonian</vt:lpstr>
      <vt:lpstr>Beryllium Ion Qubit</vt:lpstr>
      <vt:lpstr>Hi-Fi Wave (124 GHz) Coherent Control</vt:lpstr>
      <vt:lpstr>Motional bus for coupling spins</vt:lpstr>
      <vt:lpstr>Transverse COM-Mode</vt:lpstr>
      <vt:lpstr>Spin-Motional Entanglement with COM</vt:lpstr>
      <vt:lpstr>Implementation in the Penning trap</vt:lpstr>
      <vt:lpstr>The mean-field limit</vt:lpstr>
      <vt:lpstr>Measurement: B-induced precession</vt:lpstr>
      <vt:lpstr>Tune coupling by spatial asymmetry</vt:lpstr>
      <vt:lpstr>Mean-field benchmarking of tunable interaction</vt:lpstr>
      <vt:lpstr>Moving beyond the mean field</vt:lpstr>
      <vt:lpstr>What have we accomplished so far…</vt:lpstr>
      <vt:lpstr>Richness of Physics</vt:lpstr>
      <vt:lpstr>Background</vt:lpstr>
      <vt:lpstr>Towards programmable analog simulators</vt:lpstr>
      <vt:lpstr>Programmable Quantum Simulation</vt:lpstr>
      <vt:lpstr>Error suppression &amp; control…</vt:lpstr>
      <vt:lpstr>Spin Echo: Engineering in the time domain</vt:lpstr>
      <vt:lpstr>SU(2) ops can modify effective coupling</vt:lpstr>
      <vt:lpstr>Distance dependence revealed by symmetry of control propagator</vt:lpstr>
      <vt:lpstr>Pulsed control filters interaction strength</vt:lpstr>
      <vt:lpstr>Build program by combining filters</vt:lpstr>
      <vt:lpstr>Universal couplings achievable</vt:lpstr>
      <vt:lpstr>Adiabatic evolutions</vt:lpstr>
      <vt:lpstr>Approach is resource efficient</vt:lpstr>
      <vt:lpstr>PowerPoint Presentation</vt:lpstr>
      <vt:lpstr>Yb+ Ion strings for Quantum Simulation</vt:lpstr>
      <vt:lpstr>Outlook...programming ion-based quantum simulators</vt:lpstr>
      <vt:lpstr>Acknowledgements</vt:lpstr>
      <vt:lpstr>Acknowledgements &amp; Collaborators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Dynamical Decoupling in Trapped-Ion Quantum Memories</dc:title>
  <dc:creator>Michael J. Biercuk</dc:creator>
  <cp:lastModifiedBy>Michael Biercuk</cp:lastModifiedBy>
  <cp:revision>927</cp:revision>
  <cp:lastPrinted>2009-01-29T17:28:32Z</cp:lastPrinted>
  <dcterms:created xsi:type="dcterms:W3CDTF">2013-11-06T07:12:06Z</dcterms:created>
  <dcterms:modified xsi:type="dcterms:W3CDTF">2013-12-17T09:03:07Z</dcterms:modified>
</cp:coreProperties>
</file>