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1"/>
  </p:notesMasterIdLst>
  <p:handoutMasterIdLst>
    <p:handoutMasterId r:id="rId32"/>
  </p:handoutMasterIdLst>
  <p:sldIdLst>
    <p:sldId id="256" r:id="rId2"/>
    <p:sldId id="257" r:id="rId3"/>
    <p:sldId id="283" r:id="rId4"/>
    <p:sldId id="284" r:id="rId5"/>
    <p:sldId id="285" r:id="rId6"/>
    <p:sldId id="259" r:id="rId7"/>
    <p:sldId id="289" r:id="rId8"/>
    <p:sldId id="269" r:id="rId9"/>
    <p:sldId id="293" r:id="rId10"/>
    <p:sldId id="277" r:id="rId11"/>
    <p:sldId id="294" r:id="rId12"/>
    <p:sldId id="258" r:id="rId13"/>
    <p:sldId id="290" r:id="rId14"/>
    <p:sldId id="292" r:id="rId15"/>
    <p:sldId id="262" r:id="rId16"/>
    <p:sldId id="295" r:id="rId17"/>
    <p:sldId id="280" r:id="rId18"/>
    <p:sldId id="291" r:id="rId19"/>
    <p:sldId id="264" r:id="rId20"/>
    <p:sldId id="274" r:id="rId21"/>
    <p:sldId id="275" r:id="rId22"/>
    <p:sldId id="276" r:id="rId23"/>
    <p:sldId id="282" r:id="rId24"/>
    <p:sldId id="271" r:id="rId25"/>
    <p:sldId id="273" r:id="rId26"/>
    <p:sldId id="261" r:id="rId27"/>
    <p:sldId id="287" r:id="rId28"/>
    <p:sldId id="260" r:id="rId29"/>
    <p:sldId id="286" r:id="rId30"/>
  </p:sldIdLst>
  <p:sldSz cx="12192000" cy="6858000"/>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00"/>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22" autoAdjust="0"/>
    <p:restoredTop sz="68439" autoAdjust="0"/>
  </p:normalViewPr>
  <p:slideViewPr>
    <p:cSldViewPr snapToGrid="0">
      <p:cViewPr varScale="1">
        <p:scale>
          <a:sx n="79" d="100"/>
          <a:sy n="79" d="100"/>
        </p:scale>
        <p:origin x="1626"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0F96AD-64A8-491A-B336-D053E703969C}" type="doc">
      <dgm:prSet loTypeId="urn:microsoft.com/office/officeart/2005/8/layout/hProcess9" loCatId="process" qsTypeId="urn:microsoft.com/office/officeart/2005/8/quickstyle/simple1" qsCatId="simple" csTypeId="urn:microsoft.com/office/officeart/2005/8/colors/colorful4" csCatId="colorful" phldr="1"/>
      <dgm:spPr/>
    </dgm:pt>
    <dgm:pt modelId="{6A32D489-126C-4DA3-A1F0-0FB5C7FE9677}">
      <dgm:prSet phldrT="[Text]" custT="1"/>
      <dgm:spPr>
        <a:ln>
          <a:solidFill>
            <a:schemeClr val="tx1"/>
          </a:solidFill>
        </a:ln>
      </dgm:spPr>
      <dgm:t>
        <a:bodyPr/>
        <a:lstStyle/>
        <a:p>
          <a:r>
            <a:rPr lang="en-GB" sz="2000" dirty="0" smtClean="0">
              <a:solidFill>
                <a:schemeClr val="tx1"/>
              </a:solidFill>
              <a:latin typeface="Arial" panose="020B0604020202020204" pitchFamily="34" charset="0"/>
              <a:cs typeface="Arial" panose="020B0604020202020204" pitchFamily="34" charset="0"/>
            </a:rPr>
            <a:t>Initial questionnaire completed by all attending launch event</a:t>
          </a:r>
          <a:endParaRPr lang="en-GB" sz="2000" dirty="0">
            <a:solidFill>
              <a:schemeClr val="tx1"/>
            </a:solidFill>
            <a:latin typeface="Arial" panose="020B0604020202020204" pitchFamily="34" charset="0"/>
            <a:cs typeface="Arial" panose="020B0604020202020204" pitchFamily="34" charset="0"/>
          </a:endParaRPr>
        </a:p>
      </dgm:t>
    </dgm:pt>
    <dgm:pt modelId="{96EBC4C8-68E4-49C1-87A6-F6CCA4C24F30}" type="parTrans" cxnId="{26AFA96F-8B44-415F-8899-D2F1460587C6}">
      <dgm:prSet/>
      <dgm:spPr/>
      <dgm:t>
        <a:bodyPr/>
        <a:lstStyle/>
        <a:p>
          <a:endParaRPr lang="en-GB"/>
        </a:p>
      </dgm:t>
    </dgm:pt>
    <dgm:pt modelId="{8B420835-E28E-4C80-A391-A2E782BEB48B}" type="sibTrans" cxnId="{26AFA96F-8B44-415F-8899-D2F1460587C6}">
      <dgm:prSet/>
      <dgm:spPr/>
      <dgm:t>
        <a:bodyPr/>
        <a:lstStyle/>
        <a:p>
          <a:endParaRPr lang="en-GB"/>
        </a:p>
      </dgm:t>
    </dgm:pt>
    <dgm:pt modelId="{FBD774E7-C6E6-4812-BE71-15BE0D2A2EC5}">
      <dgm:prSet phldrT="[Text]" custT="1"/>
      <dgm:spPr>
        <a:ln>
          <a:solidFill>
            <a:schemeClr val="tx1"/>
          </a:solidFill>
        </a:ln>
      </dgm:spPr>
      <dgm:t>
        <a:bodyPr/>
        <a:lstStyle/>
        <a:p>
          <a:r>
            <a:rPr lang="en-GB" sz="2000" dirty="0" smtClean="0">
              <a:solidFill>
                <a:schemeClr val="tx1"/>
              </a:solidFill>
              <a:latin typeface="Arial" panose="020B0604020202020204" pitchFamily="34" charset="0"/>
              <a:cs typeface="Arial" panose="020B0604020202020204" pitchFamily="34" charset="0"/>
            </a:rPr>
            <a:t>Two rounds  of telephone Interviews </a:t>
          </a:r>
          <a:r>
            <a:rPr lang="en-GB" sz="2000" dirty="0">
              <a:solidFill>
                <a:schemeClr val="tx1"/>
              </a:solidFill>
              <a:latin typeface="Arial" panose="020B0604020202020204" pitchFamily="34" charset="0"/>
              <a:cs typeface="Arial" panose="020B0604020202020204" pitchFamily="34" charset="0"/>
            </a:rPr>
            <a:t>with </a:t>
          </a:r>
          <a:r>
            <a:rPr lang="en-GB" sz="2000" dirty="0" smtClean="0">
              <a:solidFill>
                <a:schemeClr val="tx1"/>
              </a:solidFill>
              <a:latin typeface="Arial" panose="020B0604020202020204" pitchFamily="34" charset="0"/>
              <a:cs typeface="Arial" panose="020B0604020202020204" pitchFamily="34" charset="0"/>
            </a:rPr>
            <a:t>key adults </a:t>
          </a:r>
          <a:endParaRPr lang="en-GB" sz="2000" dirty="0">
            <a:solidFill>
              <a:schemeClr val="tx1"/>
            </a:solidFill>
          </a:endParaRPr>
        </a:p>
      </dgm:t>
    </dgm:pt>
    <dgm:pt modelId="{77B0E5AC-414B-4530-9E55-F3446FAD836C}" type="parTrans" cxnId="{AE9E2088-543F-47CA-8C58-4BCBC72B739F}">
      <dgm:prSet/>
      <dgm:spPr/>
      <dgm:t>
        <a:bodyPr/>
        <a:lstStyle/>
        <a:p>
          <a:endParaRPr lang="en-GB"/>
        </a:p>
      </dgm:t>
    </dgm:pt>
    <dgm:pt modelId="{EF42C1EF-10FA-4BA1-B721-95B0F173B75B}" type="sibTrans" cxnId="{AE9E2088-543F-47CA-8C58-4BCBC72B739F}">
      <dgm:prSet/>
      <dgm:spPr/>
      <dgm:t>
        <a:bodyPr/>
        <a:lstStyle/>
        <a:p>
          <a:endParaRPr lang="en-GB"/>
        </a:p>
      </dgm:t>
    </dgm:pt>
    <dgm:pt modelId="{FAEE6739-00C5-4633-8826-4B7C320364F7}">
      <dgm:prSet phldrT="[Text]" custT="1"/>
      <dgm:spPr>
        <a:ln>
          <a:solidFill>
            <a:schemeClr val="tx1"/>
          </a:solidFill>
        </a:ln>
      </dgm:spPr>
      <dgm:t>
        <a:bodyPr/>
        <a:lstStyle/>
        <a:p>
          <a:r>
            <a:rPr lang="en-GB" sz="2000" dirty="0" smtClean="0">
              <a:solidFill>
                <a:schemeClr val="tx1"/>
              </a:solidFill>
            </a:rPr>
            <a:t>Final focus group with </a:t>
          </a:r>
          <a:r>
            <a:rPr lang="en-GB" sz="2000" dirty="0" err="1" smtClean="0">
              <a:solidFill>
                <a:schemeClr val="tx1"/>
              </a:solidFill>
            </a:rPr>
            <a:t>coachees</a:t>
          </a:r>
          <a:endParaRPr lang="en-GB" sz="2000" dirty="0">
            <a:solidFill>
              <a:schemeClr val="tx1"/>
            </a:solidFill>
          </a:endParaRPr>
        </a:p>
      </dgm:t>
    </dgm:pt>
    <dgm:pt modelId="{7DA2D69B-59CB-484E-B156-DD14E44A7BFD}" type="parTrans" cxnId="{E6512AEC-FC6E-43C9-858D-AAA0B37DD37F}">
      <dgm:prSet/>
      <dgm:spPr/>
      <dgm:t>
        <a:bodyPr/>
        <a:lstStyle/>
        <a:p>
          <a:endParaRPr lang="en-GB"/>
        </a:p>
      </dgm:t>
    </dgm:pt>
    <dgm:pt modelId="{1A08F033-1805-4F9B-B7DB-722D8AE91AF1}" type="sibTrans" cxnId="{E6512AEC-FC6E-43C9-858D-AAA0B37DD37F}">
      <dgm:prSet/>
      <dgm:spPr/>
      <dgm:t>
        <a:bodyPr/>
        <a:lstStyle/>
        <a:p>
          <a:endParaRPr lang="en-GB"/>
        </a:p>
      </dgm:t>
    </dgm:pt>
    <dgm:pt modelId="{8B8377AF-4E21-40E2-8842-B86F4B95205B}">
      <dgm:prSet custT="1"/>
      <dgm:spPr>
        <a:ln>
          <a:solidFill>
            <a:schemeClr val="tx1"/>
          </a:solidFill>
        </a:ln>
      </dgm:spPr>
      <dgm:t>
        <a:bodyPr/>
        <a:lstStyle/>
        <a:p>
          <a:r>
            <a:rPr lang="en-GB" sz="2000" dirty="0" smtClean="0">
              <a:solidFill>
                <a:schemeClr val="tx1"/>
              </a:solidFill>
              <a:latin typeface="Arial" panose="020B0604020202020204" pitchFamily="34" charset="0"/>
              <a:cs typeface="Arial" panose="020B0604020202020204" pitchFamily="34" charset="0"/>
            </a:rPr>
            <a:t>Focus groups and questionnaires completed by coaches</a:t>
          </a:r>
          <a:endParaRPr lang="en-GB" sz="2000" dirty="0">
            <a:solidFill>
              <a:schemeClr val="tx1"/>
            </a:solidFill>
            <a:latin typeface="Arial" panose="020B0604020202020204" pitchFamily="34" charset="0"/>
            <a:cs typeface="Arial" panose="020B0604020202020204" pitchFamily="34" charset="0"/>
          </a:endParaRPr>
        </a:p>
      </dgm:t>
    </dgm:pt>
    <dgm:pt modelId="{956CFA83-C242-41FF-A6E1-5EDA7D171117}" type="parTrans" cxnId="{1EC3BEE0-2862-409B-86EB-BF427BD3C918}">
      <dgm:prSet/>
      <dgm:spPr/>
      <dgm:t>
        <a:bodyPr/>
        <a:lstStyle/>
        <a:p>
          <a:endParaRPr lang="en-GB"/>
        </a:p>
      </dgm:t>
    </dgm:pt>
    <dgm:pt modelId="{6B9E097B-E180-4B0D-8FD4-4C5ECDC2548D}" type="sibTrans" cxnId="{1EC3BEE0-2862-409B-86EB-BF427BD3C918}">
      <dgm:prSet/>
      <dgm:spPr/>
      <dgm:t>
        <a:bodyPr/>
        <a:lstStyle/>
        <a:p>
          <a:endParaRPr lang="en-GB"/>
        </a:p>
      </dgm:t>
    </dgm:pt>
    <dgm:pt modelId="{A06B15AB-9BEB-480D-8C3A-2367356620DE}" type="pres">
      <dgm:prSet presAssocID="{3C0F96AD-64A8-491A-B336-D053E703969C}" presName="CompostProcess" presStyleCnt="0">
        <dgm:presLayoutVars>
          <dgm:dir/>
          <dgm:resizeHandles val="exact"/>
        </dgm:presLayoutVars>
      </dgm:prSet>
      <dgm:spPr/>
    </dgm:pt>
    <dgm:pt modelId="{1765BB7C-C792-4DF3-8377-6A1D1E32E1CE}" type="pres">
      <dgm:prSet presAssocID="{3C0F96AD-64A8-491A-B336-D053E703969C}" presName="arrow" presStyleLbl="bgShp" presStyleIdx="0" presStyleCnt="1" custLinFactNeighborX="1843" custLinFactNeighborY="55529"/>
      <dgm:spPr/>
    </dgm:pt>
    <dgm:pt modelId="{89052955-57AF-469F-ABEE-9B22BCFA4A2A}" type="pres">
      <dgm:prSet presAssocID="{3C0F96AD-64A8-491A-B336-D053E703969C}" presName="linearProcess" presStyleCnt="0"/>
      <dgm:spPr/>
    </dgm:pt>
    <dgm:pt modelId="{1EA0B68C-8995-4AE6-B05B-0A86A942B135}" type="pres">
      <dgm:prSet presAssocID="{6A32D489-126C-4DA3-A1F0-0FB5C7FE9677}" presName="textNode" presStyleLbl="node1" presStyleIdx="0" presStyleCnt="4">
        <dgm:presLayoutVars>
          <dgm:bulletEnabled val="1"/>
        </dgm:presLayoutVars>
      </dgm:prSet>
      <dgm:spPr/>
      <dgm:t>
        <a:bodyPr/>
        <a:lstStyle/>
        <a:p>
          <a:endParaRPr lang="en-GB"/>
        </a:p>
      </dgm:t>
    </dgm:pt>
    <dgm:pt modelId="{88254399-3E65-4022-A96A-F0AFB57C507A}" type="pres">
      <dgm:prSet presAssocID="{8B420835-E28E-4C80-A391-A2E782BEB48B}" presName="sibTrans" presStyleCnt="0"/>
      <dgm:spPr/>
    </dgm:pt>
    <dgm:pt modelId="{DCAE1AD2-6948-4F04-A37E-638B78F3B712}" type="pres">
      <dgm:prSet presAssocID="{FBD774E7-C6E6-4812-BE71-15BE0D2A2EC5}" presName="textNode" presStyleLbl="node1" presStyleIdx="1" presStyleCnt="4">
        <dgm:presLayoutVars>
          <dgm:bulletEnabled val="1"/>
        </dgm:presLayoutVars>
      </dgm:prSet>
      <dgm:spPr/>
      <dgm:t>
        <a:bodyPr/>
        <a:lstStyle/>
        <a:p>
          <a:endParaRPr lang="en-GB"/>
        </a:p>
      </dgm:t>
    </dgm:pt>
    <dgm:pt modelId="{73BBCFDA-5AAD-4C80-A006-76335ABD7016}" type="pres">
      <dgm:prSet presAssocID="{EF42C1EF-10FA-4BA1-B721-95B0F173B75B}" presName="sibTrans" presStyleCnt="0"/>
      <dgm:spPr/>
    </dgm:pt>
    <dgm:pt modelId="{162C24B9-AF17-476B-A19C-0357B1FC2107}" type="pres">
      <dgm:prSet presAssocID="{8B8377AF-4E21-40E2-8842-B86F4B95205B}" presName="textNode" presStyleLbl="node1" presStyleIdx="2" presStyleCnt="4">
        <dgm:presLayoutVars>
          <dgm:bulletEnabled val="1"/>
        </dgm:presLayoutVars>
      </dgm:prSet>
      <dgm:spPr/>
      <dgm:t>
        <a:bodyPr/>
        <a:lstStyle/>
        <a:p>
          <a:endParaRPr lang="en-GB"/>
        </a:p>
      </dgm:t>
    </dgm:pt>
    <dgm:pt modelId="{6B23C162-05E7-4429-8018-5B751F06F4FC}" type="pres">
      <dgm:prSet presAssocID="{6B9E097B-E180-4B0D-8FD4-4C5ECDC2548D}" presName="sibTrans" presStyleCnt="0"/>
      <dgm:spPr/>
    </dgm:pt>
    <dgm:pt modelId="{11016F0B-DFD6-4E7A-AE81-338840F26FFD}" type="pres">
      <dgm:prSet presAssocID="{FAEE6739-00C5-4633-8826-4B7C320364F7}" presName="textNode" presStyleLbl="node1" presStyleIdx="3" presStyleCnt="4" custLinFactNeighborX="44896" custLinFactNeighborY="-3352">
        <dgm:presLayoutVars>
          <dgm:bulletEnabled val="1"/>
        </dgm:presLayoutVars>
      </dgm:prSet>
      <dgm:spPr/>
      <dgm:t>
        <a:bodyPr/>
        <a:lstStyle/>
        <a:p>
          <a:endParaRPr lang="en-GB"/>
        </a:p>
      </dgm:t>
    </dgm:pt>
  </dgm:ptLst>
  <dgm:cxnLst>
    <dgm:cxn modelId="{AE9E2088-543F-47CA-8C58-4BCBC72B739F}" srcId="{3C0F96AD-64A8-491A-B336-D053E703969C}" destId="{FBD774E7-C6E6-4812-BE71-15BE0D2A2EC5}" srcOrd="1" destOrd="0" parTransId="{77B0E5AC-414B-4530-9E55-F3446FAD836C}" sibTransId="{EF42C1EF-10FA-4BA1-B721-95B0F173B75B}"/>
    <dgm:cxn modelId="{C3789E9D-2CE7-AF45-AEDF-561BA17868FB}" type="presOf" srcId="{8B8377AF-4E21-40E2-8842-B86F4B95205B}" destId="{162C24B9-AF17-476B-A19C-0357B1FC2107}" srcOrd="0" destOrd="0" presId="urn:microsoft.com/office/officeart/2005/8/layout/hProcess9"/>
    <dgm:cxn modelId="{E6512AEC-FC6E-43C9-858D-AAA0B37DD37F}" srcId="{3C0F96AD-64A8-491A-B336-D053E703969C}" destId="{FAEE6739-00C5-4633-8826-4B7C320364F7}" srcOrd="3" destOrd="0" parTransId="{7DA2D69B-59CB-484E-B156-DD14E44A7BFD}" sibTransId="{1A08F033-1805-4F9B-B7DB-722D8AE91AF1}"/>
    <dgm:cxn modelId="{F773D494-6EC6-BD43-9B9C-E71A18867BBF}" type="presOf" srcId="{3C0F96AD-64A8-491A-B336-D053E703969C}" destId="{A06B15AB-9BEB-480D-8C3A-2367356620DE}" srcOrd="0" destOrd="0" presId="urn:microsoft.com/office/officeart/2005/8/layout/hProcess9"/>
    <dgm:cxn modelId="{1C15DC53-2C82-044C-9761-9BD81429E256}" type="presOf" srcId="{6A32D489-126C-4DA3-A1F0-0FB5C7FE9677}" destId="{1EA0B68C-8995-4AE6-B05B-0A86A942B135}" srcOrd="0" destOrd="0" presId="urn:microsoft.com/office/officeart/2005/8/layout/hProcess9"/>
    <dgm:cxn modelId="{4F6F4083-A72F-BE45-BF4C-56C863EB83A5}" type="presOf" srcId="{FBD774E7-C6E6-4812-BE71-15BE0D2A2EC5}" destId="{DCAE1AD2-6948-4F04-A37E-638B78F3B712}" srcOrd="0" destOrd="0" presId="urn:microsoft.com/office/officeart/2005/8/layout/hProcess9"/>
    <dgm:cxn modelId="{19A65F10-604B-7F46-9B4A-CA9786C22D88}" type="presOf" srcId="{FAEE6739-00C5-4633-8826-4B7C320364F7}" destId="{11016F0B-DFD6-4E7A-AE81-338840F26FFD}" srcOrd="0" destOrd="0" presId="urn:microsoft.com/office/officeart/2005/8/layout/hProcess9"/>
    <dgm:cxn modelId="{1EC3BEE0-2862-409B-86EB-BF427BD3C918}" srcId="{3C0F96AD-64A8-491A-B336-D053E703969C}" destId="{8B8377AF-4E21-40E2-8842-B86F4B95205B}" srcOrd="2" destOrd="0" parTransId="{956CFA83-C242-41FF-A6E1-5EDA7D171117}" sibTransId="{6B9E097B-E180-4B0D-8FD4-4C5ECDC2548D}"/>
    <dgm:cxn modelId="{26AFA96F-8B44-415F-8899-D2F1460587C6}" srcId="{3C0F96AD-64A8-491A-B336-D053E703969C}" destId="{6A32D489-126C-4DA3-A1F0-0FB5C7FE9677}" srcOrd="0" destOrd="0" parTransId="{96EBC4C8-68E4-49C1-87A6-F6CCA4C24F30}" sibTransId="{8B420835-E28E-4C80-A391-A2E782BEB48B}"/>
    <dgm:cxn modelId="{29D0D4A9-13AF-F54C-8744-ABFAB0486F6B}" type="presParOf" srcId="{A06B15AB-9BEB-480D-8C3A-2367356620DE}" destId="{1765BB7C-C792-4DF3-8377-6A1D1E32E1CE}" srcOrd="0" destOrd="0" presId="urn:microsoft.com/office/officeart/2005/8/layout/hProcess9"/>
    <dgm:cxn modelId="{702E57E2-4B4C-D842-BCD2-772D5FE755F1}" type="presParOf" srcId="{A06B15AB-9BEB-480D-8C3A-2367356620DE}" destId="{89052955-57AF-469F-ABEE-9B22BCFA4A2A}" srcOrd="1" destOrd="0" presId="urn:microsoft.com/office/officeart/2005/8/layout/hProcess9"/>
    <dgm:cxn modelId="{1AC2D3B8-303A-7B45-BA98-CFAD663A9FF8}" type="presParOf" srcId="{89052955-57AF-469F-ABEE-9B22BCFA4A2A}" destId="{1EA0B68C-8995-4AE6-B05B-0A86A942B135}" srcOrd="0" destOrd="0" presId="urn:microsoft.com/office/officeart/2005/8/layout/hProcess9"/>
    <dgm:cxn modelId="{2C2EFDE2-4B1A-3A46-9CC5-AD59039F90E6}" type="presParOf" srcId="{89052955-57AF-469F-ABEE-9B22BCFA4A2A}" destId="{88254399-3E65-4022-A96A-F0AFB57C507A}" srcOrd="1" destOrd="0" presId="urn:microsoft.com/office/officeart/2005/8/layout/hProcess9"/>
    <dgm:cxn modelId="{254454AC-E476-6347-8EA0-1C8F7D99DF5B}" type="presParOf" srcId="{89052955-57AF-469F-ABEE-9B22BCFA4A2A}" destId="{DCAE1AD2-6948-4F04-A37E-638B78F3B712}" srcOrd="2" destOrd="0" presId="urn:microsoft.com/office/officeart/2005/8/layout/hProcess9"/>
    <dgm:cxn modelId="{6CB9EF0A-AEE5-5F44-B59D-2B9C6F551264}" type="presParOf" srcId="{89052955-57AF-469F-ABEE-9B22BCFA4A2A}" destId="{73BBCFDA-5AAD-4C80-A006-76335ABD7016}" srcOrd="3" destOrd="0" presId="urn:microsoft.com/office/officeart/2005/8/layout/hProcess9"/>
    <dgm:cxn modelId="{711ABDA8-0436-7E49-9A65-60A29E78FD55}" type="presParOf" srcId="{89052955-57AF-469F-ABEE-9B22BCFA4A2A}" destId="{162C24B9-AF17-476B-A19C-0357B1FC2107}" srcOrd="4" destOrd="0" presId="urn:microsoft.com/office/officeart/2005/8/layout/hProcess9"/>
    <dgm:cxn modelId="{5AE4FAC6-3BBA-1947-82F6-568EDC15D64F}" type="presParOf" srcId="{89052955-57AF-469F-ABEE-9B22BCFA4A2A}" destId="{6B23C162-05E7-4429-8018-5B751F06F4FC}" srcOrd="5" destOrd="0" presId="urn:microsoft.com/office/officeart/2005/8/layout/hProcess9"/>
    <dgm:cxn modelId="{1CE92F8D-F090-364A-816E-F09046668DA4}" type="presParOf" srcId="{89052955-57AF-469F-ABEE-9B22BCFA4A2A}" destId="{11016F0B-DFD6-4E7A-AE81-338840F26FFD}"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0F96AD-64A8-491A-B336-D053E703969C}" type="doc">
      <dgm:prSet loTypeId="urn:microsoft.com/office/officeart/2005/8/layout/hProcess9" loCatId="process" qsTypeId="urn:microsoft.com/office/officeart/2005/8/quickstyle/simple1" qsCatId="simple" csTypeId="urn:microsoft.com/office/officeart/2005/8/colors/colorful4" csCatId="colorful" phldr="1"/>
      <dgm:spPr/>
    </dgm:pt>
    <dgm:pt modelId="{6A32D489-126C-4DA3-A1F0-0FB5C7FE9677}">
      <dgm:prSet phldrT="[Text]" custT="1"/>
      <dgm:spPr>
        <a:ln>
          <a:solidFill>
            <a:schemeClr val="tx1"/>
          </a:solidFill>
        </a:ln>
      </dgm:spPr>
      <dgm:t>
        <a:bodyPr/>
        <a:lstStyle/>
        <a:p>
          <a:r>
            <a:rPr lang="en-GB" sz="2000" dirty="0">
              <a:solidFill>
                <a:schemeClr val="tx1"/>
              </a:solidFill>
              <a:latin typeface="Arial" panose="020B0604020202020204" pitchFamily="34" charset="0"/>
              <a:cs typeface="Arial" panose="020B0604020202020204" pitchFamily="34" charset="0"/>
            </a:rPr>
            <a:t>Participatory focus groups with young </a:t>
          </a:r>
          <a:r>
            <a:rPr lang="en-GB" sz="2000" dirty="0" smtClean="0">
              <a:solidFill>
                <a:schemeClr val="tx1"/>
              </a:solidFill>
              <a:latin typeface="Arial" panose="020B0604020202020204" pitchFamily="34" charset="0"/>
              <a:cs typeface="Arial" panose="020B0604020202020204" pitchFamily="34" charset="0"/>
            </a:rPr>
            <a:t>people in four 11-18 schools </a:t>
          </a:r>
          <a:endParaRPr lang="en-GB" sz="2000" dirty="0">
            <a:solidFill>
              <a:schemeClr val="tx1"/>
            </a:solidFill>
            <a:latin typeface="Arial" panose="020B0604020202020204" pitchFamily="34" charset="0"/>
            <a:cs typeface="Arial" panose="020B0604020202020204" pitchFamily="34" charset="0"/>
          </a:endParaRPr>
        </a:p>
      </dgm:t>
    </dgm:pt>
    <dgm:pt modelId="{96EBC4C8-68E4-49C1-87A6-F6CCA4C24F30}" type="parTrans" cxnId="{26AFA96F-8B44-415F-8899-D2F1460587C6}">
      <dgm:prSet/>
      <dgm:spPr/>
      <dgm:t>
        <a:bodyPr/>
        <a:lstStyle/>
        <a:p>
          <a:endParaRPr lang="en-GB"/>
        </a:p>
      </dgm:t>
    </dgm:pt>
    <dgm:pt modelId="{8B420835-E28E-4C80-A391-A2E782BEB48B}" type="sibTrans" cxnId="{26AFA96F-8B44-415F-8899-D2F1460587C6}">
      <dgm:prSet/>
      <dgm:spPr/>
      <dgm:t>
        <a:bodyPr/>
        <a:lstStyle/>
        <a:p>
          <a:endParaRPr lang="en-GB"/>
        </a:p>
      </dgm:t>
    </dgm:pt>
    <dgm:pt modelId="{FBD774E7-C6E6-4812-BE71-15BE0D2A2EC5}">
      <dgm:prSet phldrT="[Text]" custT="1"/>
      <dgm:spPr>
        <a:ln>
          <a:solidFill>
            <a:schemeClr val="tx1"/>
          </a:solidFill>
        </a:ln>
      </dgm:spPr>
      <dgm:t>
        <a:bodyPr/>
        <a:lstStyle/>
        <a:p>
          <a:r>
            <a:rPr lang="en-GB" sz="2000" dirty="0">
              <a:solidFill>
                <a:schemeClr val="tx1"/>
              </a:solidFill>
              <a:latin typeface="Arial" panose="020B0604020202020204" pitchFamily="34" charset="0"/>
              <a:cs typeface="Arial" panose="020B0604020202020204" pitchFamily="34" charset="0"/>
            </a:rPr>
            <a:t>Interviews with key </a:t>
          </a:r>
          <a:r>
            <a:rPr lang="en-GB" sz="2000" dirty="0" smtClean="0">
              <a:solidFill>
                <a:schemeClr val="tx1"/>
              </a:solidFill>
              <a:latin typeface="Arial" panose="020B0604020202020204" pitchFamily="34" charset="0"/>
              <a:cs typeface="Arial" panose="020B0604020202020204" pitchFamily="34" charset="0"/>
            </a:rPr>
            <a:t>members </a:t>
          </a:r>
          <a:r>
            <a:rPr lang="en-GB" sz="2000" dirty="0">
              <a:solidFill>
                <a:schemeClr val="tx1"/>
              </a:solidFill>
              <a:latin typeface="Arial" panose="020B0604020202020204" pitchFamily="34" charset="0"/>
              <a:cs typeface="Arial" panose="020B0604020202020204" pitchFamily="34" charset="0"/>
            </a:rPr>
            <a:t>of school sta</a:t>
          </a:r>
          <a:r>
            <a:rPr lang="en-GB" sz="2000" dirty="0">
              <a:solidFill>
                <a:schemeClr val="tx1"/>
              </a:solidFill>
            </a:rPr>
            <a:t>ff</a:t>
          </a:r>
        </a:p>
      </dgm:t>
    </dgm:pt>
    <dgm:pt modelId="{77B0E5AC-414B-4530-9E55-F3446FAD836C}" type="parTrans" cxnId="{AE9E2088-543F-47CA-8C58-4BCBC72B739F}">
      <dgm:prSet/>
      <dgm:spPr/>
      <dgm:t>
        <a:bodyPr/>
        <a:lstStyle/>
        <a:p>
          <a:endParaRPr lang="en-GB"/>
        </a:p>
      </dgm:t>
    </dgm:pt>
    <dgm:pt modelId="{EF42C1EF-10FA-4BA1-B721-95B0F173B75B}" type="sibTrans" cxnId="{AE9E2088-543F-47CA-8C58-4BCBC72B739F}">
      <dgm:prSet/>
      <dgm:spPr/>
      <dgm:t>
        <a:bodyPr/>
        <a:lstStyle/>
        <a:p>
          <a:endParaRPr lang="en-GB"/>
        </a:p>
      </dgm:t>
    </dgm:pt>
    <dgm:pt modelId="{FAEE6739-00C5-4633-8826-4B7C320364F7}">
      <dgm:prSet phldrT="[Text]" custT="1"/>
      <dgm:spPr>
        <a:ln>
          <a:solidFill>
            <a:schemeClr val="tx1"/>
          </a:solidFill>
        </a:ln>
      </dgm:spPr>
      <dgm:t>
        <a:bodyPr/>
        <a:lstStyle/>
        <a:p>
          <a:r>
            <a:rPr lang="en-GB" sz="2000" b="1" dirty="0" smtClean="0">
              <a:solidFill>
                <a:schemeClr val="tx1"/>
              </a:solidFill>
              <a:latin typeface="Arial" panose="020B0604020202020204" pitchFamily="34" charset="0"/>
              <a:cs typeface="Arial" panose="020B0604020202020204" pitchFamily="34" charset="0"/>
            </a:rPr>
            <a:t>Stage 2</a:t>
          </a:r>
          <a:r>
            <a:rPr lang="en-GB" sz="2000" dirty="0" smtClean="0">
              <a:solidFill>
                <a:schemeClr val="tx1"/>
              </a:solidFill>
              <a:latin typeface="Arial" panose="020B0604020202020204" pitchFamily="34" charset="0"/>
              <a:cs typeface="Arial" panose="020B0604020202020204" pitchFamily="34" charset="0"/>
            </a:rPr>
            <a:t>  Consultative seminar </a:t>
          </a:r>
          <a:r>
            <a:rPr lang="en-GB" sz="2000" dirty="0">
              <a:solidFill>
                <a:schemeClr val="tx1"/>
              </a:solidFill>
              <a:latin typeface="Arial" panose="020B0604020202020204" pitchFamily="34" charset="0"/>
              <a:cs typeface="Arial" panose="020B0604020202020204" pitchFamily="34" charset="0"/>
            </a:rPr>
            <a:t>for key stakeholder</a:t>
          </a:r>
          <a:r>
            <a:rPr lang="en-GB" sz="2000" dirty="0">
              <a:solidFill>
                <a:schemeClr val="tx1"/>
              </a:solidFill>
            </a:rPr>
            <a:t>s</a:t>
          </a:r>
        </a:p>
      </dgm:t>
    </dgm:pt>
    <dgm:pt modelId="{7DA2D69B-59CB-484E-B156-DD14E44A7BFD}" type="parTrans" cxnId="{E6512AEC-FC6E-43C9-858D-AAA0B37DD37F}">
      <dgm:prSet/>
      <dgm:spPr/>
      <dgm:t>
        <a:bodyPr/>
        <a:lstStyle/>
        <a:p>
          <a:endParaRPr lang="en-GB"/>
        </a:p>
      </dgm:t>
    </dgm:pt>
    <dgm:pt modelId="{1A08F033-1805-4F9B-B7DB-722D8AE91AF1}" type="sibTrans" cxnId="{E6512AEC-FC6E-43C9-858D-AAA0B37DD37F}">
      <dgm:prSet/>
      <dgm:spPr/>
      <dgm:t>
        <a:bodyPr/>
        <a:lstStyle/>
        <a:p>
          <a:endParaRPr lang="en-GB"/>
        </a:p>
      </dgm:t>
    </dgm:pt>
    <dgm:pt modelId="{8B8377AF-4E21-40E2-8842-B86F4B95205B}">
      <dgm:prSet custT="1"/>
      <dgm:spPr>
        <a:ln>
          <a:solidFill>
            <a:schemeClr val="tx1"/>
          </a:solidFill>
        </a:ln>
      </dgm:spPr>
      <dgm:t>
        <a:bodyPr/>
        <a:lstStyle/>
        <a:p>
          <a:r>
            <a:rPr lang="en-GB" sz="2000" dirty="0" smtClean="0">
              <a:solidFill>
                <a:schemeClr val="tx1"/>
              </a:solidFill>
              <a:latin typeface="Arial" panose="020B0604020202020204" pitchFamily="34" charset="0"/>
              <a:cs typeface="Arial" panose="020B0604020202020204" pitchFamily="34" charset="0"/>
            </a:rPr>
            <a:t>Telephone interviews </a:t>
          </a:r>
          <a:r>
            <a:rPr lang="en-GB" sz="2000" dirty="0">
              <a:solidFill>
                <a:schemeClr val="tx1"/>
              </a:solidFill>
              <a:latin typeface="Arial" panose="020B0604020202020204" pitchFamily="34" charset="0"/>
              <a:cs typeface="Arial" panose="020B0604020202020204" pitchFamily="34" charset="0"/>
            </a:rPr>
            <a:t>with </a:t>
          </a:r>
          <a:r>
            <a:rPr lang="en-GB" sz="2000" dirty="0" smtClean="0">
              <a:solidFill>
                <a:schemeClr val="tx1"/>
              </a:solidFill>
              <a:latin typeface="Arial" panose="020B0604020202020204" pitchFamily="34" charset="0"/>
              <a:cs typeface="Arial" panose="020B0604020202020204" pitchFamily="34" charset="0"/>
            </a:rPr>
            <a:t>small number of parents</a:t>
          </a:r>
          <a:endParaRPr lang="en-GB" sz="2000" dirty="0">
            <a:solidFill>
              <a:schemeClr val="tx1"/>
            </a:solidFill>
            <a:latin typeface="Arial" panose="020B0604020202020204" pitchFamily="34" charset="0"/>
            <a:cs typeface="Arial" panose="020B0604020202020204" pitchFamily="34" charset="0"/>
          </a:endParaRPr>
        </a:p>
      </dgm:t>
    </dgm:pt>
    <dgm:pt modelId="{956CFA83-C242-41FF-A6E1-5EDA7D171117}" type="parTrans" cxnId="{1EC3BEE0-2862-409B-86EB-BF427BD3C918}">
      <dgm:prSet/>
      <dgm:spPr/>
      <dgm:t>
        <a:bodyPr/>
        <a:lstStyle/>
        <a:p>
          <a:endParaRPr lang="en-GB"/>
        </a:p>
      </dgm:t>
    </dgm:pt>
    <dgm:pt modelId="{6B9E097B-E180-4B0D-8FD4-4C5ECDC2548D}" type="sibTrans" cxnId="{1EC3BEE0-2862-409B-86EB-BF427BD3C918}">
      <dgm:prSet/>
      <dgm:spPr/>
      <dgm:t>
        <a:bodyPr/>
        <a:lstStyle/>
        <a:p>
          <a:endParaRPr lang="en-GB"/>
        </a:p>
      </dgm:t>
    </dgm:pt>
    <dgm:pt modelId="{A06B15AB-9BEB-480D-8C3A-2367356620DE}" type="pres">
      <dgm:prSet presAssocID="{3C0F96AD-64A8-491A-B336-D053E703969C}" presName="CompostProcess" presStyleCnt="0">
        <dgm:presLayoutVars>
          <dgm:dir/>
          <dgm:resizeHandles val="exact"/>
        </dgm:presLayoutVars>
      </dgm:prSet>
      <dgm:spPr/>
    </dgm:pt>
    <dgm:pt modelId="{1765BB7C-C792-4DF3-8377-6A1D1E32E1CE}" type="pres">
      <dgm:prSet presAssocID="{3C0F96AD-64A8-491A-B336-D053E703969C}" presName="arrow" presStyleLbl="bgShp" presStyleIdx="0" presStyleCnt="1" custLinFactNeighborX="1843" custLinFactNeighborY="55529"/>
      <dgm:spPr/>
    </dgm:pt>
    <dgm:pt modelId="{89052955-57AF-469F-ABEE-9B22BCFA4A2A}" type="pres">
      <dgm:prSet presAssocID="{3C0F96AD-64A8-491A-B336-D053E703969C}" presName="linearProcess" presStyleCnt="0"/>
      <dgm:spPr/>
    </dgm:pt>
    <dgm:pt modelId="{1EA0B68C-8995-4AE6-B05B-0A86A942B135}" type="pres">
      <dgm:prSet presAssocID="{6A32D489-126C-4DA3-A1F0-0FB5C7FE9677}" presName="textNode" presStyleLbl="node1" presStyleIdx="0" presStyleCnt="4">
        <dgm:presLayoutVars>
          <dgm:bulletEnabled val="1"/>
        </dgm:presLayoutVars>
      </dgm:prSet>
      <dgm:spPr/>
      <dgm:t>
        <a:bodyPr/>
        <a:lstStyle/>
        <a:p>
          <a:endParaRPr lang="en-GB"/>
        </a:p>
      </dgm:t>
    </dgm:pt>
    <dgm:pt modelId="{88254399-3E65-4022-A96A-F0AFB57C507A}" type="pres">
      <dgm:prSet presAssocID="{8B420835-E28E-4C80-A391-A2E782BEB48B}" presName="sibTrans" presStyleCnt="0"/>
      <dgm:spPr/>
    </dgm:pt>
    <dgm:pt modelId="{DCAE1AD2-6948-4F04-A37E-638B78F3B712}" type="pres">
      <dgm:prSet presAssocID="{FBD774E7-C6E6-4812-BE71-15BE0D2A2EC5}" presName="textNode" presStyleLbl="node1" presStyleIdx="1" presStyleCnt="4">
        <dgm:presLayoutVars>
          <dgm:bulletEnabled val="1"/>
        </dgm:presLayoutVars>
      </dgm:prSet>
      <dgm:spPr/>
      <dgm:t>
        <a:bodyPr/>
        <a:lstStyle/>
        <a:p>
          <a:endParaRPr lang="en-GB"/>
        </a:p>
      </dgm:t>
    </dgm:pt>
    <dgm:pt modelId="{73BBCFDA-5AAD-4C80-A006-76335ABD7016}" type="pres">
      <dgm:prSet presAssocID="{EF42C1EF-10FA-4BA1-B721-95B0F173B75B}" presName="sibTrans" presStyleCnt="0"/>
      <dgm:spPr/>
    </dgm:pt>
    <dgm:pt modelId="{162C24B9-AF17-476B-A19C-0357B1FC2107}" type="pres">
      <dgm:prSet presAssocID="{8B8377AF-4E21-40E2-8842-B86F4B95205B}" presName="textNode" presStyleLbl="node1" presStyleIdx="2" presStyleCnt="4">
        <dgm:presLayoutVars>
          <dgm:bulletEnabled val="1"/>
        </dgm:presLayoutVars>
      </dgm:prSet>
      <dgm:spPr/>
      <dgm:t>
        <a:bodyPr/>
        <a:lstStyle/>
        <a:p>
          <a:endParaRPr lang="en-GB"/>
        </a:p>
      </dgm:t>
    </dgm:pt>
    <dgm:pt modelId="{6B23C162-05E7-4429-8018-5B751F06F4FC}" type="pres">
      <dgm:prSet presAssocID="{6B9E097B-E180-4B0D-8FD4-4C5ECDC2548D}" presName="sibTrans" presStyleCnt="0"/>
      <dgm:spPr/>
    </dgm:pt>
    <dgm:pt modelId="{11016F0B-DFD6-4E7A-AE81-338840F26FFD}" type="pres">
      <dgm:prSet presAssocID="{FAEE6739-00C5-4633-8826-4B7C320364F7}" presName="textNode" presStyleLbl="node1" presStyleIdx="3" presStyleCnt="4" custLinFactNeighborX="44896" custLinFactNeighborY="-3352">
        <dgm:presLayoutVars>
          <dgm:bulletEnabled val="1"/>
        </dgm:presLayoutVars>
      </dgm:prSet>
      <dgm:spPr/>
      <dgm:t>
        <a:bodyPr/>
        <a:lstStyle/>
        <a:p>
          <a:endParaRPr lang="en-GB"/>
        </a:p>
      </dgm:t>
    </dgm:pt>
  </dgm:ptLst>
  <dgm:cxnLst>
    <dgm:cxn modelId="{AE9E2088-543F-47CA-8C58-4BCBC72B739F}" srcId="{3C0F96AD-64A8-491A-B336-D053E703969C}" destId="{FBD774E7-C6E6-4812-BE71-15BE0D2A2EC5}" srcOrd="1" destOrd="0" parTransId="{77B0E5AC-414B-4530-9E55-F3446FAD836C}" sibTransId="{EF42C1EF-10FA-4BA1-B721-95B0F173B75B}"/>
    <dgm:cxn modelId="{C4EC6BC5-81A2-4249-BFE5-3A523A5AC87C}" type="presOf" srcId="{FAEE6739-00C5-4633-8826-4B7C320364F7}" destId="{11016F0B-DFD6-4E7A-AE81-338840F26FFD}" srcOrd="0" destOrd="0" presId="urn:microsoft.com/office/officeart/2005/8/layout/hProcess9"/>
    <dgm:cxn modelId="{BEF841C0-5FEE-429B-A262-0FFE2905B93D}" type="presOf" srcId="{8B8377AF-4E21-40E2-8842-B86F4B95205B}" destId="{162C24B9-AF17-476B-A19C-0357B1FC2107}" srcOrd="0" destOrd="0" presId="urn:microsoft.com/office/officeart/2005/8/layout/hProcess9"/>
    <dgm:cxn modelId="{E6512AEC-FC6E-43C9-858D-AAA0B37DD37F}" srcId="{3C0F96AD-64A8-491A-B336-D053E703969C}" destId="{FAEE6739-00C5-4633-8826-4B7C320364F7}" srcOrd="3" destOrd="0" parTransId="{7DA2D69B-59CB-484E-B156-DD14E44A7BFD}" sibTransId="{1A08F033-1805-4F9B-B7DB-722D8AE91AF1}"/>
    <dgm:cxn modelId="{8026A38F-AA6B-48A2-BE4A-2AE03961562B}" type="presOf" srcId="{FBD774E7-C6E6-4812-BE71-15BE0D2A2EC5}" destId="{DCAE1AD2-6948-4F04-A37E-638B78F3B712}" srcOrd="0" destOrd="0" presId="urn:microsoft.com/office/officeart/2005/8/layout/hProcess9"/>
    <dgm:cxn modelId="{5E50A23C-7802-467F-9DC0-5249AD14E047}" type="presOf" srcId="{6A32D489-126C-4DA3-A1F0-0FB5C7FE9677}" destId="{1EA0B68C-8995-4AE6-B05B-0A86A942B135}" srcOrd="0" destOrd="0" presId="urn:microsoft.com/office/officeart/2005/8/layout/hProcess9"/>
    <dgm:cxn modelId="{0CAD8968-180F-4DA2-B80E-F7274E933F5A}" type="presOf" srcId="{3C0F96AD-64A8-491A-B336-D053E703969C}" destId="{A06B15AB-9BEB-480D-8C3A-2367356620DE}" srcOrd="0" destOrd="0" presId="urn:microsoft.com/office/officeart/2005/8/layout/hProcess9"/>
    <dgm:cxn modelId="{1EC3BEE0-2862-409B-86EB-BF427BD3C918}" srcId="{3C0F96AD-64A8-491A-B336-D053E703969C}" destId="{8B8377AF-4E21-40E2-8842-B86F4B95205B}" srcOrd="2" destOrd="0" parTransId="{956CFA83-C242-41FF-A6E1-5EDA7D171117}" sibTransId="{6B9E097B-E180-4B0D-8FD4-4C5ECDC2548D}"/>
    <dgm:cxn modelId="{26AFA96F-8B44-415F-8899-D2F1460587C6}" srcId="{3C0F96AD-64A8-491A-B336-D053E703969C}" destId="{6A32D489-126C-4DA3-A1F0-0FB5C7FE9677}" srcOrd="0" destOrd="0" parTransId="{96EBC4C8-68E4-49C1-87A6-F6CCA4C24F30}" sibTransId="{8B420835-E28E-4C80-A391-A2E782BEB48B}"/>
    <dgm:cxn modelId="{1B05CB30-A320-4B6E-93DB-22C76BE64FDC}" type="presParOf" srcId="{A06B15AB-9BEB-480D-8C3A-2367356620DE}" destId="{1765BB7C-C792-4DF3-8377-6A1D1E32E1CE}" srcOrd="0" destOrd="0" presId="urn:microsoft.com/office/officeart/2005/8/layout/hProcess9"/>
    <dgm:cxn modelId="{DC551FEF-BEE4-46FC-A600-BB4B930AA3B6}" type="presParOf" srcId="{A06B15AB-9BEB-480D-8C3A-2367356620DE}" destId="{89052955-57AF-469F-ABEE-9B22BCFA4A2A}" srcOrd="1" destOrd="0" presId="urn:microsoft.com/office/officeart/2005/8/layout/hProcess9"/>
    <dgm:cxn modelId="{C5996FB1-5BEB-4EC4-81AD-5ED535D512A5}" type="presParOf" srcId="{89052955-57AF-469F-ABEE-9B22BCFA4A2A}" destId="{1EA0B68C-8995-4AE6-B05B-0A86A942B135}" srcOrd="0" destOrd="0" presId="urn:microsoft.com/office/officeart/2005/8/layout/hProcess9"/>
    <dgm:cxn modelId="{AC120717-A770-4D0B-83F6-8199DCE1A09E}" type="presParOf" srcId="{89052955-57AF-469F-ABEE-9B22BCFA4A2A}" destId="{88254399-3E65-4022-A96A-F0AFB57C507A}" srcOrd="1" destOrd="0" presId="urn:microsoft.com/office/officeart/2005/8/layout/hProcess9"/>
    <dgm:cxn modelId="{E467CFFB-FCF8-42E1-8FA7-560FF1C03DEB}" type="presParOf" srcId="{89052955-57AF-469F-ABEE-9B22BCFA4A2A}" destId="{DCAE1AD2-6948-4F04-A37E-638B78F3B712}" srcOrd="2" destOrd="0" presId="urn:microsoft.com/office/officeart/2005/8/layout/hProcess9"/>
    <dgm:cxn modelId="{5C65C9C7-6A0D-43BD-9BDB-031ACC3BA9E2}" type="presParOf" srcId="{89052955-57AF-469F-ABEE-9B22BCFA4A2A}" destId="{73BBCFDA-5AAD-4C80-A006-76335ABD7016}" srcOrd="3" destOrd="0" presId="urn:microsoft.com/office/officeart/2005/8/layout/hProcess9"/>
    <dgm:cxn modelId="{8A5B8B1B-714D-461D-A5D9-034F97F5F278}" type="presParOf" srcId="{89052955-57AF-469F-ABEE-9B22BCFA4A2A}" destId="{162C24B9-AF17-476B-A19C-0357B1FC2107}" srcOrd="4" destOrd="0" presId="urn:microsoft.com/office/officeart/2005/8/layout/hProcess9"/>
    <dgm:cxn modelId="{B8E846D3-C1A1-4F4D-BBFB-3C083D8D8B7B}" type="presParOf" srcId="{89052955-57AF-469F-ABEE-9B22BCFA4A2A}" destId="{6B23C162-05E7-4429-8018-5B751F06F4FC}" srcOrd="5" destOrd="0" presId="urn:microsoft.com/office/officeart/2005/8/layout/hProcess9"/>
    <dgm:cxn modelId="{ECCAA858-C947-4974-AB08-275D1A25AFF3}" type="presParOf" srcId="{89052955-57AF-469F-ABEE-9B22BCFA4A2A}" destId="{11016F0B-DFD6-4E7A-AE81-338840F26FFD}"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65BB7C-C792-4DF3-8377-6A1D1E32E1CE}">
      <dsp:nvSpPr>
        <dsp:cNvPr id="0" name=""/>
        <dsp:cNvSpPr/>
      </dsp:nvSpPr>
      <dsp:spPr>
        <a:xfrm>
          <a:off x="1018804" y="0"/>
          <a:ext cx="9551416" cy="3031179"/>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A0B68C-8995-4AE6-B05B-0A86A942B135}">
      <dsp:nvSpPr>
        <dsp:cNvPr id="0" name=""/>
        <dsp:cNvSpPr/>
      </dsp:nvSpPr>
      <dsp:spPr>
        <a:xfrm>
          <a:off x="3840" y="909353"/>
          <a:ext cx="2495395" cy="1212472"/>
        </a:xfrm>
        <a:prstGeom prst="roundRect">
          <a:avLst/>
        </a:prstGeom>
        <a:solidFill>
          <a:schemeClr val="accent4">
            <a:hueOff val="0"/>
            <a:satOff val="0"/>
            <a:lumOff val="0"/>
            <a:alphaOff val="0"/>
          </a:schemeClr>
        </a:solidFill>
        <a:ln w="285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latin typeface="Arial" panose="020B0604020202020204" pitchFamily="34" charset="0"/>
              <a:cs typeface="Arial" panose="020B0604020202020204" pitchFamily="34" charset="0"/>
            </a:rPr>
            <a:t>Initial questionnaire completed by all attending launch event</a:t>
          </a:r>
          <a:endParaRPr lang="en-GB" sz="2000" kern="1200" dirty="0">
            <a:solidFill>
              <a:schemeClr val="tx1"/>
            </a:solidFill>
            <a:latin typeface="Arial" panose="020B0604020202020204" pitchFamily="34" charset="0"/>
            <a:cs typeface="Arial" panose="020B0604020202020204" pitchFamily="34" charset="0"/>
          </a:endParaRPr>
        </a:p>
      </dsp:txBody>
      <dsp:txXfrm>
        <a:off x="63028" y="968541"/>
        <a:ext cx="2377019" cy="1094096"/>
      </dsp:txXfrm>
    </dsp:sp>
    <dsp:sp modelId="{DCAE1AD2-6948-4F04-A37E-638B78F3B712}">
      <dsp:nvSpPr>
        <dsp:cNvPr id="0" name=""/>
        <dsp:cNvSpPr/>
      </dsp:nvSpPr>
      <dsp:spPr>
        <a:xfrm>
          <a:off x="2915135" y="909353"/>
          <a:ext cx="2495395" cy="1212472"/>
        </a:xfrm>
        <a:prstGeom prst="roundRect">
          <a:avLst/>
        </a:prstGeom>
        <a:solidFill>
          <a:schemeClr val="accent4">
            <a:hueOff val="-4334387"/>
            <a:satOff val="20563"/>
            <a:lumOff val="-4444"/>
            <a:alphaOff val="0"/>
          </a:schemeClr>
        </a:solidFill>
        <a:ln w="285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latin typeface="Arial" panose="020B0604020202020204" pitchFamily="34" charset="0"/>
              <a:cs typeface="Arial" panose="020B0604020202020204" pitchFamily="34" charset="0"/>
            </a:rPr>
            <a:t>Two rounds  of telephone Interviews </a:t>
          </a:r>
          <a:r>
            <a:rPr lang="en-GB" sz="2000" kern="1200" dirty="0">
              <a:solidFill>
                <a:schemeClr val="tx1"/>
              </a:solidFill>
              <a:latin typeface="Arial" panose="020B0604020202020204" pitchFamily="34" charset="0"/>
              <a:cs typeface="Arial" panose="020B0604020202020204" pitchFamily="34" charset="0"/>
            </a:rPr>
            <a:t>with </a:t>
          </a:r>
          <a:r>
            <a:rPr lang="en-GB" sz="2000" kern="1200" dirty="0" smtClean="0">
              <a:solidFill>
                <a:schemeClr val="tx1"/>
              </a:solidFill>
              <a:latin typeface="Arial" panose="020B0604020202020204" pitchFamily="34" charset="0"/>
              <a:cs typeface="Arial" panose="020B0604020202020204" pitchFamily="34" charset="0"/>
            </a:rPr>
            <a:t>key adults </a:t>
          </a:r>
          <a:endParaRPr lang="en-GB" sz="2000" kern="1200" dirty="0">
            <a:solidFill>
              <a:schemeClr val="tx1"/>
            </a:solidFill>
          </a:endParaRPr>
        </a:p>
      </dsp:txBody>
      <dsp:txXfrm>
        <a:off x="2974323" y="968541"/>
        <a:ext cx="2377019" cy="1094096"/>
      </dsp:txXfrm>
    </dsp:sp>
    <dsp:sp modelId="{162C24B9-AF17-476B-A19C-0357B1FC2107}">
      <dsp:nvSpPr>
        <dsp:cNvPr id="0" name=""/>
        <dsp:cNvSpPr/>
      </dsp:nvSpPr>
      <dsp:spPr>
        <a:xfrm>
          <a:off x="5826429" y="909353"/>
          <a:ext cx="2495395" cy="1212472"/>
        </a:xfrm>
        <a:prstGeom prst="roundRect">
          <a:avLst/>
        </a:prstGeom>
        <a:solidFill>
          <a:schemeClr val="accent4">
            <a:hueOff val="-8668774"/>
            <a:satOff val="41126"/>
            <a:lumOff val="-8889"/>
            <a:alphaOff val="0"/>
          </a:schemeClr>
        </a:solidFill>
        <a:ln w="285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latin typeface="Arial" panose="020B0604020202020204" pitchFamily="34" charset="0"/>
              <a:cs typeface="Arial" panose="020B0604020202020204" pitchFamily="34" charset="0"/>
            </a:rPr>
            <a:t>Focus groups and questionnaires completed by coaches</a:t>
          </a:r>
          <a:endParaRPr lang="en-GB" sz="2000" kern="1200" dirty="0">
            <a:solidFill>
              <a:schemeClr val="tx1"/>
            </a:solidFill>
            <a:latin typeface="Arial" panose="020B0604020202020204" pitchFamily="34" charset="0"/>
            <a:cs typeface="Arial" panose="020B0604020202020204" pitchFamily="34" charset="0"/>
          </a:endParaRPr>
        </a:p>
      </dsp:txBody>
      <dsp:txXfrm>
        <a:off x="5885617" y="968541"/>
        <a:ext cx="2377019" cy="1094096"/>
      </dsp:txXfrm>
    </dsp:sp>
    <dsp:sp modelId="{11016F0B-DFD6-4E7A-AE81-338840F26FFD}">
      <dsp:nvSpPr>
        <dsp:cNvPr id="0" name=""/>
        <dsp:cNvSpPr/>
      </dsp:nvSpPr>
      <dsp:spPr>
        <a:xfrm>
          <a:off x="8741564" y="868711"/>
          <a:ext cx="2495395" cy="1212472"/>
        </a:xfrm>
        <a:prstGeom prst="roundRect">
          <a:avLst/>
        </a:prstGeom>
        <a:solidFill>
          <a:schemeClr val="accent4">
            <a:hueOff val="-13003161"/>
            <a:satOff val="61689"/>
            <a:lumOff val="-13333"/>
            <a:alphaOff val="0"/>
          </a:schemeClr>
        </a:solidFill>
        <a:ln w="285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rPr>
            <a:t>Final focus group with </a:t>
          </a:r>
          <a:r>
            <a:rPr lang="en-GB" sz="2000" kern="1200" dirty="0" err="1" smtClean="0">
              <a:solidFill>
                <a:schemeClr val="tx1"/>
              </a:solidFill>
            </a:rPr>
            <a:t>coachees</a:t>
          </a:r>
          <a:endParaRPr lang="en-GB" sz="2000" kern="1200" dirty="0">
            <a:solidFill>
              <a:schemeClr val="tx1"/>
            </a:solidFill>
          </a:endParaRPr>
        </a:p>
      </dsp:txBody>
      <dsp:txXfrm>
        <a:off x="8800752" y="927899"/>
        <a:ext cx="2377019" cy="10940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65BB7C-C792-4DF3-8377-6A1D1E32E1CE}">
      <dsp:nvSpPr>
        <dsp:cNvPr id="0" name=""/>
        <dsp:cNvSpPr/>
      </dsp:nvSpPr>
      <dsp:spPr>
        <a:xfrm>
          <a:off x="1018804" y="0"/>
          <a:ext cx="9551416" cy="2590800"/>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A0B68C-8995-4AE6-B05B-0A86A942B135}">
      <dsp:nvSpPr>
        <dsp:cNvPr id="0" name=""/>
        <dsp:cNvSpPr/>
      </dsp:nvSpPr>
      <dsp:spPr>
        <a:xfrm>
          <a:off x="3292" y="777240"/>
          <a:ext cx="2559865" cy="1036320"/>
        </a:xfrm>
        <a:prstGeom prst="roundRect">
          <a:avLst/>
        </a:prstGeom>
        <a:solidFill>
          <a:schemeClr val="accent4">
            <a:hueOff val="0"/>
            <a:satOff val="0"/>
            <a:lumOff val="0"/>
            <a:alphaOff val="0"/>
          </a:schemeClr>
        </a:solidFill>
        <a:ln w="285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a:solidFill>
                <a:schemeClr val="tx1"/>
              </a:solidFill>
              <a:latin typeface="Arial" panose="020B0604020202020204" pitchFamily="34" charset="0"/>
              <a:cs typeface="Arial" panose="020B0604020202020204" pitchFamily="34" charset="0"/>
            </a:rPr>
            <a:t>Participatory focus groups with young </a:t>
          </a:r>
          <a:r>
            <a:rPr lang="en-GB" sz="2000" kern="1200" dirty="0" smtClean="0">
              <a:solidFill>
                <a:schemeClr val="tx1"/>
              </a:solidFill>
              <a:latin typeface="Arial" panose="020B0604020202020204" pitchFamily="34" charset="0"/>
              <a:cs typeface="Arial" panose="020B0604020202020204" pitchFamily="34" charset="0"/>
            </a:rPr>
            <a:t>people in four 11-18 schools </a:t>
          </a:r>
          <a:endParaRPr lang="en-GB" sz="2000" kern="1200" dirty="0">
            <a:solidFill>
              <a:schemeClr val="tx1"/>
            </a:solidFill>
            <a:latin typeface="Arial" panose="020B0604020202020204" pitchFamily="34" charset="0"/>
            <a:cs typeface="Arial" panose="020B0604020202020204" pitchFamily="34" charset="0"/>
          </a:endParaRPr>
        </a:p>
      </dsp:txBody>
      <dsp:txXfrm>
        <a:off x="53881" y="827829"/>
        <a:ext cx="2458687" cy="935142"/>
      </dsp:txXfrm>
    </dsp:sp>
    <dsp:sp modelId="{DCAE1AD2-6948-4F04-A37E-638B78F3B712}">
      <dsp:nvSpPr>
        <dsp:cNvPr id="0" name=""/>
        <dsp:cNvSpPr/>
      </dsp:nvSpPr>
      <dsp:spPr>
        <a:xfrm>
          <a:off x="2893462" y="777240"/>
          <a:ext cx="2559865" cy="1036320"/>
        </a:xfrm>
        <a:prstGeom prst="roundRect">
          <a:avLst/>
        </a:prstGeom>
        <a:solidFill>
          <a:schemeClr val="accent4">
            <a:hueOff val="-4334387"/>
            <a:satOff val="20563"/>
            <a:lumOff val="-4444"/>
            <a:alphaOff val="0"/>
          </a:schemeClr>
        </a:solidFill>
        <a:ln w="285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a:solidFill>
                <a:schemeClr val="tx1"/>
              </a:solidFill>
              <a:latin typeface="Arial" panose="020B0604020202020204" pitchFamily="34" charset="0"/>
              <a:cs typeface="Arial" panose="020B0604020202020204" pitchFamily="34" charset="0"/>
            </a:rPr>
            <a:t>Interviews with key </a:t>
          </a:r>
          <a:r>
            <a:rPr lang="en-GB" sz="2000" kern="1200" dirty="0" smtClean="0">
              <a:solidFill>
                <a:schemeClr val="tx1"/>
              </a:solidFill>
              <a:latin typeface="Arial" panose="020B0604020202020204" pitchFamily="34" charset="0"/>
              <a:cs typeface="Arial" panose="020B0604020202020204" pitchFamily="34" charset="0"/>
            </a:rPr>
            <a:t>members </a:t>
          </a:r>
          <a:r>
            <a:rPr lang="en-GB" sz="2000" kern="1200" dirty="0">
              <a:solidFill>
                <a:schemeClr val="tx1"/>
              </a:solidFill>
              <a:latin typeface="Arial" panose="020B0604020202020204" pitchFamily="34" charset="0"/>
              <a:cs typeface="Arial" panose="020B0604020202020204" pitchFamily="34" charset="0"/>
            </a:rPr>
            <a:t>of school sta</a:t>
          </a:r>
          <a:r>
            <a:rPr lang="en-GB" sz="2000" kern="1200" dirty="0">
              <a:solidFill>
                <a:schemeClr val="tx1"/>
              </a:solidFill>
            </a:rPr>
            <a:t>ff</a:t>
          </a:r>
        </a:p>
      </dsp:txBody>
      <dsp:txXfrm>
        <a:off x="2944051" y="827829"/>
        <a:ext cx="2458687" cy="935142"/>
      </dsp:txXfrm>
    </dsp:sp>
    <dsp:sp modelId="{162C24B9-AF17-476B-A19C-0357B1FC2107}">
      <dsp:nvSpPr>
        <dsp:cNvPr id="0" name=""/>
        <dsp:cNvSpPr/>
      </dsp:nvSpPr>
      <dsp:spPr>
        <a:xfrm>
          <a:off x="5783632" y="777240"/>
          <a:ext cx="2559865" cy="1036320"/>
        </a:xfrm>
        <a:prstGeom prst="roundRect">
          <a:avLst/>
        </a:prstGeom>
        <a:solidFill>
          <a:schemeClr val="accent4">
            <a:hueOff val="-8668774"/>
            <a:satOff val="41126"/>
            <a:lumOff val="-8889"/>
            <a:alphaOff val="0"/>
          </a:schemeClr>
        </a:solidFill>
        <a:ln w="285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latin typeface="Arial" panose="020B0604020202020204" pitchFamily="34" charset="0"/>
              <a:cs typeface="Arial" panose="020B0604020202020204" pitchFamily="34" charset="0"/>
            </a:rPr>
            <a:t>Telephone interviews </a:t>
          </a:r>
          <a:r>
            <a:rPr lang="en-GB" sz="2000" kern="1200" dirty="0">
              <a:solidFill>
                <a:schemeClr val="tx1"/>
              </a:solidFill>
              <a:latin typeface="Arial" panose="020B0604020202020204" pitchFamily="34" charset="0"/>
              <a:cs typeface="Arial" panose="020B0604020202020204" pitchFamily="34" charset="0"/>
            </a:rPr>
            <a:t>with </a:t>
          </a:r>
          <a:r>
            <a:rPr lang="en-GB" sz="2000" kern="1200" dirty="0" smtClean="0">
              <a:solidFill>
                <a:schemeClr val="tx1"/>
              </a:solidFill>
              <a:latin typeface="Arial" panose="020B0604020202020204" pitchFamily="34" charset="0"/>
              <a:cs typeface="Arial" panose="020B0604020202020204" pitchFamily="34" charset="0"/>
            </a:rPr>
            <a:t>small number of parents</a:t>
          </a:r>
          <a:endParaRPr lang="en-GB" sz="2000" kern="1200" dirty="0">
            <a:solidFill>
              <a:schemeClr val="tx1"/>
            </a:solidFill>
            <a:latin typeface="Arial" panose="020B0604020202020204" pitchFamily="34" charset="0"/>
            <a:cs typeface="Arial" panose="020B0604020202020204" pitchFamily="34" charset="0"/>
          </a:endParaRPr>
        </a:p>
      </dsp:txBody>
      <dsp:txXfrm>
        <a:off x="5834221" y="827829"/>
        <a:ext cx="2458687" cy="935142"/>
      </dsp:txXfrm>
    </dsp:sp>
    <dsp:sp modelId="{11016F0B-DFD6-4E7A-AE81-338840F26FFD}">
      <dsp:nvSpPr>
        <dsp:cNvPr id="0" name=""/>
        <dsp:cNvSpPr/>
      </dsp:nvSpPr>
      <dsp:spPr>
        <a:xfrm>
          <a:off x="8677094" y="742502"/>
          <a:ext cx="2559865" cy="1036320"/>
        </a:xfrm>
        <a:prstGeom prst="roundRect">
          <a:avLst/>
        </a:prstGeom>
        <a:solidFill>
          <a:schemeClr val="accent4">
            <a:hueOff val="-13003161"/>
            <a:satOff val="61689"/>
            <a:lumOff val="-13333"/>
            <a:alphaOff val="0"/>
          </a:schemeClr>
        </a:solidFill>
        <a:ln w="285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b="1" kern="1200" dirty="0" smtClean="0">
              <a:solidFill>
                <a:schemeClr val="tx1"/>
              </a:solidFill>
              <a:latin typeface="Arial" panose="020B0604020202020204" pitchFamily="34" charset="0"/>
              <a:cs typeface="Arial" panose="020B0604020202020204" pitchFamily="34" charset="0"/>
            </a:rPr>
            <a:t>Stage 2</a:t>
          </a:r>
          <a:r>
            <a:rPr lang="en-GB" sz="2000" kern="1200" dirty="0" smtClean="0">
              <a:solidFill>
                <a:schemeClr val="tx1"/>
              </a:solidFill>
              <a:latin typeface="Arial" panose="020B0604020202020204" pitchFamily="34" charset="0"/>
              <a:cs typeface="Arial" panose="020B0604020202020204" pitchFamily="34" charset="0"/>
            </a:rPr>
            <a:t>  Consultative seminar </a:t>
          </a:r>
          <a:r>
            <a:rPr lang="en-GB" sz="2000" kern="1200" dirty="0">
              <a:solidFill>
                <a:schemeClr val="tx1"/>
              </a:solidFill>
              <a:latin typeface="Arial" panose="020B0604020202020204" pitchFamily="34" charset="0"/>
              <a:cs typeface="Arial" panose="020B0604020202020204" pitchFamily="34" charset="0"/>
            </a:rPr>
            <a:t>for key stakeholder</a:t>
          </a:r>
          <a:r>
            <a:rPr lang="en-GB" sz="2000" kern="1200" dirty="0">
              <a:solidFill>
                <a:schemeClr val="tx1"/>
              </a:solidFill>
            </a:rPr>
            <a:t>s</a:t>
          </a:r>
        </a:p>
      </dsp:txBody>
      <dsp:txXfrm>
        <a:off x="8727683" y="793091"/>
        <a:ext cx="2458687" cy="93514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8645" y="0"/>
            <a:ext cx="2944283" cy="497020"/>
          </a:xfrm>
          <a:prstGeom prst="rect">
            <a:avLst/>
          </a:prstGeom>
        </p:spPr>
        <p:txBody>
          <a:bodyPr vert="horz" lIns="91440" tIns="45720" rIns="91440" bIns="45720" rtlCol="0"/>
          <a:lstStyle>
            <a:lvl1pPr algn="r">
              <a:defRPr sz="1200"/>
            </a:lvl1pPr>
          </a:lstStyle>
          <a:p>
            <a:fld id="{093429D0-04E4-4C87-8872-08465A2EBDEF}" type="datetimeFigureOut">
              <a:rPr lang="en-GB" smtClean="0"/>
              <a:t>10/04/2017</a:t>
            </a:fld>
            <a:endParaRPr lang="en-GB"/>
          </a:p>
        </p:txBody>
      </p:sp>
      <p:sp>
        <p:nvSpPr>
          <p:cNvPr id="4" name="Footer Placeholder 3"/>
          <p:cNvSpPr>
            <a:spLocks noGrp="1"/>
          </p:cNvSpPr>
          <p:nvPr>
            <p:ph type="ftr" sz="quarter" idx="2"/>
          </p:nvPr>
        </p:nvSpPr>
        <p:spPr>
          <a:xfrm>
            <a:off x="0" y="9408981"/>
            <a:ext cx="2944283" cy="497019"/>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8645" y="9408981"/>
            <a:ext cx="2944283" cy="497019"/>
          </a:xfrm>
          <a:prstGeom prst="rect">
            <a:avLst/>
          </a:prstGeom>
        </p:spPr>
        <p:txBody>
          <a:bodyPr vert="horz" lIns="91440" tIns="45720" rIns="91440" bIns="45720" rtlCol="0" anchor="b"/>
          <a:lstStyle>
            <a:lvl1pPr algn="r">
              <a:defRPr sz="1200"/>
            </a:lvl1pPr>
          </a:lstStyle>
          <a:p>
            <a:fld id="{F38853CE-FD04-4929-B221-2D65D065BB18}" type="slidenum">
              <a:rPr lang="en-GB" smtClean="0"/>
              <a:t>‹#›</a:t>
            </a:fld>
            <a:endParaRPr lang="en-GB"/>
          </a:p>
        </p:txBody>
      </p:sp>
    </p:spTree>
    <p:extLst>
      <p:ext uri="{BB962C8B-B14F-4D97-AF65-F5344CB8AC3E}">
        <p14:creationId xmlns:p14="http://schemas.microsoft.com/office/powerpoint/2010/main" val="9405967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C99DE42B-4C51-C74A-BA43-5B0DCB16458B}" type="datetimeFigureOut">
              <a:rPr lang="en-US" smtClean="0"/>
              <a:t>4/10/2017</a:t>
            </a:fld>
            <a:endParaRPr lang="en-US"/>
          </a:p>
        </p:txBody>
      </p:sp>
      <p:sp>
        <p:nvSpPr>
          <p:cNvPr id="4" name="Slide Image Placeholder 3"/>
          <p:cNvSpPr>
            <a:spLocks noGrp="1" noRot="1" noChangeAspect="1"/>
          </p:cNvSpPr>
          <p:nvPr>
            <p:ph type="sldImg" idx="2"/>
          </p:nvPr>
        </p:nvSpPr>
        <p:spPr>
          <a:xfrm>
            <a:off x="95250" y="742950"/>
            <a:ext cx="6604000" cy="3714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802BA2AA-A430-3841-8B69-118E6043192D}" type="slidenum">
              <a:rPr lang="en-US" smtClean="0"/>
              <a:t>‹#›</a:t>
            </a:fld>
            <a:endParaRPr lang="en-US"/>
          </a:p>
        </p:txBody>
      </p:sp>
    </p:spTree>
    <p:extLst>
      <p:ext uri="{BB962C8B-B14F-4D97-AF65-F5344CB8AC3E}">
        <p14:creationId xmlns:p14="http://schemas.microsoft.com/office/powerpoint/2010/main" val="361968754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Who to introduce?</a:t>
            </a:r>
            <a:endParaRPr lang="en-GB" dirty="0"/>
          </a:p>
        </p:txBody>
      </p:sp>
      <p:sp>
        <p:nvSpPr>
          <p:cNvPr id="4" name="Slide Number Placeholder 3"/>
          <p:cNvSpPr>
            <a:spLocks noGrp="1"/>
          </p:cNvSpPr>
          <p:nvPr>
            <p:ph type="sldNum" sz="quarter" idx="10"/>
          </p:nvPr>
        </p:nvSpPr>
        <p:spPr/>
        <p:txBody>
          <a:bodyPr/>
          <a:lstStyle/>
          <a:p>
            <a:fld id="{802BA2AA-A430-3841-8B69-118E6043192D}" type="slidenum">
              <a:rPr lang="en-US" smtClean="0"/>
              <a:t>1</a:t>
            </a:fld>
            <a:endParaRPr lang="en-US"/>
          </a:p>
        </p:txBody>
      </p:sp>
    </p:spTree>
    <p:extLst>
      <p:ext uri="{BB962C8B-B14F-4D97-AF65-F5344CB8AC3E}">
        <p14:creationId xmlns:p14="http://schemas.microsoft.com/office/powerpoint/2010/main" val="1457114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connection to make explicit is that both projects allowed us to have a clearer sense of what some of the issues might be in terms of thinking about who the students are that we teach and what they might need. </a:t>
            </a:r>
          </a:p>
          <a:p>
            <a:endParaRPr lang="en-GB" dirty="0" smtClean="0"/>
          </a:p>
          <a:p>
            <a:r>
              <a:rPr lang="en-GB" dirty="0" smtClean="0"/>
              <a:t>Emphasis is on their participation in the activities – and chance to think about what a university</a:t>
            </a:r>
            <a:r>
              <a:rPr lang="en-GB" baseline="0" dirty="0" smtClean="0"/>
              <a:t> needs to do, for whom and whether human-scale is something we should aspire to/are achieving already…</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802BA2AA-A430-3841-8B69-118E6043192D}" type="slidenum">
              <a:rPr lang="en-US" smtClean="0"/>
              <a:t>2</a:t>
            </a:fld>
            <a:endParaRPr lang="en-US"/>
          </a:p>
        </p:txBody>
      </p:sp>
    </p:spTree>
    <p:extLst>
      <p:ext uri="{BB962C8B-B14F-4D97-AF65-F5344CB8AC3E}">
        <p14:creationId xmlns:p14="http://schemas.microsoft.com/office/powerpoint/2010/main" val="298734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Idea here is just to think about how students changed over time – who they </a:t>
            </a:r>
            <a:r>
              <a:rPr lang="en-GB" dirty="0" err="1" smtClean="0"/>
              <a:t>mkight</a:t>
            </a:r>
            <a:r>
              <a:rPr lang="en-GB" dirty="0" smtClean="0"/>
              <a:t> be etc.</a:t>
            </a:r>
          </a:p>
          <a:p>
            <a:endParaRPr lang="en-GB" dirty="0" smtClean="0"/>
          </a:p>
          <a:p>
            <a:r>
              <a:rPr lang="en-GB" dirty="0" smtClean="0"/>
              <a:t>Jacqui</a:t>
            </a:r>
          </a:p>
        </p:txBody>
      </p:sp>
      <p:sp>
        <p:nvSpPr>
          <p:cNvPr id="4" name="Slide Number Placeholder 3"/>
          <p:cNvSpPr>
            <a:spLocks noGrp="1"/>
          </p:cNvSpPr>
          <p:nvPr>
            <p:ph type="sldNum" sz="quarter" idx="10"/>
          </p:nvPr>
        </p:nvSpPr>
        <p:spPr/>
        <p:txBody>
          <a:bodyPr/>
          <a:lstStyle/>
          <a:p>
            <a:fld id="{802BA2AA-A430-3841-8B69-118E6043192D}" type="slidenum">
              <a:rPr lang="en-US" smtClean="0"/>
              <a:t>3</a:t>
            </a:fld>
            <a:endParaRPr lang="en-US"/>
          </a:p>
        </p:txBody>
      </p:sp>
    </p:spTree>
    <p:extLst>
      <p:ext uri="{BB962C8B-B14F-4D97-AF65-F5344CB8AC3E}">
        <p14:creationId xmlns:p14="http://schemas.microsoft.com/office/powerpoint/2010/main" val="1604565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02BA2AA-A430-3841-8B69-118E6043192D}" type="slidenum">
              <a:rPr lang="en-US" smtClean="0"/>
              <a:t>4</a:t>
            </a:fld>
            <a:endParaRPr lang="en-US"/>
          </a:p>
        </p:txBody>
      </p:sp>
    </p:spTree>
    <p:extLst>
      <p:ext uri="{BB962C8B-B14F-4D97-AF65-F5344CB8AC3E}">
        <p14:creationId xmlns:p14="http://schemas.microsoft.com/office/powerpoint/2010/main" val="21810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a:t>
            </a:r>
            <a:r>
              <a:rPr lang="en-GB" baseline="0" dirty="0" smtClean="0"/>
              <a:t>may need to have some examples – perhaps drawn from BACY cohort.</a:t>
            </a:r>
          </a:p>
          <a:p>
            <a:endParaRPr lang="en-GB" baseline="0" dirty="0" smtClean="0"/>
          </a:p>
          <a:p>
            <a:r>
              <a:rPr lang="en-GB" baseline="0" dirty="0" smtClean="0"/>
              <a:t>If they feel need to narrow down,  suggest we focus on UG – and their disciplinary area </a:t>
            </a:r>
          </a:p>
          <a:p>
            <a:endParaRPr lang="en-GB" baseline="0" dirty="0" smtClean="0"/>
          </a:p>
          <a:p>
            <a:r>
              <a:rPr lang="en-GB" baseline="0" dirty="0" smtClean="0"/>
              <a:t>Jacqui to lead</a:t>
            </a:r>
          </a:p>
        </p:txBody>
      </p:sp>
      <p:sp>
        <p:nvSpPr>
          <p:cNvPr id="4" name="Slide Number Placeholder 3"/>
          <p:cNvSpPr>
            <a:spLocks noGrp="1"/>
          </p:cNvSpPr>
          <p:nvPr>
            <p:ph type="sldNum" sz="quarter" idx="10"/>
          </p:nvPr>
        </p:nvSpPr>
        <p:spPr/>
        <p:txBody>
          <a:bodyPr/>
          <a:lstStyle/>
          <a:p>
            <a:fld id="{802BA2AA-A430-3841-8B69-118E6043192D}" type="slidenum">
              <a:rPr lang="en-US" smtClean="0"/>
              <a:t>6</a:t>
            </a:fld>
            <a:endParaRPr lang="en-US"/>
          </a:p>
        </p:txBody>
      </p:sp>
    </p:spTree>
    <p:extLst>
      <p:ext uri="{BB962C8B-B14F-4D97-AF65-F5344CB8AC3E}">
        <p14:creationId xmlns:p14="http://schemas.microsoft.com/office/powerpoint/2010/main" val="2280712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Tamsin’s notes: </a:t>
            </a:r>
          </a:p>
          <a:p>
            <a:endParaRPr lang="en-GB" dirty="0" smtClean="0"/>
          </a:p>
          <a:p>
            <a:r>
              <a:rPr lang="en-GB" dirty="0" smtClean="0"/>
              <a:t>This research, funded my </a:t>
            </a:r>
            <a:r>
              <a:rPr lang="en-GB" dirty="0" err="1" smtClean="0"/>
              <a:t>Aimhigher</a:t>
            </a:r>
            <a:r>
              <a:rPr lang="en-GB" dirty="0" smtClean="0"/>
              <a:t> London South, evaluated a pilot peer-to peer mentoring programme, for Looked after children, who have been in local authority care, as they negotiate the process of embarking on university. </a:t>
            </a:r>
          </a:p>
          <a:p>
            <a:endParaRPr lang="en-GB" dirty="0" smtClean="0"/>
          </a:p>
          <a:p>
            <a:r>
              <a:rPr lang="en-GB" dirty="0" smtClean="0"/>
              <a:t>We can share the report is anyone wants to get in touch with us for this. </a:t>
            </a:r>
          </a:p>
          <a:p>
            <a:endParaRPr lang="en-GB" dirty="0" smtClean="0"/>
          </a:p>
          <a:p>
            <a:r>
              <a:rPr lang="en-GB" dirty="0" smtClean="0"/>
              <a:t>As well as questionnaires, interviews and focus groups with the young people involved and key adults involved in their care, we also carried out focus group discussion with university widening participation staff. What they told us is that these vulnerable young people, often without informal networks to draw on, are negotiating a mine field of provision, whereby they are not only choosing between universities with different courses, facilities and academic reputations like other students, but also very differing levels of support and resources specifically aimed at supporting them. This is really important because for example they often don’t have any home to return to in university vacations, or any bedding or kitchen equipment to bring with them to university. And while some universities support them with these things and more, others don’t. And there is very little way for them to find out and compare what different universities offer.</a:t>
            </a:r>
          </a:p>
          <a:p>
            <a:endParaRPr lang="en-GB" dirty="0" smtClean="0"/>
          </a:p>
          <a:p>
            <a:r>
              <a:rPr lang="en-GB" dirty="0" smtClean="0"/>
              <a:t>As universities determine the focus for their own widening participation interventions, comparison becomes elusive and vulnerable groups can slip between the cracks of focus. </a:t>
            </a:r>
          </a:p>
          <a:p>
            <a:endParaRPr lang="en-GB" dirty="0" smtClean="0"/>
          </a:p>
          <a:p>
            <a:r>
              <a:rPr lang="en-GB" dirty="0" smtClean="0"/>
              <a:t>We identified ‘a need for more effective communication between the different stakeholders involved in the lives of young care-leavers embarking on university in order to prevent care-leaving university entrants from slipping through the net of care.’</a:t>
            </a:r>
          </a:p>
          <a:p>
            <a:r>
              <a:rPr lang="en-GB" dirty="0" smtClean="0"/>
              <a:t>This is just one example of how a particular vulnerable group may or may not receive support from particular universities’ widening participation work, but that there is no universal requirement to do so.</a:t>
            </a:r>
          </a:p>
          <a:p>
            <a:endParaRPr lang="en-US" dirty="0" smtClean="0"/>
          </a:p>
          <a:p>
            <a:endParaRPr lang="en-US" dirty="0" smtClean="0"/>
          </a:p>
          <a:p>
            <a:endParaRPr lang="en-US" dirty="0" smtClean="0"/>
          </a:p>
          <a:p>
            <a:r>
              <a:rPr lang="en-US" baseline="0" dirty="0" smtClean="0"/>
              <a:t>Key point is LAC as very under-represented group in HE and really a very small proportion go on to HE at the moment </a:t>
            </a:r>
          </a:p>
          <a:p>
            <a:endParaRPr lang="en-US" baseline="0" dirty="0" smtClean="0"/>
          </a:p>
          <a:p>
            <a:r>
              <a:rPr lang="en-US" baseline="0" dirty="0" smtClean="0"/>
              <a:t>Tamsin to introduce???</a:t>
            </a:r>
            <a:endParaRPr lang="en-US" dirty="0"/>
          </a:p>
        </p:txBody>
      </p:sp>
      <p:sp>
        <p:nvSpPr>
          <p:cNvPr id="4" name="Slide Number Placeholder 3"/>
          <p:cNvSpPr>
            <a:spLocks noGrp="1"/>
          </p:cNvSpPr>
          <p:nvPr>
            <p:ph type="sldNum" sz="quarter" idx="10"/>
          </p:nvPr>
        </p:nvSpPr>
        <p:spPr/>
        <p:txBody>
          <a:bodyPr/>
          <a:lstStyle/>
          <a:p>
            <a:fld id="{802BA2AA-A430-3841-8B69-118E6043192D}" type="slidenum">
              <a:rPr lang="en-US" smtClean="0"/>
              <a:t>7</a:t>
            </a:fld>
            <a:endParaRPr lang="en-US"/>
          </a:p>
        </p:txBody>
      </p:sp>
    </p:spTree>
    <p:extLst>
      <p:ext uri="{BB962C8B-B14F-4D97-AF65-F5344CB8AC3E}">
        <p14:creationId xmlns:p14="http://schemas.microsoft.com/office/powerpoint/2010/main" val="3130653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Tamsin?</a:t>
            </a:r>
          </a:p>
        </p:txBody>
      </p:sp>
      <p:sp>
        <p:nvSpPr>
          <p:cNvPr id="4" name="Slide Number Placeholder 3"/>
          <p:cNvSpPr>
            <a:spLocks noGrp="1"/>
          </p:cNvSpPr>
          <p:nvPr>
            <p:ph type="sldNum" sz="quarter" idx="10"/>
          </p:nvPr>
        </p:nvSpPr>
        <p:spPr/>
        <p:txBody>
          <a:bodyPr/>
          <a:lstStyle/>
          <a:p>
            <a:fld id="{C5F390D8-261C-43DD-A1D0-B939DB6C702F}" type="slidenum">
              <a:rPr lang="en-GB" smtClean="0"/>
              <a:t>8</a:t>
            </a:fld>
            <a:endParaRPr lang="en-GB"/>
          </a:p>
        </p:txBody>
      </p:sp>
    </p:spTree>
    <p:extLst>
      <p:ext uri="{BB962C8B-B14F-4D97-AF65-F5344CB8AC3E}">
        <p14:creationId xmlns:p14="http://schemas.microsoft.com/office/powerpoint/2010/main" val="1812787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Tamsin’s notes – study showed the importance of personalised (humanised) connections: </a:t>
            </a:r>
          </a:p>
          <a:p>
            <a:endParaRPr lang="en-GB" dirty="0" smtClean="0"/>
          </a:p>
          <a:p>
            <a:r>
              <a:rPr lang="en-GB" dirty="0" smtClean="0"/>
              <a:t>Generated</a:t>
            </a:r>
            <a:r>
              <a:rPr lang="en-GB" baseline="0" dirty="0" smtClean="0"/>
              <a:t> e</a:t>
            </a:r>
            <a:r>
              <a:rPr lang="en-GB" dirty="0" smtClean="0"/>
              <a:t>mpathy and engagement </a:t>
            </a:r>
          </a:p>
          <a:p>
            <a:endParaRPr lang="en-GB" dirty="0" smtClean="0"/>
          </a:p>
          <a:p>
            <a:r>
              <a:rPr lang="en-GB" dirty="0" smtClean="0"/>
              <a:t>‘Lots of responses are you don’t know me or what I’ve been through. Having a young person who has, has far more impact. Young people really take that on board, others who have been in same situation as them they can relate better.’ </a:t>
            </a:r>
          </a:p>
          <a:p>
            <a:r>
              <a:rPr lang="en-GB" dirty="0" smtClean="0"/>
              <a:t>(Stage 1 interview, Key adult)</a:t>
            </a:r>
          </a:p>
          <a:p>
            <a:r>
              <a:rPr lang="en-GB" dirty="0" smtClean="0"/>
              <a:t> </a:t>
            </a:r>
          </a:p>
          <a:p>
            <a:r>
              <a:rPr lang="en-GB" dirty="0" smtClean="0"/>
              <a:t>These</a:t>
            </a:r>
            <a:r>
              <a:rPr lang="en-GB" baseline="0" dirty="0" smtClean="0"/>
              <a:t> quotes illustrate </a:t>
            </a:r>
            <a:r>
              <a:rPr lang="en-GB" dirty="0" smtClean="0"/>
              <a:t>the reason that coaches and coaches got involved in the study</a:t>
            </a:r>
            <a:r>
              <a:rPr lang="en-GB" baseline="0" dirty="0" smtClean="0"/>
              <a:t> – there is a personal connection and motivation – and for the coach the idea of giving back but also own difficult route through.</a:t>
            </a:r>
          </a:p>
          <a:p>
            <a:endParaRPr lang="en-GB" baseline="0" dirty="0" smtClean="0"/>
          </a:p>
          <a:p>
            <a:r>
              <a:rPr lang="en-GB" baseline="0" dirty="0" smtClean="0"/>
              <a:t>Worth saying is highly successful in educational terms as so much around LAC is about educational ‘failure’ </a:t>
            </a:r>
          </a:p>
          <a:p>
            <a:endParaRPr lang="en-GB" baseline="0" dirty="0" smtClean="0"/>
          </a:p>
        </p:txBody>
      </p:sp>
      <p:sp>
        <p:nvSpPr>
          <p:cNvPr id="4" name="Slide Number Placeholder 3"/>
          <p:cNvSpPr>
            <a:spLocks noGrp="1"/>
          </p:cNvSpPr>
          <p:nvPr>
            <p:ph type="sldNum" sz="quarter" idx="10"/>
          </p:nvPr>
        </p:nvSpPr>
        <p:spPr/>
        <p:txBody>
          <a:bodyPr/>
          <a:lstStyle/>
          <a:p>
            <a:fld id="{802BA2AA-A430-3841-8B69-118E6043192D}" type="slidenum">
              <a:rPr lang="en-US" smtClean="0"/>
              <a:t>9</a:t>
            </a:fld>
            <a:endParaRPr lang="en-US"/>
          </a:p>
        </p:txBody>
      </p:sp>
    </p:spTree>
    <p:extLst>
      <p:ext uri="{BB962C8B-B14F-4D97-AF65-F5344CB8AC3E}">
        <p14:creationId xmlns:p14="http://schemas.microsoft.com/office/powerpoint/2010/main" val="3156566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Tamsin’s notes: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period immediately prior to entry to university has become a particular focus for WP interventions generally and typically there is a strong emphasis on providing access to the knowledge and guidance needed to support informed decision-making; but there is also a need for robust ongoing support from staff at university.</a:t>
            </a: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What they don’t have that other students do is continuing support  – for professionals it is so hard  to follow them through – yet Anglia </a:t>
            </a:r>
            <a:r>
              <a:rPr lang="en-GB" sz="1200" kern="1200" baseline="0" dirty="0" err="1" smtClean="0">
                <a:solidFill>
                  <a:schemeClr val="tx1"/>
                </a:solidFill>
                <a:effectLst/>
                <a:latin typeface="+mn-lt"/>
                <a:ea typeface="+mn-ea"/>
                <a:cs typeface="+mn-cs"/>
              </a:rPr>
              <a:t>Ruskinn</a:t>
            </a:r>
            <a:r>
              <a:rPr lang="en-GB" sz="1200" kern="1200" baseline="0" dirty="0" smtClean="0">
                <a:solidFill>
                  <a:schemeClr val="tx1"/>
                </a:solidFill>
                <a:effectLst/>
                <a:latin typeface="+mn-lt"/>
                <a:ea typeface="+mn-ea"/>
                <a:cs typeface="+mn-cs"/>
              </a:rPr>
              <a:t> study showed how vital family support is for  students in difficulty in their 1</a:t>
            </a:r>
            <a:r>
              <a:rPr lang="en-GB" sz="1200" kern="1200" baseline="30000" dirty="0" smtClean="0">
                <a:solidFill>
                  <a:schemeClr val="tx1"/>
                </a:solidFill>
                <a:effectLst/>
                <a:latin typeface="+mn-lt"/>
                <a:ea typeface="+mn-ea"/>
                <a:cs typeface="+mn-cs"/>
              </a:rPr>
              <a:t>st</a:t>
            </a:r>
            <a:r>
              <a:rPr lang="en-GB" sz="1200" kern="1200" baseline="0" dirty="0" smtClean="0">
                <a:solidFill>
                  <a:schemeClr val="tx1"/>
                </a:solidFill>
                <a:effectLst/>
                <a:latin typeface="+mn-lt"/>
                <a:ea typeface="+mn-ea"/>
                <a:cs typeface="+mn-cs"/>
              </a:rPr>
              <a:t> year</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Who to present?</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02BA2AA-A430-3841-8B69-118E6043192D}" type="slidenum">
              <a:rPr lang="en-US" smtClean="0"/>
              <a:t>10</a:t>
            </a:fld>
            <a:endParaRPr lang="en-US"/>
          </a:p>
        </p:txBody>
      </p:sp>
    </p:spTree>
    <p:extLst>
      <p:ext uri="{BB962C8B-B14F-4D97-AF65-F5344CB8AC3E}">
        <p14:creationId xmlns:p14="http://schemas.microsoft.com/office/powerpoint/2010/main" val="3525627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Sense</a:t>
            </a:r>
            <a:r>
              <a:rPr lang="en-GB" baseline="0" dirty="0" smtClean="0"/>
              <a:t> </a:t>
            </a:r>
            <a:r>
              <a:rPr lang="en-GB" dirty="0" smtClean="0"/>
              <a:t>from professionals</a:t>
            </a:r>
            <a:r>
              <a:rPr lang="en-GB" baseline="0" dirty="0" smtClean="0"/>
              <a:t> that this is not just about learning but holistic support</a:t>
            </a:r>
          </a:p>
          <a:p>
            <a:endParaRPr lang="en-GB" baseline="0" dirty="0" smtClean="0"/>
          </a:p>
          <a:p>
            <a:r>
              <a:rPr lang="en-GB" baseline="0" dirty="0" smtClean="0"/>
              <a:t>The </a:t>
            </a:r>
            <a:r>
              <a:rPr lang="en-GB" baseline="0" dirty="0" err="1" smtClean="0"/>
              <a:t>coachee</a:t>
            </a:r>
            <a:r>
              <a:rPr lang="en-GB" baseline="0" dirty="0" smtClean="0"/>
              <a:t> quote evidences a more informed decision – which might lead to easier transition</a:t>
            </a:r>
          </a:p>
          <a:p>
            <a:endParaRPr lang="en-GB" baseline="0" dirty="0" smtClean="0"/>
          </a:p>
          <a:p>
            <a:r>
              <a:rPr lang="en-GB" baseline="0" dirty="0" smtClean="0"/>
              <a:t>Who to present? </a:t>
            </a:r>
            <a:endParaRPr lang="en-GB" dirty="0"/>
          </a:p>
        </p:txBody>
      </p:sp>
      <p:sp>
        <p:nvSpPr>
          <p:cNvPr id="4" name="Slide Number Placeholder 3"/>
          <p:cNvSpPr>
            <a:spLocks noGrp="1"/>
          </p:cNvSpPr>
          <p:nvPr>
            <p:ph type="sldNum" sz="quarter" idx="10"/>
          </p:nvPr>
        </p:nvSpPr>
        <p:spPr/>
        <p:txBody>
          <a:bodyPr/>
          <a:lstStyle/>
          <a:p>
            <a:fld id="{802BA2AA-A430-3841-8B69-118E6043192D}" type="slidenum">
              <a:rPr lang="en-US" smtClean="0"/>
              <a:t>11</a:t>
            </a:fld>
            <a:endParaRPr lang="en-US"/>
          </a:p>
        </p:txBody>
      </p:sp>
    </p:spTree>
    <p:extLst>
      <p:ext uri="{BB962C8B-B14F-4D97-AF65-F5344CB8AC3E}">
        <p14:creationId xmlns:p14="http://schemas.microsoft.com/office/powerpoint/2010/main" val="434868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This is a conclusion we reached – really points to the idea of human-scale learning (to be expanded on later) </a:t>
            </a:r>
          </a:p>
          <a:p>
            <a:endParaRPr lang="en-US" dirty="0" smtClean="0"/>
          </a:p>
          <a:p>
            <a:r>
              <a:rPr lang="en-GB" dirty="0" smtClean="0"/>
              <a:t>Tamsin’s notes: </a:t>
            </a:r>
          </a:p>
          <a:p>
            <a:r>
              <a:rPr lang="en-GB" dirty="0" smtClean="0"/>
              <a:t>Training /awareness raising for academic staff in universities. </a:t>
            </a:r>
          </a:p>
          <a:p>
            <a:r>
              <a:rPr lang="en-GB" dirty="0" smtClean="0"/>
              <a:t>Universities should as a matter of good practice appoint dedicated care leaver teams with responsibility across the range of support issues. This would help ensure a holistic institutional framework for care leaving young people that does not leave them vulnerable to slipping through the net once they arrive at university. </a:t>
            </a:r>
          </a:p>
          <a:p>
            <a:r>
              <a:rPr lang="en-GB" dirty="0" smtClean="0"/>
              <a:t>Importantly, support for LAC should be flagged as a priority issue for academic and not simply support staff. </a:t>
            </a:r>
          </a:p>
          <a:p>
            <a:r>
              <a:rPr lang="en-GB" dirty="0" smtClean="0"/>
              <a:t>Bespoke support within universities - Given the risk of social isolation for this group, it is recommended that universities consider whether they can provide opportunities to bring young people from care leaver backgrounds together – including across years – and provide meaningful opportunities for social networking and personal and professional development in skills and confidence. This may usefully include opportunities to undertake high-value part-time work, for example as student ambassadors, residential advisors or library assistants. It will also be important to think further about the arrangements made for vacation periods.</a:t>
            </a:r>
          </a:p>
          <a:p>
            <a:endParaRPr lang="en-US" dirty="0" smtClean="0"/>
          </a:p>
          <a:p>
            <a:endParaRPr lang="en-US" dirty="0" smtClean="0"/>
          </a:p>
          <a:p>
            <a:r>
              <a:rPr lang="en-US" dirty="0" smtClean="0"/>
              <a:t>Who</a:t>
            </a:r>
            <a:r>
              <a:rPr lang="en-US" baseline="0" dirty="0" smtClean="0"/>
              <a:t> </a:t>
            </a:r>
            <a:r>
              <a:rPr lang="en-US" dirty="0" smtClean="0"/>
              <a:t>to present?</a:t>
            </a:r>
            <a:endParaRPr lang="en-US" dirty="0"/>
          </a:p>
        </p:txBody>
      </p:sp>
      <p:sp>
        <p:nvSpPr>
          <p:cNvPr id="4" name="Slide Number Placeholder 3"/>
          <p:cNvSpPr>
            <a:spLocks noGrp="1"/>
          </p:cNvSpPr>
          <p:nvPr>
            <p:ph type="sldNum" sz="quarter" idx="10"/>
          </p:nvPr>
        </p:nvSpPr>
        <p:spPr/>
        <p:txBody>
          <a:bodyPr/>
          <a:lstStyle/>
          <a:p>
            <a:fld id="{802BA2AA-A430-3841-8B69-118E6043192D}" type="slidenum">
              <a:rPr lang="en-US" smtClean="0"/>
              <a:t>12</a:t>
            </a:fld>
            <a:endParaRPr lang="en-US"/>
          </a:p>
        </p:txBody>
      </p:sp>
    </p:spTree>
    <p:extLst>
      <p:ext uri="{BB962C8B-B14F-4D97-AF65-F5344CB8AC3E}">
        <p14:creationId xmlns:p14="http://schemas.microsoft.com/office/powerpoint/2010/main" val="3130653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 to the 2</a:t>
            </a:r>
            <a:r>
              <a:rPr lang="en-US" baseline="30000" dirty="0" smtClean="0"/>
              <a:t>nd</a:t>
            </a:r>
            <a:r>
              <a:rPr lang="en-US" dirty="0" smtClean="0"/>
              <a:t> research project – this one about working class students/first generation/those from low participation areas </a:t>
            </a:r>
          </a:p>
          <a:p>
            <a:endParaRPr lang="en-US" dirty="0" smtClean="0"/>
          </a:p>
          <a:p>
            <a:r>
              <a:rPr lang="en-US" dirty="0" smtClean="0"/>
              <a:t>Tamsin?</a:t>
            </a:r>
          </a:p>
        </p:txBody>
      </p:sp>
      <p:sp>
        <p:nvSpPr>
          <p:cNvPr id="4" name="Slide Number Placeholder 3"/>
          <p:cNvSpPr>
            <a:spLocks noGrp="1"/>
          </p:cNvSpPr>
          <p:nvPr>
            <p:ph type="sldNum" sz="quarter" idx="10"/>
          </p:nvPr>
        </p:nvSpPr>
        <p:spPr/>
        <p:txBody>
          <a:bodyPr/>
          <a:lstStyle/>
          <a:p>
            <a:fld id="{802BA2AA-A430-3841-8B69-118E6043192D}" type="slidenum">
              <a:rPr lang="en-US" smtClean="0"/>
              <a:t>13</a:t>
            </a:fld>
            <a:endParaRPr lang="en-US"/>
          </a:p>
        </p:txBody>
      </p:sp>
    </p:spTree>
    <p:extLst>
      <p:ext uri="{BB962C8B-B14F-4D97-AF65-F5344CB8AC3E}">
        <p14:creationId xmlns:p14="http://schemas.microsoft.com/office/powerpoint/2010/main" val="3130653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Background</a:t>
            </a:r>
            <a:r>
              <a:rPr lang="en-GB" sz="1200" kern="1200" baseline="0" dirty="0" smtClean="0">
                <a:solidFill>
                  <a:schemeClr val="tx1"/>
                </a:solidFill>
                <a:effectLst/>
                <a:latin typeface="+mn-lt"/>
                <a:ea typeface="+mn-ea"/>
                <a:cs typeface="+mn-cs"/>
              </a:rPr>
              <a:t> to the project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Tamsin’s additional notes: </a:t>
            </a:r>
          </a:p>
          <a:p>
            <a:r>
              <a:rPr lang="en-GB" sz="1200" kern="1200" dirty="0" smtClean="0">
                <a:solidFill>
                  <a:schemeClr val="tx1"/>
                </a:solidFill>
                <a:effectLst/>
                <a:latin typeface="+mn-lt"/>
                <a:ea typeface="+mn-ea"/>
                <a:cs typeface="+mn-cs"/>
              </a:rPr>
              <a:t>Research involved data collection with three different participant groups in four purposively selected 11-18 schools.  Young people researched in groups at</a:t>
            </a:r>
            <a:r>
              <a:rPr lang="en-GB" sz="1200" kern="1200" baseline="0" dirty="0" smtClean="0">
                <a:solidFill>
                  <a:schemeClr val="tx1"/>
                </a:solidFill>
                <a:effectLst/>
                <a:latin typeface="+mn-lt"/>
                <a:ea typeface="+mn-ea"/>
                <a:cs typeface="+mn-cs"/>
              </a:rPr>
              <a:t> age 13, 15, and 17, through participatory focus groups, and their teachers and parents who agreed to be, were interviewed individually.</a:t>
            </a:r>
          </a:p>
          <a:p>
            <a:pPr lvl="0"/>
            <a:endParaRPr lang="en-GB"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This</a:t>
            </a:r>
            <a:r>
              <a:rPr lang="en-GB" sz="1200" kern="1200" baseline="0" dirty="0" smtClean="0">
                <a:solidFill>
                  <a:schemeClr val="tx1"/>
                </a:solidFill>
                <a:effectLst/>
                <a:latin typeface="+mn-lt"/>
                <a:ea typeface="+mn-ea"/>
                <a:cs typeface="+mn-cs"/>
              </a:rPr>
              <a:t> was f</a:t>
            </a:r>
            <a:r>
              <a:rPr lang="en-GB" sz="1200" kern="1200" dirty="0" smtClean="0">
                <a:solidFill>
                  <a:schemeClr val="tx1"/>
                </a:solidFill>
                <a:effectLst/>
                <a:latin typeface="+mn-lt"/>
                <a:ea typeface="+mn-ea"/>
                <a:cs typeface="+mn-cs"/>
              </a:rPr>
              <a:t>ollowed</a:t>
            </a:r>
            <a:r>
              <a:rPr lang="en-GB" sz="1200" kern="1200" baseline="0" dirty="0" smtClean="0">
                <a:solidFill>
                  <a:schemeClr val="tx1"/>
                </a:solidFill>
                <a:effectLst/>
                <a:latin typeface="+mn-lt"/>
                <a:ea typeface="+mn-ea"/>
                <a:cs typeface="+mn-cs"/>
              </a:rPr>
              <a:t> by a</a:t>
            </a:r>
            <a:r>
              <a:rPr lang="en-GB" sz="1200" kern="1200" dirty="0" smtClean="0">
                <a:solidFill>
                  <a:schemeClr val="tx1"/>
                </a:solidFill>
                <a:effectLst/>
                <a:latin typeface="+mn-lt"/>
                <a:ea typeface="+mn-ea"/>
                <a:cs typeface="+mn-cs"/>
              </a:rPr>
              <a:t> second stage of</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a consultative seminar for invited key stakeholder </a:t>
            </a:r>
            <a:r>
              <a:rPr lang="en-GB" sz="1200" kern="1200" dirty="0" err="1" smtClean="0">
                <a:solidFill>
                  <a:schemeClr val="tx1"/>
                </a:solidFill>
                <a:effectLst/>
                <a:latin typeface="+mn-lt"/>
                <a:ea typeface="+mn-ea"/>
                <a:cs typeface="+mn-cs"/>
              </a:rPr>
              <a:t>eg</a:t>
            </a:r>
            <a:r>
              <a:rPr lang="en-GB" sz="1200" kern="1200" dirty="0" smtClean="0">
                <a:solidFill>
                  <a:schemeClr val="tx1"/>
                </a:solidFill>
                <a:effectLst/>
                <a:latin typeface="+mn-lt"/>
                <a:ea typeface="+mn-ea"/>
                <a:cs typeface="+mn-cs"/>
              </a:rPr>
              <a:t>: members of university teams charged with widening participation, school leaders, academics with this area of specialism and representatives of other organisations identified in consultation with the funders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of the research. Opportunity</a:t>
            </a:r>
            <a:r>
              <a:rPr lang="en-GB" sz="1200" kern="1200" baseline="0" dirty="0" smtClean="0">
                <a:solidFill>
                  <a:schemeClr val="tx1"/>
                </a:solidFill>
                <a:effectLst/>
                <a:latin typeface="+mn-lt"/>
                <a:ea typeface="+mn-ea"/>
                <a:cs typeface="+mn-cs"/>
              </a:rPr>
              <a:t> for further data collection, dissemination, and knowledge-sharing and policy learning.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endParaRPr lang="en-GB" dirty="0" smtClean="0"/>
          </a:p>
        </p:txBody>
      </p:sp>
      <p:sp>
        <p:nvSpPr>
          <p:cNvPr id="4" name="Slide Number Placeholder 3"/>
          <p:cNvSpPr>
            <a:spLocks noGrp="1"/>
          </p:cNvSpPr>
          <p:nvPr>
            <p:ph type="sldNum" sz="quarter" idx="10"/>
          </p:nvPr>
        </p:nvSpPr>
        <p:spPr/>
        <p:txBody>
          <a:bodyPr/>
          <a:lstStyle/>
          <a:p>
            <a:fld id="{C5F390D8-261C-43DD-A1D0-B939DB6C702F}" type="slidenum">
              <a:rPr lang="en-GB" smtClean="0"/>
              <a:t>14</a:t>
            </a:fld>
            <a:endParaRPr lang="en-GB"/>
          </a:p>
        </p:txBody>
      </p:sp>
    </p:spTree>
    <p:extLst>
      <p:ext uri="{BB962C8B-B14F-4D97-AF65-F5344CB8AC3E}">
        <p14:creationId xmlns:p14="http://schemas.microsoft.com/office/powerpoint/2010/main" val="1812787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Tamsin’s notes: </a:t>
            </a:r>
          </a:p>
          <a:p>
            <a:endParaRPr lang="en-US" dirty="0" smtClean="0"/>
          </a:p>
          <a:p>
            <a:r>
              <a:rPr lang="en-GB" dirty="0" smtClean="0"/>
              <a:t>One of our findings was that messages about the value of HE need to better reflect the non-linear pathways sometimes experienced by working class students, building on an understanding that some young people will take more time and require different forms of support but will nevertheless be successful. </a:t>
            </a:r>
          </a:p>
          <a:p>
            <a:r>
              <a:rPr lang="en-GB" dirty="0" smtClean="0"/>
              <a:t> </a:t>
            </a:r>
          </a:p>
          <a:p>
            <a:r>
              <a:rPr lang="en-GB" dirty="0" smtClean="0"/>
              <a:t>There is a need to provide more positive support for young people making an informed decision to study close to home. Universities need to recognise that such students are increasingly common and ensure that induction events are developed in ways that facilitate their academic and social integration. </a:t>
            </a:r>
          </a:p>
          <a:p>
            <a:endParaRPr lang="en-US" dirty="0" smtClean="0"/>
          </a:p>
        </p:txBody>
      </p:sp>
      <p:sp>
        <p:nvSpPr>
          <p:cNvPr id="4" name="Slide Number Placeholder 3"/>
          <p:cNvSpPr>
            <a:spLocks noGrp="1"/>
          </p:cNvSpPr>
          <p:nvPr>
            <p:ph type="sldNum" sz="quarter" idx="10"/>
          </p:nvPr>
        </p:nvSpPr>
        <p:spPr/>
        <p:txBody>
          <a:bodyPr/>
          <a:lstStyle/>
          <a:p>
            <a:fld id="{802BA2AA-A430-3841-8B69-118E6043192D}" type="slidenum">
              <a:rPr lang="en-US" smtClean="0"/>
              <a:t>15</a:t>
            </a:fld>
            <a:endParaRPr lang="en-US"/>
          </a:p>
        </p:txBody>
      </p:sp>
    </p:spTree>
    <p:extLst>
      <p:ext uri="{BB962C8B-B14F-4D97-AF65-F5344CB8AC3E}">
        <p14:creationId xmlns:p14="http://schemas.microsoft.com/office/powerpoint/2010/main" val="2792147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dirty="0" smtClean="0"/>
              <a:t>This is  more about background/economic  factors –</a:t>
            </a:r>
            <a:r>
              <a:rPr lang="en-GB" baseline="0" dirty="0" smtClean="0"/>
              <a:t> ideas around inter-dependency within the family</a:t>
            </a:r>
          </a:p>
          <a:p>
            <a:endParaRPr lang="en-GB" baseline="0" dirty="0" smtClean="0"/>
          </a:p>
          <a:p>
            <a:r>
              <a:rPr lang="en-GB" baseline="0" dirty="0" smtClean="0"/>
              <a:t>Tamsin’s notes: </a:t>
            </a:r>
          </a:p>
          <a:p>
            <a:r>
              <a:rPr lang="en-GB" baseline="0" dirty="0" smtClean="0"/>
              <a:t>There is a need to provide more positive support for young people making an informed decision to study close to home. Universities need to recognise that such students are increasingly common and ensure that induction events are developed in ways that facilitate their academic and social integration. </a:t>
            </a:r>
          </a:p>
          <a:p>
            <a:endParaRPr lang="en-GB" baseline="0" dirty="0" smtClean="0"/>
          </a:p>
          <a:p>
            <a:endParaRPr lang="en-GB" baseline="0" dirty="0" smtClean="0"/>
          </a:p>
          <a:p>
            <a:r>
              <a:rPr lang="en-GB" baseline="0" dirty="0" smtClean="0"/>
              <a:t>Across the study was a concern about people dropping out once there</a:t>
            </a:r>
          </a:p>
          <a:p>
            <a:endParaRPr lang="en-GB" dirty="0"/>
          </a:p>
        </p:txBody>
      </p:sp>
      <p:sp>
        <p:nvSpPr>
          <p:cNvPr id="4" name="Slide Number Placeholder 3"/>
          <p:cNvSpPr>
            <a:spLocks noGrp="1"/>
          </p:cNvSpPr>
          <p:nvPr>
            <p:ph type="sldNum" sz="quarter" idx="10"/>
          </p:nvPr>
        </p:nvSpPr>
        <p:spPr/>
        <p:txBody>
          <a:bodyPr/>
          <a:lstStyle/>
          <a:p>
            <a:fld id="{802BA2AA-A430-3841-8B69-118E6043192D}" type="slidenum">
              <a:rPr lang="en-US" smtClean="0"/>
              <a:t>16</a:t>
            </a:fld>
            <a:endParaRPr lang="en-US"/>
          </a:p>
        </p:txBody>
      </p:sp>
    </p:spTree>
    <p:extLst>
      <p:ext uri="{BB962C8B-B14F-4D97-AF65-F5344CB8AC3E}">
        <p14:creationId xmlns:p14="http://schemas.microsoft.com/office/powerpoint/2010/main" val="11614293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Tamsin’s notes:</a:t>
            </a:r>
          </a:p>
          <a:p>
            <a:endParaRPr lang="en-GB" dirty="0" smtClean="0"/>
          </a:p>
          <a:p>
            <a:r>
              <a:rPr lang="en-GB" dirty="0" smtClean="0"/>
              <a:t>Concerns around disadvantaged young people’s participation in HE extend beyond the point of securing entry and it was noted that young people from disadvantaged backgrounds were perhaps more likely to achieve the targeted success of commencing university, only to either subsequently drop-out, or struggle through while finding it a less pleasant and comfortable experience than they had been encouraged to anticipate.</a:t>
            </a:r>
          </a:p>
          <a:p>
            <a:endParaRPr lang="en-GB" dirty="0" smtClean="0"/>
          </a:p>
          <a:p>
            <a:r>
              <a:rPr lang="en-GB" b="1" dirty="0" smtClean="0"/>
              <a:t>Ensuring access to a diverse range of first hand experiences in university settings </a:t>
            </a:r>
          </a:p>
          <a:p>
            <a:r>
              <a:rPr lang="en-GB" dirty="0" smtClean="0"/>
              <a:t>Focus group discussions indicated how beneficially the young people in Year12/13 experienced opportunities to find out about university through engagement events such as open days via staff and student talks and questions. </a:t>
            </a:r>
          </a:p>
          <a:p>
            <a:endParaRPr lang="en-US" dirty="0" smtClean="0"/>
          </a:p>
          <a:p>
            <a:r>
              <a:rPr lang="en-GB" dirty="0" smtClean="0"/>
              <a:t>As a participant in our consultative seminar said: ‘We need to present young people with a range of diverse faces in talking about university to show opportunities are for people like them. Getting WP teams to be more diverse in the lectures - but in a non-tokenistic way - so, so difficult.’</a:t>
            </a:r>
            <a:endParaRPr lang="en-US" dirty="0" smtClean="0"/>
          </a:p>
          <a:p>
            <a:endParaRPr lang="en-US" dirty="0" smtClean="0"/>
          </a:p>
          <a:p>
            <a:r>
              <a:rPr lang="en-US" dirty="0" smtClean="0"/>
              <a:t>Concerns linked</a:t>
            </a:r>
            <a:r>
              <a:rPr lang="en-US" baseline="0" dirty="0" smtClean="0"/>
              <a:t> to taster events, once there – and others making them feel different/exceptional</a:t>
            </a:r>
          </a:p>
          <a:p>
            <a:endParaRPr lang="en-US" baseline="0" dirty="0" smtClean="0"/>
          </a:p>
          <a:p>
            <a:r>
              <a:rPr lang="en-US" baseline="0" dirty="0" smtClean="0"/>
              <a:t>Pupil Premium /low income/Free School Meals may need to be explained -also very small number at Oxbridge</a:t>
            </a:r>
          </a:p>
          <a:p>
            <a:endParaRPr lang="en-US" baseline="0" dirty="0" smtClean="0"/>
          </a:p>
          <a:p>
            <a:endParaRPr lang="en-US" baseline="0" dirty="0" smtClean="0"/>
          </a:p>
          <a:p>
            <a:r>
              <a:rPr lang="en-US" baseline="0" dirty="0" smtClean="0"/>
              <a:t>STOP HERE PERHAPS AND ASK AUDIENCE IF THEY FEEL THERE ARE SOME COMMON THEMES/CONCERNS EMERGING FROM WHAT WE HAVE PRESENTED AND COLLECT THESE UP</a:t>
            </a:r>
            <a:endParaRPr lang="en-US" dirty="0"/>
          </a:p>
        </p:txBody>
      </p:sp>
      <p:sp>
        <p:nvSpPr>
          <p:cNvPr id="4" name="Slide Number Placeholder 3"/>
          <p:cNvSpPr>
            <a:spLocks noGrp="1"/>
          </p:cNvSpPr>
          <p:nvPr>
            <p:ph type="sldNum" sz="quarter" idx="10"/>
          </p:nvPr>
        </p:nvSpPr>
        <p:spPr/>
        <p:txBody>
          <a:bodyPr/>
          <a:lstStyle/>
          <a:p>
            <a:fld id="{802BA2AA-A430-3841-8B69-118E6043192D}" type="slidenum">
              <a:rPr lang="en-US" smtClean="0"/>
              <a:t>17</a:t>
            </a:fld>
            <a:endParaRPr lang="en-US"/>
          </a:p>
        </p:txBody>
      </p:sp>
    </p:spTree>
    <p:extLst>
      <p:ext uri="{BB962C8B-B14F-4D97-AF65-F5344CB8AC3E}">
        <p14:creationId xmlns:p14="http://schemas.microsoft.com/office/powerpoint/2010/main" val="504742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Some common ideas across the 2 studies</a:t>
            </a:r>
          </a:p>
          <a:p>
            <a:endParaRPr lang="en-GB" dirty="0" smtClean="0"/>
          </a:p>
          <a:p>
            <a:r>
              <a:rPr lang="en-GB" dirty="0" smtClean="0"/>
              <a:t>Tamsin’s notes: </a:t>
            </a:r>
          </a:p>
          <a:p>
            <a:endParaRPr lang="en-GB" dirty="0" smtClean="0"/>
          </a:p>
          <a:p>
            <a:r>
              <a:rPr lang="en-GB" dirty="0" smtClean="0"/>
              <a:t>The focus groups with young people in the </a:t>
            </a:r>
            <a:r>
              <a:rPr lang="en-GB" dirty="0" err="1" smtClean="0"/>
              <a:t>Overxcoming</a:t>
            </a:r>
            <a:r>
              <a:rPr lang="en-GB" dirty="0" smtClean="0"/>
              <a:t> barriers project suggested the importance of embedding broader understandings of diversity as a means of better addressing individual need. This includes ensuring that there are clear messages around universities being sites where there is tolerance for LGBT and access to support for mental health needs or ‘when you are down.’ </a:t>
            </a:r>
          </a:p>
          <a:p>
            <a:endParaRPr lang="en-GB" dirty="0" smtClean="0"/>
          </a:p>
          <a:p>
            <a:r>
              <a:rPr lang="en-GB" dirty="0" smtClean="0"/>
              <a:t>We suggest the importance of employing an intersectional approach that recognises that identities are complex and that inequalities relating to social class are better understood when also linked to other aspects of identity. </a:t>
            </a:r>
          </a:p>
          <a:p>
            <a:endParaRPr lang="en-GB" dirty="0" smtClean="0"/>
          </a:p>
          <a:p>
            <a:r>
              <a:rPr lang="en-GB" dirty="0" smtClean="0"/>
              <a:t> Ensuring access to age appropriate information and personalised careers guidance </a:t>
            </a:r>
          </a:p>
          <a:p>
            <a:r>
              <a:rPr lang="en-GB" dirty="0" smtClean="0"/>
              <a:t>The school focus group discussions conveyed a sense of young people, particularly those in earlier years, wanting to find out more about university but wrestling with a lack of access to age appropriate information sources and being left unable to find the information they needed. Good practice therefore entails communicating key information in a timely, accessible, jargon free and supported way, in order to facilitate young people’s on-going educational engagement and decision-making from an early age. </a:t>
            </a:r>
          </a:p>
          <a:p>
            <a:endParaRPr lang="en-GB" dirty="0" smtClean="0"/>
          </a:p>
          <a:p>
            <a:r>
              <a:rPr lang="en-GB" dirty="0" smtClean="0"/>
              <a:t>Developing more inclusive approaches to interventions</a:t>
            </a:r>
          </a:p>
          <a:p>
            <a:r>
              <a:rPr lang="en-GB" dirty="0" smtClean="0"/>
              <a:t>The adoption of wider approaches to intervention helps to ensure that young people in need of support do not slip through the net. While input from all constituent groups acknowledged the need to target limited resources to those most in need, there was also a strong thread of support for interventions that can draw in more students</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802BA2AA-A430-3841-8B69-118E6043192D}" type="slidenum">
              <a:rPr lang="en-US" smtClean="0"/>
              <a:t>18</a:t>
            </a:fld>
            <a:endParaRPr lang="en-US"/>
          </a:p>
        </p:txBody>
      </p:sp>
    </p:spTree>
    <p:extLst>
      <p:ext uri="{BB962C8B-B14F-4D97-AF65-F5344CB8AC3E}">
        <p14:creationId xmlns:p14="http://schemas.microsoft.com/office/powerpoint/2010/main" val="38497820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move to examples from BACY.</a:t>
            </a:r>
          </a:p>
          <a:p>
            <a:endParaRPr lang="en-US" dirty="0" smtClean="0"/>
          </a:p>
          <a:p>
            <a:r>
              <a:rPr lang="en-GB" dirty="0" smtClean="0"/>
              <a:t>Tamsin’s notes: </a:t>
            </a:r>
          </a:p>
          <a:p>
            <a:r>
              <a:rPr lang="en-GB" dirty="0" smtClean="0"/>
              <a:t>Sociology, Criminology. Childhood and youth studies, Foundation (transition).</a:t>
            </a:r>
          </a:p>
          <a:p>
            <a:r>
              <a:rPr lang="en-GB" dirty="0" smtClean="0"/>
              <a:t>Study skills and substantive content.</a:t>
            </a:r>
          </a:p>
          <a:p>
            <a:r>
              <a:rPr lang="en-GB" dirty="0" smtClean="0"/>
              <a:t>Action learning – smaller groups and space to address wider personal development alongside strictly substantive academic.</a:t>
            </a:r>
          </a:p>
          <a:p>
            <a:r>
              <a:rPr lang="en-GB" dirty="0" smtClean="0"/>
              <a:t>Fits with HSE model.</a:t>
            </a:r>
          </a:p>
          <a:p>
            <a:endParaRPr lang="en-US" dirty="0" smtClean="0"/>
          </a:p>
          <a:p>
            <a:endParaRPr lang="en-US" dirty="0" smtClean="0"/>
          </a:p>
          <a:p>
            <a:r>
              <a:rPr lang="en-US" dirty="0" smtClean="0"/>
              <a:t>Jacqui?</a:t>
            </a:r>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fld id="{802BA2AA-A430-3841-8B69-118E6043192D}" type="slidenum">
              <a:rPr lang="en-US" smtClean="0"/>
              <a:t>19</a:t>
            </a:fld>
            <a:endParaRPr lang="en-US"/>
          </a:p>
        </p:txBody>
      </p:sp>
    </p:spTree>
    <p:extLst>
      <p:ext uri="{BB962C8B-B14F-4D97-AF65-F5344CB8AC3E}">
        <p14:creationId xmlns:p14="http://schemas.microsoft.com/office/powerpoint/2010/main" val="807075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Tamsin </a:t>
            </a:r>
          </a:p>
          <a:p>
            <a:endParaRPr lang="en-GB" dirty="0" smtClean="0"/>
          </a:p>
          <a:p>
            <a:r>
              <a:rPr lang="en-GB" dirty="0" smtClean="0"/>
              <a:t>Relationship between academic and wider personal, social, well-being. </a:t>
            </a:r>
          </a:p>
          <a:p>
            <a:r>
              <a:rPr lang="en-GB" dirty="0" smtClean="0"/>
              <a:t>And how our pedagogic approach as teachers can contribute to the latter. </a:t>
            </a:r>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802BA2AA-A430-3841-8B69-118E6043192D}" type="slidenum">
              <a:rPr lang="en-US" smtClean="0"/>
              <a:t>20</a:t>
            </a:fld>
            <a:endParaRPr lang="en-US"/>
          </a:p>
        </p:txBody>
      </p:sp>
    </p:spTree>
    <p:extLst>
      <p:ext uri="{BB962C8B-B14F-4D97-AF65-F5344CB8AC3E}">
        <p14:creationId xmlns:p14="http://schemas.microsoft.com/office/powerpoint/2010/main" val="4377470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Tamsin</a:t>
            </a:r>
          </a:p>
          <a:p>
            <a:endParaRPr lang="en-US" dirty="0" smtClean="0"/>
          </a:p>
          <a:p>
            <a:r>
              <a:rPr lang="en-GB" dirty="0" smtClean="0"/>
              <a:t>Relationship between academic and wider personal, social, well-being. </a:t>
            </a:r>
          </a:p>
          <a:p>
            <a:r>
              <a:rPr lang="en-GB" dirty="0" smtClean="0"/>
              <a:t>And how our pedagogic approach as teachers can contribute to the latter. </a:t>
            </a:r>
          </a:p>
          <a:p>
            <a:endParaRPr lang="en-US" dirty="0"/>
          </a:p>
        </p:txBody>
      </p:sp>
      <p:sp>
        <p:nvSpPr>
          <p:cNvPr id="4" name="Slide Number Placeholder 3"/>
          <p:cNvSpPr>
            <a:spLocks noGrp="1"/>
          </p:cNvSpPr>
          <p:nvPr>
            <p:ph type="sldNum" sz="quarter" idx="10"/>
          </p:nvPr>
        </p:nvSpPr>
        <p:spPr/>
        <p:txBody>
          <a:bodyPr/>
          <a:lstStyle/>
          <a:p>
            <a:fld id="{802BA2AA-A430-3841-8B69-118E6043192D}" type="slidenum">
              <a:rPr lang="en-US" smtClean="0"/>
              <a:t>21</a:t>
            </a:fld>
            <a:endParaRPr lang="en-US"/>
          </a:p>
        </p:txBody>
      </p:sp>
    </p:spTree>
    <p:extLst>
      <p:ext uri="{BB962C8B-B14F-4D97-AF65-F5344CB8AC3E}">
        <p14:creationId xmlns:p14="http://schemas.microsoft.com/office/powerpoint/2010/main" val="26491002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Tamsin </a:t>
            </a:r>
          </a:p>
          <a:p>
            <a:endParaRPr lang="en-US" dirty="0" smtClean="0"/>
          </a:p>
          <a:p>
            <a:r>
              <a:rPr lang="en-GB" dirty="0" smtClean="0"/>
              <a:t>Academic spaces used to reflect on personal transition.</a:t>
            </a:r>
          </a:p>
          <a:p>
            <a:endParaRPr lang="en-US" dirty="0"/>
          </a:p>
        </p:txBody>
      </p:sp>
      <p:sp>
        <p:nvSpPr>
          <p:cNvPr id="4" name="Slide Number Placeholder 3"/>
          <p:cNvSpPr>
            <a:spLocks noGrp="1"/>
          </p:cNvSpPr>
          <p:nvPr>
            <p:ph type="sldNum" sz="quarter" idx="10"/>
          </p:nvPr>
        </p:nvSpPr>
        <p:spPr/>
        <p:txBody>
          <a:bodyPr/>
          <a:lstStyle/>
          <a:p>
            <a:fld id="{802BA2AA-A430-3841-8B69-118E6043192D}" type="slidenum">
              <a:rPr lang="en-US" smtClean="0"/>
              <a:t>22</a:t>
            </a:fld>
            <a:endParaRPr lang="en-US"/>
          </a:p>
        </p:txBody>
      </p:sp>
    </p:spTree>
    <p:extLst>
      <p:ext uri="{BB962C8B-B14F-4D97-AF65-F5344CB8AC3E}">
        <p14:creationId xmlns:p14="http://schemas.microsoft.com/office/powerpoint/2010/main" val="33308600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Jacqui</a:t>
            </a:r>
            <a:endParaRPr lang="en-GB" dirty="0"/>
          </a:p>
        </p:txBody>
      </p:sp>
      <p:sp>
        <p:nvSpPr>
          <p:cNvPr id="4" name="Slide Number Placeholder 3"/>
          <p:cNvSpPr>
            <a:spLocks noGrp="1"/>
          </p:cNvSpPr>
          <p:nvPr>
            <p:ph type="sldNum" sz="quarter" idx="10"/>
          </p:nvPr>
        </p:nvSpPr>
        <p:spPr/>
        <p:txBody>
          <a:bodyPr/>
          <a:lstStyle/>
          <a:p>
            <a:fld id="{802BA2AA-A430-3841-8B69-118E6043192D}" type="slidenum">
              <a:rPr lang="en-US" smtClean="0"/>
              <a:t>23</a:t>
            </a:fld>
            <a:endParaRPr lang="en-US"/>
          </a:p>
        </p:txBody>
      </p:sp>
    </p:spTree>
    <p:extLst>
      <p:ext uri="{BB962C8B-B14F-4D97-AF65-F5344CB8AC3E}">
        <p14:creationId xmlns:p14="http://schemas.microsoft.com/office/powerpoint/2010/main" val="464373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Idea of human scale education outlined more explicitly – point is to think about how this relates to what we have presented and whether this is a useful concept to work with. </a:t>
            </a:r>
          </a:p>
          <a:p>
            <a:endParaRPr lang="en-GB" dirty="0" smtClean="0"/>
          </a:p>
          <a:p>
            <a:r>
              <a:rPr lang="en-GB" dirty="0" smtClean="0"/>
              <a:t>Louise?</a:t>
            </a:r>
          </a:p>
        </p:txBody>
      </p:sp>
      <p:sp>
        <p:nvSpPr>
          <p:cNvPr id="4" name="Slide Number Placeholder 3"/>
          <p:cNvSpPr>
            <a:spLocks noGrp="1"/>
          </p:cNvSpPr>
          <p:nvPr>
            <p:ph type="sldNum" sz="quarter" idx="10"/>
          </p:nvPr>
        </p:nvSpPr>
        <p:spPr/>
        <p:txBody>
          <a:bodyPr/>
          <a:lstStyle/>
          <a:p>
            <a:fld id="{802BA2AA-A430-3841-8B69-118E6043192D}" type="slidenum">
              <a:rPr lang="en-US" smtClean="0"/>
              <a:t>24</a:t>
            </a:fld>
            <a:endParaRPr lang="en-US"/>
          </a:p>
        </p:txBody>
      </p:sp>
    </p:spTree>
    <p:extLst>
      <p:ext uri="{BB962C8B-B14F-4D97-AF65-F5344CB8AC3E}">
        <p14:creationId xmlns:p14="http://schemas.microsoft.com/office/powerpoint/2010/main" val="29747952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key</a:t>
            </a:r>
            <a:r>
              <a:rPr lang="en-US" baseline="0" dirty="0" smtClean="0"/>
              <a:t> ideas </a:t>
            </a:r>
            <a:r>
              <a:rPr lang="en-US" dirty="0" smtClean="0"/>
              <a:t>from</a:t>
            </a:r>
            <a:r>
              <a:rPr lang="en-US" baseline="0" dirty="0" smtClean="0"/>
              <a:t> </a:t>
            </a:r>
            <a:r>
              <a:rPr lang="en-US" dirty="0" smtClean="0"/>
              <a:t>the article that encourage us to think about how we organize, time, staffing, relationships </a:t>
            </a:r>
            <a:r>
              <a:rPr lang="en-US" baseline="0" dirty="0" smtClean="0"/>
              <a:t> </a:t>
            </a:r>
          </a:p>
          <a:p>
            <a:endParaRPr lang="en-US" baseline="0" dirty="0" smtClean="0"/>
          </a:p>
        </p:txBody>
      </p:sp>
      <p:sp>
        <p:nvSpPr>
          <p:cNvPr id="4" name="Slide Number Placeholder 3"/>
          <p:cNvSpPr>
            <a:spLocks noGrp="1"/>
          </p:cNvSpPr>
          <p:nvPr>
            <p:ph type="sldNum" sz="quarter" idx="10"/>
          </p:nvPr>
        </p:nvSpPr>
        <p:spPr/>
        <p:txBody>
          <a:bodyPr/>
          <a:lstStyle/>
          <a:p>
            <a:fld id="{802BA2AA-A430-3841-8B69-118E6043192D}" type="slidenum">
              <a:rPr lang="en-US" smtClean="0"/>
              <a:t>25</a:t>
            </a:fld>
            <a:endParaRPr lang="en-US"/>
          </a:p>
        </p:txBody>
      </p:sp>
    </p:spTree>
    <p:extLst>
      <p:ext uri="{BB962C8B-B14F-4D97-AF65-F5344CB8AC3E}">
        <p14:creationId xmlns:p14="http://schemas.microsoft.com/office/powerpoint/2010/main" val="26027216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just he</a:t>
            </a:r>
            <a:r>
              <a:rPr lang="en-GB" baseline="0" dirty="0" smtClean="0"/>
              <a:t> start of some lines from </a:t>
            </a:r>
            <a:r>
              <a:rPr lang="en-GB" dirty="0" smtClean="0"/>
              <a:t>poem quoted in the article – full  reference at end of presentation </a:t>
            </a:r>
          </a:p>
          <a:p>
            <a:endParaRPr lang="en-GB" dirty="0" smtClean="0"/>
          </a:p>
          <a:p>
            <a:r>
              <a:rPr lang="en-GB" dirty="0" smtClean="0"/>
              <a:t>The</a:t>
            </a:r>
            <a:r>
              <a:rPr lang="en-GB" baseline="0" dirty="0" smtClean="0"/>
              <a:t> poem </a:t>
            </a:r>
            <a:r>
              <a:rPr lang="en-GB" dirty="0" smtClean="0"/>
              <a:t>gave young people</a:t>
            </a:r>
            <a:r>
              <a:rPr lang="en-GB" baseline="0" dirty="0" smtClean="0"/>
              <a:t> an opportunity to contribute what they felt a school should do/provide – what they wanted and why </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802BA2AA-A430-3841-8B69-118E6043192D}" type="slidenum">
              <a:rPr lang="en-US" smtClean="0"/>
              <a:t>26</a:t>
            </a:fld>
            <a:endParaRPr lang="en-US"/>
          </a:p>
        </p:txBody>
      </p:sp>
    </p:spTree>
    <p:extLst>
      <p:ext uri="{BB962C8B-B14F-4D97-AF65-F5344CB8AC3E}">
        <p14:creationId xmlns:p14="http://schemas.microsoft.com/office/powerpoint/2010/main" val="3975536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Group to come up with their ideas for a human-scale university – and time needed to share these</a:t>
            </a:r>
          </a:p>
          <a:p>
            <a:endParaRPr lang="en-GB" dirty="0" smtClean="0"/>
          </a:p>
          <a:p>
            <a:r>
              <a:rPr lang="en-GB" dirty="0" smtClean="0"/>
              <a:t>Who to lead? </a:t>
            </a:r>
            <a:endParaRPr lang="en-GB" dirty="0"/>
          </a:p>
        </p:txBody>
      </p:sp>
      <p:sp>
        <p:nvSpPr>
          <p:cNvPr id="4" name="Slide Number Placeholder 3"/>
          <p:cNvSpPr>
            <a:spLocks noGrp="1"/>
          </p:cNvSpPr>
          <p:nvPr>
            <p:ph type="sldNum" sz="quarter" idx="10"/>
          </p:nvPr>
        </p:nvSpPr>
        <p:spPr/>
        <p:txBody>
          <a:bodyPr/>
          <a:lstStyle/>
          <a:p>
            <a:fld id="{802BA2AA-A430-3841-8B69-118E6043192D}" type="slidenum">
              <a:rPr lang="en-US" smtClean="0"/>
              <a:t>27</a:t>
            </a:fld>
            <a:endParaRPr lang="en-US"/>
          </a:p>
        </p:txBody>
      </p:sp>
    </p:spTree>
    <p:extLst>
      <p:ext uri="{BB962C8B-B14F-4D97-AF65-F5344CB8AC3E}">
        <p14:creationId xmlns:p14="http://schemas.microsoft.com/office/powerpoint/2010/main" val="3407932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Gather ideas, final thoughts and ways forward</a:t>
            </a:r>
          </a:p>
          <a:p>
            <a:endParaRPr lang="en-GB" dirty="0" smtClean="0"/>
          </a:p>
          <a:p>
            <a:r>
              <a:rPr lang="en-GB" dirty="0" smtClean="0"/>
              <a:t>Who to lead? </a:t>
            </a:r>
            <a:endParaRPr lang="en-GB" dirty="0"/>
          </a:p>
        </p:txBody>
      </p:sp>
      <p:sp>
        <p:nvSpPr>
          <p:cNvPr id="4" name="Slide Number Placeholder 3"/>
          <p:cNvSpPr>
            <a:spLocks noGrp="1"/>
          </p:cNvSpPr>
          <p:nvPr>
            <p:ph type="sldNum" sz="quarter" idx="10"/>
          </p:nvPr>
        </p:nvSpPr>
        <p:spPr/>
        <p:txBody>
          <a:bodyPr/>
          <a:lstStyle/>
          <a:p>
            <a:fld id="{802BA2AA-A430-3841-8B69-118E6043192D}" type="slidenum">
              <a:rPr lang="en-US" smtClean="0"/>
              <a:t>28</a:t>
            </a:fld>
            <a:endParaRPr lang="en-US"/>
          </a:p>
        </p:txBody>
      </p:sp>
    </p:spTree>
    <p:extLst>
      <p:ext uri="{BB962C8B-B14F-4D97-AF65-F5344CB8AC3E}">
        <p14:creationId xmlns:p14="http://schemas.microsoft.com/office/powerpoint/2010/main" val="3327950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601"/>
            <a:ext cx="103632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828800" y="4953000"/>
            <a:ext cx="85344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285A04B2-5AF9-4240-84E9-13ADFC4B1F0E}" type="datetimeFigureOut">
              <a:rPr lang="en-GB" smtClean="0"/>
              <a:t>10/04/2017</a:t>
            </a:fld>
            <a:endParaRPr lang="en-GB"/>
          </a:p>
        </p:txBody>
      </p:sp>
      <p:sp>
        <p:nvSpPr>
          <p:cNvPr id="8" name="Slide Number Placeholder 7"/>
          <p:cNvSpPr>
            <a:spLocks noGrp="1"/>
          </p:cNvSpPr>
          <p:nvPr>
            <p:ph type="sldNum" sz="quarter" idx="11"/>
          </p:nvPr>
        </p:nvSpPr>
        <p:spPr/>
        <p:txBody>
          <a:bodyPr/>
          <a:lstStyle/>
          <a:p>
            <a:fld id="{AE6F2981-1369-43BD-8AB1-B9D8A23571C5}" type="slidenum">
              <a:rPr lang="en-GB" smtClean="0"/>
              <a:t>‹#›</a:t>
            </a:fld>
            <a:endParaRPr lang="en-GB"/>
          </a:p>
        </p:txBody>
      </p:sp>
      <p:sp>
        <p:nvSpPr>
          <p:cNvPr id="9" name="Footer Placeholder 8"/>
          <p:cNvSpPr>
            <a:spLocks noGrp="1"/>
          </p:cNvSpPr>
          <p:nvPr>
            <p:ph type="ftr" sz="quarter" idx="12"/>
          </p:nvPr>
        </p:nvSpPr>
        <p:spPr/>
        <p:txBody>
          <a:bodyPr/>
          <a:lstStyle/>
          <a:p>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285A04B2-5AF9-4240-84E9-13ADFC4B1F0E}" type="datetimeFigureOut">
              <a:rPr lang="en-GB" smtClean="0"/>
              <a:t>10/04/2017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6F2981-1369-43BD-8AB1-B9D8A23571C5}"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371601"/>
            <a:ext cx="103632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963084" y="4068764"/>
            <a:ext cx="103632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5A04B2-5AF9-4240-84E9-13ADFC4B1F0E}" type="datetimeFigureOut">
              <a:rPr lang="en-GB" smtClean="0"/>
              <a:t>10/04/2017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6F2981-1369-43BD-8AB1-B9D8A23571C5}" type="slidenum">
              <a:rPr lang="en-GB" smtClean="0"/>
              <a:t>‹#›</a:t>
            </a:fld>
            <a:endParaRPr lang="en-GB"/>
          </a:p>
        </p:txBody>
      </p:sp>
      <p:sp>
        <p:nvSpPr>
          <p:cNvPr id="7" name="Oval 6"/>
          <p:cNvSpPr/>
          <p:nvPr/>
        </p:nvSpPr>
        <p:spPr>
          <a:xfrm>
            <a:off x="5994400"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261100"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728971"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285A04B2-5AF9-4240-84E9-13ADFC4B1F0E}" type="datetimeFigureOut">
              <a:rPr lang="en-GB" smtClean="0"/>
              <a:t>10/04/2017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6F2981-1369-43BD-8AB1-B9D8A23571C5}" type="slidenum">
              <a:rPr lang="en-GB" smtClean="0"/>
              <a:t>‹#›</a:t>
            </a:fld>
            <a:endParaRPr lang="en-GB"/>
          </a:p>
        </p:txBody>
      </p:sp>
      <p:sp>
        <p:nvSpPr>
          <p:cNvPr id="9" name="Content Placeholder 8"/>
          <p:cNvSpPr>
            <a:spLocks noGrp="1"/>
          </p:cNvSpPr>
          <p:nvPr>
            <p:ph sz="quarter" idx="13"/>
          </p:nvPr>
        </p:nvSpPr>
        <p:spPr>
          <a:xfrm>
            <a:off x="487680" y="1600200"/>
            <a:ext cx="5388864"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600200"/>
            <a:ext cx="5386917"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6197601" y="1600200"/>
            <a:ext cx="5389033"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285A04B2-5AF9-4240-84E9-13ADFC4B1F0E}" type="datetimeFigureOut">
              <a:rPr lang="en-GB" smtClean="0"/>
              <a:t>10/04/2017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E6F2981-1369-43BD-8AB1-B9D8A23571C5}" type="slidenum">
              <a:rPr lang="en-GB" smtClean="0"/>
              <a:t>‹#›</a:t>
            </a:fld>
            <a:endParaRPr lang="en-GB"/>
          </a:p>
        </p:txBody>
      </p:sp>
      <p:sp>
        <p:nvSpPr>
          <p:cNvPr id="11" name="Content Placeholder 10"/>
          <p:cNvSpPr>
            <a:spLocks noGrp="1"/>
          </p:cNvSpPr>
          <p:nvPr>
            <p:ph sz="quarter" idx="13"/>
          </p:nvPr>
        </p:nvSpPr>
        <p:spPr>
          <a:xfrm>
            <a:off x="609600" y="2212848"/>
            <a:ext cx="5388864"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6230112" y="2212849"/>
            <a:ext cx="5388864"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85A04B2-5AF9-4240-84E9-13ADFC4B1F0E}" type="datetimeFigureOut">
              <a:rPr lang="en-GB" smtClean="0"/>
              <a:t>10/04/2017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E6F2981-1369-43BD-8AB1-B9D8A23571C5}"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5A04B2-5AF9-4240-84E9-13ADFC4B1F0E}" type="datetimeFigureOut">
              <a:rPr lang="en-GB" smtClean="0"/>
              <a:t>10/04/2017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E6F2981-1369-43BD-8AB1-B9D8A23571C5}"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76117" y="266700"/>
            <a:ext cx="4011084"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958850" y="273051"/>
            <a:ext cx="66611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876117" y="2438401"/>
            <a:ext cx="4011084"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5A04B2-5AF9-4240-84E9-13ADFC4B1F0E}" type="datetimeFigureOut">
              <a:rPr lang="en-GB" smtClean="0"/>
              <a:t>10/04/2017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6F2981-1369-43BD-8AB1-B9D8A23571C5}"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9435" y="228600"/>
            <a:ext cx="7615765"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2010835" y="1143000"/>
            <a:ext cx="8072965"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239435" y="5810250"/>
            <a:ext cx="7615765"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5A04B2-5AF9-4240-84E9-13ADFC4B1F0E}" type="datetimeFigureOut">
              <a:rPr lang="en-GB" smtClean="0"/>
              <a:t>10/04/2017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6F2981-1369-43BD-8AB1-B9D8A23571C5}"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5A04B2-5AF9-4240-84E9-13ADFC4B1F0E}" type="datetimeFigureOut">
              <a:rPr lang="en-GB" smtClean="0"/>
              <a:t>10/04/2017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6F2981-1369-43BD-8AB1-B9D8A23571C5}"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5A04B2-5AF9-4240-84E9-13ADFC4B1F0E}" type="datetimeFigureOut">
              <a:rPr lang="en-GB" smtClean="0"/>
              <a:t>10/04/2017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6F2981-1369-43BD-8AB1-B9D8A23571C5}"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0"/>
            <a:ext cx="109728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8484463" y="6356351"/>
            <a:ext cx="2781300"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285A04B2-5AF9-4240-84E9-13ADFC4B1F0E}" type="datetimeFigureOut">
              <a:rPr lang="en-GB" smtClean="0"/>
              <a:t>10/04/2017</a:t>
            </a:fld>
            <a:endParaRPr lang="en-GB"/>
          </a:p>
        </p:txBody>
      </p:sp>
      <p:sp>
        <p:nvSpPr>
          <p:cNvPr id="5" name="Footer Placeholder 4"/>
          <p:cNvSpPr>
            <a:spLocks noGrp="1"/>
          </p:cNvSpPr>
          <p:nvPr>
            <p:ph type="ftr" sz="quarter" idx="3"/>
          </p:nvPr>
        </p:nvSpPr>
        <p:spPr>
          <a:xfrm>
            <a:off x="878887" y="6356351"/>
            <a:ext cx="3797300"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GB"/>
          </a:p>
        </p:txBody>
      </p:sp>
      <p:sp>
        <p:nvSpPr>
          <p:cNvPr id="6" name="Slide Number Placeholder 5"/>
          <p:cNvSpPr>
            <a:spLocks noGrp="1"/>
          </p:cNvSpPr>
          <p:nvPr>
            <p:ph type="sldNum" sz="quarter" idx="4"/>
          </p:nvPr>
        </p:nvSpPr>
        <p:spPr>
          <a:xfrm>
            <a:off x="11391038" y="6356351"/>
            <a:ext cx="749300"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E6F2981-1369-43BD-8AB1-B9D8A23571C5}" type="slidenum">
              <a:rPr lang="en-GB" smtClean="0"/>
              <a:t>‹#›</a:t>
            </a:fld>
            <a:endParaRPr lang="en-GB"/>
          </a:p>
        </p:txBody>
      </p:sp>
      <p:sp>
        <p:nvSpPr>
          <p:cNvPr id="7" name="Oval 6"/>
          <p:cNvSpPr/>
          <p:nvPr/>
        </p:nvSpPr>
        <p:spPr>
          <a:xfrm>
            <a:off x="11277014" y="6499384"/>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758826" y="6499384"/>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microsoft.com/office/2007/relationships/hdphoto" Target="../media/hdphoto3.wdp"/></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8240" y="1122363"/>
            <a:ext cx="10220960" cy="2169477"/>
          </a:xfrm>
        </p:spPr>
        <p:txBody>
          <a:bodyPr>
            <a:normAutofit fontScale="90000"/>
          </a:bodyPr>
          <a:lstStyle/>
          <a:p>
            <a:r>
              <a:rPr lang="en-GB" sz="4000" dirty="0" smtClean="0"/>
              <a:t>Inclusive Teaching, Learning and Assessment: </a:t>
            </a:r>
            <a:br>
              <a:rPr lang="en-GB" sz="4000" dirty="0" smtClean="0"/>
            </a:br>
            <a:r>
              <a:rPr lang="en-GB" sz="4000" dirty="0" smtClean="0"/>
              <a:t>Sussex Teaching and Learning Conference 2017</a:t>
            </a:r>
            <a:br>
              <a:rPr lang="en-GB" sz="4000" dirty="0" smtClean="0"/>
            </a:br>
            <a:endParaRPr lang="en-GB" sz="4000" dirty="0"/>
          </a:p>
        </p:txBody>
      </p:sp>
      <p:sp>
        <p:nvSpPr>
          <p:cNvPr id="3" name="Subtitle 2"/>
          <p:cNvSpPr>
            <a:spLocks noGrp="1"/>
          </p:cNvSpPr>
          <p:nvPr>
            <p:ph type="subTitle" idx="1"/>
          </p:nvPr>
        </p:nvSpPr>
        <p:spPr>
          <a:xfrm>
            <a:off x="1300480" y="3602038"/>
            <a:ext cx="9855200" cy="2819082"/>
          </a:xfrm>
        </p:spPr>
        <p:txBody>
          <a:bodyPr>
            <a:normAutofit/>
          </a:bodyPr>
          <a:lstStyle/>
          <a:p>
            <a:r>
              <a:rPr lang="en-GB" sz="3600" i="1" dirty="0">
                <a:solidFill>
                  <a:srgbClr val="002060"/>
                </a:solidFill>
              </a:rPr>
              <a:t>Creating a (</a:t>
            </a:r>
            <a:r>
              <a:rPr lang="en-GB" sz="3600" i="1" dirty="0" smtClean="0">
                <a:solidFill>
                  <a:srgbClr val="002060"/>
                </a:solidFill>
              </a:rPr>
              <a:t>more) human-scale </a:t>
            </a:r>
            <a:r>
              <a:rPr lang="en-GB" sz="3600" i="1" dirty="0">
                <a:solidFill>
                  <a:srgbClr val="002060"/>
                </a:solidFill>
              </a:rPr>
              <a:t>university in the context of </a:t>
            </a:r>
            <a:r>
              <a:rPr lang="en-GB" sz="3600" i="1" dirty="0" err="1">
                <a:solidFill>
                  <a:srgbClr val="002060"/>
                </a:solidFill>
              </a:rPr>
              <a:t>massification</a:t>
            </a:r>
            <a:r>
              <a:rPr lang="en-GB" sz="3600" i="1" dirty="0">
                <a:solidFill>
                  <a:srgbClr val="002060"/>
                </a:solidFill>
              </a:rPr>
              <a:t> and diversification </a:t>
            </a:r>
            <a:endParaRPr lang="en-GB" sz="3600" i="1" dirty="0" smtClean="0">
              <a:solidFill>
                <a:srgbClr val="002060"/>
              </a:solidFill>
            </a:endParaRPr>
          </a:p>
          <a:p>
            <a:endParaRPr lang="en-GB" dirty="0" smtClean="0">
              <a:solidFill>
                <a:srgbClr val="002060"/>
              </a:solidFill>
            </a:endParaRPr>
          </a:p>
          <a:p>
            <a:r>
              <a:rPr lang="en-GB" sz="3200" dirty="0" smtClean="0">
                <a:solidFill>
                  <a:srgbClr val="669900"/>
                </a:solidFill>
              </a:rPr>
              <a:t>Dr Louise Gazeley, Dr Tamsin Hinton-Smith </a:t>
            </a:r>
          </a:p>
          <a:p>
            <a:r>
              <a:rPr lang="en-GB" sz="3200" dirty="0" smtClean="0">
                <a:solidFill>
                  <a:srgbClr val="669900"/>
                </a:solidFill>
              </a:rPr>
              <a:t>and  Dr Jacqui Shepherd</a:t>
            </a:r>
            <a:endParaRPr lang="en-GB" sz="3200" dirty="0">
              <a:solidFill>
                <a:srgbClr val="669900"/>
              </a:solidFill>
            </a:endParaRPr>
          </a:p>
        </p:txBody>
      </p:sp>
    </p:spTree>
    <p:extLst>
      <p:ext uri="{BB962C8B-B14F-4D97-AF65-F5344CB8AC3E}">
        <p14:creationId xmlns:p14="http://schemas.microsoft.com/office/powerpoint/2010/main" val="18965563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609600"/>
            <a:ext cx="10972800" cy="1584960"/>
          </a:xfrm>
        </p:spPr>
        <p:txBody>
          <a:bodyPr>
            <a:normAutofit/>
          </a:bodyPr>
          <a:lstStyle/>
          <a:p>
            <a:r>
              <a:rPr lang="en-GB" sz="4000" dirty="0" smtClean="0"/>
              <a:t>Overview of workshop, focus, structure and aims</a:t>
            </a:r>
            <a:endParaRPr lang="en-GB" sz="4000" dirty="0"/>
          </a:p>
        </p:txBody>
      </p:sp>
      <p:sp>
        <p:nvSpPr>
          <p:cNvPr id="5" name="Content Placeholder 4"/>
          <p:cNvSpPr>
            <a:spLocks noGrp="1"/>
          </p:cNvSpPr>
          <p:nvPr>
            <p:ph idx="1"/>
          </p:nvPr>
        </p:nvSpPr>
        <p:spPr>
          <a:xfrm>
            <a:off x="609600" y="2418080"/>
            <a:ext cx="10972800" cy="3708084"/>
          </a:xfrm>
        </p:spPr>
        <p:txBody>
          <a:bodyPr>
            <a:normAutofit/>
          </a:bodyPr>
          <a:lstStyle/>
          <a:p>
            <a:r>
              <a:rPr lang="en-GB" sz="3200" dirty="0" smtClean="0">
                <a:solidFill>
                  <a:srgbClr val="002060"/>
                </a:solidFill>
              </a:rPr>
              <a:t>Knowing our students: taking account of change and diversity</a:t>
            </a:r>
          </a:p>
          <a:p>
            <a:r>
              <a:rPr lang="en-GB" sz="3200" dirty="0" smtClean="0">
                <a:solidFill>
                  <a:srgbClr val="002060"/>
                </a:solidFill>
              </a:rPr>
              <a:t>Insights from two recently completed research projects</a:t>
            </a:r>
          </a:p>
          <a:p>
            <a:r>
              <a:rPr lang="en-GB" sz="3200" dirty="0" smtClean="0">
                <a:solidFill>
                  <a:srgbClr val="002060"/>
                </a:solidFill>
              </a:rPr>
              <a:t>Blue skies thinking around a human-scale university</a:t>
            </a:r>
          </a:p>
          <a:p>
            <a:r>
              <a:rPr lang="en-GB" sz="3200" dirty="0" smtClean="0">
                <a:solidFill>
                  <a:srgbClr val="002060"/>
                </a:solidFill>
              </a:rPr>
              <a:t>Looking beyond the workshop </a:t>
            </a:r>
          </a:p>
        </p:txBody>
      </p:sp>
    </p:spTree>
    <p:extLst>
      <p:ext uri="{BB962C8B-B14F-4D97-AF65-F5344CB8AC3E}">
        <p14:creationId xmlns:p14="http://schemas.microsoft.com/office/powerpoint/2010/main" val="237443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219075"/>
            <a:ext cx="5232400" cy="4351338"/>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2685470"/>
            <a:ext cx="6697362" cy="4087664"/>
          </a:xfrm>
          <a:prstGeom prst="rect">
            <a:avLst/>
          </a:prstGeom>
        </p:spPr>
      </p:pic>
    </p:spTree>
    <p:extLst>
      <p:ext uri="{BB962C8B-B14F-4D97-AF65-F5344CB8AC3E}">
        <p14:creationId xmlns:p14="http://schemas.microsoft.com/office/powerpoint/2010/main" val="14983065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185738"/>
            <a:ext cx="4572000" cy="342900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0526" y="716177"/>
            <a:ext cx="5905500" cy="36957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5426" y="3475339"/>
            <a:ext cx="5033061" cy="3175622"/>
          </a:xfrm>
          <a:prstGeom prst="rect">
            <a:avLst/>
          </a:prstGeom>
        </p:spPr>
      </p:pic>
    </p:spTree>
    <p:extLst>
      <p:ext uri="{BB962C8B-B14F-4D97-AF65-F5344CB8AC3E}">
        <p14:creationId xmlns:p14="http://schemas.microsoft.com/office/powerpoint/2010/main" val="14579755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0" y="536575"/>
            <a:ext cx="3556000" cy="555783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7399" y="3315687"/>
            <a:ext cx="5994400" cy="3369594"/>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31919" y="78739"/>
            <a:ext cx="2834641" cy="3075773"/>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52640" y="360680"/>
            <a:ext cx="4765806" cy="2809240"/>
          </a:xfrm>
          <a:prstGeom prst="rect">
            <a:avLst/>
          </a:prstGeom>
        </p:spPr>
      </p:pic>
    </p:spTree>
    <p:extLst>
      <p:ext uri="{BB962C8B-B14F-4D97-AF65-F5344CB8AC3E}">
        <p14:creationId xmlns:p14="http://schemas.microsoft.com/office/powerpoint/2010/main" val="17606446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1463040" y="833120"/>
            <a:ext cx="9509760" cy="5293043"/>
          </a:xfrm>
        </p:spPr>
        <p:txBody>
          <a:bodyPr>
            <a:normAutofit/>
          </a:bodyPr>
          <a:lstStyle/>
          <a:p>
            <a:pPr marL="0" indent="0">
              <a:buNone/>
            </a:pPr>
            <a:r>
              <a:rPr lang="en-GB" sz="3200" dirty="0" smtClean="0">
                <a:solidFill>
                  <a:srgbClr val="002060"/>
                </a:solidFill>
              </a:rPr>
              <a:t>Using the flip chart and pens provided, work in groups to provide an annotated portrait of  the Sussex students you typically work with, showing  what they typically [need to] bring to this encounter</a:t>
            </a:r>
            <a:r>
              <a:rPr lang="en-GB" sz="3200" dirty="0" smtClean="0">
                <a:solidFill>
                  <a:schemeClr val="tx1"/>
                </a:solidFill>
              </a:rPr>
              <a:t>.</a:t>
            </a:r>
          </a:p>
        </p:txBody>
      </p:sp>
      <p:pic>
        <p:nvPicPr>
          <p:cNvPr id="2051" name="Picture 3" descr="C:\Users\louise\AppData\Local\Microsoft\Windows\Temporary Internet Files\Content.IE5\K15121E7\AnnotatedOctopushPlayer[1].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2692400" y="2926080"/>
            <a:ext cx="6858000" cy="3667760"/>
          </a:xfrm>
          <a:prstGeom prst="rect">
            <a:avLst/>
          </a:prstGeom>
          <a:solidFill>
            <a:srgbClr val="FFFFFF">
              <a:shade val="85000"/>
            </a:srgbClr>
          </a:solidFill>
          <a:ln w="101600" cap="sq">
            <a:solidFill>
              <a:schemeClr val="tx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spTree>
    <p:extLst>
      <p:ext uri="{BB962C8B-B14F-4D97-AF65-F5344CB8AC3E}">
        <p14:creationId xmlns:p14="http://schemas.microsoft.com/office/powerpoint/2010/main" val="36483705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601"/>
            <a:ext cx="10363200" cy="2905759"/>
          </a:xfrm>
        </p:spPr>
        <p:txBody>
          <a:bodyPr/>
          <a:lstStyle/>
          <a:p>
            <a:pPr algn="l"/>
            <a:r>
              <a:rPr lang="en-GB" sz="2800" dirty="0" smtClean="0"/>
              <a:t>Insights from recent research: </a:t>
            </a:r>
            <a:br>
              <a:rPr lang="en-GB" sz="2800" dirty="0" smtClean="0"/>
            </a:br>
            <a:r>
              <a:rPr lang="en-US" sz="2800" i="1" dirty="0" smtClean="0">
                <a:solidFill>
                  <a:schemeClr val="accent3"/>
                </a:solidFill>
              </a:rPr>
              <a:t>Evaluation </a:t>
            </a:r>
            <a:r>
              <a:rPr lang="en-US" sz="2800" i="1" dirty="0">
                <a:solidFill>
                  <a:schemeClr val="accent3"/>
                </a:solidFill>
              </a:rPr>
              <a:t>of the pilot phase of the </a:t>
            </a:r>
            <a:r>
              <a:rPr lang="en-US" sz="2800" i="1" dirty="0" smtClean="0">
                <a:solidFill>
                  <a:schemeClr val="accent3"/>
                </a:solidFill>
              </a:rPr>
              <a:t>HE </a:t>
            </a:r>
            <a:r>
              <a:rPr lang="en-US" sz="2800" i="1" dirty="0">
                <a:solidFill>
                  <a:schemeClr val="accent3"/>
                </a:solidFill>
              </a:rPr>
              <a:t>Champions Coaching </a:t>
            </a:r>
            <a:r>
              <a:rPr lang="en-US" sz="2800" i="1" dirty="0" err="1">
                <a:solidFill>
                  <a:schemeClr val="accent3"/>
                </a:solidFill>
              </a:rPr>
              <a:t>Programme</a:t>
            </a:r>
            <a:r>
              <a:rPr lang="en-US" sz="2800" i="1" dirty="0">
                <a:solidFill>
                  <a:schemeClr val="accent3"/>
                </a:solidFill>
              </a:rPr>
              <a:t> </a:t>
            </a:r>
            <a:r>
              <a:rPr lang="en-US" sz="2800" i="1" dirty="0" smtClean="0">
                <a:solidFill>
                  <a:schemeClr val="accent3"/>
                </a:solidFill>
              </a:rPr>
              <a:t>for </a:t>
            </a:r>
            <a:r>
              <a:rPr lang="en-US" sz="2800" i="1" dirty="0">
                <a:solidFill>
                  <a:schemeClr val="accent3"/>
                </a:solidFill>
              </a:rPr>
              <a:t>Looked After </a:t>
            </a:r>
            <a:r>
              <a:rPr lang="en-US" sz="2800" i="1" dirty="0" smtClean="0">
                <a:solidFill>
                  <a:schemeClr val="accent3"/>
                </a:solidFill>
              </a:rPr>
              <a:t>Children</a:t>
            </a:r>
            <a:br>
              <a:rPr lang="en-US" sz="2800" i="1" dirty="0" smtClean="0">
                <a:solidFill>
                  <a:schemeClr val="accent3"/>
                </a:solidFill>
              </a:rPr>
            </a:br>
            <a:r>
              <a:rPr lang="en-US" sz="2800" dirty="0">
                <a:solidFill>
                  <a:srgbClr val="669900"/>
                </a:solidFill>
              </a:rPr>
              <a:t>Gazeley &amp; Hinton-Smith </a:t>
            </a:r>
            <a:r>
              <a:rPr lang="en-US" sz="2800" dirty="0" smtClean="0">
                <a:solidFill>
                  <a:srgbClr val="669900"/>
                </a:solidFill>
              </a:rPr>
              <a:t>2016</a:t>
            </a:r>
            <a:r>
              <a:rPr lang="en-US" sz="2800" dirty="0">
                <a:solidFill>
                  <a:srgbClr val="669900"/>
                </a:solidFill>
              </a:rPr>
              <a:t/>
            </a:r>
            <a:br>
              <a:rPr lang="en-US" sz="2800" dirty="0">
                <a:solidFill>
                  <a:srgbClr val="669900"/>
                </a:solidFill>
              </a:rPr>
            </a:br>
            <a:endParaRPr lang="en-GB" sz="3200" dirty="0">
              <a:solidFill>
                <a:schemeClr val="accent3"/>
              </a:solidFill>
            </a:endParaRPr>
          </a:p>
        </p:txBody>
      </p:sp>
      <p:sp>
        <p:nvSpPr>
          <p:cNvPr id="3" name="Content Placeholder 2"/>
          <p:cNvSpPr>
            <a:spLocks noGrp="1"/>
          </p:cNvSpPr>
          <p:nvPr>
            <p:ph type="subTitle" idx="1"/>
          </p:nvPr>
        </p:nvSpPr>
        <p:spPr>
          <a:xfrm>
            <a:off x="1178560" y="3515360"/>
            <a:ext cx="10322560" cy="2976880"/>
          </a:xfrm>
        </p:spPr>
        <p:txBody>
          <a:bodyPr>
            <a:normAutofit fontScale="47500" lnSpcReduction="20000"/>
          </a:bodyPr>
          <a:lstStyle/>
          <a:p>
            <a:endParaRPr lang="en-US" sz="5100" dirty="0"/>
          </a:p>
          <a:p>
            <a:r>
              <a:rPr lang="en-GB" sz="6700" i="1" dirty="0">
                <a:solidFill>
                  <a:srgbClr val="002060"/>
                </a:solidFill>
              </a:rPr>
              <a:t>“People need to know not just about the young person’s history in care, but about where they can go in life</a:t>
            </a:r>
            <a:r>
              <a:rPr lang="en-GB" sz="6700" dirty="0">
                <a:solidFill>
                  <a:srgbClr val="002060"/>
                </a:solidFill>
              </a:rPr>
              <a:t>.” </a:t>
            </a:r>
            <a:r>
              <a:rPr lang="en-GB" sz="6700" dirty="0" smtClean="0">
                <a:solidFill>
                  <a:srgbClr val="002060"/>
                </a:solidFill>
              </a:rPr>
              <a:t> (Coach)</a:t>
            </a:r>
            <a:r>
              <a:rPr lang="en-GB" sz="6700" dirty="0" smtClean="0">
                <a:solidFill>
                  <a:schemeClr val="tx2"/>
                </a:solidFill>
              </a:rPr>
              <a:t> </a:t>
            </a:r>
            <a:endParaRPr lang="en-GB" sz="6700" dirty="0">
              <a:solidFill>
                <a:schemeClr val="tx2"/>
              </a:solidFill>
            </a:endParaRPr>
          </a:p>
          <a:p>
            <a:r>
              <a:rPr lang="en-US" sz="4000" dirty="0" smtClean="0"/>
              <a:t> </a:t>
            </a:r>
          </a:p>
          <a:p>
            <a:endParaRPr lang="en-GB" sz="4000" b="1" dirty="0" smtClean="0">
              <a:solidFill>
                <a:schemeClr val="tx2"/>
              </a:solidFill>
            </a:endParaRPr>
          </a:p>
          <a:p>
            <a:r>
              <a:rPr lang="en-GB" sz="5100" b="1" dirty="0" smtClean="0">
                <a:solidFill>
                  <a:schemeClr val="tx2"/>
                </a:solidFill>
              </a:rPr>
              <a:t>Funded </a:t>
            </a:r>
            <a:r>
              <a:rPr lang="en-GB" sz="5100" b="1" dirty="0">
                <a:solidFill>
                  <a:schemeClr val="tx2"/>
                </a:solidFill>
              </a:rPr>
              <a:t>by </a:t>
            </a:r>
            <a:endParaRPr lang="en-GB" sz="5100" b="1" dirty="0" smtClean="0">
              <a:solidFill>
                <a:schemeClr val="tx2"/>
              </a:solidFill>
            </a:endParaRPr>
          </a:p>
          <a:p>
            <a:endParaRPr lang="en-GB" sz="4000" i="1" dirty="0" smtClean="0">
              <a:solidFill>
                <a:schemeClr val="tx2"/>
              </a:solidFill>
            </a:endParaRPr>
          </a:p>
          <a:p>
            <a:endParaRPr lang="en-GB" sz="4000" i="1" dirty="0">
              <a:solidFill>
                <a:schemeClr val="tx2"/>
              </a:solidFill>
            </a:endParaRPr>
          </a:p>
          <a:p>
            <a:endParaRPr lang="en-US" dirty="0" smtClean="0"/>
          </a:p>
        </p:txBody>
      </p:sp>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7298806" y="5760720"/>
            <a:ext cx="2423795" cy="731520"/>
          </a:xfrm>
          <a:prstGeom prst="rect">
            <a:avLst/>
          </a:prstGeom>
          <a:ln>
            <a:solidFill>
              <a:srgbClr val="00B0F0"/>
            </a:solidFill>
          </a:ln>
        </p:spPr>
      </p:pic>
    </p:spTree>
    <p:extLst>
      <p:ext uri="{BB962C8B-B14F-4D97-AF65-F5344CB8AC3E}">
        <p14:creationId xmlns:p14="http://schemas.microsoft.com/office/powerpoint/2010/main" val="33236642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26720" y="243840"/>
            <a:ext cx="10993120" cy="6344285"/>
          </a:xfrm>
        </p:spPr>
        <p:txBody>
          <a:bodyPr>
            <a:normAutofit/>
          </a:bodyPr>
          <a:lstStyle/>
          <a:p>
            <a:pPr marL="0" indent="0">
              <a:buNone/>
            </a:pPr>
            <a:r>
              <a:rPr lang="en-GB" sz="3200" dirty="0" smtClean="0">
                <a:solidFill>
                  <a:srgbClr val="002060"/>
                </a:solidFill>
              </a:rPr>
              <a:t>Aimed to:</a:t>
            </a:r>
          </a:p>
          <a:p>
            <a:r>
              <a:rPr lang="en-GB" sz="3200" dirty="0" smtClean="0">
                <a:solidFill>
                  <a:srgbClr val="002060"/>
                </a:solidFill>
              </a:rPr>
              <a:t>Understand the strengths and limitations of a coaching intervention for Looked After Children at the point of considering entry to HE</a:t>
            </a:r>
          </a:p>
          <a:p>
            <a:r>
              <a:rPr lang="en-GB" sz="3200" dirty="0" smtClean="0">
                <a:solidFill>
                  <a:srgbClr val="002060"/>
                </a:solidFill>
              </a:rPr>
              <a:t>Understand the value of employing care experienced near peer coaches</a:t>
            </a:r>
          </a:p>
        </p:txBody>
      </p:sp>
      <p:graphicFrame>
        <p:nvGraphicFramePr>
          <p:cNvPr id="4" name="Diagram 3"/>
          <p:cNvGraphicFramePr/>
          <p:nvPr>
            <p:extLst>
              <p:ext uri="{D42A27DB-BD31-4B8C-83A1-F6EECF244321}">
                <p14:modId xmlns:p14="http://schemas.microsoft.com/office/powerpoint/2010/main" val="1210921011"/>
              </p:ext>
            </p:extLst>
          </p:nvPr>
        </p:nvGraphicFramePr>
        <p:xfrm>
          <a:off x="508000" y="3826820"/>
          <a:ext cx="11236960" cy="3031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59094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62560" y="589280"/>
            <a:ext cx="11887200" cy="5892800"/>
          </a:xfrm>
        </p:spPr>
        <p:txBody>
          <a:bodyPr>
            <a:noAutofit/>
          </a:bodyPr>
          <a:lstStyle/>
          <a:p>
            <a:pPr marL="0" indent="0" algn="ctr">
              <a:buNone/>
            </a:pPr>
            <a:r>
              <a:rPr lang="en-US" sz="2800" i="1" dirty="0" smtClean="0">
                <a:solidFill>
                  <a:srgbClr val="002060"/>
                </a:solidFill>
              </a:rPr>
              <a:t>“Well </a:t>
            </a:r>
            <a:r>
              <a:rPr lang="en-US" sz="2800" i="1" dirty="0">
                <a:solidFill>
                  <a:srgbClr val="002060"/>
                </a:solidFill>
              </a:rPr>
              <a:t>for me it was the approach, the way they presented themselves, cos I wasn’t really sure about how, you know,  about the steps about going to university </a:t>
            </a:r>
            <a:r>
              <a:rPr lang="en-US" sz="2800" i="1" dirty="0" smtClean="0">
                <a:solidFill>
                  <a:srgbClr val="002060"/>
                </a:solidFill>
              </a:rPr>
              <a:t>and…It </a:t>
            </a:r>
            <a:r>
              <a:rPr lang="en-US" sz="2800" i="1" dirty="0">
                <a:solidFill>
                  <a:srgbClr val="002060"/>
                </a:solidFill>
              </a:rPr>
              <a:t>wasn’t just that, it was also the way that …they were talking about personal things that they had to go through and I don’t know; on that day I was really inspired, cos I just felt really uplifted and I felt like I wanted to participate in </a:t>
            </a:r>
            <a:r>
              <a:rPr lang="en-US" sz="2800" i="1" dirty="0" smtClean="0">
                <a:solidFill>
                  <a:srgbClr val="002060"/>
                </a:solidFill>
              </a:rPr>
              <a:t>this.” </a:t>
            </a:r>
            <a:r>
              <a:rPr lang="en-US" sz="2800" dirty="0" smtClean="0">
                <a:solidFill>
                  <a:srgbClr val="002060"/>
                </a:solidFill>
              </a:rPr>
              <a:t>(</a:t>
            </a:r>
            <a:r>
              <a:rPr lang="en-US" sz="2800" dirty="0" err="1">
                <a:solidFill>
                  <a:srgbClr val="002060"/>
                </a:solidFill>
              </a:rPr>
              <a:t>Coachee</a:t>
            </a:r>
            <a:r>
              <a:rPr lang="en-US" sz="2800" dirty="0">
                <a:solidFill>
                  <a:srgbClr val="002060"/>
                </a:solidFill>
              </a:rPr>
              <a:t>, Focus Group</a:t>
            </a:r>
            <a:r>
              <a:rPr lang="en-US" sz="2800" dirty="0" smtClean="0">
                <a:solidFill>
                  <a:srgbClr val="002060"/>
                </a:solidFill>
              </a:rPr>
              <a:t>)</a:t>
            </a:r>
          </a:p>
          <a:p>
            <a:pPr marL="0" indent="0" algn="ctr">
              <a:buNone/>
            </a:pPr>
            <a:endParaRPr lang="en-US" sz="2800" i="1" dirty="0" smtClean="0">
              <a:solidFill>
                <a:schemeClr val="tx2"/>
              </a:solidFill>
            </a:endParaRPr>
          </a:p>
          <a:p>
            <a:pPr marL="0" indent="0" algn="ctr">
              <a:buNone/>
            </a:pPr>
            <a:r>
              <a:rPr lang="en-GB" sz="2800" i="1" dirty="0">
                <a:solidFill>
                  <a:schemeClr val="tx2"/>
                </a:solidFill>
              </a:rPr>
              <a:t>I left school at [before school leaving age] and didn’t go back properly until [early adulthood] – so was particularly drawn to this programme, as I’ve been in a similar situation. Now applying for a PhD! </a:t>
            </a:r>
            <a:endParaRPr lang="en-GB" sz="2800" i="1" dirty="0" smtClean="0">
              <a:solidFill>
                <a:schemeClr val="tx2"/>
              </a:solidFill>
            </a:endParaRPr>
          </a:p>
          <a:p>
            <a:pPr marL="0" indent="0" algn="ctr">
              <a:buNone/>
            </a:pPr>
            <a:r>
              <a:rPr lang="en-GB" sz="2800" i="1" dirty="0" smtClean="0">
                <a:solidFill>
                  <a:schemeClr val="tx2"/>
                </a:solidFill>
              </a:rPr>
              <a:t>(</a:t>
            </a:r>
            <a:r>
              <a:rPr lang="en-GB" sz="2800" i="1" dirty="0">
                <a:solidFill>
                  <a:schemeClr val="tx2"/>
                </a:solidFill>
              </a:rPr>
              <a:t>Supervisory coach, Stage 2 focus group, written feedback)</a:t>
            </a:r>
            <a:endParaRPr lang="en-GB" sz="2800" dirty="0">
              <a:solidFill>
                <a:schemeClr val="tx2"/>
              </a:solidFill>
            </a:endParaRPr>
          </a:p>
        </p:txBody>
      </p:sp>
    </p:spTree>
    <p:extLst>
      <p:ext uri="{BB962C8B-B14F-4D97-AF65-F5344CB8AC3E}">
        <p14:creationId xmlns:p14="http://schemas.microsoft.com/office/powerpoint/2010/main" val="29570787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68960" y="792480"/>
            <a:ext cx="11338560" cy="6065520"/>
          </a:xfrm>
        </p:spPr>
        <p:txBody>
          <a:bodyPr>
            <a:normAutofit/>
          </a:bodyPr>
          <a:lstStyle/>
          <a:p>
            <a:pPr marL="0" indent="0">
              <a:buNone/>
            </a:pPr>
            <a:endParaRPr lang="en-US" sz="2800" dirty="0" smtClean="0">
              <a:solidFill>
                <a:srgbClr val="002060"/>
              </a:solidFill>
            </a:endParaRPr>
          </a:p>
          <a:p>
            <a:pPr marL="0" indent="0" algn="ctr">
              <a:buNone/>
            </a:pPr>
            <a:r>
              <a:rPr lang="en-GB" sz="3200" dirty="0" smtClean="0">
                <a:solidFill>
                  <a:srgbClr val="002060"/>
                </a:solidFill>
              </a:rPr>
              <a:t> </a:t>
            </a:r>
            <a:r>
              <a:rPr lang="en-GB" sz="3200" i="1" dirty="0" smtClean="0">
                <a:solidFill>
                  <a:srgbClr val="002060"/>
                </a:solidFill>
              </a:rPr>
              <a:t>‘Our </a:t>
            </a:r>
            <a:r>
              <a:rPr lang="en-GB" sz="3200" i="1" dirty="0">
                <a:solidFill>
                  <a:srgbClr val="002060"/>
                </a:solidFill>
              </a:rPr>
              <a:t>children don’t have parents and teachers preparing them for </a:t>
            </a:r>
            <a:r>
              <a:rPr lang="en-GB" sz="3200" i="1" dirty="0" smtClean="0">
                <a:solidFill>
                  <a:srgbClr val="002060"/>
                </a:solidFill>
              </a:rPr>
              <a:t>[university admissions processes] like </a:t>
            </a:r>
            <a:r>
              <a:rPr lang="en-GB" sz="3200" i="1" dirty="0">
                <a:solidFill>
                  <a:srgbClr val="002060"/>
                </a:solidFill>
              </a:rPr>
              <a:t>some </a:t>
            </a:r>
            <a:r>
              <a:rPr lang="en-GB" sz="3200" i="1" dirty="0" smtClean="0">
                <a:solidFill>
                  <a:srgbClr val="002060"/>
                </a:solidFill>
              </a:rPr>
              <a:t>others… Professionals </a:t>
            </a:r>
            <a:r>
              <a:rPr lang="en-GB" sz="3200" i="1" dirty="0">
                <a:solidFill>
                  <a:srgbClr val="002060"/>
                </a:solidFill>
              </a:rPr>
              <a:t>working with young people need to have more sense of this</a:t>
            </a:r>
            <a:r>
              <a:rPr lang="en-GB" sz="3200" i="1" dirty="0" smtClean="0">
                <a:solidFill>
                  <a:srgbClr val="002060"/>
                </a:solidFill>
              </a:rPr>
              <a:t>.’ </a:t>
            </a:r>
            <a:r>
              <a:rPr lang="en-GB" sz="3200" dirty="0">
                <a:solidFill>
                  <a:srgbClr val="002060"/>
                </a:solidFill>
              </a:rPr>
              <a:t>(Stage 1 interview, Key adult) </a:t>
            </a:r>
            <a:endParaRPr lang="en-GB" sz="3200" dirty="0" smtClean="0">
              <a:solidFill>
                <a:srgbClr val="002060"/>
              </a:solidFill>
            </a:endParaRPr>
          </a:p>
          <a:p>
            <a:pPr marL="0" indent="0" algn="ctr">
              <a:buNone/>
            </a:pPr>
            <a:endParaRPr lang="en-US" sz="3200" dirty="0" smtClean="0">
              <a:solidFill>
                <a:srgbClr val="669900"/>
              </a:solidFill>
            </a:endParaRPr>
          </a:p>
          <a:p>
            <a:pPr marL="0" indent="0" algn="ctr">
              <a:buNone/>
            </a:pPr>
            <a:r>
              <a:rPr lang="en-US" sz="3200" dirty="0" smtClean="0">
                <a:solidFill>
                  <a:schemeClr val="tx2"/>
                </a:solidFill>
              </a:rPr>
              <a:t>“</a:t>
            </a:r>
            <a:r>
              <a:rPr lang="en-US" sz="3200" i="1" dirty="0" smtClean="0">
                <a:solidFill>
                  <a:schemeClr val="tx2"/>
                </a:solidFill>
              </a:rPr>
              <a:t>I </a:t>
            </a:r>
            <a:r>
              <a:rPr lang="en-US" sz="3200" i="1" dirty="0">
                <a:solidFill>
                  <a:schemeClr val="tx2"/>
                </a:solidFill>
              </a:rPr>
              <a:t>go and visit them. I try to keep involved… but it’s hard. … it’s definitely on a very one by </a:t>
            </a:r>
            <a:r>
              <a:rPr lang="en-US" sz="3200" i="1" dirty="0" smtClean="0">
                <a:solidFill>
                  <a:schemeClr val="tx2"/>
                </a:solidFill>
              </a:rPr>
              <a:t>one </a:t>
            </a:r>
            <a:r>
              <a:rPr lang="en-US" sz="3200" i="1" dirty="0">
                <a:solidFill>
                  <a:schemeClr val="tx2"/>
                </a:solidFill>
              </a:rPr>
              <a:t>ad hoc </a:t>
            </a:r>
            <a:r>
              <a:rPr lang="en-US" sz="3200" i="1" dirty="0" smtClean="0">
                <a:solidFill>
                  <a:schemeClr val="tx2"/>
                </a:solidFill>
              </a:rPr>
              <a:t>basis.” </a:t>
            </a:r>
            <a:r>
              <a:rPr lang="en-US" sz="3200" dirty="0">
                <a:solidFill>
                  <a:schemeClr val="tx2"/>
                </a:solidFill>
              </a:rPr>
              <a:t>(Stage 1 interview, Key </a:t>
            </a:r>
            <a:r>
              <a:rPr lang="en-US" sz="3200" dirty="0" smtClean="0">
                <a:solidFill>
                  <a:schemeClr val="tx2"/>
                </a:solidFill>
              </a:rPr>
              <a:t>adult)</a:t>
            </a:r>
            <a:endParaRPr lang="en-GB" sz="3200" dirty="0">
              <a:solidFill>
                <a:schemeClr val="tx2"/>
              </a:solidFill>
            </a:endParaRPr>
          </a:p>
          <a:p>
            <a:pPr marL="0" indent="0" algn="ctr">
              <a:buNone/>
            </a:pPr>
            <a:endParaRPr lang="en-GB" sz="2800" dirty="0">
              <a:solidFill>
                <a:schemeClr val="tx2"/>
              </a:solidFill>
            </a:endParaRPr>
          </a:p>
          <a:p>
            <a:endParaRPr lang="en-GB" dirty="0"/>
          </a:p>
          <a:p>
            <a:endParaRPr lang="en-US" dirty="0"/>
          </a:p>
        </p:txBody>
      </p:sp>
    </p:spTree>
    <p:extLst>
      <p:ext uri="{BB962C8B-B14F-4D97-AF65-F5344CB8AC3E}">
        <p14:creationId xmlns:p14="http://schemas.microsoft.com/office/powerpoint/2010/main" val="30128151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03200" y="264160"/>
            <a:ext cx="11684000" cy="6593840"/>
          </a:xfrm>
        </p:spPr>
        <p:txBody>
          <a:bodyPr>
            <a:noAutofit/>
          </a:bodyPr>
          <a:lstStyle/>
          <a:p>
            <a:pPr marL="0" indent="0" algn="ctr">
              <a:buNone/>
            </a:pPr>
            <a:r>
              <a:rPr lang="en-GB" sz="2800" i="1" dirty="0">
                <a:solidFill>
                  <a:srgbClr val="669900"/>
                </a:solidFill>
              </a:rPr>
              <a:t>“</a:t>
            </a:r>
            <a:r>
              <a:rPr lang="en-GB" sz="2800" i="1" dirty="0">
                <a:solidFill>
                  <a:srgbClr val="002060"/>
                </a:solidFill>
              </a:rPr>
              <a:t>A lot of our kids fluff the first year. Many students find the first year difficult, but if you’ve had trauma it can be much more so. Many of ours have to repeat the first year or change courses. They are very vulnerable, because many don’t have a safe place, a family to go back to. The other issue is accommodation. There’s a whole load of things we need to sort out.”  </a:t>
            </a:r>
            <a:r>
              <a:rPr lang="en-GB" sz="2800" dirty="0" smtClean="0">
                <a:solidFill>
                  <a:srgbClr val="002060"/>
                </a:solidFill>
              </a:rPr>
              <a:t>(</a:t>
            </a:r>
            <a:r>
              <a:rPr lang="en-GB" sz="2800" dirty="0">
                <a:solidFill>
                  <a:srgbClr val="002060"/>
                </a:solidFill>
              </a:rPr>
              <a:t>Stage 1 interview, Key adult</a:t>
            </a:r>
            <a:r>
              <a:rPr lang="en-GB" sz="2800" dirty="0" smtClean="0">
                <a:solidFill>
                  <a:srgbClr val="002060"/>
                </a:solidFill>
              </a:rPr>
              <a:t>)</a:t>
            </a:r>
          </a:p>
          <a:p>
            <a:pPr marL="0" indent="0" algn="ctr">
              <a:buNone/>
            </a:pPr>
            <a:endParaRPr lang="en-GB" sz="2800" dirty="0">
              <a:solidFill>
                <a:srgbClr val="002060"/>
              </a:solidFill>
            </a:endParaRPr>
          </a:p>
          <a:p>
            <a:pPr marL="0" indent="0" algn="ctr">
              <a:buNone/>
            </a:pPr>
            <a:endParaRPr lang="en-US" sz="2800" dirty="0" smtClean="0">
              <a:solidFill>
                <a:srgbClr val="669900"/>
              </a:solidFill>
            </a:endParaRPr>
          </a:p>
          <a:p>
            <a:pPr marL="0" indent="0" algn="ctr">
              <a:buNone/>
            </a:pPr>
            <a:r>
              <a:rPr lang="en-US" sz="2800" i="1" dirty="0" smtClean="0">
                <a:solidFill>
                  <a:srgbClr val="669900"/>
                </a:solidFill>
              </a:rPr>
              <a:t>“If </a:t>
            </a:r>
            <a:r>
              <a:rPr lang="en-US" sz="2800" i="1" dirty="0">
                <a:solidFill>
                  <a:srgbClr val="669900"/>
                </a:solidFill>
              </a:rPr>
              <a:t>I didn’t go for this I wouldn’t have read through all the modules, I would have said ‘Yeah I want to go here and do [subject name]’…so it’s actually made us more knowledgeable in the sense of what we need to do to know what we’re </a:t>
            </a:r>
            <a:r>
              <a:rPr lang="en-US" sz="2800" i="1" dirty="0" smtClean="0">
                <a:solidFill>
                  <a:srgbClr val="669900"/>
                </a:solidFill>
              </a:rPr>
              <a:t>doing.”  </a:t>
            </a:r>
            <a:r>
              <a:rPr lang="en-US" sz="2800" dirty="0" smtClean="0">
                <a:solidFill>
                  <a:srgbClr val="669900"/>
                </a:solidFill>
              </a:rPr>
              <a:t>(</a:t>
            </a:r>
            <a:r>
              <a:rPr lang="en-US" sz="2800" dirty="0" err="1">
                <a:solidFill>
                  <a:srgbClr val="669900"/>
                </a:solidFill>
              </a:rPr>
              <a:t>Coachee</a:t>
            </a:r>
            <a:r>
              <a:rPr lang="en-US" sz="2800" dirty="0">
                <a:solidFill>
                  <a:srgbClr val="669900"/>
                </a:solidFill>
              </a:rPr>
              <a:t>, focus </a:t>
            </a:r>
            <a:r>
              <a:rPr lang="en-US" sz="2800" dirty="0" smtClean="0">
                <a:solidFill>
                  <a:srgbClr val="669900"/>
                </a:solidFill>
              </a:rPr>
              <a:t>group)</a:t>
            </a:r>
            <a:endParaRPr lang="en-US" sz="2800" dirty="0">
              <a:solidFill>
                <a:srgbClr val="669900"/>
              </a:solidFill>
            </a:endParaRPr>
          </a:p>
        </p:txBody>
      </p:sp>
    </p:spTree>
    <p:extLst>
      <p:ext uri="{BB962C8B-B14F-4D97-AF65-F5344CB8AC3E}">
        <p14:creationId xmlns:p14="http://schemas.microsoft.com/office/powerpoint/2010/main" val="27348929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One of the conclusions reached…  </a:t>
            </a:r>
            <a:endParaRPr lang="en-GB" sz="4000" dirty="0"/>
          </a:p>
        </p:txBody>
      </p:sp>
      <p:sp>
        <p:nvSpPr>
          <p:cNvPr id="3" name="Content Placeholder 2"/>
          <p:cNvSpPr>
            <a:spLocks noGrp="1"/>
          </p:cNvSpPr>
          <p:nvPr>
            <p:ph idx="1"/>
          </p:nvPr>
        </p:nvSpPr>
        <p:spPr>
          <a:xfrm>
            <a:off x="609600" y="1600201"/>
            <a:ext cx="10972800" cy="4841239"/>
          </a:xfrm>
        </p:spPr>
        <p:txBody>
          <a:bodyPr>
            <a:normAutofit/>
          </a:bodyPr>
          <a:lstStyle/>
          <a:p>
            <a:pPr marL="0" indent="0">
              <a:buNone/>
            </a:pPr>
            <a:endParaRPr lang="en-US" sz="3200" dirty="0" smtClean="0"/>
          </a:p>
          <a:p>
            <a:pPr marL="0" indent="0">
              <a:buNone/>
            </a:pPr>
            <a:r>
              <a:rPr lang="en-GB" sz="3200" i="1" dirty="0" smtClean="0">
                <a:solidFill>
                  <a:srgbClr val="002060"/>
                </a:solidFill>
              </a:rPr>
              <a:t>‘While </a:t>
            </a:r>
            <a:r>
              <a:rPr lang="en-GB" sz="3200" i="1" dirty="0">
                <a:solidFill>
                  <a:srgbClr val="002060"/>
                </a:solidFill>
              </a:rPr>
              <a:t>some care experienced young people will be able to navigate HE without particular difficulty, for some it would be useful to factor into their decision making some reflection on the nature of the institution (</a:t>
            </a:r>
            <a:r>
              <a:rPr lang="en-GB" sz="3200" i="1" dirty="0" err="1">
                <a:solidFill>
                  <a:srgbClr val="002060"/>
                </a:solidFill>
              </a:rPr>
              <a:t>eg</a:t>
            </a:r>
            <a:r>
              <a:rPr lang="en-GB" sz="3200" i="1" dirty="0">
                <a:solidFill>
                  <a:srgbClr val="002060"/>
                </a:solidFill>
              </a:rPr>
              <a:t>. size, diversity, support systems) and courses (cohort size, lecture or seminar based teaching </a:t>
            </a:r>
            <a:r>
              <a:rPr lang="en-GB" sz="3200" i="1" dirty="0" err="1">
                <a:solidFill>
                  <a:srgbClr val="002060"/>
                </a:solidFill>
              </a:rPr>
              <a:t>etc</a:t>
            </a:r>
            <a:r>
              <a:rPr lang="en-GB" sz="3200" i="1" dirty="0">
                <a:solidFill>
                  <a:srgbClr val="002060"/>
                </a:solidFill>
              </a:rPr>
              <a:t>) and whether there is evidence of a more ‘human-scale’ approach (</a:t>
            </a:r>
            <a:r>
              <a:rPr lang="en-GB" sz="3200" i="1" dirty="0" err="1">
                <a:solidFill>
                  <a:srgbClr val="002060"/>
                </a:solidFill>
              </a:rPr>
              <a:t>eg</a:t>
            </a:r>
            <a:r>
              <a:rPr lang="en-GB" sz="3200" i="1" dirty="0">
                <a:solidFill>
                  <a:srgbClr val="002060"/>
                </a:solidFill>
              </a:rPr>
              <a:t>: academic advisor with interest/time to support)</a:t>
            </a:r>
            <a:r>
              <a:rPr lang="en-GB" sz="3200" i="1" dirty="0" smtClean="0">
                <a:solidFill>
                  <a:srgbClr val="002060"/>
                </a:solidFill>
              </a:rPr>
              <a:t>.’</a:t>
            </a:r>
            <a:endParaRPr lang="en-GB" sz="3200" i="1" dirty="0">
              <a:solidFill>
                <a:srgbClr val="002060"/>
              </a:solidFill>
            </a:endParaRPr>
          </a:p>
          <a:p>
            <a:endParaRPr lang="en-US" dirty="0" smtClean="0"/>
          </a:p>
          <a:p>
            <a:pPr marL="0" indent="0">
              <a:buNone/>
            </a:pPr>
            <a:endParaRPr lang="en-GB" dirty="0"/>
          </a:p>
        </p:txBody>
      </p:sp>
    </p:spTree>
    <p:extLst>
      <p:ext uri="{BB962C8B-B14F-4D97-AF65-F5344CB8AC3E}">
        <p14:creationId xmlns:p14="http://schemas.microsoft.com/office/powerpoint/2010/main" val="37509064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601"/>
            <a:ext cx="10363200" cy="3698239"/>
          </a:xfrm>
        </p:spPr>
        <p:txBody>
          <a:bodyPr/>
          <a:lstStyle/>
          <a:p>
            <a:pPr algn="l"/>
            <a:r>
              <a:rPr lang="en-GB" sz="3200" dirty="0" smtClean="0"/>
              <a:t>Insights from recent research</a:t>
            </a:r>
            <a:br>
              <a:rPr lang="en-GB" sz="3200" dirty="0" smtClean="0"/>
            </a:br>
            <a:r>
              <a:rPr lang="en-GB" sz="3200" i="1" dirty="0">
                <a:solidFill>
                  <a:schemeClr val="accent3"/>
                </a:solidFill>
              </a:rPr>
              <a:t>Overcoming the barriers to working class students’ </a:t>
            </a:r>
            <a:r>
              <a:rPr lang="en-GB" sz="3200" i="1" dirty="0">
                <a:solidFill>
                  <a:srgbClr val="0070C0"/>
                </a:solidFill>
              </a:rPr>
              <a:t>participation</a:t>
            </a:r>
            <a:r>
              <a:rPr lang="en-GB" sz="3200" i="1" dirty="0">
                <a:solidFill>
                  <a:schemeClr val="accent3"/>
                </a:solidFill>
              </a:rPr>
              <a:t> in higher </a:t>
            </a:r>
            <a:r>
              <a:rPr lang="en-GB" sz="3200" i="1" dirty="0" smtClean="0">
                <a:solidFill>
                  <a:schemeClr val="accent3"/>
                </a:solidFill>
              </a:rPr>
              <a:t>education</a:t>
            </a:r>
            <a:br>
              <a:rPr lang="en-GB" sz="3200" i="1" dirty="0" smtClean="0">
                <a:solidFill>
                  <a:schemeClr val="accent3"/>
                </a:solidFill>
              </a:rPr>
            </a:br>
            <a:r>
              <a:rPr lang="en-GB" sz="3200" dirty="0">
                <a:solidFill>
                  <a:srgbClr val="669900"/>
                </a:solidFill>
              </a:rPr>
              <a:t>Gazeley, Hinton-Smith, Shepherd</a:t>
            </a:r>
            <a:r>
              <a:rPr lang="en-US" sz="3200" dirty="0">
                <a:solidFill>
                  <a:srgbClr val="669900"/>
                </a:solidFill>
              </a:rPr>
              <a:t> </a:t>
            </a:r>
            <a:r>
              <a:rPr lang="en-US" sz="3200" dirty="0" smtClean="0">
                <a:solidFill>
                  <a:srgbClr val="669900"/>
                </a:solidFill>
              </a:rPr>
              <a:t>2017</a:t>
            </a:r>
            <a:br>
              <a:rPr lang="en-US" sz="3200" dirty="0" smtClean="0">
                <a:solidFill>
                  <a:srgbClr val="669900"/>
                </a:solidFill>
              </a:rPr>
            </a:br>
            <a:r>
              <a:rPr lang="en-US" sz="4000" dirty="0">
                <a:solidFill>
                  <a:srgbClr val="669900"/>
                </a:solidFill>
              </a:rPr>
              <a:t/>
            </a:r>
            <a:br>
              <a:rPr lang="en-US" sz="4000" dirty="0">
                <a:solidFill>
                  <a:srgbClr val="669900"/>
                </a:solidFill>
              </a:rPr>
            </a:br>
            <a:r>
              <a:rPr lang="en-GB" sz="4000" i="1" dirty="0" smtClean="0">
                <a:solidFill>
                  <a:schemeClr val="accent3"/>
                </a:solidFill>
              </a:rPr>
              <a:t> </a:t>
            </a:r>
            <a:endParaRPr lang="en-GB" sz="4000" dirty="0">
              <a:solidFill>
                <a:schemeClr val="accent3"/>
              </a:solidFill>
            </a:endParaRPr>
          </a:p>
        </p:txBody>
      </p:sp>
      <p:sp>
        <p:nvSpPr>
          <p:cNvPr id="3" name="Content Placeholder 2"/>
          <p:cNvSpPr>
            <a:spLocks noGrp="1"/>
          </p:cNvSpPr>
          <p:nvPr>
            <p:ph type="subTitle" idx="1"/>
          </p:nvPr>
        </p:nvSpPr>
        <p:spPr>
          <a:xfrm>
            <a:off x="914400" y="3721768"/>
            <a:ext cx="10058400" cy="2983832"/>
          </a:xfrm>
        </p:spPr>
        <p:txBody>
          <a:bodyPr>
            <a:normAutofit fontScale="32500" lnSpcReduction="20000"/>
          </a:bodyPr>
          <a:lstStyle/>
          <a:p>
            <a:r>
              <a:rPr lang="en-US" sz="5100" dirty="0" smtClean="0">
                <a:solidFill>
                  <a:srgbClr val="669900"/>
                </a:solidFill>
              </a:rPr>
              <a:t>.</a:t>
            </a:r>
            <a:endParaRPr lang="en-US" sz="5100" dirty="0">
              <a:solidFill>
                <a:srgbClr val="669900"/>
              </a:solidFill>
            </a:endParaRPr>
          </a:p>
          <a:p>
            <a:r>
              <a:rPr lang="en-US" sz="9800" i="1" dirty="0">
                <a:solidFill>
                  <a:srgbClr val="002060"/>
                </a:solidFill>
              </a:rPr>
              <a:t>“Everyone is different and has different needs” </a:t>
            </a:r>
          </a:p>
          <a:p>
            <a:r>
              <a:rPr lang="en-GB" sz="9800" dirty="0">
                <a:solidFill>
                  <a:srgbClr val="002060"/>
                </a:solidFill>
              </a:rPr>
              <a:t>(</a:t>
            </a:r>
            <a:r>
              <a:rPr lang="en-US" sz="9800" dirty="0">
                <a:solidFill>
                  <a:srgbClr val="002060"/>
                </a:solidFill>
              </a:rPr>
              <a:t>Year 10/11 Rural school focus group)</a:t>
            </a:r>
          </a:p>
          <a:p>
            <a:endParaRPr lang="en-GB" sz="5100" b="1" dirty="0" smtClean="0">
              <a:solidFill>
                <a:schemeClr val="tx2"/>
              </a:solidFill>
            </a:endParaRPr>
          </a:p>
          <a:p>
            <a:endParaRPr lang="en-GB" sz="5100" b="1" dirty="0">
              <a:solidFill>
                <a:schemeClr val="tx2"/>
              </a:solidFill>
            </a:endParaRPr>
          </a:p>
          <a:p>
            <a:endParaRPr lang="en-GB" sz="5100" b="1" dirty="0" smtClean="0">
              <a:solidFill>
                <a:schemeClr val="tx2"/>
              </a:solidFill>
            </a:endParaRPr>
          </a:p>
          <a:p>
            <a:r>
              <a:rPr lang="en-GB" sz="8600" b="1" dirty="0" smtClean="0">
                <a:solidFill>
                  <a:schemeClr val="tx2"/>
                </a:solidFill>
              </a:rPr>
              <a:t>Funded by the  </a:t>
            </a:r>
          </a:p>
          <a:p>
            <a:r>
              <a:rPr lang="en-US" sz="6700" dirty="0" smtClean="0">
                <a:solidFill>
                  <a:schemeClr val="accent1"/>
                </a:solidFill>
              </a:rPr>
              <a:t> </a:t>
            </a:r>
          </a:p>
          <a:p>
            <a:endParaRPr lang="en-US" dirty="0" smtClean="0"/>
          </a:p>
        </p:txBody>
      </p:sp>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42467" y="5520055"/>
            <a:ext cx="3048000" cy="1185545"/>
          </a:xfrm>
          <a:prstGeom prst="rect">
            <a:avLst/>
          </a:prstGeom>
          <a:noFill/>
          <a:ln>
            <a:solidFill>
              <a:srgbClr val="00B0F0"/>
            </a:solidFill>
          </a:ln>
        </p:spPr>
      </p:pic>
    </p:spTree>
    <p:extLst>
      <p:ext uri="{BB962C8B-B14F-4D97-AF65-F5344CB8AC3E}">
        <p14:creationId xmlns:p14="http://schemas.microsoft.com/office/powerpoint/2010/main" val="14736381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26720" y="243840"/>
            <a:ext cx="10993120" cy="6344285"/>
          </a:xfrm>
        </p:spPr>
        <p:txBody>
          <a:bodyPr>
            <a:normAutofit/>
          </a:bodyPr>
          <a:lstStyle/>
          <a:p>
            <a:pPr marL="0" indent="0">
              <a:buNone/>
            </a:pPr>
            <a:r>
              <a:rPr lang="en-GB" sz="3200" dirty="0" smtClean="0">
                <a:solidFill>
                  <a:srgbClr val="002060"/>
                </a:solidFill>
              </a:rPr>
              <a:t>Aimed to:</a:t>
            </a:r>
          </a:p>
          <a:p>
            <a:r>
              <a:rPr lang="en-GB" sz="3200" dirty="0" smtClean="0">
                <a:solidFill>
                  <a:srgbClr val="002060"/>
                </a:solidFill>
              </a:rPr>
              <a:t>Improve understandings </a:t>
            </a:r>
            <a:r>
              <a:rPr lang="en-GB" sz="3200" dirty="0">
                <a:solidFill>
                  <a:srgbClr val="002060"/>
                </a:solidFill>
              </a:rPr>
              <a:t>of </a:t>
            </a:r>
            <a:r>
              <a:rPr lang="en-GB" sz="3200" dirty="0" smtClean="0">
                <a:solidFill>
                  <a:srgbClr val="002060"/>
                </a:solidFill>
              </a:rPr>
              <a:t>factors feeding </a:t>
            </a:r>
            <a:r>
              <a:rPr lang="en-GB" sz="3200" dirty="0">
                <a:solidFill>
                  <a:srgbClr val="002060"/>
                </a:solidFill>
              </a:rPr>
              <a:t>into working class students’ participation in higher </a:t>
            </a:r>
            <a:r>
              <a:rPr lang="en-GB" sz="3200" dirty="0" smtClean="0">
                <a:solidFill>
                  <a:srgbClr val="002060"/>
                </a:solidFill>
              </a:rPr>
              <a:t>education, including how to identify them for pre-entry support</a:t>
            </a:r>
          </a:p>
          <a:p>
            <a:r>
              <a:rPr lang="en-GB" sz="3200" dirty="0" smtClean="0">
                <a:solidFill>
                  <a:srgbClr val="002060"/>
                </a:solidFill>
              </a:rPr>
              <a:t>Feed into the development of more contextualised approaches to widening participation interventions locally</a:t>
            </a:r>
          </a:p>
          <a:p>
            <a:r>
              <a:rPr lang="en-GB" sz="3200" dirty="0" smtClean="0">
                <a:solidFill>
                  <a:srgbClr val="002060"/>
                </a:solidFill>
              </a:rPr>
              <a:t>Contribute to policy level discussion </a:t>
            </a:r>
            <a:r>
              <a:rPr lang="en-GB" sz="3200" dirty="0">
                <a:solidFill>
                  <a:srgbClr val="002060"/>
                </a:solidFill>
              </a:rPr>
              <a:t>around </a:t>
            </a:r>
            <a:r>
              <a:rPr lang="en-GB" sz="3200" dirty="0" smtClean="0">
                <a:solidFill>
                  <a:srgbClr val="002060"/>
                </a:solidFill>
              </a:rPr>
              <a:t>under-representation </a:t>
            </a:r>
            <a:r>
              <a:rPr lang="en-GB" sz="3200" dirty="0">
                <a:solidFill>
                  <a:srgbClr val="002060"/>
                </a:solidFill>
              </a:rPr>
              <a:t>of </a:t>
            </a:r>
            <a:r>
              <a:rPr lang="en-GB" sz="3200" dirty="0" smtClean="0">
                <a:solidFill>
                  <a:srgbClr val="002060"/>
                </a:solidFill>
              </a:rPr>
              <a:t>working </a:t>
            </a:r>
            <a:r>
              <a:rPr lang="en-GB" sz="3200" dirty="0">
                <a:solidFill>
                  <a:srgbClr val="002060"/>
                </a:solidFill>
              </a:rPr>
              <a:t>class students in </a:t>
            </a:r>
            <a:r>
              <a:rPr lang="en-GB" sz="3200" dirty="0" smtClean="0">
                <a:solidFill>
                  <a:srgbClr val="002060"/>
                </a:solidFill>
              </a:rPr>
              <a:t>HE. </a:t>
            </a:r>
          </a:p>
        </p:txBody>
      </p:sp>
      <p:graphicFrame>
        <p:nvGraphicFramePr>
          <p:cNvPr id="4" name="Diagram 3"/>
          <p:cNvGraphicFramePr/>
          <p:nvPr>
            <p:extLst>
              <p:ext uri="{D42A27DB-BD31-4B8C-83A1-F6EECF244321}">
                <p14:modId xmlns:p14="http://schemas.microsoft.com/office/powerpoint/2010/main" val="4162524883"/>
              </p:ext>
            </p:extLst>
          </p:nvPr>
        </p:nvGraphicFramePr>
        <p:xfrm>
          <a:off x="508000" y="4267200"/>
          <a:ext cx="11236960" cy="259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609975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84480" y="568960"/>
            <a:ext cx="11480800" cy="6136640"/>
          </a:xfrm>
        </p:spPr>
        <p:txBody>
          <a:bodyPr>
            <a:normAutofit lnSpcReduction="10000"/>
          </a:bodyPr>
          <a:lstStyle/>
          <a:p>
            <a:pPr marL="0" indent="0" algn="ctr">
              <a:buNone/>
            </a:pPr>
            <a:r>
              <a:rPr lang="en-US" sz="3000" i="1" dirty="0" smtClean="0">
                <a:solidFill>
                  <a:srgbClr val="FF0000"/>
                </a:solidFill>
              </a:rPr>
              <a:t>“T</a:t>
            </a:r>
            <a:r>
              <a:rPr lang="en-US" sz="3000" i="1" dirty="0" smtClean="0">
                <a:solidFill>
                  <a:schemeClr val="tx2"/>
                </a:solidFill>
              </a:rPr>
              <a:t>here </a:t>
            </a:r>
            <a:r>
              <a:rPr lang="en-US" sz="3000" i="1" dirty="0">
                <a:solidFill>
                  <a:schemeClr val="tx2"/>
                </a:solidFill>
              </a:rPr>
              <a:t>is a definite advantage to those whose parents have been to university and even more if they went to Oxford or Cambridge in terms of preparation for those young people.  So you know that they’re doing the right reading and they’re having the discussions that are going to help them at interview and those kind </a:t>
            </a:r>
            <a:r>
              <a:rPr lang="en-US" sz="3000" i="1" dirty="0" smtClean="0">
                <a:solidFill>
                  <a:schemeClr val="tx2"/>
                </a:solidFill>
              </a:rPr>
              <a:t>of… </a:t>
            </a:r>
            <a:r>
              <a:rPr lang="en-US" sz="3000" i="1" dirty="0">
                <a:solidFill>
                  <a:schemeClr val="tx2"/>
                </a:solidFill>
              </a:rPr>
              <a:t>the wider skills to feel confident I suppose going into the university environment</a:t>
            </a:r>
            <a:r>
              <a:rPr lang="en-US" sz="3000" i="1" dirty="0" smtClean="0">
                <a:solidFill>
                  <a:schemeClr val="tx2"/>
                </a:solidFill>
              </a:rPr>
              <a:t>.</a:t>
            </a:r>
            <a:r>
              <a:rPr lang="en-US" sz="3000" dirty="0" smtClean="0">
                <a:solidFill>
                  <a:schemeClr val="tx2"/>
                </a:solidFill>
              </a:rPr>
              <a:t>” </a:t>
            </a:r>
            <a:r>
              <a:rPr lang="en-US" sz="3000" dirty="0">
                <a:solidFill>
                  <a:schemeClr val="tx2"/>
                </a:solidFill>
              </a:rPr>
              <a:t>(Rural, 3</a:t>
            </a:r>
            <a:r>
              <a:rPr lang="en-US" sz="3000" dirty="0" smtClean="0">
                <a:solidFill>
                  <a:schemeClr val="tx2"/>
                </a:solidFill>
              </a:rPr>
              <a:t>)</a:t>
            </a:r>
          </a:p>
          <a:p>
            <a:pPr marL="0" indent="0" algn="ctr">
              <a:buNone/>
            </a:pPr>
            <a:endParaRPr lang="en-US" sz="3000" dirty="0" smtClean="0">
              <a:solidFill>
                <a:srgbClr val="669900"/>
              </a:solidFill>
            </a:endParaRPr>
          </a:p>
          <a:p>
            <a:pPr marL="0" indent="0" algn="ctr">
              <a:buNone/>
            </a:pPr>
            <a:r>
              <a:rPr lang="en-GB" sz="3000" i="1" dirty="0" smtClean="0">
                <a:solidFill>
                  <a:srgbClr val="669900"/>
                </a:solidFill>
              </a:rPr>
              <a:t>“I </a:t>
            </a:r>
            <a:r>
              <a:rPr lang="en-GB" sz="3000" i="1" dirty="0">
                <a:solidFill>
                  <a:srgbClr val="669900"/>
                </a:solidFill>
              </a:rPr>
              <a:t>didn’t go until 23, because I didn’t think University was for me.  I went into the world of work and although I had a good set of GCSEs and a good set of A Levels and could have gone to </a:t>
            </a:r>
            <a:r>
              <a:rPr lang="en-GB" sz="3000" i="1" dirty="0" err="1">
                <a:solidFill>
                  <a:srgbClr val="669900"/>
                </a:solidFill>
              </a:rPr>
              <a:t>Uni</a:t>
            </a:r>
            <a:r>
              <a:rPr lang="en-GB" sz="3000" i="1" dirty="0">
                <a:solidFill>
                  <a:srgbClr val="669900"/>
                </a:solidFill>
              </a:rPr>
              <a:t>, I got into </a:t>
            </a:r>
            <a:r>
              <a:rPr lang="en-GB" sz="3000" i="1" dirty="0" err="1">
                <a:solidFill>
                  <a:srgbClr val="669900"/>
                </a:solidFill>
              </a:rPr>
              <a:t>Uni</a:t>
            </a:r>
            <a:r>
              <a:rPr lang="en-GB" sz="3000" i="1" dirty="0">
                <a:solidFill>
                  <a:srgbClr val="669900"/>
                </a:solidFill>
              </a:rPr>
              <a:t> when I was 18, and then I decided I couldn’t go, I was too nervous, anxious, didn’t fancy moving away from home</a:t>
            </a:r>
            <a:r>
              <a:rPr lang="en-GB" sz="3000" dirty="0" smtClean="0">
                <a:solidFill>
                  <a:srgbClr val="669900"/>
                </a:solidFill>
              </a:rPr>
              <a:t>.” </a:t>
            </a:r>
            <a:r>
              <a:rPr lang="en-GB" sz="3000" dirty="0">
                <a:solidFill>
                  <a:srgbClr val="669900"/>
                </a:solidFill>
              </a:rPr>
              <a:t>(Urban, 4</a:t>
            </a:r>
            <a:r>
              <a:rPr lang="en-GB" sz="3000" dirty="0" smtClean="0"/>
              <a:t>)</a:t>
            </a:r>
            <a:r>
              <a:rPr lang="en-US" sz="3000" dirty="0"/>
              <a:t> </a:t>
            </a:r>
            <a:endParaRPr lang="en-US" sz="3000" dirty="0" smtClean="0"/>
          </a:p>
          <a:p>
            <a:pPr marL="0" indent="0" algn="ctr">
              <a:buNone/>
            </a:pPr>
            <a:endParaRPr lang="en-GB" sz="3200" dirty="0"/>
          </a:p>
          <a:p>
            <a:endParaRPr lang="en-GB" dirty="0"/>
          </a:p>
          <a:p>
            <a:endParaRPr lang="en-GB" dirty="0"/>
          </a:p>
        </p:txBody>
      </p:sp>
    </p:spTree>
    <p:extLst>
      <p:ext uri="{BB962C8B-B14F-4D97-AF65-F5344CB8AC3E}">
        <p14:creationId xmlns:p14="http://schemas.microsoft.com/office/powerpoint/2010/main" val="35785364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711200" y="1106905"/>
            <a:ext cx="10261600" cy="5019258"/>
          </a:xfrm>
        </p:spPr>
        <p:txBody>
          <a:bodyPr>
            <a:normAutofit fontScale="85000" lnSpcReduction="10000"/>
          </a:bodyPr>
          <a:lstStyle/>
          <a:p>
            <a:pPr marL="0" indent="0" algn="ctr">
              <a:buNone/>
            </a:pPr>
            <a:r>
              <a:rPr lang="en-US" sz="3500" dirty="0" smtClean="0">
                <a:solidFill>
                  <a:srgbClr val="002060"/>
                </a:solidFill>
              </a:rPr>
              <a:t>“We </a:t>
            </a:r>
            <a:r>
              <a:rPr lang="en-US" sz="3500" dirty="0">
                <a:solidFill>
                  <a:srgbClr val="002060"/>
                </a:solidFill>
              </a:rPr>
              <a:t>suffer with students doing way more than ten to fifteen hours of work a week - way more -  and I understand when you speak to the children they need to pay towards rent or bills at </a:t>
            </a:r>
            <a:r>
              <a:rPr lang="en-US" sz="3500" dirty="0" smtClean="0">
                <a:solidFill>
                  <a:srgbClr val="002060"/>
                </a:solidFill>
              </a:rPr>
              <a:t>home.” </a:t>
            </a:r>
            <a:r>
              <a:rPr lang="en-US" sz="3500" dirty="0">
                <a:solidFill>
                  <a:srgbClr val="002060"/>
                </a:solidFill>
              </a:rPr>
              <a:t>(Coastal 3</a:t>
            </a:r>
            <a:r>
              <a:rPr lang="en-US" sz="3500" dirty="0" smtClean="0">
                <a:solidFill>
                  <a:srgbClr val="002060"/>
                </a:solidFill>
              </a:rPr>
              <a:t>)</a:t>
            </a:r>
          </a:p>
          <a:p>
            <a:pPr marL="0" indent="0" algn="ctr">
              <a:buNone/>
            </a:pPr>
            <a:endParaRPr lang="en-US" sz="3500" dirty="0" smtClean="0">
              <a:solidFill>
                <a:srgbClr val="002060"/>
              </a:solidFill>
            </a:endParaRPr>
          </a:p>
          <a:p>
            <a:pPr marL="0" indent="0" algn="ctr">
              <a:buNone/>
            </a:pPr>
            <a:endParaRPr lang="en-US" sz="3500" dirty="0" smtClean="0">
              <a:solidFill>
                <a:srgbClr val="002060"/>
              </a:solidFill>
            </a:endParaRPr>
          </a:p>
          <a:p>
            <a:pPr marL="0" indent="0" algn="ctr">
              <a:buNone/>
            </a:pPr>
            <a:r>
              <a:rPr lang="en-US" sz="3500" i="1" dirty="0" smtClean="0">
                <a:solidFill>
                  <a:schemeClr val="tx2"/>
                </a:solidFill>
              </a:rPr>
              <a:t>“We </a:t>
            </a:r>
            <a:r>
              <a:rPr lang="en-US" sz="3500" i="1" dirty="0">
                <a:solidFill>
                  <a:schemeClr val="tx2"/>
                </a:solidFill>
              </a:rPr>
              <a:t>do have as I say a number of children where they feel responsible for other family members and to move away and do something might be quite difficult.” </a:t>
            </a:r>
            <a:r>
              <a:rPr lang="en-US" sz="3500" dirty="0">
                <a:solidFill>
                  <a:schemeClr val="tx2"/>
                </a:solidFill>
              </a:rPr>
              <a:t>(</a:t>
            </a:r>
            <a:r>
              <a:rPr lang="en-US" sz="3500" dirty="0" smtClean="0">
                <a:solidFill>
                  <a:schemeClr val="tx2"/>
                </a:solidFill>
              </a:rPr>
              <a:t>Coastal 2)</a:t>
            </a:r>
          </a:p>
          <a:p>
            <a:pPr marL="0" indent="0" algn="ctr">
              <a:buNone/>
            </a:pPr>
            <a:endParaRPr lang="en-US" sz="3000" dirty="0">
              <a:solidFill>
                <a:schemeClr val="tx2"/>
              </a:solidFill>
            </a:endParaRPr>
          </a:p>
          <a:p>
            <a:pPr marL="0" indent="0" algn="ctr">
              <a:buNone/>
            </a:pPr>
            <a:r>
              <a:rPr lang="en-US" sz="3000" dirty="0" smtClean="0">
                <a:solidFill>
                  <a:srgbClr val="669900"/>
                </a:solidFill>
              </a:rPr>
              <a:t>“</a:t>
            </a:r>
            <a:endParaRPr lang="en-US" dirty="0" smtClean="0"/>
          </a:p>
          <a:p>
            <a:endParaRPr lang="en-GB" dirty="0"/>
          </a:p>
          <a:p>
            <a:endParaRPr lang="en-GB" dirty="0"/>
          </a:p>
        </p:txBody>
      </p:sp>
    </p:spTree>
    <p:extLst>
      <p:ext uri="{BB962C8B-B14F-4D97-AF65-F5344CB8AC3E}">
        <p14:creationId xmlns:p14="http://schemas.microsoft.com/office/powerpoint/2010/main" val="14782164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3838"/>
            <a:ext cx="10972800" cy="750887"/>
          </a:xfrm>
        </p:spPr>
        <p:txBody>
          <a:bodyPr>
            <a:normAutofit fontScale="90000"/>
          </a:bodyPr>
          <a:lstStyle/>
          <a:p>
            <a:r>
              <a:rPr lang="en-US" sz="4000" dirty="0" smtClean="0"/>
              <a:t/>
            </a:r>
            <a:br>
              <a:rPr lang="en-US" sz="4000" dirty="0" smtClean="0"/>
            </a:br>
            <a:endParaRPr lang="en-US" sz="4000" dirty="0"/>
          </a:p>
        </p:txBody>
      </p:sp>
      <p:sp>
        <p:nvSpPr>
          <p:cNvPr id="3" name="Content Placeholder 2"/>
          <p:cNvSpPr>
            <a:spLocks noGrp="1"/>
          </p:cNvSpPr>
          <p:nvPr>
            <p:ph idx="4294967295"/>
          </p:nvPr>
        </p:nvSpPr>
        <p:spPr>
          <a:xfrm>
            <a:off x="161925" y="223838"/>
            <a:ext cx="12030075" cy="6770520"/>
          </a:xfrm>
        </p:spPr>
        <p:txBody>
          <a:bodyPr>
            <a:normAutofit fontScale="92500" lnSpcReduction="20000"/>
          </a:bodyPr>
          <a:lstStyle/>
          <a:p>
            <a:pPr marL="0" indent="0" algn="ctr">
              <a:buNone/>
            </a:pPr>
            <a:r>
              <a:rPr lang="en-US" sz="3000" i="1" dirty="0" smtClean="0">
                <a:solidFill>
                  <a:srgbClr val="002060"/>
                </a:solidFill>
              </a:rPr>
              <a:t>“They’d </a:t>
            </a:r>
            <a:r>
              <a:rPr lang="en-US" sz="3000" i="1" dirty="0">
                <a:solidFill>
                  <a:srgbClr val="002060"/>
                </a:solidFill>
              </a:rPr>
              <a:t>gone for their sort of taster day and they felt that, </a:t>
            </a:r>
            <a:r>
              <a:rPr lang="en-US" sz="3000" i="1" dirty="0" smtClean="0">
                <a:solidFill>
                  <a:srgbClr val="002060"/>
                </a:solidFill>
              </a:rPr>
              <a:t>‘</a:t>
            </a:r>
            <a:r>
              <a:rPr lang="en-US" sz="3000" dirty="0" smtClean="0">
                <a:solidFill>
                  <a:srgbClr val="002060"/>
                </a:solidFill>
              </a:rPr>
              <a:t>I </a:t>
            </a:r>
            <a:r>
              <a:rPr lang="en-US" sz="3000" dirty="0">
                <a:solidFill>
                  <a:srgbClr val="002060"/>
                </a:solidFill>
              </a:rPr>
              <a:t>don’t fit in in this culture, the other students are not from my background, not from my </a:t>
            </a:r>
            <a:r>
              <a:rPr lang="en-US" sz="3000" dirty="0" smtClean="0">
                <a:solidFill>
                  <a:srgbClr val="002060"/>
                </a:solidFill>
              </a:rPr>
              <a:t>experience and </a:t>
            </a:r>
            <a:r>
              <a:rPr lang="en-US" sz="3000" dirty="0">
                <a:solidFill>
                  <a:srgbClr val="002060"/>
                </a:solidFill>
              </a:rPr>
              <a:t>I just feel out of my </a:t>
            </a:r>
            <a:r>
              <a:rPr lang="en-US" sz="3000" dirty="0" smtClean="0">
                <a:solidFill>
                  <a:srgbClr val="002060"/>
                </a:solidFill>
              </a:rPr>
              <a:t>depth.’” (Teacher, Urban School)</a:t>
            </a:r>
            <a:r>
              <a:rPr lang="en-US" sz="3000" dirty="0">
                <a:solidFill>
                  <a:srgbClr val="002060"/>
                </a:solidFill>
              </a:rPr>
              <a:t>.</a:t>
            </a:r>
            <a:r>
              <a:rPr lang="en-US" sz="3000" b="1" dirty="0">
                <a:solidFill>
                  <a:srgbClr val="002060"/>
                </a:solidFill>
              </a:rPr>
              <a:t> </a:t>
            </a:r>
            <a:endParaRPr lang="en-US" sz="3000" b="1" dirty="0" smtClean="0">
              <a:solidFill>
                <a:srgbClr val="002060"/>
              </a:solidFill>
            </a:endParaRPr>
          </a:p>
          <a:p>
            <a:pPr marL="0" indent="0" algn="ctr">
              <a:buNone/>
            </a:pPr>
            <a:endParaRPr lang="en-US" sz="3000" b="1" i="1" dirty="0">
              <a:solidFill>
                <a:srgbClr val="002060"/>
              </a:solidFill>
            </a:endParaRPr>
          </a:p>
          <a:p>
            <a:pPr marL="0" indent="0" algn="ctr">
              <a:buNone/>
            </a:pPr>
            <a:r>
              <a:rPr lang="en-US" sz="3000" i="1" dirty="0" smtClean="0">
                <a:solidFill>
                  <a:schemeClr val="tx2"/>
                </a:solidFill>
              </a:rPr>
              <a:t>“There’s </a:t>
            </a:r>
            <a:r>
              <a:rPr lang="en-US" sz="3000" i="1" dirty="0">
                <a:solidFill>
                  <a:schemeClr val="tx2"/>
                </a:solidFill>
              </a:rPr>
              <a:t>a boy [X] who works at [name of supermarket] who went off to University and is back working at [name of supermarket].  He was working at [name of supermarket] before he went and then came back and I think he’d done the first year, and he just said it wasn’t for him</a:t>
            </a:r>
            <a:r>
              <a:rPr lang="en-US" sz="3000" i="1" dirty="0" smtClean="0">
                <a:solidFill>
                  <a:schemeClr val="tx2"/>
                </a:solidFill>
              </a:rPr>
              <a:t>.’” </a:t>
            </a:r>
          </a:p>
          <a:p>
            <a:pPr marL="0" indent="0" algn="ctr">
              <a:buNone/>
            </a:pPr>
            <a:r>
              <a:rPr lang="en-US" sz="3000" dirty="0" smtClean="0">
                <a:solidFill>
                  <a:schemeClr val="tx2"/>
                </a:solidFill>
              </a:rPr>
              <a:t>(</a:t>
            </a:r>
            <a:r>
              <a:rPr lang="en-US" sz="3000" dirty="0">
                <a:solidFill>
                  <a:schemeClr val="tx2"/>
                </a:solidFill>
              </a:rPr>
              <a:t>Teacher, Urban School</a:t>
            </a:r>
            <a:r>
              <a:rPr lang="en-US" sz="3000" dirty="0" smtClean="0">
                <a:solidFill>
                  <a:schemeClr val="tx2"/>
                </a:solidFill>
              </a:rPr>
              <a:t>)</a:t>
            </a:r>
          </a:p>
          <a:p>
            <a:pPr marL="0" indent="0" algn="ctr">
              <a:buNone/>
            </a:pPr>
            <a:endParaRPr lang="en-US" sz="3000" b="1" dirty="0" smtClean="0">
              <a:solidFill>
                <a:srgbClr val="002060"/>
              </a:solidFill>
            </a:endParaRPr>
          </a:p>
          <a:p>
            <a:pPr marL="0" indent="0" algn="ctr">
              <a:buNone/>
            </a:pPr>
            <a:r>
              <a:rPr lang="en-US" sz="3000" b="1" i="1" dirty="0" smtClean="0">
                <a:solidFill>
                  <a:srgbClr val="669900"/>
                </a:solidFill>
              </a:rPr>
              <a:t>“</a:t>
            </a:r>
            <a:r>
              <a:rPr lang="en-US" sz="3000" i="1" dirty="0" smtClean="0">
                <a:solidFill>
                  <a:srgbClr val="669900"/>
                </a:solidFill>
              </a:rPr>
              <a:t>One </a:t>
            </a:r>
            <a:r>
              <a:rPr lang="en-US" sz="3000" i="1" dirty="0">
                <a:solidFill>
                  <a:srgbClr val="669900"/>
                </a:solidFill>
              </a:rPr>
              <a:t>Pupil Premium boy who was at Oxbridge said that he was getting quite a lot of, “Oh, haven’t you done well”, by his sort of peers… because he’d come from a comprehensive and it was all very, you know, “Oh, you’re very lucky to be here”, and this feeling of that it was luck rather than his ability or talent that had got him there… and he said that used to wind him up a lot, he used to challenge that…And he’d say, </a:t>
            </a:r>
            <a:r>
              <a:rPr lang="en-US" sz="3000" dirty="0" smtClean="0">
                <a:solidFill>
                  <a:srgbClr val="669900"/>
                </a:solidFill>
              </a:rPr>
              <a:t>‘I </a:t>
            </a:r>
            <a:r>
              <a:rPr lang="en-US" sz="3000" dirty="0">
                <a:solidFill>
                  <a:srgbClr val="669900"/>
                </a:solidFill>
              </a:rPr>
              <a:t>obviously stood </a:t>
            </a:r>
            <a:r>
              <a:rPr lang="en-US" sz="3000" dirty="0" smtClean="0">
                <a:solidFill>
                  <a:srgbClr val="669900"/>
                </a:solidFill>
              </a:rPr>
              <a:t>out.’”</a:t>
            </a:r>
            <a:r>
              <a:rPr lang="en-US" sz="3000" i="1" dirty="0" smtClean="0">
                <a:solidFill>
                  <a:srgbClr val="669900"/>
                </a:solidFill>
              </a:rPr>
              <a:t> </a:t>
            </a:r>
            <a:r>
              <a:rPr lang="en-US" sz="3000" dirty="0" smtClean="0">
                <a:solidFill>
                  <a:srgbClr val="669900"/>
                </a:solidFill>
              </a:rPr>
              <a:t>(Teacher, Urban School)</a:t>
            </a:r>
          </a:p>
          <a:p>
            <a:endParaRPr lang="en-US" dirty="0" smtClean="0">
              <a:solidFill>
                <a:srgbClr val="002060"/>
              </a:solidFill>
            </a:endParaRPr>
          </a:p>
          <a:p>
            <a:endParaRPr lang="en-GB" dirty="0"/>
          </a:p>
          <a:p>
            <a:endParaRPr lang="en-GB" dirty="0"/>
          </a:p>
          <a:p>
            <a:endParaRPr lang="en-US" dirty="0"/>
          </a:p>
        </p:txBody>
      </p:sp>
    </p:spTree>
    <p:extLst>
      <p:ext uri="{BB962C8B-B14F-4D97-AF65-F5344CB8AC3E}">
        <p14:creationId xmlns:p14="http://schemas.microsoft.com/office/powerpoint/2010/main" val="9728543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75360"/>
          </a:xfrm>
        </p:spPr>
        <p:txBody>
          <a:bodyPr/>
          <a:lstStyle/>
          <a:p>
            <a:r>
              <a:rPr lang="en-GB" sz="4000" dirty="0" smtClean="0"/>
              <a:t>The two studies raise awareness of… </a:t>
            </a:r>
            <a:endParaRPr lang="en-GB" sz="4000" dirty="0"/>
          </a:p>
        </p:txBody>
      </p:sp>
      <p:sp>
        <p:nvSpPr>
          <p:cNvPr id="3" name="Content Placeholder 2"/>
          <p:cNvSpPr>
            <a:spLocks noGrp="1"/>
          </p:cNvSpPr>
          <p:nvPr>
            <p:ph idx="1"/>
          </p:nvPr>
        </p:nvSpPr>
        <p:spPr>
          <a:xfrm>
            <a:off x="345440" y="1117600"/>
            <a:ext cx="11521440" cy="5740400"/>
          </a:xfrm>
        </p:spPr>
        <p:txBody>
          <a:bodyPr>
            <a:normAutofit fontScale="92500" lnSpcReduction="20000"/>
          </a:bodyPr>
          <a:lstStyle/>
          <a:p>
            <a:r>
              <a:rPr lang="en-GB" sz="3200" dirty="0" smtClean="0">
                <a:solidFill>
                  <a:srgbClr val="002060"/>
                </a:solidFill>
              </a:rPr>
              <a:t>Need for broader understandings </a:t>
            </a:r>
            <a:r>
              <a:rPr lang="en-GB" sz="3200" dirty="0">
                <a:solidFill>
                  <a:srgbClr val="002060"/>
                </a:solidFill>
              </a:rPr>
              <a:t>of student </a:t>
            </a:r>
            <a:r>
              <a:rPr lang="en-GB" sz="3200" dirty="0" smtClean="0">
                <a:solidFill>
                  <a:srgbClr val="002060"/>
                </a:solidFill>
              </a:rPr>
              <a:t>diversity</a:t>
            </a:r>
          </a:p>
          <a:p>
            <a:r>
              <a:rPr lang="en-GB" sz="3200" dirty="0" smtClean="0">
                <a:solidFill>
                  <a:srgbClr val="002060"/>
                </a:solidFill>
              </a:rPr>
              <a:t>Some students having longer and more difficult journeys to university</a:t>
            </a:r>
          </a:p>
          <a:p>
            <a:r>
              <a:rPr lang="en-GB" sz="3200" dirty="0">
                <a:solidFill>
                  <a:srgbClr val="002060"/>
                </a:solidFill>
              </a:rPr>
              <a:t>Normative assumptions </a:t>
            </a:r>
            <a:r>
              <a:rPr lang="en-GB" sz="3200" dirty="0" err="1">
                <a:solidFill>
                  <a:srgbClr val="002060"/>
                </a:solidFill>
              </a:rPr>
              <a:t>eg</a:t>
            </a:r>
            <a:r>
              <a:rPr lang="en-GB" sz="3200" dirty="0">
                <a:solidFill>
                  <a:srgbClr val="002060"/>
                </a:solidFill>
              </a:rPr>
              <a:t>: around living at home </a:t>
            </a:r>
            <a:endParaRPr lang="en-GB" sz="3200" dirty="0" smtClean="0">
              <a:solidFill>
                <a:srgbClr val="002060"/>
              </a:solidFill>
            </a:endParaRPr>
          </a:p>
          <a:p>
            <a:r>
              <a:rPr lang="en-GB" sz="3200" dirty="0" smtClean="0">
                <a:solidFill>
                  <a:srgbClr val="002060"/>
                </a:solidFill>
              </a:rPr>
              <a:t>Pre-entry experiences being valuable but not available to all -  including some who have the ‘correct’ profile for support  </a:t>
            </a:r>
          </a:p>
          <a:p>
            <a:r>
              <a:rPr lang="en-GB" sz="3200" dirty="0" smtClean="0">
                <a:solidFill>
                  <a:srgbClr val="002060"/>
                </a:solidFill>
              </a:rPr>
              <a:t>A lack of ready access to the right kinds of age-appropriate information needed to make well informed decisions </a:t>
            </a:r>
          </a:p>
          <a:p>
            <a:r>
              <a:rPr lang="en-GB" sz="3200" dirty="0" smtClean="0">
                <a:solidFill>
                  <a:srgbClr val="002060"/>
                </a:solidFill>
              </a:rPr>
              <a:t>The need for more joined up and long term approaches to support  - social and academic -  to bridge transition, encourage integration and facilitate retention </a:t>
            </a:r>
          </a:p>
          <a:p>
            <a:r>
              <a:rPr lang="en-GB" sz="3200" dirty="0" smtClean="0">
                <a:solidFill>
                  <a:srgbClr val="002060"/>
                </a:solidFill>
              </a:rPr>
              <a:t>A wider questioning of  the assumed benefits of a university experience</a:t>
            </a:r>
          </a:p>
        </p:txBody>
      </p:sp>
    </p:spTree>
    <p:extLst>
      <p:ext uri="{BB962C8B-B14F-4D97-AF65-F5344CB8AC3E}">
        <p14:creationId xmlns:p14="http://schemas.microsoft.com/office/powerpoint/2010/main" val="2592208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601"/>
            <a:ext cx="10363200" cy="2905759"/>
          </a:xfrm>
        </p:spPr>
        <p:txBody>
          <a:bodyPr>
            <a:normAutofit/>
          </a:bodyPr>
          <a:lstStyle/>
          <a:p>
            <a:pPr algn="ctr"/>
            <a:r>
              <a:rPr lang="en-GB" sz="4000" dirty="0" smtClean="0"/>
              <a:t>Examples of explicit teaching to support integration and success </a:t>
            </a:r>
            <a:br>
              <a:rPr lang="en-GB" sz="4000" dirty="0" smtClean="0"/>
            </a:br>
            <a:r>
              <a:rPr lang="en-GB" sz="4000" dirty="0"/>
              <a:t/>
            </a:r>
            <a:br>
              <a:rPr lang="en-GB" sz="4000" dirty="0"/>
            </a:br>
            <a:endParaRPr lang="en-GB" sz="4000" dirty="0"/>
          </a:p>
        </p:txBody>
      </p:sp>
      <p:sp>
        <p:nvSpPr>
          <p:cNvPr id="3" name="Content Placeholder 2"/>
          <p:cNvSpPr>
            <a:spLocks noGrp="1"/>
          </p:cNvSpPr>
          <p:nvPr>
            <p:ph type="subTitle" idx="1"/>
          </p:nvPr>
        </p:nvSpPr>
        <p:spPr>
          <a:xfrm>
            <a:off x="995680" y="3048000"/>
            <a:ext cx="10424160" cy="3124200"/>
          </a:xfrm>
        </p:spPr>
        <p:txBody>
          <a:bodyPr>
            <a:normAutofit/>
          </a:bodyPr>
          <a:lstStyle/>
          <a:p>
            <a:r>
              <a:rPr lang="en-US" sz="3200" dirty="0">
                <a:solidFill>
                  <a:srgbClr val="002060"/>
                </a:solidFill>
              </a:rPr>
              <a:t>Paul Ashwin et al. (</a:t>
            </a:r>
            <a:r>
              <a:rPr lang="en-US" sz="3200" dirty="0" smtClean="0">
                <a:solidFill>
                  <a:srgbClr val="002060"/>
                </a:solidFill>
              </a:rPr>
              <a:t>2015) in </a:t>
            </a:r>
            <a:r>
              <a:rPr lang="en-US" sz="3200" i="1" dirty="0" smtClean="0">
                <a:solidFill>
                  <a:srgbClr val="002060"/>
                </a:solidFill>
              </a:rPr>
              <a:t>Reflective </a:t>
            </a:r>
            <a:r>
              <a:rPr lang="en-US" sz="3200" i="1" dirty="0">
                <a:solidFill>
                  <a:srgbClr val="002060"/>
                </a:solidFill>
              </a:rPr>
              <a:t>Teaching in higher </a:t>
            </a:r>
            <a:r>
              <a:rPr lang="en-US" sz="3200" i="1" dirty="0" smtClean="0">
                <a:solidFill>
                  <a:srgbClr val="002060"/>
                </a:solidFill>
              </a:rPr>
              <a:t>education </a:t>
            </a:r>
            <a:r>
              <a:rPr lang="en-US" sz="3200" dirty="0" smtClean="0">
                <a:solidFill>
                  <a:srgbClr val="002060"/>
                </a:solidFill>
              </a:rPr>
              <a:t>notes </a:t>
            </a:r>
            <a:r>
              <a:rPr lang="en-US" sz="3200" i="1" dirty="0" smtClean="0">
                <a:solidFill>
                  <a:srgbClr val="002060"/>
                </a:solidFill>
              </a:rPr>
              <a:t>the importance of skills teaching to validating, assessing and developing the competences of university students from diverse backgrounds.</a:t>
            </a:r>
          </a:p>
        </p:txBody>
      </p:sp>
    </p:spTree>
    <p:extLst>
      <p:ext uri="{BB962C8B-B14F-4D97-AF65-F5344CB8AC3E}">
        <p14:creationId xmlns:p14="http://schemas.microsoft.com/office/powerpoint/2010/main" val="31003138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300480"/>
          </a:xfrm>
        </p:spPr>
        <p:txBody>
          <a:bodyPr/>
          <a:lstStyle/>
          <a:p>
            <a:r>
              <a:rPr lang="en-GB" sz="4000" dirty="0"/>
              <a:t>Explicit teaching of </a:t>
            </a:r>
            <a:r>
              <a:rPr lang="en-GB" sz="4000" dirty="0" smtClean="0"/>
              <a:t>Academic Study Skills</a:t>
            </a:r>
            <a:endParaRPr lang="en-US" sz="4000" dirty="0"/>
          </a:p>
        </p:txBody>
      </p:sp>
      <p:sp>
        <p:nvSpPr>
          <p:cNvPr id="3" name="Content Placeholder 2"/>
          <p:cNvSpPr>
            <a:spLocks noGrp="1"/>
          </p:cNvSpPr>
          <p:nvPr>
            <p:ph idx="1"/>
          </p:nvPr>
        </p:nvSpPr>
        <p:spPr>
          <a:xfrm>
            <a:off x="690880" y="1356361"/>
            <a:ext cx="10972800" cy="5105399"/>
          </a:xfrm>
        </p:spPr>
        <p:txBody>
          <a:bodyPr>
            <a:normAutofit lnSpcReduction="10000"/>
          </a:bodyPr>
          <a:lstStyle/>
          <a:p>
            <a:pPr marL="0" indent="0">
              <a:buNone/>
            </a:pPr>
            <a:r>
              <a:rPr lang="en-US" i="1" dirty="0" smtClean="0"/>
              <a:t>‘</a:t>
            </a:r>
            <a:r>
              <a:rPr lang="en-US" sz="2800" i="1" dirty="0" smtClean="0">
                <a:solidFill>
                  <a:srgbClr val="002060"/>
                </a:solidFill>
              </a:rPr>
              <a:t>Having </a:t>
            </a:r>
            <a:r>
              <a:rPr lang="en-US" sz="2800" i="1" dirty="0">
                <a:solidFill>
                  <a:srgbClr val="002060"/>
                </a:solidFill>
              </a:rPr>
              <a:t>been out of education for several years I was nervous about the writing style expected of me at this level. I was therefore pleased and excited to have a module based around these skills</a:t>
            </a:r>
            <a:r>
              <a:rPr lang="en-US" sz="2800" i="1" dirty="0" smtClean="0">
                <a:solidFill>
                  <a:srgbClr val="002060"/>
                </a:solidFill>
              </a:rPr>
              <a:t>.’</a:t>
            </a:r>
          </a:p>
          <a:p>
            <a:endParaRPr lang="en-US" sz="2800" i="1" dirty="0">
              <a:solidFill>
                <a:srgbClr val="002060"/>
              </a:solidFill>
            </a:endParaRPr>
          </a:p>
          <a:p>
            <a:pPr marL="0" indent="0">
              <a:buNone/>
            </a:pPr>
            <a:r>
              <a:rPr lang="en-US" sz="2800" i="1" dirty="0" smtClean="0">
                <a:solidFill>
                  <a:srgbClr val="002060"/>
                </a:solidFill>
              </a:rPr>
              <a:t>‘Each </a:t>
            </a:r>
            <a:r>
              <a:rPr lang="en-US" sz="2800" i="1" dirty="0">
                <a:solidFill>
                  <a:srgbClr val="002060"/>
                </a:solidFill>
              </a:rPr>
              <a:t>week we would partake in an action learning group which was important to talk about the readings and discuss any issues that arose from them. At first I found talking to people about the readings each week tough as it seemed a very independent activity as we all interpreted things differently which made answering the questions in our groups somewhat difficult. However, as the weeks went past we learnt each other’s thought processes, and used our different strengths to work together and complete the tasks that where set</a:t>
            </a:r>
            <a:r>
              <a:rPr lang="en-US" sz="2800" i="1" dirty="0" smtClean="0">
                <a:solidFill>
                  <a:srgbClr val="002060"/>
                </a:solidFill>
              </a:rPr>
              <a:t>.’</a:t>
            </a:r>
            <a:endParaRPr lang="en-GB" sz="2800" i="1" dirty="0">
              <a:solidFill>
                <a:srgbClr val="002060"/>
              </a:solidFill>
            </a:endParaRPr>
          </a:p>
          <a:p>
            <a:endParaRPr lang="en-GB" dirty="0"/>
          </a:p>
          <a:p>
            <a:endParaRPr lang="en-US" dirty="0"/>
          </a:p>
        </p:txBody>
      </p:sp>
    </p:spTree>
    <p:extLst>
      <p:ext uri="{BB962C8B-B14F-4D97-AF65-F5344CB8AC3E}">
        <p14:creationId xmlns:p14="http://schemas.microsoft.com/office/powerpoint/2010/main" val="16381940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178560" y="751840"/>
            <a:ext cx="9794240" cy="5374323"/>
          </a:xfrm>
        </p:spPr>
        <p:txBody>
          <a:bodyPr/>
          <a:lstStyle/>
          <a:p>
            <a:pPr marL="0" indent="0">
              <a:buNone/>
            </a:pPr>
            <a:r>
              <a:rPr lang="en-US" i="1" dirty="0" smtClean="0"/>
              <a:t>‘</a:t>
            </a:r>
            <a:r>
              <a:rPr lang="en-US" sz="3200" i="1" dirty="0" smtClean="0">
                <a:solidFill>
                  <a:srgbClr val="002060"/>
                </a:solidFill>
              </a:rPr>
              <a:t>As </a:t>
            </a:r>
            <a:r>
              <a:rPr lang="en-US" sz="3200" i="1" dirty="0">
                <a:solidFill>
                  <a:srgbClr val="002060"/>
                </a:solidFill>
              </a:rPr>
              <a:t>much as I can work on my own which is very effective for me, sometimes I find it easier and better to work in groups which is why I like to go to the Action Group Learning. Even though most of </a:t>
            </a:r>
            <a:r>
              <a:rPr lang="en-US" sz="3200" i="1" dirty="0" smtClean="0">
                <a:solidFill>
                  <a:srgbClr val="002060"/>
                </a:solidFill>
              </a:rPr>
              <a:t>the time </a:t>
            </a:r>
            <a:r>
              <a:rPr lang="en-US" sz="3200" i="1" dirty="0">
                <a:solidFill>
                  <a:srgbClr val="002060"/>
                </a:solidFill>
              </a:rPr>
              <a:t>we didn’t work in our selected groups the class found people who we work best with and that helped further our understanding of the texts we needed to read and helped build friendships. I found that us being put into groups was useful at the start because you built friendships with the people in your group</a:t>
            </a:r>
            <a:r>
              <a:rPr lang="en-US" sz="3200" i="1" dirty="0" smtClean="0">
                <a:solidFill>
                  <a:srgbClr val="002060"/>
                </a:solidFill>
              </a:rPr>
              <a:t>.’</a:t>
            </a:r>
          </a:p>
          <a:p>
            <a:endParaRPr lang="en-US" dirty="0" smtClean="0"/>
          </a:p>
          <a:p>
            <a:endParaRPr lang="en-GB" dirty="0"/>
          </a:p>
          <a:p>
            <a:endParaRPr lang="en-US" dirty="0"/>
          </a:p>
        </p:txBody>
      </p:sp>
    </p:spTree>
    <p:extLst>
      <p:ext uri="{BB962C8B-B14F-4D97-AF65-F5344CB8AC3E}">
        <p14:creationId xmlns:p14="http://schemas.microsoft.com/office/powerpoint/2010/main" val="3380312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5183" y="386080"/>
            <a:ext cx="11116392" cy="6177624"/>
          </a:xfrm>
        </p:spPr>
        <p:txBody>
          <a:bodyPr>
            <a:normAutofit fontScale="92500" lnSpcReduction="20000"/>
          </a:bodyPr>
          <a:lstStyle/>
          <a:p>
            <a:pPr marL="0" indent="0">
              <a:buNone/>
            </a:pPr>
            <a:r>
              <a:rPr lang="en-US" sz="3200" i="1" dirty="0" smtClean="0">
                <a:solidFill>
                  <a:srgbClr val="002060"/>
                </a:solidFill>
              </a:rPr>
              <a:t>‘Not </a:t>
            </a:r>
            <a:r>
              <a:rPr lang="en-US" sz="3200" i="1" dirty="0">
                <a:solidFill>
                  <a:srgbClr val="002060"/>
                </a:solidFill>
              </a:rPr>
              <a:t>only has getting familiar with the module been difficult, but of course, so has the move to </a:t>
            </a:r>
            <a:r>
              <a:rPr lang="en-US" sz="3200" i="1" dirty="0" smtClean="0">
                <a:solidFill>
                  <a:srgbClr val="002060"/>
                </a:solidFill>
              </a:rPr>
              <a:t>university</a:t>
            </a:r>
            <a:r>
              <a:rPr lang="mr-IN" sz="3200" i="1" dirty="0" smtClean="0">
                <a:solidFill>
                  <a:srgbClr val="002060"/>
                </a:solidFill>
              </a:rPr>
              <a:t>…</a:t>
            </a:r>
            <a:r>
              <a:rPr lang="en-GB" sz="3200" i="1" dirty="0" smtClean="0">
                <a:solidFill>
                  <a:srgbClr val="002060"/>
                </a:solidFill>
              </a:rPr>
              <a:t> A</a:t>
            </a:r>
            <a:r>
              <a:rPr lang="en-US" sz="3200" i="1" dirty="0" err="1" smtClean="0">
                <a:solidFill>
                  <a:srgbClr val="002060"/>
                </a:solidFill>
              </a:rPr>
              <a:t>lthough</a:t>
            </a:r>
            <a:r>
              <a:rPr lang="en-US" sz="3200" i="1" dirty="0" smtClean="0">
                <a:solidFill>
                  <a:srgbClr val="002060"/>
                </a:solidFill>
              </a:rPr>
              <a:t> </a:t>
            </a:r>
            <a:r>
              <a:rPr lang="en-US" sz="3200" i="1" dirty="0">
                <a:solidFill>
                  <a:srgbClr val="002060"/>
                </a:solidFill>
              </a:rPr>
              <a:t>I was excited for the move, I didn’t </a:t>
            </a:r>
            <a:r>
              <a:rPr lang="en-US" sz="3200" i="1" dirty="0" err="1">
                <a:solidFill>
                  <a:srgbClr val="002060"/>
                </a:solidFill>
              </a:rPr>
              <a:t>realise</a:t>
            </a:r>
            <a:r>
              <a:rPr lang="en-US" sz="3200" i="1" dirty="0">
                <a:solidFill>
                  <a:srgbClr val="002060"/>
                </a:solidFill>
              </a:rPr>
              <a:t> how far away it was from my </a:t>
            </a:r>
            <a:r>
              <a:rPr lang="en-US" sz="3200" i="1" dirty="0" smtClean="0">
                <a:solidFill>
                  <a:srgbClr val="002060"/>
                </a:solidFill>
              </a:rPr>
              <a:t>home. </a:t>
            </a:r>
            <a:r>
              <a:rPr lang="en-US" sz="3200" i="1" dirty="0">
                <a:solidFill>
                  <a:srgbClr val="002060"/>
                </a:solidFill>
              </a:rPr>
              <a:t>Many of the people I met at university came from surrounding areas such as London and Kent which are quite near, however my home was not. I got very homesick at times as I missed my family, friends and my boyfriend who lived back </a:t>
            </a:r>
            <a:r>
              <a:rPr lang="en-US" sz="3200" i="1" dirty="0" smtClean="0">
                <a:solidFill>
                  <a:srgbClr val="002060"/>
                </a:solidFill>
              </a:rPr>
              <a:t>at[</a:t>
            </a:r>
            <a:r>
              <a:rPr lang="mr-IN" sz="3200" i="1" dirty="0" smtClean="0">
                <a:solidFill>
                  <a:srgbClr val="002060"/>
                </a:solidFill>
              </a:rPr>
              <a:t>…</a:t>
            </a:r>
            <a:r>
              <a:rPr lang="en-GB" sz="3200" i="1" dirty="0" smtClean="0">
                <a:solidFill>
                  <a:srgbClr val="002060"/>
                </a:solidFill>
              </a:rPr>
              <a:t>]</a:t>
            </a:r>
            <a:r>
              <a:rPr lang="en-US" sz="3200" i="1" dirty="0" smtClean="0">
                <a:solidFill>
                  <a:srgbClr val="002060"/>
                </a:solidFill>
              </a:rPr>
              <a:t>. </a:t>
            </a:r>
            <a:r>
              <a:rPr lang="en-US" sz="3200" i="1" dirty="0">
                <a:solidFill>
                  <a:srgbClr val="002060"/>
                </a:solidFill>
              </a:rPr>
              <a:t>However, the most difficult aspect of it all was the fact that I was living independently and had to do everything myself, from cooking, cleaning, laundry, paying rent etc. It was only then that I started to </a:t>
            </a:r>
            <a:r>
              <a:rPr lang="en-US" sz="3200" i="1" dirty="0" err="1">
                <a:solidFill>
                  <a:srgbClr val="002060"/>
                </a:solidFill>
              </a:rPr>
              <a:t>realise</a:t>
            </a:r>
            <a:r>
              <a:rPr lang="en-US" sz="3200" i="1" dirty="0">
                <a:solidFill>
                  <a:srgbClr val="002060"/>
                </a:solidFill>
              </a:rPr>
              <a:t> how much I took advantage of living at home. I was also very nervous, when moving to university, at meeting new people. However, I have met a lot of new people and made a lot of new friends who make my time at university enjoyable and somewhere I feel happy</a:t>
            </a:r>
            <a:r>
              <a:rPr lang="en-US" sz="3200" i="1" dirty="0" smtClean="0">
                <a:solidFill>
                  <a:srgbClr val="002060"/>
                </a:solidFill>
              </a:rPr>
              <a:t>.’ </a:t>
            </a:r>
            <a:endParaRPr lang="en-GB" sz="3200" i="1" dirty="0">
              <a:solidFill>
                <a:srgbClr val="002060"/>
              </a:solidFill>
            </a:endParaRPr>
          </a:p>
          <a:p>
            <a:endParaRPr lang="en-US" dirty="0"/>
          </a:p>
        </p:txBody>
      </p:sp>
    </p:spTree>
    <p:extLst>
      <p:ext uri="{BB962C8B-B14F-4D97-AF65-F5344CB8AC3E}">
        <p14:creationId xmlns:p14="http://schemas.microsoft.com/office/powerpoint/2010/main" val="42304689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920" y="182880"/>
            <a:ext cx="10972800" cy="934720"/>
          </a:xfrm>
        </p:spPr>
        <p:txBody>
          <a:bodyPr>
            <a:normAutofit fontScale="90000"/>
          </a:bodyPr>
          <a:lstStyle/>
          <a:p>
            <a:r>
              <a:rPr lang="en-GB" b="1" dirty="0" smtClean="0"/>
              <a:t/>
            </a:r>
            <a:br>
              <a:rPr lang="en-GB" b="1" dirty="0" smtClean="0"/>
            </a:br>
            <a:r>
              <a:rPr lang="en-GB" sz="4400" dirty="0" smtClean="0"/>
              <a:t>Explicit teaching of Group Skills	</a:t>
            </a:r>
            <a:endParaRPr lang="en-GB" sz="4400" dirty="0"/>
          </a:p>
        </p:txBody>
      </p:sp>
      <p:sp>
        <p:nvSpPr>
          <p:cNvPr id="3" name="Content Placeholder 2"/>
          <p:cNvSpPr>
            <a:spLocks noGrp="1"/>
          </p:cNvSpPr>
          <p:nvPr>
            <p:ph idx="1"/>
          </p:nvPr>
        </p:nvSpPr>
        <p:spPr>
          <a:xfrm>
            <a:off x="838200" y="1056640"/>
            <a:ext cx="10515600" cy="5525674"/>
          </a:xfrm>
        </p:spPr>
        <p:txBody>
          <a:bodyPr>
            <a:normAutofit fontScale="92500" lnSpcReduction="10000"/>
          </a:bodyPr>
          <a:lstStyle/>
          <a:p>
            <a:r>
              <a:rPr lang="en-GB" sz="3000" dirty="0" smtClean="0">
                <a:solidFill>
                  <a:srgbClr val="002060"/>
                </a:solidFill>
              </a:rPr>
              <a:t>Range of students arrive with own academic and social experiences and their own primary discourses (</a:t>
            </a:r>
            <a:r>
              <a:rPr lang="en-GB" sz="3000" dirty="0">
                <a:solidFill>
                  <a:srgbClr val="002060"/>
                </a:solidFill>
              </a:rPr>
              <a:t>Gee, 2012)</a:t>
            </a:r>
          </a:p>
          <a:p>
            <a:r>
              <a:rPr lang="en-GB" sz="3000" dirty="0" smtClean="0">
                <a:solidFill>
                  <a:srgbClr val="002060"/>
                </a:solidFill>
              </a:rPr>
              <a:t>Responsibility of university to explicitly teach secondary discourses</a:t>
            </a:r>
          </a:p>
          <a:p>
            <a:r>
              <a:rPr lang="en-GB" sz="3000" dirty="0" smtClean="0">
                <a:solidFill>
                  <a:srgbClr val="002060"/>
                </a:solidFill>
              </a:rPr>
              <a:t>Explicit teaching of potential group roles (Sutherland, 2013)</a:t>
            </a:r>
          </a:p>
          <a:p>
            <a:r>
              <a:rPr lang="en-GB" sz="3000" dirty="0" smtClean="0">
                <a:solidFill>
                  <a:srgbClr val="002060"/>
                </a:solidFill>
              </a:rPr>
              <a:t>Autonomy for each group in planning and co-ordinating their group</a:t>
            </a:r>
          </a:p>
          <a:p>
            <a:r>
              <a:rPr lang="en-GB" sz="3000" dirty="0" smtClean="0">
                <a:solidFill>
                  <a:srgbClr val="002060"/>
                </a:solidFill>
              </a:rPr>
              <a:t>Negotiated roles and discourses</a:t>
            </a:r>
          </a:p>
          <a:p>
            <a:r>
              <a:rPr lang="en-GB" sz="3000" dirty="0" smtClean="0">
                <a:solidFill>
                  <a:srgbClr val="002060"/>
                </a:solidFill>
              </a:rPr>
              <a:t>Assessed group presentations</a:t>
            </a:r>
            <a:endParaRPr lang="en-GB" sz="3000" dirty="0" smtClean="0"/>
          </a:p>
          <a:p>
            <a:pPr marL="0" indent="0">
              <a:buNone/>
            </a:pPr>
            <a:r>
              <a:rPr lang="en-GB" sz="3000" b="1" dirty="0" smtClean="0">
                <a:solidFill>
                  <a:schemeClr val="accent3"/>
                </a:solidFill>
              </a:rPr>
              <a:t>Learning Outcome:</a:t>
            </a:r>
            <a:r>
              <a:rPr lang="en-GB" sz="3000" dirty="0" smtClean="0">
                <a:solidFill>
                  <a:schemeClr val="accent3"/>
                </a:solidFill>
              </a:rPr>
              <a:t> </a:t>
            </a:r>
            <a:r>
              <a:rPr lang="en-GB" sz="3000" i="1" dirty="0" smtClean="0">
                <a:solidFill>
                  <a:srgbClr val="669900"/>
                </a:solidFill>
              </a:rPr>
              <a:t>Demonstrate </a:t>
            </a:r>
            <a:r>
              <a:rPr lang="en-GB" sz="3000" i="1" dirty="0">
                <a:solidFill>
                  <a:srgbClr val="669900"/>
                </a:solidFill>
              </a:rPr>
              <a:t>skills in </a:t>
            </a:r>
            <a:endParaRPr lang="en-GB" sz="3000" i="1" dirty="0" smtClean="0">
              <a:solidFill>
                <a:srgbClr val="669900"/>
              </a:solidFill>
            </a:endParaRPr>
          </a:p>
          <a:p>
            <a:pPr marL="0" indent="0">
              <a:buNone/>
            </a:pPr>
            <a:r>
              <a:rPr lang="en-GB" sz="3000" i="1" dirty="0" smtClean="0">
                <a:solidFill>
                  <a:srgbClr val="669900"/>
                </a:solidFill>
              </a:rPr>
              <a:t>collaboration and </a:t>
            </a:r>
            <a:r>
              <a:rPr lang="en-GB" sz="3000" i="1" dirty="0">
                <a:solidFill>
                  <a:srgbClr val="669900"/>
                </a:solidFill>
              </a:rPr>
              <a:t>the ability to reflect </a:t>
            </a:r>
            <a:r>
              <a:rPr lang="en-GB" sz="3000" i="1" dirty="0" smtClean="0">
                <a:solidFill>
                  <a:srgbClr val="669900"/>
                </a:solidFill>
              </a:rPr>
              <a:t>on </a:t>
            </a:r>
          </a:p>
          <a:p>
            <a:pPr marL="0" indent="0">
              <a:buNone/>
            </a:pPr>
            <a:r>
              <a:rPr lang="en-GB" sz="3000" i="1" dirty="0" smtClean="0">
                <a:solidFill>
                  <a:srgbClr val="669900"/>
                </a:solidFill>
              </a:rPr>
              <a:t>collaborative experiences        </a:t>
            </a:r>
            <a:r>
              <a:rPr lang="en-GB" sz="2600" i="1" dirty="0" smtClean="0">
                <a:solidFill>
                  <a:srgbClr val="669900"/>
                </a:solidFill>
              </a:rPr>
              <a:t>                                                                                                                                                        </a:t>
            </a:r>
            <a:endParaRPr lang="en-GB" sz="2600" i="1" dirty="0">
              <a:solidFill>
                <a:srgbClr val="669900"/>
              </a:solidFill>
            </a:endParaRP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2550" y="4105814"/>
            <a:ext cx="2381250" cy="2476500"/>
          </a:xfrm>
          <a:prstGeom prst="rect">
            <a:avLst/>
          </a:prstGeom>
        </p:spPr>
      </p:pic>
    </p:spTree>
    <p:extLst>
      <p:ext uri="{BB962C8B-B14F-4D97-AF65-F5344CB8AC3E}">
        <p14:creationId xmlns:p14="http://schemas.microsoft.com/office/powerpoint/2010/main" val="11918709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4160" y="0"/>
            <a:ext cx="10708640" cy="1600200"/>
          </a:xfrm>
        </p:spPr>
        <p:txBody>
          <a:bodyPr/>
          <a:lstStyle/>
          <a:p>
            <a:pPr algn="l"/>
            <a:r>
              <a:rPr lang="en-US" sz="4000" dirty="0"/>
              <a:t>Human scale </a:t>
            </a:r>
            <a:r>
              <a:rPr lang="en-US" sz="4000" dirty="0" smtClean="0"/>
              <a:t>education</a:t>
            </a:r>
            <a:endParaRPr lang="en-US" sz="4000" dirty="0"/>
          </a:p>
        </p:txBody>
      </p:sp>
      <p:pic>
        <p:nvPicPr>
          <p:cNvPr id="7" name="Content Placeholder 6" descr="Screen Shot 2017-03-30 at 10.58.16.png"/>
          <p:cNvPicPr>
            <a:picLocks noGrp="1" noChangeAspect="1"/>
          </p:cNvPicPr>
          <p:nvPr>
            <p:ph sz="quarter" idx="4294967295"/>
          </p:nvPr>
        </p:nvPicPr>
        <p:blipFill>
          <a:blip r:embed="rId3" cstate="print">
            <a:extLst>
              <a:ext uri="{28A0092B-C50C-407E-A947-70E740481C1C}">
                <a14:useLocalDpi xmlns:a14="http://schemas.microsoft.com/office/drawing/2010/main" val="0"/>
              </a:ext>
            </a:extLst>
          </a:blip>
          <a:stretch>
            <a:fillRect/>
          </a:stretch>
        </p:blipFill>
        <p:spPr>
          <a:xfrm>
            <a:off x="1097280" y="1971040"/>
            <a:ext cx="4595813" cy="4459923"/>
          </a:xfrm>
        </p:spPr>
      </p:pic>
      <p:sp>
        <p:nvSpPr>
          <p:cNvPr id="6" name="Content Placeholder 5"/>
          <p:cNvSpPr>
            <a:spLocks noGrp="1"/>
          </p:cNvSpPr>
          <p:nvPr>
            <p:ph sz="quarter" idx="4294967295"/>
          </p:nvPr>
        </p:nvSpPr>
        <p:spPr>
          <a:xfrm>
            <a:off x="6441440" y="264160"/>
            <a:ext cx="5486400" cy="6370003"/>
          </a:xfrm>
        </p:spPr>
        <p:txBody>
          <a:bodyPr>
            <a:noAutofit/>
          </a:bodyPr>
          <a:lstStyle/>
          <a:p>
            <a:r>
              <a:rPr lang="en-US" sz="2800" i="1" dirty="0" smtClean="0">
                <a:solidFill>
                  <a:srgbClr val="002060"/>
                </a:solidFill>
              </a:rPr>
              <a:t>Schools within schools </a:t>
            </a:r>
            <a:r>
              <a:rPr lang="mr-IN" sz="2800" dirty="0" smtClean="0">
                <a:solidFill>
                  <a:srgbClr val="002060"/>
                </a:solidFill>
              </a:rPr>
              <a:t>–</a:t>
            </a:r>
            <a:r>
              <a:rPr lang="en-US" sz="2800" dirty="0" smtClean="0">
                <a:solidFill>
                  <a:srgbClr val="002060"/>
                </a:solidFill>
              </a:rPr>
              <a:t> the creation of learning </a:t>
            </a:r>
            <a:r>
              <a:rPr lang="en-US" sz="2800" dirty="0">
                <a:solidFill>
                  <a:srgbClr val="002060"/>
                </a:solidFill>
              </a:rPr>
              <a:t>communities </a:t>
            </a:r>
            <a:r>
              <a:rPr lang="en-US" sz="2800" dirty="0" smtClean="0">
                <a:solidFill>
                  <a:srgbClr val="002060"/>
                </a:solidFill>
              </a:rPr>
              <a:t>that challenge pre-existing norms and structures, developed from a holistic and person-</a:t>
            </a:r>
            <a:r>
              <a:rPr lang="en-US" sz="2800" dirty="0" err="1" smtClean="0">
                <a:solidFill>
                  <a:srgbClr val="002060"/>
                </a:solidFill>
              </a:rPr>
              <a:t>centred</a:t>
            </a:r>
            <a:r>
              <a:rPr lang="en-US" sz="2800" dirty="0" smtClean="0">
                <a:solidFill>
                  <a:srgbClr val="002060"/>
                </a:solidFill>
              </a:rPr>
              <a:t> position</a:t>
            </a:r>
          </a:p>
          <a:p>
            <a:r>
              <a:rPr lang="en-US" sz="2800" dirty="0" smtClean="0">
                <a:solidFill>
                  <a:srgbClr val="002060"/>
                </a:solidFill>
              </a:rPr>
              <a:t>Identified </a:t>
            </a:r>
            <a:r>
              <a:rPr lang="en-US" sz="2800" dirty="0">
                <a:solidFill>
                  <a:srgbClr val="002060"/>
                </a:solidFill>
              </a:rPr>
              <a:t>b</a:t>
            </a:r>
            <a:r>
              <a:rPr lang="en-US" sz="2800" dirty="0" smtClean="0">
                <a:solidFill>
                  <a:srgbClr val="002060"/>
                </a:solidFill>
              </a:rPr>
              <a:t>enefits for both </a:t>
            </a:r>
            <a:r>
              <a:rPr lang="en-US" sz="2800" smtClean="0">
                <a:solidFill>
                  <a:srgbClr val="002060"/>
                </a:solidFill>
              </a:rPr>
              <a:t>staff and </a:t>
            </a:r>
            <a:r>
              <a:rPr lang="en-US" sz="2800" dirty="0" smtClean="0">
                <a:solidFill>
                  <a:srgbClr val="002060"/>
                </a:solidFill>
              </a:rPr>
              <a:t>students, including: improved transitions; reduced anonymity; improvements in  sense of belonging; stronger learning relationships; more reflexive and inclusive pedagogies.</a:t>
            </a:r>
            <a:endParaRPr lang="en-US" sz="2800" dirty="0">
              <a:solidFill>
                <a:srgbClr val="002060"/>
              </a:solidFill>
            </a:endParaRPr>
          </a:p>
        </p:txBody>
      </p:sp>
    </p:spTree>
    <p:extLst>
      <p:ext uri="{BB962C8B-B14F-4D97-AF65-F5344CB8AC3E}">
        <p14:creationId xmlns:p14="http://schemas.microsoft.com/office/powerpoint/2010/main" val="36159893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06400" y="508000"/>
            <a:ext cx="11135360" cy="6116320"/>
          </a:xfrm>
        </p:spPr>
        <p:txBody>
          <a:bodyPr>
            <a:normAutofit fontScale="92500"/>
          </a:bodyPr>
          <a:lstStyle/>
          <a:p>
            <a:pPr marL="0" indent="0" algn="ctr">
              <a:buNone/>
            </a:pPr>
            <a:r>
              <a:rPr lang="en-GB" sz="3200" i="1" dirty="0" smtClean="0">
                <a:solidFill>
                  <a:schemeClr val="tx2"/>
                </a:solidFill>
              </a:rPr>
              <a:t>“One </a:t>
            </a:r>
            <a:r>
              <a:rPr lang="en-GB" sz="3200" i="1" dirty="0">
                <a:solidFill>
                  <a:schemeClr val="tx2"/>
                </a:solidFill>
              </a:rPr>
              <a:t>cannot teach a student well if one does not know that student </a:t>
            </a:r>
            <a:r>
              <a:rPr lang="en-GB" sz="3200" i="1" dirty="0" smtClean="0">
                <a:solidFill>
                  <a:schemeClr val="tx2"/>
                </a:solidFill>
              </a:rPr>
              <a:t>well.” </a:t>
            </a:r>
            <a:r>
              <a:rPr lang="en-GB" sz="3200" dirty="0" smtClean="0">
                <a:solidFill>
                  <a:srgbClr val="002060"/>
                </a:solidFill>
              </a:rPr>
              <a:t>(Davies p.104)</a:t>
            </a:r>
          </a:p>
          <a:p>
            <a:pPr marL="0" indent="0" algn="ctr">
              <a:buNone/>
            </a:pPr>
            <a:r>
              <a:rPr lang="en-GB" sz="3200" i="1" dirty="0" smtClean="0">
                <a:solidFill>
                  <a:srgbClr val="002060"/>
                </a:solidFill>
              </a:rPr>
              <a:t>Designed: “To use time as appropriate to learning rather than as containers into which learning has to be levered.”</a:t>
            </a:r>
            <a:r>
              <a:rPr lang="en-GB" sz="3200" dirty="0" smtClean="0">
                <a:solidFill>
                  <a:srgbClr val="002060"/>
                </a:solidFill>
              </a:rPr>
              <a:t> (</a:t>
            </a:r>
            <a:r>
              <a:rPr lang="en-GB" sz="3200" dirty="0">
                <a:solidFill>
                  <a:srgbClr val="002060"/>
                </a:solidFill>
              </a:rPr>
              <a:t>Davies </a:t>
            </a:r>
            <a:r>
              <a:rPr lang="en-GB" sz="3200" dirty="0" smtClean="0">
                <a:solidFill>
                  <a:srgbClr val="002060"/>
                </a:solidFill>
              </a:rPr>
              <a:t>p. 109)</a:t>
            </a:r>
          </a:p>
          <a:p>
            <a:pPr marL="0" indent="0" algn="ctr">
              <a:buNone/>
            </a:pPr>
            <a:r>
              <a:rPr lang="en-GB" sz="3200" dirty="0" smtClean="0">
                <a:solidFill>
                  <a:srgbClr val="0070C0"/>
                </a:solidFill>
              </a:rPr>
              <a:t>Facilitated:</a:t>
            </a:r>
            <a:r>
              <a:rPr lang="en-GB" sz="3200" i="1" dirty="0" smtClean="0">
                <a:solidFill>
                  <a:srgbClr val="0070C0"/>
                </a:solidFill>
              </a:rPr>
              <a:t>  “The development of a series of learning communities through the encouragement of a limited and coherent number of teachers to work alongside a dedicated cohort of students.” </a:t>
            </a:r>
            <a:r>
              <a:rPr lang="en-GB" sz="3200" dirty="0" smtClean="0">
                <a:solidFill>
                  <a:srgbClr val="002060"/>
                </a:solidFill>
              </a:rPr>
              <a:t>(</a:t>
            </a:r>
            <a:r>
              <a:rPr lang="en-GB" sz="3200" dirty="0">
                <a:solidFill>
                  <a:srgbClr val="002060"/>
                </a:solidFill>
              </a:rPr>
              <a:t>Davies </a:t>
            </a:r>
            <a:r>
              <a:rPr lang="en-GB" sz="3200" dirty="0" smtClean="0">
                <a:solidFill>
                  <a:srgbClr val="002060"/>
                </a:solidFill>
              </a:rPr>
              <a:t>p. 109)</a:t>
            </a:r>
            <a:endParaRPr lang="en-GB" sz="3200" dirty="0">
              <a:solidFill>
                <a:srgbClr val="002060"/>
              </a:solidFill>
            </a:endParaRPr>
          </a:p>
          <a:p>
            <a:pPr marL="0" indent="0" algn="ctr">
              <a:buNone/>
            </a:pPr>
            <a:r>
              <a:rPr lang="en-GB" sz="3200" i="1" dirty="0" smtClean="0">
                <a:solidFill>
                  <a:srgbClr val="669900"/>
                </a:solidFill>
              </a:rPr>
              <a:t>“Smaller </a:t>
            </a:r>
            <a:r>
              <a:rPr lang="en-GB" sz="3200" i="1" dirty="0">
                <a:solidFill>
                  <a:srgbClr val="669900"/>
                </a:solidFill>
              </a:rPr>
              <a:t>scale structures were better able to facilitate ‘the appropriate dialogue, a continuous, prolonged, unhurried, activity-related conversation between teacher and student’ that would lead to greater challenge and </a:t>
            </a:r>
            <a:r>
              <a:rPr lang="en-GB" sz="3200" i="1" dirty="0" smtClean="0">
                <a:solidFill>
                  <a:srgbClr val="669900"/>
                </a:solidFill>
              </a:rPr>
              <a:t>rigour.” </a:t>
            </a:r>
            <a:r>
              <a:rPr lang="en-GB" sz="3200" dirty="0" smtClean="0">
                <a:solidFill>
                  <a:srgbClr val="002060"/>
                </a:solidFill>
              </a:rPr>
              <a:t>(</a:t>
            </a:r>
            <a:r>
              <a:rPr lang="en-GB" sz="3200" dirty="0">
                <a:solidFill>
                  <a:srgbClr val="002060"/>
                </a:solidFill>
              </a:rPr>
              <a:t>Davies </a:t>
            </a:r>
            <a:r>
              <a:rPr lang="en-GB" sz="3200" dirty="0" smtClean="0">
                <a:solidFill>
                  <a:srgbClr val="002060"/>
                </a:solidFill>
              </a:rPr>
              <a:t>p.100)</a:t>
            </a:r>
          </a:p>
          <a:p>
            <a:pPr marL="0" indent="0">
              <a:buNone/>
            </a:pPr>
            <a:endParaRPr lang="en-GB" i="1" dirty="0"/>
          </a:p>
          <a:p>
            <a:endParaRPr lang="en-US" dirty="0"/>
          </a:p>
        </p:txBody>
      </p:sp>
    </p:spTree>
    <p:extLst>
      <p:ext uri="{BB962C8B-B14F-4D97-AF65-F5344CB8AC3E}">
        <p14:creationId xmlns:p14="http://schemas.microsoft.com/office/powerpoint/2010/main" val="42139763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The school we’d like?</a:t>
            </a:r>
            <a:endParaRPr lang="en-GB" sz="4000" dirty="0"/>
          </a:p>
        </p:txBody>
      </p:sp>
      <p:sp>
        <p:nvSpPr>
          <p:cNvPr id="3" name="Content Placeholder 2"/>
          <p:cNvSpPr>
            <a:spLocks noGrp="1"/>
          </p:cNvSpPr>
          <p:nvPr>
            <p:ph idx="1"/>
          </p:nvPr>
        </p:nvSpPr>
        <p:spPr>
          <a:xfrm>
            <a:off x="609600" y="1747520"/>
            <a:ext cx="10972800" cy="4795520"/>
          </a:xfrm>
        </p:spPr>
        <p:txBody>
          <a:bodyPr>
            <a:normAutofit fontScale="92500" lnSpcReduction="10000"/>
          </a:bodyPr>
          <a:lstStyle/>
          <a:p>
            <a:r>
              <a:rPr lang="en-GB" sz="3200" dirty="0" smtClean="0">
                <a:solidFill>
                  <a:srgbClr val="002060"/>
                </a:solidFill>
              </a:rPr>
              <a:t>A beautiful school… </a:t>
            </a:r>
          </a:p>
          <a:p>
            <a:r>
              <a:rPr lang="en-GB" sz="3200" dirty="0" smtClean="0">
                <a:solidFill>
                  <a:srgbClr val="002060"/>
                </a:solidFill>
              </a:rPr>
              <a:t>A comfortable school…</a:t>
            </a:r>
          </a:p>
          <a:p>
            <a:r>
              <a:rPr lang="en-GB" sz="3200" dirty="0" smtClean="0">
                <a:solidFill>
                  <a:srgbClr val="002060"/>
                </a:solidFill>
              </a:rPr>
              <a:t>A safe school…</a:t>
            </a:r>
          </a:p>
          <a:p>
            <a:r>
              <a:rPr lang="en-GB" sz="3200" dirty="0" smtClean="0">
                <a:solidFill>
                  <a:srgbClr val="002060"/>
                </a:solidFill>
              </a:rPr>
              <a:t>A flexible school… </a:t>
            </a:r>
          </a:p>
          <a:p>
            <a:r>
              <a:rPr lang="en-GB" sz="3200" dirty="0" smtClean="0">
                <a:solidFill>
                  <a:srgbClr val="002060"/>
                </a:solidFill>
              </a:rPr>
              <a:t>A relevant school… </a:t>
            </a:r>
          </a:p>
          <a:p>
            <a:r>
              <a:rPr lang="en-GB" sz="3200" dirty="0" smtClean="0">
                <a:solidFill>
                  <a:srgbClr val="002060"/>
                </a:solidFill>
              </a:rPr>
              <a:t>A respectful school… </a:t>
            </a:r>
          </a:p>
          <a:p>
            <a:r>
              <a:rPr lang="en-GB" sz="3200" dirty="0" smtClean="0">
                <a:solidFill>
                  <a:srgbClr val="002060"/>
                </a:solidFill>
              </a:rPr>
              <a:t>A school without walls… </a:t>
            </a:r>
          </a:p>
          <a:p>
            <a:r>
              <a:rPr lang="en-GB" sz="3200" dirty="0" smtClean="0">
                <a:solidFill>
                  <a:srgbClr val="002060"/>
                </a:solidFill>
              </a:rPr>
              <a:t>A school for everybody…</a:t>
            </a:r>
          </a:p>
          <a:p>
            <a:pPr marL="0" indent="0">
              <a:buNone/>
            </a:pPr>
            <a:r>
              <a:rPr lang="en-GB" sz="3200" dirty="0" smtClean="0">
                <a:solidFill>
                  <a:srgbClr val="002060"/>
                </a:solidFill>
              </a:rPr>
              <a:t>			(Birkett 2001, cited in Davies, 2005, p. 107-8.) </a:t>
            </a:r>
            <a:endParaRPr lang="en-GB" sz="3200" dirty="0">
              <a:solidFill>
                <a:srgbClr val="002060"/>
              </a:solidFill>
            </a:endParaRPr>
          </a:p>
        </p:txBody>
      </p:sp>
    </p:spTree>
    <p:extLst>
      <p:ext uri="{BB962C8B-B14F-4D97-AF65-F5344CB8AC3E}">
        <p14:creationId xmlns:p14="http://schemas.microsoft.com/office/powerpoint/2010/main" val="26973903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The university we’d like?</a:t>
            </a:r>
            <a:endParaRPr lang="en-GB" sz="4000" dirty="0"/>
          </a:p>
        </p:txBody>
      </p:sp>
      <p:sp>
        <p:nvSpPr>
          <p:cNvPr id="3" name="Content Placeholder 2"/>
          <p:cNvSpPr>
            <a:spLocks noGrp="1"/>
          </p:cNvSpPr>
          <p:nvPr>
            <p:ph idx="1"/>
          </p:nvPr>
        </p:nvSpPr>
        <p:spPr>
          <a:xfrm>
            <a:off x="264160" y="1686560"/>
            <a:ext cx="11318240" cy="4439604"/>
          </a:xfrm>
        </p:spPr>
        <p:txBody>
          <a:bodyPr>
            <a:normAutofit/>
          </a:bodyPr>
          <a:lstStyle/>
          <a:p>
            <a:pPr marL="0" indent="0" algn="ctr">
              <a:buNone/>
            </a:pPr>
            <a:r>
              <a:rPr lang="en-GB" sz="3200" dirty="0" smtClean="0"/>
              <a:t> </a:t>
            </a:r>
            <a:r>
              <a:rPr lang="en-GB" sz="3200" dirty="0" smtClean="0">
                <a:solidFill>
                  <a:schemeClr val="accent3"/>
                </a:solidFill>
              </a:rPr>
              <a:t>“</a:t>
            </a:r>
            <a:r>
              <a:rPr lang="en-GB" sz="2800" i="1" dirty="0" smtClean="0">
                <a:solidFill>
                  <a:schemeClr val="accent3"/>
                </a:solidFill>
              </a:rPr>
              <a:t>At </a:t>
            </a:r>
            <a:r>
              <a:rPr lang="en-GB" sz="2800" i="1" dirty="0">
                <a:solidFill>
                  <a:schemeClr val="accent3"/>
                </a:solidFill>
              </a:rPr>
              <a:t>the heart of the College </a:t>
            </a:r>
            <a:r>
              <a:rPr lang="en-GB" sz="2800" i="1" dirty="0" smtClean="0">
                <a:solidFill>
                  <a:schemeClr val="accent3"/>
                </a:solidFill>
              </a:rPr>
              <a:t> [university] are </a:t>
            </a:r>
            <a:r>
              <a:rPr lang="en-GB" sz="2800" i="1" dirty="0">
                <a:solidFill>
                  <a:schemeClr val="accent3"/>
                </a:solidFill>
              </a:rPr>
              <a:t>the students and the arrangements made to enhance their learning</a:t>
            </a:r>
            <a:r>
              <a:rPr lang="en-GB" sz="2800" i="1" dirty="0" smtClean="0">
                <a:solidFill>
                  <a:schemeClr val="accent3"/>
                </a:solidFill>
              </a:rPr>
              <a:t>.” </a:t>
            </a:r>
            <a:r>
              <a:rPr lang="en-GB" sz="2800" i="1" dirty="0">
                <a:solidFill>
                  <a:schemeClr val="accent3"/>
                </a:solidFill>
              </a:rPr>
              <a:t>(p.110</a:t>
            </a:r>
            <a:r>
              <a:rPr lang="en-GB" sz="2800" i="1" dirty="0" smtClean="0">
                <a:solidFill>
                  <a:schemeClr val="accent3"/>
                </a:solidFill>
              </a:rPr>
              <a:t>)</a:t>
            </a:r>
          </a:p>
          <a:p>
            <a:pPr marL="0" indent="0" algn="ctr">
              <a:buNone/>
            </a:pPr>
            <a:endParaRPr lang="en-GB" sz="3200" dirty="0" smtClean="0">
              <a:solidFill>
                <a:schemeClr val="accent3"/>
              </a:solidFill>
            </a:endParaRPr>
          </a:p>
          <a:p>
            <a:r>
              <a:rPr lang="en-GB" sz="3200" dirty="0" smtClean="0">
                <a:solidFill>
                  <a:srgbClr val="002060"/>
                </a:solidFill>
              </a:rPr>
              <a:t>Please share ideas as a group before capturing your thoughts on the flip paper provided</a:t>
            </a:r>
          </a:p>
          <a:p>
            <a:r>
              <a:rPr lang="en-GB" sz="3200" dirty="0" smtClean="0">
                <a:solidFill>
                  <a:srgbClr val="002060"/>
                </a:solidFill>
              </a:rPr>
              <a:t>Consider making a distinction between what might be </a:t>
            </a:r>
            <a:r>
              <a:rPr lang="en-GB" sz="3200" i="1" dirty="0" smtClean="0">
                <a:solidFill>
                  <a:srgbClr val="002060"/>
                </a:solidFill>
              </a:rPr>
              <a:t>within reach </a:t>
            </a:r>
            <a:r>
              <a:rPr lang="en-GB" sz="3200" dirty="0" smtClean="0">
                <a:solidFill>
                  <a:srgbClr val="002060"/>
                </a:solidFill>
              </a:rPr>
              <a:t>and more</a:t>
            </a:r>
            <a:r>
              <a:rPr lang="en-GB" sz="3200" i="1" dirty="0" smtClean="0">
                <a:solidFill>
                  <a:srgbClr val="002060"/>
                </a:solidFill>
              </a:rPr>
              <a:t> blue skie</a:t>
            </a:r>
            <a:r>
              <a:rPr lang="en-GB" sz="3200" dirty="0" smtClean="0">
                <a:solidFill>
                  <a:srgbClr val="002060"/>
                </a:solidFill>
              </a:rPr>
              <a:t>s thinking</a:t>
            </a:r>
            <a:endParaRPr lang="en-GB" sz="3200" dirty="0">
              <a:solidFill>
                <a:srgbClr val="00206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841" y="196880"/>
            <a:ext cx="2214880" cy="1388080"/>
          </a:xfrm>
          <a:prstGeom prst="rect">
            <a:avLst/>
          </a:prstGeom>
        </p:spPr>
      </p:pic>
      <p:pic>
        <p:nvPicPr>
          <p:cNvPr id="1026" name="Picture 2" descr="C:\Users\louise\AppData\Local\Microsoft\Windows\Temporary Internet Files\Content.IE5\075YZA48\House[1].JPG"/>
          <p:cNvPicPr>
            <a:picLocks noChangeAspect="1" noChangeArrowheads="1"/>
          </p:cNvPicPr>
          <p:nvPr/>
        </p:nvPicPr>
        <p:blipFill>
          <a:blip r:embed="rId4" cstate="print">
            <a:duotone>
              <a:prstClr val="black"/>
              <a:schemeClr val="accent2">
                <a:tint val="45000"/>
                <a:satMod val="400000"/>
              </a:schemeClr>
            </a:duotone>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8148320" y="5062455"/>
            <a:ext cx="3078480" cy="1500905"/>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0952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Beyond the workshop? </a:t>
            </a:r>
            <a:endParaRPr lang="en-GB" sz="4000" dirty="0"/>
          </a:p>
        </p:txBody>
      </p:sp>
      <p:sp>
        <p:nvSpPr>
          <p:cNvPr id="3" name="Content Placeholder 2"/>
          <p:cNvSpPr>
            <a:spLocks noGrp="1"/>
          </p:cNvSpPr>
          <p:nvPr>
            <p:ph idx="1"/>
          </p:nvPr>
        </p:nvSpPr>
        <p:spPr/>
        <p:txBody>
          <a:bodyPr>
            <a:normAutofit/>
          </a:bodyPr>
          <a:lstStyle/>
          <a:p>
            <a:r>
              <a:rPr lang="en-GB" sz="3200" dirty="0" smtClean="0">
                <a:solidFill>
                  <a:srgbClr val="002060"/>
                </a:solidFill>
              </a:rPr>
              <a:t>Do we see the need for a more human-scale approach to university – and if so why? </a:t>
            </a:r>
            <a:endParaRPr lang="en-GB" sz="3200" dirty="0">
              <a:solidFill>
                <a:srgbClr val="002060"/>
              </a:solidFill>
            </a:endParaRPr>
          </a:p>
          <a:p>
            <a:r>
              <a:rPr lang="en-GB" sz="3200" dirty="0" smtClean="0">
                <a:solidFill>
                  <a:srgbClr val="002060"/>
                </a:solidFill>
              </a:rPr>
              <a:t>Can we identify anything that might be done differently  – by us – by </a:t>
            </a:r>
            <a:r>
              <a:rPr lang="en-GB" sz="3200" dirty="0">
                <a:solidFill>
                  <a:srgbClr val="002060"/>
                </a:solidFill>
              </a:rPr>
              <a:t>others </a:t>
            </a:r>
            <a:r>
              <a:rPr lang="en-GB" sz="3200" dirty="0" smtClean="0">
                <a:solidFill>
                  <a:srgbClr val="002060"/>
                </a:solidFill>
              </a:rPr>
              <a:t>- that </a:t>
            </a:r>
            <a:r>
              <a:rPr lang="en-GB" sz="3200" dirty="0">
                <a:solidFill>
                  <a:srgbClr val="002060"/>
                </a:solidFill>
              </a:rPr>
              <a:t>could be taken forward </a:t>
            </a:r>
            <a:r>
              <a:rPr lang="en-GB" sz="3200" dirty="0" smtClean="0">
                <a:solidFill>
                  <a:srgbClr val="002060"/>
                </a:solidFill>
              </a:rPr>
              <a:t>from today</a:t>
            </a:r>
            <a:r>
              <a:rPr lang="en-GB" sz="3200" dirty="0">
                <a:solidFill>
                  <a:srgbClr val="002060"/>
                </a:solidFill>
              </a:rPr>
              <a:t>? </a:t>
            </a:r>
            <a:endParaRPr lang="en-GB" sz="3200" dirty="0" smtClean="0">
              <a:solidFill>
                <a:srgbClr val="002060"/>
              </a:solidFill>
            </a:endParaRPr>
          </a:p>
        </p:txBody>
      </p:sp>
      <p:pic>
        <p:nvPicPr>
          <p:cNvPr id="3074" name="Picture 2" descr="C:\Users\louise\AppData\Local\Microsoft\Windows\Temporary Internet Files\Content.IE5\9CYO05JE\baby-footsteps-seamless-pattern-abstract-colourful-footprints-white-background-useful-also-as-design-element-30378472[1].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53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267200" y="3860800"/>
            <a:ext cx="3738880" cy="2824480"/>
          </a:xfrm>
          <a:prstGeom prst="rect">
            <a:avLst/>
          </a:prstGeom>
          <a:solidFill>
            <a:srgbClr val="FFFFFF">
              <a:shade val="85000"/>
            </a:srgbClr>
          </a:solidFill>
          <a:ln w="88900" cap="sq">
            <a:solidFill>
              <a:srgbClr val="00B0F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7847014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References</a:t>
            </a:r>
            <a:endParaRPr lang="en-GB" sz="4000" dirty="0"/>
          </a:p>
        </p:txBody>
      </p:sp>
      <p:sp>
        <p:nvSpPr>
          <p:cNvPr id="3" name="Content Placeholder 2"/>
          <p:cNvSpPr>
            <a:spLocks noGrp="1"/>
          </p:cNvSpPr>
          <p:nvPr>
            <p:ph idx="1"/>
          </p:nvPr>
        </p:nvSpPr>
        <p:spPr/>
        <p:txBody>
          <a:bodyPr>
            <a:normAutofit/>
          </a:bodyPr>
          <a:lstStyle/>
          <a:p>
            <a:r>
              <a:rPr lang="en-GB" sz="2800" dirty="0" smtClean="0">
                <a:solidFill>
                  <a:srgbClr val="002060"/>
                </a:solidFill>
              </a:rPr>
              <a:t>Davies, M. 2005, Less is More: the move to person-centred, human scale education, FORUM, 47, 2, pp. 97- 118</a:t>
            </a:r>
          </a:p>
          <a:p>
            <a:pPr marL="0" indent="0">
              <a:buNone/>
            </a:pPr>
            <a:endParaRPr lang="en-GB" sz="2800" dirty="0" smtClean="0">
              <a:solidFill>
                <a:srgbClr val="002060"/>
              </a:solidFill>
            </a:endParaRPr>
          </a:p>
        </p:txBody>
      </p:sp>
    </p:spTree>
    <p:extLst>
      <p:ext uri="{BB962C8B-B14F-4D97-AF65-F5344CB8AC3E}">
        <p14:creationId xmlns:p14="http://schemas.microsoft.com/office/powerpoint/2010/main" val="241429184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Executive</Template>
  <TotalTime>0</TotalTime>
  <Words>3903</Words>
  <Application>Microsoft Office PowerPoint</Application>
  <PresentationFormat>Widescreen</PresentationFormat>
  <Paragraphs>310</Paragraphs>
  <Slides>29</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Century Gothic</vt:lpstr>
      <vt:lpstr>Courier New</vt:lpstr>
      <vt:lpstr>Mangal</vt:lpstr>
      <vt:lpstr>Executive</vt:lpstr>
      <vt:lpstr>Inclusive Teaching, Learning and Assessment:  Sussex Teaching and Learning Conference 2017 </vt:lpstr>
      <vt:lpstr>Overview of workshop, focus, structure and aims</vt:lpstr>
      <vt:lpstr>PowerPoint Presentation</vt:lpstr>
      <vt:lpstr>PowerPoint Presentation</vt:lpstr>
      <vt:lpstr>PowerPoint Presentation</vt:lpstr>
      <vt:lpstr>PowerPoint Presentation</vt:lpstr>
      <vt:lpstr>Insights from recent research:  Evaluation of the pilot phase of the HE Champions Coaching Programme for Looked After Children Gazeley &amp; Hinton-Smith 2016 </vt:lpstr>
      <vt:lpstr>PowerPoint Presentation</vt:lpstr>
      <vt:lpstr>PowerPoint Presentation</vt:lpstr>
      <vt:lpstr>PowerPoint Presentation</vt:lpstr>
      <vt:lpstr>PowerPoint Presentation</vt:lpstr>
      <vt:lpstr>One of the conclusions reached…  </vt:lpstr>
      <vt:lpstr>Insights from recent research Overcoming the barriers to working class students’ participation in higher education Gazeley, Hinton-Smith, Shepherd 2017   </vt:lpstr>
      <vt:lpstr>PowerPoint Presentation</vt:lpstr>
      <vt:lpstr>PowerPoint Presentation</vt:lpstr>
      <vt:lpstr>PowerPoint Presentation</vt:lpstr>
      <vt:lpstr> </vt:lpstr>
      <vt:lpstr>The two studies raise awareness of… </vt:lpstr>
      <vt:lpstr>Examples of explicit teaching to support integration and success   </vt:lpstr>
      <vt:lpstr>Explicit teaching of Academic Study Skills</vt:lpstr>
      <vt:lpstr>PowerPoint Presentation</vt:lpstr>
      <vt:lpstr>PowerPoint Presentation</vt:lpstr>
      <vt:lpstr> Explicit teaching of Group Skills </vt:lpstr>
      <vt:lpstr>Human scale education</vt:lpstr>
      <vt:lpstr>PowerPoint Presentation</vt:lpstr>
      <vt:lpstr>The school we’d like?</vt:lpstr>
      <vt:lpstr>The university we’d like?</vt:lpstr>
      <vt:lpstr>Beyond the workshop? </vt:lpstr>
      <vt:lpstr>References</vt:lpstr>
    </vt:vector>
  </TitlesOfParts>
  <Company>University of Sussex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Teaching, Learning and Assessment:  Sussex Teaching and Learning Conference 2017</dc:title>
  <dc:creator>Louise Gazeley</dc:creator>
  <cp:lastModifiedBy>Clare Wolstenholme</cp:lastModifiedBy>
  <cp:revision>144</cp:revision>
  <cp:lastPrinted>2017-04-04T14:45:50Z</cp:lastPrinted>
  <dcterms:created xsi:type="dcterms:W3CDTF">2017-03-22T11:56:21Z</dcterms:created>
  <dcterms:modified xsi:type="dcterms:W3CDTF">2017-04-10T15:43:26Z</dcterms:modified>
</cp:coreProperties>
</file>