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669088" cy="9926638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Arial Narrow" panose="020B0606020202030204" pitchFamily="34" charset="0"/>
      <p:regular r:id="rId17"/>
      <p:bold r:id="rId18"/>
      <p:italic r:id="rId19"/>
      <p:boldItalic r:id="rId20"/>
    </p:embeddedFont>
    <p:embeddedFont>
      <p:font typeface="Georgia" panose="02040502050405020303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076" autoAdjust="0"/>
  </p:normalViewPr>
  <p:slideViewPr>
    <p:cSldViewPr snapToGrid="0" snapToObjects="1">
      <p:cViewPr varScale="1">
        <p:scale>
          <a:sx n="59" d="100"/>
          <a:sy n="59" d="100"/>
        </p:scale>
        <p:origin x="18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458" cy="4979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073" y="0"/>
            <a:ext cx="2890458" cy="4979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E6108-103F-4AC5-9D18-C0F7BBEB6D95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716"/>
            <a:ext cx="2890458" cy="4979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073" y="9428716"/>
            <a:ext cx="2890458" cy="4979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86953-D161-4AC5-8C04-A467C97596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97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777607" y="1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66910" y="4777194"/>
            <a:ext cx="5335269" cy="39086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18553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66910" y="4777194"/>
            <a:ext cx="5335269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Shape 240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66910" y="4777194"/>
            <a:ext cx="5335269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66909" y="4777195"/>
            <a:ext cx="5335369" cy="3908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Shape 254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855" cy="498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666910" y="4777194"/>
            <a:ext cx="5335269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Shape 262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66909" y="4777195"/>
            <a:ext cx="5335369" cy="39087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1" name="Shape 271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855" cy="498136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66910" y="4777194"/>
            <a:ext cx="5335269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Shape 279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66909" y="4777195"/>
            <a:ext cx="5335369" cy="39087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In small groups, students note every element in an intro on a sticky, then order the </a:t>
            </a:r>
            <a:r>
              <a:rPr lang="en-US" dirty="0" err="1"/>
              <a:t>stickies</a:t>
            </a:r>
            <a:r>
              <a:rPr lang="en-US" dirty="0"/>
              <a:t>. Invite students from different tables to share their ideas and discuss order of material in introduction. Visual approach - image of funnel - focus in from general to specific for intro. The opposite for the conclusion. Encourage them to consider how to adapt the model to their discipline.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Activity can be adapted for any ordering task: </a:t>
            </a:r>
            <a:r>
              <a:rPr lang="en-US" dirty="0" err="1"/>
              <a:t>eg</a:t>
            </a:r>
            <a:r>
              <a:rPr lang="en-US" dirty="0"/>
              <a:t> structure of an essay; process of work for dissertation; structuring argument; structuring paragraph. Apps and software can also be used rather than </a:t>
            </a:r>
            <a:r>
              <a:rPr lang="en-US" dirty="0" err="1"/>
              <a:t>stickies</a:t>
            </a:r>
            <a:r>
              <a:rPr lang="en-US" dirty="0"/>
              <a:t>.</a:t>
            </a:r>
          </a:p>
        </p:txBody>
      </p:sp>
      <p:sp>
        <p:nvSpPr>
          <p:cNvPr id="287" name="Shape 287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855" cy="498136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66909" y="4777195"/>
            <a:ext cx="5335369" cy="3908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Shape 295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855" cy="498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UoS aerial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hape 11"/>
          <p:cNvPicPr preferRelativeResize="0"/>
          <p:nvPr/>
        </p:nvPicPr>
        <p:blipFill rotWithShape="1">
          <a:blip r:embed="rId2">
            <a:alphaModFix/>
          </a:blip>
          <a:srcRect l="13671" r="11717"/>
          <a:stretch/>
        </p:blipFill>
        <p:spPr>
          <a:xfrm>
            <a:off x="0" y="0"/>
            <a:ext cx="9096374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Shape 12"/>
          <p:cNvGrpSpPr/>
          <p:nvPr/>
        </p:nvGrpSpPr>
        <p:grpSpPr>
          <a:xfrm>
            <a:off x="-7144" y="-84665"/>
            <a:ext cx="9255918" cy="7027333"/>
            <a:chOff x="-9526" y="-84665"/>
            <a:chExt cx="12341223" cy="7027333"/>
          </a:xfrm>
        </p:grpSpPr>
        <p:sp>
          <p:nvSpPr>
            <p:cNvPr id="13" name="Shape 13"/>
            <p:cNvSpPr/>
            <p:nvPr/>
          </p:nvSpPr>
          <p:spPr>
            <a:xfrm>
              <a:off x="-9526" y="-84665"/>
              <a:ext cx="12192000" cy="1735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>
              <a:off x="9525" y="6769077"/>
              <a:ext cx="12192000" cy="17358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 rot="5400000">
              <a:off x="-3380268" y="3359199"/>
              <a:ext cx="6869544" cy="1280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 rot="5400000">
              <a:off x="8767270" y="3293573"/>
              <a:ext cx="6870620" cy="25823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" name="Shape 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276" y="5366607"/>
            <a:ext cx="1072822" cy="94292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1142999" y="1009650"/>
            <a:ext cx="6858000" cy="2419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Georgia"/>
              <a:buNone/>
              <a:defRPr sz="3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oS customis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pic" idx="2"/>
          </p:nvPr>
        </p:nvSpPr>
        <p:spPr>
          <a:xfrm>
            <a:off x="88898" y="88900"/>
            <a:ext cx="8959057" cy="66791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rgbClr val="A5A5A5"/>
              </a:buClr>
              <a:buFont typeface="Arial"/>
              <a:buNone/>
              <a:defRPr sz="2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8" name="Shape 28"/>
          <p:cNvGrpSpPr/>
          <p:nvPr/>
        </p:nvGrpSpPr>
        <p:grpSpPr>
          <a:xfrm>
            <a:off x="-7143" y="-12620"/>
            <a:ext cx="9158287" cy="6871698"/>
            <a:chOff x="-9524" y="-12620"/>
            <a:chExt cx="12211049" cy="6871698"/>
          </a:xfrm>
        </p:grpSpPr>
        <p:sp>
          <p:nvSpPr>
            <p:cNvPr id="29" name="Shape 29"/>
            <p:cNvSpPr/>
            <p:nvPr/>
          </p:nvSpPr>
          <p:spPr>
            <a:xfrm>
              <a:off x="0" y="-11544"/>
              <a:ext cx="12192000" cy="899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0" y="6769077"/>
              <a:ext cx="12192000" cy="899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 rot="5400000">
              <a:off x="-3399053" y="3377984"/>
              <a:ext cx="6869544" cy="904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 rot="5400000">
              <a:off x="8720970" y="3377444"/>
              <a:ext cx="6870620" cy="9048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" name="Shape 33"/>
          <p:cNvSpPr txBox="1"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142999" y="1009650"/>
            <a:ext cx="6858000" cy="2419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ogo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Shape 3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7" name="Shape 3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lt1">
                <a:alpha val="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" name="Shape 3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045276" y="5366607"/>
              <a:ext cx="1072822" cy="94292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" name="Shape 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214553">
            <a:off x="4935737" y="4442902"/>
            <a:ext cx="622960" cy="94054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 txBox="1"/>
          <p:nvPr/>
        </p:nvSpPr>
        <p:spPr>
          <a:xfrm>
            <a:off x="5813435" y="4467732"/>
            <a:ext cx="1580796" cy="1005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Copy and paste this logo onto your customised title slide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oS aerial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Shape 42"/>
          <p:cNvPicPr preferRelativeResize="0"/>
          <p:nvPr/>
        </p:nvPicPr>
        <p:blipFill rotWithShape="1">
          <a:blip r:embed="rId2">
            <a:alphaModFix/>
          </a:blip>
          <a:srcRect l="21874" r="2890"/>
          <a:stretch/>
        </p:blipFill>
        <p:spPr>
          <a:xfrm>
            <a:off x="19050" y="0"/>
            <a:ext cx="9172574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Shape 43"/>
          <p:cNvGrpSpPr/>
          <p:nvPr/>
        </p:nvGrpSpPr>
        <p:grpSpPr>
          <a:xfrm>
            <a:off x="-7145" y="-84666"/>
            <a:ext cx="9265445" cy="7027334"/>
            <a:chOff x="-9526" y="-84666"/>
            <a:chExt cx="12353925" cy="7027334"/>
          </a:xfrm>
        </p:grpSpPr>
        <p:sp>
          <p:nvSpPr>
            <p:cNvPr id="44" name="Shape 44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9525" y="6769077"/>
              <a:ext cx="12192000" cy="17358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 rot="5400000">
              <a:off x="-3380268" y="3359199"/>
              <a:ext cx="6869544" cy="1280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 rot="5400000">
              <a:off x="8773622" y="3287223"/>
              <a:ext cx="6870620" cy="2709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" name="Shape 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276" y="5366607"/>
            <a:ext cx="1072822" cy="94292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ctrTitle"/>
          </p:nvPr>
        </p:nvSpPr>
        <p:spPr>
          <a:xfrm>
            <a:off x="1142999" y="1009650"/>
            <a:ext cx="6858000" cy="2419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oS librar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hape 52"/>
          <p:cNvPicPr preferRelativeResize="0"/>
          <p:nvPr/>
        </p:nvPicPr>
        <p:blipFill rotWithShape="1">
          <a:blip r:embed="rId2">
            <a:alphaModFix/>
          </a:blip>
          <a:srcRect l="15058" r="9954"/>
          <a:stretch/>
        </p:blipFill>
        <p:spPr>
          <a:xfrm>
            <a:off x="28575" y="-10819"/>
            <a:ext cx="9210675" cy="68227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" name="Shape 53"/>
          <p:cNvGrpSpPr/>
          <p:nvPr/>
        </p:nvGrpSpPr>
        <p:grpSpPr>
          <a:xfrm>
            <a:off x="-7145" y="-84666"/>
            <a:ext cx="9246395" cy="6943744"/>
            <a:chOff x="-9526" y="-84666"/>
            <a:chExt cx="12328525" cy="6943744"/>
          </a:xfrm>
        </p:grpSpPr>
        <p:sp>
          <p:nvSpPr>
            <p:cNvPr id="54" name="Shape 54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Shape 55"/>
            <p:cNvSpPr/>
            <p:nvPr/>
          </p:nvSpPr>
          <p:spPr>
            <a:xfrm>
              <a:off x="9525" y="6769077"/>
              <a:ext cx="12192000" cy="899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 rot="5400000">
              <a:off x="-3380268" y="3359199"/>
              <a:ext cx="6869544" cy="1280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Shape 57"/>
            <p:cNvSpPr/>
            <p:nvPr/>
          </p:nvSpPr>
          <p:spPr>
            <a:xfrm rot="5400000">
              <a:off x="8760922" y="3299923"/>
              <a:ext cx="6870620" cy="2455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8" name="Shape 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276" y="5366607"/>
            <a:ext cx="1072822" cy="94292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Shape 59"/>
          <p:cNvSpPr txBox="1"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ctrTitle"/>
          </p:nvPr>
        </p:nvSpPr>
        <p:spPr>
          <a:xfrm>
            <a:off x="1142999" y="1009650"/>
            <a:ext cx="6858000" cy="2419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UoS librar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Shape 62"/>
          <p:cNvPicPr preferRelativeResize="0"/>
          <p:nvPr/>
        </p:nvPicPr>
        <p:blipFill rotWithShape="1">
          <a:blip r:embed="rId2">
            <a:alphaModFix/>
          </a:blip>
          <a:srcRect l="15378" r="8994"/>
          <a:stretch/>
        </p:blipFill>
        <p:spPr>
          <a:xfrm>
            <a:off x="19050" y="38179"/>
            <a:ext cx="9124950" cy="67870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Shape 63"/>
          <p:cNvGrpSpPr/>
          <p:nvPr/>
        </p:nvGrpSpPr>
        <p:grpSpPr>
          <a:xfrm>
            <a:off x="-7144" y="-84666"/>
            <a:ext cx="9236868" cy="7032702"/>
            <a:chOff x="-9526" y="-84666"/>
            <a:chExt cx="12315823" cy="7032702"/>
          </a:xfrm>
        </p:grpSpPr>
        <p:sp>
          <p:nvSpPr>
            <p:cNvPr id="64" name="Shape 64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Shape 6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Shape 66"/>
            <p:cNvSpPr/>
            <p:nvPr/>
          </p:nvSpPr>
          <p:spPr>
            <a:xfrm rot="5400000">
              <a:off x="-3380268" y="3359199"/>
              <a:ext cx="6869544" cy="1280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Shape 67"/>
            <p:cNvSpPr/>
            <p:nvPr/>
          </p:nvSpPr>
          <p:spPr>
            <a:xfrm rot="5400000">
              <a:off x="8754570" y="3306273"/>
              <a:ext cx="6870620" cy="2328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8" name="Shape 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276" y="5366607"/>
            <a:ext cx="1072822" cy="94292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ctrTitle"/>
          </p:nvPr>
        </p:nvSpPr>
        <p:spPr>
          <a:xfrm>
            <a:off x="1142999" y="1009650"/>
            <a:ext cx="6858000" cy="2419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oS staircas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hape 72"/>
          <p:cNvPicPr preferRelativeResize="0"/>
          <p:nvPr/>
        </p:nvPicPr>
        <p:blipFill rotWithShape="1">
          <a:blip r:embed="rId2">
            <a:alphaModFix/>
          </a:blip>
          <a:srcRect l="11616" r="13634"/>
          <a:stretch/>
        </p:blipFill>
        <p:spPr>
          <a:xfrm>
            <a:off x="9525" y="20092"/>
            <a:ext cx="9086849" cy="67998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" name="Shape 73"/>
          <p:cNvGrpSpPr/>
          <p:nvPr/>
        </p:nvGrpSpPr>
        <p:grpSpPr>
          <a:xfrm>
            <a:off x="-7144" y="-84666"/>
            <a:ext cx="9236868" cy="7032702"/>
            <a:chOff x="-9526" y="-84666"/>
            <a:chExt cx="12315823" cy="7032702"/>
          </a:xfrm>
        </p:grpSpPr>
        <p:sp>
          <p:nvSpPr>
            <p:cNvPr id="74" name="Shape 74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 rot="5400000">
              <a:off x="-3380268" y="3359199"/>
              <a:ext cx="6869544" cy="1280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 rot="5400000">
              <a:off x="8754570" y="3306273"/>
              <a:ext cx="6870620" cy="2328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8" name="Shape 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276" y="5366607"/>
            <a:ext cx="1072822" cy="94292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xfrm>
            <a:off x="1142999" y="1009650"/>
            <a:ext cx="6858000" cy="2419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UoS staircase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hape 82"/>
          <p:cNvPicPr preferRelativeResize="0"/>
          <p:nvPr/>
        </p:nvPicPr>
        <p:blipFill rotWithShape="1">
          <a:blip r:embed="rId2">
            <a:alphaModFix/>
          </a:blip>
          <a:srcRect l="12555" t="7210" r="17516" b="-57"/>
          <a:stretch/>
        </p:blipFill>
        <p:spPr>
          <a:xfrm>
            <a:off x="19049" y="71435"/>
            <a:ext cx="9124950" cy="68151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Shape 83"/>
          <p:cNvGrpSpPr/>
          <p:nvPr/>
        </p:nvGrpSpPr>
        <p:grpSpPr>
          <a:xfrm>
            <a:off x="-7144" y="-84666"/>
            <a:ext cx="9236868" cy="7032702"/>
            <a:chOff x="-9526" y="-84666"/>
            <a:chExt cx="12315823" cy="7032702"/>
          </a:xfrm>
        </p:grpSpPr>
        <p:sp>
          <p:nvSpPr>
            <p:cNvPr id="84" name="Shape 84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 rot="5400000">
              <a:off x="-3380268" y="3359199"/>
              <a:ext cx="6869544" cy="1280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 rot="5400000">
              <a:off x="8754570" y="3306273"/>
              <a:ext cx="6870620" cy="2328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276" y="5366607"/>
            <a:ext cx="1072822" cy="9429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ctrTitle"/>
          </p:nvPr>
        </p:nvSpPr>
        <p:spPr>
          <a:xfrm>
            <a:off x="1142999" y="1009650"/>
            <a:ext cx="6858000" cy="2419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box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500743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ubTitle" idx="2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photo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Shape 99"/>
          <p:cNvSpPr>
            <a:spLocks noGrp="1"/>
          </p:cNvSpPr>
          <p:nvPr>
            <p:ph type="pic" idx="2"/>
          </p:nvPr>
        </p:nvSpPr>
        <p:spPr>
          <a:xfrm>
            <a:off x="4621155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500743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ubTitle" idx="3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hoto wid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Shape 105"/>
          <p:cNvSpPr>
            <a:spLocks noGrp="1"/>
          </p:cNvSpPr>
          <p:nvPr>
            <p:ph type="pic" idx="2"/>
          </p:nvPr>
        </p:nvSpPr>
        <p:spPr>
          <a:xfrm>
            <a:off x="498335" y="1771650"/>
            <a:ext cx="814492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ubTitle" idx="1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Photo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Shape 110"/>
          <p:cNvSpPr>
            <a:spLocks noGrp="1"/>
          </p:cNvSpPr>
          <p:nvPr>
            <p:ph type="pic" idx="2"/>
          </p:nvPr>
        </p:nvSpPr>
        <p:spPr>
          <a:xfrm>
            <a:off x="4621155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pic" idx="3"/>
          </p:nvPr>
        </p:nvSpPr>
        <p:spPr>
          <a:xfrm>
            <a:off x="498335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ubTitle" idx="1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Conten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500743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ubTitle" idx="2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3"/>
          </p:nvPr>
        </p:nvSpPr>
        <p:spPr>
          <a:xfrm>
            <a:off x="4625578" y="1770824"/>
            <a:ext cx="3996928" cy="37457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2"/>
              </a:buClr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2"/>
              </a:buClr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Textbox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500743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4621153" y="1771650"/>
            <a:ext cx="4022101" cy="3729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ubTitle" idx="3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3 column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500743" y="1771650"/>
            <a:ext cx="8142514" cy="37401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ubTitle" idx="2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0" name="Shape 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box wid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500743" y="1771650"/>
            <a:ext cx="8142514" cy="37401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ubTitle" idx="2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5" name="Shape 1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subTitle" idx="1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- no titl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hape 1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046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and photo bloc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88897" y="1436275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592543" y="4918978"/>
            <a:ext cx="3524249" cy="46170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pic" idx="2"/>
          </p:nvPr>
        </p:nvSpPr>
        <p:spPr>
          <a:xfrm>
            <a:off x="4620435" y="1436275"/>
            <a:ext cx="4434667" cy="532525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ctrTitle"/>
          </p:nvPr>
        </p:nvSpPr>
        <p:spPr>
          <a:xfrm>
            <a:off x="585399" y="2171700"/>
            <a:ext cx="3524249" cy="2618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4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ubTitle" idx="3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1816" y="5773180"/>
            <a:ext cx="845701" cy="74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and content block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88897" y="1436275"/>
            <a:ext cx="4442209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Shape 153"/>
          <p:cNvSpPr/>
          <p:nvPr/>
        </p:nvSpPr>
        <p:spPr>
          <a:xfrm rot="5400000">
            <a:off x="1834283" y="4050164"/>
            <a:ext cx="5467876" cy="5994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592543" y="4918978"/>
            <a:ext cx="3524249" cy="46170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ctrTitle"/>
          </p:nvPr>
        </p:nvSpPr>
        <p:spPr>
          <a:xfrm>
            <a:off x="585399" y="2171700"/>
            <a:ext cx="3524249" cy="2618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4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subTitle" idx="2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3"/>
          </p:nvPr>
        </p:nvSpPr>
        <p:spPr>
          <a:xfrm>
            <a:off x="4620433" y="1436275"/>
            <a:ext cx="4434667" cy="53248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1816" y="5773180"/>
            <a:ext cx="845701" cy="74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photo block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Shape 161"/>
          <p:cNvSpPr>
            <a:spLocks noGrp="1"/>
          </p:cNvSpPr>
          <p:nvPr>
            <p:ph type="pic" idx="2"/>
          </p:nvPr>
        </p:nvSpPr>
        <p:spPr>
          <a:xfrm>
            <a:off x="88897" y="1436275"/>
            <a:ext cx="4442208" cy="53252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4620435" y="1436275"/>
            <a:ext cx="4434667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5130014" y="2162628"/>
            <a:ext cx="3524249" cy="32180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ubTitle" idx="3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69289" y="5773180"/>
            <a:ext cx="845701" cy="74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photo block 2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>
            <a:spLocks noGrp="1"/>
          </p:cNvSpPr>
          <p:nvPr>
            <p:ph type="pic" idx="2"/>
          </p:nvPr>
        </p:nvSpPr>
        <p:spPr>
          <a:xfrm>
            <a:off x="4620435" y="1436275"/>
            <a:ext cx="4434667" cy="532525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88897" y="1436275"/>
            <a:ext cx="4442637" cy="53252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592543" y="2162628"/>
            <a:ext cx="3524249" cy="32180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ubTitle" idx="3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72" name="Shape 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55715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3 photo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Shape 175"/>
          <p:cNvSpPr>
            <a:spLocks noGrp="1"/>
          </p:cNvSpPr>
          <p:nvPr>
            <p:ph type="pic" idx="2"/>
          </p:nvPr>
        </p:nvSpPr>
        <p:spPr>
          <a:xfrm>
            <a:off x="4620433" y="1435100"/>
            <a:ext cx="4434664" cy="267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84666" y="1435100"/>
            <a:ext cx="4446869" cy="532643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Shape 177"/>
          <p:cNvSpPr>
            <a:spLocks noGrp="1"/>
          </p:cNvSpPr>
          <p:nvPr>
            <p:ph type="pic" idx="3"/>
          </p:nvPr>
        </p:nvSpPr>
        <p:spPr>
          <a:xfrm>
            <a:off x="4620433" y="4210051"/>
            <a:ext cx="2685161" cy="25514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pic" idx="4"/>
          </p:nvPr>
        </p:nvSpPr>
        <p:spPr>
          <a:xfrm>
            <a:off x="7394496" y="4210051"/>
            <a:ext cx="1660602" cy="25514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592543" y="2162628"/>
            <a:ext cx="3524249" cy="32180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subTitle" idx="5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81" name="Shape 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55715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content bloc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4620435" y="1436275"/>
            <a:ext cx="4434667" cy="53252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Shape 185"/>
          <p:cNvSpPr txBox="1">
            <a:spLocks noGrp="1"/>
          </p:cNvSpPr>
          <p:nvPr>
            <p:ph type="subTitle" idx="1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body" idx="2"/>
          </p:nvPr>
        </p:nvSpPr>
        <p:spPr>
          <a:xfrm>
            <a:off x="5134387" y="2162628"/>
            <a:ext cx="3524249" cy="32180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body" idx="3"/>
          </p:nvPr>
        </p:nvSpPr>
        <p:spPr>
          <a:xfrm>
            <a:off x="88897" y="1436275"/>
            <a:ext cx="4442637" cy="53248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97558" y="5800676"/>
            <a:ext cx="797903" cy="70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image montage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/>
        </p:nvSpPr>
        <p:spPr>
          <a:xfrm>
            <a:off x="88897" y="88900"/>
            <a:ext cx="8966204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Shape 191"/>
          <p:cNvSpPr/>
          <p:nvPr/>
        </p:nvSpPr>
        <p:spPr>
          <a:xfrm>
            <a:off x="3099809" y="1437276"/>
            <a:ext cx="5959748" cy="290819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3375694" y="1765300"/>
            <a:ext cx="5444455" cy="22479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Shape 193"/>
          <p:cNvSpPr>
            <a:spLocks noGrp="1"/>
          </p:cNvSpPr>
          <p:nvPr>
            <p:ph type="pic" idx="2"/>
          </p:nvPr>
        </p:nvSpPr>
        <p:spPr>
          <a:xfrm>
            <a:off x="3108750" y="4435476"/>
            <a:ext cx="2927978" cy="232605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pic" idx="3"/>
          </p:nvPr>
        </p:nvSpPr>
        <p:spPr>
          <a:xfrm>
            <a:off x="6125628" y="4435476"/>
            <a:ext cx="2933930" cy="232605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subTitle" idx="4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Shape 196"/>
          <p:cNvSpPr/>
          <p:nvPr/>
        </p:nvSpPr>
        <p:spPr>
          <a:xfrm>
            <a:off x="88897" y="3747639"/>
            <a:ext cx="2923562" cy="301389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body" idx="5"/>
          </p:nvPr>
        </p:nvSpPr>
        <p:spPr>
          <a:xfrm>
            <a:off x="366204" y="4130635"/>
            <a:ext cx="2386011" cy="22479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8" name="Shape 198"/>
          <p:cNvSpPr>
            <a:spLocks noGrp="1"/>
          </p:cNvSpPr>
          <p:nvPr>
            <p:ph type="pic" idx="6"/>
          </p:nvPr>
        </p:nvSpPr>
        <p:spPr>
          <a:xfrm>
            <a:off x="100816" y="1436200"/>
            <a:ext cx="2911643" cy="22214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image montage 2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/>
        </p:nvSpPr>
        <p:spPr>
          <a:xfrm>
            <a:off x="88897" y="3747639"/>
            <a:ext cx="2923562" cy="301389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3099809" y="1436200"/>
            <a:ext cx="2936918" cy="291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6124078" y="1435124"/>
            <a:ext cx="2923562" cy="291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Shape 203"/>
          <p:cNvSpPr>
            <a:spLocks noGrp="1"/>
          </p:cNvSpPr>
          <p:nvPr>
            <p:ph type="pic" idx="2"/>
          </p:nvPr>
        </p:nvSpPr>
        <p:spPr>
          <a:xfrm>
            <a:off x="3099809" y="4434401"/>
            <a:ext cx="5947831" cy="23271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pic" idx="3"/>
          </p:nvPr>
        </p:nvSpPr>
        <p:spPr>
          <a:xfrm>
            <a:off x="100816" y="1436200"/>
            <a:ext cx="2911643" cy="22214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88897" y="88900"/>
            <a:ext cx="8970662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1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7" name="Shape 207"/>
          <p:cNvSpPr txBox="1">
            <a:spLocks noGrp="1"/>
          </p:cNvSpPr>
          <p:nvPr>
            <p:ph type="body" idx="4"/>
          </p:nvPr>
        </p:nvSpPr>
        <p:spPr>
          <a:xfrm>
            <a:off x="3375694" y="1765300"/>
            <a:ext cx="2386011" cy="22479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body" idx="5"/>
          </p:nvPr>
        </p:nvSpPr>
        <p:spPr>
          <a:xfrm>
            <a:off x="6417251" y="1765299"/>
            <a:ext cx="2386011" cy="22479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body" idx="6"/>
          </p:nvPr>
        </p:nvSpPr>
        <p:spPr>
          <a:xfrm>
            <a:off x="366204" y="4130635"/>
            <a:ext cx="2386011" cy="22479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image montage 3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/>
        </p:nvSpPr>
        <p:spPr>
          <a:xfrm>
            <a:off x="88896" y="1437278"/>
            <a:ext cx="2934259" cy="26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3112052" y="1437278"/>
            <a:ext cx="2925903" cy="26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Shape 213"/>
          <p:cNvSpPr>
            <a:spLocks noGrp="1"/>
          </p:cNvSpPr>
          <p:nvPr>
            <p:ph type="pic" idx="2"/>
          </p:nvPr>
        </p:nvSpPr>
        <p:spPr>
          <a:xfrm>
            <a:off x="88896" y="4122328"/>
            <a:ext cx="2928780" cy="26392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4" name="Shape 214"/>
          <p:cNvSpPr>
            <a:spLocks noGrp="1"/>
          </p:cNvSpPr>
          <p:nvPr>
            <p:ph type="pic" idx="3"/>
          </p:nvPr>
        </p:nvSpPr>
        <p:spPr>
          <a:xfrm>
            <a:off x="3112051" y="4130635"/>
            <a:ext cx="2925903" cy="2630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6126853" y="4130635"/>
            <a:ext cx="2932704" cy="263089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88896" y="88900"/>
            <a:ext cx="8970663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Shape 217"/>
          <p:cNvSpPr>
            <a:spLocks noGrp="1"/>
          </p:cNvSpPr>
          <p:nvPr>
            <p:ph type="pic" idx="4"/>
          </p:nvPr>
        </p:nvSpPr>
        <p:spPr>
          <a:xfrm>
            <a:off x="6126853" y="1437275"/>
            <a:ext cx="2932704" cy="26152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subTitle" idx="1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body" idx="5"/>
          </p:nvPr>
        </p:nvSpPr>
        <p:spPr>
          <a:xfrm>
            <a:off x="336606" y="1765300"/>
            <a:ext cx="2356587" cy="19823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" name="Shape 220"/>
          <p:cNvSpPr txBox="1">
            <a:spLocks noGrp="1"/>
          </p:cNvSpPr>
          <p:nvPr>
            <p:ph type="body" idx="6"/>
          </p:nvPr>
        </p:nvSpPr>
        <p:spPr>
          <a:xfrm>
            <a:off x="6407533" y="4486275"/>
            <a:ext cx="2386011" cy="19558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7"/>
          </p:nvPr>
        </p:nvSpPr>
        <p:spPr>
          <a:xfrm>
            <a:off x="3339662" y="1765300"/>
            <a:ext cx="2356587" cy="19823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ise montage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/>
          </p:cNvSpPr>
          <p:nvPr>
            <p:ph type="pic" idx="2"/>
          </p:nvPr>
        </p:nvSpPr>
        <p:spPr>
          <a:xfrm>
            <a:off x="88896" y="1437276"/>
            <a:ext cx="2930957" cy="260983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4" name="Shape 224"/>
          <p:cNvSpPr>
            <a:spLocks noGrp="1"/>
          </p:cNvSpPr>
          <p:nvPr>
            <p:ph type="pic" idx="3"/>
          </p:nvPr>
        </p:nvSpPr>
        <p:spPr>
          <a:xfrm>
            <a:off x="3108748" y="4138183"/>
            <a:ext cx="2930957" cy="26233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Shape 225"/>
          <p:cNvSpPr>
            <a:spLocks noGrp="1"/>
          </p:cNvSpPr>
          <p:nvPr>
            <p:ph type="pic" idx="4"/>
          </p:nvPr>
        </p:nvSpPr>
        <p:spPr>
          <a:xfrm>
            <a:off x="6128601" y="4136005"/>
            <a:ext cx="2926501" cy="262552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Shape 226"/>
          <p:cNvSpPr>
            <a:spLocks noGrp="1"/>
          </p:cNvSpPr>
          <p:nvPr>
            <p:ph type="pic" idx="5"/>
          </p:nvPr>
        </p:nvSpPr>
        <p:spPr>
          <a:xfrm>
            <a:off x="3108750" y="1437275"/>
            <a:ext cx="2930956" cy="26098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pic" idx="6"/>
          </p:nvPr>
        </p:nvSpPr>
        <p:spPr>
          <a:xfrm>
            <a:off x="6128601" y="1437275"/>
            <a:ext cx="2926501" cy="26098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Shape 228"/>
          <p:cNvSpPr>
            <a:spLocks noGrp="1"/>
          </p:cNvSpPr>
          <p:nvPr>
            <p:ph type="pic" idx="7"/>
          </p:nvPr>
        </p:nvSpPr>
        <p:spPr>
          <a:xfrm>
            <a:off x="88896" y="4138187"/>
            <a:ext cx="2930954" cy="262887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2"/>
              </a:buClr>
              <a:buFont typeface="Arial"/>
              <a:buNone/>
              <a:defRPr sz="13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88896" y="88900"/>
            <a:ext cx="8966207" cy="1257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366204" y="4473576"/>
            <a:ext cx="2386011" cy="19430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body" idx="8"/>
          </p:nvPr>
        </p:nvSpPr>
        <p:spPr>
          <a:xfrm>
            <a:off x="366204" y="1762733"/>
            <a:ext cx="2386011" cy="19430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body" idx="9"/>
          </p:nvPr>
        </p:nvSpPr>
        <p:spPr>
          <a:xfrm>
            <a:off x="3377748" y="4473576"/>
            <a:ext cx="2386011" cy="19430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3" name="Shape 233"/>
          <p:cNvSpPr txBox="1">
            <a:spLocks noGrp="1"/>
          </p:cNvSpPr>
          <p:nvPr>
            <p:ph type="body" idx="13"/>
          </p:nvPr>
        </p:nvSpPr>
        <p:spPr>
          <a:xfrm>
            <a:off x="3377748" y="1762733"/>
            <a:ext cx="2386011" cy="19430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14"/>
          </p:nvPr>
        </p:nvSpPr>
        <p:spPr>
          <a:xfrm>
            <a:off x="6406698" y="4473576"/>
            <a:ext cx="2386011" cy="19430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Shape 235"/>
          <p:cNvSpPr txBox="1">
            <a:spLocks noGrp="1"/>
          </p:cNvSpPr>
          <p:nvPr>
            <p:ph type="body" idx="15"/>
          </p:nvPr>
        </p:nvSpPr>
        <p:spPr>
          <a:xfrm>
            <a:off x="6406698" y="1762733"/>
            <a:ext cx="2386011" cy="19430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lt1"/>
              </a:buClr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6" name="Shape 236"/>
          <p:cNvSpPr txBox="1">
            <a:spLocks noGrp="1"/>
          </p:cNvSpPr>
          <p:nvPr>
            <p:ph type="subTitle" idx="16"/>
          </p:nvPr>
        </p:nvSpPr>
        <p:spPr>
          <a:xfrm>
            <a:off x="585399" y="337212"/>
            <a:ext cx="7958526" cy="80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Font typeface="Arial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skillshub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direct.sussex.ac.uk/course/view.php?id=26457&amp;rel=hom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ctrTitle"/>
          </p:nvPr>
        </p:nvSpPr>
        <p:spPr>
          <a:xfrm>
            <a:off x="441258" y="1216875"/>
            <a:ext cx="8394600" cy="2419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Georgia"/>
              <a:buNone/>
            </a:pPr>
            <a:r>
              <a:rPr lang="en-US" sz="54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From bolt-on to embedded: inclusive approaches to teaching study skills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subTitle" idx="1"/>
          </p:nvPr>
        </p:nvSpPr>
        <p:spPr>
          <a:xfrm>
            <a:off x="1143000" y="3815782"/>
            <a:ext cx="6858000" cy="315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/>
              <a:t>Cath Senker and Clare Hardman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Study Skills, Careers and Employability Centre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subTitle" idx="2"/>
          </p:nvPr>
        </p:nvSpPr>
        <p:spPr>
          <a:xfrm>
            <a:off x="0" y="337212"/>
            <a:ext cx="9058304" cy="8063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In this workshop we will</a:t>
            </a:r>
            <a:r>
              <a:rPr lang="en-US" sz="4800"/>
              <a:t>:</a:t>
            </a:r>
          </a:p>
        </p:txBody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482499" y="1795375"/>
            <a:ext cx="85758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lvl="0" indent="-393700" rtl="0">
              <a:lnSpc>
                <a:spcPct val="100000"/>
              </a:lnSpc>
              <a:spcBef>
                <a:spcPts val="0"/>
              </a:spcBef>
              <a:spcAft>
                <a:spcPts val="2600"/>
              </a:spcAft>
              <a:buSzPct val="100000"/>
              <a:buChar char="●"/>
            </a:pPr>
            <a:r>
              <a:rPr lang="en-US" sz="2600"/>
              <a:t>Consider the skills your students need to develop</a:t>
            </a:r>
          </a:p>
          <a:p>
            <a:pPr marL="457200" lvl="0" indent="-393700" rtl="0">
              <a:lnSpc>
                <a:spcPct val="100000"/>
              </a:lnSpc>
              <a:spcBef>
                <a:spcPts val="0"/>
              </a:spcBef>
              <a:spcAft>
                <a:spcPts val="2600"/>
              </a:spcAft>
              <a:buSzPct val="100000"/>
              <a:buChar char="●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Explore the challenges of teaching study skills to a  diverse group and dis</a:t>
            </a:r>
            <a:r>
              <a:rPr lang="en-US" sz="2600"/>
              <a:t>cuss solutions</a:t>
            </a:r>
          </a:p>
          <a:p>
            <a:pPr marL="457200" lvl="0" indent="-393700" rtl="0">
              <a:lnSpc>
                <a:spcPct val="100000"/>
              </a:lnSpc>
              <a:spcBef>
                <a:spcPts val="0"/>
              </a:spcBef>
              <a:spcAft>
                <a:spcPts val="2600"/>
              </a:spcAft>
              <a:buSzPct val="100000"/>
              <a:buChar char="●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examples of resources at Sussex to help  students develop their skills </a:t>
            </a:r>
          </a:p>
          <a:p>
            <a:pPr marL="457200" lvl="0" indent="-393700" rtl="0">
              <a:lnSpc>
                <a:spcPct val="100000"/>
              </a:lnSpc>
              <a:spcBef>
                <a:spcPts val="0"/>
              </a:spcBef>
              <a:spcAft>
                <a:spcPts val="2600"/>
              </a:spcAft>
              <a:buSzPct val="100000"/>
              <a:buChar char="●"/>
            </a:pPr>
            <a:r>
              <a:rPr lang="en-US" sz="2600"/>
              <a:t>S</a:t>
            </a: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hare successful study skills activities</a:t>
            </a:r>
            <a:r>
              <a:rPr lang="en-US" sz="2600"/>
              <a:t> and t</a:t>
            </a: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ry some short skills teaching activities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500743" y="1771650"/>
            <a:ext cx="4022100" cy="372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lang="en-US" sz="4590" b="0" i="0" u="none" strike="noStrike" cap="none">
                <a:solidFill>
                  <a:srgbClr val="008000"/>
                </a:solidFill>
                <a:latin typeface="Arial Narrow"/>
                <a:ea typeface="Arial Narrow"/>
                <a:cs typeface="Arial Narrow"/>
                <a:sym typeface="Arial Narrow"/>
              </a:rPr>
              <a:t>T</a:t>
            </a:r>
            <a:r>
              <a:rPr lang="en-US" sz="459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imely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lang="en-US" sz="4590" b="0" i="0" u="none" strike="noStrike" cap="none">
                <a:solidFill>
                  <a:srgbClr val="008000"/>
                </a:solidFill>
                <a:latin typeface="Arial Narrow"/>
                <a:ea typeface="Arial Narrow"/>
                <a:cs typeface="Arial Narrow"/>
                <a:sym typeface="Arial Narrow"/>
              </a:rPr>
              <a:t>R</a:t>
            </a:r>
            <a:r>
              <a:rPr lang="en-US" sz="459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elevant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lang="en-US" sz="4590" b="0" i="0" u="none" strike="noStrike" cap="none">
                <a:solidFill>
                  <a:srgbClr val="008000"/>
                </a:solidFill>
                <a:latin typeface="Arial Narrow"/>
                <a:ea typeface="Arial Narrow"/>
                <a:cs typeface="Arial Narrow"/>
                <a:sym typeface="Arial Narrow"/>
              </a:rPr>
              <a:t>E</a:t>
            </a:r>
            <a:r>
              <a:rPr lang="en-US" sz="459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xplicit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lang="en-US" sz="4590" b="0" i="0" u="none" strike="noStrike" cap="none">
                <a:solidFill>
                  <a:srgbClr val="008000"/>
                </a:solidFill>
                <a:latin typeface="Arial Narrow"/>
                <a:ea typeface="Arial Narrow"/>
                <a:cs typeface="Arial Narrow"/>
                <a:sym typeface="Arial Narrow"/>
              </a:rPr>
              <a:t>E</a:t>
            </a:r>
            <a:r>
              <a:rPr lang="en-US" sz="459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veryone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459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Clr>
                <a:srgbClr val="008000"/>
              </a:buClr>
              <a:buSzPct val="25000"/>
              <a:buFont typeface="Arial"/>
              <a:buNone/>
            </a:pPr>
            <a:r>
              <a:rPr lang="en-US" sz="4590" b="0" i="0" u="none" strike="noStrike" cap="none">
                <a:solidFill>
                  <a:srgbClr val="008000"/>
                </a:solidFill>
                <a:latin typeface="Arial Narrow"/>
                <a:ea typeface="Arial Narrow"/>
                <a:cs typeface="Arial Narrow"/>
                <a:sym typeface="Arial Narrow"/>
              </a:rPr>
              <a:t>Embedded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subTitle" idx="2"/>
          </p:nvPr>
        </p:nvSpPr>
        <p:spPr>
          <a:xfrm>
            <a:off x="0" y="337212"/>
            <a:ext cx="9058200" cy="806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Teaching study skills effectively</a:t>
            </a:r>
          </a:p>
        </p:txBody>
      </p:sp>
      <p:pic>
        <p:nvPicPr>
          <p:cNvPr id="258" name="Shape 258" descr="season-158447_128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2844" y="1621240"/>
            <a:ext cx="4145699" cy="388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hape 26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19675" y="1827261"/>
            <a:ext cx="4124400" cy="29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>
            <a:spLocks noGrp="1"/>
          </p:cNvSpPr>
          <p:nvPr>
            <p:ph type="subTitle" idx="2"/>
          </p:nvPr>
        </p:nvSpPr>
        <p:spPr>
          <a:xfrm>
            <a:off x="78670" y="295342"/>
            <a:ext cx="8968397" cy="8063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/>
              <a:t>Skills Resources at Sussex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4561079" y="5070602"/>
            <a:ext cx="5041499" cy="1631099"/>
          </a:xfrm>
          <a:prstGeom prst="rect">
            <a:avLst/>
          </a:prstGeom>
          <a:noFill/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www.sussex.ac.uk/skillshub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325625" y="1731225"/>
            <a:ext cx="4923900" cy="394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000">
                <a:solidFill>
                  <a:schemeClr val="dk1"/>
                </a:solidFill>
              </a:rPr>
              <a:t>Skills Hub website</a:t>
            </a:r>
          </a:p>
          <a:p>
            <a:pPr marL="457200" lvl="0" indent="-355600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000">
                <a:solidFill>
                  <a:schemeClr val="dk1"/>
                </a:solidFill>
              </a:rPr>
              <a:t>CEC Workshops on study skills and all aspects of writing</a:t>
            </a:r>
          </a:p>
          <a:p>
            <a:pPr marL="457200" lvl="0" indent="-355600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000">
                <a:solidFill>
                  <a:schemeClr val="dk1"/>
                </a:solidFill>
              </a:rPr>
              <a:t>Better Writing Tutorials</a:t>
            </a:r>
          </a:p>
          <a:p>
            <a:pPr marL="457200" lvl="0" indent="-355600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000">
                <a:solidFill>
                  <a:schemeClr val="dk1"/>
                </a:solidFill>
              </a:rPr>
              <a:t>Student Support Unit workshops</a:t>
            </a:r>
          </a:p>
          <a:p>
            <a:pPr marL="457200" lvl="0" indent="-355600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000">
                <a:solidFill>
                  <a:schemeClr val="dk1"/>
                </a:solidFill>
              </a:rPr>
              <a:t>Academic Development and English Language</a:t>
            </a:r>
          </a:p>
          <a:p>
            <a:pPr marL="457200" lvl="0" indent="-355600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000">
                <a:solidFill>
                  <a:schemeClr val="dk1"/>
                </a:solidFill>
              </a:rPr>
              <a:t>Student Mentors</a:t>
            </a:r>
          </a:p>
          <a:p>
            <a:pPr marL="457200" lvl="0" indent="-355600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000">
                <a:solidFill>
                  <a:schemeClr val="dk1"/>
                </a:solidFill>
              </a:rPr>
              <a:t>Academic Advisors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subTitle" idx="2"/>
          </p:nvPr>
        </p:nvSpPr>
        <p:spPr>
          <a:xfrm>
            <a:off x="88799" y="337225"/>
            <a:ext cx="8940300" cy="806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CEC Spring 2017 workshops</a:t>
            </a:r>
          </a:p>
        </p:txBody>
      </p:sp>
      <p:sp>
        <p:nvSpPr>
          <p:cNvPr id="274" name="Shape 274"/>
          <p:cNvSpPr txBox="1"/>
          <p:nvPr/>
        </p:nvSpPr>
        <p:spPr>
          <a:xfrm>
            <a:off x="236850" y="1911550"/>
            <a:ext cx="4371300" cy="380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1800"/>
              <a:t>How do I reference correctly?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1800"/>
              <a:t>How do I integrate sources effectively?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1800"/>
              <a:t>How can I improve my academic writing style?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1800"/>
              <a:t>How do I devise my own essay question?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1800"/>
              <a:t>Writing at postgraduate level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1800"/>
              <a:t>How can I manage my time and avoid procrastination?</a:t>
            </a:r>
          </a:p>
          <a:p>
            <a:pPr lvl="0" rtl="0">
              <a:spcBef>
                <a:spcPts val="0"/>
              </a:spcBef>
              <a:spcAft>
                <a:spcPts val="600"/>
              </a:spcAft>
              <a:buNone/>
            </a:pPr>
            <a:endParaRPr sz="1800"/>
          </a:p>
        </p:txBody>
      </p:sp>
      <p:sp>
        <p:nvSpPr>
          <p:cNvPr id="275" name="Shape 275"/>
          <p:cNvSpPr txBox="1"/>
          <p:nvPr/>
        </p:nvSpPr>
        <p:spPr>
          <a:xfrm>
            <a:off x="4489775" y="2180700"/>
            <a:ext cx="45393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1800">
                <a:solidFill>
                  <a:schemeClr val="dk1"/>
                </a:solidFill>
              </a:rPr>
              <a:t>How do I prepare for my presentation?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1800">
                <a:solidFill>
                  <a:schemeClr val="dk1"/>
                </a:solidFill>
              </a:rPr>
              <a:t>How do I plan and structure my essay?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1800">
                <a:solidFill>
                  <a:schemeClr val="dk1"/>
                </a:solidFill>
              </a:rPr>
              <a:t>How do I write a good introduction and conclusion?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1800">
                <a:solidFill>
                  <a:schemeClr val="dk1"/>
                </a:solidFill>
              </a:rPr>
              <a:t>How can I develop a good argument in my essay?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1800">
                <a:solidFill>
                  <a:schemeClr val="dk1"/>
                </a:solidFill>
              </a:rPr>
              <a:t>Working on my postgraduate dissertation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1800">
                <a:solidFill>
                  <a:schemeClr val="dk1"/>
                </a:solidFill>
              </a:rPr>
              <a:t>Refining my postgraduate dissertation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subTitle" idx="2"/>
          </p:nvPr>
        </p:nvSpPr>
        <p:spPr>
          <a:xfrm>
            <a:off x="101146" y="316702"/>
            <a:ext cx="8945920" cy="8063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Skills Teaching at Sussex</a:t>
            </a:r>
          </a:p>
        </p:txBody>
      </p:sp>
      <p:pic>
        <p:nvPicPr>
          <p:cNvPr id="282" name="Shape 282" descr="Screen shot 2017-02-06 at 18.00.10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3550" y="2832228"/>
            <a:ext cx="5695809" cy="1887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Shape 283" descr="new-1519623_128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584" y="1979083"/>
            <a:ext cx="1900511" cy="1820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500750" y="1549275"/>
            <a:ext cx="6151500" cy="410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-698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-US" sz="2400"/>
              <a:t>•Punchy first sentence – arouse reader’s interest</a:t>
            </a:r>
          </a:p>
          <a:p>
            <a:pPr marL="0" marR="0" lvl="0" indent="-698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-US" sz="2400"/>
              <a:t>•Context: set the scene</a:t>
            </a:r>
          </a:p>
          <a:p>
            <a:pPr marL="0" marR="0" lvl="0" indent="-698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-US" sz="2400"/>
              <a:t>•Explain how you interpret the question</a:t>
            </a:r>
          </a:p>
          <a:p>
            <a:pPr marL="0" marR="0" lvl="0" indent="-698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-US" sz="2400"/>
              <a:t>•Define key terms</a:t>
            </a:r>
          </a:p>
          <a:p>
            <a:pPr marL="0" marR="0" lvl="0" indent="-698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-US" sz="2400"/>
              <a:t>•Outline the issues that you are going to explore, in the right order</a:t>
            </a:r>
          </a:p>
          <a:p>
            <a:pPr marL="0" marR="0" lvl="0" indent="-698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-US" sz="2400"/>
              <a:t>•Introduce your main argument</a:t>
            </a: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0" name="Shape 290"/>
          <p:cNvSpPr txBox="1">
            <a:spLocks noGrp="1"/>
          </p:cNvSpPr>
          <p:nvPr>
            <p:ph type="subTitle" idx="2"/>
          </p:nvPr>
        </p:nvSpPr>
        <p:spPr>
          <a:xfrm>
            <a:off x="585399" y="337212"/>
            <a:ext cx="7958400" cy="8063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Introduction (c. 10%)</a:t>
            </a:r>
          </a:p>
        </p:txBody>
      </p:sp>
      <p:pic>
        <p:nvPicPr>
          <p:cNvPr id="291" name="Shape 291" descr="Untitl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8718" y="1696862"/>
            <a:ext cx="1809750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subTitle" idx="2"/>
          </p:nvPr>
        </p:nvSpPr>
        <p:spPr>
          <a:xfrm>
            <a:off x="101146" y="316702"/>
            <a:ext cx="8946000" cy="806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/>
              <a:t>Questions</a:t>
            </a:r>
          </a:p>
        </p:txBody>
      </p:sp>
      <p:pic>
        <p:nvPicPr>
          <p:cNvPr id="298" name="Shape 2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9849" y="1549050"/>
            <a:ext cx="3329976" cy="402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389</Words>
  <Application>Microsoft Office PowerPoint</Application>
  <PresentationFormat>On-screen Show (4:3)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Arial Narrow</vt:lpstr>
      <vt:lpstr>Georgia</vt:lpstr>
      <vt:lpstr>UoS Title 1 Photography</vt:lpstr>
      <vt:lpstr>Turquoise - UoS Content</vt:lpstr>
      <vt:lpstr>From bolt-on to embedded: inclusive approaches to teaching study skills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bolt-on to embedded: inclusive approaches to teaching study skills</dc:title>
  <dc:creator>Clare Wolstenholme</dc:creator>
  <cp:lastModifiedBy>Clare Wolstenholme</cp:lastModifiedBy>
  <cp:revision>2</cp:revision>
  <cp:lastPrinted>2017-03-29T14:17:11Z</cp:lastPrinted>
  <dcterms:modified xsi:type="dcterms:W3CDTF">2017-03-29T14:18:30Z</dcterms:modified>
</cp:coreProperties>
</file>