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4686" autoAdjust="0"/>
  </p:normalViewPr>
  <p:slideViewPr>
    <p:cSldViewPr snapToGrid="0">
      <p:cViewPr varScale="1">
        <p:scale>
          <a:sx n="97" d="100"/>
          <a:sy n="97" d="100"/>
        </p:scale>
        <p:origin x="1110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0B682B-34A5-491A-8DAF-37015FA889C9}" type="datetimeFigureOut">
              <a:rPr lang="en-GB" smtClean="0"/>
              <a:t>04/04/2017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C09D86-C566-44EC-8C0A-ACE08172A9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673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Diana : Trends: HESA,</a:t>
            </a:r>
            <a:r>
              <a:rPr lang="en-GB" baseline="0" dirty="0" smtClean="0"/>
              <a:t> UNESCO – USA currently highest, UK is 2</a:t>
            </a:r>
            <a:r>
              <a:rPr lang="en-GB" baseline="30000" dirty="0" smtClean="0"/>
              <a:t>nd</a:t>
            </a:r>
            <a:r>
              <a:rPr lang="en-GB" baseline="0" dirty="0" smtClean="0"/>
              <a:t>. Rise in Chinese, reduction in Indian – 5% drop in UK and EU. (UCAS 2016)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C09D86-C566-44EC-8C0A-ACE08172A97D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26112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Vic – does</a:t>
            </a:r>
            <a:r>
              <a:rPr lang="en-GB" baseline="0" dirty="0" smtClean="0"/>
              <a:t> this reflect your experience? Anything else? View of home students? </a:t>
            </a:r>
            <a:endParaRPr lang="en-GB" dirty="0" smtClean="0"/>
          </a:p>
          <a:p>
            <a:r>
              <a:rPr lang="en-GB" dirty="0" smtClean="0"/>
              <a:t>1 – evidence</a:t>
            </a:r>
            <a:r>
              <a:rPr lang="en-GB" baseline="0" dirty="0" smtClean="0"/>
              <a:t> – academic shock</a:t>
            </a:r>
          </a:p>
          <a:p>
            <a:r>
              <a:rPr lang="en-GB" baseline="0" dirty="0" smtClean="0"/>
              <a:t>2 – evidence – language shock</a:t>
            </a:r>
          </a:p>
          <a:p>
            <a:r>
              <a:rPr lang="en-GB" baseline="0" dirty="0" smtClean="0"/>
              <a:t>3 – evidence – culture / academic shock – student talent is not tapped into – don’t feel can express self.</a:t>
            </a:r>
          </a:p>
          <a:p>
            <a:endParaRPr lang="en-GB" baseline="0" dirty="0" smtClean="0"/>
          </a:p>
          <a:p>
            <a:r>
              <a:rPr lang="en-GB" baseline="0" dirty="0" smtClean="0"/>
              <a:t>Argument that 2 and 3 are better catered for by universities- pre-arrival. Academic shock may be overlooked as believe Western approach is universal - </a:t>
            </a:r>
            <a:r>
              <a:rPr lang="en-GB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Ryan, J. (2005) ‘The student experience’ in J. Carrol &amp; J. Ryan (Eds.) Teaching International Students: Improving Learning for All London: Routledge  - Academic shock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research shows most significant – longest lasting effect – need to be careful – institutions often better at dealing with culture and language, but not academic – often assume our approach transcends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C09D86-C566-44EC-8C0A-ACE08172A97D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4117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1" dirty="0" smtClean="0"/>
              <a:t>Diana</a:t>
            </a:r>
            <a:r>
              <a:rPr lang="en-GB" sz="1200" b="1" baseline="0" dirty="0" smtClean="0"/>
              <a:t> - </a:t>
            </a:r>
            <a:r>
              <a:rPr lang="en-GB" sz="1200" b="1" dirty="0" smtClean="0"/>
              <a:t>Cultural differences </a:t>
            </a:r>
            <a:r>
              <a:rPr lang="en-GB" sz="1200" dirty="0" smtClean="0"/>
              <a:t>– different physical environment, customs</a:t>
            </a:r>
            <a:r>
              <a:rPr lang="en-GB" sz="1200" baseline="0" dirty="0" smtClean="0"/>
              <a:t> and practice – also </a:t>
            </a:r>
            <a:r>
              <a:rPr lang="en-GB" sz="1200" dirty="0" smtClean="0"/>
              <a:t>turn taking/ disagreeing</a:t>
            </a:r>
            <a:r>
              <a:rPr lang="en-GB" sz="1200" baseline="0" dirty="0" smtClean="0"/>
              <a:t> / participating/ hierarchy – expectation of Western tutors that Asian students are passive / uncritical</a:t>
            </a:r>
          </a:p>
          <a:p>
            <a:endParaRPr lang="en-GB" sz="120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 smtClean="0"/>
              <a:t>Academic expectations </a:t>
            </a:r>
            <a:r>
              <a:rPr lang="en-GB" sz="1200" dirty="0" smtClean="0"/>
              <a:t>– different teaching and</a:t>
            </a:r>
            <a:r>
              <a:rPr lang="en-GB" sz="1200" baseline="0" dirty="0" smtClean="0"/>
              <a:t> learning approaches such as the relationship between teacher and students, </a:t>
            </a:r>
            <a:r>
              <a:rPr lang="en-GB" sz="1200" dirty="0" smtClean="0"/>
              <a:t>what expect</a:t>
            </a:r>
            <a:r>
              <a:rPr lang="en-GB" sz="1200" baseline="0" dirty="0" smtClean="0"/>
              <a:t> from tutor – what student role is – can they question / criticise? / can they question something if it’s published, forms of assessment and even what counts as knowledge </a:t>
            </a:r>
            <a:r>
              <a:rPr lang="en-GB" sz="1200" dirty="0" smtClean="0"/>
              <a:t> </a:t>
            </a:r>
            <a:r>
              <a:rPr lang="en-GB" sz="1200" baseline="0" dirty="0" smtClean="0"/>
              <a:t>types of tasks…</a:t>
            </a:r>
            <a:r>
              <a:rPr lang="en-GB" sz="1200" dirty="0" smtClean="0"/>
              <a:t>Unfamiliar teaching styles and classroom practice – lack of formality</a:t>
            </a:r>
            <a:r>
              <a:rPr lang="en-GB" sz="1200" baseline="0" dirty="0" smtClean="0"/>
              <a:t> – office hours – group work – group assessments – sleep in classroom</a:t>
            </a:r>
            <a:endParaRPr lang="en-GB" sz="1200" dirty="0" smtClean="0"/>
          </a:p>
          <a:p>
            <a:r>
              <a:rPr lang="en-GB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Knowledge as socially constructed 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– understanding that knowledge is no</a:t>
            </a:r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 ‘handed down’ 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borne out of discussion and negotiation – objective</a:t>
            </a:r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facts, subjective evaluation - 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International students should be able to </a:t>
            </a:r>
            <a:r>
              <a:rPr lang="en-GB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reflect and respond 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that experience </a:t>
            </a:r>
          </a:p>
          <a:p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b="1" dirty="0" smtClean="0"/>
              <a:t>Vic - Language proficiency </a:t>
            </a:r>
            <a:r>
              <a:rPr lang="en-GB" sz="1200" dirty="0" smtClean="0"/>
              <a:t>– IELTS</a:t>
            </a:r>
            <a:r>
              <a:rPr lang="en-GB" sz="1200" baseline="0" dirty="0" smtClean="0"/>
              <a:t> level and test – students expectation that level is good enough…</a:t>
            </a:r>
            <a:endParaRPr lang="en-GB" sz="1200" dirty="0" smtClean="0"/>
          </a:p>
          <a:p>
            <a:r>
              <a:rPr lang="en-GB" sz="1200" dirty="0" smtClean="0"/>
              <a:t>Difficulty of understanding spoken English – what is needed</a:t>
            </a:r>
            <a:r>
              <a:rPr lang="en-GB" sz="1200" baseline="0" dirty="0" smtClean="0"/>
              <a:t> to process sounds and meaning (word </a:t>
            </a:r>
            <a:r>
              <a:rPr lang="en-GB" sz="1200" baseline="0" dirty="0" err="1" smtClean="0"/>
              <a:t>boundries</a:t>
            </a:r>
            <a:r>
              <a:rPr lang="en-GB" sz="1200" baseline="0" dirty="0" smtClean="0"/>
              <a:t>, </a:t>
            </a:r>
            <a:r>
              <a:rPr lang="en-GB" sz="1200" baseline="0" dirty="0" err="1" smtClean="0"/>
              <a:t>etc</a:t>
            </a:r>
            <a:r>
              <a:rPr lang="en-GB" sz="1200" baseline="0" dirty="0" smtClean="0"/>
              <a:t>) processing sounds and meaning.</a:t>
            </a:r>
            <a:endParaRPr lang="en-GB" sz="1200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C09D86-C566-44EC-8C0A-ACE08172A97D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57656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dirty="0" smtClean="0"/>
              <a:t>DIANA: – set up groups – what can you</a:t>
            </a:r>
            <a:r>
              <a:rPr lang="en-GB" sz="1200" baseline="0" dirty="0" smtClean="0"/>
              <a:t> do to encourage participation before seminar / course? </a:t>
            </a:r>
          </a:p>
          <a:p>
            <a:r>
              <a:rPr lang="en-GB" sz="1200" dirty="0" smtClean="0"/>
              <a:t>Clear programme and (prioritised) reading lists with dates</a:t>
            </a:r>
          </a:p>
          <a:p>
            <a:r>
              <a:rPr lang="en-GB" sz="1200" dirty="0" smtClean="0"/>
              <a:t>Produce a glossary of key terms </a:t>
            </a:r>
          </a:p>
          <a:p>
            <a:r>
              <a:rPr lang="en-GB" sz="1200" dirty="0" smtClean="0"/>
              <a:t>Clear instructions on the organisation and access of course resources on the VLE</a:t>
            </a:r>
          </a:p>
          <a:p>
            <a:r>
              <a:rPr lang="en-GB" sz="1200" dirty="0" smtClean="0"/>
              <a:t>Make your expectations clear </a:t>
            </a:r>
            <a:r>
              <a:rPr lang="en-GB" sz="12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(tutor and student roles, how to participate in seminars sheet)</a:t>
            </a:r>
          </a:p>
          <a:p>
            <a:r>
              <a:rPr lang="en-GB" sz="1200" dirty="0" smtClean="0"/>
              <a:t>Consider </a:t>
            </a:r>
            <a:r>
              <a:rPr lang="en-GB" sz="1200" b="1" dirty="0" smtClean="0"/>
              <a:t>how</a:t>
            </a:r>
            <a:r>
              <a:rPr lang="en-GB" sz="1200" dirty="0" smtClean="0"/>
              <a:t> and </a:t>
            </a:r>
            <a:r>
              <a:rPr lang="en-GB" sz="1200" b="1" dirty="0" smtClean="0"/>
              <a:t>when</a:t>
            </a:r>
            <a:r>
              <a:rPr lang="en-GB" sz="1200" dirty="0" smtClean="0"/>
              <a:t> students are going to be active in the session – talking</a:t>
            </a:r>
            <a:r>
              <a:rPr lang="en-GB" sz="1200" baseline="0" dirty="0" smtClean="0"/>
              <a:t> for 15 mins then communicative – variety of pace and activities – reading, discussion, note making</a:t>
            </a:r>
            <a:endParaRPr lang="en-GB" sz="1200" dirty="0" smtClean="0"/>
          </a:p>
          <a:p>
            <a:r>
              <a:rPr lang="en-GB" sz="1200" dirty="0" smtClean="0"/>
              <a:t>VIC:</a:t>
            </a:r>
            <a:r>
              <a:rPr lang="en-GB" sz="1200" baseline="0" dirty="0" smtClean="0"/>
              <a:t> </a:t>
            </a:r>
            <a:r>
              <a:rPr lang="en-GB" sz="1200" dirty="0" smtClean="0"/>
              <a:t>Plan how you will incorporate learning technology </a:t>
            </a:r>
            <a:r>
              <a:rPr lang="en-GB" sz="1200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padlet</a:t>
            </a:r>
            <a:r>
              <a:rPr lang="en-GB" sz="12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, google docs, live tweeting, social media for groups, </a:t>
            </a:r>
            <a:endParaRPr lang="en-GB" sz="1200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C09D86-C566-44EC-8C0A-ACE08172A97D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93496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dirty="0" smtClean="0"/>
              <a:t>DIANA: Ensure students get to know each other and are seated appropriately</a:t>
            </a:r>
          </a:p>
          <a:p>
            <a:r>
              <a:rPr lang="en-GB" sz="1200" dirty="0" smtClean="0"/>
              <a:t>Make your expectations clear </a:t>
            </a:r>
            <a:r>
              <a:rPr lang="en-GB" sz="12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(activities and tasks, discussion, questioning, agreement, classroom management) HANDOUT</a:t>
            </a:r>
            <a:r>
              <a:rPr lang="en-GB" sz="1200" baseline="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FOR STUDENTS </a:t>
            </a:r>
            <a:endParaRPr lang="en-GB" sz="1200" dirty="0" smtClean="0"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r>
              <a:rPr lang="en-GB" sz="1200" dirty="0" smtClean="0"/>
              <a:t>Encourage ideas from students own experience and culture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 smtClean="0"/>
              <a:t>Allow preparation and thinking time (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Increase the time you wait for replies – </a:t>
            </a:r>
            <a:r>
              <a:rPr lang="en-GB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GB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Cortazzi</a:t>
            </a:r>
            <a:r>
              <a:rPr lang="en-GB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en-GB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Jin</a:t>
            </a:r>
            <a:r>
              <a:rPr lang="en-GB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1996)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many tutors wait only 1 – 2 seconds whereas waiting 6 – 8 seconds gives students time to formulate an answer.)</a:t>
            </a:r>
          </a:p>
          <a:p>
            <a:r>
              <a:rPr lang="en-GB" sz="1200" dirty="0" smtClean="0"/>
              <a:t>VIC:</a:t>
            </a:r>
            <a:r>
              <a:rPr lang="en-GB" sz="1200" baseline="0" dirty="0" smtClean="0"/>
              <a:t> </a:t>
            </a:r>
            <a:r>
              <a:rPr lang="en-GB" sz="1200" dirty="0" smtClean="0"/>
              <a:t>Nominate students, </a:t>
            </a:r>
            <a:r>
              <a:rPr lang="en-GB" sz="12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mix up and include all groups</a:t>
            </a:r>
          </a:p>
          <a:p>
            <a:r>
              <a:rPr lang="en-GB" sz="1200" dirty="0" smtClean="0"/>
              <a:t>Provide practical tasks in groups  - </a:t>
            </a:r>
            <a:r>
              <a:rPr lang="en-GB" sz="12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Jigsaw reading, assign roles, cards, ARC - EXAMPLES</a:t>
            </a:r>
          </a:p>
          <a:p>
            <a:r>
              <a:rPr lang="en-GB" sz="1200" dirty="0" smtClean="0"/>
              <a:t>Ensure instructions are clear </a:t>
            </a:r>
            <a:r>
              <a:rPr lang="en-GB" sz="12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note on board, break down, concept check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C09D86-C566-44EC-8C0A-ACE08172A97D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21555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CUT</a:t>
            </a:r>
            <a:r>
              <a:rPr lang="en-GB" baseline="0" dirty="0" smtClean="0"/>
              <a:t> UP FOR GROUP </a:t>
            </a:r>
          </a:p>
          <a:p>
            <a:r>
              <a:rPr lang="en-GB" dirty="0" smtClean="0"/>
              <a:t>Specific/ technical language </a:t>
            </a:r>
          </a:p>
          <a:p>
            <a:r>
              <a:rPr lang="en-GB" dirty="0" smtClean="0"/>
              <a:t>Natural language</a:t>
            </a:r>
          </a:p>
          <a:p>
            <a:r>
              <a:rPr lang="en-GB" dirty="0" smtClean="0"/>
              <a:t>Colloquial language </a:t>
            </a:r>
            <a:r>
              <a:rPr lang="en-GB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proverbs, cultural specific idioms, non-literal expressions and phrasal verbs – winding down, brush up on, a spin-off </a:t>
            </a:r>
            <a:endParaRPr lang="en-GB" dirty="0" smtClean="0"/>
          </a:p>
          <a:p>
            <a:r>
              <a:rPr lang="en-GB" dirty="0" smtClean="0"/>
              <a:t>‘Diplomatic’ language – </a:t>
            </a:r>
            <a:r>
              <a:rPr lang="en-GB" b="1" dirty="0" smtClean="0"/>
              <a:t>what British</a:t>
            </a:r>
            <a:r>
              <a:rPr lang="en-GB" b="1" baseline="0" dirty="0" smtClean="0"/>
              <a:t> people mean</a:t>
            </a:r>
            <a:endParaRPr lang="en-GB" b="1" dirty="0" smtClean="0"/>
          </a:p>
          <a:p>
            <a:r>
              <a:rPr lang="en-GB" dirty="0" smtClean="0"/>
              <a:t>Acronyms</a:t>
            </a:r>
          </a:p>
          <a:p>
            <a:r>
              <a:rPr lang="en-GB" dirty="0" smtClean="0"/>
              <a:t>Paraphrasing students’ points</a:t>
            </a:r>
          </a:p>
          <a:p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C09D86-C566-44EC-8C0A-ACE08172A97D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66240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C09D86-C566-44EC-8C0A-ACE08172A97D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49172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12201452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914400" y="1752602"/>
            <a:ext cx="103632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914400" y="3611607"/>
            <a:ext cx="103632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5019" y="4953000"/>
            <a:ext cx="12197020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469E674-2657-4D20-A606-8D9C72D06332}" type="datetimeFigureOut">
              <a:rPr lang="en-GB" smtClean="0"/>
              <a:t>04/04/2017</a:t>
            </a:fld>
            <a:endParaRPr lang="en-GB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56F0158-0725-427E-A518-91E7BFA2F76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9E674-2657-4D20-A606-8D9C72D06332}" type="datetimeFigureOut">
              <a:rPr lang="en-GB" smtClean="0"/>
              <a:t>04/04/2017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F0158-0725-427E-A518-91E7BFA2F760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168" y="1059712"/>
            <a:ext cx="103632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30284" y="2931712"/>
            <a:ext cx="6096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9E674-2657-4D20-A606-8D9C72D06332}" type="datetimeFigureOut">
              <a:rPr lang="en-GB" smtClean="0"/>
              <a:t>04/04/2017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F0158-0725-427E-A518-91E7BFA2F760}" type="slidenum">
              <a:rPr lang="en-GB" smtClean="0"/>
              <a:t>‹#›</a:t>
            </a:fld>
            <a:endParaRPr lang="en-GB"/>
          </a:p>
        </p:txBody>
      </p:sp>
      <p:sp>
        <p:nvSpPr>
          <p:cNvPr id="7" name="Chevron 6"/>
          <p:cNvSpPr/>
          <p:nvPr/>
        </p:nvSpPr>
        <p:spPr>
          <a:xfrm>
            <a:off x="4848907" y="3005472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4600352" y="3005472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48132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8132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9E674-2657-4D20-A606-8D9C72D06332}" type="datetimeFigureOut">
              <a:rPr lang="en-GB" smtClean="0"/>
              <a:t>04/04/2017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F0158-0725-427E-A518-91E7BFA2F760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5410200"/>
            <a:ext cx="5386917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9" y="5410200"/>
            <a:ext cx="5389033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1444295"/>
            <a:ext cx="5386917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1444295"/>
            <a:ext cx="5389033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9E674-2657-4D20-A606-8D9C72D06332}" type="datetimeFigureOut">
              <a:rPr lang="en-GB" smtClean="0"/>
              <a:t>04/04/2017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F0158-0725-427E-A518-91E7BFA2F760}" type="slidenum">
              <a:rPr lang="en-GB" smtClean="0"/>
              <a:t>‹#›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9E674-2657-4D20-A606-8D9C72D06332}" type="datetimeFigureOut">
              <a:rPr lang="en-GB" smtClean="0"/>
              <a:t>04/04/2017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F0158-0725-427E-A518-91E7BFA2F760}" type="slidenum">
              <a:rPr lang="en-GB" smtClean="0"/>
              <a:t>‹#›</a:t>
            </a:fld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9E674-2657-4D20-A606-8D9C72D06332}" type="datetimeFigureOut">
              <a:rPr lang="en-GB" smtClean="0"/>
              <a:t>04/04/2017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F0158-0725-427E-A518-91E7BFA2F76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876800"/>
            <a:ext cx="9975701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892800" y="5355102"/>
            <a:ext cx="5299456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219200" y="274320"/>
            <a:ext cx="9973056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969376" y="6407944"/>
            <a:ext cx="2560320" cy="365760"/>
          </a:xfrm>
        </p:spPr>
        <p:txBody>
          <a:bodyPr/>
          <a:lstStyle/>
          <a:p>
            <a:fld id="{4469E674-2657-4D20-A606-8D9C72D06332}" type="datetimeFigureOut">
              <a:rPr lang="en-GB" smtClean="0"/>
              <a:t>04/04/2017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F0158-0725-427E-A518-91E7BFA2F760}" type="slidenum">
              <a:rPr lang="en-GB" smtClean="0"/>
              <a:t>‹#›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1643" y="5443402"/>
            <a:ext cx="95504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4800" y="189968"/>
            <a:ext cx="115824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469E674-2657-4D20-A606-8D9C72D06332}" type="datetimeFigureOut">
              <a:rPr lang="en-GB" smtClean="0"/>
              <a:t>04/04/2017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840097" y="6407945"/>
            <a:ext cx="313424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56F0158-0725-427E-A518-91E7BFA2F760}" type="slidenum">
              <a:rPr lang="en-GB" smtClean="0"/>
              <a:t>‹#›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865122"/>
            <a:ext cx="10767243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65697" y="5944936"/>
            <a:ext cx="6587499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47623" y="5939011"/>
            <a:ext cx="492060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8056" y="5791253"/>
            <a:ext cx="4536419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12316" y="5787739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11552149" y="4988440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11303595" y="4988440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481330"/>
            <a:ext cx="10972800" cy="4386071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9E674-2657-4D20-A606-8D9C72D06332}" type="datetimeFigureOut">
              <a:rPr lang="en-GB" smtClean="0"/>
              <a:t>04/04/2017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F0158-0725-427E-A518-91E7BFA2F76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25351" y="274641"/>
            <a:ext cx="2369960" cy="5592761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432800" cy="559276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9E674-2657-4D20-A606-8D9C72D06332}" type="datetimeFigureOut">
              <a:rPr lang="en-GB" smtClean="0"/>
              <a:t>04/04/2017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F0158-0725-427E-A518-91E7BFA2F76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665697" y="5944936"/>
            <a:ext cx="6587499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647623" y="5939011"/>
            <a:ext cx="492060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8056" y="5791253"/>
            <a:ext cx="4536419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12316" y="5787739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481329"/>
            <a:ext cx="10972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8969376" y="6407944"/>
            <a:ext cx="256032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4469E674-2657-4D20-A606-8D9C72D06332}" type="datetimeFigureOut">
              <a:rPr lang="en-GB" smtClean="0"/>
              <a:t>04/04/2017</a:t>
            </a:fld>
            <a:endParaRPr lang="en-GB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5840097" y="6407945"/>
            <a:ext cx="313424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1529696" y="6407945"/>
            <a:ext cx="48768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556F0158-0725-427E-A518-91E7BFA2F760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Inventory%20of%20Academic%20English%20Skills%20and%20Lang%20(6).xlsx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adlet.com/vstephenson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extinspector.com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lextutor.ca/vp/eng/" TargetMode="External"/><Relationship Id="rId4" Type="http://schemas.openxmlformats.org/officeDocument/2006/relationships/hyperlink" Target="https://readable.io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qaa.ac.uk/en/Publications/Documents/International-Students-Guide-15.pdf" TargetMode="External"/><Relationship Id="rId2" Type="http://schemas.openxmlformats.org/officeDocument/2006/relationships/hyperlink" Target="http://elehe.blogspot.co.uk/2012/04/improving-provision-of-pre-arrival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sz="5400" dirty="0"/>
              <a:t>The Inclusion and Engagement of International Students in the classroom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Diana Amadis and Vic Stephenson – Sussex International Study Centre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3981" y="5544960"/>
            <a:ext cx="3267298" cy="587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121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200" dirty="0"/>
              <a:t>Discuss differences in academic culture between home and international students</a:t>
            </a:r>
          </a:p>
          <a:p>
            <a:r>
              <a:rPr lang="en-GB" sz="3200" dirty="0" smtClean="0"/>
              <a:t>Identify issues </a:t>
            </a:r>
            <a:r>
              <a:rPr lang="en-GB" sz="3200" dirty="0"/>
              <a:t>of integrating home and international students</a:t>
            </a:r>
          </a:p>
          <a:p>
            <a:r>
              <a:rPr lang="en-GB" sz="3200" dirty="0"/>
              <a:t>Practical strategies to encourage greater participation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Session Aims</a:t>
            </a:r>
          </a:p>
        </p:txBody>
      </p:sp>
      <p:sp>
        <p:nvSpPr>
          <p:cNvPr id="4" name="AutoShape 2" descr="Image result for study group log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4" descr="Image result for study group logo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0423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4437" y="783441"/>
            <a:ext cx="8946541" cy="5272453"/>
          </a:xfrm>
        </p:spPr>
        <p:txBody>
          <a:bodyPr>
            <a:normAutofit fontScale="77500" lnSpcReduction="20000"/>
          </a:bodyPr>
          <a:lstStyle/>
          <a:p>
            <a:r>
              <a:rPr lang="en-GB" dirty="0" smtClean="0"/>
              <a:t>‘The </a:t>
            </a:r>
            <a:r>
              <a:rPr lang="en-GB" dirty="0"/>
              <a:t>teachers here don’t teach me anything. The students do all the work. The teacher doesn’t even tell us what to read, we have to find information ourselves</a:t>
            </a:r>
            <a:r>
              <a:rPr lang="en-GB" dirty="0" smtClean="0"/>
              <a:t>.’</a:t>
            </a:r>
          </a:p>
          <a:p>
            <a:endParaRPr lang="en-GB" dirty="0" smtClean="0"/>
          </a:p>
          <a:p>
            <a:r>
              <a:rPr lang="en-GB" dirty="0" smtClean="0"/>
              <a:t> ‘</a:t>
            </a:r>
            <a:r>
              <a:rPr lang="en-GB" dirty="0"/>
              <a:t>If the teacher points at me, I will speak. I will hide if no one asks me to speak because my English is not good, and I can’t speak fluently. I feel shame to speak in front of </a:t>
            </a:r>
            <a:r>
              <a:rPr lang="en-GB" dirty="0" smtClean="0"/>
              <a:t>twenty </a:t>
            </a:r>
            <a:r>
              <a:rPr lang="en-GB" dirty="0"/>
              <a:t>or </a:t>
            </a:r>
            <a:r>
              <a:rPr lang="en-GB" dirty="0" smtClean="0"/>
              <a:t>thirty </a:t>
            </a:r>
            <a:r>
              <a:rPr lang="en-GB" dirty="0"/>
              <a:t>people as they are local and their mother tongue is English.’ (</a:t>
            </a:r>
            <a:r>
              <a:rPr lang="en-GB" dirty="0" smtClean="0"/>
              <a:t>Student from Hong Kong, cited in </a:t>
            </a:r>
            <a:r>
              <a:rPr lang="en-GB" dirty="0" err="1" smtClean="0"/>
              <a:t>Sovic</a:t>
            </a:r>
            <a:r>
              <a:rPr lang="en-GB" dirty="0" smtClean="0"/>
              <a:t>, 2007)</a:t>
            </a:r>
          </a:p>
          <a:p>
            <a:endParaRPr lang="en-GB" dirty="0" smtClean="0"/>
          </a:p>
          <a:p>
            <a:r>
              <a:rPr lang="en-GB" dirty="0"/>
              <a:t>‘My culture, my background, everything is different from them. So I have, not risk, but I have too many things, too many more things that I have to think about than other students. I think I lost so much confidence of mine, I’m thinking I have so many… I’m talented. I want to think like that, but whenever I go to tutorials I can’t say anything, so I’m not respected.’ </a:t>
            </a:r>
            <a:r>
              <a:rPr lang="en-GB" dirty="0" smtClean="0"/>
              <a:t>(</a:t>
            </a:r>
            <a:r>
              <a:rPr lang="en-GB" dirty="0" err="1" smtClean="0"/>
              <a:t>Vieta</a:t>
            </a:r>
            <a:r>
              <a:rPr lang="en-GB" dirty="0" smtClean="0"/>
              <a:t> </a:t>
            </a:r>
            <a:r>
              <a:rPr lang="en-GB" dirty="0"/>
              <a:t>&amp; </a:t>
            </a:r>
            <a:r>
              <a:rPr lang="en-GB" dirty="0" smtClean="0"/>
              <a:t>Peeler, 2007</a:t>
            </a:r>
            <a:r>
              <a:rPr lang="en-GB" dirty="0"/>
              <a:t>) 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598" y="452718"/>
            <a:ext cx="9404723" cy="76671"/>
          </a:xfrm>
        </p:spPr>
        <p:txBody>
          <a:bodyPr>
            <a:normAutofit fontScale="90000"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85156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0724" y="1875965"/>
            <a:ext cx="10972800" cy="4525963"/>
          </a:xfrm>
        </p:spPr>
        <p:txBody>
          <a:bodyPr/>
          <a:lstStyle/>
          <a:p>
            <a:r>
              <a:rPr lang="en-GB" sz="2800" dirty="0"/>
              <a:t>Cultural differences</a:t>
            </a:r>
          </a:p>
          <a:p>
            <a:r>
              <a:rPr lang="en-GB" sz="2800" dirty="0"/>
              <a:t>Academic expectations </a:t>
            </a:r>
          </a:p>
          <a:p>
            <a:r>
              <a:rPr lang="en-GB" sz="2800" dirty="0"/>
              <a:t>Unfamiliar teaching styles and classroom practice</a:t>
            </a:r>
          </a:p>
          <a:p>
            <a:r>
              <a:rPr lang="en-GB" sz="2800" dirty="0" smtClean="0">
                <a:hlinkClick r:id="rId3" action="ppaction://hlinkfile"/>
              </a:rPr>
              <a:t>Language </a:t>
            </a:r>
            <a:r>
              <a:rPr lang="en-GB" sz="2800" dirty="0">
                <a:hlinkClick r:id="rId3" action="ppaction://hlinkfile"/>
              </a:rPr>
              <a:t>proficiency</a:t>
            </a:r>
            <a:endParaRPr lang="en-GB" sz="2800" dirty="0"/>
          </a:p>
          <a:p>
            <a:r>
              <a:rPr lang="en-GB" sz="2800" dirty="0"/>
              <a:t>Difficulty of understanding spoken English</a:t>
            </a:r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Key issues students face when studying in a foreign country: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56739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9698" y="1546519"/>
            <a:ext cx="8946541" cy="4331677"/>
          </a:xfrm>
        </p:spPr>
        <p:txBody>
          <a:bodyPr>
            <a:normAutofit fontScale="92500" lnSpcReduction="10000"/>
          </a:bodyPr>
          <a:lstStyle/>
          <a:p>
            <a:r>
              <a:rPr lang="en-GB" sz="2800" dirty="0"/>
              <a:t>Clear programme and (prioritised) reading lists with dates</a:t>
            </a:r>
          </a:p>
          <a:p>
            <a:r>
              <a:rPr lang="en-GB" sz="2800" dirty="0"/>
              <a:t>Produce a glossary of key terms </a:t>
            </a:r>
          </a:p>
          <a:p>
            <a:r>
              <a:rPr lang="en-GB" sz="2800" dirty="0"/>
              <a:t>Clear instructions on the organisation and access of course resources on the VLE</a:t>
            </a:r>
          </a:p>
          <a:p>
            <a:r>
              <a:rPr lang="en-GB" sz="2800" dirty="0"/>
              <a:t>Make your expectations clear </a:t>
            </a:r>
            <a:endParaRPr lang="en-GB" sz="28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r>
              <a:rPr lang="en-GB" sz="2800" dirty="0"/>
              <a:t>Consider </a:t>
            </a:r>
            <a:r>
              <a:rPr lang="en-GB" sz="2800" b="1" dirty="0"/>
              <a:t>how</a:t>
            </a:r>
            <a:r>
              <a:rPr lang="en-GB" sz="2800" dirty="0"/>
              <a:t> and </a:t>
            </a:r>
            <a:r>
              <a:rPr lang="en-GB" sz="2800" b="1" dirty="0"/>
              <a:t>when</a:t>
            </a:r>
            <a:r>
              <a:rPr lang="en-GB" sz="2800" dirty="0"/>
              <a:t> students are going to be active in the session</a:t>
            </a:r>
          </a:p>
          <a:p>
            <a:r>
              <a:rPr lang="en-GB" sz="2800" dirty="0"/>
              <a:t>Plan how you will incorporate learning technology </a:t>
            </a:r>
            <a:r>
              <a:rPr lang="en-GB" sz="2800" dirty="0" smtClean="0"/>
              <a:t>(</a:t>
            </a:r>
            <a:r>
              <a:rPr lang="en-GB" sz="2800" dirty="0" err="1" smtClean="0">
                <a:hlinkClick r:id="rId3"/>
              </a:rPr>
              <a:t>padlet</a:t>
            </a:r>
            <a:r>
              <a:rPr lang="en-GB" sz="2800" dirty="0"/>
              <a:t>, google docs, live tweeting, social media for </a:t>
            </a:r>
            <a:r>
              <a:rPr lang="en-GB" sz="2800" dirty="0" smtClean="0"/>
              <a:t>groups, VLE)</a:t>
            </a:r>
            <a:endParaRPr lang="en-GB" sz="2800" dirty="0"/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886036"/>
          </a:xfrm>
        </p:spPr>
        <p:txBody>
          <a:bodyPr>
            <a:normAutofit fontScale="90000"/>
          </a:bodyPr>
          <a:lstStyle/>
          <a:p>
            <a:r>
              <a:rPr lang="en-GB" sz="3200" dirty="0"/>
              <a:t>What can you to encourage participation…</a:t>
            </a:r>
            <a:br>
              <a:rPr lang="en-GB" sz="3200" dirty="0"/>
            </a:br>
            <a:r>
              <a:rPr lang="en-GB" sz="3200" dirty="0"/>
              <a:t/>
            </a:r>
            <a:br>
              <a:rPr lang="en-GB" sz="3200" dirty="0"/>
            </a:br>
            <a:r>
              <a:rPr lang="en-GB" sz="3200" b="1" dirty="0"/>
              <a:t>Before the seminar / course</a:t>
            </a:r>
            <a:r>
              <a:rPr lang="en-GB" sz="3200" dirty="0"/>
              <a:t>:</a:t>
            </a:r>
            <a:br>
              <a:rPr lang="en-GB" sz="3200" dirty="0"/>
            </a:br>
            <a:r>
              <a:rPr lang="en-GB" sz="3200" dirty="0"/>
              <a:t/>
            </a:r>
            <a:br>
              <a:rPr lang="en-GB" sz="3200" dirty="0"/>
            </a:br>
            <a:r>
              <a:rPr lang="en-GB" sz="3200" dirty="0"/>
              <a:t/>
            </a:r>
            <a:br>
              <a:rPr lang="en-GB" sz="3200" dirty="0"/>
            </a:b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600906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1406770"/>
            <a:ext cx="8946541" cy="4841630"/>
          </a:xfrm>
        </p:spPr>
        <p:txBody>
          <a:bodyPr>
            <a:normAutofit fontScale="70000" lnSpcReduction="20000"/>
          </a:bodyPr>
          <a:lstStyle/>
          <a:p>
            <a:pPr marL="109728" indent="0">
              <a:buNone/>
            </a:pPr>
            <a:r>
              <a:rPr lang="en-GB" sz="2800" dirty="0" smtClean="0"/>
              <a:t>GENERAL:</a:t>
            </a:r>
          </a:p>
          <a:p>
            <a:r>
              <a:rPr lang="en-GB" sz="2800" dirty="0" smtClean="0"/>
              <a:t>Ensure students get to know each other and are seated appropriately</a:t>
            </a:r>
          </a:p>
          <a:p>
            <a:r>
              <a:rPr lang="en-GB" sz="2800" dirty="0"/>
              <a:t>Encourage ideas from students own experience and culture</a:t>
            </a:r>
          </a:p>
          <a:p>
            <a:r>
              <a:rPr lang="en-GB" sz="2800" dirty="0" smtClean="0"/>
              <a:t>Make </a:t>
            </a:r>
            <a:r>
              <a:rPr lang="en-GB" sz="2800" dirty="0"/>
              <a:t>it clear what is unacceptable, as well as what is encouraged</a:t>
            </a:r>
          </a:p>
          <a:p>
            <a:r>
              <a:rPr lang="en-GB" sz="2800" dirty="0" smtClean="0"/>
              <a:t>Reinforce your expectations; provide a rationale </a:t>
            </a:r>
            <a:r>
              <a:rPr lang="en-GB" sz="2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(activities and tasks, discussion, questioning, agreement, classroom management)</a:t>
            </a:r>
          </a:p>
          <a:p>
            <a:endParaRPr lang="en-GB" sz="28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109728" indent="0">
              <a:buNone/>
            </a:pPr>
            <a:r>
              <a:rPr lang="en-GB" sz="2800" dirty="0" smtClean="0"/>
              <a:t>SPECIFIC:</a:t>
            </a:r>
          </a:p>
          <a:p>
            <a:r>
              <a:rPr lang="en-GB" sz="2800" dirty="0" smtClean="0"/>
              <a:t>Model active listening, writing and approval</a:t>
            </a:r>
          </a:p>
          <a:p>
            <a:r>
              <a:rPr lang="en-GB" sz="2800" dirty="0" smtClean="0"/>
              <a:t>Allow preparation and thinking time </a:t>
            </a:r>
          </a:p>
          <a:p>
            <a:r>
              <a:rPr lang="en-GB" sz="2800" dirty="0" smtClean="0"/>
              <a:t>Nominate students</a:t>
            </a:r>
            <a:endParaRPr lang="en-GB" sz="2800" dirty="0" smtClean="0"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r>
              <a:rPr lang="en-GB" sz="2800" dirty="0" smtClean="0"/>
              <a:t>Ensure instructions are clear</a:t>
            </a:r>
          </a:p>
          <a:p>
            <a:r>
              <a:rPr lang="en-GB" sz="2800" dirty="0" smtClean="0"/>
              <a:t>Concept check</a:t>
            </a:r>
          </a:p>
          <a:p>
            <a:r>
              <a:rPr lang="en-GB" sz="2800" dirty="0" smtClean="0"/>
              <a:t>Provide </a:t>
            </a:r>
            <a:r>
              <a:rPr lang="en-GB" sz="2800" dirty="0"/>
              <a:t>practical tasks in groups  - </a:t>
            </a:r>
            <a:r>
              <a:rPr lang="en-GB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Jigsaw reading, assign roles, cards, ARC</a:t>
            </a:r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b="1" dirty="0"/>
              <a:t>During the seminar</a:t>
            </a:r>
          </a:p>
        </p:txBody>
      </p:sp>
    </p:spTree>
    <p:extLst>
      <p:ext uri="{BB962C8B-B14F-4D97-AF65-F5344CB8AC3E}">
        <p14:creationId xmlns:p14="http://schemas.microsoft.com/office/powerpoint/2010/main" val="1857826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800" dirty="0"/>
              <a:t>Specific/ technical language </a:t>
            </a:r>
          </a:p>
          <a:p>
            <a:r>
              <a:rPr lang="en-GB" sz="2800" dirty="0"/>
              <a:t>Natural language</a:t>
            </a:r>
          </a:p>
          <a:p>
            <a:r>
              <a:rPr lang="en-GB" sz="2800" dirty="0"/>
              <a:t>Colloquial language </a:t>
            </a:r>
            <a:r>
              <a:rPr lang="en-GB" sz="28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proverbs, cultural specific idioms, non-literal expressions and phrasal verbs </a:t>
            </a:r>
            <a:r>
              <a:rPr lang="en-GB" sz="28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</a:t>
            </a:r>
            <a:endParaRPr lang="en-GB" sz="2800" dirty="0"/>
          </a:p>
          <a:p>
            <a:r>
              <a:rPr lang="en-GB" sz="2800" dirty="0"/>
              <a:t>‘Diplomatic’ language</a:t>
            </a:r>
          </a:p>
          <a:p>
            <a:r>
              <a:rPr lang="en-GB" sz="2800" dirty="0"/>
              <a:t>Acronyms</a:t>
            </a:r>
          </a:p>
          <a:p>
            <a:r>
              <a:rPr lang="en-GB" sz="2800" dirty="0"/>
              <a:t>Paraphrasing students’ points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Teacher language: </a:t>
            </a:r>
            <a:r>
              <a:rPr lang="en-GB" sz="2000" b="1" dirty="0"/>
              <a:t>Which of the following are acceptable? Which should be avoided?</a:t>
            </a:r>
            <a:br>
              <a:rPr lang="en-GB" sz="2000" b="1" dirty="0"/>
            </a:b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944236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solidFill>
                  <a:schemeClr val="tx1">
                    <a:lumMod val="85000"/>
                  </a:schemeClr>
                </a:solidFill>
                <a:hlinkClick r:id="rId3"/>
              </a:rPr>
              <a:t>Text inspector</a:t>
            </a:r>
            <a:endParaRPr lang="en-GB" dirty="0">
              <a:solidFill>
                <a:schemeClr val="tx1">
                  <a:lumMod val="85000"/>
                </a:schemeClr>
              </a:solidFill>
            </a:endParaRPr>
          </a:p>
          <a:p>
            <a:r>
              <a:rPr lang="en-GB" dirty="0">
                <a:hlinkClick r:id="rId4"/>
              </a:rPr>
              <a:t>Flesch-Kincaid</a:t>
            </a:r>
            <a:endParaRPr lang="en-GB" dirty="0"/>
          </a:p>
          <a:p>
            <a:r>
              <a:rPr lang="en-GB" dirty="0">
                <a:hlinkClick r:id="rId5"/>
              </a:rPr>
              <a:t>Vocab profiler</a:t>
            </a:r>
            <a:endParaRPr lang="en-GB" dirty="0"/>
          </a:p>
          <a:p>
            <a:pPr marL="109728" indent="0">
              <a:buNone/>
            </a:pP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Useful language related links</a:t>
            </a:r>
          </a:p>
        </p:txBody>
      </p:sp>
    </p:spTree>
    <p:extLst>
      <p:ext uri="{BB962C8B-B14F-4D97-AF65-F5344CB8AC3E}">
        <p14:creationId xmlns:p14="http://schemas.microsoft.com/office/powerpoint/2010/main" val="786893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GB" sz="2800" dirty="0"/>
              <a:t>Bailey C. (2005) “The UK lecturers don’t teach me anything”. Chinese students’ expectations of their teachers </a:t>
            </a:r>
            <a:r>
              <a:rPr lang="en-GB" sz="2800" dirty="0" smtClean="0"/>
              <a:t>	and </a:t>
            </a:r>
            <a:r>
              <a:rPr lang="en-GB" sz="2800" dirty="0"/>
              <a:t>implications for </a:t>
            </a:r>
            <a:r>
              <a:rPr lang="en-GB" sz="2800" dirty="0" smtClean="0"/>
              <a:t>UK </a:t>
            </a:r>
            <a:r>
              <a:rPr lang="en-GB" sz="2800" dirty="0"/>
              <a:t>HE providers. In Southampton Solent University (2005) Conference Proceedings: </a:t>
            </a:r>
            <a:r>
              <a:rPr lang="en-GB" sz="2800" dirty="0" smtClean="0"/>
              <a:t>	The </a:t>
            </a:r>
            <a:r>
              <a:rPr lang="en-GB" sz="2800" dirty="0"/>
              <a:t>Chinese and South East Asian </a:t>
            </a:r>
            <a:r>
              <a:rPr lang="en-GB" sz="2800" dirty="0" smtClean="0"/>
              <a:t>Learner</a:t>
            </a:r>
            <a:r>
              <a:rPr lang="en-GB" sz="2800" dirty="0"/>
              <a:t>: The transition to UK Higher Education: September 2005. </a:t>
            </a:r>
            <a:r>
              <a:rPr lang="en-GB" sz="2800" dirty="0" smtClean="0"/>
              <a:t>	Southampton </a:t>
            </a:r>
            <a:r>
              <a:rPr lang="en-GB" sz="2800" dirty="0"/>
              <a:t>Solent University.</a:t>
            </a:r>
          </a:p>
          <a:p>
            <a:r>
              <a:rPr lang="en-GB" sz="2800" dirty="0"/>
              <a:t>Bamford J. (2008</a:t>
            </a:r>
            <a:r>
              <a:rPr lang="en-GB" sz="2800" dirty="0" smtClean="0"/>
              <a:t>) ‘Strategies </a:t>
            </a:r>
            <a:r>
              <a:rPr lang="en-GB" sz="2800" dirty="0"/>
              <a:t>for the improvement of international students’ academic and cultural experiences </a:t>
            </a:r>
            <a:r>
              <a:rPr lang="en-GB" sz="2800" dirty="0" smtClean="0"/>
              <a:t>	of studying </a:t>
            </a:r>
            <a:r>
              <a:rPr lang="en-GB" sz="2800" dirty="0"/>
              <a:t>in the </a:t>
            </a:r>
            <a:r>
              <a:rPr lang="en-GB" sz="2800" dirty="0" smtClean="0"/>
              <a:t>UK.’ </a:t>
            </a:r>
            <a:r>
              <a:rPr lang="en-GB" sz="2800" i="1" dirty="0"/>
              <a:t>The Enhancing Series Case Studies: International Learning Experience</a:t>
            </a:r>
            <a:r>
              <a:rPr lang="en-GB" sz="2800" dirty="0"/>
              <a:t>. The Higher </a:t>
            </a:r>
            <a:r>
              <a:rPr lang="en-GB" sz="2800" dirty="0" smtClean="0"/>
              <a:t>	Education </a:t>
            </a:r>
            <a:r>
              <a:rPr lang="en-GB" sz="2800" dirty="0"/>
              <a:t>Academy</a:t>
            </a:r>
          </a:p>
          <a:p>
            <a:r>
              <a:rPr lang="en-GB" sz="2800" dirty="0"/>
              <a:t>Bartram B. and Bailey C. (2009) </a:t>
            </a:r>
            <a:r>
              <a:rPr lang="en-GB" sz="2800" dirty="0" smtClean="0"/>
              <a:t>‘Different </a:t>
            </a:r>
            <a:r>
              <a:rPr lang="en-GB" sz="2800" dirty="0"/>
              <a:t>Students, same difference? A comparison of UK and International </a:t>
            </a:r>
            <a:r>
              <a:rPr lang="en-GB" sz="2800" dirty="0" smtClean="0"/>
              <a:t>	Students</a:t>
            </a:r>
            <a:r>
              <a:rPr lang="en-GB" sz="2800" dirty="0"/>
              <a:t>’ </a:t>
            </a:r>
            <a:r>
              <a:rPr lang="en-GB" sz="2800" dirty="0" smtClean="0"/>
              <a:t>Understandings </a:t>
            </a:r>
            <a:r>
              <a:rPr lang="en-GB" sz="2800" dirty="0"/>
              <a:t>of Effective Teaching . </a:t>
            </a:r>
            <a:r>
              <a:rPr lang="en-GB" sz="2800" i="1" dirty="0"/>
              <a:t>Active Learning in Higher Education </a:t>
            </a:r>
            <a:r>
              <a:rPr lang="en-GB" sz="2800" dirty="0"/>
              <a:t>10 (2) pp 172-184</a:t>
            </a:r>
          </a:p>
          <a:p>
            <a:r>
              <a:rPr lang="en-GB" sz="2800" dirty="0" err="1"/>
              <a:t>Brabon</a:t>
            </a:r>
            <a:r>
              <a:rPr lang="en-GB" sz="2800" dirty="0"/>
              <a:t> B (2017) ‘Teaching International Students’ Webinar. Higher Education Academy</a:t>
            </a:r>
          </a:p>
          <a:p>
            <a:r>
              <a:rPr lang="en-GB" sz="2800" dirty="0" smtClean="0"/>
              <a:t>Ryan</a:t>
            </a:r>
            <a:r>
              <a:rPr lang="en-GB" sz="2800" dirty="0"/>
              <a:t>, J. (2005) ‘The student experience’ in J. Carrol &amp; J. Ryan (Eds.) </a:t>
            </a:r>
            <a:r>
              <a:rPr lang="en-GB" sz="2800" i="1" dirty="0"/>
              <a:t>Teaching International Students: Improving </a:t>
            </a:r>
            <a:r>
              <a:rPr lang="en-GB" sz="2800" i="1" dirty="0" smtClean="0"/>
              <a:t>	Learning </a:t>
            </a:r>
            <a:r>
              <a:rPr lang="en-GB" sz="2800" i="1" dirty="0"/>
              <a:t>for All</a:t>
            </a:r>
            <a:r>
              <a:rPr lang="en-GB" sz="2800" dirty="0"/>
              <a:t> London: Routledge </a:t>
            </a:r>
          </a:p>
          <a:p>
            <a:r>
              <a:rPr lang="en-GB" sz="2800" dirty="0" err="1"/>
              <a:t>Sovic</a:t>
            </a:r>
            <a:r>
              <a:rPr lang="en-GB" sz="2800" dirty="0"/>
              <a:t> (2008) </a:t>
            </a:r>
            <a:r>
              <a:rPr lang="en-GB" sz="2800" dirty="0" smtClean="0"/>
              <a:t>‘Coping </a:t>
            </a:r>
            <a:r>
              <a:rPr lang="en-GB" sz="2800" dirty="0"/>
              <a:t>with Stress: The perspective of international students, art, design and communication in </a:t>
            </a:r>
            <a:r>
              <a:rPr lang="en-GB" sz="2800" dirty="0" smtClean="0"/>
              <a:t>	Higher Education’, 6 (3) pp145-158</a:t>
            </a:r>
            <a:r>
              <a:rPr lang="en-GB" sz="2800" dirty="0"/>
              <a:t>.</a:t>
            </a:r>
          </a:p>
          <a:p>
            <a:r>
              <a:rPr lang="en-GB" sz="2800" dirty="0" err="1"/>
              <a:t>Viete</a:t>
            </a:r>
            <a:r>
              <a:rPr lang="en-GB" sz="2800" dirty="0"/>
              <a:t>, </a:t>
            </a:r>
            <a:r>
              <a:rPr lang="en-GB" sz="2800" dirty="0" smtClean="0"/>
              <a:t>R. &amp; Peeler</a:t>
            </a:r>
            <a:r>
              <a:rPr lang="en-GB" sz="2800" dirty="0"/>
              <a:t>. </a:t>
            </a:r>
            <a:r>
              <a:rPr lang="en-GB" sz="2800" dirty="0" smtClean="0"/>
              <a:t>(2007) ‘Respectful </a:t>
            </a:r>
            <a:r>
              <a:rPr lang="en-GB" sz="2800" dirty="0"/>
              <a:t>encounters: Valuing each other in teacher professional learning contexts. </a:t>
            </a:r>
            <a:r>
              <a:rPr lang="en-GB" sz="2800" dirty="0" smtClean="0"/>
              <a:t>	In </a:t>
            </a:r>
            <a:r>
              <a:rPr lang="en-GB" sz="2800" dirty="0"/>
              <a:t>A. Berry, A. </a:t>
            </a:r>
            <a:r>
              <a:rPr lang="en-GB" sz="2800" dirty="0" err="1"/>
              <a:t>Clemans</a:t>
            </a:r>
            <a:r>
              <a:rPr lang="en-GB" sz="2800" dirty="0"/>
              <a:t>, and A. </a:t>
            </a:r>
            <a:r>
              <a:rPr lang="en-GB" sz="2800" dirty="0" err="1" smtClean="0"/>
              <a:t>Kostogriz</a:t>
            </a:r>
            <a:r>
              <a:rPr lang="en-GB" sz="2800" dirty="0" smtClean="0"/>
              <a:t> (</a:t>
            </a:r>
            <a:r>
              <a:rPr lang="en-GB" sz="2800" dirty="0" err="1" smtClean="0"/>
              <a:t>Eds</a:t>
            </a:r>
            <a:r>
              <a:rPr lang="en-GB" sz="2800" dirty="0" smtClean="0"/>
              <a:t>) </a:t>
            </a:r>
            <a:r>
              <a:rPr lang="en-GB" sz="2800" i="1" dirty="0" smtClean="0"/>
              <a:t>Dimensions </a:t>
            </a:r>
            <a:r>
              <a:rPr lang="en-GB" sz="2800" i="1" dirty="0"/>
              <a:t>of professional learning: Professionalism, </a:t>
            </a:r>
            <a:r>
              <a:rPr lang="en-GB" sz="2800" i="1" dirty="0" smtClean="0"/>
              <a:t>	practice </a:t>
            </a:r>
            <a:r>
              <a:rPr lang="en-GB" sz="2800" i="1" dirty="0"/>
              <a:t>and </a:t>
            </a:r>
            <a:r>
              <a:rPr lang="en-GB" sz="2800" i="1" dirty="0" smtClean="0"/>
              <a:t>identity</a:t>
            </a:r>
            <a:r>
              <a:rPr lang="en-GB" sz="2800" dirty="0" smtClean="0"/>
              <a:t>, Rotterdam</a:t>
            </a:r>
            <a:r>
              <a:rPr lang="en-GB" sz="2800" dirty="0"/>
              <a:t>, The Netherlands Sense</a:t>
            </a:r>
          </a:p>
          <a:p>
            <a:r>
              <a:rPr lang="en-GB" sz="2800" dirty="0"/>
              <a:t>Webster, S. (2012) ‘Enhancing the Learner Experience in Higher Education’ Available at: </a:t>
            </a:r>
            <a:r>
              <a:rPr lang="en-GB" sz="2800" dirty="0" smtClean="0"/>
              <a:t>	</a:t>
            </a:r>
            <a:r>
              <a:rPr lang="en-GB" sz="2800" u="sng" dirty="0" smtClean="0">
                <a:hlinkClick r:id="rId2"/>
              </a:rPr>
              <a:t>http</a:t>
            </a:r>
            <a:r>
              <a:rPr lang="en-GB" sz="2800" u="sng" dirty="0">
                <a:hlinkClick r:id="rId2"/>
              </a:rPr>
              <a:t>://elehe.blogspot.co.uk/2012/04/improving-provision-of-pre-arrival.html</a:t>
            </a:r>
            <a:r>
              <a:rPr lang="en-GB" sz="2800" u="sng" dirty="0"/>
              <a:t> [Last Accessed 4.4.17]</a:t>
            </a:r>
            <a:endParaRPr lang="en-GB" sz="2800" dirty="0"/>
          </a:p>
          <a:p>
            <a:r>
              <a:rPr lang="en-GB" sz="2800" dirty="0" smtClean="0"/>
              <a:t>QAA </a:t>
            </a:r>
            <a:r>
              <a:rPr lang="en-GB" sz="2800" dirty="0"/>
              <a:t>(2015) ‘Supporting and Enhancing the Experience of International Students in the UK’ Available at: </a:t>
            </a:r>
            <a:r>
              <a:rPr lang="en-GB" sz="2800" dirty="0" smtClean="0"/>
              <a:t>	</a:t>
            </a:r>
            <a:r>
              <a:rPr lang="en-GB" sz="2800" dirty="0" smtClean="0">
                <a:hlinkClick r:id="rId3"/>
              </a:rPr>
              <a:t>http</a:t>
            </a:r>
            <a:r>
              <a:rPr lang="en-GB" sz="2800" dirty="0">
                <a:hlinkClick r:id="rId3"/>
              </a:rPr>
              <a:t>://www.qaa.ac.uk/en/Publications/Documents/International-Students-Guide-15.pdf</a:t>
            </a:r>
            <a:r>
              <a:rPr lang="en-GB" sz="2800" dirty="0"/>
              <a:t> </a:t>
            </a:r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References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5377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252</TotalTime>
  <Words>1190</Words>
  <Application>Microsoft Office PowerPoint</Application>
  <PresentationFormat>Widescreen</PresentationFormat>
  <Paragraphs>105</Paragraphs>
  <Slides>9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Calibri</vt:lpstr>
      <vt:lpstr>Lucida Sans Unicode</vt:lpstr>
      <vt:lpstr>Verdana</vt:lpstr>
      <vt:lpstr>Wingdings 2</vt:lpstr>
      <vt:lpstr>Wingdings 3</vt:lpstr>
      <vt:lpstr>Concourse</vt:lpstr>
      <vt:lpstr>The Inclusion and Engagement of International Students in the classroom</vt:lpstr>
      <vt:lpstr>Session Aims</vt:lpstr>
      <vt:lpstr>PowerPoint Presentation</vt:lpstr>
      <vt:lpstr>Key issues students face when studying in a foreign country:</vt:lpstr>
      <vt:lpstr>What can you to encourage participation…  Before the seminar / course:   </vt:lpstr>
      <vt:lpstr>During the seminar</vt:lpstr>
      <vt:lpstr>Teacher language: Which of the following are acceptable? Which should be avoided? </vt:lpstr>
      <vt:lpstr>Useful language related links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Inclusion and Engagement of International Students in the classroom</dc:title>
  <dc:creator>diana amadis</dc:creator>
  <cp:lastModifiedBy>Clare Wolstenholme</cp:lastModifiedBy>
  <cp:revision>24</cp:revision>
  <dcterms:created xsi:type="dcterms:W3CDTF">2017-03-24T09:54:10Z</dcterms:created>
  <dcterms:modified xsi:type="dcterms:W3CDTF">2017-04-04T12:56:32Z</dcterms:modified>
</cp:coreProperties>
</file>