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667" r:id="rId2"/>
  </p:sldMasterIdLst>
  <p:notesMasterIdLst>
    <p:notesMasterId r:id="rId14"/>
  </p:notesMasterIdLst>
  <p:handoutMasterIdLst>
    <p:handoutMasterId r:id="rId15"/>
  </p:handoutMasterIdLst>
  <p:sldIdLst>
    <p:sldId id="258" r:id="rId3"/>
    <p:sldId id="260" r:id="rId4"/>
    <p:sldId id="272" r:id="rId5"/>
    <p:sldId id="273" r:id="rId6"/>
    <p:sldId id="265" r:id="rId7"/>
    <p:sldId id="269" r:id="rId8"/>
    <p:sldId id="263" r:id="rId9"/>
    <p:sldId id="264" r:id="rId10"/>
    <p:sldId id="262" r:id="rId11"/>
    <p:sldId id="267" r:id="rId12"/>
    <p:sldId id="271" r:id="rId13"/>
  </p:sldIdLst>
  <p:sldSz cx="12192000" cy="6858000"/>
  <p:notesSz cx="6669088"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56258" autoAdjust="0"/>
  </p:normalViewPr>
  <p:slideViewPr>
    <p:cSldViewPr snapToGrid="0">
      <p:cViewPr varScale="1">
        <p:scale>
          <a:sx n="43" d="100"/>
          <a:sy n="43" d="100"/>
        </p:scale>
        <p:origin x="1920" y="5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777607" y="0"/>
            <a:ext cx="2889938" cy="498056"/>
          </a:xfrm>
          <a:prstGeom prst="rect">
            <a:avLst/>
          </a:prstGeom>
        </p:spPr>
        <p:txBody>
          <a:bodyPr vert="horz" lIns="91440" tIns="45720" rIns="91440" bIns="45720" rtlCol="0"/>
          <a:lstStyle>
            <a:lvl1pPr algn="r">
              <a:defRPr sz="1200"/>
            </a:lvl1pPr>
          </a:lstStyle>
          <a:p>
            <a:fld id="{EBF04080-C2F2-49A9-9B45-19483B2FE2BF}" type="datetimeFigureOut">
              <a:rPr lang="en-GB" smtClean="0"/>
              <a:t>29/03/2017</a:t>
            </a:fld>
            <a:endParaRPr lang="en-GB"/>
          </a:p>
        </p:txBody>
      </p:sp>
      <p:sp>
        <p:nvSpPr>
          <p:cNvPr id="4" name="Footer Placeholder 3"/>
          <p:cNvSpPr>
            <a:spLocks noGrp="1"/>
          </p:cNvSpPr>
          <p:nvPr>
            <p:ph type="ftr" sz="quarter" idx="2"/>
          </p:nvPr>
        </p:nvSpPr>
        <p:spPr>
          <a:xfrm>
            <a:off x="0" y="9428584"/>
            <a:ext cx="2889938" cy="49805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777607" y="9428584"/>
            <a:ext cx="2889938" cy="498055"/>
          </a:xfrm>
          <a:prstGeom prst="rect">
            <a:avLst/>
          </a:prstGeom>
        </p:spPr>
        <p:txBody>
          <a:bodyPr vert="horz" lIns="91440" tIns="45720" rIns="91440" bIns="45720" rtlCol="0" anchor="b"/>
          <a:lstStyle>
            <a:lvl1pPr algn="r">
              <a:defRPr sz="1200"/>
            </a:lvl1pPr>
          </a:lstStyle>
          <a:p>
            <a:fld id="{06E01D2D-C8C3-4442-865A-FA4EFB6C658A}" type="slidenum">
              <a:rPr lang="en-GB" smtClean="0"/>
              <a:t>‹#›</a:t>
            </a:fld>
            <a:endParaRPr lang="en-GB"/>
          </a:p>
        </p:txBody>
      </p:sp>
    </p:spTree>
    <p:extLst>
      <p:ext uri="{BB962C8B-B14F-4D97-AF65-F5344CB8AC3E}">
        <p14:creationId xmlns:p14="http://schemas.microsoft.com/office/powerpoint/2010/main" val="345016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777607" y="0"/>
            <a:ext cx="2889938" cy="498056"/>
          </a:xfrm>
          <a:prstGeom prst="rect">
            <a:avLst/>
          </a:prstGeom>
        </p:spPr>
        <p:txBody>
          <a:bodyPr vert="horz" lIns="91440" tIns="45720" rIns="91440" bIns="45720" rtlCol="0"/>
          <a:lstStyle>
            <a:lvl1pPr algn="r">
              <a:defRPr sz="1200"/>
            </a:lvl1pPr>
          </a:lstStyle>
          <a:p>
            <a:fld id="{BC14EE84-A471-448C-8558-C457E73FEED1}" type="datetimeFigureOut">
              <a:rPr lang="en-GB" smtClean="0"/>
              <a:t>29/03/2017</a:t>
            </a:fld>
            <a:endParaRPr lang="en-GB"/>
          </a:p>
        </p:txBody>
      </p:sp>
      <p:sp>
        <p:nvSpPr>
          <p:cNvPr id="4" name="Slide Image Placeholder 3"/>
          <p:cNvSpPr>
            <a:spLocks noGrp="1" noRot="1" noChangeAspect="1"/>
          </p:cNvSpPr>
          <p:nvPr>
            <p:ph type="sldImg" idx="2"/>
          </p:nvPr>
        </p:nvSpPr>
        <p:spPr>
          <a:xfrm>
            <a:off x="357188" y="1241425"/>
            <a:ext cx="5954712"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66909" y="4777194"/>
            <a:ext cx="5335270" cy="3908614"/>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28584"/>
            <a:ext cx="2889938"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777607" y="9428584"/>
            <a:ext cx="2889938" cy="498055"/>
          </a:xfrm>
          <a:prstGeom prst="rect">
            <a:avLst/>
          </a:prstGeom>
        </p:spPr>
        <p:txBody>
          <a:bodyPr vert="horz" lIns="91440" tIns="45720" rIns="91440" bIns="45720" rtlCol="0" anchor="b"/>
          <a:lstStyle>
            <a:lvl1pPr algn="r">
              <a:defRPr sz="1200"/>
            </a:lvl1pPr>
          </a:lstStyle>
          <a:p>
            <a:fld id="{72211F45-E557-4F38-9AB3-38ADA93962E3}" type="slidenum">
              <a:rPr lang="en-GB" smtClean="0"/>
              <a:t>‹#›</a:t>
            </a:fld>
            <a:endParaRPr lang="en-GB"/>
          </a:p>
        </p:txBody>
      </p:sp>
    </p:spTree>
    <p:extLst>
      <p:ext uri="{BB962C8B-B14F-4D97-AF65-F5344CB8AC3E}">
        <p14:creationId xmlns:p14="http://schemas.microsoft.com/office/powerpoint/2010/main" val="26959638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5549D5C-41B9-4D0D-A9F3-DA1CBDE2B6DE}" type="slidenum">
              <a:rPr lang="en-GB" smtClean="0">
                <a:solidFill>
                  <a:prstClr val="black"/>
                </a:solidFill>
              </a:rPr>
              <a:pPr/>
              <a:t>2</a:t>
            </a:fld>
            <a:endParaRPr lang="en-GB">
              <a:solidFill>
                <a:prstClr val="black"/>
              </a:solidFill>
            </a:endParaRPr>
          </a:p>
        </p:txBody>
      </p:sp>
    </p:spTree>
    <p:extLst>
      <p:ext uri="{BB962C8B-B14F-4D97-AF65-F5344CB8AC3E}">
        <p14:creationId xmlns:p14="http://schemas.microsoft.com/office/powerpoint/2010/main" val="5683729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dirty="0"/>
          </a:p>
        </p:txBody>
      </p:sp>
      <p:sp>
        <p:nvSpPr>
          <p:cNvPr id="4" name="Slide Number Placeholder 3"/>
          <p:cNvSpPr>
            <a:spLocks noGrp="1"/>
          </p:cNvSpPr>
          <p:nvPr>
            <p:ph type="sldNum" sz="quarter" idx="10"/>
          </p:nvPr>
        </p:nvSpPr>
        <p:spPr/>
        <p:txBody>
          <a:bodyPr/>
          <a:lstStyle/>
          <a:p>
            <a:fld id="{72211F45-E557-4F38-9AB3-38ADA93962E3}" type="slidenum">
              <a:rPr lang="en-GB" smtClean="0"/>
              <a:t>3</a:t>
            </a:fld>
            <a:endParaRPr lang="en-GB"/>
          </a:p>
        </p:txBody>
      </p:sp>
    </p:spTree>
    <p:extLst>
      <p:ext uri="{BB962C8B-B14F-4D97-AF65-F5344CB8AC3E}">
        <p14:creationId xmlns:p14="http://schemas.microsoft.com/office/powerpoint/2010/main" val="40621797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2211F45-E557-4F38-9AB3-38ADA93962E3}" type="slidenum">
              <a:rPr lang="en-GB" smtClean="0"/>
              <a:t>4</a:t>
            </a:fld>
            <a:endParaRPr lang="en-GB"/>
          </a:p>
        </p:txBody>
      </p:sp>
    </p:spTree>
    <p:extLst>
      <p:ext uri="{BB962C8B-B14F-4D97-AF65-F5344CB8AC3E}">
        <p14:creationId xmlns:p14="http://schemas.microsoft.com/office/powerpoint/2010/main" val="34428143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2211F45-E557-4F38-9AB3-38ADA93962E3}" type="slidenum">
              <a:rPr lang="en-GB" smtClean="0"/>
              <a:t>5</a:t>
            </a:fld>
            <a:endParaRPr lang="en-GB"/>
          </a:p>
        </p:txBody>
      </p:sp>
    </p:spTree>
    <p:extLst>
      <p:ext uri="{BB962C8B-B14F-4D97-AF65-F5344CB8AC3E}">
        <p14:creationId xmlns:p14="http://schemas.microsoft.com/office/powerpoint/2010/main" val="19693858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2211F45-E557-4F38-9AB3-38ADA93962E3}" type="slidenum">
              <a:rPr lang="en-GB" smtClean="0"/>
              <a:t>6</a:t>
            </a:fld>
            <a:endParaRPr lang="en-GB"/>
          </a:p>
        </p:txBody>
      </p:sp>
    </p:spTree>
    <p:extLst>
      <p:ext uri="{BB962C8B-B14F-4D97-AF65-F5344CB8AC3E}">
        <p14:creationId xmlns:p14="http://schemas.microsoft.com/office/powerpoint/2010/main" val="4732945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2211F45-E557-4F38-9AB3-38ADA93962E3}" type="slidenum">
              <a:rPr lang="en-GB" smtClean="0"/>
              <a:t>7</a:t>
            </a:fld>
            <a:endParaRPr lang="en-GB"/>
          </a:p>
        </p:txBody>
      </p:sp>
    </p:spTree>
    <p:extLst>
      <p:ext uri="{BB962C8B-B14F-4D97-AF65-F5344CB8AC3E}">
        <p14:creationId xmlns:p14="http://schemas.microsoft.com/office/powerpoint/2010/main" val="31782997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72211F45-E557-4F38-9AB3-38ADA93962E3}" type="slidenum">
              <a:rPr lang="en-GB" smtClean="0"/>
              <a:t>8</a:t>
            </a:fld>
            <a:endParaRPr lang="en-GB"/>
          </a:p>
        </p:txBody>
      </p:sp>
    </p:spTree>
    <p:extLst>
      <p:ext uri="{BB962C8B-B14F-4D97-AF65-F5344CB8AC3E}">
        <p14:creationId xmlns:p14="http://schemas.microsoft.com/office/powerpoint/2010/main" val="695416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2211F45-E557-4F38-9AB3-38ADA93962E3}" type="slidenum">
              <a:rPr lang="en-GB" smtClean="0"/>
              <a:t>9</a:t>
            </a:fld>
            <a:endParaRPr lang="en-GB"/>
          </a:p>
        </p:txBody>
      </p:sp>
    </p:spTree>
    <p:extLst>
      <p:ext uri="{BB962C8B-B14F-4D97-AF65-F5344CB8AC3E}">
        <p14:creationId xmlns:p14="http://schemas.microsoft.com/office/powerpoint/2010/main" val="18847454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72211F45-E557-4F38-9AB3-38ADA93962E3}" type="slidenum">
              <a:rPr lang="en-GB" smtClean="0"/>
              <a:t>10</a:t>
            </a:fld>
            <a:endParaRPr lang="en-GB"/>
          </a:p>
        </p:txBody>
      </p:sp>
    </p:spTree>
    <p:extLst>
      <p:ext uri="{BB962C8B-B14F-4D97-AF65-F5344CB8AC3E}">
        <p14:creationId xmlns:p14="http://schemas.microsoft.com/office/powerpoint/2010/main" val="28250901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2211F45-E557-4F38-9AB3-38ADA93962E3}" type="slidenum">
              <a:rPr lang="en-GB" smtClean="0"/>
              <a:t>11</a:t>
            </a:fld>
            <a:endParaRPr lang="en-GB"/>
          </a:p>
        </p:txBody>
      </p:sp>
    </p:spTree>
    <p:extLst>
      <p:ext uri="{BB962C8B-B14F-4D97-AF65-F5344CB8AC3E}">
        <p14:creationId xmlns:p14="http://schemas.microsoft.com/office/powerpoint/2010/main" val="353772209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UoS cobalt">
    <p:spTree>
      <p:nvGrpSpPr>
        <p:cNvPr id="1" name=""/>
        <p:cNvGrpSpPr/>
        <p:nvPr/>
      </p:nvGrpSpPr>
      <p:grpSpPr>
        <a:xfrm>
          <a:off x="0" y="0"/>
          <a:ext cx="0" cy="0"/>
          <a:chOff x="0" y="0"/>
          <a:chExt cx="0" cy="0"/>
        </a:xfrm>
      </p:grpSpPr>
      <p:sp>
        <p:nvSpPr>
          <p:cNvPr id="5" name="Rectangle 4"/>
          <p:cNvSpPr/>
          <p:nvPr userDrawn="1"/>
        </p:nvSpPr>
        <p:spPr>
          <a:xfrm>
            <a:off x="118535" y="88900"/>
            <a:ext cx="11954932" cy="6680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solidFill>
                <a:srgbClr val="FFFFFF"/>
              </a:solidFill>
            </a:endParaRPr>
          </a:p>
        </p:txBody>
      </p:sp>
      <p:sp>
        <p:nvSpPr>
          <p:cNvPr id="3" name="Subtitle 2"/>
          <p:cNvSpPr>
            <a:spLocks noGrp="1"/>
          </p:cNvSpPr>
          <p:nvPr>
            <p:ph type="subTitle" idx="1" hasCustomPrompt="1"/>
          </p:nvPr>
        </p:nvSpPr>
        <p:spPr>
          <a:xfrm>
            <a:off x="1524000" y="3588832"/>
            <a:ext cx="9144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4" name="Title 1"/>
          <p:cNvSpPr>
            <a:spLocks noGrp="1"/>
          </p:cNvSpPr>
          <p:nvPr>
            <p:ph type="ctrTitle" hasCustomPrompt="1"/>
          </p:nvPr>
        </p:nvSpPr>
        <p:spPr>
          <a:xfrm>
            <a:off x="1524000" y="1009650"/>
            <a:ext cx="9144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393703" y="5366609"/>
            <a:ext cx="1430431" cy="942921"/>
          </a:xfrm>
          <a:prstGeom prst="rect">
            <a:avLst/>
          </a:prstGeom>
        </p:spPr>
      </p:pic>
    </p:spTree>
    <p:extLst>
      <p:ext uri="{BB962C8B-B14F-4D97-AF65-F5344CB8AC3E}">
        <p14:creationId xmlns:p14="http://schemas.microsoft.com/office/powerpoint/2010/main" val="27120272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UoS turquoise">
    <p:spTree>
      <p:nvGrpSpPr>
        <p:cNvPr id="1" name=""/>
        <p:cNvGrpSpPr/>
        <p:nvPr/>
      </p:nvGrpSpPr>
      <p:grpSpPr>
        <a:xfrm>
          <a:off x="0" y="0"/>
          <a:ext cx="0" cy="0"/>
          <a:chOff x="0" y="0"/>
          <a:chExt cx="0" cy="0"/>
        </a:xfrm>
      </p:grpSpPr>
      <p:sp>
        <p:nvSpPr>
          <p:cNvPr id="5" name="Rectangle 4"/>
          <p:cNvSpPr/>
          <p:nvPr userDrawn="1"/>
        </p:nvSpPr>
        <p:spPr>
          <a:xfrm>
            <a:off x="118535" y="88901"/>
            <a:ext cx="11954933" cy="668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solidFill>
                <a:srgbClr val="FFFFFF"/>
              </a:solidFill>
            </a:endParaRPr>
          </a:p>
        </p:txBody>
      </p:sp>
      <p:pic>
        <p:nvPicPr>
          <p:cNvPr id="24" name="Picture 2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393703" y="5366609"/>
            <a:ext cx="1430431" cy="942921"/>
          </a:xfrm>
          <a:prstGeom prst="rect">
            <a:avLst/>
          </a:prstGeom>
        </p:spPr>
      </p:pic>
      <p:sp>
        <p:nvSpPr>
          <p:cNvPr id="25" name="Subtitle 2"/>
          <p:cNvSpPr>
            <a:spLocks noGrp="1"/>
          </p:cNvSpPr>
          <p:nvPr>
            <p:ph type="subTitle" idx="1" hasCustomPrompt="1"/>
          </p:nvPr>
        </p:nvSpPr>
        <p:spPr>
          <a:xfrm>
            <a:off x="1524000" y="3588832"/>
            <a:ext cx="9144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6" name="Title 1"/>
          <p:cNvSpPr>
            <a:spLocks noGrp="1"/>
          </p:cNvSpPr>
          <p:nvPr>
            <p:ph type="ctrTitle" hasCustomPrompt="1"/>
          </p:nvPr>
        </p:nvSpPr>
        <p:spPr>
          <a:xfrm>
            <a:off x="1524000" y="1009650"/>
            <a:ext cx="9144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148890892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UoS orange">
    <p:spTree>
      <p:nvGrpSpPr>
        <p:cNvPr id="1" name=""/>
        <p:cNvGrpSpPr/>
        <p:nvPr/>
      </p:nvGrpSpPr>
      <p:grpSpPr>
        <a:xfrm>
          <a:off x="0" y="0"/>
          <a:ext cx="0" cy="0"/>
          <a:chOff x="0" y="0"/>
          <a:chExt cx="0" cy="0"/>
        </a:xfrm>
      </p:grpSpPr>
      <p:sp>
        <p:nvSpPr>
          <p:cNvPr id="5" name="Rectangle 4"/>
          <p:cNvSpPr/>
          <p:nvPr userDrawn="1"/>
        </p:nvSpPr>
        <p:spPr>
          <a:xfrm>
            <a:off x="118535" y="88900"/>
            <a:ext cx="11954933" cy="668017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solidFill>
                <a:srgbClr val="FFFFFF"/>
              </a:solidFill>
            </a:endParaRPr>
          </a:p>
        </p:txBody>
      </p:sp>
      <p:pic>
        <p:nvPicPr>
          <p:cNvPr id="24" name="Picture 2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393703" y="5366609"/>
            <a:ext cx="1430431" cy="942921"/>
          </a:xfrm>
          <a:prstGeom prst="rect">
            <a:avLst/>
          </a:prstGeom>
        </p:spPr>
      </p:pic>
      <p:sp>
        <p:nvSpPr>
          <p:cNvPr id="25" name="Subtitle 2"/>
          <p:cNvSpPr>
            <a:spLocks noGrp="1"/>
          </p:cNvSpPr>
          <p:nvPr>
            <p:ph type="subTitle" idx="1" hasCustomPrompt="1"/>
          </p:nvPr>
        </p:nvSpPr>
        <p:spPr>
          <a:xfrm>
            <a:off x="1524000" y="3588832"/>
            <a:ext cx="9144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6" name="Title 1"/>
          <p:cNvSpPr>
            <a:spLocks noGrp="1"/>
          </p:cNvSpPr>
          <p:nvPr>
            <p:ph type="ctrTitle" hasCustomPrompt="1"/>
          </p:nvPr>
        </p:nvSpPr>
        <p:spPr>
          <a:xfrm>
            <a:off x="1524000" y="1009650"/>
            <a:ext cx="9144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417052754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UoS powder blue">
    <p:spTree>
      <p:nvGrpSpPr>
        <p:cNvPr id="1" name=""/>
        <p:cNvGrpSpPr/>
        <p:nvPr/>
      </p:nvGrpSpPr>
      <p:grpSpPr>
        <a:xfrm>
          <a:off x="0" y="0"/>
          <a:ext cx="0" cy="0"/>
          <a:chOff x="0" y="0"/>
          <a:chExt cx="0" cy="0"/>
        </a:xfrm>
      </p:grpSpPr>
      <p:sp>
        <p:nvSpPr>
          <p:cNvPr id="5" name="Rectangle 4"/>
          <p:cNvSpPr/>
          <p:nvPr userDrawn="1"/>
        </p:nvSpPr>
        <p:spPr>
          <a:xfrm>
            <a:off x="118535" y="88900"/>
            <a:ext cx="11954932" cy="668017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solidFill>
                <a:srgbClr val="FFFFFF"/>
              </a:solidFill>
            </a:endParaRP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393703" y="5366609"/>
            <a:ext cx="1430431" cy="942921"/>
          </a:xfrm>
          <a:prstGeom prst="rect">
            <a:avLst/>
          </a:prstGeom>
        </p:spPr>
      </p:pic>
      <p:sp>
        <p:nvSpPr>
          <p:cNvPr id="19" name="Subtitle 2"/>
          <p:cNvSpPr>
            <a:spLocks noGrp="1"/>
          </p:cNvSpPr>
          <p:nvPr>
            <p:ph type="subTitle" idx="1" hasCustomPrompt="1"/>
          </p:nvPr>
        </p:nvSpPr>
        <p:spPr>
          <a:xfrm>
            <a:off x="1524000" y="3588832"/>
            <a:ext cx="9144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0" name="Title 1"/>
          <p:cNvSpPr>
            <a:spLocks noGrp="1"/>
          </p:cNvSpPr>
          <p:nvPr>
            <p:ph type="ctrTitle" hasCustomPrompt="1"/>
          </p:nvPr>
        </p:nvSpPr>
        <p:spPr>
          <a:xfrm>
            <a:off x="1524000" y="1009650"/>
            <a:ext cx="9144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208441566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UoS grape">
    <p:spTree>
      <p:nvGrpSpPr>
        <p:cNvPr id="1" name=""/>
        <p:cNvGrpSpPr/>
        <p:nvPr/>
      </p:nvGrpSpPr>
      <p:grpSpPr>
        <a:xfrm>
          <a:off x="0" y="0"/>
          <a:ext cx="0" cy="0"/>
          <a:chOff x="0" y="0"/>
          <a:chExt cx="0" cy="0"/>
        </a:xfrm>
      </p:grpSpPr>
      <p:sp>
        <p:nvSpPr>
          <p:cNvPr id="5" name="Rectangle 4"/>
          <p:cNvSpPr/>
          <p:nvPr userDrawn="1"/>
        </p:nvSpPr>
        <p:spPr>
          <a:xfrm>
            <a:off x="118535" y="88900"/>
            <a:ext cx="11954932" cy="66802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solidFill>
                <a:srgbClr val="FFFFFF"/>
              </a:solidFill>
            </a:endParaRPr>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393703" y="5366609"/>
            <a:ext cx="1430431" cy="942921"/>
          </a:xfrm>
          <a:prstGeom prst="rect">
            <a:avLst/>
          </a:prstGeom>
        </p:spPr>
      </p:pic>
      <p:sp>
        <p:nvSpPr>
          <p:cNvPr id="18" name="Subtitle 2"/>
          <p:cNvSpPr>
            <a:spLocks noGrp="1"/>
          </p:cNvSpPr>
          <p:nvPr>
            <p:ph type="subTitle" idx="1" hasCustomPrompt="1"/>
          </p:nvPr>
        </p:nvSpPr>
        <p:spPr>
          <a:xfrm>
            <a:off x="1524000" y="3588832"/>
            <a:ext cx="9144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19" name="Title 1"/>
          <p:cNvSpPr>
            <a:spLocks noGrp="1"/>
          </p:cNvSpPr>
          <p:nvPr>
            <p:ph type="ctrTitle" hasCustomPrompt="1"/>
          </p:nvPr>
        </p:nvSpPr>
        <p:spPr>
          <a:xfrm>
            <a:off x="1524000" y="1009650"/>
            <a:ext cx="9144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
        <p:nvSpPr>
          <p:cNvPr id="3" name="Content Placeholder 2"/>
          <p:cNvSpPr>
            <a:spLocks noGrp="1"/>
          </p:cNvSpPr>
          <p:nvPr>
            <p:ph sz="quarter" idx="10"/>
          </p:nvPr>
        </p:nvSpPr>
        <p:spPr>
          <a:xfrm>
            <a:off x="6327775" y="6034088"/>
            <a:ext cx="914400" cy="9144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3634946008"/>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6ABB78AA-DAA4-4694-A0F6-8D4A5BF0BA17}" type="datetimeFigureOut">
              <a:rPr lang="en-GB" smtClean="0">
                <a:solidFill>
                  <a:prstClr val="black">
                    <a:tint val="75000"/>
                  </a:prstClr>
                </a:solidFill>
              </a:rPr>
              <a:pPr/>
              <a:t>29/03/2017</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57DACF76-D8A0-42DE-86F9-90B094EB51CD}"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706094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ABB78AA-DAA4-4694-A0F6-8D4A5BF0BA17}" type="datetimeFigureOut">
              <a:rPr lang="en-GB" smtClean="0">
                <a:solidFill>
                  <a:prstClr val="black">
                    <a:tint val="75000"/>
                  </a:prstClr>
                </a:solidFill>
              </a:rPr>
              <a:pPr/>
              <a:t>29/03/2017</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57DACF76-D8A0-42DE-86F9-90B094EB51CD}"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7413425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ABB78AA-DAA4-4694-A0F6-8D4A5BF0BA17}" type="datetimeFigureOut">
              <a:rPr lang="en-GB" smtClean="0">
                <a:solidFill>
                  <a:prstClr val="black">
                    <a:tint val="75000"/>
                  </a:prstClr>
                </a:solidFill>
              </a:rPr>
              <a:pPr/>
              <a:t>29/03/2017</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57DACF76-D8A0-42DE-86F9-90B094EB51CD}"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8957554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6ABB78AA-DAA4-4694-A0F6-8D4A5BF0BA17}" type="datetimeFigureOut">
              <a:rPr lang="en-GB" smtClean="0">
                <a:solidFill>
                  <a:prstClr val="black">
                    <a:tint val="75000"/>
                  </a:prstClr>
                </a:solidFill>
              </a:rPr>
              <a:pPr/>
              <a:t>29/03/2017</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57DACF76-D8A0-42DE-86F9-90B094EB51CD}"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6124400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6ABB78AA-DAA4-4694-A0F6-8D4A5BF0BA17}" type="datetimeFigureOut">
              <a:rPr lang="en-GB" smtClean="0">
                <a:solidFill>
                  <a:prstClr val="black">
                    <a:tint val="75000"/>
                  </a:prstClr>
                </a:solidFill>
              </a:rPr>
              <a:pPr/>
              <a:t>29/03/2017</a:t>
            </a:fld>
            <a:endParaRPr lang="en-GB">
              <a:solidFill>
                <a:prstClr val="black">
                  <a:tint val="75000"/>
                </a:prstClr>
              </a:solidFill>
            </a:endParaRPr>
          </a:p>
        </p:txBody>
      </p:sp>
      <p:sp>
        <p:nvSpPr>
          <p:cNvPr id="8" name="Footer Placeholder 7"/>
          <p:cNvSpPr>
            <a:spLocks noGrp="1"/>
          </p:cNvSpPr>
          <p:nvPr>
            <p:ph type="ftr" sz="quarter" idx="11"/>
          </p:nvPr>
        </p:nvSpPr>
        <p:spPr/>
        <p:txBody>
          <a:bodyPr/>
          <a:lstStyle/>
          <a:p>
            <a:endParaRPr lang="en-GB">
              <a:solidFill>
                <a:prstClr val="black">
                  <a:tint val="75000"/>
                </a:prstClr>
              </a:solidFill>
            </a:endParaRPr>
          </a:p>
        </p:txBody>
      </p:sp>
      <p:sp>
        <p:nvSpPr>
          <p:cNvPr id="9" name="Slide Number Placeholder 8"/>
          <p:cNvSpPr>
            <a:spLocks noGrp="1"/>
          </p:cNvSpPr>
          <p:nvPr>
            <p:ph type="sldNum" sz="quarter" idx="12"/>
          </p:nvPr>
        </p:nvSpPr>
        <p:spPr/>
        <p:txBody>
          <a:bodyPr/>
          <a:lstStyle/>
          <a:p>
            <a:fld id="{57DACF76-D8A0-42DE-86F9-90B094EB51CD}"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8057141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6ABB78AA-DAA4-4694-A0F6-8D4A5BF0BA17}" type="datetimeFigureOut">
              <a:rPr lang="en-GB" smtClean="0">
                <a:solidFill>
                  <a:prstClr val="black">
                    <a:tint val="75000"/>
                  </a:prstClr>
                </a:solidFill>
              </a:rPr>
              <a:pPr/>
              <a:t>29/03/2017</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57DACF76-D8A0-42DE-86F9-90B094EB51CD}"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2126589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BB78AA-DAA4-4694-A0F6-8D4A5BF0BA17}" type="datetimeFigureOut">
              <a:rPr lang="en-GB" smtClean="0">
                <a:solidFill>
                  <a:prstClr val="black">
                    <a:tint val="75000"/>
                  </a:prstClr>
                </a:solidFill>
              </a:rPr>
              <a:pPr/>
              <a:t>29/03/2017</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p>
            <a:fld id="{57DACF76-D8A0-42DE-86F9-90B094EB51CD}"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8461869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ABB78AA-DAA4-4694-A0F6-8D4A5BF0BA17}" type="datetimeFigureOut">
              <a:rPr lang="en-GB" smtClean="0">
                <a:solidFill>
                  <a:prstClr val="black">
                    <a:tint val="75000"/>
                  </a:prstClr>
                </a:solidFill>
              </a:rPr>
              <a:pPr/>
              <a:t>29/03/2017</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57DACF76-D8A0-42DE-86F9-90B094EB51CD}"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6680549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ABB78AA-DAA4-4694-A0F6-8D4A5BF0BA17}" type="datetimeFigureOut">
              <a:rPr lang="en-GB" smtClean="0">
                <a:solidFill>
                  <a:prstClr val="black">
                    <a:tint val="75000"/>
                  </a:prstClr>
                </a:solidFill>
              </a:rPr>
              <a:pPr/>
              <a:t>29/03/2017</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57DACF76-D8A0-42DE-86F9-90B094EB51CD}"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0837409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ABB78AA-DAA4-4694-A0F6-8D4A5BF0BA17}" type="datetimeFigureOut">
              <a:rPr lang="en-GB" smtClean="0">
                <a:solidFill>
                  <a:prstClr val="black">
                    <a:tint val="75000"/>
                  </a:prstClr>
                </a:solidFill>
              </a:rPr>
              <a:pPr/>
              <a:t>29/03/2017</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57DACF76-D8A0-42DE-86F9-90B094EB51CD}"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3557905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ABB78AA-DAA4-4694-A0F6-8D4A5BF0BA17}" type="datetimeFigureOut">
              <a:rPr lang="en-GB" smtClean="0">
                <a:solidFill>
                  <a:prstClr val="black">
                    <a:tint val="75000"/>
                  </a:prstClr>
                </a:solidFill>
              </a:rPr>
              <a:pPr/>
              <a:t>29/03/2017</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57DACF76-D8A0-42DE-86F9-90B094EB51CD}"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62134372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36660142"/>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BB78AA-DAA4-4694-A0F6-8D4A5BF0BA17}" type="datetimeFigureOut">
              <a:rPr lang="en-GB" smtClean="0">
                <a:solidFill>
                  <a:prstClr val="black">
                    <a:tint val="75000"/>
                  </a:prstClr>
                </a:solidFill>
              </a:rPr>
              <a:pPr/>
              <a:t>29/03/2017</a:t>
            </a:fld>
            <a:endParaRPr lang="en-GB">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DACF76-D8A0-42DE-86F9-90B094EB51CD}"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113507820"/>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5D3754"/>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03589"/>
            <a:ext cx="12192000" cy="2854411"/>
          </a:xfrm>
          <a:prstGeom prst="rect">
            <a:avLst/>
          </a:prstGeom>
        </p:spPr>
      </p:pic>
      <p:sp>
        <p:nvSpPr>
          <p:cNvPr id="3" name="Subtitle 2"/>
          <p:cNvSpPr>
            <a:spLocks noGrp="1"/>
          </p:cNvSpPr>
          <p:nvPr>
            <p:ph type="subTitle" idx="1"/>
          </p:nvPr>
        </p:nvSpPr>
        <p:spPr>
          <a:xfrm>
            <a:off x="3377513" y="2433218"/>
            <a:ext cx="5651156" cy="315118"/>
          </a:xfrm>
        </p:spPr>
        <p:txBody>
          <a:bodyPr>
            <a:noAutofit/>
          </a:bodyPr>
          <a:lstStyle/>
          <a:p>
            <a:r>
              <a:rPr lang="en-US" sz="1800" b="1" dirty="0" smtClean="0"/>
              <a:t>Inclusive </a:t>
            </a:r>
            <a:r>
              <a:rPr lang="en-US" sz="1800" b="1" dirty="0"/>
              <a:t>Teaching, Learning and Assessment: Sussex Teaching and Learning Conference 2017</a:t>
            </a:r>
          </a:p>
          <a:p>
            <a:r>
              <a:rPr lang="en-US" dirty="0" err="1" smtClean="0"/>
              <a:t>Dr</a:t>
            </a:r>
            <a:r>
              <a:rPr lang="en-US" dirty="0" smtClean="0"/>
              <a:t> </a:t>
            </a:r>
            <a:r>
              <a:rPr lang="en-US" dirty="0"/>
              <a:t>Emily Danvers, </a:t>
            </a:r>
            <a:r>
              <a:rPr lang="en-US" dirty="0" err="1"/>
              <a:t>Dr</a:t>
            </a:r>
            <a:r>
              <a:rPr lang="en-US" dirty="0"/>
              <a:t> Tamsin Hinton-Smith, and </a:t>
            </a:r>
            <a:r>
              <a:rPr lang="en-US" dirty="0" err="1"/>
              <a:t>Dr</a:t>
            </a:r>
            <a:r>
              <a:rPr lang="en-US" dirty="0"/>
              <a:t> Rebecca Webb</a:t>
            </a:r>
          </a:p>
        </p:txBody>
      </p:sp>
      <p:sp>
        <p:nvSpPr>
          <p:cNvPr id="2" name="Title 1"/>
          <p:cNvSpPr>
            <a:spLocks noGrp="1"/>
          </p:cNvSpPr>
          <p:nvPr>
            <p:ph type="ctrTitle"/>
          </p:nvPr>
        </p:nvSpPr>
        <p:spPr>
          <a:xfrm>
            <a:off x="733168" y="873211"/>
            <a:ext cx="10700950" cy="1207860"/>
          </a:xfrm>
        </p:spPr>
        <p:txBody>
          <a:bodyPr>
            <a:noAutofit/>
          </a:bodyPr>
          <a:lstStyle/>
          <a:p>
            <a:r>
              <a:rPr lang="en-US" sz="3600" dirty="0"/>
              <a:t>Writing into meaning together: Inclusive approaches to supporting doctoral students to write</a:t>
            </a:r>
            <a:endParaRPr lang="en-GB" sz="3600" dirty="0"/>
          </a:p>
        </p:txBody>
      </p:sp>
      <p:pic>
        <p:nvPicPr>
          <p:cNvPr id="7" name="Picture 6"/>
          <p:cNvPicPr>
            <a:picLocks noChangeAspect="1"/>
          </p:cNvPicPr>
          <p:nvPr/>
        </p:nvPicPr>
        <p:blipFill>
          <a:blip r:embed="rId3" cstate="print">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5487875" y="5259517"/>
            <a:ext cx="1430431" cy="942921"/>
          </a:xfrm>
          <a:prstGeom prst="rect">
            <a:avLst/>
          </a:prstGeom>
        </p:spPr>
      </p:pic>
    </p:spTree>
    <p:extLst>
      <p:ext uri="{BB962C8B-B14F-4D97-AF65-F5344CB8AC3E}">
        <p14:creationId xmlns:p14="http://schemas.microsoft.com/office/powerpoint/2010/main" val="8815476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rgbClr val="5D3754"/>
                </a:solidFill>
              </a:rPr>
              <a:t>Writing into meaning? Today’s session:</a:t>
            </a:r>
            <a:endParaRPr lang="en-GB" b="1" dirty="0">
              <a:solidFill>
                <a:srgbClr val="5D3754"/>
              </a:solidFill>
            </a:endParaRPr>
          </a:p>
        </p:txBody>
      </p:sp>
      <p:sp>
        <p:nvSpPr>
          <p:cNvPr id="3" name="Content Placeholder 2"/>
          <p:cNvSpPr>
            <a:spLocks noGrp="1"/>
          </p:cNvSpPr>
          <p:nvPr>
            <p:ph idx="1"/>
          </p:nvPr>
        </p:nvSpPr>
        <p:spPr>
          <a:xfrm>
            <a:off x="838200" y="1825625"/>
            <a:ext cx="10515600" cy="4748170"/>
          </a:xfrm>
        </p:spPr>
        <p:txBody>
          <a:bodyPr>
            <a:normAutofit/>
          </a:bodyPr>
          <a:lstStyle/>
          <a:p>
            <a:pPr marL="514350" indent="-514350">
              <a:buAutoNum type="arabicPeriod"/>
            </a:pPr>
            <a:r>
              <a:rPr lang="en-US" dirty="0" smtClean="0"/>
              <a:t>What is this all about? </a:t>
            </a:r>
            <a:r>
              <a:rPr lang="en-US" i="1" dirty="0" smtClean="0"/>
              <a:t>Engaging in ‘writing into meaning’ practice</a:t>
            </a:r>
          </a:p>
          <a:p>
            <a:pPr marL="514350" indent="-514350">
              <a:buFont typeface="Arial" panose="020B0604020202020204" pitchFamily="34" charset="0"/>
              <a:buAutoNum type="arabicPeriod"/>
            </a:pPr>
            <a:r>
              <a:rPr lang="en-US" dirty="0" smtClean="0"/>
              <a:t>Why </a:t>
            </a:r>
            <a:r>
              <a:rPr lang="en-US" dirty="0"/>
              <a:t>do things the way we </a:t>
            </a:r>
            <a:r>
              <a:rPr lang="en-US" dirty="0" smtClean="0"/>
              <a:t>did? </a:t>
            </a:r>
            <a:r>
              <a:rPr lang="en-US" i="1" dirty="0" smtClean="0"/>
              <a:t>Situating this group within pedagogical and theoretical literature. </a:t>
            </a:r>
          </a:p>
          <a:p>
            <a:pPr marL="514350" indent="-514350">
              <a:buFont typeface="Arial" panose="020B0604020202020204" pitchFamily="34" charset="0"/>
              <a:buAutoNum type="arabicPeriod"/>
            </a:pPr>
            <a:r>
              <a:rPr lang="en-US" dirty="0" smtClean="0"/>
              <a:t>What can I take from this? </a:t>
            </a:r>
            <a:r>
              <a:rPr lang="en-US" i="1" dirty="0" smtClean="0"/>
              <a:t>Engendering inclusive </a:t>
            </a:r>
            <a:r>
              <a:rPr lang="en-US" i="1" dirty="0"/>
              <a:t>and productive </a:t>
            </a:r>
            <a:r>
              <a:rPr lang="en-US" i="1" dirty="0" smtClean="0"/>
              <a:t>spaces to support doctoral writing </a:t>
            </a:r>
          </a:p>
        </p:txBody>
      </p:sp>
    </p:spTree>
    <p:extLst>
      <p:ext uri="{BB962C8B-B14F-4D97-AF65-F5344CB8AC3E}">
        <p14:creationId xmlns:p14="http://schemas.microsoft.com/office/powerpoint/2010/main" val="20696676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660066"/>
                </a:solidFill>
              </a:rPr>
              <a:t>S</a:t>
            </a:r>
            <a:r>
              <a:rPr lang="en-US" b="1" dirty="0" smtClean="0">
                <a:solidFill>
                  <a:srgbClr val="660066"/>
                </a:solidFill>
              </a:rPr>
              <a:t>omething to get us going…</a:t>
            </a:r>
            <a:endParaRPr lang="en-US" b="1" dirty="0">
              <a:solidFill>
                <a:srgbClr val="660066"/>
              </a:solidFill>
            </a:endParaRP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bwMode="auto">
          <a:xfrm>
            <a:off x="442453" y="1690688"/>
            <a:ext cx="11413612" cy="472485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722670" y="1690688"/>
            <a:ext cx="4468761" cy="369332"/>
          </a:xfrm>
          <a:prstGeom prst="rect">
            <a:avLst/>
          </a:prstGeom>
          <a:noFill/>
        </p:spPr>
        <p:txBody>
          <a:bodyPr wrap="square" rtlCol="0">
            <a:spAutoFit/>
          </a:bodyPr>
          <a:lstStyle/>
          <a:p>
            <a:endParaRPr lang="en-GB" dirty="0"/>
          </a:p>
        </p:txBody>
      </p:sp>
    </p:spTree>
    <p:extLst>
      <p:ext uri="{BB962C8B-B14F-4D97-AF65-F5344CB8AC3E}">
        <p14:creationId xmlns:p14="http://schemas.microsoft.com/office/powerpoint/2010/main" val="16415132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660066"/>
                </a:solidFill>
              </a:rPr>
              <a:t>What we did and why</a:t>
            </a:r>
            <a:endParaRPr lang="en-US" b="1" dirty="0">
              <a:solidFill>
                <a:srgbClr val="660066"/>
              </a:solidFill>
            </a:endParaRPr>
          </a:p>
        </p:txBody>
      </p:sp>
      <p:sp>
        <p:nvSpPr>
          <p:cNvPr id="3" name="Content Placeholder 2"/>
          <p:cNvSpPr>
            <a:spLocks noGrp="1"/>
          </p:cNvSpPr>
          <p:nvPr>
            <p:ph idx="1"/>
          </p:nvPr>
        </p:nvSpPr>
        <p:spPr/>
        <p:txBody>
          <a:bodyPr/>
          <a:lstStyle/>
          <a:p>
            <a:pPr marL="0" indent="0">
              <a:buNone/>
            </a:pPr>
            <a:r>
              <a:rPr lang="en-GB" i="1" dirty="0" smtClean="0"/>
              <a:t>‘Writing </a:t>
            </a:r>
            <a:r>
              <a:rPr lang="en-GB" i="1" dirty="0"/>
              <a:t>a doctoral thesis is well known for inducing anxiety. Given the scale of the task and the nature of writing itself, this is understandable and, perhaps to some extent at least, </a:t>
            </a:r>
            <a:r>
              <a:rPr lang="en-GB" i="1" dirty="0" smtClean="0"/>
              <a:t>inevitable.’ </a:t>
            </a:r>
          </a:p>
          <a:p>
            <a:pPr marL="0" indent="0" algn="r">
              <a:buNone/>
            </a:pPr>
            <a:r>
              <a:rPr lang="en-GB" dirty="0" smtClean="0"/>
              <a:t>(Barnacle &amp; </a:t>
            </a:r>
            <a:r>
              <a:rPr lang="en-GB" dirty="0" err="1" smtClean="0"/>
              <a:t>Dall’Alba</a:t>
            </a:r>
            <a:r>
              <a:rPr lang="en-GB" dirty="0" smtClean="0"/>
              <a:t> 2013:1139)</a:t>
            </a:r>
            <a:endParaRPr lang="en-US" dirty="0"/>
          </a:p>
        </p:txBody>
      </p:sp>
    </p:spTree>
    <p:extLst>
      <p:ext uri="{BB962C8B-B14F-4D97-AF65-F5344CB8AC3E}">
        <p14:creationId xmlns:p14="http://schemas.microsoft.com/office/powerpoint/2010/main" val="34693015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82378" y="1721708"/>
            <a:ext cx="5873579" cy="2488090"/>
          </a:xfrm>
          <a:prstGeom prst="rect">
            <a:avLst/>
          </a:prstGeom>
        </p:spPr>
      </p:pic>
      <p:pic>
        <p:nvPicPr>
          <p:cNvPr id="5" name="Picture 4"/>
          <p:cNvPicPr>
            <a:picLocks noChangeAspect="1"/>
          </p:cNvPicPr>
          <p:nvPr/>
        </p:nvPicPr>
        <p:blipFill>
          <a:blip r:embed="rId4"/>
          <a:stretch>
            <a:fillRect/>
          </a:stretch>
        </p:blipFill>
        <p:spPr>
          <a:xfrm>
            <a:off x="-60883" y="45308"/>
            <a:ext cx="12252883" cy="1676400"/>
          </a:xfrm>
          <a:prstGeom prst="rect">
            <a:avLst/>
          </a:prstGeom>
        </p:spPr>
      </p:pic>
      <p:pic>
        <p:nvPicPr>
          <p:cNvPr id="6" name="Picture 5"/>
          <p:cNvPicPr>
            <a:picLocks noChangeAspect="1"/>
          </p:cNvPicPr>
          <p:nvPr/>
        </p:nvPicPr>
        <p:blipFill>
          <a:blip r:embed="rId5"/>
          <a:stretch>
            <a:fillRect/>
          </a:stretch>
        </p:blipFill>
        <p:spPr>
          <a:xfrm>
            <a:off x="5955957" y="1721708"/>
            <a:ext cx="5601460" cy="2584879"/>
          </a:xfrm>
          <a:prstGeom prst="rect">
            <a:avLst/>
          </a:prstGeom>
        </p:spPr>
      </p:pic>
      <p:pic>
        <p:nvPicPr>
          <p:cNvPr id="8" name="Picture 7"/>
          <p:cNvPicPr>
            <a:picLocks noChangeAspect="1"/>
          </p:cNvPicPr>
          <p:nvPr/>
        </p:nvPicPr>
        <p:blipFill>
          <a:blip r:embed="rId6"/>
          <a:stretch>
            <a:fillRect/>
          </a:stretch>
        </p:blipFill>
        <p:spPr>
          <a:xfrm>
            <a:off x="-1" y="4185186"/>
            <a:ext cx="4193059" cy="2407031"/>
          </a:xfrm>
          <a:prstGeom prst="rect">
            <a:avLst/>
          </a:prstGeom>
        </p:spPr>
      </p:pic>
      <p:pic>
        <p:nvPicPr>
          <p:cNvPr id="9" name="Picture 8"/>
          <p:cNvPicPr>
            <a:picLocks noChangeAspect="1"/>
          </p:cNvPicPr>
          <p:nvPr/>
        </p:nvPicPr>
        <p:blipFill>
          <a:blip r:embed="rId7"/>
          <a:stretch>
            <a:fillRect/>
          </a:stretch>
        </p:blipFill>
        <p:spPr>
          <a:xfrm>
            <a:off x="8044440" y="4164293"/>
            <a:ext cx="4044393" cy="2570976"/>
          </a:xfrm>
          <a:prstGeom prst="rect">
            <a:avLst/>
          </a:prstGeom>
        </p:spPr>
      </p:pic>
      <p:pic>
        <p:nvPicPr>
          <p:cNvPr id="7" name="Picture 6"/>
          <p:cNvPicPr>
            <a:picLocks noChangeAspect="1"/>
          </p:cNvPicPr>
          <p:nvPr/>
        </p:nvPicPr>
        <p:blipFill rotWithShape="1">
          <a:blip r:embed="rId8"/>
          <a:srcRect r="18038"/>
          <a:stretch/>
        </p:blipFill>
        <p:spPr>
          <a:xfrm>
            <a:off x="3792165" y="3789407"/>
            <a:ext cx="4231874" cy="2945862"/>
          </a:xfrm>
          <a:prstGeom prst="rect">
            <a:avLst/>
          </a:prstGeom>
        </p:spPr>
      </p:pic>
    </p:spTree>
    <p:extLst>
      <p:ext uri="{BB962C8B-B14F-4D97-AF65-F5344CB8AC3E}">
        <p14:creationId xmlns:p14="http://schemas.microsoft.com/office/powerpoint/2010/main" val="15370341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3721536" y="141805"/>
            <a:ext cx="4726881" cy="6569190"/>
          </a:xfrm>
          <a:prstGeom prst="rect">
            <a:avLst/>
          </a:prstGeom>
        </p:spPr>
      </p:pic>
    </p:spTree>
    <p:extLst>
      <p:ext uri="{BB962C8B-B14F-4D97-AF65-F5344CB8AC3E}">
        <p14:creationId xmlns:p14="http://schemas.microsoft.com/office/powerpoint/2010/main" val="4252899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pPr algn="ctr"/>
            <a:r>
              <a:rPr lang="en-GB" b="1" dirty="0" smtClean="0">
                <a:solidFill>
                  <a:srgbClr val="660066"/>
                </a:solidFill>
              </a:rPr>
              <a:t>How we approached it</a:t>
            </a:r>
            <a:endParaRPr lang="en-GB" b="1" dirty="0">
              <a:solidFill>
                <a:srgbClr val="660066"/>
              </a:solidFill>
            </a:endParaRPr>
          </a:p>
        </p:txBody>
      </p:sp>
      <p:sp>
        <p:nvSpPr>
          <p:cNvPr id="2" name="Rectangle 1"/>
          <p:cNvSpPr/>
          <p:nvPr/>
        </p:nvSpPr>
        <p:spPr>
          <a:xfrm>
            <a:off x="934793" y="2258068"/>
            <a:ext cx="10706032" cy="3046988"/>
          </a:xfrm>
          <a:prstGeom prst="rect">
            <a:avLst/>
          </a:prstGeom>
        </p:spPr>
        <p:txBody>
          <a:bodyPr wrap="square">
            <a:spAutoFit/>
          </a:bodyPr>
          <a:lstStyle/>
          <a:p>
            <a:pPr>
              <a:defRPr/>
            </a:pPr>
            <a:r>
              <a:rPr lang="en-GB" sz="3200" dirty="0" smtClean="0"/>
              <a:t>Developing </a:t>
            </a:r>
            <a:r>
              <a:rPr lang="en-GB" sz="3200" dirty="0"/>
              <a:t>advanced academic writing suggest pedagogical initiatives should go beyond discussions of technique and process and instead promote space to encourage a</a:t>
            </a:r>
            <a:r>
              <a:rPr lang="en-GB" sz="3200" i="1" dirty="0"/>
              <a:t> ‘sophisticated awareness of how to project oneself within a variety of social, cultural and linguistic </a:t>
            </a:r>
            <a:r>
              <a:rPr lang="en-GB" sz="3200" i="1" dirty="0" smtClean="0"/>
              <a:t>settings.’</a:t>
            </a:r>
            <a:r>
              <a:rPr lang="en-GB" sz="3200" dirty="0" smtClean="0"/>
              <a:t> </a:t>
            </a:r>
          </a:p>
          <a:p>
            <a:pPr algn="r">
              <a:defRPr/>
            </a:pPr>
            <a:r>
              <a:rPr lang="en-GB" sz="3200" dirty="0" smtClean="0"/>
              <a:t>(</a:t>
            </a:r>
            <a:r>
              <a:rPr lang="en-GB" sz="3200" dirty="0" err="1"/>
              <a:t>Aitchison</a:t>
            </a:r>
            <a:r>
              <a:rPr lang="en-GB" sz="3200" dirty="0"/>
              <a:t>, </a:t>
            </a:r>
            <a:r>
              <a:rPr lang="en-GB" sz="3200" dirty="0" smtClean="0"/>
              <a:t>2009:906)</a:t>
            </a:r>
            <a:endParaRPr lang="en-GB" sz="3200" dirty="0"/>
          </a:p>
        </p:txBody>
      </p:sp>
    </p:spTree>
    <p:extLst>
      <p:ext uri="{BB962C8B-B14F-4D97-AF65-F5344CB8AC3E}">
        <p14:creationId xmlns:p14="http://schemas.microsoft.com/office/powerpoint/2010/main" val="28211230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793693" y="4092749"/>
            <a:ext cx="11235159" cy="24168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342900" indent="-342900">
              <a:buFont typeface="Arial"/>
              <a:buChar char="•"/>
            </a:pPr>
            <a:r>
              <a:rPr lang="en-GB" sz="2400" dirty="0" smtClean="0"/>
              <a:t>‘Double struggle’ in the mastery of research writing (Barnacle &amp; </a:t>
            </a:r>
            <a:r>
              <a:rPr lang="en-GB" sz="2400" dirty="0" err="1" smtClean="0"/>
              <a:t>Dall’Alba</a:t>
            </a:r>
            <a:r>
              <a:rPr lang="en-GB" sz="2400" dirty="0" smtClean="0"/>
              <a:t> 2013)</a:t>
            </a:r>
          </a:p>
          <a:p>
            <a:pPr marL="342900" indent="-342900">
              <a:buFont typeface="Arial"/>
              <a:buChar char="•"/>
            </a:pPr>
            <a:r>
              <a:rPr lang="en-GB" sz="2400" dirty="0" smtClean="0"/>
              <a:t>‘Getting personal’ in academic writing (Richardson 2001)</a:t>
            </a:r>
          </a:p>
          <a:p>
            <a:pPr marL="342900" indent="-342900">
              <a:buFont typeface="Arial"/>
              <a:buChar char="•"/>
            </a:pPr>
            <a:r>
              <a:rPr lang="en-GB" sz="2400" dirty="0" smtClean="0"/>
              <a:t> Higher education as a collective rather than individual good (</a:t>
            </a:r>
            <a:r>
              <a:rPr lang="en-GB" sz="2400" dirty="0" err="1" smtClean="0"/>
              <a:t>Reay</a:t>
            </a:r>
            <a:r>
              <a:rPr lang="en-GB" sz="2400" dirty="0"/>
              <a:t> </a:t>
            </a:r>
            <a:r>
              <a:rPr lang="en-GB" sz="2400" dirty="0" smtClean="0"/>
              <a:t>2013)</a:t>
            </a:r>
            <a:endParaRPr lang="en-GB" sz="2400" dirty="0"/>
          </a:p>
        </p:txBody>
      </p:sp>
      <p:pic>
        <p:nvPicPr>
          <p:cNvPr id="9" name="Content Placeholder 11"/>
          <p:cNvPicPr>
            <a:picLocks noGrp="1" noChangeAspect="1"/>
          </p:cNvPicPr>
          <p:nvPr>
            <p:ph idx="1"/>
          </p:nvPr>
        </p:nvPicPr>
        <p:blipFill>
          <a:blip r:embed="rId3">
            <a:extLst>
              <a:ext uri="{28A0092B-C50C-407E-A947-70E740481C1C}">
                <a14:useLocalDpi xmlns:a14="http://schemas.microsoft.com/office/drawing/2010/main" val="0"/>
              </a:ext>
            </a:extLst>
          </a:blip>
          <a:srcRect l="4025" r="4025"/>
          <a:stretch>
            <a:fillRect/>
          </a:stretch>
        </p:blipFill>
        <p:spPr>
          <a:xfrm>
            <a:off x="2408616" y="1040829"/>
            <a:ext cx="7445986" cy="3081136"/>
          </a:xfrm>
        </p:spPr>
      </p:pic>
    </p:spTree>
    <p:extLst>
      <p:ext uri="{BB962C8B-B14F-4D97-AF65-F5344CB8AC3E}">
        <p14:creationId xmlns:p14="http://schemas.microsoft.com/office/powerpoint/2010/main" val="16486497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b="1" dirty="0" smtClean="0">
                <a:solidFill>
                  <a:srgbClr val="660066"/>
                </a:solidFill>
              </a:rPr>
              <a:t>Experiences of the group</a:t>
            </a:r>
            <a:endParaRPr lang="en-GB" b="1" dirty="0">
              <a:solidFill>
                <a:srgbClr val="660066"/>
              </a:solidFill>
            </a:endParaRPr>
          </a:p>
        </p:txBody>
      </p:sp>
      <p:sp>
        <p:nvSpPr>
          <p:cNvPr id="5" name="Content Placeholder 4"/>
          <p:cNvSpPr>
            <a:spLocks noGrp="1"/>
          </p:cNvSpPr>
          <p:nvPr>
            <p:ph sz="half" idx="1"/>
          </p:nvPr>
        </p:nvSpPr>
        <p:spPr/>
        <p:txBody>
          <a:bodyPr>
            <a:normAutofit lnSpcReduction="10000"/>
          </a:bodyPr>
          <a:lstStyle/>
          <a:p>
            <a:pPr marL="0" indent="0">
              <a:buNone/>
            </a:pPr>
            <a:r>
              <a:rPr lang="en-GB" i="1" dirty="0" smtClean="0"/>
              <a:t>‘Thank </a:t>
            </a:r>
            <a:r>
              <a:rPr lang="en-GB" i="1" dirty="0"/>
              <a:t>you so much for putting together the concept and leading this group. Not only for the content but also the space you created which allowed people to talk freely about both issues and insights. It has been a very useful and timely experience and has forced me to confront some areas of my PhD I would have happily avoided for a while longer, for which I am very grateful</a:t>
            </a:r>
            <a:r>
              <a:rPr lang="en-GB" dirty="0" smtClean="0"/>
              <a:t>.’ </a:t>
            </a:r>
            <a:endParaRPr lang="en-GB" dirty="0"/>
          </a:p>
          <a:p>
            <a:endParaRPr lang="en-GB" dirty="0"/>
          </a:p>
        </p:txBody>
      </p:sp>
      <p:pic>
        <p:nvPicPr>
          <p:cNvPr id="7" name="Content Placeholder 3"/>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72200" y="2542924"/>
            <a:ext cx="5181600" cy="2916739"/>
          </a:xfrm>
        </p:spPr>
      </p:pic>
    </p:spTree>
    <p:extLst>
      <p:ext uri="{BB962C8B-B14F-4D97-AF65-F5344CB8AC3E}">
        <p14:creationId xmlns:p14="http://schemas.microsoft.com/office/powerpoint/2010/main" val="35344184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2925" y="329843"/>
            <a:ext cx="10515600" cy="1325563"/>
          </a:xfrm>
        </p:spPr>
        <p:txBody>
          <a:bodyPr/>
          <a:lstStyle/>
          <a:p>
            <a:r>
              <a:rPr lang="en-US" b="1" dirty="0" smtClean="0">
                <a:solidFill>
                  <a:srgbClr val="660066"/>
                </a:solidFill>
              </a:rPr>
              <a:t>Taking Writing into meaning forward</a:t>
            </a:r>
            <a:endParaRPr lang="en-US" b="1" dirty="0">
              <a:solidFill>
                <a:srgbClr val="660066"/>
              </a:solidFill>
            </a:endParaRPr>
          </a:p>
        </p:txBody>
      </p:sp>
      <p:pic>
        <p:nvPicPr>
          <p:cNvPr id="6"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141270" y="2249429"/>
            <a:ext cx="7859256" cy="2990351"/>
          </a:xfrm>
        </p:spPr>
      </p:pic>
    </p:spTree>
    <p:extLst>
      <p:ext uri="{BB962C8B-B14F-4D97-AF65-F5344CB8AC3E}">
        <p14:creationId xmlns:p14="http://schemas.microsoft.com/office/powerpoint/2010/main" val="13699594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660066"/>
                </a:solidFill>
              </a:rPr>
              <a:t>References</a:t>
            </a:r>
            <a:endParaRPr lang="en-US" b="1" dirty="0">
              <a:solidFill>
                <a:srgbClr val="660066"/>
              </a:solidFill>
            </a:endParaRPr>
          </a:p>
        </p:txBody>
      </p:sp>
      <p:sp>
        <p:nvSpPr>
          <p:cNvPr id="3" name="Content Placeholder 2"/>
          <p:cNvSpPr>
            <a:spLocks noGrp="1"/>
          </p:cNvSpPr>
          <p:nvPr>
            <p:ph idx="1"/>
          </p:nvPr>
        </p:nvSpPr>
        <p:spPr/>
        <p:txBody>
          <a:bodyPr>
            <a:normAutofit fontScale="85000" lnSpcReduction="10000"/>
          </a:bodyPr>
          <a:lstStyle/>
          <a:p>
            <a:pPr marL="0" indent="0">
              <a:lnSpc>
                <a:spcPct val="100000"/>
              </a:lnSpc>
              <a:spcBef>
                <a:spcPts val="0"/>
              </a:spcBef>
              <a:buNone/>
              <a:defRPr/>
            </a:pPr>
            <a:r>
              <a:rPr lang="en-GB" b="1" dirty="0"/>
              <a:t>Aitchison, C. </a:t>
            </a:r>
            <a:r>
              <a:rPr lang="en-GB" dirty="0"/>
              <a:t>(2009) Writing groups for doctoral education, </a:t>
            </a:r>
            <a:r>
              <a:rPr lang="en-GB" i="1" dirty="0"/>
              <a:t>Studies in Higher Education</a:t>
            </a:r>
            <a:r>
              <a:rPr lang="en-GB" dirty="0"/>
              <a:t>, 34:8, </a:t>
            </a:r>
            <a:r>
              <a:rPr lang="en-GB" dirty="0" smtClean="0"/>
              <a:t>pp.905</a:t>
            </a:r>
            <a:r>
              <a:rPr lang="en-GB" dirty="0"/>
              <a:t>-916, </a:t>
            </a:r>
          </a:p>
          <a:p>
            <a:pPr marL="0" lvl="0" indent="0">
              <a:lnSpc>
                <a:spcPct val="100000"/>
              </a:lnSpc>
              <a:spcBef>
                <a:spcPts val="0"/>
              </a:spcBef>
              <a:buNone/>
              <a:defRPr/>
            </a:pPr>
            <a:r>
              <a:rPr lang="en-GB" b="1" dirty="0"/>
              <a:t>Barnacle, R. and </a:t>
            </a:r>
            <a:r>
              <a:rPr lang="en-GB" b="1" dirty="0" err="1" smtClean="0"/>
              <a:t>Dall’Alba</a:t>
            </a:r>
            <a:r>
              <a:rPr lang="en-GB" b="1" dirty="0"/>
              <a:t>, G. </a:t>
            </a:r>
            <a:r>
              <a:rPr lang="en-GB" dirty="0"/>
              <a:t>(2013). Beyond Skills: Embodying </a:t>
            </a:r>
            <a:r>
              <a:rPr lang="en-GB" dirty="0" err="1"/>
              <a:t>Writerly</a:t>
            </a:r>
            <a:r>
              <a:rPr lang="en-GB" dirty="0"/>
              <a:t> Practices Through the Doctorate. </a:t>
            </a:r>
            <a:r>
              <a:rPr lang="en-GB" i="1" dirty="0"/>
              <a:t>Studies in Higher Education</a:t>
            </a:r>
            <a:r>
              <a:rPr lang="en-GB" dirty="0"/>
              <a:t> 39 (7). pp.1139-1149</a:t>
            </a:r>
            <a:r>
              <a:rPr lang="en-GB" dirty="0" smtClean="0"/>
              <a:t>.</a:t>
            </a:r>
          </a:p>
          <a:p>
            <a:pPr marL="0" lvl="0" indent="0">
              <a:lnSpc>
                <a:spcPct val="100000"/>
              </a:lnSpc>
              <a:spcBef>
                <a:spcPts val="0"/>
              </a:spcBef>
              <a:buNone/>
              <a:defRPr/>
            </a:pPr>
            <a:r>
              <a:rPr lang="en-GB" b="1" dirty="0"/>
              <a:t>Elbow, P</a:t>
            </a:r>
            <a:r>
              <a:rPr lang="en-GB" b="1" dirty="0" smtClean="0"/>
              <a:t>. (</a:t>
            </a:r>
            <a:r>
              <a:rPr lang="en-GB" dirty="0" smtClean="0"/>
              <a:t>2000). </a:t>
            </a:r>
            <a:r>
              <a:rPr lang="en-GB" i="1" dirty="0"/>
              <a:t>Everyone can write: Essays toward a hopeful theory of writing and teaching writing</a:t>
            </a:r>
            <a:r>
              <a:rPr lang="en-GB" dirty="0"/>
              <a:t>. Oxford University Press on Demand.</a:t>
            </a:r>
          </a:p>
          <a:p>
            <a:pPr marL="0" indent="0">
              <a:lnSpc>
                <a:spcPct val="100000"/>
              </a:lnSpc>
              <a:spcBef>
                <a:spcPts val="0"/>
              </a:spcBef>
              <a:buNone/>
              <a:defRPr/>
            </a:pPr>
            <a:r>
              <a:rPr lang="en-US" b="1" dirty="0" err="1"/>
              <a:t>Reay</a:t>
            </a:r>
            <a:r>
              <a:rPr lang="en-US" b="1" dirty="0"/>
              <a:t>, D. </a:t>
            </a:r>
            <a:r>
              <a:rPr lang="en-US" dirty="0"/>
              <a:t>(2013) Social Mobility, a Panacea for Austere Times: Tales of Emperors, Frogs, and Tadpoles. </a:t>
            </a:r>
            <a:r>
              <a:rPr lang="en-US" i="1" dirty="0"/>
              <a:t>British Journal of Sociology of Education </a:t>
            </a:r>
            <a:r>
              <a:rPr lang="en-US" dirty="0"/>
              <a:t>34(5-6), </a:t>
            </a:r>
            <a:r>
              <a:rPr lang="en-US" dirty="0" smtClean="0"/>
              <a:t>pp.</a:t>
            </a:r>
            <a:r>
              <a:rPr lang="en-US" dirty="0"/>
              <a:t>660-677</a:t>
            </a:r>
            <a:r>
              <a:rPr lang="en-US" dirty="0" smtClean="0"/>
              <a:t>.</a:t>
            </a:r>
            <a:endParaRPr lang="en-GB" dirty="0" smtClean="0"/>
          </a:p>
          <a:p>
            <a:pPr marL="0" lvl="0" indent="0">
              <a:lnSpc>
                <a:spcPct val="100000"/>
              </a:lnSpc>
              <a:spcBef>
                <a:spcPts val="0"/>
              </a:spcBef>
              <a:buNone/>
              <a:defRPr/>
            </a:pPr>
            <a:r>
              <a:rPr lang="en-GB" b="1" dirty="0" smtClean="0"/>
              <a:t>Richardson</a:t>
            </a:r>
            <a:r>
              <a:rPr lang="en-GB" b="1" dirty="0"/>
              <a:t>, L. </a:t>
            </a:r>
            <a:r>
              <a:rPr lang="en-GB" dirty="0"/>
              <a:t>(2001). Getting personal: Writing-stories. </a:t>
            </a:r>
            <a:r>
              <a:rPr lang="en-GB" i="1" dirty="0"/>
              <a:t>International Journal of Qualitative Studies in Education</a:t>
            </a:r>
            <a:r>
              <a:rPr lang="en-GB" dirty="0"/>
              <a:t>, 14 (1) pp. 33-38</a:t>
            </a:r>
            <a:r>
              <a:rPr lang="en-GB" dirty="0" smtClean="0"/>
              <a:t>.</a:t>
            </a:r>
          </a:p>
          <a:p>
            <a:pPr marL="0" indent="0">
              <a:lnSpc>
                <a:spcPct val="100000"/>
              </a:lnSpc>
              <a:spcBef>
                <a:spcPts val="0"/>
              </a:spcBef>
              <a:buNone/>
              <a:defRPr/>
            </a:pPr>
            <a:r>
              <a:rPr lang="en-GB" b="1" dirty="0"/>
              <a:t>Ong, W.J</a:t>
            </a:r>
            <a:r>
              <a:rPr lang="en-GB" b="1" dirty="0" smtClean="0"/>
              <a:t>. </a:t>
            </a:r>
            <a:r>
              <a:rPr lang="en-GB" dirty="0" smtClean="0"/>
              <a:t>(1975). </a:t>
            </a:r>
            <a:r>
              <a:rPr lang="en-GB" dirty="0"/>
              <a:t>The writer's audience is always a fiction. </a:t>
            </a:r>
            <a:r>
              <a:rPr lang="en-GB" i="1" dirty="0"/>
              <a:t>Publications of the Modern Language Association of America</a:t>
            </a:r>
            <a:r>
              <a:rPr lang="en-GB" dirty="0"/>
              <a:t>, pp.9-21.</a:t>
            </a:r>
          </a:p>
          <a:p>
            <a:pPr marL="0" lvl="0" indent="0">
              <a:lnSpc>
                <a:spcPct val="100000"/>
              </a:lnSpc>
              <a:spcBef>
                <a:spcPts val="0"/>
              </a:spcBef>
              <a:buNone/>
              <a:defRPr/>
            </a:pPr>
            <a:endParaRPr lang="en-GB" dirty="0"/>
          </a:p>
          <a:p>
            <a:endParaRPr lang="en-US" dirty="0"/>
          </a:p>
        </p:txBody>
      </p:sp>
    </p:spTree>
    <p:extLst>
      <p:ext uri="{BB962C8B-B14F-4D97-AF65-F5344CB8AC3E}">
        <p14:creationId xmlns:p14="http://schemas.microsoft.com/office/powerpoint/2010/main" val="3835290627"/>
      </p:ext>
    </p:extLst>
  </p:cSld>
  <p:clrMapOvr>
    <a:masterClrMapping/>
  </p:clrMapOvr>
</p:sld>
</file>

<file path=ppt/theme/theme1.xml><?xml version="1.0" encoding="utf-8"?>
<a:theme xmlns:a="http://schemas.openxmlformats.org/drawingml/2006/main" name="UoS Title 1">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 Standard.potx" id="{263A44CD-C9DD-4D6C-91D8-1B593EE87F80}" vid="{8003EDE2-31AE-4B85-BBFF-9D099B6B1E5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225</TotalTime>
  <Words>378</Words>
  <Application>Microsoft Office PowerPoint</Application>
  <PresentationFormat>Widescreen</PresentationFormat>
  <Paragraphs>37</Paragraphs>
  <Slides>11</Slides>
  <Notes>10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11</vt:i4>
      </vt:variant>
    </vt:vector>
  </HeadingPairs>
  <TitlesOfParts>
    <vt:vector size="17" baseType="lpstr">
      <vt:lpstr>Arial</vt:lpstr>
      <vt:lpstr>Calibri</vt:lpstr>
      <vt:lpstr>Calibri Light</vt:lpstr>
      <vt:lpstr>Georgia</vt:lpstr>
      <vt:lpstr>UoS Title 1</vt:lpstr>
      <vt:lpstr>Office Theme</vt:lpstr>
      <vt:lpstr>Writing into meaning together: Inclusive approaches to supporting doctoral students to write</vt:lpstr>
      <vt:lpstr>Writing into meaning? Today’s session:</vt:lpstr>
      <vt:lpstr>Something to get us going…</vt:lpstr>
      <vt:lpstr>What we did and why</vt:lpstr>
      <vt:lpstr>PowerPoint Presentation</vt:lpstr>
      <vt:lpstr>PowerPoint Presentation</vt:lpstr>
      <vt:lpstr>How we approached it</vt:lpstr>
      <vt:lpstr>PowerPoint Presentation</vt:lpstr>
      <vt:lpstr>Experiences of the group</vt:lpstr>
      <vt:lpstr>Taking Writing into meaning forward</vt:lpstr>
      <vt:lpstr>References</vt:lpstr>
    </vt:vector>
  </TitlesOfParts>
  <Company>University of Sussex</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Writing into meaning together: Inclusive approaches to supporting doctoral students to write</dc:title>
  <dc:creator>Emily Danvers</dc:creator>
  <cp:lastModifiedBy>Clare Wolstenholme</cp:lastModifiedBy>
  <cp:revision>41</cp:revision>
  <cp:lastPrinted>2017-03-29T10:54:45Z</cp:lastPrinted>
  <dcterms:created xsi:type="dcterms:W3CDTF">2017-03-16T13:41:43Z</dcterms:created>
  <dcterms:modified xsi:type="dcterms:W3CDTF">2017-03-29T11:15:25Z</dcterms:modified>
</cp:coreProperties>
</file>