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tags/tag2.xml" ContentType="application/vnd.openxmlformats-officedocument.presentationml.tags+xml"/>
  <Override PartName="/ppt/notesSlides/notesSlide3.xml" ContentType="application/vnd.openxmlformats-officedocument.presentationml.notesSlide+xml"/>
  <Override PartName="/ppt/tags/tag3.xml" ContentType="application/vnd.openxmlformats-officedocument.presentationml.tags+xml"/>
  <Override PartName="/ppt/notesSlides/notesSlide4.xml" ContentType="application/vnd.openxmlformats-officedocument.presentationml.notesSlide+xml"/>
  <Override PartName="/ppt/tags/tag4.xml" ContentType="application/vnd.openxmlformats-officedocument.presentationml.tags+xml"/>
  <Override PartName="/ppt/notesSlides/notesSlide5.xml" ContentType="application/vnd.openxmlformats-officedocument.presentationml.notesSlide+xml"/>
  <Override PartName="/ppt/tags/tag5.xml" ContentType="application/vnd.openxmlformats-officedocument.presentationml.tags+xml"/>
  <Override PartName="/ppt/notesSlides/notesSlide6.xml" ContentType="application/vnd.openxmlformats-officedocument.presentationml.notesSlide+xml"/>
  <Override PartName="/ppt/tags/tag6.xml" ContentType="application/vnd.openxmlformats-officedocument.presentationml.tags+xml"/>
  <Override PartName="/ppt/notesSlides/notesSlide7.xml" ContentType="application/vnd.openxmlformats-officedocument.presentationml.notesSlide+xml"/>
  <Override PartName="/ppt/tags/tag7.xml" ContentType="application/vnd.openxmlformats-officedocument.presentationml.tags+xml"/>
  <Override PartName="/ppt/notesSlides/notesSlide8.xml" ContentType="application/vnd.openxmlformats-officedocument.presentationml.notesSlide+xml"/>
  <Override PartName="/ppt/tags/tag8.xml" ContentType="application/vnd.openxmlformats-officedocument.presentationml.tags+xml"/>
  <Override PartName="/ppt/notesSlides/notesSlide9.xml" ContentType="application/vnd.openxmlformats-officedocument.presentationml.notesSlide+xml"/>
  <Override PartName="/ppt/tags/tag9.xml" ContentType="application/vnd.openxmlformats-officedocument.presentationml.tags+xml"/>
  <Override PartName="/ppt/notesSlides/notesSlide10.xml" ContentType="application/vnd.openxmlformats-officedocument.presentationml.notesSlide+xml"/>
  <Override PartName="/ppt/tags/tag10.xml" ContentType="application/vnd.openxmlformats-officedocument.presentationml.tags+xml"/>
  <Override PartName="/ppt/notesSlides/notesSlide11.xml" ContentType="application/vnd.openxmlformats-officedocument.presentationml.notesSlide+xml"/>
  <Override PartName="/ppt/tags/tag11.xml" ContentType="application/vnd.openxmlformats-officedocument.presentationml.tags+xml"/>
  <Override PartName="/ppt/notesSlides/notesSlide12.xml" ContentType="application/vnd.openxmlformats-officedocument.presentationml.notesSlide+xml"/>
  <Override PartName="/ppt/tags/tag12.xml" ContentType="application/vnd.openxmlformats-officedocument.presentationml.tags+xml"/>
  <Override PartName="/ppt/notesSlides/notesSlide13.xml" ContentType="application/vnd.openxmlformats-officedocument.presentationml.notesSlide+xml"/>
  <Override PartName="/ppt/tags/tag13.xml" ContentType="application/vnd.openxmlformats-officedocument.presentationml.tags+xml"/>
  <Override PartName="/ppt/notesSlides/notesSlide14.xml" ContentType="application/vnd.openxmlformats-officedocument.presentationml.notesSlide+xml"/>
  <Override PartName="/ppt/tags/tag14.xml" ContentType="application/vnd.openxmlformats-officedocument.presentationml.tags+xml"/>
  <Override PartName="/ppt/notesSlides/notesSlide15.xml" ContentType="application/vnd.openxmlformats-officedocument.presentationml.notesSlide+xml"/>
  <Override PartName="/ppt/tags/tag15.xml" ContentType="application/vnd.openxmlformats-officedocument.presentationml.tags+xml"/>
  <Override PartName="/ppt/notesSlides/notesSlide16.xml" ContentType="application/vnd.openxmlformats-officedocument.presentationml.notesSlide+xml"/>
  <Override PartName="/ppt/tags/tag16.xml" ContentType="application/vnd.openxmlformats-officedocument.presentationml.tags+xml"/>
  <Override PartName="/ppt/notesSlides/notesSlide17.xml" ContentType="application/vnd.openxmlformats-officedocument.presentationml.notesSlide+xml"/>
  <Override PartName="/ppt/tags/tag17.xml" ContentType="application/vnd.openxmlformats-officedocument.presentationml.tags+xml"/>
  <Override PartName="/ppt/notesSlides/notesSlide18.xml" ContentType="application/vnd.openxmlformats-officedocument.presentationml.notesSlide+xml"/>
  <Override PartName="/ppt/tags/tag18.xml" ContentType="application/vnd.openxmlformats-officedocument.presentationml.tags+xml"/>
  <Override PartName="/ppt/notesSlides/notesSlide19.xml" ContentType="application/vnd.openxmlformats-officedocument.presentationml.notesSlide+xml"/>
  <Override PartName="/ppt/tags/tag19.xml" ContentType="application/vnd.openxmlformats-officedocument.presentationml.tags+xml"/>
  <Override PartName="/ppt/notesSlides/notesSlide20.xml" ContentType="application/vnd.openxmlformats-officedocument.presentationml.notesSlide+xml"/>
  <Override PartName="/ppt/tags/tag20.xml" ContentType="application/vnd.openxmlformats-officedocument.presentationml.tags+xml"/>
  <Override PartName="/ppt/notesSlides/notesSlide21.xml" ContentType="application/vnd.openxmlformats-officedocument.presentationml.notesSlide+xml"/>
  <Override PartName="/ppt/tags/tag21.xml" ContentType="application/vnd.openxmlformats-officedocument.presentationml.tags+xml"/>
  <Override PartName="/ppt/notesSlides/notesSlide22.xml" ContentType="application/vnd.openxmlformats-officedocument.presentationml.notesSlide+xml"/>
  <Override PartName="/ppt/tags/tag22.xml" ContentType="application/vnd.openxmlformats-officedocument.presentationml.tags+xml"/>
  <Override PartName="/ppt/notesSlides/notesSlide23.xml" ContentType="application/vnd.openxmlformats-officedocument.presentationml.notesSlide+xml"/>
  <Override PartName="/ppt/tags/tag23.xml" ContentType="application/vnd.openxmlformats-officedocument.presentationml.tags+xml"/>
  <Override PartName="/ppt/notesSlides/notesSlide24.xml" ContentType="application/vnd.openxmlformats-officedocument.presentationml.notesSlide+xml"/>
  <Override PartName="/ppt/tags/tag24.xml" ContentType="application/vnd.openxmlformats-officedocument.presentationml.tags+xml"/>
  <Override PartName="/ppt/notesSlides/notesSlide25.xml" ContentType="application/vnd.openxmlformats-officedocument.presentationml.notesSlide+xml"/>
  <Override PartName="/ppt/tags/tag25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29"/>
  </p:notesMasterIdLst>
  <p:sldIdLst>
    <p:sldId id="256" r:id="rId2"/>
    <p:sldId id="257" r:id="rId3"/>
    <p:sldId id="258" r:id="rId4"/>
    <p:sldId id="259" r:id="rId5"/>
    <p:sldId id="260" r:id="rId6"/>
    <p:sldId id="261" r:id="rId7"/>
    <p:sldId id="265" r:id="rId8"/>
    <p:sldId id="262" r:id="rId9"/>
    <p:sldId id="266" r:id="rId10"/>
    <p:sldId id="277" r:id="rId11"/>
    <p:sldId id="267" r:id="rId12"/>
    <p:sldId id="268" r:id="rId13"/>
    <p:sldId id="269" r:id="rId14"/>
    <p:sldId id="272" r:id="rId15"/>
    <p:sldId id="270" r:id="rId16"/>
    <p:sldId id="273" r:id="rId17"/>
    <p:sldId id="274" r:id="rId18"/>
    <p:sldId id="275" r:id="rId19"/>
    <p:sldId id="278" r:id="rId20"/>
    <p:sldId id="279" r:id="rId21"/>
    <p:sldId id="280" r:id="rId22"/>
    <p:sldId id="296" r:id="rId23"/>
    <p:sldId id="307" r:id="rId24"/>
    <p:sldId id="284" r:id="rId25"/>
    <p:sldId id="303" r:id="rId26"/>
    <p:sldId id="308" r:id="rId27"/>
    <p:sldId id="304" r:id="rId28"/>
  </p:sldIdLst>
  <p:sldSz cx="9144000" cy="6858000" type="screen4x3"/>
  <p:notesSz cx="6858000" cy="99472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09" d="100"/>
          <a:sy n="109" d="100"/>
        </p:scale>
        <p:origin x="1674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73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73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9AACB8E-7D8B-5841-82FB-25BBBE78642A}" type="datetimeFigureOut">
              <a:rPr lang="en-US" smtClean="0"/>
              <a:t>4/3/2017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42975" y="746125"/>
            <a:ext cx="4972050" cy="3730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724956"/>
            <a:ext cx="5486400" cy="447627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8185"/>
            <a:ext cx="2971800" cy="4973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9448185"/>
            <a:ext cx="2971800" cy="4973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FB09C9-B274-AE46-8F6B-2955275F9B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71486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slide" Target="../slides/slide1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slide" Target="../slides/slide2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2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slide" Target="../slides/slide3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3.xml"/></Relationships>
</file>

<file path=ppt/notesSlides/_rels/notesSlide4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4.xml"/></Relationships>
</file>

<file path=ppt/notesSlides/_rels/notesSlide5.xml.rels><?xml version="1.0" encoding="UTF-8" standalone="yes"?>
<Relationships xmlns="http://schemas.openxmlformats.org/package/2006/relationships"><Relationship Id="rId3" Type="http://schemas.openxmlformats.org/officeDocument/2006/relationships/slide" Target="../slides/slide5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5.xml"/></Relationships>
</file>

<file path=ppt/notesSlides/_rels/notesSlide6.xml.rels><?xml version="1.0" encoding="UTF-8" standalone="yes"?>
<Relationships xmlns="http://schemas.openxmlformats.org/package/2006/relationships"><Relationship Id="rId3" Type="http://schemas.openxmlformats.org/officeDocument/2006/relationships/slide" Target="../slides/slide6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6.xml"/></Relationships>
</file>

<file path=ppt/notesSlides/_rels/notesSlide7.xml.rels><?xml version="1.0" encoding="UTF-8" standalone="yes"?>
<Relationships xmlns="http://schemas.openxmlformats.org/package/2006/relationships"><Relationship Id="rId3" Type="http://schemas.openxmlformats.org/officeDocument/2006/relationships/slide" Target="../slides/slide7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7.xml"/></Relationships>
</file>

<file path=ppt/notesSlides/_rels/notesSlide8.xml.rels><?xml version="1.0" encoding="UTF-8" standalone="yes"?>
<Relationships xmlns="http://schemas.openxmlformats.org/package/2006/relationships"><Relationship Id="rId3" Type="http://schemas.openxmlformats.org/officeDocument/2006/relationships/slide" Target="../slides/slide8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8.xml"/></Relationships>
</file>

<file path=ppt/notesSlides/_rels/notesSlide9.xml.rels><?xml version="1.0" encoding="UTF-8" standalone="yes"?>
<Relationships xmlns="http://schemas.openxmlformats.org/package/2006/relationships"><Relationship Id="rId3" Type="http://schemas.openxmlformats.org/officeDocument/2006/relationships/slide" Target="../slides/slide9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9.xml"/></Relationships>
</file>

<file path=ppt/notesSlides/_rels/notesSlide10.xml.rels><?xml version="1.0" encoding="UTF-8" standalone="yes"?>
<Relationships xmlns="http://schemas.openxmlformats.org/package/2006/relationships"><Relationship Id="rId3" Type="http://schemas.openxmlformats.org/officeDocument/2006/relationships/slide" Target="../slides/slide10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10.xml"/></Relationships>
</file>

<file path=ppt/notesSlides/_rels/notesSlide11.xml.rels><?xml version="1.0" encoding="UTF-8" standalone="yes"?>
<Relationships xmlns="http://schemas.openxmlformats.org/package/2006/relationships"><Relationship Id="rId3" Type="http://schemas.openxmlformats.org/officeDocument/2006/relationships/slide" Target="../slides/slide11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11.xml"/></Relationships>
</file>

<file path=ppt/notesSlides/_rels/notesSlide12.xml.rels><?xml version="1.0" encoding="UTF-8" standalone="yes"?>
<Relationships xmlns="http://schemas.openxmlformats.org/package/2006/relationships"><Relationship Id="rId3" Type="http://schemas.openxmlformats.org/officeDocument/2006/relationships/slide" Target="../slides/slide12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12.xml"/></Relationships>
</file>

<file path=ppt/notesSlides/_rels/notesSlide13.xml.rels><?xml version="1.0" encoding="UTF-8" standalone="yes"?>
<Relationships xmlns="http://schemas.openxmlformats.org/package/2006/relationships"><Relationship Id="rId3" Type="http://schemas.openxmlformats.org/officeDocument/2006/relationships/slide" Target="../slides/slide13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13.xml"/></Relationships>
</file>

<file path=ppt/notesSlides/_rels/notesSlide14.xml.rels><?xml version="1.0" encoding="UTF-8" standalone="yes"?>
<Relationships xmlns="http://schemas.openxmlformats.org/package/2006/relationships"><Relationship Id="rId3" Type="http://schemas.openxmlformats.org/officeDocument/2006/relationships/slide" Target="../slides/slide14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14.xml"/></Relationships>
</file>

<file path=ppt/notesSlides/_rels/notesSlide15.xml.rels><?xml version="1.0" encoding="UTF-8" standalone="yes"?>
<Relationships xmlns="http://schemas.openxmlformats.org/package/2006/relationships"><Relationship Id="rId3" Type="http://schemas.openxmlformats.org/officeDocument/2006/relationships/slide" Target="../slides/slide15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15.xml"/></Relationships>
</file>

<file path=ppt/notesSlides/_rels/notesSlide16.xml.rels><?xml version="1.0" encoding="UTF-8" standalone="yes"?>
<Relationships xmlns="http://schemas.openxmlformats.org/package/2006/relationships"><Relationship Id="rId3" Type="http://schemas.openxmlformats.org/officeDocument/2006/relationships/slide" Target="../slides/slide16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16.xml"/></Relationships>
</file>

<file path=ppt/notesSlides/_rels/notesSlide17.xml.rels><?xml version="1.0" encoding="UTF-8" standalone="yes"?>
<Relationships xmlns="http://schemas.openxmlformats.org/package/2006/relationships"><Relationship Id="rId3" Type="http://schemas.openxmlformats.org/officeDocument/2006/relationships/slide" Target="../slides/slide17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17.xml"/></Relationships>
</file>

<file path=ppt/notesSlides/_rels/notesSlide18.xml.rels><?xml version="1.0" encoding="UTF-8" standalone="yes"?>
<Relationships xmlns="http://schemas.openxmlformats.org/package/2006/relationships"><Relationship Id="rId3" Type="http://schemas.openxmlformats.org/officeDocument/2006/relationships/slide" Target="../slides/slide18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18.xml"/></Relationships>
</file>

<file path=ppt/notesSlides/_rels/notesSlide19.xml.rels><?xml version="1.0" encoding="UTF-8" standalone="yes"?>
<Relationships xmlns="http://schemas.openxmlformats.org/package/2006/relationships"><Relationship Id="rId3" Type="http://schemas.openxmlformats.org/officeDocument/2006/relationships/slide" Target="../slides/slide19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19.xml"/></Relationships>
</file>

<file path=ppt/notesSlides/_rels/notesSlide20.xml.rels><?xml version="1.0" encoding="UTF-8" standalone="yes"?>
<Relationships xmlns="http://schemas.openxmlformats.org/package/2006/relationships"><Relationship Id="rId3" Type="http://schemas.openxmlformats.org/officeDocument/2006/relationships/slide" Target="../slides/slide20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20.xml"/></Relationships>
</file>

<file path=ppt/notesSlides/_rels/notesSlide21.xml.rels><?xml version="1.0" encoding="UTF-8" standalone="yes"?>
<Relationships xmlns="http://schemas.openxmlformats.org/package/2006/relationships"><Relationship Id="rId3" Type="http://schemas.openxmlformats.org/officeDocument/2006/relationships/slide" Target="../slides/slide21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21.xml"/></Relationships>
</file>

<file path=ppt/notesSlides/_rels/notesSlide22.xml.rels><?xml version="1.0" encoding="UTF-8" standalone="yes"?>
<Relationships xmlns="http://schemas.openxmlformats.org/package/2006/relationships"><Relationship Id="rId3" Type="http://schemas.openxmlformats.org/officeDocument/2006/relationships/slide" Target="../slides/slide22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22.xml"/></Relationships>
</file>

<file path=ppt/notesSlides/_rels/notesSlide23.xml.rels><?xml version="1.0" encoding="UTF-8" standalone="yes"?>
<Relationships xmlns="http://schemas.openxmlformats.org/package/2006/relationships"><Relationship Id="rId3" Type="http://schemas.openxmlformats.org/officeDocument/2006/relationships/slide" Target="../slides/slide24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23.xml"/></Relationships>
</file>

<file path=ppt/notesSlides/_rels/notesSlide24.xml.rels><?xml version="1.0" encoding="UTF-8" standalone="yes"?>
<Relationships xmlns="http://schemas.openxmlformats.org/package/2006/relationships"><Relationship Id="rId3" Type="http://schemas.openxmlformats.org/officeDocument/2006/relationships/slide" Target="../slides/slide25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24.xml"/></Relationships>
</file>

<file path=ppt/notesSlides/_rels/notesSlide25.xml.rels><?xml version="1.0" encoding="UTF-8" standalone="yes"?>
<Relationships xmlns="http://schemas.openxmlformats.org/package/2006/relationships"><Relationship Id="rId3" Type="http://schemas.openxmlformats.org/officeDocument/2006/relationships/slide" Target="../slides/slide27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2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FB09C9-B274-AE46-8F6B-2955275F9BA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53010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FB09C9-B274-AE46-8F6B-2955275F9BA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92554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FB09C9-B274-AE46-8F6B-2955275F9BA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60946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FB09C9-B274-AE46-8F6B-2955275F9BA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14824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FB09C9-B274-AE46-8F6B-2955275F9BA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04339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FB09C9-B274-AE46-8F6B-2955275F9BA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657973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FB09C9-B274-AE46-8F6B-2955275F9BAB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114251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FB09C9-B274-AE46-8F6B-2955275F9BAB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607344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FB09C9-B274-AE46-8F6B-2955275F9BAB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605106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FB09C9-B274-AE46-8F6B-2955275F9BAB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52534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FB09C9-B274-AE46-8F6B-2955275F9BAB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38047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FB09C9-B274-AE46-8F6B-2955275F9BAB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91461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FB09C9-B274-AE46-8F6B-2955275F9BAB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06806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FB09C9-B274-AE46-8F6B-2955275F9BAB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820592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FB09C9-B274-AE46-8F6B-2955275F9BAB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810057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FB09C9-B274-AE46-8F6B-2955275F9BAB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933482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FB09C9-B274-AE46-8F6B-2955275F9BAB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799337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FB09C9-B274-AE46-8F6B-2955275F9BAB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125115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FB09C9-B274-AE46-8F6B-2955275F9BAB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440467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FB09C9-B274-AE46-8F6B-2955275F9BAB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548832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FB09C9-B274-AE46-8F6B-2955275F9BAB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068213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FB09C9-B274-AE46-8F6B-2955275F9BAB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714843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FB09C9-B274-AE46-8F6B-2955275F9BAB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816563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FB09C9-B274-AE46-8F6B-2955275F9BAB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467693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93775" y="1352550"/>
            <a:ext cx="4870450" cy="36528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D9DCE5-BAA0-CF4C-A281-CE433F64796F}" type="slidenum">
              <a:rPr lang="en-US" smtClean="0"/>
              <a:pPr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4271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8593D-946D-134C-ACAA-B1EC443A360B}" type="datetimeFigureOut">
              <a:rPr lang="en-US" smtClean="0"/>
              <a:t>4/3/2017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936D3-87B1-FA43-9171-5791175AE1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15176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8593D-946D-134C-ACAA-B1EC443A360B}" type="datetimeFigureOut">
              <a:rPr lang="en-US" smtClean="0"/>
              <a:t>4/3/2017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936D3-87B1-FA43-9171-5791175AE1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00457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8593D-946D-134C-ACAA-B1EC443A360B}" type="datetimeFigureOut">
              <a:rPr lang="en-US" smtClean="0"/>
              <a:t>4/3/2017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936D3-87B1-FA43-9171-5791175AE1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43614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8593D-946D-134C-ACAA-B1EC443A360B}" type="datetimeFigureOut">
              <a:rPr lang="en-US" smtClean="0"/>
              <a:t>4/3/2017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936D3-87B1-FA43-9171-5791175AE1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07890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8593D-946D-134C-ACAA-B1EC443A360B}" type="datetimeFigureOut">
              <a:rPr lang="en-US" smtClean="0"/>
              <a:t>4/3/2017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936D3-87B1-FA43-9171-5791175AE1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90682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8593D-946D-134C-ACAA-B1EC443A360B}" type="datetimeFigureOut">
              <a:rPr lang="en-US" smtClean="0"/>
              <a:t>4/3/2017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936D3-87B1-FA43-9171-5791175AE1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01663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8593D-946D-134C-ACAA-B1EC443A360B}" type="datetimeFigureOut">
              <a:rPr lang="en-US" smtClean="0"/>
              <a:t>4/3/2017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936D3-87B1-FA43-9171-5791175AE1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44520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8593D-946D-134C-ACAA-B1EC443A360B}" type="datetimeFigureOut">
              <a:rPr lang="en-US" smtClean="0"/>
              <a:t>4/3/2017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936D3-87B1-FA43-9171-5791175AE1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38415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8593D-946D-134C-ACAA-B1EC443A360B}" type="datetimeFigureOut">
              <a:rPr lang="en-US" smtClean="0"/>
              <a:t>4/3/2017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936D3-87B1-FA43-9171-5791175AE1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89561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8593D-946D-134C-ACAA-B1EC443A360B}" type="datetimeFigureOut">
              <a:rPr lang="en-US" smtClean="0"/>
              <a:t>4/3/2017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936D3-87B1-FA43-9171-5791175AE1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28100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8593D-946D-134C-ACAA-B1EC443A360B}" type="datetimeFigureOut">
              <a:rPr lang="en-US" smtClean="0"/>
              <a:t>4/3/2017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936D3-87B1-FA43-9171-5791175AE1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51471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UoS cob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7867" y="78459"/>
            <a:ext cx="9015411" cy="669062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GB" sz="1350" dirty="0">
              <a:solidFill>
                <a:srgbClr val="FFFFFF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4062966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SUBTITLE</a:t>
            </a:r>
            <a:endParaRPr lang="en-GB" dirty="0"/>
          </a:p>
        </p:txBody>
      </p:sp>
      <p:sp>
        <p:nvSpPr>
          <p:cNvPr id="24" name="Title 1"/>
          <p:cNvSpPr>
            <a:spLocks noGrp="1"/>
          </p:cNvSpPr>
          <p:nvPr>
            <p:ph type="ctrTitle" hasCustomPrompt="1"/>
          </p:nvPr>
        </p:nvSpPr>
        <p:spPr>
          <a:xfrm>
            <a:off x="1143000" y="804337"/>
            <a:ext cx="6858001" cy="3098799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Presentation title</a:t>
            </a:r>
            <a:endParaRPr lang="en-GB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747" y="5376112"/>
            <a:ext cx="796508" cy="933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45118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ext box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60723" y="88900"/>
            <a:ext cx="9022555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GB" sz="1350" dirty="0">
              <a:solidFill>
                <a:srgbClr val="FFFFFF"/>
              </a:solidFill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-7144" y="-12621"/>
            <a:ext cx="9158288" cy="6871698"/>
            <a:chOff x="-9525" y="-12621"/>
            <a:chExt cx="12211050" cy="6871698"/>
          </a:xfrm>
        </p:grpSpPr>
        <p:sp>
          <p:nvSpPr>
            <p:cNvPr id="8" name="Rectangle 7"/>
            <p:cNvSpPr/>
            <p:nvPr/>
          </p:nvSpPr>
          <p:spPr>
            <a:xfrm>
              <a:off x="0" y="-11544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GB" sz="1350" dirty="0">
                <a:solidFill>
                  <a:srgbClr val="FFFFFF"/>
                </a:solidFill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0" y="6769077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GB" sz="1350" dirty="0">
                <a:solidFill>
                  <a:srgbClr val="FFFFFF"/>
                </a:solidFill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 rot="5400000">
              <a:off x="-3399053" y="3377984"/>
              <a:ext cx="6869544" cy="904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GB" sz="1350" dirty="0">
                <a:solidFill>
                  <a:srgbClr val="FFFFFF"/>
                </a:solidFill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 rot="5400000">
              <a:off x="8720970" y="3377445"/>
              <a:ext cx="6870621" cy="904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GB" sz="1350" dirty="0">
                <a:solidFill>
                  <a:srgbClr val="FFFFFF"/>
                </a:solidFill>
              </a:endParaRPr>
            </a:p>
          </p:txBody>
        </p:sp>
      </p:grp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5" y="1857833"/>
            <a:ext cx="8142514" cy="3653971"/>
          </a:xfrm>
          <a:prstGeom prst="rect">
            <a:avLst/>
          </a:prstGeom>
        </p:spPr>
        <p:txBody>
          <a:bodyPr wrap="square" numCol="1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9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pPr lvl="0"/>
            <a:r>
              <a:rPr lang="en-GB" smtClean="0">
                <a:effectLst/>
                <a:latin typeface="Arial" panose="020B0604020202020204" pitchFamily="34" charset="0"/>
              </a:rPr>
              <a:t>Click to edit Master text styles</a:t>
            </a: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2785" y="5800681"/>
            <a:ext cx="598428" cy="701291"/>
          </a:xfrm>
          <a:prstGeom prst="rect">
            <a:avLst/>
          </a:prstGeom>
        </p:spPr>
      </p:pic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4500" spc="83" baseline="0">
                <a:solidFill>
                  <a:schemeClr val="bg1"/>
                </a:solidFill>
                <a:latin typeface="+mj-lt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251604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60723" y="88900"/>
            <a:ext cx="9022555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GB" sz="1350" dirty="0">
              <a:solidFill>
                <a:srgbClr val="FFFFFF"/>
              </a:solidFill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-7144" y="-12621"/>
            <a:ext cx="9158288" cy="6871698"/>
            <a:chOff x="-9525" y="-12621"/>
            <a:chExt cx="12211050" cy="6871698"/>
          </a:xfrm>
        </p:grpSpPr>
        <p:sp>
          <p:nvSpPr>
            <p:cNvPr id="8" name="Rectangle 7"/>
            <p:cNvSpPr/>
            <p:nvPr/>
          </p:nvSpPr>
          <p:spPr>
            <a:xfrm>
              <a:off x="0" y="-11544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GB" sz="1350" dirty="0">
                <a:solidFill>
                  <a:srgbClr val="FFFFFF"/>
                </a:solidFill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0" y="6769077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GB" sz="1350" dirty="0">
                <a:solidFill>
                  <a:srgbClr val="FFFFFF"/>
                </a:solidFill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 rot="5400000">
              <a:off x="-3399053" y="3377984"/>
              <a:ext cx="6869544" cy="904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GB" sz="1350" dirty="0">
                <a:solidFill>
                  <a:srgbClr val="FFFFFF"/>
                </a:solidFill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 rot="5400000">
              <a:off x="8720970" y="3377445"/>
              <a:ext cx="6870621" cy="904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GB" sz="1350" dirty="0">
                <a:solidFill>
                  <a:srgbClr val="FFFFFF"/>
                </a:solidFill>
              </a:endParaRPr>
            </a:p>
          </p:txBody>
        </p:sp>
      </p:grpSp>
      <p:pic>
        <p:nvPicPr>
          <p:cNvPr id="15" name="Picture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2785" y="5800681"/>
            <a:ext cx="598428" cy="701291"/>
          </a:xfrm>
          <a:prstGeom prst="rect">
            <a:avLst/>
          </a:prstGeom>
        </p:spPr>
      </p:pic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4500" spc="83" baseline="0">
                <a:solidFill>
                  <a:schemeClr val="bg1"/>
                </a:solidFill>
                <a:latin typeface="+mj-lt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925361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 Text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60722" y="88900"/>
            <a:ext cx="9022555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GB" sz="1350" dirty="0">
              <a:solidFill>
                <a:srgbClr val="FFFFFF"/>
              </a:solidFill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-7144" y="-12621"/>
            <a:ext cx="9158288" cy="6871698"/>
            <a:chOff x="-9525" y="-12621"/>
            <a:chExt cx="12211050" cy="6871698"/>
          </a:xfrm>
        </p:grpSpPr>
        <p:sp>
          <p:nvSpPr>
            <p:cNvPr id="8" name="Rectangle 7"/>
            <p:cNvSpPr/>
            <p:nvPr/>
          </p:nvSpPr>
          <p:spPr>
            <a:xfrm>
              <a:off x="0" y="-11544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GB" sz="1350" dirty="0">
                <a:solidFill>
                  <a:srgbClr val="FFFFFF"/>
                </a:solidFill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0" y="6769077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GB" sz="1350" dirty="0">
                <a:solidFill>
                  <a:srgbClr val="FFFFFF"/>
                </a:solidFill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 rot="5400000">
              <a:off x="-3399053" y="3377984"/>
              <a:ext cx="6869544" cy="904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GB" sz="1350" dirty="0">
                <a:solidFill>
                  <a:srgbClr val="FFFFFF"/>
                </a:solidFill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 rot="5400000">
              <a:off x="8720970" y="3377445"/>
              <a:ext cx="6870621" cy="904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GB" sz="1350" dirty="0">
                <a:solidFill>
                  <a:srgbClr val="FFFFFF"/>
                </a:solidFill>
              </a:endParaRPr>
            </a:p>
          </p:txBody>
        </p:sp>
      </p:grpSp>
      <p:pic>
        <p:nvPicPr>
          <p:cNvPr id="15" name="Picture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2785" y="5800679"/>
            <a:ext cx="598428" cy="701291"/>
          </a:xfrm>
          <a:prstGeom prst="rect">
            <a:avLst/>
          </a:prstGeom>
        </p:spPr>
      </p:pic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857830"/>
            <a:ext cx="4022102" cy="364350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9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pPr lvl="0"/>
            <a:r>
              <a:rPr lang="en-GB" smtClean="0">
                <a:effectLst/>
                <a:latin typeface="Arial" panose="020B0604020202020204" pitchFamily="34" charset="0"/>
              </a:rPr>
              <a:t>Click to edit Master text styles</a:t>
            </a:r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8"/>
          </p:nvPr>
        </p:nvSpPr>
        <p:spPr>
          <a:xfrm>
            <a:off x="4621153" y="1857830"/>
            <a:ext cx="4022102" cy="364350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9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pPr lvl="0"/>
            <a:r>
              <a:rPr lang="en-GB" smtClean="0">
                <a:effectLst/>
                <a:latin typeface="Arial" panose="020B0604020202020204" pitchFamily="34" charset="0"/>
              </a:rPr>
              <a:t>Click to edit Master text styles</a:t>
            </a:r>
          </a:p>
        </p:txBody>
      </p:sp>
      <p:sp>
        <p:nvSpPr>
          <p:cNvPr id="2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4500" spc="83" baseline="0">
                <a:solidFill>
                  <a:schemeClr val="bg1"/>
                </a:solidFill>
                <a:latin typeface="+mj-lt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439382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ext an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60722" y="88900"/>
            <a:ext cx="9022555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GB" sz="1350" dirty="0">
              <a:solidFill>
                <a:srgbClr val="FFFFFF"/>
              </a:solidFill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2785" y="5800679"/>
            <a:ext cx="598428" cy="701291"/>
          </a:xfrm>
          <a:prstGeom prst="rect">
            <a:avLst/>
          </a:prstGeom>
        </p:spPr>
      </p:pic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6" y="1857832"/>
            <a:ext cx="4022102" cy="364350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GB" smtClean="0"/>
              <a:t>Drag picture to placeholder or click icon to add</a:t>
            </a:r>
            <a:endParaRPr lang="en-GB" dirty="0"/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857830"/>
            <a:ext cx="4022102" cy="364350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9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pPr lvl="0"/>
            <a:r>
              <a:rPr lang="en-GB" smtClean="0">
                <a:effectLst/>
                <a:latin typeface="Arial" panose="020B0604020202020204" pitchFamily="34" charset="0"/>
              </a:rPr>
              <a:t>Click to edit Master text styles</a:t>
            </a: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4500" spc="83" baseline="0">
                <a:solidFill>
                  <a:schemeClr val="bg1"/>
                </a:solidFill>
                <a:latin typeface="+mj-lt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8576016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60723" y="88900"/>
            <a:ext cx="9022555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GB" sz="1350" dirty="0">
              <a:solidFill>
                <a:srgbClr val="FFFFFF"/>
              </a:solidFill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-7144" y="-12621"/>
            <a:ext cx="9158288" cy="6871698"/>
            <a:chOff x="-9525" y="-12621"/>
            <a:chExt cx="12211050" cy="6871698"/>
          </a:xfrm>
        </p:grpSpPr>
        <p:sp>
          <p:nvSpPr>
            <p:cNvPr id="8" name="Rectangle 7"/>
            <p:cNvSpPr/>
            <p:nvPr/>
          </p:nvSpPr>
          <p:spPr>
            <a:xfrm>
              <a:off x="0" y="-11544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GB" sz="1350" dirty="0">
                <a:solidFill>
                  <a:srgbClr val="FFFFFF"/>
                </a:solidFill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0" y="6769077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GB" sz="1350" dirty="0">
                <a:solidFill>
                  <a:srgbClr val="FFFFFF"/>
                </a:solidFill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 rot="5400000">
              <a:off x="-3399053" y="3377984"/>
              <a:ext cx="6869544" cy="904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GB" sz="1350" dirty="0">
                <a:solidFill>
                  <a:srgbClr val="FFFFFF"/>
                </a:solidFill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 rot="5400000">
              <a:off x="8720970" y="3377445"/>
              <a:ext cx="6870621" cy="904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GB" sz="1350" dirty="0">
                <a:solidFill>
                  <a:srgbClr val="FFFFFF"/>
                </a:solidFill>
              </a:endParaRPr>
            </a:p>
          </p:txBody>
        </p:sp>
      </p:grpSp>
      <p:pic>
        <p:nvPicPr>
          <p:cNvPr id="15" name="Picture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2785" y="5800681"/>
            <a:ext cx="598428" cy="701291"/>
          </a:xfrm>
          <a:prstGeom prst="rect">
            <a:avLst/>
          </a:prstGeom>
        </p:spPr>
      </p:pic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4500" spc="83" baseline="0">
                <a:solidFill>
                  <a:schemeClr val="bg1"/>
                </a:solidFill>
                <a:latin typeface="+mj-lt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015107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60723" y="88900"/>
            <a:ext cx="9022555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GB" sz="1350" dirty="0">
              <a:solidFill>
                <a:srgbClr val="FFFFFF"/>
              </a:solidFill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-7144" y="-12621"/>
            <a:ext cx="9158288" cy="6871698"/>
            <a:chOff x="-9525" y="-12621"/>
            <a:chExt cx="12211050" cy="6871698"/>
          </a:xfrm>
        </p:grpSpPr>
        <p:sp>
          <p:nvSpPr>
            <p:cNvPr id="8" name="Rectangle 7"/>
            <p:cNvSpPr/>
            <p:nvPr/>
          </p:nvSpPr>
          <p:spPr>
            <a:xfrm>
              <a:off x="0" y="-11544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GB" sz="1350" dirty="0">
                <a:solidFill>
                  <a:srgbClr val="FFFFFF"/>
                </a:solidFill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0" y="6769077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GB" sz="1350" dirty="0">
                <a:solidFill>
                  <a:srgbClr val="FFFFFF"/>
                </a:solidFill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 rot="5400000">
              <a:off x="-3399053" y="3377984"/>
              <a:ext cx="6869544" cy="904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GB" sz="1350" dirty="0">
                <a:solidFill>
                  <a:srgbClr val="FFFFFF"/>
                </a:solidFill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 rot="5400000">
              <a:off x="8720970" y="3377445"/>
              <a:ext cx="6870621" cy="904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GB" sz="1350" dirty="0">
                <a:solidFill>
                  <a:srgbClr val="FFFFFF"/>
                </a:solidFill>
              </a:endParaRPr>
            </a:p>
          </p:txBody>
        </p:sp>
      </p:grpSp>
      <p:pic>
        <p:nvPicPr>
          <p:cNvPr id="15" name="Picture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2785" y="5800681"/>
            <a:ext cx="598428" cy="701291"/>
          </a:xfrm>
          <a:prstGeom prst="rect">
            <a:avLst/>
          </a:prstGeom>
        </p:spPr>
      </p:pic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4500" spc="83" baseline="0">
                <a:solidFill>
                  <a:schemeClr val="bg1"/>
                </a:solidFill>
                <a:latin typeface="+mj-lt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218242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ex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60722" y="88900"/>
            <a:ext cx="9022555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2785" y="5800679"/>
            <a:ext cx="598428" cy="701291"/>
          </a:xfrm>
          <a:prstGeom prst="rect">
            <a:avLst/>
          </a:prstGeom>
        </p:spPr>
      </p:pic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857830"/>
            <a:ext cx="4022102" cy="364350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9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pPr lvl="0"/>
            <a:r>
              <a:rPr lang="en-GB" smtClean="0">
                <a:effectLst/>
                <a:latin typeface="Arial" panose="020B0604020202020204" pitchFamily="34" charset="0"/>
              </a:rPr>
              <a:t>Click to edit Master text styles</a:t>
            </a: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4500" spc="83" baseline="0">
                <a:solidFill>
                  <a:schemeClr val="bg1"/>
                </a:solidFill>
                <a:latin typeface="+mj-lt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7" hasCustomPrompt="1"/>
          </p:nvPr>
        </p:nvSpPr>
        <p:spPr>
          <a:xfrm>
            <a:off x="4625580" y="1857375"/>
            <a:ext cx="3996928" cy="3659188"/>
          </a:xfrm>
          <a:prstGeom prst="rect">
            <a:avLst/>
          </a:prstGeom>
        </p:spPr>
        <p:txBody>
          <a:bodyPr tIns="2304000"/>
          <a:lstStyle>
            <a:lvl1pPr marL="0" indent="0" algn="ctr">
              <a:buNone/>
              <a:defRPr sz="1350" baseline="0">
                <a:solidFill>
                  <a:schemeClr val="bg2"/>
                </a:solidFill>
              </a:defRPr>
            </a:lvl1pPr>
            <a:lvl2pPr marL="342900" indent="0" algn="ctr">
              <a:buNone/>
              <a:defRPr>
                <a:solidFill>
                  <a:schemeClr val="bg2"/>
                </a:solidFill>
              </a:defRPr>
            </a:lvl2pPr>
            <a:lvl3pPr marL="685800" indent="0" algn="ctr">
              <a:buNone/>
              <a:defRPr>
                <a:solidFill>
                  <a:schemeClr val="bg2"/>
                </a:solidFill>
              </a:defRPr>
            </a:lvl3pPr>
            <a:lvl4pPr marL="1028700" indent="0" algn="ctr">
              <a:buNone/>
              <a:defRPr>
                <a:solidFill>
                  <a:schemeClr val="bg2"/>
                </a:solidFill>
              </a:defRPr>
            </a:lvl4pPr>
            <a:lvl5pPr marL="1371600" indent="0" algn="ctr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 smtClean="0"/>
              <a:t>Click to insert content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37590647"/>
      </p:ext>
    </p:extLst>
  </p:cSld>
  <p:clrMapOvr>
    <a:masterClrMapping/>
  </p:clrMapOvr>
  <p:timing>
    <p:tnLst>
      <p:par>
        <p:cTn id="1" dur="indefinite" restart="never" nodeType="tmRoot"/>
      </p:par>
    </p:tnLst>
  </p:timing>
  <p:extLst>
    <p:ext uri="{DCECCB84-F9BA-43D5-87BE-67443E8EF086}">
      <p15:sldGuideLst xmlns:p15="http://schemas.microsoft.com/office/powerpoint/2012/main">
        <p15:guide id="1" orient="horz" pos="3475">
          <p15:clr>
            <a:srgbClr val="FBAE40"/>
          </p15:clr>
        </p15:guide>
        <p15:guide id="2" pos="3885">
          <p15:clr>
            <a:srgbClr val="FBAE40"/>
          </p15:clr>
        </p15:guide>
        <p15:guide id="3" pos="7242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B8593D-946D-134C-ACAA-B1EC443A360B}" type="datetimeFigureOut">
              <a:rPr lang="en-US" smtClean="0"/>
              <a:t>4/3/2017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7936D3-87B1-FA43-9171-5791175AE1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25536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2.JP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.xml"/><Relationship Id="rId5" Type="http://schemas.openxmlformats.org/officeDocument/2006/relationships/hyperlink" Target="mailto:s.j.tweddell@bradford.ac.uk" TargetMode="External"/><Relationship Id="rId4" Type="http://schemas.openxmlformats.org/officeDocument/2006/relationships/image" Target="../media/image1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btitle 6"/>
          <p:cNvSpPr>
            <a:spLocks noGrp="1"/>
          </p:cNvSpPr>
          <p:nvPr>
            <p:ph type="subTitle" idx="1"/>
          </p:nvPr>
        </p:nvSpPr>
        <p:spPr>
          <a:xfrm>
            <a:off x="1143000" y="4018573"/>
            <a:ext cx="7132742" cy="1438064"/>
          </a:xfrm>
        </p:spPr>
        <p:txBody>
          <a:bodyPr>
            <a:normAutofit/>
          </a:bodyPr>
          <a:lstStyle/>
          <a:p>
            <a:r>
              <a:rPr lang="en-US" sz="2800" dirty="0" smtClean="0"/>
              <a:t>Buge  Apampa, Geeta Hitch &amp; Tara Hadley</a:t>
            </a:r>
            <a:endParaRPr lang="en-US" sz="2800" dirty="0"/>
          </a:p>
        </p:txBody>
      </p:sp>
      <p:sp>
        <p:nvSpPr>
          <p:cNvPr id="6" name="Title 5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Overcoming Barriers to Inclusive Learning: </a:t>
            </a:r>
            <a:br>
              <a:rPr lang="en-GB" dirty="0"/>
            </a:br>
            <a:r>
              <a:rPr lang="en-GB" dirty="0"/>
              <a:t>Is Team Based Learning  (TBL) the Answer?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3443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6"/>
          </p:nvPr>
        </p:nvSpPr>
        <p:spPr>
          <a:xfrm>
            <a:off x="0" y="1857830"/>
            <a:ext cx="4022102" cy="3643504"/>
          </a:xfrm>
        </p:spPr>
        <p:txBody>
          <a:bodyPr>
            <a:normAutofit fontScale="77500" lnSpcReduction="20000"/>
          </a:bodyPr>
          <a:lstStyle/>
          <a:p>
            <a:pPr marL="800100" lvl="1" indent="-457200">
              <a:buFont typeface="Arial"/>
              <a:buChar char="•"/>
            </a:pPr>
            <a:r>
              <a:rPr lang="en-GB" sz="2800" dirty="0" smtClean="0"/>
              <a:t>Explain </a:t>
            </a:r>
            <a:r>
              <a:rPr lang="en-GB" sz="2800" dirty="0"/>
              <a:t>how and why team-based learning </a:t>
            </a:r>
            <a:r>
              <a:rPr lang="en-GB" sz="2800" dirty="0" smtClean="0"/>
              <a:t>works</a:t>
            </a:r>
            <a:endParaRPr lang="en-GB" sz="2800" dirty="0"/>
          </a:p>
          <a:p>
            <a:pPr marL="800100" lvl="1" indent="-457200">
              <a:buFont typeface="Arial"/>
              <a:buChar char="•"/>
            </a:pPr>
            <a:endParaRPr lang="en-GB" sz="2800" dirty="0" smtClean="0"/>
          </a:p>
          <a:p>
            <a:pPr marL="800100" lvl="1" indent="-457200">
              <a:buFont typeface="Arial"/>
              <a:buChar char="•"/>
            </a:pPr>
            <a:r>
              <a:rPr lang="en-GB" sz="2800" dirty="0" smtClean="0"/>
              <a:t>Discuss </a:t>
            </a:r>
            <a:r>
              <a:rPr lang="en-GB" sz="2800" dirty="0"/>
              <a:t>the benefits and challenges of team-based learning at </a:t>
            </a:r>
            <a:r>
              <a:rPr lang="en-GB" sz="2800" dirty="0" smtClean="0"/>
              <a:t>course level</a:t>
            </a:r>
            <a:endParaRPr lang="en-GB" sz="2800" dirty="0"/>
          </a:p>
          <a:p>
            <a:pPr marL="800100" lvl="1" indent="-457200">
              <a:buFont typeface="Arial"/>
              <a:buChar char="•"/>
            </a:pPr>
            <a:endParaRPr lang="en-GB" sz="2800" dirty="0" smtClean="0"/>
          </a:p>
          <a:p>
            <a:pPr marL="800100" lvl="1" indent="-457200">
              <a:buFont typeface="Arial"/>
              <a:buChar char="•"/>
            </a:pPr>
            <a:r>
              <a:rPr lang="en-GB" sz="2800" dirty="0" smtClean="0"/>
              <a:t>Describe </a:t>
            </a:r>
            <a:r>
              <a:rPr lang="en-GB" sz="2800" dirty="0"/>
              <a:t>solutions for overcoming these challenges</a:t>
            </a:r>
            <a:endParaRPr lang="en-US" sz="2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en-US" sz="4800" dirty="0"/>
              <a:t>Learning Outcomes </a:t>
            </a:r>
            <a:endParaRPr lang="en-US" dirty="0"/>
          </a:p>
        </p:txBody>
      </p:sp>
      <p:sp>
        <p:nvSpPr>
          <p:cNvPr id="5" name="Footer Placeholder 4"/>
          <p:cNvSpPr txBox="1">
            <a:spLocks/>
          </p:cNvSpPr>
          <p:nvPr/>
        </p:nvSpPr>
        <p:spPr>
          <a:xfrm>
            <a:off x="5930878" y="6213644"/>
            <a:ext cx="2895600" cy="5078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GB" smtClean="0"/>
              <a:t>Adapted from Centre for Educational Development , The Flipped Classroom &amp; Team-Based Learning</a:t>
            </a:r>
            <a:endParaRPr lang="en-GB" dirty="0"/>
          </a:p>
        </p:txBody>
      </p:sp>
      <p:pic>
        <p:nvPicPr>
          <p:cNvPr id="1026" name="Picture 2" descr="Image result for team based learni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2549" y="1857831"/>
            <a:ext cx="5210867" cy="3561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27848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Placeholder 6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95" r="8595"/>
          <a:stretch>
            <a:fillRect/>
          </a:stretch>
        </p:blipFill>
        <p:spPr/>
      </p:pic>
      <p:sp>
        <p:nvSpPr>
          <p:cNvPr id="2" name="Text Placeholder 1"/>
          <p:cNvSpPr>
            <a:spLocks noGrp="1"/>
          </p:cNvSpPr>
          <p:nvPr>
            <p:ph type="body" sz="quarter" idx="16"/>
          </p:nvPr>
        </p:nvSpPr>
        <p:spPr/>
        <p:txBody>
          <a:bodyPr>
            <a:normAutofit fontScale="85000" lnSpcReduction="20000"/>
          </a:bodyPr>
          <a:lstStyle/>
          <a:p>
            <a:pPr marL="457200" indent="-457200">
              <a:buFont typeface="Arial"/>
              <a:buChar char="•"/>
            </a:pPr>
            <a:r>
              <a:rPr lang="en-GB" sz="2800" dirty="0"/>
              <a:t>Why TBL?</a:t>
            </a:r>
          </a:p>
          <a:p>
            <a:pPr marL="457200" indent="-457200">
              <a:buFont typeface="Arial"/>
              <a:buChar char="•"/>
            </a:pPr>
            <a:r>
              <a:rPr lang="en-GB" sz="2800" dirty="0" smtClean="0"/>
              <a:t>What </a:t>
            </a:r>
            <a:r>
              <a:rPr lang="en-GB" sz="2800" dirty="0"/>
              <a:t>is TBL?</a:t>
            </a:r>
          </a:p>
          <a:p>
            <a:pPr marL="457200" indent="-457200">
              <a:buFont typeface="Arial"/>
              <a:buChar char="•"/>
            </a:pPr>
            <a:r>
              <a:rPr lang="en-GB" sz="2800" dirty="0" smtClean="0"/>
              <a:t>Team </a:t>
            </a:r>
            <a:r>
              <a:rPr lang="en-GB" sz="2800" dirty="0"/>
              <a:t>Formation </a:t>
            </a:r>
          </a:p>
          <a:p>
            <a:pPr marL="457200" indent="-457200">
              <a:buFont typeface="Arial"/>
              <a:buChar char="•"/>
            </a:pPr>
            <a:r>
              <a:rPr lang="en-GB" sz="2800" dirty="0"/>
              <a:t>Readiness Assurance Process</a:t>
            </a:r>
          </a:p>
          <a:p>
            <a:pPr marL="457200" indent="-457200">
              <a:buFont typeface="Arial"/>
              <a:buChar char="•"/>
            </a:pPr>
            <a:r>
              <a:rPr lang="en-GB" sz="2800" dirty="0"/>
              <a:t>Application exercises</a:t>
            </a:r>
          </a:p>
          <a:p>
            <a:pPr marL="457200" indent="-457200">
              <a:buFont typeface="Arial"/>
              <a:buChar char="•"/>
            </a:pPr>
            <a:r>
              <a:rPr lang="en-US" sz="2800" dirty="0">
                <a:latin typeface="Lucida Sans Unicode" charset="0"/>
                <a:ea typeface="MS PGothic" charset="0"/>
              </a:rPr>
              <a:t>Our Experiences of TBL</a:t>
            </a:r>
          </a:p>
          <a:p>
            <a:pPr marL="457200" indent="-457200">
              <a:buFont typeface="Arial"/>
              <a:buChar char="•"/>
            </a:pPr>
            <a:r>
              <a:rPr lang="en-GB" sz="2800" dirty="0"/>
              <a:t>Discussion and Q&amp;A</a:t>
            </a:r>
          </a:p>
          <a:p>
            <a:endParaRPr lang="en-US" sz="2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TBL Pedagogy</a:t>
            </a:r>
            <a:endParaRPr lang="en-US" dirty="0"/>
          </a:p>
        </p:txBody>
      </p:sp>
      <p:sp>
        <p:nvSpPr>
          <p:cNvPr id="5" name="Footer Placeholder 4"/>
          <p:cNvSpPr txBox="1">
            <a:spLocks/>
          </p:cNvSpPr>
          <p:nvPr/>
        </p:nvSpPr>
        <p:spPr>
          <a:xfrm>
            <a:off x="5930878" y="6213644"/>
            <a:ext cx="2895600" cy="5078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GB" smtClean="0"/>
              <a:t>Adapted from Centre for Educational Development , The Flipped Classroom &amp; Team-Based Learning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60806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Placeholder 6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95" r="8595"/>
          <a:stretch>
            <a:fillRect/>
          </a:stretch>
        </p:blipFill>
        <p:spPr/>
      </p:pic>
      <p:sp>
        <p:nvSpPr>
          <p:cNvPr id="5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345295" y="1886862"/>
            <a:ext cx="4022102" cy="3643504"/>
          </a:xfrm>
        </p:spPr>
        <p:txBody>
          <a:bodyPr>
            <a:normAutofit fontScale="77500" lnSpcReduction="20000"/>
          </a:bodyPr>
          <a:lstStyle/>
          <a:p>
            <a:pPr marL="457200" indent="-457200">
              <a:buFont typeface="Arial"/>
              <a:buChar char="•"/>
            </a:pPr>
            <a:r>
              <a:rPr lang="en-US" sz="2800" dirty="0" smtClean="0"/>
              <a:t>Teaching &amp; Learning Strategy</a:t>
            </a:r>
          </a:p>
          <a:p>
            <a:pPr marL="457200" indent="-457200">
              <a:buFont typeface="Arial"/>
              <a:buChar char="•"/>
            </a:pPr>
            <a:r>
              <a:rPr lang="en-US" sz="2800" dirty="0" smtClean="0"/>
              <a:t>Active Learning</a:t>
            </a:r>
          </a:p>
          <a:p>
            <a:pPr marL="457200" indent="-457200">
              <a:buFont typeface="Arial"/>
              <a:buChar char="•"/>
            </a:pPr>
            <a:r>
              <a:rPr lang="en-US" sz="2800" dirty="0" smtClean="0"/>
              <a:t>Engaged learning &amp; Teaching</a:t>
            </a:r>
          </a:p>
          <a:p>
            <a:pPr marL="457200" indent="-457200">
              <a:buFont typeface="Arial"/>
              <a:buChar char="•"/>
            </a:pPr>
            <a:r>
              <a:rPr lang="en-US" sz="2800" dirty="0" smtClean="0"/>
              <a:t>Meaningful Learning versus Rote Learning</a:t>
            </a:r>
          </a:p>
          <a:p>
            <a:pPr marL="457200" indent="-457200">
              <a:buFont typeface="Arial"/>
              <a:buChar char="•"/>
            </a:pPr>
            <a:r>
              <a:rPr lang="en-US" sz="2800" dirty="0" smtClean="0"/>
              <a:t>21</a:t>
            </a:r>
            <a:r>
              <a:rPr lang="en-US" sz="2800" baseline="30000" dirty="0" smtClean="0"/>
              <a:t>st</a:t>
            </a:r>
            <a:r>
              <a:rPr lang="en-US" sz="2800" dirty="0" smtClean="0"/>
              <a:t> </a:t>
            </a:r>
            <a:r>
              <a:rPr lang="en-US" sz="2800" dirty="0"/>
              <a:t>Century Learners</a:t>
            </a:r>
          </a:p>
          <a:p>
            <a:pPr marL="457200" indent="-457200">
              <a:buFont typeface="Arial"/>
              <a:buChar char="•"/>
            </a:pPr>
            <a:r>
              <a:rPr lang="en-US" sz="2800" dirty="0"/>
              <a:t>Peer to Peer Learning</a:t>
            </a:r>
          </a:p>
          <a:p>
            <a:pPr marL="457200" indent="-457200">
              <a:buFont typeface="Arial"/>
              <a:buChar char="•"/>
            </a:pPr>
            <a:r>
              <a:rPr lang="en-US" sz="2800" dirty="0"/>
              <a:t>Peer Evaluation</a:t>
            </a:r>
          </a:p>
          <a:p>
            <a:pPr marL="457200" indent="-457200">
              <a:buFont typeface="Arial"/>
              <a:buChar char="•"/>
            </a:pPr>
            <a:r>
              <a:rPr lang="en-US" sz="2800" dirty="0"/>
              <a:t>Attendance</a:t>
            </a:r>
          </a:p>
          <a:p>
            <a:pPr marL="457200" indent="-457200">
              <a:buFont typeface="Arial"/>
              <a:buChar char="•"/>
            </a:pPr>
            <a:endParaRPr lang="en-US" sz="2800" dirty="0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Sussex Pharmacy TBL Class</a:t>
            </a:r>
            <a:endParaRPr lang="en-US" dirty="0"/>
          </a:p>
        </p:txBody>
      </p:sp>
      <p:sp>
        <p:nvSpPr>
          <p:cNvPr id="8" name="Footer Placeholder 4"/>
          <p:cNvSpPr txBox="1">
            <a:spLocks/>
          </p:cNvSpPr>
          <p:nvPr/>
        </p:nvSpPr>
        <p:spPr>
          <a:xfrm>
            <a:off x="5930878" y="6213644"/>
            <a:ext cx="2895600" cy="5078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GB" smtClean="0"/>
              <a:t>Adapted from Centre for Educational Development , The Flipped Classroom &amp; Team-Based Learning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0765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6"/>
          </p:nvPr>
        </p:nvSpPr>
        <p:spPr>
          <a:xfrm>
            <a:off x="500743" y="2113862"/>
            <a:ext cx="4022102" cy="3643504"/>
          </a:xfrm>
        </p:spPr>
        <p:txBody>
          <a:bodyPr>
            <a:normAutofit fontScale="85000" lnSpcReduction="20000"/>
          </a:bodyPr>
          <a:lstStyle/>
          <a:p>
            <a:pPr marL="457200" indent="-457200">
              <a:buFont typeface="Arial"/>
              <a:buChar char="•"/>
            </a:pPr>
            <a:r>
              <a:rPr lang="en-GB" sz="2800" dirty="0">
                <a:ea typeface="MS PGothic" charset="0"/>
              </a:rPr>
              <a:t>Benefits of small-group learning but scalable</a:t>
            </a:r>
          </a:p>
          <a:p>
            <a:pPr marL="457200" indent="-457200">
              <a:buFont typeface="Arial"/>
              <a:buChar char="•"/>
            </a:pPr>
            <a:endParaRPr lang="en-GB" sz="2800" dirty="0" smtClean="0">
              <a:ea typeface="MS PGothic" charset="0"/>
            </a:endParaRPr>
          </a:p>
          <a:p>
            <a:pPr marL="457200" indent="-457200">
              <a:buFont typeface="Arial"/>
              <a:buChar char="•"/>
            </a:pPr>
            <a:r>
              <a:rPr lang="en-GB" sz="2800" dirty="0" smtClean="0">
                <a:ea typeface="MS PGothic" charset="0"/>
              </a:rPr>
              <a:t>Accountability </a:t>
            </a:r>
            <a:r>
              <a:rPr lang="en-GB" sz="2800" dirty="0">
                <a:ea typeface="MS PGothic" charset="0"/>
              </a:rPr>
              <a:t>to self and team </a:t>
            </a:r>
          </a:p>
          <a:p>
            <a:pPr marL="457200" indent="-457200">
              <a:buFont typeface="Arial"/>
              <a:buChar char="•"/>
            </a:pPr>
            <a:endParaRPr lang="en-GB" sz="2800" dirty="0" smtClean="0">
              <a:ea typeface="MS PGothic" charset="0"/>
            </a:endParaRPr>
          </a:p>
          <a:p>
            <a:pPr marL="457200" indent="-457200">
              <a:buFont typeface="Arial"/>
              <a:buChar char="•"/>
            </a:pPr>
            <a:r>
              <a:rPr lang="en-GB" sz="2800" dirty="0" smtClean="0">
                <a:ea typeface="MS PGothic" charset="0"/>
              </a:rPr>
              <a:t>Removes </a:t>
            </a:r>
            <a:r>
              <a:rPr lang="en-GB" sz="2800" dirty="0">
                <a:ea typeface="MS PGothic" charset="0"/>
              </a:rPr>
              <a:t>passivity </a:t>
            </a:r>
          </a:p>
          <a:p>
            <a:pPr marL="457200" indent="-457200">
              <a:buFont typeface="Arial"/>
              <a:buChar char="•"/>
            </a:pPr>
            <a:endParaRPr lang="en-GB" sz="2800" dirty="0" smtClean="0">
              <a:ea typeface="MS PGothic" charset="0"/>
            </a:endParaRPr>
          </a:p>
          <a:p>
            <a:pPr marL="457200" indent="-457200">
              <a:buFont typeface="Arial"/>
              <a:buChar char="•"/>
            </a:pPr>
            <a:r>
              <a:rPr lang="en-GB" sz="2800" dirty="0" smtClean="0">
                <a:ea typeface="MS PGothic" charset="0"/>
              </a:rPr>
              <a:t>Removes </a:t>
            </a:r>
            <a:r>
              <a:rPr lang="en-GB" sz="2800" dirty="0">
                <a:ea typeface="MS PGothic" charset="0"/>
              </a:rPr>
              <a:t>anonymity </a:t>
            </a:r>
          </a:p>
          <a:p>
            <a:endParaRPr lang="en-US" sz="2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Why TBL?</a:t>
            </a:r>
            <a:endParaRPr lang="en-US" dirty="0"/>
          </a:p>
        </p:txBody>
      </p:sp>
      <p:pic>
        <p:nvPicPr>
          <p:cNvPr id="2052" name="Picture 4" descr="Image result for team based learni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2845" y="1792224"/>
            <a:ext cx="4037284" cy="40372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13560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6"/>
          </p:nvPr>
        </p:nvSpPr>
        <p:spPr>
          <a:xfrm>
            <a:off x="137160" y="1857830"/>
            <a:ext cx="4147941" cy="3893746"/>
          </a:xfrm>
        </p:spPr>
        <p:txBody>
          <a:bodyPr>
            <a:normAutofit/>
          </a:bodyPr>
          <a:lstStyle/>
          <a:p>
            <a:pPr marL="342900" indent="-342900">
              <a:buFont typeface="Arial"/>
              <a:buChar char="•"/>
            </a:pPr>
            <a:r>
              <a:rPr lang="en-GB" sz="2800" dirty="0">
                <a:solidFill>
                  <a:srgbClr val="000000"/>
                </a:solidFill>
                <a:latin typeface="+mj-lt"/>
                <a:ea typeface="MS PGothic" charset="0"/>
              </a:rPr>
              <a:t>Prepare for class</a:t>
            </a:r>
          </a:p>
          <a:p>
            <a:pPr marL="342900" indent="-342900">
              <a:buFont typeface="Arial"/>
              <a:buChar char="•"/>
            </a:pPr>
            <a:r>
              <a:rPr lang="en-GB" sz="2800" dirty="0">
                <a:solidFill>
                  <a:srgbClr val="000000"/>
                </a:solidFill>
                <a:latin typeface="+mj-lt"/>
                <a:ea typeface="MS PGothic" charset="0"/>
              </a:rPr>
              <a:t>Come to class</a:t>
            </a:r>
          </a:p>
          <a:p>
            <a:pPr marL="342900" indent="-342900">
              <a:buFont typeface="Arial"/>
              <a:buChar char="•"/>
            </a:pPr>
            <a:r>
              <a:rPr lang="en-GB" sz="2800" dirty="0">
                <a:solidFill>
                  <a:srgbClr val="000000"/>
                </a:solidFill>
                <a:latin typeface="+mj-lt"/>
                <a:ea typeface="MS PGothic" charset="0"/>
              </a:rPr>
              <a:t>Participate and engage </a:t>
            </a:r>
          </a:p>
          <a:p>
            <a:pPr marL="342900" indent="-342900">
              <a:buFont typeface="Arial"/>
              <a:buChar char="•"/>
            </a:pPr>
            <a:r>
              <a:rPr lang="en-GB" sz="2800" dirty="0">
                <a:solidFill>
                  <a:srgbClr val="000000"/>
                </a:solidFill>
                <a:latin typeface="+mj-lt"/>
                <a:ea typeface="MS PGothic" charset="0"/>
              </a:rPr>
              <a:t>Apply knowledge</a:t>
            </a:r>
          </a:p>
          <a:p>
            <a:pPr marL="342900" indent="-342900">
              <a:buFont typeface="Arial"/>
              <a:buChar char="•"/>
            </a:pPr>
            <a:r>
              <a:rPr lang="en-GB" sz="2800" dirty="0">
                <a:solidFill>
                  <a:srgbClr val="000000"/>
                </a:solidFill>
                <a:latin typeface="+mj-lt"/>
                <a:ea typeface="MS PGothic" charset="0"/>
              </a:rPr>
              <a:t>Take a deep approach to their learning</a:t>
            </a:r>
          </a:p>
          <a:p>
            <a:pPr marL="342900" indent="-342900">
              <a:buFont typeface="Arial"/>
              <a:buChar char="•"/>
            </a:pPr>
            <a:r>
              <a:rPr lang="en-GB" sz="2800" dirty="0" smtClean="0">
                <a:solidFill>
                  <a:srgbClr val="000000"/>
                </a:solidFill>
                <a:latin typeface="+mj-lt"/>
                <a:ea typeface="MS PGothic" charset="0"/>
              </a:rPr>
              <a:t>Have Fun!</a:t>
            </a:r>
            <a:endParaRPr lang="en-GB" sz="2800" dirty="0">
              <a:solidFill>
                <a:srgbClr val="000000"/>
              </a:solidFill>
              <a:latin typeface="+mj-lt"/>
              <a:ea typeface="MS PGothic" charset="0"/>
            </a:endParaRPr>
          </a:p>
          <a:p>
            <a:pPr marL="457200" indent="-457200">
              <a:buFont typeface="Arial"/>
              <a:buChar char="•"/>
            </a:pPr>
            <a:endParaRPr lang="en-US" sz="2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Expectation of Students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5101" y="1857830"/>
            <a:ext cx="4643021" cy="3482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8656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6"/>
          </p:nvPr>
        </p:nvSpPr>
        <p:spPr>
          <a:xfrm>
            <a:off x="409302" y="4836163"/>
            <a:ext cx="8533529" cy="1281173"/>
          </a:xfrm>
        </p:spPr>
        <p:txBody>
          <a:bodyPr>
            <a:normAutofit fontScale="92500" lnSpcReduction="10000"/>
          </a:bodyPr>
          <a:lstStyle/>
          <a:p>
            <a:r>
              <a:rPr lang="en-GB" altLang="en-GB" sz="2000" i="1" dirty="0"/>
              <a:t>“</a:t>
            </a:r>
            <a:r>
              <a:rPr lang="en-GB" altLang="ja-JP" sz="2000" dirty="0"/>
              <a:t>A special form of collaborative learning using a special sequence of </a:t>
            </a:r>
            <a:r>
              <a:rPr lang="en-GB" altLang="ja-JP" sz="2100" dirty="0">
                <a:solidFill>
                  <a:srgbClr val="0070C0"/>
                </a:solidFill>
              </a:rPr>
              <a:t>individual work, </a:t>
            </a:r>
            <a:r>
              <a:rPr lang="en-GB" altLang="ja-JP" sz="2000" dirty="0">
                <a:solidFill>
                  <a:srgbClr val="0070C0"/>
                </a:solidFill>
              </a:rPr>
              <a:t>group work </a:t>
            </a:r>
            <a:r>
              <a:rPr lang="en-GB" altLang="ja-JP" sz="2000" dirty="0"/>
              <a:t>and </a:t>
            </a:r>
            <a:r>
              <a:rPr lang="en-GB" altLang="ja-JP" sz="2100" dirty="0">
                <a:solidFill>
                  <a:srgbClr val="0070C0"/>
                </a:solidFill>
              </a:rPr>
              <a:t>immediate feedback to </a:t>
            </a:r>
            <a:r>
              <a:rPr lang="en-GB" altLang="ja-JP" sz="2000" dirty="0"/>
              <a:t>create a motivational framework in which students increasingly hold each other accountable for coming to class prepared and contributing to discussion</a:t>
            </a:r>
            <a:r>
              <a:rPr lang="en-GB" altLang="en-GB" sz="2000" dirty="0"/>
              <a:t>”</a:t>
            </a:r>
            <a:endParaRPr lang="en-US" sz="2000" dirty="0"/>
          </a:p>
          <a:p>
            <a:endParaRPr lang="en-US" sz="2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What is TBL?</a:t>
            </a:r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9072" y="1410633"/>
            <a:ext cx="5285231" cy="3158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8931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6"/>
          </p:nvPr>
        </p:nvSpPr>
        <p:spPr>
          <a:xfrm>
            <a:off x="134983" y="1784678"/>
            <a:ext cx="4022102" cy="4588690"/>
          </a:xfrm>
        </p:spPr>
        <p:txBody>
          <a:bodyPr>
            <a:normAutofit fontScale="77500" lnSpcReduction="20000"/>
          </a:bodyPr>
          <a:lstStyle/>
          <a:p>
            <a:pPr marL="457200" indent="-457200">
              <a:buFont typeface="Arial"/>
              <a:buChar char="•"/>
            </a:pPr>
            <a:r>
              <a:rPr lang="en-GB" sz="2800" dirty="0"/>
              <a:t>Teams must be properly formed and managed</a:t>
            </a:r>
          </a:p>
          <a:p>
            <a:pPr marL="800100" lvl="1" indent="-457200">
              <a:buFont typeface="Arial"/>
              <a:buChar char="•"/>
            </a:pPr>
            <a:r>
              <a:rPr lang="en-GB" sz="2800" dirty="0" smtClean="0">
                <a:solidFill>
                  <a:srgbClr val="0070C0"/>
                </a:solidFill>
              </a:rPr>
              <a:t>Diverse &amp; inclusive </a:t>
            </a:r>
          </a:p>
          <a:p>
            <a:pPr marL="800100" lvl="1" indent="-457200">
              <a:buFont typeface="Arial"/>
              <a:buChar char="•"/>
            </a:pPr>
            <a:r>
              <a:rPr lang="en-GB" sz="2800" dirty="0" smtClean="0">
                <a:solidFill>
                  <a:srgbClr val="0070C0"/>
                </a:solidFill>
              </a:rPr>
              <a:t>Permanent </a:t>
            </a:r>
            <a:r>
              <a:rPr lang="en-GB" sz="2800" dirty="0">
                <a:solidFill>
                  <a:srgbClr val="0070C0"/>
                </a:solidFill>
              </a:rPr>
              <a:t>teams formed transparently</a:t>
            </a:r>
          </a:p>
          <a:p>
            <a:pPr marL="457200" indent="-457200">
              <a:buFont typeface="Arial"/>
              <a:buChar char="•"/>
            </a:pPr>
            <a:r>
              <a:rPr lang="en-GB" sz="2800" dirty="0" smtClean="0"/>
              <a:t>Students </a:t>
            </a:r>
            <a:r>
              <a:rPr lang="en-GB" sz="2800" dirty="0"/>
              <a:t>must be motivated to come to class prepared</a:t>
            </a:r>
          </a:p>
          <a:p>
            <a:pPr marL="457200" indent="-457200">
              <a:buFont typeface="Arial"/>
              <a:buChar char="•"/>
            </a:pPr>
            <a:r>
              <a:rPr lang="en-GB" sz="2800" dirty="0" smtClean="0"/>
              <a:t>Students </a:t>
            </a:r>
            <a:r>
              <a:rPr lang="en-GB" sz="2800" dirty="0"/>
              <a:t>must learn to use course concepts to solve problems</a:t>
            </a:r>
          </a:p>
          <a:p>
            <a:pPr marL="457200" indent="-457200">
              <a:buFont typeface="Arial"/>
              <a:buChar char="•"/>
            </a:pPr>
            <a:r>
              <a:rPr lang="en-GB" sz="2800" dirty="0" smtClean="0"/>
              <a:t>Students </a:t>
            </a:r>
            <a:r>
              <a:rPr lang="en-GB" sz="2800" dirty="0"/>
              <a:t>must be truly accountable</a:t>
            </a:r>
          </a:p>
          <a:p>
            <a:pPr marL="457200" indent="-457200">
              <a:buFont typeface="Arial"/>
              <a:buChar char="•"/>
            </a:pPr>
            <a:endParaRPr lang="en-US" sz="2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Four Key TBL Design Principles</a:t>
            </a:r>
            <a:endParaRPr lang="en-US" dirty="0"/>
          </a:p>
        </p:txBody>
      </p:sp>
      <p:sp>
        <p:nvSpPr>
          <p:cNvPr id="4" name="Footer Placeholder 4"/>
          <p:cNvSpPr txBox="1">
            <a:spLocks/>
          </p:cNvSpPr>
          <p:nvPr/>
        </p:nvSpPr>
        <p:spPr>
          <a:xfrm>
            <a:off x="5930878" y="6213644"/>
            <a:ext cx="2895600" cy="5078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GB" dirty="0" smtClean="0"/>
              <a:t>Adapted from Centre for Educational Development , The Flipped Classroom &amp; Team-Based Learning</a:t>
            </a:r>
            <a:endParaRPr lang="en-GB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4244" y="1398675"/>
            <a:ext cx="4785748" cy="4349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377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The TBL Class</a:t>
            </a:r>
            <a:endParaRPr lang="en-US" dirty="0"/>
          </a:p>
        </p:txBody>
      </p:sp>
      <p:sp>
        <p:nvSpPr>
          <p:cNvPr id="51202" name="Date Placeholder 3"/>
          <p:cNvSpPr>
            <a:spLocks noGrp="1"/>
          </p:cNvSpPr>
          <p:nvPr>
            <p:ph type="dt" sz="quarter" idx="4294967295"/>
          </p:nvPr>
        </p:nvSpPr>
        <p:spPr bwMode="auto">
          <a:xfrm>
            <a:off x="0" y="6356350"/>
            <a:ext cx="2133600" cy="365125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9pPr>
          </a:lstStyle>
          <a:p>
            <a:pPr eaLnBrk="1" hangingPunct="1"/>
            <a:fld id="{100186A5-F224-B941-A70D-6A25EFAB1929}" type="datetime1">
              <a:rPr lang="en-GB" sz="1200" smtClean="0">
                <a:solidFill>
                  <a:schemeClr val="bg1"/>
                </a:solidFill>
                <a:latin typeface="Lucida Sans Unicode" charset="0"/>
                <a:cs typeface="Lucida Sans Unicode" charset="0"/>
              </a:rPr>
              <a:t>03/04/2017</a:t>
            </a:fld>
            <a:endParaRPr lang="en-GB" sz="1200">
              <a:solidFill>
                <a:schemeClr val="bg1"/>
              </a:solidFill>
              <a:latin typeface="Lucida Sans Unicode" charset="0"/>
              <a:cs typeface="Lucida Sans Unicode" charset="0"/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849740" y="1844824"/>
            <a:ext cx="1861130" cy="1584176"/>
            <a:chOff x="-209137" y="443603"/>
            <a:chExt cx="1765736" cy="1180577"/>
          </a:xfrm>
          <a:solidFill>
            <a:schemeClr val="bg2"/>
          </a:solidFill>
        </p:grpSpPr>
        <p:sp>
          <p:nvSpPr>
            <p:cNvPr id="11" name="Rounded Rectangle 10"/>
            <p:cNvSpPr/>
            <p:nvPr/>
          </p:nvSpPr>
          <p:spPr>
            <a:xfrm>
              <a:off x="6887" y="659627"/>
              <a:ext cx="1549712" cy="964553"/>
            </a:xfrm>
            <a:prstGeom prst="roundRect">
              <a:avLst>
                <a:gd name="adj" fmla="val 10000"/>
              </a:avLst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2" name="Rounded Rectangle 4"/>
            <p:cNvSpPr/>
            <p:nvPr/>
          </p:nvSpPr>
          <p:spPr>
            <a:xfrm>
              <a:off x="-209137" y="443603"/>
              <a:ext cx="1549712" cy="643035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128016" tIns="128016" rIns="128016" bIns="68580" spcCol="1270"/>
            <a:lstStyle/>
            <a:p>
              <a:pPr defTabSz="8001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n-GB" sz="2000" b="1" dirty="0">
                  <a:solidFill>
                    <a:srgbClr val="53CEFF"/>
                  </a:solidFill>
                </a:rPr>
                <a:t>Content</a:t>
              </a:r>
            </a:p>
            <a:p>
              <a:pPr defTabSz="8001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n-GB" sz="2000" b="1" dirty="0">
                  <a:solidFill>
                    <a:srgbClr val="53CEFF"/>
                  </a:solidFill>
                </a:rPr>
                <a:t>Pre-class</a:t>
              </a:r>
            </a:p>
          </p:txBody>
        </p:sp>
      </p:grpSp>
      <p:grpSp>
        <p:nvGrpSpPr>
          <p:cNvPr id="51205" name="Group 12"/>
          <p:cNvGrpSpPr>
            <a:grpSpLocks/>
          </p:cNvGrpSpPr>
          <p:nvPr/>
        </p:nvGrpSpPr>
        <p:grpSpPr bwMode="auto">
          <a:xfrm>
            <a:off x="877766" y="2879725"/>
            <a:ext cx="1652954" cy="1944688"/>
            <a:chOff x="262290" y="1620803"/>
            <a:chExt cx="1789609" cy="1658137"/>
          </a:xfrm>
        </p:grpSpPr>
        <p:sp>
          <p:nvSpPr>
            <p:cNvPr id="14" name="Rounded Rectangle 13"/>
            <p:cNvSpPr/>
            <p:nvPr/>
          </p:nvSpPr>
          <p:spPr>
            <a:xfrm>
              <a:off x="262290" y="1620803"/>
              <a:ext cx="1789609" cy="1658137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5" name="Rounded Rectangle 4"/>
            <p:cNvSpPr/>
            <p:nvPr/>
          </p:nvSpPr>
          <p:spPr>
            <a:xfrm>
              <a:off x="311472" y="1669532"/>
              <a:ext cx="1691244" cy="140231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120904" tIns="120904" rIns="120904" bIns="120904" spcCol="1270"/>
            <a:lstStyle>
              <a:lvl1pPr>
                <a:defRPr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>
                <a:defRPr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>
                <a:defRPr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>
                <a:defRPr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>
                <a:defRPr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>
                <a:defRPr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>
                <a:defRPr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>
                <a:defRPr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>
                <a:defRPr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171450" lvl="1" indent="-171450" defTabSz="755650">
                <a:lnSpc>
                  <a:spcPct val="90000"/>
                </a:lnSpc>
                <a:spcAft>
                  <a:spcPct val="15000"/>
                </a:spcAft>
                <a:buFontTx/>
                <a:buChar char="••"/>
                <a:defRPr/>
              </a:pPr>
              <a:r>
                <a:rPr lang="en-GB" sz="2000" b="1" dirty="0" smtClean="0">
                  <a:solidFill>
                    <a:srgbClr val="53CEFF"/>
                  </a:solidFill>
                </a:rPr>
                <a:t>Individual  Study</a:t>
              </a:r>
              <a:endParaRPr lang="en-GB" sz="2000" b="1" dirty="0">
                <a:solidFill>
                  <a:srgbClr val="53CEFF"/>
                </a:solidFill>
              </a:endParaRPr>
            </a:p>
            <a:p>
              <a:pPr marL="171450" lvl="1" indent="-171450" defTabSz="755650">
                <a:lnSpc>
                  <a:spcPct val="90000"/>
                </a:lnSpc>
                <a:spcAft>
                  <a:spcPct val="15000"/>
                </a:spcAft>
                <a:buFontTx/>
                <a:buChar char="••"/>
                <a:defRPr/>
              </a:pPr>
              <a:r>
                <a:rPr lang="en-GB" sz="2000" b="1" dirty="0" smtClean="0">
                  <a:solidFill>
                    <a:srgbClr val="53CEFF"/>
                  </a:solidFill>
                </a:rPr>
                <a:t>Directed to Learning Resources</a:t>
              </a:r>
              <a:endParaRPr lang="en-GB" sz="2000" b="1" dirty="0">
                <a:solidFill>
                  <a:srgbClr val="53CEFF"/>
                </a:solidFill>
              </a:endParaRP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2577932" y="1988841"/>
            <a:ext cx="613767" cy="445561"/>
            <a:chOff x="1870228" y="750311"/>
            <a:chExt cx="664914" cy="445561"/>
          </a:xfrm>
          <a:solidFill>
            <a:schemeClr val="bg2">
              <a:lumMod val="50000"/>
            </a:schemeClr>
          </a:solidFill>
        </p:grpSpPr>
        <p:sp>
          <p:nvSpPr>
            <p:cNvPr id="18" name="Right Arrow 17"/>
            <p:cNvSpPr/>
            <p:nvPr/>
          </p:nvSpPr>
          <p:spPr>
            <a:xfrm rot="21580517">
              <a:off x="1870228" y="750311"/>
              <a:ext cx="664914" cy="445561"/>
            </a:xfrm>
            <a:prstGeom prst="rightArrow">
              <a:avLst>
                <a:gd name="adj1" fmla="val 60000"/>
                <a:gd name="adj2" fmla="val 50000"/>
              </a:avLst>
            </a:prstGeom>
            <a:grpFill/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9" name="Right Arrow 4"/>
            <p:cNvSpPr/>
            <p:nvPr/>
          </p:nvSpPr>
          <p:spPr>
            <a:xfrm rot="21580517">
              <a:off x="1870229" y="839802"/>
              <a:ext cx="531246" cy="267337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0" tIns="0" rIns="0" bIns="0" spcCol="1270" anchor="ctr"/>
            <a:lstStyle>
              <a:lvl1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22300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en-GB" sz="1400"/>
            </a:p>
          </p:txBody>
        </p:sp>
      </p:grpSp>
      <p:sp>
        <p:nvSpPr>
          <p:cNvPr id="20" name="Rounded Rectangle 4"/>
          <p:cNvSpPr/>
          <p:nvPr/>
        </p:nvSpPr>
        <p:spPr>
          <a:xfrm>
            <a:off x="3236315" y="1791390"/>
            <a:ext cx="1938703" cy="93662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128016" tIns="128016" rIns="128016" bIns="68580" spcCol="1270"/>
          <a:lstStyle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800100">
              <a:lnSpc>
                <a:spcPct val="90000"/>
              </a:lnSpc>
              <a:spcAft>
                <a:spcPct val="35000"/>
              </a:spcAft>
              <a:defRPr/>
            </a:pPr>
            <a:r>
              <a:rPr lang="en-GB" sz="1400" b="1" dirty="0" smtClean="0">
                <a:solidFill>
                  <a:srgbClr val="53CEFF"/>
                </a:solidFill>
              </a:rPr>
              <a:t>Readiness Assurance Process (RAP)</a:t>
            </a:r>
          </a:p>
          <a:p>
            <a:pPr defTabSz="800100">
              <a:lnSpc>
                <a:spcPct val="90000"/>
              </a:lnSpc>
              <a:spcAft>
                <a:spcPct val="35000"/>
              </a:spcAft>
              <a:defRPr/>
            </a:pPr>
            <a:r>
              <a:rPr lang="en-GB" sz="1400" b="1" dirty="0" smtClean="0">
                <a:solidFill>
                  <a:srgbClr val="53CEFF"/>
                </a:solidFill>
              </a:rPr>
              <a:t>20-30% of class time</a:t>
            </a:r>
            <a:endParaRPr lang="en-GB" sz="1400" b="1" dirty="0">
              <a:solidFill>
                <a:srgbClr val="53CEFF"/>
              </a:solidFill>
            </a:endParaRPr>
          </a:p>
        </p:txBody>
      </p:sp>
      <p:grpSp>
        <p:nvGrpSpPr>
          <p:cNvPr id="51208" name="Group 20"/>
          <p:cNvGrpSpPr>
            <a:grpSpLocks/>
          </p:cNvGrpSpPr>
          <p:nvPr/>
        </p:nvGrpSpPr>
        <p:grpSpPr bwMode="auto">
          <a:xfrm>
            <a:off x="3175489" y="2852739"/>
            <a:ext cx="2061796" cy="2279860"/>
            <a:chOff x="3308868" y="1606380"/>
            <a:chExt cx="1789609" cy="1884262"/>
          </a:xfrm>
        </p:grpSpPr>
        <p:sp>
          <p:nvSpPr>
            <p:cNvPr id="22" name="Rounded Rectangle 21"/>
            <p:cNvSpPr/>
            <p:nvPr/>
          </p:nvSpPr>
          <p:spPr>
            <a:xfrm>
              <a:off x="3308868" y="1606380"/>
              <a:ext cx="1789609" cy="1658418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3" name="Rounded Rectangle 4"/>
            <p:cNvSpPr/>
            <p:nvPr/>
          </p:nvSpPr>
          <p:spPr>
            <a:xfrm>
              <a:off x="3367377" y="1753502"/>
              <a:ext cx="1692942" cy="173714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120904" tIns="120904" rIns="120904" bIns="120904" spcCol="1270"/>
            <a:lstStyle>
              <a:lvl1pPr>
                <a:defRPr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>
                <a:defRPr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>
                <a:defRPr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>
                <a:defRPr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>
                <a:defRPr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>
                <a:defRPr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>
                <a:defRPr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>
                <a:defRPr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>
                <a:defRPr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171450" lvl="1" indent="-171450" defTabSz="755650">
                <a:lnSpc>
                  <a:spcPct val="90000"/>
                </a:lnSpc>
                <a:spcAft>
                  <a:spcPct val="15000"/>
                </a:spcAft>
                <a:buFontTx/>
                <a:buChar char="••"/>
                <a:defRPr/>
              </a:pPr>
              <a:r>
                <a:rPr lang="en-GB" sz="2000" b="1" dirty="0" smtClean="0">
                  <a:solidFill>
                    <a:schemeClr val="accent1">
                      <a:lumMod val="60000"/>
                      <a:lumOff val="40000"/>
                    </a:schemeClr>
                  </a:solidFill>
                </a:rPr>
                <a:t>iRAT</a:t>
              </a:r>
              <a:endParaRPr lang="en-GB" sz="2000" b="1" dirty="0">
                <a:solidFill>
                  <a:schemeClr val="accent1">
                    <a:lumMod val="60000"/>
                    <a:lumOff val="40000"/>
                  </a:schemeClr>
                </a:solidFill>
              </a:endParaRPr>
            </a:p>
            <a:p>
              <a:pPr marL="171450" lvl="1" indent="-171450" defTabSz="755650">
                <a:lnSpc>
                  <a:spcPct val="90000"/>
                </a:lnSpc>
                <a:spcAft>
                  <a:spcPct val="15000"/>
                </a:spcAft>
                <a:buFontTx/>
                <a:buChar char="••"/>
                <a:defRPr/>
              </a:pPr>
              <a:r>
                <a:rPr lang="en-GB" sz="2000" b="1" dirty="0" smtClean="0">
                  <a:solidFill>
                    <a:schemeClr val="accent1">
                      <a:lumMod val="60000"/>
                      <a:lumOff val="40000"/>
                    </a:schemeClr>
                  </a:solidFill>
                </a:rPr>
                <a:t>tRAT </a:t>
              </a:r>
            </a:p>
            <a:p>
              <a:pPr marL="171450" lvl="1" indent="-171450" defTabSz="755650">
                <a:lnSpc>
                  <a:spcPct val="90000"/>
                </a:lnSpc>
                <a:spcAft>
                  <a:spcPct val="15000"/>
                </a:spcAft>
                <a:buFontTx/>
                <a:buChar char="••"/>
                <a:defRPr/>
              </a:pPr>
              <a:r>
                <a:rPr lang="en-GB" sz="2000" b="1" dirty="0" smtClean="0">
                  <a:solidFill>
                    <a:schemeClr val="accent1">
                      <a:lumMod val="60000"/>
                      <a:lumOff val="40000"/>
                    </a:schemeClr>
                  </a:solidFill>
                </a:rPr>
                <a:t>Appeals</a:t>
              </a:r>
            </a:p>
            <a:p>
              <a:pPr marL="171450" lvl="1" indent="-171450" defTabSz="755650">
                <a:lnSpc>
                  <a:spcPct val="90000"/>
                </a:lnSpc>
                <a:spcAft>
                  <a:spcPct val="15000"/>
                </a:spcAft>
                <a:buFontTx/>
                <a:buChar char="••"/>
                <a:defRPr/>
              </a:pPr>
              <a:r>
                <a:rPr lang="en-GB" sz="2000" b="1" dirty="0" smtClean="0">
                  <a:solidFill>
                    <a:schemeClr val="accent1">
                      <a:lumMod val="60000"/>
                      <a:lumOff val="40000"/>
                    </a:schemeClr>
                  </a:solidFill>
                </a:rPr>
                <a:t>Corrective Instruction</a:t>
              </a:r>
            </a:p>
            <a:p>
              <a:pPr marL="628650" lvl="2" indent="-171450" defTabSz="755650">
                <a:lnSpc>
                  <a:spcPct val="90000"/>
                </a:lnSpc>
                <a:spcAft>
                  <a:spcPct val="15000"/>
                </a:spcAft>
                <a:defRPr/>
              </a:pPr>
              <a:endParaRPr lang="en-GB" sz="1700" dirty="0" smtClean="0">
                <a:solidFill>
                  <a:schemeClr val="tx1"/>
                </a:solidFill>
              </a:endParaRPr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5236689" y="1988841"/>
            <a:ext cx="613767" cy="445561"/>
            <a:chOff x="1870228" y="750311"/>
            <a:chExt cx="664914" cy="445561"/>
          </a:xfrm>
          <a:solidFill>
            <a:schemeClr val="bg2">
              <a:lumMod val="50000"/>
            </a:schemeClr>
          </a:solidFill>
        </p:grpSpPr>
        <p:sp>
          <p:nvSpPr>
            <p:cNvPr id="25" name="Right Arrow 24"/>
            <p:cNvSpPr/>
            <p:nvPr/>
          </p:nvSpPr>
          <p:spPr>
            <a:xfrm rot="21580517">
              <a:off x="1870228" y="750311"/>
              <a:ext cx="664914" cy="445561"/>
            </a:xfrm>
            <a:prstGeom prst="rightArrow">
              <a:avLst>
                <a:gd name="adj1" fmla="val 60000"/>
                <a:gd name="adj2" fmla="val 50000"/>
              </a:avLst>
            </a:prstGeom>
            <a:grpFill/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6" name="Right Arrow 4"/>
            <p:cNvSpPr/>
            <p:nvPr/>
          </p:nvSpPr>
          <p:spPr>
            <a:xfrm rot="21580517">
              <a:off x="1870229" y="839802"/>
              <a:ext cx="531246" cy="267337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0" tIns="0" rIns="0" bIns="0" spcCol="1270" anchor="ctr"/>
            <a:lstStyle>
              <a:lvl1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22300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en-GB" sz="1400"/>
            </a:p>
          </p:txBody>
        </p:sp>
      </p:grpSp>
      <p:sp>
        <p:nvSpPr>
          <p:cNvPr id="27" name="Rounded Rectangle 4"/>
          <p:cNvSpPr/>
          <p:nvPr/>
        </p:nvSpPr>
        <p:spPr>
          <a:xfrm>
            <a:off x="5901105" y="1844676"/>
            <a:ext cx="2395903" cy="93662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128016" tIns="128016" rIns="128016" bIns="68580" spcCol="1270"/>
          <a:lstStyle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800100">
              <a:lnSpc>
                <a:spcPct val="90000"/>
              </a:lnSpc>
              <a:spcAft>
                <a:spcPct val="35000"/>
              </a:spcAft>
              <a:defRPr/>
            </a:pPr>
            <a:r>
              <a:rPr lang="en-GB" b="1" dirty="0" smtClean="0">
                <a:solidFill>
                  <a:srgbClr val="FF0000"/>
                </a:solidFill>
              </a:rPr>
              <a:t>Application Exercises</a:t>
            </a:r>
          </a:p>
          <a:p>
            <a:pPr defTabSz="800100">
              <a:lnSpc>
                <a:spcPct val="90000"/>
              </a:lnSpc>
              <a:spcAft>
                <a:spcPct val="35000"/>
              </a:spcAft>
              <a:defRPr/>
            </a:pPr>
            <a:r>
              <a:rPr lang="en-GB" b="1" dirty="0" smtClean="0">
                <a:solidFill>
                  <a:srgbClr val="FF0000"/>
                </a:solidFill>
              </a:rPr>
              <a:t>70-80% of class time</a:t>
            </a:r>
            <a:endParaRPr lang="en-GB" b="1" dirty="0">
              <a:solidFill>
                <a:srgbClr val="FF0000"/>
              </a:solidFill>
            </a:endParaRPr>
          </a:p>
        </p:txBody>
      </p:sp>
      <p:sp>
        <p:nvSpPr>
          <p:cNvPr id="28" name="Rounded Rectangle 4"/>
          <p:cNvSpPr/>
          <p:nvPr/>
        </p:nvSpPr>
        <p:spPr>
          <a:xfrm>
            <a:off x="5901105" y="2852739"/>
            <a:ext cx="2392973" cy="194468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120904" tIns="120904" rIns="120904" bIns="120904" spcCol="1270"/>
          <a:lstStyle>
            <a:lvl1pPr>
              <a:defRPr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lvl="1" indent="-171450" defTabSz="755650">
              <a:lnSpc>
                <a:spcPct val="90000"/>
              </a:lnSpc>
              <a:spcAft>
                <a:spcPct val="15000"/>
              </a:spcAft>
              <a:buFontTx/>
              <a:buChar char="••"/>
              <a:defRPr/>
            </a:pPr>
            <a:r>
              <a:rPr lang="en-GB" b="1" dirty="0">
                <a:solidFill>
                  <a:schemeClr val="accent1"/>
                </a:solidFill>
              </a:rPr>
              <a:t>4S criteria</a:t>
            </a:r>
          </a:p>
          <a:p>
            <a:pPr marL="628650" lvl="2" indent="-171450" defTabSz="755650">
              <a:lnSpc>
                <a:spcPct val="90000"/>
              </a:lnSpc>
              <a:spcAft>
                <a:spcPct val="15000"/>
              </a:spcAft>
              <a:buFontTx/>
              <a:buChar char="••"/>
              <a:defRPr/>
            </a:pPr>
            <a:r>
              <a:rPr lang="en-GB" b="1" dirty="0">
                <a:solidFill>
                  <a:schemeClr val="accent1"/>
                </a:solidFill>
              </a:rPr>
              <a:t>Significant</a:t>
            </a:r>
          </a:p>
          <a:p>
            <a:pPr marL="628650" lvl="2" indent="-171450" defTabSz="755650">
              <a:lnSpc>
                <a:spcPct val="90000"/>
              </a:lnSpc>
              <a:spcAft>
                <a:spcPct val="15000"/>
              </a:spcAft>
              <a:buFontTx/>
              <a:buChar char="••"/>
              <a:defRPr/>
            </a:pPr>
            <a:r>
              <a:rPr lang="en-GB" b="1" dirty="0">
                <a:solidFill>
                  <a:schemeClr val="accent1"/>
                </a:solidFill>
              </a:rPr>
              <a:t>Same</a:t>
            </a:r>
          </a:p>
          <a:p>
            <a:pPr marL="628650" lvl="2" indent="-171450" defTabSz="755650">
              <a:lnSpc>
                <a:spcPct val="90000"/>
              </a:lnSpc>
              <a:spcAft>
                <a:spcPct val="15000"/>
              </a:spcAft>
              <a:buFontTx/>
              <a:buChar char="••"/>
              <a:defRPr/>
            </a:pPr>
            <a:r>
              <a:rPr lang="en-GB" b="1" dirty="0">
                <a:solidFill>
                  <a:schemeClr val="accent1"/>
                </a:solidFill>
              </a:rPr>
              <a:t>Specific Choice</a:t>
            </a:r>
          </a:p>
          <a:p>
            <a:pPr marL="628650" lvl="2" indent="-171450" defTabSz="755650">
              <a:lnSpc>
                <a:spcPct val="90000"/>
              </a:lnSpc>
              <a:spcAft>
                <a:spcPct val="15000"/>
              </a:spcAft>
              <a:buFontTx/>
              <a:buChar char="••"/>
              <a:defRPr/>
            </a:pPr>
            <a:r>
              <a:rPr lang="en-GB" b="1" dirty="0">
                <a:solidFill>
                  <a:schemeClr val="accent1"/>
                </a:solidFill>
              </a:rPr>
              <a:t>Simultaneous</a:t>
            </a:r>
          </a:p>
        </p:txBody>
      </p:sp>
      <p:grpSp>
        <p:nvGrpSpPr>
          <p:cNvPr id="29" name="Group 28"/>
          <p:cNvGrpSpPr/>
          <p:nvPr/>
        </p:nvGrpSpPr>
        <p:grpSpPr>
          <a:xfrm rot="8520680">
            <a:off x="6449168" y="4991223"/>
            <a:ext cx="613767" cy="445561"/>
            <a:chOff x="1870228" y="750311"/>
            <a:chExt cx="664914" cy="445561"/>
          </a:xfrm>
          <a:solidFill>
            <a:schemeClr val="bg2">
              <a:lumMod val="50000"/>
            </a:schemeClr>
          </a:solidFill>
        </p:grpSpPr>
        <p:sp>
          <p:nvSpPr>
            <p:cNvPr id="30" name="Right Arrow 29"/>
            <p:cNvSpPr/>
            <p:nvPr/>
          </p:nvSpPr>
          <p:spPr>
            <a:xfrm rot="21580517">
              <a:off x="1870228" y="750311"/>
              <a:ext cx="664914" cy="445561"/>
            </a:xfrm>
            <a:prstGeom prst="rightArrow">
              <a:avLst>
                <a:gd name="adj1" fmla="val 60000"/>
                <a:gd name="adj2" fmla="val 50000"/>
              </a:avLst>
            </a:prstGeom>
            <a:grpFill/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1" name="Right Arrow 4"/>
            <p:cNvSpPr/>
            <p:nvPr/>
          </p:nvSpPr>
          <p:spPr>
            <a:xfrm rot="21580517">
              <a:off x="1870229" y="839802"/>
              <a:ext cx="531246" cy="267337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0" tIns="0" rIns="0" bIns="0" spcCol="1270" anchor="ctr"/>
            <a:lstStyle>
              <a:lvl1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22300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en-GB" sz="1400"/>
            </a:p>
          </p:txBody>
        </p:sp>
      </p:grpSp>
      <p:sp>
        <p:nvSpPr>
          <p:cNvPr id="32" name="Rounded Rectangle 4"/>
          <p:cNvSpPr/>
          <p:nvPr/>
        </p:nvSpPr>
        <p:spPr>
          <a:xfrm>
            <a:off x="3114098" y="5176062"/>
            <a:ext cx="2992315" cy="134461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120904" tIns="120904" rIns="120904" bIns="120904" spcCol="1270"/>
          <a:lstStyle>
            <a:lvl1pPr>
              <a:defRPr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lvl="1" indent="-171450" defTabSz="755650">
              <a:lnSpc>
                <a:spcPct val="90000"/>
              </a:lnSpc>
              <a:spcAft>
                <a:spcPct val="15000"/>
              </a:spcAft>
              <a:buFontTx/>
              <a:buChar char="••"/>
              <a:defRPr/>
            </a:pPr>
            <a:r>
              <a:rPr lang="en-GB" sz="2000" b="1" dirty="0" smtClean="0">
                <a:solidFill>
                  <a:srgbClr val="FF0000"/>
                </a:solidFill>
              </a:rPr>
              <a:t>Intra-team discussion</a:t>
            </a:r>
          </a:p>
          <a:p>
            <a:pPr marL="171450" lvl="1" indent="-171450" defTabSz="755650">
              <a:lnSpc>
                <a:spcPct val="90000"/>
              </a:lnSpc>
              <a:spcAft>
                <a:spcPct val="15000"/>
              </a:spcAft>
              <a:buFontTx/>
              <a:buChar char="••"/>
              <a:defRPr/>
            </a:pPr>
            <a:r>
              <a:rPr lang="en-GB" sz="2000" b="1" dirty="0" smtClean="0">
                <a:solidFill>
                  <a:srgbClr val="FF0000"/>
                </a:solidFill>
              </a:rPr>
              <a:t>Inter-team discussion, debate and justification</a:t>
            </a:r>
            <a:endParaRPr lang="en-GB" sz="2000" b="1" dirty="0">
              <a:solidFill>
                <a:srgbClr val="FF0000"/>
              </a:solidFill>
            </a:endParaRPr>
          </a:p>
        </p:txBody>
      </p:sp>
      <p:sp>
        <p:nvSpPr>
          <p:cNvPr id="33" name="Footer Placeholder 4"/>
          <p:cNvSpPr txBox="1">
            <a:spLocks/>
          </p:cNvSpPr>
          <p:nvPr/>
        </p:nvSpPr>
        <p:spPr>
          <a:xfrm>
            <a:off x="5930878" y="6213644"/>
            <a:ext cx="2895600" cy="5078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GB" smtClean="0"/>
              <a:t>Adapted from Centre for Educational Development , The Flipped Classroom &amp; Team-Based Learning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8725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Readiness Assurance Process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294967295"/>
          </p:nvPr>
        </p:nvSpPr>
        <p:spPr>
          <a:xfrm>
            <a:off x="6007100" y="6356350"/>
            <a:ext cx="3136900" cy="423863"/>
          </a:xfrm>
        </p:spPr>
        <p:txBody>
          <a:bodyPr/>
          <a:lstStyle/>
          <a:p>
            <a:pPr>
              <a:defRPr/>
            </a:pPr>
            <a:r>
              <a:rPr lang="en-GB" dirty="0" smtClean="0"/>
              <a:t>Adapted from Centre </a:t>
            </a:r>
            <a:r>
              <a:rPr lang="en-GB" dirty="0"/>
              <a:t>for Educational Development  </a:t>
            </a:r>
            <a:r>
              <a:rPr lang="en-GB" dirty="0" smtClean="0"/>
              <a:t>The </a:t>
            </a:r>
            <a:r>
              <a:rPr lang="en-GB" dirty="0"/>
              <a:t>Flipped Classroom &amp; Team-Based Learning</a:t>
            </a:r>
          </a:p>
        </p:txBody>
      </p:sp>
      <p:grpSp>
        <p:nvGrpSpPr>
          <p:cNvPr id="10" name="Group 9"/>
          <p:cNvGrpSpPr/>
          <p:nvPr/>
        </p:nvGrpSpPr>
        <p:grpSpPr>
          <a:xfrm>
            <a:off x="849740" y="1844824"/>
            <a:ext cx="1861130" cy="1584176"/>
            <a:chOff x="-209137" y="443603"/>
            <a:chExt cx="1765736" cy="1180577"/>
          </a:xfrm>
          <a:solidFill>
            <a:schemeClr val="bg2"/>
          </a:solidFill>
        </p:grpSpPr>
        <p:sp>
          <p:nvSpPr>
            <p:cNvPr id="11" name="Rounded Rectangle 10"/>
            <p:cNvSpPr/>
            <p:nvPr/>
          </p:nvSpPr>
          <p:spPr>
            <a:xfrm>
              <a:off x="6887" y="659627"/>
              <a:ext cx="1549712" cy="964553"/>
            </a:xfrm>
            <a:prstGeom prst="roundRect">
              <a:avLst>
                <a:gd name="adj" fmla="val 10000"/>
              </a:avLst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2" name="Rounded Rectangle 4"/>
            <p:cNvSpPr/>
            <p:nvPr/>
          </p:nvSpPr>
          <p:spPr>
            <a:xfrm>
              <a:off x="-209137" y="443603"/>
              <a:ext cx="1549712" cy="643035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128016" tIns="128016" rIns="128016" bIns="68580" spcCol="1270"/>
            <a:lstStyle/>
            <a:p>
              <a:pPr defTabSz="8001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n-GB" sz="2000" b="1" dirty="0">
                  <a:solidFill>
                    <a:srgbClr val="53CEFF"/>
                  </a:solidFill>
                </a:rPr>
                <a:t>Content</a:t>
              </a:r>
            </a:p>
            <a:p>
              <a:pPr defTabSz="8001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n-GB" sz="2000" b="1" dirty="0">
                  <a:solidFill>
                    <a:srgbClr val="53CEFF"/>
                  </a:solidFill>
                </a:rPr>
                <a:t>Pre-class</a:t>
              </a:r>
            </a:p>
          </p:txBody>
        </p:sp>
      </p:grpSp>
      <p:grpSp>
        <p:nvGrpSpPr>
          <p:cNvPr id="47109" name="Group 12"/>
          <p:cNvGrpSpPr>
            <a:grpSpLocks/>
          </p:cNvGrpSpPr>
          <p:nvPr/>
        </p:nvGrpSpPr>
        <p:grpSpPr bwMode="auto">
          <a:xfrm>
            <a:off x="877766" y="2879725"/>
            <a:ext cx="1652954" cy="1944688"/>
            <a:chOff x="262290" y="1620803"/>
            <a:chExt cx="1789609" cy="1658137"/>
          </a:xfrm>
        </p:grpSpPr>
        <p:sp>
          <p:nvSpPr>
            <p:cNvPr id="14" name="Rounded Rectangle 13"/>
            <p:cNvSpPr/>
            <p:nvPr/>
          </p:nvSpPr>
          <p:spPr>
            <a:xfrm>
              <a:off x="262290" y="1620803"/>
              <a:ext cx="1789609" cy="1658137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5" name="Rounded Rectangle 4"/>
            <p:cNvSpPr/>
            <p:nvPr/>
          </p:nvSpPr>
          <p:spPr>
            <a:xfrm>
              <a:off x="311472" y="1669532"/>
              <a:ext cx="1691244" cy="140231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120904" tIns="120904" rIns="120904" bIns="120904" spcCol="1270"/>
            <a:lstStyle>
              <a:lvl1pPr>
                <a:defRPr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>
                <a:defRPr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>
                <a:defRPr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>
                <a:defRPr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>
                <a:defRPr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>
                <a:defRPr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>
                <a:defRPr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>
                <a:defRPr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>
                <a:defRPr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171450" lvl="1" indent="-171450" defTabSz="755650">
                <a:lnSpc>
                  <a:spcPct val="90000"/>
                </a:lnSpc>
                <a:spcAft>
                  <a:spcPct val="15000"/>
                </a:spcAft>
                <a:buFontTx/>
                <a:buChar char="••"/>
                <a:defRPr/>
              </a:pPr>
              <a:r>
                <a:rPr lang="en-GB" sz="2000" b="1" dirty="0" smtClean="0">
                  <a:solidFill>
                    <a:srgbClr val="53CEFF"/>
                  </a:solidFill>
                </a:rPr>
                <a:t>Individual  Study</a:t>
              </a:r>
              <a:endParaRPr lang="en-GB" sz="2000" b="1" dirty="0">
                <a:solidFill>
                  <a:srgbClr val="53CEFF"/>
                </a:solidFill>
              </a:endParaRPr>
            </a:p>
            <a:p>
              <a:pPr marL="171450" lvl="1" indent="-171450" defTabSz="755650">
                <a:lnSpc>
                  <a:spcPct val="90000"/>
                </a:lnSpc>
                <a:spcAft>
                  <a:spcPct val="15000"/>
                </a:spcAft>
                <a:buFontTx/>
                <a:buChar char="••"/>
                <a:defRPr/>
              </a:pPr>
              <a:r>
                <a:rPr lang="en-GB" sz="2000" b="1" dirty="0" smtClean="0">
                  <a:solidFill>
                    <a:srgbClr val="53CEFF"/>
                  </a:solidFill>
                </a:rPr>
                <a:t>Directed to Learning Resources</a:t>
              </a:r>
              <a:endParaRPr lang="en-GB" sz="2000" b="1" dirty="0">
                <a:solidFill>
                  <a:srgbClr val="53CEFF"/>
                </a:solidFill>
              </a:endParaRP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2577932" y="1988841"/>
            <a:ext cx="613767" cy="445561"/>
            <a:chOff x="1870228" y="750311"/>
            <a:chExt cx="664914" cy="445561"/>
          </a:xfrm>
          <a:solidFill>
            <a:schemeClr val="bg2">
              <a:lumMod val="50000"/>
            </a:schemeClr>
          </a:solidFill>
        </p:grpSpPr>
        <p:sp>
          <p:nvSpPr>
            <p:cNvPr id="18" name="Right Arrow 17"/>
            <p:cNvSpPr/>
            <p:nvPr/>
          </p:nvSpPr>
          <p:spPr>
            <a:xfrm rot="21580517">
              <a:off x="1870228" y="750311"/>
              <a:ext cx="664914" cy="445561"/>
            </a:xfrm>
            <a:prstGeom prst="rightArrow">
              <a:avLst>
                <a:gd name="adj1" fmla="val 60000"/>
                <a:gd name="adj2" fmla="val 50000"/>
              </a:avLst>
            </a:prstGeom>
            <a:grpFill/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9" name="Right Arrow 4"/>
            <p:cNvSpPr/>
            <p:nvPr/>
          </p:nvSpPr>
          <p:spPr>
            <a:xfrm rot="21580517">
              <a:off x="1870229" y="839802"/>
              <a:ext cx="531246" cy="267337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0" tIns="0" rIns="0" bIns="0" spcCol="1270" anchor="ctr"/>
            <a:lstStyle>
              <a:lvl1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22300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en-GB" sz="1400"/>
            </a:p>
          </p:txBody>
        </p:sp>
      </p:grpSp>
      <p:sp>
        <p:nvSpPr>
          <p:cNvPr id="20" name="Rounded Rectangle 4"/>
          <p:cNvSpPr/>
          <p:nvPr/>
        </p:nvSpPr>
        <p:spPr>
          <a:xfrm>
            <a:off x="3192957" y="1844676"/>
            <a:ext cx="2044328" cy="125861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128016" tIns="128016" rIns="128016" bIns="68580" spcCol="1270"/>
          <a:lstStyle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800100">
              <a:lnSpc>
                <a:spcPct val="90000"/>
              </a:lnSpc>
              <a:spcAft>
                <a:spcPct val="35000"/>
              </a:spcAft>
              <a:defRPr/>
            </a:pPr>
            <a:r>
              <a:rPr lang="en-GB" sz="1600" b="1" dirty="0" smtClean="0">
                <a:solidFill>
                  <a:srgbClr val="FF0000"/>
                </a:solidFill>
              </a:rPr>
              <a:t>Readiness Assurance Process (RAP)</a:t>
            </a:r>
          </a:p>
          <a:p>
            <a:pPr defTabSz="800100">
              <a:lnSpc>
                <a:spcPct val="90000"/>
              </a:lnSpc>
              <a:spcAft>
                <a:spcPct val="35000"/>
              </a:spcAft>
              <a:defRPr/>
            </a:pPr>
            <a:r>
              <a:rPr lang="en-GB" sz="1600" b="1" dirty="0" smtClean="0">
                <a:solidFill>
                  <a:srgbClr val="FF0000"/>
                </a:solidFill>
              </a:rPr>
              <a:t>20-30% of class time</a:t>
            </a:r>
            <a:endParaRPr lang="en-GB" sz="1600" b="1" dirty="0">
              <a:solidFill>
                <a:srgbClr val="FF0000"/>
              </a:solidFill>
            </a:endParaRPr>
          </a:p>
        </p:txBody>
      </p:sp>
      <p:grpSp>
        <p:nvGrpSpPr>
          <p:cNvPr id="47112" name="Group 20"/>
          <p:cNvGrpSpPr>
            <a:grpSpLocks/>
          </p:cNvGrpSpPr>
          <p:nvPr/>
        </p:nvGrpSpPr>
        <p:grpSpPr bwMode="auto">
          <a:xfrm>
            <a:off x="3175489" y="3273253"/>
            <a:ext cx="2061796" cy="2160587"/>
            <a:chOff x="3308868" y="1606380"/>
            <a:chExt cx="1789609" cy="1785685"/>
          </a:xfrm>
        </p:grpSpPr>
        <p:sp>
          <p:nvSpPr>
            <p:cNvPr id="22" name="Rounded Rectangle 21"/>
            <p:cNvSpPr/>
            <p:nvPr/>
          </p:nvSpPr>
          <p:spPr>
            <a:xfrm>
              <a:off x="3308868" y="1606380"/>
              <a:ext cx="1789609" cy="1658418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3" name="Rounded Rectangle 4"/>
            <p:cNvSpPr/>
            <p:nvPr/>
          </p:nvSpPr>
          <p:spPr>
            <a:xfrm>
              <a:off x="3357201" y="1654925"/>
              <a:ext cx="1692942" cy="173714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120904" tIns="120904" rIns="120904" bIns="120904" spcCol="1270"/>
            <a:lstStyle>
              <a:lvl1pPr>
                <a:defRPr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>
                <a:defRPr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>
                <a:defRPr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>
                <a:defRPr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>
                <a:defRPr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>
                <a:defRPr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>
                <a:defRPr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>
                <a:defRPr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>
                <a:defRPr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171450" lvl="1" indent="-171450" defTabSz="755650">
                <a:lnSpc>
                  <a:spcPct val="90000"/>
                </a:lnSpc>
                <a:spcAft>
                  <a:spcPct val="15000"/>
                </a:spcAft>
                <a:buFontTx/>
                <a:buChar char="••"/>
                <a:defRPr/>
              </a:pPr>
              <a:r>
                <a:rPr lang="en-GB" sz="2000" b="1" dirty="0" smtClean="0">
                  <a:solidFill>
                    <a:schemeClr val="accent1">
                      <a:lumMod val="60000"/>
                      <a:lumOff val="40000"/>
                    </a:schemeClr>
                  </a:solidFill>
                </a:rPr>
                <a:t>iRAT</a:t>
              </a:r>
              <a:endParaRPr lang="en-GB" sz="2000" b="1" dirty="0">
                <a:solidFill>
                  <a:schemeClr val="accent1">
                    <a:lumMod val="60000"/>
                    <a:lumOff val="40000"/>
                  </a:schemeClr>
                </a:solidFill>
              </a:endParaRPr>
            </a:p>
            <a:p>
              <a:pPr marL="171450" lvl="1" indent="-171450" defTabSz="755650">
                <a:lnSpc>
                  <a:spcPct val="90000"/>
                </a:lnSpc>
                <a:spcAft>
                  <a:spcPct val="15000"/>
                </a:spcAft>
                <a:buFontTx/>
                <a:buChar char="••"/>
                <a:defRPr/>
              </a:pPr>
              <a:r>
                <a:rPr lang="en-GB" sz="2000" b="1" dirty="0" err="1" smtClean="0">
                  <a:solidFill>
                    <a:srgbClr val="FF0000"/>
                  </a:solidFill>
                </a:rPr>
                <a:t>tRAT</a:t>
              </a:r>
              <a:r>
                <a:rPr lang="en-GB" sz="2000" b="1" dirty="0" smtClean="0">
                  <a:solidFill>
                    <a:schemeClr val="accent1">
                      <a:lumMod val="60000"/>
                      <a:lumOff val="40000"/>
                    </a:schemeClr>
                  </a:solidFill>
                </a:rPr>
                <a:t> </a:t>
              </a:r>
            </a:p>
            <a:p>
              <a:pPr marL="628650" lvl="2" indent="-171450" defTabSz="755650">
                <a:lnSpc>
                  <a:spcPct val="90000"/>
                </a:lnSpc>
                <a:spcAft>
                  <a:spcPct val="15000"/>
                </a:spcAft>
                <a:buFontTx/>
                <a:buChar char="••"/>
                <a:defRPr/>
              </a:pPr>
              <a:r>
                <a:rPr lang="en-GB" sz="2000" b="1" dirty="0">
                  <a:solidFill>
                    <a:srgbClr val="FF0000"/>
                  </a:solidFill>
                </a:rPr>
                <a:t>IF AT cards</a:t>
              </a:r>
            </a:p>
            <a:p>
              <a:pPr marL="628650" lvl="2" indent="-171450" defTabSz="755650">
                <a:lnSpc>
                  <a:spcPct val="90000"/>
                </a:lnSpc>
                <a:spcAft>
                  <a:spcPct val="15000"/>
                </a:spcAft>
                <a:buFontTx/>
                <a:buChar char="••"/>
                <a:defRPr/>
              </a:pPr>
              <a:r>
                <a:rPr lang="en-GB" sz="2000" b="1" dirty="0">
                  <a:solidFill>
                    <a:srgbClr val="FF0000"/>
                  </a:solidFill>
                </a:rPr>
                <a:t>Same Test as a team</a:t>
              </a:r>
            </a:p>
            <a:p>
              <a:pPr marL="457200" lvl="2" defTabSz="755650">
                <a:lnSpc>
                  <a:spcPct val="90000"/>
                </a:lnSpc>
                <a:spcAft>
                  <a:spcPct val="15000"/>
                </a:spcAft>
                <a:defRPr/>
              </a:pPr>
              <a:endParaRPr lang="en-GB" sz="2000" b="1" dirty="0" smtClean="0">
                <a:solidFill>
                  <a:schemeClr val="accent1">
                    <a:lumMod val="60000"/>
                    <a:lumOff val="40000"/>
                  </a:schemeClr>
                </a:solidFill>
              </a:endParaRPr>
            </a:p>
            <a:p>
              <a:pPr marL="628650" lvl="2" indent="-171450" defTabSz="755650">
                <a:lnSpc>
                  <a:spcPct val="90000"/>
                </a:lnSpc>
                <a:spcAft>
                  <a:spcPct val="15000"/>
                </a:spcAft>
                <a:defRPr/>
              </a:pPr>
              <a:endParaRPr lang="en-GB" sz="1700" dirty="0" smtClean="0">
                <a:solidFill>
                  <a:schemeClr val="tx1"/>
                </a:solidFill>
              </a:endParaRPr>
            </a:p>
          </p:txBody>
        </p:sp>
      </p:grpSp>
      <p:pic>
        <p:nvPicPr>
          <p:cNvPr id="47113" name="Picture 23" descr="http://faculty.ucmo.edu/teambasedlearning/images/IF%20AT%20(2)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7266" y="1742986"/>
            <a:ext cx="2936659" cy="37173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03191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Sussex Pharmacy Adapted TBL Class</a:t>
            </a:r>
            <a:endParaRPr lang="en-US" dirty="0"/>
          </a:p>
        </p:txBody>
      </p:sp>
      <p:grpSp>
        <p:nvGrpSpPr>
          <p:cNvPr id="10" name="Group 9"/>
          <p:cNvGrpSpPr/>
          <p:nvPr/>
        </p:nvGrpSpPr>
        <p:grpSpPr>
          <a:xfrm>
            <a:off x="849740" y="1844824"/>
            <a:ext cx="1861130" cy="1584176"/>
            <a:chOff x="-209137" y="443603"/>
            <a:chExt cx="1765736" cy="1180577"/>
          </a:xfrm>
          <a:solidFill>
            <a:schemeClr val="bg2"/>
          </a:solidFill>
        </p:grpSpPr>
        <p:sp>
          <p:nvSpPr>
            <p:cNvPr id="11" name="Rounded Rectangle 10"/>
            <p:cNvSpPr/>
            <p:nvPr/>
          </p:nvSpPr>
          <p:spPr>
            <a:xfrm>
              <a:off x="6887" y="659627"/>
              <a:ext cx="1549712" cy="964553"/>
            </a:xfrm>
            <a:prstGeom prst="roundRect">
              <a:avLst>
                <a:gd name="adj" fmla="val 10000"/>
              </a:avLst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2" name="Rounded Rectangle 4"/>
            <p:cNvSpPr/>
            <p:nvPr/>
          </p:nvSpPr>
          <p:spPr>
            <a:xfrm>
              <a:off x="-209137" y="443603"/>
              <a:ext cx="1549712" cy="643035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128016" tIns="128016" rIns="128016" bIns="68580" spcCol="1270"/>
            <a:lstStyle/>
            <a:p>
              <a:pPr defTabSz="8001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n-GB" sz="2000" b="1" dirty="0" smtClean="0">
                  <a:solidFill>
                    <a:srgbClr val="53CEFF"/>
                  </a:solidFill>
                </a:rPr>
                <a:t>Content</a:t>
              </a:r>
              <a:endParaRPr lang="en-GB" sz="2000" b="1" dirty="0">
                <a:solidFill>
                  <a:srgbClr val="53CEFF"/>
                </a:solidFill>
              </a:endParaRPr>
            </a:p>
          </p:txBody>
        </p:sp>
      </p:grpSp>
      <p:grpSp>
        <p:nvGrpSpPr>
          <p:cNvPr id="51205" name="Group 12"/>
          <p:cNvGrpSpPr>
            <a:grpSpLocks/>
          </p:cNvGrpSpPr>
          <p:nvPr/>
        </p:nvGrpSpPr>
        <p:grpSpPr bwMode="auto">
          <a:xfrm>
            <a:off x="877766" y="2879725"/>
            <a:ext cx="1652954" cy="1944688"/>
            <a:chOff x="262290" y="1620803"/>
            <a:chExt cx="1789609" cy="1658137"/>
          </a:xfrm>
        </p:grpSpPr>
        <p:sp>
          <p:nvSpPr>
            <p:cNvPr id="14" name="Rounded Rectangle 13"/>
            <p:cNvSpPr/>
            <p:nvPr/>
          </p:nvSpPr>
          <p:spPr>
            <a:xfrm>
              <a:off x="262290" y="1620803"/>
              <a:ext cx="1789609" cy="1658137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5" name="Rounded Rectangle 4"/>
            <p:cNvSpPr/>
            <p:nvPr/>
          </p:nvSpPr>
          <p:spPr>
            <a:xfrm>
              <a:off x="311472" y="1669532"/>
              <a:ext cx="1691244" cy="140231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120904" tIns="120904" rIns="120904" bIns="120904" spcCol="1270"/>
            <a:lstStyle>
              <a:lvl1pPr>
                <a:defRPr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>
                <a:defRPr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>
                <a:defRPr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>
                <a:defRPr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>
                <a:defRPr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>
                <a:defRPr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>
                <a:defRPr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>
                <a:defRPr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>
                <a:defRPr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171450" lvl="1" indent="-171450" defTabSz="755650">
                <a:lnSpc>
                  <a:spcPct val="90000"/>
                </a:lnSpc>
                <a:spcAft>
                  <a:spcPct val="15000"/>
                </a:spcAft>
                <a:buFontTx/>
                <a:buChar char="••"/>
                <a:defRPr/>
              </a:pPr>
              <a:r>
                <a:rPr lang="en-GB" sz="2000" b="1" dirty="0" smtClean="0">
                  <a:solidFill>
                    <a:srgbClr val="53CEFF"/>
                  </a:solidFill>
                </a:rPr>
                <a:t>Individual  Study</a:t>
              </a:r>
              <a:endParaRPr lang="en-GB" sz="2000" b="1" dirty="0">
                <a:solidFill>
                  <a:srgbClr val="53CEFF"/>
                </a:solidFill>
              </a:endParaRPr>
            </a:p>
            <a:p>
              <a:pPr marL="171450" lvl="1" indent="-171450" defTabSz="755650">
                <a:lnSpc>
                  <a:spcPct val="90000"/>
                </a:lnSpc>
                <a:spcAft>
                  <a:spcPct val="15000"/>
                </a:spcAft>
                <a:buFontTx/>
                <a:buChar char="••"/>
                <a:defRPr/>
              </a:pPr>
              <a:r>
                <a:rPr lang="en-GB" sz="2000" b="1" dirty="0" smtClean="0">
                  <a:solidFill>
                    <a:srgbClr val="53CEFF"/>
                  </a:solidFill>
                </a:rPr>
                <a:t>Directed to Learning Resources</a:t>
              </a:r>
              <a:endParaRPr lang="en-GB" sz="2000" b="1" dirty="0">
                <a:solidFill>
                  <a:srgbClr val="53CEFF"/>
                </a:solidFill>
              </a:endParaRP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2577932" y="1988841"/>
            <a:ext cx="613767" cy="445561"/>
            <a:chOff x="1870228" y="750311"/>
            <a:chExt cx="664914" cy="445561"/>
          </a:xfrm>
          <a:solidFill>
            <a:schemeClr val="bg2">
              <a:lumMod val="50000"/>
            </a:schemeClr>
          </a:solidFill>
        </p:grpSpPr>
        <p:sp>
          <p:nvSpPr>
            <p:cNvPr id="18" name="Right Arrow 17"/>
            <p:cNvSpPr/>
            <p:nvPr/>
          </p:nvSpPr>
          <p:spPr>
            <a:xfrm rot="21580517">
              <a:off x="1870228" y="750311"/>
              <a:ext cx="664914" cy="445561"/>
            </a:xfrm>
            <a:prstGeom prst="rightArrow">
              <a:avLst>
                <a:gd name="adj1" fmla="val 60000"/>
                <a:gd name="adj2" fmla="val 50000"/>
              </a:avLst>
            </a:prstGeom>
            <a:grpFill/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9" name="Right Arrow 4"/>
            <p:cNvSpPr/>
            <p:nvPr/>
          </p:nvSpPr>
          <p:spPr>
            <a:xfrm rot="21580517">
              <a:off x="1870229" y="839802"/>
              <a:ext cx="531246" cy="267337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0" tIns="0" rIns="0" bIns="0" spcCol="1270" anchor="ctr"/>
            <a:lstStyle>
              <a:lvl1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22300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en-GB" sz="1400"/>
            </a:p>
          </p:txBody>
        </p:sp>
      </p:grpSp>
      <p:sp>
        <p:nvSpPr>
          <p:cNvPr id="20" name="Rounded Rectangle 4"/>
          <p:cNvSpPr/>
          <p:nvPr/>
        </p:nvSpPr>
        <p:spPr>
          <a:xfrm>
            <a:off x="3192957" y="1844676"/>
            <a:ext cx="1938703" cy="93662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128016" tIns="128016" rIns="128016" bIns="68580" spcCol="1270"/>
          <a:lstStyle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800100">
              <a:lnSpc>
                <a:spcPct val="90000"/>
              </a:lnSpc>
              <a:spcAft>
                <a:spcPct val="35000"/>
              </a:spcAft>
              <a:defRPr/>
            </a:pPr>
            <a:r>
              <a:rPr lang="en-GB" sz="1400" b="1" dirty="0" smtClean="0">
                <a:solidFill>
                  <a:srgbClr val="53CEFF"/>
                </a:solidFill>
              </a:rPr>
              <a:t>Readiness Assurance Process (RAP)</a:t>
            </a:r>
          </a:p>
          <a:p>
            <a:pPr defTabSz="800100">
              <a:lnSpc>
                <a:spcPct val="90000"/>
              </a:lnSpc>
              <a:spcAft>
                <a:spcPct val="35000"/>
              </a:spcAft>
              <a:defRPr/>
            </a:pPr>
            <a:r>
              <a:rPr lang="en-GB" sz="1400" b="1" dirty="0" smtClean="0">
                <a:solidFill>
                  <a:srgbClr val="53CEFF"/>
                </a:solidFill>
              </a:rPr>
              <a:t>20-30% of class time</a:t>
            </a:r>
            <a:endParaRPr lang="en-GB" sz="1400" b="1" dirty="0">
              <a:solidFill>
                <a:srgbClr val="53CEFF"/>
              </a:solidFill>
            </a:endParaRPr>
          </a:p>
        </p:txBody>
      </p:sp>
      <p:grpSp>
        <p:nvGrpSpPr>
          <p:cNvPr id="51208" name="Group 20"/>
          <p:cNvGrpSpPr>
            <a:grpSpLocks/>
          </p:cNvGrpSpPr>
          <p:nvPr/>
        </p:nvGrpSpPr>
        <p:grpSpPr bwMode="auto">
          <a:xfrm>
            <a:off x="3175489" y="2852739"/>
            <a:ext cx="2061796" cy="2160587"/>
            <a:chOff x="3308868" y="1606380"/>
            <a:chExt cx="1789609" cy="1785685"/>
          </a:xfrm>
        </p:grpSpPr>
        <p:sp>
          <p:nvSpPr>
            <p:cNvPr id="22" name="Rounded Rectangle 21"/>
            <p:cNvSpPr/>
            <p:nvPr/>
          </p:nvSpPr>
          <p:spPr>
            <a:xfrm>
              <a:off x="3308868" y="1606380"/>
              <a:ext cx="1789609" cy="1658418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3" name="Rounded Rectangle 4"/>
            <p:cNvSpPr/>
            <p:nvPr/>
          </p:nvSpPr>
          <p:spPr>
            <a:xfrm>
              <a:off x="3357201" y="1654925"/>
              <a:ext cx="1692942" cy="173714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120904" tIns="120904" rIns="120904" bIns="120904" spcCol="1270"/>
            <a:lstStyle>
              <a:lvl1pPr>
                <a:defRPr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>
                <a:defRPr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>
                <a:defRPr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>
                <a:defRPr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>
                <a:defRPr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>
                <a:defRPr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>
                <a:defRPr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>
                <a:defRPr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>
                <a:defRPr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171450" lvl="1" indent="-171450" defTabSz="755650">
                <a:lnSpc>
                  <a:spcPct val="90000"/>
                </a:lnSpc>
                <a:spcAft>
                  <a:spcPct val="15000"/>
                </a:spcAft>
                <a:buFontTx/>
                <a:buChar char="••"/>
                <a:defRPr/>
              </a:pPr>
              <a:r>
                <a:rPr lang="en-GB" sz="2000" b="1" dirty="0" smtClean="0">
                  <a:solidFill>
                    <a:schemeClr val="accent1">
                      <a:lumMod val="60000"/>
                      <a:lumOff val="40000"/>
                    </a:schemeClr>
                  </a:solidFill>
                </a:rPr>
                <a:t>iRAT</a:t>
              </a:r>
              <a:endParaRPr lang="en-GB" sz="2000" b="1" dirty="0">
                <a:solidFill>
                  <a:schemeClr val="accent1">
                    <a:lumMod val="60000"/>
                    <a:lumOff val="40000"/>
                  </a:schemeClr>
                </a:solidFill>
              </a:endParaRPr>
            </a:p>
            <a:p>
              <a:pPr marL="171450" lvl="1" indent="-171450" defTabSz="755650">
                <a:lnSpc>
                  <a:spcPct val="90000"/>
                </a:lnSpc>
                <a:spcAft>
                  <a:spcPct val="15000"/>
                </a:spcAft>
                <a:buFontTx/>
                <a:buChar char="••"/>
                <a:defRPr/>
              </a:pPr>
              <a:r>
                <a:rPr lang="en-GB" sz="2000" b="1" dirty="0" smtClean="0">
                  <a:solidFill>
                    <a:schemeClr val="accent1">
                      <a:lumMod val="60000"/>
                      <a:lumOff val="40000"/>
                    </a:schemeClr>
                  </a:solidFill>
                </a:rPr>
                <a:t>tRAT </a:t>
              </a:r>
            </a:p>
            <a:p>
              <a:pPr marL="171450" lvl="1" indent="-171450" defTabSz="755650">
                <a:lnSpc>
                  <a:spcPct val="90000"/>
                </a:lnSpc>
                <a:spcAft>
                  <a:spcPct val="15000"/>
                </a:spcAft>
                <a:buFontTx/>
                <a:buChar char="••"/>
                <a:defRPr/>
              </a:pPr>
              <a:r>
                <a:rPr lang="en-GB" sz="2000" b="1" dirty="0" smtClean="0">
                  <a:solidFill>
                    <a:schemeClr val="accent1">
                      <a:lumMod val="60000"/>
                      <a:lumOff val="40000"/>
                    </a:schemeClr>
                  </a:solidFill>
                </a:rPr>
                <a:t>Appeals</a:t>
              </a:r>
            </a:p>
            <a:p>
              <a:pPr marL="171450" lvl="1" indent="-171450" defTabSz="755650">
                <a:lnSpc>
                  <a:spcPct val="90000"/>
                </a:lnSpc>
                <a:spcAft>
                  <a:spcPct val="15000"/>
                </a:spcAft>
                <a:buFontTx/>
                <a:buChar char="••"/>
                <a:defRPr/>
              </a:pPr>
              <a:r>
                <a:rPr lang="en-GB" sz="2000" b="1" dirty="0" smtClean="0">
                  <a:solidFill>
                    <a:schemeClr val="accent1">
                      <a:lumMod val="60000"/>
                      <a:lumOff val="40000"/>
                    </a:schemeClr>
                  </a:solidFill>
                </a:rPr>
                <a:t>Corrective Instruction</a:t>
              </a:r>
            </a:p>
            <a:p>
              <a:pPr marL="628650" lvl="2" indent="-171450" defTabSz="755650">
                <a:lnSpc>
                  <a:spcPct val="90000"/>
                </a:lnSpc>
                <a:spcAft>
                  <a:spcPct val="15000"/>
                </a:spcAft>
                <a:defRPr/>
              </a:pPr>
              <a:endParaRPr lang="en-GB" sz="1700" dirty="0" smtClean="0">
                <a:solidFill>
                  <a:schemeClr val="tx1"/>
                </a:solidFill>
              </a:endParaRPr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5236689" y="1988841"/>
            <a:ext cx="613767" cy="445561"/>
            <a:chOff x="1870228" y="750311"/>
            <a:chExt cx="664914" cy="445561"/>
          </a:xfrm>
          <a:solidFill>
            <a:schemeClr val="bg2">
              <a:lumMod val="50000"/>
            </a:schemeClr>
          </a:solidFill>
        </p:grpSpPr>
        <p:sp>
          <p:nvSpPr>
            <p:cNvPr id="25" name="Right Arrow 24"/>
            <p:cNvSpPr/>
            <p:nvPr/>
          </p:nvSpPr>
          <p:spPr>
            <a:xfrm rot="21580517">
              <a:off x="1870228" y="750311"/>
              <a:ext cx="664914" cy="445561"/>
            </a:xfrm>
            <a:prstGeom prst="rightArrow">
              <a:avLst>
                <a:gd name="adj1" fmla="val 60000"/>
                <a:gd name="adj2" fmla="val 50000"/>
              </a:avLst>
            </a:prstGeom>
            <a:grpFill/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6" name="Right Arrow 4"/>
            <p:cNvSpPr/>
            <p:nvPr/>
          </p:nvSpPr>
          <p:spPr>
            <a:xfrm rot="21580517">
              <a:off x="1870229" y="839802"/>
              <a:ext cx="531246" cy="267337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0" tIns="0" rIns="0" bIns="0" spcCol="1270" anchor="ctr"/>
            <a:lstStyle>
              <a:lvl1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22300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en-GB" sz="1400"/>
            </a:p>
          </p:txBody>
        </p:sp>
      </p:grpSp>
      <p:sp>
        <p:nvSpPr>
          <p:cNvPr id="27" name="Rounded Rectangle 4"/>
          <p:cNvSpPr/>
          <p:nvPr/>
        </p:nvSpPr>
        <p:spPr>
          <a:xfrm>
            <a:off x="5901105" y="1844676"/>
            <a:ext cx="2395903" cy="93662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128016" tIns="128016" rIns="128016" bIns="68580" spcCol="1270"/>
          <a:lstStyle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800100">
              <a:lnSpc>
                <a:spcPct val="90000"/>
              </a:lnSpc>
              <a:spcAft>
                <a:spcPct val="35000"/>
              </a:spcAft>
              <a:defRPr/>
            </a:pPr>
            <a:r>
              <a:rPr lang="en-GB" b="1" dirty="0" smtClean="0">
                <a:solidFill>
                  <a:srgbClr val="FF0000"/>
                </a:solidFill>
              </a:rPr>
              <a:t>Integration Sessions</a:t>
            </a:r>
          </a:p>
          <a:p>
            <a:pPr defTabSz="800100">
              <a:lnSpc>
                <a:spcPct val="90000"/>
              </a:lnSpc>
              <a:spcAft>
                <a:spcPct val="35000"/>
              </a:spcAft>
              <a:defRPr/>
            </a:pPr>
            <a:r>
              <a:rPr lang="en-GB" b="1" dirty="0" smtClean="0">
                <a:solidFill>
                  <a:srgbClr val="FF0000"/>
                </a:solidFill>
              </a:rPr>
              <a:t>70-80% of class time</a:t>
            </a:r>
            <a:endParaRPr lang="en-GB" b="1" dirty="0">
              <a:solidFill>
                <a:srgbClr val="FF0000"/>
              </a:solidFill>
            </a:endParaRPr>
          </a:p>
        </p:txBody>
      </p:sp>
      <p:sp>
        <p:nvSpPr>
          <p:cNvPr id="28" name="Rounded Rectangle 4"/>
          <p:cNvSpPr/>
          <p:nvPr/>
        </p:nvSpPr>
        <p:spPr>
          <a:xfrm>
            <a:off x="5901105" y="2852739"/>
            <a:ext cx="2392973" cy="194468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120904" tIns="120904" rIns="120904" bIns="120904" spcCol="1270"/>
          <a:lstStyle>
            <a:lvl1pPr>
              <a:defRPr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lvl="1" indent="-171450" defTabSz="755650">
              <a:lnSpc>
                <a:spcPct val="90000"/>
              </a:lnSpc>
              <a:spcAft>
                <a:spcPct val="15000"/>
              </a:spcAft>
              <a:buFontTx/>
              <a:buChar char="••"/>
              <a:defRPr/>
            </a:pPr>
            <a:r>
              <a:rPr lang="en-GB" b="1" dirty="0">
                <a:solidFill>
                  <a:schemeClr val="accent1"/>
                </a:solidFill>
              </a:rPr>
              <a:t>4S criteria</a:t>
            </a:r>
          </a:p>
          <a:p>
            <a:pPr marL="628650" lvl="2" indent="-171450" defTabSz="755650">
              <a:lnSpc>
                <a:spcPct val="90000"/>
              </a:lnSpc>
              <a:spcAft>
                <a:spcPct val="15000"/>
              </a:spcAft>
              <a:buFontTx/>
              <a:buChar char="••"/>
              <a:defRPr/>
            </a:pPr>
            <a:r>
              <a:rPr lang="en-GB" b="1" dirty="0">
                <a:solidFill>
                  <a:schemeClr val="accent1"/>
                </a:solidFill>
              </a:rPr>
              <a:t>Significant</a:t>
            </a:r>
          </a:p>
          <a:p>
            <a:pPr marL="628650" lvl="2" indent="-171450" defTabSz="755650">
              <a:lnSpc>
                <a:spcPct val="90000"/>
              </a:lnSpc>
              <a:spcAft>
                <a:spcPct val="15000"/>
              </a:spcAft>
              <a:buFontTx/>
              <a:buChar char="••"/>
              <a:defRPr/>
            </a:pPr>
            <a:r>
              <a:rPr lang="en-GB" b="1" dirty="0">
                <a:solidFill>
                  <a:schemeClr val="accent1"/>
                </a:solidFill>
              </a:rPr>
              <a:t>Same</a:t>
            </a:r>
          </a:p>
          <a:p>
            <a:pPr marL="628650" lvl="2" indent="-171450" defTabSz="755650">
              <a:lnSpc>
                <a:spcPct val="90000"/>
              </a:lnSpc>
              <a:spcAft>
                <a:spcPct val="15000"/>
              </a:spcAft>
              <a:buFontTx/>
              <a:buChar char="••"/>
              <a:defRPr/>
            </a:pPr>
            <a:r>
              <a:rPr lang="en-GB" b="1" strike="sngStrike" dirty="0">
                <a:solidFill>
                  <a:schemeClr val="tx1"/>
                </a:solidFill>
              </a:rPr>
              <a:t>Specific Choice</a:t>
            </a:r>
          </a:p>
          <a:p>
            <a:pPr marL="628650" lvl="2" indent="-171450" defTabSz="755650">
              <a:lnSpc>
                <a:spcPct val="90000"/>
              </a:lnSpc>
              <a:spcAft>
                <a:spcPct val="15000"/>
              </a:spcAft>
              <a:buFontTx/>
              <a:buChar char="••"/>
              <a:defRPr/>
            </a:pPr>
            <a:r>
              <a:rPr lang="en-GB" b="1" strike="sngStrike" dirty="0">
                <a:solidFill>
                  <a:schemeClr val="tx1"/>
                </a:solidFill>
              </a:rPr>
              <a:t>Simultaneous</a:t>
            </a:r>
          </a:p>
        </p:txBody>
      </p:sp>
      <p:grpSp>
        <p:nvGrpSpPr>
          <p:cNvPr id="29" name="Group 28"/>
          <p:cNvGrpSpPr/>
          <p:nvPr/>
        </p:nvGrpSpPr>
        <p:grpSpPr>
          <a:xfrm rot="8520680">
            <a:off x="6449168" y="4991223"/>
            <a:ext cx="613767" cy="445561"/>
            <a:chOff x="1870228" y="750311"/>
            <a:chExt cx="664914" cy="445561"/>
          </a:xfrm>
          <a:solidFill>
            <a:schemeClr val="bg2">
              <a:lumMod val="50000"/>
            </a:schemeClr>
          </a:solidFill>
        </p:grpSpPr>
        <p:sp>
          <p:nvSpPr>
            <p:cNvPr id="30" name="Right Arrow 29"/>
            <p:cNvSpPr/>
            <p:nvPr/>
          </p:nvSpPr>
          <p:spPr>
            <a:xfrm rot="21580517">
              <a:off x="1870228" y="750311"/>
              <a:ext cx="664914" cy="445561"/>
            </a:xfrm>
            <a:prstGeom prst="rightArrow">
              <a:avLst>
                <a:gd name="adj1" fmla="val 60000"/>
                <a:gd name="adj2" fmla="val 50000"/>
              </a:avLst>
            </a:prstGeom>
            <a:grpFill/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1" name="Right Arrow 4"/>
            <p:cNvSpPr/>
            <p:nvPr/>
          </p:nvSpPr>
          <p:spPr>
            <a:xfrm rot="21580517">
              <a:off x="1870229" y="839802"/>
              <a:ext cx="531246" cy="267337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0" tIns="0" rIns="0" bIns="0" spcCol="1270" anchor="ctr"/>
            <a:lstStyle>
              <a:lvl1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22300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en-GB" sz="1400"/>
            </a:p>
          </p:txBody>
        </p:sp>
      </p:grpSp>
      <p:sp>
        <p:nvSpPr>
          <p:cNvPr id="32" name="Rounded Rectangle 4"/>
          <p:cNvSpPr/>
          <p:nvPr/>
        </p:nvSpPr>
        <p:spPr>
          <a:xfrm>
            <a:off x="2938562" y="4941888"/>
            <a:ext cx="2992316" cy="156476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120904" tIns="120904" rIns="120904" bIns="120904" spcCol="1270"/>
          <a:lstStyle>
            <a:lvl1pPr>
              <a:defRPr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lvl="1" indent="-171450" defTabSz="755650">
              <a:lnSpc>
                <a:spcPct val="90000"/>
              </a:lnSpc>
              <a:spcAft>
                <a:spcPct val="15000"/>
              </a:spcAft>
              <a:buFontTx/>
              <a:buChar char="••"/>
              <a:defRPr/>
            </a:pPr>
            <a:r>
              <a:rPr lang="en-GB" sz="2000" b="1" dirty="0" smtClean="0">
                <a:solidFill>
                  <a:srgbClr val="FF0000"/>
                </a:solidFill>
              </a:rPr>
              <a:t>Intra-team discussion</a:t>
            </a:r>
          </a:p>
          <a:p>
            <a:pPr marL="171450" lvl="1" indent="-171450" defTabSz="755650">
              <a:lnSpc>
                <a:spcPct val="90000"/>
              </a:lnSpc>
              <a:spcAft>
                <a:spcPct val="15000"/>
              </a:spcAft>
              <a:buFontTx/>
              <a:buChar char="••"/>
              <a:defRPr/>
            </a:pPr>
            <a:r>
              <a:rPr lang="en-GB" sz="2000" b="1" dirty="0" smtClean="0">
                <a:solidFill>
                  <a:srgbClr val="FF0000"/>
                </a:solidFill>
              </a:rPr>
              <a:t>Inter-team discussion, debate and justification</a:t>
            </a:r>
            <a:endParaRPr lang="en-GB" sz="2000" b="1" dirty="0">
              <a:solidFill>
                <a:srgbClr val="FF0000"/>
              </a:solidFill>
            </a:endParaRPr>
          </a:p>
        </p:txBody>
      </p:sp>
      <p:sp>
        <p:nvSpPr>
          <p:cNvPr id="33" name="Footer Placeholder 4"/>
          <p:cNvSpPr txBox="1">
            <a:spLocks/>
          </p:cNvSpPr>
          <p:nvPr/>
        </p:nvSpPr>
        <p:spPr>
          <a:xfrm>
            <a:off x="5930878" y="6213644"/>
            <a:ext cx="2895600" cy="5078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GB" smtClean="0"/>
              <a:t>Adapted from Centre for Educational Development , The Flipped Classroom &amp; Team-Based Learning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64445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sz="quarter" idx="17"/>
          </p:nvPr>
        </p:nvSpPr>
        <p:spPr>
          <a:xfrm>
            <a:off x="198459" y="1417637"/>
            <a:ext cx="8822792" cy="5116285"/>
          </a:xfrm>
        </p:spPr>
        <p:txBody>
          <a:bodyPr>
            <a:normAutofit fontScale="92500"/>
          </a:bodyPr>
          <a:lstStyle/>
          <a:p>
            <a:pPr marL="457200" indent="-457200">
              <a:buFont typeface="Arial"/>
              <a:buChar char="•"/>
            </a:pPr>
            <a:r>
              <a:rPr lang="en-GB" sz="2800" dirty="0"/>
              <a:t>Team Formation</a:t>
            </a:r>
          </a:p>
          <a:p>
            <a:pPr marL="457200" indent="-457200">
              <a:buFont typeface="Arial"/>
              <a:buChar char="•"/>
            </a:pPr>
            <a:r>
              <a:rPr lang="en-GB" sz="2800" dirty="0"/>
              <a:t>Diverse Teams</a:t>
            </a:r>
          </a:p>
          <a:p>
            <a:pPr marL="457200" indent="-457200">
              <a:buFont typeface="Arial"/>
              <a:buChar char="•"/>
            </a:pPr>
            <a:r>
              <a:rPr lang="en-GB" sz="2800" dirty="0"/>
              <a:t>Team formation</a:t>
            </a:r>
          </a:p>
          <a:p>
            <a:pPr marL="800100" lvl="1" indent="-457200">
              <a:buFont typeface="Arial"/>
              <a:buChar char="•"/>
            </a:pPr>
            <a:r>
              <a:rPr lang="en-GB" sz="2800" dirty="0"/>
              <a:t>Used TBL?</a:t>
            </a:r>
          </a:p>
          <a:p>
            <a:pPr marL="800100" lvl="1" indent="-457200">
              <a:buFont typeface="Arial"/>
              <a:buChar char="•"/>
            </a:pPr>
            <a:r>
              <a:rPr lang="en-GB" sz="2800" dirty="0"/>
              <a:t>Attended a TBL workshop?</a:t>
            </a:r>
          </a:p>
          <a:p>
            <a:pPr marL="800100" lvl="1" indent="-457200">
              <a:buFont typeface="Arial"/>
              <a:buChar char="•"/>
            </a:pPr>
            <a:r>
              <a:rPr lang="en-GB" sz="2800" dirty="0"/>
              <a:t>Watched a TBL session?</a:t>
            </a:r>
          </a:p>
          <a:p>
            <a:pPr marL="800100" lvl="1" indent="-457200">
              <a:buFont typeface="Arial"/>
              <a:buChar char="•"/>
            </a:pPr>
            <a:r>
              <a:rPr lang="en-GB" sz="2800" dirty="0"/>
              <a:t>Completed the Advanced Assignment</a:t>
            </a:r>
          </a:p>
          <a:p>
            <a:pPr marL="1143000" lvl="2" indent="-457200">
              <a:buFont typeface="Arial"/>
              <a:buChar char="•"/>
            </a:pPr>
            <a:r>
              <a:rPr lang="en-GB" sz="2600" dirty="0" smtClean="0">
                <a:solidFill>
                  <a:srgbClr val="0070C0"/>
                </a:solidFill>
              </a:rPr>
              <a:t>Study </a:t>
            </a:r>
            <a:r>
              <a:rPr lang="en-GB" sz="2600" dirty="0">
                <a:solidFill>
                  <a:srgbClr val="0070C0"/>
                </a:solidFill>
              </a:rPr>
              <a:t>Guide - An Introduction to </a:t>
            </a:r>
            <a:r>
              <a:rPr lang="en-GB" sz="2600" dirty="0" smtClean="0">
                <a:solidFill>
                  <a:srgbClr val="0070C0"/>
                </a:solidFill>
              </a:rPr>
              <a:t>TBL</a:t>
            </a:r>
          </a:p>
          <a:p>
            <a:pPr marL="800100" lvl="1" indent="-457200">
              <a:buFont typeface="Arial"/>
              <a:buChar char="•"/>
            </a:pPr>
            <a:r>
              <a:rPr lang="en-GB" sz="2800" dirty="0"/>
              <a:t>Rate your understanding of TBL 5 (excellent) to 1 (poor)</a:t>
            </a:r>
          </a:p>
          <a:p>
            <a:pPr marL="800100" lvl="1" indent="-457200">
              <a:buFont typeface="Arial"/>
              <a:buChar char="•"/>
            </a:pPr>
            <a:r>
              <a:rPr lang="en-GB" sz="2800" dirty="0"/>
              <a:t>Anyone else</a:t>
            </a:r>
          </a:p>
          <a:p>
            <a:pPr marL="457200" indent="-457200">
              <a:buFont typeface="Arial"/>
              <a:buChar char="•"/>
            </a:pPr>
            <a:endParaRPr lang="en-US" sz="2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Let’s have a go!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4294967295"/>
          </p:nvPr>
        </p:nvSpPr>
        <p:spPr>
          <a:xfrm>
            <a:off x="0" y="6356350"/>
            <a:ext cx="2133600" cy="365125"/>
          </a:xfrm>
        </p:spPr>
        <p:txBody>
          <a:bodyPr/>
          <a:lstStyle/>
          <a:p>
            <a:pPr>
              <a:defRPr/>
            </a:pPr>
            <a:fld id="{554E65CA-4893-434E-A780-55EA9C392E62}" type="datetime1">
              <a:rPr lang="en-GB" smtClean="0"/>
              <a:t>03/04/2017</a:t>
            </a:fld>
            <a:endParaRPr lang="en-GB"/>
          </a:p>
        </p:txBody>
      </p:sp>
      <p:sp>
        <p:nvSpPr>
          <p:cNvPr id="9" name="Footer Placeholder 4"/>
          <p:cNvSpPr txBox="1">
            <a:spLocks/>
          </p:cNvSpPr>
          <p:nvPr/>
        </p:nvSpPr>
        <p:spPr>
          <a:xfrm>
            <a:off x="5930878" y="6213644"/>
            <a:ext cx="2895600" cy="5078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GB" smtClean="0"/>
              <a:t>Adapted from Centre for Educational Development , The Flipped Classroom &amp; Team-Based Learning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99450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sz="quarter" idx="17"/>
          </p:nvPr>
        </p:nvSpPr>
        <p:spPr>
          <a:xfrm>
            <a:off x="201168" y="1350497"/>
            <a:ext cx="8878824" cy="4711029"/>
          </a:xfrm>
        </p:spPr>
        <p:txBody>
          <a:bodyPr>
            <a:normAutofit fontScale="92500" lnSpcReduction="10000"/>
          </a:bodyPr>
          <a:lstStyle/>
          <a:p>
            <a:pPr marL="571500" indent="-571500">
              <a:buFont typeface="Arial"/>
              <a:buChar char="•"/>
            </a:pPr>
            <a:r>
              <a:rPr lang="en-GB" sz="2800" b="1" dirty="0" err="1">
                <a:solidFill>
                  <a:srgbClr val="0070C0"/>
                </a:solidFill>
              </a:rPr>
              <a:t>iRAT</a:t>
            </a:r>
            <a:endParaRPr lang="en-GB" sz="2800" b="1" dirty="0">
              <a:solidFill>
                <a:srgbClr val="0070C0"/>
              </a:solidFill>
            </a:endParaRPr>
          </a:p>
          <a:p>
            <a:pPr marL="914400" lvl="1" indent="-571500">
              <a:buFont typeface="Arial"/>
              <a:buChar char="•"/>
            </a:pPr>
            <a:r>
              <a:rPr lang="en-GB" sz="2800" dirty="0"/>
              <a:t>Complete the test </a:t>
            </a:r>
          </a:p>
          <a:p>
            <a:pPr marL="914400" lvl="1" indent="-571500">
              <a:buFont typeface="Arial"/>
              <a:buChar char="•"/>
            </a:pPr>
            <a:r>
              <a:rPr lang="en-GB" sz="2800" dirty="0"/>
              <a:t>Closed Book</a:t>
            </a:r>
          </a:p>
          <a:p>
            <a:pPr marL="914400" lvl="1" indent="-571500">
              <a:buFont typeface="Arial"/>
              <a:buChar char="•"/>
            </a:pPr>
            <a:r>
              <a:rPr lang="en-GB" sz="2800" dirty="0"/>
              <a:t>Individual</a:t>
            </a:r>
          </a:p>
          <a:p>
            <a:pPr marL="571500" indent="-571500">
              <a:buFont typeface="Arial"/>
              <a:buChar char="•"/>
            </a:pPr>
            <a:r>
              <a:rPr lang="en-GB" sz="2800" b="1" dirty="0" err="1" smtClean="0">
                <a:solidFill>
                  <a:srgbClr val="0070C0"/>
                </a:solidFill>
              </a:rPr>
              <a:t>tRAT</a:t>
            </a:r>
            <a:endParaRPr lang="en-GB" sz="2800" b="1" dirty="0">
              <a:solidFill>
                <a:srgbClr val="0070C0"/>
              </a:solidFill>
            </a:endParaRPr>
          </a:p>
          <a:p>
            <a:pPr marL="914400" lvl="1" indent="-571500">
              <a:buFont typeface="Arial"/>
              <a:buChar char="•"/>
            </a:pPr>
            <a:r>
              <a:rPr lang="en-GB" sz="2800" dirty="0"/>
              <a:t>Closed book</a:t>
            </a:r>
          </a:p>
          <a:p>
            <a:pPr marL="914400" lvl="1" indent="-571500">
              <a:buFont typeface="Arial"/>
              <a:buChar char="•"/>
            </a:pPr>
            <a:r>
              <a:rPr lang="en-GB" sz="2800" dirty="0"/>
              <a:t>Team</a:t>
            </a:r>
          </a:p>
          <a:p>
            <a:pPr marL="914400" lvl="1" indent="-571500">
              <a:buFont typeface="Arial"/>
              <a:buChar char="•"/>
            </a:pPr>
            <a:r>
              <a:rPr lang="en-GB" sz="2800" dirty="0"/>
              <a:t>IF-ATs</a:t>
            </a:r>
          </a:p>
          <a:p>
            <a:pPr marL="571500" indent="-571500">
              <a:buFont typeface="Arial"/>
              <a:buChar char="•"/>
            </a:pPr>
            <a:r>
              <a:rPr lang="en-GB" sz="2800" dirty="0"/>
              <a:t>Appeals</a:t>
            </a:r>
          </a:p>
          <a:p>
            <a:pPr marL="571500" indent="-571500">
              <a:buFont typeface="Arial"/>
              <a:buChar char="•"/>
            </a:pPr>
            <a:r>
              <a:rPr lang="en-GB" sz="2800" dirty="0"/>
              <a:t>Corrective Instruction (Corrective Feedback)</a:t>
            </a:r>
          </a:p>
          <a:p>
            <a:endParaRPr lang="en-US" dirty="0"/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GB" dirty="0" smtClean="0"/>
              <a:t>Step 1 - Readiness </a:t>
            </a:r>
            <a:r>
              <a:rPr lang="en-GB" dirty="0"/>
              <a:t>Assurance Process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4294967295"/>
          </p:nvPr>
        </p:nvSpPr>
        <p:spPr>
          <a:xfrm>
            <a:off x="0" y="6356350"/>
            <a:ext cx="2133600" cy="365125"/>
          </a:xfrm>
        </p:spPr>
        <p:txBody>
          <a:bodyPr/>
          <a:lstStyle/>
          <a:p>
            <a:pPr>
              <a:defRPr/>
            </a:pPr>
            <a:fld id="{E5538E67-2B72-5540-920D-84BDD8061D34}" type="datetime1">
              <a:rPr lang="en-GB" smtClean="0"/>
              <a:t>03/04/2017</a:t>
            </a:fld>
            <a:endParaRPr lang="en-GB"/>
          </a:p>
        </p:txBody>
      </p:sp>
      <p:sp>
        <p:nvSpPr>
          <p:cNvPr id="9" name="Footer Placeholder 4"/>
          <p:cNvSpPr txBox="1">
            <a:spLocks/>
          </p:cNvSpPr>
          <p:nvPr/>
        </p:nvSpPr>
        <p:spPr>
          <a:xfrm>
            <a:off x="5930878" y="6213644"/>
            <a:ext cx="2895600" cy="5078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GB" smtClean="0"/>
              <a:t>Adapted from Centre for Educational Development , The Flipped Classroom &amp; Team-Based Learning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97109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7"/>
          </p:nvPr>
        </p:nvSpPr>
        <p:spPr>
          <a:xfrm>
            <a:off x="153950" y="1462356"/>
            <a:ext cx="8621211" cy="4720587"/>
          </a:xfrm>
        </p:spPr>
        <p:txBody>
          <a:bodyPr>
            <a:normAutofit/>
          </a:bodyPr>
          <a:lstStyle/>
          <a:p>
            <a:pPr marL="109728">
              <a:defRPr/>
            </a:pPr>
            <a:r>
              <a:rPr lang="en-US" sz="2500" b="1" dirty="0"/>
              <a:t>From a staff perspective, which of the following do you believe is the most </a:t>
            </a:r>
            <a:r>
              <a:rPr lang="en-US" sz="2500" b="1" dirty="0" smtClean="0"/>
              <a:t>important </a:t>
            </a:r>
            <a:r>
              <a:rPr lang="en-US" sz="2500" b="1" dirty="0"/>
              <a:t>benefit of TBL to students? </a:t>
            </a:r>
            <a:r>
              <a:rPr lang="en-US" sz="2500" b="1" dirty="0" smtClean="0"/>
              <a:t>– 5 minutes</a:t>
            </a:r>
          </a:p>
          <a:p>
            <a:pPr marL="109728">
              <a:defRPr/>
            </a:pPr>
            <a:endParaRPr lang="en-US" sz="2400" dirty="0" smtClean="0"/>
          </a:p>
          <a:p>
            <a:pPr marL="109728">
              <a:defRPr/>
            </a:pPr>
            <a:r>
              <a:rPr lang="en-US" sz="2400" dirty="0" smtClean="0"/>
              <a:t>A</a:t>
            </a:r>
            <a:r>
              <a:rPr lang="en-US" sz="2400" dirty="0"/>
              <a:t>	Enhanced student attendance</a:t>
            </a:r>
          </a:p>
          <a:p>
            <a:pPr marL="109728">
              <a:defRPr/>
            </a:pPr>
            <a:r>
              <a:rPr lang="en-US" sz="2400" dirty="0" smtClean="0"/>
              <a:t>B</a:t>
            </a:r>
            <a:r>
              <a:rPr lang="en-US" sz="2400" dirty="0"/>
              <a:t>	</a:t>
            </a:r>
            <a:r>
              <a:rPr lang="en-US" sz="2400" dirty="0" smtClean="0"/>
              <a:t>Enhanced </a:t>
            </a:r>
            <a:r>
              <a:rPr lang="en-US" sz="2400" dirty="0"/>
              <a:t>student engagement</a:t>
            </a:r>
          </a:p>
          <a:p>
            <a:pPr marL="109728">
              <a:defRPr/>
            </a:pPr>
            <a:r>
              <a:rPr lang="en-US" sz="2400" dirty="0" smtClean="0"/>
              <a:t>C</a:t>
            </a:r>
            <a:r>
              <a:rPr lang="en-US" sz="2400" dirty="0"/>
              <a:t>	</a:t>
            </a:r>
            <a:r>
              <a:rPr lang="en-US" sz="2400" dirty="0" smtClean="0"/>
              <a:t>Increased </a:t>
            </a:r>
            <a:r>
              <a:rPr lang="en-US" sz="2400" dirty="0"/>
              <a:t>student attainment</a:t>
            </a:r>
          </a:p>
          <a:p>
            <a:pPr marL="109728">
              <a:defRPr/>
            </a:pPr>
            <a:r>
              <a:rPr lang="en-US" sz="2400" dirty="0" smtClean="0"/>
              <a:t>D</a:t>
            </a:r>
            <a:r>
              <a:rPr lang="en-US" sz="2400" dirty="0"/>
              <a:t>	Enhanced student motivation</a:t>
            </a:r>
          </a:p>
          <a:p>
            <a:pPr marL="109728">
              <a:defRPr/>
            </a:pPr>
            <a:r>
              <a:rPr lang="en-US" sz="2400" dirty="0" smtClean="0"/>
              <a:t>E</a:t>
            </a:r>
            <a:r>
              <a:rPr lang="en-US" sz="2400" dirty="0"/>
              <a:t>	Promotes deeper approaches to learning</a:t>
            </a:r>
          </a:p>
          <a:p>
            <a:pPr marL="109728">
              <a:defRPr/>
            </a:pP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marL="109728" indent="0">
              <a:buFont typeface="Arial" charset="0"/>
              <a:buNone/>
              <a:defRPr/>
            </a:pPr>
            <a:endParaRPr lang="en-US" dirty="0" smtClean="0"/>
          </a:p>
          <a:p>
            <a:pPr marL="109728" indent="0">
              <a:buFont typeface="Arial" charset="0"/>
              <a:buNone/>
              <a:defRPr/>
            </a:pPr>
            <a:endParaRPr lang="en-US" dirty="0"/>
          </a:p>
        </p:txBody>
      </p:sp>
      <p:sp>
        <p:nvSpPr>
          <p:cNvPr id="53250" name="Title 2"/>
          <p:cNvSpPr>
            <a:spLocks noGrp="1"/>
          </p:cNvSpPr>
          <p:nvPr>
            <p:ph type="title" idx="4294967295"/>
          </p:nvPr>
        </p:nvSpPr>
        <p:spPr>
          <a:xfrm>
            <a:off x="585399" y="337213"/>
            <a:ext cx="7832725" cy="781050"/>
          </a:xfrm>
        </p:spPr>
        <p:txBody>
          <a:bodyPr>
            <a:norm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Step 2 - </a:t>
            </a:r>
            <a:r>
              <a:rPr lang="en-US" dirty="0">
                <a:solidFill>
                  <a:schemeClr val="bg1"/>
                </a:solidFill>
              </a:rPr>
              <a:t>Application Exercise 1</a:t>
            </a:r>
          </a:p>
        </p:txBody>
      </p:sp>
      <p:sp>
        <p:nvSpPr>
          <p:cNvPr id="53251" name="Date Placeholder 2"/>
          <p:cNvSpPr>
            <a:spLocks noGrp="1"/>
          </p:cNvSpPr>
          <p:nvPr>
            <p:ph type="dt" sz="quarter" idx="4294967295"/>
          </p:nvPr>
        </p:nvSpPr>
        <p:spPr bwMode="auto">
          <a:xfrm>
            <a:off x="0" y="6356350"/>
            <a:ext cx="2133600" cy="365125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9pPr>
          </a:lstStyle>
          <a:p>
            <a:pPr eaLnBrk="1" hangingPunct="1"/>
            <a:fld id="{6037F371-EFF8-864B-9ECB-4D49B50A3FFA}" type="datetime1">
              <a:rPr lang="en-GB" sz="1200" smtClean="0">
                <a:solidFill>
                  <a:schemeClr val="bg1"/>
                </a:solidFill>
                <a:latin typeface="Lucida Sans Unicode" charset="0"/>
                <a:cs typeface="Lucida Sans Unicode" charset="0"/>
              </a:rPr>
              <a:t>03/04/2017</a:t>
            </a:fld>
            <a:endParaRPr lang="en-GB" sz="1200">
              <a:solidFill>
                <a:schemeClr val="bg1"/>
              </a:solidFill>
              <a:latin typeface="Lucida Sans Unicode" charset="0"/>
              <a:cs typeface="Lucida Sans Unicode" charset="0"/>
            </a:endParaRPr>
          </a:p>
        </p:txBody>
      </p:sp>
      <p:sp>
        <p:nvSpPr>
          <p:cNvPr id="9" name="Footer Placeholder 4"/>
          <p:cNvSpPr txBox="1">
            <a:spLocks/>
          </p:cNvSpPr>
          <p:nvPr/>
        </p:nvSpPr>
        <p:spPr>
          <a:xfrm>
            <a:off x="5930878" y="6213644"/>
            <a:ext cx="2895600" cy="5078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GB" smtClean="0"/>
              <a:t>Adapted from Centre for Educational Development , The Flipped Classroom &amp; Team-Based Learning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3132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7"/>
          </p:nvPr>
        </p:nvSpPr>
        <p:spPr>
          <a:xfrm>
            <a:off x="183306" y="1348685"/>
            <a:ext cx="8732975" cy="5007665"/>
          </a:xfrm>
        </p:spPr>
        <p:txBody>
          <a:bodyPr>
            <a:normAutofit/>
          </a:bodyPr>
          <a:lstStyle/>
          <a:p>
            <a:r>
              <a:rPr lang="en-GB" sz="2400" b="1" dirty="0"/>
              <a:t>Which of the following is the </a:t>
            </a:r>
            <a:r>
              <a:rPr lang="en-GB" sz="2400" b="1" i="1" dirty="0"/>
              <a:t>most</a:t>
            </a:r>
            <a:r>
              <a:rPr lang="en-GB" sz="2400" b="1" dirty="0"/>
              <a:t> important reason that TBL works? – 5 </a:t>
            </a:r>
            <a:r>
              <a:rPr lang="en-GB" sz="2400" b="1" dirty="0" smtClean="0"/>
              <a:t>minutes</a:t>
            </a:r>
          </a:p>
          <a:p>
            <a:endParaRPr lang="en-GB" sz="2400" b="1" dirty="0"/>
          </a:p>
          <a:p>
            <a:pPr marL="457200" indent="-457200">
              <a:buFont typeface="+mj-lt"/>
              <a:buAutoNum type="alphaUcPeriod"/>
            </a:pPr>
            <a:r>
              <a:rPr lang="en-GB" sz="2400" dirty="0" smtClean="0"/>
              <a:t>Students </a:t>
            </a:r>
            <a:r>
              <a:rPr lang="en-GB" sz="2400" dirty="0"/>
              <a:t>receive immediate feedback in the </a:t>
            </a:r>
            <a:r>
              <a:rPr lang="en-GB" sz="2400" dirty="0" err="1"/>
              <a:t>tRATs</a:t>
            </a:r>
            <a:endParaRPr lang="en-GB" sz="2400" dirty="0"/>
          </a:p>
          <a:p>
            <a:pPr marL="457200" indent="-457200">
              <a:buFont typeface="+mj-lt"/>
              <a:buAutoNum type="alphaUcPeriod"/>
            </a:pPr>
            <a:r>
              <a:rPr lang="en-GB" sz="2400" dirty="0"/>
              <a:t>Students work on challenging and authentic applications</a:t>
            </a:r>
          </a:p>
          <a:p>
            <a:pPr marL="457200" indent="-457200">
              <a:buFont typeface="+mj-lt"/>
              <a:buAutoNum type="alphaUcPeriod"/>
            </a:pPr>
            <a:r>
              <a:rPr lang="en-GB" sz="2400" dirty="0"/>
              <a:t>Students are held accountable to their teams</a:t>
            </a:r>
          </a:p>
          <a:p>
            <a:pPr marL="457200" indent="-457200">
              <a:buFont typeface="+mj-lt"/>
              <a:buAutoNum type="alphaUcPeriod"/>
            </a:pPr>
            <a:r>
              <a:rPr lang="en-GB" sz="2400" dirty="0"/>
              <a:t>Students relate new knowledge to, and integrate it with, pre-existing knowledge (constructivist learning theory)</a:t>
            </a:r>
          </a:p>
          <a:p>
            <a:pPr marL="457200" indent="-457200">
              <a:buFont typeface="+mj-lt"/>
              <a:buAutoNum type="alphaUcPeriod"/>
            </a:pPr>
            <a:r>
              <a:rPr lang="en-GB" sz="2400" dirty="0" smtClean="0"/>
              <a:t>Students </a:t>
            </a:r>
            <a:r>
              <a:rPr lang="en-GB" sz="2400" dirty="0"/>
              <a:t>are actively applying knowledge to solve problems </a:t>
            </a:r>
          </a:p>
          <a:p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marL="457200" indent="-457200">
              <a:buFont typeface="+mj-lt"/>
              <a:buAutoNum type="alphaUcPeriod"/>
            </a:pPr>
            <a:endParaRPr lang="en-GB" dirty="0" smtClean="0"/>
          </a:p>
          <a:p>
            <a:pPr marL="457200" indent="-457200">
              <a:buFont typeface="+mj-lt"/>
              <a:buAutoNum type="alphaUcPeriod"/>
            </a:pPr>
            <a:endParaRPr lang="en-GB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-1" y="57572"/>
            <a:ext cx="8916281" cy="1143000"/>
          </a:xfrm>
        </p:spPr>
        <p:txBody>
          <a:bodyPr>
            <a:normAutofit/>
          </a:bodyPr>
          <a:lstStyle/>
          <a:p>
            <a:r>
              <a:rPr lang="en-GB" dirty="0" smtClean="0">
                <a:solidFill>
                  <a:schemeClr val="bg1"/>
                </a:solidFill>
              </a:rPr>
              <a:t>Application </a:t>
            </a:r>
            <a:r>
              <a:rPr lang="en-GB" dirty="0">
                <a:solidFill>
                  <a:schemeClr val="bg1"/>
                </a:solidFill>
              </a:rPr>
              <a:t>Exercise </a:t>
            </a:r>
            <a:r>
              <a:rPr lang="en-GB" dirty="0" smtClean="0">
                <a:solidFill>
                  <a:schemeClr val="bg1"/>
                </a:solidFill>
              </a:rPr>
              <a:t>2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4294967295"/>
          </p:nvPr>
        </p:nvSpPr>
        <p:spPr>
          <a:xfrm>
            <a:off x="0" y="6356350"/>
            <a:ext cx="2133600" cy="365125"/>
          </a:xfrm>
        </p:spPr>
        <p:txBody>
          <a:bodyPr/>
          <a:lstStyle/>
          <a:p>
            <a:pPr>
              <a:defRPr/>
            </a:pPr>
            <a:fld id="{048A7803-E4F7-EB40-8AD4-A5612C79FFD4}" type="datetime1">
              <a:rPr lang="en-GB" smtClean="0"/>
              <a:t>03/04/2017</a:t>
            </a:fld>
            <a:endParaRPr lang="en-GB"/>
          </a:p>
        </p:txBody>
      </p:sp>
      <p:sp>
        <p:nvSpPr>
          <p:cNvPr id="7" name="Footer Placeholder 4"/>
          <p:cNvSpPr txBox="1">
            <a:spLocks/>
          </p:cNvSpPr>
          <p:nvPr/>
        </p:nvSpPr>
        <p:spPr>
          <a:xfrm>
            <a:off x="5930878" y="6213644"/>
            <a:ext cx="2895600" cy="5078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GB" smtClean="0"/>
              <a:t>Adapted from Centre for Educational Development , The Flipped Classroom &amp; Team-Based Learning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93731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7"/>
          </p:nvPr>
        </p:nvSpPr>
        <p:spPr>
          <a:xfrm>
            <a:off x="235679" y="1532003"/>
            <a:ext cx="8693432" cy="454832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GB" sz="2800" b="1" dirty="0"/>
              <a:t>Which of the following aspects of TBL do you feel that you (as teachers) will find the </a:t>
            </a:r>
            <a:r>
              <a:rPr lang="en-GB" sz="2800" b="1" i="1" u="sng" dirty="0"/>
              <a:t>mos</a:t>
            </a:r>
            <a:r>
              <a:rPr lang="en-GB" sz="2800" b="1" i="1" dirty="0"/>
              <a:t>t</a:t>
            </a:r>
            <a:r>
              <a:rPr lang="en-GB" sz="2800" b="1" dirty="0"/>
              <a:t> challenging skill? – </a:t>
            </a:r>
            <a:r>
              <a:rPr lang="en-GB" sz="2800" b="1" dirty="0" smtClean="0"/>
              <a:t>5 </a:t>
            </a:r>
            <a:r>
              <a:rPr lang="en-GB" sz="2800" b="1" dirty="0"/>
              <a:t>minutes</a:t>
            </a:r>
          </a:p>
          <a:p>
            <a:pPr>
              <a:defRPr/>
            </a:pPr>
            <a:endParaRPr lang="en-GB" dirty="0"/>
          </a:p>
          <a:p>
            <a:pPr marL="457200" lvl="1">
              <a:defRPr/>
            </a:pPr>
            <a:r>
              <a:rPr lang="en-GB" sz="2400" dirty="0"/>
              <a:t>A. 	</a:t>
            </a:r>
            <a:r>
              <a:rPr lang="en-GB" sz="2400" dirty="0" smtClean="0"/>
              <a:t>Writing </a:t>
            </a:r>
            <a:r>
              <a:rPr lang="en-GB" sz="2400" dirty="0"/>
              <a:t>the RAT questions</a:t>
            </a:r>
          </a:p>
          <a:p>
            <a:pPr marL="457200" lvl="1">
              <a:defRPr/>
            </a:pPr>
            <a:r>
              <a:rPr lang="en-GB" sz="2400" dirty="0"/>
              <a:t>B</a:t>
            </a:r>
            <a:r>
              <a:rPr lang="en-GB" sz="2400" dirty="0" smtClean="0"/>
              <a:t>. </a:t>
            </a:r>
            <a:r>
              <a:rPr lang="en-GB" sz="2400" dirty="0"/>
              <a:t>	Writing application exercises </a:t>
            </a:r>
          </a:p>
          <a:p>
            <a:pPr marL="457200" lvl="1">
              <a:defRPr/>
            </a:pPr>
            <a:r>
              <a:rPr lang="en-GB" sz="2400" dirty="0"/>
              <a:t>C</a:t>
            </a:r>
            <a:r>
              <a:rPr lang="en-GB" sz="2400" dirty="0" smtClean="0"/>
              <a:t>. </a:t>
            </a:r>
            <a:r>
              <a:rPr lang="en-GB" sz="2400" dirty="0"/>
              <a:t> </a:t>
            </a:r>
            <a:r>
              <a:rPr lang="en-GB" sz="2400" dirty="0" smtClean="0"/>
              <a:t>Giving </a:t>
            </a:r>
            <a:r>
              <a:rPr lang="en-GB" sz="2400" dirty="0"/>
              <a:t>the corrective feedback after the RAP</a:t>
            </a:r>
          </a:p>
          <a:p>
            <a:pPr marL="457200" lvl="1">
              <a:defRPr/>
            </a:pPr>
            <a:r>
              <a:rPr lang="en-GB" sz="2400" dirty="0" smtClean="0"/>
              <a:t>D.  </a:t>
            </a:r>
            <a:r>
              <a:rPr lang="en-US" sz="2400" dirty="0" smtClean="0"/>
              <a:t>Managing </a:t>
            </a:r>
            <a:r>
              <a:rPr lang="en-US" sz="2400" dirty="0"/>
              <a:t>the appeals process</a:t>
            </a:r>
          </a:p>
          <a:p>
            <a:pPr marL="457200" lvl="1">
              <a:defRPr/>
            </a:pPr>
            <a:r>
              <a:rPr lang="en-US" sz="2400" dirty="0" smtClean="0"/>
              <a:t>E.  Managing </a:t>
            </a:r>
            <a:r>
              <a:rPr lang="en-US" sz="2400" dirty="0"/>
              <a:t>the peer evaluation process</a:t>
            </a:r>
            <a:endParaRPr lang="en-GB" sz="2400" dirty="0"/>
          </a:p>
          <a:p>
            <a:endParaRPr lang="en-US" dirty="0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>
              <a:spcBef>
                <a:spcPct val="0"/>
              </a:spcBef>
            </a:pPr>
            <a:r>
              <a:rPr lang="en-US" sz="4400" dirty="0">
                <a:ea typeface="+mj-ea"/>
                <a:cs typeface="+mj-cs"/>
              </a:rPr>
              <a:t>Application Exercise 3</a:t>
            </a:r>
          </a:p>
        </p:txBody>
      </p:sp>
      <p:sp>
        <p:nvSpPr>
          <p:cNvPr id="54275" name="Date Placeholder 3"/>
          <p:cNvSpPr>
            <a:spLocks noGrp="1"/>
          </p:cNvSpPr>
          <p:nvPr>
            <p:ph type="dt" sz="quarter" idx="4294967295"/>
          </p:nvPr>
        </p:nvSpPr>
        <p:spPr bwMode="auto">
          <a:xfrm>
            <a:off x="0" y="6356350"/>
            <a:ext cx="2133600" cy="365125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9pPr>
          </a:lstStyle>
          <a:p>
            <a:pPr eaLnBrk="1" hangingPunct="1"/>
            <a:fld id="{676BDC26-5980-F84B-AE18-1200D7EC136A}" type="datetime1">
              <a:rPr lang="en-GB" sz="1200" smtClean="0">
                <a:solidFill>
                  <a:schemeClr val="bg1"/>
                </a:solidFill>
                <a:latin typeface="Lucida Sans Unicode" charset="0"/>
                <a:cs typeface="Lucida Sans Unicode" charset="0"/>
              </a:rPr>
              <a:t>03/04/2017</a:t>
            </a:fld>
            <a:endParaRPr lang="en-GB" sz="1200">
              <a:solidFill>
                <a:schemeClr val="bg1"/>
              </a:solidFill>
              <a:latin typeface="Lucida Sans Unicode" charset="0"/>
              <a:cs typeface="Lucida Sans Unicode" charset="0"/>
            </a:endParaRPr>
          </a:p>
        </p:txBody>
      </p:sp>
      <p:sp>
        <p:nvSpPr>
          <p:cNvPr id="10" name="Footer Placeholder 4"/>
          <p:cNvSpPr txBox="1">
            <a:spLocks/>
          </p:cNvSpPr>
          <p:nvPr/>
        </p:nvSpPr>
        <p:spPr>
          <a:xfrm>
            <a:off x="5930878" y="6213644"/>
            <a:ext cx="2895600" cy="5078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GB" smtClean="0"/>
              <a:t>Adapted from Centre for Educational Development , The Flipped Classroom &amp; Team-Based Learning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79032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sz="quarter" idx="17"/>
          </p:nvPr>
        </p:nvSpPr>
        <p:spPr>
          <a:xfrm>
            <a:off x="295071" y="1552150"/>
            <a:ext cx="8634040" cy="4451205"/>
          </a:xfrm>
        </p:spPr>
        <p:txBody>
          <a:bodyPr>
            <a:normAutofit/>
          </a:bodyPr>
          <a:lstStyle/>
          <a:p>
            <a:pPr marL="109728" lvl="0"/>
            <a:r>
              <a:rPr lang="en-GB" sz="2400" b="1" dirty="0"/>
              <a:t>Which of the following </a:t>
            </a:r>
            <a:r>
              <a:rPr lang="en-GB" sz="2400" b="1" dirty="0" smtClean="0"/>
              <a:t>would you say is likely to be the </a:t>
            </a:r>
            <a:r>
              <a:rPr lang="en-GB" sz="2400" b="1" i="1" dirty="0" smtClean="0"/>
              <a:t>most </a:t>
            </a:r>
            <a:r>
              <a:rPr lang="en-GB" sz="2400" b="1" dirty="0" smtClean="0"/>
              <a:t>challenging when implementing TBL in a module? – 5 minutes</a:t>
            </a:r>
            <a:endParaRPr lang="en-GB" sz="2400" dirty="0"/>
          </a:p>
          <a:p>
            <a:endParaRPr lang="en-GB" sz="2400" dirty="0"/>
          </a:p>
          <a:p>
            <a:pPr marL="624078" lvl="0" indent="-514350">
              <a:buClrTx/>
              <a:buSzPct val="100000"/>
              <a:buFont typeface="+mj-lt"/>
              <a:buAutoNum type="alphaUcPeriod"/>
            </a:pPr>
            <a:r>
              <a:rPr lang="en-GB" sz="2400" dirty="0"/>
              <a:t>Students who don’t prepare for class</a:t>
            </a:r>
          </a:p>
          <a:p>
            <a:pPr marL="624078" lvl="0" indent="-514350">
              <a:buClrTx/>
              <a:buSzPct val="100000"/>
              <a:buFont typeface="+mj-lt"/>
              <a:buAutoNum type="alphaUcPeriod"/>
            </a:pPr>
            <a:r>
              <a:rPr lang="en-GB" sz="2400" dirty="0"/>
              <a:t>Freeloading student benefiting from the others in the team</a:t>
            </a:r>
          </a:p>
          <a:p>
            <a:pPr marL="624078" lvl="0" indent="-514350">
              <a:buClrTx/>
              <a:buSzPct val="100000"/>
              <a:buFont typeface="+mj-lt"/>
              <a:buAutoNum type="alphaUcPeriod"/>
            </a:pPr>
            <a:r>
              <a:rPr lang="en-GB" sz="2400" dirty="0"/>
              <a:t>Too much noise in the room</a:t>
            </a:r>
          </a:p>
          <a:p>
            <a:pPr marL="624078" lvl="0" indent="-514350">
              <a:buClrTx/>
              <a:buSzPct val="100000"/>
              <a:buFont typeface="+mj-lt"/>
              <a:buAutoNum type="alphaUcPeriod"/>
            </a:pPr>
            <a:r>
              <a:rPr lang="en-GB" sz="2400" dirty="0"/>
              <a:t>Increased staff contact time</a:t>
            </a:r>
          </a:p>
          <a:p>
            <a:pPr marL="624078" lvl="0" indent="-514350">
              <a:buClrTx/>
              <a:buSzPct val="100000"/>
              <a:buFont typeface="+mj-lt"/>
              <a:buAutoNum type="alphaUcPeriod"/>
            </a:pPr>
            <a:r>
              <a:rPr lang="en-GB" sz="2400" dirty="0"/>
              <a:t>Increased administration</a:t>
            </a:r>
          </a:p>
          <a:p>
            <a:endParaRPr lang="en-US" dirty="0"/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Application </a:t>
            </a:r>
            <a:r>
              <a:rPr lang="en-GB" dirty="0" smtClean="0"/>
              <a:t>Exercise 4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4294967295"/>
          </p:nvPr>
        </p:nvSpPr>
        <p:spPr>
          <a:xfrm>
            <a:off x="0" y="6356350"/>
            <a:ext cx="2133600" cy="365125"/>
          </a:xfrm>
        </p:spPr>
        <p:txBody>
          <a:bodyPr/>
          <a:lstStyle/>
          <a:p>
            <a:pPr>
              <a:defRPr/>
            </a:pPr>
            <a:fld id="{554E65CA-4893-434E-A780-55EA9C392E62}" type="datetime1">
              <a:rPr lang="en-GB" smtClean="0"/>
              <a:t>03/04/2017</a:t>
            </a:fld>
            <a:endParaRPr lang="en-GB"/>
          </a:p>
        </p:txBody>
      </p:sp>
      <p:sp>
        <p:nvSpPr>
          <p:cNvPr id="9" name="Footer Placeholder 4"/>
          <p:cNvSpPr txBox="1">
            <a:spLocks/>
          </p:cNvSpPr>
          <p:nvPr/>
        </p:nvSpPr>
        <p:spPr>
          <a:xfrm>
            <a:off x="5930878" y="6213644"/>
            <a:ext cx="2895600" cy="5078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GB" smtClean="0"/>
              <a:t>Adapted from Centre for Educational Development , The Flipped Classroom &amp; Team-Based Learning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3427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sz="quarter" idx="17"/>
          </p:nvPr>
        </p:nvSpPr>
        <p:spPr>
          <a:xfrm>
            <a:off x="320730" y="1564977"/>
            <a:ext cx="8505748" cy="4181825"/>
          </a:xfrm>
        </p:spPr>
        <p:txBody>
          <a:bodyPr>
            <a:normAutofit fontScale="92500"/>
          </a:bodyPr>
          <a:lstStyle/>
          <a:p>
            <a:pPr marL="109728" lvl="0"/>
            <a:r>
              <a:rPr lang="en-GB" sz="2800" b="1" dirty="0" smtClean="0"/>
              <a:t>Where in the TBL cycle do you believe is the </a:t>
            </a:r>
            <a:r>
              <a:rPr lang="en-GB" sz="2800" b="1" i="1" dirty="0" smtClean="0"/>
              <a:t>most </a:t>
            </a:r>
            <a:r>
              <a:rPr lang="en-GB" sz="2800" b="1" dirty="0" smtClean="0"/>
              <a:t>effective at developing deep approaches to learning – 5 minutes</a:t>
            </a:r>
          </a:p>
          <a:p>
            <a:pPr marL="109728"/>
            <a:endParaRPr lang="en-GB" sz="2800" dirty="0" smtClean="0"/>
          </a:p>
          <a:p>
            <a:pPr marL="624078" indent="-514350">
              <a:buSzPct val="100000"/>
              <a:buFont typeface="+mj-lt"/>
              <a:buAutoNum type="alphaUcPeriod"/>
            </a:pPr>
            <a:r>
              <a:rPr lang="en-GB" sz="2800" dirty="0" smtClean="0"/>
              <a:t>tRAT</a:t>
            </a:r>
          </a:p>
          <a:p>
            <a:pPr marL="624078" indent="-514350">
              <a:buSzPct val="100000"/>
              <a:buFont typeface="+mj-lt"/>
              <a:buAutoNum type="alphaUcPeriod"/>
            </a:pPr>
            <a:r>
              <a:rPr lang="en-GB" sz="2800" dirty="0" smtClean="0"/>
              <a:t>Appeals</a:t>
            </a:r>
          </a:p>
          <a:p>
            <a:pPr marL="624078" indent="-514350">
              <a:buSzPct val="100000"/>
              <a:buFont typeface="+mj-lt"/>
              <a:buAutoNum type="alphaUcPeriod"/>
            </a:pPr>
            <a:r>
              <a:rPr lang="en-GB" sz="2800" dirty="0" smtClean="0"/>
              <a:t>Corrective Instruction</a:t>
            </a:r>
          </a:p>
          <a:p>
            <a:pPr marL="624078" indent="-514350">
              <a:buSzPct val="100000"/>
              <a:buFont typeface="+mj-lt"/>
              <a:buAutoNum type="alphaUcPeriod"/>
            </a:pPr>
            <a:r>
              <a:rPr lang="en-GB" sz="2800" dirty="0" smtClean="0"/>
              <a:t>Application Exercises</a:t>
            </a:r>
          </a:p>
          <a:p>
            <a:pPr marL="624078" indent="-514350">
              <a:buSzPct val="100000"/>
              <a:buFont typeface="+mj-lt"/>
              <a:buAutoNum type="alphaUcPeriod"/>
            </a:pPr>
            <a:r>
              <a:rPr lang="en-GB" sz="2800" dirty="0" smtClean="0"/>
              <a:t>Discussion of application exercises</a:t>
            </a:r>
          </a:p>
          <a:p>
            <a:endParaRPr lang="en-US" dirty="0"/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Application </a:t>
            </a:r>
            <a:r>
              <a:rPr lang="en-GB" dirty="0" smtClean="0"/>
              <a:t>Exercise </a:t>
            </a:r>
            <a:r>
              <a:rPr lang="en-GB" dirty="0"/>
              <a:t>5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4294967295"/>
          </p:nvPr>
        </p:nvSpPr>
        <p:spPr>
          <a:xfrm>
            <a:off x="0" y="6356350"/>
            <a:ext cx="2133600" cy="365125"/>
          </a:xfrm>
        </p:spPr>
        <p:txBody>
          <a:bodyPr/>
          <a:lstStyle/>
          <a:p>
            <a:pPr>
              <a:defRPr/>
            </a:pPr>
            <a:fld id="{554E65CA-4893-434E-A780-55EA9C392E62}" type="datetime1">
              <a:rPr lang="en-GB" smtClean="0"/>
              <a:t>03/04/2017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294967295"/>
          </p:nvPr>
        </p:nvSpPr>
        <p:spPr>
          <a:xfrm>
            <a:off x="5930878" y="6213644"/>
            <a:ext cx="2895600" cy="507831"/>
          </a:xfrm>
        </p:spPr>
        <p:txBody>
          <a:bodyPr/>
          <a:lstStyle/>
          <a:p>
            <a:pPr>
              <a:defRPr/>
            </a:pPr>
            <a:r>
              <a:rPr lang="en-GB" dirty="0" smtClean="0"/>
              <a:t>Adapted from Centre for Educational Development , The Flipped Classroom &amp; Team-Based Learning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77354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7"/>
          </p:nvPr>
        </p:nvSpPr>
        <p:spPr>
          <a:xfrm>
            <a:off x="500745" y="1857833"/>
            <a:ext cx="8311014" cy="3969012"/>
          </a:xfrm>
        </p:spPr>
        <p:txBody>
          <a:bodyPr>
            <a:normAutofit/>
          </a:bodyPr>
          <a:lstStyle/>
          <a:p>
            <a:pPr marL="457200" indent="-457200">
              <a:buFont typeface="Arial"/>
              <a:buChar char="•"/>
            </a:pPr>
            <a:r>
              <a:rPr lang="en-US" sz="2800" dirty="0">
                <a:latin typeface="+mj-lt"/>
                <a:ea typeface="MS PGothic" charset="0"/>
              </a:rPr>
              <a:t>Benefits</a:t>
            </a:r>
          </a:p>
          <a:p>
            <a:pPr marL="457200" indent="-457200">
              <a:buFont typeface="Arial"/>
              <a:buChar char="•"/>
            </a:pPr>
            <a:r>
              <a:rPr lang="en-US" sz="2800" dirty="0">
                <a:latin typeface="+mj-lt"/>
                <a:ea typeface="MS PGothic" charset="0"/>
              </a:rPr>
              <a:t>Challenges</a:t>
            </a:r>
          </a:p>
          <a:p>
            <a:pPr marL="457200" indent="-457200">
              <a:buFont typeface="Arial"/>
              <a:buChar char="•"/>
            </a:pPr>
            <a:r>
              <a:rPr lang="en-US" sz="2800" dirty="0" smtClean="0">
                <a:latin typeface="+mj-lt"/>
                <a:ea typeface="MS PGothic" charset="0"/>
              </a:rPr>
              <a:t>Quantitative </a:t>
            </a:r>
            <a:r>
              <a:rPr lang="en-US" sz="2800" dirty="0">
                <a:latin typeface="+mj-lt"/>
                <a:ea typeface="MS PGothic" charset="0"/>
              </a:rPr>
              <a:t>data</a:t>
            </a:r>
          </a:p>
          <a:p>
            <a:pPr marL="457200" indent="-457200">
              <a:buFont typeface="Arial"/>
              <a:buChar char="•"/>
            </a:pPr>
            <a:r>
              <a:rPr lang="en-US" sz="2800" dirty="0">
                <a:latin typeface="+mj-lt"/>
                <a:ea typeface="MS PGothic" charset="0"/>
              </a:rPr>
              <a:t>Qualitative data</a:t>
            </a:r>
          </a:p>
          <a:p>
            <a:pPr marL="457200" indent="-457200">
              <a:buFont typeface="Arial"/>
              <a:buChar char="•"/>
            </a:pPr>
            <a:r>
              <a:rPr lang="en-US" sz="2800" dirty="0">
                <a:latin typeface="+mj-lt"/>
                <a:ea typeface="MS PGothic" charset="0"/>
              </a:rPr>
              <a:t>Employability skills</a:t>
            </a:r>
          </a:p>
          <a:p>
            <a:endParaRPr lang="en-US" sz="2800" dirty="0"/>
          </a:p>
        </p:txBody>
      </p:sp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/>
              <a:t>Experiences of TBL so </a:t>
            </a:r>
            <a:r>
              <a:rPr lang="en-US" dirty="0" smtClean="0"/>
              <a:t>far- a review</a:t>
            </a:r>
            <a:endParaRPr lang="en-US" dirty="0"/>
          </a:p>
        </p:txBody>
      </p:sp>
      <p:sp>
        <p:nvSpPr>
          <p:cNvPr id="57347" name="Date Placeholder 3"/>
          <p:cNvSpPr>
            <a:spLocks noGrp="1"/>
          </p:cNvSpPr>
          <p:nvPr>
            <p:ph type="dt" sz="quarter" idx="4294967295"/>
          </p:nvPr>
        </p:nvSpPr>
        <p:spPr bwMode="auto">
          <a:xfrm>
            <a:off x="0" y="6356350"/>
            <a:ext cx="2133600" cy="365125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9pPr>
          </a:lstStyle>
          <a:p>
            <a:pPr eaLnBrk="1" hangingPunct="1"/>
            <a:fld id="{672F5686-DC3A-BD44-8715-0AA07C90CE39}" type="datetime1">
              <a:rPr lang="en-GB" sz="1200" smtClean="0">
                <a:solidFill>
                  <a:schemeClr val="bg1"/>
                </a:solidFill>
                <a:latin typeface="Lucida Sans Unicode" charset="0"/>
                <a:cs typeface="Lucida Sans Unicode" charset="0"/>
              </a:rPr>
              <a:t>03/04/2017</a:t>
            </a:fld>
            <a:endParaRPr lang="en-GB" sz="1200">
              <a:solidFill>
                <a:schemeClr val="bg1"/>
              </a:solidFill>
              <a:latin typeface="Lucida Sans Unicode" charset="0"/>
              <a:cs typeface="Lucida Sans Unicode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294967295"/>
          </p:nvPr>
        </p:nvSpPr>
        <p:spPr>
          <a:xfrm>
            <a:off x="5618718" y="6219825"/>
            <a:ext cx="3024541" cy="501650"/>
          </a:xfrm>
        </p:spPr>
        <p:txBody>
          <a:bodyPr/>
          <a:lstStyle/>
          <a:p>
            <a:pPr>
              <a:defRPr/>
            </a:pPr>
            <a:r>
              <a:rPr lang="en-GB" dirty="0" smtClean="0"/>
              <a:t>Adapted from Centre </a:t>
            </a:r>
            <a:r>
              <a:rPr lang="en-GB" dirty="0"/>
              <a:t>for Educational Development  </a:t>
            </a:r>
            <a:r>
              <a:rPr lang="en-GB" dirty="0" smtClean="0"/>
              <a:t>The </a:t>
            </a:r>
            <a:r>
              <a:rPr lang="en-GB" dirty="0"/>
              <a:t>Flipped Classroom &amp; Team-Based Learning</a:t>
            </a:r>
          </a:p>
        </p:txBody>
      </p:sp>
    </p:spTree>
    <p:extLst>
      <p:ext uri="{BB962C8B-B14F-4D97-AF65-F5344CB8AC3E}">
        <p14:creationId xmlns:p14="http://schemas.microsoft.com/office/powerpoint/2010/main" val="3781246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323851" y="130603"/>
            <a:ext cx="3612174" cy="1143000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100" b="1" kern="120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>
              <a:defRPr/>
            </a:pPr>
            <a:endParaRPr lang="en-GB" dirty="0"/>
          </a:p>
        </p:txBody>
      </p:sp>
      <p:sp>
        <p:nvSpPr>
          <p:cNvPr id="58370" name="Content Placeholder 2"/>
          <p:cNvSpPr txBox="1">
            <a:spLocks/>
          </p:cNvSpPr>
          <p:nvPr/>
        </p:nvSpPr>
        <p:spPr bwMode="auto">
          <a:xfrm>
            <a:off x="192919" y="1267964"/>
            <a:ext cx="3959469" cy="53065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65125" indent="-255588" eaLnBrk="0" hangingPunct="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1pPr>
            <a:lvl2pPr marL="620713" indent="-228600" eaLnBrk="0" hangingPunct="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9pPr>
          </a:lstStyle>
          <a:p>
            <a:pPr eaLnBrk="1" hangingPunct="1">
              <a:spcBef>
                <a:spcPts val="400"/>
              </a:spcBef>
              <a:buClr>
                <a:schemeClr val="accent1"/>
              </a:buClr>
              <a:buSzPct val="68000"/>
              <a:buFont typeface="Wingdings 3" charset="0"/>
              <a:buChar char=""/>
            </a:pPr>
            <a:r>
              <a:rPr lang="en-GB" sz="2700" dirty="0"/>
              <a:t>Students</a:t>
            </a:r>
          </a:p>
          <a:p>
            <a:pPr lvl="1" eaLnBrk="1" hangingPunct="1">
              <a:spcBef>
                <a:spcPts val="325"/>
              </a:spcBef>
              <a:buClr>
                <a:schemeClr val="accent1"/>
              </a:buClr>
              <a:buFont typeface="Verdana" charset="0"/>
              <a:buChar char="◦"/>
            </a:pPr>
            <a:r>
              <a:rPr lang="en-GB" sz="2300" dirty="0"/>
              <a:t>Mostly very positive</a:t>
            </a:r>
          </a:p>
          <a:p>
            <a:pPr lvl="1" eaLnBrk="1" hangingPunct="1">
              <a:spcBef>
                <a:spcPts val="325"/>
              </a:spcBef>
              <a:buClr>
                <a:schemeClr val="accent1"/>
              </a:buClr>
              <a:buFont typeface="Verdana" charset="0"/>
              <a:buChar char="◦"/>
            </a:pPr>
            <a:r>
              <a:rPr lang="en-GB" sz="2300" dirty="0"/>
              <a:t>Enjoyable experience</a:t>
            </a:r>
          </a:p>
          <a:p>
            <a:pPr lvl="1" eaLnBrk="1" hangingPunct="1">
              <a:spcBef>
                <a:spcPts val="325"/>
              </a:spcBef>
              <a:buClr>
                <a:schemeClr val="accent1"/>
              </a:buClr>
              <a:buFont typeface="Verdana" charset="0"/>
              <a:buChar char="◦"/>
            </a:pPr>
            <a:r>
              <a:rPr lang="en-GB" sz="2300" dirty="0" smtClean="0"/>
              <a:t>Peer-to-Peer Learning</a:t>
            </a:r>
            <a:endParaRPr lang="en-GB" sz="2300" dirty="0"/>
          </a:p>
          <a:p>
            <a:pPr eaLnBrk="1" hangingPunct="1">
              <a:spcBef>
                <a:spcPts val="400"/>
              </a:spcBef>
              <a:buClr>
                <a:schemeClr val="accent1"/>
              </a:buClr>
              <a:buSzPct val="68000"/>
              <a:buFont typeface="Wingdings 3" charset="0"/>
              <a:buChar char=""/>
            </a:pPr>
            <a:endParaRPr lang="en-GB" sz="2700" dirty="0" smtClean="0"/>
          </a:p>
          <a:p>
            <a:pPr eaLnBrk="1" hangingPunct="1">
              <a:spcBef>
                <a:spcPts val="400"/>
              </a:spcBef>
              <a:buClr>
                <a:schemeClr val="accent1"/>
              </a:buClr>
              <a:buSzPct val="68000"/>
              <a:buFont typeface="Wingdings 3" charset="0"/>
              <a:buChar char=""/>
            </a:pPr>
            <a:r>
              <a:rPr lang="en-GB" sz="2700" dirty="0" smtClean="0"/>
              <a:t>Staff </a:t>
            </a:r>
            <a:endParaRPr lang="en-GB" sz="2700" dirty="0"/>
          </a:p>
          <a:p>
            <a:pPr lvl="1" eaLnBrk="1" hangingPunct="1">
              <a:spcBef>
                <a:spcPts val="325"/>
              </a:spcBef>
              <a:buClr>
                <a:schemeClr val="accent1"/>
              </a:buClr>
              <a:buFont typeface="Verdana" charset="0"/>
              <a:buChar char="◦"/>
            </a:pPr>
            <a:r>
              <a:rPr lang="en-GB" sz="2300" dirty="0" smtClean="0"/>
              <a:t>Students come prepared</a:t>
            </a:r>
          </a:p>
          <a:p>
            <a:pPr lvl="1" eaLnBrk="1" hangingPunct="1">
              <a:spcBef>
                <a:spcPts val="325"/>
              </a:spcBef>
              <a:buClr>
                <a:schemeClr val="accent1"/>
              </a:buClr>
              <a:buFont typeface="Verdana" charset="0"/>
              <a:buChar char="◦"/>
            </a:pPr>
            <a:r>
              <a:rPr lang="en-GB" sz="2300" dirty="0" smtClean="0"/>
              <a:t>Students </a:t>
            </a:r>
            <a:r>
              <a:rPr lang="en-GB" sz="2300" dirty="0"/>
              <a:t>engaged in learning</a:t>
            </a:r>
          </a:p>
          <a:p>
            <a:pPr lvl="1" eaLnBrk="1" hangingPunct="1">
              <a:spcBef>
                <a:spcPts val="325"/>
              </a:spcBef>
              <a:buClr>
                <a:schemeClr val="accent1"/>
              </a:buClr>
              <a:buFont typeface="Verdana" charset="0"/>
              <a:buChar char="◦"/>
            </a:pPr>
            <a:r>
              <a:rPr lang="en-GB" sz="2300" dirty="0"/>
              <a:t>Students are more </a:t>
            </a:r>
            <a:r>
              <a:rPr lang="en-GB" sz="2300" dirty="0" smtClean="0"/>
              <a:t>confident</a:t>
            </a:r>
          </a:p>
          <a:p>
            <a:pPr lvl="1" eaLnBrk="1" hangingPunct="1">
              <a:spcBef>
                <a:spcPts val="325"/>
              </a:spcBef>
              <a:buClr>
                <a:schemeClr val="accent1"/>
              </a:buClr>
              <a:buFont typeface="Verdana" charset="0"/>
              <a:buChar char="◦"/>
            </a:pPr>
            <a:r>
              <a:rPr lang="en-GB" sz="2300" dirty="0" smtClean="0"/>
              <a:t>Supports inclusive learning</a:t>
            </a:r>
            <a:endParaRPr lang="en-GB" sz="2300" dirty="0"/>
          </a:p>
        </p:txBody>
      </p:sp>
      <p:sp>
        <p:nvSpPr>
          <p:cNvPr id="6" name="Rounded Rectangular Callout 5"/>
          <p:cNvSpPr/>
          <p:nvPr/>
        </p:nvSpPr>
        <p:spPr>
          <a:xfrm>
            <a:off x="4356589" y="260351"/>
            <a:ext cx="4305300" cy="1655763"/>
          </a:xfrm>
          <a:prstGeom prst="wedgeRoundRectCallout">
            <a:avLst>
              <a:gd name="adj1" fmla="val -46266"/>
              <a:gd name="adj2" fmla="val 61385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“Good Team Work”</a:t>
            </a:r>
          </a:p>
          <a:p>
            <a:pPr algn="ctr">
              <a:defRPr/>
            </a:pPr>
            <a:r>
              <a:rPr lang="en-GB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“Argumentative but overall great”</a:t>
            </a:r>
          </a:p>
          <a:p>
            <a:pPr algn="ctr">
              <a:defRPr/>
            </a:pPr>
            <a:r>
              <a:rPr lang="en-GB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“Loud but mostly helpful”</a:t>
            </a:r>
            <a:endParaRPr lang="en-GB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ounded Rectangular Callout 6"/>
          <p:cNvSpPr/>
          <p:nvPr/>
        </p:nvSpPr>
        <p:spPr>
          <a:xfrm>
            <a:off x="4152388" y="5806440"/>
            <a:ext cx="4576910" cy="697548"/>
          </a:xfrm>
          <a:prstGeom prst="wedgeRoundRectCallout">
            <a:avLst>
              <a:gd name="adj1" fmla="val 42465"/>
              <a:gd name="adj2" fmla="val 71906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“Life Saving”</a:t>
            </a:r>
          </a:p>
          <a:p>
            <a:pPr algn="ctr">
              <a:defRPr/>
            </a:pPr>
            <a:r>
              <a:rPr lang="en-GB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“Amazing”</a:t>
            </a:r>
            <a:endParaRPr lang="en-GB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ounded Rectangular Callout 7"/>
          <p:cNvSpPr/>
          <p:nvPr/>
        </p:nvSpPr>
        <p:spPr>
          <a:xfrm>
            <a:off x="4283320" y="4005263"/>
            <a:ext cx="4438650" cy="1655762"/>
          </a:xfrm>
          <a:prstGeom prst="wedgeRoundRectCallout">
            <a:avLst>
              <a:gd name="adj1" fmla="val -47791"/>
              <a:gd name="adj2" fmla="val 68330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b="1" dirty="0" smtClean="0">
                <a:latin typeface="Arial" panose="020B0604020202020204" pitchFamily="34" charset="0"/>
                <a:cs typeface="Arial" panose="020B0604020202020204" pitchFamily="34" charset="0"/>
              </a:rPr>
              <a:t>“Improved my learning a lot” </a:t>
            </a:r>
            <a:endParaRPr lang="en-GB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defRPr/>
            </a:pPr>
            <a:r>
              <a:rPr lang="en-GB" b="1" dirty="0" smtClean="0">
                <a:latin typeface="Arial" panose="020B0604020202020204" pitchFamily="34" charset="0"/>
                <a:cs typeface="Arial" panose="020B0604020202020204" pitchFamily="34" charset="0"/>
              </a:rPr>
              <a:t>“It is a great idea and it has really assisted my learning”</a:t>
            </a:r>
          </a:p>
          <a:p>
            <a:pPr algn="ctr">
              <a:defRPr/>
            </a:pPr>
            <a:r>
              <a:rPr lang="en-GB" b="1" dirty="0" smtClean="0">
                <a:latin typeface="Arial" panose="020B0604020202020204" pitchFamily="34" charset="0"/>
                <a:cs typeface="Arial" panose="020B0604020202020204" pitchFamily="34" charset="0"/>
              </a:rPr>
              <a:t>“I love my Team”</a:t>
            </a:r>
            <a:endParaRPr lang="en-GB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ounded Rectangular Callout 8"/>
          <p:cNvSpPr/>
          <p:nvPr/>
        </p:nvSpPr>
        <p:spPr>
          <a:xfrm>
            <a:off x="4356589" y="2205039"/>
            <a:ext cx="4277457" cy="1584325"/>
          </a:xfrm>
          <a:prstGeom prst="wedgeRoundRectCallout">
            <a:avLst>
              <a:gd name="adj1" fmla="val 45685"/>
              <a:gd name="adj2" fmla="val 63965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b="1" dirty="0" smtClean="0">
                <a:latin typeface="Arial" panose="020B0604020202020204" pitchFamily="34" charset="0"/>
                <a:cs typeface="Arial" panose="020B0604020202020204" pitchFamily="34" charset="0"/>
              </a:rPr>
              <a:t>“Good to get to know new people and be taught by different professors”</a:t>
            </a:r>
            <a:endParaRPr lang="en-GB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0" y="130603"/>
            <a:ext cx="4372708" cy="1143000"/>
          </a:xfrm>
        </p:spPr>
        <p:txBody>
          <a:bodyPr>
            <a:normAutofit fontScale="25000" lnSpcReduction="20000"/>
          </a:bodyPr>
          <a:lstStyle/>
          <a:p>
            <a:pPr>
              <a:defRPr/>
            </a:pPr>
            <a:endParaRPr lang="en-GB" sz="12300" dirty="0"/>
          </a:p>
          <a:p>
            <a:pPr algn="l">
              <a:defRPr/>
            </a:pPr>
            <a:r>
              <a:rPr lang="en-GB" sz="11200" dirty="0"/>
              <a:t>Outcomes </a:t>
            </a:r>
            <a:r>
              <a:rPr lang="en-GB" sz="11200" dirty="0" smtClean="0"/>
              <a:t>– Benefits so far</a:t>
            </a:r>
            <a:endParaRPr lang="en-GB" sz="11200" dirty="0"/>
          </a:p>
          <a:p>
            <a:endParaRPr lang="en-US" dirty="0"/>
          </a:p>
        </p:txBody>
      </p:sp>
      <p:sp>
        <p:nvSpPr>
          <p:cNvPr id="58375" name="Date Placeholder 1"/>
          <p:cNvSpPr>
            <a:spLocks noGrp="1"/>
          </p:cNvSpPr>
          <p:nvPr>
            <p:ph type="dt" sz="quarter" idx="4294967295"/>
          </p:nvPr>
        </p:nvSpPr>
        <p:spPr bwMode="auto">
          <a:xfrm>
            <a:off x="0" y="6356350"/>
            <a:ext cx="2133600" cy="365125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9pPr>
          </a:lstStyle>
          <a:p>
            <a:pPr eaLnBrk="1" hangingPunct="1"/>
            <a:fld id="{95C94860-25A4-5640-9A09-77D06A65B930}" type="datetime1">
              <a:rPr lang="en-GB" sz="1200" smtClean="0">
                <a:solidFill>
                  <a:schemeClr val="bg1"/>
                </a:solidFill>
                <a:latin typeface="Lucida Sans Unicode" charset="0"/>
                <a:cs typeface="Lucida Sans Unicode" charset="0"/>
              </a:rPr>
              <a:t>03/04/2017</a:t>
            </a:fld>
            <a:endParaRPr lang="en-GB" sz="1200">
              <a:solidFill>
                <a:schemeClr val="bg1"/>
              </a:solidFill>
              <a:latin typeface="Lucida Sans Unicode" charset="0"/>
              <a:cs typeface="Lucida Sans Unicode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4294967295"/>
          </p:nvPr>
        </p:nvSpPr>
        <p:spPr>
          <a:xfrm>
            <a:off x="5761038" y="6503988"/>
            <a:ext cx="3382962" cy="365125"/>
          </a:xfrm>
        </p:spPr>
        <p:txBody>
          <a:bodyPr/>
          <a:lstStyle/>
          <a:p>
            <a:pPr>
              <a:defRPr/>
            </a:pPr>
            <a:r>
              <a:rPr lang="en-GB" dirty="0" smtClean="0"/>
              <a:t>Adapted from Centre </a:t>
            </a:r>
            <a:r>
              <a:rPr lang="en-GB" dirty="0"/>
              <a:t>for Educational Development </a:t>
            </a:r>
            <a:r>
              <a:rPr lang="en-GB" dirty="0" smtClean="0"/>
              <a:t> The </a:t>
            </a:r>
            <a:r>
              <a:rPr lang="en-GB" dirty="0"/>
              <a:t>Flipped Classroom &amp; Team-Based Learning</a:t>
            </a:r>
          </a:p>
        </p:txBody>
      </p:sp>
    </p:spTree>
    <p:extLst>
      <p:ext uri="{BB962C8B-B14F-4D97-AF65-F5344CB8AC3E}">
        <p14:creationId xmlns:p14="http://schemas.microsoft.com/office/powerpoint/2010/main" val="2218723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395654" y="274638"/>
            <a:ext cx="4138247" cy="1143000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100" b="1" kern="120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>
              <a:defRPr/>
            </a:pPr>
            <a:endParaRPr lang="en-GB" dirty="0"/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0" y="1341438"/>
            <a:ext cx="4163654" cy="5148262"/>
          </a:xfrm>
          <a:prstGeom prst="rect">
            <a:avLst/>
          </a:prstGeom>
        </p:spPr>
        <p:txBody>
          <a:bodyPr>
            <a:normAutofit/>
          </a:bodyPr>
          <a:lstStyle>
            <a:lvl1pPr marL="365760" indent="-256032" algn="l" rtl="0" eaLnBrk="1" latinLnBrk="0" hangingPunct="1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defRPr kumimoji="0"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1792" indent="-228600" algn="l" rtl="0" eaLnBrk="1" latinLnBrk="0" hangingPunct="1">
              <a:spcBef>
                <a:spcPts val="324"/>
              </a:spcBef>
              <a:buClr>
                <a:schemeClr val="accent1"/>
              </a:buClr>
              <a:buFont typeface="Verdana"/>
              <a:buChar char="◦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9536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SzPct val="100000"/>
              <a:buFont typeface="Wingdings 2"/>
              <a:buChar char="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30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2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574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365760" lvl="1" indent="-256032">
              <a:spcBef>
                <a:spcPts val="400"/>
              </a:spcBef>
              <a:buSzPct val="68000"/>
              <a:buFont typeface="Wingdings 3"/>
              <a:buChar char=""/>
              <a:defRPr/>
            </a:pPr>
            <a:r>
              <a:rPr lang="en-GB" sz="2700" dirty="0"/>
              <a:t>Managing Expectations</a:t>
            </a:r>
          </a:p>
          <a:p>
            <a:pPr lvl="2">
              <a:defRPr/>
            </a:pPr>
            <a:r>
              <a:rPr lang="en-GB" dirty="0" smtClean="0"/>
              <a:t>Faculty </a:t>
            </a:r>
          </a:p>
          <a:p>
            <a:pPr lvl="2">
              <a:defRPr/>
            </a:pPr>
            <a:r>
              <a:rPr lang="en-GB" dirty="0" smtClean="0"/>
              <a:t>Students</a:t>
            </a:r>
          </a:p>
          <a:p>
            <a:pPr>
              <a:defRPr/>
            </a:pPr>
            <a:r>
              <a:rPr lang="en-GB" dirty="0" smtClean="0"/>
              <a:t>Facilitation skills</a:t>
            </a:r>
          </a:p>
          <a:p>
            <a:pPr>
              <a:defRPr/>
            </a:pPr>
            <a:r>
              <a:rPr lang="en-GB" dirty="0" smtClean="0"/>
              <a:t>Integration Cases</a:t>
            </a:r>
          </a:p>
          <a:p>
            <a:pPr lvl="1">
              <a:defRPr/>
            </a:pPr>
            <a:r>
              <a:rPr lang="en-GB" dirty="0" smtClean="0"/>
              <a:t>Authentic, integrated and</a:t>
            </a:r>
          </a:p>
          <a:p>
            <a:pPr marL="320040" lvl="1" indent="0">
              <a:buFont typeface="Verdana"/>
              <a:buNone/>
              <a:defRPr/>
            </a:pPr>
            <a:r>
              <a:rPr lang="en-GB" dirty="0" smtClean="0"/>
              <a:t>    challenging</a:t>
            </a:r>
          </a:p>
          <a:p>
            <a:pPr lvl="1">
              <a:defRPr/>
            </a:pPr>
            <a:r>
              <a:rPr lang="en-GB" dirty="0" smtClean="0"/>
              <a:t>Timings</a:t>
            </a:r>
          </a:p>
          <a:p>
            <a:pPr>
              <a:defRPr/>
            </a:pPr>
            <a:r>
              <a:rPr lang="en-GB" dirty="0" smtClean="0"/>
              <a:t>Difficult concepts</a:t>
            </a:r>
          </a:p>
          <a:p>
            <a:pPr lvl="1">
              <a:defRPr/>
            </a:pPr>
            <a:r>
              <a:rPr lang="en-GB" dirty="0" smtClean="0"/>
              <a:t>Student Support Sessions</a:t>
            </a:r>
          </a:p>
          <a:p>
            <a:pPr marL="457200" lvl="1" indent="0">
              <a:buFont typeface="Verdana"/>
              <a:buNone/>
              <a:defRPr/>
            </a:pPr>
            <a:endParaRPr lang="en-GB" dirty="0"/>
          </a:p>
        </p:txBody>
      </p:sp>
      <p:sp>
        <p:nvSpPr>
          <p:cNvPr id="4" name="Rounded Rectangular Callout 3"/>
          <p:cNvSpPr/>
          <p:nvPr/>
        </p:nvSpPr>
        <p:spPr>
          <a:xfrm>
            <a:off x="4696558" y="188913"/>
            <a:ext cx="3764573" cy="1223962"/>
          </a:xfrm>
          <a:prstGeom prst="wedgeRoundRectCallout">
            <a:avLst>
              <a:gd name="adj1" fmla="val -47944"/>
              <a:gd name="adj2" fmla="val 68486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b="1" dirty="0" smtClean="0">
                <a:latin typeface="Arial" panose="020B0604020202020204" pitchFamily="34" charset="0"/>
                <a:cs typeface="Arial" panose="020B0604020202020204" pitchFamily="34" charset="0"/>
              </a:rPr>
              <a:t>Developing Readiness Assessment Tests</a:t>
            </a:r>
          </a:p>
          <a:p>
            <a:pPr algn="ctr">
              <a:defRPr/>
            </a:pPr>
            <a:r>
              <a:rPr lang="en-GB" b="1" dirty="0" smtClean="0">
                <a:latin typeface="Arial" panose="020B0604020202020204" pitchFamily="34" charset="0"/>
                <a:cs typeface="Arial" panose="020B0604020202020204" pitchFamily="34" charset="0"/>
              </a:rPr>
              <a:t>Staff Teamwork</a:t>
            </a:r>
            <a:endParaRPr lang="en-GB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ounded Rectangular Callout 4"/>
          <p:cNvSpPr/>
          <p:nvPr/>
        </p:nvSpPr>
        <p:spPr>
          <a:xfrm>
            <a:off x="4624754" y="1700214"/>
            <a:ext cx="3763108" cy="1152525"/>
          </a:xfrm>
          <a:prstGeom prst="wedgeRoundRectCallout">
            <a:avLst>
              <a:gd name="adj1" fmla="val 45091"/>
              <a:gd name="adj2" fmla="val 64103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b="1" dirty="0" smtClean="0">
                <a:latin typeface="Arial" panose="020B0604020202020204" pitchFamily="34" charset="0"/>
                <a:cs typeface="Arial" panose="020B0604020202020204" pitchFamily="34" charset="0"/>
              </a:rPr>
              <a:t>Managing the readiness assurance process</a:t>
            </a:r>
          </a:p>
          <a:p>
            <a:pPr algn="ctr">
              <a:defRPr/>
            </a:pPr>
            <a:r>
              <a:rPr lang="en-GB" b="1" dirty="0" smtClean="0">
                <a:latin typeface="Arial" panose="020B0604020202020204" pitchFamily="34" charset="0"/>
                <a:cs typeface="Arial" panose="020B0604020202020204" pitchFamily="34" charset="0"/>
              </a:rPr>
              <a:t>Dealing with in-course retrievals</a:t>
            </a:r>
            <a:endParaRPr lang="en-GB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ounded Rectangular Callout 5"/>
          <p:cNvSpPr/>
          <p:nvPr/>
        </p:nvSpPr>
        <p:spPr>
          <a:xfrm>
            <a:off x="4343400" y="5229226"/>
            <a:ext cx="4261339" cy="1152525"/>
          </a:xfrm>
          <a:prstGeom prst="wedgeRoundRectCallout">
            <a:avLst>
              <a:gd name="adj1" fmla="val 48074"/>
              <a:gd name="adj2" fmla="val 64905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b="1" dirty="0" smtClean="0">
                <a:latin typeface="Arial" panose="020B0604020202020204" pitchFamily="34" charset="0"/>
                <a:cs typeface="Arial" panose="020B0604020202020204" pitchFamily="34" charset="0"/>
              </a:rPr>
              <a:t>Additional workshops to support acquisition of more basic scientific concepts</a:t>
            </a:r>
            <a:endParaRPr lang="en-GB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ounded Rectangular Callout 6"/>
          <p:cNvSpPr/>
          <p:nvPr/>
        </p:nvSpPr>
        <p:spPr>
          <a:xfrm>
            <a:off x="4620358" y="3068638"/>
            <a:ext cx="3840773" cy="1873250"/>
          </a:xfrm>
          <a:prstGeom prst="wedgeRoundRectCallout">
            <a:avLst>
              <a:gd name="adj1" fmla="val -43433"/>
              <a:gd name="adj2" fmla="val 60746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b="1" dirty="0" smtClean="0">
                <a:latin typeface="Arial" panose="020B0604020202020204" pitchFamily="34" charset="0"/>
                <a:cs typeface="Arial" panose="020B0604020202020204" pitchFamily="34" charset="0"/>
              </a:rPr>
              <a:t>Developing authentic, challenging and integrated case studies</a:t>
            </a:r>
          </a:p>
          <a:p>
            <a:pPr algn="ctr">
              <a:defRPr/>
            </a:pPr>
            <a:r>
              <a:rPr lang="en-GB" b="1" dirty="0" smtClean="0">
                <a:latin typeface="Arial" panose="020B0604020202020204" pitchFamily="34" charset="0"/>
                <a:cs typeface="Arial" panose="020B0604020202020204" pitchFamily="34" charset="0"/>
              </a:rPr>
              <a:t>Effective facilitation</a:t>
            </a:r>
            <a:endParaRPr lang="en-GB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Subtitle 7"/>
          <p:cNvSpPr>
            <a:spLocks noGrp="1"/>
          </p:cNvSpPr>
          <p:nvPr>
            <p:ph type="subTitle" idx="1"/>
          </p:nvPr>
        </p:nvSpPr>
        <p:spPr>
          <a:xfrm>
            <a:off x="196399" y="337213"/>
            <a:ext cx="4337502" cy="806302"/>
          </a:xfrm>
        </p:spPr>
        <p:txBody>
          <a:bodyPr>
            <a:normAutofit fontScale="47500" lnSpcReduction="20000"/>
          </a:bodyPr>
          <a:lstStyle/>
          <a:p>
            <a:pPr>
              <a:defRPr/>
            </a:pPr>
            <a:endParaRPr lang="en-GB" dirty="0"/>
          </a:p>
          <a:p>
            <a:pPr>
              <a:defRPr/>
            </a:pPr>
            <a:r>
              <a:rPr lang="en-GB" sz="5800" dirty="0"/>
              <a:t>Outcomes - Challenges</a:t>
            </a:r>
          </a:p>
          <a:p>
            <a:endParaRPr lang="en-US" dirty="0"/>
          </a:p>
        </p:txBody>
      </p:sp>
      <p:sp>
        <p:nvSpPr>
          <p:cNvPr id="59399" name="Date Placeholder 7"/>
          <p:cNvSpPr>
            <a:spLocks noGrp="1"/>
          </p:cNvSpPr>
          <p:nvPr>
            <p:ph type="dt" sz="quarter" idx="4294967295"/>
          </p:nvPr>
        </p:nvSpPr>
        <p:spPr bwMode="auto">
          <a:xfrm>
            <a:off x="0" y="6356350"/>
            <a:ext cx="2133600" cy="365125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9pPr>
          </a:lstStyle>
          <a:p>
            <a:pPr eaLnBrk="1" hangingPunct="1"/>
            <a:fld id="{E41323AC-10D8-7743-936B-608521CB166B}" type="datetime1">
              <a:rPr lang="en-GB" sz="1200" smtClean="0">
                <a:solidFill>
                  <a:schemeClr val="bg1"/>
                </a:solidFill>
                <a:latin typeface="Lucida Sans Unicode" charset="0"/>
                <a:cs typeface="Lucida Sans Unicode" charset="0"/>
              </a:rPr>
              <a:t>03/04/2017</a:t>
            </a:fld>
            <a:endParaRPr lang="en-GB" sz="1200">
              <a:solidFill>
                <a:schemeClr val="bg1"/>
              </a:solidFill>
              <a:latin typeface="Lucida Sans Unicode" charset="0"/>
              <a:cs typeface="Lucida Sans Unicode" charset="0"/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4294967295"/>
          </p:nvPr>
        </p:nvSpPr>
        <p:spPr>
          <a:xfrm>
            <a:off x="3404246" y="6482350"/>
            <a:ext cx="3718484" cy="365125"/>
          </a:xfrm>
        </p:spPr>
        <p:txBody>
          <a:bodyPr/>
          <a:lstStyle/>
          <a:p>
            <a:pPr>
              <a:defRPr/>
            </a:pPr>
            <a:r>
              <a:rPr lang="en-GB" dirty="0" smtClean="0"/>
              <a:t>Adapted from Centre </a:t>
            </a:r>
            <a:r>
              <a:rPr lang="en-GB" dirty="0"/>
              <a:t>for Educational Development     |      The </a:t>
            </a:r>
            <a:r>
              <a:rPr lang="en-GB" dirty="0" smtClean="0"/>
              <a:t>Flipped </a:t>
            </a:r>
            <a:r>
              <a:rPr lang="en-GB" dirty="0"/>
              <a:t>Classroom &amp; Team-Based Learning</a:t>
            </a:r>
          </a:p>
        </p:txBody>
      </p:sp>
    </p:spTree>
    <p:extLst>
      <p:ext uri="{BB962C8B-B14F-4D97-AF65-F5344CB8AC3E}">
        <p14:creationId xmlns:p14="http://schemas.microsoft.com/office/powerpoint/2010/main" val="1564435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7"/>
          </p:nvPr>
        </p:nvSpPr>
        <p:spPr>
          <a:xfrm>
            <a:off x="205056" y="5011075"/>
            <a:ext cx="8829215" cy="1998399"/>
          </a:xfrm>
        </p:spPr>
        <p:txBody>
          <a:bodyPr>
            <a:normAutofit fontScale="55000" lnSpcReduction="20000"/>
          </a:bodyPr>
          <a:lstStyle/>
          <a:p>
            <a:pPr>
              <a:defRPr/>
            </a:pPr>
            <a:r>
              <a:rPr lang="en-GB" sz="2400" b="1" dirty="0" smtClean="0">
                <a:solidFill>
                  <a:schemeClr val="accent1"/>
                </a:solidFill>
              </a:rPr>
              <a:t>Benefits</a:t>
            </a:r>
          </a:p>
          <a:p>
            <a:pPr marL="800100" lvl="1" indent="-457200">
              <a:lnSpc>
                <a:spcPct val="110000"/>
              </a:lnSpc>
              <a:buFont typeface="Wingdings" charset="2"/>
              <a:buChar char="ü"/>
              <a:defRPr/>
            </a:pPr>
            <a:r>
              <a:rPr lang="en-GB" sz="2400" b="1" dirty="0" smtClean="0">
                <a:solidFill>
                  <a:schemeClr val="accent1"/>
                </a:solidFill>
              </a:rPr>
              <a:t>Attendance</a:t>
            </a:r>
          </a:p>
          <a:p>
            <a:pPr marL="800100" lvl="1" indent="-457200">
              <a:lnSpc>
                <a:spcPct val="110000"/>
              </a:lnSpc>
              <a:buFont typeface="Wingdings" charset="2"/>
              <a:buChar char="ü"/>
              <a:defRPr/>
            </a:pPr>
            <a:r>
              <a:rPr lang="en-GB" sz="2400" b="1" dirty="0" smtClean="0">
                <a:solidFill>
                  <a:schemeClr val="accent1"/>
                </a:solidFill>
              </a:rPr>
              <a:t>Engagement</a:t>
            </a:r>
            <a:endParaRPr lang="en-GB" sz="2400" b="1" dirty="0">
              <a:solidFill>
                <a:schemeClr val="accent1"/>
              </a:solidFill>
            </a:endParaRPr>
          </a:p>
          <a:p>
            <a:pPr marL="800100" lvl="1" indent="-457200">
              <a:lnSpc>
                <a:spcPct val="110000"/>
              </a:lnSpc>
              <a:buFont typeface="Wingdings" charset="2"/>
              <a:buChar char="ü"/>
              <a:defRPr/>
            </a:pPr>
            <a:r>
              <a:rPr lang="en-GB" sz="2400" b="1" dirty="0">
                <a:solidFill>
                  <a:schemeClr val="accent1"/>
                </a:solidFill>
              </a:rPr>
              <a:t>Peer Learning</a:t>
            </a:r>
          </a:p>
          <a:p>
            <a:pPr marL="800100" lvl="1" indent="-457200">
              <a:lnSpc>
                <a:spcPct val="110000"/>
              </a:lnSpc>
              <a:buFont typeface="Wingdings" charset="2"/>
              <a:buChar char="ü"/>
              <a:defRPr/>
            </a:pPr>
            <a:r>
              <a:rPr lang="en-GB" sz="2400" b="1" dirty="0">
                <a:solidFill>
                  <a:schemeClr val="accent1"/>
                </a:solidFill>
              </a:rPr>
              <a:t>Peer Support</a:t>
            </a:r>
          </a:p>
          <a:p>
            <a:pPr marL="800100" lvl="1" indent="-457200">
              <a:lnSpc>
                <a:spcPct val="110000"/>
              </a:lnSpc>
              <a:buFont typeface="Wingdings" charset="2"/>
              <a:buChar char="ü"/>
              <a:defRPr/>
            </a:pPr>
            <a:r>
              <a:rPr lang="en-GB" sz="2400" b="1" dirty="0" smtClean="0">
                <a:solidFill>
                  <a:schemeClr val="accent1"/>
                </a:solidFill>
              </a:rPr>
              <a:t>Improved satisfaction</a:t>
            </a:r>
          </a:p>
          <a:p>
            <a:pPr marL="800100" lvl="1" indent="-457200">
              <a:lnSpc>
                <a:spcPct val="110000"/>
              </a:lnSpc>
              <a:buFont typeface="Wingdings" charset="2"/>
              <a:buChar char="ü"/>
              <a:defRPr/>
            </a:pPr>
            <a:r>
              <a:rPr lang="en-GB" sz="2400" b="1" dirty="0" smtClean="0">
                <a:solidFill>
                  <a:schemeClr val="accent1"/>
                </a:solidFill>
              </a:rPr>
              <a:t>Improved results</a:t>
            </a:r>
          </a:p>
          <a:p>
            <a:pPr marL="800100" lvl="1" indent="-457200">
              <a:lnSpc>
                <a:spcPct val="110000"/>
              </a:lnSpc>
              <a:buFont typeface="Wingdings" charset="2"/>
              <a:buChar char="ü"/>
              <a:defRPr/>
            </a:pPr>
            <a:r>
              <a:rPr lang="en-GB" sz="2400" b="1" dirty="0" smtClean="0">
                <a:solidFill>
                  <a:schemeClr val="accent1"/>
                </a:solidFill>
              </a:rPr>
              <a:t>Fun</a:t>
            </a:r>
          </a:p>
          <a:p>
            <a:endParaRPr lang="en-US" sz="1600" dirty="0"/>
          </a:p>
        </p:txBody>
      </p:sp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Sussex Pharmacy TBL Class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4294967295"/>
          </p:nvPr>
        </p:nvSpPr>
        <p:spPr>
          <a:xfrm>
            <a:off x="6248400" y="6010275"/>
            <a:ext cx="2895600" cy="711200"/>
          </a:xfrm>
        </p:spPr>
        <p:txBody>
          <a:bodyPr/>
          <a:lstStyle/>
          <a:p>
            <a:pPr>
              <a:defRPr/>
            </a:pPr>
            <a:r>
              <a:rPr lang="en-GB" dirty="0" smtClean="0"/>
              <a:t>Adapted from Centre </a:t>
            </a:r>
            <a:r>
              <a:rPr lang="en-GB" dirty="0"/>
              <a:t>for Educational Development </a:t>
            </a:r>
            <a:endParaRPr lang="en-GB" dirty="0" smtClean="0"/>
          </a:p>
          <a:p>
            <a:pPr>
              <a:defRPr/>
            </a:pPr>
            <a:r>
              <a:rPr lang="en-GB" dirty="0" smtClean="0"/>
              <a:t>The </a:t>
            </a:r>
            <a:r>
              <a:rPr lang="en-GB" dirty="0"/>
              <a:t>Flipped Classroom &amp; Team-Based Learning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9186" y="1436211"/>
            <a:ext cx="3919911" cy="342886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054" y="1436210"/>
            <a:ext cx="4699833" cy="3428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347332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smtClean="0"/>
              <a:t>PHA 101 TBL Results</a:t>
            </a:r>
            <a:endParaRPr lang="en-GB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01113653"/>
              </p:ext>
            </p:extLst>
          </p:nvPr>
        </p:nvGraphicFramePr>
        <p:xfrm>
          <a:off x="466345" y="1362455"/>
          <a:ext cx="6190487" cy="5383954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07522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630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0705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2484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2028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19883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b="0" dirty="0" err="1" smtClean="0">
                          <a:solidFill>
                            <a:schemeClr val="tx1"/>
                          </a:solidFill>
                        </a:rPr>
                        <a:t>iRATs</a:t>
                      </a:r>
                      <a:endParaRPr lang="en-GB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b="0" dirty="0" err="1" smtClean="0">
                          <a:solidFill>
                            <a:schemeClr val="tx1"/>
                          </a:solidFill>
                        </a:rPr>
                        <a:t>iRATs</a:t>
                      </a:r>
                      <a:endParaRPr lang="en-GB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b="0" dirty="0" err="1" smtClean="0">
                          <a:solidFill>
                            <a:schemeClr val="tx1"/>
                          </a:solidFill>
                        </a:rPr>
                        <a:t>tRATs</a:t>
                      </a:r>
                      <a:endParaRPr lang="en-GB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b="0" dirty="0" err="1" smtClean="0">
                          <a:solidFill>
                            <a:schemeClr val="tx1"/>
                          </a:solidFill>
                        </a:rPr>
                        <a:t>tRATs</a:t>
                      </a:r>
                      <a:endParaRPr lang="en-GB" b="0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en-GB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08438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b="0" dirty="0" smtClean="0">
                          <a:solidFill>
                            <a:schemeClr val="tx1"/>
                          </a:solidFill>
                        </a:rPr>
                        <a:t>Lowest</a:t>
                      </a:r>
                    </a:p>
                    <a:p>
                      <a:r>
                        <a:rPr lang="en-GB" b="0" dirty="0" smtClean="0">
                          <a:solidFill>
                            <a:schemeClr val="tx1"/>
                          </a:solidFill>
                        </a:rPr>
                        <a:t>Score %</a:t>
                      </a:r>
                      <a:endParaRPr lang="en-GB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b="0" dirty="0" smtClean="0">
                          <a:solidFill>
                            <a:schemeClr val="tx1"/>
                          </a:solidFill>
                        </a:rPr>
                        <a:t>Mean </a:t>
                      </a:r>
                    </a:p>
                    <a:p>
                      <a:r>
                        <a:rPr lang="en-GB" b="0" dirty="0" smtClean="0">
                          <a:solidFill>
                            <a:schemeClr val="tx1"/>
                          </a:solidFill>
                        </a:rPr>
                        <a:t>Score %</a:t>
                      </a:r>
                      <a:endParaRPr lang="en-GB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b="0" dirty="0" smtClean="0">
                          <a:solidFill>
                            <a:schemeClr val="tx1"/>
                          </a:solidFill>
                        </a:rPr>
                        <a:t>Lowest</a:t>
                      </a:r>
                    </a:p>
                    <a:p>
                      <a:r>
                        <a:rPr lang="en-GB" b="0" dirty="0" smtClean="0">
                          <a:solidFill>
                            <a:schemeClr val="tx1"/>
                          </a:solidFill>
                        </a:rPr>
                        <a:t>Score %</a:t>
                      </a:r>
                      <a:endParaRPr lang="en-GB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b="0" dirty="0" smtClean="0">
                          <a:solidFill>
                            <a:schemeClr val="tx1"/>
                          </a:solidFill>
                        </a:rPr>
                        <a:t>Mean</a:t>
                      </a:r>
                    </a:p>
                    <a:p>
                      <a:r>
                        <a:rPr lang="en-GB" b="0" dirty="0" smtClean="0">
                          <a:solidFill>
                            <a:schemeClr val="tx1"/>
                          </a:solidFill>
                        </a:rPr>
                        <a:t>Score %</a:t>
                      </a:r>
                      <a:endParaRPr lang="en-GB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8799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en-GB" dirty="0" smtClean="0"/>
                        <a:t>1.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29</a:t>
                      </a:r>
                      <a:endParaRPr lang="en-GB" dirty="0"/>
                    </a:p>
                  </a:txBody>
                  <a:tcP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66</a:t>
                      </a:r>
                      <a:endParaRPr lang="en-GB" dirty="0"/>
                    </a:p>
                  </a:txBody>
                  <a:tcP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82</a:t>
                      </a:r>
                      <a:endParaRPr lang="en-GB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91</a:t>
                      </a:r>
                      <a:endParaRPr lang="en-GB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28799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en-GB" dirty="0" smtClean="0"/>
                        <a:t>2.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43</a:t>
                      </a:r>
                      <a:endParaRPr lang="en-GB" dirty="0"/>
                    </a:p>
                  </a:txBody>
                  <a:tcP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71</a:t>
                      </a:r>
                      <a:endParaRPr lang="en-GB" dirty="0"/>
                    </a:p>
                  </a:txBody>
                  <a:tcP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 smtClean="0"/>
                        <a:t>86</a:t>
                      </a:r>
                    </a:p>
                    <a:p>
                      <a:endParaRPr lang="en-GB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92</a:t>
                      </a:r>
                      <a:endParaRPr lang="en-GB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28799">
                <a:tc>
                  <a:txBody>
                    <a:bodyPr/>
                    <a:lstStyle/>
                    <a:p>
                      <a:r>
                        <a:rPr lang="en-GB" dirty="0" smtClean="0"/>
                        <a:t>3.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29</a:t>
                      </a:r>
                      <a:endParaRPr lang="en-GB" dirty="0"/>
                    </a:p>
                  </a:txBody>
                  <a:tcP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62</a:t>
                      </a:r>
                      <a:endParaRPr lang="en-GB" dirty="0"/>
                    </a:p>
                  </a:txBody>
                  <a:tcP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89</a:t>
                      </a:r>
                      <a:endParaRPr lang="en-GB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96</a:t>
                      </a:r>
                      <a:endParaRPr lang="en-GB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28799">
                <a:tc>
                  <a:txBody>
                    <a:bodyPr/>
                    <a:lstStyle/>
                    <a:p>
                      <a:r>
                        <a:rPr lang="en-GB" dirty="0" smtClean="0"/>
                        <a:t>4.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33</a:t>
                      </a:r>
                      <a:endParaRPr lang="en-GB" dirty="0"/>
                    </a:p>
                  </a:txBody>
                  <a:tcP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63</a:t>
                      </a:r>
                      <a:endParaRPr lang="en-GB" dirty="0"/>
                    </a:p>
                  </a:txBody>
                  <a:tcP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75</a:t>
                      </a:r>
                      <a:endParaRPr lang="en-GB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84</a:t>
                      </a:r>
                      <a:endParaRPr lang="en-GB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28799">
                <a:tc>
                  <a:txBody>
                    <a:bodyPr/>
                    <a:lstStyle/>
                    <a:p>
                      <a:r>
                        <a:rPr lang="en-GB" dirty="0" smtClean="0"/>
                        <a:t>5.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14</a:t>
                      </a:r>
                      <a:endParaRPr lang="en-GB" dirty="0"/>
                    </a:p>
                  </a:txBody>
                  <a:tcP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48</a:t>
                      </a:r>
                      <a:endParaRPr lang="en-GB" dirty="0"/>
                    </a:p>
                  </a:txBody>
                  <a:tcP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54</a:t>
                      </a:r>
                      <a:endParaRPr lang="en-GB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71</a:t>
                      </a:r>
                      <a:endParaRPr lang="en-GB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19883">
                <a:tc>
                  <a:txBody>
                    <a:bodyPr/>
                    <a:lstStyle/>
                    <a:p>
                      <a:r>
                        <a:rPr lang="en-GB" dirty="0" smtClean="0"/>
                        <a:t>6.</a:t>
                      </a:r>
                    </a:p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14</a:t>
                      </a:r>
                      <a:endParaRPr lang="en-GB" dirty="0"/>
                    </a:p>
                  </a:txBody>
                  <a:tcP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68</a:t>
                      </a:r>
                      <a:endParaRPr lang="en-GB" dirty="0"/>
                    </a:p>
                  </a:txBody>
                  <a:tcP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79</a:t>
                      </a:r>
                      <a:endParaRPr lang="en-GB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91</a:t>
                      </a:r>
                      <a:endParaRPr lang="en-GB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19883">
                <a:tc>
                  <a:txBody>
                    <a:bodyPr/>
                    <a:lstStyle/>
                    <a:p>
                      <a:r>
                        <a:rPr lang="en-GB" dirty="0" smtClean="0"/>
                        <a:t>7.</a:t>
                      </a:r>
                    </a:p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14</a:t>
                      </a:r>
                      <a:endParaRPr lang="en-GB" dirty="0"/>
                    </a:p>
                  </a:txBody>
                  <a:tcP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58</a:t>
                      </a:r>
                      <a:endParaRPr lang="en-GB" dirty="0"/>
                    </a:p>
                  </a:txBody>
                  <a:tcP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79</a:t>
                      </a:r>
                      <a:endParaRPr lang="en-GB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94</a:t>
                      </a:r>
                      <a:endParaRPr lang="en-GB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6955106" y="2345309"/>
            <a:ext cx="1731694" cy="92333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fontAlgn="b">
              <a:defRPr/>
            </a:pPr>
            <a:r>
              <a:rPr lang="en-GB" dirty="0" smtClean="0"/>
              <a:t>Teams generally </a:t>
            </a:r>
            <a:endParaRPr lang="en-GB" dirty="0"/>
          </a:p>
          <a:p>
            <a:pPr fontAlgn="b">
              <a:defRPr/>
            </a:pPr>
            <a:r>
              <a:rPr lang="en-GB" dirty="0"/>
              <a:t>outperformed </a:t>
            </a:r>
          </a:p>
          <a:p>
            <a:pPr fontAlgn="b">
              <a:defRPr/>
            </a:pPr>
            <a:r>
              <a:rPr lang="en-GB" dirty="0" smtClean="0"/>
              <a:t>individuals</a:t>
            </a:r>
            <a:endParaRPr lang="en-GB" b="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955106" y="3823589"/>
            <a:ext cx="1804846" cy="175432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fontAlgn="b">
              <a:defRPr/>
            </a:pPr>
            <a:r>
              <a:rPr lang="en-GB" dirty="0" smtClean="0"/>
              <a:t>Lowest team scores substantially higher than mean of individual scores</a:t>
            </a:r>
            <a:endParaRPr lang="en-GB" b="1" dirty="0">
              <a:solidFill>
                <a:srgbClr val="000000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8438815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89" name="Picture 2" descr="http://2.bp.blogspot.com/-lA48nwXbKVI/UCjh1NGPhGI/AAAAAAAABzs/1QEcTaXb4Q8/s1600/assessment+cartoon.jpg"/>
          <p:cNvPicPr>
            <a:picLocks noGrp="1" noChangeAspect="1" noChangeArrowheads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00" r="8700"/>
          <a:stretch>
            <a:fillRect/>
          </a:stretch>
        </p:blipFill>
        <p:spPr>
          <a:xfrm>
            <a:off x="4486231" y="1857832"/>
            <a:ext cx="4157027" cy="3765728"/>
          </a:xfrm>
        </p:spPr>
      </p:pic>
      <p:sp>
        <p:nvSpPr>
          <p:cNvPr id="2" name="Text Placeholder 1"/>
          <p:cNvSpPr>
            <a:spLocks noGrp="1"/>
          </p:cNvSpPr>
          <p:nvPr>
            <p:ph type="body" sz="quarter" idx="16"/>
          </p:nvPr>
        </p:nvSpPr>
        <p:spPr>
          <a:xfrm>
            <a:off x="164592" y="1783080"/>
            <a:ext cx="4244622" cy="4288536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GB" sz="2800" dirty="0" smtClean="0"/>
              <a:t>Collaborative</a:t>
            </a:r>
            <a:endParaRPr lang="en-GB" sz="2800" dirty="0"/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GB" sz="2800" dirty="0"/>
              <a:t>Communication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GB" sz="2800" dirty="0"/>
              <a:t>Critical thinkers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GB" sz="2800" dirty="0"/>
              <a:t>Independent learners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GB" sz="2800" dirty="0"/>
              <a:t>Confidence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GB" sz="2800" dirty="0" smtClean="0"/>
              <a:t>Peer to Peer Teaching</a:t>
            </a:r>
            <a:endParaRPr lang="en-GB" sz="2800" dirty="0"/>
          </a:p>
          <a:p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type="subTitle" idx="1"/>
          </p:nvPr>
        </p:nvSpPr>
        <p:spPr>
          <a:xfrm>
            <a:off x="429951" y="337213"/>
            <a:ext cx="7958526" cy="806302"/>
          </a:xfrm>
        </p:spPr>
        <p:txBody>
          <a:bodyPr>
            <a:normAutofit fontScale="47500" lnSpcReduction="20000"/>
          </a:bodyPr>
          <a:lstStyle/>
          <a:p>
            <a:pPr lvl="1">
              <a:defRPr/>
            </a:pPr>
            <a:endParaRPr lang="en-GB" sz="2400" b="1" dirty="0" smtClean="0">
              <a:solidFill>
                <a:schemeClr val="accent1"/>
              </a:solidFill>
            </a:endParaRPr>
          </a:p>
          <a:p>
            <a:pPr lvl="1">
              <a:defRPr/>
            </a:pPr>
            <a:r>
              <a:rPr lang="en-GB" sz="8000" b="1" dirty="0" smtClean="0">
                <a:solidFill>
                  <a:schemeClr val="bg1"/>
                </a:solidFill>
              </a:rPr>
              <a:t>TBL also Fosters Employability </a:t>
            </a:r>
            <a:r>
              <a:rPr lang="en-GB" sz="8000" b="1" dirty="0">
                <a:solidFill>
                  <a:schemeClr val="bg1"/>
                </a:solidFill>
              </a:rPr>
              <a:t>Skills</a:t>
            </a:r>
          </a:p>
          <a:p>
            <a:pPr lvl="1">
              <a:defRPr/>
            </a:pPr>
            <a:endParaRPr lang="en-GB" dirty="0" smtClean="0">
              <a:solidFill>
                <a:schemeClr val="accent1"/>
              </a:solidFill>
            </a:endParaRPr>
          </a:p>
          <a:p>
            <a:pPr lvl="1">
              <a:defRPr/>
            </a:pPr>
            <a:endParaRPr lang="en-GB" dirty="0"/>
          </a:p>
        </p:txBody>
      </p:sp>
      <p:sp>
        <p:nvSpPr>
          <p:cNvPr id="63491" name="Date Placeholder 1"/>
          <p:cNvSpPr>
            <a:spLocks noGrp="1"/>
          </p:cNvSpPr>
          <p:nvPr>
            <p:ph type="dt" sz="quarter" idx="4294967295"/>
          </p:nvPr>
        </p:nvSpPr>
        <p:spPr bwMode="auto">
          <a:xfrm>
            <a:off x="0" y="6356350"/>
            <a:ext cx="2133600" cy="365125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9pPr>
          </a:lstStyle>
          <a:p>
            <a:pPr eaLnBrk="1" hangingPunct="1"/>
            <a:fld id="{AA7ED183-ADCC-8942-8463-3A95ECC30EBB}" type="datetime1">
              <a:rPr lang="en-GB" sz="1200" smtClean="0">
                <a:solidFill>
                  <a:schemeClr val="bg1"/>
                </a:solidFill>
                <a:latin typeface="Lucida Sans Unicode" charset="0"/>
                <a:cs typeface="Lucida Sans Unicode" charset="0"/>
              </a:rPr>
              <a:t>03/04/2017</a:t>
            </a:fld>
            <a:endParaRPr lang="en-GB" sz="1200">
              <a:solidFill>
                <a:schemeClr val="bg1"/>
              </a:solidFill>
              <a:latin typeface="Lucida Sans Unicode" charset="0"/>
              <a:cs typeface="Lucida Sans Unicode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4294967295"/>
          </p:nvPr>
        </p:nvSpPr>
        <p:spPr>
          <a:xfrm>
            <a:off x="5670550" y="6356350"/>
            <a:ext cx="3473450" cy="365125"/>
          </a:xfrm>
        </p:spPr>
        <p:txBody>
          <a:bodyPr/>
          <a:lstStyle/>
          <a:p>
            <a:pPr>
              <a:defRPr/>
            </a:pPr>
            <a:r>
              <a:rPr lang="en-GB" dirty="0" smtClean="0"/>
              <a:t>Adapted from Centre </a:t>
            </a:r>
            <a:r>
              <a:rPr lang="en-GB" dirty="0"/>
              <a:t>for Educational Development </a:t>
            </a:r>
            <a:r>
              <a:rPr lang="en-GB" dirty="0" smtClean="0"/>
              <a:t>The </a:t>
            </a:r>
            <a:r>
              <a:rPr lang="en-GB" dirty="0"/>
              <a:t>Flipped Classroom &amp; Team-Based Learning</a:t>
            </a:r>
          </a:p>
        </p:txBody>
      </p:sp>
    </p:spTree>
    <p:extLst>
      <p:ext uri="{BB962C8B-B14F-4D97-AF65-F5344CB8AC3E}">
        <p14:creationId xmlns:p14="http://schemas.microsoft.com/office/powerpoint/2010/main" val="246472982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sz="quarter" idx="17"/>
          </p:nvPr>
        </p:nvSpPr>
        <p:spPr/>
        <p:txBody>
          <a:bodyPr>
            <a:normAutofit fontScale="92500" lnSpcReduction="10000"/>
          </a:bodyPr>
          <a:lstStyle/>
          <a:p>
            <a:pPr marL="457200" indent="-457200">
              <a:buFont typeface="Arial"/>
              <a:buChar char="•"/>
            </a:pPr>
            <a:r>
              <a:rPr lang="en-GB" sz="2800" dirty="0" err="1"/>
              <a:t>Hrynchak</a:t>
            </a:r>
            <a:r>
              <a:rPr lang="en-GB" sz="2800" dirty="0"/>
              <a:t>, P. (2012). The educational theory basis of team-based learning. Medical Teacher, 34(10), 796–801. doi:10.3109/0142159X.2012.687120</a:t>
            </a:r>
          </a:p>
          <a:p>
            <a:pPr marL="457200" indent="-457200">
              <a:buFont typeface="Arial"/>
              <a:buChar char="•"/>
            </a:pPr>
            <a:endParaRPr lang="en-GB" sz="2800" dirty="0"/>
          </a:p>
          <a:p>
            <a:pPr marL="457200" indent="-457200">
              <a:buFont typeface="Arial"/>
              <a:buChar char="•"/>
            </a:pPr>
            <a:r>
              <a:rPr lang="en-GB" sz="2800" dirty="0"/>
              <a:t>Van der </a:t>
            </a:r>
            <a:r>
              <a:rPr lang="en-GB" sz="2800" dirty="0" err="1"/>
              <a:t>Vleuten</a:t>
            </a:r>
            <a:r>
              <a:rPr lang="en-GB" sz="2800" dirty="0"/>
              <a:t>, C. P. M., &amp; </a:t>
            </a:r>
            <a:r>
              <a:rPr lang="en-GB" sz="2800" dirty="0" err="1"/>
              <a:t>Driessen</a:t>
            </a:r>
            <a:r>
              <a:rPr lang="en-GB" sz="2800" dirty="0"/>
              <a:t>, E. W. (2014). What would happen to education if we take education evidence seriously? Perspectives on Medical Education, 3(3), 222–232. doi:10.1007/s40037-014-0129-9</a:t>
            </a:r>
          </a:p>
          <a:p>
            <a:endParaRPr lang="en-US" dirty="0"/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smtClean="0"/>
              <a:t>References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4294967295"/>
          </p:nvPr>
        </p:nvSpPr>
        <p:spPr>
          <a:xfrm>
            <a:off x="0" y="6356350"/>
            <a:ext cx="2133600" cy="365125"/>
          </a:xfrm>
        </p:spPr>
        <p:txBody>
          <a:bodyPr/>
          <a:lstStyle/>
          <a:p>
            <a:pPr>
              <a:defRPr/>
            </a:pPr>
            <a:fld id="{554E65CA-4893-434E-A780-55EA9C392E62}" type="datetime1">
              <a:rPr lang="en-GB" smtClean="0"/>
              <a:t>03/04/2017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294967295"/>
          </p:nvPr>
        </p:nvSpPr>
        <p:spPr>
          <a:xfrm>
            <a:off x="5184928" y="6173787"/>
            <a:ext cx="3679204" cy="365125"/>
          </a:xfrm>
        </p:spPr>
        <p:txBody>
          <a:bodyPr/>
          <a:lstStyle/>
          <a:p>
            <a:pPr>
              <a:defRPr/>
            </a:pPr>
            <a:r>
              <a:rPr lang="en-GB" dirty="0" smtClean="0"/>
              <a:t>Adapted from Centre for Educational Development     |      The Flipped Classroom &amp; Team-Based Learning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68276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pPr>
              <a:defRPr/>
            </a:pPr>
            <a:r>
              <a:rPr lang="en-GB" sz="4800" b="1" dirty="0" smtClean="0"/>
              <a:t>Further </a:t>
            </a:r>
            <a:r>
              <a:rPr lang="en-GB" sz="4800" b="1" dirty="0"/>
              <a:t>Resources</a:t>
            </a:r>
          </a:p>
        </p:txBody>
      </p:sp>
      <p:pic>
        <p:nvPicPr>
          <p:cNvPr id="4" name="Picture 1" descr="https://tblcsite.julnet.com/wp-content/uploads/2015/08/TBLC_logo_full-titl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4645" y="1442680"/>
            <a:ext cx="6630458" cy="25760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2" descr="http://faculty.ucmo.edu/teambasedlearning/images/teambased%20learning%20cover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898" y="1567247"/>
            <a:ext cx="1594728" cy="2272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5337" y="3886200"/>
            <a:ext cx="1703850" cy="2636912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2350007" y="4052806"/>
            <a:ext cx="671283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2950" lvl="1" indent="-285750">
              <a:buFont typeface="Arial" panose="020B0604020202020204" pitchFamily="34" charset="0"/>
              <a:buChar char="•"/>
              <a:defRPr/>
            </a:pPr>
            <a:r>
              <a:rPr lang="en-GB" sz="2400" b="1" dirty="0" smtClean="0">
                <a:solidFill>
                  <a:schemeClr val="accent1"/>
                </a:solidFill>
              </a:rPr>
              <a:t>Books </a:t>
            </a:r>
            <a:r>
              <a:rPr lang="en-GB" sz="2400" b="1" dirty="0">
                <a:solidFill>
                  <a:schemeClr val="accent1"/>
                </a:solidFill>
              </a:rPr>
              <a:t>(Michaelsen and Sibley)</a:t>
            </a:r>
          </a:p>
          <a:p>
            <a:pPr marL="742950" lvl="1" indent="-285750">
              <a:buFont typeface="Arial" panose="020B0604020202020204" pitchFamily="34" charset="0"/>
              <a:buChar char="•"/>
              <a:defRPr/>
            </a:pPr>
            <a:r>
              <a:rPr lang="en-GB" sz="2400" b="1" dirty="0" smtClean="0">
                <a:solidFill>
                  <a:schemeClr val="accent1"/>
                </a:solidFill>
              </a:rPr>
              <a:t>TBLC at www.teambasedlearning.org </a:t>
            </a:r>
            <a:endParaRPr lang="en-GB" sz="2400" b="1" dirty="0">
              <a:solidFill>
                <a:schemeClr val="accent1"/>
              </a:solidFill>
            </a:endParaRPr>
          </a:p>
          <a:p>
            <a:pPr marL="742950" lvl="1" indent="-285750">
              <a:buFont typeface="Arial" panose="020B0604020202020204" pitchFamily="34" charset="0"/>
              <a:buChar char="•"/>
              <a:defRPr/>
            </a:pPr>
            <a:r>
              <a:rPr lang="en-GB" sz="2400" b="1" dirty="0">
                <a:solidFill>
                  <a:schemeClr val="accent1"/>
                </a:solidFill>
                <a:hlinkClick r:id="rId5"/>
              </a:rPr>
              <a:t>Email:  s.j.tweddell@bradford.ac.uk</a:t>
            </a:r>
            <a:endParaRPr lang="en-GB" sz="2400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958398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8656"/>
          <a:stretch>
            <a:fillRect/>
          </a:stretch>
        </p:blipFill>
        <p:spPr bwMode="gray">
          <a:xfrm>
            <a:off x="2629498" y="3865570"/>
            <a:ext cx="4042370" cy="2992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" name="Abgerundetes Rechteck 28"/>
          <p:cNvSpPr/>
          <p:nvPr/>
        </p:nvSpPr>
        <p:spPr bwMode="gray">
          <a:xfrm rot="7805840">
            <a:off x="4759764" y="73660"/>
            <a:ext cx="371488" cy="1177152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49000">
                <a:schemeClr val="bg1">
                  <a:lumMod val="85000"/>
                </a:schemeClr>
              </a:gs>
              <a:gs pos="50000">
                <a:srgbClr val="7A0000"/>
              </a:gs>
              <a:gs pos="100000">
                <a:srgbClr val="7A0000"/>
              </a:gs>
            </a:gsLst>
            <a:lin ang="5400000" scaled="1"/>
            <a:tileRect/>
          </a:gradFill>
          <a:ln w="12700">
            <a:noFill/>
            <a:round/>
            <a:headEnd/>
            <a:tailEnd/>
          </a:ln>
          <a:effectLst/>
          <a:scene3d>
            <a:camera prst="perspectiveRelaxed" fov="3900000">
              <a:rot lat="20331177" lon="17539695" rev="4492795"/>
            </a:camera>
            <a:lightRig rig="balanced" dir="t"/>
          </a:scene3d>
          <a:sp3d prstMaterial="plastic">
            <a:bevelT w="190500" h="190500"/>
            <a:bevelB w="190500" h="190500"/>
          </a:sp3d>
        </p:spPr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GB" sz="4000" dirty="0" smtClean="0"/>
              <a:t>THANKS. ANY QUESTIONS</a:t>
            </a:r>
            <a:endParaRPr lang="en-GB" sz="4000" dirty="0"/>
          </a:p>
        </p:txBody>
      </p:sp>
      <p:sp>
        <p:nvSpPr>
          <p:cNvPr id="28" name="Abgerundetes Rechteck 27"/>
          <p:cNvSpPr/>
          <p:nvPr/>
        </p:nvSpPr>
        <p:spPr bwMode="gray">
          <a:xfrm rot="5400000">
            <a:off x="4885926" y="602662"/>
            <a:ext cx="371488" cy="1177152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49000">
                <a:schemeClr val="bg1">
                  <a:lumMod val="85000"/>
                </a:schemeClr>
              </a:gs>
              <a:gs pos="50000">
                <a:schemeClr val="bg1">
                  <a:lumMod val="50000"/>
                </a:schemeClr>
              </a:gs>
              <a:gs pos="100000">
                <a:schemeClr val="bg1">
                  <a:lumMod val="50000"/>
                </a:schemeClr>
              </a:gs>
            </a:gsLst>
            <a:lin ang="16200000" scaled="1"/>
            <a:tileRect/>
          </a:gradFill>
          <a:ln w="12700">
            <a:noFill/>
            <a:round/>
            <a:headEnd/>
            <a:tailEnd/>
          </a:ln>
          <a:effectLst/>
          <a:scene3d>
            <a:camera prst="perspectiveRelaxed" fov="3900000">
              <a:rot lat="19740934" lon="21160183" rev="608339"/>
            </a:camera>
            <a:lightRig rig="balanced" dir="t"/>
          </a:scene3d>
          <a:sp3d prstMaterial="plastic">
            <a:bevelT w="190500" h="190500"/>
            <a:bevelB w="190500" h="190500"/>
          </a:sp3d>
        </p:spPr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30" name="Abgerundetes Rechteck 29"/>
          <p:cNvSpPr/>
          <p:nvPr/>
        </p:nvSpPr>
        <p:spPr bwMode="gray">
          <a:xfrm rot="3055896">
            <a:off x="4950136" y="2087278"/>
            <a:ext cx="371487" cy="1177148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49000">
                <a:schemeClr val="bg1">
                  <a:lumMod val="85000"/>
                </a:schemeClr>
              </a:gs>
              <a:gs pos="50000">
                <a:schemeClr val="accent1"/>
              </a:gs>
              <a:gs pos="100000">
                <a:schemeClr val="accent1"/>
              </a:gs>
            </a:gsLst>
            <a:lin ang="16200000" scaled="1"/>
            <a:tileRect/>
          </a:gradFill>
          <a:ln w="12700">
            <a:noFill/>
            <a:round/>
            <a:headEnd/>
            <a:tailEnd/>
          </a:ln>
          <a:effectLst/>
          <a:scene3d>
            <a:camera prst="perspectiveRelaxed" fov="3900000">
              <a:rot lat="21260796" lon="15704269" rev="19550896"/>
            </a:camera>
            <a:lightRig rig="balanced" dir="t"/>
          </a:scene3d>
          <a:sp3d prstMaterial="plastic">
            <a:bevelT w="190500" h="190500"/>
            <a:bevelB w="190500" h="190500"/>
          </a:sp3d>
        </p:spPr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32" name="Abgerundetes Rechteck 31"/>
          <p:cNvSpPr/>
          <p:nvPr/>
        </p:nvSpPr>
        <p:spPr bwMode="gray">
          <a:xfrm rot="5400000">
            <a:off x="4991407" y="2243536"/>
            <a:ext cx="371488" cy="1177152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49000">
                <a:schemeClr val="bg1">
                  <a:lumMod val="85000"/>
                </a:schemeClr>
              </a:gs>
              <a:gs pos="50000">
                <a:schemeClr val="bg1">
                  <a:lumMod val="50000"/>
                </a:schemeClr>
              </a:gs>
              <a:gs pos="100000">
                <a:schemeClr val="bg1">
                  <a:lumMod val="50000"/>
                </a:schemeClr>
              </a:gs>
            </a:gsLst>
            <a:lin ang="16200000" scaled="1"/>
            <a:tileRect/>
          </a:gradFill>
          <a:ln w="12700">
            <a:noFill/>
            <a:round/>
            <a:headEnd/>
            <a:tailEnd/>
          </a:ln>
          <a:effectLst/>
          <a:scene3d>
            <a:camera prst="perspectiveRelaxed" fov="3900000">
              <a:rot lat="18273603" lon="0" rev="0"/>
            </a:camera>
            <a:lightRig rig="balanced" dir="t"/>
          </a:scene3d>
          <a:sp3d prstMaterial="plastic">
            <a:bevelT w="190500" h="190500"/>
            <a:bevelB w="190500" h="190500"/>
          </a:sp3d>
        </p:spPr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33" name="Abgerundetes Rechteck 32"/>
          <p:cNvSpPr/>
          <p:nvPr/>
        </p:nvSpPr>
        <p:spPr bwMode="gray">
          <a:xfrm rot="5400000">
            <a:off x="4885926" y="3128904"/>
            <a:ext cx="371488" cy="1177152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49000">
                <a:schemeClr val="bg1">
                  <a:lumMod val="85000"/>
                </a:schemeClr>
              </a:gs>
              <a:gs pos="50000">
                <a:schemeClr val="bg1">
                  <a:lumMod val="50000"/>
                </a:schemeClr>
              </a:gs>
              <a:gs pos="100000">
                <a:schemeClr val="bg1">
                  <a:lumMod val="50000"/>
                </a:schemeClr>
              </a:gs>
            </a:gsLst>
            <a:lin ang="5400000" scaled="1"/>
            <a:tileRect/>
          </a:gradFill>
          <a:ln w="12700">
            <a:noFill/>
            <a:round/>
            <a:headEnd/>
            <a:tailEnd/>
          </a:ln>
          <a:effectLst/>
          <a:scene3d>
            <a:camera prst="perspectiveRelaxed" fov="3900000">
              <a:rot lat="18273603" lon="0" rev="16800000"/>
            </a:camera>
            <a:lightRig rig="balanced" dir="t"/>
          </a:scene3d>
          <a:sp3d prstMaterial="plastic">
            <a:bevelT w="190500" h="190500"/>
            <a:bevelB w="190500" h="190500"/>
          </a:sp3d>
        </p:spPr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34" name="Abgerundetes Rechteck 33"/>
          <p:cNvSpPr/>
          <p:nvPr/>
        </p:nvSpPr>
        <p:spPr bwMode="gray">
          <a:xfrm rot="5400000" flipH="1">
            <a:off x="4044194" y="1288809"/>
            <a:ext cx="371490" cy="1177159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49000">
                <a:schemeClr val="bg1">
                  <a:lumMod val="85000"/>
                </a:schemeClr>
              </a:gs>
              <a:gs pos="50000">
                <a:schemeClr val="accent1"/>
              </a:gs>
              <a:gs pos="100000">
                <a:schemeClr val="accent1"/>
              </a:gs>
            </a:gsLst>
            <a:lin ang="5400000" scaled="1"/>
            <a:tileRect/>
          </a:gradFill>
          <a:ln w="12700">
            <a:noFill/>
            <a:round/>
            <a:headEnd/>
            <a:tailEnd/>
          </a:ln>
          <a:effectLst/>
          <a:scene3d>
            <a:camera prst="perspectiveRelaxed" fov="3900000">
              <a:rot lat="20463912" lon="19503820" rev="17859036"/>
            </a:camera>
            <a:lightRig rig="balanced" dir="t"/>
          </a:scene3d>
          <a:sp3d prstMaterial="plastic">
            <a:bevelT w="190500" h="190500"/>
            <a:bevelB w="190500" h="190500"/>
          </a:sp3d>
        </p:spPr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35" name="Abgerundetes Rechteck 34"/>
          <p:cNvSpPr/>
          <p:nvPr/>
        </p:nvSpPr>
        <p:spPr bwMode="gray">
          <a:xfrm rot="3705645" flipH="1">
            <a:off x="4136934" y="2684721"/>
            <a:ext cx="371490" cy="1177159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49000">
                <a:schemeClr val="bg1">
                  <a:lumMod val="85000"/>
                </a:schemeClr>
              </a:gs>
              <a:gs pos="50000">
                <a:srgbClr val="7A0000"/>
              </a:gs>
              <a:gs pos="100000">
                <a:srgbClr val="7A0000"/>
              </a:gs>
            </a:gsLst>
            <a:lin ang="16200000" scaled="1"/>
            <a:tileRect/>
          </a:gradFill>
          <a:ln w="12700">
            <a:noFill/>
            <a:round/>
            <a:headEnd/>
            <a:tailEnd/>
          </a:ln>
          <a:effectLst/>
          <a:scene3d>
            <a:camera prst="perspectiveRelaxed" fov="3900000">
              <a:rot lat="19908735" lon="17499791" rev="2996375"/>
            </a:camera>
            <a:lightRig rig="balanced" dir="t"/>
          </a:scene3d>
          <a:sp3d prstMaterial="plastic">
            <a:bevelT w="190500" h="190500"/>
            <a:bevelB w="190500" h="190500"/>
          </a:sp3d>
        </p:spPr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31" name="Abgerundetes Rechteck 30"/>
          <p:cNvSpPr/>
          <p:nvPr/>
        </p:nvSpPr>
        <p:spPr bwMode="gray">
          <a:xfrm rot="5400000">
            <a:off x="4297579" y="3408958"/>
            <a:ext cx="371488" cy="1177153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49000">
                <a:schemeClr val="bg1">
                  <a:lumMod val="85000"/>
                </a:schemeClr>
              </a:gs>
              <a:gs pos="50000">
                <a:schemeClr val="accent1"/>
              </a:gs>
              <a:gs pos="100000">
                <a:schemeClr val="accent1"/>
              </a:gs>
            </a:gsLst>
            <a:lin ang="5400000" scaled="1"/>
            <a:tileRect/>
          </a:gradFill>
          <a:ln w="12700">
            <a:noFill/>
            <a:round/>
            <a:headEnd/>
            <a:tailEnd/>
          </a:ln>
          <a:effectLst/>
          <a:scene3d>
            <a:camera prst="perspectiveRelaxed" fov="3900000">
              <a:rot lat="19754786" lon="19134364" rev="9658099"/>
            </a:camera>
            <a:lightRig rig="balanced" dir="t"/>
          </a:scene3d>
          <a:sp3d prstMaterial="plastic">
            <a:bevelT w="190500" h="190500"/>
            <a:bevelB w="190500" h="190500"/>
          </a:sp3d>
        </p:spPr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pic>
        <p:nvPicPr>
          <p:cNvPr id="52236" name="Picture 3" descr="C:\Users\bastian.k\Desktop\Bild1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2624338" y="3852870"/>
            <a:ext cx="4042370" cy="3005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2237" name="Gruppieren 77"/>
          <p:cNvGrpSpPr>
            <a:grpSpLocks/>
          </p:cNvGrpSpPr>
          <p:nvPr/>
        </p:nvGrpSpPr>
        <p:grpSpPr bwMode="auto">
          <a:xfrm>
            <a:off x="849912" y="3463651"/>
            <a:ext cx="7429500" cy="1489075"/>
            <a:chOff x="0" y="3521573"/>
            <a:chExt cx="9144000" cy="1488734"/>
          </a:xfrm>
        </p:grpSpPr>
        <p:sp>
          <p:nvSpPr>
            <p:cNvPr id="14" name="Rechteck 6"/>
            <p:cNvSpPr/>
            <p:nvPr/>
          </p:nvSpPr>
          <p:spPr bwMode="gray">
            <a:xfrm>
              <a:off x="0" y="3710443"/>
              <a:ext cx="9144000" cy="1299864"/>
            </a:xfrm>
            <a:prstGeom prst="rect">
              <a:avLst/>
            </a:prstGeom>
            <a:gradFill>
              <a:gsLst>
                <a:gs pos="0">
                  <a:schemeClr val="tx1">
                    <a:alpha val="20000"/>
                  </a:schemeClr>
                </a:gs>
                <a:gs pos="100000">
                  <a:schemeClr val="accent1">
                    <a:tint val="23500"/>
                    <a:satMod val="160000"/>
                    <a:alpha val="0"/>
                  </a:schemeClr>
                </a:gs>
              </a:gsLst>
              <a:lin ang="5400000" scaled="0"/>
            </a:gradFill>
            <a:ln w="12700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 eaLnBrk="1" hangingPunct="1">
                <a:defRPr/>
              </a:pPr>
              <a:endParaRPr lang="en-US" dirty="0">
                <a:ea typeface="ＭＳ Ｐゴシック" charset="-128"/>
                <a:cs typeface="ＭＳ Ｐゴシック" charset="-128"/>
              </a:endParaRPr>
            </a:p>
          </p:txBody>
        </p:sp>
        <p:sp>
          <p:nvSpPr>
            <p:cNvPr id="52239" name="Rechteck 7"/>
            <p:cNvSpPr>
              <a:spLocks noChangeArrowheads="1"/>
            </p:cNvSpPr>
            <p:nvPr/>
          </p:nvSpPr>
          <p:spPr bwMode="gray">
            <a:xfrm flipV="1">
              <a:off x="0" y="3521573"/>
              <a:ext cx="9144000" cy="188925"/>
            </a:xfrm>
            <a:prstGeom prst="rect">
              <a:avLst/>
            </a:prstGeom>
            <a:gradFill rotWithShape="0">
              <a:gsLst>
                <a:gs pos="0">
                  <a:schemeClr val="tx1">
                    <a:alpha val="20000"/>
                  </a:schemeClr>
                </a:gs>
                <a:gs pos="100000">
                  <a:srgbClr val="EBF2F2">
                    <a:alpha val="0"/>
                  </a:srgbClr>
                </a:gs>
              </a:gsLst>
              <a:lin ang="5400000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60340971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HAS_URLS" val="oh hey this is notes box, due to this not being an empty string. woot.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HAS_URLS" val="oh hey this is notes box, due to this not being an empty string. woot.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HAS_URLS" val="oh hey this is notes box, due to this not being an empty string. woot.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HAS_URLS" val="oh hey this is notes box, due to this not being an empty string. woot.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HAS_URLS" val="oh hey this is notes box, due to this not being an empty string. woot.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HAS_URLS" val="oh hey this is notes box, due to this not being an empty string. woot.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HAS_URLS" val="oh hey this is notes box, due to this not being an empty string. woot.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HAS_URLS" val="oh hey this is notes box, due to this not being an empty string. woot.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HAS_URLS" val="oh hey this is notes box, due to this not being an empty string. woot.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HAS_URLS" val="oh hey this is notes box, due to this not being an empty string. woot.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HAS_URLS" val="oh hey this is notes box, due to this not being an empty string. woot.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HAS_URLS" val="oh hey this is notes box, due to this not being an empty string. woot.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HAS_URLS" val="oh hey this is notes box, due to this not being an empty string. woot.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HAS_URLS" val="oh hey this is notes box, due to this not being an empty string. woot.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HAS_URLS" val="oh hey this is notes box, due to this not being an empty string. woot.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HAS_URLS" val="oh hey this is notes box, due to this not being an empty string. woot.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HAS_URLS" val="oh hey this is notes box, due to this not being an empty string. woot.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HAS_URLS" val="oh hey this is notes box, due to this not being an empty string. woot.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HAS_URLS" val="oh hey this is notes box, due to this not being an empty string. woot.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HAS_URLS" val="oh hey this is notes box, due to this not being an empty string. woot.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HAS_URLS" val="oh hey this is notes box, due to this not being an empty string. woot.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HAS_URLS" val="oh hey this is notes box, due to this not being an empty string. woot.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HAS_URLS" val="oh hey this is notes box, due to this not being an empty string. woot.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HAS_URLS" val="oh hey this is notes box, due to this not being an empty string. woot.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HAS_URLS" val="oh hey this is notes box, due to this not being an empty string. woot."/>
</p:tagLst>
</file>

<file path=ppt/theme/theme1.xml><?xml version="1.0" encoding="utf-8"?>
<a:theme xmlns:a="http://schemas.openxmlformats.org/drawingml/2006/main" name="COPD Lecture 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COPD Lecture .pptx</Template>
  <TotalTime>614</TotalTime>
  <Words>1300</Words>
  <Application>Microsoft Office PowerPoint</Application>
  <PresentationFormat>On-screen Show (4:3)</PresentationFormat>
  <Paragraphs>344</Paragraphs>
  <Slides>27</Slides>
  <Notes>25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7" baseType="lpstr">
      <vt:lpstr>ＭＳ Ｐゴシック</vt:lpstr>
      <vt:lpstr>ＭＳ Ｐゴシック</vt:lpstr>
      <vt:lpstr>Arial</vt:lpstr>
      <vt:lpstr>Calibri</vt:lpstr>
      <vt:lpstr>Lucida Sans Unicode</vt:lpstr>
      <vt:lpstr>Verdana</vt:lpstr>
      <vt:lpstr>Wingdings</vt:lpstr>
      <vt:lpstr>Wingdings 2</vt:lpstr>
      <vt:lpstr>Wingdings 3</vt:lpstr>
      <vt:lpstr>COPD Lecture </vt:lpstr>
      <vt:lpstr>Overcoming Barriers to Inclusive Learning:  Is Team Based Learning  (TBL) the Answer?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Step 2 - Application Exercise 1</vt:lpstr>
      <vt:lpstr>Application Exercise 2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Overcoming Barriers to Inclusive Learning:  Is Team Based Learning  (TBL) the Answer?</dc:title>
  <dc:creator>BUGEWA APAMPA</dc:creator>
  <cp:lastModifiedBy>Clare Wolstenholme</cp:lastModifiedBy>
  <cp:revision>40</cp:revision>
  <cp:lastPrinted>2017-03-31T11:13:07Z</cp:lastPrinted>
  <dcterms:created xsi:type="dcterms:W3CDTF">2017-03-29T13:23:09Z</dcterms:created>
  <dcterms:modified xsi:type="dcterms:W3CDTF">2017-04-03T13:59:24Z</dcterms:modified>
</cp:coreProperties>
</file>