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Roboto"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 name="Shape 1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flipH="1">
            <a:off x="8246400" y="4245925"/>
            <a:ext cx="897600" cy="897600"/>
          </a:xfrm>
          <a:prstGeom prst="rtTriangle">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flipH="1">
            <a:off x="8246400" y="4245875"/>
            <a:ext cx="897600" cy="897600"/>
          </a:xfrm>
          <a:prstGeom prst="round1Rect">
            <a:avLst>
              <a:gd name="adj" fmla="val 16667"/>
            </a:avLst>
          </a:prstGeom>
          <a:solidFill>
            <a:schemeClr val="lt1">
              <a:alpha val="68080"/>
            </a:schemeClr>
          </a:solidFill>
          <a:ln>
            <a:noFill/>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390525" y="1819275"/>
            <a:ext cx="8222100" cy="933600"/>
          </a:xfrm>
          <a:prstGeom prst="rect">
            <a:avLst/>
          </a:prstGeom>
        </p:spPr>
        <p:txBody>
          <a:bodyPr lIns="91425" tIns="91425" rIns="91425" bIns="91425" anchor="b"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13" name="Shape 13"/>
          <p:cNvSpPr txBox="1">
            <a:spLocks noGrp="1"/>
          </p:cNvSpPr>
          <p:nvPr>
            <p:ph type="subTitle" idx="1"/>
          </p:nvPr>
        </p:nvSpPr>
        <p:spPr>
          <a:xfrm>
            <a:off x="390525" y="2789130"/>
            <a:ext cx="8222100" cy="432900"/>
          </a:xfrm>
          <a:prstGeom prst="rect">
            <a:avLst/>
          </a:prstGeom>
        </p:spPr>
        <p:txBody>
          <a:bodyPr lIns="91425" tIns="91425" rIns="91425" bIns="91425" anchor="t" anchorCtr="0"/>
          <a:lstStyle>
            <a:lvl1pPr lvl="0">
              <a:lnSpc>
                <a:spcPct val="100000"/>
              </a:lnSpc>
              <a:spcBef>
                <a:spcPts val="0"/>
              </a:spcBef>
              <a:spcAft>
                <a:spcPts val="0"/>
              </a:spcAft>
              <a:buClr>
                <a:schemeClr val="lt1"/>
              </a:buClr>
              <a:buNone/>
              <a:defRPr>
                <a:solidFill>
                  <a:schemeClr val="lt1"/>
                </a:solidFill>
              </a:defRPr>
            </a:lvl1pPr>
            <a:lvl2pPr lvl="1">
              <a:lnSpc>
                <a:spcPct val="100000"/>
              </a:lnSpc>
              <a:spcBef>
                <a:spcPts val="0"/>
              </a:spcBef>
              <a:spcAft>
                <a:spcPts val="0"/>
              </a:spcAft>
              <a:buClr>
                <a:schemeClr val="lt1"/>
              </a:buClr>
              <a:buSzPct val="100000"/>
              <a:buNone/>
              <a:defRPr sz="1800">
                <a:solidFill>
                  <a:schemeClr val="lt1"/>
                </a:solidFill>
              </a:defRPr>
            </a:lvl2pPr>
            <a:lvl3pPr lvl="2">
              <a:lnSpc>
                <a:spcPct val="100000"/>
              </a:lnSpc>
              <a:spcBef>
                <a:spcPts val="0"/>
              </a:spcBef>
              <a:spcAft>
                <a:spcPts val="0"/>
              </a:spcAft>
              <a:buClr>
                <a:schemeClr val="lt1"/>
              </a:buClr>
              <a:buSzPct val="100000"/>
              <a:buNone/>
              <a:defRPr sz="1800">
                <a:solidFill>
                  <a:schemeClr val="lt1"/>
                </a:solidFill>
              </a:defRPr>
            </a:lvl3pPr>
            <a:lvl4pPr lvl="3">
              <a:lnSpc>
                <a:spcPct val="100000"/>
              </a:lnSpc>
              <a:spcBef>
                <a:spcPts val="0"/>
              </a:spcBef>
              <a:spcAft>
                <a:spcPts val="0"/>
              </a:spcAft>
              <a:buClr>
                <a:schemeClr val="lt1"/>
              </a:buClr>
              <a:buSzPct val="100000"/>
              <a:buNone/>
              <a:defRPr sz="1800">
                <a:solidFill>
                  <a:schemeClr val="lt1"/>
                </a:solidFill>
              </a:defRPr>
            </a:lvl4pPr>
            <a:lvl5pPr lvl="4">
              <a:lnSpc>
                <a:spcPct val="100000"/>
              </a:lnSpc>
              <a:spcBef>
                <a:spcPts val="0"/>
              </a:spcBef>
              <a:spcAft>
                <a:spcPts val="0"/>
              </a:spcAft>
              <a:buClr>
                <a:schemeClr val="lt1"/>
              </a:buClr>
              <a:buSzPct val="100000"/>
              <a:buNone/>
              <a:defRPr sz="1800">
                <a:solidFill>
                  <a:schemeClr val="lt1"/>
                </a:solidFill>
              </a:defRPr>
            </a:lvl5pPr>
            <a:lvl6pPr lvl="5">
              <a:lnSpc>
                <a:spcPct val="100000"/>
              </a:lnSpc>
              <a:spcBef>
                <a:spcPts val="0"/>
              </a:spcBef>
              <a:spcAft>
                <a:spcPts val="0"/>
              </a:spcAft>
              <a:buClr>
                <a:schemeClr val="lt1"/>
              </a:buClr>
              <a:buSzPct val="100000"/>
              <a:buNone/>
              <a:defRPr sz="1800">
                <a:solidFill>
                  <a:schemeClr val="lt1"/>
                </a:solidFill>
              </a:defRPr>
            </a:lvl6pPr>
            <a:lvl7pPr lvl="6">
              <a:lnSpc>
                <a:spcPct val="100000"/>
              </a:lnSpc>
              <a:spcBef>
                <a:spcPts val="0"/>
              </a:spcBef>
              <a:spcAft>
                <a:spcPts val="0"/>
              </a:spcAft>
              <a:buClr>
                <a:schemeClr val="lt1"/>
              </a:buClr>
              <a:buSzPct val="100000"/>
              <a:buNone/>
              <a:defRPr sz="1800">
                <a:solidFill>
                  <a:schemeClr val="lt1"/>
                </a:solidFill>
              </a:defRPr>
            </a:lvl7pPr>
            <a:lvl8pPr lvl="7">
              <a:lnSpc>
                <a:spcPct val="100000"/>
              </a:lnSpc>
              <a:spcBef>
                <a:spcPts val="0"/>
              </a:spcBef>
              <a:spcAft>
                <a:spcPts val="0"/>
              </a:spcAft>
              <a:buClr>
                <a:schemeClr val="lt1"/>
              </a:buClr>
              <a:buSzPct val="100000"/>
              <a:buNone/>
              <a:defRPr sz="1800">
                <a:solidFill>
                  <a:schemeClr val="lt1"/>
                </a:solidFill>
              </a:defRPr>
            </a:lvl8pPr>
            <a:lvl9pPr lvl="8">
              <a:lnSpc>
                <a:spcPct val="100000"/>
              </a:lnSpc>
              <a:spcBef>
                <a:spcPts val="0"/>
              </a:spcBef>
              <a:spcAft>
                <a:spcPts val="0"/>
              </a:spcAft>
              <a:buClr>
                <a:schemeClr val="lt1"/>
              </a:buClr>
              <a:buSzPct val="100000"/>
              <a:buNone/>
              <a:defRPr sz="1800">
                <a:solidFill>
                  <a:schemeClr val="lt1"/>
                </a:solidFill>
              </a:defRPr>
            </a:lvl9pPr>
          </a:lstStyle>
          <a:p>
            <a:endParaRPr/>
          </a:p>
        </p:txBody>
      </p:sp>
      <p:sp>
        <p:nvSpPr>
          <p:cNvPr id="14" name="Shape 14"/>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60950" y="2065350"/>
            <a:ext cx="8222100" cy="1012800"/>
          </a:xfrm>
          <a:prstGeom prst="rect">
            <a:avLst/>
          </a:prstGeom>
        </p:spPr>
        <p:txBody>
          <a:bodyPr lIns="91425" tIns="91425" rIns="91425" bIns="91425" anchor="ctr" anchorCtr="0"/>
          <a:lstStyle>
            <a:lvl1pPr lvl="0">
              <a:spcBef>
                <a:spcPts val="0"/>
              </a:spcBef>
              <a:buSzPct val="100000"/>
              <a:defRPr sz="4200"/>
            </a:lvl1pPr>
            <a:lvl2pPr lvl="1">
              <a:spcBef>
                <a:spcPts val="0"/>
              </a:spcBef>
              <a:buSzPct val="100000"/>
              <a:defRPr sz="4200"/>
            </a:lvl2pPr>
            <a:lvl3pPr lvl="2">
              <a:spcBef>
                <a:spcPts val="0"/>
              </a:spcBef>
              <a:buSzPct val="100000"/>
              <a:defRPr sz="4200"/>
            </a:lvl3pPr>
            <a:lvl4pPr lvl="3">
              <a:spcBef>
                <a:spcPts val="0"/>
              </a:spcBef>
              <a:buSzPct val="100000"/>
              <a:defRPr sz="4200"/>
            </a:lvl4pPr>
            <a:lvl5pPr lvl="4">
              <a:spcBef>
                <a:spcPts val="0"/>
              </a:spcBef>
              <a:buSzPct val="100000"/>
              <a:defRPr sz="4200"/>
            </a:lvl5pPr>
            <a:lvl6pPr lvl="5">
              <a:spcBef>
                <a:spcPts val="0"/>
              </a:spcBef>
              <a:buSzPct val="100000"/>
              <a:defRPr sz="4200"/>
            </a:lvl6pPr>
            <a:lvl7pPr lvl="6">
              <a:spcBef>
                <a:spcPts val="0"/>
              </a:spcBef>
              <a:buSzPct val="100000"/>
              <a:defRPr sz="4200"/>
            </a:lvl7pPr>
            <a:lvl8pPr lvl="7">
              <a:spcBef>
                <a:spcPts val="0"/>
              </a:spcBef>
              <a:buSzPct val="100000"/>
              <a:defRPr sz="4200"/>
            </a:lvl8pPr>
            <a:lvl9pPr lvl="8">
              <a:spcBef>
                <a:spcPts val="0"/>
              </a:spcBef>
              <a:buSzPct val="100000"/>
              <a:defRPr sz="4200"/>
            </a:lvl9pPr>
          </a:lstStyle>
          <a:p>
            <a:endParaRPr/>
          </a:p>
        </p:txBody>
      </p:sp>
      <p:sp>
        <p:nvSpPr>
          <p:cNvPr id="17" name="Shape 17"/>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solidFill>
                  <a:schemeClr val="lt1"/>
                </a:solidFill>
              </a:rPr>
              <a:t>‹#›</a:t>
            </a:fld>
            <a:endParaRPr lang="en-GB">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rot="10800000" flipH="1">
            <a:off x="0" y="1686000"/>
            <a:ext cx="9144000" cy="3457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20" name="Shape 20"/>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21" name="Shape 21"/>
          <p:cNvSpPr txBox="1">
            <a:spLocks noGrp="1"/>
          </p:cNvSpPr>
          <p:nvPr>
            <p:ph type="title"/>
          </p:nvPr>
        </p:nvSpPr>
        <p:spPr>
          <a:xfrm>
            <a:off x="471900" y="738725"/>
            <a:ext cx="8222100" cy="7677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471900" y="1919075"/>
            <a:ext cx="8222100" cy="2710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p:nvPr/>
        </p:nvSpPr>
        <p:spPr>
          <a:xfrm rot="10800000" flipH="1">
            <a:off x="0" y="1686000"/>
            <a:ext cx="9144000" cy="3457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26" name="Shape 2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27" name="Shape 27"/>
          <p:cNvSpPr txBox="1">
            <a:spLocks noGrp="1"/>
          </p:cNvSpPr>
          <p:nvPr>
            <p:ph type="title"/>
          </p:nvPr>
        </p:nvSpPr>
        <p:spPr>
          <a:xfrm>
            <a:off x="471900" y="738725"/>
            <a:ext cx="8222100" cy="7677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471900" y="1919075"/>
            <a:ext cx="3999900" cy="27101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694250" y="1919075"/>
            <a:ext cx="3999900" cy="27101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p:nvPr/>
        </p:nvSpPr>
        <p:spPr>
          <a:xfrm rot="10800000" flipH="1">
            <a:off x="0" y="656400"/>
            <a:ext cx="9144000" cy="44871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34" name="Shape 34"/>
          <p:cNvSpPr txBox="1">
            <a:spLocks noGrp="1"/>
          </p:cNvSpPr>
          <p:nvPr>
            <p:ph type="title"/>
          </p:nvPr>
        </p:nvSpPr>
        <p:spPr>
          <a:xfrm>
            <a:off x="98250" y="16350"/>
            <a:ext cx="8826600" cy="602700"/>
          </a:xfrm>
          <a:prstGeom prst="rect">
            <a:avLst/>
          </a:prstGeom>
        </p:spPr>
        <p:txBody>
          <a:bodyPr lIns="91425" tIns="91425" rIns="91425" bIns="91425" anchor="ctr"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
        <p:nvSpPr>
          <p:cNvPr id="35" name="Shape 35"/>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6"/>
        <p:cNvGrpSpPr/>
        <p:nvPr/>
      </p:nvGrpSpPr>
      <p:grpSpPr>
        <a:xfrm>
          <a:off x="0" y="0"/>
          <a:ext cx="0" cy="0"/>
          <a:chOff x="0" y="0"/>
          <a:chExt cx="0" cy="0"/>
        </a:xfrm>
      </p:grpSpPr>
      <p:sp>
        <p:nvSpPr>
          <p:cNvPr id="37" name="Shape 37"/>
          <p:cNvSpPr txBox="1"/>
          <p:nvPr/>
        </p:nvSpPr>
        <p:spPr>
          <a:xfrm rot="10800000" flipH="1">
            <a:off x="3276600" y="25"/>
            <a:ext cx="5867400" cy="5143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8" name="Shape 38"/>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39" name="Shape 39"/>
          <p:cNvSpPr txBox="1">
            <a:spLocks noGrp="1"/>
          </p:cNvSpPr>
          <p:nvPr>
            <p:ph type="title"/>
          </p:nvPr>
        </p:nvSpPr>
        <p:spPr>
          <a:xfrm>
            <a:off x="226077" y="357800"/>
            <a:ext cx="2808000" cy="9534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0" name="Shape 40"/>
          <p:cNvSpPr txBox="1">
            <a:spLocks noGrp="1"/>
          </p:cNvSpPr>
          <p:nvPr>
            <p:ph type="body" idx="1"/>
          </p:nvPr>
        </p:nvSpPr>
        <p:spPr>
          <a:xfrm>
            <a:off x="226075" y="1465800"/>
            <a:ext cx="2808000" cy="3163500"/>
          </a:xfrm>
          <a:prstGeom prst="rect">
            <a:avLst/>
          </a:prstGeom>
        </p:spPr>
        <p:txBody>
          <a:bodyPr lIns="91425" tIns="91425" rIns="91425" bIns="91425" anchor="t" anchorCtr="0"/>
          <a:lstStyle>
            <a:lvl1pPr lvl="0">
              <a:spcBef>
                <a:spcPts val="0"/>
              </a:spcBef>
              <a:buClr>
                <a:schemeClr val="lt1"/>
              </a:buClr>
              <a:buSzPct val="100000"/>
              <a:defRPr sz="1200">
                <a:solidFill>
                  <a:schemeClr val="lt1"/>
                </a:solidFill>
              </a:defRPr>
            </a:lvl1pPr>
            <a:lvl2pPr lvl="1">
              <a:spcBef>
                <a:spcPts val="0"/>
              </a:spcBef>
              <a:buClr>
                <a:schemeClr val="lt1"/>
              </a:buClr>
              <a:buSzPct val="100000"/>
              <a:defRPr sz="1200">
                <a:solidFill>
                  <a:schemeClr val="lt1"/>
                </a:solidFill>
              </a:defRPr>
            </a:lvl2pPr>
            <a:lvl3pPr lvl="2">
              <a:spcBef>
                <a:spcPts val="0"/>
              </a:spcBef>
              <a:buClr>
                <a:schemeClr val="lt1"/>
              </a:buClr>
              <a:buSzPct val="100000"/>
              <a:defRPr sz="1200">
                <a:solidFill>
                  <a:schemeClr val="lt1"/>
                </a:solidFill>
              </a:defRPr>
            </a:lvl3pPr>
            <a:lvl4pPr lvl="3">
              <a:spcBef>
                <a:spcPts val="0"/>
              </a:spcBef>
              <a:buClr>
                <a:schemeClr val="lt1"/>
              </a:buClr>
              <a:buSzPct val="100000"/>
              <a:defRPr sz="1200">
                <a:solidFill>
                  <a:schemeClr val="lt1"/>
                </a:solidFill>
              </a:defRPr>
            </a:lvl4pPr>
            <a:lvl5pPr lvl="4">
              <a:spcBef>
                <a:spcPts val="0"/>
              </a:spcBef>
              <a:buClr>
                <a:schemeClr val="lt1"/>
              </a:buClr>
              <a:buSzPct val="100000"/>
              <a:defRPr sz="1200">
                <a:solidFill>
                  <a:schemeClr val="lt1"/>
                </a:solidFill>
              </a:defRPr>
            </a:lvl5pPr>
            <a:lvl6pPr lvl="5">
              <a:spcBef>
                <a:spcPts val="0"/>
              </a:spcBef>
              <a:buClr>
                <a:schemeClr val="lt1"/>
              </a:buClr>
              <a:buSzPct val="100000"/>
              <a:defRPr sz="1200">
                <a:solidFill>
                  <a:schemeClr val="lt1"/>
                </a:solidFill>
              </a:defRPr>
            </a:lvl6pPr>
            <a:lvl7pPr lvl="6">
              <a:spcBef>
                <a:spcPts val="0"/>
              </a:spcBef>
              <a:buClr>
                <a:schemeClr val="lt1"/>
              </a:buClr>
              <a:buSzPct val="100000"/>
              <a:defRPr sz="1200">
                <a:solidFill>
                  <a:schemeClr val="lt1"/>
                </a:solidFill>
              </a:defRPr>
            </a:lvl7pPr>
            <a:lvl8pPr lvl="7">
              <a:spcBef>
                <a:spcPts val="0"/>
              </a:spcBef>
              <a:buClr>
                <a:schemeClr val="lt1"/>
              </a:buClr>
              <a:buSzPct val="100000"/>
              <a:defRPr sz="1200">
                <a:solidFill>
                  <a:schemeClr val="lt1"/>
                </a:solidFill>
              </a:defRPr>
            </a:lvl8pPr>
            <a:lvl9pPr lvl="8">
              <a:spcBef>
                <a:spcPts val="0"/>
              </a:spcBef>
              <a:buClr>
                <a:schemeClr val="lt1"/>
              </a:buClr>
              <a:buSzPct val="100000"/>
              <a:defRPr sz="1200">
                <a:solidFill>
                  <a:schemeClr val="lt1"/>
                </a:solidFill>
              </a:defRPr>
            </a:lvl9pPr>
          </a:lstStyle>
          <a:p>
            <a:endParaRPr/>
          </a:p>
        </p:txBody>
      </p:sp>
      <p:sp>
        <p:nvSpPr>
          <p:cNvPr id="41" name="Shape 41"/>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488250"/>
            <a:ext cx="6227100" cy="4090800"/>
          </a:xfrm>
          <a:prstGeom prst="rect">
            <a:avLst/>
          </a:prstGeom>
        </p:spPr>
        <p:txBody>
          <a:bodyPr lIns="91425" tIns="91425" rIns="91425" bIns="91425" anchor="ctr" anchorCtr="0"/>
          <a:lstStyle>
            <a:lvl1pPr lvl="0">
              <a:spcBef>
                <a:spcPts val="0"/>
              </a:spcBef>
              <a:buSzPct val="100000"/>
              <a:defRPr sz="6000"/>
            </a:lvl1pPr>
            <a:lvl2pPr lvl="1">
              <a:spcBef>
                <a:spcPts val="0"/>
              </a:spcBef>
              <a:buSzPct val="100000"/>
              <a:defRPr sz="6000"/>
            </a:lvl2pPr>
            <a:lvl3pPr lvl="2">
              <a:spcBef>
                <a:spcPts val="0"/>
              </a:spcBef>
              <a:buSzPct val="100000"/>
              <a:defRPr sz="6000"/>
            </a:lvl3pPr>
            <a:lvl4pPr lvl="3">
              <a:spcBef>
                <a:spcPts val="0"/>
              </a:spcBef>
              <a:buSzPct val="100000"/>
              <a:defRPr sz="6000"/>
            </a:lvl4pPr>
            <a:lvl5pPr lvl="4">
              <a:spcBef>
                <a:spcPts val="0"/>
              </a:spcBef>
              <a:buSzPct val="100000"/>
              <a:defRPr sz="6000"/>
            </a:lvl5pPr>
            <a:lvl6pPr lvl="5">
              <a:spcBef>
                <a:spcPts val="0"/>
              </a:spcBef>
              <a:buSzPct val="100000"/>
              <a:defRPr sz="6000"/>
            </a:lvl6pPr>
            <a:lvl7pPr lvl="6">
              <a:spcBef>
                <a:spcPts val="0"/>
              </a:spcBef>
              <a:buSzPct val="100000"/>
              <a:defRPr sz="6000"/>
            </a:lvl7pPr>
            <a:lvl8pPr lvl="7">
              <a:spcBef>
                <a:spcPts val="0"/>
              </a:spcBef>
              <a:buSzPct val="100000"/>
              <a:defRPr sz="6000"/>
            </a:lvl8pPr>
            <a:lvl9pPr lvl="8">
              <a:spcBef>
                <a:spcPts val="0"/>
              </a:spcBef>
              <a:buSzPct val="100000"/>
              <a:defRPr sz="6000"/>
            </a:lvl9pPr>
          </a:lstStyle>
          <a:p>
            <a:endParaRPr/>
          </a:p>
        </p:txBody>
      </p:sp>
      <p:sp>
        <p:nvSpPr>
          <p:cNvPr id="44" name="Shape 44"/>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solidFill>
                  <a:schemeClr val="lt1"/>
                </a:solidFill>
              </a:rPr>
              <a:t>‹#›</a:t>
            </a:fld>
            <a:endParaRPr lang="en-GB">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5"/>
        <p:cNvGrpSpPr/>
        <p:nvPr/>
      </p:nvGrpSpPr>
      <p:grpSpPr>
        <a:xfrm>
          <a:off x="0" y="0"/>
          <a:ext cx="0" cy="0"/>
          <a:chOff x="0" y="0"/>
          <a:chExt cx="0" cy="0"/>
        </a:xfrm>
      </p:grpSpPr>
      <p:sp>
        <p:nvSpPr>
          <p:cNvPr id="46" name="Shape 46"/>
          <p:cNvSpPr/>
          <p:nvPr/>
        </p:nvSpPr>
        <p:spPr>
          <a:xfrm flipH="1">
            <a:off x="0" y="0"/>
            <a:ext cx="4572000" cy="5143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47" name="Shape 47"/>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48" name="Shape 48"/>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Clr>
                <a:schemeClr val="dk2"/>
              </a:buClr>
              <a:buSzPct val="100000"/>
              <a:defRPr sz="4200">
                <a:solidFill>
                  <a:schemeClr val="dk2"/>
                </a:solidFill>
              </a:defRPr>
            </a:lvl1pPr>
            <a:lvl2pPr lvl="1" algn="ctr">
              <a:spcBef>
                <a:spcPts val="0"/>
              </a:spcBef>
              <a:buClr>
                <a:schemeClr val="dk2"/>
              </a:buClr>
              <a:buSzPct val="100000"/>
              <a:defRPr sz="4200">
                <a:solidFill>
                  <a:schemeClr val="dk2"/>
                </a:solidFill>
              </a:defRPr>
            </a:lvl2pPr>
            <a:lvl3pPr lvl="2" algn="ctr">
              <a:spcBef>
                <a:spcPts val="0"/>
              </a:spcBef>
              <a:buClr>
                <a:schemeClr val="dk2"/>
              </a:buClr>
              <a:buSzPct val="100000"/>
              <a:defRPr sz="4200">
                <a:solidFill>
                  <a:schemeClr val="dk2"/>
                </a:solidFill>
              </a:defRPr>
            </a:lvl3pPr>
            <a:lvl4pPr lvl="3" algn="ctr">
              <a:spcBef>
                <a:spcPts val="0"/>
              </a:spcBef>
              <a:buClr>
                <a:schemeClr val="dk2"/>
              </a:buClr>
              <a:buSzPct val="100000"/>
              <a:defRPr sz="4200">
                <a:solidFill>
                  <a:schemeClr val="dk2"/>
                </a:solidFill>
              </a:defRPr>
            </a:lvl4pPr>
            <a:lvl5pPr lvl="4" algn="ctr">
              <a:spcBef>
                <a:spcPts val="0"/>
              </a:spcBef>
              <a:buClr>
                <a:schemeClr val="dk2"/>
              </a:buClr>
              <a:buSzPct val="100000"/>
              <a:defRPr sz="4200">
                <a:solidFill>
                  <a:schemeClr val="dk2"/>
                </a:solidFill>
              </a:defRPr>
            </a:lvl5pPr>
            <a:lvl6pPr lvl="5" algn="ctr">
              <a:spcBef>
                <a:spcPts val="0"/>
              </a:spcBef>
              <a:buClr>
                <a:schemeClr val="dk2"/>
              </a:buClr>
              <a:buSzPct val="100000"/>
              <a:defRPr sz="4200">
                <a:solidFill>
                  <a:schemeClr val="dk2"/>
                </a:solidFill>
              </a:defRPr>
            </a:lvl6pPr>
            <a:lvl7pPr lvl="6" algn="ctr">
              <a:spcBef>
                <a:spcPts val="0"/>
              </a:spcBef>
              <a:buClr>
                <a:schemeClr val="dk2"/>
              </a:buClr>
              <a:buSzPct val="100000"/>
              <a:defRPr sz="4200">
                <a:solidFill>
                  <a:schemeClr val="dk2"/>
                </a:solidFill>
              </a:defRPr>
            </a:lvl7pPr>
            <a:lvl8pPr lvl="7" algn="ctr">
              <a:spcBef>
                <a:spcPts val="0"/>
              </a:spcBef>
              <a:buClr>
                <a:schemeClr val="dk2"/>
              </a:buClr>
              <a:buSzPct val="100000"/>
              <a:defRPr sz="4200">
                <a:solidFill>
                  <a:schemeClr val="dk2"/>
                </a:solidFill>
              </a:defRPr>
            </a:lvl8pPr>
            <a:lvl9pPr lvl="8" algn="ctr">
              <a:spcBef>
                <a:spcPts val="0"/>
              </a:spcBef>
              <a:buClr>
                <a:schemeClr val="dk2"/>
              </a:buClr>
              <a:buSzPct val="100000"/>
              <a:defRPr sz="4200">
                <a:solidFill>
                  <a:schemeClr val="dk2"/>
                </a:solidFill>
              </a:defRPr>
            </a:lvl9pPr>
          </a:lstStyle>
          <a:p>
            <a:endParaRPr/>
          </a:p>
        </p:txBody>
      </p:sp>
      <p:sp>
        <p:nvSpPr>
          <p:cNvPr id="49" name="Shape 49"/>
          <p:cNvSpPr txBox="1">
            <a:spLocks noGrp="1"/>
          </p:cNvSpPr>
          <p:nvPr>
            <p:ph type="subTitle" idx="1"/>
          </p:nvPr>
        </p:nvSpPr>
        <p:spPr>
          <a:xfrm>
            <a:off x="265500" y="2779466"/>
            <a:ext cx="4045200" cy="1235099"/>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50" name="Shape 50"/>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51" name="Shape 51"/>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solidFill>
                  <a:schemeClr val="lt1"/>
                </a:solidFill>
              </a:rPr>
              <a:t>‹#›</a:t>
            </a:fld>
            <a:endParaRPr lang="en-GB">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2"/>
        <p:cNvGrpSpPr/>
        <p:nvPr/>
      </p:nvGrpSpPr>
      <p:grpSpPr>
        <a:xfrm>
          <a:off x="0" y="0"/>
          <a:ext cx="0" cy="0"/>
          <a:chOff x="0" y="0"/>
          <a:chExt cx="0" cy="0"/>
        </a:xfrm>
      </p:grpSpPr>
      <p:sp>
        <p:nvSpPr>
          <p:cNvPr id="53" name="Shape 53"/>
          <p:cNvSpPr txBox="1"/>
          <p:nvPr/>
        </p:nvSpPr>
        <p:spPr>
          <a:xfrm rot="10800000" flipH="1">
            <a:off x="0" y="0"/>
            <a:ext cx="9144000" cy="46959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54" name="Shape 54"/>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55" name="Shape 55"/>
          <p:cNvSpPr txBox="1">
            <a:spLocks noGrp="1"/>
          </p:cNvSpPr>
          <p:nvPr>
            <p:ph type="body" idx="1"/>
          </p:nvPr>
        </p:nvSpPr>
        <p:spPr>
          <a:xfrm>
            <a:off x="57150" y="4696825"/>
            <a:ext cx="8382000" cy="446700"/>
          </a:xfrm>
          <a:prstGeom prst="rect">
            <a:avLst/>
          </a:prstGeom>
        </p:spPr>
        <p:txBody>
          <a:bodyPr lIns="91425" tIns="91425" rIns="91425" bIns="91425" anchor="ctr" anchorCtr="0"/>
          <a:lstStyle>
            <a:lvl1pPr lvl="0">
              <a:lnSpc>
                <a:spcPct val="100000"/>
              </a:lnSpc>
              <a:spcBef>
                <a:spcPts val="0"/>
              </a:spcBef>
              <a:spcAft>
                <a:spcPts val="0"/>
              </a:spcAft>
              <a:buClr>
                <a:schemeClr val="lt1"/>
              </a:buClr>
              <a:buSzPct val="100000"/>
              <a:buNone/>
              <a:defRPr sz="1200">
                <a:solidFill>
                  <a:schemeClr val="lt1"/>
                </a:solidFill>
              </a:defRPr>
            </a:lvl1pPr>
          </a:lstStyle>
          <a:p>
            <a:endParaRPr/>
          </a:p>
        </p:txBody>
      </p:sp>
      <p:sp>
        <p:nvSpPr>
          <p:cNvPr id="56" name="Shape 56"/>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solidFill>
                  <a:schemeClr val="lt1"/>
                </a:solidFill>
              </a:rPr>
              <a:t>‹#›</a:t>
            </a:fld>
            <a:endParaRPr lang="en-GB">
              <a:solidFill>
                <a:schemeClr val="lt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accent4"/>
        </a:solidFill>
        <a:effectLst/>
      </p:bgPr>
    </p:bg>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75500" y="1258525"/>
            <a:ext cx="8222100" cy="1963500"/>
          </a:xfrm>
          <a:prstGeom prst="rect">
            <a:avLst/>
          </a:prstGeom>
        </p:spPr>
        <p:txBody>
          <a:bodyPr lIns="91425" tIns="91425" rIns="91425" bIns="91425" anchor="b" anchorCtr="0"/>
          <a:lstStyle>
            <a:lvl1pPr lvl="0" algn="ctr">
              <a:spcBef>
                <a:spcPts val="0"/>
              </a:spcBef>
              <a:buClr>
                <a:schemeClr val="dk2"/>
              </a:buClr>
              <a:buSzPct val="100000"/>
              <a:defRPr sz="12000">
                <a:solidFill>
                  <a:schemeClr val="dk2"/>
                </a:solidFill>
              </a:defRPr>
            </a:lvl1pPr>
            <a:lvl2pPr lvl="1" algn="ctr">
              <a:spcBef>
                <a:spcPts val="0"/>
              </a:spcBef>
              <a:buClr>
                <a:schemeClr val="dk2"/>
              </a:buClr>
              <a:buSzPct val="100000"/>
              <a:defRPr sz="12000">
                <a:solidFill>
                  <a:schemeClr val="dk2"/>
                </a:solidFill>
              </a:defRPr>
            </a:lvl2pPr>
            <a:lvl3pPr lvl="2" algn="ctr">
              <a:spcBef>
                <a:spcPts val="0"/>
              </a:spcBef>
              <a:buClr>
                <a:schemeClr val="dk2"/>
              </a:buClr>
              <a:buSzPct val="100000"/>
              <a:defRPr sz="12000">
                <a:solidFill>
                  <a:schemeClr val="dk2"/>
                </a:solidFill>
              </a:defRPr>
            </a:lvl3pPr>
            <a:lvl4pPr lvl="3" algn="ctr">
              <a:spcBef>
                <a:spcPts val="0"/>
              </a:spcBef>
              <a:buClr>
                <a:schemeClr val="dk2"/>
              </a:buClr>
              <a:buSzPct val="100000"/>
              <a:defRPr sz="12000">
                <a:solidFill>
                  <a:schemeClr val="dk2"/>
                </a:solidFill>
              </a:defRPr>
            </a:lvl4pPr>
            <a:lvl5pPr lvl="4" algn="ctr">
              <a:spcBef>
                <a:spcPts val="0"/>
              </a:spcBef>
              <a:buClr>
                <a:schemeClr val="dk2"/>
              </a:buClr>
              <a:buSzPct val="100000"/>
              <a:defRPr sz="12000">
                <a:solidFill>
                  <a:schemeClr val="dk2"/>
                </a:solidFill>
              </a:defRPr>
            </a:lvl5pPr>
            <a:lvl6pPr lvl="5" algn="ctr">
              <a:spcBef>
                <a:spcPts val="0"/>
              </a:spcBef>
              <a:buClr>
                <a:schemeClr val="dk2"/>
              </a:buClr>
              <a:buSzPct val="100000"/>
              <a:defRPr sz="12000">
                <a:solidFill>
                  <a:schemeClr val="dk2"/>
                </a:solidFill>
              </a:defRPr>
            </a:lvl6pPr>
            <a:lvl7pPr lvl="6" algn="ctr">
              <a:spcBef>
                <a:spcPts val="0"/>
              </a:spcBef>
              <a:buClr>
                <a:schemeClr val="dk2"/>
              </a:buClr>
              <a:buSzPct val="100000"/>
              <a:defRPr sz="12000">
                <a:solidFill>
                  <a:schemeClr val="dk2"/>
                </a:solidFill>
              </a:defRPr>
            </a:lvl7pPr>
            <a:lvl8pPr lvl="7" algn="ctr">
              <a:spcBef>
                <a:spcPts val="0"/>
              </a:spcBef>
              <a:buClr>
                <a:schemeClr val="dk2"/>
              </a:buClr>
              <a:buSzPct val="100000"/>
              <a:defRPr sz="12000">
                <a:solidFill>
                  <a:schemeClr val="dk2"/>
                </a:solidFill>
              </a:defRPr>
            </a:lvl8pPr>
            <a:lvl9pPr lvl="8" algn="ctr">
              <a:spcBef>
                <a:spcPts val="0"/>
              </a:spcBef>
              <a:buClr>
                <a:schemeClr val="dk2"/>
              </a:buClr>
              <a:buSzPct val="100000"/>
              <a:defRPr sz="12000">
                <a:solidFill>
                  <a:schemeClr val="dk2"/>
                </a:solidFill>
              </a:defRPr>
            </a:lvl9pPr>
          </a:lstStyle>
          <a:p>
            <a:endParaRPr/>
          </a:p>
        </p:txBody>
      </p:sp>
      <p:sp>
        <p:nvSpPr>
          <p:cNvPr id="59" name="Shape 59"/>
          <p:cNvSpPr txBox="1">
            <a:spLocks noGrp="1"/>
          </p:cNvSpPr>
          <p:nvPr>
            <p:ph type="body" idx="1"/>
          </p:nvPr>
        </p:nvSpPr>
        <p:spPr>
          <a:xfrm>
            <a:off x="475500" y="3304625"/>
            <a:ext cx="82221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60" name="Shape 60"/>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Shape 62"/>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71900" y="738725"/>
            <a:ext cx="8222100" cy="767700"/>
          </a:xfrm>
          <a:prstGeom prst="rect">
            <a:avLst/>
          </a:prstGeom>
          <a:noFill/>
          <a:ln>
            <a:noFill/>
          </a:ln>
        </p:spPr>
        <p:txBody>
          <a:bodyPr lIns="91425" tIns="91425" rIns="91425" bIns="91425" anchor="b" anchorCtr="0"/>
          <a:lstStyle>
            <a:lvl1pPr lvl="0">
              <a:spcBef>
                <a:spcPts val="0"/>
              </a:spcBef>
              <a:buClr>
                <a:schemeClr val="lt1"/>
              </a:buClr>
              <a:buSzPct val="100000"/>
              <a:buFont typeface="Roboto"/>
              <a:buNone/>
              <a:defRPr sz="3200">
                <a:solidFill>
                  <a:schemeClr val="lt1"/>
                </a:solidFill>
                <a:latin typeface="Roboto"/>
                <a:ea typeface="Roboto"/>
                <a:cs typeface="Roboto"/>
                <a:sym typeface="Roboto"/>
              </a:defRPr>
            </a:lvl1pPr>
            <a:lvl2pPr lvl="1">
              <a:spcBef>
                <a:spcPts val="0"/>
              </a:spcBef>
              <a:buClr>
                <a:schemeClr val="lt1"/>
              </a:buClr>
              <a:buSzPct val="100000"/>
              <a:buFont typeface="Roboto"/>
              <a:buNone/>
              <a:defRPr sz="3200">
                <a:solidFill>
                  <a:schemeClr val="lt1"/>
                </a:solidFill>
                <a:latin typeface="Roboto"/>
                <a:ea typeface="Roboto"/>
                <a:cs typeface="Roboto"/>
                <a:sym typeface="Roboto"/>
              </a:defRPr>
            </a:lvl2pPr>
            <a:lvl3pPr lvl="2">
              <a:spcBef>
                <a:spcPts val="0"/>
              </a:spcBef>
              <a:buClr>
                <a:schemeClr val="lt1"/>
              </a:buClr>
              <a:buSzPct val="100000"/>
              <a:buFont typeface="Roboto"/>
              <a:buNone/>
              <a:defRPr sz="3200">
                <a:solidFill>
                  <a:schemeClr val="lt1"/>
                </a:solidFill>
                <a:latin typeface="Roboto"/>
                <a:ea typeface="Roboto"/>
                <a:cs typeface="Roboto"/>
                <a:sym typeface="Roboto"/>
              </a:defRPr>
            </a:lvl3pPr>
            <a:lvl4pPr lvl="3">
              <a:spcBef>
                <a:spcPts val="0"/>
              </a:spcBef>
              <a:buClr>
                <a:schemeClr val="lt1"/>
              </a:buClr>
              <a:buSzPct val="100000"/>
              <a:buFont typeface="Roboto"/>
              <a:buNone/>
              <a:defRPr sz="3200">
                <a:solidFill>
                  <a:schemeClr val="lt1"/>
                </a:solidFill>
                <a:latin typeface="Roboto"/>
                <a:ea typeface="Roboto"/>
                <a:cs typeface="Roboto"/>
                <a:sym typeface="Roboto"/>
              </a:defRPr>
            </a:lvl4pPr>
            <a:lvl5pPr lvl="4">
              <a:spcBef>
                <a:spcPts val="0"/>
              </a:spcBef>
              <a:buClr>
                <a:schemeClr val="lt1"/>
              </a:buClr>
              <a:buSzPct val="100000"/>
              <a:buFont typeface="Roboto"/>
              <a:buNone/>
              <a:defRPr sz="3200">
                <a:solidFill>
                  <a:schemeClr val="lt1"/>
                </a:solidFill>
                <a:latin typeface="Roboto"/>
                <a:ea typeface="Roboto"/>
                <a:cs typeface="Roboto"/>
                <a:sym typeface="Roboto"/>
              </a:defRPr>
            </a:lvl5pPr>
            <a:lvl6pPr lvl="5">
              <a:spcBef>
                <a:spcPts val="0"/>
              </a:spcBef>
              <a:buClr>
                <a:schemeClr val="lt1"/>
              </a:buClr>
              <a:buSzPct val="100000"/>
              <a:buFont typeface="Roboto"/>
              <a:buNone/>
              <a:defRPr sz="3200">
                <a:solidFill>
                  <a:schemeClr val="lt1"/>
                </a:solidFill>
                <a:latin typeface="Roboto"/>
                <a:ea typeface="Roboto"/>
                <a:cs typeface="Roboto"/>
                <a:sym typeface="Roboto"/>
              </a:defRPr>
            </a:lvl6pPr>
            <a:lvl7pPr lvl="6">
              <a:spcBef>
                <a:spcPts val="0"/>
              </a:spcBef>
              <a:buClr>
                <a:schemeClr val="lt1"/>
              </a:buClr>
              <a:buSzPct val="100000"/>
              <a:buFont typeface="Roboto"/>
              <a:buNone/>
              <a:defRPr sz="3200">
                <a:solidFill>
                  <a:schemeClr val="lt1"/>
                </a:solidFill>
                <a:latin typeface="Roboto"/>
                <a:ea typeface="Roboto"/>
                <a:cs typeface="Roboto"/>
                <a:sym typeface="Roboto"/>
              </a:defRPr>
            </a:lvl7pPr>
            <a:lvl8pPr lvl="7">
              <a:spcBef>
                <a:spcPts val="0"/>
              </a:spcBef>
              <a:buClr>
                <a:schemeClr val="lt1"/>
              </a:buClr>
              <a:buSzPct val="100000"/>
              <a:buFont typeface="Roboto"/>
              <a:buNone/>
              <a:defRPr sz="3200">
                <a:solidFill>
                  <a:schemeClr val="lt1"/>
                </a:solidFill>
                <a:latin typeface="Roboto"/>
                <a:ea typeface="Roboto"/>
                <a:cs typeface="Roboto"/>
                <a:sym typeface="Roboto"/>
              </a:defRPr>
            </a:lvl8pPr>
            <a:lvl9pPr lvl="8">
              <a:spcBef>
                <a:spcPts val="0"/>
              </a:spcBef>
              <a:buClr>
                <a:schemeClr val="lt1"/>
              </a:buClr>
              <a:buSzPct val="100000"/>
              <a:buFont typeface="Roboto"/>
              <a:buNone/>
              <a:defRPr sz="3200">
                <a:solidFill>
                  <a:schemeClr val="lt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471900" y="1919075"/>
            <a:ext cx="8222100" cy="2710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lt2"/>
              </a:buClr>
              <a:buSzPct val="100000"/>
              <a:buFont typeface="Roboto"/>
              <a:defRPr sz="1800">
                <a:solidFill>
                  <a:schemeClr val="lt2"/>
                </a:solidFill>
                <a:latin typeface="Roboto"/>
                <a:ea typeface="Roboto"/>
                <a:cs typeface="Roboto"/>
                <a:sym typeface="Roboto"/>
              </a:defRPr>
            </a:lvl1pPr>
            <a:lvl2pPr lvl="1">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2pPr>
            <a:lvl3pPr lvl="2">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3pPr>
            <a:lvl4pPr lvl="3">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4pPr>
            <a:lvl5pPr lvl="4">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5pPr>
            <a:lvl6pPr lvl="5">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6pPr>
            <a:lvl7pPr lvl="6">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7pPr>
            <a:lvl8pPr lvl="7">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8pPr>
            <a:lvl9pPr lvl="8">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523541" y="4695623"/>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GB" sz="1000">
                <a:solidFill>
                  <a:schemeClr val="lt2"/>
                </a:solidFill>
                <a:latin typeface="Roboto"/>
                <a:ea typeface="Roboto"/>
                <a:cs typeface="Roboto"/>
                <a:sym typeface="Roboto"/>
              </a:rPr>
              <a:t>‹#›</a:t>
            </a:fld>
            <a:endParaRPr lang="en-GB" sz="1000">
              <a:solidFill>
                <a:schemeClr val="lt2"/>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inclusive-teaching-and-learning-in-higher-education"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twitter.com/ajcorrigan/status/795610919967584256/photo/1"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gov.uk/government/publications/inclusive-teaching-and-learning-in-higher-education"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youtube.com/v/_wdgjWqSjzs"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mailto:tel@sussex.ac.uk"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blogs.sussex.ac.uk/tel/2017/02/28/portfolios-assessment-mahara/" TargetMode="External"/><Relationship Id="rId3" Type="http://schemas.openxmlformats.org/officeDocument/2006/relationships/image" Target="../media/image5.png"/><Relationship Id="rId7" Type="http://schemas.openxmlformats.org/officeDocument/2006/relationships/hyperlink" Target="http://blogs.sussex.ac.uk/tel/2017/03/07/gamification-using-poll-everywheres-segmented-responses/"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blogs.sussex.ac.uk/tel/2017/03/14/learning-to-speak-a-discipline/" TargetMode="External"/><Relationship Id="rId5" Type="http://schemas.openxmlformats.org/officeDocument/2006/relationships/hyperlink" Target="http://blogs.sussex.ac.uk/tel/" TargetMode="External"/><Relationship Id="rId10" Type="http://schemas.openxmlformats.org/officeDocument/2006/relationships/hyperlink" Target="http://blogs.sussex.ac.uk/tel/2017/02/14/active-learning-and-teaching-for-large-groups-with-technology/" TargetMode="External"/><Relationship Id="rId4" Type="http://schemas.openxmlformats.org/officeDocument/2006/relationships/hyperlink" Target="http://www.sussex.ac.uk/tel/learningtechnologies/apps%20" TargetMode="External"/><Relationship Id="rId9" Type="http://schemas.openxmlformats.org/officeDocument/2006/relationships/hyperlink" Target="http://blogs.sussex.ac.uk/tel/2017/02/21/podcast-episode-8-space-beyond-room-using-blogging-platform-support-learner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youtube.com/v/FhsC8xMFpDI"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inclusive-teaching-and-learning-in-higher-education"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hyperlink" Target="https://www.jisc.ac.uk/guides/supporting-an-inclusive-learner-experience-in-higher-education%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390525" y="996375"/>
            <a:ext cx="8222100" cy="1756500"/>
          </a:xfrm>
          <a:prstGeom prst="rect">
            <a:avLst/>
          </a:prstGeom>
        </p:spPr>
        <p:txBody>
          <a:bodyPr lIns="91425" tIns="91425" rIns="91425" bIns="91425" anchor="b" anchorCtr="0">
            <a:noAutofit/>
          </a:bodyPr>
          <a:lstStyle/>
          <a:p>
            <a:pPr lvl="0" rtl="0">
              <a:lnSpc>
                <a:spcPct val="115000"/>
              </a:lnSpc>
              <a:spcBef>
                <a:spcPts val="1800"/>
              </a:spcBef>
              <a:spcAft>
                <a:spcPts val="600"/>
              </a:spcAft>
              <a:buNone/>
            </a:pPr>
            <a:r>
              <a:rPr lang="en-GB" sz="3600">
                <a:solidFill>
                  <a:srgbClr val="FFFFFF"/>
                </a:solidFill>
                <a:latin typeface="Arial"/>
                <a:ea typeface="Arial"/>
                <a:cs typeface="Arial"/>
                <a:sym typeface="Arial"/>
              </a:rPr>
              <a:t>How can technology make your teaching more inclusive? </a:t>
            </a:r>
          </a:p>
        </p:txBody>
      </p:sp>
      <p:sp>
        <p:nvSpPr>
          <p:cNvPr id="68" name="Shape 68"/>
          <p:cNvSpPr txBox="1">
            <a:spLocks noGrp="1"/>
          </p:cNvSpPr>
          <p:nvPr>
            <p:ph type="subTitle" idx="1"/>
          </p:nvPr>
        </p:nvSpPr>
        <p:spPr>
          <a:xfrm>
            <a:off x="390525" y="2789130"/>
            <a:ext cx="8222100" cy="4329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rtl="0">
              <a:lnSpc>
                <a:spcPct val="115000"/>
              </a:lnSpc>
              <a:spcBef>
                <a:spcPts val="0"/>
              </a:spcBef>
              <a:buNone/>
            </a:pPr>
            <a:r>
              <a:rPr lang="en-GB" sz="3000">
                <a:solidFill>
                  <a:srgbClr val="FFFFFF"/>
                </a:solidFill>
                <a:latin typeface="Arial"/>
                <a:ea typeface="Arial"/>
                <a:cs typeface="Arial"/>
                <a:sym typeface="Arial"/>
              </a:rPr>
              <a:t>The social model of disability...</a:t>
            </a:r>
          </a:p>
        </p:txBody>
      </p:sp>
      <p:sp>
        <p:nvSpPr>
          <p:cNvPr id="74" name="Shape 74"/>
          <p:cNvSpPr txBox="1"/>
          <p:nvPr/>
        </p:nvSpPr>
        <p:spPr>
          <a:xfrm>
            <a:off x="98250" y="1251800"/>
            <a:ext cx="4712700" cy="27060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GB" sz="2400"/>
              <a:t>‘...emphasises that disability is caused by the way society is organised, rather than by a person’s impairment or difference... </a:t>
            </a:r>
            <a:r>
              <a:rPr lang="en-GB" sz="1200" u="sng">
                <a:solidFill>
                  <a:srgbClr val="1155CC"/>
                </a:solidFill>
                <a:hlinkClick r:id="rId3"/>
              </a:rPr>
              <a:t>https://www.gov.uk/government/publications/inclusive-teaching-and-learning-in-higher-education</a:t>
            </a:r>
          </a:p>
        </p:txBody>
      </p:sp>
      <p:pic>
        <p:nvPicPr>
          <p:cNvPr id="75" name="Shape 75" descr="6a00e54f8c25c98834017c317442ea970b-500wi.jpg"/>
          <p:cNvPicPr preferRelativeResize="0"/>
          <p:nvPr/>
        </p:nvPicPr>
        <p:blipFill>
          <a:blip r:embed="rId4">
            <a:alphaModFix/>
          </a:blip>
          <a:stretch>
            <a:fillRect/>
          </a:stretch>
        </p:blipFill>
        <p:spPr>
          <a:xfrm>
            <a:off x="4773850" y="1149675"/>
            <a:ext cx="4217750" cy="2910250"/>
          </a:xfrm>
          <a:prstGeom prst="rect">
            <a:avLst/>
          </a:prstGeom>
          <a:noFill/>
          <a:ln>
            <a:noFill/>
          </a:ln>
        </p:spPr>
      </p:pic>
      <p:sp>
        <p:nvSpPr>
          <p:cNvPr id="76" name="Shape 76"/>
          <p:cNvSpPr txBox="1"/>
          <p:nvPr/>
        </p:nvSpPr>
        <p:spPr>
          <a:xfrm>
            <a:off x="5463250" y="4179850"/>
            <a:ext cx="3368700" cy="525900"/>
          </a:xfrm>
          <a:prstGeom prst="rect">
            <a:avLst/>
          </a:prstGeom>
          <a:noFill/>
          <a:ln>
            <a:noFill/>
          </a:ln>
        </p:spPr>
        <p:txBody>
          <a:bodyPr lIns="91425" tIns="91425" rIns="91425" bIns="91425" anchor="t" anchorCtr="0">
            <a:noAutofit/>
          </a:bodyPr>
          <a:lstStyle/>
          <a:p>
            <a:pPr lvl="0">
              <a:spcBef>
                <a:spcPts val="0"/>
              </a:spcBef>
              <a:buNone/>
            </a:pPr>
            <a:r>
              <a:rPr lang="en-GB" sz="1200"/>
              <a:t>Found in 1242 places online, dating back to at least 2009, but no info on author.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rtl="0">
              <a:lnSpc>
                <a:spcPct val="115000"/>
              </a:lnSpc>
              <a:spcBef>
                <a:spcPts val="0"/>
              </a:spcBef>
              <a:buNone/>
            </a:pPr>
            <a:r>
              <a:rPr lang="en-GB" sz="3000">
                <a:solidFill>
                  <a:srgbClr val="FFFFFF"/>
                </a:solidFill>
                <a:latin typeface="Arial"/>
                <a:ea typeface="Arial"/>
                <a:cs typeface="Arial"/>
                <a:sym typeface="Arial"/>
              </a:rPr>
              <a:t>...and looks at ways of removing barriers ...</a:t>
            </a:r>
          </a:p>
        </p:txBody>
      </p:sp>
      <p:pic>
        <p:nvPicPr>
          <p:cNvPr id="82" name="Shape 82" descr="CiOTRk7VEAAqf8g.jpg"/>
          <p:cNvPicPr preferRelativeResize="0"/>
          <p:nvPr/>
        </p:nvPicPr>
        <p:blipFill>
          <a:blip r:embed="rId3">
            <a:alphaModFix/>
          </a:blip>
          <a:stretch>
            <a:fillRect/>
          </a:stretch>
        </p:blipFill>
        <p:spPr>
          <a:xfrm>
            <a:off x="1551300" y="796187"/>
            <a:ext cx="5256186" cy="3718662"/>
          </a:xfrm>
          <a:prstGeom prst="rect">
            <a:avLst/>
          </a:prstGeom>
          <a:noFill/>
          <a:ln w="9525" cap="flat" cmpd="sng">
            <a:solidFill>
              <a:schemeClr val="dk2"/>
            </a:solidFill>
            <a:prstDash val="solid"/>
            <a:round/>
            <a:headEnd type="none" w="med" len="med"/>
            <a:tailEnd type="none" w="med" len="med"/>
          </a:ln>
        </p:spPr>
      </p:pic>
      <p:sp>
        <p:nvSpPr>
          <p:cNvPr id="83" name="Shape 83"/>
          <p:cNvSpPr txBox="1"/>
          <p:nvPr/>
        </p:nvSpPr>
        <p:spPr>
          <a:xfrm>
            <a:off x="62375" y="4598725"/>
            <a:ext cx="8862600" cy="499200"/>
          </a:xfrm>
          <a:prstGeom prst="rect">
            <a:avLst/>
          </a:prstGeom>
          <a:noFill/>
          <a:ln>
            <a:noFill/>
          </a:ln>
        </p:spPr>
        <p:txBody>
          <a:bodyPr lIns="91425" tIns="91425" rIns="91425" bIns="91425" anchor="t" anchorCtr="0">
            <a:noAutofit/>
          </a:bodyPr>
          <a:lstStyle/>
          <a:p>
            <a:pPr lvl="0">
              <a:spcBef>
                <a:spcPts val="0"/>
              </a:spcBef>
              <a:buNone/>
            </a:pPr>
            <a:r>
              <a:rPr lang="en-GB" sz="1200"/>
              <a:t>Found on Twitter at </a:t>
            </a:r>
            <a:r>
              <a:rPr lang="en-GB" sz="1200" u="sng">
                <a:solidFill>
                  <a:srgbClr val="0000FF"/>
                </a:solidFill>
                <a:hlinkClick r:id="rId4"/>
              </a:rPr>
              <a:t>https://twitter.com/ajcorrigan/status/795610919967584256/photo/1</a:t>
            </a:r>
          </a:p>
          <a:p>
            <a:pPr lvl="0">
              <a:spcBef>
                <a:spcPts val="0"/>
              </a:spcBef>
              <a:buNone/>
            </a:pPr>
            <a:r>
              <a:rPr lang="en-GB" sz="1200"/>
              <a:t>Source uncertain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60425" y="0"/>
            <a:ext cx="8826600" cy="602700"/>
          </a:xfrm>
          <a:prstGeom prst="rect">
            <a:avLst/>
          </a:prstGeom>
        </p:spPr>
        <p:txBody>
          <a:bodyPr lIns="91425" tIns="91425" rIns="91425" bIns="91425" anchor="ctr" anchorCtr="0">
            <a:noAutofit/>
          </a:bodyPr>
          <a:lstStyle/>
          <a:p>
            <a:pPr lvl="0">
              <a:spcBef>
                <a:spcPts val="0"/>
              </a:spcBef>
              <a:buNone/>
            </a:pPr>
            <a:r>
              <a:rPr lang="en-GB" sz="3000"/>
              <a:t>Not just compliance with disability legislation </a:t>
            </a:r>
          </a:p>
        </p:txBody>
      </p:sp>
      <p:sp>
        <p:nvSpPr>
          <p:cNvPr id="89" name="Shape 89"/>
          <p:cNvSpPr txBox="1"/>
          <p:nvPr/>
        </p:nvSpPr>
        <p:spPr>
          <a:xfrm>
            <a:off x="630625" y="971150"/>
            <a:ext cx="7958400" cy="32289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GB" sz="2400"/>
              <a:t>‘HE providers could embrace and adopt this approach as it supports and guides the ways in which pedagogy; curricula and assessment are designed and delivered </a:t>
            </a:r>
            <a:r>
              <a:rPr lang="en-GB" sz="2400" b="1"/>
              <a:t>to engage students in learning that is meaningful, relevant and accessible to all.’</a:t>
            </a:r>
          </a:p>
          <a:p>
            <a:pPr lvl="0" rtl="0">
              <a:lnSpc>
                <a:spcPct val="115000"/>
              </a:lnSpc>
              <a:spcBef>
                <a:spcPts val="0"/>
              </a:spcBef>
              <a:buNone/>
            </a:pPr>
            <a:endParaRPr/>
          </a:p>
          <a:p>
            <a:pPr lvl="0" rtl="0">
              <a:lnSpc>
                <a:spcPct val="115000"/>
              </a:lnSpc>
              <a:spcBef>
                <a:spcPts val="0"/>
              </a:spcBef>
              <a:buNone/>
            </a:pPr>
            <a:r>
              <a:rPr lang="en-GB" sz="1800" u="sng">
                <a:solidFill>
                  <a:srgbClr val="1155CC"/>
                </a:solidFill>
                <a:hlinkClick r:id="rId3"/>
              </a:rPr>
              <a:t>https://www.gov.uk/government/publications/inclusive-teaching-and-learning-in-higher-education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150" y="16350"/>
            <a:ext cx="9144000" cy="602700"/>
          </a:xfrm>
          <a:prstGeom prst="rect">
            <a:avLst/>
          </a:prstGeom>
        </p:spPr>
        <p:txBody>
          <a:bodyPr lIns="91425" tIns="91425" rIns="91425" bIns="91425" anchor="ctr" anchorCtr="0">
            <a:noAutofit/>
          </a:bodyPr>
          <a:lstStyle/>
          <a:p>
            <a:pPr lvl="0">
              <a:spcBef>
                <a:spcPts val="0"/>
              </a:spcBef>
              <a:buNone/>
            </a:pPr>
            <a:r>
              <a:rPr lang="en-GB" sz="2700">
                <a:solidFill>
                  <a:srgbClr val="FFFFFF"/>
                </a:solidFill>
                <a:latin typeface="Arial"/>
                <a:ea typeface="Arial"/>
                <a:cs typeface="Arial"/>
                <a:sym typeface="Arial"/>
              </a:rPr>
              <a:t>‘learning that is meaningful, relevant and accessible to all’</a:t>
            </a:r>
            <a:r>
              <a:rPr lang="en-GB" sz="2700"/>
              <a:t> </a:t>
            </a:r>
          </a:p>
        </p:txBody>
      </p:sp>
      <p:grpSp>
        <p:nvGrpSpPr>
          <p:cNvPr id="95" name="Shape 95"/>
          <p:cNvGrpSpPr/>
          <p:nvPr/>
        </p:nvGrpSpPr>
        <p:grpSpPr>
          <a:xfrm>
            <a:off x="2998950" y="975850"/>
            <a:ext cx="3146100" cy="2201400"/>
            <a:chOff x="958000" y="962525"/>
            <a:chExt cx="3146100" cy="2201400"/>
          </a:xfrm>
        </p:grpSpPr>
        <p:sp>
          <p:nvSpPr>
            <p:cNvPr id="96" name="Shape 96"/>
            <p:cNvSpPr txBox="1"/>
            <p:nvPr/>
          </p:nvSpPr>
          <p:spPr>
            <a:xfrm>
              <a:off x="958000" y="962525"/>
              <a:ext cx="3146100" cy="22014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lnSpc>
                  <a:spcPct val="115000"/>
                </a:lnSpc>
                <a:spcBef>
                  <a:spcPts val="0"/>
                </a:spcBef>
                <a:buNone/>
              </a:pPr>
              <a:r>
                <a:rPr lang="en-GB" sz="2400" b="1"/>
                <a:t>Diverse students 		 </a:t>
              </a:r>
            </a:p>
            <a:p>
              <a:pPr lvl="0">
                <a:spcBef>
                  <a:spcPts val="0"/>
                </a:spcBef>
                <a:buNone/>
              </a:pPr>
              <a:endParaRPr/>
            </a:p>
            <a:p>
              <a:pPr lvl="0">
                <a:spcBef>
                  <a:spcPts val="0"/>
                </a:spcBef>
                <a:buNone/>
              </a:pPr>
              <a:endParaRPr/>
            </a:p>
            <a:p>
              <a:pPr lvl="0">
                <a:spcBef>
                  <a:spcPts val="0"/>
                </a:spcBef>
                <a:buNone/>
              </a:pPr>
              <a:endParaRPr/>
            </a:p>
            <a:p>
              <a:pPr lvl="0" algn="ctr">
                <a:spcBef>
                  <a:spcPts val="0"/>
                </a:spcBef>
                <a:buNone/>
              </a:pPr>
              <a:r>
                <a:rPr lang="en-GB" sz="2400" b="1"/>
                <a:t>Diversified teaching</a:t>
              </a:r>
            </a:p>
            <a:p>
              <a:pPr lvl="0">
                <a:spcBef>
                  <a:spcPts val="0"/>
                </a:spcBef>
                <a:buNone/>
              </a:pPr>
              <a:endParaRPr/>
            </a:p>
            <a:p>
              <a:pPr lvl="0">
                <a:spcBef>
                  <a:spcPts val="0"/>
                </a:spcBef>
                <a:buNone/>
              </a:pPr>
              <a:endParaRPr/>
            </a:p>
            <a:p>
              <a:pPr lvl="0">
                <a:spcBef>
                  <a:spcPts val="0"/>
                </a:spcBef>
                <a:buNone/>
              </a:pPr>
              <a:endParaRPr/>
            </a:p>
          </p:txBody>
        </p:sp>
        <p:sp>
          <p:nvSpPr>
            <p:cNvPr id="97" name="Shape 97"/>
            <p:cNvSpPr/>
            <p:nvPr/>
          </p:nvSpPr>
          <p:spPr>
            <a:xfrm rot="5400000">
              <a:off x="2038300" y="1849350"/>
              <a:ext cx="864600" cy="312000"/>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98" name="Shape 98"/>
          <p:cNvSpPr txBox="1"/>
          <p:nvPr/>
        </p:nvSpPr>
        <p:spPr>
          <a:xfrm>
            <a:off x="6550425" y="3658550"/>
            <a:ext cx="1711200" cy="9981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GB" sz="2400"/>
              <a:t>Multimedia resources</a:t>
            </a:r>
          </a:p>
          <a:p>
            <a:pPr lvl="0">
              <a:spcBef>
                <a:spcPts val="0"/>
              </a:spcBef>
              <a:buNone/>
            </a:pPr>
            <a:endParaRPr/>
          </a:p>
          <a:p>
            <a:pPr lvl="0">
              <a:spcBef>
                <a:spcPts val="0"/>
              </a:spcBef>
              <a:buNone/>
            </a:pPr>
            <a:endParaRPr/>
          </a:p>
        </p:txBody>
      </p:sp>
      <p:sp>
        <p:nvSpPr>
          <p:cNvPr id="99" name="Shape 99"/>
          <p:cNvSpPr txBox="1"/>
          <p:nvPr/>
        </p:nvSpPr>
        <p:spPr>
          <a:xfrm>
            <a:off x="748875" y="3658550"/>
            <a:ext cx="1844700" cy="9981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GB" sz="2400"/>
              <a:t>Wider range of activities</a:t>
            </a:r>
          </a:p>
        </p:txBody>
      </p:sp>
      <p:sp>
        <p:nvSpPr>
          <p:cNvPr id="100" name="Shape 100"/>
          <p:cNvSpPr txBox="1"/>
          <p:nvPr/>
        </p:nvSpPr>
        <p:spPr>
          <a:xfrm>
            <a:off x="3814500" y="3850125"/>
            <a:ext cx="1515000" cy="10428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GB" sz="2400"/>
              <a:t>Flipped learning</a:t>
            </a:r>
          </a:p>
        </p:txBody>
      </p:sp>
      <p:sp>
        <p:nvSpPr>
          <p:cNvPr id="101" name="Shape 101"/>
          <p:cNvSpPr/>
          <p:nvPr/>
        </p:nvSpPr>
        <p:spPr>
          <a:xfrm rot="3232155">
            <a:off x="2840229" y="2977501"/>
            <a:ext cx="427895" cy="739862"/>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2" name="Shape 102"/>
          <p:cNvSpPr/>
          <p:nvPr/>
        </p:nvSpPr>
        <p:spPr>
          <a:xfrm>
            <a:off x="4297650" y="2977525"/>
            <a:ext cx="427800" cy="739800"/>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3" name="Shape 103"/>
          <p:cNvSpPr/>
          <p:nvPr/>
        </p:nvSpPr>
        <p:spPr>
          <a:xfrm rot="-3424733">
            <a:off x="5877659" y="2977485"/>
            <a:ext cx="427795" cy="739923"/>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a:spcBef>
                <a:spcPts val="0"/>
              </a:spcBef>
              <a:buNone/>
            </a:pPr>
            <a:r>
              <a:rPr lang="en-GB" sz="3000"/>
              <a:t>Universal Design for Learning</a:t>
            </a:r>
          </a:p>
        </p:txBody>
      </p:sp>
      <p:sp>
        <p:nvSpPr>
          <p:cNvPr id="109" name="Shape 109"/>
          <p:cNvSpPr txBox="1"/>
          <p:nvPr/>
        </p:nvSpPr>
        <p:spPr>
          <a:xfrm>
            <a:off x="630625" y="971150"/>
            <a:ext cx="7958400" cy="3228900"/>
          </a:xfrm>
          <a:prstGeom prst="rect">
            <a:avLst/>
          </a:prstGeom>
          <a:noFill/>
          <a:ln>
            <a:noFill/>
          </a:ln>
        </p:spPr>
        <p:txBody>
          <a:bodyPr lIns="91425" tIns="91425" rIns="91425" bIns="91425" anchor="t" anchorCtr="0">
            <a:noAutofit/>
          </a:bodyPr>
          <a:lstStyle/>
          <a:p>
            <a:pPr marL="457200" lvl="0" indent="-381000" rtl="0">
              <a:lnSpc>
                <a:spcPct val="115000"/>
              </a:lnSpc>
              <a:spcBef>
                <a:spcPts val="0"/>
              </a:spcBef>
              <a:spcAft>
                <a:spcPts val="1000"/>
              </a:spcAft>
              <a:buSzPct val="100000"/>
              <a:buAutoNum type="arabicPeriod"/>
            </a:pPr>
            <a:r>
              <a:rPr lang="en-GB" sz="2400" b="1"/>
              <a:t>Provide multiple means of representation</a:t>
            </a:r>
            <a:r>
              <a:rPr lang="en-GB" sz="2400"/>
              <a:t> - present information to students in different ways</a:t>
            </a:r>
          </a:p>
          <a:p>
            <a:pPr marL="457200" lvl="0" indent="-381000" rtl="0">
              <a:lnSpc>
                <a:spcPct val="115000"/>
              </a:lnSpc>
              <a:spcBef>
                <a:spcPts val="0"/>
              </a:spcBef>
              <a:spcAft>
                <a:spcPts val="1000"/>
              </a:spcAft>
              <a:buSzPct val="100000"/>
              <a:buAutoNum type="arabicPeriod"/>
            </a:pPr>
            <a:r>
              <a:rPr lang="en-GB" sz="2400" b="1"/>
              <a:t>Provide multiple means of action and expression</a:t>
            </a:r>
            <a:r>
              <a:rPr lang="en-GB" sz="2400"/>
              <a:t> - allow students to approach learning tasks and demonstrate what they know in different ways</a:t>
            </a:r>
          </a:p>
          <a:p>
            <a:pPr marL="457200" lvl="0" indent="-381000" rtl="0">
              <a:lnSpc>
                <a:spcPct val="115000"/>
              </a:lnSpc>
              <a:spcBef>
                <a:spcPts val="0"/>
              </a:spcBef>
              <a:spcAft>
                <a:spcPts val="1000"/>
              </a:spcAft>
              <a:buSzPct val="100000"/>
              <a:buAutoNum type="arabicPeriod"/>
            </a:pPr>
            <a:r>
              <a:rPr lang="en-GB" sz="2400" b="1"/>
              <a:t>Provide multiple means of engagement</a:t>
            </a:r>
            <a:r>
              <a:rPr lang="en-GB" sz="2400"/>
              <a:t> - offer options that engage students, fuel their interests and provide autonomy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a:spcBef>
                <a:spcPts val="0"/>
              </a:spcBef>
              <a:buNone/>
            </a:pPr>
            <a:r>
              <a:rPr lang="en-GB" sz="3000"/>
              <a:t>Task 1 - Match the cards</a:t>
            </a:r>
          </a:p>
        </p:txBody>
      </p:sp>
      <p:sp>
        <p:nvSpPr>
          <p:cNvPr id="115" name="Shape 115"/>
          <p:cNvSpPr txBox="1"/>
          <p:nvPr/>
        </p:nvSpPr>
        <p:spPr>
          <a:xfrm>
            <a:off x="178250" y="1122950"/>
            <a:ext cx="8746500" cy="3502500"/>
          </a:xfrm>
          <a:prstGeom prst="rect">
            <a:avLst/>
          </a:prstGeom>
          <a:noFill/>
          <a:ln>
            <a:noFill/>
          </a:ln>
        </p:spPr>
        <p:txBody>
          <a:bodyPr lIns="91425" tIns="91425" rIns="91425" bIns="91425" anchor="t" anchorCtr="0">
            <a:noAutofit/>
          </a:bodyPr>
          <a:lstStyle/>
          <a:p>
            <a:pPr lvl="0">
              <a:spcBef>
                <a:spcPts val="0"/>
              </a:spcBef>
              <a:buNone/>
            </a:pPr>
            <a:r>
              <a:rPr lang="en-GB" sz="2400"/>
              <a:t>In front of you are two sets of cards:</a:t>
            </a:r>
          </a:p>
          <a:p>
            <a:pPr lvl="0">
              <a:spcBef>
                <a:spcPts val="0"/>
              </a:spcBef>
              <a:buNone/>
            </a:pPr>
            <a:endParaRPr sz="2400"/>
          </a:p>
          <a:p>
            <a:pPr lvl="0">
              <a:spcBef>
                <a:spcPts val="0"/>
              </a:spcBef>
              <a:buNone/>
            </a:pPr>
            <a:r>
              <a:rPr lang="en-GB" sz="2400"/>
              <a:t>Orange cards = learning tasks students have to do. </a:t>
            </a:r>
          </a:p>
          <a:p>
            <a:pPr lvl="0">
              <a:spcBef>
                <a:spcPts val="0"/>
              </a:spcBef>
              <a:buNone/>
            </a:pPr>
            <a:r>
              <a:rPr lang="en-GB" sz="2400"/>
              <a:t>Blue cards = collections of different tools.</a:t>
            </a:r>
          </a:p>
          <a:p>
            <a:pPr lvl="0">
              <a:spcBef>
                <a:spcPts val="0"/>
              </a:spcBef>
              <a:buNone/>
            </a:pPr>
            <a:endParaRPr sz="2400"/>
          </a:p>
          <a:p>
            <a:pPr lvl="0">
              <a:spcBef>
                <a:spcPts val="0"/>
              </a:spcBef>
              <a:buNone/>
            </a:pPr>
            <a:r>
              <a:rPr lang="en-GB" sz="2400"/>
              <a:t>Match the learning tasks with set of tools which could be used to assist students in their learning.</a:t>
            </a:r>
          </a:p>
          <a:p>
            <a:pPr lvl="0">
              <a:spcBef>
                <a:spcPts val="0"/>
              </a:spcBef>
              <a:buNone/>
            </a:pPr>
            <a:endParaRPr sz="2400"/>
          </a:p>
          <a:p>
            <a:pPr lvl="0">
              <a:spcBef>
                <a:spcPts val="0"/>
              </a:spcBef>
              <a:buNone/>
            </a:pPr>
            <a:r>
              <a:rPr lang="en-GB" sz="2400"/>
              <a:t>If some activities aren’t covered add them to the </a:t>
            </a:r>
          </a:p>
          <a:p>
            <a:pPr lvl="0">
              <a:spcBef>
                <a:spcPts val="0"/>
              </a:spcBef>
              <a:buNone/>
            </a:pPr>
            <a:r>
              <a:rPr lang="en-GB" sz="2400"/>
              <a:t>blank cards.</a:t>
            </a:r>
          </a:p>
          <a:p>
            <a:pPr lvl="0">
              <a:spcBef>
                <a:spcPts val="0"/>
              </a:spcBef>
              <a:buNone/>
            </a:pPr>
            <a:endParaRPr sz="2400"/>
          </a:p>
          <a:p>
            <a:pPr lvl="0">
              <a:spcBef>
                <a:spcPts val="0"/>
              </a:spcBef>
              <a:buNone/>
            </a:pPr>
            <a:endParaRPr sz="2400"/>
          </a:p>
        </p:txBody>
      </p:sp>
      <p:sp>
        <p:nvSpPr>
          <p:cNvPr id="116" name="Shape 116" descr="New HD version: http://youtu.be/bOf-i0n3TeU  Possibly the easiest timer you'll ever use. Big easy to see numbers. Beeps when it reaches 0. Voted #1 by timer-timer.com - that's us :) http://timer-timer.com" title="15 Minute Countdown Timer">
            <a:hlinkClick r:id="rId3"/>
          </p:cNvPr>
          <p:cNvSpPr/>
          <p:nvPr/>
        </p:nvSpPr>
        <p:spPr>
          <a:xfrm>
            <a:off x="7307175" y="3759325"/>
            <a:ext cx="1617574" cy="1213174"/>
          </a:xfrm>
          <a:prstGeom prst="rect">
            <a:avLst/>
          </a:prstGeom>
          <a:blipFill>
            <a:blip r:embed="rId4">
              <a:alphaModFix/>
            </a:blip>
            <a:stretch>
              <a:fillRect/>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rtl="0">
              <a:spcBef>
                <a:spcPts val="0"/>
              </a:spcBef>
              <a:buNone/>
            </a:pPr>
            <a:r>
              <a:rPr lang="en-GB" sz="3000"/>
              <a:t>Get a learning technologist on your team!</a:t>
            </a:r>
          </a:p>
        </p:txBody>
      </p:sp>
      <p:pic>
        <p:nvPicPr>
          <p:cNvPr id="122" name="Shape 122" descr="2452304492.png"/>
          <p:cNvPicPr preferRelativeResize="0"/>
          <p:nvPr/>
        </p:nvPicPr>
        <p:blipFill>
          <a:blip r:embed="rId3">
            <a:alphaModFix/>
          </a:blip>
          <a:stretch>
            <a:fillRect/>
          </a:stretch>
        </p:blipFill>
        <p:spPr>
          <a:xfrm>
            <a:off x="5232400" y="842750"/>
            <a:ext cx="3810000" cy="4133850"/>
          </a:xfrm>
          <a:prstGeom prst="rect">
            <a:avLst/>
          </a:prstGeom>
          <a:noFill/>
          <a:ln>
            <a:noFill/>
          </a:ln>
        </p:spPr>
      </p:pic>
      <p:sp>
        <p:nvSpPr>
          <p:cNvPr id="123" name="Shape 123"/>
          <p:cNvSpPr txBox="1"/>
          <p:nvPr/>
        </p:nvSpPr>
        <p:spPr>
          <a:xfrm>
            <a:off x="-44550" y="1461625"/>
            <a:ext cx="5365200" cy="2807400"/>
          </a:xfrm>
          <a:prstGeom prst="rect">
            <a:avLst/>
          </a:prstGeom>
          <a:noFill/>
          <a:ln>
            <a:noFill/>
          </a:ln>
        </p:spPr>
        <p:txBody>
          <a:bodyPr lIns="91425" tIns="91425" rIns="91425" bIns="91425" anchor="t" anchorCtr="0">
            <a:noAutofit/>
          </a:bodyPr>
          <a:lstStyle/>
          <a:p>
            <a:pPr marL="457200" lvl="0" indent="-381000" rtl="0">
              <a:spcBef>
                <a:spcPts val="0"/>
              </a:spcBef>
              <a:spcAft>
                <a:spcPts val="1000"/>
              </a:spcAft>
              <a:buSzPct val="100000"/>
              <a:buFont typeface="Roboto"/>
              <a:buChar char="●"/>
            </a:pPr>
            <a:r>
              <a:rPr lang="en-GB" sz="2400">
                <a:latin typeface="Roboto"/>
                <a:ea typeface="Roboto"/>
                <a:cs typeface="Roboto"/>
                <a:sym typeface="Roboto"/>
              </a:rPr>
              <a:t>LTs as consultants/guides</a:t>
            </a:r>
          </a:p>
          <a:p>
            <a:pPr marL="457200" lvl="0" indent="-381000" rtl="0">
              <a:spcBef>
                <a:spcPts val="0"/>
              </a:spcBef>
              <a:spcAft>
                <a:spcPts val="1000"/>
              </a:spcAft>
              <a:buSzPct val="100000"/>
              <a:buFont typeface="Roboto"/>
              <a:buChar char="●"/>
            </a:pPr>
            <a:r>
              <a:rPr lang="en-GB" sz="2400">
                <a:latin typeface="Roboto"/>
                <a:ea typeface="Roboto"/>
                <a:cs typeface="Roboto"/>
                <a:sym typeface="Roboto"/>
              </a:rPr>
              <a:t>Tell us what you want to achieve</a:t>
            </a:r>
          </a:p>
          <a:p>
            <a:pPr marL="457200" lvl="0" indent="-381000" rtl="0">
              <a:spcBef>
                <a:spcPts val="0"/>
              </a:spcBef>
              <a:spcAft>
                <a:spcPts val="1000"/>
              </a:spcAft>
              <a:buSzPct val="100000"/>
              <a:buFont typeface="Roboto"/>
              <a:buChar char="●"/>
            </a:pPr>
            <a:r>
              <a:rPr lang="en-GB" sz="2400">
                <a:latin typeface="Roboto"/>
                <a:ea typeface="Roboto"/>
                <a:cs typeface="Roboto"/>
                <a:sym typeface="Roboto"/>
              </a:rPr>
              <a:t>We’ll suggest tech to help (or not)</a:t>
            </a:r>
          </a:p>
          <a:p>
            <a:pPr marL="457200" lvl="0" indent="-381000" rtl="0">
              <a:spcBef>
                <a:spcPts val="0"/>
              </a:spcBef>
              <a:spcAft>
                <a:spcPts val="1000"/>
              </a:spcAft>
              <a:buSzPct val="100000"/>
              <a:buFont typeface="Roboto"/>
              <a:buChar char="●"/>
            </a:pPr>
            <a:r>
              <a:rPr lang="en-GB" sz="2400">
                <a:latin typeface="Roboto"/>
                <a:ea typeface="Roboto"/>
                <a:cs typeface="Roboto"/>
                <a:sym typeface="Roboto"/>
              </a:rPr>
              <a:t>and support you using it</a:t>
            </a:r>
          </a:p>
          <a:p>
            <a:pPr marL="457200" lvl="0" indent="-381000" rtl="0">
              <a:spcBef>
                <a:spcPts val="0"/>
              </a:spcBef>
              <a:spcAft>
                <a:spcPts val="1000"/>
              </a:spcAft>
              <a:buSzPct val="100000"/>
              <a:buFont typeface="Roboto"/>
              <a:buChar char="●"/>
            </a:pPr>
            <a:r>
              <a:rPr lang="en-GB" sz="2400">
                <a:latin typeface="Roboto"/>
                <a:ea typeface="Roboto"/>
                <a:cs typeface="Roboto"/>
                <a:sym typeface="Roboto"/>
              </a:rPr>
              <a:t>Email </a:t>
            </a:r>
            <a:r>
              <a:rPr lang="en-GB" sz="2400" u="sng">
                <a:solidFill>
                  <a:srgbClr val="0000FF"/>
                </a:solidFill>
                <a:latin typeface="Roboto"/>
                <a:ea typeface="Roboto"/>
                <a:cs typeface="Roboto"/>
                <a:sym typeface="Roboto"/>
                <a:hlinkClick r:id="rId4"/>
              </a:rPr>
              <a:t>tel@sussex.ac.uk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a:spcBef>
                <a:spcPts val="0"/>
              </a:spcBef>
              <a:buNone/>
            </a:pPr>
            <a:r>
              <a:rPr lang="en-GB" sz="3600"/>
              <a:t>Where to find more ideas?</a:t>
            </a:r>
          </a:p>
        </p:txBody>
      </p:sp>
      <p:pic>
        <p:nvPicPr>
          <p:cNvPr id="129" name="Shape 129" descr="2017-03-21_0856.png"/>
          <p:cNvPicPr preferRelativeResize="0"/>
          <p:nvPr/>
        </p:nvPicPr>
        <p:blipFill>
          <a:blip r:embed="rId3">
            <a:alphaModFix/>
          </a:blip>
          <a:stretch>
            <a:fillRect/>
          </a:stretch>
        </p:blipFill>
        <p:spPr>
          <a:xfrm>
            <a:off x="152400" y="771450"/>
            <a:ext cx="2904499" cy="1476050"/>
          </a:xfrm>
          <a:prstGeom prst="rect">
            <a:avLst/>
          </a:prstGeom>
          <a:noFill/>
          <a:ln w="9525" cap="flat" cmpd="sng">
            <a:solidFill>
              <a:schemeClr val="dk2"/>
            </a:solidFill>
            <a:prstDash val="solid"/>
            <a:round/>
            <a:headEnd type="none" w="med" len="med"/>
            <a:tailEnd type="none" w="med" len="med"/>
          </a:ln>
        </p:spPr>
      </p:pic>
      <p:sp>
        <p:nvSpPr>
          <p:cNvPr id="130" name="Shape 130"/>
          <p:cNvSpPr txBox="1"/>
          <p:nvPr/>
        </p:nvSpPr>
        <p:spPr>
          <a:xfrm>
            <a:off x="3306450" y="935800"/>
            <a:ext cx="5748300" cy="977100"/>
          </a:xfrm>
          <a:prstGeom prst="rect">
            <a:avLst/>
          </a:prstGeom>
          <a:noFill/>
          <a:ln>
            <a:noFill/>
          </a:ln>
        </p:spPr>
        <p:txBody>
          <a:bodyPr lIns="91425" tIns="91425" rIns="91425" bIns="91425" anchor="t" anchorCtr="0">
            <a:noAutofit/>
          </a:bodyPr>
          <a:lstStyle/>
          <a:p>
            <a:pPr lvl="0">
              <a:spcBef>
                <a:spcPts val="0"/>
              </a:spcBef>
              <a:buNone/>
            </a:pPr>
            <a:r>
              <a:rPr lang="en-GB" sz="2400" u="sng">
                <a:solidFill>
                  <a:srgbClr val="0000FF"/>
                </a:solidFill>
                <a:hlinkClick r:id="rId4"/>
              </a:rPr>
              <a:t>TEL’s A-Z of apps</a:t>
            </a:r>
          </a:p>
          <a:p>
            <a:pPr lvl="0">
              <a:spcBef>
                <a:spcPts val="0"/>
              </a:spcBef>
              <a:buNone/>
            </a:pPr>
            <a:endParaRPr sz="1800">
              <a:solidFill>
                <a:srgbClr val="0000FF"/>
              </a:solidFill>
            </a:endParaRPr>
          </a:p>
        </p:txBody>
      </p:sp>
      <p:sp>
        <p:nvSpPr>
          <p:cNvPr id="131" name="Shape 131"/>
          <p:cNvSpPr txBox="1"/>
          <p:nvPr/>
        </p:nvSpPr>
        <p:spPr>
          <a:xfrm>
            <a:off x="187150" y="2441975"/>
            <a:ext cx="7744800" cy="2584500"/>
          </a:xfrm>
          <a:prstGeom prst="rect">
            <a:avLst/>
          </a:prstGeom>
          <a:noFill/>
          <a:ln>
            <a:noFill/>
          </a:ln>
        </p:spPr>
        <p:txBody>
          <a:bodyPr lIns="91425" tIns="91425" rIns="91425" bIns="91425" anchor="t" anchorCtr="0">
            <a:noAutofit/>
          </a:bodyPr>
          <a:lstStyle/>
          <a:p>
            <a:pPr lvl="0" rtl="0">
              <a:spcBef>
                <a:spcPts val="0"/>
              </a:spcBef>
              <a:buNone/>
            </a:pPr>
            <a:r>
              <a:rPr lang="en-GB" sz="1800" u="sng">
                <a:solidFill>
                  <a:srgbClr val="0000FF"/>
                </a:solidFill>
                <a:hlinkClick r:id="rId5"/>
              </a:rPr>
              <a:t>http://blogs.sussex.ac.uk/tel/</a:t>
            </a:r>
          </a:p>
          <a:p>
            <a:pPr marL="457200" lvl="0" indent="-336550" rtl="0">
              <a:spcBef>
                <a:spcPts val="1300"/>
              </a:spcBef>
              <a:spcAft>
                <a:spcPts val="1300"/>
              </a:spcAft>
              <a:buSzPct val="100000"/>
              <a:buChar char="●"/>
            </a:pPr>
            <a:r>
              <a:rPr lang="en-GB" sz="1700" u="sng">
                <a:solidFill>
                  <a:srgbClr val="0000FF"/>
                </a:solidFill>
                <a:hlinkClick r:id="rId6"/>
              </a:rPr>
              <a:t>Developing students’ discipline-specific vocabulary</a:t>
            </a:r>
            <a:r>
              <a:rPr lang="en-GB" sz="1700">
                <a:solidFill>
                  <a:srgbClr val="0000FF"/>
                </a:solidFill>
              </a:rPr>
              <a:t> </a:t>
            </a:r>
          </a:p>
          <a:p>
            <a:pPr marL="457200" lvl="0" indent="-336550" rtl="0">
              <a:spcBef>
                <a:spcPts val="1300"/>
              </a:spcBef>
              <a:spcAft>
                <a:spcPts val="1300"/>
              </a:spcAft>
              <a:buSzPct val="100000"/>
              <a:buChar char="●"/>
            </a:pPr>
            <a:r>
              <a:rPr lang="en-GB" sz="1700" u="sng">
                <a:solidFill>
                  <a:srgbClr val="0000FF"/>
                </a:solidFill>
                <a:hlinkClick r:id="rId7"/>
              </a:rPr>
              <a:t>Gamification using Poll Everywhere’s Segmented Responses</a:t>
            </a:r>
          </a:p>
          <a:p>
            <a:pPr marL="457200" lvl="0" indent="-336550" rtl="0">
              <a:spcBef>
                <a:spcPts val="1300"/>
              </a:spcBef>
              <a:spcAft>
                <a:spcPts val="1300"/>
              </a:spcAft>
              <a:buSzPct val="100000"/>
              <a:buChar char="●"/>
            </a:pPr>
            <a:r>
              <a:rPr lang="en-GB" sz="1700" u="sng">
                <a:solidFill>
                  <a:srgbClr val="0000FF"/>
                </a:solidFill>
                <a:hlinkClick r:id="rId8"/>
              </a:rPr>
              <a:t>Portfolios, assessment and Mahara</a:t>
            </a:r>
          </a:p>
          <a:p>
            <a:pPr marL="457200" lvl="0" indent="-336550" rtl="0">
              <a:spcBef>
                <a:spcPts val="1300"/>
              </a:spcBef>
              <a:spcAft>
                <a:spcPts val="1300"/>
              </a:spcAft>
              <a:buSzPct val="100000"/>
              <a:buChar char="●"/>
            </a:pPr>
            <a:r>
              <a:rPr lang="en-GB" sz="1700" u="sng">
                <a:solidFill>
                  <a:srgbClr val="0000FF"/>
                </a:solidFill>
                <a:hlinkClick r:id="rId9"/>
              </a:rPr>
              <a:t>Podcast Episode 8 – Using a blogging platform to support learners</a:t>
            </a:r>
          </a:p>
          <a:p>
            <a:pPr marL="457200" lvl="0" indent="-336550" rtl="0">
              <a:spcBef>
                <a:spcPts val="1300"/>
              </a:spcBef>
              <a:spcAft>
                <a:spcPts val="1300"/>
              </a:spcAft>
              <a:buSzPct val="100000"/>
              <a:buChar char="●"/>
            </a:pPr>
            <a:r>
              <a:rPr lang="en-GB" sz="1700" u="sng">
                <a:solidFill>
                  <a:srgbClr val="0000FF"/>
                </a:solidFill>
                <a:hlinkClick r:id="rId10"/>
              </a:rPr>
              <a:t>Tech for active learning in large groups.</a:t>
            </a:r>
          </a:p>
          <a:p>
            <a:pPr lvl="0" rtl="0">
              <a:spcBef>
                <a:spcPts val="1300"/>
              </a:spcBef>
              <a:spcAft>
                <a:spcPts val="1300"/>
              </a:spcAft>
              <a:buNone/>
            </a:pPr>
            <a:endParaRPr sz="1700">
              <a:solidFill>
                <a:schemeClr val="hlink"/>
              </a:solidFill>
              <a:highlight>
                <a:srgbClr val="FFFFFF"/>
              </a:highlight>
              <a:hlinkClick r:id="rId7"/>
            </a:endParaRPr>
          </a:p>
          <a:p>
            <a:pPr lvl="0" rtl="0">
              <a:spcBef>
                <a:spcPts val="1300"/>
              </a:spcBef>
              <a:spcAft>
                <a:spcPts val="1300"/>
              </a:spcAft>
              <a:buNone/>
            </a:pPr>
            <a:endParaRPr>
              <a:hlinkClick r:id="rId6"/>
            </a:endParaRPr>
          </a:p>
          <a:p>
            <a:pPr lvl="0">
              <a:spcBef>
                <a:spcPts val="0"/>
              </a:spcBef>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98250" y="16350"/>
            <a:ext cx="8826600" cy="602700"/>
          </a:xfrm>
          <a:prstGeom prst="rect">
            <a:avLst/>
          </a:prstGeom>
        </p:spPr>
        <p:txBody>
          <a:bodyPr lIns="91425" tIns="91425" rIns="91425" bIns="91425" anchor="ctr" anchorCtr="0">
            <a:noAutofit/>
          </a:bodyPr>
          <a:lstStyle/>
          <a:p>
            <a:pPr lvl="0" rtl="0">
              <a:spcBef>
                <a:spcPts val="0"/>
              </a:spcBef>
              <a:buNone/>
            </a:pPr>
            <a:r>
              <a:rPr lang="en-GB" sz="3000"/>
              <a:t>Task 2 - Creating an activity</a:t>
            </a:r>
          </a:p>
        </p:txBody>
      </p:sp>
      <p:sp>
        <p:nvSpPr>
          <p:cNvPr id="137" name="Shape 137"/>
          <p:cNvSpPr txBox="1"/>
          <p:nvPr/>
        </p:nvSpPr>
        <p:spPr>
          <a:xfrm>
            <a:off x="178250" y="1122950"/>
            <a:ext cx="8746500" cy="3502500"/>
          </a:xfrm>
          <a:prstGeom prst="rect">
            <a:avLst/>
          </a:prstGeom>
          <a:noFill/>
          <a:ln>
            <a:noFill/>
          </a:ln>
        </p:spPr>
        <p:txBody>
          <a:bodyPr lIns="91425" tIns="91425" rIns="91425" bIns="91425" anchor="t" anchorCtr="0">
            <a:noAutofit/>
          </a:bodyPr>
          <a:lstStyle/>
          <a:p>
            <a:pPr lvl="0">
              <a:spcBef>
                <a:spcPts val="0"/>
              </a:spcBef>
              <a:buNone/>
            </a:pPr>
            <a:r>
              <a:rPr lang="en-GB" sz="2400"/>
              <a:t>Using the cards, choose an area that you would like to work on.</a:t>
            </a:r>
          </a:p>
          <a:p>
            <a:pPr lvl="0">
              <a:spcBef>
                <a:spcPts val="0"/>
              </a:spcBef>
              <a:buNone/>
            </a:pPr>
            <a:endParaRPr sz="2400"/>
          </a:p>
          <a:p>
            <a:pPr lvl="0">
              <a:spcBef>
                <a:spcPts val="0"/>
              </a:spcBef>
              <a:buNone/>
            </a:pPr>
            <a:r>
              <a:rPr lang="en-GB" sz="2400"/>
              <a:t>Plan a task or activity for class time - which uses one or more of the tools suggested.</a:t>
            </a:r>
          </a:p>
          <a:p>
            <a:pPr lvl="0">
              <a:spcBef>
                <a:spcPts val="0"/>
              </a:spcBef>
              <a:buNone/>
            </a:pPr>
            <a:endParaRPr sz="2400"/>
          </a:p>
          <a:p>
            <a:pPr lvl="0">
              <a:spcBef>
                <a:spcPts val="0"/>
              </a:spcBef>
              <a:buNone/>
            </a:pPr>
            <a:r>
              <a:rPr lang="en-GB" sz="2400">
                <a:solidFill>
                  <a:srgbClr val="0000FF"/>
                </a:solidFill>
              </a:rPr>
              <a:t>Call on one of the learning technologists if you aren’t sure what tool(s) are most appropriate.</a:t>
            </a:r>
          </a:p>
          <a:p>
            <a:pPr lvl="0">
              <a:spcBef>
                <a:spcPts val="0"/>
              </a:spcBef>
              <a:buNone/>
            </a:pPr>
            <a:endParaRPr sz="2400">
              <a:solidFill>
                <a:srgbClr val="0000FF"/>
              </a:solidFill>
            </a:endParaRPr>
          </a:p>
          <a:p>
            <a:pPr lvl="0">
              <a:spcBef>
                <a:spcPts val="0"/>
              </a:spcBef>
              <a:buNone/>
            </a:pPr>
            <a:r>
              <a:rPr lang="en-GB" sz="2400">
                <a:solidFill>
                  <a:srgbClr val="0000FF"/>
                </a:solidFill>
              </a:rPr>
              <a:t>Your outputs will be captured and shared amongst</a:t>
            </a:r>
          </a:p>
          <a:p>
            <a:pPr lvl="0" rtl="0">
              <a:spcBef>
                <a:spcPts val="0"/>
              </a:spcBef>
              <a:buNone/>
            </a:pPr>
            <a:r>
              <a:rPr lang="en-GB" sz="2400">
                <a:solidFill>
                  <a:srgbClr val="0000FF"/>
                </a:solidFill>
              </a:rPr>
              <a:t>the group.</a:t>
            </a:r>
          </a:p>
        </p:txBody>
      </p:sp>
      <p:sp>
        <p:nvSpPr>
          <p:cNvPr id="138" name="Shape 138" descr="For a version that beeps visit: http://youtu.be/Df-iOVz7S7I  About the Beep  This video doesn't beep, I would love to add one but you can't edit YouTube videos once you've uploaded it.   I'd take it down but people who don't need the beep are already linking to it and I don't want to take it away from them.  If you want a customizable timer visit: http://timer-timer.com" title="20 Minute Countdown Timer">
            <a:hlinkClick r:id="rId3"/>
          </p:cNvPr>
          <p:cNvSpPr/>
          <p:nvPr/>
        </p:nvSpPr>
        <p:spPr>
          <a:xfrm>
            <a:off x="7288325" y="3721449"/>
            <a:ext cx="1636525" cy="1227375"/>
          </a:xfrm>
          <a:prstGeom prst="rect">
            <a:avLst/>
          </a:prstGeom>
          <a:blipFill>
            <a:blip r:embed="rId4">
              <a:alphaModFix/>
            </a:blip>
            <a:stretch>
              <a:fillRect/>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p:nvPr/>
        </p:nvSpPr>
        <p:spPr>
          <a:xfrm>
            <a:off x="290075" y="542325"/>
            <a:ext cx="8336700" cy="42882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GB" sz="1800"/>
              <a:t>Department for Education, ‘Inclusive Teaching and Learning in Higher Education as a route to Excellence’, 27/1/2017</a:t>
            </a:r>
            <a:r>
              <a:rPr lang="en-GB" sz="1800">
                <a:hlinkClick r:id="rId3"/>
              </a:rPr>
              <a:t> </a:t>
            </a:r>
            <a:r>
              <a:rPr lang="en-GB" sz="1800" u="sng">
                <a:solidFill>
                  <a:srgbClr val="1155CC"/>
                </a:solidFill>
                <a:hlinkClick r:id="rId3"/>
              </a:rPr>
              <a:t>https://www.gov.uk/government/publications/inclusive-teaching-and-learning-in-higher-education</a:t>
            </a:r>
          </a:p>
          <a:p>
            <a:pPr lvl="0" rtl="0">
              <a:lnSpc>
                <a:spcPct val="115000"/>
              </a:lnSpc>
              <a:spcBef>
                <a:spcPts val="0"/>
              </a:spcBef>
              <a:buNone/>
            </a:pPr>
            <a:endParaRPr sz="1800" u="sng">
              <a:solidFill>
                <a:srgbClr val="1155CC"/>
              </a:solidFill>
              <a:hlinkClick r:id="rId3"/>
            </a:endParaRPr>
          </a:p>
          <a:p>
            <a:pPr lvl="0" rtl="0">
              <a:lnSpc>
                <a:spcPct val="115000"/>
              </a:lnSpc>
              <a:spcBef>
                <a:spcPts val="0"/>
              </a:spcBef>
              <a:buNone/>
            </a:pPr>
            <a:r>
              <a:rPr lang="en-GB" sz="1800"/>
              <a:t>Jisc, ‘Supporting an inclusive learner experience in higher education’, 17/2/2016,</a:t>
            </a:r>
            <a:r>
              <a:rPr lang="en-GB" sz="1800">
                <a:hlinkClick r:id="rId4"/>
              </a:rPr>
              <a:t> </a:t>
            </a:r>
            <a:r>
              <a:rPr lang="en-GB" sz="1800" u="sng">
                <a:solidFill>
                  <a:srgbClr val="1155CC"/>
                </a:solidFill>
                <a:hlinkClick r:id="rId4"/>
              </a:rPr>
              <a:t>https://www.jisc.ac.uk/guides/supporting-an-inclusive-learner-experience-in-higher-education</a:t>
            </a: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463</Words>
  <Application>Microsoft Office PowerPoint</Application>
  <PresentationFormat>On-screen Show (16:9)</PresentationFormat>
  <Paragraphs>62</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Roboto</vt:lpstr>
      <vt:lpstr>Arial</vt:lpstr>
      <vt:lpstr>material</vt:lpstr>
      <vt:lpstr>How can technology make your teaching more inclusive? </vt:lpstr>
      <vt:lpstr>The social model of disability...</vt:lpstr>
      <vt:lpstr>...and looks at ways of removing barriers ...</vt:lpstr>
      <vt:lpstr>Not just compliance with disability legislation </vt:lpstr>
      <vt:lpstr>‘learning that is meaningful, relevant and accessible to all’ </vt:lpstr>
      <vt:lpstr>Universal Design for Learning</vt:lpstr>
      <vt:lpstr>Task 1 - Match the cards</vt:lpstr>
      <vt:lpstr>Get a learning technologist on your team!</vt:lpstr>
      <vt:lpstr>Where to find more ideas?</vt:lpstr>
      <vt:lpstr>Task 2 - Creating an activity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technology make your teaching more inclusive? </dc:title>
  <dc:creator>Clare Wolstenholme</dc:creator>
  <cp:lastModifiedBy>Clare Wolstenholme</cp:lastModifiedBy>
  <cp:revision>1</cp:revision>
  <dcterms:modified xsi:type="dcterms:W3CDTF">2017-04-10T15:44:32Z</dcterms:modified>
</cp:coreProperties>
</file>