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86" r:id="rId3"/>
    <p:sldId id="257" r:id="rId4"/>
    <p:sldId id="258" r:id="rId5"/>
    <p:sldId id="259" r:id="rId6"/>
    <p:sldId id="290" r:id="rId7"/>
    <p:sldId id="285" r:id="rId8"/>
    <p:sldId id="280" r:id="rId9"/>
    <p:sldId id="263" r:id="rId10"/>
    <p:sldId id="288" r:id="rId11"/>
    <p:sldId id="264" r:id="rId12"/>
    <p:sldId id="279" r:id="rId13"/>
    <p:sldId id="282" r:id="rId14"/>
    <p:sldId id="284" r:id="rId15"/>
    <p:sldId id="289" r:id="rId16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8599FB-F7DD-430A-8DC8-6A03026347B7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E8291-E131-4182-8CB4-5F0ACC684B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3023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6D8C01-909E-40AA-A14B-A4C1EB835795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3B35CA-7875-4508-BE21-EBC911B135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554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B35CA-7875-4508-BE21-EBC911B135D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182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B35CA-7875-4508-BE21-EBC911B135D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3420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B35CA-7875-4508-BE21-EBC911B135D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5624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B35CA-7875-4508-BE21-EBC911B135D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851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B35CA-7875-4508-BE21-EBC911B135D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0716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B35CA-7875-4508-BE21-EBC911B135D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0262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2CF21-7CC1-9342-AA27-F04D840763C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8732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B35CA-7875-4508-BE21-EBC911B135D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2524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B35CA-7875-4508-BE21-EBC911B135D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37944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B35CA-7875-4508-BE21-EBC911B135D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9953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B35CA-7875-4508-BE21-EBC911B135D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0927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B35CA-7875-4508-BE21-EBC911B135D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8234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B35CA-7875-4508-BE21-EBC911B135D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5375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B35CA-7875-4508-BE21-EBC911B135D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915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40F263E-6356-4BBC-83CF-FB1886F0A318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0F4B168-BFD8-4079-A837-773BBABD65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F263E-6356-4BBC-83CF-FB1886F0A318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4B168-BFD8-4079-A837-773BBABD654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F263E-6356-4BBC-83CF-FB1886F0A318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4B168-BFD8-4079-A837-773BBABD654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F263E-6356-4BBC-83CF-FB1886F0A318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4B168-BFD8-4079-A837-773BBABD654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F263E-6356-4BBC-83CF-FB1886F0A318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4B168-BFD8-4079-A837-773BBABD6546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F263E-6356-4BBC-83CF-FB1886F0A318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4B168-BFD8-4079-A837-773BBABD6546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F263E-6356-4BBC-83CF-FB1886F0A318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4B168-BFD8-4079-A837-773BBABD65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940F263E-6356-4BBC-83CF-FB1886F0A318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4B168-BFD8-4079-A837-773BBABD6546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40F263E-6356-4BBC-83CF-FB1886F0A318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0F4B168-BFD8-4079-A837-773BBABD654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F263E-6356-4BBC-83CF-FB1886F0A318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4B168-BFD8-4079-A837-773BBABD65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F263E-6356-4BBC-83CF-FB1886F0A318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4B168-BFD8-4079-A837-773BBABD65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40F263E-6356-4BBC-83CF-FB1886F0A318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0F4B168-BFD8-4079-A837-773BBABD6546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rer.sagepub.com/content/83/1/70.full.pdf+html?ijkey=x/CimNd6vjZWI&amp;keytype=ref&amp;siteid=sprer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amazon.co.uk/Understanding-Pedagogy-Developing-critical-approach/dp/041557174X" TargetMode="External"/><Relationship Id="rId4" Type="http://schemas.openxmlformats.org/officeDocument/2006/relationships/hyperlink" Target="https://www.heacademy.ac.uk/hea-feedback-toolk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052736"/>
            <a:ext cx="7772400" cy="1829761"/>
          </a:xfrm>
        </p:spPr>
        <p:txBody>
          <a:bodyPr>
            <a:normAutofit/>
          </a:bodyPr>
          <a:lstStyle/>
          <a:p>
            <a:pPr algn="l"/>
            <a:r>
              <a:rPr lang="en-GB" dirty="0">
                <a:effectLst/>
              </a:rPr>
              <a:t>Supporting student </a:t>
            </a:r>
            <a:r>
              <a:rPr lang="en-GB" dirty="0" smtClean="0">
                <a:effectLst/>
              </a:rPr>
              <a:t>partnerships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140968"/>
            <a:ext cx="9144000" cy="1944216"/>
          </a:xfrm>
        </p:spPr>
        <p:txBody>
          <a:bodyPr>
            <a:normAutofit lnSpcReduction="10000"/>
          </a:bodyPr>
          <a:lstStyle/>
          <a:p>
            <a:r>
              <a:rPr lang="en-GB" sz="4000" dirty="0"/>
              <a:t> in assessment and </a:t>
            </a:r>
            <a:r>
              <a:rPr lang="en-GB" sz="4000" dirty="0" smtClean="0"/>
              <a:t>feedback</a:t>
            </a:r>
          </a:p>
          <a:p>
            <a:endParaRPr lang="en-GB" sz="2400" dirty="0" smtClean="0"/>
          </a:p>
          <a:p>
            <a:r>
              <a:rPr lang="en-GB" sz="2400" dirty="0" smtClean="0"/>
              <a:t>April 2017 </a:t>
            </a:r>
          </a:p>
          <a:p>
            <a:r>
              <a:rPr lang="en-GB" sz="2400" dirty="0" smtClean="0"/>
              <a:t>Sarah Williams, </a:t>
            </a:r>
            <a:r>
              <a:rPr lang="en-GB" sz="2400" dirty="0"/>
              <a:t>Katharine Gilmore </a:t>
            </a:r>
            <a:r>
              <a:rPr lang="en-GB" sz="2400" dirty="0" smtClean="0"/>
              <a:t>,</a:t>
            </a:r>
            <a:r>
              <a:rPr lang="en-GB" sz="2400" dirty="0"/>
              <a:t> </a:t>
            </a:r>
            <a:r>
              <a:rPr lang="en-GB" sz="2400" dirty="0" smtClean="0"/>
              <a:t>Ali </a:t>
            </a:r>
            <a:r>
              <a:rPr lang="en-GB" sz="2400" dirty="0"/>
              <a:t>Hassan </a:t>
            </a:r>
            <a:r>
              <a:rPr lang="en-GB" sz="2400" dirty="0" err="1"/>
              <a:t>Hadadi</a:t>
            </a:r>
            <a:r>
              <a:rPr lang="en-GB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9826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TEF Year Two: Assessment Criteria</a:t>
            </a:r>
            <a:br>
              <a:rPr lang="en-GB" dirty="0"/>
            </a:b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6372200" y="927198"/>
            <a:ext cx="2016224" cy="914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Student Outcomes and Learning Gain</a:t>
            </a:r>
          </a:p>
        </p:txBody>
      </p:sp>
      <p:sp>
        <p:nvSpPr>
          <p:cNvPr id="5" name="Rectangle 4"/>
          <p:cNvSpPr/>
          <p:nvPr/>
        </p:nvSpPr>
        <p:spPr>
          <a:xfrm>
            <a:off x="3635896" y="927198"/>
            <a:ext cx="2016224" cy="914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Learning Environment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625339" y="908720"/>
            <a:ext cx="2016224" cy="914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Teaching Quality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613512" y="1916832"/>
            <a:ext cx="2016224" cy="914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Student Engagement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613512" y="2962373"/>
            <a:ext cx="201622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Valuing Teaching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9580" y="2132856"/>
            <a:ext cx="201622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Resources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70420" y="3356992"/>
            <a:ext cx="2016224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/>
              <a:t>Scholarship, Research and Professional Practice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70420" y="4978900"/>
            <a:ext cx="2016224" cy="914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Personalised Learning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3512" y="3979912"/>
            <a:ext cx="201622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Rigour and Stretch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5339" y="5060032"/>
            <a:ext cx="2016224" cy="914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Feedback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71226" y="2132856"/>
            <a:ext cx="201622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Employment and Further Study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16216" y="4939412"/>
            <a:ext cx="2016224" cy="914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Positive Outcomes </a:t>
            </a:r>
            <a:r>
              <a:rPr lang="en-GB" b="1" dirty="0"/>
              <a:t>for All </a:t>
            </a:r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>
            <a:off x="6444208" y="3356992"/>
            <a:ext cx="2016224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Employability and Transferrable Skills </a:t>
            </a:r>
          </a:p>
        </p:txBody>
      </p:sp>
    </p:spTree>
    <p:extLst>
      <p:ext uri="{BB962C8B-B14F-4D97-AF65-F5344CB8AC3E}">
        <p14:creationId xmlns:p14="http://schemas.microsoft.com/office/powerpoint/2010/main" val="375730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GB" dirty="0"/>
              <a:t>By the end of the session you should be able </a:t>
            </a:r>
            <a:r>
              <a:rPr lang="en-GB" dirty="0" smtClean="0"/>
              <a:t>to: </a:t>
            </a:r>
            <a:endParaRPr lang="en-GB" dirty="0"/>
          </a:p>
          <a:p>
            <a:pPr lvl="0"/>
            <a:r>
              <a:rPr lang="en-GB" dirty="0"/>
              <a:t>Choose feedback methods that provide learning opportunities for students. </a:t>
            </a:r>
            <a:endParaRPr lang="en-GB" dirty="0" smtClean="0"/>
          </a:p>
          <a:p>
            <a:pPr lvl="0"/>
            <a:endParaRPr lang="en-GB" dirty="0"/>
          </a:p>
          <a:p>
            <a:pPr lvl="0"/>
            <a:r>
              <a:rPr lang="en-GB" dirty="0" smtClean="0"/>
              <a:t>Engage students in </a:t>
            </a:r>
            <a:r>
              <a:rPr lang="en-GB" dirty="0"/>
              <a:t>self and peer feedback to help students develop their skills of self-assessment. </a:t>
            </a:r>
          </a:p>
          <a:p>
            <a:pPr marL="109728" indent="0">
              <a:buNone/>
            </a:pPr>
            <a:r>
              <a:rPr lang="en-GB" dirty="0"/>
              <a:t> 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Session Outcomes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65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is feedback? </a:t>
            </a:r>
            <a:endParaRPr lang="en-GB" dirty="0" smtClean="0"/>
          </a:p>
          <a:p>
            <a:pPr marL="109728" indent="0">
              <a:buNone/>
            </a:pPr>
            <a:endParaRPr lang="en-GB" dirty="0" smtClean="0"/>
          </a:p>
          <a:p>
            <a:r>
              <a:rPr lang="en-GB" dirty="0" smtClean="0"/>
              <a:t>What </a:t>
            </a:r>
            <a:r>
              <a:rPr lang="en-GB" dirty="0"/>
              <a:t>makes effective feedback?</a:t>
            </a:r>
            <a:br>
              <a:rPr lang="en-GB" dirty="0"/>
            </a:b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effectLst/>
              </a:rPr>
              <a:t/>
            </a:r>
            <a:br>
              <a:rPr lang="en-GB" dirty="0" smtClean="0">
                <a:effectLst/>
              </a:rPr>
            </a:br>
            <a:r>
              <a:rPr lang="en-GB" dirty="0">
                <a:effectLst/>
              </a:rPr>
              <a:t/>
            </a:r>
            <a:br>
              <a:rPr lang="en-GB" dirty="0">
                <a:effectLst/>
              </a:rPr>
            </a:br>
            <a:r>
              <a:rPr lang="en-GB" dirty="0" smtClean="0">
                <a:effectLst/>
              </a:rPr>
              <a:t>Activity 1: Group discussion</a:t>
            </a:r>
            <a:r>
              <a:rPr lang="en-GB" dirty="0">
                <a:effectLst/>
              </a:rPr>
              <a:t/>
            </a:r>
            <a:br>
              <a:rPr lang="en-GB" dirty="0">
                <a:effectLst/>
              </a:rPr>
            </a:br>
            <a:r>
              <a:rPr lang="en-GB" dirty="0">
                <a:effectLst/>
              </a:rPr>
              <a:t/>
            </a:r>
            <a:br>
              <a:rPr lang="en-GB" dirty="0">
                <a:effectLst/>
              </a:rPr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652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Watch this film clip with the students giving their perspectives on what makes effective feedback. </a:t>
            </a:r>
          </a:p>
          <a:p>
            <a:endParaRPr lang="en-GB" dirty="0" smtClean="0"/>
          </a:p>
          <a:p>
            <a:pPr marL="109728" indent="0">
              <a:buNone/>
            </a:pPr>
            <a:endParaRPr lang="en-GB" dirty="0"/>
          </a:p>
          <a:p>
            <a:r>
              <a:rPr lang="en-GB" dirty="0" smtClean="0"/>
              <a:t>What </a:t>
            </a:r>
            <a:r>
              <a:rPr lang="en-GB" dirty="0"/>
              <a:t>strikes you about their </a:t>
            </a:r>
            <a:r>
              <a:rPr lang="en-GB" dirty="0" smtClean="0"/>
              <a:t>views?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Activity 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13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7 Principles </a:t>
            </a:r>
            <a:r>
              <a:rPr lang="en-GB" dirty="0"/>
              <a:t>of effective feedback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2" y="1481138"/>
            <a:ext cx="1541032" cy="1155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484784"/>
            <a:ext cx="2373770" cy="110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297712"/>
            <a:ext cx="2229848" cy="1482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860032" y="6021288"/>
            <a:ext cx="4078681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09728" indent="0" algn="r">
              <a:lnSpc>
                <a:spcPct val="130000"/>
              </a:lnSpc>
              <a:buNone/>
            </a:pPr>
            <a:r>
              <a:rPr lang="en-US" dirty="0"/>
              <a:t>Nicol and Macfarlane-Dick (2006)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68" y="3429000"/>
            <a:ext cx="1997208" cy="1497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297" y="3465742"/>
            <a:ext cx="2116516" cy="1167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669" y="3232203"/>
            <a:ext cx="2224355" cy="1478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926906"/>
            <a:ext cx="2103369" cy="1402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479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/>
              <a:t>EAT</a:t>
            </a:r>
            <a:r>
              <a:rPr lang="en-GB" sz="2000" dirty="0"/>
              <a:t> Framework and Assessment Tool (Evans 2013, 2016)</a:t>
            </a:r>
          </a:p>
          <a:p>
            <a:pPr marL="109728" indent="0">
              <a:buNone/>
            </a:pPr>
            <a:endParaRPr lang="en-GB" sz="2000" dirty="0"/>
          </a:p>
          <a:p>
            <a:r>
              <a:rPr lang="en-GB" sz="2000" dirty="0" smtClean="0"/>
              <a:t>The </a:t>
            </a:r>
            <a:r>
              <a:rPr lang="en-GB" sz="2000" dirty="0"/>
              <a:t>key aim of assessment feedback should be to support students to become </a:t>
            </a:r>
            <a:r>
              <a:rPr lang="en-GB" sz="2000" dirty="0" smtClean="0"/>
              <a:t>more </a:t>
            </a:r>
            <a:r>
              <a:rPr lang="en-GB" sz="2000" b="1" dirty="0" smtClean="0"/>
              <a:t>self-regulatory </a:t>
            </a:r>
            <a:r>
              <a:rPr lang="en-GB" sz="2000" dirty="0" smtClean="0"/>
              <a:t>in </a:t>
            </a:r>
            <a:r>
              <a:rPr lang="en-GB" sz="2000" dirty="0"/>
              <a:t>managing their own learning as part of sustainable assessment practice; a focus on three core areas is recommended</a:t>
            </a:r>
            <a:r>
              <a:rPr lang="en-GB" sz="2000" dirty="0" smtClean="0"/>
              <a:t>:</a:t>
            </a:r>
          </a:p>
          <a:p>
            <a:pPr marL="109728" indent="0">
              <a:buNone/>
            </a:pPr>
            <a:r>
              <a:rPr lang="en-GB" sz="2000" dirty="0" smtClean="0"/>
              <a:t>  </a:t>
            </a:r>
            <a:endParaRPr lang="en-GB" sz="2000" dirty="0"/>
          </a:p>
          <a:p>
            <a:r>
              <a:rPr lang="en-GB" sz="2000" dirty="0"/>
              <a:t>Assessment Literacy </a:t>
            </a:r>
          </a:p>
          <a:p>
            <a:r>
              <a:rPr lang="en-GB" sz="2000" dirty="0"/>
              <a:t>Assessment Feedback </a:t>
            </a:r>
          </a:p>
          <a:p>
            <a:r>
              <a:rPr lang="en-GB" sz="2000" dirty="0" smtClean="0"/>
              <a:t>Assessment Design</a:t>
            </a:r>
          </a:p>
          <a:p>
            <a:endParaRPr lang="en-GB" sz="2000" dirty="0" smtClean="0"/>
          </a:p>
          <a:p>
            <a:pPr marL="109728" indent="0">
              <a:buNone/>
            </a:pPr>
            <a:r>
              <a:rPr lang="en-GB" sz="1400" dirty="0"/>
              <a:t>Enhancing Assessment and Feedback practice in HE: EAT (Evans 2016 Evans Assessment Tool</a:t>
            </a:r>
            <a:r>
              <a:rPr lang="en-GB" sz="1400" dirty="0" smtClean="0"/>
              <a:t>)</a:t>
            </a:r>
            <a:endParaRPr lang="en-GB" sz="1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sz="3100" dirty="0"/>
              <a:t>Enhancing Assessment and Feedback practice in </a:t>
            </a:r>
            <a:r>
              <a:rPr lang="en-GB" sz="3100" dirty="0" smtClean="0"/>
              <a:t>HE:</a:t>
            </a:r>
            <a:r>
              <a:rPr lang="en-GB" sz="3100" dirty="0"/>
              <a:t> </a:t>
            </a:r>
            <a:r>
              <a:rPr lang="en-GB" sz="3100" dirty="0" smtClean="0"/>
              <a:t>Self-Regulatory </a:t>
            </a:r>
            <a:r>
              <a:rPr lang="en-GB" sz="3100" dirty="0"/>
              <a:t>Approach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950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Principles </a:t>
            </a:r>
            <a:r>
              <a:rPr lang="en-US" dirty="0" smtClean="0"/>
              <a:t>and practice - 1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352928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Assessment Literacy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Good Feedback helps </a:t>
            </a:r>
            <a:r>
              <a:rPr lang="en-US" dirty="0"/>
              <a:t>clarify what good performance is (goals, criteria, standards</a:t>
            </a:r>
            <a:r>
              <a:rPr lang="en-US" dirty="0" smtClean="0"/>
              <a:t>). </a:t>
            </a:r>
          </a:p>
          <a:p>
            <a:pPr marL="0" indent="0">
              <a:buNone/>
            </a:pPr>
            <a:endParaRPr lang="en-US" dirty="0"/>
          </a:p>
          <a:p>
            <a:pPr marL="342900" lvl="1" indent="0">
              <a:buNone/>
            </a:pPr>
            <a:r>
              <a:rPr lang="en-US" dirty="0" smtClean="0"/>
              <a:t>To what extent do learners on your course have opportunities to engage actively with goals, criteria and standards before, during and after assessment? </a:t>
            </a: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6186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Watch this short video clip about students talking about assessment criteria.</a:t>
            </a:r>
          </a:p>
          <a:p>
            <a:endParaRPr lang="en-GB" dirty="0"/>
          </a:p>
          <a:p>
            <a:r>
              <a:rPr lang="en-GB" dirty="0" smtClean="0"/>
              <a:t>What challenges do their views imply?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effectLst/>
              </a:rPr>
              <a:t/>
            </a:r>
            <a:br>
              <a:rPr lang="en-GB" dirty="0" smtClean="0">
                <a:effectLst/>
              </a:rPr>
            </a:br>
            <a:r>
              <a:rPr lang="en-GB" dirty="0">
                <a:effectLst/>
              </a:rPr>
              <a:t/>
            </a:r>
            <a:br>
              <a:rPr lang="en-GB" dirty="0">
                <a:effectLst/>
              </a:rPr>
            </a:br>
            <a:r>
              <a:rPr lang="en-GB" dirty="0" smtClean="0">
                <a:effectLst/>
              </a:rPr>
              <a:t>Activity 3 </a:t>
            </a:r>
            <a:r>
              <a:rPr lang="en-GB" dirty="0">
                <a:effectLst/>
              </a:rPr>
              <a:t/>
            </a:r>
            <a:br>
              <a:rPr lang="en-GB" dirty="0">
                <a:effectLst/>
              </a:rPr>
            </a:br>
            <a:r>
              <a:rPr lang="en-GB" dirty="0">
                <a:effectLst/>
              </a:rPr>
              <a:t/>
            </a:r>
            <a:br>
              <a:rPr lang="en-GB" dirty="0">
                <a:effectLst/>
              </a:rPr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467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80920" cy="6013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523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GOOD PRACTICE: You might </a:t>
            </a:r>
            <a:r>
              <a:rPr lang="en-US" dirty="0" smtClean="0"/>
              <a:t>provide</a:t>
            </a:r>
          </a:p>
          <a:p>
            <a:pPr marL="0" indent="0">
              <a:buNone/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‘Exemplars’ </a:t>
            </a:r>
          </a:p>
          <a:p>
            <a:pPr>
              <a:spcBef>
                <a:spcPts val="0"/>
              </a:spcBef>
            </a:pPr>
            <a:r>
              <a:rPr lang="en-US" dirty="0"/>
              <a:t>Student-friendly criteria sheets</a:t>
            </a:r>
          </a:p>
          <a:p>
            <a:pPr>
              <a:spcBef>
                <a:spcPts val="0"/>
              </a:spcBef>
            </a:pPr>
            <a:r>
              <a:rPr lang="en-US" dirty="0"/>
              <a:t>Discussion about goals/criteria/standards in class (before an assignment</a:t>
            </a:r>
            <a:r>
              <a:rPr lang="en-US" dirty="0" smtClean="0"/>
              <a:t>)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Subject specific checklist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Assessment exercises peer-marked against the criteria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Student feedback focus group and student activities</a:t>
            </a:r>
          </a:p>
        </p:txBody>
      </p:sp>
    </p:spTree>
    <p:extLst>
      <p:ext uri="{BB962C8B-B14F-4D97-AF65-F5344CB8AC3E}">
        <p14:creationId xmlns:p14="http://schemas.microsoft.com/office/powerpoint/2010/main" val="57142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sz="1800" dirty="0" smtClean="0"/>
              <a:t>The construct of self-regulation refers to the degree to which students can regulate aspects of their learning (</a:t>
            </a:r>
            <a:r>
              <a:rPr lang="en-GB" sz="1800" dirty="0" err="1" smtClean="0"/>
              <a:t>Pintrich</a:t>
            </a:r>
            <a:r>
              <a:rPr lang="en-GB" sz="1800" dirty="0" smtClean="0"/>
              <a:t> and </a:t>
            </a:r>
            <a:r>
              <a:rPr lang="en-GB" sz="1800" dirty="0" err="1" smtClean="0"/>
              <a:t>Zusho</a:t>
            </a:r>
            <a:r>
              <a:rPr lang="en-GB" sz="1800" dirty="0" smtClean="0"/>
              <a:t>, 2002)</a:t>
            </a:r>
          </a:p>
          <a:p>
            <a:endParaRPr lang="en-GB" sz="1800" dirty="0" smtClean="0"/>
          </a:p>
          <a:p>
            <a:r>
              <a:rPr lang="en-GB" sz="1800" dirty="0" smtClean="0"/>
              <a:t>Evidence showing that learners who are more self regulated are more effective learners </a:t>
            </a:r>
            <a:r>
              <a:rPr lang="en-GB" sz="1800" dirty="0"/>
              <a:t>(Zimmerman and </a:t>
            </a:r>
            <a:r>
              <a:rPr lang="en-GB" sz="1800" dirty="0" err="1"/>
              <a:t>Schunk</a:t>
            </a:r>
            <a:r>
              <a:rPr lang="en-GB" sz="1800" dirty="0"/>
              <a:t>, 2001</a:t>
            </a:r>
            <a:r>
              <a:rPr lang="en-GB" sz="1800" dirty="0" smtClean="0"/>
              <a:t>)</a:t>
            </a:r>
          </a:p>
          <a:p>
            <a:endParaRPr lang="en-GB" sz="1800" dirty="0"/>
          </a:p>
          <a:p>
            <a:r>
              <a:rPr lang="en-GB" sz="1800" dirty="0" smtClean="0"/>
              <a:t>Giving feedback is cognitively more demanding than receiving feedback hence peer feedback accelerates learning (Nicol, 2009)</a:t>
            </a:r>
          </a:p>
          <a:p>
            <a:endParaRPr lang="en-GB" sz="1800" dirty="0" smtClean="0"/>
          </a:p>
          <a:p>
            <a:r>
              <a:rPr lang="en-GB" sz="1800" dirty="0" smtClean="0"/>
              <a:t>Feedback - if done well is the most powerful enhancement to learning (Biggs and Tang, 2007, 2011)</a:t>
            </a:r>
          </a:p>
          <a:p>
            <a:endParaRPr lang="en-GB" sz="1800" dirty="0"/>
          </a:p>
          <a:p>
            <a:r>
              <a:rPr lang="en-GB" sz="1800" dirty="0" smtClean="0"/>
              <a:t>Quality of feedback can be problematic as staff student ratios deteriorate (Barker 2011). Students who engage in regulatory activities are less dependent on external teacher support (</a:t>
            </a:r>
            <a:r>
              <a:rPr lang="en-GB" sz="1800" dirty="0"/>
              <a:t>Zimmerman and </a:t>
            </a:r>
            <a:r>
              <a:rPr lang="en-GB" sz="1800" dirty="0" err="1"/>
              <a:t>Schunk</a:t>
            </a:r>
            <a:r>
              <a:rPr lang="en-GB" sz="1800" dirty="0"/>
              <a:t>, </a:t>
            </a:r>
            <a:r>
              <a:rPr lang="en-GB" sz="1800" dirty="0" smtClean="0"/>
              <a:t>2004)</a:t>
            </a:r>
          </a:p>
          <a:p>
            <a:endParaRPr lang="en-GB" sz="1800" dirty="0"/>
          </a:p>
          <a:p>
            <a:r>
              <a:rPr lang="en-GB" sz="1800" dirty="0" smtClean="0"/>
              <a:t>Students become empowered and develop the self regulation skills needed to prepare them for learning outside of University and throughout life (</a:t>
            </a:r>
            <a:r>
              <a:rPr lang="en-GB" sz="1800" dirty="0" err="1" smtClean="0"/>
              <a:t>Hounsell</a:t>
            </a:r>
            <a:r>
              <a:rPr lang="en-GB" sz="1800" dirty="0" smtClean="0"/>
              <a:t> 2007)</a:t>
            </a:r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2000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Benefits of Self-Regulation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470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Students as:</a:t>
            </a:r>
          </a:p>
          <a:p>
            <a:r>
              <a:rPr lang="en-GB" dirty="0" smtClean="0"/>
              <a:t>Change and research partners</a:t>
            </a:r>
          </a:p>
          <a:p>
            <a:r>
              <a:rPr lang="en-GB" dirty="0" smtClean="0"/>
              <a:t>Self regulators</a:t>
            </a:r>
          </a:p>
          <a:p>
            <a:r>
              <a:rPr lang="en-GB" dirty="0" smtClean="0"/>
              <a:t>Self and co-assessors</a:t>
            </a:r>
          </a:p>
          <a:p>
            <a:r>
              <a:rPr lang="en-GB" dirty="0" smtClean="0"/>
              <a:t>Engagement beyond the University-post course consciousness (Bass, 2012)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Promoting Engagement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03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196752"/>
            <a:ext cx="8352928" cy="5112568"/>
          </a:xfrm>
        </p:spPr>
        <p:txBody>
          <a:bodyPr>
            <a:normAutofit fontScale="32500" lnSpcReduction="20000"/>
          </a:bodyPr>
          <a:lstStyle/>
          <a:p>
            <a:pPr marL="109728" indent="0">
              <a:buNone/>
            </a:pPr>
            <a:endParaRPr lang="en-GB" sz="7400" dirty="0" smtClean="0"/>
          </a:p>
          <a:p>
            <a:pPr marL="109728" indent="0">
              <a:buNone/>
            </a:pPr>
            <a:r>
              <a:rPr lang="en-GB" sz="7400" dirty="0" smtClean="0"/>
              <a:t>Assessment Literacy- ‘feed in’</a:t>
            </a:r>
          </a:p>
          <a:p>
            <a:pPr marL="109728" indent="0">
              <a:buNone/>
            </a:pPr>
            <a:endParaRPr lang="en-GB" sz="3100" dirty="0"/>
          </a:p>
          <a:p>
            <a:pPr marL="109728" indent="0">
              <a:buNone/>
            </a:pPr>
            <a:endParaRPr lang="en-GB" dirty="0" smtClean="0"/>
          </a:p>
          <a:p>
            <a:r>
              <a:rPr lang="en-GB" sz="4900" dirty="0" smtClean="0"/>
              <a:t>How do we create a ‘shared understanding’ of the requirements of assessment?  </a:t>
            </a:r>
            <a:endParaRPr lang="en-GB" dirty="0"/>
          </a:p>
          <a:p>
            <a:endParaRPr lang="en-GB" sz="3100" dirty="0" smtClean="0"/>
          </a:p>
          <a:p>
            <a:pPr marL="109728" indent="0">
              <a:buNone/>
            </a:pPr>
            <a:r>
              <a:rPr lang="en-GB" sz="7400" dirty="0" smtClean="0"/>
              <a:t>Assessment Feedback – ‘feed forward’ and ‘feed up’</a:t>
            </a:r>
          </a:p>
          <a:p>
            <a:endParaRPr lang="en-GB" sz="3100" dirty="0" smtClean="0"/>
          </a:p>
          <a:p>
            <a:endParaRPr lang="en-GB" sz="3100" dirty="0"/>
          </a:p>
          <a:p>
            <a:r>
              <a:rPr lang="en-GB" sz="4900" dirty="0"/>
              <a:t>How are we maximising opportunities to apply what has been learnt? E.g. within context of programme and in future learning gains in employment</a:t>
            </a:r>
          </a:p>
          <a:p>
            <a:endParaRPr lang="en-GB" sz="4900" dirty="0"/>
          </a:p>
          <a:p>
            <a:endParaRPr lang="en-GB" sz="1000" dirty="0" smtClean="0"/>
          </a:p>
          <a:p>
            <a:endParaRPr lang="en-GB" sz="3100" dirty="0" smtClean="0"/>
          </a:p>
          <a:p>
            <a:pPr marL="109728" indent="0">
              <a:buNone/>
            </a:pPr>
            <a:r>
              <a:rPr lang="en-GB" sz="7400" dirty="0" smtClean="0"/>
              <a:t>Assessment Design -  fostering an inclusive and collaborative partnership </a:t>
            </a:r>
          </a:p>
          <a:p>
            <a:endParaRPr lang="en-GB" sz="1000" dirty="0" smtClean="0"/>
          </a:p>
          <a:p>
            <a:endParaRPr lang="en-GB" sz="3100" dirty="0"/>
          </a:p>
          <a:p>
            <a:r>
              <a:rPr lang="en-GB" sz="4900" dirty="0" smtClean="0"/>
              <a:t>How can we create opportunities for students to co-own </a:t>
            </a:r>
            <a:r>
              <a:rPr lang="en-GB" sz="4900" dirty="0"/>
              <a:t>their programme with </a:t>
            </a:r>
            <a:r>
              <a:rPr lang="en-GB" sz="4900" dirty="0" smtClean="0"/>
              <a:t>lecturers/tutors, to be active </a:t>
            </a:r>
            <a:r>
              <a:rPr lang="en-GB" sz="4900" dirty="0"/>
              <a:t>contributors </a:t>
            </a:r>
            <a:r>
              <a:rPr lang="en-GB" sz="4900" dirty="0" smtClean="0"/>
              <a:t>rather </a:t>
            </a:r>
            <a:r>
              <a:rPr lang="en-GB" sz="4900" dirty="0"/>
              <a:t>than seeing assessment as something that is done to them (Evans 2016</a:t>
            </a:r>
            <a:r>
              <a:rPr lang="en-GB" sz="4900" dirty="0" smtClean="0"/>
              <a:t>) ?</a:t>
            </a:r>
            <a:endParaRPr lang="en-GB" sz="4900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Self-Regulatory Approach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429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/>
            <a:r>
              <a:rPr lang="en-US" dirty="0" smtClean="0"/>
              <a:t>Biggs </a:t>
            </a:r>
            <a:r>
              <a:rPr lang="en-US" dirty="0"/>
              <a:t>J and Tang C (2011) </a:t>
            </a:r>
            <a:r>
              <a:rPr lang="en-US" i="1" dirty="0"/>
              <a:t>Teaching for quality learning at university</a:t>
            </a:r>
            <a:r>
              <a:rPr lang="en-US" dirty="0"/>
              <a:t>, OU Press.</a:t>
            </a:r>
          </a:p>
          <a:p>
            <a:pPr marL="0" indent="0"/>
            <a:endParaRPr lang="en-US" dirty="0"/>
          </a:p>
          <a:p>
            <a:pPr marL="0" indent="0"/>
            <a:r>
              <a:rPr lang="en-US" dirty="0" err="1" smtClean="0"/>
              <a:t>Brown,S</a:t>
            </a:r>
            <a:r>
              <a:rPr lang="en-US" dirty="0" smtClean="0"/>
              <a:t>. (2007) ‘Feedback and Feed-Forward’ Centre for </a:t>
            </a:r>
            <a:r>
              <a:rPr lang="en-US" dirty="0" err="1" smtClean="0"/>
              <a:t>BioScience</a:t>
            </a:r>
            <a:r>
              <a:rPr lang="en-US" dirty="0" smtClean="0"/>
              <a:t> Bulletin, 22 (Autumn 2007)</a:t>
            </a:r>
          </a:p>
          <a:p>
            <a:pPr marL="0" indent="0"/>
            <a:endParaRPr lang="en-US" dirty="0"/>
          </a:p>
          <a:p>
            <a:pPr marL="0" indent="0"/>
            <a:r>
              <a:rPr lang="en-US" dirty="0" smtClean="0"/>
              <a:t>Campbell </a:t>
            </a:r>
            <a:r>
              <a:rPr lang="en-US" dirty="0"/>
              <a:t>A and Norton L (</a:t>
            </a:r>
            <a:r>
              <a:rPr lang="en-US" dirty="0" err="1"/>
              <a:t>eds</a:t>
            </a:r>
            <a:r>
              <a:rPr lang="en-US" dirty="0"/>
              <a:t>) (2007</a:t>
            </a:r>
            <a:r>
              <a:rPr lang="en-US" i="1" dirty="0"/>
              <a:t>) Learning, teaching and assessing in Higher Education</a:t>
            </a:r>
            <a:r>
              <a:rPr lang="en-US" dirty="0"/>
              <a:t>,  Learning Matters</a:t>
            </a:r>
          </a:p>
          <a:p>
            <a:pPr marL="0" indent="0"/>
            <a:endParaRPr lang="en-US" dirty="0" smtClean="0"/>
          </a:p>
          <a:p>
            <a:pPr marL="0" indent="0"/>
            <a:r>
              <a:rPr lang="en-US" dirty="0"/>
              <a:t>D J Nicol &amp; D Macfarlane-Dick, ‘Formative assessment and self-regulated learning: A model and seven principles of good practice” in </a:t>
            </a:r>
            <a:r>
              <a:rPr lang="en-US" i="1" dirty="0"/>
              <a:t>Studies in Higher Education </a:t>
            </a:r>
            <a:r>
              <a:rPr lang="en-US" dirty="0"/>
              <a:t>(2006), Vol 31(2), </a:t>
            </a:r>
            <a:r>
              <a:rPr lang="en-US" dirty="0" smtClean="0"/>
              <a:t>199-218</a:t>
            </a:r>
          </a:p>
          <a:p>
            <a:pPr marL="0" indent="0"/>
            <a:endParaRPr lang="en-US" dirty="0" smtClean="0"/>
          </a:p>
          <a:p>
            <a:pPr marL="0" indent="0"/>
            <a:r>
              <a:rPr lang="en-GB" dirty="0" smtClean="0"/>
              <a:t>Evans, C (2013) Making </a:t>
            </a:r>
            <a:r>
              <a:rPr lang="en-GB" dirty="0"/>
              <a:t>Sense of Assessment Feedback Practice in Higher Education </a:t>
            </a:r>
            <a:r>
              <a:rPr lang="en-GB" dirty="0" smtClean="0"/>
              <a:t>is </a:t>
            </a:r>
            <a:r>
              <a:rPr lang="en-GB" dirty="0"/>
              <a:t>published in </a:t>
            </a:r>
            <a:r>
              <a:rPr lang="en-GB" dirty="0">
                <a:hlinkClick r:id="rId3"/>
              </a:rPr>
              <a:t>Review of Educational Research</a:t>
            </a:r>
            <a:r>
              <a:rPr lang="en-GB" dirty="0"/>
              <a:t> and is available to download free</a:t>
            </a:r>
            <a:r>
              <a:rPr lang="en-GB" dirty="0" smtClean="0"/>
              <a:t>.</a:t>
            </a:r>
          </a:p>
          <a:p>
            <a:pPr marL="0" indent="0"/>
            <a:endParaRPr lang="en-GB" dirty="0"/>
          </a:p>
          <a:p>
            <a:pPr marL="0" indent="0"/>
            <a:r>
              <a:rPr lang="en-GB" dirty="0" smtClean="0"/>
              <a:t>Evans, C (2016) Evans Assessment Tool (EAT). University of Southampton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spcBef>
                <a:spcPts val="0"/>
              </a:spcBef>
            </a:pPr>
            <a:r>
              <a:rPr lang="en-US" dirty="0"/>
              <a:t> HE Academy Feedback toolkit (Accessed </a:t>
            </a:r>
            <a:r>
              <a:rPr lang="en-US" dirty="0" smtClean="0"/>
              <a:t>26.02.17)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hlinkClick r:id="rId4"/>
              </a:rPr>
              <a:t>        https://www.heacademy.ac.uk/hea-feedback-toolkit</a:t>
            </a:r>
            <a:r>
              <a:rPr lang="en-US" dirty="0"/>
              <a:t>   There are links from here to other </a:t>
            </a: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pages </a:t>
            </a:r>
            <a:r>
              <a:rPr lang="en-US" dirty="0"/>
              <a:t>that may be </a:t>
            </a:r>
            <a:r>
              <a:rPr lang="en-US" dirty="0" smtClean="0"/>
              <a:t>useful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 smtClean="0"/>
              <a:t>Hounsell</a:t>
            </a:r>
            <a:r>
              <a:rPr lang="en-US" dirty="0" smtClean="0"/>
              <a:t>, D. (2007) Towards more sustainable feedback to students. In </a:t>
            </a:r>
            <a:r>
              <a:rPr lang="en-US" dirty="0" err="1" smtClean="0"/>
              <a:t>D.Boud</a:t>
            </a:r>
            <a:r>
              <a:rPr lang="en-US" dirty="0" smtClean="0"/>
              <a:t> &amp; </a:t>
            </a:r>
            <a:r>
              <a:rPr lang="en-US" dirty="0" err="1" smtClean="0"/>
              <a:t>N.Falchikov</a:t>
            </a:r>
            <a:r>
              <a:rPr lang="en-US" dirty="0" smtClean="0"/>
              <a:t> (</a:t>
            </a:r>
            <a:r>
              <a:rPr lang="en-US" dirty="0" err="1" smtClean="0"/>
              <a:t>Eds</a:t>
            </a:r>
            <a:r>
              <a:rPr lang="en-US" dirty="0" smtClean="0"/>
              <a:t>), </a:t>
            </a:r>
            <a:r>
              <a:rPr lang="en-US" i="1" dirty="0" smtClean="0"/>
              <a:t>Rethinking assessment in higher education </a:t>
            </a:r>
            <a:r>
              <a:rPr lang="en-US" dirty="0" smtClean="0"/>
              <a:t>(pp. 101-1113). London </a:t>
            </a:r>
            <a:r>
              <a:rPr lang="en-US" dirty="0" err="1" smtClean="0"/>
              <a:t>UK:Routledge</a:t>
            </a: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Sadler, D.R.(20100. Beyond Feedback: Developing student capability in complex appraisal. </a:t>
            </a:r>
            <a:r>
              <a:rPr lang="en-US" i="1" dirty="0" smtClean="0"/>
              <a:t>Assessment and Evaluation in Higher Education</a:t>
            </a:r>
            <a:r>
              <a:rPr lang="en-US" dirty="0" smtClean="0"/>
              <a:t>, 35, 535-550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/>
            <a:r>
              <a:rPr lang="en-GB" dirty="0"/>
              <a:t>Waring, M., &amp; Evans, C. (2015). </a:t>
            </a:r>
            <a:r>
              <a:rPr lang="en-GB" dirty="0">
                <a:hlinkClick r:id="rId5"/>
              </a:rPr>
              <a:t>Understanding Pedagogy: Developing a Critical Approach to Teaching and Learning</a:t>
            </a:r>
            <a:r>
              <a:rPr lang="en-GB" dirty="0"/>
              <a:t>. Abingdon, Oxford: Routledge.</a:t>
            </a:r>
            <a:endParaRPr lang="en-US" dirty="0"/>
          </a:p>
          <a:p>
            <a:pPr marL="0" indent="0"/>
            <a:endParaRPr lang="en-US" dirty="0"/>
          </a:p>
          <a:p>
            <a:pPr marL="109728" indent="0">
              <a:spcBef>
                <a:spcPts val="0"/>
              </a:spcBef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79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2436</TotalTime>
  <Words>871</Words>
  <Application>Microsoft Office PowerPoint</Application>
  <PresentationFormat>On-screen Show (4:3)</PresentationFormat>
  <Paragraphs>139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Calibri</vt:lpstr>
      <vt:lpstr>Lucida Sans Unicode</vt:lpstr>
      <vt:lpstr>Verdana</vt:lpstr>
      <vt:lpstr>Wingdings 2</vt:lpstr>
      <vt:lpstr>Wingdings 3</vt:lpstr>
      <vt:lpstr>Concourse</vt:lpstr>
      <vt:lpstr>Supporting student partnerships</vt:lpstr>
      <vt:lpstr>TEF Year Two: Assessment Criteria </vt:lpstr>
      <vt:lpstr>Session Outcomes</vt:lpstr>
      <vt:lpstr>  Activity 1: Group discussion  </vt:lpstr>
      <vt:lpstr>Activity 2</vt:lpstr>
      <vt:lpstr>7 Principles of effective feedback</vt:lpstr>
      <vt:lpstr>Enhancing Assessment and Feedback practice in HE: Self-Regulatory Approach   </vt:lpstr>
      <vt:lpstr>Principles and practice - 1</vt:lpstr>
      <vt:lpstr>  Activity 3   </vt:lpstr>
      <vt:lpstr>PowerPoint Presentation</vt:lpstr>
      <vt:lpstr>Student feedback focus group and student activities</vt:lpstr>
      <vt:lpstr>Benefits of Self-Regulation</vt:lpstr>
      <vt:lpstr>Promoting Engagement</vt:lpstr>
      <vt:lpstr>Self-Regulatory Approach</vt:lpstr>
      <vt:lpstr>References</vt:lpstr>
    </vt:vector>
  </TitlesOfParts>
  <Company>Study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Feedback</dc:title>
  <dc:creator>sarahw</dc:creator>
  <cp:lastModifiedBy>Clare Wolstenholme</cp:lastModifiedBy>
  <cp:revision>64</cp:revision>
  <cp:lastPrinted>2017-04-04T10:07:29Z</cp:lastPrinted>
  <dcterms:created xsi:type="dcterms:W3CDTF">2017-03-23T10:43:32Z</dcterms:created>
  <dcterms:modified xsi:type="dcterms:W3CDTF">2017-04-04T16:01:03Z</dcterms:modified>
</cp:coreProperties>
</file>