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sldIdLst>
    <p:sldId id="257" r:id="rId2"/>
    <p:sldId id="297" r:id="rId3"/>
    <p:sldId id="298" r:id="rId4"/>
    <p:sldId id="299" r:id="rId5"/>
    <p:sldId id="300" r:id="rId6"/>
    <p:sldId id="301" r:id="rId7"/>
    <p:sldId id="302" r:id="rId8"/>
    <p:sldId id="303" r:id="rId9"/>
    <p:sldId id="304" r:id="rId10"/>
    <p:sldId id="283" r:id="rId11"/>
    <p:sldId id="268" r:id="rId12"/>
    <p:sldId id="270" r:id="rId13"/>
    <p:sldId id="305" r:id="rId14"/>
    <p:sldId id="306" r:id="rId15"/>
    <p:sldId id="285" r:id="rId16"/>
    <p:sldId id="275" r:id="rId17"/>
    <p:sldId id="286" r:id="rId18"/>
    <p:sldId id="307" r:id="rId19"/>
    <p:sldId id="295" r:id="rId20"/>
    <p:sldId id="296" r:id="rId21"/>
    <p:sldId id="278" r:id="rId22"/>
    <p:sldId id="279" r:id="rId23"/>
    <p:sldId id="308" r:id="rId24"/>
    <p:sldId id="309" r:id="rId25"/>
    <p:sldId id="310" r:id="rId26"/>
    <p:sldId id="290" r:id="rId27"/>
    <p:sldId id="294" r:id="rId28"/>
    <p:sldId id="291" r:id="rId29"/>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7" d="100"/>
          <a:sy n="77" d="100"/>
        </p:scale>
        <p:origin x="136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0987B3E9-CE33-4AC1-BC23-E4065F614C92}" type="datetimeFigureOut">
              <a:rPr lang="en-GB" smtClean="0"/>
              <a:t>09/05/2018</a:t>
            </a:fld>
            <a:endParaRPr lang="en-GB"/>
          </a:p>
        </p:txBody>
      </p:sp>
      <p:sp>
        <p:nvSpPr>
          <p:cNvPr id="4" name="Slide Image Placehold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C6D8E22C-0445-48D1-A5B0-C05413741023}" type="slidenum">
              <a:rPr lang="en-GB" smtClean="0"/>
              <a:t>‹#›</a:t>
            </a:fld>
            <a:endParaRPr lang="en-GB"/>
          </a:p>
        </p:txBody>
      </p:sp>
    </p:spTree>
    <p:extLst>
      <p:ext uri="{BB962C8B-B14F-4D97-AF65-F5344CB8AC3E}">
        <p14:creationId xmlns:p14="http://schemas.microsoft.com/office/powerpoint/2010/main" val="8462541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youtube.com/watch?v=2m3K2IbSJhE"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www.youtube.com/watch?v=QuLaQoQP9oo"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u="sng" kern="1200" dirty="0" smtClean="0">
                <a:solidFill>
                  <a:schemeClr val="tx1"/>
                </a:solidFill>
                <a:effectLst/>
                <a:latin typeface="+mn-lt"/>
                <a:ea typeface="+mn-ea"/>
                <a:cs typeface="+mn-cs"/>
                <a:hlinkClick r:id="rId3"/>
              </a:rPr>
              <a:t>https://www.youtube.com/watch?v=2m3K2IbSJhE</a:t>
            </a:r>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 </a:t>
            </a:r>
          </a:p>
          <a:p>
            <a:r>
              <a:rPr lang="en-GB" sz="1200" u="sng" kern="1200" dirty="0" smtClean="0">
                <a:solidFill>
                  <a:schemeClr val="tx1"/>
                </a:solidFill>
                <a:effectLst/>
                <a:latin typeface="+mn-lt"/>
                <a:ea typeface="+mn-ea"/>
                <a:cs typeface="+mn-cs"/>
                <a:hlinkClick r:id="rId4"/>
              </a:rPr>
              <a:t>https://www.youtube.com/watch?v=QuLaQoQP9oo</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4E53933D-1E76-4EFE-BA04-09064FB914EB}" type="slidenum">
              <a:rPr lang="en-GB" smtClean="0"/>
              <a:t>1</a:t>
            </a:fld>
            <a:endParaRPr lang="en-GB" dirty="0"/>
          </a:p>
        </p:txBody>
      </p:sp>
    </p:spTree>
    <p:extLst>
      <p:ext uri="{BB962C8B-B14F-4D97-AF65-F5344CB8AC3E}">
        <p14:creationId xmlns:p14="http://schemas.microsoft.com/office/powerpoint/2010/main" val="21770793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1" kern="1200" dirty="0" smtClean="0">
                <a:solidFill>
                  <a:schemeClr val="tx1"/>
                </a:solidFill>
                <a:effectLst/>
                <a:latin typeface="+mn-lt"/>
                <a:ea typeface="+mn-ea"/>
                <a:cs typeface="+mn-cs"/>
              </a:rPr>
              <a:t>The only thing that matters is what students do with it</a:t>
            </a:r>
            <a:r>
              <a:rPr lang="en-GB" sz="1200" b="0" i="0" kern="1200" dirty="0" smtClean="0">
                <a:solidFill>
                  <a:schemeClr val="tx1"/>
                </a:solidFill>
                <a:effectLst/>
                <a:latin typeface="+mn-lt"/>
                <a:ea typeface="+mn-ea"/>
                <a:cs typeface="+mn-cs"/>
              </a:rPr>
              <a:t>. No matter how well the feedback is designed, if students do not use the feedback to move their own learning forward, it’s a waste of time. </a:t>
            </a:r>
            <a:endParaRPr lang="en-GB" dirty="0"/>
          </a:p>
        </p:txBody>
      </p:sp>
      <p:sp>
        <p:nvSpPr>
          <p:cNvPr id="4" name="Slide Number Placeholder 3"/>
          <p:cNvSpPr>
            <a:spLocks noGrp="1"/>
          </p:cNvSpPr>
          <p:nvPr>
            <p:ph type="sldNum" sz="quarter" idx="10"/>
          </p:nvPr>
        </p:nvSpPr>
        <p:spPr/>
        <p:txBody>
          <a:bodyPr/>
          <a:lstStyle/>
          <a:p>
            <a:fld id="{A9EF00DC-B05A-421B-952A-A2F0FEAA098D}" type="slidenum">
              <a:rPr lang="en-GB" smtClean="0"/>
              <a:t>2</a:t>
            </a:fld>
            <a:endParaRPr lang="en-GB" dirty="0"/>
          </a:p>
        </p:txBody>
      </p:sp>
    </p:spTree>
    <p:extLst>
      <p:ext uri="{BB962C8B-B14F-4D97-AF65-F5344CB8AC3E}">
        <p14:creationId xmlns:p14="http://schemas.microsoft.com/office/powerpoint/2010/main" val="957928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Effectiveness about what educator or student does?</a:t>
            </a:r>
            <a:endParaRPr lang="en-GB" dirty="0"/>
          </a:p>
        </p:txBody>
      </p:sp>
      <p:sp>
        <p:nvSpPr>
          <p:cNvPr id="4" name="Slide Number Placeholder 3"/>
          <p:cNvSpPr>
            <a:spLocks noGrp="1"/>
          </p:cNvSpPr>
          <p:nvPr>
            <p:ph type="sldNum" sz="quarter" idx="10"/>
          </p:nvPr>
        </p:nvSpPr>
        <p:spPr/>
        <p:txBody>
          <a:bodyPr/>
          <a:lstStyle/>
          <a:p>
            <a:fld id="{A9EF00DC-B05A-421B-952A-A2F0FEAA098D}" type="slidenum">
              <a:rPr lang="en-GB" smtClean="0"/>
              <a:t>3</a:t>
            </a:fld>
            <a:endParaRPr lang="en-GB"/>
          </a:p>
        </p:txBody>
      </p:sp>
    </p:spTree>
    <p:extLst>
      <p:ext uri="{BB962C8B-B14F-4D97-AF65-F5344CB8AC3E}">
        <p14:creationId xmlns:p14="http://schemas.microsoft.com/office/powerpoint/2010/main" val="17384091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9EF00DC-B05A-421B-952A-A2F0FEAA098D}" type="slidenum">
              <a:rPr lang="en-GB" smtClean="0"/>
              <a:t>5</a:t>
            </a:fld>
            <a:endParaRPr lang="en-GB" dirty="0"/>
          </a:p>
        </p:txBody>
      </p:sp>
    </p:spTree>
    <p:extLst>
      <p:ext uri="{BB962C8B-B14F-4D97-AF65-F5344CB8AC3E}">
        <p14:creationId xmlns:p14="http://schemas.microsoft.com/office/powerpoint/2010/main" val="33850738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9EF00DC-B05A-421B-952A-A2F0FEAA098D}" type="slidenum">
              <a:rPr lang="en-GB" smtClean="0"/>
              <a:t>6</a:t>
            </a:fld>
            <a:endParaRPr lang="en-GB"/>
          </a:p>
        </p:txBody>
      </p:sp>
    </p:spTree>
    <p:extLst>
      <p:ext uri="{BB962C8B-B14F-4D97-AF65-F5344CB8AC3E}">
        <p14:creationId xmlns:p14="http://schemas.microsoft.com/office/powerpoint/2010/main" val="6660310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Grade justification</a:t>
            </a:r>
          </a:p>
          <a:p>
            <a:r>
              <a:rPr lang="en-GB" dirty="0" smtClean="0"/>
              <a:t>timing</a:t>
            </a:r>
            <a:endParaRPr lang="en-GB" dirty="0"/>
          </a:p>
        </p:txBody>
      </p:sp>
      <p:sp>
        <p:nvSpPr>
          <p:cNvPr id="4" name="Slide Number Placeholder 3"/>
          <p:cNvSpPr>
            <a:spLocks noGrp="1"/>
          </p:cNvSpPr>
          <p:nvPr>
            <p:ph type="sldNum" sz="quarter" idx="10"/>
          </p:nvPr>
        </p:nvSpPr>
        <p:spPr/>
        <p:txBody>
          <a:bodyPr/>
          <a:lstStyle/>
          <a:p>
            <a:fld id="{A9EF00DC-B05A-421B-952A-A2F0FEAA098D}" type="slidenum">
              <a:rPr lang="en-GB" smtClean="0"/>
              <a:t>8</a:t>
            </a:fld>
            <a:endParaRPr lang="en-GB"/>
          </a:p>
        </p:txBody>
      </p:sp>
    </p:spTree>
    <p:extLst>
      <p:ext uri="{BB962C8B-B14F-4D97-AF65-F5344CB8AC3E}">
        <p14:creationId xmlns:p14="http://schemas.microsoft.com/office/powerpoint/2010/main" val="17046412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5364A59D-BEAF-4A1D-80EA-0E4BB61D0880}" type="slidenum">
              <a:rPr lang="en-GB" smtClean="0"/>
              <a:t>9</a:t>
            </a:fld>
            <a:endParaRPr lang="en-GB"/>
          </a:p>
        </p:txBody>
      </p:sp>
    </p:spTree>
    <p:extLst>
      <p:ext uri="{BB962C8B-B14F-4D97-AF65-F5344CB8AC3E}">
        <p14:creationId xmlns:p14="http://schemas.microsoft.com/office/powerpoint/2010/main" val="2748037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6D8E22C-0445-48D1-A5B0-C05413741023}" type="slidenum">
              <a:rPr lang="en-GB" smtClean="0"/>
              <a:t>10</a:t>
            </a:fld>
            <a:endParaRPr lang="en-GB"/>
          </a:p>
        </p:txBody>
      </p:sp>
    </p:spTree>
    <p:extLst>
      <p:ext uri="{BB962C8B-B14F-4D97-AF65-F5344CB8AC3E}">
        <p14:creationId xmlns:p14="http://schemas.microsoft.com/office/powerpoint/2010/main" val="42629770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6D8E22C-0445-48D1-A5B0-C05413741023}" type="slidenum">
              <a:rPr lang="en-GB" smtClean="0"/>
              <a:t>11</a:t>
            </a:fld>
            <a:endParaRPr lang="en-GB"/>
          </a:p>
        </p:txBody>
      </p:sp>
    </p:spTree>
    <p:extLst>
      <p:ext uri="{BB962C8B-B14F-4D97-AF65-F5344CB8AC3E}">
        <p14:creationId xmlns:p14="http://schemas.microsoft.com/office/powerpoint/2010/main" val="7462275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6D8E22C-0445-48D1-A5B0-C05413741023}" type="slidenum">
              <a:rPr lang="en-GB" smtClean="0"/>
              <a:t>12</a:t>
            </a:fld>
            <a:endParaRPr lang="en-GB"/>
          </a:p>
        </p:txBody>
      </p:sp>
    </p:spTree>
    <p:extLst>
      <p:ext uri="{BB962C8B-B14F-4D97-AF65-F5344CB8AC3E}">
        <p14:creationId xmlns:p14="http://schemas.microsoft.com/office/powerpoint/2010/main" val="5633469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9EF00DC-B05A-421B-952A-A2F0FEAA098D}" type="slidenum">
              <a:rPr lang="en-GB" smtClean="0"/>
              <a:t>13</a:t>
            </a:fld>
            <a:endParaRPr lang="en-GB" dirty="0"/>
          </a:p>
        </p:txBody>
      </p:sp>
    </p:spTree>
    <p:extLst>
      <p:ext uri="{BB962C8B-B14F-4D97-AF65-F5344CB8AC3E}">
        <p14:creationId xmlns:p14="http://schemas.microsoft.com/office/powerpoint/2010/main" val="33134649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5364A59D-BEAF-4A1D-80EA-0E4BB61D0880}" type="slidenum">
              <a:rPr lang="en-GB" smtClean="0"/>
              <a:t>14</a:t>
            </a:fld>
            <a:endParaRPr lang="en-GB"/>
          </a:p>
        </p:txBody>
      </p:sp>
    </p:spTree>
    <p:extLst>
      <p:ext uri="{BB962C8B-B14F-4D97-AF65-F5344CB8AC3E}">
        <p14:creationId xmlns:p14="http://schemas.microsoft.com/office/powerpoint/2010/main" val="5734159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Grade justification vs learning</a:t>
            </a:r>
          </a:p>
          <a:p>
            <a:r>
              <a:rPr lang="en-GB" dirty="0" smtClean="0"/>
              <a:t>Opportunity- when</a:t>
            </a:r>
            <a:r>
              <a:rPr lang="en-GB" baseline="0" dirty="0" smtClean="0"/>
              <a:t> does feedback come?</a:t>
            </a:r>
            <a:endParaRPr lang="en-GB" dirty="0"/>
          </a:p>
        </p:txBody>
      </p:sp>
      <p:sp>
        <p:nvSpPr>
          <p:cNvPr id="4" name="Slide Number Placeholder 3"/>
          <p:cNvSpPr>
            <a:spLocks noGrp="1"/>
          </p:cNvSpPr>
          <p:nvPr>
            <p:ph type="sldNum" sz="quarter" idx="10"/>
          </p:nvPr>
        </p:nvSpPr>
        <p:spPr/>
        <p:txBody>
          <a:bodyPr/>
          <a:lstStyle/>
          <a:p>
            <a:fld id="{A9EF00DC-B05A-421B-952A-A2F0FEAA098D}" type="slidenum">
              <a:rPr lang="en-GB" smtClean="0"/>
              <a:t>15</a:t>
            </a:fld>
            <a:endParaRPr lang="en-GB"/>
          </a:p>
        </p:txBody>
      </p:sp>
    </p:spTree>
    <p:extLst>
      <p:ext uri="{BB962C8B-B14F-4D97-AF65-F5344CB8AC3E}">
        <p14:creationId xmlns:p14="http://schemas.microsoft.com/office/powerpoint/2010/main" val="19729391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9EF00DC-B05A-421B-952A-A2F0FEAA098D}" type="slidenum">
              <a:rPr lang="en-GB" smtClean="0"/>
              <a:t>16</a:t>
            </a:fld>
            <a:endParaRPr lang="en-GB" dirty="0"/>
          </a:p>
        </p:txBody>
      </p:sp>
    </p:spTree>
    <p:extLst>
      <p:ext uri="{BB962C8B-B14F-4D97-AF65-F5344CB8AC3E}">
        <p14:creationId xmlns:p14="http://schemas.microsoft.com/office/powerpoint/2010/main" val="1677343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6D8E22C-0445-48D1-A5B0-C05413741023}" type="slidenum">
              <a:rPr lang="en-GB" smtClean="0"/>
              <a:t>17</a:t>
            </a:fld>
            <a:endParaRPr lang="en-GB"/>
          </a:p>
        </p:txBody>
      </p:sp>
    </p:spTree>
    <p:extLst>
      <p:ext uri="{BB962C8B-B14F-4D97-AF65-F5344CB8AC3E}">
        <p14:creationId xmlns:p14="http://schemas.microsoft.com/office/powerpoint/2010/main" val="19704868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6D8E22C-0445-48D1-A5B0-C05413741023}" type="slidenum">
              <a:rPr lang="en-GB" smtClean="0"/>
              <a:t>21</a:t>
            </a:fld>
            <a:endParaRPr lang="en-GB"/>
          </a:p>
        </p:txBody>
      </p:sp>
    </p:spTree>
    <p:extLst>
      <p:ext uri="{BB962C8B-B14F-4D97-AF65-F5344CB8AC3E}">
        <p14:creationId xmlns:p14="http://schemas.microsoft.com/office/powerpoint/2010/main" val="32619326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6D8E22C-0445-48D1-A5B0-C05413741023}" type="slidenum">
              <a:rPr lang="en-GB" smtClean="0"/>
              <a:t>22</a:t>
            </a:fld>
            <a:endParaRPr lang="en-GB"/>
          </a:p>
        </p:txBody>
      </p:sp>
    </p:spTree>
    <p:extLst>
      <p:ext uri="{BB962C8B-B14F-4D97-AF65-F5344CB8AC3E}">
        <p14:creationId xmlns:p14="http://schemas.microsoft.com/office/powerpoint/2010/main" val="29600691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5364A59D-BEAF-4A1D-80EA-0E4BB61D0880}" type="slidenum">
              <a:rPr lang="en-GB" smtClean="0"/>
              <a:t>23</a:t>
            </a:fld>
            <a:endParaRPr lang="en-GB"/>
          </a:p>
        </p:txBody>
      </p:sp>
    </p:spTree>
    <p:extLst>
      <p:ext uri="{BB962C8B-B14F-4D97-AF65-F5344CB8AC3E}">
        <p14:creationId xmlns:p14="http://schemas.microsoft.com/office/powerpoint/2010/main" val="16114803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5364A59D-BEAF-4A1D-80EA-0E4BB61D0880}" type="slidenum">
              <a:rPr lang="en-GB" smtClean="0"/>
              <a:t>24</a:t>
            </a:fld>
            <a:endParaRPr lang="en-GB"/>
          </a:p>
        </p:txBody>
      </p:sp>
    </p:spTree>
    <p:extLst>
      <p:ext uri="{BB962C8B-B14F-4D97-AF65-F5344CB8AC3E}">
        <p14:creationId xmlns:p14="http://schemas.microsoft.com/office/powerpoint/2010/main" val="19328638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5364A59D-BEAF-4A1D-80EA-0E4BB61D0880}" type="slidenum">
              <a:rPr lang="en-GB" smtClean="0"/>
              <a:t>25</a:t>
            </a:fld>
            <a:endParaRPr lang="en-GB"/>
          </a:p>
        </p:txBody>
      </p:sp>
    </p:spTree>
    <p:extLst>
      <p:ext uri="{BB962C8B-B14F-4D97-AF65-F5344CB8AC3E}">
        <p14:creationId xmlns:p14="http://schemas.microsoft.com/office/powerpoint/2010/main" val="25656800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6D8E22C-0445-48D1-A5B0-C05413741023}" type="slidenum">
              <a:rPr lang="en-GB" smtClean="0"/>
              <a:t>26</a:t>
            </a:fld>
            <a:endParaRPr lang="en-GB"/>
          </a:p>
        </p:txBody>
      </p:sp>
    </p:spTree>
    <p:extLst>
      <p:ext uri="{BB962C8B-B14F-4D97-AF65-F5344CB8AC3E}">
        <p14:creationId xmlns:p14="http://schemas.microsoft.com/office/powerpoint/2010/main" val="37989669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E31F5AB-F162-44FD-B166-38F12F414466}" type="slidenum">
              <a:rPr lang="en-GB" smtClean="0"/>
              <a:t>28</a:t>
            </a:fld>
            <a:endParaRPr lang="en-GB" dirty="0"/>
          </a:p>
        </p:txBody>
      </p:sp>
    </p:spTree>
    <p:extLst>
      <p:ext uri="{BB962C8B-B14F-4D97-AF65-F5344CB8AC3E}">
        <p14:creationId xmlns:p14="http://schemas.microsoft.com/office/powerpoint/2010/main" val="7884221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49F6030-4BED-4B36-89EC-E613F0A64652}" type="datetimeFigureOut">
              <a:rPr lang="en-GB" smtClean="0"/>
              <a:t>09/05/2018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4CFA4E0-7BFD-4D5E-BF27-AAECAAA87F2E}" type="slidenum">
              <a:rPr lang="en-GB" smtClean="0"/>
              <a:t>‹#›</a:t>
            </a:fld>
            <a:endParaRPr lang="en-GB"/>
          </a:p>
        </p:txBody>
      </p:sp>
    </p:spTree>
    <p:extLst>
      <p:ext uri="{BB962C8B-B14F-4D97-AF65-F5344CB8AC3E}">
        <p14:creationId xmlns:p14="http://schemas.microsoft.com/office/powerpoint/2010/main" val="16350996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49F6030-4BED-4B36-89EC-E613F0A64652}" type="datetimeFigureOut">
              <a:rPr lang="en-GB" smtClean="0"/>
              <a:t>09/05/2018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4CFA4E0-7BFD-4D5E-BF27-AAECAAA87F2E}" type="slidenum">
              <a:rPr lang="en-GB" smtClean="0"/>
              <a:t>‹#›</a:t>
            </a:fld>
            <a:endParaRPr lang="en-GB"/>
          </a:p>
        </p:txBody>
      </p:sp>
    </p:spTree>
    <p:extLst>
      <p:ext uri="{BB962C8B-B14F-4D97-AF65-F5344CB8AC3E}">
        <p14:creationId xmlns:p14="http://schemas.microsoft.com/office/powerpoint/2010/main" val="492166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49F6030-4BED-4B36-89EC-E613F0A64652}" type="datetimeFigureOut">
              <a:rPr lang="en-GB" smtClean="0"/>
              <a:t>09/05/2018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4CFA4E0-7BFD-4D5E-BF27-AAECAAA87F2E}" type="slidenum">
              <a:rPr lang="en-GB" smtClean="0"/>
              <a:t>‹#›</a:t>
            </a:fld>
            <a:endParaRPr lang="en-GB"/>
          </a:p>
        </p:txBody>
      </p:sp>
    </p:spTree>
    <p:extLst>
      <p:ext uri="{BB962C8B-B14F-4D97-AF65-F5344CB8AC3E}">
        <p14:creationId xmlns:p14="http://schemas.microsoft.com/office/powerpoint/2010/main" val="33195169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49F6030-4BED-4B36-89EC-E613F0A64652}" type="datetimeFigureOut">
              <a:rPr lang="en-GB" smtClean="0"/>
              <a:t>09/05/2018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4CFA4E0-7BFD-4D5E-BF27-AAECAAA87F2E}" type="slidenum">
              <a:rPr lang="en-GB" smtClean="0"/>
              <a:t>‹#›</a:t>
            </a:fld>
            <a:endParaRPr lang="en-GB"/>
          </a:p>
        </p:txBody>
      </p:sp>
    </p:spTree>
    <p:extLst>
      <p:ext uri="{BB962C8B-B14F-4D97-AF65-F5344CB8AC3E}">
        <p14:creationId xmlns:p14="http://schemas.microsoft.com/office/powerpoint/2010/main" val="4212265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49F6030-4BED-4B36-89EC-E613F0A64652}" type="datetimeFigureOut">
              <a:rPr lang="en-GB" smtClean="0"/>
              <a:t>09/05/2018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4CFA4E0-7BFD-4D5E-BF27-AAECAAA87F2E}" type="slidenum">
              <a:rPr lang="en-GB" smtClean="0"/>
              <a:t>‹#›</a:t>
            </a:fld>
            <a:endParaRPr lang="en-GB"/>
          </a:p>
        </p:txBody>
      </p:sp>
    </p:spTree>
    <p:extLst>
      <p:ext uri="{BB962C8B-B14F-4D97-AF65-F5344CB8AC3E}">
        <p14:creationId xmlns:p14="http://schemas.microsoft.com/office/powerpoint/2010/main" val="36548225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49F6030-4BED-4B36-89EC-E613F0A64652}" type="datetimeFigureOut">
              <a:rPr lang="en-GB" smtClean="0"/>
              <a:t>09/05/2018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4CFA4E0-7BFD-4D5E-BF27-AAECAAA87F2E}" type="slidenum">
              <a:rPr lang="en-GB" smtClean="0"/>
              <a:t>‹#›</a:t>
            </a:fld>
            <a:endParaRPr lang="en-GB"/>
          </a:p>
        </p:txBody>
      </p:sp>
    </p:spTree>
    <p:extLst>
      <p:ext uri="{BB962C8B-B14F-4D97-AF65-F5344CB8AC3E}">
        <p14:creationId xmlns:p14="http://schemas.microsoft.com/office/powerpoint/2010/main" val="1991390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9F6030-4BED-4B36-89EC-E613F0A64652}" type="datetimeFigureOut">
              <a:rPr lang="en-GB" smtClean="0"/>
              <a:t>09/05/2018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4CFA4E0-7BFD-4D5E-BF27-AAECAAA87F2E}" type="slidenum">
              <a:rPr lang="en-GB" smtClean="0"/>
              <a:t>‹#›</a:t>
            </a:fld>
            <a:endParaRPr lang="en-GB"/>
          </a:p>
        </p:txBody>
      </p:sp>
    </p:spTree>
    <p:extLst>
      <p:ext uri="{BB962C8B-B14F-4D97-AF65-F5344CB8AC3E}">
        <p14:creationId xmlns:p14="http://schemas.microsoft.com/office/powerpoint/2010/main" val="3468965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49F6030-4BED-4B36-89EC-E613F0A64652}" type="datetimeFigureOut">
              <a:rPr lang="en-GB" smtClean="0"/>
              <a:t>09/05/2018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4CFA4E0-7BFD-4D5E-BF27-AAECAAA87F2E}" type="slidenum">
              <a:rPr lang="en-GB" smtClean="0"/>
              <a:t>‹#›</a:t>
            </a:fld>
            <a:endParaRPr lang="en-GB"/>
          </a:p>
        </p:txBody>
      </p:sp>
    </p:spTree>
    <p:extLst>
      <p:ext uri="{BB962C8B-B14F-4D97-AF65-F5344CB8AC3E}">
        <p14:creationId xmlns:p14="http://schemas.microsoft.com/office/powerpoint/2010/main" val="10141618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49F6030-4BED-4B36-89EC-E613F0A64652}" type="datetimeFigureOut">
              <a:rPr lang="en-GB" smtClean="0"/>
              <a:t>09/05/2018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4CFA4E0-7BFD-4D5E-BF27-AAECAAA87F2E}" type="slidenum">
              <a:rPr lang="en-GB" smtClean="0"/>
              <a:t>‹#›</a:t>
            </a:fld>
            <a:endParaRPr lang="en-GB"/>
          </a:p>
        </p:txBody>
      </p:sp>
    </p:spTree>
    <p:extLst>
      <p:ext uri="{BB962C8B-B14F-4D97-AF65-F5344CB8AC3E}">
        <p14:creationId xmlns:p14="http://schemas.microsoft.com/office/powerpoint/2010/main" val="40863553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49F6030-4BED-4B36-89EC-E613F0A64652}" type="datetimeFigureOut">
              <a:rPr lang="en-GB" smtClean="0"/>
              <a:t>09/05/2018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4CFA4E0-7BFD-4D5E-BF27-AAECAAA87F2E}" type="slidenum">
              <a:rPr lang="en-GB" smtClean="0"/>
              <a:t>‹#›</a:t>
            </a:fld>
            <a:endParaRPr lang="en-GB"/>
          </a:p>
        </p:txBody>
      </p:sp>
    </p:spTree>
    <p:extLst>
      <p:ext uri="{BB962C8B-B14F-4D97-AF65-F5344CB8AC3E}">
        <p14:creationId xmlns:p14="http://schemas.microsoft.com/office/powerpoint/2010/main" val="37417690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49F6030-4BED-4B36-89EC-E613F0A64652}" type="datetimeFigureOut">
              <a:rPr lang="en-GB" smtClean="0"/>
              <a:t>09/05/2018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4CFA4E0-7BFD-4D5E-BF27-AAECAAA87F2E}" type="slidenum">
              <a:rPr lang="en-GB" smtClean="0"/>
              <a:t>‹#›</a:t>
            </a:fld>
            <a:endParaRPr lang="en-GB"/>
          </a:p>
        </p:txBody>
      </p:sp>
    </p:spTree>
    <p:extLst>
      <p:ext uri="{BB962C8B-B14F-4D97-AF65-F5344CB8AC3E}">
        <p14:creationId xmlns:p14="http://schemas.microsoft.com/office/powerpoint/2010/main" val="19020336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UniOfSurrey - Photo Cover">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81540" y="1300266"/>
            <a:ext cx="5775157" cy="1098697"/>
          </a:xfrm>
          <a:effectLst>
            <a:glow rad="63500">
              <a:schemeClr val="accent1">
                <a:satMod val="175000"/>
                <a:alpha val="40000"/>
              </a:schemeClr>
            </a:glow>
          </a:effectLst>
        </p:spPr>
        <p:txBody>
          <a:bodyPr anchor="b">
            <a:noAutofit/>
          </a:bodyPr>
          <a:lstStyle>
            <a:lvl1pPr algn="ctr">
              <a:defRPr sz="2400" b="0" cap="none" spc="0" baseline="0">
                <a:ln>
                  <a:noFill/>
                </a:ln>
                <a:solidFill>
                  <a:schemeClr val="tx1"/>
                </a:solidFill>
                <a:effectLst/>
              </a:defRPr>
            </a:lvl1pPr>
          </a:lstStyle>
          <a:p>
            <a:r>
              <a:rPr lang="en-GB" dirty="0" smtClean="0"/>
              <a:t>Presentation title goes here</a:t>
            </a:r>
            <a:endParaRPr lang="en-US" dirty="0"/>
          </a:p>
        </p:txBody>
      </p:sp>
      <p:sp>
        <p:nvSpPr>
          <p:cNvPr id="3" name="Date Placeholder 2"/>
          <p:cNvSpPr>
            <a:spLocks noGrp="1"/>
          </p:cNvSpPr>
          <p:nvPr>
            <p:ph type="dt" sz="half" idx="10"/>
          </p:nvPr>
        </p:nvSpPr>
        <p:spPr/>
        <p:txBody>
          <a:bodyPr/>
          <a:lstStyle/>
          <a:p>
            <a:fld id="{347FC8C1-3DB2-3F45-8BC1-9188FA4D6B6C}" type="datetime2">
              <a:rPr lang="en-GB" smtClean="0"/>
              <a:pPr/>
              <a:t>Wednesday, 09 May 2018</a:t>
            </a:fld>
            <a:endParaRPr lang="en-US" dirty="0"/>
          </a:p>
        </p:txBody>
      </p:sp>
      <p:sp>
        <p:nvSpPr>
          <p:cNvPr id="4" name="Slide Number Placeholder 3"/>
          <p:cNvSpPr>
            <a:spLocks noGrp="1"/>
          </p:cNvSpPr>
          <p:nvPr>
            <p:ph type="sldNum" sz="quarter" idx="11"/>
          </p:nvPr>
        </p:nvSpPr>
        <p:spPr/>
        <p:txBody>
          <a:bodyPr/>
          <a:lstStyle/>
          <a:p>
            <a:fld id="{C8625EC3-6C33-CC45-91BB-212F920403D2}" type="slidenum">
              <a:rPr lang="en-US" smtClean="0"/>
              <a:pPr/>
              <a:t>‹#›</a:t>
            </a:fld>
            <a:endParaRPr lang="en-US" dirty="0"/>
          </a:p>
        </p:txBody>
      </p:sp>
      <p:cxnSp>
        <p:nvCxnSpPr>
          <p:cNvPr id="5" name="Straight Connector 4"/>
          <p:cNvCxnSpPr/>
          <p:nvPr userDrawn="1"/>
        </p:nvCxnSpPr>
        <p:spPr>
          <a:xfrm>
            <a:off x="-5763" y="2460500"/>
            <a:ext cx="9149763" cy="0"/>
          </a:xfrm>
          <a:prstGeom prst="line">
            <a:avLst/>
          </a:prstGeom>
          <a:ln w="6350" cmpd="sng">
            <a:solidFill>
              <a:srgbClr val="203D75"/>
            </a:solidFill>
          </a:ln>
        </p:spPr>
        <p:style>
          <a:lnRef idx="1">
            <a:schemeClr val="accent1"/>
          </a:lnRef>
          <a:fillRef idx="0">
            <a:schemeClr val="accent1"/>
          </a:fillRef>
          <a:effectRef idx="0">
            <a:schemeClr val="accent1"/>
          </a:effectRef>
          <a:fontRef idx="minor">
            <a:schemeClr val="tx1"/>
          </a:fontRef>
        </p:style>
      </p:cxnSp>
      <p:pic>
        <p:nvPicPr>
          <p:cNvPr id="10" name="Picture 9" descr="UniversityofSurreyColourBlue.gif"/>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62935" y="267251"/>
            <a:ext cx="1569855" cy="462600"/>
          </a:xfrm>
          <a:prstGeom prst="rect">
            <a:avLst/>
          </a:prstGeom>
        </p:spPr>
      </p:pic>
      <p:sp>
        <p:nvSpPr>
          <p:cNvPr id="8" name="Text Placeholder 13"/>
          <p:cNvSpPr>
            <a:spLocks noGrp="1"/>
          </p:cNvSpPr>
          <p:nvPr>
            <p:ph type="body" sz="quarter" idx="12" hasCustomPrompt="1"/>
          </p:nvPr>
        </p:nvSpPr>
        <p:spPr>
          <a:xfrm>
            <a:off x="1681163" y="2540373"/>
            <a:ext cx="5775325" cy="1119187"/>
          </a:xfrm>
        </p:spPr>
        <p:txBody>
          <a:bodyPr/>
          <a:lstStyle>
            <a:lvl1pPr algn="ctr">
              <a:defRPr>
                <a:solidFill>
                  <a:srgbClr val="203D75"/>
                </a:solidFill>
              </a:defRPr>
            </a:lvl1pPr>
            <a:lvl2pPr algn="ctr">
              <a:defRPr>
                <a:solidFill>
                  <a:srgbClr val="FFFFFF"/>
                </a:solidFill>
              </a:defRPr>
            </a:lvl2pPr>
            <a:lvl3pPr algn="ctr">
              <a:defRPr>
                <a:solidFill>
                  <a:srgbClr val="FFFFFF"/>
                </a:solidFill>
              </a:defRPr>
            </a:lvl3pPr>
            <a:lvl4pPr algn="ctr">
              <a:defRPr>
                <a:solidFill>
                  <a:srgbClr val="FFFFFF"/>
                </a:solidFill>
              </a:defRPr>
            </a:lvl4pPr>
            <a:lvl5pPr algn="ctr">
              <a:defRPr>
                <a:solidFill>
                  <a:srgbClr val="FFFFFF"/>
                </a:solidFill>
              </a:defRPr>
            </a:lvl5pPr>
          </a:lstStyle>
          <a:p>
            <a:pPr lvl="0"/>
            <a:r>
              <a:rPr lang="en-GB" dirty="0" smtClean="0"/>
              <a:t>Presentation subtitle / presenter here</a:t>
            </a:r>
          </a:p>
        </p:txBody>
      </p:sp>
    </p:spTree>
    <p:extLst>
      <p:ext uri="{BB962C8B-B14F-4D97-AF65-F5344CB8AC3E}">
        <p14:creationId xmlns:p14="http://schemas.microsoft.com/office/powerpoint/2010/main" val="35102927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UniOfSurrey - Standard Slide">
    <p:spTree>
      <p:nvGrpSpPr>
        <p:cNvPr id="1" name=""/>
        <p:cNvGrpSpPr/>
        <p:nvPr/>
      </p:nvGrpSpPr>
      <p:grpSpPr>
        <a:xfrm>
          <a:off x="0" y="0"/>
          <a:ext cx="0" cy="0"/>
          <a:chOff x="0" y="0"/>
          <a:chExt cx="0" cy="0"/>
        </a:xfrm>
      </p:grpSpPr>
      <p:sp>
        <p:nvSpPr>
          <p:cNvPr id="16" name="Rectangle 15"/>
          <p:cNvSpPr/>
          <p:nvPr userDrawn="1"/>
        </p:nvSpPr>
        <p:spPr>
          <a:xfrm>
            <a:off x="0" y="0"/>
            <a:ext cx="9144000" cy="873198"/>
          </a:xfrm>
          <a:prstGeom prst="rect">
            <a:avLst/>
          </a:prstGeom>
          <a:solidFill>
            <a:srgbClr val="203D75"/>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noFill/>
              </a:ln>
              <a:effectLst/>
            </a:endParaRPr>
          </a:p>
        </p:txBody>
      </p:sp>
      <p:sp>
        <p:nvSpPr>
          <p:cNvPr id="3" name="Content Placeholder 2"/>
          <p:cNvSpPr>
            <a:spLocks noGrp="1"/>
          </p:cNvSpPr>
          <p:nvPr>
            <p:ph idx="1"/>
          </p:nvPr>
        </p:nvSpPr>
        <p:spPr>
          <a:xfrm>
            <a:off x="457199" y="1600200"/>
            <a:ext cx="8321443" cy="4525963"/>
          </a:xfrm>
          <a:prstGeom prst="rect">
            <a:avLst/>
          </a:prstGeom>
        </p:spPr>
        <p:txBody>
          <a:bodyPr>
            <a:normAutofit/>
          </a:bodyPr>
          <a:lstStyle>
            <a:lvl1pPr>
              <a:defRPr sz="1800">
                <a:solidFill>
                  <a:schemeClr val="tx1">
                    <a:lumMod val="50000"/>
                  </a:schemeClr>
                </a:solidFill>
                <a:latin typeface="Arial"/>
                <a:cs typeface="Arial"/>
              </a:defRPr>
            </a:lvl1pPr>
            <a:lvl2pPr>
              <a:defRPr sz="1800">
                <a:solidFill>
                  <a:srgbClr val="203D75"/>
                </a:solidFill>
                <a:latin typeface="Arial"/>
                <a:cs typeface="Arial"/>
              </a:defRPr>
            </a:lvl2pPr>
            <a:lvl3pPr>
              <a:defRPr sz="1800">
                <a:solidFill>
                  <a:srgbClr val="556169"/>
                </a:solidFill>
                <a:latin typeface="Arial"/>
                <a:cs typeface="Arial"/>
              </a:defRPr>
            </a:lvl3pPr>
            <a:lvl4pPr>
              <a:defRPr sz="1800">
                <a:solidFill>
                  <a:srgbClr val="006AA0"/>
                </a:solidFill>
                <a:latin typeface="Arial"/>
                <a:cs typeface="Arial"/>
              </a:defRPr>
            </a:lvl4pPr>
            <a:lvl5pPr>
              <a:defRPr sz="1800">
                <a:solidFill>
                  <a:srgbClr val="556169"/>
                </a:solidFill>
                <a:latin typeface="Arial"/>
                <a:cs typeface="Aria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4" name="Date Placeholder 3"/>
          <p:cNvSpPr>
            <a:spLocks noGrp="1"/>
          </p:cNvSpPr>
          <p:nvPr>
            <p:ph type="dt" sz="half" idx="10"/>
          </p:nvPr>
        </p:nvSpPr>
        <p:spPr/>
        <p:txBody>
          <a:bodyPr/>
          <a:lstStyle>
            <a:lvl1pPr>
              <a:defRPr>
                <a:solidFill>
                  <a:srgbClr val="203D75"/>
                </a:solidFill>
              </a:defRPr>
            </a:lvl1pPr>
          </a:lstStyle>
          <a:p>
            <a:fld id="{045C5B80-30DB-F945-8F28-4F1279430857}" type="datetime2">
              <a:rPr lang="en-GB" smtClean="0"/>
              <a:pPr/>
              <a:t>Wednesday, 09 May 2018</a:t>
            </a:fld>
            <a:endParaRPr lang="en-US" dirty="0"/>
          </a:p>
        </p:txBody>
      </p:sp>
      <p:sp>
        <p:nvSpPr>
          <p:cNvPr id="6" name="Slide Number Placeholder 5"/>
          <p:cNvSpPr>
            <a:spLocks noGrp="1"/>
          </p:cNvSpPr>
          <p:nvPr>
            <p:ph type="sldNum" sz="quarter" idx="12"/>
          </p:nvPr>
        </p:nvSpPr>
        <p:spPr/>
        <p:txBody>
          <a:bodyPr/>
          <a:lstStyle>
            <a:lvl1pPr>
              <a:defRPr>
                <a:solidFill>
                  <a:srgbClr val="203D75"/>
                </a:solidFill>
              </a:defRPr>
            </a:lvl1pPr>
          </a:lstStyle>
          <a:p>
            <a:fld id="{C8625EC3-6C33-CC45-91BB-212F920403D2}" type="slidenum">
              <a:rPr lang="en-US" smtClean="0"/>
              <a:pPr/>
              <a:t>‹#›</a:t>
            </a:fld>
            <a:endParaRPr lang="en-US" dirty="0"/>
          </a:p>
        </p:txBody>
      </p:sp>
      <p:sp>
        <p:nvSpPr>
          <p:cNvPr id="10" name="Text Placeholder 9"/>
          <p:cNvSpPr>
            <a:spLocks noGrp="1"/>
          </p:cNvSpPr>
          <p:nvPr>
            <p:ph type="body" sz="quarter" idx="13" hasCustomPrompt="1"/>
          </p:nvPr>
        </p:nvSpPr>
        <p:spPr>
          <a:xfrm>
            <a:off x="457200" y="936625"/>
            <a:ext cx="8321442" cy="384175"/>
          </a:xfrm>
          <a:prstGeom prst="rect">
            <a:avLst/>
          </a:prstGeom>
        </p:spPr>
        <p:txBody>
          <a:bodyPr>
            <a:normAutofit/>
          </a:bodyPr>
          <a:lstStyle>
            <a:lvl1pPr marL="0" indent="0">
              <a:buNone/>
              <a:defRPr sz="1600" baseline="0">
                <a:solidFill>
                  <a:srgbClr val="556169"/>
                </a:solidFill>
                <a:latin typeface="Georgia"/>
                <a:cs typeface="Georgia"/>
              </a:defRPr>
            </a:lvl1pPr>
          </a:lstStyle>
          <a:p>
            <a:pPr lvl="0"/>
            <a:r>
              <a:rPr lang="en-US" dirty="0" smtClean="0"/>
              <a:t>Sub line / Content Title goes here</a:t>
            </a:r>
            <a:endParaRPr lang="en-US" dirty="0"/>
          </a:p>
        </p:txBody>
      </p:sp>
      <p:cxnSp>
        <p:nvCxnSpPr>
          <p:cNvPr id="12" name="Straight Connector 11"/>
          <p:cNvCxnSpPr/>
          <p:nvPr userDrawn="1"/>
        </p:nvCxnSpPr>
        <p:spPr>
          <a:xfrm>
            <a:off x="0" y="878002"/>
            <a:ext cx="9180000" cy="0"/>
          </a:xfrm>
          <a:prstGeom prst="line">
            <a:avLst/>
          </a:prstGeom>
          <a:ln w="6350" cmpd="sng">
            <a:solidFill>
              <a:srgbClr val="203D75"/>
            </a:solidFill>
          </a:ln>
        </p:spPr>
        <p:style>
          <a:lnRef idx="1">
            <a:schemeClr val="accent1"/>
          </a:lnRef>
          <a:fillRef idx="0">
            <a:schemeClr val="accent1"/>
          </a:fillRef>
          <a:effectRef idx="0">
            <a:schemeClr val="accent1"/>
          </a:effectRef>
          <a:fontRef idx="minor">
            <a:schemeClr val="tx1"/>
          </a:fontRef>
        </p:style>
      </p:cxnSp>
      <p:sp>
        <p:nvSpPr>
          <p:cNvPr id="13" name="Title 1"/>
          <p:cNvSpPr>
            <a:spLocks noGrp="1"/>
          </p:cNvSpPr>
          <p:nvPr>
            <p:ph type="title" hasCustomPrompt="1"/>
          </p:nvPr>
        </p:nvSpPr>
        <p:spPr>
          <a:xfrm>
            <a:off x="457200" y="423352"/>
            <a:ext cx="4507927" cy="413268"/>
          </a:xfrm>
        </p:spPr>
        <p:txBody>
          <a:bodyPr/>
          <a:lstStyle>
            <a:lvl1pPr>
              <a:defRPr>
                <a:solidFill>
                  <a:schemeClr val="bg1"/>
                </a:solidFill>
              </a:defRPr>
            </a:lvl1pPr>
          </a:lstStyle>
          <a:p>
            <a:r>
              <a:rPr lang="en-GB" dirty="0" smtClean="0"/>
              <a:t>Headline title goes here</a:t>
            </a:r>
            <a:endParaRPr lang="en-US" dirty="0"/>
          </a:p>
        </p:txBody>
      </p:sp>
      <p:pic>
        <p:nvPicPr>
          <p:cNvPr id="14" name="Picture 13" descr="UniOfSurreyPowerPoint.gif"/>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70435" y="247091"/>
            <a:ext cx="1542197" cy="462600"/>
          </a:xfrm>
          <a:prstGeom prst="rect">
            <a:avLst/>
          </a:prstGeom>
        </p:spPr>
      </p:pic>
    </p:spTree>
    <p:extLst>
      <p:ext uri="{BB962C8B-B14F-4D97-AF65-F5344CB8AC3E}">
        <p14:creationId xmlns:p14="http://schemas.microsoft.com/office/powerpoint/2010/main" val="307318508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9F6030-4BED-4B36-89EC-E613F0A64652}" type="datetimeFigureOut">
              <a:rPr lang="en-GB" smtClean="0"/>
              <a:t>09/05/2018</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CFA4E0-7BFD-4D5E-BF27-AAECAAA87F2E}" type="slidenum">
              <a:rPr lang="en-GB" smtClean="0"/>
              <a:t>‹#›</a:t>
            </a:fld>
            <a:endParaRPr lang="en-GB"/>
          </a:p>
        </p:txBody>
      </p:sp>
    </p:spTree>
    <p:extLst>
      <p:ext uri="{BB962C8B-B14F-4D97-AF65-F5344CB8AC3E}">
        <p14:creationId xmlns:p14="http://schemas.microsoft.com/office/powerpoint/2010/main" val="23815963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30.jpeg"/></Relationships>
</file>

<file path=ppt/slides/_rels/slide1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5.emf"/><Relationship Id="rId7" Type="http://schemas.openxmlformats.org/officeDocument/2006/relationships/hyperlink" Target="https://tinyurl.com/FEATSportfolio" TargetMode="External"/><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image" Target="../media/image38.jpeg"/><Relationship Id="rId5" Type="http://schemas.openxmlformats.org/officeDocument/2006/relationships/image" Target="../media/image37.png"/><Relationship Id="rId4" Type="http://schemas.openxmlformats.org/officeDocument/2006/relationships/image" Target="../media/image36.jpg"/></Relationships>
</file>

<file path=ppt/slides/_rels/slide2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5.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26.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57.png"/><Relationship Id="rId3" Type="http://schemas.openxmlformats.org/officeDocument/2006/relationships/notesSlide" Target="../notesSlides/notesSlide21.xml"/><Relationship Id="rId7" Type="http://schemas.openxmlformats.org/officeDocument/2006/relationships/image" Target="../media/image51.png"/><Relationship Id="rId12" Type="http://schemas.openxmlformats.org/officeDocument/2006/relationships/image" Target="../media/image56.png"/><Relationship Id="rId2" Type="http://schemas.openxmlformats.org/officeDocument/2006/relationships/slideLayout" Target="../slideLayouts/slideLayout13.xml"/><Relationship Id="rId1" Type="http://schemas.openxmlformats.org/officeDocument/2006/relationships/vmlDrawing" Target="../drawings/vmlDrawing1.vml"/><Relationship Id="rId6" Type="http://schemas.openxmlformats.org/officeDocument/2006/relationships/image" Target="../media/image50.png"/><Relationship Id="rId11" Type="http://schemas.openxmlformats.org/officeDocument/2006/relationships/image" Target="../media/image55.png"/><Relationship Id="rId5" Type="http://schemas.openxmlformats.org/officeDocument/2006/relationships/image" Target="../media/image49.emf"/><Relationship Id="rId10" Type="http://schemas.openxmlformats.org/officeDocument/2006/relationships/image" Target="../media/image54.png"/><Relationship Id="rId4" Type="http://schemas.openxmlformats.org/officeDocument/2006/relationships/oleObject" Target="../embeddings/oleObject1.bin"/><Relationship Id="rId9" Type="http://schemas.openxmlformats.org/officeDocument/2006/relationships/image" Target="../media/image53.png"/><Relationship Id="rId14" Type="http://schemas.openxmlformats.org/officeDocument/2006/relationships/image" Target="../media/image58.png"/></Relationships>
</file>

<file path=ppt/slides/_rels/slide27.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2.xml"/><Relationship Id="rId1" Type="http://schemas.openxmlformats.org/officeDocument/2006/relationships/slideLayout" Target="../slideLayouts/slideLayout13.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412776"/>
            <a:ext cx="5958661" cy="1637892"/>
          </a:xfrm>
        </p:spPr>
        <p:txBody>
          <a:bodyPr/>
          <a:lstStyle/>
          <a:p>
            <a:pPr marL="0" indent="0"/>
            <a:r>
              <a:rPr lang="en-GB" sz="2800" dirty="0" smtClean="0"/>
              <a:t>Student engagement with feedback</a:t>
            </a:r>
            <a:br>
              <a:rPr lang="en-GB" sz="2800" dirty="0" smtClean="0"/>
            </a:br>
            <a:r>
              <a:rPr lang="en-GB" sz="1600" dirty="0" smtClean="0"/>
              <a:t>Dr </a:t>
            </a:r>
            <a:r>
              <a:rPr lang="en-GB" sz="1600" dirty="0"/>
              <a:t>Naomi </a:t>
            </a:r>
            <a:r>
              <a:rPr lang="en-GB" sz="1600" dirty="0" smtClean="0"/>
              <a:t>Winstone</a:t>
            </a:r>
            <a:br>
              <a:rPr lang="en-GB" sz="1600" dirty="0" smtClean="0"/>
            </a:br>
            <a:r>
              <a:rPr lang="en-GB" sz="1600" dirty="0" smtClean="0"/>
              <a:t>Senior Lecturer in Higher Education, National Teaching Fellow</a:t>
            </a:r>
            <a:r>
              <a:rPr lang="en-GB" sz="1600" dirty="0"/>
              <a:t/>
            </a:r>
            <a:br>
              <a:rPr lang="en-GB" sz="1600" dirty="0"/>
            </a:br>
            <a:r>
              <a:rPr lang="en-GB" sz="1600" dirty="0"/>
              <a:t/>
            </a:r>
            <a:br>
              <a:rPr lang="en-GB" sz="1600" dirty="0"/>
            </a:br>
            <a:endParaRPr lang="en-GB" sz="2800" dirty="0"/>
          </a:p>
        </p:txBody>
      </p:sp>
      <p:sp>
        <p:nvSpPr>
          <p:cNvPr id="3" name="Date Placeholder 2"/>
          <p:cNvSpPr>
            <a:spLocks noGrp="1"/>
          </p:cNvSpPr>
          <p:nvPr>
            <p:ph type="dt" sz="half" idx="10"/>
          </p:nvPr>
        </p:nvSpPr>
        <p:spPr/>
        <p:txBody>
          <a:bodyPr/>
          <a:lstStyle/>
          <a:p>
            <a:fld id="{347FC8C1-3DB2-3F45-8BC1-9188FA4D6B6C}" type="datetime2">
              <a:rPr lang="en-GB" smtClean="0"/>
              <a:pPr/>
              <a:t>Wednesday, 09 May 2018</a:t>
            </a:fld>
            <a:endParaRPr lang="en-US" dirty="0"/>
          </a:p>
        </p:txBody>
      </p:sp>
      <p:sp>
        <p:nvSpPr>
          <p:cNvPr id="4" name="Slide Number Placeholder 3"/>
          <p:cNvSpPr>
            <a:spLocks noGrp="1"/>
          </p:cNvSpPr>
          <p:nvPr>
            <p:ph type="sldNum" sz="quarter" idx="11"/>
          </p:nvPr>
        </p:nvSpPr>
        <p:spPr/>
        <p:txBody>
          <a:bodyPr/>
          <a:lstStyle/>
          <a:p>
            <a:fld id="{C8625EC3-6C33-CC45-91BB-212F920403D2}" type="slidenum">
              <a:rPr lang="en-US" smtClean="0"/>
              <a:pPr/>
              <a:t>1</a:t>
            </a:fld>
            <a:endParaRPr lang="en-US" dirty="0"/>
          </a:p>
        </p:txBody>
      </p:sp>
      <p:sp>
        <p:nvSpPr>
          <p:cNvPr id="5" name="TextBox 4"/>
          <p:cNvSpPr txBox="1"/>
          <p:nvPr/>
        </p:nvSpPr>
        <p:spPr>
          <a:xfrm>
            <a:off x="10723" y="50759"/>
            <a:ext cx="3394720" cy="646331"/>
          </a:xfrm>
          <a:prstGeom prst="rect">
            <a:avLst/>
          </a:prstGeom>
          <a:noFill/>
        </p:spPr>
        <p:txBody>
          <a:bodyPr wrap="square" rtlCol="0">
            <a:spAutoFit/>
          </a:bodyPr>
          <a:lstStyle/>
          <a:p>
            <a:r>
              <a:rPr lang="en-GB" dirty="0" smtClean="0"/>
              <a:t>University of Sussex</a:t>
            </a:r>
          </a:p>
          <a:p>
            <a:r>
              <a:rPr lang="en-GB" dirty="0" smtClean="0"/>
              <a:t>15</a:t>
            </a:r>
            <a:r>
              <a:rPr lang="en-GB" baseline="30000" dirty="0" smtClean="0"/>
              <a:t>th</a:t>
            </a:r>
            <a:r>
              <a:rPr lang="en-GB" dirty="0" smtClean="0"/>
              <a:t> May 2018</a:t>
            </a:r>
            <a:endParaRPr lang="en-GB" dirty="0"/>
          </a:p>
        </p:txBody>
      </p:sp>
      <p:sp>
        <p:nvSpPr>
          <p:cNvPr id="6" name="Rectangle 5"/>
          <p:cNvSpPr/>
          <p:nvPr/>
        </p:nvSpPr>
        <p:spPr>
          <a:xfrm>
            <a:off x="0" y="822176"/>
            <a:ext cx="9144000" cy="217477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Title 1"/>
          <p:cNvSpPr txBox="1">
            <a:spLocks/>
          </p:cNvSpPr>
          <p:nvPr/>
        </p:nvSpPr>
        <p:spPr>
          <a:xfrm>
            <a:off x="1594598" y="1465603"/>
            <a:ext cx="5958661" cy="1637892"/>
          </a:xfrm>
          <a:prstGeom prst="rect">
            <a:avLst/>
          </a:prstGeom>
          <a:effectLst>
            <a:glow rad="63500">
              <a:schemeClr val="accent1">
                <a:satMod val="175000"/>
                <a:alpha val="40000"/>
              </a:schemeClr>
            </a:glow>
          </a:effectLst>
        </p:spPr>
        <p:txBody>
          <a:bodyPr vert="horz" lIns="91440" tIns="45720" rIns="91440" bIns="45720" rtlCol="0" anchor="b">
            <a:noAutofit/>
          </a:bodyPr>
          <a:lstStyle>
            <a:lvl1pPr algn="ctr" defTabSz="914400" rtl="0" eaLnBrk="1" latinLnBrk="0" hangingPunct="1">
              <a:spcBef>
                <a:spcPct val="0"/>
              </a:spcBef>
              <a:buNone/>
              <a:defRPr sz="2400" b="0" kern="1200" cap="none" spc="0" baseline="0">
                <a:ln>
                  <a:noFill/>
                </a:ln>
                <a:solidFill>
                  <a:schemeClr val="tx1"/>
                </a:solidFill>
                <a:effectLst/>
                <a:latin typeface="+mj-lt"/>
                <a:ea typeface="+mj-ea"/>
                <a:cs typeface="+mj-cs"/>
              </a:defRPr>
            </a:lvl1pPr>
          </a:lstStyle>
          <a:p>
            <a:r>
              <a:rPr lang="en-GB" b="1" dirty="0"/>
              <a:t>From transmission to transformation: Maximising the impact of assessment feedback through staff-student </a:t>
            </a:r>
            <a:r>
              <a:rPr lang="en-GB" b="1" dirty="0" smtClean="0"/>
              <a:t>partnerships</a:t>
            </a:r>
            <a:r>
              <a:rPr lang="en-GB" sz="2800" dirty="0" smtClean="0"/>
              <a:t/>
            </a:r>
            <a:br>
              <a:rPr lang="en-GB" sz="2800" dirty="0" smtClean="0"/>
            </a:br>
            <a:r>
              <a:rPr lang="en-GB" sz="1600" b="1" dirty="0" smtClean="0"/>
              <a:t>Dr Naomi Winstone</a:t>
            </a:r>
            <a:r>
              <a:rPr lang="en-GB" sz="1600" dirty="0" smtClean="0"/>
              <a:t/>
            </a:r>
            <a:br>
              <a:rPr lang="en-GB" sz="1600" dirty="0" smtClean="0"/>
            </a:br>
            <a:r>
              <a:rPr lang="en-GB" sz="1600" dirty="0" smtClean="0"/>
              <a:t>Senior Lecturer in Higher Education, HEA National Teaching Fellow</a:t>
            </a:r>
            <a:br>
              <a:rPr lang="en-GB" sz="1600" dirty="0" smtClean="0"/>
            </a:br>
            <a:r>
              <a:rPr lang="en-GB" sz="1600" dirty="0" smtClean="0"/>
              <a:t>Director, Surrey Assessment &amp; Learning Lab</a:t>
            </a:r>
            <a:br>
              <a:rPr lang="en-GB" sz="1600" dirty="0" smtClean="0"/>
            </a:br>
            <a:endParaRPr lang="en-GB" sz="2800"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315555"/>
            <a:ext cx="1665196" cy="999277"/>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68282" y="1210789"/>
            <a:ext cx="1150140" cy="1104043"/>
          </a:xfrm>
          <a:prstGeom prst="rect">
            <a:avLst/>
          </a:prstGeom>
        </p:spPr>
      </p:pic>
      <p:sp>
        <p:nvSpPr>
          <p:cNvPr id="10" name="TextBox 9"/>
          <p:cNvSpPr txBox="1"/>
          <p:nvPr/>
        </p:nvSpPr>
        <p:spPr>
          <a:xfrm>
            <a:off x="4003777" y="2590517"/>
            <a:ext cx="3311610" cy="369332"/>
          </a:xfrm>
          <a:prstGeom prst="rect">
            <a:avLst/>
          </a:prstGeom>
          <a:noFill/>
        </p:spPr>
        <p:txBody>
          <a:bodyPr wrap="square" rtlCol="0">
            <a:spAutoFit/>
          </a:bodyPr>
          <a:lstStyle/>
          <a:p>
            <a:r>
              <a:rPr lang="en-GB" dirty="0" smtClean="0"/>
              <a:t>@</a:t>
            </a:r>
            <a:r>
              <a:rPr lang="en-GB" dirty="0" err="1" smtClean="0"/>
              <a:t>DocWinstone</a:t>
            </a:r>
            <a:endParaRPr lang="en-GB" dirty="0"/>
          </a:p>
        </p:txBody>
      </p:sp>
      <p:pic>
        <p:nvPicPr>
          <p:cNvPr id="11" name="Picture 10"/>
          <p:cNvPicPr>
            <a:picLocks noChangeAspect="1"/>
          </p:cNvPicPr>
          <p:nvPr/>
        </p:nvPicPr>
        <p:blipFill>
          <a:blip r:embed="rId5"/>
          <a:stretch>
            <a:fillRect/>
          </a:stretch>
        </p:blipFill>
        <p:spPr>
          <a:xfrm>
            <a:off x="3593586" y="2627084"/>
            <a:ext cx="410191" cy="332765"/>
          </a:xfrm>
          <a:prstGeom prst="rect">
            <a:avLst/>
          </a:prstGeom>
        </p:spPr>
      </p:pic>
    </p:spTree>
    <p:extLst>
      <p:ext uri="{BB962C8B-B14F-4D97-AF65-F5344CB8AC3E}">
        <p14:creationId xmlns:p14="http://schemas.microsoft.com/office/powerpoint/2010/main" val="16018105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endParaRPr lang="en-GB" dirty="0"/>
          </a:p>
        </p:txBody>
      </p:sp>
      <p:sp>
        <p:nvSpPr>
          <p:cNvPr id="4" name="Title 3"/>
          <p:cNvSpPr>
            <a:spLocks noGrp="1"/>
          </p:cNvSpPr>
          <p:nvPr>
            <p:ph type="title"/>
          </p:nvPr>
        </p:nvSpPr>
        <p:spPr>
          <a:xfrm>
            <a:off x="179512" y="313921"/>
            <a:ext cx="4507927" cy="413268"/>
          </a:xfrm>
        </p:spPr>
        <p:txBody>
          <a:bodyPr>
            <a:normAutofit fontScale="90000"/>
          </a:bodyPr>
          <a:lstStyle/>
          <a:p>
            <a:pPr algn="l"/>
            <a:r>
              <a:rPr lang="en-GB" dirty="0" smtClean="0"/>
              <a:t>Feedback is power…</a:t>
            </a:r>
            <a:endParaRPr lang="en-GB"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62886"/>
            <a:ext cx="9144000" cy="6020872"/>
          </a:xfrm>
          <a:prstGeom prst="rect">
            <a:avLst/>
          </a:prstGeom>
        </p:spPr>
      </p:pic>
      <p:pic>
        <p:nvPicPr>
          <p:cNvPr id="7" name="Picture 6"/>
          <p:cNvPicPr>
            <a:picLocks noChangeAspect="1"/>
          </p:cNvPicPr>
          <p:nvPr/>
        </p:nvPicPr>
        <p:blipFill>
          <a:blip r:embed="rId4"/>
          <a:stretch>
            <a:fillRect/>
          </a:stretch>
        </p:blipFill>
        <p:spPr>
          <a:xfrm>
            <a:off x="5998759" y="3777309"/>
            <a:ext cx="3145241" cy="3180188"/>
          </a:xfrm>
          <a:prstGeom prst="rect">
            <a:avLst/>
          </a:prstGeom>
        </p:spPr>
      </p:pic>
      <p:sp>
        <p:nvSpPr>
          <p:cNvPr id="9" name="TextBox 8"/>
          <p:cNvSpPr txBox="1"/>
          <p:nvPr/>
        </p:nvSpPr>
        <p:spPr>
          <a:xfrm>
            <a:off x="0" y="6488667"/>
            <a:ext cx="4230239" cy="369332"/>
          </a:xfrm>
          <a:prstGeom prst="rect">
            <a:avLst/>
          </a:prstGeom>
          <a:noFill/>
        </p:spPr>
        <p:txBody>
          <a:bodyPr wrap="square" rtlCol="0">
            <a:spAutoFit/>
          </a:bodyPr>
          <a:lstStyle/>
          <a:p>
            <a:r>
              <a:rPr lang="en-GB" dirty="0" smtClean="0">
                <a:solidFill>
                  <a:schemeClr val="bg1"/>
                </a:solidFill>
              </a:rPr>
              <a:t>John Hattie, 1992, </a:t>
            </a:r>
            <a:r>
              <a:rPr lang="en-GB" i="1" dirty="0" smtClean="0">
                <a:solidFill>
                  <a:schemeClr val="bg1"/>
                </a:solidFill>
              </a:rPr>
              <a:t>The Power of Feedback</a:t>
            </a:r>
            <a:endParaRPr lang="en-GB" dirty="0">
              <a:solidFill>
                <a:schemeClr val="bg1"/>
              </a:solidFill>
            </a:endParaRPr>
          </a:p>
        </p:txBody>
      </p:sp>
    </p:spTree>
    <p:extLst>
      <p:ext uri="{BB962C8B-B14F-4D97-AF65-F5344CB8AC3E}">
        <p14:creationId xmlns:p14="http://schemas.microsoft.com/office/powerpoint/2010/main" val="3448972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903366"/>
            <a:ext cx="9144000" cy="5954634"/>
          </a:xfrm>
        </p:spPr>
      </p:pic>
      <p:sp>
        <p:nvSpPr>
          <p:cNvPr id="3" name="Text Placeholder 2"/>
          <p:cNvSpPr>
            <a:spLocks noGrp="1"/>
          </p:cNvSpPr>
          <p:nvPr>
            <p:ph type="body" sz="quarter" idx="13"/>
          </p:nvPr>
        </p:nvSpPr>
        <p:spPr/>
        <p:txBody>
          <a:bodyPr/>
          <a:lstStyle/>
          <a:p>
            <a:endParaRPr lang="en-GB" dirty="0"/>
          </a:p>
        </p:txBody>
      </p:sp>
      <p:sp>
        <p:nvSpPr>
          <p:cNvPr id="6" name="Title 3"/>
          <p:cNvSpPr>
            <a:spLocks noGrp="1"/>
          </p:cNvSpPr>
          <p:nvPr>
            <p:ph type="title"/>
          </p:nvPr>
        </p:nvSpPr>
        <p:spPr>
          <a:xfrm>
            <a:off x="179512" y="313921"/>
            <a:ext cx="5976664" cy="413268"/>
          </a:xfrm>
        </p:spPr>
        <p:txBody>
          <a:bodyPr>
            <a:normAutofit fontScale="90000"/>
          </a:bodyPr>
          <a:lstStyle/>
          <a:p>
            <a:pPr algn="l"/>
            <a:r>
              <a:rPr lang="en-GB" dirty="0" smtClean="0"/>
              <a:t>Feedback is power… BUT</a:t>
            </a:r>
            <a:endParaRPr lang="en-GB" dirty="0"/>
          </a:p>
        </p:txBody>
      </p:sp>
      <p:pic>
        <p:nvPicPr>
          <p:cNvPr id="9" name="Picture 8"/>
          <p:cNvPicPr>
            <a:picLocks noChangeAspect="1"/>
          </p:cNvPicPr>
          <p:nvPr/>
        </p:nvPicPr>
        <p:blipFill>
          <a:blip r:embed="rId4"/>
          <a:stretch>
            <a:fillRect/>
          </a:stretch>
        </p:blipFill>
        <p:spPr>
          <a:xfrm>
            <a:off x="6600825" y="4095750"/>
            <a:ext cx="2543175" cy="2762250"/>
          </a:xfrm>
          <a:prstGeom prst="rect">
            <a:avLst/>
          </a:prstGeom>
        </p:spPr>
      </p:pic>
      <p:sp>
        <p:nvSpPr>
          <p:cNvPr id="10" name="TextBox 9"/>
          <p:cNvSpPr txBox="1"/>
          <p:nvPr/>
        </p:nvSpPr>
        <p:spPr>
          <a:xfrm>
            <a:off x="3138434" y="6368039"/>
            <a:ext cx="3459557" cy="523220"/>
          </a:xfrm>
          <a:prstGeom prst="rect">
            <a:avLst/>
          </a:prstGeom>
          <a:noFill/>
        </p:spPr>
        <p:txBody>
          <a:bodyPr wrap="square" rtlCol="0">
            <a:spAutoFit/>
          </a:bodyPr>
          <a:lstStyle/>
          <a:p>
            <a:r>
              <a:rPr lang="en-GB" sz="1400" dirty="0" smtClean="0"/>
              <a:t>Dylan </a:t>
            </a:r>
            <a:r>
              <a:rPr lang="en-GB" sz="1400" dirty="0" err="1" smtClean="0"/>
              <a:t>Wiliam</a:t>
            </a:r>
            <a:r>
              <a:rPr lang="en-GB" sz="1400" dirty="0" smtClean="0"/>
              <a:t>, 2014, </a:t>
            </a:r>
            <a:r>
              <a:rPr lang="en-GB" sz="1400" i="1" dirty="0" smtClean="0"/>
              <a:t>Is the feedback you’re giving students helping or hindering?</a:t>
            </a:r>
            <a:endParaRPr lang="en-GB" sz="1400" dirty="0"/>
          </a:p>
        </p:txBody>
      </p:sp>
      <p:pic>
        <p:nvPicPr>
          <p:cNvPr id="11" name="Picture 10"/>
          <p:cNvPicPr>
            <a:picLocks noChangeAspect="1"/>
          </p:cNvPicPr>
          <p:nvPr/>
        </p:nvPicPr>
        <p:blipFill>
          <a:blip r:embed="rId5"/>
          <a:stretch>
            <a:fillRect/>
          </a:stretch>
        </p:blipFill>
        <p:spPr>
          <a:xfrm>
            <a:off x="-1" y="903366"/>
            <a:ext cx="2562896" cy="2545521"/>
          </a:xfrm>
          <a:prstGeom prst="rect">
            <a:avLst/>
          </a:prstGeom>
        </p:spPr>
      </p:pic>
      <p:sp>
        <p:nvSpPr>
          <p:cNvPr id="14" name="TextBox 13"/>
          <p:cNvSpPr txBox="1"/>
          <p:nvPr/>
        </p:nvSpPr>
        <p:spPr>
          <a:xfrm>
            <a:off x="2562895" y="915022"/>
            <a:ext cx="4610637" cy="523220"/>
          </a:xfrm>
          <a:prstGeom prst="rect">
            <a:avLst/>
          </a:prstGeom>
          <a:noFill/>
        </p:spPr>
        <p:txBody>
          <a:bodyPr wrap="square" rtlCol="0">
            <a:spAutoFit/>
          </a:bodyPr>
          <a:lstStyle/>
          <a:p>
            <a:r>
              <a:rPr lang="en-GB" sz="1400" dirty="0" smtClean="0"/>
              <a:t>David Boud and Elizabeth Molloy, 2013, </a:t>
            </a:r>
            <a:r>
              <a:rPr lang="en-GB" sz="1400" i="1" dirty="0" smtClean="0"/>
              <a:t>Rethinking models of feedback for learning: The challenge of design.</a:t>
            </a:r>
            <a:endParaRPr lang="en-GB" sz="1400" dirty="0"/>
          </a:p>
        </p:txBody>
      </p:sp>
    </p:spTree>
    <p:extLst>
      <p:ext uri="{BB962C8B-B14F-4D97-AF65-F5344CB8AC3E}">
        <p14:creationId xmlns:p14="http://schemas.microsoft.com/office/powerpoint/2010/main" val="10375677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836620"/>
            <a:ext cx="9144000" cy="6053138"/>
          </a:xfrm>
        </p:spPr>
      </p:pic>
      <p:sp>
        <p:nvSpPr>
          <p:cNvPr id="3" name="Text Placeholder 2"/>
          <p:cNvSpPr>
            <a:spLocks noGrp="1"/>
          </p:cNvSpPr>
          <p:nvPr>
            <p:ph type="body" sz="quarter" idx="13"/>
          </p:nvPr>
        </p:nvSpPr>
        <p:spPr/>
        <p:txBody>
          <a:bodyPr/>
          <a:lstStyle/>
          <a:p>
            <a:endParaRPr lang="en-GB"/>
          </a:p>
        </p:txBody>
      </p:sp>
      <p:sp>
        <p:nvSpPr>
          <p:cNvPr id="4" name="Title 3"/>
          <p:cNvSpPr>
            <a:spLocks noGrp="1"/>
          </p:cNvSpPr>
          <p:nvPr>
            <p:ph type="title"/>
          </p:nvPr>
        </p:nvSpPr>
        <p:spPr>
          <a:xfrm>
            <a:off x="109994" y="266721"/>
            <a:ext cx="4507927" cy="413268"/>
          </a:xfrm>
        </p:spPr>
        <p:txBody>
          <a:bodyPr>
            <a:normAutofit fontScale="90000"/>
          </a:bodyPr>
          <a:lstStyle/>
          <a:p>
            <a:r>
              <a:rPr lang="en-GB" dirty="0" smtClean="0"/>
              <a:t>Models of feedback</a:t>
            </a:r>
            <a:endParaRPr lang="en-GB" dirty="0"/>
          </a:p>
        </p:txBody>
      </p:sp>
      <p:sp>
        <p:nvSpPr>
          <p:cNvPr id="7" name="TextBox 6"/>
          <p:cNvSpPr txBox="1"/>
          <p:nvPr/>
        </p:nvSpPr>
        <p:spPr>
          <a:xfrm>
            <a:off x="4873479" y="1420805"/>
            <a:ext cx="3657599" cy="2031325"/>
          </a:xfrm>
          <a:prstGeom prst="rect">
            <a:avLst/>
          </a:prstGeom>
          <a:noFill/>
        </p:spPr>
        <p:txBody>
          <a:bodyPr wrap="square" rtlCol="0">
            <a:spAutoFit/>
          </a:bodyPr>
          <a:lstStyle/>
          <a:p>
            <a:pPr algn="ctr"/>
            <a:r>
              <a:rPr lang="en-GB" b="1" dirty="0" smtClean="0">
                <a:solidFill>
                  <a:schemeClr val="bg1"/>
                </a:solidFill>
              </a:rPr>
              <a:t>The ‘Old Paradigm’: Feedback as Comments</a:t>
            </a:r>
          </a:p>
          <a:p>
            <a:pPr algn="ctr"/>
            <a:endParaRPr lang="en-GB" dirty="0">
              <a:solidFill>
                <a:schemeClr val="bg1"/>
              </a:solidFill>
            </a:endParaRPr>
          </a:p>
          <a:p>
            <a:pPr algn="ctr"/>
            <a:r>
              <a:rPr lang="en-GB" dirty="0" smtClean="0">
                <a:solidFill>
                  <a:schemeClr val="bg1"/>
                </a:solidFill>
              </a:rPr>
              <a:t>One-way transmission of feedback</a:t>
            </a:r>
          </a:p>
          <a:p>
            <a:pPr algn="ctr"/>
            <a:endParaRPr lang="en-GB" dirty="0">
              <a:solidFill>
                <a:schemeClr val="bg1"/>
              </a:solidFill>
            </a:endParaRPr>
          </a:p>
          <a:p>
            <a:pPr algn="ctr"/>
            <a:r>
              <a:rPr lang="en-GB" dirty="0" smtClean="0">
                <a:solidFill>
                  <a:schemeClr val="bg1"/>
                </a:solidFill>
              </a:rPr>
              <a:t>Focus on style and detail of comments; presentation of feedback</a:t>
            </a:r>
            <a:endParaRPr lang="en-GB" dirty="0">
              <a:solidFill>
                <a:schemeClr val="bg1"/>
              </a:solidFill>
            </a:endParaRPr>
          </a:p>
        </p:txBody>
      </p:sp>
      <p:sp>
        <p:nvSpPr>
          <p:cNvPr id="8" name="TextBox 7"/>
          <p:cNvSpPr txBox="1"/>
          <p:nvPr/>
        </p:nvSpPr>
        <p:spPr>
          <a:xfrm>
            <a:off x="5666704" y="6211669"/>
            <a:ext cx="3477296" cy="646331"/>
          </a:xfrm>
          <a:prstGeom prst="rect">
            <a:avLst/>
          </a:prstGeom>
          <a:noFill/>
        </p:spPr>
        <p:txBody>
          <a:bodyPr wrap="square" rtlCol="0">
            <a:spAutoFit/>
          </a:bodyPr>
          <a:lstStyle/>
          <a:p>
            <a:r>
              <a:rPr lang="en-GB" dirty="0" smtClean="0">
                <a:solidFill>
                  <a:schemeClr val="bg1"/>
                </a:solidFill>
              </a:rPr>
              <a:t>David Carless, 2015, </a:t>
            </a:r>
            <a:r>
              <a:rPr lang="en-GB" i="1" dirty="0" smtClean="0">
                <a:solidFill>
                  <a:schemeClr val="bg1"/>
                </a:solidFill>
              </a:rPr>
              <a:t>Excellence in University Assessment</a:t>
            </a:r>
            <a:endParaRPr lang="en-GB" dirty="0">
              <a:solidFill>
                <a:schemeClr val="bg1"/>
              </a:solidFill>
            </a:endParaRPr>
          </a:p>
        </p:txBody>
      </p:sp>
    </p:spTree>
    <p:extLst>
      <p:ext uri="{BB962C8B-B14F-4D97-AF65-F5344CB8AC3E}">
        <p14:creationId xmlns:p14="http://schemas.microsoft.com/office/powerpoint/2010/main" val="19258751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 y="897987"/>
            <a:ext cx="9939247" cy="6030845"/>
          </a:xfrm>
        </p:spPr>
      </p:pic>
      <p:sp>
        <p:nvSpPr>
          <p:cNvPr id="10" name="Title 3"/>
          <p:cNvSpPr>
            <a:spLocks noGrp="1"/>
          </p:cNvSpPr>
          <p:nvPr>
            <p:ph type="title"/>
          </p:nvPr>
        </p:nvSpPr>
        <p:spPr>
          <a:xfrm>
            <a:off x="99726" y="259776"/>
            <a:ext cx="4507927" cy="413268"/>
          </a:xfrm>
        </p:spPr>
        <p:txBody>
          <a:bodyPr>
            <a:normAutofit fontScale="90000"/>
          </a:bodyPr>
          <a:lstStyle/>
          <a:p>
            <a:r>
              <a:rPr lang="en-GB" dirty="0" smtClean="0"/>
              <a:t>Models of feedback</a:t>
            </a:r>
            <a:endParaRPr lang="en-GB" dirty="0"/>
          </a:p>
        </p:txBody>
      </p:sp>
      <p:sp>
        <p:nvSpPr>
          <p:cNvPr id="4" name="TextBox 3"/>
          <p:cNvSpPr txBox="1"/>
          <p:nvPr/>
        </p:nvSpPr>
        <p:spPr>
          <a:xfrm>
            <a:off x="4577318" y="3913409"/>
            <a:ext cx="4566682" cy="2862322"/>
          </a:xfrm>
          <a:prstGeom prst="rect">
            <a:avLst/>
          </a:prstGeom>
          <a:solidFill>
            <a:schemeClr val="bg1"/>
          </a:solidFill>
          <a:ln>
            <a:noFill/>
          </a:ln>
        </p:spPr>
        <p:txBody>
          <a:bodyPr wrap="square" rtlCol="0">
            <a:spAutoFit/>
          </a:bodyPr>
          <a:lstStyle/>
          <a:p>
            <a:pPr algn="ctr"/>
            <a:r>
              <a:rPr lang="en-GB" dirty="0" smtClean="0"/>
              <a:t>“…in institutional discourse feedback has rather curiously become seen as synonymous with summative comments after the fact…Assessment-related artefacts, such as university feedback sheets, are officially produced to reify feedback”</a:t>
            </a:r>
          </a:p>
          <a:p>
            <a:endParaRPr lang="en-GB" dirty="0"/>
          </a:p>
          <a:p>
            <a:r>
              <a:rPr lang="en-GB" dirty="0" smtClean="0"/>
              <a:t>Kay Sambell, 2016, </a:t>
            </a:r>
            <a:r>
              <a:rPr lang="en-GB" i="1" dirty="0" smtClean="0"/>
              <a:t>Assessment and Feedback in Higher Education: Considerable Room for Improvement?</a:t>
            </a:r>
            <a:endParaRPr lang="en-GB" dirty="0"/>
          </a:p>
        </p:txBody>
      </p:sp>
      <p:sp>
        <p:nvSpPr>
          <p:cNvPr id="5" name="Text Placeholder 4"/>
          <p:cNvSpPr>
            <a:spLocks noGrp="1"/>
          </p:cNvSpPr>
          <p:nvPr>
            <p:ph type="body" sz="quarter" idx="13"/>
          </p:nvPr>
        </p:nvSpPr>
        <p:spPr/>
        <p:txBody>
          <a:bodyPr/>
          <a:lstStyle/>
          <a:p>
            <a:endParaRPr lang="en-GB" dirty="0"/>
          </a:p>
        </p:txBody>
      </p:sp>
    </p:spTree>
    <p:extLst>
      <p:ext uri="{BB962C8B-B14F-4D97-AF65-F5344CB8AC3E}">
        <p14:creationId xmlns:p14="http://schemas.microsoft.com/office/powerpoint/2010/main" val="10507184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762000"/>
            <a:ext cx="9144000" cy="6096000"/>
          </a:xfrm>
        </p:spPr>
      </p:pic>
      <p:sp>
        <p:nvSpPr>
          <p:cNvPr id="6" name="Title 3"/>
          <p:cNvSpPr>
            <a:spLocks noGrp="1"/>
          </p:cNvSpPr>
          <p:nvPr>
            <p:ph type="title"/>
          </p:nvPr>
        </p:nvSpPr>
        <p:spPr>
          <a:xfrm>
            <a:off x="99726" y="259776"/>
            <a:ext cx="4507927" cy="413268"/>
          </a:xfrm>
        </p:spPr>
        <p:txBody>
          <a:bodyPr>
            <a:normAutofit fontScale="90000"/>
          </a:bodyPr>
          <a:lstStyle/>
          <a:p>
            <a:r>
              <a:rPr lang="en-GB" dirty="0" smtClean="0"/>
              <a:t>Models of feedback</a:t>
            </a:r>
            <a:endParaRPr lang="en-GB" dirty="0"/>
          </a:p>
        </p:txBody>
      </p:sp>
      <p:sp>
        <p:nvSpPr>
          <p:cNvPr id="7" name="TextBox 6"/>
          <p:cNvSpPr txBox="1"/>
          <p:nvPr/>
        </p:nvSpPr>
        <p:spPr>
          <a:xfrm>
            <a:off x="-251731" y="936625"/>
            <a:ext cx="4859384" cy="2031325"/>
          </a:xfrm>
          <a:prstGeom prst="rect">
            <a:avLst/>
          </a:prstGeom>
          <a:noFill/>
        </p:spPr>
        <p:txBody>
          <a:bodyPr wrap="square" rtlCol="0">
            <a:spAutoFit/>
          </a:bodyPr>
          <a:lstStyle/>
          <a:p>
            <a:pPr algn="ctr"/>
            <a:r>
              <a:rPr lang="en-GB" b="1" dirty="0" smtClean="0">
                <a:solidFill>
                  <a:schemeClr val="bg1"/>
                </a:solidFill>
              </a:rPr>
              <a:t>The ‘New Paradigm’: Feedback as </a:t>
            </a:r>
            <a:br>
              <a:rPr lang="en-GB" b="1" dirty="0" smtClean="0">
                <a:solidFill>
                  <a:schemeClr val="bg1"/>
                </a:solidFill>
              </a:rPr>
            </a:br>
            <a:r>
              <a:rPr lang="en-GB" b="1" dirty="0" smtClean="0">
                <a:solidFill>
                  <a:schemeClr val="bg1"/>
                </a:solidFill>
              </a:rPr>
              <a:t>Dialogue</a:t>
            </a:r>
          </a:p>
          <a:p>
            <a:pPr algn="ctr"/>
            <a:endParaRPr lang="en-GB" dirty="0">
              <a:solidFill>
                <a:schemeClr val="bg1"/>
              </a:solidFill>
            </a:endParaRPr>
          </a:p>
          <a:p>
            <a:pPr algn="ctr"/>
            <a:r>
              <a:rPr lang="en-GB" dirty="0" smtClean="0">
                <a:solidFill>
                  <a:schemeClr val="bg1"/>
                </a:solidFill>
              </a:rPr>
              <a:t>Focus on active engagement and the effect of feedback on students’ work</a:t>
            </a:r>
          </a:p>
          <a:p>
            <a:pPr algn="ctr"/>
            <a:endParaRPr lang="en-GB" dirty="0">
              <a:solidFill>
                <a:schemeClr val="bg1"/>
              </a:solidFill>
            </a:endParaRPr>
          </a:p>
          <a:p>
            <a:pPr algn="ctr"/>
            <a:endParaRPr lang="en-GB" dirty="0" smtClean="0">
              <a:solidFill>
                <a:schemeClr val="bg1"/>
              </a:solidFill>
            </a:endParaRPr>
          </a:p>
        </p:txBody>
      </p:sp>
      <p:sp>
        <p:nvSpPr>
          <p:cNvPr id="4" name="Text Placeholder 3"/>
          <p:cNvSpPr>
            <a:spLocks noGrp="1"/>
          </p:cNvSpPr>
          <p:nvPr>
            <p:ph type="body" sz="quarter" idx="13"/>
          </p:nvPr>
        </p:nvSpPr>
        <p:spPr/>
        <p:txBody>
          <a:bodyPr/>
          <a:lstStyle/>
          <a:p>
            <a:endParaRPr lang="en-GB"/>
          </a:p>
        </p:txBody>
      </p:sp>
      <p:sp>
        <p:nvSpPr>
          <p:cNvPr id="11" name="TextBox 10"/>
          <p:cNvSpPr txBox="1"/>
          <p:nvPr/>
        </p:nvSpPr>
        <p:spPr>
          <a:xfrm>
            <a:off x="5666704" y="6211669"/>
            <a:ext cx="3477296" cy="646331"/>
          </a:xfrm>
          <a:prstGeom prst="rect">
            <a:avLst/>
          </a:prstGeom>
          <a:noFill/>
        </p:spPr>
        <p:txBody>
          <a:bodyPr wrap="square" rtlCol="0">
            <a:spAutoFit/>
          </a:bodyPr>
          <a:lstStyle/>
          <a:p>
            <a:r>
              <a:rPr lang="en-GB" dirty="0" smtClean="0">
                <a:solidFill>
                  <a:schemeClr val="bg1"/>
                </a:solidFill>
              </a:rPr>
              <a:t>David Carless, 2015, </a:t>
            </a:r>
            <a:r>
              <a:rPr lang="en-GB" i="1" dirty="0" smtClean="0">
                <a:solidFill>
                  <a:schemeClr val="bg1"/>
                </a:solidFill>
              </a:rPr>
              <a:t>Excellence in University Assessment</a:t>
            </a:r>
            <a:endParaRPr lang="en-GB" dirty="0">
              <a:solidFill>
                <a:schemeClr val="bg1"/>
              </a:solidFill>
            </a:endParaRPr>
          </a:p>
        </p:txBody>
      </p:sp>
    </p:spTree>
    <p:extLst>
      <p:ext uri="{BB962C8B-B14F-4D97-AF65-F5344CB8AC3E}">
        <p14:creationId xmlns:p14="http://schemas.microsoft.com/office/powerpoint/2010/main" val="4175725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endParaRPr lang="en-GB"/>
          </a:p>
        </p:txBody>
      </p:sp>
      <p:sp>
        <p:nvSpPr>
          <p:cNvPr id="4" name="Title 3"/>
          <p:cNvSpPr>
            <a:spLocks noGrp="1"/>
          </p:cNvSpPr>
          <p:nvPr>
            <p:ph type="title"/>
          </p:nvPr>
        </p:nvSpPr>
        <p:spPr>
          <a:xfrm>
            <a:off x="225381" y="266721"/>
            <a:ext cx="5763295" cy="413268"/>
          </a:xfrm>
        </p:spPr>
        <p:txBody>
          <a:bodyPr>
            <a:normAutofit fontScale="90000"/>
          </a:bodyPr>
          <a:lstStyle/>
          <a:p>
            <a:r>
              <a:rPr lang="en-GB" dirty="0" smtClean="0"/>
              <a:t>The student perspective</a:t>
            </a:r>
            <a:endParaRPr lang="en-GB" dirty="0"/>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836620"/>
            <a:ext cx="9144000" cy="6096000"/>
          </a:xfrm>
        </p:spPr>
      </p:pic>
    </p:spTree>
    <p:extLst>
      <p:ext uri="{BB962C8B-B14F-4D97-AF65-F5344CB8AC3E}">
        <p14:creationId xmlns:p14="http://schemas.microsoft.com/office/powerpoint/2010/main" val="1227730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828393"/>
            <a:ext cx="9144000" cy="7158038"/>
          </a:xfrm>
        </p:spPr>
      </p:pic>
      <p:sp>
        <p:nvSpPr>
          <p:cNvPr id="6" name="Text Placeholder 5"/>
          <p:cNvSpPr>
            <a:spLocks noGrp="1"/>
          </p:cNvSpPr>
          <p:nvPr>
            <p:ph type="body" sz="quarter" idx="13"/>
          </p:nvPr>
        </p:nvSpPr>
        <p:spPr/>
        <p:txBody>
          <a:bodyPr/>
          <a:lstStyle/>
          <a:p>
            <a:endParaRPr lang="en-GB"/>
          </a:p>
        </p:txBody>
      </p:sp>
      <p:sp>
        <p:nvSpPr>
          <p:cNvPr id="4" name="Title 3"/>
          <p:cNvSpPr>
            <a:spLocks noGrp="1"/>
          </p:cNvSpPr>
          <p:nvPr>
            <p:ph type="title"/>
          </p:nvPr>
        </p:nvSpPr>
        <p:spPr>
          <a:xfrm>
            <a:off x="109993" y="275786"/>
            <a:ext cx="5974175" cy="413268"/>
          </a:xfrm>
        </p:spPr>
        <p:txBody>
          <a:bodyPr>
            <a:normAutofit fontScale="90000"/>
          </a:bodyPr>
          <a:lstStyle/>
          <a:p>
            <a:r>
              <a:rPr lang="en-GB" dirty="0" smtClean="0"/>
              <a:t>The staff perspective</a:t>
            </a:r>
            <a:endParaRPr lang="en-GB" dirty="0"/>
          </a:p>
        </p:txBody>
      </p:sp>
    </p:spTree>
    <p:extLst>
      <p:ext uri="{BB962C8B-B14F-4D97-AF65-F5344CB8AC3E}">
        <p14:creationId xmlns:p14="http://schemas.microsoft.com/office/powerpoint/2010/main" val="1492001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843515"/>
            <a:ext cx="9144000" cy="6096000"/>
          </a:xfrm>
        </p:spPr>
      </p:pic>
      <p:sp>
        <p:nvSpPr>
          <p:cNvPr id="6" name="Text Placeholder 5"/>
          <p:cNvSpPr>
            <a:spLocks noGrp="1"/>
          </p:cNvSpPr>
          <p:nvPr>
            <p:ph type="body" sz="quarter" idx="13"/>
          </p:nvPr>
        </p:nvSpPr>
        <p:spPr/>
        <p:txBody>
          <a:bodyPr/>
          <a:lstStyle/>
          <a:p>
            <a:endParaRPr lang="en-GB"/>
          </a:p>
        </p:txBody>
      </p:sp>
      <p:sp>
        <p:nvSpPr>
          <p:cNvPr id="9" name="Rectangle 8"/>
          <p:cNvSpPr/>
          <p:nvPr/>
        </p:nvSpPr>
        <p:spPr>
          <a:xfrm>
            <a:off x="0" y="843515"/>
            <a:ext cx="7006107" cy="1323439"/>
          </a:xfrm>
          <a:prstGeom prst="rect">
            <a:avLst/>
          </a:prstGeom>
        </p:spPr>
        <p:txBody>
          <a:bodyPr wrap="square">
            <a:spAutoFit/>
          </a:bodyPr>
          <a:lstStyle/>
          <a:p>
            <a:r>
              <a:rPr lang="en-US" sz="2000" i="1" dirty="0" smtClean="0">
                <a:solidFill>
                  <a:schemeClr val="bg1"/>
                </a:solidFill>
              </a:rPr>
              <a:t>“We're </a:t>
            </a:r>
            <a:r>
              <a:rPr lang="en-US" sz="2000" i="1" dirty="0">
                <a:solidFill>
                  <a:schemeClr val="bg1"/>
                </a:solidFill>
              </a:rPr>
              <a:t>paying for education so it's not our, sort of responsibility to engage with feedback because we're paying for it</a:t>
            </a:r>
            <a:r>
              <a:rPr lang="en-US" sz="2000" i="1" dirty="0" smtClean="0">
                <a:solidFill>
                  <a:schemeClr val="bg1"/>
                </a:solidFill>
              </a:rPr>
              <a:t>”</a:t>
            </a:r>
          </a:p>
          <a:p>
            <a:endParaRPr lang="en-US" sz="2000" i="1" dirty="0">
              <a:solidFill>
                <a:schemeClr val="bg1"/>
              </a:solidFill>
            </a:endParaRPr>
          </a:p>
          <a:p>
            <a:r>
              <a:rPr lang="en-US" sz="2000" dirty="0" smtClean="0">
                <a:solidFill>
                  <a:schemeClr val="bg1"/>
                </a:solidFill>
              </a:rPr>
              <a:t>-- Undergraduate Economics student</a:t>
            </a:r>
            <a:endParaRPr lang="en-AU" sz="2000" dirty="0" smtClean="0">
              <a:solidFill>
                <a:schemeClr val="bg1"/>
              </a:solidFill>
            </a:endParaRPr>
          </a:p>
        </p:txBody>
      </p:sp>
      <p:sp>
        <p:nvSpPr>
          <p:cNvPr id="10" name="TextBox 9"/>
          <p:cNvSpPr txBox="1"/>
          <p:nvPr/>
        </p:nvSpPr>
        <p:spPr>
          <a:xfrm>
            <a:off x="0" y="2317848"/>
            <a:ext cx="5974175" cy="307777"/>
          </a:xfrm>
          <a:prstGeom prst="rect">
            <a:avLst/>
          </a:prstGeom>
          <a:noFill/>
        </p:spPr>
        <p:txBody>
          <a:bodyPr wrap="square" rtlCol="0">
            <a:spAutoFit/>
          </a:bodyPr>
          <a:lstStyle/>
          <a:p>
            <a:r>
              <a:rPr lang="en-GB" sz="1400" dirty="0" smtClean="0">
                <a:solidFill>
                  <a:schemeClr val="bg1"/>
                </a:solidFill>
              </a:rPr>
              <a:t>Winstone, Medland, Bourne, Rees &amp; Niculescu (in prep)</a:t>
            </a:r>
            <a:endParaRPr lang="en-GB" sz="1400" dirty="0">
              <a:solidFill>
                <a:schemeClr val="bg1"/>
              </a:solidFill>
            </a:endParaRPr>
          </a:p>
        </p:txBody>
      </p:sp>
      <p:sp>
        <p:nvSpPr>
          <p:cNvPr id="8" name="Title 3"/>
          <p:cNvSpPr>
            <a:spLocks noGrp="1"/>
          </p:cNvSpPr>
          <p:nvPr>
            <p:ph type="title"/>
          </p:nvPr>
        </p:nvSpPr>
        <p:spPr>
          <a:xfrm>
            <a:off x="114194" y="270735"/>
            <a:ext cx="5125071" cy="413268"/>
          </a:xfrm>
        </p:spPr>
        <p:txBody>
          <a:bodyPr>
            <a:normAutofit fontScale="90000"/>
          </a:bodyPr>
          <a:lstStyle/>
          <a:p>
            <a:r>
              <a:rPr lang="en-GB" dirty="0" smtClean="0"/>
              <a:t>A partnership approach</a:t>
            </a:r>
            <a:endParaRPr lang="en-GB" dirty="0"/>
          </a:p>
        </p:txBody>
      </p:sp>
      <p:sp>
        <p:nvSpPr>
          <p:cNvPr id="11" name="Rectangle 10"/>
          <p:cNvSpPr/>
          <p:nvPr/>
        </p:nvSpPr>
        <p:spPr>
          <a:xfrm>
            <a:off x="3767070" y="5200906"/>
            <a:ext cx="5376930" cy="1323439"/>
          </a:xfrm>
          <a:prstGeom prst="rect">
            <a:avLst/>
          </a:prstGeom>
        </p:spPr>
        <p:txBody>
          <a:bodyPr wrap="square">
            <a:spAutoFit/>
          </a:bodyPr>
          <a:lstStyle/>
          <a:p>
            <a:r>
              <a:rPr lang="en-GB" sz="2000" i="1" dirty="0">
                <a:solidFill>
                  <a:schemeClr val="bg1"/>
                </a:solidFill>
              </a:rPr>
              <a:t>“I assume [students] are educated enough to deal constructively with the feedback they receive – otherwise they should not be at my university anyway”</a:t>
            </a:r>
          </a:p>
        </p:txBody>
      </p:sp>
      <p:sp>
        <p:nvSpPr>
          <p:cNvPr id="12" name="TextBox 11"/>
          <p:cNvSpPr txBox="1"/>
          <p:nvPr/>
        </p:nvSpPr>
        <p:spPr>
          <a:xfrm>
            <a:off x="5727315" y="6505731"/>
            <a:ext cx="4752528" cy="307777"/>
          </a:xfrm>
          <a:prstGeom prst="rect">
            <a:avLst/>
          </a:prstGeom>
          <a:noFill/>
        </p:spPr>
        <p:txBody>
          <a:bodyPr wrap="square" rtlCol="0">
            <a:spAutoFit/>
          </a:bodyPr>
          <a:lstStyle/>
          <a:p>
            <a:r>
              <a:rPr lang="en-GB" sz="1400" dirty="0" smtClean="0">
                <a:solidFill>
                  <a:schemeClr val="bg1"/>
                </a:solidFill>
              </a:rPr>
              <a:t>Carless &amp; Winstone (forthcoming, 2019)</a:t>
            </a:r>
            <a:endParaRPr lang="en-GB" sz="1400" dirty="0">
              <a:solidFill>
                <a:schemeClr val="bg1"/>
              </a:solidFill>
            </a:endParaRPr>
          </a:p>
        </p:txBody>
      </p:sp>
    </p:spTree>
    <p:extLst>
      <p:ext uri="{BB962C8B-B14F-4D97-AF65-F5344CB8AC3E}">
        <p14:creationId xmlns:p14="http://schemas.microsoft.com/office/powerpoint/2010/main" val="31164897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52790" y="540172"/>
            <a:ext cx="3942890" cy="6038955"/>
          </a:xfrm>
        </p:spPr>
        <p:txBody>
          <a:bodyPr>
            <a:noAutofit/>
          </a:bodyPr>
          <a:lstStyle/>
          <a:p>
            <a:pPr marL="0" indent="0">
              <a:buNone/>
            </a:pPr>
            <a:r>
              <a:rPr lang="en-US" dirty="0" smtClean="0"/>
              <a:t>“Interesting. When we give feedback, we notice that the receiver isn’t good at receiving it. When we receive feedback, we notice that the giver isn’t good at giving it.”</a:t>
            </a:r>
          </a:p>
          <a:p>
            <a:pPr marL="0" indent="0">
              <a:buNone/>
            </a:pPr>
            <a:endParaRPr lang="en-US" sz="2800" dirty="0"/>
          </a:p>
          <a:p>
            <a:pPr marL="0" indent="0">
              <a:buNone/>
            </a:pPr>
            <a:r>
              <a:rPr lang="en-US" sz="2800" b="1" dirty="0" smtClean="0"/>
              <a:t>Stone and </a:t>
            </a:r>
            <a:r>
              <a:rPr lang="en-US" sz="2800" b="1" dirty="0" err="1" smtClean="0"/>
              <a:t>Heen</a:t>
            </a:r>
            <a:r>
              <a:rPr lang="en-US" sz="2800" b="1" dirty="0" smtClean="0"/>
              <a:t> (2014, </a:t>
            </a:r>
            <a:br>
              <a:rPr lang="en-US" sz="2800" b="1" dirty="0" smtClean="0"/>
            </a:br>
            <a:r>
              <a:rPr lang="en-US" sz="2800" b="1" dirty="0" smtClean="0"/>
              <a:t>p. 3)</a:t>
            </a:r>
            <a:endParaRPr lang="en-US" sz="2800" b="1" dirty="0"/>
          </a:p>
        </p:txBody>
      </p:sp>
      <p:pic>
        <p:nvPicPr>
          <p:cNvPr id="4" name="Picture 3" descr="96924a0ecadfe55d409354bbf556f95a.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46087" cy="6858000"/>
          </a:xfrm>
          <a:prstGeom prst="rect">
            <a:avLst/>
          </a:prstGeom>
        </p:spPr>
      </p:pic>
    </p:spTree>
    <p:extLst>
      <p:ext uri="{BB962C8B-B14F-4D97-AF65-F5344CB8AC3E}">
        <p14:creationId xmlns:p14="http://schemas.microsoft.com/office/powerpoint/2010/main" val="39396638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GB"/>
          </a:p>
        </p:txBody>
      </p:sp>
      <p:sp>
        <p:nvSpPr>
          <p:cNvPr id="5" name="Title 3"/>
          <p:cNvSpPr txBox="1">
            <a:spLocks/>
          </p:cNvSpPr>
          <p:nvPr/>
        </p:nvSpPr>
        <p:spPr>
          <a:xfrm>
            <a:off x="109993" y="243957"/>
            <a:ext cx="8206423" cy="41326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bg1"/>
                </a:solidFill>
                <a:latin typeface="+mj-lt"/>
                <a:ea typeface="+mj-ea"/>
                <a:cs typeface="+mj-cs"/>
              </a:defRPr>
            </a:lvl1pPr>
          </a:lstStyle>
          <a:p>
            <a:pPr algn="l"/>
            <a:r>
              <a:rPr lang="en-GB" sz="3600" dirty="0" smtClean="0"/>
              <a:t>We’re all human</a:t>
            </a:r>
            <a:endParaRPr lang="en-GB" sz="3600" dirty="0"/>
          </a:p>
        </p:txBody>
      </p:sp>
      <p:pic>
        <p:nvPicPr>
          <p:cNvPr id="6" name="Picture 2" descr="Image result for the f wor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7560" y="1600200"/>
            <a:ext cx="6480720" cy="4941971"/>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3"/>
          </p:nvPr>
        </p:nvSpPr>
        <p:spPr/>
        <p:txBody>
          <a:bodyPr/>
          <a:lstStyle/>
          <a:p>
            <a:endParaRPr lang="en-GB"/>
          </a:p>
        </p:txBody>
      </p:sp>
    </p:spTree>
    <p:extLst>
      <p:ext uri="{BB962C8B-B14F-4D97-AF65-F5344CB8AC3E}">
        <p14:creationId xmlns:p14="http://schemas.microsoft.com/office/powerpoint/2010/main" val="33255282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ablets-1693906_960_720.jpg"/>
          <p:cNvPicPr>
            <a:picLocks noChangeAspect="1"/>
          </p:cNvPicPr>
          <p:nvPr/>
        </p:nvPicPr>
        <p:blipFill rotWithShape="1">
          <a:blip r:embed="rId3">
            <a:extLst>
              <a:ext uri="{28A0092B-C50C-407E-A947-70E740481C1C}">
                <a14:useLocalDpi xmlns:a14="http://schemas.microsoft.com/office/drawing/2010/main" val="0"/>
              </a:ext>
            </a:extLst>
          </a:blip>
          <a:srcRect t="16559" r="11333" b="15159"/>
          <a:stretch/>
        </p:blipFill>
        <p:spPr>
          <a:xfrm>
            <a:off x="1776297" y="2350480"/>
            <a:ext cx="7367704" cy="3924437"/>
          </a:xfrm>
          <a:prstGeom prst="rect">
            <a:avLst/>
          </a:prstGeom>
        </p:spPr>
      </p:pic>
      <p:sp>
        <p:nvSpPr>
          <p:cNvPr id="3" name="Content Placeholder 2"/>
          <p:cNvSpPr>
            <a:spLocks noGrp="1"/>
          </p:cNvSpPr>
          <p:nvPr>
            <p:ph idx="1"/>
          </p:nvPr>
        </p:nvSpPr>
        <p:spPr/>
        <p:txBody>
          <a:bodyPr>
            <a:normAutofit lnSpcReduction="10000"/>
          </a:bodyPr>
          <a:lstStyle/>
          <a:p>
            <a:pPr marL="0" indent="0">
              <a:buNone/>
            </a:pPr>
            <a:endParaRPr lang="en-GB" dirty="0" smtClean="0">
              <a:latin typeface="+mn-lt"/>
            </a:endParaRPr>
          </a:p>
          <a:p>
            <a:pPr marL="0" indent="0">
              <a:buNone/>
            </a:pPr>
            <a:endParaRPr lang="en-GB" dirty="0" smtClean="0">
              <a:latin typeface="+mn-lt"/>
            </a:endParaRPr>
          </a:p>
          <a:p>
            <a:pPr marL="0" indent="0">
              <a:buNone/>
            </a:pPr>
            <a:endParaRPr lang="en-GB" dirty="0">
              <a:latin typeface="+mn-lt"/>
            </a:endParaRPr>
          </a:p>
          <a:p>
            <a:pPr marL="0" indent="0">
              <a:buNone/>
            </a:pPr>
            <a:endParaRPr lang="en-GB" dirty="0" smtClean="0">
              <a:latin typeface="+mn-lt"/>
            </a:endParaRPr>
          </a:p>
          <a:p>
            <a:pPr marL="0" indent="0">
              <a:buNone/>
            </a:pPr>
            <a:endParaRPr lang="en-GB" dirty="0">
              <a:latin typeface="+mn-lt"/>
            </a:endParaRPr>
          </a:p>
          <a:p>
            <a:pPr marL="0" indent="0">
              <a:buNone/>
            </a:pPr>
            <a:endParaRPr lang="en-GB" dirty="0" smtClean="0">
              <a:latin typeface="+mn-lt"/>
            </a:endParaRPr>
          </a:p>
          <a:p>
            <a:pPr marL="0" indent="0">
              <a:buNone/>
            </a:pPr>
            <a:endParaRPr lang="en-GB" dirty="0">
              <a:latin typeface="+mn-lt"/>
            </a:endParaRPr>
          </a:p>
          <a:p>
            <a:pPr marL="0" indent="0">
              <a:buNone/>
            </a:pPr>
            <a:endParaRPr lang="en-GB" dirty="0" smtClean="0">
              <a:latin typeface="+mn-lt"/>
            </a:endParaRPr>
          </a:p>
          <a:p>
            <a:pPr marL="0" indent="0">
              <a:buNone/>
            </a:pPr>
            <a:endParaRPr lang="en-GB" dirty="0">
              <a:latin typeface="+mn-lt"/>
            </a:endParaRPr>
          </a:p>
          <a:p>
            <a:pPr marL="0" indent="0">
              <a:buNone/>
            </a:pPr>
            <a:endParaRPr lang="en-GB" dirty="0" smtClean="0">
              <a:latin typeface="+mn-lt"/>
            </a:endParaRPr>
          </a:p>
          <a:p>
            <a:pPr marL="0" indent="0">
              <a:buNone/>
            </a:pPr>
            <a:endParaRPr lang="en-GB" dirty="0">
              <a:latin typeface="+mn-lt"/>
            </a:endParaRPr>
          </a:p>
          <a:p>
            <a:pPr marL="0" indent="0">
              <a:buNone/>
            </a:pPr>
            <a:endParaRPr lang="en-GB" dirty="0" smtClean="0">
              <a:latin typeface="+mn-lt"/>
            </a:endParaRPr>
          </a:p>
          <a:p>
            <a:pPr marL="0" indent="0">
              <a:buNone/>
            </a:pPr>
            <a:r>
              <a:rPr lang="en-GB" dirty="0" smtClean="0">
                <a:latin typeface="+mn-lt"/>
              </a:rPr>
              <a:t>(Howell &amp; </a:t>
            </a:r>
            <a:r>
              <a:rPr lang="en-GB" dirty="0" err="1" smtClean="0">
                <a:latin typeface="+mn-lt"/>
              </a:rPr>
              <a:t>Shepperd</a:t>
            </a:r>
            <a:r>
              <a:rPr lang="en-GB" dirty="0" smtClean="0">
                <a:latin typeface="+mn-lt"/>
              </a:rPr>
              <a:t>, 2013)</a:t>
            </a:r>
            <a:endParaRPr lang="en-GB" dirty="0">
              <a:latin typeface="+mn-lt"/>
            </a:endParaRPr>
          </a:p>
        </p:txBody>
      </p:sp>
      <p:sp>
        <p:nvSpPr>
          <p:cNvPr id="6" name="Text Placeholder 5"/>
          <p:cNvSpPr>
            <a:spLocks noGrp="1"/>
          </p:cNvSpPr>
          <p:nvPr>
            <p:ph type="body" sz="quarter" idx="13"/>
          </p:nvPr>
        </p:nvSpPr>
        <p:spPr/>
        <p:txBody>
          <a:bodyPr/>
          <a:lstStyle/>
          <a:p>
            <a:endParaRPr lang="en-GB" dirty="0"/>
          </a:p>
        </p:txBody>
      </p:sp>
      <p:sp>
        <p:nvSpPr>
          <p:cNvPr id="2" name="Title 1"/>
          <p:cNvSpPr>
            <a:spLocks noGrp="1"/>
          </p:cNvSpPr>
          <p:nvPr>
            <p:ph type="title"/>
          </p:nvPr>
        </p:nvSpPr>
        <p:spPr>
          <a:xfrm>
            <a:off x="323528" y="1937212"/>
            <a:ext cx="4507927" cy="413268"/>
          </a:xfrm>
        </p:spPr>
        <p:txBody>
          <a:bodyPr>
            <a:normAutofit fontScale="90000"/>
          </a:bodyPr>
          <a:lstStyle/>
          <a:p>
            <a:r>
              <a:rPr lang="en-GB" b="1" dirty="0" smtClean="0">
                <a:solidFill>
                  <a:schemeClr val="tx1"/>
                </a:solidFill>
              </a:rPr>
              <a:t>Do you have TAA Deficiency?</a:t>
            </a:r>
            <a:endParaRPr lang="en-GB" b="1" dirty="0">
              <a:solidFill>
                <a:schemeClr val="tx1"/>
              </a:solidFill>
            </a:endParaRPr>
          </a:p>
        </p:txBody>
      </p:sp>
      <p:sp>
        <p:nvSpPr>
          <p:cNvPr id="7" name="Title 3"/>
          <p:cNvSpPr txBox="1">
            <a:spLocks/>
          </p:cNvSpPr>
          <p:nvPr/>
        </p:nvSpPr>
        <p:spPr>
          <a:xfrm>
            <a:off x="109993" y="243957"/>
            <a:ext cx="8206423" cy="41326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bg1"/>
                </a:solidFill>
                <a:latin typeface="+mj-lt"/>
                <a:ea typeface="+mj-ea"/>
                <a:cs typeface="+mj-cs"/>
              </a:defRPr>
            </a:lvl1pPr>
          </a:lstStyle>
          <a:p>
            <a:pPr algn="l"/>
            <a:r>
              <a:rPr lang="en-GB" sz="3600" dirty="0" smtClean="0"/>
              <a:t>We’re all human</a:t>
            </a:r>
            <a:endParaRPr lang="en-GB" sz="3600" dirty="0"/>
          </a:p>
        </p:txBody>
      </p:sp>
    </p:spTree>
    <p:extLst>
      <p:ext uri="{BB962C8B-B14F-4D97-AF65-F5344CB8AC3E}">
        <p14:creationId xmlns:p14="http://schemas.microsoft.com/office/powerpoint/2010/main" val="285364723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3"/>
          </p:nvPr>
        </p:nvSpPr>
        <p:spPr/>
        <p:txBody>
          <a:bodyPr/>
          <a:lstStyle/>
          <a:p>
            <a:endParaRPr lang="en-GB"/>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52600"/>
            <a:ext cx="9144000" cy="6091238"/>
          </a:xfrm>
          <a:prstGeom prst="rect">
            <a:avLst/>
          </a:prstGeom>
        </p:spPr>
      </p:pic>
      <p:pic>
        <p:nvPicPr>
          <p:cNvPr id="6" name="Picture 5"/>
          <p:cNvPicPr>
            <a:picLocks noChangeAspect="1"/>
          </p:cNvPicPr>
          <p:nvPr/>
        </p:nvPicPr>
        <p:blipFill rotWithShape="1">
          <a:blip r:embed="rId4"/>
          <a:srcRect r="11324"/>
          <a:stretch/>
        </p:blipFill>
        <p:spPr>
          <a:xfrm>
            <a:off x="4520484" y="2099318"/>
            <a:ext cx="4623515" cy="4844520"/>
          </a:xfrm>
          <a:prstGeom prst="rect">
            <a:avLst/>
          </a:prstGeom>
        </p:spPr>
      </p:pic>
      <p:sp>
        <p:nvSpPr>
          <p:cNvPr id="7" name="Title 3"/>
          <p:cNvSpPr txBox="1">
            <a:spLocks/>
          </p:cNvSpPr>
          <p:nvPr/>
        </p:nvSpPr>
        <p:spPr>
          <a:xfrm>
            <a:off x="109993" y="243957"/>
            <a:ext cx="8206423" cy="41326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bg1"/>
                </a:solidFill>
                <a:latin typeface="+mj-lt"/>
                <a:ea typeface="+mj-ea"/>
                <a:cs typeface="+mj-cs"/>
              </a:defRPr>
            </a:lvl1pPr>
          </a:lstStyle>
          <a:p>
            <a:pPr algn="l"/>
            <a:r>
              <a:rPr lang="en-GB" sz="3600" dirty="0" smtClean="0"/>
              <a:t>We’re all human</a:t>
            </a:r>
            <a:endParaRPr lang="en-GB" sz="3600" dirty="0"/>
          </a:p>
        </p:txBody>
      </p:sp>
    </p:spTree>
    <p:extLst>
      <p:ext uri="{BB962C8B-B14F-4D97-AF65-F5344CB8AC3E}">
        <p14:creationId xmlns:p14="http://schemas.microsoft.com/office/powerpoint/2010/main" val="52634001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62258"/>
            <a:ext cx="9144000" cy="6583983"/>
          </a:xfrm>
          <a:prstGeom prst="rect">
            <a:avLst/>
          </a:prstGeom>
        </p:spPr>
      </p:pic>
      <p:sp>
        <p:nvSpPr>
          <p:cNvPr id="8" name="Content Placeholder 7"/>
          <p:cNvSpPr>
            <a:spLocks noGrp="1"/>
          </p:cNvSpPr>
          <p:nvPr>
            <p:ph idx="1"/>
          </p:nvPr>
        </p:nvSpPr>
        <p:spPr/>
        <p:txBody>
          <a:bodyPr/>
          <a:lstStyle/>
          <a:p>
            <a:endParaRPr lang="en-GB" dirty="0"/>
          </a:p>
        </p:txBody>
      </p:sp>
      <p:sp>
        <p:nvSpPr>
          <p:cNvPr id="9" name="Text Placeholder 8"/>
          <p:cNvSpPr>
            <a:spLocks noGrp="1"/>
          </p:cNvSpPr>
          <p:nvPr>
            <p:ph type="body" sz="quarter" idx="13"/>
          </p:nvPr>
        </p:nvSpPr>
        <p:spPr/>
        <p:txBody>
          <a:bodyPr/>
          <a:lstStyle/>
          <a:p>
            <a:endParaRPr lang="en-GB"/>
          </a:p>
        </p:txBody>
      </p:sp>
      <p:sp>
        <p:nvSpPr>
          <p:cNvPr id="6" name="TextBox 5"/>
          <p:cNvSpPr txBox="1"/>
          <p:nvPr/>
        </p:nvSpPr>
        <p:spPr>
          <a:xfrm>
            <a:off x="4617920" y="6405563"/>
            <a:ext cx="4824536" cy="369332"/>
          </a:xfrm>
          <a:prstGeom prst="rect">
            <a:avLst/>
          </a:prstGeom>
          <a:noFill/>
        </p:spPr>
        <p:txBody>
          <a:bodyPr wrap="square" rtlCol="0">
            <a:spAutoFit/>
          </a:bodyPr>
          <a:lstStyle/>
          <a:p>
            <a:r>
              <a:rPr lang="en-GB" dirty="0" smtClean="0"/>
              <a:t>Winstone, Rees, Niculescu &amp; Medland (in prep)</a:t>
            </a:r>
            <a:endParaRPr lang="en-GB" dirty="0"/>
          </a:p>
        </p:txBody>
      </p:sp>
      <p:sp>
        <p:nvSpPr>
          <p:cNvPr id="10" name="Title 3"/>
          <p:cNvSpPr txBox="1">
            <a:spLocks/>
          </p:cNvSpPr>
          <p:nvPr/>
        </p:nvSpPr>
        <p:spPr>
          <a:xfrm>
            <a:off x="109993" y="243957"/>
            <a:ext cx="8206423" cy="41326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bg1"/>
                </a:solidFill>
                <a:latin typeface="+mj-lt"/>
                <a:ea typeface="+mj-ea"/>
                <a:cs typeface="+mj-cs"/>
              </a:defRPr>
            </a:lvl1pPr>
          </a:lstStyle>
          <a:p>
            <a:pPr algn="l"/>
            <a:r>
              <a:rPr lang="en-GB" sz="3600" dirty="0" smtClean="0"/>
              <a:t>We’re all human</a:t>
            </a:r>
            <a:endParaRPr lang="en-GB" sz="3600" dirty="0"/>
          </a:p>
        </p:txBody>
      </p:sp>
    </p:spTree>
    <p:extLst>
      <p:ext uri="{BB962C8B-B14F-4D97-AF65-F5344CB8AC3E}">
        <p14:creationId xmlns:p14="http://schemas.microsoft.com/office/powerpoint/2010/main" val="285337781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GB" dirty="0"/>
          </a:p>
        </p:txBody>
      </p:sp>
      <p:sp>
        <p:nvSpPr>
          <p:cNvPr id="3" name="Text Placeholder 2"/>
          <p:cNvSpPr>
            <a:spLocks noGrp="1"/>
          </p:cNvSpPr>
          <p:nvPr>
            <p:ph type="body" sz="quarter" idx="13"/>
          </p:nvPr>
        </p:nvSpPr>
        <p:spPr/>
        <p:txBody>
          <a:bodyPr/>
          <a:lstStyle/>
          <a:p>
            <a:endParaRPr lang="en-GB"/>
          </a:p>
        </p:txBody>
      </p:sp>
      <p:pic>
        <p:nvPicPr>
          <p:cNvPr id="6" name="Picture 5"/>
          <p:cNvPicPr>
            <a:picLocks noChangeAspect="1"/>
          </p:cNvPicPr>
          <p:nvPr/>
        </p:nvPicPr>
        <p:blipFill>
          <a:blip r:embed="rId3"/>
          <a:stretch>
            <a:fillRect/>
          </a:stretch>
        </p:blipFill>
        <p:spPr>
          <a:xfrm>
            <a:off x="179512" y="1420805"/>
            <a:ext cx="4234324" cy="1684784"/>
          </a:xfrm>
          <a:prstGeom prst="rect">
            <a:avLst/>
          </a:prstGeom>
        </p:spPr>
      </p:pic>
      <p:pic>
        <p:nvPicPr>
          <p:cNvPr id="8" name="Picture 7"/>
          <p:cNvPicPr>
            <a:picLocks noChangeAspect="1"/>
          </p:cNvPicPr>
          <p:nvPr/>
        </p:nvPicPr>
        <p:blipFill>
          <a:blip r:embed="rId4"/>
          <a:stretch>
            <a:fillRect/>
          </a:stretch>
        </p:blipFill>
        <p:spPr>
          <a:xfrm>
            <a:off x="4756144" y="2132856"/>
            <a:ext cx="4125856" cy="1764255"/>
          </a:xfrm>
          <a:prstGeom prst="rect">
            <a:avLst/>
          </a:prstGeom>
        </p:spPr>
      </p:pic>
      <p:pic>
        <p:nvPicPr>
          <p:cNvPr id="9" name="Picture 8"/>
          <p:cNvPicPr>
            <a:picLocks noChangeAspect="1"/>
          </p:cNvPicPr>
          <p:nvPr/>
        </p:nvPicPr>
        <p:blipFill>
          <a:blip r:embed="rId5"/>
          <a:stretch>
            <a:fillRect/>
          </a:stretch>
        </p:blipFill>
        <p:spPr>
          <a:xfrm>
            <a:off x="179512" y="3546349"/>
            <a:ext cx="4271720" cy="1714500"/>
          </a:xfrm>
          <a:prstGeom prst="rect">
            <a:avLst/>
          </a:prstGeom>
        </p:spPr>
      </p:pic>
      <p:pic>
        <p:nvPicPr>
          <p:cNvPr id="10" name="Picture 9"/>
          <p:cNvPicPr>
            <a:picLocks noChangeAspect="1"/>
          </p:cNvPicPr>
          <p:nvPr/>
        </p:nvPicPr>
        <p:blipFill>
          <a:blip r:embed="rId6"/>
          <a:stretch>
            <a:fillRect/>
          </a:stretch>
        </p:blipFill>
        <p:spPr>
          <a:xfrm>
            <a:off x="4469867" y="4076506"/>
            <a:ext cx="4463193" cy="1820513"/>
          </a:xfrm>
          <a:prstGeom prst="rect">
            <a:avLst/>
          </a:prstGeom>
        </p:spPr>
      </p:pic>
      <p:sp>
        <p:nvSpPr>
          <p:cNvPr id="11" name="TextBox 10"/>
          <p:cNvSpPr txBox="1"/>
          <p:nvPr/>
        </p:nvSpPr>
        <p:spPr>
          <a:xfrm>
            <a:off x="0" y="6119336"/>
            <a:ext cx="7632848" cy="738664"/>
          </a:xfrm>
          <a:prstGeom prst="rect">
            <a:avLst/>
          </a:prstGeom>
          <a:noFill/>
        </p:spPr>
        <p:txBody>
          <a:bodyPr wrap="square" rtlCol="0">
            <a:spAutoFit/>
          </a:bodyPr>
          <a:lstStyle/>
          <a:p>
            <a:r>
              <a:rPr lang="en-GB" sz="1400" dirty="0"/>
              <a:t>Winstone, N.E.,</a:t>
            </a:r>
            <a:r>
              <a:rPr lang="en-GB" sz="1400" i="1" dirty="0"/>
              <a:t> </a:t>
            </a:r>
            <a:r>
              <a:rPr lang="en-GB" sz="1400" dirty="0"/>
              <a:t>Nash, R.A., Rowntree, J., &amp; Parker, M. (2017). “It’d be useful, but I wouldn’t use it”. Barriers to University students’ feedback seeking and recipience. </a:t>
            </a:r>
            <a:r>
              <a:rPr lang="en-GB" sz="1400" i="1" dirty="0"/>
              <a:t>Studies in Higher Education, 42</a:t>
            </a:r>
            <a:r>
              <a:rPr lang="en-GB" sz="1400" dirty="0"/>
              <a:t>(11), 2026-2041. </a:t>
            </a:r>
          </a:p>
        </p:txBody>
      </p:sp>
      <p:sp>
        <p:nvSpPr>
          <p:cNvPr id="12" name="Title 3"/>
          <p:cNvSpPr txBox="1">
            <a:spLocks/>
          </p:cNvSpPr>
          <p:nvPr/>
        </p:nvSpPr>
        <p:spPr>
          <a:xfrm>
            <a:off x="109993" y="243957"/>
            <a:ext cx="8206423" cy="41326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bg1"/>
                </a:solidFill>
                <a:latin typeface="+mj-lt"/>
                <a:ea typeface="+mj-ea"/>
                <a:cs typeface="+mj-cs"/>
              </a:defRPr>
            </a:lvl1pPr>
          </a:lstStyle>
          <a:p>
            <a:pPr algn="l"/>
            <a:r>
              <a:rPr lang="en-GB" sz="3200" dirty="0" smtClean="0"/>
              <a:t>Why it can be difficult to use feedback</a:t>
            </a:r>
            <a:endParaRPr lang="en-GB" sz="3200" dirty="0"/>
          </a:p>
        </p:txBody>
      </p:sp>
    </p:spTree>
    <p:extLst>
      <p:ext uri="{BB962C8B-B14F-4D97-AF65-F5344CB8AC3E}">
        <p14:creationId xmlns:p14="http://schemas.microsoft.com/office/powerpoint/2010/main" val="360057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endParaRPr lang="en-GB"/>
          </a:p>
        </p:txBody>
      </p:sp>
      <p:sp>
        <p:nvSpPr>
          <p:cNvPr id="7" name="Text Placeholder 6"/>
          <p:cNvSpPr>
            <a:spLocks noGrp="1"/>
          </p:cNvSpPr>
          <p:nvPr>
            <p:ph type="body" sz="quarter" idx="13"/>
          </p:nvPr>
        </p:nvSpPr>
        <p:spPr/>
        <p:txBody>
          <a:bodyPr/>
          <a:lstStyle/>
          <a:p>
            <a:endParaRPr lang="en-GB"/>
          </a:p>
        </p:txBody>
      </p:sp>
      <p:sp>
        <p:nvSpPr>
          <p:cNvPr id="5" name="Text Placeholder 2"/>
          <p:cNvSpPr txBox="1">
            <a:spLocks/>
          </p:cNvSpPr>
          <p:nvPr/>
        </p:nvSpPr>
        <p:spPr>
          <a:xfrm>
            <a:off x="0" y="6331264"/>
            <a:ext cx="6048672" cy="811299"/>
          </a:xfrm>
          <a:prstGeom prst="rect">
            <a:avLst/>
          </a:prstGeom>
        </p:spPr>
        <p:txBody>
          <a:bodyPr/>
          <a:lst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a:lstStyle>
          <a:p>
            <a:pPr marL="0" indent="0">
              <a:buNone/>
            </a:pPr>
            <a:r>
              <a:rPr lang="en-GB" sz="1400" dirty="0"/>
              <a:t>Nash, R.A., &amp; Winstone, N.E. (2017). Responsibility sharing in the giving and receiving of assessment feedback. </a:t>
            </a:r>
            <a:r>
              <a:rPr lang="en-GB" sz="1400" i="1" dirty="0"/>
              <a:t>Frontiers in Psychology, 8, </a:t>
            </a:r>
            <a:r>
              <a:rPr lang="en-GB" sz="1400" dirty="0"/>
              <a:t>1519. </a:t>
            </a:r>
          </a:p>
        </p:txBody>
      </p:sp>
      <p:pic>
        <p:nvPicPr>
          <p:cNvPr id="22" name="Picture 21"/>
          <p:cNvPicPr>
            <a:picLocks noChangeAspect="1"/>
          </p:cNvPicPr>
          <p:nvPr/>
        </p:nvPicPr>
        <p:blipFill>
          <a:blip r:embed="rId3"/>
          <a:stretch>
            <a:fillRect/>
          </a:stretch>
        </p:blipFill>
        <p:spPr>
          <a:xfrm>
            <a:off x="-265791" y="1247582"/>
            <a:ext cx="9409791" cy="4985755"/>
          </a:xfrm>
          <a:prstGeom prst="rect">
            <a:avLst/>
          </a:prstGeom>
        </p:spPr>
      </p:pic>
      <p:sp>
        <p:nvSpPr>
          <p:cNvPr id="9" name="Title 3"/>
          <p:cNvSpPr txBox="1">
            <a:spLocks/>
          </p:cNvSpPr>
          <p:nvPr/>
        </p:nvSpPr>
        <p:spPr>
          <a:xfrm>
            <a:off x="109993" y="243957"/>
            <a:ext cx="8206423" cy="41326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bg1"/>
                </a:solidFill>
                <a:latin typeface="+mj-lt"/>
                <a:ea typeface="+mj-ea"/>
                <a:cs typeface="+mj-cs"/>
              </a:defRPr>
            </a:lvl1pPr>
          </a:lstStyle>
          <a:p>
            <a:pPr algn="l"/>
            <a:r>
              <a:rPr lang="en-GB" sz="3600" dirty="0" smtClean="0"/>
              <a:t>Responsibility sharing</a:t>
            </a:r>
            <a:endParaRPr lang="en-GB" sz="3600" dirty="0"/>
          </a:p>
        </p:txBody>
      </p:sp>
    </p:spTree>
    <p:extLst>
      <p:ext uri="{BB962C8B-B14F-4D97-AF65-F5344CB8AC3E}">
        <p14:creationId xmlns:p14="http://schemas.microsoft.com/office/powerpoint/2010/main" val="84169708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GB"/>
          </a:p>
        </p:txBody>
      </p:sp>
      <p:sp>
        <p:nvSpPr>
          <p:cNvPr id="4" name="Title 3"/>
          <p:cNvSpPr>
            <a:spLocks noGrp="1"/>
          </p:cNvSpPr>
          <p:nvPr>
            <p:ph type="title"/>
          </p:nvPr>
        </p:nvSpPr>
        <p:spPr>
          <a:xfrm>
            <a:off x="177113" y="243957"/>
            <a:ext cx="6783859" cy="413268"/>
          </a:xfrm>
        </p:spPr>
        <p:txBody>
          <a:bodyPr>
            <a:normAutofit fontScale="90000"/>
          </a:bodyPr>
          <a:lstStyle/>
          <a:p>
            <a:r>
              <a:rPr lang="en-GB" dirty="0" smtClean="0"/>
              <a:t>Dialogue and shared purpose</a:t>
            </a:r>
            <a:endParaRPr lang="en-GB" dirty="0"/>
          </a:p>
        </p:txBody>
      </p:sp>
      <p:pic>
        <p:nvPicPr>
          <p:cNvPr id="5" name="Picture 2" descr="Image result for throwing money awa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63180"/>
            <a:ext cx="5238750" cy="3064841"/>
          </a:xfrm>
          <a:prstGeom prst="rect">
            <a:avLst/>
          </a:prstGeom>
          <a:noFill/>
          <a:extLst>
            <a:ext uri="{909E8E84-426E-40dd-AFC4-6F175D3DCCD1}">
              <a14:hiddenFill xmlns:a14="http://schemas.microsoft.com/office/drawing/2010/main" xmlns="">
                <a:solidFill>
                  <a:srgbClr val="FFFFFF"/>
                </a:solidFill>
              </a14:hiddenFill>
            </a:ext>
          </a:extLst>
        </p:spPr>
      </p:pic>
      <p:pic>
        <p:nvPicPr>
          <p:cNvPr id="6" name="Picture 4" descr="Image result for cash machi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17467" y="869431"/>
            <a:ext cx="4488433" cy="2993750"/>
          </a:xfrm>
          <a:prstGeom prst="rect">
            <a:avLst/>
          </a:prstGeom>
          <a:noFill/>
          <a:extLst>
            <a:ext uri="{909E8E84-426E-40dd-AFC4-6F175D3DCCD1}">
              <a14:hiddenFill xmlns:a14="http://schemas.microsoft.com/office/drawing/2010/main" xmlns="">
                <a:solidFill>
                  <a:srgbClr val="FFFFFF"/>
                </a:solidFill>
              </a14:hiddenFill>
            </a:ext>
          </a:extLst>
        </p:spPr>
      </p:pic>
      <p:sp>
        <p:nvSpPr>
          <p:cNvPr id="7" name="Rectangle 6"/>
          <p:cNvSpPr/>
          <p:nvPr/>
        </p:nvSpPr>
        <p:spPr>
          <a:xfrm>
            <a:off x="177114" y="1521588"/>
            <a:ext cx="4160268" cy="2092881"/>
          </a:xfrm>
          <a:prstGeom prst="rect">
            <a:avLst/>
          </a:prstGeom>
        </p:spPr>
        <p:txBody>
          <a:bodyPr wrap="square">
            <a:spAutoFit/>
          </a:bodyPr>
          <a:lstStyle/>
          <a:p>
            <a:pPr algn="ctr"/>
            <a:r>
              <a:rPr lang="en-GB" sz="1600" dirty="0"/>
              <a:t>“Students potentially have access to a limitless pool of feedback opportunities during their time at university, but this is a resource to be drawn down and implemented through a process ultimately driven by the student themselves, not something to be merely “received”. </a:t>
            </a:r>
          </a:p>
          <a:p>
            <a:pPr algn="ctr"/>
            <a:r>
              <a:rPr lang="en-GB" sz="1600" dirty="0"/>
              <a:t>(Winstone &amp; Pitt, 2017)</a:t>
            </a:r>
          </a:p>
        </p:txBody>
      </p:sp>
      <p:sp>
        <p:nvSpPr>
          <p:cNvPr id="8" name="TextBox 7"/>
          <p:cNvSpPr txBox="1"/>
          <p:nvPr/>
        </p:nvSpPr>
        <p:spPr>
          <a:xfrm>
            <a:off x="5626152" y="6204775"/>
            <a:ext cx="3152490" cy="877163"/>
          </a:xfrm>
          <a:prstGeom prst="rect">
            <a:avLst/>
          </a:prstGeom>
          <a:noFill/>
        </p:spPr>
        <p:txBody>
          <a:bodyPr wrap="square" rtlCol="0">
            <a:spAutoFit/>
          </a:bodyPr>
          <a:lstStyle/>
          <a:p>
            <a:r>
              <a:rPr lang="en-GB" sz="1100" dirty="0"/>
              <a:t>Winstone, N. E., &amp; Pitt, E. (2017). Feedback is a two-way street, so why does the NSS only look one way? </a:t>
            </a:r>
            <a:r>
              <a:rPr lang="en-GB" sz="1100" i="1" dirty="0"/>
              <a:t>Times Higher Education, 2332 </a:t>
            </a:r>
            <a:r>
              <a:rPr lang="en-GB" sz="1100" dirty="0"/>
              <a:t>, 30.</a:t>
            </a:r>
          </a:p>
          <a:p>
            <a:endParaRPr lang="en-GB" dirty="0"/>
          </a:p>
        </p:txBody>
      </p:sp>
      <p:sp>
        <p:nvSpPr>
          <p:cNvPr id="9" name="Text Placeholder 8"/>
          <p:cNvSpPr>
            <a:spLocks noGrp="1"/>
          </p:cNvSpPr>
          <p:nvPr>
            <p:ph type="body" sz="quarter" idx="13"/>
          </p:nvPr>
        </p:nvSpPr>
        <p:spPr/>
        <p:txBody>
          <a:bodyPr/>
          <a:lstStyle/>
          <a:p>
            <a:endParaRPr lang="en-GB"/>
          </a:p>
        </p:txBody>
      </p:sp>
    </p:spTree>
    <p:extLst>
      <p:ext uri="{BB962C8B-B14F-4D97-AF65-F5344CB8AC3E}">
        <p14:creationId xmlns:p14="http://schemas.microsoft.com/office/powerpoint/2010/main" val="12342396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 y="836619"/>
            <a:ext cx="9254231" cy="6169487"/>
          </a:xfrm>
        </p:spPr>
      </p:pic>
      <p:sp>
        <p:nvSpPr>
          <p:cNvPr id="3" name="Text Placeholder 2"/>
          <p:cNvSpPr>
            <a:spLocks noGrp="1"/>
          </p:cNvSpPr>
          <p:nvPr>
            <p:ph type="body" sz="quarter" idx="13"/>
          </p:nvPr>
        </p:nvSpPr>
        <p:spPr/>
        <p:txBody>
          <a:bodyPr/>
          <a:lstStyle/>
          <a:p>
            <a:endParaRPr lang="en-GB"/>
          </a:p>
        </p:txBody>
      </p:sp>
      <p:sp>
        <p:nvSpPr>
          <p:cNvPr id="4" name="Title 3"/>
          <p:cNvSpPr>
            <a:spLocks noGrp="1"/>
          </p:cNvSpPr>
          <p:nvPr>
            <p:ph type="title"/>
          </p:nvPr>
        </p:nvSpPr>
        <p:spPr/>
        <p:txBody>
          <a:bodyPr>
            <a:normAutofit fontScale="90000"/>
          </a:bodyPr>
          <a:lstStyle/>
          <a:p>
            <a:endParaRPr lang="en-GB"/>
          </a:p>
        </p:txBody>
      </p:sp>
      <p:sp>
        <p:nvSpPr>
          <p:cNvPr id="6" name="Rectangle 5"/>
          <p:cNvSpPr/>
          <p:nvPr/>
        </p:nvSpPr>
        <p:spPr>
          <a:xfrm>
            <a:off x="4350092" y="2968579"/>
            <a:ext cx="4904138" cy="4037527"/>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2400" i="1" dirty="0">
                <a:solidFill>
                  <a:schemeClr val="tx1"/>
                </a:solidFill>
              </a:rPr>
              <a:t>“students should be trained in how to interpret feedback, how to make connections between the feedback and the characteristics of the work they produce, and how they can improve their work in the future</a:t>
            </a:r>
            <a:r>
              <a:rPr lang="en-GB" sz="2400" i="1" dirty="0" smtClean="0">
                <a:solidFill>
                  <a:schemeClr val="tx1"/>
                </a:solidFill>
              </a:rPr>
              <a:t>”</a:t>
            </a:r>
          </a:p>
          <a:p>
            <a:endParaRPr lang="en-GB" sz="2400" i="1" dirty="0" smtClean="0">
              <a:solidFill>
                <a:schemeClr val="tx1"/>
              </a:solidFill>
            </a:endParaRPr>
          </a:p>
          <a:p>
            <a:r>
              <a:rPr lang="en-GB" sz="2400" dirty="0" smtClean="0">
                <a:solidFill>
                  <a:schemeClr val="tx1"/>
                </a:solidFill>
              </a:rPr>
              <a:t> (O’Donovan, Rust &amp; Price, 2016, p. 940)</a:t>
            </a:r>
          </a:p>
          <a:p>
            <a:endParaRPr lang="en-GB" sz="3200" i="1" dirty="0">
              <a:solidFill>
                <a:schemeClr val="tx1"/>
              </a:solidFill>
            </a:endParaRPr>
          </a:p>
        </p:txBody>
      </p:sp>
      <p:sp>
        <p:nvSpPr>
          <p:cNvPr id="8" name="Title 3"/>
          <p:cNvSpPr txBox="1">
            <a:spLocks/>
          </p:cNvSpPr>
          <p:nvPr/>
        </p:nvSpPr>
        <p:spPr>
          <a:xfrm>
            <a:off x="112126" y="246872"/>
            <a:ext cx="5900034" cy="4132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GB" sz="3600" smtClean="0"/>
              <a:t>Building Feedback Literacy</a:t>
            </a:r>
            <a:endParaRPr lang="en-GB" sz="3600" dirty="0"/>
          </a:p>
        </p:txBody>
      </p:sp>
    </p:spTree>
    <p:extLst>
      <p:ext uri="{BB962C8B-B14F-4D97-AF65-F5344CB8AC3E}">
        <p14:creationId xmlns:p14="http://schemas.microsoft.com/office/powerpoint/2010/main" val="33003400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endParaRPr lang="en-GB"/>
          </a:p>
        </p:txBody>
      </p:sp>
      <p:sp>
        <p:nvSpPr>
          <p:cNvPr id="2" name="Title 1"/>
          <p:cNvSpPr>
            <a:spLocks noGrp="1"/>
          </p:cNvSpPr>
          <p:nvPr>
            <p:ph type="title"/>
          </p:nvPr>
        </p:nvSpPr>
        <p:spPr>
          <a:xfrm>
            <a:off x="179512" y="225269"/>
            <a:ext cx="7067128" cy="431956"/>
          </a:xfrm>
        </p:spPr>
        <p:txBody>
          <a:bodyPr>
            <a:normAutofit fontScale="90000"/>
          </a:bodyPr>
          <a:lstStyle/>
          <a:p>
            <a:pPr algn="l"/>
            <a:r>
              <a:rPr lang="en-GB" dirty="0" err="1" smtClean="0"/>
              <a:t>Recipience</a:t>
            </a:r>
            <a:r>
              <a:rPr lang="en-GB" dirty="0" smtClean="0"/>
              <a:t> processes</a:t>
            </a:r>
            <a:endParaRPr lang="en-GB" dirty="0"/>
          </a:p>
        </p:txBody>
      </p:sp>
      <p:sp>
        <p:nvSpPr>
          <p:cNvPr id="6" name="TextBox 5"/>
          <p:cNvSpPr txBox="1"/>
          <p:nvPr/>
        </p:nvSpPr>
        <p:spPr>
          <a:xfrm>
            <a:off x="4198445" y="6374438"/>
            <a:ext cx="4894385" cy="877163"/>
          </a:xfrm>
          <a:prstGeom prst="rect">
            <a:avLst/>
          </a:prstGeom>
          <a:noFill/>
        </p:spPr>
        <p:txBody>
          <a:bodyPr wrap="square" rtlCol="0">
            <a:spAutoFit/>
          </a:bodyPr>
          <a:lstStyle/>
          <a:p>
            <a:r>
              <a:rPr lang="en-GB" sz="1100" dirty="0">
                <a:solidFill>
                  <a:schemeClr val="bg1"/>
                </a:solidFill>
              </a:rPr>
              <a:t>Winstone, N</a:t>
            </a:r>
            <a:r>
              <a:rPr lang="en-GB" sz="1100" i="1" dirty="0">
                <a:solidFill>
                  <a:schemeClr val="bg1"/>
                </a:solidFill>
              </a:rPr>
              <a:t>.,</a:t>
            </a:r>
            <a:r>
              <a:rPr lang="en-GB" sz="1100" dirty="0">
                <a:solidFill>
                  <a:schemeClr val="bg1"/>
                </a:solidFill>
              </a:rPr>
              <a:t> Nash., R., Parker, M., &amp;  Rowntree, J. (2017).</a:t>
            </a:r>
            <a:r>
              <a:rPr lang="en-GB" sz="1100" b="1" dirty="0">
                <a:solidFill>
                  <a:schemeClr val="bg1"/>
                </a:solidFill>
              </a:rPr>
              <a:t> </a:t>
            </a:r>
            <a:r>
              <a:rPr lang="en-GB" sz="1100" dirty="0">
                <a:solidFill>
                  <a:schemeClr val="bg1"/>
                </a:solidFill>
              </a:rPr>
              <a:t>Supporting learners’ engagement with feedback: A systematic review and a taxonomy of recipience processes. </a:t>
            </a:r>
            <a:r>
              <a:rPr lang="en-GB" sz="1100" i="1" dirty="0">
                <a:solidFill>
                  <a:schemeClr val="bg1"/>
                </a:solidFill>
              </a:rPr>
              <a:t>Educational Psychologist, 52, </a:t>
            </a:r>
            <a:r>
              <a:rPr lang="en-GB" sz="1100" dirty="0">
                <a:solidFill>
                  <a:schemeClr val="bg1"/>
                </a:solidFill>
              </a:rPr>
              <a:t>17-37.</a:t>
            </a:r>
          </a:p>
          <a:p>
            <a:endParaRPr lang="en-GB" dirty="0"/>
          </a:p>
        </p:txBody>
      </p:sp>
      <p:sp>
        <p:nvSpPr>
          <p:cNvPr id="7" name="TextBox 6"/>
          <p:cNvSpPr txBox="1"/>
          <p:nvPr/>
        </p:nvSpPr>
        <p:spPr>
          <a:xfrm>
            <a:off x="2915816" y="6236635"/>
            <a:ext cx="6071884" cy="854080"/>
          </a:xfrm>
          <a:prstGeom prst="rect">
            <a:avLst/>
          </a:prstGeom>
          <a:noFill/>
        </p:spPr>
        <p:txBody>
          <a:bodyPr wrap="square" rtlCol="0">
            <a:spAutoFit/>
          </a:bodyPr>
          <a:lstStyle/>
          <a:p>
            <a:r>
              <a:rPr lang="en-GB" sz="1200" dirty="0"/>
              <a:t>Winstone, N</a:t>
            </a:r>
            <a:r>
              <a:rPr lang="en-GB" sz="1200" i="1" dirty="0"/>
              <a:t>.,</a:t>
            </a:r>
            <a:r>
              <a:rPr lang="en-GB" sz="1200" dirty="0"/>
              <a:t> Nash., R., Parker, M., &amp;  Rowntree, J. (2017).</a:t>
            </a:r>
            <a:r>
              <a:rPr lang="en-GB" sz="1200" b="1" dirty="0"/>
              <a:t> </a:t>
            </a:r>
            <a:r>
              <a:rPr lang="en-GB" sz="1200" dirty="0"/>
              <a:t>Supporting learners’ engagement with feedback: A systematic review and a taxonomy of recipience processes. </a:t>
            </a:r>
            <a:r>
              <a:rPr lang="en-GB" sz="1200" i="1" dirty="0"/>
              <a:t>Educational Psychologist, 52, </a:t>
            </a:r>
            <a:r>
              <a:rPr lang="en-GB" sz="1200" dirty="0"/>
              <a:t>17-37.</a:t>
            </a:r>
          </a:p>
          <a:p>
            <a:endParaRPr lang="en-GB" sz="1350" dirty="0"/>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52070" y="1104000"/>
            <a:ext cx="8635630" cy="5116611"/>
          </a:xfrm>
        </p:spPr>
      </p:pic>
    </p:spTree>
    <p:extLst>
      <p:ext uri="{BB962C8B-B14F-4D97-AF65-F5344CB8AC3E}">
        <p14:creationId xmlns:p14="http://schemas.microsoft.com/office/powerpoint/2010/main" val="30486168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1259632" y="0"/>
            <a:ext cx="6586036" cy="6858000"/>
          </a:xfrm>
        </p:spPr>
      </p:pic>
    </p:spTree>
    <p:extLst>
      <p:ext uri="{BB962C8B-B14F-4D97-AF65-F5344CB8AC3E}">
        <p14:creationId xmlns:p14="http://schemas.microsoft.com/office/powerpoint/2010/main" val="28654841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33019" cy="6858000"/>
          </a:xfrm>
          <a:prstGeom prst="rect">
            <a:avLst/>
          </a:prstGeom>
        </p:spPr>
      </p:pic>
      <p:sp>
        <p:nvSpPr>
          <p:cNvPr id="5" name="TextBox 4"/>
          <p:cNvSpPr txBox="1"/>
          <p:nvPr/>
        </p:nvSpPr>
        <p:spPr>
          <a:xfrm>
            <a:off x="4585445" y="5934670"/>
            <a:ext cx="4587852" cy="923330"/>
          </a:xfrm>
          <a:prstGeom prst="rect">
            <a:avLst/>
          </a:prstGeom>
          <a:noFill/>
        </p:spPr>
        <p:txBody>
          <a:bodyPr wrap="square" rtlCol="0">
            <a:spAutoFit/>
          </a:bodyPr>
          <a:lstStyle/>
          <a:p>
            <a:r>
              <a:rPr lang="en-US" sz="1400" dirty="0" smtClean="0"/>
              <a:t>Winstone &amp; Nash </a:t>
            </a:r>
            <a:r>
              <a:rPr lang="en-US" sz="1400" dirty="0"/>
              <a:t>(</a:t>
            </a:r>
            <a:r>
              <a:rPr lang="en-US" sz="1400" dirty="0" smtClean="0"/>
              <a:t>2016). </a:t>
            </a:r>
            <a:r>
              <a:rPr lang="en-US" sz="1400" i="1" dirty="0"/>
              <a:t>The Developing Engagement with Feedback </a:t>
            </a:r>
            <a:r>
              <a:rPr lang="en-US" sz="1400" i="1" dirty="0" smtClean="0"/>
              <a:t>Toolkit (DEFT). </a:t>
            </a:r>
            <a:r>
              <a:rPr lang="en-US" sz="1400" dirty="0"/>
              <a:t>York, UK: Higher Education Academy.</a:t>
            </a:r>
            <a:endParaRPr lang="en-GB" sz="1400" dirty="0"/>
          </a:p>
          <a:p>
            <a:endParaRPr lang="en-GB" sz="1100" dirty="0"/>
          </a:p>
        </p:txBody>
      </p:sp>
      <p:sp>
        <p:nvSpPr>
          <p:cNvPr id="6" name="Rectangle 5"/>
          <p:cNvSpPr/>
          <p:nvPr/>
        </p:nvSpPr>
        <p:spPr>
          <a:xfrm>
            <a:off x="4938351" y="1624812"/>
            <a:ext cx="3621504" cy="1384995"/>
          </a:xfrm>
          <a:prstGeom prst="rect">
            <a:avLst/>
          </a:prstGeom>
        </p:spPr>
        <p:txBody>
          <a:bodyPr wrap="none">
            <a:spAutoFit/>
          </a:bodyPr>
          <a:lstStyle/>
          <a:p>
            <a:pPr marL="514350" indent="-514350">
              <a:buAutoNum type="arabicParenBoth"/>
            </a:pPr>
            <a:r>
              <a:rPr lang="en-GB" sz="2800" b="1" dirty="0" smtClean="0"/>
              <a:t>Feedback guide</a:t>
            </a:r>
          </a:p>
          <a:p>
            <a:pPr marL="514350" indent="-514350">
              <a:buAutoNum type="arabicParenBoth"/>
            </a:pPr>
            <a:r>
              <a:rPr lang="en-GB" sz="2800" b="1" dirty="0" smtClean="0"/>
              <a:t>Feedback workshop</a:t>
            </a:r>
          </a:p>
          <a:p>
            <a:pPr marL="514350" indent="-514350">
              <a:buAutoNum type="arabicParenBoth"/>
            </a:pPr>
            <a:r>
              <a:rPr lang="en-GB" sz="2800" b="1" dirty="0" smtClean="0"/>
              <a:t>Feedback portfolio</a:t>
            </a:r>
          </a:p>
        </p:txBody>
      </p:sp>
      <p:sp>
        <p:nvSpPr>
          <p:cNvPr id="7" name="Rectangle 6"/>
          <p:cNvSpPr/>
          <p:nvPr/>
        </p:nvSpPr>
        <p:spPr>
          <a:xfrm>
            <a:off x="5016148" y="3890665"/>
            <a:ext cx="3770684" cy="461665"/>
          </a:xfrm>
          <a:prstGeom prst="rect">
            <a:avLst/>
          </a:prstGeom>
        </p:spPr>
        <p:txBody>
          <a:bodyPr wrap="none">
            <a:spAutoFit/>
          </a:bodyPr>
          <a:lstStyle/>
          <a:p>
            <a:r>
              <a:rPr lang="en-GB" sz="2400" b="1" dirty="0"/>
              <a:t>http://tinyurl.com/hea-deft</a:t>
            </a:r>
          </a:p>
        </p:txBody>
      </p:sp>
    </p:spTree>
    <p:extLst>
      <p:ext uri="{BB962C8B-B14F-4D97-AF65-F5344CB8AC3E}">
        <p14:creationId xmlns:p14="http://schemas.microsoft.com/office/powerpoint/2010/main" val="226701749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GB" dirty="0"/>
          </a:p>
        </p:txBody>
      </p:sp>
      <p:sp>
        <p:nvSpPr>
          <p:cNvPr id="3" name="Text Placeholder 2"/>
          <p:cNvSpPr>
            <a:spLocks noGrp="1"/>
          </p:cNvSpPr>
          <p:nvPr>
            <p:ph type="body" sz="quarter" idx="13"/>
          </p:nvPr>
        </p:nvSpPr>
        <p:spPr/>
        <p:txBody>
          <a:bodyPr/>
          <a:lstStyle/>
          <a:p>
            <a:endParaRPr lang="en-GB" dirty="0"/>
          </a:p>
        </p:txBody>
      </p:sp>
      <p:sp>
        <p:nvSpPr>
          <p:cNvPr id="4" name="Title 3"/>
          <p:cNvSpPr>
            <a:spLocks noGrp="1"/>
          </p:cNvSpPr>
          <p:nvPr>
            <p:ph type="title"/>
          </p:nvPr>
        </p:nvSpPr>
        <p:spPr>
          <a:xfrm>
            <a:off x="128807" y="296104"/>
            <a:ext cx="4507927" cy="413268"/>
          </a:xfrm>
        </p:spPr>
        <p:txBody>
          <a:bodyPr>
            <a:normAutofit fontScale="90000"/>
          </a:bodyPr>
          <a:lstStyle/>
          <a:p>
            <a:pPr algn="l"/>
            <a:r>
              <a:rPr lang="en-GB" dirty="0" smtClean="0"/>
              <a:t>FEATS</a:t>
            </a:r>
            <a:endParaRPr lang="en-GB" dirty="0"/>
          </a:p>
        </p:txBody>
      </p:sp>
      <p:pic>
        <p:nvPicPr>
          <p:cNvPr id="5" name="Picture 4"/>
          <p:cNvPicPr>
            <a:picLocks noChangeAspect="1"/>
          </p:cNvPicPr>
          <p:nvPr/>
        </p:nvPicPr>
        <p:blipFill>
          <a:blip r:embed="rId3"/>
          <a:stretch>
            <a:fillRect/>
          </a:stretch>
        </p:blipFill>
        <p:spPr>
          <a:xfrm>
            <a:off x="4497223" y="1264195"/>
            <a:ext cx="4832558" cy="3979063"/>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646816"/>
            <a:ext cx="4571363" cy="2914243"/>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9093" y="5373190"/>
            <a:ext cx="2371689" cy="1423242"/>
          </a:xfrm>
          <a:prstGeom prst="rect">
            <a:avLst/>
          </a:prstGeom>
        </p:spPr>
      </p:pic>
      <p:pic>
        <p:nvPicPr>
          <p:cNvPr id="8" name="Picture 2" descr="Image result for HEFC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68643" y="5756367"/>
            <a:ext cx="2686264" cy="904146"/>
          </a:xfrm>
          <a:prstGeom prst="rect">
            <a:avLst/>
          </a:prstGeom>
          <a:noFill/>
          <a:extLst>
            <a:ext uri="{909E8E84-426E-40dd-AFC4-6F175D3DCCD1}">
              <a14:hiddenFill xmlns:a14="http://schemas.microsoft.com/office/drawing/2010/main" xmlns="">
                <a:solidFill>
                  <a:srgbClr val="FFFFFF"/>
                </a:solidFill>
              </a14:hiddenFill>
            </a:ext>
          </a:extLst>
        </p:spPr>
      </p:pic>
      <p:sp>
        <p:nvSpPr>
          <p:cNvPr id="9" name="Rectangle 8"/>
          <p:cNvSpPr/>
          <p:nvPr/>
        </p:nvSpPr>
        <p:spPr>
          <a:xfrm>
            <a:off x="289093" y="4943501"/>
            <a:ext cx="3942713" cy="400110"/>
          </a:xfrm>
          <a:prstGeom prst="rect">
            <a:avLst/>
          </a:prstGeom>
        </p:spPr>
        <p:txBody>
          <a:bodyPr wrap="square">
            <a:spAutoFit/>
          </a:bodyPr>
          <a:lstStyle/>
          <a:p>
            <a:r>
              <a:rPr lang="en-GB" sz="2000" u="sng" dirty="0">
                <a:solidFill>
                  <a:srgbClr val="1F497D"/>
                </a:solidFill>
                <a:latin typeface="Calibri" panose="020F0502020204030204" pitchFamily="34" charset="0"/>
                <a:ea typeface="Calibri" panose="020F0502020204030204" pitchFamily="34" charset="0"/>
                <a:hlinkClick r:id="rId7"/>
              </a:rPr>
              <a:t>https</a:t>
            </a:r>
            <a:r>
              <a:rPr lang="en-GB" sz="2000" u="sng" dirty="0" smtClean="0">
                <a:solidFill>
                  <a:srgbClr val="1F497D"/>
                </a:solidFill>
                <a:latin typeface="Calibri" panose="020F0502020204030204" pitchFamily="34" charset="0"/>
                <a:ea typeface="Calibri" panose="020F0502020204030204" pitchFamily="34" charset="0"/>
                <a:hlinkClick r:id="rId7"/>
              </a:rPr>
              <a:t>://tinyurl.com/FEATSportfolio</a:t>
            </a:r>
            <a:r>
              <a:rPr lang="en-GB" sz="2000" u="sng" dirty="0" smtClean="0">
                <a:solidFill>
                  <a:srgbClr val="1F497D"/>
                </a:solidFill>
                <a:latin typeface="Calibri" panose="020F0502020204030204" pitchFamily="34" charset="0"/>
                <a:ea typeface="Calibri" panose="020F0502020204030204" pitchFamily="34" charset="0"/>
              </a:rPr>
              <a:t> </a:t>
            </a:r>
            <a:endParaRPr lang="en-GB" sz="2400"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53155558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p:txBody>
          <a:bodyPr/>
          <a:lstStyle/>
          <a:p>
            <a:endParaRPr lang="en-GB" dirty="0"/>
          </a:p>
        </p:txBody>
      </p:sp>
      <p:sp>
        <p:nvSpPr>
          <p:cNvPr id="2" name="Title 1"/>
          <p:cNvSpPr>
            <a:spLocks noGrp="1"/>
          </p:cNvSpPr>
          <p:nvPr>
            <p:ph type="title"/>
          </p:nvPr>
        </p:nvSpPr>
        <p:spPr>
          <a:xfrm>
            <a:off x="109994" y="280699"/>
            <a:ext cx="4507927" cy="413268"/>
          </a:xfrm>
        </p:spPr>
        <p:txBody>
          <a:bodyPr>
            <a:normAutofit fontScale="90000"/>
          </a:bodyPr>
          <a:lstStyle/>
          <a:p>
            <a:r>
              <a:rPr lang="en-GB" sz="3600" dirty="0" smtClean="0">
                <a:latin typeface="+mn-lt"/>
                <a:cs typeface="Leelawadee" panose="020B0502040204020203" pitchFamily="34" charset="-34"/>
              </a:rPr>
              <a:t>FEATS: Student co-design</a:t>
            </a:r>
            <a:endParaRPr lang="en-GB" sz="3600" dirty="0">
              <a:latin typeface="+mn-lt"/>
              <a:cs typeface="Leelawadee" panose="020B0502040204020203" pitchFamily="34" charset="-34"/>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85109"/>
            <a:ext cx="9144000" cy="6858000"/>
          </a:xfrm>
          <a:prstGeom prst="rect">
            <a:avLst/>
          </a:prstGeom>
        </p:spPr>
      </p:pic>
      <p:sp>
        <p:nvSpPr>
          <p:cNvPr id="6" name="Content Placeholder 5"/>
          <p:cNvSpPr>
            <a:spLocks noGrp="1"/>
          </p:cNvSpPr>
          <p:nvPr>
            <p:ph idx="1"/>
          </p:nvPr>
        </p:nvSpPr>
        <p:spPr/>
        <p:txBody>
          <a:bodyPr/>
          <a:lstStyle/>
          <a:p>
            <a:endParaRPr lang="en-GB" dirty="0"/>
          </a:p>
        </p:txBody>
      </p:sp>
    </p:spTree>
    <p:extLst>
      <p:ext uri="{BB962C8B-B14F-4D97-AF65-F5344CB8AC3E}">
        <p14:creationId xmlns:p14="http://schemas.microsoft.com/office/powerpoint/2010/main" val="45315460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endParaRPr lang="en-GB" dirty="0"/>
          </a:p>
        </p:txBody>
      </p:sp>
      <p:sp>
        <p:nvSpPr>
          <p:cNvPr id="5" name="Text Placeholder 4"/>
          <p:cNvSpPr>
            <a:spLocks noGrp="1"/>
          </p:cNvSpPr>
          <p:nvPr>
            <p:ph type="body" sz="quarter" idx="13"/>
          </p:nvPr>
        </p:nvSpPr>
        <p:spPr/>
        <p:txBody>
          <a:bodyPr/>
          <a:lstStyle/>
          <a:p>
            <a:endParaRPr lang="en-GB"/>
          </a:p>
        </p:txBody>
      </p:sp>
      <p:pic>
        <p:nvPicPr>
          <p:cNvPr id="7" name="Picture 6"/>
          <p:cNvPicPr>
            <a:picLocks noChangeAspect="1"/>
          </p:cNvPicPr>
          <p:nvPr/>
        </p:nvPicPr>
        <p:blipFill>
          <a:blip r:embed="rId3"/>
          <a:stretch>
            <a:fillRect/>
          </a:stretch>
        </p:blipFill>
        <p:spPr>
          <a:xfrm>
            <a:off x="0" y="1792033"/>
            <a:ext cx="1965539" cy="3834611"/>
          </a:xfrm>
          <a:prstGeom prst="rect">
            <a:avLst/>
          </a:prstGeom>
        </p:spPr>
      </p:pic>
      <p:pic>
        <p:nvPicPr>
          <p:cNvPr id="8" name="Picture 7"/>
          <p:cNvPicPr>
            <a:picLocks noChangeAspect="1"/>
          </p:cNvPicPr>
          <p:nvPr/>
        </p:nvPicPr>
        <p:blipFill>
          <a:blip r:embed="rId4"/>
          <a:stretch>
            <a:fillRect/>
          </a:stretch>
        </p:blipFill>
        <p:spPr>
          <a:xfrm>
            <a:off x="1965539" y="853044"/>
            <a:ext cx="1775058" cy="5273119"/>
          </a:xfrm>
          <a:prstGeom prst="rect">
            <a:avLst/>
          </a:prstGeom>
        </p:spPr>
      </p:pic>
      <p:pic>
        <p:nvPicPr>
          <p:cNvPr id="10" name="Picture 9"/>
          <p:cNvPicPr>
            <a:picLocks noChangeAspect="1"/>
          </p:cNvPicPr>
          <p:nvPr/>
        </p:nvPicPr>
        <p:blipFill>
          <a:blip r:embed="rId5"/>
          <a:stretch>
            <a:fillRect/>
          </a:stretch>
        </p:blipFill>
        <p:spPr>
          <a:xfrm>
            <a:off x="5248936" y="3357147"/>
            <a:ext cx="2457931" cy="3709446"/>
          </a:xfrm>
          <a:prstGeom prst="rect">
            <a:avLst/>
          </a:prstGeom>
        </p:spPr>
      </p:pic>
      <p:sp>
        <p:nvSpPr>
          <p:cNvPr id="11" name="Title 1"/>
          <p:cNvSpPr>
            <a:spLocks noGrp="1"/>
          </p:cNvSpPr>
          <p:nvPr>
            <p:ph type="title"/>
          </p:nvPr>
        </p:nvSpPr>
        <p:spPr>
          <a:xfrm>
            <a:off x="109994" y="280699"/>
            <a:ext cx="4507927" cy="413268"/>
          </a:xfrm>
        </p:spPr>
        <p:txBody>
          <a:bodyPr>
            <a:normAutofit fontScale="90000"/>
          </a:bodyPr>
          <a:lstStyle/>
          <a:p>
            <a:r>
              <a:rPr lang="en-GB" sz="3600" dirty="0" smtClean="0">
                <a:latin typeface="+mn-lt"/>
                <a:cs typeface="Leelawadee" panose="020B0502040204020203" pitchFamily="34" charset="-34"/>
              </a:rPr>
              <a:t>Student co-design</a:t>
            </a:r>
            <a:endParaRPr lang="en-GB" sz="3600" dirty="0">
              <a:latin typeface="+mn-lt"/>
              <a:cs typeface="Leelawadee" panose="020B0502040204020203" pitchFamily="34" charset="-34"/>
            </a:endParaRPr>
          </a:p>
        </p:txBody>
      </p:sp>
      <p:cxnSp>
        <p:nvCxnSpPr>
          <p:cNvPr id="3" name="Elbow Connector 2"/>
          <p:cNvCxnSpPr>
            <a:stCxn id="7" idx="0"/>
          </p:cNvCxnSpPr>
          <p:nvPr/>
        </p:nvCxnSpPr>
        <p:spPr>
          <a:xfrm rot="5400000" flipH="1" flipV="1">
            <a:off x="1238538" y="1065033"/>
            <a:ext cx="471233" cy="982769"/>
          </a:xfrm>
          <a:prstGeom prst="bentConnector2">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Elbow Connector 13"/>
          <p:cNvCxnSpPr/>
          <p:nvPr/>
        </p:nvCxnSpPr>
        <p:spPr>
          <a:xfrm>
            <a:off x="4385563" y="3262897"/>
            <a:ext cx="965915" cy="892881"/>
          </a:xfrm>
          <a:prstGeom prst="bentConnector3">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p:nvPicPr>
        <p:blipFill>
          <a:blip r:embed="rId6"/>
          <a:stretch>
            <a:fillRect/>
          </a:stretch>
        </p:blipFill>
        <p:spPr>
          <a:xfrm>
            <a:off x="4197796" y="853044"/>
            <a:ext cx="4200431" cy="2504103"/>
          </a:xfrm>
          <a:prstGeom prst="rect">
            <a:avLst/>
          </a:prstGeom>
        </p:spPr>
      </p:pic>
    </p:spTree>
    <p:extLst>
      <p:ext uri="{BB962C8B-B14F-4D97-AF65-F5344CB8AC3E}">
        <p14:creationId xmlns:p14="http://schemas.microsoft.com/office/powerpoint/2010/main" val="113818690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endParaRPr lang="en-GB" dirty="0"/>
          </a:p>
        </p:txBody>
      </p:sp>
      <p:sp>
        <p:nvSpPr>
          <p:cNvPr id="7" name="Text Placeholder 6"/>
          <p:cNvSpPr>
            <a:spLocks noGrp="1"/>
          </p:cNvSpPr>
          <p:nvPr>
            <p:ph type="body" sz="quarter" idx="13"/>
          </p:nvPr>
        </p:nvSpPr>
        <p:spPr/>
        <p:txBody>
          <a:bodyPr/>
          <a:lstStyle/>
          <a:p>
            <a:endParaRPr lang="en-GB"/>
          </a:p>
        </p:txBody>
      </p:sp>
      <p:pic>
        <p:nvPicPr>
          <p:cNvPr id="5" name="Picture 4"/>
          <p:cNvPicPr>
            <a:picLocks noChangeAspect="1"/>
          </p:cNvPicPr>
          <p:nvPr/>
        </p:nvPicPr>
        <p:blipFill>
          <a:blip r:embed="rId3"/>
          <a:stretch>
            <a:fillRect/>
          </a:stretch>
        </p:blipFill>
        <p:spPr>
          <a:xfrm>
            <a:off x="0" y="868363"/>
            <a:ext cx="3018742" cy="2251548"/>
          </a:xfrm>
          <a:prstGeom prst="rect">
            <a:avLst/>
          </a:prstGeom>
        </p:spPr>
      </p:pic>
      <p:pic>
        <p:nvPicPr>
          <p:cNvPr id="6" name="Picture 5"/>
          <p:cNvPicPr>
            <a:picLocks noChangeAspect="1"/>
          </p:cNvPicPr>
          <p:nvPr/>
        </p:nvPicPr>
        <p:blipFill>
          <a:blip r:embed="rId4"/>
          <a:stretch>
            <a:fillRect/>
          </a:stretch>
        </p:blipFill>
        <p:spPr>
          <a:xfrm>
            <a:off x="6983794" y="5147380"/>
            <a:ext cx="2160206" cy="1710620"/>
          </a:xfrm>
          <a:prstGeom prst="rect">
            <a:avLst/>
          </a:prstGeom>
        </p:spPr>
      </p:pic>
      <p:pic>
        <p:nvPicPr>
          <p:cNvPr id="8" name="Picture 7"/>
          <p:cNvPicPr>
            <a:picLocks noChangeAspect="1"/>
          </p:cNvPicPr>
          <p:nvPr/>
        </p:nvPicPr>
        <p:blipFill>
          <a:blip r:embed="rId5"/>
          <a:stretch>
            <a:fillRect/>
          </a:stretch>
        </p:blipFill>
        <p:spPr>
          <a:xfrm>
            <a:off x="2419689" y="2418909"/>
            <a:ext cx="2112503" cy="2133841"/>
          </a:xfrm>
          <a:prstGeom prst="rect">
            <a:avLst/>
          </a:prstGeom>
        </p:spPr>
      </p:pic>
      <p:pic>
        <p:nvPicPr>
          <p:cNvPr id="11" name="Picture 10"/>
          <p:cNvPicPr>
            <a:picLocks noChangeAspect="1"/>
          </p:cNvPicPr>
          <p:nvPr/>
        </p:nvPicPr>
        <p:blipFill>
          <a:blip r:embed="rId6"/>
          <a:stretch>
            <a:fillRect/>
          </a:stretch>
        </p:blipFill>
        <p:spPr>
          <a:xfrm>
            <a:off x="4478276" y="969705"/>
            <a:ext cx="4604082" cy="3992324"/>
          </a:xfrm>
          <a:prstGeom prst="rect">
            <a:avLst/>
          </a:prstGeom>
        </p:spPr>
      </p:pic>
      <p:sp>
        <p:nvSpPr>
          <p:cNvPr id="12" name="Title 1"/>
          <p:cNvSpPr>
            <a:spLocks noGrp="1"/>
          </p:cNvSpPr>
          <p:nvPr>
            <p:ph type="title"/>
          </p:nvPr>
        </p:nvSpPr>
        <p:spPr>
          <a:xfrm>
            <a:off x="109994" y="280699"/>
            <a:ext cx="4507927" cy="413268"/>
          </a:xfrm>
        </p:spPr>
        <p:txBody>
          <a:bodyPr>
            <a:normAutofit fontScale="90000"/>
          </a:bodyPr>
          <a:lstStyle/>
          <a:p>
            <a:r>
              <a:rPr lang="en-GB" sz="3600" dirty="0" smtClean="0">
                <a:latin typeface="+mn-lt"/>
                <a:cs typeface="Leelawadee" panose="020B0502040204020203" pitchFamily="34" charset="-34"/>
              </a:rPr>
              <a:t>Student co-design</a:t>
            </a:r>
            <a:endParaRPr lang="en-GB" sz="3600" dirty="0">
              <a:latin typeface="+mn-lt"/>
              <a:cs typeface="Leelawadee" panose="020B0502040204020203" pitchFamily="34" charset="-34"/>
            </a:endParaRPr>
          </a:p>
        </p:txBody>
      </p:sp>
      <p:pic>
        <p:nvPicPr>
          <p:cNvPr id="10" name="Picture 9"/>
          <p:cNvPicPr>
            <a:picLocks noChangeAspect="1"/>
          </p:cNvPicPr>
          <p:nvPr/>
        </p:nvPicPr>
        <p:blipFill>
          <a:blip r:embed="rId7"/>
          <a:stretch>
            <a:fillRect/>
          </a:stretch>
        </p:blipFill>
        <p:spPr>
          <a:xfrm>
            <a:off x="0" y="4485114"/>
            <a:ext cx="5902797" cy="2372886"/>
          </a:xfrm>
          <a:prstGeom prst="rect">
            <a:avLst/>
          </a:prstGeom>
        </p:spPr>
      </p:pic>
      <p:cxnSp>
        <p:nvCxnSpPr>
          <p:cNvPr id="3" name="Elbow Connector 2"/>
          <p:cNvCxnSpPr/>
          <p:nvPr/>
        </p:nvCxnSpPr>
        <p:spPr>
          <a:xfrm flipV="1">
            <a:off x="3018742" y="1643952"/>
            <a:ext cx="1513450" cy="737452"/>
          </a:xfrm>
          <a:prstGeom prst="bentConnector3">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a:off x="5576552" y="5671557"/>
            <a:ext cx="1407242"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118998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p:cNvSpPr>
            <a:spLocks noGrp="1"/>
          </p:cNvSpPr>
          <p:nvPr>
            <p:ph type="body" sz="quarter" idx="13"/>
          </p:nvPr>
        </p:nvSpPr>
        <p:spPr/>
        <p:txBody>
          <a:bodyPr/>
          <a:lstStyle/>
          <a:p>
            <a:endParaRPr lang="en-GB"/>
          </a:p>
        </p:txBody>
      </p:sp>
      <p:sp>
        <p:nvSpPr>
          <p:cNvPr id="11" name="Title 10"/>
          <p:cNvSpPr>
            <a:spLocks noGrp="1"/>
          </p:cNvSpPr>
          <p:nvPr>
            <p:ph type="title"/>
          </p:nvPr>
        </p:nvSpPr>
        <p:spPr>
          <a:xfrm>
            <a:off x="193589" y="256206"/>
            <a:ext cx="4507927" cy="413268"/>
          </a:xfrm>
        </p:spPr>
        <p:txBody>
          <a:bodyPr>
            <a:normAutofit fontScale="90000"/>
          </a:bodyPr>
          <a:lstStyle/>
          <a:p>
            <a:r>
              <a:rPr lang="en-GB" dirty="0" smtClean="0"/>
              <a:t>Outcomes</a:t>
            </a:r>
            <a:endParaRPr lang="en-GB" dirty="0"/>
          </a:p>
        </p:txBody>
      </p:sp>
      <p:graphicFrame>
        <p:nvGraphicFramePr>
          <p:cNvPr id="7" name="Object 6"/>
          <p:cNvGraphicFramePr>
            <a:graphicFrameLocks noChangeAspect="1"/>
          </p:cNvGraphicFramePr>
          <p:nvPr>
            <p:extLst/>
          </p:nvPr>
        </p:nvGraphicFramePr>
        <p:xfrm>
          <a:off x="1427163" y="5883275"/>
          <a:ext cx="19050" cy="19050"/>
        </p:xfrm>
        <a:graphic>
          <a:graphicData uri="http://schemas.openxmlformats.org/presentationml/2006/ole">
            <mc:AlternateContent xmlns:mc="http://schemas.openxmlformats.org/markup-compatibility/2006">
              <mc:Choice xmlns:v="urn:schemas-microsoft-com:vml" Requires="v">
                <p:oleObj spid="_x0000_s1042" name="Bitmap Image" r:id="rId4" imgW="25400" imgH="25400" progId="Paint.Picture">
                  <p:embed/>
                </p:oleObj>
              </mc:Choice>
              <mc:Fallback>
                <p:oleObj name="Bitmap Image" r:id="rId4" imgW="25400" imgH="25400" progId="Paint.Picture">
                  <p:embed/>
                  <p:pic>
                    <p:nvPicPr>
                      <p:cNvPr id="0" name=""/>
                      <p:cNvPicPr/>
                      <p:nvPr/>
                    </p:nvPicPr>
                    <p:blipFill>
                      <a:blip r:embed="rId5"/>
                      <a:stretch>
                        <a:fillRect/>
                      </a:stretch>
                    </p:blipFill>
                    <p:spPr>
                      <a:xfrm>
                        <a:off x="1427163" y="5883275"/>
                        <a:ext cx="19050" cy="19050"/>
                      </a:xfrm>
                      <a:prstGeom prst="rect">
                        <a:avLst/>
                      </a:prstGeom>
                    </p:spPr>
                  </p:pic>
                </p:oleObj>
              </mc:Fallback>
            </mc:AlternateContent>
          </a:graphicData>
        </a:graphic>
      </p:graphicFrame>
      <p:pic>
        <p:nvPicPr>
          <p:cNvPr id="14" name="Picture 13"/>
          <p:cNvPicPr>
            <a:picLocks noChangeAspect="1"/>
          </p:cNvPicPr>
          <p:nvPr/>
        </p:nvPicPr>
        <p:blipFill>
          <a:blip r:embed="rId6"/>
          <a:stretch>
            <a:fillRect/>
          </a:stretch>
        </p:blipFill>
        <p:spPr>
          <a:xfrm>
            <a:off x="69506" y="910061"/>
            <a:ext cx="4305300" cy="1752600"/>
          </a:xfrm>
          <a:prstGeom prst="rect">
            <a:avLst/>
          </a:prstGeom>
        </p:spPr>
      </p:pic>
      <p:pic>
        <p:nvPicPr>
          <p:cNvPr id="15" name="Picture 14"/>
          <p:cNvPicPr>
            <a:picLocks noChangeAspect="1"/>
          </p:cNvPicPr>
          <p:nvPr/>
        </p:nvPicPr>
        <p:blipFill>
          <a:blip r:embed="rId7"/>
          <a:stretch>
            <a:fillRect/>
          </a:stretch>
        </p:blipFill>
        <p:spPr>
          <a:xfrm>
            <a:off x="4374806" y="1000778"/>
            <a:ext cx="4192053" cy="1613094"/>
          </a:xfrm>
          <a:prstGeom prst="rect">
            <a:avLst/>
          </a:prstGeom>
        </p:spPr>
      </p:pic>
      <p:pic>
        <p:nvPicPr>
          <p:cNvPr id="16" name="Picture 15"/>
          <p:cNvPicPr>
            <a:picLocks noChangeAspect="1"/>
          </p:cNvPicPr>
          <p:nvPr/>
        </p:nvPicPr>
        <p:blipFill>
          <a:blip r:embed="rId8"/>
          <a:stretch>
            <a:fillRect/>
          </a:stretch>
        </p:blipFill>
        <p:spPr>
          <a:xfrm>
            <a:off x="2569644" y="2760238"/>
            <a:ext cx="4171950" cy="1647825"/>
          </a:xfrm>
          <a:prstGeom prst="rect">
            <a:avLst/>
          </a:prstGeom>
        </p:spPr>
      </p:pic>
      <p:pic>
        <p:nvPicPr>
          <p:cNvPr id="17" name="Picture 16"/>
          <p:cNvPicPr>
            <a:picLocks noChangeAspect="1"/>
          </p:cNvPicPr>
          <p:nvPr/>
        </p:nvPicPr>
        <p:blipFill>
          <a:blip r:embed="rId9"/>
          <a:stretch>
            <a:fillRect/>
          </a:stretch>
        </p:blipFill>
        <p:spPr>
          <a:xfrm>
            <a:off x="2777770" y="5005948"/>
            <a:ext cx="3638550" cy="1457325"/>
          </a:xfrm>
          <a:prstGeom prst="rect">
            <a:avLst/>
          </a:prstGeom>
        </p:spPr>
      </p:pic>
      <p:pic>
        <p:nvPicPr>
          <p:cNvPr id="22" name="Picture 21"/>
          <p:cNvPicPr>
            <a:picLocks noChangeAspect="1"/>
          </p:cNvPicPr>
          <p:nvPr/>
        </p:nvPicPr>
        <p:blipFill>
          <a:blip r:embed="rId10"/>
          <a:stretch>
            <a:fillRect/>
          </a:stretch>
        </p:blipFill>
        <p:spPr>
          <a:xfrm>
            <a:off x="6569955" y="4676774"/>
            <a:ext cx="2486025" cy="1781175"/>
          </a:xfrm>
          <a:prstGeom prst="rect">
            <a:avLst/>
          </a:prstGeom>
        </p:spPr>
      </p:pic>
      <p:pic>
        <p:nvPicPr>
          <p:cNvPr id="23" name="Picture 22"/>
          <p:cNvPicPr>
            <a:picLocks noChangeAspect="1"/>
          </p:cNvPicPr>
          <p:nvPr/>
        </p:nvPicPr>
        <p:blipFill>
          <a:blip r:embed="rId11"/>
          <a:stretch>
            <a:fillRect/>
          </a:stretch>
        </p:blipFill>
        <p:spPr>
          <a:xfrm>
            <a:off x="7081127" y="6434138"/>
            <a:ext cx="1333500" cy="266700"/>
          </a:xfrm>
          <a:prstGeom prst="rect">
            <a:avLst/>
          </a:prstGeom>
        </p:spPr>
      </p:pic>
      <p:pic>
        <p:nvPicPr>
          <p:cNvPr id="25" name="Picture 24"/>
          <p:cNvPicPr>
            <a:picLocks noChangeAspect="1"/>
          </p:cNvPicPr>
          <p:nvPr/>
        </p:nvPicPr>
        <p:blipFill>
          <a:blip r:embed="rId12"/>
          <a:stretch>
            <a:fillRect/>
          </a:stretch>
        </p:blipFill>
        <p:spPr>
          <a:xfrm>
            <a:off x="6593767" y="2711449"/>
            <a:ext cx="2438400" cy="1657350"/>
          </a:xfrm>
          <a:prstGeom prst="rect">
            <a:avLst/>
          </a:prstGeom>
        </p:spPr>
      </p:pic>
      <p:pic>
        <p:nvPicPr>
          <p:cNvPr id="26" name="Picture 25"/>
          <p:cNvPicPr>
            <a:picLocks noChangeAspect="1"/>
          </p:cNvPicPr>
          <p:nvPr/>
        </p:nvPicPr>
        <p:blipFill>
          <a:blip r:embed="rId13"/>
          <a:stretch>
            <a:fillRect/>
          </a:stretch>
        </p:blipFill>
        <p:spPr>
          <a:xfrm>
            <a:off x="355270" y="2704234"/>
            <a:ext cx="2362200" cy="1752600"/>
          </a:xfrm>
          <a:prstGeom prst="rect">
            <a:avLst/>
          </a:prstGeom>
        </p:spPr>
      </p:pic>
      <p:pic>
        <p:nvPicPr>
          <p:cNvPr id="27" name="Picture 26"/>
          <p:cNvPicPr>
            <a:picLocks noChangeAspect="1"/>
          </p:cNvPicPr>
          <p:nvPr/>
        </p:nvPicPr>
        <p:blipFill>
          <a:blip r:embed="rId14"/>
          <a:stretch>
            <a:fillRect/>
          </a:stretch>
        </p:blipFill>
        <p:spPr>
          <a:xfrm>
            <a:off x="288595" y="4788423"/>
            <a:ext cx="2428875" cy="1809750"/>
          </a:xfrm>
          <a:prstGeom prst="rect">
            <a:avLst/>
          </a:prstGeom>
        </p:spPr>
      </p:pic>
      <p:pic>
        <p:nvPicPr>
          <p:cNvPr id="28" name="Picture 27"/>
          <p:cNvPicPr>
            <a:picLocks noChangeAspect="1"/>
          </p:cNvPicPr>
          <p:nvPr/>
        </p:nvPicPr>
        <p:blipFill>
          <a:blip r:embed="rId11"/>
          <a:stretch>
            <a:fillRect/>
          </a:stretch>
        </p:blipFill>
        <p:spPr>
          <a:xfrm>
            <a:off x="7081127" y="4433885"/>
            <a:ext cx="1333500" cy="266700"/>
          </a:xfrm>
          <a:prstGeom prst="rect">
            <a:avLst/>
          </a:prstGeom>
        </p:spPr>
      </p:pic>
      <p:pic>
        <p:nvPicPr>
          <p:cNvPr id="30" name="Picture 29"/>
          <p:cNvPicPr>
            <a:picLocks noChangeAspect="1"/>
          </p:cNvPicPr>
          <p:nvPr/>
        </p:nvPicPr>
        <p:blipFill>
          <a:blip r:embed="rId11"/>
          <a:stretch>
            <a:fillRect/>
          </a:stretch>
        </p:blipFill>
        <p:spPr>
          <a:xfrm>
            <a:off x="7022770" y="2529311"/>
            <a:ext cx="1333500" cy="266700"/>
          </a:xfrm>
          <a:prstGeom prst="rect">
            <a:avLst/>
          </a:prstGeom>
        </p:spPr>
      </p:pic>
      <p:pic>
        <p:nvPicPr>
          <p:cNvPr id="31" name="Picture 30"/>
          <p:cNvPicPr>
            <a:picLocks noChangeAspect="1"/>
          </p:cNvPicPr>
          <p:nvPr/>
        </p:nvPicPr>
        <p:blipFill>
          <a:blip r:embed="rId11"/>
          <a:stretch>
            <a:fillRect/>
          </a:stretch>
        </p:blipFill>
        <p:spPr>
          <a:xfrm>
            <a:off x="510243" y="6591300"/>
            <a:ext cx="1333500" cy="266700"/>
          </a:xfrm>
          <a:prstGeom prst="rect">
            <a:avLst/>
          </a:prstGeom>
        </p:spPr>
      </p:pic>
      <p:pic>
        <p:nvPicPr>
          <p:cNvPr id="32" name="Picture 31"/>
          <p:cNvPicPr>
            <a:picLocks noChangeAspect="1"/>
          </p:cNvPicPr>
          <p:nvPr/>
        </p:nvPicPr>
        <p:blipFill>
          <a:blip r:embed="rId11"/>
          <a:stretch>
            <a:fillRect/>
          </a:stretch>
        </p:blipFill>
        <p:spPr>
          <a:xfrm>
            <a:off x="538474" y="4489278"/>
            <a:ext cx="1333500" cy="266700"/>
          </a:xfrm>
          <a:prstGeom prst="rect">
            <a:avLst/>
          </a:prstGeom>
        </p:spPr>
      </p:pic>
      <p:pic>
        <p:nvPicPr>
          <p:cNvPr id="33" name="Picture 32"/>
          <p:cNvPicPr>
            <a:picLocks noChangeAspect="1"/>
          </p:cNvPicPr>
          <p:nvPr/>
        </p:nvPicPr>
        <p:blipFill>
          <a:blip r:embed="rId11"/>
          <a:stretch>
            <a:fillRect/>
          </a:stretch>
        </p:blipFill>
        <p:spPr>
          <a:xfrm>
            <a:off x="546812" y="2453120"/>
            <a:ext cx="1333500" cy="266700"/>
          </a:xfrm>
          <a:prstGeom prst="rect">
            <a:avLst/>
          </a:prstGeom>
        </p:spPr>
      </p:pic>
    </p:spTree>
    <p:extLst>
      <p:ext uri="{BB962C8B-B14F-4D97-AF65-F5344CB8AC3E}">
        <p14:creationId xmlns:p14="http://schemas.microsoft.com/office/powerpoint/2010/main" val="406018070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GB"/>
          </a:p>
        </p:txBody>
      </p:sp>
      <p:sp>
        <p:nvSpPr>
          <p:cNvPr id="3" name="Text Placeholder 2"/>
          <p:cNvSpPr>
            <a:spLocks noGrp="1"/>
          </p:cNvSpPr>
          <p:nvPr>
            <p:ph type="body" sz="quarter" idx="13"/>
          </p:nvPr>
        </p:nvSpPr>
        <p:spPr/>
        <p:txBody>
          <a:bodyPr/>
          <a:lstStyle/>
          <a:p>
            <a:endParaRPr lang="en-GB"/>
          </a:p>
        </p:txBody>
      </p:sp>
      <p:sp>
        <p:nvSpPr>
          <p:cNvPr id="4" name="Title 3"/>
          <p:cNvSpPr>
            <a:spLocks noGrp="1"/>
          </p:cNvSpPr>
          <p:nvPr>
            <p:ph type="title"/>
          </p:nvPr>
        </p:nvSpPr>
        <p:spPr>
          <a:xfrm>
            <a:off x="86498" y="243957"/>
            <a:ext cx="5918886" cy="413268"/>
          </a:xfrm>
        </p:spPr>
        <p:txBody>
          <a:bodyPr>
            <a:normAutofit fontScale="90000"/>
          </a:bodyPr>
          <a:lstStyle/>
          <a:p>
            <a:r>
              <a:rPr lang="en-GB" dirty="0" smtClean="0"/>
              <a:t>Power through Partnership</a:t>
            </a:r>
            <a:endParaRPr lang="en-GB" dirty="0"/>
          </a:p>
        </p:txBody>
      </p:sp>
      <p:pic>
        <p:nvPicPr>
          <p:cNvPr id="5" name="Content Placeholder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6284" y="1600199"/>
            <a:ext cx="7543271" cy="4525963"/>
          </a:xfrm>
          <a:prstGeom prst="rect">
            <a:avLst/>
          </a:prstGeom>
        </p:spPr>
      </p:pic>
    </p:spTree>
    <p:extLst>
      <p:ext uri="{BB962C8B-B14F-4D97-AF65-F5344CB8AC3E}">
        <p14:creationId xmlns:p14="http://schemas.microsoft.com/office/powerpoint/2010/main" val="11931257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1600200"/>
            <a:ext cx="4042793" cy="5141168"/>
          </a:xfrm>
        </p:spPr>
        <p:txBody>
          <a:bodyPr>
            <a:normAutofit fontScale="92500" lnSpcReduction="20000"/>
          </a:bodyPr>
          <a:lstStyle/>
          <a:p>
            <a:pPr marL="0" indent="0">
              <a:buNone/>
            </a:pPr>
            <a:endParaRPr lang="en-GB" dirty="0" smtClean="0">
              <a:latin typeface="+mn-lt"/>
            </a:endParaRPr>
          </a:p>
          <a:p>
            <a:pPr marL="0" indent="0">
              <a:buNone/>
            </a:pPr>
            <a:r>
              <a:rPr lang="en-GB" b="1" dirty="0" smtClean="0">
                <a:latin typeface="+mn-lt"/>
              </a:rPr>
              <a:t>Collaborators</a:t>
            </a:r>
            <a:r>
              <a:rPr lang="en-GB" b="1" dirty="0">
                <a:latin typeface="+mn-lt"/>
              </a:rPr>
              <a:t>:</a:t>
            </a:r>
          </a:p>
          <a:p>
            <a:pPr marL="0" indent="0">
              <a:buNone/>
            </a:pPr>
            <a:r>
              <a:rPr lang="en-GB" dirty="0">
                <a:latin typeface="+mn-lt"/>
              </a:rPr>
              <a:t>Prof David Boud (Deakin University, Australia</a:t>
            </a:r>
            <a:r>
              <a:rPr lang="en-GB" dirty="0" smtClean="0">
                <a:latin typeface="+mn-lt"/>
              </a:rPr>
              <a:t>)</a:t>
            </a:r>
          </a:p>
          <a:p>
            <a:pPr marL="0" indent="0">
              <a:buNone/>
            </a:pPr>
            <a:r>
              <a:rPr lang="en-GB" dirty="0" smtClean="0">
                <a:latin typeface="+mn-lt"/>
              </a:rPr>
              <a:t>Prof David Carless (University of Hong Kong)</a:t>
            </a:r>
            <a:endParaRPr lang="en-GB" dirty="0">
              <a:latin typeface="+mn-lt"/>
            </a:endParaRPr>
          </a:p>
          <a:p>
            <a:pPr marL="0" indent="0">
              <a:buNone/>
            </a:pPr>
            <a:r>
              <a:rPr lang="en-GB" dirty="0">
                <a:latin typeface="+mn-lt"/>
              </a:rPr>
              <a:t>Dr Rob Nash (Aston University)</a:t>
            </a:r>
          </a:p>
          <a:p>
            <a:pPr marL="0" indent="0">
              <a:buNone/>
            </a:pPr>
            <a:r>
              <a:rPr lang="en-GB" dirty="0">
                <a:latin typeface="+mn-lt"/>
              </a:rPr>
              <a:t>Dr Emma Medland (University of Surrey)</a:t>
            </a:r>
          </a:p>
          <a:p>
            <a:pPr marL="0" indent="0">
              <a:buNone/>
            </a:pPr>
            <a:r>
              <a:rPr lang="en-GB" dirty="0">
                <a:latin typeface="+mn-lt"/>
              </a:rPr>
              <a:t>Roger Rees, Irina Niculescu, Ceri Hitchings (University of Surrey)</a:t>
            </a:r>
          </a:p>
          <a:p>
            <a:pPr marL="0" indent="0">
              <a:buNone/>
            </a:pPr>
            <a:endParaRPr lang="en-GB" dirty="0">
              <a:latin typeface="+mn-lt"/>
            </a:endParaRPr>
          </a:p>
          <a:p>
            <a:pPr marL="0" indent="0">
              <a:buNone/>
            </a:pPr>
            <a:r>
              <a:rPr lang="en-GB" b="1" dirty="0">
                <a:latin typeface="+mn-lt"/>
              </a:rPr>
              <a:t>Research Assistants:</a:t>
            </a:r>
          </a:p>
          <a:p>
            <a:pPr marL="0" indent="0">
              <a:buNone/>
            </a:pPr>
            <a:r>
              <a:rPr lang="en-GB" dirty="0">
                <a:latin typeface="+mn-lt"/>
              </a:rPr>
              <a:t>Mike Parker</a:t>
            </a:r>
          </a:p>
          <a:p>
            <a:pPr marL="0" indent="0">
              <a:buNone/>
            </a:pPr>
            <a:r>
              <a:rPr lang="en-GB" dirty="0">
                <a:latin typeface="+mn-lt"/>
              </a:rPr>
              <a:t>James Rowntree</a:t>
            </a:r>
          </a:p>
          <a:p>
            <a:pPr marL="0" indent="0">
              <a:buNone/>
            </a:pPr>
            <a:r>
              <a:rPr lang="en-GB" dirty="0">
                <a:latin typeface="+mn-lt"/>
              </a:rPr>
              <a:t>Georgina Mathlin</a:t>
            </a:r>
          </a:p>
          <a:p>
            <a:pPr marL="0" indent="0">
              <a:buNone/>
            </a:pPr>
            <a:r>
              <a:rPr lang="en-GB" dirty="0">
                <a:latin typeface="+mn-lt"/>
              </a:rPr>
              <a:t>Emily Papps</a:t>
            </a:r>
          </a:p>
          <a:p>
            <a:pPr marL="0" indent="0">
              <a:buNone/>
            </a:pPr>
            <a:r>
              <a:rPr lang="en-GB" dirty="0">
                <a:latin typeface="+mn-lt"/>
              </a:rPr>
              <a:t>Jessica Bourne</a:t>
            </a:r>
          </a:p>
          <a:p>
            <a:pPr marL="0" indent="0">
              <a:buNone/>
            </a:pPr>
            <a:r>
              <a:rPr lang="en-GB" dirty="0">
                <a:latin typeface="+mn-lt"/>
              </a:rPr>
              <a:t>Joshua Best</a:t>
            </a:r>
          </a:p>
          <a:p>
            <a:endParaRPr lang="en-GB" dirty="0">
              <a:latin typeface="+mn-lt"/>
            </a:endParaRPr>
          </a:p>
        </p:txBody>
      </p:sp>
      <p:sp>
        <p:nvSpPr>
          <p:cNvPr id="4" name="Text Placeholder 3"/>
          <p:cNvSpPr>
            <a:spLocks noGrp="1"/>
          </p:cNvSpPr>
          <p:nvPr>
            <p:ph type="body" sz="quarter" idx="13"/>
          </p:nvPr>
        </p:nvSpPr>
        <p:spPr/>
        <p:txBody>
          <a:bodyPr/>
          <a:lstStyle/>
          <a:p>
            <a:endParaRPr lang="en-GB" dirty="0"/>
          </a:p>
        </p:txBody>
      </p:sp>
      <p:sp>
        <p:nvSpPr>
          <p:cNvPr id="2" name="Title 1"/>
          <p:cNvSpPr>
            <a:spLocks noGrp="1"/>
          </p:cNvSpPr>
          <p:nvPr>
            <p:ph type="title"/>
          </p:nvPr>
        </p:nvSpPr>
        <p:spPr>
          <a:xfrm>
            <a:off x="109993" y="318269"/>
            <a:ext cx="4507927" cy="309951"/>
          </a:xfrm>
        </p:spPr>
        <p:txBody>
          <a:bodyPr>
            <a:normAutofit fontScale="90000"/>
          </a:bodyPr>
          <a:lstStyle/>
          <a:p>
            <a:pPr algn="l"/>
            <a:r>
              <a:rPr lang="en-GB" dirty="0" smtClean="0"/>
              <a:t>Acknowledgements</a:t>
            </a:r>
            <a:endParaRPr lang="en-GB"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4455" y="1762738"/>
            <a:ext cx="3022388" cy="881226"/>
          </a:xfrm>
          <a:prstGeom prst="rect">
            <a:avLst/>
          </a:prstGeom>
        </p:spPr>
      </p:pic>
      <p:pic>
        <p:nvPicPr>
          <p:cNvPr id="1026" name="Picture 2" descr="Image result for leverhulme trust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24378" y="2643964"/>
            <a:ext cx="3462542" cy="115706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HEFC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02190" y="3695835"/>
            <a:ext cx="3658484" cy="1216447"/>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SRH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144455" y="5085145"/>
            <a:ext cx="3627797" cy="7086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96686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212</TotalTime>
  <Words>881</Words>
  <Application>Microsoft Office PowerPoint</Application>
  <PresentationFormat>On-screen Show (4:3)</PresentationFormat>
  <Paragraphs>133</Paragraphs>
  <Slides>28</Slides>
  <Notes>22</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28</vt:i4>
      </vt:variant>
    </vt:vector>
  </HeadingPairs>
  <TitlesOfParts>
    <vt:vector size="37" baseType="lpstr">
      <vt:lpstr>Arial</vt:lpstr>
      <vt:lpstr>Calibri</vt:lpstr>
      <vt:lpstr>Calibri Light</vt:lpstr>
      <vt:lpstr>Georgia</vt:lpstr>
      <vt:lpstr>Leelawadee</vt:lpstr>
      <vt:lpstr>Times New Roman</vt:lpstr>
      <vt:lpstr>Wingdings</vt:lpstr>
      <vt:lpstr>Office Theme</vt:lpstr>
      <vt:lpstr>Bitmap Image</vt:lpstr>
      <vt:lpstr>Student engagement with feedback Dr Naomi Winstone Senior Lecturer in Higher Education, National Teaching Fellow  </vt:lpstr>
      <vt:lpstr>Feedback is power…</vt:lpstr>
      <vt:lpstr>Feedback is power… BUT</vt:lpstr>
      <vt:lpstr>Models of feedback</vt:lpstr>
      <vt:lpstr>Models of feedback</vt:lpstr>
      <vt:lpstr>Models of feedback</vt:lpstr>
      <vt:lpstr>The student perspective</vt:lpstr>
      <vt:lpstr>The staff perspective</vt:lpstr>
      <vt:lpstr>A partnership approach</vt:lpstr>
      <vt:lpstr>PowerPoint Presentation</vt:lpstr>
      <vt:lpstr>PowerPoint Presentation</vt:lpstr>
      <vt:lpstr>Do you have TAA Deficiency?</vt:lpstr>
      <vt:lpstr>PowerPoint Presentation</vt:lpstr>
      <vt:lpstr>PowerPoint Presentation</vt:lpstr>
      <vt:lpstr>PowerPoint Presentation</vt:lpstr>
      <vt:lpstr>PowerPoint Presentation</vt:lpstr>
      <vt:lpstr>Dialogue and shared purpose</vt:lpstr>
      <vt:lpstr>PowerPoint Presentation</vt:lpstr>
      <vt:lpstr>Recipience processes</vt:lpstr>
      <vt:lpstr>PowerPoint Presentation</vt:lpstr>
      <vt:lpstr>PowerPoint Presentation</vt:lpstr>
      <vt:lpstr>FEATS</vt:lpstr>
      <vt:lpstr>FEATS: Student co-design</vt:lpstr>
      <vt:lpstr>Student co-design</vt:lpstr>
      <vt:lpstr>Student co-design</vt:lpstr>
      <vt:lpstr>Outcomes</vt:lpstr>
      <vt:lpstr>Power through Partnership</vt:lpstr>
      <vt:lpstr>Acknowledgements</vt:lpstr>
    </vt:vector>
  </TitlesOfParts>
  <Company>University of Surrey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Student engagement with feedback Dr Naomi Winstone Senior Lecturer in Higher Education, National Teaching Fellow</dc:title>
  <dc:creator>Winstone NE Dr (Higher Education)</dc:creator>
  <cp:lastModifiedBy>Clare Wolstenholme</cp:lastModifiedBy>
  <cp:revision>17</cp:revision>
  <cp:lastPrinted>2018-03-12T15:05:20Z</cp:lastPrinted>
  <dcterms:created xsi:type="dcterms:W3CDTF">2018-03-09T14:04:05Z</dcterms:created>
  <dcterms:modified xsi:type="dcterms:W3CDTF">2018-05-09T07:27:09Z</dcterms:modified>
</cp:coreProperties>
</file>