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89" r:id="rId2"/>
  </p:sldMasterIdLst>
  <p:notesMasterIdLst>
    <p:notesMasterId r:id="rId21"/>
  </p:notesMasterIdLst>
  <p:handoutMasterIdLst>
    <p:handoutMasterId r:id="rId22"/>
  </p:handoutMasterIdLst>
  <p:sldIdLst>
    <p:sldId id="346" r:id="rId3"/>
    <p:sldId id="329" r:id="rId4"/>
    <p:sldId id="361" r:id="rId5"/>
    <p:sldId id="344" r:id="rId6"/>
    <p:sldId id="351" r:id="rId7"/>
    <p:sldId id="352" r:id="rId8"/>
    <p:sldId id="353" r:id="rId9"/>
    <p:sldId id="345" r:id="rId10"/>
    <p:sldId id="365" r:id="rId11"/>
    <p:sldId id="357" r:id="rId12"/>
    <p:sldId id="358" r:id="rId13"/>
    <p:sldId id="347" r:id="rId14"/>
    <p:sldId id="363" r:id="rId15"/>
    <p:sldId id="355" r:id="rId16"/>
    <p:sldId id="338" r:id="rId17"/>
    <p:sldId id="359" r:id="rId18"/>
    <p:sldId id="362" r:id="rId19"/>
    <p:sldId id="341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270"/>
    <a:srgbClr val="FFDA3F"/>
    <a:srgbClr val="FFE05D"/>
    <a:srgbClr val="FFCC00"/>
    <a:srgbClr val="10403F"/>
    <a:srgbClr val="FFE98B"/>
    <a:srgbClr val="FFE575"/>
    <a:srgbClr val="FF0066"/>
    <a:srgbClr val="F8DC96"/>
    <a:srgbClr val="FB4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2" autoAdjust="0"/>
    <p:restoredTop sz="67090" autoAdjust="0"/>
  </p:normalViewPr>
  <p:slideViewPr>
    <p:cSldViewPr>
      <p:cViewPr varScale="1">
        <p:scale>
          <a:sx n="77" d="100"/>
          <a:sy n="77" d="100"/>
        </p:scale>
        <p:origin x="1800" y="174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118"/>
    </p:cViewPr>
  </p:sorter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7E9C8-CC91-40D7-BA9A-5A6200DF1E8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E8B178-3704-4B58-8489-D21825F6C636}">
      <dgm:prSet phldrT="[Text]" custT="1"/>
      <dgm:spPr>
        <a:solidFill>
          <a:srgbClr val="7030A0"/>
        </a:solidFill>
      </dgm:spPr>
      <dgm:t>
        <a:bodyPr/>
        <a:lstStyle/>
        <a:p>
          <a:pPr algn="ctr">
            <a:lnSpc>
              <a:spcPct val="150000"/>
            </a:lnSpc>
          </a:pPr>
          <a:r>
            <a:rPr lang="en-US" sz="3600" b="1" dirty="0" smtClean="0"/>
            <a:t>ACTION</a:t>
          </a:r>
          <a:endParaRPr lang="en-US" sz="3600" b="1" dirty="0"/>
        </a:p>
      </dgm:t>
    </dgm:pt>
    <dgm:pt modelId="{66A9CC1D-1CB8-4AD3-9900-F1A36F8CEFF3}" type="parTrans" cxnId="{FEFA0F0E-EC9B-42E9-B5E4-BBA13CB09D3C}">
      <dgm:prSet/>
      <dgm:spPr/>
      <dgm:t>
        <a:bodyPr/>
        <a:lstStyle/>
        <a:p>
          <a:endParaRPr lang="en-US"/>
        </a:p>
      </dgm:t>
    </dgm:pt>
    <dgm:pt modelId="{A87EF7C1-F38B-4810-A886-3020FD4DC705}" type="sibTrans" cxnId="{FEFA0F0E-EC9B-42E9-B5E4-BBA13CB09D3C}">
      <dgm:prSet/>
      <dgm:spPr/>
      <dgm:t>
        <a:bodyPr/>
        <a:lstStyle/>
        <a:p>
          <a:endParaRPr lang="en-US"/>
        </a:p>
      </dgm:t>
    </dgm:pt>
    <dgm:pt modelId="{C7BD5909-630B-4BDC-931A-2F1A71B6B4CF}" type="pres">
      <dgm:prSet presAssocID="{F727E9C8-CC91-40D7-BA9A-5A6200DF1E8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16D41A5-2AC1-47B2-9F83-50DCDBFE3072}" type="pres">
      <dgm:prSet presAssocID="{7DE8B178-3704-4B58-8489-D21825F6C636}" presName="singleCycle" presStyleCnt="0"/>
      <dgm:spPr/>
    </dgm:pt>
    <dgm:pt modelId="{B4C5BC33-9529-4AE9-A263-C8624C6468BC}" type="pres">
      <dgm:prSet presAssocID="{7DE8B178-3704-4B58-8489-D21825F6C636}" presName="singleCenter" presStyleLbl="node1" presStyleIdx="0" presStyleCnt="1" custScaleX="84632" custScaleY="84975" custLinFactNeighborX="-50" custLinFactNeighborY="-203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</dgm:ptLst>
  <dgm:cxnLst>
    <dgm:cxn modelId="{6245274E-3234-4C58-9F71-2E5987B0F94E}" type="presOf" srcId="{7DE8B178-3704-4B58-8489-D21825F6C636}" destId="{B4C5BC33-9529-4AE9-A263-C8624C6468BC}" srcOrd="0" destOrd="0" presId="urn:microsoft.com/office/officeart/2008/layout/RadialCluster"/>
    <dgm:cxn modelId="{FEFA0F0E-EC9B-42E9-B5E4-BBA13CB09D3C}" srcId="{F727E9C8-CC91-40D7-BA9A-5A6200DF1E8A}" destId="{7DE8B178-3704-4B58-8489-D21825F6C636}" srcOrd="0" destOrd="0" parTransId="{66A9CC1D-1CB8-4AD3-9900-F1A36F8CEFF3}" sibTransId="{A87EF7C1-F38B-4810-A886-3020FD4DC705}"/>
    <dgm:cxn modelId="{64ABDE5A-7D06-4CC2-8248-1A922D6EBF8E}" type="presOf" srcId="{F727E9C8-CC91-40D7-BA9A-5A6200DF1E8A}" destId="{C7BD5909-630B-4BDC-931A-2F1A71B6B4CF}" srcOrd="0" destOrd="0" presId="urn:microsoft.com/office/officeart/2008/layout/RadialCluster"/>
    <dgm:cxn modelId="{1A4C899F-07FB-494A-A106-7677BD4F8BEE}" type="presParOf" srcId="{C7BD5909-630B-4BDC-931A-2F1A71B6B4CF}" destId="{716D41A5-2AC1-47B2-9F83-50DCDBFE3072}" srcOrd="0" destOrd="0" presId="urn:microsoft.com/office/officeart/2008/layout/RadialCluster"/>
    <dgm:cxn modelId="{5331C6E9-B104-42EE-87FD-AD945512E901}" type="presParOf" srcId="{716D41A5-2AC1-47B2-9F83-50DCDBFE3072}" destId="{B4C5BC33-9529-4AE9-A263-C8624C6468BC}" srcOrd="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1B4989-C4A8-48EF-86ED-DE7A30469865}" type="doc">
      <dgm:prSet loTypeId="urn:microsoft.com/office/officeart/2005/8/layout/hProcess9" loCatId="process" qsTypeId="urn:microsoft.com/office/officeart/2005/8/quickstyle/3d1" qsCatId="3D" csTypeId="urn:microsoft.com/office/officeart/2005/8/colors/colorful2" csCatId="colorful" phldr="1"/>
      <dgm:spPr/>
    </dgm:pt>
    <dgm:pt modelId="{603408D9-B29E-4C13-B5F6-1C1616C4B885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3200" b="1" dirty="0">
              <a:solidFill>
                <a:srgbClr val="FFC000"/>
              </a:solidFill>
            </a:rPr>
            <a:t>D</a:t>
          </a:r>
          <a:r>
            <a:rPr lang="en-US" sz="3200" b="1" dirty="0"/>
            <a:t>escribe</a:t>
          </a:r>
        </a:p>
      </dgm:t>
    </dgm:pt>
    <dgm:pt modelId="{D2EE970B-6C92-4F35-907B-3CA2F3916815}" type="parTrans" cxnId="{5CC4CC9E-C4A7-406A-9E26-A4CE9E03878B}">
      <dgm:prSet/>
      <dgm:spPr/>
      <dgm:t>
        <a:bodyPr/>
        <a:lstStyle/>
        <a:p>
          <a:endParaRPr lang="en-US"/>
        </a:p>
      </dgm:t>
    </dgm:pt>
    <dgm:pt modelId="{B0E2979F-C405-4B76-A88F-86FAE7EAEF67}" type="sibTrans" cxnId="{5CC4CC9E-C4A7-406A-9E26-A4CE9E03878B}">
      <dgm:prSet/>
      <dgm:spPr/>
      <dgm:t>
        <a:bodyPr/>
        <a:lstStyle/>
        <a:p>
          <a:endParaRPr lang="en-US"/>
        </a:p>
      </dgm:t>
    </dgm:pt>
    <dgm:pt modelId="{F89B9458-C747-42EB-881A-36EE54887281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3200" b="1" dirty="0">
              <a:solidFill>
                <a:srgbClr val="FFC000"/>
              </a:solidFill>
            </a:rPr>
            <a:t>P</a:t>
          </a:r>
          <a:r>
            <a:rPr lang="en-US" sz="3200" b="1" dirty="0"/>
            <a:t>eer </a:t>
          </a:r>
          <a:r>
            <a:rPr lang="en-US" sz="2800" b="1" dirty="0"/>
            <a:t>discussion</a:t>
          </a:r>
        </a:p>
      </dgm:t>
    </dgm:pt>
    <dgm:pt modelId="{2ECDF220-1FA3-450F-A026-3C65F3665664}" type="parTrans" cxnId="{10F7BD23-416B-4FFF-98BE-CB06622D51B0}">
      <dgm:prSet/>
      <dgm:spPr/>
      <dgm:t>
        <a:bodyPr/>
        <a:lstStyle/>
        <a:p>
          <a:endParaRPr lang="en-US"/>
        </a:p>
      </dgm:t>
    </dgm:pt>
    <dgm:pt modelId="{D689B903-C5B5-40D1-AFA0-0366C6EF3D1B}" type="sibTrans" cxnId="{10F7BD23-416B-4FFF-98BE-CB06622D51B0}">
      <dgm:prSet/>
      <dgm:spPr/>
      <dgm:t>
        <a:bodyPr/>
        <a:lstStyle/>
        <a:p>
          <a:endParaRPr lang="en-US"/>
        </a:p>
      </dgm:t>
    </dgm:pt>
    <dgm:pt modelId="{3DACC571-25CC-43E8-BC50-E40015ED4E93}">
      <dgm:prSet phldrT="[Text]" custT="1"/>
      <dgm:spPr>
        <a:solidFill>
          <a:srgbClr val="A40052"/>
        </a:solidFill>
      </dgm:spPr>
      <dgm:t>
        <a:bodyPr/>
        <a:lstStyle/>
        <a:p>
          <a:r>
            <a:rPr lang="en-US" sz="3200" b="1" dirty="0">
              <a:solidFill>
                <a:srgbClr val="FFC000"/>
              </a:solidFill>
            </a:rPr>
            <a:t>R</a:t>
          </a:r>
          <a:r>
            <a:rPr lang="en-US" sz="3200" b="1" dirty="0"/>
            <a:t>eview</a:t>
          </a:r>
        </a:p>
      </dgm:t>
    </dgm:pt>
    <dgm:pt modelId="{1C05F162-6412-49F8-923D-7E635526FAD8}" type="parTrans" cxnId="{12BE92CF-2701-4A80-93D0-F751F5533A1C}">
      <dgm:prSet/>
      <dgm:spPr/>
      <dgm:t>
        <a:bodyPr/>
        <a:lstStyle/>
        <a:p>
          <a:endParaRPr lang="en-US"/>
        </a:p>
      </dgm:t>
    </dgm:pt>
    <dgm:pt modelId="{881461A3-CE8C-4F9F-AF59-306BA402A7DB}" type="sibTrans" cxnId="{12BE92CF-2701-4A80-93D0-F751F5533A1C}">
      <dgm:prSet/>
      <dgm:spPr/>
      <dgm:t>
        <a:bodyPr/>
        <a:lstStyle/>
        <a:p>
          <a:endParaRPr lang="en-US"/>
        </a:p>
      </dgm:t>
    </dgm:pt>
    <dgm:pt modelId="{D6AEB0B5-6195-4C2D-90D2-A6398A2C9E1B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3200" b="1" dirty="0">
              <a:solidFill>
                <a:srgbClr val="FFC000"/>
              </a:solidFill>
            </a:rPr>
            <a:t>E</a:t>
          </a:r>
          <a:r>
            <a:rPr lang="en-US" sz="3200" b="1" dirty="0"/>
            <a:t>xamine</a:t>
          </a:r>
        </a:p>
      </dgm:t>
    </dgm:pt>
    <dgm:pt modelId="{2B638E46-DA5B-4331-B72C-17989CF28959}" type="parTrans" cxnId="{D8A02E92-6142-49E8-A9E0-15915307FA98}">
      <dgm:prSet/>
      <dgm:spPr/>
      <dgm:t>
        <a:bodyPr/>
        <a:lstStyle/>
        <a:p>
          <a:endParaRPr lang="en-US"/>
        </a:p>
      </dgm:t>
    </dgm:pt>
    <dgm:pt modelId="{CE2FC58A-4192-49E0-962A-F4912CB28FFF}" type="sibTrans" cxnId="{D8A02E92-6142-49E8-A9E0-15915307FA98}">
      <dgm:prSet/>
      <dgm:spPr/>
      <dgm:t>
        <a:bodyPr/>
        <a:lstStyle/>
        <a:p>
          <a:endParaRPr lang="en-US"/>
        </a:p>
      </dgm:t>
    </dgm:pt>
    <dgm:pt modelId="{BAA870C6-4BE1-4977-9D2C-FB3B8F5B5885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b="1" dirty="0">
              <a:solidFill>
                <a:srgbClr val="FFC000"/>
              </a:solidFill>
            </a:rPr>
            <a:t>A</a:t>
          </a:r>
          <a:r>
            <a:rPr lang="en-US" sz="3200" b="1" dirty="0"/>
            <a:t>pply</a:t>
          </a:r>
        </a:p>
      </dgm:t>
    </dgm:pt>
    <dgm:pt modelId="{D71B1F5F-B412-460A-8BB6-7A25205BBEA2}" type="parTrans" cxnId="{C9A99CDC-D9A4-461B-9404-468BBC33FF75}">
      <dgm:prSet/>
      <dgm:spPr/>
      <dgm:t>
        <a:bodyPr/>
        <a:lstStyle/>
        <a:p>
          <a:endParaRPr lang="en-US"/>
        </a:p>
      </dgm:t>
    </dgm:pt>
    <dgm:pt modelId="{D86DB095-5D4A-46B7-AE3C-533A98D001B7}" type="sibTrans" cxnId="{C9A99CDC-D9A4-461B-9404-468BBC33FF75}">
      <dgm:prSet/>
      <dgm:spPr/>
      <dgm:t>
        <a:bodyPr/>
        <a:lstStyle/>
        <a:p>
          <a:endParaRPr lang="en-US"/>
        </a:p>
      </dgm:t>
    </dgm:pt>
    <dgm:pt modelId="{92F28CC4-BBFA-48DB-8F33-8A6A9B0A24C9}" type="pres">
      <dgm:prSet presAssocID="{EA1B4989-C4A8-48EF-86ED-DE7A30469865}" presName="CompostProcess" presStyleCnt="0">
        <dgm:presLayoutVars>
          <dgm:dir/>
          <dgm:resizeHandles val="exact"/>
        </dgm:presLayoutVars>
      </dgm:prSet>
      <dgm:spPr/>
    </dgm:pt>
    <dgm:pt modelId="{4F6E787B-174D-4012-8ABF-222B75ABE537}" type="pres">
      <dgm:prSet presAssocID="{EA1B4989-C4A8-48EF-86ED-DE7A30469865}" presName="arrow" presStyleLbl="bgShp" presStyleIdx="0" presStyleCnt="1" custScaleX="94384" custScaleY="85778" custLinFactNeighborX="-2142" custLinFactNeighborY="17982"/>
      <dgm:spPr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</dgm:pt>
    <dgm:pt modelId="{254E9BC2-44F3-4C35-BCA8-E324E016DB40}" type="pres">
      <dgm:prSet presAssocID="{EA1B4989-C4A8-48EF-86ED-DE7A30469865}" presName="linearProcess" presStyleCnt="0"/>
      <dgm:spPr/>
    </dgm:pt>
    <dgm:pt modelId="{2D1BAF12-33C4-4826-AFCC-6CA785C4C8BC}" type="pres">
      <dgm:prSet presAssocID="{603408D9-B29E-4C13-B5F6-1C1616C4B885}" presName="textNode" presStyleLbl="node1" presStyleIdx="0" presStyleCnt="5" custScaleX="103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1A3034-442B-4207-AE62-58172918D16D}" type="pres">
      <dgm:prSet presAssocID="{B0E2979F-C405-4B76-A88F-86FAE7EAEF67}" presName="sibTrans" presStyleCnt="0"/>
      <dgm:spPr/>
    </dgm:pt>
    <dgm:pt modelId="{19801572-E297-40D1-A020-F59EDB01FC24}" type="pres">
      <dgm:prSet presAssocID="{D6AEB0B5-6195-4C2D-90D2-A6398A2C9E1B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B85DD-997A-4911-B270-DB57FBA5D922}" type="pres">
      <dgm:prSet presAssocID="{CE2FC58A-4192-49E0-962A-F4912CB28FFF}" presName="sibTrans" presStyleCnt="0"/>
      <dgm:spPr/>
    </dgm:pt>
    <dgm:pt modelId="{6C60425D-CDEF-47D6-83EF-DE06E8454525}" type="pres">
      <dgm:prSet presAssocID="{BAA870C6-4BE1-4977-9D2C-FB3B8F5B5885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6E7C27-A291-4DB2-B71E-2A0D093D3236}" type="pres">
      <dgm:prSet presAssocID="{D86DB095-5D4A-46B7-AE3C-533A98D001B7}" presName="sibTrans" presStyleCnt="0"/>
      <dgm:spPr/>
    </dgm:pt>
    <dgm:pt modelId="{3C68B642-8EA8-42B6-A9D2-76E269DB0804}" type="pres">
      <dgm:prSet presAssocID="{F89B9458-C747-42EB-881A-36EE54887281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A4611-1F90-4A0A-A7DC-90D9D1DE4B40}" type="pres">
      <dgm:prSet presAssocID="{D689B903-C5B5-40D1-AFA0-0366C6EF3D1B}" presName="sibTrans" presStyleCnt="0"/>
      <dgm:spPr/>
    </dgm:pt>
    <dgm:pt modelId="{490F8A26-B13C-44F4-84B6-3C275E0460DD}" type="pres">
      <dgm:prSet presAssocID="{3DACC571-25CC-43E8-BC50-E40015ED4E93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A99CDC-D9A4-461B-9404-468BBC33FF75}" srcId="{EA1B4989-C4A8-48EF-86ED-DE7A30469865}" destId="{BAA870C6-4BE1-4977-9D2C-FB3B8F5B5885}" srcOrd="2" destOrd="0" parTransId="{D71B1F5F-B412-460A-8BB6-7A25205BBEA2}" sibTransId="{D86DB095-5D4A-46B7-AE3C-533A98D001B7}"/>
    <dgm:cxn modelId="{D8A02E92-6142-49E8-A9E0-15915307FA98}" srcId="{EA1B4989-C4A8-48EF-86ED-DE7A30469865}" destId="{D6AEB0B5-6195-4C2D-90D2-A6398A2C9E1B}" srcOrd="1" destOrd="0" parTransId="{2B638E46-DA5B-4331-B72C-17989CF28959}" sibTransId="{CE2FC58A-4192-49E0-962A-F4912CB28FFF}"/>
    <dgm:cxn modelId="{12BE92CF-2701-4A80-93D0-F751F5533A1C}" srcId="{EA1B4989-C4A8-48EF-86ED-DE7A30469865}" destId="{3DACC571-25CC-43E8-BC50-E40015ED4E93}" srcOrd="4" destOrd="0" parTransId="{1C05F162-6412-49F8-923D-7E635526FAD8}" sibTransId="{881461A3-CE8C-4F9F-AF59-306BA402A7DB}"/>
    <dgm:cxn modelId="{E0FF21FD-AFA5-46D9-AFDC-A4AB12710B30}" type="presOf" srcId="{3DACC571-25CC-43E8-BC50-E40015ED4E93}" destId="{490F8A26-B13C-44F4-84B6-3C275E0460DD}" srcOrd="0" destOrd="0" presId="urn:microsoft.com/office/officeart/2005/8/layout/hProcess9"/>
    <dgm:cxn modelId="{E44503B6-4AE4-40AA-8FF8-2921D6363444}" type="presOf" srcId="{EA1B4989-C4A8-48EF-86ED-DE7A30469865}" destId="{92F28CC4-BBFA-48DB-8F33-8A6A9B0A24C9}" srcOrd="0" destOrd="0" presId="urn:microsoft.com/office/officeart/2005/8/layout/hProcess9"/>
    <dgm:cxn modelId="{1919C6A9-2BE2-46D7-9FB1-F3A9D598F950}" type="presOf" srcId="{F89B9458-C747-42EB-881A-36EE54887281}" destId="{3C68B642-8EA8-42B6-A9D2-76E269DB0804}" srcOrd="0" destOrd="0" presId="urn:microsoft.com/office/officeart/2005/8/layout/hProcess9"/>
    <dgm:cxn modelId="{10F7BD23-416B-4FFF-98BE-CB06622D51B0}" srcId="{EA1B4989-C4A8-48EF-86ED-DE7A30469865}" destId="{F89B9458-C747-42EB-881A-36EE54887281}" srcOrd="3" destOrd="0" parTransId="{2ECDF220-1FA3-450F-A026-3C65F3665664}" sibTransId="{D689B903-C5B5-40D1-AFA0-0366C6EF3D1B}"/>
    <dgm:cxn modelId="{5CC4CC9E-C4A7-406A-9E26-A4CE9E03878B}" srcId="{EA1B4989-C4A8-48EF-86ED-DE7A30469865}" destId="{603408D9-B29E-4C13-B5F6-1C1616C4B885}" srcOrd="0" destOrd="0" parTransId="{D2EE970B-6C92-4F35-907B-3CA2F3916815}" sibTransId="{B0E2979F-C405-4B76-A88F-86FAE7EAEF67}"/>
    <dgm:cxn modelId="{13D97929-1C36-4734-AAC7-A987BD328048}" type="presOf" srcId="{603408D9-B29E-4C13-B5F6-1C1616C4B885}" destId="{2D1BAF12-33C4-4826-AFCC-6CA785C4C8BC}" srcOrd="0" destOrd="0" presId="urn:microsoft.com/office/officeart/2005/8/layout/hProcess9"/>
    <dgm:cxn modelId="{1F6A7C81-6E9F-454C-B5CD-E170D63D6F5B}" type="presOf" srcId="{BAA870C6-4BE1-4977-9D2C-FB3B8F5B5885}" destId="{6C60425D-CDEF-47D6-83EF-DE06E8454525}" srcOrd="0" destOrd="0" presId="urn:microsoft.com/office/officeart/2005/8/layout/hProcess9"/>
    <dgm:cxn modelId="{F1C214A9-D1F8-4852-831F-56CA6CE960FF}" type="presOf" srcId="{D6AEB0B5-6195-4C2D-90D2-A6398A2C9E1B}" destId="{19801572-E297-40D1-A020-F59EDB01FC24}" srcOrd="0" destOrd="0" presId="urn:microsoft.com/office/officeart/2005/8/layout/hProcess9"/>
    <dgm:cxn modelId="{FC6CA78D-8CD2-4059-9D7E-346682D3D7E8}" type="presParOf" srcId="{92F28CC4-BBFA-48DB-8F33-8A6A9B0A24C9}" destId="{4F6E787B-174D-4012-8ABF-222B75ABE537}" srcOrd="0" destOrd="0" presId="urn:microsoft.com/office/officeart/2005/8/layout/hProcess9"/>
    <dgm:cxn modelId="{A083C273-CF71-4FE1-9422-5ACE76CB7206}" type="presParOf" srcId="{92F28CC4-BBFA-48DB-8F33-8A6A9B0A24C9}" destId="{254E9BC2-44F3-4C35-BCA8-E324E016DB40}" srcOrd="1" destOrd="0" presId="urn:microsoft.com/office/officeart/2005/8/layout/hProcess9"/>
    <dgm:cxn modelId="{F38C57B8-1F6F-4B3C-BF9C-F7B871AA44A4}" type="presParOf" srcId="{254E9BC2-44F3-4C35-BCA8-E324E016DB40}" destId="{2D1BAF12-33C4-4826-AFCC-6CA785C4C8BC}" srcOrd="0" destOrd="0" presId="urn:microsoft.com/office/officeart/2005/8/layout/hProcess9"/>
    <dgm:cxn modelId="{FC14A8A3-3F7D-491B-956B-E445694337C7}" type="presParOf" srcId="{254E9BC2-44F3-4C35-BCA8-E324E016DB40}" destId="{831A3034-442B-4207-AE62-58172918D16D}" srcOrd="1" destOrd="0" presId="urn:microsoft.com/office/officeart/2005/8/layout/hProcess9"/>
    <dgm:cxn modelId="{234E04AA-4B6E-4189-9104-2EAAD559DCF8}" type="presParOf" srcId="{254E9BC2-44F3-4C35-BCA8-E324E016DB40}" destId="{19801572-E297-40D1-A020-F59EDB01FC24}" srcOrd="2" destOrd="0" presId="urn:microsoft.com/office/officeart/2005/8/layout/hProcess9"/>
    <dgm:cxn modelId="{B7A4174F-9412-4829-8F59-EE2D5109DAB6}" type="presParOf" srcId="{254E9BC2-44F3-4C35-BCA8-E324E016DB40}" destId="{C2BB85DD-997A-4911-B270-DB57FBA5D922}" srcOrd="3" destOrd="0" presId="urn:microsoft.com/office/officeart/2005/8/layout/hProcess9"/>
    <dgm:cxn modelId="{756D7C50-2670-44E3-BEBB-2C832AA176CD}" type="presParOf" srcId="{254E9BC2-44F3-4C35-BCA8-E324E016DB40}" destId="{6C60425D-CDEF-47D6-83EF-DE06E8454525}" srcOrd="4" destOrd="0" presId="urn:microsoft.com/office/officeart/2005/8/layout/hProcess9"/>
    <dgm:cxn modelId="{89A9333E-4AD4-4296-BFEC-C9D3C461FE23}" type="presParOf" srcId="{254E9BC2-44F3-4C35-BCA8-E324E016DB40}" destId="{1F6E7C27-A291-4DB2-B71E-2A0D093D3236}" srcOrd="5" destOrd="0" presId="urn:microsoft.com/office/officeart/2005/8/layout/hProcess9"/>
    <dgm:cxn modelId="{05686DD7-E859-4D72-BB6E-721D1063DAC8}" type="presParOf" srcId="{254E9BC2-44F3-4C35-BCA8-E324E016DB40}" destId="{3C68B642-8EA8-42B6-A9D2-76E269DB0804}" srcOrd="6" destOrd="0" presId="urn:microsoft.com/office/officeart/2005/8/layout/hProcess9"/>
    <dgm:cxn modelId="{90D32D2F-4CE3-4445-9627-64BEC7475EC7}" type="presParOf" srcId="{254E9BC2-44F3-4C35-BCA8-E324E016DB40}" destId="{300A4611-1F90-4A0A-A7DC-90D9D1DE4B40}" srcOrd="7" destOrd="0" presId="urn:microsoft.com/office/officeart/2005/8/layout/hProcess9"/>
    <dgm:cxn modelId="{0D56B023-2F4C-4D6F-A78D-9442A6B4B717}" type="presParOf" srcId="{254E9BC2-44F3-4C35-BCA8-E324E016DB40}" destId="{490F8A26-B13C-44F4-84B6-3C275E0460DD}" srcOrd="8" destOrd="0" presId="urn:microsoft.com/office/officeart/2005/8/layout/hProcess9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5BC33-9529-4AE9-A263-C8624C6468BC}">
      <dsp:nvSpPr>
        <dsp:cNvPr id="0" name=""/>
        <dsp:cNvSpPr/>
      </dsp:nvSpPr>
      <dsp:spPr>
        <a:xfrm>
          <a:off x="225000" y="0"/>
          <a:ext cx="2506337" cy="2516495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ACTION</a:t>
          </a:r>
          <a:endParaRPr lang="en-US" sz="3600" b="1" kern="1200" dirty="0"/>
        </a:p>
      </dsp:txBody>
      <dsp:txXfrm>
        <a:off x="347349" y="122349"/>
        <a:ext cx="2261639" cy="22717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E787B-174D-4012-8ABF-222B75ABE537}">
      <dsp:nvSpPr>
        <dsp:cNvPr id="0" name=""/>
        <dsp:cNvSpPr/>
      </dsp:nvSpPr>
      <dsp:spPr>
        <a:xfrm>
          <a:off x="983418" y="773352"/>
          <a:ext cx="9781202" cy="4664370"/>
        </a:xfrm>
        <a:prstGeom prst="rightArrow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D1BAF12-33C4-4826-AFCC-6CA785C4C8BC}">
      <dsp:nvSpPr>
        <dsp:cNvPr id="0" name=""/>
        <dsp:cNvSpPr/>
      </dsp:nvSpPr>
      <dsp:spPr>
        <a:xfrm>
          <a:off x="823" y="1631316"/>
          <a:ext cx="2205772" cy="2175089"/>
        </a:xfrm>
        <a:prstGeom prst="roundRect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FFC000"/>
              </a:solidFill>
            </a:rPr>
            <a:t>D</a:t>
          </a:r>
          <a:r>
            <a:rPr lang="en-US" sz="3200" b="1" kern="1200" dirty="0"/>
            <a:t>escribe</a:t>
          </a:r>
        </a:p>
      </dsp:txBody>
      <dsp:txXfrm>
        <a:off x="107002" y="1737495"/>
        <a:ext cx="1993414" cy="1962731"/>
      </dsp:txXfrm>
    </dsp:sp>
    <dsp:sp modelId="{19801572-E297-40D1-A020-F59EDB01FC24}">
      <dsp:nvSpPr>
        <dsp:cNvPr id="0" name=""/>
        <dsp:cNvSpPr/>
      </dsp:nvSpPr>
      <dsp:spPr>
        <a:xfrm>
          <a:off x="2563187" y="1631316"/>
          <a:ext cx="2139553" cy="2175089"/>
        </a:xfrm>
        <a:prstGeom prst="roundRect">
          <a:avLst/>
        </a:prstGeom>
        <a:solidFill>
          <a:srgbClr val="0070C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FFC000"/>
              </a:solidFill>
            </a:rPr>
            <a:t>E</a:t>
          </a:r>
          <a:r>
            <a:rPr lang="en-US" sz="3200" b="1" kern="1200" dirty="0"/>
            <a:t>xamine</a:t>
          </a:r>
        </a:p>
      </dsp:txBody>
      <dsp:txXfrm>
        <a:off x="2667631" y="1735760"/>
        <a:ext cx="1930665" cy="1966201"/>
      </dsp:txXfrm>
    </dsp:sp>
    <dsp:sp modelId="{6C60425D-CDEF-47D6-83EF-DE06E8454525}">
      <dsp:nvSpPr>
        <dsp:cNvPr id="0" name=""/>
        <dsp:cNvSpPr/>
      </dsp:nvSpPr>
      <dsp:spPr>
        <a:xfrm>
          <a:off x="5059333" y="1631316"/>
          <a:ext cx="2139553" cy="2175089"/>
        </a:xfrm>
        <a:prstGeom prst="roundRect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FFC000"/>
              </a:solidFill>
            </a:rPr>
            <a:t>A</a:t>
          </a:r>
          <a:r>
            <a:rPr lang="en-US" sz="3200" b="1" kern="1200" dirty="0"/>
            <a:t>pply</a:t>
          </a:r>
        </a:p>
      </dsp:txBody>
      <dsp:txXfrm>
        <a:off x="5163777" y="1735760"/>
        <a:ext cx="1930665" cy="1966201"/>
      </dsp:txXfrm>
    </dsp:sp>
    <dsp:sp modelId="{3C68B642-8EA8-42B6-A9D2-76E269DB0804}">
      <dsp:nvSpPr>
        <dsp:cNvPr id="0" name=""/>
        <dsp:cNvSpPr/>
      </dsp:nvSpPr>
      <dsp:spPr>
        <a:xfrm>
          <a:off x="7555478" y="1631316"/>
          <a:ext cx="2139553" cy="2175089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FFC000"/>
              </a:solidFill>
            </a:rPr>
            <a:t>P</a:t>
          </a:r>
          <a:r>
            <a:rPr lang="en-US" sz="3200" b="1" kern="1200" dirty="0"/>
            <a:t>eer </a:t>
          </a:r>
          <a:r>
            <a:rPr lang="en-US" sz="2800" b="1" kern="1200" dirty="0"/>
            <a:t>discussion</a:t>
          </a:r>
        </a:p>
      </dsp:txBody>
      <dsp:txXfrm>
        <a:off x="7659922" y="1735760"/>
        <a:ext cx="1930665" cy="1966201"/>
      </dsp:txXfrm>
    </dsp:sp>
    <dsp:sp modelId="{490F8A26-B13C-44F4-84B6-3C275E0460DD}">
      <dsp:nvSpPr>
        <dsp:cNvPr id="0" name=""/>
        <dsp:cNvSpPr/>
      </dsp:nvSpPr>
      <dsp:spPr>
        <a:xfrm>
          <a:off x="10051623" y="1631316"/>
          <a:ext cx="2139553" cy="2175089"/>
        </a:xfrm>
        <a:prstGeom prst="roundRect">
          <a:avLst/>
        </a:prstGeom>
        <a:solidFill>
          <a:srgbClr val="A4005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FFC000"/>
              </a:solidFill>
            </a:rPr>
            <a:t>R</a:t>
          </a:r>
          <a:r>
            <a:rPr lang="en-US" sz="3200" b="1" kern="1200" dirty="0"/>
            <a:t>eview</a:t>
          </a:r>
        </a:p>
      </dsp:txBody>
      <dsp:txXfrm>
        <a:off x="10156067" y="1735760"/>
        <a:ext cx="1930665" cy="1966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5/21/2018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5/21/2018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350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GB" sz="1200" b="1" i="1" dirty="0"/>
              <a:t>Ruth  Q1. What words come to mind when you think of reflective writing?</a:t>
            </a:r>
          </a:p>
          <a:p>
            <a:pPr marL="0" indent="0">
              <a:lnSpc>
                <a:spcPct val="200000"/>
              </a:lnSpc>
              <a:buNone/>
            </a:pPr>
            <a:endParaRPr lang="en-GB" sz="1200" b="1" i="1" dirty="0"/>
          </a:p>
          <a:p>
            <a:pPr marL="0" indent="0">
              <a:lnSpc>
                <a:spcPct val="200000"/>
              </a:lnSpc>
              <a:buNone/>
            </a:pPr>
            <a:r>
              <a:rPr lang="en-GB" sz="1200" b="1" i="1" dirty="0"/>
              <a:t>Q2. How often do you use reflective writing with your students?</a:t>
            </a:r>
          </a:p>
          <a:p>
            <a:pPr marL="0" indent="0">
              <a:lnSpc>
                <a:spcPct val="200000"/>
              </a:lnSpc>
              <a:buNone/>
            </a:pPr>
            <a:endParaRPr lang="en-GB" sz="1200" b="1" i="1" dirty="0"/>
          </a:p>
          <a:p>
            <a:pPr marL="0" indent="0">
              <a:lnSpc>
                <a:spcPct val="200000"/>
              </a:lnSpc>
              <a:buNone/>
            </a:pPr>
            <a:r>
              <a:rPr lang="en-GB" sz="1200" b="1" i="1" dirty="0"/>
              <a:t>Q.3 Have you used RW activities with feedback?</a:t>
            </a:r>
          </a:p>
          <a:p>
            <a:pPr marL="0" indent="0">
              <a:lnSpc>
                <a:spcPct val="200000"/>
              </a:lnSpc>
              <a:buNone/>
            </a:pPr>
            <a:endParaRPr lang="en-GB" sz="1200" b="1" i="1" dirty="0"/>
          </a:p>
          <a:p>
            <a:endParaRPr lang="en-GB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B667E1-E601-4AAF-B95C-B25720D70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63D3D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63D3D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86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altLang="en-US" baseline="0" dirty="0" smtClean="0"/>
              <a:t>.</a:t>
            </a:r>
            <a:endParaRPr lang="en-GB" altLang="en-US" dirty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40FBAC-1BD9-4678-908C-BBA0CF066CA2}" type="slidenum">
              <a:rPr lang="en-GB" altLang="en-US">
                <a:latin typeface="Calibri" panose="020F0502020204030204" pitchFamily="34" charset="0"/>
              </a:rPr>
              <a:pPr/>
              <a:t>2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41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40FBAC-1BD9-4678-908C-BBA0CF066CA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6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705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z="1200" baseline="0" dirty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40FBAC-1BD9-4678-908C-BBA0CF066CA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91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b="1" dirty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40FBAC-1BD9-4678-908C-BBA0CF066CA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01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3331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B667E1-E601-4AAF-B95C-B25720D70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63D3D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63D3D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078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B667E1-E601-4AAF-B95C-B25720D70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63D3D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63D3D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430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110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FC000"/>
                </a:solidFill>
              </a:rPr>
              <a:t>Simon</a:t>
            </a:r>
            <a:r>
              <a:rPr lang="en-GB" sz="1200" b="1" baseline="0" dirty="0">
                <a:solidFill>
                  <a:srgbClr val="FFC000"/>
                </a:solidFill>
              </a:rPr>
              <a:t> </a:t>
            </a:r>
            <a:r>
              <a:rPr lang="en-GB" sz="1200" b="1" baseline="0" dirty="0" smtClean="0">
                <a:solidFill>
                  <a:srgbClr val="FFC000"/>
                </a:solidFill>
              </a:rPr>
              <a:t>After looking at a range of existing models and frameworks and we chose DEAL, developed by Ash &amp; Clayton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This framework guide </a:t>
            </a:r>
            <a:r>
              <a:rPr lang="en-GB" baseline="0" dirty="0"/>
              <a:t>their reflection (scaffolding) </a:t>
            </a:r>
            <a:endParaRPr lang="en-GB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Includes </a:t>
            </a:r>
            <a:r>
              <a:rPr lang="en-GB" baseline="0" dirty="0"/>
              <a:t>REFLECTION for ACTION- to learn </a:t>
            </a:r>
            <a:r>
              <a:rPr lang="en-GB" baseline="0" dirty="0" smtClean="0"/>
              <a:t>from reflecting on their </a:t>
            </a:r>
            <a:r>
              <a:rPr lang="en-GB" baseline="0" dirty="0"/>
              <a:t>feedback, </a:t>
            </a:r>
            <a:r>
              <a:rPr lang="en-GB" baseline="0" dirty="0" smtClean="0"/>
              <a:t>and then improve in </a:t>
            </a:r>
            <a:r>
              <a:rPr lang="en-GB" baseline="0" dirty="0"/>
              <a:t>future assignments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56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baseline="0" dirty="0"/>
              <a:t>Ruth</a:t>
            </a:r>
            <a:r>
              <a:rPr lang="en-GB" baseline="0" dirty="0"/>
              <a:t> Needs to be relevant (feedback v important) useful (after feedback &amp; before handing in next assignment) </a:t>
            </a:r>
          </a:p>
          <a:p>
            <a:r>
              <a:rPr lang="en-GB" baseline="0" dirty="0"/>
              <a:t>So they could identify ways to improve in future assignments</a:t>
            </a:r>
          </a:p>
          <a:p>
            <a:r>
              <a:rPr lang="en-GB" baseline="0" dirty="0"/>
              <a:t>Logical steps, simple structure  and clear instructions  - moving through stages – students are guided through reflection </a:t>
            </a:r>
            <a:r>
              <a:rPr lang="en-GB" baseline="0" dirty="0" smtClean="0"/>
              <a:t>process  looking at the literature and seeing what works -NOVEL elements needed </a:t>
            </a:r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DEAL (describe,</a:t>
            </a:r>
            <a:r>
              <a:rPr lang="en-GB" sz="1200" baseline="0" dirty="0"/>
              <a:t> Examine, activate learning – JUST WRITING-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/>
              <a:t>we wanted to include </a:t>
            </a:r>
            <a:r>
              <a:rPr lang="en-GB" sz="1200" dirty="0"/>
              <a:t>Novel elements:</a:t>
            </a:r>
            <a:r>
              <a:rPr lang="en-GB" sz="1200" baseline="0" dirty="0"/>
              <a:t> </a:t>
            </a:r>
            <a:r>
              <a:rPr lang="en-GB" sz="1200" dirty="0"/>
              <a:t>Discussion with peers (Vygotsky- ZPD) – often isolated reflection -can learn from each other (co-creating)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Feedback from tutor (could be tutors who marked it -/+)</a:t>
            </a:r>
            <a:r>
              <a:rPr lang="en-GB" sz="1200" baseline="0" dirty="0"/>
              <a:t> </a:t>
            </a:r>
            <a:r>
              <a:rPr lang="en-GB" sz="1200" dirty="0"/>
              <a:t> more engagement, more learning- Deeper learning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190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Activity lasts</a:t>
            </a:r>
            <a:r>
              <a:rPr lang="en-GB" baseline="0" dirty="0"/>
              <a:t> about an hour. Small groups -</a:t>
            </a:r>
            <a:r>
              <a:rPr lang="en-GB" dirty="0"/>
              <a:t>We set up online blog on Study Direct</a:t>
            </a:r>
            <a:r>
              <a:rPr lang="en-GB" baseline="0" dirty="0"/>
              <a:t> and gave students clear outline and instructions of the process. </a:t>
            </a:r>
          </a:p>
          <a:p>
            <a:endParaRPr lang="en-GB" baseline="0" dirty="0"/>
          </a:p>
          <a:p>
            <a:r>
              <a:rPr lang="en-GB" dirty="0"/>
              <a:t>Describe (initial</a:t>
            </a:r>
            <a:r>
              <a:rPr lang="en-GB" baseline="0" dirty="0"/>
              <a:t> </a:t>
            </a:r>
            <a:r>
              <a:rPr lang="en-GB" dirty="0"/>
              <a:t>reactions,</a:t>
            </a:r>
            <a:r>
              <a:rPr lang="en-GB" baseline="0" dirty="0"/>
              <a:t> thoughts &amp; feelings- can acknowledge EMOTIONS)</a:t>
            </a:r>
            <a:r>
              <a:rPr lang="en-GB" dirty="0"/>
              <a:t>+</a:t>
            </a:r>
            <a:r>
              <a:rPr lang="en-GB" baseline="0" dirty="0"/>
              <a:t> Examine (dig deeper, why did they get specific comment etc.- become more OBJECTIVE ) + Apply are all part of the initial writing stage (final stage, Apply what they have learnt = setting targets to improve)</a:t>
            </a:r>
          </a:p>
          <a:p>
            <a:r>
              <a:rPr lang="en-GB" baseline="0" dirty="0"/>
              <a:t>Questions guide them – e.g. did you agree?  What have you learnt from feedback? What could you do differently?</a:t>
            </a:r>
          </a:p>
          <a:p>
            <a:endParaRPr lang="en-GB" baseline="0" dirty="0"/>
          </a:p>
          <a:p>
            <a:r>
              <a:rPr lang="en-GB" baseline="0" dirty="0"/>
              <a:t>Peer Discussion (tutors read &amp; add brief comments to guide reflection- not judging)</a:t>
            </a:r>
          </a:p>
          <a:p>
            <a:endParaRPr lang="en-GB" baseline="0" dirty="0"/>
          </a:p>
          <a:p>
            <a:r>
              <a:rPr lang="en-GB" baseline="0" dirty="0"/>
              <a:t>Review – co-creation – using their own reflections, peer comments &amp; tutor guidance</a:t>
            </a:r>
          </a:p>
          <a:p>
            <a:endParaRPr lang="en-GB" baseline="0" dirty="0"/>
          </a:p>
          <a:p>
            <a:r>
              <a:rPr lang="en-GB" baseline="0" dirty="0"/>
              <a:t>Large groups - tutor comments cold be added after so students review later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1448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conclusion, we agree with —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Michael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Gelb and Tony </a:t>
            </a:r>
            <a:r>
              <a:rPr kumimoji="0" lang="en-US" altLang="en-US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Buzan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(Habits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 mind- Costa &amp; </a:t>
            </a:r>
            <a:r>
              <a:rPr kumimoji="0" lang="en-US" altLang="en-US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Kallick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2008, 2017 chapter 12 – learning through reflection 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Reflecting on feedback enable students to learn and using a framework, such as DEAPR, could guide them to reflect more DEEPLY – resulting in the co-creation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 learning- learning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– so they can  ACT on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they have learnt – this is not superficial (just checking grade ) but  deeper, meaningful learning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B667E1-E601-4AAF-B95C-B25720D70A6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63D3D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363D3D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723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40FBAC-1BD9-4678-908C-BBA0CF066CA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608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altLang="en-US" dirty="0"/>
              <a:t>Thanks to those already involved….</a:t>
            </a:r>
          </a:p>
          <a:p>
            <a:pPr>
              <a:spcBef>
                <a:spcPct val="0"/>
              </a:spcBef>
            </a:pPr>
            <a:endParaRPr lang="en-GB" altLang="en-US" dirty="0"/>
          </a:p>
          <a:p>
            <a:pPr>
              <a:spcBef>
                <a:spcPct val="0"/>
              </a:spcBef>
            </a:pPr>
            <a:r>
              <a:rPr lang="en-GB" altLang="en-US" dirty="0"/>
              <a:t>Any questions 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40FBAC-1BD9-4678-908C-BBA0CF066CA2}" type="slidenum">
              <a:rPr lang="en-GB" altLang="en-US">
                <a:latin typeface="Calibri" panose="020F0502020204030204" pitchFamily="34" charset="0"/>
              </a:rPr>
              <a:pPr/>
              <a:t>18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72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6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924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25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6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443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717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45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6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16153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493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308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107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68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04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18534" y="1436689"/>
            <a:ext cx="5922433" cy="532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8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85" y="5773738"/>
            <a:ext cx="112818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062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18534" y="1436689"/>
            <a:ext cx="5922433" cy="532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3358093" y="4039659"/>
            <a:ext cx="5467350" cy="804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85" y="5773738"/>
            <a:ext cx="112818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90057" y="4918978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847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161618" y="1436689"/>
            <a:ext cx="5911849" cy="532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418" y="5773738"/>
            <a:ext cx="112818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5895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18534" y="1436689"/>
            <a:ext cx="5924551" cy="5324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34" y="5800726"/>
            <a:ext cx="1064684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575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12185" y="1435101"/>
            <a:ext cx="5930900" cy="53260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34" y="5800726"/>
            <a:ext cx="1064684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en-GB" noProof="0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7361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161618" y="1436689"/>
            <a:ext cx="5911849" cy="5324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517" y="5800726"/>
            <a:ext cx="106468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1635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133851" y="1436688"/>
            <a:ext cx="7945967" cy="2908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8534" y="3748089"/>
            <a:ext cx="3898900" cy="3013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87898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8534" y="3748089"/>
            <a:ext cx="3898900" cy="3013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133852" y="1436689"/>
            <a:ext cx="3915833" cy="291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166100" y="1435101"/>
            <a:ext cx="3896784" cy="2919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8534" y="88900"/>
            <a:ext cx="1196128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4944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18533" y="1436688"/>
            <a:ext cx="3911600" cy="261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148668" y="1436688"/>
            <a:ext cx="3901017" cy="261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8168217" y="4130675"/>
            <a:ext cx="3911600" cy="26304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8534" y="88900"/>
            <a:ext cx="1196128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5721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8272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45036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8542264" y="4473576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264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pPr/>
              <a:t>5/21/2018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09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94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71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5432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83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pPr/>
              <a:t>5/21/2018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0041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17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pPr/>
              <a:t>5/21/2018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084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028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74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47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05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8534" y="88900"/>
            <a:ext cx="1195493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18" y="5800726"/>
            <a:ext cx="1062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03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7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702" r:id="rId2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44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s/7cc87053ea0ae017749ae62460a75a50/969573ab001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  <a:solidFill>
            <a:srgbClr val="006666"/>
          </a:solidFill>
        </p:spPr>
        <p:txBody>
          <a:bodyPr>
            <a:normAutofit fontScale="90000"/>
          </a:bodyPr>
          <a:lstStyle/>
          <a:p>
            <a:pPr marL="228600" lvl="0" indent="-228600" algn="l">
              <a:lnSpc>
                <a:spcPct val="100000"/>
              </a:lnSpc>
              <a:spcBef>
                <a:spcPts val="1000"/>
              </a:spcBef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en-US" sz="4900" b="1" cap="none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 </a:t>
            </a:r>
            <a:r>
              <a:rPr lang="en-GB" sz="4900" cap="none" spc="0" dirty="0">
                <a:solidFill>
                  <a:schemeClr val="bg1"/>
                </a:solidFill>
                <a:ea typeface="+mn-ea"/>
                <a:cs typeface="+mn-cs"/>
              </a:rPr>
              <a:t>Go </a:t>
            </a:r>
            <a:r>
              <a:rPr lang="en-GB" sz="4400" b="1" cap="none" spc="0" dirty="0">
                <a:solidFill>
                  <a:schemeClr val="bg1"/>
                </a:solidFill>
                <a:ea typeface="+mn-ea"/>
                <a:cs typeface="+mn-cs"/>
              </a:rPr>
              <a:t>to  </a:t>
            </a:r>
            <a:r>
              <a:rPr lang="en-GB" sz="4400" b="1" cap="none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WWW.menti.com</a:t>
            </a:r>
            <a:r>
              <a:rPr lang="en-GB" sz="3600" cap="none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and use the </a:t>
            </a:r>
            <a:r>
              <a:rPr lang="en-GB" sz="3600" cap="none" spc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code </a:t>
            </a:r>
            <a:r>
              <a:rPr lang="en-GB" sz="4900" b="1" cap="none" spc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69 </a:t>
            </a:r>
            <a:r>
              <a:rPr lang="en-GB" sz="4900" b="1" cap="none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67 19</a:t>
            </a:r>
            <a:r>
              <a:rPr lang="en-GB" sz="3600" b="1" cap="none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en-GB" sz="3600" b="1" cap="none" spc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052736"/>
            <a:ext cx="12192000" cy="5805264"/>
          </a:xfrm>
          <a:solidFill>
            <a:srgbClr val="F9E3AD"/>
          </a:solidFill>
        </p:spPr>
        <p:txBody>
          <a:bodyPr>
            <a:normAutofit/>
          </a:bodyPr>
          <a:lstStyle/>
          <a:p>
            <a:endParaRPr lang="en-GB" b="1" dirty="0"/>
          </a:p>
          <a:p>
            <a:endParaRPr lang="en-GB" sz="2800" b="1" dirty="0"/>
          </a:p>
          <a:p>
            <a:r>
              <a:rPr lang="en-GB" b="1" dirty="0">
                <a:hlinkClick r:id="rId3"/>
              </a:rPr>
              <a:t>https://www.mentimeter.com/s/7cc87053ea0ae017749ae62460a75a50/969573ab0017</a:t>
            </a:r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9818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05334" y="1268760"/>
            <a:ext cx="11967330" cy="1224136"/>
          </a:xfrm>
        </p:spPr>
        <p:txBody>
          <a:bodyPr>
            <a:normAutofit/>
          </a:bodyPr>
          <a:lstStyle/>
          <a:p>
            <a:pPr marL="45720" lvl="0" algn="ctr" defTabSz="685800">
              <a:lnSpc>
                <a:spcPct val="90000"/>
              </a:lnSpc>
              <a:spcBef>
                <a:spcPts val="750"/>
              </a:spcBef>
              <a:buClr>
                <a:srgbClr val="263050"/>
              </a:buClr>
            </a:pPr>
            <a:endParaRPr lang="en-GB" sz="4400" spc="83" dirty="0">
              <a:solidFill>
                <a:prstClr val="white"/>
              </a:solidFill>
            </a:endParaRPr>
          </a:p>
          <a:p>
            <a:pPr lvl="0" algn="ctr" defTabSz="685800">
              <a:lnSpc>
                <a:spcPct val="90000"/>
              </a:lnSpc>
              <a:spcBef>
                <a:spcPts val="750"/>
              </a:spcBef>
              <a:buClr>
                <a:srgbClr val="263050"/>
              </a:buClr>
              <a:defRPr/>
            </a:pPr>
            <a:endParaRPr lang="en-GB" sz="4600" spc="83" dirty="0">
              <a:solidFill>
                <a:prstClr val="white"/>
              </a:solidFill>
            </a:endParaRPr>
          </a:p>
          <a:p>
            <a:pPr>
              <a:defRPr/>
            </a:pP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CB5B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84"/>
                    </a14:imgEffect>
                    <a14:imgEffect>
                      <a14:saturation sat="98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573325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95400" y="0"/>
            <a:ext cx="11019491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8000" b="1" dirty="0">
                <a:solidFill>
                  <a:srgbClr val="FFE9A3"/>
                </a:solidFill>
                <a:latin typeface="Calibri" panose="020F0502020204030204" pitchFamily="34" charset="0"/>
              </a:rPr>
              <a:t>The co-creation of </a:t>
            </a:r>
          </a:p>
          <a:p>
            <a:pPr algn="ctr">
              <a:lnSpc>
                <a:spcPct val="150000"/>
              </a:lnSpc>
            </a:pPr>
            <a:r>
              <a:rPr lang="en-GB" sz="8000" b="1" dirty="0">
                <a:solidFill>
                  <a:srgbClr val="FFE9A3"/>
                </a:solidFill>
                <a:latin typeface="Calibri" panose="020F0502020204030204" pitchFamily="34" charset="0"/>
              </a:rPr>
              <a:t>student learning through </a:t>
            </a:r>
          </a:p>
          <a:p>
            <a:pPr algn="ctr">
              <a:lnSpc>
                <a:spcPct val="150000"/>
              </a:lnSpc>
            </a:pPr>
            <a:r>
              <a:rPr lang="en-GB" sz="9600" b="1" dirty="0">
                <a:solidFill>
                  <a:srgbClr val="FFD961"/>
                </a:solidFill>
                <a:latin typeface="Calibri" panose="020F0502020204030204" pitchFamily="34" charset="0"/>
              </a:rPr>
              <a:t>Reflective Writing</a:t>
            </a:r>
          </a:p>
        </p:txBody>
      </p:sp>
    </p:spTree>
    <p:extLst>
      <p:ext uri="{BB962C8B-B14F-4D97-AF65-F5344CB8AC3E}">
        <p14:creationId xmlns:p14="http://schemas.microsoft.com/office/powerpoint/2010/main" val="18787576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191344" y="1052736"/>
            <a:ext cx="12191998" cy="4824536"/>
          </a:xfrm>
        </p:spPr>
        <p:txBody>
          <a:bodyPr>
            <a:normAutofit/>
          </a:bodyPr>
          <a:lstStyle/>
          <a:p>
            <a:pPr fontAlgn="auto">
              <a:lnSpc>
                <a:spcPct val="200000"/>
              </a:lnSpc>
              <a:spcAft>
                <a:spcPts val="0"/>
              </a:spcAft>
              <a:defRPr/>
            </a:pPr>
            <a:endParaRPr lang="en-GB" sz="3600" dirty="0"/>
          </a:p>
          <a:p>
            <a:pPr fontAlgn="auto">
              <a:lnSpc>
                <a:spcPct val="200000"/>
              </a:lnSpc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1412776"/>
          </a:xfrm>
          <a:solidFill>
            <a:srgbClr val="DEA900"/>
          </a:solidFill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400" b="1" dirty="0"/>
              <a:t>Objectives</a:t>
            </a:r>
            <a:endParaRPr sz="4400" b="1" dirty="0"/>
          </a:p>
        </p:txBody>
      </p:sp>
      <p:sp>
        <p:nvSpPr>
          <p:cNvPr id="4" name="Rectangle 3"/>
          <p:cNvSpPr/>
          <p:nvPr/>
        </p:nvSpPr>
        <p:spPr>
          <a:xfrm>
            <a:off x="0" y="1680124"/>
            <a:ext cx="12192000" cy="3854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3" indent="-228600">
              <a:lnSpc>
                <a:spcPct val="200000"/>
              </a:lnSpc>
              <a:spcBef>
                <a:spcPts val="1000"/>
              </a:spcBef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reflective writing (RW)?</a:t>
            </a:r>
          </a:p>
          <a:p>
            <a:pPr marL="914400" lvl="3" indent="-228600">
              <a:lnSpc>
                <a:spcPct val="200000"/>
              </a:lnSpc>
              <a:spcBef>
                <a:spcPts val="1000"/>
              </a:spcBef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benefits and challenges?</a:t>
            </a:r>
          </a:p>
          <a:p>
            <a:pPr marL="914400" lvl="3" indent="-228600">
              <a:lnSpc>
                <a:spcPct val="200000"/>
              </a:lnSpc>
              <a:spcBef>
                <a:spcPts val="1000"/>
              </a:spcBef>
              <a:buClr>
                <a:srgbClr val="9BAFB5"/>
              </a:buClr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can RW </a:t>
            </a:r>
            <a:r>
              <a:rPr lang="en-GB" sz="4000" b="1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co-create </a:t>
            </a:r>
            <a:r>
              <a:rPr lang="en-GB" sz="4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  <a:r>
              <a:rPr lang="en-GB" sz="4000" b="1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feedback</a:t>
            </a:r>
            <a:r>
              <a:rPr lang="en-GB" sz="4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7168762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  <a:solidFill>
            <a:srgbClr val="006666"/>
          </a:solidFill>
          <a:ln>
            <a:solidFill>
              <a:srgbClr val="1C7270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D961"/>
                </a:solidFill>
              </a:rPr>
              <a:t>What is reflective writing?</a:t>
            </a:r>
          </a:p>
        </p:txBody>
      </p:sp>
      <p:pic>
        <p:nvPicPr>
          <p:cNvPr id="3" name="Picture 2" descr="7 ways to shape up your &lt;strong&gt;thinking&lt;/strong&gt; | @stickyJesus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1081521"/>
            <a:ext cx="2341062" cy="443664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1344" y="2424308"/>
            <a:ext cx="9649072" cy="35155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/>
              <a:t>                                                                    </a:t>
            </a:r>
            <a:endParaRPr lang="en-GB" sz="2400" dirty="0"/>
          </a:p>
          <a:p>
            <a:pPr marL="0" indent="0">
              <a:buNone/>
            </a:pPr>
            <a:r>
              <a:rPr lang="en-GB" sz="3600" dirty="0">
                <a:solidFill>
                  <a:srgbClr val="002060"/>
                </a:solidFill>
              </a:rPr>
              <a:t>‘</a:t>
            </a:r>
            <a:r>
              <a:rPr lang="en-GB" sz="3600" i="1" dirty="0">
                <a:solidFill>
                  <a:srgbClr val="155755"/>
                </a:solidFill>
              </a:rPr>
              <a:t>A process of looking back on what has been done </a:t>
            </a:r>
            <a:r>
              <a:rPr lang="en-GB" sz="3600" i="1" dirty="0" smtClean="0">
                <a:solidFill>
                  <a:srgbClr val="155755"/>
                </a:solidFill>
              </a:rPr>
              <a:t>               and </a:t>
            </a:r>
            <a:r>
              <a:rPr lang="en-GB" sz="3600" i="1" dirty="0">
                <a:solidFill>
                  <a:srgbClr val="155755"/>
                </a:solidFill>
              </a:rPr>
              <a:t>pondering on it and learning lessons from what </a:t>
            </a:r>
            <a:r>
              <a:rPr lang="en-GB" sz="3600" i="1" dirty="0" smtClean="0">
                <a:solidFill>
                  <a:srgbClr val="155755"/>
                </a:solidFill>
              </a:rPr>
              <a:t>              did </a:t>
            </a:r>
            <a:r>
              <a:rPr lang="en-GB" sz="3600" i="1" dirty="0">
                <a:solidFill>
                  <a:srgbClr val="155755"/>
                </a:solidFill>
              </a:rPr>
              <a:t>or did not </a:t>
            </a:r>
            <a:r>
              <a:rPr lang="en-GB" sz="3600" i="1" dirty="0" smtClean="0">
                <a:solidFill>
                  <a:srgbClr val="155755"/>
                </a:solidFill>
              </a:rPr>
              <a:t>work</a:t>
            </a:r>
            <a:r>
              <a:rPr lang="en-GB" sz="3600" i="1" dirty="0">
                <a:solidFill>
                  <a:srgbClr val="155755"/>
                </a:solidFill>
              </a:rPr>
              <a:t>.</a:t>
            </a:r>
            <a:r>
              <a:rPr lang="en-GB" sz="3600" i="1" dirty="0" smtClean="0">
                <a:solidFill>
                  <a:srgbClr val="155755"/>
                </a:solidFill>
              </a:rPr>
              <a:t>..what </a:t>
            </a:r>
            <a:r>
              <a:rPr lang="en-GB" sz="3600" i="1" dirty="0">
                <a:solidFill>
                  <a:srgbClr val="155755"/>
                </a:solidFill>
              </a:rPr>
              <a:t>shall I do now?’ </a:t>
            </a:r>
            <a:r>
              <a:rPr lang="en-GB" sz="2000" b="1" dirty="0" smtClean="0">
                <a:solidFill>
                  <a:srgbClr val="155755"/>
                </a:solidFill>
              </a:rPr>
              <a:t>(</a:t>
            </a:r>
            <a:r>
              <a:rPr lang="en-GB" sz="2000" b="1" dirty="0">
                <a:solidFill>
                  <a:srgbClr val="155755"/>
                </a:solidFill>
              </a:rPr>
              <a:t>Conway, 1994)</a:t>
            </a:r>
          </a:p>
          <a:p>
            <a:pPr marL="0" indent="0">
              <a:buNone/>
            </a:pPr>
            <a:endParaRPr lang="en-GB" sz="2400" dirty="0">
              <a:solidFill>
                <a:srgbClr val="155755"/>
              </a:solidFill>
            </a:endParaRPr>
          </a:p>
          <a:p>
            <a:pPr marL="0" indent="0" algn="ctr">
              <a:buNone/>
            </a:pPr>
            <a:endParaRPr lang="en-GB" sz="2400" dirty="0">
              <a:solidFill>
                <a:srgbClr val="155755"/>
              </a:solidFill>
            </a:endParaRP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518165"/>
            <a:ext cx="12191999" cy="1323439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err="1" smtClean="0">
                <a:solidFill>
                  <a:schemeClr val="bg1"/>
                </a:solidFill>
              </a:rPr>
              <a:t>Schön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dirty="0">
                <a:solidFill>
                  <a:schemeClr val="bg1"/>
                </a:solidFill>
              </a:rPr>
              <a:t>‘The Reflective </a:t>
            </a:r>
            <a:r>
              <a:rPr lang="en-GB" sz="4000" dirty="0" err="1">
                <a:solidFill>
                  <a:schemeClr val="bg1"/>
                </a:solidFill>
              </a:rPr>
              <a:t>practioner</a:t>
            </a:r>
            <a:r>
              <a:rPr lang="en-GB" sz="4000" dirty="0">
                <a:solidFill>
                  <a:schemeClr val="bg1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(1983)</a:t>
            </a:r>
            <a:r>
              <a:rPr lang="en-GB" sz="4000" dirty="0"/>
              <a:t> </a:t>
            </a:r>
            <a:endParaRPr lang="en-GB" sz="3200" dirty="0">
              <a:solidFill>
                <a:schemeClr val="bg1"/>
              </a:solidFill>
            </a:endParaRPr>
          </a:p>
          <a:p>
            <a:pPr algn="ctr"/>
            <a:r>
              <a:rPr lang="en-GB" sz="4000" b="1" dirty="0">
                <a:solidFill>
                  <a:schemeClr val="bg1"/>
                </a:solidFill>
              </a:rPr>
              <a:t>Moon  </a:t>
            </a:r>
            <a:r>
              <a:rPr lang="en-GB" sz="3200" dirty="0">
                <a:solidFill>
                  <a:schemeClr val="bg1"/>
                </a:solidFill>
              </a:rPr>
              <a:t>Reflective Journals </a:t>
            </a:r>
            <a:r>
              <a:rPr lang="en-GB" sz="2400" dirty="0">
                <a:solidFill>
                  <a:schemeClr val="bg1"/>
                </a:solidFill>
              </a:rPr>
              <a:t>(1992)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344" y="1682491"/>
            <a:ext cx="10200456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9BAFB5"/>
              </a:buClr>
            </a:pPr>
            <a:r>
              <a:rPr lang="en-GB" sz="4000" i="1" dirty="0">
                <a:solidFill>
                  <a:srgbClr val="155755"/>
                </a:solidFill>
              </a:rPr>
              <a:t>‘</a:t>
            </a:r>
            <a:r>
              <a:rPr lang="en-GB" sz="3600" i="1" dirty="0">
                <a:solidFill>
                  <a:srgbClr val="155755"/>
                </a:solidFill>
              </a:rPr>
              <a:t>Active, persistent and careful consideration</a:t>
            </a:r>
            <a:r>
              <a:rPr lang="en-GB" sz="3600" b="1" i="1" dirty="0" smtClean="0">
                <a:solidFill>
                  <a:srgbClr val="155755"/>
                </a:solidFill>
              </a:rPr>
              <a:t>’ </a:t>
            </a:r>
            <a:r>
              <a:rPr lang="en-GB" sz="2400" b="1" dirty="0" smtClean="0">
                <a:solidFill>
                  <a:srgbClr val="155755"/>
                </a:solidFill>
              </a:rPr>
              <a:t>(</a:t>
            </a:r>
            <a:r>
              <a:rPr lang="en-GB" sz="2400" b="1" dirty="0">
                <a:solidFill>
                  <a:srgbClr val="155755"/>
                </a:solidFill>
              </a:rPr>
              <a:t>Dewey 1933)</a:t>
            </a:r>
          </a:p>
          <a:p>
            <a:pPr lvl="0" algn="r">
              <a:spcBef>
                <a:spcPts val="1000"/>
              </a:spcBef>
              <a:buClr>
                <a:srgbClr val="9BAFB5"/>
              </a:buClr>
            </a:pPr>
            <a:endParaRPr lang="en-GB" sz="2400" dirty="0">
              <a:solidFill>
                <a:srgbClr val="1557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33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41564" y="1052736"/>
            <a:ext cx="12192000" cy="5517232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buClrTx/>
            </a:pPr>
            <a:r>
              <a:rPr lang="en-GB" sz="3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‘‘</a:t>
            </a:r>
            <a:r>
              <a:rPr lang="en-GB" sz="3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not sufficient to have an experience in order to learn. 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  <a:buClrTx/>
            </a:pPr>
            <a:r>
              <a:rPr lang="en-GB" sz="3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reflecting on this experience </a:t>
            </a:r>
            <a:r>
              <a:rPr lang="en-GB" sz="3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may quickly be forgotten, or its </a:t>
            </a:r>
            <a:r>
              <a:rPr lang="en-GB" sz="3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potential lost</a:t>
            </a:r>
            <a:r>
              <a:rPr lang="en-GB" sz="3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 (Gibbs, 1988, p9)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buClrTx/>
            </a:pPr>
            <a:endParaRPr lang="en-GB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70000"/>
              </a:lnSpc>
              <a:spcBef>
                <a:spcPts val="0"/>
              </a:spcBef>
              <a:buClrTx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70000"/>
              </a:lnSpc>
              <a:spcAft>
                <a:spcPts val="0"/>
              </a:spcAft>
              <a:defRPr/>
            </a:pPr>
            <a:endParaRPr lang="en-GB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1196752"/>
          </a:xfrm>
          <a:solidFill>
            <a:srgbClr val="DEA900"/>
          </a:solidFill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b="1" dirty="0"/>
              <a:t>Why use reflection?</a:t>
            </a:r>
            <a:endParaRPr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864" y="4057233"/>
            <a:ext cx="3495228" cy="31059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  <a:buClr>
                <a:srgbClr val="9BAFB5"/>
              </a:buClr>
              <a:defRPr/>
            </a:pPr>
            <a:r>
              <a:rPr lang="en-GB" sz="7500" b="1" dirty="0">
                <a:solidFill>
                  <a:srgbClr val="0070C0"/>
                </a:solidFill>
              </a:rPr>
              <a:t> </a:t>
            </a:r>
            <a:r>
              <a:rPr lang="en-GB" sz="7500" b="1" dirty="0" smtClean="0">
                <a:solidFill>
                  <a:srgbClr val="0070C0"/>
                </a:solidFill>
              </a:rPr>
              <a:t>E</a:t>
            </a:r>
            <a:r>
              <a:rPr lang="en-GB" sz="7500" b="1" dirty="0" smtClean="0">
                <a:solidFill>
                  <a:srgbClr val="000000"/>
                </a:solidFill>
              </a:rPr>
              <a:t>+</a:t>
            </a:r>
            <a:r>
              <a:rPr lang="en-GB" sz="7500" b="1" dirty="0" smtClean="0">
                <a:solidFill>
                  <a:srgbClr val="FF0000"/>
                </a:solidFill>
              </a:rPr>
              <a:t>R</a:t>
            </a:r>
            <a:r>
              <a:rPr lang="en-GB" sz="7500" b="1" dirty="0" smtClean="0">
                <a:solidFill>
                  <a:srgbClr val="000000"/>
                </a:solidFill>
              </a:rPr>
              <a:t>=</a:t>
            </a:r>
            <a:r>
              <a:rPr lang="en-GB" sz="7500" b="1" dirty="0" smtClean="0">
                <a:solidFill>
                  <a:srgbClr val="7030A0"/>
                </a:solidFill>
              </a:rPr>
              <a:t>L</a:t>
            </a:r>
          </a:p>
          <a:p>
            <a:pPr lvl="0">
              <a:spcBef>
                <a:spcPts val="1000"/>
              </a:spcBef>
              <a:buClr>
                <a:srgbClr val="9BAFB5"/>
              </a:buClr>
              <a:defRPr/>
            </a:pPr>
            <a:r>
              <a:rPr lang="en-GB" sz="7500" b="1" dirty="0" smtClean="0">
                <a:solidFill>
                  <a:srgbClr val="7030A0"/>
                </a:solidFill>
              </a:rPr>
              <a:t> 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9392" y="4057233"/>
            <a:ext cx="8682608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chemeClr val="bg1"/>
                </a:solidFill>
              </a:rPr>
              <a:t> </a:t>
            </a:r>
            <a:r>
              <a:rPr lang="en-GB" sz="4400" b="1" i="1" dirty="0">
                <a:solidFill>
                  <a:srgbClr val="0070C0"/>
                </a:solidFill>
              </a:rPr>
              <a:t>Lecturer feedback</a:t>
            </a:r>
          </a:p>
          <a:p>
            <a:r>
              <a:rPr lang="en-GB" sz="4000" b="1" i="1" dirty="0">
                <a:solidFill>
                  <a:schemeClr val="bg1"/>
                </a:solidFill>
              </a:rPr>
              <a:t>		</a:t>
            </a:r>
            <a:r>
              <a:rPr lang="en-GB" sz="4000" b="1" i="1" dirty="0"/>
              <a:t>+	</a:t>
            </a:r>
            <a:r>
              <a:rPr lang="en-GB" sz="4000" b="1" i="1" dirty="0">
                <a:solidFill>
                  <a:schemeClr val="bg1"/>
                </a:solidFill>
              </a:rPr>
              <a:t>	</a:t>
            </a:r>
            <a:r>
              <a:rPr lang="en-GB" sz="4400" b="1" i="1" dirty="0">
                <a:solidFill>
                  <a:schemeClr val="bg1"/>
                </a:solidFill>
              </a:rPr>
              <a:t>       </a:t>
            </a:r>
            <a:r>
              <a:rPr lang="en-GB" sz="4800" b="1" i="1" dirty="0"/>
              <a:t>=</a:t>
            </a:r>
            <a:r>
              <a:rPr lang="en-GB" sz="4400" b="1" i="1" dirty="0">
                <a:solidFill>
                  <a:schemeClr val="bg1"/>
                </a:solidFill>
              </a:rPr>
              <a:t>  </a:t>
            </a:r>
            <a:r>
              <a:rPr lang="en-GB" sz="4400" b="1" i="1" dirty="0">
                <a:solidFill>
                  <a:srgbClr val="7030A0"/>
                </a:solidFill>
              </a:rPr>
              <a:t>Co-creation</a:t>
            </a:r>
          </a:p>
          <a:p>
            <a:r>
              <a:rPr lang="en-GB" sz="4400" b="1" i="1" dirty="0">
                <a:solidFill>
                  <a:schemeClr val="bg1"/>
                </a:solidFill>
              </a:rPr>
              <a:t> </a:t>
            </a:r>
            <a:r>
              <a:rPr lang="en-GB" sz="4400" b="1" i="1" dirty="0">
                <a:solidFill>
                  <a:srgbClr val="FF0000"/>
                </a:solidFill>
              </a:rPr>
              <a:t>Student reflection     </a:t>
            </a:r>
            <a:r>
              <a:rPr lang="en-GB" sz="4400" b="1" i="1" dirty="0">
                <a:solidFill>
                  <a:srgbClr val="7030A0"/>
                </a:solidFill>
              </a:rPr>
              <a:t>of </a:t>
            </a:r>
            <a:r>
              <a:rPr lang="en-GB" sz="4400" b="1" i="1" dirty="0" smtClean="0">
                <a:solidFill>
                  <a:srgbClr val="7030A0"/>
                </a:solidFill>
              </a:rPr>
              <a:t>learning</a:t>
            </a:r>
          </a:p>
          <a:p>
            <a:r>
              <a:rPr lang="en-GB" sz="4000" b="1" i="1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467702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0" y="1169368"/>
            <a:ext cx="12311334" cy="4995936"/>
          </a:xfrm>
        </p:spPr>
        <p:txBody>
          <a:bodyPr>
            <a:normAutofit fontScale="92500"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GB" sz="3600" b="1" dirty="0"/>
              <a:t>Develops </a:t>
            </a:r>
            <a:r>
              <a:rPr lang="en-GB" sz="3600" b="1" dirty="0" smtClean="0"/>
              <a:t>metacognition </a:t>
            </a:r>
            <a:r>
              <a:rPr lang="en-GB" sz="2600" dirty="0" smtClean="0"/>
              <a:t>(</a:t>
            </a:r>
            <a:r>
              <a:rPr lang="en-GB" sz="2600" dirty="0"/>
              <a:t>EER, </a:t>
            </a:r>
            <a:r>
              <a:rPr lang="en-GB" sz="2600" dirty="0" smtClean="0"/>
              <a:t>2018)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GB" sz="3600" b="1" dirty="0" smtClean="0"/>
              <a:t>Encourages </a:t>
            </a:r>
            <a:r>
              <a:rPr lang="en-GB" sz="3600" b="1" dirty="0"/>
              <a:t>critical thinking </a:t>
            </a:r>
            <a:r>
              <a:rPr lang="en-GB" sz="2600" dirty="0"/>
              <a:t>(Jarvis et al, 2003)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GB" sz="3500" b="1" dirty="0" smtClean="0"/>
              <a:t>Allows opportunities </a:t>
            </a:r>
            <a:r>
              <a:rPr lang="en-GB" sz="3500" b="1" dirty="0"/>
              <a:t>for dialogue </a:t>
            </a:r>
            <a:r>
              <a:rPr lang="en-GB" sz="3500" b="1" dirty="0" smtClean="0"/>
              <a:t>on feedback </a:t>
            </a:r>
            <a:r>
              <a:rPr lang="en-GB" sz="2600" dirty="0" smtClean="0"/>
              <a:t>(</a:t>
            </a:r>
            <a:r>
              <a:rPr lang="en-GB" sz="2600" dirty="0"/>
              <a:t>O’Rourke, 2006</a:t>
            </a:r>
            <a:r>
              <a:rPr lang="en-GB" sz="2600" dirty="0" smtClean="0"/>
              <a:t>)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GB" sz="3500" b="1" dirty="0" smtClean="0"/>
              <a:t>Engages students in their own learning </a:t>
            </a:r>
            <a:r>
              <a:rPr lang="en-GB" sz="2600" dirty="0"/>
              <a:t>(</a:t>
            </a:r>
            <a:r>
              <a:rPr lang="en-GB" sz="2600" dirty="0" err="1"/>
              <a:t>Boud</a:t>
            </a:r>
            <a:r>
              <a:rPr lang="en-GB" sz="2600" dirty="0"/>
              <a:t> et al., 1985)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endParaRPr lang="en-GB" sz="3500" b="1" dirty="0" smtClean="0"/>
          </a:p>
          <a:p>
            <a:pPr fontAlgn="auto">
              <a:lnSpc>
                <a:spcPct val="200000"/>
              </a:lnSpc>
              <a:spcAft>
                <a:spcPts val="0"/>
              </a:spcAft>
              <a:defRPr/>
            </a:pPr>
            <a:endParaRPr lang="en-GB" sz="3600" dirty="0"/>
          </a:p>
          <a:p>
            <a:pPr fontAlgn="auto">
              <a:lnSpc>
                <a:spcPct val="200000"/>
              </a:lnSpc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7079" y="27464"/>
            <a:ext cx="12191999" cy="1412776"/>
          </a:xfrm>
          <a:solidFill>
            <a:srgbClr val="DEA900"/>
          </a:solidFill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400" b="1" dirty="0"/>
              <a:t>What are the </a:t>
            </a:r>
            <a:r>
              <a:rPr lang="en-GB" sz="4400" b="1" dirty="0" smtClean="0"/>
              <a:t>benefits of reflection?</a:t>
            </a:r>
            <a:endParaRPr sz="4400" b="1" dirty="0"/>
          </a:p>
        </p:txBody>
      </p:sp>
    </p:spTree>
    <p:extLst>
      <p:ext uri="{BB962C8B-B14F-4D97-AF65-F5344CB8AC3E}">
        <p14:creationId xmlns:p14="http://schemas.microsoft.com/office/powerpoint/2010/main" val="70475592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0" y="1738800"/>
            <a:ext cx="12192000" cy="5112568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4000" b="1" dirty="0"/>
              <a:t>It makes our thoughts </a:t>
            </a:r>
            <a:r>
              <a:rPr lang="en-GB" sz="4000" b="1" dirty="0" smtClean="0"/>
              <a:t>visible </a:t>
            </a:r>
            <a:r>
              <a:rPr lang="en-GB" sz="2400" dirty="0" smtClean="0"/>
              <a:t>(Usher</a:t>
            </a:r>
            <a:r>
              <a:rPr lang="en-GB" sz="2400" dirty="0"/>
              <a:t>, </a:t>
            </a:r>
            <a:r>
              <a:rPr lang="en-GB" sz="2400" dirty="0" err="1"/>
              <a:t>Tollefson</a:t>
            </a:r>
            <a:r>
              <a:rPr lang="en-GB" sz="2400" dirty="0"/>
              <a:t> &amp; Francis, 2001</a:t>
            </a:r>
            <a:r>
              <a:rPr lang="en-GB" sz="2400" dirty="0" smtClean="0"/>
              <a:t>)</a:t>
            </a:r>
            <a:endParaRPr lang="en-GB" sz="2400" dirty="0"/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3800" b="1" dirty="0"/>
              <a:t>Higher level of abstraction and intellectualization </a:t>
            </a:r>
            <a:r>
              <a:rPr lang="en-GB" sz="3800" b="1" dirty="0" smtClean="0"/>
              <a:t>than </a:t>
            </a:r>
            <a:r>
              <a:rPr lang="en-GB" sz="3800" b="1" dirty="0"/>
              <a:t>speech </a:t>
            </a:r>
            <a:r>
              <a:rPr lang="en-GB" sz="2400" dirty="0"/>
              <a:t>(Vygotsky, 1962</a:t>
            </a:r>
            <a:r>
              <a:rPr lang="en-GB" sz="2400" dirty="0" smtClean="0"/>
              <a:t>)</a:t>
            </a:r>
            <a:endParaRPr lang="en-GB" sz="2400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3800" b="1" dirty="0"/>
              <a:t>It encourages an objective view </a:t>
            </a:r>
            <a:r>
              <a:rPr lang="en-GB" sz="2400" dirty="0"/>
              <a:t>(Wilson, 1996)</a:t>
            </a:r>
          </a:p>
          <a:p>
            <a:endParaRPr lang="en-GB" sz="4000" dirty="0"/>
          </a:p>
          <a:p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1340768"/>
          </a:xfrm>
          <a:solidFill>
            <a:srgbClr val="DEA900"/>
          </a:solidFill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155755"/>
                </a:solidFill>
              </a:rPr>
              <a:t>Benefits of Reflective Writing</a:t>
            </a:r>
            <a:endParaRPr lang="en-GB" b="1" dirty="0">
              <a:solidFill>
                <a:srgbClr val="15575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9120336" y="3429000"/>
            <a:ext cx="2376340" cy="2087564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83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  <a:solidFill>
            <a:srgbClr val="1C7270"/>
          </a:solidFill>
          <a:ln>
            <a:solidFill>
              <a:srgbClr val="1C7270"/>
            </a:solidFill>
          </a:ln>
        </p:spPr>
        <p:txBody>
          <a:bodyPr>
            <a:normAutofit/>
          </a:bodyPr>
          <a:lstStyle/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9416" y="692696"/>
            <a:ext cx="10945216" cy="597666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sz="3600" b="1" dirty="0"/>
          </a:p>
          <a:p>
            <a:pPr marL="0" indent="0">
              <a:lnSpc>
                <a:spcPct val="170000"/>
              </a:lnSpc>
              <a:buNone/>
            </a:pPr>
            <a:r>
              <a:rPr lang="en-GB" sz="3600" b="1" dirty="0"/>
              <a:t>Different ideas about how to use it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sz="3600" b="1" dirty="0"/>
              <a:t>Lack of student engagement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sz="3600" b="1" dirty="0"/>
              <a:t>Difficult to grade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sz="3600" b="1" dirty="0"/>
              <a:t>Not always seen as relevant or useful </a:t>
            </a:r>
          </a:p>
          <a:p>
            <a:pPr marL="0" indent="0">
              <a:lnSpc>
                <a:spcPct val="150000"/>
              </a:lnSpc>
              <a:buNone/>
            </a:pPr>
            <a:endParaRPr lang="en-GB" sz="3600" b="1" dirty="0"/>
          </a:p>
          <a:p>
            <a:pPr marL="0" indent="0" algn="ctr">
              <a:lnSpc>
                <a:spcPct val="200000"/>
              </a:lnSpc>
              <a:buNone/>
            </a:pPr>
            <a:endParaRPr lang="en-GB" sz="3200" dirty="0"/>
          </a:p>
          <a:p>
            <a:pPr marL="0" indent="0" algn="ctr">
              <a:lnSpc>
                <a:spcPct val="200000"/>
              </a:lnSpc>
              <a:buNone/>
            </a:pP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48489" y="141647"/>
            <a:ext cx="11928648" cy="769441"/>
          </a:xfrm>
          <a:prstGeom prst="rect">
            <a:avLst/>
          </a:prstGeom>
          <a:solidFill>
            <a:srgbClr val="1C7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C305"/>
                </a:solidFill>
              </a:rPr>
              <a:t>What are </a:t>
            </a:r>
            <a:r>
              <a:rPr lang="en-GB" sz="4400" b="1" dirty="0" smtClean="0">
                <a:solidFill>
                  <a:srgbClr val="FFC305"/>
                </a:solidFill>
              </a:rPr>
              <a:t>the </a:t>
            </a:r>
            <a:r>
              <a:rPr lang="en-GB" sz="4400" b="1" dirty="0">
                <a:solidFill>
                  <a:srgbClr val="FFC305"/>
                </a:solidFill>
              </a:rPr>
              <a:t>challenges?</a:t>
            </a:r>
          </a:p>
        </p:txBody>
      </p:sp>
    </p:spTree>
    <p:extLst>
      <p:ext uri="{BB962C8B-B14F-4D97-AF65-F5344CB8AC3E}">
        <p14:creationId xmlns:p14="http://schemas.microsoft.com/office/powerpoint/2010/main" val="118461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38288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rgbClr val="0070C0"/>
                </a:solidFill>
              </a:rPr>
              <a:t>E</a:t>
            </a:r>
            <a:r>
              <a:rPr lang="en-US" sz="6600" b="1" dirty="0">
                <a:solidFill>
                  <a:schemeClr val="tx1"/>
                </a:solidFill>
              </a:rPr>
              <a:t>+</a:t>
            </a:r>
            <a:r>
              <a:rPr lang="en-US" sz="6600" b="1" dirty="0">
                <a:solidFill>
                  <a:srgbClr val="FF0000"/>
                </a:solidFill>
              </a:rPr>
              <a:t>R</a:t>
            </a:r>
            <a:r>
              <a:rPr lang="en-US" sz="6600" b="1" dirty="0">
                <a:solidFill>
                  <a:schemeClr val="tx1"/>
                </a:solidFill>
              </a:rPr>
              <a:t>=</a:t>
            </a:r>
            <a:r>
              <a:rPr lang="en-US" sz="6600" b="1" dirty="0">
                <a:solidFill>
                  <a:srgbClr val="7030A0"/>
                </a:solidFill>
              </a:rPr>
              <a:t>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1676" y="1024721"/>
            <a:ext cx="10453500" cy="41044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sz="3600" b="1" dirty="0"/>
          </a:p>
          <a:p>
            <a:pPr marL="0" indent="0" algn="ctr">
              <a:lnSpc>
                <a:spcPct val="200000"/>
              </a:lnSpc>
              <a:buNone/>
            </a:pPr>
            <a:endParaRPr lang="en-GB" sz="3200" dirty="0"/>
          </a:p>
          <a:p>
            <a:pPr marL="0" indent="0" algn="ctr">
              <a:lnSpc>
                <a:spcPct val="200000"/>
              </a:lnSpc>
              <a:buNone/>
            </a:pPr>
            <a:endParaRPr lang="en-GB" sz="32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81297145"/>
              </p:ext>
            </p:extLst>
          </p:nvPr>
        </p:nvGraphicFramePr>
        <p:xfrm>
          <a:off x="9311822" y="2924944"/>
          <a:ext cx="2968172" cy="2961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84B43A13-7592-4C1A-A9C7-2F4738FF623C}"/>
              </a:ext>
            </a:extLst>
          </p:cNvPr>
          <p:cNvGrpSpPr/>
          <p:nvPr/>
        </p:nvGrpSpPr>
        <p:grpSpPr>
          <a:xfrm flipH="1">
            <a:off x="3327091" y="2204864"/>
            <a:ext cx="5023948" cy="3949034"/>
            <a:chOff x="2811549" y="722191"/>
            <a:chExt cx="6363269" cy="54136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E0646CA-3C6F-424E-949D-873E4259579A}"/>
                </a:ext>
              </a:extLst>
            </p:cNvPr>
            <p:cNvSpPr/>
            <p:nvPr/>
          </p:nvSpPr>
          <p:spPr>
            <a:xfrm>
              <a:off x="3769697" y="722191"/>
              <a:ext cx="5405119" cy="1505031"/>
            </a:xfrm>
            <a:custGeom>
              <a:avLst/>
              <a:gdLst>
                <a:gd name="connsiteX0" fmla="*/ 0 w 5405120"/>
                <a:gd name="connsiteY0" fmla="*/ 0 h 1505029"/>
                <a:gd name="connsiteX1" fmla="*/ 4652606 w 5405120"/>
                <a:gd name="connsiteY1" fmla="*/ 0 h 1505029"/>
                <a:gd name="connsiteX2" fmla="*/ 5405120 w 5405120"/>
                <a:gd name="connsiteY2" fmla="*/ 752515 h 1505029"/>
                <a:gd name="connsiteX3" fmla="*/ 4652606 w 5405120"/>
                <a:gd name="connsiteY3" fmla="*/ 1505029 h 1505029"/>
                <a:gd name="connsiteX4" fmla="*/ 0 w 5405120"/>
                <a:gd name="connsiteY4" fmla="*/ 1505029 h 1505029"/>
                <a:gd name="connsiteX5" fmla="*/ 0 w 5405120"/>
                <a:gd name="connsiteY5" fmla="*/ 0 h 150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505029">
                  <a:moveTo>
                    <a:pt x="5405120" y="1505028"/>
                  </a:moveTo>
                  <a:lnTo>
                    <a:pt x="752514" y="1505028"/>
                  </a:lnTo>
                  <a:lnTo>
                    <a:pt x="0" y="752514"/>
                  </a:lnTo>
                  <a:lnTo>
                    <a:pt x="752514" y="1"/>
                  </a:lnTo>
                  <a:lnTo>
                    <a:pt x="5405120" y="1"/>
                  </a:lnTo>
                  <a:lnTo>
                    <a:pt x="5405120" y="1505028"/>
                  </a:lnTo>
                  <a:close/>
                </a:path>
              </a:pathLst>
            </a:custGeom>
            <a:solidFill>
              <a:srgbClr val="CC00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39933" tIns="247651" rIns="462280" bIns="247651" numCol="1" spcCol="1270" anchor="ctr" anchorCtr="0">
              <a:noAutofit/>
            </a:bodyPr>
            <a:lstStyle/>
            <a:p>
              <a:pPr marL="0" lvl="0" indent="0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6000" dirty="0"/>
                <a:t>Reflect</a:t>
              </a:r>
              <a:endParaRPr lang="en-GB" sz="6000" kern="12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3BB3ECB-2CA2-471B-8B0F-D828A17FF6CC}"/>
                </a:ext>
              </a:extLst>
            </p:cNvPr>
            <p:cNvSpPr/>
            <p:nvPr/>
          </p:nvSpPr>
          <p:spPr>
            <a:xfrm>
              <a:off x="3017182" y="722192"/>
              <a:ext cx="1505029" cy="150502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GB" sz="2800" b="1" dirty="0" smtClean="0"/>
                <a:t>ON</a:t>
              </a:r>
              <a:endParaRPr lang="en-GB" sz="2800" b="1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C9A720C-9289-4874-BD1A-52E2EEC8859F}"/>
                </a:ext>
              </a:extLst>
            </p:cNvPr>
            <p:cNvSpPr/>
            <p:nvPr/>
          </p:nvSpPr>
          <p:spPr>
            <a:xfrm>
              <a:off x="3769697" y="2496203"/>
              <a:ext cx="5405121" cy="1775449"/>
            </a:xfrm>
            <a:custGeom>
              <a:avLst/>
              <a:gdLst>
                <a:gd name="connsiteX0" fmla="*/ 0 w 5405120"/>
                <a:gd name="connsiteY0" fmla="*/ 0 h 1505029"/>
                <a:gd name="connsiteX1" fmla="*/ 4652606 w 5405120"/>
                <a:gd name="connsiteY1" fmla="*/ 0 h 1505029"/>
                <a:gd name="connsiteX2" fmla="*/ 5405120 w 5405120"/>
                <a:gd name="connsiteY2" fmla="*/ 752515 h 1505029"/>
                <a:gd name="connsiteX3" fmla="*/ 4652606 w 5405120"/>
                <a:gd name="connsiteY3" fmla="*/ 1505029 h 1505029"/>
                <a:gd name="connsiteX4" fmla="*/ 0 w 5405120"/>
                <a:gd name="connsiteY4" fmla="*/ 1505029 h 1505029"/>
                <a:gd name="connsiteX5" fmla="*/ 0 w 5405120"/>
                <a:gd name="connsiteY5" fmla="*/ 0 h 150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505029">
                  <a:moveTo>
                    <a:pt x="5405120" y="1505028"/>
                  </a:moveTo>
                  <a:lnTo>
                    <a:pt x="752514" y="1505028"/>
                  </a:lnTo>
                  <a:lnTo>
                    <a:pt x="0" y="752514"/>
                  </a:lnTo>
                  <a:lnTo>
                    <a:pt x="752514" y="1"/>
                  </a:lnTo>
                  <a:lnTo>
                    <a:pt x="5405120" y="1"/>
                  </a:lnTo>
                  <a:lnTo>
                    <a:pt x="5405120" y="1505028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39933" tIns="247651" rIns="462280" bIns="247650" numCol="1" spcCol="1270" anchor="ctr" anchorCtr="0">
              <a:noAutofit/>
            </a:bodyPr>
            <a:lstStyle/>
            <a:p>
              <a:pPr marL="0" lvl="0" indent="0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6000" kern="1200" dirty="0"/>
                <a:t>Reflect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38DB65-38D0-4C0E-81FE-F0A57C531839}"/>
                </a:ext>
              </a:extLst>
            </p:cNvPr>
            <p:cNvSpPr/>
            <p:nvPr/>
          </p:nvSpPr>
          <p:spPr>
            <a:xfrm>
              <a:off x="2811549" y="2586343"/>
              <a:ext cx="1681415" cy="16853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  <a:p>
              <a:r>
                <a:rPr lang="en-GB" sz="2600" b="1" dirty="0"/>
                <a:t>FOR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279D7DD-24C4-466F-9F56-EC418ADE2D84}"/>
                </a:ext>
              </a:extLst>
            </p:cNvPr>
            <p:cNvSpPr/>
            <p:nvPr/>
          </p:nvSpPr>
          <p:spPr>
            <a:xfrm rot="21600000">
              <a:off x="3769697" y="4630775"/>
              <a:ext cx="5405121" cy="1505030"/>
            </a:xfrm>
            <a:custGeom>
              <a:avLst/>
              <a:gdLst>
                <a:gd name="connsiteX0" fmla="*/ 0 w 5405120"/>
                <a:gd name="connsiteY0" fmla="*/ 0 h 1505029"/>
                <a:gd name="connsiteX1" fmla="*/ 4652606 w 5405120"/>
                <a:gd name="connsiteY1" fmla="*/ 0 h 1505029"/>
                <a:gd name="connsiteX2" fmla="*/ 5405120 w 5405120"/>
                <a:gd name="connsiteY2" fmla="*/ 752515 h 1505029"/>
                <a:gd name="connsiteX3" fmla="*/ 4652606 w 5405120"/>
                <a:gd name="connsiteY3" fmla="*/ 1505029 h 1505029"/>
                <a:gd name="connsiteX4" fmla="*/ 0 w 5405120"/>
                <a:gd name="connsiteY4" fmla="*/ 1505029 h 1505029"/>
                <a:gd name="connsiteX5" fmla="*/ 0 w 5405120"/>
                <a:gd name="connsiteY5" fmla="*/ 0 h 150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120" h="1505029">
                  <a:moveTo>
                    <a:pt x="5405120" y="1505028"/>
                  </a:moveTo>
                  <a:lnTo>
                    <a:pt x="752514" y="1505028"/>
                  </a:lnTo>
                  <a:lnTo>
                    <a:pt x="0" y="752514"/>
                  </a:lnTo>
                  <a:lnTo>
                    <a:pt x="752514" y="1"/>
                  </a:lnTo>
                  <a:lnTo>
                    <a:pt x="5405120" y="1"/>
                  </a:lnTo>
                  <a:lnTo>
                    <a:pt x="5405120" y="1505028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39933" tIns="247651" rIns="462281" bIns="247650" numCol="1" spcCol="1270" anchor="ctr" anchorCtr="0">
              <a:noAutofit/>
            </a:bodyPr>
            <a:lstStyle/>
            <a:p>
              <a:pPr marL="0" lvl="0" indent="0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6000" kern="1200" dirty="0"/>
                <a:t>Reflect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59C909A-654A-4337-820B-F6489E374C7A}"/>
                </a:ext>
              </a:extLst>
            </p:cNvPr>
            <p:cNvSpPr/>
            <p:nvPr/>
          </p:nvSpPr>
          <p:spPr>
            <a:xfrm>
              <a:off x="3017182" y="4630776"/>
              <a:ext cx="1505029" cy="150502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  <a:p>
              <a:r>
                <a:rPr lang="en-GB" dirty="0"/>
                <a:t>  </a:t>
              </a:r>
              <a:r>
                <a:rPr lang="en-GB" sz="2800" b="1" dirty="0"/>
                <a:t>IN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D9DC5F5-8B7E-4C50-9183-9A0E478D7935}"/>
              </a:ext>
            </a:extLst>
          </p:cNvPr>
          <p:cNvSpPr txBox="1"/>
          <p:nvPr/>
        </p:nvSpPr>
        <p:spPr>
          <a:xfrm>
            <a:off x="2654303" y="3382493"/>
            <a:ext cx="8604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7200" b="1" dirty="0"/>
              <a:t>+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E0C5BF3A-4032-476B-9332-CD6CADF4F4F6}"/>
              </a:ext>
            </a:extLst>
          </p:cNvPr>
          <p:cNvSpPr/>
          <p:nvPr/>
        </p:nvSpPr>
        <p:spPr>
          <a:xfrm>
            <a:off x="8188687" y="3767343"/>
            <a:ext cx="1284286" cy="7952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71164" y="2973030"/>
            <a:ext cx="2962913" cy="29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8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177165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pPr algn="l"/>
            <a:endParaRPr lang="en-GB" sz="6600" b="1" i="1" dirty="0">
              <a:solidFill>
                <a:srgbClr val="DEA9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6771084"/>
          </a:xfrm>
          <a:prstGeom prst="rect">
            <a:avLst/>
          </a:prstGeom>
          <a:solidFill>
            <a:srgbClr val="FFDA3F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buClr>
                <a:srgbClr val="9BAFB5"/>
              </a:buClr>
            </a:pPr>
            <a:r>
              <a:rPr lang="en-GB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research has shown</a:t>
            </a:r>
            <a:endParaRPr lang="en-GB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8800" lvl="2" indent="-914400" algn="just">
              <a:spcBef>
                <a:spcPts val="1000"/>
              </a:spcBef>
              <a:buClr>
                <a:srgbClr val="9BAFB5"/>
              </a:buClr>
              <a:buFont typeface="+mj-lt"/>
              <a:buAutoNum type="arabicPeriod"/>
            </a:pPr>
            <a:r>
              <a:rPr lang="en-GB" sz="5400" b="1" dirty="0" smtClean="0">
                <a:latin typeface="Calibri" panose="020F0502020204030204" pitchFamily="34" charset="0"/>
              </a:rPr>
              <a:t>Tutor scaffolding</a:t>
            </a:r>
          </a:p>
          <a:p>
            <a:pPr marL="1828800" lvl="2" indent="-914400" algn="just">
              <a:spcBef>
                <a:spcPts val="1000"/>
              </a:spcBef>
              <a:buClr>
                <a:srgbClr val="9BAFB5"/>
              </a:buClr>
              <a:buFont typeface="+mj-lt"/>
              <a:buAutoNum type="arabicPeriod"/>
            </a:pPr>
            <a:r>
              <a:rPr lang="en-GB" sz="5400" b="1" dirty="0" smtClean="0">
                <a:latin typeface="Calibri" panose="020F0502020204030204" pitchFamily="34" charset="0"/>
              </a:rPr>
              <a:t>Tutor </a:t>
            </a:r>
            <a:r>
              <a:rPr lang="en-GB" sz="5400" b="1" dirty="0">
                <a:latin typeface="Calibri" panose="020F0502020204030204" pitchFamily="34" charset="0"/>
              </a:rPr>
              <a:t>feedback on </a:t>
            </a:r>
            <a:r>
              <a:rPr lang="en-GB" sz="5400" b="1" dirty="0" smtClean="0">
                <a:latin typeface="Calibri" panose="020F0502020204030204" pitchFamily="34" charset="0"/>
              </a:rPr>
              <a:t>RW</a:t>
            </a:r>
          </a:p>
          <a:p>
            <a:pPr marL="1828800" lvl="2" indent="-914400" algn="just">
              <a:spcBef>
                <a:spcPts val="1000"/>
              </a:spcBef>
              <a:buClr>
                <a:srgbClr val="9BAFB5"/>
              </a:buClr>
              <a:buFont typeface="+mj-lt"/>
              <a:buAutoNum type="arabicPeriod"/>
            </a:pPr>
            <a:r>
              <a:rPr lang="en-GB" sz="5400" b="1" dirty="0" smtClean="0">
                <a:latin typeface="Calibri" panose="020F0502020204030204" pitchFamily="34" charset="0"/>
              </a:rPr>
              <a:t>Peer </a:t>
            </a:r>
            <a:r>
              <a:rPr lang="en-GB" sz="5400" b="1" dirty="0">
                <a:latin typeface="Calibri" panose="020F0502020204030204" pitchFamily="34" charset="0"/>
              </a:rPr>
              <a:t>discussion </a:t>
            </a:r>
            <a:endParaRPr lang="en-GB" sz="5400" b="1" dirty="0" smtClean="0">
              <a:latin typeface="Calibri" panose="020F0502020204030204" pitchFamily="34" charset="0"/>
            </a:endParaRPr>
          </a:p>
          <a:p>
            <a:pPr marL="1828800" lvl="2" indent="-914400" algn="just">
              <a:spcBef>
                <a:spcPts val="1000"/>
              </a:spcBef>
              <a:buClr>
                <a:srgbClr val="9BAFB5"/>
              </a:buClr>
              <a:buFont typeface="+mj-lt"/>
              <a:buAutoNum type="arabicPeriod"/>
            </a:pPr>
            <a:r>
              <a:rPr lang="en-GB" sz="5400" b="1" dirty="0" smtClean="0">
                <a:latin typeface="Calibri" panose="020F0502020204030204" pitchFamily="34" charset="0"/>
              </a:rPr>
              <a:t>Limited time</a:t>
            </a:r>
          </a:p>
          <a:p>
            <a:pPr marL="1828800" lvl="2" indent="-914400" algn="just">
              <a:spcBef>
                <a:spcPts val="1000"/>
              </a:spcBef>
              <a:buClr>
                <a:srgbClr val="9BAFB5"/>
              </a:buClr>
              <a:buFont typeface="+mj-lt"/>
              <a:buAutoNum type="arabicPeriod"/>
            </a:pPr>
            <a:r>
              <a:rPr lang="en-GB" sz="5400" b="1" dirty="0" smtClean="0">
                <a:latin typeface="Calibri" panose="020F0502020204030204" pitchFamily="34" charset="0"/>
              </a:rPr>
              <a:t>In-class activity</a:t>
            </a:r>
            <a:endParaRPr lang="en-GB" sz="5400" b="1" dirty="0">
              <a:latin typeface="Calibri" panose="020F0502020204030204" pitchFamily="34" charset="0"/>
            </a:endParaRPr>
          </a:p>
          <a:p>
            <a:pPr marL="1828800" lvl="2" indent="-914400" algn="just">
              <a:spcBef>
                <a:spcPts val="1000"/>
              </a:spcBef>
              <a:buClr>
                <a:srgbClr val="9BAFB5"/>
              </a:buClr>
              <a:buFont typeface="+mj-lt"/>
              <a:buAutoNum type="arabicPeriod"/>
            </a:pPr>
            <a:r>
              <a:rPr lang="en-GB" sz="5400" b="1" dirty="0" smtClean="0">
                <a:latin typeface="Calibri" panose="020F0502020204030204" pitchFamily="34" charset="0"/>
              </a:rPr>
              <a:t>Early application for action</a:t>
            </a:r>
            <a:endParaRPr lang="en-GB" sz="5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21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rgbClr val="1C7270"/>
          </a:solidFill>
        </p:spPr>
        <p:txBody>
          <a:bodyPr>
            <a:normAutofit/>
          </a:bodyPr>
          <a:lstStyle/>
          <a:p>
            <a:endParaRPr lang="en-GB" sz="48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endParaRPr lang="en-GB" sz="48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endParaRPr lang="en-GB" sz="44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r>
              <a:rPr lang="en-GB" sz="4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‘</a:t>
            </a:r>
            <a:r>
              <a:rPr lang="en-GB" sz="4400" b="1" i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E</a:t>
            </a:r>
            <a:r>
              <a:rPr lang="en-GB" sz="4400" b="1" i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vidence </a:t>
            </a:r>
            <a:r>
              <a:rPr lang="en-GB" sz="4400" b="1" i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based examination of the sources of and gaps in knowledge and practice with the intent to improve on both’</a:t>
            </a:r>
            <a:endParaRPr lang="en-GB" sz="4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body" sz="quarter" idx="16"/>
          </p:nvPr>
        </p:nvSpPr>
        <p:spPr>
          <a:xfrm>
            <a:off x="5015880" y="5445224"/>
            <a:ext cx="6991244" cy="1568278"/>
          </a:xfrm>
        </p:spPr>
        <p:txBody>
          <a:bodyPr>
            <a:normAutofit/>
          </a:bodyPr>
          <a:lstStyle/>
          <a:p>
            <a:pPr lvl="0" algn="r" defTabSz="685800">
              <a:lnSpc>
                <a:spcPct val="90000"/>
              </a:lnSpc>
              <a:spcBef>
                <a:spcPts val="750"/>
              </a:spcBef>
              <a:buClr>
                <a:srgbClr val="9BAFB5"/>
              </a:buClr>
            </a:pPr>
            <a:r>
              <a:rPr lang="en-GB" sz="4400" b="1" spc="83" dirty="0">
                <a:solidFill>
                  <a:srgbClr val="FFE0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Ash &amp; Clayton (2009)</a:t>
            </a:r>
          </a:p>
          <a:p>
            <a:pPr lvl="0" algn="ctr" defTabSz="685800">
              <a:lnSpc>
                <a:spcPct val="90000"/>
              </a:lnSpc>
              <a:spcBef>
                <a:spcPts val="750"/>
              </a:spcBef>
              <a:buClr>
                <a:srgbClr val="9BAFB5"/>
              </a:buClr>
            </a:pPr>
            <a:endParaRPr lang="en-GB" sz="4400" b="1" spc="83" dirty="0">
              <a:solidFill>
                <a:srgbClr val="FFE05D"/>
              </a:solidFill>
            </a:endParaRPr>
          </a:p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769" y="0"/>
            <a:ext cx="12192000" cy="3717032"/>
          </a:xfrm>
          <a:prstGeom prst="rect">
            <a:avLst/>
          </a:prstGeom>
          <a:solidFill>
            <a:srgbClr val="FFDA3F"/>
          </a:solidFill>
          <a:ln>
            <a:solidFill>
              <a:srgbClr val="FFE0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85800">
              <a:lnSpc>
                <a:spcPct val="90000"/>
              </a:lnSpc>
              <a:spcBef>
                <a:spcPts val="750"/>
              </a:spcBef>
              <a:buClr>
                <a:srgbClr val="9BAFB5"/>
              </a:buClr>
            </a:pPr>
            <a:r>
              <a:rPr lang="en-GB" sz="4000" b="1" spc="83" dirty="0">
                <a:solidFill>
                  <a:schemeClr val="bg1"/>
                </a:solidFill>
              </a:rPr>
              <a:t>							</a:t>
            </a:r>
            <a:r>
              <a:rPr lang="en-GB" sz="4000" b="1" spc="83" dirty="0" smtClean="0">
                <a:solidFill>
                  <a:schemeClr val="bg1"/>
                </a:solidFill>
              </a:rPr>
              <a:t>	</a:t>
            </a:r>
            <a:r>
              <a:rPr lang="en-GB" sz="4800" b="1" spc="83" dirty="0" smtClean="0">
                <a:solidFill>
                  <a:schemeClr val="tx1"/>
                </a:solidFill>
              </a:rPr>
              <a:t>Describe </a:t>
            </a:r>
            <a:endParaRPr lang="en-GB" sz="4800" b="1" spc="83" dirty="0">
              <a:solidFill>
                <a:schemeClr val="tx1"/>
              </a:solidFill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  <a:buClr>
                <a:srgbClr val="9BAFB5"/>
              </a:buClr>
            </a:pPr>
            <a:r>
              <a:rPr lang="en-GB" sz="4800" b="1" spc="83" dirty="0">
                <a:solidFill>
                  <a:schemeClr val="tx1"/>
                </a:solidFill>
              </a:rPr>
              <a:t>							</a:t>
            </a:r>
            <a:r>
              <a:rPr lang="en-GB" sz="4800" b="1" spc="83" dirty="0" smtClean="0">
                <a:solidFill>
                  <a:schemeClr val="tx1"/>
                </a:solidFill>
              </a:rPr>
              <a:t>	Examine</a:t>
            </a:r>
            <a:endParaRPr lang="en-GB" sz="4800" b="1" spc="83" dirty="0">
              <a:solidFill>
                <a:schemeClr val="tx1"/>
              </a:solidFill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  <a:buClr>
                <a:srgbClr val="9BAFB5"/>
              </a:buClr>
            </a:pPr>
            <a:r>
              <a:rPr lang="en-GB" sz="4800" b="1" spc="83" dirty="0">
                <a:solidFill>
                  <a:schemeClr val="tx1"/>
                </a:solidFill>
              </a:rPr>
              <a:t>							</a:t>
            </a:r>
            <a:r>
              <a:rPr lang="en-GB" sz="4800" b="1" spc="83" dirty="0" smtClean="0">
                <a:solidFill>
                  <a:schemeClr val="tx1"/>
                </a:solidFill>
              </a:rPr>
              <a:t>	Articulate </a:t>
            </a:r>
            <a:r>
              <a:rPr lang="en-GB" sz="4800" b="1" spc="83" dirty="0">
                <a:solidFill>
                  <a:schemeClr val="tx1"/>
                </a:solidFill>
              </a:rPr>
              <a:t>L</a:t>
            </a:r>
            <a:r>
              <a:rPr lang="en-GB" sz="4800" b="1" spc="83" dirty="0" smtClean="0">
                <a:solidFill>
                  <a:schemeClr val="tx1"/>
                </a:solidFill>
              </a:rPr>
              <a:t>earning</a:t>
            </a:r>
            <a:endParaRPr lang="en-GB" sz="4800" b="1" spc="83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-437952"/>
            <a:ext cx="4586601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8800" b="1" dirty="0" smtClean="0"/>
          </a:p>
          <a:p>
            <a:pPr algn="ctr"/>
            <a:r>
              <a:rPr lang="en-GB" sz="8800" b="1" dirty="0" smtClean="0"/>
              <a:t>DEAL</a:t>
            </a:r>
          </a:p>
          <a:p>
            <a:pPr algn="ctr"/>
            <a:endParaRPr lang="en-GB" sz="8800" b="1" dirty="0"/>
          </a:p>
        </p:txBody>
      </p:sp>
    </p:spTree>
    <p:extLst>
      <p:ext uri="{BB962C8B-B14F-4D97-AF65-F5344CB8AC3E}">
        <p14:creationId xmlns:p14="http://schemas.microsoft.com/office/powerpoint/2010/main" val="329158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  <a:solidFill>
            <a:srgbClr val="1C7270"/>
          </a:solidFill>
          <a:ln>
            <a:solidFill>
              <a:srgbClr val="1C7270"/>
            </a:solidFill>
          </a:ln>
        </p:spPr>
        <p:txBody>
          <a:bodyPr>
            <a:normAutofit/>
          </a:bodyPr>
          <a:lstStyle/>
          <a:p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083688"/>
            <a:ext cx="12180932" cy="579105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GB" sz="51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DEAL </a:t>
            </a:r>
            <a:r>
              <a:rPr lang="en-GB" sz="4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model provided structure </a:t>
            </a:r>
            <a:r>
              <a:rPr lang="en-GB" sz="4000" b="1" dirty="0">
                <a:solidFill>
                  <a:schemeClr val="tx1"/>
                </a:solidFill>
                <a:latin typeface="Calibri" panose="020F0502020204030204" pitchFamily="34" charset="0"/>
              </a:rPr>
              <a:t>to guide </a:t>
            </a:r>
            <a:r>
              <a:rPr lang="en-GB" sz="4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reflection   but 3 new elements added to create DEAPR model </a:t>
            </a:r>
            <a:endParaRPr lang="en-GB" sz="4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GB" sz="6600" b="1" dirty="0" smtClean="0">
                <a:solidFill>
                  <a:srgbClr val="1C7270"/>
                </a:solidFill>
                <a:latin typeface="Calibri" panose="020F0502020204030204" pitchFamily="34" charset="0"/>
              </a:rPr>
              <a:t>In </a:t>
            </a:r>
            <a:r>
              <a:rPr lang="en-GB" sz="6600" b="1" dirty="0">
                <a:solidFill>
                  <a:srgbClr val="1C7270"/>
                </a:solidFill>
                <a:latin typeface="Calibri" panose="020F0502020204030204" pitchFamily="34" charset="0"/>
              </a:rPr>
              <a:t>class &amp; timed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GB" sz="6600" b="1" dirty="0">
                <a:solidFill>
                  <a:srgbClr val="1C7270"/>
                </a:solidFill>
                <a:latin typeface="Calibri" panose="020F0502020204030204" pitchFamily="34" charset="0"/>
              </a:rPr>
              <a:t>Discussion with peers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GB" sz="6600" b="1" dirty="0">
                <a:solidFill>
                  <a:srgbClr val="1C7270"/>
                </a:solidFill>
                <a:latin typeface="Calibri" panose="020F0502020204030204" pitchFamily="34" charset="0"/>
              </a:rPr>
              <a:t>Real time comments from tutor </a:t>
            </a:r>
          </a:p>
          <a:p>
            <a:pPr marL="0" indent="0">
              <a:lnSpc>
                <a:spcPct val="120000"/>
              </a:lnSpc>
              <a:buNone/>
            </a:pPr>
            <a:endParaRPr lang="en-GB" sz="32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960096" y="2204864"/>
            <a:ext cx="5004300" cy="2448272"/>
          </a:xfrm>
          <a:prstGeom prst="ellipse">
            <a:avLst/>
          </a:prstGeom>
          <a:solidFill>
            <a:srgbClr val="FF0066"/>
          </a:solidFill>
          <a:ln>
            <a:solidFill>
              <a:srgbClr val="1C72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DEAPR</a:t>
            </a:r>
          </a:p>
          <a:p>
            <a:pPr algn="ctr"/>
            <a:r>
              <a:rPr lang="en-GB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Co-creation             of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75576"/>
            <a:ext cx="12180932" cy="830997"/>
          </a:xfrm>
          <a:prstGeom prst="rect">
            <a:avLst/>
          </a:prstGeom>
          <a:solidFill>
            <a:srgbClr val="1C7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GB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+ Reflective Writing Activity</a:t>
            </a:r>
            <a:endParaRPr lang="en-GB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1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1" y="0"/>
            <a:ext cx="12154598" cy="1556792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GB" sz="4400" b="1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44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73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DEAPR</a:t>
            </a:r>
            <a:r>
              <a:rPr lang="en-GB" sz="7300" b="1" dirty="0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4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 Framework </a:t>
            </a:r>
            <a:r>
              <a:rPr lang="en-GB" sz="4700" b="1" dirty="0">
                <a:solidFill>
                  <a:schemeClr val="bg1"/>
                </a:solidFill>
                <a:latin typeface="Calibri" panose="020F0502020204030204" pitchFamily="34" charset="0"/>
              </a:rPr>
              <a:t>for </a:t>
            </a:r>
            <a:r>
              <a:rPr lang="en-GB" sz="47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reflection</a:t>
            </a:r>
            <a:r>
              <a:rPr lang="en-GB" sz="4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4900" b="1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en-US" sz="49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116275"/>
              </p:ext>
            </p:extLst>
          </p:nvPr>
        </p:nvGraphicFramePr>
        <p:xfrm>
          <a:off x="0" y="1234564"/>
          <a:ext cx="12192000" cy="5437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223780" y="5192928"/>
            <a:ext cx="6634663" cy="12288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reflect on previous feedback               &amp; write </a:t>
            </a:r>
            <a:r>
              <a:rPr lang="en-GB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(questions provided to guide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them</a:t>
            </a:r>
            <a:r>
              <a:rPr lang="en-GB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1112" y="1526821"/>
            <a:ext cx="868828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In small groups students discuss how they felt &amp; their targets (tutor reads RW &amp; adds comments)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8920" y="5102628"/>
            <a:ext cx="432048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write some more – reflecting on peer &amp; tutor comments 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991544" y="3789040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4487144" y="3732119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7049344" y="3691702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9544944" y="3751527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55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Reflection on feedback </a:t>
            </a:r>
            <a:r>
              <a:rPr lang="en-US" sz="4400" b="1" dirty="0">
                <a:solidFill>
                  <a:srgbClr val="FFC000"/>
                </a:solidFill>
              </a:rPr>
              <a:t>for action</a:t>
            </a:r>
          </a:p>
        </p:txBody>
      </p:sp>
      <p:sp>
        <p:nvSpPr>
          <p:cNvPr id="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4888" y="2481864"/>
            <a:ext cx="1208222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solidFill>
                  <a:srgbClr val="1C7270"/>
                </a:solidFill>
                <a:effectLst/>
                <a:cs typeface="Times New Roman" panose="02020603050405020304" pitchFamily="18" charset="0"/>
              </a:rPr>
              <a:t>To maximize our learning it is essential                                 to ask: "How can we get the most                                    from every mistake we make?”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                                                                           Tony </a:t>
            </a:r>
            <a:r>
              <a:rPr kumimoji="0" lang="en-US" altLang="en-US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Buzan</a:t>
            </a:r>
            <a:endParaRPr kumimoji="0" lang="en-US" altLang="en-US" sz="2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9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0" y="1556792"/>
            <a:ext cx="12192000" cy="417646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571500" indent="-571500" fontAlgn="auto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600" dirty="0"/>
              <a:t>We want to create resources for SKILLS HUB Reflective Writing Models &amp; guidance </a:t>
            </a:r>
          </a:p>
          <a:p>
            <a:pPr marL="571500" indent="-571500" fontAlgn="auto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600" dirty="0"/>
              <a:t>Provide examples </a:t>
            </a:r>
            <a:r>
              <a:rPr lang="en-GB" sz="3200" dirty="0"/>
              <a:t>of good practice</a:t>
            </a:r>
          </a:p>
          <a:p>
            <a:pPr fontAlgn="auto">
              <a:spcAft>
                <a:spcPts val="0"/>
              </a:spcAft>
              <a:defRPr/>
            </a:pP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1556792"/>
          </a:xfrm>
          <a:solidFill>
            <a:srgbClr val="DEA900"/>
          </a:solidFill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b="1" dirty="0">
                <a:latin typeface="+mn-lt"/>
              </a:rPr>
              <a:t>Future plans</a:t>
            </a:r>
            <a:endParaRPr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555304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Top-level menu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590779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736257">
                  <a:extLst>
                    <a:ext uri="{9D8B030D-6E8A-4147-A177-3AD203B41FA5}">
                      <a16:colId xmlns:a16="http://schemas.microsoft.com/office/drawing/2014/main" val="914216494"/>
                    </a:ext>
                  </a:extLst>
                </a:gridCol>
                <a:gridCol w="4391742">
                  <a:extLst>
                    <a:ext uri="{9D8B030D-6E8A-4147-A177-3AD203B41FA5}">
                      <a16:colId xmlns:a16="http://schemas.microsoft.com/office/drawing/2014/main" val="298253577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98825375"/>
                    </a:ext>
                  </a:extLst>
                </a:gridCol>
              </a:tblGrid>
              <a:tr h="1670264"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Ash &amp; Clayton (2004)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/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Articulated learning model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28600" lvl="0" indent="-228600" algn="l">
                        <a:buFont typeface="+mj-lt"/>
                        <a:buAutoNum type="arabicPeriod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did I learn?</a:t>
                      </a:r>
                    </a:p>
                    <a:p>
                      <a:pPr marL="228600" lvl="0" indent="-228600" algn="l">
                        <a:buFont typeface="+mj-lt"/>
                        <a:buAutoNum type="arabicPeriod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did I learn it?</a:t>
                      </a:r>
                    </a:p>
                    <a:p>
                      <a:pPr marL="228600" lvl="0" indent="-228600" algn="l">
                        <a:buFont typeface="+mj-lt"/>
                        <a:buAutoNum type="arabicPeriod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Why is it significant?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what ways will I use this learning?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Baker (1996)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/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Four-step model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identification 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significance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implications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 Bloom (1956)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Taxonomy of higher order thinking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Knowledge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Comprehension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Application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Analysis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Synthesis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Evaluation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00558"/>
                  </a:ext>
                </a:extLst>
              </a:tr>
              <a:tr h="1977048"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en-GB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Boud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al (1985: 18-40</a:t>
                      </a:r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algn="l"/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needed for reflection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Self-awareness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Critical analysis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Synthesis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Dewey (1910)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 of experiential learning</a:t>
                      </a:r>
                      <a:endParaRPr lang="en-GB" sz="1200" dirty="0">
                        <a:effectLst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felt difficulty</a:t>
                      </a:r>
                      <a:endParaRPr lang="en-GB" sz="1200" dirty="0">
                        <a:effectLst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Its location and definition </a:t>
                      </a:r>
                      <a:endParaRPr lang="en-GB" sz="1200" dirty="0">
                        <a:effectLst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Suggestion of possible solution</a:t>
                      </a:r>
                      <a:endParaRPr lang="en-GB" sz="1200" dirty="0">
                        <a:effectLst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by reasoning of the bearings of the suggestion</a:t>
                      </a:r>
                      <a:endParaRPr lang="en-GB" sz="1200" dirty="0">
                        <a:effectLst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 observation and experiment leading to its acceptance or rejection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Hatton &amp; Smith (1995)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Five-stage model</a:t>
                      </a:r>
                      <a:endParaRPr lang="en-GB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Descriptive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Dialogic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Critical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Contextualisation of multiple viewpoints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400347"/>
                  </a:ext>
                </a:extLst>
              </a:tr>
              <a:tr h="1574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</a:t>
                      </a:r>
                      <a:r>
                        <a:rPr lang="en-GB" sz="14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Kember</a:t>
                      </a:r>
                      <a:r>
                        <a:rPr lang="en-GB" sz="14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et al (2008) 4-stage model: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Habitual action/non-reflection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Understanding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Reflection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Critical reflection</a:t>
                      </a:r>
                      <a:endParaRPr lang="en-GB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Kolb (1984) 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Experiential learning theory</a:t>
                      </a:r>
                      <a:endParaRPr lang="en-GB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Concrete experience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Reflective observation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Abstract conceptualisation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Active experimentation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D97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</a:t>
                      </a:r>
                      <a:r>
                        <a:rPr lang="en-GB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Mezirow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(1990) Taxonomy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(Critical self-reflection on assumptions)</a:t>
                      </a:r>
                      <a:endParaRPr lang="en-GB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Narrative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Systemic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Organisational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Moral-ethical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Therapeutic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10412"/>
                  </a:ext>
                </a:extLst>
              </a:tr>
              <a:tr h="1635939"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lang="en-GB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Scanlan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lang="en-GB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Chernomas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(1997)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Three-stage model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Awareness (Present)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Critical analysis (Connects present with the past and future)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(Future)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</a:t>
                      </a:r>
                      <a:r>
                        <a:rPr lang="en-GB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Schon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(1983)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Reflective practitioner framework</a:t>
                      </a:r>
                      <a:endParaRPr lang="en-GB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Knowing-in-action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Surprise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Reflection-in-action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Experimentation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Reflection-on-action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A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</a:t>
                      </a:r>
                      <a:r>
                        <a:rPr lang="en-GB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Valli</a:t>
                      </a: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(1997)</a:t>
                      </a:r>
                      <a:endParaRPr lang="en-GB" sz="1400" b="1" dirty="0">
                        <a:effectLst/>
                      </a:endParaRPr>
                    </a:p>
                    <a:p>
                      <a:pPr algn="l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Typology</a:t>
                      </a:r>
                      <a:endParaRPr lang="en-GB" sz="1200" dirty="0">
                        <a:effectLst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reflection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Reflection-in and on-action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Deliberative reflection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Personalistic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reflection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Critical reflection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775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238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352" y="188640"/>
            <a:ext cx="11928648" cy="599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References</a:t>
            </a:r>
            <a:endParaRPr lang="en-GB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1450" dirty="0">
              <a:latin typeface="Calibri" panose="020F0502020204030204" pitchFamily="34" charset="0"/>
            </a:endParaRPr>
          </a:p>
          <a:p>
            <a:r>
              <a:rPr lang="en-GB" sz="1500" dirty="0">
                <a:latin typeface="Calibri" panose="020F0502020204030204" pitchFamily="34" charset="0"/>
              </a:rPr>
              <a:t>Academy of Medical Royal Colleges (2017). Improving feedback and reflection to improve learning: A practical guide for trainees and trainers. </a:t>
            </a:r>
          </a:p>
          <a:p>
            <a:r>
              <a:rPr lang="en-GB" sz="1500" dirty="0">
                <a:latin typeface="Calibri" panose="020F0502020204030204" pitchFamily="34" charset="0"/>
              </a:rPr>
              <a:t>	London: Academy of Medical Royal Colleges.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Ash, S. L.  &amp; Clayton, P. H. (2004). The articulated learning: An approach to guided reflection and assessment. </a:t>
            </a:r>
            <a:r>
              <a:rPr lang="en-GB" sz="1500" i="1" dirty="0">
                <a:latin typeface="Calibri" panose="020F0502020204030204" pitchFamily="34" charset="0"/>
              </a:rPr>
              <a:t>Innovative Higher Education</a:t>
            </a:r>
            <a:r>
              <a:rPr lang="en-GB" sz="1500" dirty="0">
                <a:latin typeface="Calibri" panose="020F0502020204030204" pitchFamily="34" charset="0"/>
              </a:rPr>
              <a:t>, 29(2): </a:t>
            </a:r>
          </a:p>
          <a:p>
            <a:r>
              <a:rPr lang="en-GB" sz="1500" dirty="0">
                <a:latin typeface="Calibri" panose="020F0502020204030204" pitchFamily="34" charset="0"/>
              </a:rPr>
              <a:t>	137-154.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Baker, C. R. (1996). Reflective learning: A teaching strategy for critical thinking. </a:t>
            </a:r>
            <a:r>
              <a:rPr lang="en-GB" sz="1500" i="1" dirty="0">
                <a:latin typeface="Calibri" panose="020F0502020204030204" pitchFamily="34" charset="0"/>
              </a:rPr>
              <a:t>Journal of Nursing Education,</a:t>
            </a:r>
            <a:r>
              <a:rPr lang="en-GB" sz="1500" dirty="0">
                <a:latin typeface="Calibri" panose="020F0502020204030204" pitchFamily="34" charset="0"/>
              </a:rPr>
              <a:t> 35: 19-22.</a:t>
            </a:r>
          </a:p>
          <a:p>
            <a:r>
              <a:rPr lang="en-GB" sz="1500" dirty="0">
                <a:solidFill>
                  <a:srgbClr val="000000"/>
                </a:solidFill>
                <a:latin typeface="Calibri" panose="020F0502020204030204" pitchFamily="34" charset="0"/>
              </a:rPr>
              <a:t>Bloom, B., </a:t>
            </a:r>
            <a:r>
              <a:rPr lang="en-GB" sz="1500" dirty="0" err="1">
                <a:solidFill>
                  <a:srgbClr val="000000"/>
                </a:solidFill>
                <a:latin typeface="Calibri" panose="020F0502020204030204" pitchFamily="34" charset="0"/>
              </a:rPr>
              <a:t>Englehart</a:t>
            </a:r>
            <a:r>
              <a:rPr lang="en-GB" sz="1500" dirty="0">
                <a:solidFill>
                  <a:srgbClr val="000000"/>
                </a:solidFill>
                <a:latin typeface="Calibri" panose="020F0502020204030204" pitchFamily="34" charset="0"/>
              </a:rPr>
              <a:t>, M., </a:t>
            </a:r>
            <a:r>
              <a:rPr lang="en-GB" sz="1500" dirty="0" err="1">
                <a:solidFill>
                  <a:srgbClr val="000000"/>
                </a:solidFill>
                <a:latin typeface="Calibri" panose="020F0502020204030204" pitchFamily="34" charset="0"/>
              </a:rPr>
              <a:t>Furst</a:t>
            </a:r>
            <a:r>
              <a:rPr lang="en-GB" sz="1500" dirty="0">
                <a:solidFill>
                  <a:srgbClr val="000000"/>
                </a:solidFill>
                <a:latin typeface="Calibri" panose="020F0502020204030204" pitchFamily="34" charset="0"/>
              </a:rPr>
              <a:t>, E., Hill, W., &amp; </a:t>
            </a:r>
            <a:r>
              <a:rPr lang="en-GB" sz="1500" dirty="0" err="1">
                <a:solidFill>
                  <a:srgbClr val="000000"/>
                </a:solidFill>
                <a:latin typeface="Calibri" panose="020F0502020204030204" pitchFamily="34" charset="0"/>
              </a:rPr>
              <a:t>Krathwohl</a:t>
            </a:r>
            <a:r>
              <a:rPr lang="en-GB" sz="1500" dirty="0">
                <a:solidFill>
                  <a:srgbClr val="000000"/>
                </a:solidFill>
                <a:latin typeface="Calibri" panose="020F0502020204030204" pitchFamily="34" charset="0"/>
              </a:rPr>
              <a:t>, D. (1956). </a:t>
            </a:r>
            <a:r>
              <a:rPr lang="en-GB" sz="1500" i="1" dirty="0">
                <a:solidFill>
                  <a:srgbClr val="000000"/>
                </a:solidFill>
                <a:latin typeface="Calibri" panose="020F0502020204030204" pitchFamily="34" charset="0"/>
              </a:rPr>
              <a:t>Taxonomy of educational objectives: The classification of educational goals. </a:t>
            </a:r>
          </a:p>
          <a:p>
            <a:r>
              <a:rPr lang="en-GB" sz="1500" i="1" dirty="0">
                <a:solidFill>
                  <a:srgbClr val="000000"/>
                </a:solidFill>
                <a:latin typeface="Calibri" panose="020F0502020204030204" pitchFamily="34" charset="0"/>
              </a:rPr>
              <a:t>	Handbook I: Cognitive domain.</a:t>
            </a:r>
            <a:r>
              <a:rPr lang="en-GB" sz="1500" dirty="0">
                <a:solidFill>
                  <a:srgbClr val="000000"/>
                </a:solidFill>
                <a:latin typeface="Calibri" panose="020F0502020204030204" pitchFamily="34" charset="0"/>
              </a:rPr>
              <a:t> New York and Toronto: Longmans, Green. </a:t>
            </a:r>
            <a:endParaRPr lang="en-GB" sz="1500" dirty="0">
              <a:latin typeface="Calibri" panose="020F0502020204030204" pitchFamily="34" charset="0"/>
            </a:endParaRPr>
          </a:p>
          <a:p>
            <a:r>
              <a:rPr lang="en-GB" sz="1500" dirty="0" err="1">
                <a:latin typeface="Calibri" panose="020F0502020204030204" pitchFamily="34" charset="0"/>
              </a:rPr>
              <a:t>Boud</a:t>
            </a:r>
            <a:r>
              <a:rPr lang="en-GB" sz="1500" dirty="0">
                <a:latin typeface="Calibri" panose="020F0502020204030204" pitchFamily="34" charset="0"/>
              </a:rPr>
              <a:t>, D., Keogh, R. &amp; Walker, D. (1985) </a:t>
            </a:r>
            <a:r>
              <a:rPr lang="en-GB" sz="1500" i="1" dirty="0">
                <a:latin typeface="Calibri" panose="020F0502020204030204" pitchFamily="34" charset="0"/>
              </a:rPr>
              <a:t>Reflection: turning experience into learning</a:t>
            </a:r>
            <a:r>
              <a:rPr lang="en-GB" sz="1500" dirty="0">
                <a:latin typeface="Calibri" panose="020F0502020204030204" pitchFamily="34" charset="0"/>
              </a:rPr>
              <a:t>. Abingdon: Routledge.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Burgess, A., Senior, C., &amp; </a:t>
            </a:r>
            <a:r>
              <a:rPr lang="en-GB" sz="1500" dirty="0" err="1">
                <a:latin typeface="Calibri" panose="020F0502020204030204" pitchFamily="34" charset="0"/>
              </a:rPr>
              <a:t>Moores</a:t>
            </a:r>
            <a:r>
              <a:rPr lang="en-GB" sz="1500" dirty="0">
                <a:latin typeface="Calibri" panose="020F0502020204030204" pitchFamily="34" charset="0"/>
              </a:rPr>
              <a:t>, E. (2018). A 10-year case study on the changing determinants of university student satisfaction in the UK. </a:t>
            </a:r>
            <a:r>
              <a:rPr lang="en-GB" sz="1500" i="1" dirty="0" err="1">
                <a:latin typeface="Calibri" panose="020F0502020204030204" pitchFamily="34" charset="0"/>
              </a:rPr>
              <a:t>Plos</a:t>
            </a:r>
            <a:r>
              <a:rPr lang="en-GB" sz="1500" i="1" dirty="0">
                <a:latin typeface="Calibri" panose="020F0502020204030204" pitchFamily="34" charset="0"/>
              </a:rPr>
              <a:t> One, </a:t>
            </a:r>
          </a:p>
          <a:p>
            <a:r>
              <a:rPr lang="en-GB" sz="1500" i="1" dirty="0">
                <a:latin typeface="Calibri" panose="020F0502020204030204" pitchFamily="34" charset="0"/>
              </a:rPr>
              <a:t>	</a:t>
            </a:r>
            <a:r>
              <a:rPr lang="en-GB" sz="1500" dirty="0">
                <a:latin typeface="Calibri" panose="020F0502020204030204" pitchFamily="34" charset="0"/>
              </a:rPr>
              <a:t>23 February (1-15).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Dewey, J. (1910). </a:t>
            </a:r>
            <a:r>
              <a:rPr lang="en-GB" sz="1500" i="1" dirty="0">
                <a:latin typeface="Calibri" panose="020F0502020204030204" pitchFamily="34" charset="0"/>
              </a:rPr>
              <a:t>How We Think</a:t>
            </a:r>
            <a:r>
              <a:rPr lang="en-GB" sz="1500" dirty="0">
                <a:latin typeface="Calibri" panose="020F0502020204030204" pitchFamily="34" charset="0"/>
              </a:rPr>
              <a:t>. New York, NY: D C Heath &amp; Co.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Gibbs, G. (1988). </a:t>
            </a:r>
            <a:r>
              <a:rPr lang="en-GB" sz="1500" i="1" dirty="0">
                <a:latin typeface="Calibri" panose="020F0502020204030204" pitchFamily="34" charset="0"/>
              </a:rPr>
              <a:t>Learning by doing: A guide to teaching and learning methods</a:t>
            </a:r>
            <a:r>
              <a:rPr lang="en-GB" sz="1500" dirty="0">
                <a:latin typeface="Calibri" panose="020F0502020204030204" pitchFamily="34" charset="0"/>
              </a:rPr>
              <a:t>. Oxford: Polytechnic.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Hatton, N. &amp; Smith, D. (1995). Reflection in teacher education: Towards definition and implementation. </a:t>
            </a:r>
            <a:r>
              <a:rPr lang="en-GB" sz="1500" i="1" dirty="0">
                <a:latin typeface="Calibri" panose="020F0502020204030204" pitchFamily="34" charset="0"/>
              </a:rPr>
              <a:t>Teaching &amp; Teacher Education,</a:t>
            </a:r>
            <a:r>
              <a:rPr lang="en-GB" sz="1500" dirty="0">
                <a:latin typeface="Calibri" panose="020F0502020204030204" pitchFamily="34" charset="0"/>
              </a:rPr>
              <a:t> 11(1): 33-49.</a:t>
            </a:r>
          </a:p>
          <a:p>
            <a:r>
              <a:rPr lang="en-GB" sz="1500" dirty="0" err="1">
                <a:latin typeface="Calibri" panose="020F0502020204030204" pitchFamily="34" charset="0"/>
              </a:rPr>
              <a:t>Kember</a:t>
            </a:r>
            <a:r>
              <a:rPr lang="en-GB" sz="1500" dirty="0">
                <a:latin typeface="Calibri" panose="020F0502020204030204" pitchFamily="34" charset="0"/>
              </a:rPr>
              <a:t>, D., McKay, J., Sinclair, K., &amp; Wong, F. K. Y. (2008). A four-category scheme for coding and assessing the level of reflection in written work. </a:t>
            </a:r>
          </a:p>
          <a:p>
            <a:r>
              <a:rPr lang="en-GB" sz="1500" i="1" dirty="0">
                <a:latin typeface="Calibri" panose="020F0502020204030204" pitchFamily="34" charset="0"/>
              </a:rPr>
              <a:t>	Assessment &amp; Evaluation in Higher Education,</a:t>
            </a:r>
            <a:r>
              <a:rPr lang="en-GB" sz="1500" dirty="0">
                <a:latin typeface="Calibri" panose="020F0502020204030204" pitchFamily="34" charset="0"/>
              </a:rPr>
              <a:t> 33(4): 369-379.</a:t>
            </a:r>
          </a:p>
          <a:p>
            <a:r>
              <a:rPr lang="en-GB" sz="1500" dirty="0" err="1">
                <a:latin typeface="Calibri" panose="020F0502020204030204" pitchFamily="34" charset="0"/>
              </a:rPr>
              <a:t>Kennison</a:t>
            </a:r>
            <a:r>
              <a:rPr lang="en-GB" sz="1500" dirty="0">
                <a:latin typeface="Calibri" panose="020F0502020204030204" pitchFamily="34" charset="0"/>
              </a:rPr>
              <a:t>, M. (2012). Developing reflective writing as effective pedagogy. </a:t>
            </a:r>
            <a:r>
              <a:rPr lang="en-GB" sz="1500" i="1" dirty="0">
                <a:latin typeface="Calibri" panose="020F0502020204030204" pitchFamily="34" charset="0"/>
              </a:rPr>
              <a:t>Nursing Education Perspectives,</a:t>
            </a:r>
            <a:r>
              <a:rPr lang="en-GB" sz="1500" dirty="0">
                <a:latin typeface="Calibri" panose="020F0502020204030204" pitchFamily="34" charset="0"/>
              </a:rPr>
              <a:t> 33(5): 306-311.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Kolb, D. A. (1984). </a:t>
            </a:r>
            <a:r>
              <a:rPr lang="en-GB" sz="1500" i="1" dirty="0">
                <a:latin typeface="Calibri" panose="020F0502020204030204" pitchFamily="34" charset="0"/>
              </a:rPr>
              <a:t>Experiential Learning</a:t>
            </a:r>
            <a:r>
              <a:rPr lang="en-GB" sz="1500" dirty="0">
                <a:latin typeface="Calibri" panose="020F0502020204030204" pitchFamily="34" charset="0"/>
              </a:rPr>
              <a:t>. Englewood Cliffs. NJ: Prentice Hall.</a:t>
            </a:r>
          </a:p>
          <a:p>
            <a:r>
              <a:rPr lang="en-GB" sz="1500" dirty="0" err="1">
                <a:latin typeface="Calibri" panose="020F0502020204030204" pitchFamily="34" charset="0"/>
              </a:rPr>
              <a:t>Mezirow</a:t>
            </a:r>
            <a:r>
              <a:rPr lang="en-GB" sz="1500" dirty="0">
                <a:latin typeface="Calibri" panose="020F0502020204030204" pitchFamily="34" charset="0"/>
              </a:rPr>
              <a:t>, J. (1990). </a:t>
            </a:r>
            <a:r>
              <a:rPr lang="en-GB" sz="1500" i="1" dirty="0">
                <a:latin typeface="Calibri" panose="020F0502020204030204" pitchFamily="34" charset="0"/>
              </a:rPr>
              <a:t>Fostering critical reflection in adulthood: A guide to transformative and emancipatory learning</a:t>
            </a:r>
            <a:r>
              <a:rPr lang="en-GB" sz="1500" dirty="0">
                <a:latin typeface="Calibri" panose="020F0502020204030204" pitchFamily="34" charset="0"/>
              </a:rPr>
              <a:t>. San Francisco: </a:t>
            </a:r>
            <a:r>
              <a:rPr lang="en-GB" sz="1500" dirty="0" err="1">
                <a:latin typeface="Calibri" panose="020F0502020204030204" pitchFamily="34" charset="0"/>
              </a:rPr>
              <a:t>Jossey</a:t>
            </a:r>
            <a:r>
              <a:rPr lang="en-GB" sz="1500" dirty="0">
                <a:latin typeface="Calibri" panose="020F0502020204030204" pitchFamily="34" charset="0"/>
              </a:rPr>
              <a:t>-Bass.</a:t>
            </a:r>
          </a:p>
          <a:p>
            <a:r>
              <a:rPr lang="en-GB" sz="1500" dirty="0">
                <a:latin typeface="Calibri" panose="020F0502020204030204" pitchFamily="34" charset="0"/>
              </a:rPr>
              <a:t>Quinton, S. and </a:t>
            </a:r>
            <a:r>
              <a:rPr lang="en-GB" sz="1500" dirty="0" err="1">
                <a:latin typeface="Calibri" panose="020F0502020204030204" pitchFamily="34" charset="0"/>
              </a:rPr>
              <a:t>Smallbone</a:t>
            </a:r>
            <a:r>
              <a:rPr lang="en-GB" sz="1500" dirty="0">
                <a:latin typeface="Calibri" panose="020F0502020204030204" pitchFamily="34" charset="0"/>
              </a:rPr>
              <a:t>, T. (2010). Feeding forward: using feedback to promote student reflection and learning – a teaching model. </a:t>
            </a:r>
            <a:r>
              <a:rPr lang="en-GB" sz="1500" i="1" dirty="0">
                <a:latin typeface="Calibri" panose="020F0502020204030204" pitchFamily="34" charset="0"/>
              </a:rPr>
              <a:t>Innovations in </a:t>
            </a:r>
          </a:p>
          <a:p>
            <a:r>
              <a:rPr lang="en-GB" sz="1500" i="1" dirty="0">
                <a:latin typeface="Calibri" panose="020F0502020204030204" pitchFamily="34" charset="0"/>
              </a:rPr>
              <a:t>	Education &amp; Teaching International,</a:t>
            </a:r>
            <a:r>
              <a:rPr lang="en-GB" sz="1500" dirty="0">
                <a:latin typeface="Calibri" panose="020F0502020204030204" pitchFamily="34" charset="0"/>
              </a:rPr>
              <a:t> 47(1): 125-135.</a:t>
            </a:r>
          </a:p>
          <a:p>
            <a:r>
              <a:rPr lang="en-GB" sz="1500" dirty="0" err="1">
                <a:latin typeface="Calibri" panose="020F0502020204030204" pitchFamily="34" charset="0"/>
              </a:rPr>
              <a:t>Scanlan</a:t>
            </a:r>
            <a:r>
              <a:rPr lang="en-GB" sz="1500" dirty="0">
                <a:latin typeface="Calibri" panose="020F0502020204030204" pitchFamily="34" charset="0"/>
              </a:rPr>
              <a:t>, J. M., &amp; </a:t>
            </a:r>
            <a:r>
              <a:rPr lang="en-GB" sz="1500" dirty="0" err="1">
                <a:latin typeface="Calibri" panose="020F0502020204030204" pitchFamily="34" charset="0"/>
              </a:rPr>
              <a:t>Chernomas</a:t>
            </a:r>
            <a:r>
              <a:rPr lang="en-GB" sz="1500" dirty="0">
                <a:latin typeface="Calibri" panose="020F0502020204030204" pitchFamily="34" charset="0"/>
              </a:rPr>
              <a:t>, W. M. (1997). Developing the reflective teacher. </a:t>
            </a:r>
            <a:r>
              <a:rPr lang="en-GB" sz="1500" i="1" dirty="0">
                <a:latin typeface="Calibri" panose="020F0502020204030204" pitchFamily="34" charset="0"/>
              </a:rPr>
              <a:t>Journal of Advanced Nursing,</a:t>
            </a:r>
            <a:r>
              <a:rPr lang="en-GB" sz="1500" dirty="0">
                <a:latin typeface="Calibri" panose="020F0502020204030204" pitchFamily="34" charset="0"/>
              </a:rPr>
              <a:t> 25: 1138-1143.</a:t>
            </a:r>
          </a:p>
          <a:p>
            <a:r>
              <a:rPr lang="en-GB" sz="1500" dirty="0" err="1">
                <a:latin typeface="Calibri" panose="020F0502020204030204" pitchFamily="34" charset="0"/>
              </a:rPr>
              <a:t>Schon</a:t>
            </a:r>
            <a:r>
              <a:rPr lang="en-GB" sz="1500" dirty="0">
                <a:latin typeface="Calibri" panose="020F0502020204030204" pitchFamily="34" charset="0"/>
              </a:rPr>
              <a:t> (1983). </a:t>
            </a:r>
            <a:r>
              <a:rPr lang="en-GB" sz="1500" i="1" dirty="0">
                <a:latin typeface="Calibri" panose="020F0502020204030204" pitchFamily="34" charset="0"/>
              </a:rPr>
              <a:t>The Reflective Practitioner</a:t>
            </a:r>
            <a:r>
              <a:rPr lang="en-GB" sz="1500" dirty="0">
                <a:latin typeface="Calibri" panose="020F0502020204030204" pitchFamily="34" charset="0"/>
              </a:rPr>
              <a:t>. New York: Basic Books.</a:t>
            </a:r>
          </a:p>
          <a:p>
            <a:r>
              <a:rPr lang="en-GB" sz="1500" dirty="0" err="1">
                <a:latin typeface="Calibri" panose="020F0502020204030204" pitchFamily="34" charset="0"/>
              </a:rPr>
              <a:t>Valli</a:t>
            </a:r>
            <a:r>
              <a:rPr lang="en-GB" sz="1500" dirty="0">
                <a:latin typeface="Calibri" panose="020F0502020204030204" pitchFamily="34" charset="0"/>
              </a:rPr>
              <a:t>, L. (1997). Listening to other voices: A description of teacher reflection in the United States</a:t>
            </a:r>
            <a:r>
              <a:rPr lang="en-GB" sz="1500" i="1" dirty="0">
                <a:latin typeface="Calibri" panose="020F0502020204030204" pitchFamily="34" charset="0"/>
              </a:rPr>
              <a:t>. Peabody Journal of Education, 72</a:t>
            </a:r>
            <a:r>
              <a:rPr lang="en-GB" sz="1500" dirty="0">
                <a:latin typeface="Calibri" panose="020F0502020204030204" pitchFamily="34" charset="0"/>
              </a:rPr>
              <a:t> (1), 67-88.</a:t>
            </a:r>
            <a:endParaRPr lang="en-GB" sz="1500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0" y="31034"/>
            <a:ext cx="12192000" cy="5500688"/>
          </a:xfrm>
          <a:solidFill>
            <a:srgbClr val="FFC000"/>
          </a:solidFill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368" y="336550"/>
            <a:ext cx="11521279" cy="4388594"/>
          </a:xfrm>
        </p:spPr>
        <p:txBody>
          <a:bodyPr>
            <a:normAutofit/>
          </a:bodyPr>
          <a:lstStyle/>
          <a:p>
            <a:pPr>
              <a:defRPr/>
            </a:pPr>
            <a:endParaRPr lang="en-GB" sz="4000" b="1" i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8000" b="1" dirty="0">
                <a:solidFill>
                  <a:srgbClr val="006666"/>
                </a:solidFill>
              </a:rPr>
              <a:t>Any questions?</a:t>
            </a:r>
            <a:endParaRPr sz="8000" b="1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6932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Turquoise - UoS Content">
  <a:themeElements>
    <a:clrScheme name="University of Sussex template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FFFFFF"/>
      </a:hlink>
      <a:folHlink>
        <a:srgbClr val="FFFFF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9D7DF2D1-9B24-453B-8F2C-1143CC43B8A8}" vid="{851A7CD1-E746-4D78-A807-E8ECFC4411D9}"/>
    </a:ext>
  </a:extLst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project plan presentation (widescreen)</Template>
  <TotalTime>1540</TotalTime>
  <Words>1211</Words>
  <Application>Microsoft Office PowerPoint</Application>
  <PresentationFormat>Widescreen</PresentationFormat>
  <Paragraphs>257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Browallia New</vt:lpstr>
      <vt:lpstr>Calibri</vt:lpstr>
      <vt:lpstr>Corbel</vt:lpstr>
      <vt:lpstr>Georgia</vt:lpstr>
      <vt:lpstr>Gill Sans MT</vt:lpstr>
      <vt:lpstr>Symbol</vt:lpstr>
      <vt:lpstr>Times New Roman</vt:lpstr>
      <vt:lpstr>Wingdings</vt:lpstr>
      <vt:lpstr>Turquoise - UoS Content</vt:lpstr>
      <vt:lpstr>Parcel</vt:lpstr>
      <vt:lpstr>  Go to  WWW.menti.com and use the code 69 67 19 </vt:lpstr>
      <vt:lpstr>PowerPoint Presentation</vt:lpstr>
      <vt:lpstr>PowerPoint Presentation</vt:lpstr>
      <vt:lpstr>What is reflective writing?</vt:lpstr>
      <vt:lpstr>PowerPoint Presentation</vt:lpstr>
      <vt:lpstr>PowerPoint Presentation</vt:lpstr>
      <vt:lpstr>PowerPoint Presentation</vt:lpstr>
      <vt:lpstr>PowerPoint Presentation</vt:lpstr>
      <vt:lpstr>E+R=L</vt:lpstr>
      <vt:lpstr>PowerPoint Presentation</vt:lpstr>
      <vt:lpstr>PowerPoint Presentation</vt:lpstr>
      <vt:lpstr>PowerPoint Presentation</vt:lpstr>
      <vt:lpstr> DEAPR  A Framework for reflection </vt:lpstr>
      <vt:lpstr>Reflection on feedback for action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Project Plan</dc:title>
  <dc:creator>Ruth Bowles</dc:creator>
  <cp:lastModifiedBy>Clare Wolstenholme</cp:lastModifiedBy>
  <cp:revision>180</cp:revision>
  <cp:lastPrinted>2018-05-11T14:48:54Z</cp:lastPrinted>
  <dcterms:created xsi:type="dcterms:W3CDTF">2018-03-08T13:44:28Z</dcterms:created>
  <dcterms:modified xsi:type="dcterms:W3CDTF">2018-05-21T07:48:33Z</dcterms:modified>
</cp:coreProperties>
</file>