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7" r:id="rId3"/>
    <p:sldId id="269" r:id="rId4"/>
    <p:sldId id="270" r:id="rId5"/>
    <p:sldId id="268" r:id="rId6"/>
    <p:sldId id="257" r:id="rId7"/>
    <p:sldId id="258" r:id="rId8"/>
    <p:sldId id="259" r:id="rId9"/>
    <p:sldId id="260" r:id="rId10"/>
    <p:sldId id="261" r:id="rId11"/>
    <p:sldId id="262" r:id="rId12"/>
    <p:sldId id="263" r:id="rId13"/>
    <p:sldId id="264" r:id="rId14"/>
    <p:sldId id="265" r:id="rId15"/>
    <p:sldId id="26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FC54FF-8FF2-446C-AF68-BC624B9FDFA5}" type="datetimeFigureOut">
              <a:rPr lang="en-GB" smtClean="0"/>
              <a:t>21/05/2018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4F706F-66E1-474C-B4F9-3B9DDC936F5F}" type="slidenum">
              <a:rPr lang="en-GB" smtClean="0"/>
              <a:t>‹#›</a:t>
            </a:fld>
            <a:endParaRPr lang="en-GB"/>
          </a:p>
        </p:txBody>
      </p:sp>
    </p:spTree>
    <p:extLst>
      <p:ext uri="{BB962C8B-B14F-4D97-AF65-F5344CB8AC3E}">
        <p14:creationId xmlns:p14="http://schemas.microsoft.com/office/powerpoint/2010/main" val="1327767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1</a:t>
            </a:fld>
            <a:endParaRPr lang="en-GB"/>
          </a:p>
        </p:txBody>
      </p:sp>
    </p:spTree>
    <p:extLst>
      <p:ext uri="{BB962C8B-B14F-4D97-AF65-F5344CB8AC3E}">
        <p14:creationId xmlns:p14="http://schemas.microsoft.com/office/powerpoint/2010/main" val="1933985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2</a:t>
            </a:fld>
            <a:endParaRPr lang="en-GB"/>
          </a:p>
        </p:txBody>
      </p:sp>
    </p:spTree>
    <p:extLst>
      <p:ext uri="{BB962C8B-B14F-4D97-AF65-F5344CB8AC3E}">
        <p14:creationId xmlns:p14="http://schemas.microsoft.com/office/powerpoint/2010/main" val="4058447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3</a:t>
            </a:fld>
            <a:endParaRPr lang="en-GB"/>
          </a:p>
        </p:txBody>
      </p:sp>
    </p:spTree>
    <p:extLst>
      <p:ext uri="{BB962C8B-B14F-4D97-AF65-F5344CB8AC3E}">
        <p14:creationId xmlns:p14="http://schemas.microsoft.com/office/powerpoint/2010/main" val="3345810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4</a:t>
            </a:fld>
            <a:endParaRPr lang="en-GB"/>
          </a:p>
        </p:txBody>
      </p:sp>
    </p:spTree>
    <p:extLst>
      <p:ext uri="{BB962C8B-B14F-4D97-AF65-F5344CB8AC3E}">
        <p14:creationId xmlns:p14="http://schemas.microsoft.com/office/powerpoint/2010/main" val="3269810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5</a:t>
            </a:fld>
            <a:endParaRPr lang="en-GB"/>
          </a:p>
        </p:txBody>
      </p:sp>
    </p:spTree>
    <p:extLst>
      <p:ext uri="{BB962C8B-B14F-4D97-AF65-F5344CB8AC3E}">
        <p14:creationId xmlns:p14="http://schemas.microsoft.com/office/powerpoint/2010/main" val="3882732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6</a:t>
            </a:fld>
            <a:endParaRPr lang="en-GB"/>
          </a:p>
        </p:txBody>
      </p:sp>
    </p:spTree>
    <p:extLst>
      <p:ext uri="{BB962C8B-B14F-4D97-AF65-F5344CB8AC3E}">
        <p14:creationId xmlns:p14="http://schemas.microsoft.com/office/powerpoint/2010/main" val="1617056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7</a:t>
            </a:fld>
            <a:endParaRPr lang="en-GB"/>
          </a:p>
        </p:txBody>
      </p:sp>
    </p:spTree>
    <p:extLst>
      <p:ext uri="{BB962C8B-B14F-4D97-AF65-F5344CB8AC3E}">
        <p14:creationId xmlns:p14="http://schemas.microsoft.com/office/powerpoint/2010/main" val="4068847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8</a:t>
            </a:fld>
            <a:endParaRPr lang="en-GB"/>
          </a:p>
        </p:txBody>
      </p:sp>
    </p:spTree>
    <p:extLst>
      <p:ext uri="{BB962C8B-B14F-4D97-AF65-F5344CB8AC3E}">
        <p14:creationId xmlns:p14="http://schemas.microsoft.com/office/powerpoint/2010/main" val="2579519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9</a:t>
            </a:fld>
            <a:endParaRPr lang="en-GB"/>
          </a:p>
        </p:txBody>
      </p:sp>
    </p:spTree>
    <p:extLst>
      <p:ext uri="{BB962C8B-B14F-4D97-AF65-F5344CB8AC3E}">
        <p14:creationId xmlns:p14="http://schemas.microsoft.com/office/powerpoint/2010/main" val="3622666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10</a:t>
            </a:fld>
            <a:endParaRPr lang="en-GB"/>
          </a:p>
        </p:txBody>
      </p:sp>
    </p:spTree>
    <p:extLst>
      <p:ext uri="{BB962C8B-B14F-4D97-AF65-F5344CB8AC3E}">
        <p14:creationId xmlns:p14="http://schemas.microsoft.com/office/powerpoint/2010/main" val="4149114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11</a:t>
            </a:fld>
            <a:endParaRPr lang="en-GB"/>
          </a:p>
        </p:txBody>
      </p:sp>
    </p:spTree>
    <p:extLst>
      <p:ext uri="{BB962C8B-B14F-4D97-AF65-F5344CB8AC3E}">
        <p14:creationId xmlns:p14="http://schemas.microsoft.com/office/powerpoint/2010/main" val="1828319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12</a:t>
            </a:fld>
            <a:endParaRPr lang="en-GB"/>
          </a:p>
        </p:txBody>
      </p:sp>
    </p:spTree>
    <p:extLst>
      <p:ext uri="{BB962C8B-B14F-4D97-AF65-F5344CB8AC3E}">
        <p14:creationId xmlns:p14="http://schemas.microsoft.com/office/powerpoint/2010/main" val="4277798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13</a:t>
            </a:fld>
            <a:endParaRPr lang="en-GB"/>
          </a:p>
        </p:txBody>
      </p:sp>
    </p:spTree>
    <p:extLst>
      <p:ext uri="{BB962C8B-B14F-4D97-AF65-F5344CB8AC3E}">
        <p14:creationId xmlns:p14="http://schemas.microsoft.com/office/powerpoint/2010/main" val="1499075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14</a:t>
            </a:fld>
            <a:endParaRPr lang="en-GB"/>
          </a:p>
        </p:txBody>
      </p:sp>
    </p:spTree>
    <p:extLst>
      <p:ext uri="{BB962C8B-B14F-4D97-AF65-F5344CB8AC3E}">
        <p14:creationId xmlns:p14="http://schemas.microsoft.com/office/powerpoint/2010/main" val="1078276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4F706F-66E1-474C-B4F9-3B9DDC936F5F}" type="slidenum">
              <a:rPr lang="en-GB" smtClean="0"/>
              <a:t>15</a:t>
            </a:fld>
            <a:endParaRPr lang="en-GB"/>
          </a:p>
        </p:txBody>
      </p:sp>
    </p:spTree>
    <p:extLst>
      <p:ext uri="{BB962C8B-B14F-4D97-AF65-F5344CB8AC3E}">
        <p14:creationId xmlns:p14="http://schemas.microsoft.com/office/powerpoint/2010/main" val="3342971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2.psych.ubc.ca/~rensin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audio" Target="../media/media4.wav"/><Relationship Id="rId3" Type="http://schemas.microsoft.com/office/2007/relationships/media" Target="../media/media2.wav"/><Relationship Id="rId7" Type="http://schemas.microsoft.com/office/2007/relationships/media" Target="../media/media4.wav"/><Relationship Id="rId12" Type="http://schemas.openxmlformats.org/officeDocument/2006/relationships/hyperlink" Target="http://www.mrc-cbu.cam.ac.uk/people/matt-davis/personal/sine-wave-speech/" TargetMode="Externa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image" Target="../media/image7.png"/><Relationship Id="rId5" Type="http://schemas.microsoft.com/office/2007/relationships/media" Target="../media/media3.wav"/><Relationship Id="rId10" Type="http://schemas.openxmlformats.org/officeDocument/2006/relationships/notesSlide" Target="../notesSlides/notesSlide5.xml"/><Relationship Id="rId4" Type="http://schemas.openxmlformats.org/officeDocument/2006/relationships/audio" Target="../media/media2.wav"/><Relationship Id="rId9"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9529" y="477426"/>
            <a:ext cx="5791201" cy="5216738"/>
          </a:xfrm>
          <a:prstGeom prst="rect">
            <a:avLst/>
          </a:prstGeom>
        </p:spPr>
      </p:pic>
      <p:sp>
        <p:nvSpPr>
          <p:cNvPr id="2" name="Title 1"/>
          <p:cNvSpPr>
            <a:spLocks noGrp="1"/>
          </p:cNvSpPr>
          <p:nvPr>
            <p:ph type="ctrTitle"/>
          </p:nvPr>
        </p:nvSpPr>
        <p:spPr>
          <a:xfrm>
            <a:off x="685800" y="1295400"/>
            <a:ext cx="7772400" cy="1470025"/>
          </a:xfrm>
        </p:spPr>
        <p:txBody>
          <a:bodyPr/>
          <a:lstStyle/>
          <a:p>
            <a:r>
              <a:rPr lang="en-GB" b="1" dirty="0"/>
              <a:t>Feeding the model</a:t>
            </a:r>
            <a:r>
              <a:rPr lang="en-GB" b="1" dirty="0" smtClean="0"/>
              <a:t>:</a:t>
            </a:r>
            <a:endParaRPr lang="en-GB" dirty="0"/>
          </a:p>
        </p:txBody>
      </p:sp>
      <p:sp>
        <p:nvSpPr>
          <p:cNvPr id="3" name="Subtitle 2"/>
          <p:cNvSpPr>
            <a:spLocks noGrp="1"/>
          </p:cNvSpPr>
          <p:nvPr>
            <p:ph type="subTitle" idx="1"/>
          </p:nvPr>
        </p:nvSpPr>
        <p:spPr>
          <a:xfrm>
            <a:off x="1143000" y="2667000"/>
            <a:ext cx="6400800" cy="1752600"/>
          </a:xfrm>
        </p:spPr>
        <p:txBody>
          <a:bodyPr/>
          <a:lstStyle/>
          <a:p>
            <a:r>
              <a:rPr lang="en-GB" b="1" dirty="0" smtClean="0">
                <a:solidFill>
                  <a:schemeClr val="tx1"/>
                </a:solidFill>
              </a:rPr>
              <a:t>The </a:t>
            </a:r>
            <a:r>
              <a:rPr lang="en-GB" b="1" dirty="0">
                <a:solidFill>
                  <a:schemeClr val="tx1"/>
                </a:solidFill>
              </a:rPr>
              <a:t>Bayesian Brain hypothesis and teaching</a:t>
            </a:r>
            <a:endParaRPr lang="en-GB" dirty="0">
              <a:solidFill>
                <a:schemeClr val="tx1"/>
              </a:solidFill>
            </a:endParaRPr>
          </a:p>
        </p:txBody>
      </p:sp>
      <p:sp>
        <p:nvSpPr>
          <p:cNvPr id="5" name="TextBox 4"/>
          <p:cNvSpPr txBox="1"/>
          <p:nvPr/>
        </p:nvSpPr>
        <p:spPr>
          <a:xfrm>
            <a:off x="0" y="0"/>
            <a:ext cx="2172929" cy="523220"/>
          </a:xfrm>
          <a:prstGeom prst="rect">
            <a:avLst/>
          </a:prstGeom>
          <a:noFill/>
        </p:spPr>
        <p:txBody>
          <a:bodyPr wrap="square" rtlCol="0">
            <a:spAutoFit/>
          </a:bodyPr>
          <a:lstStyle/>
          <a:p>
            <a:r>
              <a:rPr lang="en-GB" sz="2800" dirty="0" smtClean="0"/>
              <a:t>Simon Bowes</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0" y="6236732"/>
            <a:ext cx="3352800" cy="29816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694164"/>
            <a:ext cx="1799705" cy="1080655"/>
          </a:xfrm>
          <a:prstGeom prst="rect">
            <a:avLst/>
          </a:prstGeom>
        </p:spPr>
      </p:pic>
      <p:sp>
        <p:nvSpPr>
          <p:cNvPr id="8" name="TextBox 7"/>
          <p:cNvSpPr txBox="1"/>
          <p:nvPr/>
        </p:nvSpPr>
        <p:spPr>
          <a:xfrm>
            <a:off x="7543800" y="0"/>
            <a:ext cx="1600200" cy="523220"/>
          </a:xfrm>
          <a:prstGeom prst="rect">
            <a:avLst/>
          </a:prstGeom>
          <a:noFill/>
        </p:spPr>
        <p:txBody>
          <a:bodyPr wrap="square" rtlCol="0">
            <a:spAutoFit/>
          </a:bodyPr>
          <a:lstStyle/>
          <a:p>
            <a:r>
              <a:rPr lang="en-GB" sz="1000" dirty="0"/>
              <a:t>S.C.Bowes@sussex.ac.uk</a:t>
            </a:r>
          </a:p>
          <a:p>
            <a:endParaRPr lang="en-GB" dirty="0"/>
          </a:p>
        </p:txBody>
      </p:sp>
    </p:spTree>
    <p:extLst>
      <p:ext uri="{BB962C8B-B14F-4D97-AF65-F5344CB8AC3E}">
        <p14:creationId xmlns:p14="http://schemas.microsoft.com/office/powerpoint/2010/main" val="2623170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Change Blindness</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295400"/>
            <a:ext cx="6034617" cy="4525963"/>
          </a:xfrm>
        </p:spPr>
      </p:pic>
      <p:sp>
        <p:nvSpPr>
          <p:cNvPr id="5" name="TextBox 4"/>
          <p:cNvSpPr txBox="1"/>
          <p:nvPr/>
        </p:nvSpPr>
        <p:spPr>
          <a:xfrm>
            <a:off x="838200" y="6019800"/>
            <a:ext cx="7543800" cy="646331"/>
          </a:xfrm>
          <a:prstGeom prst="rect">
            <a:avLst/>
          </a:prstGeom>
          <a:noFill/>
        </p:spPr>
        <p:txBody>
          <a:bodyPr wrap="square" rtlCol="0">
            <a:spAutoFit/>
          </a:bodyPr>
          <a:lstStyle/>
          <a:p>
            <a:r>
              <a:rPr lang="en-GB" dirty="0" smtClean="0"/>
              <a:t>Examples </a:t>
            </a:r>
            <a:r>
              <a:rPr lang="en-GB" dirty="0"/>
              <a:t>from Ronald A. </a:t>
            </a:r>
            <a:r>
              <a:rPr lang="en-GB" dirty="0" err="1" smtClean="0"/>
              <a:t>Rensink</a:t>
            </a:r>
            <a:r>
              <a:rPr lang="en-GB" dirty="0"/>
              <a:t>, University of British </a:t>
            </a:r>
            <a:r>
              <a:rPr lang="en-GB" dirty="0" smtClean="0"/>
              <a:t>Columbia</a:t>
            </a:r>
          </a:p>
          <a:p>
            <a:r>
              <a:rPr lang="en-GB" dirty="0">
                <a:hlinkClick r:id="rId4"/>
              </a:rPr>
              <a:t>http://www2.psych.ubc.ca/~rensink</a:t>
            </a:r>
            <a:r>
              <a:rPr lang="en-GB" dirty="0" smtClean="0">
                <a:hlinkClick r:id="rId4"/>
              </a:rPr>
              <a:t>/</a:t>
            </a:r>
            <a:r>
              <a:rPr lang="en-GB" dirty="0" smtClean="0"/>
              <a:t> </a:t>
            </a:r>
            <a:endParaRPr lang="en-GB" dirty="0"/>
          </a:p>
        </p:txBody>
      </p:sp>
    </p:spTree>
    <p:extLst>
      <p:ext uri="{BB962C8B-B14F-4D97-AF65-F5344CB8AC3E}">
        <p14:creationId xmlns:p14="http://schemas.microsoft.com/office/powerpoint/2010/main" val="3759490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Change Blindness 2</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2562138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Change Blindness 3</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579084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Sine Wave Speech</a:t>
            </a:r>
            <a:endParaRPr lang="en-GB" dirty="0"/>
          </a:p>
        </p:txBody>
      </p:sp>
      <p:pic>
        <p:nvPicPr>
          <p:cNvPr id="4" name="sws_d1.wav">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11"/>
          <a:stretch>
            <a:fillRect/>
          </a:stretch>
        </p:blipFill>
        <p:spPr>
          <a:xfrm>
            <a:off x="1752600" y="2057400"/>
            <a:ext cx="609600" cy="609600"/>
          </a:xfrm>
        </p:spPr>
      </p:pic>
      <p:pic>
        <p:nvPicPr>
          <p:cNvPr id="5" name="clear_d1.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6096000" y="2095500"/>
            <a:ext cx="609600" cy="609600"/>
          </a:xfrm>
          <a:prstGeom prst="rect">
            <a:avLst/>
          </a:prstGeom>
        </p:spPr>
      </p:pic>
      <p:pic>
        <p:nvPicPr>
          <p:cNvPr id="6" name="sws_d5.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1752600" y="3886200"/>
            <a:ext cx="609600" cy="609600"/>
          </a:xfrm>
          <a:prstGeom prst="rect">
            <a:avLst/>
          </a:prstGeom>
        </p:spPr>
      </p:pic>
      <p:pic>
        <p:nvPicPr>
          <p:cNvPr id="7" name="clear_d5.wav">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6096000" y="3886200"/>
            <a:ext cx="609600" cy="609600"/>
          </a:xfrm>
          <a:prstGeom prst="rect">
            <a:avLst/>
          </a:prstGeom>
        </p:spPr>
      </p:pic>
      <p:sp>
        <p:nvSpPr>
          <p:cNvPr id="8" name="TextBox 7"/>
          <p:cNvSpPr txBox="1"/>
          <p:nvPr/>
        </p:nvSpPr>
        <p:spPr>
          <a:xfrm>
            <a:off x="1485900" y="1714500"/>
            <a:ext cx="1752600" cy="381000"/>
          </a:xfrm>
          <a:prstGeom prst="rect">
            <a:avLst/>
          </a:prstGeom>
          <a:noFill/>
        </p:spPr>
        <p:txBody>
          <a:bodyPr wrap="square" rtlCol="0">
            <a:spAutoFit/>
          </a:bodyPr>
          <a:lstStyle/>
          <a:p>
            <a:r>
              <a:rPr lang="en-GB" dirty="0" smtClean="0"/>
              <a:t>SWS 1</a:t>
            </a:r>
            <a:endParaRPr lang="en-GB" dirty="0"/>
          </a:p>
        </p:txBody>
      </p:sp>
      <p:sp>
        <p:nvSpPr>
          <p:cNvPr id="9" name="TextBox 8"/>
          <p:cNvSpPr txBox="1"/>
          <p:nvPr/>
        </p:nvSpPr>
        <p:spPr>
          <a:xfrm>
            <a:off x="1485900" y="3519689"/>
            <a:ext cx="1752600" cy="381000"/>
          </a:xfrm>
          <a:prstGeom prst="rect">
            <a:avLst/>
          </a:prstGeom>
          <a:noFill/>
        </p:spPr>
        <p:txBody>
          <a:bodyPr wrap="square" rtlCol="0">
            <a:spAutoFit/>
          </a:bodyPr>
          <a:lstStyle/>
          <a:p>
            <a:r>
              <a:rPr lang="en-GB" dirty="0" smtClean="0"/>
              <a:t>SWS 2</a:t>
            </a:r>
            <a:endParaRPr lang="en-GB" dirty="0"/>
          </a:p>
        </p:txBody>
      </p:sp>
      <p:sp>
        <p:nvSpPr>
          <p:cNvPr id="10" name="TextBox 9"/>
          <p:cNvSpPr txBox="1"/>
          <p:nvPr/>
        </p:nvSpPr>
        <p:spPr>
          <a:xfrm>
            <a:off x="5829300" y="1676400"/>
            <a:ext cx="1752600" cy="381000"/>
          </a:xfrm>
          <a:prstGeom prst="rect">
            <a:avLst/>
          </a:prstGeom>
          <a:noFill/>
        </p:spPr>
        <p:txBody>
          <a:bodyPr wrap="square" rtlCol="0">
            <a:spAutoFit/>
          </a:bodyPr>
          <a:lstStyle/>
          <a:p>
            <a:r>
              <a:rPr lang="en-GB" dirty="0" smtClean="0"/>
              <a:t>Clear 1</a:t>
            </a:r>
            <a:endParaRPr lang="en-GB" dirty="0"/>
          </a:p>
        </p:txBody>
      </p:sp>
      <p:sp>
        <p:nvSpPr>
          <p:cNvPr id="11" name="TextBox 10"/>
          <p:cNvSpPr txBox="1"/>
          <p:nvPr/>
        </p:nvSpPr>
        <p:spPr>
          <a:xfrm>
            <a:off x="5981700" y="3505200"/>
            <a:ext cx="1752600" cy="381000"/>
          </a:xfrm>
          <a:prstGeom prst="rect">
            <a:avLst/>
          </a:prstGeom>
          <a:noFill/>
        </p:spPr>
        <p:txBody>
          <a:bodyPr wrap="square" rtlCol="0">
            <a:spAutoFit/>
          </a:bodyPr>
          <a:lstStyle/>
          <a:p>
            <a:r>
              <a:rPr lang="en-GB" dirty="0" smtClean="0"/>
              <a:t>Clear 2</a:t>
            </a:r>
            <a:endParaRPr lang="en-GB" dirty="0"/>
          </a:p>
        </p:txBody>
      </p:sp>
      <p:sp>
        <p:nvSpPr>
          <p:cNvPr id="12" name="TextBox 11"/>
          <p:cNvSpPr txBox="1"/>
          <p:nvPr/>
        </p:nvSpPr>
        <p:spPr>
          <a:xfrm>
            <a:off x="838200" y="5273899"/>
            <a:ext cx="7696200" cy="923330"/>
          </a:xfrm>
          <a:prstGeom prst="rect">
            <a:avLst/>
          </a:prstGeom>
          <a:noFill/>
        </p:spPr>
        <p:txBody>
          <a:bodyPr wrap="square" rtlCol="0">
            <a:spAutoFit/>
          </a:bodyPr>
          <a:lstStyle/>
          <a:p>
            <a:r>
              <a:rPr lang="en-GB" dirty="0" smtClean="0"/>
              <a:t>Examples from </a:t>
            </a:r>
            <a:r>
              <a:rPr lang="en-GB" dirty="0"/>
              <a:t>Matt </a:t>
            </a:r>
            <a:r>
              <a:rPr lang="en-GB" dirty="0" smtClean="0"/>
              <a:t>Davis, </a:t>
            </a:r>
            <a:r>
              <a:rPr lang="en-GB" i="1" dirty="0"/>
              <a:t>MRC Cognition and Brain Sciences </a:t>
            </a:r>
            <a:r>
              <a:rPr lang="en-GB" i="1" dirty="0" smtClean="0"/>
              <a:t>Unit, </a:t>
            </a:r>
            <a:r>
              <a:rPr lang="en-GB" dirty="0" smtClean="0"/>
              <a:t>University of Cambridge</a:t>
            </a:r>
          </a:p>
          <a:p>
            <a:r>
              <a:rPr lang="en-GB" dirty="0">
                <a:hlinkClick r:id="rId12"/>
              </a:rPr>
              <a:t>http://www.mrc-cbu.cam.ac.uk/people/matt-davis/personal/sine-wave-speech</a:t>
            </a:r>
            <a:r>
              <a:rPr lang="en-GB" dirty="0" smtClean="0">
                <a:hlinkClick r:id="rId12"/>
              </a:rPr>
              <a:t>/</a:t>
            </a:r>
            <a:r>
              <a:rPr lang="en-GB" dirty="0" smtClean="0"/>
              <a:t> </a:t>
            </a:r>
            <a:endParaRPr lang="en-GB" dirty="0"/>
          </a:p>
        </p:txBody>
      </p:sp>
    </p:spTree>
    <p:extLst>
      <p:ext uri="{BB962C8B-B14F-4D97-AF65-F5344CB8AC3E}">
        <p14:creationId xmlns:p14="http://schemas.microsoft.com/office/powerpoint/2010/main" val="25633087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29"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912" fill="hold"/>
                                        <p:tgtEl>
                                          <p:spTgt spid="6"/>
                                        </p:tgtEl>
                                      </p:cBhvr>
                                    </p:cmd>
                                  </p:childTnLst>
                                </p:cTn>
                              </p:par>
                            </p:childTnLst>
                          </p:cTn>
                        </p:par>
                      </p:childTnLst>
                    </p:cTn>
                  </p:par>
                </p:childTnLst>
              </p:cTn>
              <p:nextCondLst>
                <p:cond evt="onClick" delay="0">
                  <p:tgtEl>
                    <p:spTgt spid="6"/>
                  </p:tgtEl>
                </p:cond>
              </p:nextCondLst>
            </p:seq>
            <p:audio>
              <p:cMediaNode vol="80000">
                <p:cTn id="19" fill="hold" display="0">
                  <p:stCondLst>
                    <p:cond delay="indefinite"/>
                  </p:stCondLst>
                  <p:endCondLst>
                    <p:cond evt="onStopAudio" delay="0">
                      <p:tgtEl>
                        <p:sldTgt/>
                      </p:tgtEl>
                    </p:cond>
                  </p:endCondLst>
                </p:cTn>
                <p:tgtEl>
                  <p:spTgt spid="6"/>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912" fill="hold"/>
                                        <p:tgtEl>
                                          <p:spTgt spid="7"/>
                                        </p:tgtEl>
                                      </p:cBhvr>
                                    </p:cmd>
                                  </p:childTnLst>
                                </p:cTn>
                              </p:par>
                            </p:childTnLst>
                          </p:cTn>
                        </p:par>
                      </p:childTnLst>
                    </p:cTn>
                  </p:par>
                </p:childTnLst>
              </p:cTn>
              <p:nextCondLst>
                <p:cond evt="onClick" delay="0">
                  <p:tgtEl>
                    <p:spTgt spid="7"/>
                  </p:tgtEl>
                </p:cond>
              </p:nextCondLst>
            </p:seq>
            <p:audio>
              <p:cMediaNode vol="80000">
                <p:cTn id="25"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a:t>
            </a:r>
            <a:endParaRPr lang="en-GB" dirty="0"/>
          </a:p>
        </p:txBody>
      </p:sp>
      <p:sp>
        <p:nvSpPr>
          <p:cNvPr id="3" name="Content Placeholder 2"/>
          <p:cNvSpPr>
            <a:spLocks noGrp="1"/>
          </p:cNvSpPr>
          <p:nvPr>
            <p:ph idx="1"/>
          </p:nvPr>
        </p:nvSpPr>
        <p:spPr>
          <a:xfrm>
            <a:off x="457200" y="1371600"/>
            <a:ext cx="8229600" cy="4953000"/>
          </a:xfrm>
        </p:spPr>
        <p:txBody>
          <a:bodyPr>
            <a:normAutofit fontScale="85000" lnSpcReduction="20000"/>
          </a:bodyPr>
          <a:lstStyle/>
          <a:p>
            <a:pPr marL="0" indent="0">
              <a:buNone/>
            </a:pPr>
            <a:r>
              <a:rPr lang="en-GB" dirty="0" smtClean="0"/>
              <a:t>Me:</a:t>
            </a:r>
          </a:p>
          <a:p>
            <a:r>
              <a:rPr lang="en-GB" dirty="0" smtClean="0"/>
              <a:t>Teaching </a:t>
            </a:r>
            <a:r>
              <a:rPr lang="en-GB" dirty="0"/>
              <a:t>language, academic skills and cognitive science.</a:t>
            </a:r>
          </a:p>
          <a:p>
            <a:r>
              <a:rPr lang="en-GB" dirty="0" smtClean="0"/>
              <a:t>Researching </a:t>
            </a:r>
            <a:r>
              <a:rPr lang="en-GB" dirty="0"/>
              <a:t>in philosophy of cognitive science.</a:t>
            </a:r>
          </a:p>
          <a:p>
            <a:pPr lvl="1"/>
            <a:r>
              <a:rPr lang="en-GB" dirty="0" smtClean="0"/>
              <a:t>Putting theory into practice and practice into theory.</a:t>
            </a:r>
          </a:p>
          <a:p>
            <a:pPr marL="0" indent="0">
              <a:buNone/>
            </a:pPr>
            <a:r>
              <a:rPr lang="en-GB" dirty="0" smtClean="0"/>
              <a:t>Aims:</a:t>
            </a:r>
            <a:endParaRPr lang="en-GB" dirty="0"/>
          </a:p>
          <a:p>
            <a:pPr marL="514350" indent="-514350">
              <a:buFont typeface="+mj-lt"/>
              <a:buAutoNum type="arabicPeriod"/>
            </a:pPr>
            <a:r>
              <a:rPr lang="en-GB" dirty="0" smtClean="0"/>
              <a:t>To put the practice of feedback in teaching in a broader theory of feedback (to feedback into the practice of feedback).</a:t>
            </a:r>
          </a:p>
          <a:p>
            <a:pPr marL="514350" indent="-514350">
              <a:buFont typeface="+mj-lt"/>
              <a:buAutoNum type="arabicPeriod"/>
            </a:pPr>
            <a:r>
              <a:rPr lang="en-GB" dirty="0"/>
              <a:t>T</a:t>
            </a:r>
            <a:r>
              <a:rPr lang="en-GB" dirty="0" smtClean="0"/>
              <a:t>o </a:t>
            </a:r>
            <a:r>
              <a:rPr lang="en-GB" dirty="0"/>
              <a:t>introduce a currently fashionable theory of mind </a:t>
            </a:r>
            <a:r>
              <a:rPr lang="en-GB" dirty="0" smtClean="0"/>
              <a:t>where feedback dynamics are central.</a:t>
            </a:r>
            <a:endParaRPr lang="en-GB" dirty="0"/>
          </a:p>
          <a:p>
            <a:pPr marL="514350" indent="-514350">
              <a:buFont typeface="+mj-lt"/>
              <a:buAutoNum type="arabicPeriod"/>
            </a:pPr>
            <a:r>
              <a:rPr lang="en-GB" dirty="0" smtClean="0"/>
              <a:t>To </a:t>
            </a:r>
            <a:r>
              <a:rPr lang="en-GB" dirty="0"/>
              <a:t>break down the distinction between skills training and knowledge </a:t>
            </a:r>
            <a:r>
              <a:rPr lang="en-GB" dirty="0" smtClean="0"/>
              <a:t>transfer.</a:t>
            </a:r>
            <a:endParaRPr lang="en-GB" dirty="0"/>
          </a:p>
        </p:txBody>
      </p:sp>
    </p:spTree>
    <p:extLst>
      <p:ext uri="{BB962C8B-B14F-4D97-AF65-F5344CB8AC3E}">
        <p14:creationId xmlns:p14="http://schemas.microsoft.com/office/powerpoint/2010/main" val="1538982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48400" cy="1143000"/>
          </a:xfrm>
        </p:spPr>
        <p:txBody>
          <a:bodyPr/>
          <a:lstStyle/>
          <a:p>
            <a:r>
              <a:rPr lang="en-GB" dirty="0" smtClean="0"/>
              <a:t>Knowing </a:t>
            </a:r>
            <a:endParaRPr lang="en-GB" dirty="0"/>
          </a:p>
        </p:txBody>
      </p:sp>
      <p:sp>
        <p:nvSpPr>
          <p:cNvPr id="3" name="Content Placeholder 2"/>
          <p:cNvSpPr>
            <a:spLocks noGrp="1"/>
          </p:cNvSpPr>
          <p:nvPr>
            <p:ph idx="1"/>
          </p:nvPr>
        </p:nvSpPr>
        <p:spPr>
          <a:xfrm>
            <a:off x="457200" y="1371600"/>
            <a:ext cx="6324600" cy="1743075"/>
          </a:xfrm>
        </p:spPr>
        <p:txBody>
          <a:bodyPr>
            <a:normAutofit fontScale="70000" lnSpcReduction="20000"/>
          </a:bodyPr>
          <a:lstStyle/>
          <a:p>
            <a:pPr marL="0" indent="0" algn="ctr">
              <a:buNone/>
            </a:pPr>
            <a:r>
              <a:rPr lang="en-GB" dirty="0" smtClean="0"/>
              <a:t>know-how</a:t>
            </a:r>
            <a:r>
              <a:rPr lang="en-GB" dirty="0"/>
              <a:t> </a:t>
            </a:r>
            <a:r>
              <a:rPr lang="en-GB" dirty="0" smtClean="0"/>
              <a:t>vs know-that </a:t>
            </a:r>
          </a:p>
          <a:p>
            <a:pPr marL="0" indent="0" algn="ctr">
              <a:buNone/>
            </a:pPr>
            <a:r>
              <a:rPr lang="en-GB" dirty="0" smtClean="0"/>
              <a:t>what </a:t>
            </a:r>
            <a:r>
              <a:rPr lang="en-GB" dirty="0"/>
              <a:t>I can do vs what I can </a:t>
            </a:r>
            <a:r>
              <a:rPr lang="en-GB" dirty="0" smtClean="0"/>
              <a:t>explain </a:t>
            </a:r>
          </a:p>
          <a:p>
            <a:pPr marL="0" indent="0" algn="ctr">
              <a:buNone/>
            </a:pPr>
            <a:r>
              <a:rPr lang="en-GB" dirty="0" smtClean="0"/>
              <a:t>practical vs propositional</a:t>
            </a:r>
          </a:p>
          <a:p>
            <a:pPr marL="0" indent="0" algn="ctr">
              <a:buNone/>
            </a:pPr>
            <a:r>
              <a:rPr lang="en-GB" dirty="0"/>
              <a:t>e</a:t>
            </a:r>
            <a:r>
              <a:rPr lang="en-GB" dirty="0" smtClean="0"/>
              <a:t>xplicit vs implicit</a:t>
            </a:r>
          </a:p>
          <a:p>
            <a:pPr marL="0" indent="0" algn="ctr">
              <a:buNone/>
            </a:pPr>
            <a:r>
              <a:rPr lang="en-GB" dirty="0" smtClean="0"/>
              <a:t>top-down </a:t>
            </a:r>
            <a:r>
              <a:rPr lang="en-GB" dirty="0"/>
              <a:t>vs </a:t>
            </a:r>
            <a:r>
              <a:rPr lang="en-GB" dirty="0" smtClean="0"/>
              <a:t>bottom-up</a:t>
            </a:r>
          </a:p>
          <a:p>
            <a:endParaRPr lang="en-GB" dirty="0"/>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800" y="533400"/>
            <a:ext cx="1771650" cy="2581275"/>
          </a:xfrm>
          <a:prstGeom prst="rect">
            <a:avLst/>
          </a:prstGeom>
        </p:spPr>
      </p:pic>
      <p:sp>
        <p:nvSpPr>
          <p:cNvPr id="5" name="TextBox 4"/>
          <p:cNvSpPr txBox="1"/>
          <p:nvPr/>
        </p:nvSpPr>
        <p:spPr>
          <a:xfrm>
            <a:off x="457200" y="3352800"/>
            <a:ext cx="8096250" cy="2954655"/>
          </a:xfrm>
          <a:prstGeom prst="rect">
            <a:avLst/>
          </a:prstGeom>
          <a:noFill/>
        </p:spPr>
        <p:txBody>
          <a:bodyPr wrap="square" rtlCol="0">
            <a:spAutoFit/>
          </a:bodyPr>
          <a:lstStyle/>
          <a:p>
            <a:r>
              <a:rPr lang="en-GB" sz="2400" b="1" dirty="0"/>
              <a:t>B</a:t>
            </a:r>
            <a:r>
              <a:rPr lang="en-GB" sz="2400" b="1" dirty="0" smtClean="0"/>
              <a:t>ut</a:t>
            </a:r>
            <a:r>
              <a:rPr lang="en-GB" sz="2400" dirty="0" smtClean="0"/>
              <a:t>, </a:t>
            </a:r>
            <a:r>
              <a:rPr lang="en-GB" sz="2400" i="1" dirty="0"/>
              <a:t>skills</a:t>
            </a:r>
            <a:r>
              <a:rPr lang="en-GB" sz="2400" dirty="0"/>
              <a:t> and </a:t>
            </a:r>
            <a:r>
              <a:rPr lang="en-GB" sz="2400" i="1" dirty="0"/>
              <a:t>conceptual</a:t>
            </a:r>
            <a:r>
              <a:rPr lang="en-GB" sz="2400" dirty="0"/>
              <a:t> knowledge work together</a:t>
            </a:r>
            <a:r>
              <a:rPr lang="en-GB" sz="2400" dirty="0" smtClean="0"/>
              <a:t>.</a:t>
            </a:r>
          </a:p>
          <a:p>
            <a:r>
              <a:rPr lang="en-GB" sz="2400" dirty="0"/>
              <a:t>	</a:t>
            </a:r>
            <a:r>
              <a:rPr lang="en-GB" sz="2000" dirty="0" smtClean="0"/>
              <a:t>e.g. learning to drive, learning grammar</a:t>
            </a:r>
            <a:endParaRPr lang="en-GB" sz="2000" dirty="0"/>
          </a:p>
          <a:p>
            <a:endParaRPr lang="en-GB" sz="2400" dirty="0"/>
          </a:p>
          <a:p>
            <a:pPr marL="717550" indent="-717550"/>
            <a:r>
              <a:rPr lang="en-GB" sz="2400" b="1" dirty="0" smtClean="0"/>
              <a:t>Also</a:t>
            </a:r>
            <a:r>
              <a:rPr lang="en-GB" sz="2400" dirty="0" smtClean="0"/>
              <a:t>, we don’t </a:t>
            </a:r>
            <a:r>
              <a:rPr lang="en-GB" sz="2400" dirty="0"/>
              <a:t>do well </a:t>
            </a:r>
            <a:r>
              <a:rPr lang="en-GB" sz="2400" dirty="0" smtClean="0"/>
              <a:t>with students </a:t>
            </a:r>
            <a:r>
              <a:rPr lang="en-GB" sz="2400" dirty="0"/>
              <a:t>who come with </a:t>
            </a:r>
            <a:r>
              <a:rPr lang="en-GB" sz="2400" dirty="0" smtClean="0"/>
              <a:t>undeveloped study and academic skills.</a:t>
            </a:r>
            <a:endParaRPr lang="en-GB" sz="2400" dirty="0"/>
          </a:p>
          <a:p>
            <a:pPr marL="717550" indent="-717550"/>
            <a:r>
              <a:rPr lang="en-GB" sz="2400" b="1" dirty="0" smtClean="0"/>
              <a:t>And</a:t>
            </a:r>
            <a:r>
              <a:rPr lang="en-GB" sz="2400" dirty="0" smtClean="0"/>
              <a:t>, in </a:t>
            </a:r>
            <a:r>
              <a:rPr lang="en-GB" sz="2400" dirty="0"/>
              <a:t>the ‘rabidly changing </a:t>
            </a:r>
            <a:r>
              <a:rPr lang="en-GB" sz="2400" dirty="0" smtClean="0"/>
              <a:t>world,’ </a:t>
            </a:r>
            <a:r>
              <a:rPr lang="en-GB" sz="2400" dirty="0"/>
              <a:t>adaptive skills are more important than static knowledge.</a:t>
            </a:r>
          </a:p>
          <a:p>
            <a:endParaRPr lang="en-GB" dirty="0"/>
          </a:p>
        </p:txBody>
      </p:sp>
    </p:spTree>
    <p:extLst>
      <p:ext uri="{BB962C8B-B14F-4D97-AF65-F5344CB8AC3E}">
        <p14:creationId xmlns:p14="http://schemas.microsoft.com/office/powerpoint/2010/main" val="463235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(non-linear) History</a:t>
            </a:r>
            <a:endParaRPr lang="en-GB" dirty="0"/>
          </a:p>
        </p:txBody>
      </p:sp>
      <p:sp>
        <p:nvSpPr>
          <p:cNvPr id="3" name="Content Placeholder 2"/>
          <p:cNvSpPr>
            <a:spLocks noGrp="1"/>
          </p:cNvSpPr>
          <p:nvPr>
            <p:ph idx="1"/>
          </p:nvPr>
        </p:nvSpPr>
        <p:spPr>
          <a:xfrm>
            <a:off x="457200" y="1371600"/>
            <a:ext cx="8229600" cy="4876800"/>
          </a:xfrm>
        </p:spPr>
        <p:txBody>
          <a:bodyPr>
            <a:normAutofit fontScale="77500" lnSpcReduction="20000"/>
          </a:bodyPr>
          <a:lstStyle/>
          <a:p>
            <a:pPr marL="717550" indent="-717550">
              <a:buNone/>
            </a:pPr>
            <a:r>
              <a:rPr lang="en-GB" b="1" dirty="0" smtClean="0"/>
              <a:t>Behaviourism</a:t>
            </a:r>
            <a:r>
              <a:rPr lang="en-GB" dirty="0" smtClean="0"/>
              <a:t> (Skinner) – </a:t>
            </a:r>
            <a:r>
              <a:rPr lang="en-GB" dirty="0"/>
              <a:t>reinforced </a:t>
            </a:r>
            <a:r>
              <a:rPr lang="en-GB" dirty="0" smtClean="0"/>
              <a:t>structures</a:t>
            </a:r>
            <a:endParaRPr lang="en-GB" dirty="0"/>
          </a:p>
          <a:p>
            <a:pPr marL="717550" indent="-717550">
              <a:buNone/>
            </a:pPr>
            <a:r>
              <a:rPr lang="en-GB" b="1" dirty="0"/>
              <a:t>Constructivism</a:t>
            </a:r>
            <a:r>
              <a:rPr lang="en-GB" dirty="0"/>
              <a:t> </a:t>
            </a:r>
            <a:r>
              <a:rPr lang="en-GB" dirty="0" smtClean="0"/>
              <a:t>(Piaget) – </a:t>
            </a:r>
            <a:r>
              <a:rPr lang="en-GB" dirty="0"/>
              <a:t>learning builds on experiences from innate foundations using social scaffolding</a:t>
            </a:r>
          </a:p>
          <a:p>
            <a:pPr marL="717550" indent="-717550">
              <a:buNone/>
            </a:pPr>
            <a:r>
              <a:rPr lang="en-GB" b="1" dirty="0" smtClean="0"/>
              <a:t>Cognitivism</a:t>
            </a:r>
            <a:r>
              <a:rPr lang="en-GB" dirty="0" smtClean="0"/>
              <a:t> (Chomsky) – ‘little scientist’ </a:t>
            </a:r>
            <a:r>
              <a:rPr lang="en-GB" dirty="0"/>
              <a:t>modules, building information processing </a:t>
            </a:r>
            <a:r>
              <a:rPr lang="en-GB" dirty="0" smtClean="0"/>
              <a:t>systems (on top of innate structure)  </a:t>
            </a:r>
          </a:p>
          <a:p>
            <a:pPr marL="717550" indent="-717550">
              <a:buNone/>
            </a:pPr>
            <a:r>
              <a:rPr lang="en-GB" dirty="0" smtClean="0"/>
              <a:t>(Back to a ‘black box’ theory – input </a:t>
            </a:r>
            <a:r>
              <a:rPr lang="en-GB" dirty="0"/>
              <a:t>/</a:t>
            </a:r>
            <a:r>
              <a:rPr lang="en-GB" dirty="0" smtClean="0"/>
              <a:t> anything </a:t>
            </a:r>
            <a:r>
              <a:rPr lang="en-GB" dirty="0"/>
              <a:t>that fulfils the </a:t>
            </a:r>
            <a:r>
              <a:rPr lang="en-GB" b="1" i="1" dirty="0"/>
              <a:t>functional</a:t>
            </a:r>
            <a:r>
              <a:rPr lang="en-GB" dirty="0"/>
              <a:t> role defined by the programme </a:t>
            </a:r>
            <a:r>
              <a:rPr lang="en-GB" dirty="0" smtClean="0"/>
              <a:t>/ </a:t>
            </a:r>
            <a:r>
              <a:rPr lang="en-GB" dirty="0"/>
              <a:t>output</a:t>
            </a:r>
            <a:r>
              <a:rPr lang="en-GB" dirty="0" smtClean="0"/>
              <a:t>.</a:t>
            </a:r>
          </a:p>
          <a:p>
            <a:pPr marL="717550" indent="-717550">
              <a:buNone/>
            </a:pPr>
            <a:r>
              <a:rPr lang="en-GB" b="1" dirty="0"/>
              <a:t>Social constructivism </a:t>
            </a:r>
            <a:r>
              <a:rPr lang="en-GB" dirty="0"/>
              <a:t>(Vygotsky) – learning internalises structures built through cultural development</a:t>
            </a:r>
          </a:p>
          <a:p>
            <a:pPr marL="717550" indent="-717550">
              <a:buNone/>
            </a:pPr>
            <a:r>
              <a:rPr lang="en-GB" b="1" dirty="0" smtClean="0"/>
              <a:t>Affordance theory </a:t>
            </a:r>
            <a:r>
              <a:rPr lang="en-GB" dirty="0" smtClean="0"/>
              <a:t>(Gibson) – learning is gaining insight into the possibilities for action inherent in perception.</a:t>
            </a:r>
            <a:endParaRPr lang="en-GB" dirty="0"/>
          </a:p>
          <a:p>
            <a:pPr marL="717550" indent="-717550">
              <a:buNone/>
            </a:pPr>
            <a:r>
              <a:rPr lang="en-GB" b="1" dirty="0" smtClean="0"/>
              <a:t>‘Enactivism’</a:t>
            </a:r>
            <a:r>
              <a:rPr lang="en-GB" dirty="0" smtClean="0"/>
              <a:t> (E.g. Clark, </a:t>
            </a:r>
            <a:r>
              <a:rPr lang="en-GB" dirty="0" err="1" smtClean="0"/>
              <a:t>Friston</a:t>
            </a:r>
            <a:r>
              <a:rPr lang="en-GB" dirty="0" smtClean="0"/>
              <a:t>, </a:t>
            </a:r>
            <a:r>
              <a:rPr lang="en-GB" dirty="0" err="1" smtClean="0"/>
              <a:t>Kirsh</a:t>
            </a:r>
            <a:r>
              <a:rPr lang="en-GB" dirty="0" smtClean="0"/>
              <a:t>) – Embodied, Embedded, Enactive, Extended, </a:t>
            </a:r>
            <a:r>
              <a:rPr lang="en-GB" b="1" dirty="0" err="1" smtClean="0"/>
              <a:t>Expectational</a:t>
            </a:r>
            <a:endParaRPr lang="en-GB" b="1" dirty="0" smtClean="0"/>
          </a:p>
          <a:p>
            <a:endParaRPr lang="en-GB" dirty="0"/>
          </a:p>
        </p:txBody>
      </p:sp>
    </p:spTree>
    <p:extLst>
      <p:ext uri="{BB962C8B-B14F-4D97-AF65-F5344CB8AC3E}">
        <p14:creationId xmlns:p14="http://schemas.microsoft.com/office/powerpoint/2010/main" val="37193286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 with it</a:t>
            </a:r>
            <a:endParaRPr lang="en-GB" dirty="0"/>
          </a:p>
        </p:txBody>
      </p:sp>
      <p:sp>
        <p:nvSpPr>
          <p:cNvPr id="3" name="Content Placeholder 2"/>
          <p:cNvSpPr>
            <a:spLocks noGrp="1"/>
          </p:cNvSpPr>
          <p:nvPr>
            <p:ph idx="1"/>
          </p:nvPr>
        </p:nvSpPr>
        <p:spPr/>
        <p:txBody>
          <a:bodyPr>
            <a:normAutofit fontScale="77500" lnSpcReduction="20000"/>
          </a:bodyPr>
          <a:lstStyle/>
          <a:p>
            <a:pPr marL="541338" indent="-541338">
              <a:buNone/>
            </a:pPr>
            <a:r>
              <a:rPr lang="en-GB" b="1" dirty="0"/>
              <a:t>Old theory </a:t>
            </a:r>
            <a:r>
              <a:rPr lang="en-GB" dirty="0"/>
              <a:t>– learning has happened when knowledge has been ‘programmed’ in, so that inputs are correctly transformed to outputs.  The model is an internal representation of the world which ‘stands in for’ the world in mental operations. </a:t>
            </a:r>
          </a:p>
          <a:p>
            <a:pPr marL="541338" indent="-541338">
              <a:buNone/>
            </a:pPr>
            <a:r>
              <a:rPr lang="en-GB" b="1" dirty="0"/>
              <a:t>New theory </a:t>
            </a:r>
            <a:r>
              <a:rPr lang="en-GB" dirty="0"/>
              <a:t>– learning has happened when we have developed the resources to direct attention to the correct aspects of experience, including using ‘cognitive actions’ so as to make the world part of the act of cognition.  </a:t>
            </a:r>
            <a:endParaRPr lang="en-GB" dirty="0" smtClean="0"/>
          </a:p>
          <a:p>
            <a:pPr marL="541338" indent="-541338">
              <a:buNone/>
            </a:pPr>
            <a:r>
              <a:rPr lang="en-GB" dirty="0" smtClean="0"/>
              <a:t>The </a:t>
            </a:r>
            <a:r>
              <a:rPr lang="en-GB" dirty="0"/>
              <a:t>‘model</a:t>
            </a:r>
            <a:r>
              <a:rPr lang="en-GB" dirty="0" smtClean="0"/>
              <a:t>’ </a:t>
            </a:r>
            <a:r>
              <a:rPr lang="en-GB" dirty="0"/>
              <a:t>directs attention to relevant parts of input, and gives expectations as to what input should occur following particular actions.  Differences between the expected and the actual outcome of </a:t>
            </a:r>
            <a:r>
              <a:rPr lang="en-GB" dirty="0" smtClean="0"/>
              <a:t>actions (surprises) </a:t>
            </a:r>
            <a:r>
              <a:rPr lang="en-GB" dirty="0"/>
              <a:t>update the ‘model.’  </a:t>
            </a:r>
          </a:p>
          <a:p>
            <a:pPr marL="541338" indent="-541338">
              <a:buNone/>
            </a:pPr>
            <a:endParaRPr lang="en-GB" dirty="0"/>
          </a:p>
        </p:txBody>
      </p:sp>
    </p:spTree>
    <p:extLst>
      <p:ext uri="{BB962C8B-B14F-4D97-AF65-F5344CB8AC3E}">
        <p14:creationId xmlns:p14="http://schemas.microsoft.com/office/powerpoint/2010/main" val="36555789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Plastic students</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The brain learns to mimic the structure of the world</a:t>
            </a:r>
          </a:p>
          <a:p>
            <a:r>
              <a:rPr lang="en-GB" sz="2800" dirty="0" smtClean="0"/>
              <a:t>“</a:t>
            </a:r>
            <a:r>
              <a:rPr lang="en-GB" sz="2800" dirty="0"/>
              <a:t>If the brain has evolved to recapitulate the causal structure of its environment, in terms of its sensory infrastructures, it is interesting to reflect on the possibility that our visual cortices reflect the hierarchical causal structure of our environment.” </a:t>
            </a:r>
            <a:r>
              <a:rPr lang="en-GB" sz="2400" dirty="0"/>
              <a:t>(</a:t>
            </a:r>
            <a:r>
              <a:rPr lang="en-GB" sz="2400" dirty="0" err="1"/>
              <a:t>Friston</a:t>
            </a:r>
            <a:r>
              <a:rPr lang="en-GB" sz="2400" dirty="0"/>
              <a:t>, 2003, p. 1341)</a:t>
            </a:r>
          </a:p>
          <a:p>
            <a:endParaRPr lang="en-GB" dirty="0"/>
          </a:p>
        </p:txBody>
      </p:sp>
    </p:spTree>
    <p:extLst>
      <p:ext uri="{BB962C8B-B14F-4D97-AF65-F5344CB8AC3E}">
        <p14:creationId xmlns:p14="http://schemas.microsoft.com/office/powerpoint/2010/main" val="1444887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Plastic students</a:t>
            </a:r>
          </a:p>
        </p:txBody>
      </p:sp>
      <p:sp>
        <p:nvSpPr>
          <p:cNvPr id="3" name="Content Placeholder 2"/>
          <p:cNvSpPr>
            <a:spLocks noGrp="1"/>
          </p:cNvSpPr>
          <p:nvPr>
            <p:ph idx="1"/>
          </p:nvPr>
        </p:nvSpPr>
        <p:spPr/>
        <p:txBody>
          <a:bodyPr>
            <a:normAutofit/>
          </a:bodyPr>
          <a:lstStyle/>
          <a:p>
            <a:pPr marL="0" indent="0">
              <a:buNone/>
            </a:pPr>
            <a:r>
              <a:rPr lang="en-GB" i="1" dirty="0" smtClean="0"/>
              <a:t>Synaptic</a:t>
            </a:r>
            <a:r>
              <a:rPr lang="en-GB" dirty="0" smtClean="0"/>
              <a:t> </a:t>
            </a:r>
            <a:r>
              <a:rPr lang="en-GB" dirty="0"/>
              <a:t>and </a:t>
            </a:r>
            <a:r>
              <a:rPr lang="en-GB" i="1" dirty="0"/>
              <a:t>structural</a:t>
            </a:r>
            <a:r>
              <a:rPr lang="en-GB" dirty="0"/>
              <a:t> plasticity </a:t>
            </a:r>
            <a:r>
              <a:rPr lang="en-GB" dirty="0" err="1"/>
              <a:t>subserves</a:t>
            </a:r>
            <a:r>
              <a:rPr lang="en-GB" dirty="0"/>
              <a:t> </a:t>
            </a:r>
            <a:r>
              <a:rPr lang="en-GB" i="1" dirty="0"/>
              <a:t>procedural</a:t>
            </a:r>
            <a:r>
              <a:rPr lang="en-GB" dirty="0"/>
              <a:t> and </a:t>
            </a:r>
            <a:r>
              <a:rPr lang="en-GB" i="1" dirty="0"/>
              <a:t>perceptual</a:t>
            </a:r>
            <a:r>
              <a:rPr lang="en-GB" dirty="0"/>
              <a:t> learning in </a:t>
            </a:r>
            <a:r>
              <a:rPr lang="en-GB" dirty="0" smtClean="0"/>
              <a:t>adults.</a:t>
            </a:r>
          </a:p>
          <a:p>
            <a:r>
              <a:rPr lang="en-GB" sz="2800" dirty="0"/>
              <a:t>“In the post-developmental period, synaptic plasticity is an important functional attribute of connections in the brain and is thought to </a:t>
            </a:r>
            <a:r>
              <a:rPr lang="en-GB" sz="2800" dirty="0" err="1"/>
              <a:t>subserve</a:t>
            </a:r>
            <a:r>
              <a:rPr lang="en-GB" sz="2800" dirty="0"/>
              <a:t> perceptual and procedural learning and memory.” </a:t>
            </a:r>
            <a:r>
              <a:rPr lang="en-GB" sz="2400" dirty="0"/>
              <a:t>(</a:t>
            </a:r>
            <a:r>
              <a:rPr lang="en-GB" sz="2400" dirty="0" err="1"/>
              <a:t>Friston</a:t>
            </a:r>
            <a:r>
              <a:rPr lang="en-GB" sz="2400" dirty="0"/>
              <a:t>, 2003, p. 1329)</a:t>
            </a:r>
          </a:p>
          <a:p>
            <a:pPr marL="0" indent="0">
              <a:buNone/>
            </a:pPr>
            <a:endParaRPr lang="en-GB" dirty="0"/>
          </a:p>
        </p:txBody>
      </p:sp>
    </p:spTree>
    <p:extLst>
      <p:ext uri="{BB962C8B-B14F-4D97-AF65-F5344CB8AC3E}">
        <p14:creationId xmlns:p14="http://schemas.microsoft.com/office/powerpoint/2010/main" val="15611510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Plastic students</a:t>
            </a:r>
          </a:p>
        </p:txBody>
      </p:sp>
      <p:sp>
        <p:nvSpPr>
          <p:cNvPr id="3" name="Content Placeholder 2"/>
          <p:cNvSpPr>
            <a:spLocks noGrp="1"/>
          </p:cNvSpPr>
          <p:nvPr>
            <p:ph idx="1"/>
          </p:nvPr>
        </p:nvSpPr>
        <p:spPr/>
        <p:txBody>
          <a:bodyPr>
            <a:normAutofit lnSpcReduction="10000"/>
          </a:bodyPr>
          <a:lstStyle/>
          <a:p>
            <a:pPr marL="0" indent="0">
              <a:buNone/>
            </a:pPr>
            <a:r>
              <a:rPr lang="en-GB" dirty="0"/>
              <a:t>E</a:t>
            </a:r>
            <a:r>
              <a:rPr lang="en-GB" dirty="0" smtClean="0"/>
              <a:t>xternalist</a:t>
            </a:r>
            <a:r>
              <a:rPr lang="en-GB" dirty="0"/>
              <a:t>, embodied - learner intervenes with the environment to extract information from it in order to update ‘models’ </a:t>
            </a:r>
            <a:r>
              <a:rPr lang="en-GB" dirty="0" smtClean="0"/>
              <a:t>used </a:t>
            </a:r>
            <a:r>
              <a:rPr lang="en-GB" dirty="0"/>
              <a:t>as the basis of future action</a:t>
            </a:r>
          </a:p>
          <a:p>
            <a:r>
              <a:rPr lang="en-GB" sz="3000" dirty="0" smtClean="0"/>
              <a:t>“</a:t>
            </a:r>
            <a:r>
              <a:rPr lang="en-GB" sz="3000" dirty="0"/>
              <a:t>In active learning, the learner can intervene upon the environment to select the next datum sampled. For example, experimental scientists select the next experiment they run to extract useful information from the world.” </a:t>
            </a:r>
            <a:r>
              <a:rPr lang="en-GB" sz="2800" dirty="0"/>
              <a:t>(Jacobs &amp; </a:t>
            </a:r>
            <a:r>
              <a:rPr lang="en-GB" sz="2800" dirty="0" err="1"/>
              <a:t>Kruschke</a:t>
            </a:r>
            <a:r>
              <a:rPr lang="en-GB" sz="2800" dirty="0"/>
              <a:t>, 2011, p. 18)</a:t>
            </a:r>
            <a:endParaRPr lang="en-GB" sz="3000" dirty="0"/>
          </a:p>
          <a:p>
            <a:endParaRPr lang="en-GB" dirty="0"/>
          </a:p>
        </p:txBody>
      </p:sp>
    </p:spTree>
    <p:extLst>
      <p:ext uri="{BB962C8B-B14F-4D97-AF65-F5344CB8AC3E}">
        <p14:creationId xmlns:p14="http://schemas.microsoft.com/office/powerpoint/2010/main" val="10273567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Bayesian stance</a:t>
            </a:r>
            <a:endParaRPr lang="en-GB" dirty="0"/>
          </a:p>
        </p:txBody>
      </p:sp>
      <p:sp>
        <p:nvSpPr>
          <p:cNvPr id="3" name="Content Placeholder 2"/>
          <p:cNvSpPr>
            <a:spLocks noGrp="1"/>
          </p:cNvSpPr>
          <p:nvPr>
            <p:ph idx="1"/>
          </p:nvPr>
        </p:nvSpPr>
        <p:spPr/>
        <p:txBody>
          <a:bodyPr>
            <a:normAutofit fontScale="85000" lnSpcReduction="20000"/>
          </a:bodyPr>
          <a:lstStyle/>
          <a:p>
            <a:pPr marL="541338" indent="-541338">
              <a:buNone/>
            </a:pPr>
            <a:r>
              <a:rPr lang="en-GB" dirty="0" smtClean="0"/>
              <a:t>The </a:t>
            </a:r>
            <a:r>
              <a:rPr lang="en-GB" dirty="0"/>
              <a:t>brain </a:t>
            </a:r>
            <a:r>
              <a:rPr lang="en-GB" dirty="0" smtClean="0"/>
              <a:t>doesn’t calculate </a:t>
            </a:r>
            <a:r>
              <a:rPr lang="en-GB" dirty="0"/>
              <a:t>probabilities.  It samples the environment to build a </a:t>
            </a:r>
            <a:r>
              <a:rPr lang="en-GB" dirty="0" smtClean="0"/>
              <a:t>‘model.’ (Probability theory describes ‘ideal’ state after infinite sampling.)</a:t>
            </a:r>
          </a:p>
          <a:p>
            <a:pPr marL="541338" indent="-541338">
              <a:buNone/>
            </a:pPr>
            <a:r>
              <a:rPr lang="en-GB" dirty="0" smtClean="0"/>
              <a:t>Role </a:t>
            </a:r>
            <a:r>
              <a:rPr lang="en-GB" dirty="0"/>
              <a:t>of attention in sampling: driven by the current model, feedback loops broken by surprises.</a:t>
            </a:r>
          </a:p>
          <a:p>
            <a:pPr marL="541338" indent="-541338">
              <a:buNone/>
            </a:pPr>
            <a:r>
              <a:rPr lang="en-GB" b="1" dirty="0" smtClean="0"/>
              <a:t>Apply feedback here</a:t>
            </a:r>
            <a:r>
              <a:rPr lang="en-GB" dirty="0" smtClean="0"/>
              <a:t>, </a:t>
            </a:r>
            <a:r>
              <a:rPr lang="en-GB" dirty="0"/>
              <a:t>guiding </a:t>
            </a:r>
            <a:r>
              <a:rPr lang="en-GB" dirty="0" smtClean="0"/>
              <a:t>learning </a:t>
            </a:r>
            <a:r>
              <a:rPr lang="en-GB" dirty="0"/>
              <a:t>through </a:t>
            </a:r>
            <a:r>
              <a:rPr lang="en-GB" dirty="0" smtClean="0"/>
              <a:t>well-designed </a:t>
            </a:r>
            <a:r>
              <a:rPr lang="en-GB" dirty="0"/>
              <a:t>tasks</a:t>
            </a:r>
            <a:r>
              <a:rPr lang="en-GB" dirty="0" smtClean="0"/>
              <a:t>, </a:t>
            </a:r>
            <a:r>
              <a:rPr lang="en-GB" dirty="0"/>
              <a:t>using </a:t>
            </a:r>
            <a:r>
              <a:rPr lang="en-GB" b="1" i="1" dirty="0"/>
              <a:t>concepts</a:t>
            </a:r>
            <a:r>
              <a:rPr lang="en-GB" dirty="0"/>
              <a:t> as a way of drawing attention to </a:t>
            </a:r>
            <a:r>
              <a:rPr lang="en-GB" dirty="0" smtClean="0"/>
              <a:t>information </a:t>
            </a:r>
            <a:r>
              <a:rPr lang="en-GB" dirty="0"/>
              <a:t>present but unnoticed in perceptual input.</a:t>
            </a:r>
          </a:p>
          <a:p>
            <a:pPr marL="541338" indent="-541338">
              <a:buNone/>
            </a:pPr>
            <a:r>
              <a:rPr lang="en-GB" dirty="0" smtClean="0"/>
              <a:t>This allows </a:t>
            </a:r>
            <a:r>
              <a:rPr lang="en-GB" b="1" i="1" dirty="0" smtClean="0"/>
              <a:t>generalisation</a:t>
            </a:r>
            <a:r>
              <a:rPr lang="en-GB" dirty="0" smtClean="0"/>
              <a:t> – domain </a:t>
            </a:r>
            <a:r>
              <a:rPr lang="en-GB" dirty="0"/>
              <a:t>specific skills acquired through practice do not generalise unless a higher-level concept is applied</a:t>
            </a:r>
            <a:r>
              <a:rPr lang="en-GB" dirty="0" smtClean="0"/>
              <a:t>.</a:t>
            </a:r>
            <a:endParaRPr lang="en-GB" dirty="0"/>
          </a:p>
        </p:txBody>
      </p:sp>
    </p:spTree>
    <p:extLst>
      <p:ext uri="{BB962C8B-B14F-4D97-AF65-F5344CB8AC3E}">
        <p14:creationId xmlns:p14="http://schemas.microsoft.com/office/powerpoint/2010/main" val="2379773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Feedforward</a:t>
            </a:r>
            <a:endParaRPr lang="en-GB" dirty="0"/>
          </a:p>
        </p:txBody>
      </p:sp>
      <p:sp>
        <p:nvSpPr>
          <p:cNvPr id="3" name="Content Placeholder 2"/>
          <p:cNvSpPr>
            <a:spLocks noGrp="1"/>
          </p:cNvSpPr>
          <p:nvPr>
            <p:ph idx="1"/>
          </p:nvPr>
        </p:nvSpPr>
        <p:spPr>
          <a:xfrm>
            <a:off x="457200" y="1295400"/>
            <a:ext cx="8229600" cy="5181600"/>
          </a:xfrm>
        </p:spPr>
        <p:txBody>
          <a:bodyPr>
            <a:normAutofit fontScale="85000" lnSpcReduction="20000"/>
          </a:bodyPr>
          <a:lstStyle/>
          <a:p>
            <a:pPr marL="541338" indent="-541338">
              <a:buNone/>
            </a:pPr>
            <a:r>
              <a:rPr lang="en-GB" b="1" i="1" dirty="0" smtClean="0"/>
              <a:t>Projection</a:t>
            </a:r>
            <a:r>
              <a:rPr lang="en-GB" dirty="0" smtClean="0"/>
              <a:t> of an outcome is ‘fed forward’ - Act </a:t>
            </a:r>
            <a:r>
              <a:rPr lang="en-GB" dirty="0"/>
              <a:t>and be surprised by failure to achieve the </a:t>
            </a:r>
            <a:r>
              <a:rPr lang="en-GB" b="1" dirty="0"/>
              <a:t>anticipated</a:t>
            </a:r>
            <a:r>
              <a:rPr lang="en-GB" dirty="0"/>
              <a:t> outcome, update expectations, try again etc., until </a:t>
            </a:r>
            <a:r>
              <a:rPr lang="en-GB" dirty="0" smtClean="0"/>
              <a:t>automated</a:t>
            </a:r>
            <a:r>
              <a:rPr lang="en-GB" dirty="0"/>
              <a:t>, fluent.  </a:t>
            </a:r>
            <a:endParaRPr lang="en-GB" dirty="0" smtClean="0"/>
          </a:p>
          <a:p>
            <a:pPr marL="541338" indent="-541338">
              <a:buNone/>
            </a:pPr>
            <a:r>
              <a:rPr lang="en-GB" dirty="0" smtClean="0"/>
              <a:t>Feedback </a:t>
            </a:r>
            <a:r>
              <a:rPr lang="en-GB" dirty="0"/>
              <a:t>happens at the updating of expectations stage.  </a:t>
            </a:r>
          </a:p>
          <a:p>
            <a:pPr marL="541338" indent="-541338">
              <a:buNone/>
            </a:pPr>
            <a:r>
              <a:rPr lang="en-GB" i="1" dirty="0" smtClean="0"/>
              <a:t>Implications: </a:t>
            </a:r>
            <a:endParaRPr lang="en-GB" i="1" dirty="0"/>
          </a:p>
          <a:p>
            <a:pPr marL="941388" lvl="1" indent="-541338">
              <a:buNone/>
            </a:pPr>
            <a:r>
              <a:rPr lang="en-GB" b="1" dirty="0" smtClean="0"/>
              <a:t>Process learning</a:t>
            </a:r>
            <a:r>
              <a:rPr lang="en-GB" dirty="0" smtClean="0"/>
              <a:t>: Task based curriculum, activity based lessons, teach concepts and use them, together with models of task achievement, to draw students attention to the gap between output and intention.</a:t>
            </a:r>
          </a:p>
          <a:p>
            <a:pPr marL="941388" lvl="1" indent="-541338">
              <a:buNone/>
            </a:pPr>
            <a:r>
              <a:rPr lang="en-GB" b="1" dirty="0" smtClean="0"/>
              <a:t>Training in skills </a:t>
            </a:r>
            <a:r>
              <a:rPr lang="en-GB" dirty="0" smtClean="0"/>
              <a:t>required to demonstrate competence, e.g. give a presentation, need to be embedded in the </a:t>
            </a:r>
            <a:r>
              <a:rPr lang="en-GB" dirty="0" err="1" smtClean="0"/>
              <a:t>curricullum</a:t>
            </a:r>
            <a:r>
              <a:rPr lang="en-GB" dirty="0" smtClean="0"/>
              <a:t>.</a:t>
            </a:r>
            <a:endParaRPr lang="en-GB" dirty="0"/>
          </a:p>
          <a:p>
            <a:pPr marL="941388" lvl="1" indent="-541338">
              <a:buNone/>
            </a:pPr>
            <a:r>
              <a:rPr lang="en-GB" b="1" dirty="0" smtClean="0"/>
              <a:t>Don’t </a:t>
            </a:r>
            <a:r>
              <a:rPr lang="en-GB" b="1" dirty="0"/>
              <a:t>be surprised </a:t>
            </a:r>
            <a:r>
              <a:rPr lang="en-GB" dirty="0"/>
              <a:t>if students don’t see/hear what </a:t>
            </a:r>
            <a:r>
              <a:rPr lang="en-GB" dirty="0" smtClean="0"/>
              <a:t>seems obvious to you.  They are merely </a:t>
            </a:r>
            <a:r>
              <a:rPr lang="en-GB" i="1" dirty="0" smtClean="0"/>
              <a:t>‘</a:t>
            </a:r>
            <a:r>
              <a:rPr lang="en-GB" b="1" i="1" dirty="0" smtClean="0"/>
              <a:t>novelty blind</a:t>
            </a:r>
            <a:r>
              <a:rPr lang="en-GB" i="1" dirty="0" smtClean="0"/>
              <a:t>.’</a:t>
            </a:r>
            <a:endParaRPr lang="en-GB" i="1" dirty="0"/>
          </a:p>
          <a:p>
            <a:endParaRPr lang="en-GB" dirty="0"/>
          </a:p>
        </p:txBody>
      </p:sp>
    </p:spTree>
    <p:extLst>
      <p:ext uri="{BB962C8B-B14F-4D97-AF65-F5344CB8AC3E}">
        <p14:creationId xmlns:p14="http://schemas.microsoft.com/office/powerpoint/2010/main" val="42831266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Works </a:t>
            </a:r>
            <a:r>
              <a:rPr lang="en-US" b="1" dirty="0" smtClean="0"/>
              <a:t>Cited</a:t>
            </a:r>
            <a:endParaRPr lang="en-GB" dirty="0"/>
          </a:p>
        </p:txBody>
      </p:sp>
      <p:sp>
        <p:nvSpPr>
          <p:cNvPr id="3" name="Content Placeholder 2"/>
          <p:cNvSpPr>
            <a:spLocks noGrp="1"/>
          </p:cNvSpPr>
          <p:nvPr>
            <p:ph idx="1"/>
          </p:nvPr>
        </p:nvSpPr>
        <p:spPr/>
        <p:txBody>
          <a:bodyPr/>
          <a:lstStyle/>
          <a:p>
            <a:pPr marL="541338" indent="-541338">
              <a:buNone/>
            </a:pPr>
            <a:r>
              <a:rPr lang="en-US" dirty="0" err="1" smtClean="0"/>
              <a:t>Friston</a:t>
            </a:r>
            <a:r>
              <a:rPr lang="en-US" dirty="0"/>
              <a:t>, K., 2003. Learning and inference in the brain. </a:t>
            </a:r>
            <a:r>
              <a:rPr lang="en-US" i="1" dirty="0"/>
              <a:t>Neural Networks, </a:t>
            </a:r>
            <a:r>
              <a:rPr lang="en-US" dirty="0"/>
              <a:t>Volume 16, p. 1325–1352.</a:t>
            </a:r>
            <a:endParaRPr lang="en-GB" dirty="0"/>
          </a:p>
          <a:p>
            <a:pPr marL="541338" indent="-541338">
              <a:buNone/>
            </a:pPr>
            <a:r>
              <a:rPr lang="en-US" dirty="0"/>
              <a:t>Jacobs, R. A. &amp; </a:t>
            </a:r>
            <a:r>
              <a:rPr lang="en-US" dirty="0" err="1"/>
              <a:t>Kruschke</a:t>
            </a:r>
            <a:r>
              <a:rPr lang="en-US" dirty="0"/>
              <a:t>, J. K., 2011. Bayesian learning theory applied to human cognition. </a:t>
            </a:r>
            <a:r>
              <a:rPr lang="en-US" i="1" dirty="0"/>
              <a:t>Cognitive Science, </a:t>
            </a:r>
            <a:r>
              <a:rPr lang="en-US" dirty="0"/>
              <a:t>Volume 2, pp. 8-21.</a:t>
            </a:r>
            <a:endParaRPr lang="en-GB" dirty="0"/>
          </a:p>
          <a:p>
            <a:endParaRPr lang="en-GB" dirty="0"/>
          </a:p>
          <a:p>
            <a:endParaRPr lang="en-GB" dirty="0"/>
          </a:p>
        </p:txBody>
      </p:sp>
    </p:spTree>
    <p:extLst>
      <p:ext uri="{BB962C8B-B14F-4D97-AF65-F5344CB8AC3E}">
        <p14:creationId xmlns:p14="http://schemas.microsoft.com/office/powerpoint/2010/main" val="5776187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926</Words>
  <Application>Microsoft Office PowerPoint</Application>
  <PresentationFormat>On-screen Show (4:3)</PresentationFormat>
  <Paragraphs>87</Paragraphs>
  <Slides>15</Slides>
  <Notes>15</Notes>
  <HiddenSlides>0</HiddenSlides>
  <MMClips>4</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Feeding the model:</vt:lpstr>
      <vt:lpstr>Change Blindness</vt:lpstr>
      <vt:lpstr>Change Blindness 2</vt:lpstr>
      <vt:lpstr>Change Blindness 3</vt:lpstr>
      <vt:lpstr>Sine Wave Speech</vt:lpstr>
      <vt:lpstr>Background</vt:lpstr>
      <vt:lpstr>Knowing </vt:lpstr>
      <vt:lpstr>(non-linear) History</vt:lpstr>
      <vt:lpstr>Out with it</vt:lpstr>
      <vt:lpstr>Plastic students</vt:lpstr>
      <vt:lpstr>Plastic students</vt:lpstr>
      <vt:lpstr>Plastic students</vt:lpstr>
      <vt:lpstr>A Bayesian stance</vt:lpstr>
      <vt:lpstr>Feedforward</vt:lpstr>
      <vt:lpstr>Works Cited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Feeding the model:</dc:title>
  <dc:creator>Emily Milner</dc:creator>
  <cp:lastModifiedBy>Clare Wolstenholme</cp:lastModifiedBy>
  <cp:revision>25</cp:revision>
  <dcterms:created xsi:type="dcterms:W3CDTF">2006-08-16T00:00:00Z</dcterms:created>
  <dcterms:modified xsi:type="dcterms:W3CDTF">2018-05-21T07:44:44Z</dcterms:modified>
</cp:coreProperties>
</file>