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3.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4.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5.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6.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17.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64" r:id="rId2"/>
    <p:sldId id="272" r:id="rId3"/>
    <p:sldId id="266" r:id="rId4"/>
    <p:sldId id="267" r:id="rId5"/>
    <p:sldId id="268" r:id="rId6"/>
    <p:sldId id="269" r:id="rId7"/>
    <p:sldId id="270" r:id="rId8"/>
    <p:sldId id="313" r:id="rId9"/>
    <p:sldId id="314" r:id="rId10"/>
    <p:sldId id="271" r:id="rId11"/>
    <p:sldId id="315" r:id="rId12"/>
    <p:sldId id="273" r:id="rId13"/>
    <p:sldId id="281" r:id="rId14"/>
    <p:sldId id="274" r:id="rId15"/>
    <p:sldId id="293" r:id="rId16"/>
    <p:sldId id="294" r:id="rId17"/>
    <p:sldId id="295" r:id="rId18"/>
    <p:sldId id="296" r:id="rId19"/>
    <p:sldId id="297" r:id="rId20"/>
    <p:sldId id="303" r:id="rId21"/>
    <p:sldId id="304" r:id="rId22"/>
    <p:sldId id="298" r:id="rId23"/>
    <p:sldId id="310" r:id="rId24"/>
    <p:sldId id="311" r:id="rId25"/>
    <p:sldId id="312" r:id="rId26"/>
    <p:sldId id="317" r:id="rId27"/>
    <p:sldId id="320" r:id="rId28"/>
    <p:sldId id="319" r:id="rId29"/>
    <p:sldId id="321" r:id="rId30"/>
    <p:sldId id="322" r:id="rId31"/>
    <p:sldId id="305" r:id="rId32"/>
    <p:sldId id="306" r:id="rId33"/>
    <p:sldId id="323" r:id="rId34"/>
    <p:sldId id="324" r:id="rId35"/>
    <p:sldId id="325" r:id="rId36"/>
    <p:sldId id="326" r:id="rId37"/>
    <p:sldId id="318" r:id="rId38"/>
    <p:sldId id="301" r:id="rId39"/>
    <p:sldId id="327" r:id="rId40"/>
    <p:sldId id="302" r:id="rId4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5"/>
    <p:restoredTop sz="94655"/>
  </p:normalViewPr>
  <p:slideViewPr>
    <p:cSldViewPr snapToGrid="0" snapToObjects="1">
      <p:cViewPr varScale="1">
        <p:scale>
          <a:sx n="141" d="100"/>
          <a:sy n="141" d="100"/>
        </p:scale>
        <p:origin x="1050" y="102"/>
      </p:cViewPr>
      <p:guideLst>
        <p:guide orient="horz" pos="1620"/>
        <p:guide pos="2880"/>
      </p:guideLst>
    </p:cSldViewPr>
  </p:slideViewPr>
  <p:notesTextViewPr>
    <p:cViewPr>
      <p:scale>
        <a:sx n="100" d="100"/>
        <a:sy n="100" d="100"/>
      </p:scale>
      <p:origin x="0" y="0"/>
    </p:cViewPr>
  </p:notesTextViewPr>
  <p:sorterViewPr>
    <p:cViewPr>
      <p:scale>
        <a:sx n="117" d="100"/>
        <a:sy n="117"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1CA8-CC47-9C9C-3DF5754540B7}"/>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1CA8-CC47-9C9C-3DF5754540B7}"/>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1CA8-CC47-9C9C-3DF5754540B7}"/>
            </c:ext>
          </c:extLst>
        </c:ser>
        <c:dLbls>
          <c:showLegendKey val="0"/>
          <c:showVal val="0"/>
          <c:showCatName val="0"/>
          <c:showSerName val="0"/>
          <c:showPercent val="0"/>
          <c:showBubbleSize val="0"/>
        </c:dLbls>
        <c:gapWidth val="150"/>
        <c:shape val="box"/>
        <c:axId val="-2003322072"/>
        <c:axId val="-2003317416"/>
        <c:axId val="0"/>
      </c:bar3DChart>
      <c:catAx>
        <c:axId val="-2003322072"/>
        <c:scaling>
          <c:orientation val="minMax"/>
        </c:scaling>
        <c:delete val="0"/>
        <c:axPos val="b"/>
        <c:numFmt formatCode="General" sourceLinked="0"/>
        <c:majorTickMark val="out"/>
        <c:minorTickMark val="none"/>
        <c:tickLblPos val="nextTo"/>
        <c:crossAx val="-2003317416"/>
        <c:crosses val="autoZero"/>
        <c:auto val="1"/>
        <c:lblAlgn val="ctr"/>
        <c:lblOffset val="100"/>
        <c:noMultiLvlLbl val="0"/>
      </c:catAx>
      <c:valAx>
        <c:axId val="-2003317416"/>
        <c:scaling>
          <c:orientation val="minMax"/>
        </c:scaling>
        <c:delete val="0"/>
        <c:axPos val="l"/>
        <c:majorGridlines/>
        <c:numFmt formatCode="General" sourceLinked="1"/>
        <c:majorTickMark val="out"/>
        <c:minorTickMark val="none"/>
        <c:tickLblPos val="nextTo"/>
        <c:crossAx val="-2003322072"/>
        <c:crosses val="autoZero"/>
        <c:crossBetween val="between"/>
      </c:valAx>
    </c:plotArea>
    <c:plotVisOnly val="1"/>
    <c:dispBlanksAs val="gap"/>
    <c:showDLblsOverMax val="0"/>
  </c:chart>
  <c:spPr>
    <a:solidFill>
      <a:schemeClr val="bg1">
        <a:lumMod val="95000"/>
      </a:schemeClr>
    </a:solidFill>
  </c:spPr>
  <c:txPr>
    <a:bodyPr/>
    <a:lstStyle/>
    <a:p>
      <a:pPr>
        <a:defRPr sz="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1CA8-CC47-9C9C-3DF5754540B7}"/>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1CA8-CC47-9C9C-3DF5754540B7}"/>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1CA8-CC47-9C9C-3DF5754540B7}"/>
            </c:ext>
          </c:extLst>
        </c:ser>
        <c:dLbls>
          <c:showLegendKey val="0"/>
          <c:showVal val="0"/>
          <c:showCatName val="0"/>
          <c:showSerName val="0"/>
          <c:showPercent val="0"/>
          <c:showBubbleSize val="0"/>
        </c:dLbls>
        <c:gapWidth val="150"/>
        <c:shape val="box"/>
        <c:axId val="-1997081032"/>
        <c:axId val="-1997078056"/>
        <c:axId val="0"/>
      </c:bar3DChart>
      <c:catAx>
        <c:axId val="-1997081032"/>
        <c:scaling>
          <c:orientation val="minMax"/>
        </c:scaling>
        <c:delete val="0"/>
        <c:axPos val="b"/>
        <c:numFmt formatCode="General" sourceLinked="0"/>
        <c:majorTickMark val="out"/>
        <c:minorTickMark val="none"/>
        <c:tickLblPos val="nextTo"/>
        <c:crossAx val="-1997078056"/>
        <c:crosses val="autoZero"/>
        <c:auto val="1"/>
        <c:lblAlgn val="ctr"/>
        <c:lblOffset val="100"/>
        <c:noMultiLvlLbl val="0"/>
      </c:catAx>
      <c:valAx>
        <c:axId val="-1997078056"/>
        <c:scaling>
          <c:orientation val="minMax"/>
        </c:scaling>
        <c:delete val="0"/>
        <c:axPos val="l"/>
        <c:majorGridlines/>
        <c:numFmt formatCode="General" sourceLinked="1"/>
        <c:majorTickMark val="out"/>
        <c:minorTickMark val="none"/>
        <c:tickLblPos val="nextTo"/>
        <c:crossAx val="-1997081032"/>
        <c:crosses val="autoZero"/>
        <c:crossBetween val="between"/>
      </c:valAx>
    </c:plotArea>
    <c:plotVisOnly val="1"/>
    <c:dispBlanksAs val="gap"/>
    <c:showDLblsOverMax val="0"/>
  </c:chart>
  <c:spPr>
    <a:solidFill>
      <a:schemeClr val="bg1">
        <a:lumMod val="95000"/>
      </a:schemeClr>
    </a:solidFill>
  </c:spPr>
  <c:txPr>
    <a:bodyPr/>
    <a:lstStyle/>
    <a:p>
      <a:pPr>
        <a:defRPr sz="8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manualLayout>
          <c:layoutTarget val="inner"/>
          <c:xMode val="edge"/>
          <c:yMode val="edge"/>
          <c:x val="0.31554477504060402"/>
          <c:y val="6.1303298471440101E-2"/>
          <c:w val="0.50896478711553705"/>
          <c:h val="0.47585076427996797"/>
        </c:manualLayout>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D2F-FC4F-8214-575A1CC4E70C}"/>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D2F-FC4F-8214-575A1CC4E70C}"/>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ED2F-FC4F-8214-575A1CC4E70C}"/>
            </c:ext>
          </c:extLst>
        </c:ser>
        <c:dLbls>
          <c:showLegendKey val="0"/>
          <c:showVal val="0"/>
          <c:showCatName val="0"/>
          <c:showSerName val="0"/>
          <c:showPercent val="0"/>
          <c:showBubbleSize val="0"/>
        </c:dLbls>
        <c:gapWidth val="150"/>
        <c:shape val="box"/>
        <c:axId val="-1960134888"/>
        <c:axId val="1801954504"/>
        <c:axId val="0"/>
      </c:bar3DChart>
      <c:catAx>
        <c:axId val="-1960134888"/>
        <c:scaling>
          <c:orientation val="minMax"/>
        </c:scaling>
        <c:delete val="0"/>
        <c:axPos val="b"/>
        <c:numFmt formatCode="General" sourceLinked="0"/>
        <c:majorTickMark val="out"/>
        <c:minorTickMark val="none"/>
        <c:tickLblPos val="nextTo"/>
        <c:crossAx val="1801954504"/>
        <c:crosses val="autoZero"/>
        <c:auto val="1"/>
        <c:lblAlgn val="ctr"/>
        <c:lblOffset val="100"/>
        <c:noMultiLvlLbl val="0"/>
      </c:catAx>
      <c:valAx>
        <c:axId val="1801954504"/>
        <c:scaling>
          <c:orientation val="minMax"/>
        </c:scaling>
        <c:delete val="0"/>
        <c:axPos val="l"/>
        <c:majorGridlines/>
        <c:numFmt formatCode="General" sourceLinked="1"/>
        <c:majorTickMark val="out"/>
        <c:minorTickMark val="none"/>
        <c:tickLblPos val="nextTo"/>
        <c:crossAx val="-1960134888"/>
        <c:crosses val="autoZero"/>
        <c:crossBetween val="between"/>
      </c:valAx>
    </c:plotArea>
    <c:plotVisOnly val="1"/>
    <c:dispBlanksAs val="gap"/>
    <c:showDLblsOverMax val="0"/>
  </c:chart>
  <c:spPr>
    <a:solidFill>
      <a:schemeClr val="bg1">
        <a:lumMod val="95000"/>
      </a:schemeClr>
    </a:solidFill>
  </c:spPr>
  <c:txPr>
    <a:bodyPr/>
    <a:lstStyle/>
    <a:p>
      <a:pPr>
        <a:defRPr sz="8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manualLayout>
          <c:layoutTarget val="inner"/>
          <c:xMode val="edge"/>
          <c:yMode val="edge"/>
          <c:x val="0.31554477504060402"/>
          <c:y val="6.1303298471440101E-2"/>
          <c:w val="0.50896478711553705"/>
          <c:h val="0.47585076427996797"/>
        </c:manualLayout>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D2F-FC4F-8214-575A1CC4E70C}"/>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D2F-FC4F-8214-575A1CC4E70C}"/>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ED2F-FC4F-8214-575A1CC4E70C}"/>
            </c:ext>
          </c:extLst>
        </c:ser>
        <c:dLbls>
          <c:showLegendKey val="0"/>
          <c:showVal val="0"/>
          <c:showCatName val="0"/>
          <c:showSerName val="0"/>
          <c:showPercent val="0"/>
          <c:showBubbleSize val="0"/>
        </c:dLbls>
        <c:gapWidth val="150"/>
        <c:shape val="box"/>
        <c:axId val="-2092855480"/>
        <c:axId val="-1996734936"/>
        <c:axId val="0"/>
      </c:bar3DChart>
      <c:catAx>
        <c:axId val="-2092855480"/>
        <c:scaling>
          <c:orientation val="minMax"/>
        </c:scaling>
        <c:delete val="0"/>
        <c:axPos val="b"/>
        <c:numFmt formatCode="General" sourceLinked="0"/>
        <c:majorTickMark val="out"/>
        <c:minorTickMark val="none"/>
        <c:tickLblPos val="nextTo"/>
        <c:crossAx val="-1996734936"/>
        <c:crosses val="autoZero"/>
        <c:auto val="1"/>
        <c:lblAlgn val="ctr"/>
        <c:lblOffset val="100"/>
        <c:noMultiLvlLbl val="0"/>
      </c:catAx>
      <c:valAx>
        <c:axId val="-1996734936"/>
        <c:scaling>
          <c:orientation val="minMax"/>
        </c:scaling>
        <c:delete val="0"/>
        <c:axPos val="l"/>
        <c:majorGridlines/>
        <c:numFmt formatCode="General" sourceLinked="1"/>
        <c:majorTickMark val="out"/>
        <c:minorTickMark val="none"/>
        <c:tickLblPos val="nextTo"/>
        <c:crossAx val="-2092855480"/>
        <c:crosses val="autoZero"/>
        <c:crossBetween val="between"/>
      </c:valAx>
    </c:plotArea>
    <c:plotVisOnly val="1"/>
    <c:dispBlanksAs val="gap"/>
    <c:showDLblsOverMax val="0"/>
  </c:chart>
  <c:spPr>
    <a:solidFill>
      <a:schemeClr val="bg1">
        <a:lumMod val="95000"/>
      </a:schemeClr>
    </a:solidFill>
  </c:spPr>
  <c:txPr>
    <a:bodyPr/>
    <a:lstStyle/>
    <a:p>
      <a:pPr>
        <a:defRPr sz="800"/>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1A5-4A4B-B040-F01290714E38}"/>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1A5-4A4B-B040-F01290714E38}"/>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E1A5-4A4B-B040-F01290714E38}"/>
            </c:ext>
          </c:extLst>
        </c:ser>
        <c:dLbls>
          <c:showLegendKey val="0"/>
          <c:showVal val="0"/>
          <c:showCatName val="0"/>
          <c:showSerName val="0"/>
          <c:showPercent val="0"/>
          <c:showBubbleSize val="0"/>
        </c:dLbls>
        <c:gapWidth val="150"/>
        <c:shape val="box"/>
        <c:axId val="-1999126520"/>
        <c:axId val="-1999130424"/>
        <c:axId val="0"/>
      </c:bar3DChart>
      <c:catAx>
        <c:axId val="-1999126520"/>
        <c:scaling>
          <c:orientation val="minMax"/>
        </c:scaling>
        <c:delete val="0"/>
        <c:axPos val="b"/>
        <c:numFmt formatCode="General" sourceLinked="0"/>
        <c:majorTickMark val="out"/>
        <c:minorTickMark val="none"/>
        <c:tickLblPos val="nextTo"/>
        <c:crossAx val="-1999130424"/>
        <c:crosses val="autoZero"/>
        <c:auto val="1"/>
        <c:lblAlgn val="ctr"/>
        <c:lblOffset val="100"/>
        <c:noMultiLvlLbl val="0"/>
      </c:catAx>
      <c:valAx>
        <c:axId val="-1999130424"/>
        <c:scaling>
          <c:orientation val="minMax"/>
        </c:scaling>
        <c:delete val="0"/>
        <c:axPos val="l"/>
        <c:majorGridlines/>
        <c:numFmt formatCode="General" sourceLinked="1"/>
        <c:majorTickMark val="out"/>
        <c:minorTickMark val="none"/>
        <c:tickLblPos val="nextTo"/>
        <c:crossAx val="-1999126520"/>
        <c:crosses val="autoZero"/>
        <c:crossBetween val="between"/>
      </c:valAx>
    </c:plotArea>
    <c:plotVisOnly val="1"/>
    <c:dispBlanksAs val="gap"/>
    <c:showDLblsOverMax val="0"/>
  </c:chart>
  <c:spPr>
    <a:solidFill>
      <a:schemeClr val="bg1">
        <a:lumMod val="95000"/>
      </a:schemeClr>
    </a:solidFill>
  </c:spPr>
  <c:txPr>
    <a:bodyPr/>
    <a:lstStyle/>
    <a:p>
      <a:pPr>
        <a:defRPr sz="8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manualLayout>
          <c:layoutTarget val="inner"/>
          <c:xMode val="edge"/>
          <c:yMode val="edge"/>
          <c:x val="0.31554477504060402"/>
          <c:y val="6.1303298471440101E-2"/>
          <c:w val="0.50896478711553705"/>
          <c:h val="0.47585076427996797"/>
        </c:manualLayout>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D2F-FC4F-8214-575A1CC4E70C}"/>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D2F-FC4F-8214-575A1CC4E70C}"/>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ED2F-FC4F-8214-575A1CC4E70C}"/>
            </c:ext>
          </c:extLst>
        </c:ser>
        <c:dLbls>
          <c:showLegendKey val="0"/>
          <c:showVal val="0"/>
          <c:showCatName val="0"/>
          <c:showSerName val="0"/>
          <c:showPercent val="0"/>
          <c:showBubbleSize val="0"/>
        </c:dLbls>
        <c:gapWidth val="150"/>
        <c:shape val="box"/>
        <c:axId val="-1999266792"/>
        <c:axId val="-1999273992"/>
        <c:axId val="0"/>
      </c:bar3DChart>
      <c:catAx>
        <c:axId val="-1999266792"/>
        <c:scaling>
          <c:orientation val="minMax"/>
        </c:scaling>
        <c:delete val="0"/>
        <c:axPos val="b"/>
        <c:numFmt formatCode="General" sourceLinked="0"/>
        <c:majorTickMark val="out"/>
        <c:minorTickMark val="none"/>
        <c:tickLblPos val="nextTo"/>
        <c:crossAx val="-1999273992"/>
        <c:crosses val="autoZero"/>
        <c:auto val="1"/>
        <c:lblAlgn val="ctr"/>
        <c:lblOffset val="100"/>
        <c:noMultiLvlLbl val="0"/>
      </c:catAx>
      <c:valAx>
        <c:axId val="-1999273992"/>
        <c:scaling>
          <c:orientation val="minMax"/>
        </c:scaling>
        <c:delete val="0"/>
        <c:axPos val="l"/>
        <c:majorGridlines/>
        <c:numFmt formatCode="General" sourceLinked="1"/>
        <c:majorTickMark val="out"/>
        <c:minorTickMark val="none"/>
        <c:tickLblPos val="nextTo"/>
        <c:crossAx val="-1999266792"/>
        <c:crosses val="autoZero"/>
        <c:crossBetween val="between"/>
      </c:valAx>
    </c:plotArea>
    <c:plotVisOnly val="1"/>
    <c:dispBlanksAs val="gap"/>
    <c:showDLblsOverMax val="0"/>
  </c:chart>
  <c:spPr>
    <a:solidFill>
      <a:schemeClr val="bg1">
        <a:lumMod val="95000"/>
      </a:schemeClr>
    </a:solidFill>
  </c:spPr>
  <c:txPr>
    <a:bodyPr/>
    <a:lstStyle/>
    <a:p>
      <a:pPr>
        <a:defRPr sz="800"/>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manualLayout>
          <c:layoutTarget val="inner"/>
          <c:xMode val="edge"/>
          <c:yMode val="edge"/>
          <c:x val="0.11681817887586"/>
          <c:y val="7.8751753699239604E-2"/>
          <c:w val="0.80097335619170196"/>
          <c:h val="0.42993470942204798"/>
        </c:manualLayout>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92F-BC47-9A94-DD7E49C8312D}"/>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92F-BC47-9A94-DD7E49C8312D}"/>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92F-BC47-9A94-DD7E49C8312D}"/>
            </c:ext>
          </c:extLst>
        </c:ser>
        <c:dLbls>
          <c:showLegendKey val="0"/>
          <c:showVal val="0"/>
          <c:showCatName val="0"/>
          <c:showSerName val="0"/>
          <c:showPercent val="0"/>
          <c:showBubbleSize val="0"/>
        </c:dLbls>
        <c:gapWidth val="150"/>
        <c:shape val="box"/>
        <c:axId val="-1999221736"/>
        <c:axId val="-1999218760"/>
        <c:axId val="0"/>
      </c:bar3DChart>
      <c:catAx>
        <c:axId val="-1999221736"/>
        <c:scaling>
          <c:orientation val="minMax"/>
        </c:scaling>
        <c:delete val="0"/>
        <c:axPos val="b"/>
        <c:numFmt formatCode="General" sourceLinked="0"/>
        <c:majorTickMark val="out"/>
        <c:minorTickMark val="none"/>
        <c:tickLblPos val="nextTo"/>
        <c:crossAx val="-1999218760"/>
        <c:crosses val="autoZero"/>
        <c:auto val="1"/>
        <c:lblAlgn val="ctr"/>
        <c:lblOffset val="100"/>
        <c:noMultiLvlLbl val="0"/>
      </c:catAx>
      <c:valAx>
        <c:axId val="-1999218760"/>
        <c:scaling>
          <c:orientation val="minMax"/>
        </c:scaling>
        <c:delete val="0"/>
        <c:axPos val="l"/>
        <c:majorGridlines/>
        <c:numFmt formatCode="General" sourceLinked="1"/>
        <c:majorTickMark val="out"/>
        <c:minorTickMark val="none"/>
        <c:tickLblPos val="nextTo"/>
        <c:crossAx val="-1999221736"/>
        <c:crosses val="autoZero"/>
        <c:crossBetween val="between"/>
      </c:valAx>
    </c:plotArea>
    <c:plotVisOnly val="1"/>
    <c:dispBlanksAs val="gap"/>
    <c:showDLblsOverMax val="0"/>
  </c:chart>
  <c:spPr>
    <a:solidFill>
      <a:schemeClr val="bg1">
        <a:lumMod val="95000"/>
      </a:schemeClr>
    </a:solidFill>
  </c:spPr>
  <c:txPr>
    <a:bodyPr/>
    <a:lstStyle/>
    <a:p>
      <a:pPr>
        <a:defRPr sz="800"/>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manualLayout>
          <c:layoutTarget val="inner"/>
          <c:xMode val="edge"/>
          <c:yMode val="edge"/>
          <c:x val="0.24247707853811101"/>
          <c:y val="7.0582268983747296E-2"/>
          <c:w val="0.58688451055922097"/>
          <c:h val="0.48612379916936199"/>
        </c:manualLayout>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CD0F-864C-8F65-65038CF566C6}"/>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CD0F-864C-8F65-65038CF566C6}"/>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CD0F-864C-8F65-65038CF566C6}"/>
            </c:ext>
          </c:extLst>
        </c:ser>
        <c:dLbls>
          <c:showLegendKey val="0"/>
          <c:showVal val="0"/>
          <c:showCatName val="0"/>
          <c:showSerName val="0"/>
          <c:showPercent val="0"/>
          <c:showBubbleSize val="0"/>
        </c:dLbls>
        <c:gapWidth val="150"/>
        <c:shape val="box"/>
        <c:axId val="2138752600"/>
        <c:axId val="2139078232"/>
        <c:axId val="0"/>
      </c:bar3DChart>
      <c:catAx>
        <c:axId val="2138752600"/>
        <c:scaling>
          <c:orientation val="minMax"/>
        </c:scaling>
        <c:delete val="0"/>
        <c:axPos val="b"/>
        <c:numFmt formatCode="General" sourceLinked="0"/>
        <c:majorTickMark val="out"/>
        <c:minorTickMark val="none"/>
        <c:tickLblPos val="nextTo"/>
        <c:crossAx val="2139078232"/>
        <c:crosses val="autoZero"/>
        <c:auto val="1"/>
        <c:lblAlgn val="ctr"/>
        <c:lblOffset val="100"/>
        <c:noMultiLvlLbl val="0"/>
      </c:catAx>
      <c:valAx>
        <c:axId val="2139078232"/>
        <c:scaling>
          <c:orientation val="minMax"/>
        </c:scaling>
        <c:delete val="0"/>
        <c:axPos val="l"/>
        <c:majorGridlines/>
        <c:numFmt formatCode="General" sourceLinked="1"/>
        <c:majorTickMark val="out"/>
        <c:minorTickMark val="none"/>
        <c:tickLblPos val="nextTo"/>
        <c:crossAx val="2138752600"/>
        <c:crosses val="autoZero"/>
        <c:crossBetween val="between"/>
      </c:valAx>
    </c:plotArea>
    <c:plotVisOnly val="1"/>
    <c:dispBlanksAs val="gap"/>
    <c:showDLblsOverMax val="0"/>
  </c:chart>
  <c:spPr>
    <a:solidFill>
      <a:schemeClr val="bg1">
        <a:lumMod val="95000"/>
      </a:schemeClr>
    </a:solidFill>
  </c:spPr>
  <c:txPr>
    <a:bodyPr/>
    <a:lstStyle/>
    <a:p>
      <a:pPr>
        <a:defRPr sz="800"/>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044A-7B44-90C3-89144AF2B26C}"/>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044A-7B44-90C3-89144AF2B26C}"/>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044A-7B44-90C3-89144AF2B26C}"/>
            </c:ext>
          </c:extLst>
        </c:ser>
        <c:dLbls>
          <c:showLegendKey val="0"/>
          <c:showVal val="0"/>
          <c:showCatName val="0"/>
          <c:showSerName val="0"/>
          <c:showPercent val="0"/>
          <c:showBubbleSize val="0"/>
        </c:dLbls>
        <c:gapWidth val="150"/>
        <c:shape val="box"/>
        <c:axId val="-1999178568"/>
        <c:axId val="-1999188680"/>
        <c:axId val="0"/>
      </c:bar3DChart>
      <c:catAx>
        <c:axId val="-1999178568"/>
        <c:scaling>
          <c:orientation val="minMax"/>
        </c:scaling>
        <c:delete val="0"/>
        <c:axPos val="b"/>
        <c:numFmt formatCode="General" sourceLinked="0"/>
        <c:majorTickMark val="out"/>
        <c:minorTickMark val="none"/>
        <c:tickLblPos val="nextTo"/>
        <c:crossAx val="-1999188680"/>
        <c:crosses val="autoZero"/>
        <c:auto val="1"/>
        <c:lblAlgn val="ctr"/>
        <c:lblOffset val="100"/>
        <c:noMultiLvlLbl val="0"/>
      </c:catAx>
      <c:valAx>
        <c:axId val="-1999188680"/>
        <c:scaling>
          <c:orientation val="minMax"/>
        </c:scaling>
        <c:delete val="0"/>
        <c:axPos val="l"/>
        <c:majorGridlines/>
        <c:numFmt formatCode="General" sourceLinked="1"/>
        <c:majorTickMark val="out"/>
        <c:minorTickMark val="none"/>
        <c:tickLblPos val="nextTo"/>
        <c:crossAx val="-1999178568"/>
        <c:crosses val="autoZero"/>
        <c:crossBetween val="between"/>
      </c:valAx>
    </c:plotArea>
    <c:plotVisOnly val="1"/>
    <c:dispBlanksAs val="gap"/>
    <c:showDLblsOverMax val="0"/>
  </c:chart>
  <c:spPr>
    <a:solidFill>
      <a:schemeClr val="bg1">
        <a:lumMod val="95000"/>
      </a:schemeClr>
    </a:solidFill>
  </c:spPr>
  <c:txPr>
    <a:bodyPr/>
    <a:lstStyle/>
    <a:p>
      <a:pPr>
        <a:defRPr sz="800"/>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48B32F-9107-5D4A-9BD8-35A5318F1F89}" type="datetimeFigureOut">
              <a:rPr lang="en-US" smtClean="0"/>
              <a:t>5/14/2018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4F107C-DB74-094D-B26F-FC45539F000D}" type="slidenum">
              <a:rPr lang="en-US" smtClean="0"/>
              <a:t>‹#›</a:t>
            </a:fld>
            <a:endParaRPr lang="en-US"/>
          </a:p>
        </p:txBody>
      </p:sp>
    </p:spTree>
    <p:extLst>
      <p:ext uri="{BB962C8B-B14F-4D97-AF65-F5344CB8AC3E}">
        <p14:creationId xmlns:p14="http://schemas.microsoft.com/office/powerpoint/2010/main" val="406161349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1</a:t>
            </a:fld>
            <a:endParaRPr lang="en-US"/>
          </a:p>
        </p:txBody>
      </p:sp>
    </p:spTree>
    <p:extLst>
      <p:ext uri="{BB962C8B-B14F-4D97-AF65-F5344CB8AC3E}">
        <p14:creationId xmlns:p14="http://schemas.microsoft.com/office/powerpoint/2010/main" val="2365974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2</a:t>
            </a:fld>
            <a:endParaRPr lang="en-US"/>
          </a:p>
        </p:txBody>
      </p:sp>
    </p:spTree>
    <p:extLst>
      <p:ext uri="{BB962C8B-B14F-4D97-AF65-F5344CB8AC3E}">
        <p14:creationId xmlns:p14="http://schemas.microsoft.com/office/powerpoint/2010/main" val="1537492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3</a:t>
            </a:fld>
            <a:endParaRPr lang="en-US"/>
          </a:p>
        </p:txBody>
      </p:sp>
    </p:spTree>
    <p:extLst>
      <p:ext uri="{BB962C8B-B14F-4D97-AF65-F5344CB8AC3E}">
        <p14:creationId xmlns:p14="http://schemas.microsoft.com/office/powerpoint/2010/main" val="3915005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4</a:t>
            </a:fld>
            <a:endParaRPr lang="en-US"/>
          </a:p>
        </p:txBody>
      </p:sp>
    </p:spTree>
    <p:extLst>
      <p:ext uri="{BB962C8B-B14F-4D97-AF65-F5344CB8AC3E}">
        <p14:creationId xmlns:p14="http://schemas.microsoft.com/office/powerpoint/2010/main" val="2232037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5</a:t>
            </a:fld>
            <a:endParaRPr lang="en-US"/>
          </a:p>
        </p:txBody>
      </p:sp>
    </p:spTree>
    <p:extLst>
      <p:ext uri="{BB962C8B-B14F-4D97-AF65-F5344CB8AC3E}">
        <p14:creationId xmlns:p14="http://schemas.microsoft.com/office/powerpoint/2010/main" val="201633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6</a:t>
            </a:fld>
            <a:endParaRPr lang="en-US"/>
          </a:p>
        </p:txBody>
      </p:sp>
    </p:spTree>
    <p:extLst>
      <p:ext uri="{BB962C8B-B14F-4D97-AF65-F5344CB8AC3E}">
        <p14:creationId xmlns:p14="http://schemas.microsoft.com/office/powerpoint/2010/main" val="1131057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7</a:t>
            </a:fld>
            <a:endParaRPr lang="en-US"/>
          </a:p>
        </p:txBody>
      </p:sp>
    </p:spTree>
    <p:extLst>
      <p:ext uri="{BB962C8B-B14F-4D97-AF65-F5344CB8AC3E}">
        <p14:creationId xmlns:p14="http://schemas.microsoft.com/office/powerpoint/2010/main" val="371165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9AB0C6-00F2-DE48-AF3D-B4ADB1692878}" type="slidenum">
              <a:rPr lang="en-US" smtClean="0"/>
              <a:t>8</a:t>
            </a:fld>
            <a:endParaRPr lang="en-US"/>
          </a:p>
        </p:txBody>
      </p:sp>
    </p:spTree>
    <p:extLst>
      <p:ext uri="{BB962C8B-B14F-4D97-AF65-F5344CB8AC3E}">
        <p14:creationId xmlns:p14="http://schemas.microsoft.com/office/powerpoint/2010/main" val="513573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9AB0C6-00F2-DE48-AF3D-B4ADB1692878}" type="slidenum">
              <a:rPr lang="en-US" smtClean="0"/>
              <a:t>9</a:t>
            </a:fld>
            <a:endParaRPr lang="en-US"/>
          </a:p>
        </p:txBody>
      </p:sp>
    </p:spTree>
    <p:extLst>
      <p:ext uri="{BB962C8B-B14F-4D97-AF65-F5344CB8AC3E}">
        <p14:creationId xmlns:p14="http://schemas.microsoft.com/office/powerpoint/2010/main" val="513573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10</a:t>
            </a:fld>
            <a:endParaRPr lang="en-US"/>
          </a:p>
        </p:txBody>
      </p:sp>
    </p:spTree>
    <p:extLst>
      <p:ext uri="{BB962C8B-B14F-4D97-AF65-F5344CB8AC3E}">
        <p14:creationId xmlns:p14="http://schemas.microsoft.com/office/powerpoint/2010/main" val="2898857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11</a:t>
            </a:fld>
            <a:endParaRPr lang="en-US"/>
          </a:p>
        </p:txBody>
      </p:sp>
    </p:spTree>
    <p:extLst>
      <p:ext uri="{BB962C8B-B14F-4D97-AF65-F5344CB8AC3E}">
        <p14:creationId xmlns:p14="http://schemas.microsoft.com/office/powerpoint/2010/main" val="2382255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12</a:t>
            </a:fld>
            <a:endParaRPr lang="en-US"/>
          </a:p>
        </p:txBody>
      </p:sp>
    </p:spTree>
    <p:extLst>
      <p:ext uri="{BB962C8B-B14F-4D97-AF65-F5344CB8AC3E}">
        <p14:creationId xmlns:p14="http://schemas.microsoft.com/office/powerpoint/2010/main" val="3490255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13</a:t>
            </a:fld>
            <a:endParaRPr lang="en-US"/>
          </a:p>
        </p:txBody>
      </p:sp>
    </p:spTree>
    <p:extLst>
      <p:ext uri="{BB962C8B-B14F-4D97-AF65-F5344CB8AC3E}">
        <p14:creationId xmlns:p14="http://schemas.microsoft.com/office/powerpoint/2010/main" val="2943747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14</a:t>
            </a:fld>
            <a:endParaRPr lang="en-US"/>
          </a:p>
        </p:txBody>
      </p:sp>
    </p:spTree>
    <p:extLst>
      <p:ext uri="{BB962C8B-B14F-4D97-AF65-F5344CB8AC3E}">
        <p14:creationId xmlns:p14="http://schemas.microsoft.com/office/powerpoint/2010/main" val="3838582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sz="1600" dirty="0"/>
              <a:t>I enjoyed</a:t>
            </a:r>
            <a:r>
              <a:rPr lang="en-GB" sz="1600" baseline="0" dirty="0"/>
              <a:t> this delivering method of teaching – </a:t>
            </a:r>
          </a:p>
          <a:p>
            <a:r>
              <a:rPr lang="en-GB" sz="1600" baseline="0" dirty="0"/>
              <a:t>For the student feedback there was some stress about the verbal presentations but they also appreciated that this was very helpful preparation for an assessed presentation later in the year and </a:t>
            </a:r>
          </a:p>
          <a:p>
            <a:endParaRPr lang="en-GB" sz="1600" baseline="0" dirty="0"/>
          </a:p>
          <a:p>
            <a:r>
              <a:rPr lang="en-GB" sz="1600" baseline="0" dirty="0"/>
              <a:t>A typical quote that the immediate feedback has been invaluable is shown here.</a:t>
            </a:r>
            <a:endParaRPr lang="en-GB" sz="1600" dirty="0"/>
          </a:p>
        </p:txBody>
      </p:sp>
      <p:sp>
        <p:nvSpPr>
          <p:cNvPr id="4" name="Slide Number Placeholder 3"/>
          <p:cNvSpPr>
            <a:spLocks noGrp="1"/>
          </p:cNvSpPr>
          <p:nvPr>
            <p:ph type="sldNum" sz="quarter" idx="10"/>
          </p:nvPr>
        </p:nvSpPr>
        <p:spPr/>
        <p:txBody>
          <a:bodyPr/>
          <a:lstStyle/>
          <a:p>
            <a:fld id="{C1DE3FE7-BB9C-46BE-B6F5-908E4DC7E904}" type="slidenum">
              <a:rPr lang="en-GB" smtClean="0"/>
              <a:t>15</a:t>
            </a:fld>
            <a:endParaRPr lang="en-GB"/>
          </a:p>
        </p:txBody>
      </p:sp>
    </p:spTree>
    <p:extLst>
      <p:ext uri="{BB962C8B-B14F-4D97-AF65-F5344CB8AC3E}">
        <p14:creationId xmlns:p14="http://schemas.microsoft.com/office/powerpoint/2010/main" val="1204565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sz="1600" dirty="0"/>
              <a:t>And when I saw the</a:t>
            </a:r>
            <a:r>
              <a:rPr lang="en-GB" sz="1600" baseline="0" dirty="0"/>
              <a:t> </a:t>
            </a:r>
            <a:r>
              <a:rPr lang="en-GB" sz="1600" dirty="0"/>
              <a:t> feedback</a:t>
            </a:r>
            <a:r>
              <a:rPr lang="en-GB" sz="1600" baseline="0" dirty="0"/>
              <a:t> that </a:t>
            </a:r>
            <a:r>
              <a:rPr lang="en-US" sz="1600" b="1" dirty="0">
                <a:solidFill>
                  <a:srgbClr val="FF0000"/>
                </a:solidFill>
              </a:rPr>
              <a:t>“</a:t>
            </a:r>
            <a:r>
              <a:rPr lang="en-US" sz="1600" b="1" i="1" dirty="0">
                <a:solidFill>
                  <a:srgbClr val="FF0000"/>
                </a:solidFill>
              </a:rPr>
              <a:t>I cannot recommend them enough for future students</a:t>
            </a:r>
            <a:r>
              <a:rPr lang="en-GB" sz="1600" b="0" i="0" baseline="0" dirty="0">
                <a:solidFill>
                  <a:schemeClr val="tx1"/>
                </a:solidFill>
              </a:rPr>
              <a:t>”</a:t>
            </a:r>
            <a:r>
              <a:rPr lang="en-GB" sz="1600" baseline="0" dirty="0"/>
              <a:t> I decided I stuck my head above the parapet and decided try to roll out the approach for more students.</a:t>
            </a:r>
            <a:endParaRPr lang="en-GB" sz="1600" dirty="0"/>
          </a:p>
        </p:txBody>
      </p:sp>
      <p:sp>
        <p:nvSpPr>
          <p:cNvPr id="4" name="Slide Number Placeholder 3"/>
          <p:cNvSpPr>
            <a:spLocks noGrp="1"/>
          </p:cNvSpPr>
          <p:nvPr>
            <p:ph type="sldNum" sz="quarter" idx="10"/>
          </p:nvPr>
        </p:nvSpPr>
        <p:spPr/>
        <p:txBody>
          <a:bodyPr/>
          <a:lstStyle/>
          <a:p>
            <a:fld id="{C1DE3FE7-BB9C-46BE-B6F5-908E4DC7E904}" type="slidenum">
              <a:rPr lang="en-GB" smtClean="0"/>
              <a:t>16</a:t>
            </a:fld>
            <a:endParaRPr lang="en-GB"/>
          </a:p>
        </p:txBody>
      </p:sp>
    </p:spTree>
    <p:extLst>
      <p:ext uri="{BB962C8B-B14F-4D97-AF65-F5344CB8AC3E}">
        <p14:creationId xmlns:p14="http://schemas.microsoft.com/office/powerpoint/2010/main" val="12045651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sz="1600" dirty="0"/>
              <a:t>A group size of 4-6 students seemed ideal</a:t>
            </a:r>
            <a:r>
              <a:rPr lang="en-GB" sz="1600" baseline="0" dirty="0"/>
              <a:t> – personal, </a:t>
            </a:r>
            <a:r>
              <a:rPr lang="en-GB" sz="1600" dirty="0"/>
              <a:t> everyone contributed to each session within</a:t>
            </a:r>
            <a:r>
              <a:rPr lang="en-GB" sz="1600" baseline="0" dirty="0"/>
              <a:t> a 2-hour window.</a:t>
            </a:r>
          </a:p>
          <a:p>
            <a:endParaRPr lang="en-GB" sz="1600" baseline="0" dirty="0"/>
          </a:p>
          <a:p>
            <a:r>
              <a:rPr lang="en-GB" sz="1600" baseline="0" dirty="0"/>
              <a:t>To expand this approach to more students it was apparent that </a:t>
            </a:r>
            <a:r>
              <a:rPr lang="en-GB" sz="1600" dirty="0"/>
              <a:t>I needed to interest other </a:t>
            </a:r>
            <a:r>
              <a:rPr lang="en-GB" sz="1600" baseline="0" dirty="0"/>
              <a:t>faculty</a:t>
            </a:r>
            <a:r>
              <a:rPr lang="en-GB" sz="1600" dirty="0"/>
              <a:t>  </a:t>
            </a:r>
          </a:p>
        </p:txBody>
      </p:sp>
      <p:sp>
        <p:nvSpPr>
          <p:cNvPr id="4" name="Slide Number Placeholder 3"/>
          <p:cNvSpPr>
            <a:spLocks noGrp="1"/>
          </p:cNvSpPr>
          <p:nvPr>
            <p:ph type="sldNum" sz="quarter" idx="10"/>
          </p:nvPr>
        </p:nvSpPr>
        <p:spPr/>
        <p:txBody>
          <a:bodyPr/>
          <a:lstStyle/>
          <a:p>
            <a:fld id="{C1DE3FE7-BB9C-46BE-B6F5-908E4DC7E904}" type="slidenum">
              <a:rPr lang="en-GB" smtClean="0"/>
              <a:t>17</a:t>
            </a:fld>
            <a:endParaRPr lang="en-GB"/>
          </a:p>
        </p:txBody>
      </p:sp>
    </p:spTree>
    <p:extLst>
      <p:ext uri="{BB962C8B-B14F-4D97-AF65-F5344CB8AC3E}">
        <p14:creationId xmlns:p14="http://schemas.microsoft.com/office/powerpoint/2010/main" val="12045651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sz="1600" dirty="0"/>
              <a:t>I ran a workshop to present</a:t>
            </a:r>
            <a:r>
              <a:rPr lang="en-GB" sz="1600" baseline="0" dirty="0"/>
              <a:t> the approach to 8 members of the Biochemistry and Biomed </a:t>
            </a:r>
            <a:r>
              <a:rPr lang="en-GB" sz="1600" baseline="0" dirty="0" err="1"/>
              <a:t>Sci</a:t>
            </a:r>
            <a:r>
              <a:rPr lang="en-GB" sz="1600" baseline="0" dirty="0"/>
              <a:t> faculty. I presented the student feedback, the pedagogy behind the approach and  a worked example of the approach. </a:t>
            </a:r>
            <a:endParaRPr lang="en-GB" sz="1600" dirty="0"/>
          </a:p>
        </p:txBody>
      </p:sp>
      <p:sp>
        <p:nvSpPr>
          <p:cNvPr id="4" name="Slide Number Placeholder 3"/>
          <p:cNvSpPr>
            <a:spLocks noGrp="1"/>
          </p:cNvSpPr>
          <p:nvPr>
            <p:ph type="sldNum" sz="quarter" idx="10"/>
          </p:nvPr>
        </p:nvSpPr>
        <p:spPr/>
        <p:txBody>
          <a:bodyPr/>
          <a:lstStyle/>
          <a:p>
            <a:fld id="{C1DE3FE7-BB9C-46BE-B6F5-908E4DC7E904}" type="slidenum">
              <a:rPr lang="en-GB" smtClean="0"/>
              <a:t>18</a:t>
            </a:fld>
            <a:endParaRPr lang="en-GB"/>
          </a:p>
        </p:txBody>
      </p:sp>
    </p:spTree>
    <p:extLst>
      <p:ext uri="{BB962C8B-B14F-4D97-AF65-F5344CB8AC3E}">
        <p14:creationId xmlns:p14="http://schemas.microsoft.com/office/powerpoint/2010/main" val="1204565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aseline="0" dirty="0"/>
              <a:t>I then asked what they considered stumbling blocks to be </a:t>
            </a:r>
            <a:r>
              <a:rPr lang="is-IS" sz="1600" baseline="0" dirty="0"/>
              <a:t>….</a:t>
            </a:r>
            <a:endParaRPr lang="en-GB" sz="1600" dirty="0"/>
          </a:p>
          <a:p>
            <a:endParaRPr lang="en-GB" sz="1600" dirty="0"/>
          </a:p>
          <a:p>
            <a:r>
              <a:rPr lang="en-GB" sz="1600" dirty="0"/>
              <a:t>They identified two </a:t>
            </a:r>
          </a:p>
          <a:p>
            <a:r>
              <a:rPr lang="en-GB" sz="1600" dirty="0"/>
              <a:t>The potential of</a:t>
            </a:r>
            <a:r>
              <a:rPr lang="en-GB" sz="1600" baseline="0" dirty="0"/>
              <a:t> a lack of questions and comments from students</a:t>
            </a:r>
          </a:p>
          <a:p>
            <a:r>
              <a:rPr lang="en-GB" sz="1600" baseline="0" dirty="0"/>
              <a:t>And</a:t>
            </a:r>
          </a:p>
          <a:p>
            <a:r>
              <a:rPr lang="en-GB" sz="1600" baseline="0" dirty="0"/>
              <a:t>The possibility of feedback with harsh critiques within it</a:t>
            </a:r>
            <a:endParaRPr lang="en-GB" sz="1600" dirty="0"/>
          </a:p>
        </p:txBody>
      </p:sp>
      <p:sp>
        <p:nvSpPr>
          <p:cNvPr id="4" name="Slide Number Placeholder 3"/>
          <p:cNvSpPr>
            <a:spLocks noGrp="1"/>
          </p:cNvSpPr>
          <p:nvPr>
            <p:ph type="sldNum" sz="quarter" idx="10"/>
          </p:nvPr>
        </p:nvSpPr>
        <p:spPr/>
        <p:txBody>
          <a:bodyPr/>
          <a:lstStyle/>
          <a:p>
            <a:fld id="{C1DE3FE7-BB9C-46BE-B6F5-908E4DC7E904}" type="slidenum">
              <a:rPr lang="en-GB" smtClean="0"/>
              <a:t>19</a:t>
            </a:fld>
            <a:endParaRPr lang="en-GB"/>
          </a:p>
        </p:txBody>
      </p:sp>
    </p:spTree>
    <p:extLst>
      <p:ext uri="{BB962C8B-B14F-4D97-AF65-F5344CB8AC3E}">
        <p14:creationId xmlns:p14="http://schemas.microsoft.com/office/powerpoint/2010/main" val="12045651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20</a:t>
            </a:fld>
            <a:endParaRPr lang="en-US"/>
          </a:p>
        </p:txBody>
      </p:sp>
    </p:spTree>
    <p:extLst>
      <p:ext uri="{BB962C8B-B14F-4D97-AF65-F5344CB8AC3E}">
        <p14:creationId xmlns:p14="http://schemas.microsoft.com/office/powerpoint/2010/main" val="25299196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21</a:t>
            </a:fld>
            <a:endParaRPr lang="en-US"/>
          </a:p>
        </p:txBody>
      </p:sp>
    </p:spTree>
    <p:extLst>
      <p:ext uri="{BB962C8B-B14F-4D97-AF65-F5344CB8AC3E}">
        <p14:creationId xmlns:p14="http://schemas.microsoft.com/office/powerpoint/2010/main" val="6987513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So,</a:t>
            </a:r>
            <a:r>
              <a:rPr lang="en-GB" baseline="0" dirty="0"/>
              <a:t> I collected in suggested question “prompts” for the type of feedback and questioning that faculty would consider appropriate and</a:t>
            </a:r>
          </a:p>
          <a:p>
            <a:endParaRPr lang="en-GB" baseline="0" dirty="0"/>
          </a:p>
          <a:p>
            <a:r>
              <a:rPr lang="en-GB" baseline="0" dirty="0"/>
              <a:t>I t</a:t>
            </a:r>
            <a:r>
              <a:rPr lang="en-GB" dirty="0"/>
              <a:t>eamed up with Dr Lorraine Smith to</a:t>
            </a:r>
            <a:r>
              <a:rPr lang="en-GB" baseline="0" dirty="0"/>
              <a:t> generate a resource bank of comments and question outlines that can used as a support for faculty to have to provide to students in case of silence and to guide the tone of feedback and questions</a:t>
            </a:r>
            <a:endParaRPr lang="en-GB" dirty="0"/>
          </a:p>
        </p:txBody>
      </p:sp>
      <p:sp>
        <p:nvSpPr>
          <p:cNvPr id="4" name="Slide Number Placeholder 3"/>
          <p:cNvSpPr>
            <a:spLocks noGrp="1"/>
          </p:cNvSpPr>
          <p:nvPr>
            <p:ph type="sldNum" sz="quarter" idx="10"/>
          </p:nvPr>
        </p:nvSpPr>
        <p:spPr/>
        <p:txBody>
          <a:bodyPr/>
          <a:lstStyle/>
          <a:p>
            <a:fld id="{C1DE3FE7-BB9C-46BE-B6F5-908E4DC7E904}" type="slidenum">
              <a:rPr lang="en-GB" smtClean="0"/>
              <a:t>22</a:t>
            </a:fld>
            <a:endParaRPr lang="en-GB"/>
          </a:p>
        </p:txBody>
      </p:sp>
    </p:spTree>
    <p:extLst>
      <p:ext uri="{BB962C8B-B14F-4D97-AF65-F5344CB8AC3E}">
        <p14:creationId xmlns:p14="http://schemas.microsoft.com/office/powerpoint/2010/main" val="12045651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23</a:t>
            </a:fld>
            <a:endParaRPr lang="en-US"/>
          </a:p>
        </p:txBody>
      </p:sp>
    </p:spTree>
    <p:extLst>
      <p:ext uri="{BB962C8B-B14F-4D97-AF65-F5344CB8AC3E}">
        <p14:creationId xmlns:p14="http://schemas.microsoft.com/office/powerpoint/2010/main" val="26356417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24</a:t>
            </a:fld>
            <a:endParaRPr lang="en-US"/>
          </a:p>
        </p:txBody>
      </p:sp>
    </p:spTree>
    <p:extLst>
      <p:ext uri="{BB962C8B-B14F-4D97-AF65-F5344CB8AC3E}">
        <p14:creationId xmlns:p14="http://schemas.microsoft.com/office/powerpoint/2010/main" val="2848880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25</a:t>
            </a:fld>
            <a:endParaRPr lang="en-US"/>
          </a:p>
        </p:txBody>
      </p:sp>
    </p:spTree>
    <p:extLst>
      <p:ext uri="{BB962C8B-B14F-4D97-AF65-F5344CB8AC3E}">
        <p14:creationId xmlns:p14="http://schemas.microsoft.com/office/powerpoint/2010/main" val="42773635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26</a:t>
            </a:fld>
            <a:endParaRPr lang="en-US"/>
          </a:p>
        </p:txBody>
      </p:sp>
    </p:spTree>
    <p:extLst>
      <p:ext uri="{BB962C8B-B14F-4D97-AF65-F5344CB8AC3E}">
        <p14:creationId xmlns:p14="http://schemas.microsoft.com/office/powerpoint/2010/main" val="30814137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27</a:t>
            </a:fld>
            <a:endParaRPr lang="en-US"/>
          </a:p>
        </p:txBody>
      </p:sp>
    </p:spTree>
    <p:extLst>
      <p:ext uri="{BB962C8B-B14F-4D97-AF65-F5344CB8AC3E}">
        <p14:creationId xmlns:p14="http://schemas.microsoft.com/office/powerpoint/2010/main" val="116133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28</a:t>
            </a:fld>
            <a:endParaRPr lang="en-US"/>
          </a:p>
        </p:txBody>
      </p:sp>
    </p:spTree>
    <p:extLst>
      <p:ext uri="{BB962C8B-B14F-4D97-AF65-F5344CB8AC3E}">
        <p14:creationId xmlns:p14="http://schemas.microsoft.com/office/powerpoint/2010/main" val="10563128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29</a:t>
            </a:fld>
            <a:endParaRPr lang="en-US"/>
          </a:p>
        </p:txBody>
      </p:sp>
    </p:spTree>
    <p:extLst>
      <p:ext uri="{BB962C8B-B14F-4D97-AF65-F5344CB8AC3E}">
        <p14:creationId xmlns:p14="http://schemas.microsoft.com/office/powerpoint/2010/main" val="36322337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30</a:t>
            </a:fld>
            <a:endParaRPr lang="en-US"/>
          </a:p>
        </p:txBody>
      </p:sp>
    </p:spTree>
    <p:extLst>
      <p:ext uri="{BB962C8B-B14F-4D97-AF65-F5344CB8AC3E}">
        <p14:creationId xmlns:p14="http://schemas.microsoft.com/office/powerpoint/2010/main" val="34405046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31</a:t>
            </a:fld>
            <a:endParaRPr lang="en-US"/>
          </a:p>
        </p:txBody>
      </p:sp>
    </p:spTree>
    <p:extLst>
      <p:ext uri="{BB962C8B-B14F-4D97-AF65-F5344CB8AC3E}">
        <p14:creationId xmlns:p14="http://schemas.microsoft.com/office/powerpoint/2010/main" val="6161825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32</a:t>
            </a:fld>
            <a:endParaRPr lang="en-US"/>
          </a:p>
        </p:txBody>
      </p:sp>
    </p:spTree>
    <p:extLst>
      <p:ext uri="{BB962C8B-B14F-4D97-AF65-F5344CB8AC3E}">
        <p14:creationId xmlns:p14="http://schemas.microsoft.com/office/powerpoint/2010/main" val="2787441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33</a:t>
            </a:fld>
            <a:endParaRPr lang="en-US"/>
          </a:p>
        </p:txBody>
      </p:sp>
    </p:spTree>
    <p:extLst>
      <p:ext uri="{BB962C8B-B14F-4D97-AF65-F5344CB8AC3E}">
        <p14:creationId xmlns:p14="http://schemas.microsoft.com/office/powerpoint/2010/main" val="5203415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34</a:t>
            </a:fld>
            <a:endParaRPr lang="en-US"/>
          </a:p>
        </p:txBody>
      </p:sp>
    </p:spTree>
    <p:extLst>
      <p:ext uri="{BB962C8B-B14F-4D97-AF65-F5344CB8AC3E}">
        <p14:creationId xmlns:p14="http://schemas.microsoft.com/office/powerpoint/2010/main" val="29544730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35</a:t>
            </a:fld>
            <a:endParaRPr lang="en-US"/>
          </a:p>
        </p:txBody>
      </p:sp>
    </p:spTree>
    <p:extLst>
      <p:ext uri="{BB962C8B-B14F-4D97-AF65-F5344CB8AC3E}">
        <p14:creationId xmlns:p14="http://schemas.microsoft.com/office/powerpoint/2010/main" val="13391570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4F107C-DB74-094D-B26F-FC45539F000D}" type="slidenum">
              <a:rPr lang="en-US" smtClean="0"/>
              <a:t>36</a:t>
            </a:fld>
            <a:endParaRPr lang="en-US"/>
          </a:p>
        </p:txBody>
      </p:sp>
    </p:spTree>
    <p:extLst>
      <p:ext uri="{BB962C8B-B14F-4D97-AF65-F5344CB8AC3E}">
        <p14:creationId xmlns:p14="http://schemas.microsoft.com/office/powerpoint/2010/main" val="40431423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4F107C-DB74-094D-B26F-FC45539F000D}" type="slidenum">
              <a:rPr lang="en-US" smtClean="0"/>
              <a:t>37</a:t>
            </a:fld>
            <a:endParaRPr lang="en-US"/>
          </a:p>
        </p:txBody>
      </p:sp>
    </p:spTree>
    <p:extLst>
      <p:ext uri="{BB962C8B-B14F-4D97-AF65-F5344CB8AC3E}">
        <p14:creationId xmlns:p14="http://schemas.microsoft.com/office/powerpoint/2010/main" val="40234147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sz="1600" dirty="0"/>
              <a:t>To summarize:</a:t>
            </a:r>
          </a:p>
          <a:p>
            <a:endParaRPr lang="en-GB" sz="160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a:t>We</a:t>
            </a:r>
            <a:r>
              <a:rPr lang="en-GB" sz="1600" baseline="0" dirty="0"/>
              <a:t> develop an approach to enable faculty to encourage students undertaking independent research projects to use immediate peer feedback</a:t>
            </a:r>
          </a:p>
          <a:p>
            <a:r>
              <a:rPr lang="en-GB" sz="1600" baseline="0" dirty="0"/>
              <a:t>Students are supported by the need to prepare and deliver the presentations and the immediate feedback that they receive </a:t>
            </a:r>
          </a:p>
          <a:p>
            <a:r>
              <a:rPr lang="en-GB" sz="1600" baseline="0" dirty="0"/>
              <a:t>Students also develop reflective practice through the process of providing feedback.</a:t>
            </a:r>
            <a:endParaRPr lang="en-GB" sz="1600" dirty="0"/>
          </a:p>
        </p:txBody>
      </p:sp>
      <p:sp>
        <p:nvSpPr>
          <p:cNvPr id="4" name="Slide Number Placeholder 3"/>
          <p:cNvSpPr>
            <a:spLocks noGrp="1"/>
          </p:cNvSpPr>
          <p:nvPr>
            <p:ph type="sldNum" sz="quarter" idx="10"/>
          </p:nvPr>
        </p:nvSpPr>
        <p:spPr/>
        <p:txBody>
          <a:bodyPr/>
          <a:lstStyle/>
          <a:p>
            <a:fld id="{C1DE3FE7-BB9C-46BE-B6F5-908E4DC7E904}" type="slidenum">
              <a:rPr lang="en-GB" smtClean="0"/>
              <a:t>38</a:t>
            </a:fld>
            <a:endParaRPr lang="en-GB"/>
          </a:p>
        </p:txBody>
      </p:sp>
    </p:spTree>
    <p:extLst>
      <p:ext uri="{BB962C8B-B14F-4D97-AF65-F5344CB8AC3E}">
        <p14:creationId xmlns:p14="http://schemas.microsoft.com/office/powerpoint/2010/main" val="12045651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Audience suggestions of Q for students to use please</a:t>
            </a:r>
          </a:p>
          <a:p>
            <a:r>
              <a:rPr lang="en-US"/>
              <a:t>https://www.polleverywhere.com/free_text_polls/YXccacbyncVsv2Q</a:t>
            </a:r>
          </a:p>
        </p:txBody>
      </p:sp>
      <p:sp>
        <p:nvSpPr>
          <p:cNvPr id="4" name="Slide Number Placeholder 3"/>
          <p:cNvSpPr>
            <a:spLocks noGrp="1"/>
          </p:cNvSpPr>
          <p:nvPr>
            <p:ph type="sldNum" sz="quarter" idx="10"/>
          </p:nvPr>
        </p:nvSpPr>
        <p:spPr/>
        <p:txBody>
          <a:bodyPr/>
          <a:lstStyle/>
          <a:p>
            <a:fld id="{224F107C-DB74-094D-B26F-FC45539F000D}" type="slidenum">
              <a:rPr lang="en-US" smtClean="0"/>
              <a:t>39</a:t>
            </a:fld>
            <a:endParaRPr lang="en-US"/>
          </a:p>
        </p:txBody>
      </p:sp>
    </p:spTree>
    <p:extLst>
      <p:ext uri="{BB962C8B-B14F-4D97-AF65-F5344CB8AC3E}">
        <p14:creationId xmlns:p14="http://schemas.microsoft.com/office/powerpoint/2010/main" val="42522243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t>40</a:t>
            </a:fld>
            <a:endParaRPr lang="en-GB"/>
          </a:p>
        </p:txBody>
      </p:sp>
    </p:spTree>
    <p:extLst>
      <p:ext uri="{BB962C8B-B14F-4D97-AF65-F5344CB8AC3E}">
        <p14:creationId xmlns:p14="http://schemas.microsoft.com/office/powerpoint/2010/main" val="1204565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0E048A94-31E8-CC4A-89C5-3E30DDD0238A}" type="datetimeFigureOut">
              <a:rPr lang="en-US" smtClean="0"/>
              <a:t>5/14/2018</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8439D64E-983D-024D-8110-0D57F2D9652F}" type="slidenum">
              <a:rPr lang="en-US" smtClean="0"/>
              <a:t>‹#›</a:t>
            </a:fld>
            <a:endParaRPr lang="en-US"/>
          </a:p>
        </p:txBody>
      </p:sp>
    </p:spTree>
    <p:extLst>
      <p:ext uri="{BB962C8B-B14F-4D97-AF65-F5344CB8AC3E}">
        <p14:creationId xmlns:p14="http://schemas.microsoft.com/office/powerpoint/2010/main" val="330426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0E048A94-31E8-CC4A-89C5-3E30DDD0238A}" type="datetimeFigureOut">
              <a:rPr lang="en-US" smtClean="0"/>
              <a:t>5/14/2018</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8439D64E-983D-024D-8110-0D57F2D9652F}" type="slidenum">
              <a:rPr lang="en-US" smtClean="0"/>
              <a:t>‹#›</a:t>
            </a:fld>
            <a:endParaRPr lang="en-US"/>
          </a:p>
        </p:txBody>
      </p:sp>
    </p:spTree>
    <p:extLst>
      <p:ext uri="{BB962C8B-B14F-4D97-AF65-F5344CB8AC3E}">
        <p14:creationId xmlns:p14="http://schemas.microsoft.com/office/powerpoint/2010/main" val="1217519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0E048A94-31E8-CC4A-89C5-3E30DDD0238A}" type="datetimeFigureOut">
              <a:rPr lang="en-US" smtClean="0"/>
              <a:t>5/14/2018</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8439D64E-983D-024D-8110-0D57F2D9652F}" type="slidenum">
              <a:rPr lang="en-US" smtClean="0"/>
              <a:t>‹#›</a:t>
            </a:fld>
            <a:endParaRPr lang="en-US"/>
          </a:p>
        </p:txBody>
      </p:sp>
    </p:spTree>
    <p:extLst>
      <p:ext uri="{BB962C8B-B14F-4D97-AF65-F5344CB8AC3E}">
        <p14:creationId xmlns:p14="http://schemas.microsoft.com/office/powerpoint/2010/main" val="1761684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0E048A94-31E8-CC4A-89C5-3E30DDD0238A}" type="datetimeFigureOut">
              <a:rPr lang="en-US" smtClean="0"/>
              <a:t>5/14/2018</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8439D64E-983D-024D-8110-0D57F2D9652F}" type="slidenum">
              <a:rPr lang="en-US" smtClean="0"/>
              <a:t>‹#›</a:t>
            </a:fld>
            <a:endParaRPr lang="en-US"/>
          </a:p>
        </p:txBody>
      </p:sp>
    </p:spTree>
    <p:extLst>
      <p:ext uri="{BB962C8B-B14F-4D97-AF65-F5344CB8AC3E}">
        <p14:creationId xmlns:p14="http://schemas.microsoft.com/office/powerpoint/2010/main" val="4167640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4767263"/>
            <a:ext cx="2133600" cy="273844"/>
          </a:xfrm>
          <a:prstGeom prst="rect">
            <a:avLst/>
          </a:prstGeom>
        </p:spPr>
        <p:txBody>
          <a:bodyPr/>
          <a:lstStyle/>
          <a:p>
            <a:fld id="{0E048A94-31E8-CC4A-89C5-3E30DDD0238A}" type="datetimeFigureOut">
              <a:rPr lang="en-US" smtClean="0"/>
              <a:t>5/14/2018</a:t>
            </a:fld>
            <a:endParaRPr lang="en-US"/>
          </a:p>
        </p:txBody>
      </p:sp>
      <p:sp>
        <p:nvSpPr>
          <p:cNvPr id="8" name="Footer Placeholder 7"/>
          <p:cNvSpPr>
            <a:spLocks noGrp="1"/>
          </p:cNvSpPr>
          <p:nvPr>
            <p:ph type="ftr" sz="quarter" idx="11"/>
          </p:nvPr>
        </p:nvSpPr>
        <p:spPr>
          <a:xfrm>
            <a:off x="3124200" y="4767263"/>
            <a:ext cx="2895600" cy="273844"/>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4767263"/>
            <a:ext cx="2133600" cy="273844"/>
          </a:xfrm>
          <a:prstGeom prst="rect">
            <a:avLst/>
          </a:prstGeom>
        </p:spPr>
        <p:txBody>
          <a:bodyPr/>
          <a:lstStyle/>
          <a:p>
            <a:fld id="{8439D64E-983D-024D-8110-0D57F2D9652F}" type="slidenum">
              <a:rPr lang="en-US" smtClean="0"/>
              <a:t>‹#›</a:t>
            </a:fld>
            <a:endParaRPr lang="en-US"/>
          </a:p>
        </p:txBody>
      </p:sp>
    </p:spTree>
    <p:extLst>
      <p:ext uri="{BB962C8B-B14F-4D97-AF65-F5344CB8AC3E}">
        <p14:creationId xmlns:p14="http://schemas.microsoft.com/office/powerpoint/2010/main" val="3238532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4767263"/>
            <a:ext cx="2133600" cy="273844"/>
          </a:xfrm>
          <a:prstGeom prst="rect">
            <a:avLst/>
          </a:prstGeom>
        </p:spPr>
        <p:txBody>
          <a:bodyPr/>
          <a:lstStyle/>
          <a:p>
            <a:fld id="{0E048A94-31E8-CC4A-89C5-3E30DDD0238A}" type="datetimeFigureOut">
              <a:rPr lang="en-US" smtClean="0"/>
              <a:t>5/14/2018</a:t>
            </a:fld>
            <a:endParaRPr lang="en-US"/>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p>
            <a:fld id="{8439D64E-983D-024D-8110-0D57F2D9652F}" type="slidenum">
              <a:rPr lang="en-US" smtClean="0"/>
              <a:t>‹#›</a:t>
            </a:fld>
            <a:endParaRPr lang="en-US"/>
          </a:p>
        </p:txBody>
      </p:sp>
    </p:spTree>
    <p:extLst>
      <p:ext uri="{BB962C8B-B14F-4D97-AF65-F5344CB8AC3E}">
        <p14:creationId xmlns:p14="http://schemas.microsoft.com/office/powerpoint/2010/main" val="1084551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p>
            <a:fld id="{0E048A94-31E8-CC4A-89C5-3E30DDD0238A}" type="datetimeFigureOut">
              <a:rPr lang="en-US" smtClean="0"/>
              <a:t>5/14/2018</a:t>
            </a:fld>
            <a:endParaRPr lang="en-US"/>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4767263"/>
            <a:ext cx="2133600" cy="273844"/>
          </a:xfrm>
          <a:prstGeom prst="rect">
            <a:avLst/>
          </a:prstGeom>
        </p:spPr>
        <p:txBody>
          <a:bodyPr/>
          <a:lstStyle/>
          <a:p>
            <a:fld id="{8439D64E-983D-024D-8110-0D57F2D9652F}" type="slidenum">
              <a:rPr lang="en-US" smtClean="0"/>
              <a:t>‹#›</a:t>
            </a:fld>
            <a:endParaRPr lang="en-US"/>
          </a:p>
        </p:txBody>
      </p:sp>
    </p:spTree>
    <p:extLst>
      <p:ext uri="{BB962C8B-B14F-4D97-AF65-F5344CB8AC3E}">
        <p14:creationId xmlns:p14="http://schemas.microsoft.com/office/powerpoint/2010/main" val="2900196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0E048A94-31E8-CC4A-89C5-3E30DDD0238A}" type="datetimeFigureOut">
              <a:rPr lang="en-US" smtClean="0"/>
              <a:t>5/14/2018</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8439D64E-983D-024D-8110-0D57F2D9652F}" type="slidenum">
              <a:rPr lang="en-US" smtClean="0"/>
              <a:t>‹#›</a:t>
            </a:fld>
            <a:endParaRPr lang="en-US"/>
          </a:p>
        </p:txBody>
      </p:sp>
    </p:spTree>
    <p:extLst>
      <p:ext uri="{BB962C8B-B14F-4D97-AF65-F5344CB8AC3E}">
        <p14:creationId xmlns:p14="http://schemas.microsoft.com/office/powerpoint/2010/main" val="2286800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0E048A94-31E8-CC4A-89C5-3E30DDD0238A}" type="datetimeFigureOut">
              <a:rPr lang="en-US" smtClean="0"/>
              <a:t>5/14/2018</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8439D64E-983D-024D-8110-0D57F2D9652F}" type="slidenum">
              <a:rPr lang="en-US" smtClean="0"/>
              <a:t>‹#›</a:t>
            </a:fld>
            <a:endParaRPr lang="en-US"/>
          </a:p>
        </p:txBody>
      </p:sp>
    </p:spTree>
    <p:extLst>
      <p:ext uri="{BB962C8B-B14F-4D97-AF65-F5344CB8AC3E}">
        <p14:creationId xmlns:p14="http://schemas.microsoft.com/office/powerpoint/2010/main" val="1819533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200151"/>
            <a:ext cx="8229600" cy="339447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0E048A94-31E8-CC4A-89C5-3E30DDD0238A}" type="datetimeFigureOut">
              <a:rPr lang="en-US" smtClean="0"/>
              <a:t>5/14/2018</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8439D64E-983D-024D-8110-0D57F2D9652F}" type="slidenum">
              <a:rPr lang="en-US" smtClean="0"/>
              <a:t>‹#›</a:t>
            </a:fld>
            <a:endParaRPr lang="en-US"/>
          </a:p>
        </p:txBody>
      </p:sp>
    </p:spTree>
    <p:extLst>
      <p:ext uri="{BB962C8B-B14F-4D97-AF65-F5344CB8AC3E}">
        <p14:creationId xmlns:p14="http://schemas.microsoft.com/office/powerpoint/2010/main" val="1349874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0E048A94-31E8-CC4A-89C5-3E30DDD0238A}" type="datetimeFigureOut">
              <a:rPr lang="en-US" smtClean="0"/>
              <a:t>5/14/2018</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8439D64E-983D-024D-8110-0D57F2D9652F}" type="slidenum">
              <a:rPr lang="en-US" smtClean="0"/>
              <a:t>‹#›</a:t>
            </a:fld>
            <a:endParaRPr lang="en-US"/>
          </a:p>
        </p:txBody>
      </p:sp>
    </p:spTree>
    <p:extLst>
      <p:ext uri="{BB962C8B-B14F-4D97-AF65-F5344CB8AC3E}">
        <p14:creationId xmlns:p14="http://schemas.microsoft.com/office/powerpoint/2010/main" val="1104228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cxnSp>
        <p:nvCxnSpPr>
          <p:cNvPr id="7" name="Straight Connector 6"/>
          <p:cNvCxnSpPr/>
          <p:nvPr userDrawn="1"/>
        </p:nvCxnSpPr>
        <p:spPr>
          <a:xfrm>
            <a:off x="-3002229" y="4538064"/>
            <a:ext cx="12192000" cy="0"/>
          </a:xfrm>
          <a:prstGeom prst="line">
            <a:avLst/>
          </a:prstGeom>
          <a:ln>
            <a:solidFill>
              <a:srgbClr val="02A4A6"/>
            </a:solidFill>
          </a:ln>
        </p:spPr>
        <p:style>
          <a:lnRef idx="2">
            <a:schemeClr val="accent5"/>
          </a:lnRef>
          <a:fillRef idx="0">
            <a:schemeClr val="accent5"/>
          </a:fillRef>
          <a:effectRef idx="1">
            <a:schemeClr val="accent5"/>
          </a:effectRef>
          <a:fontRef idx="minor">
            <a:schemeClr val="tx1"/>
          </a:fontRef>
        </p:style>
      </p:cxnSp>
      <p:sp>
        <p:nvSpPr>
          <p:cNvPr id="10" name="TextBox 9"/>
          <p:cNvSpPr txBox="1"/>
          <p:nvPr userDrawn="1"/>
        </p:nvSpPr>
        <p:spPr>
          <a:xfrm>
            <a:off x="2421392" y="4602049"/>
            <a:ext cx="4598998" cy="523220"/>
          </a:xfrm>
          <a:prstGeom prst="rect">
            <a:avLst/>
          </a:prstGeom>
          <a:noFill/>
        </p:spPr>
        <p:txBody>
          <a:bodyPr wrap="none" rtlCol="0">
            <a:spAutoFit/>
          </a:bodyPr>
          <a:lstStyle/>
          <a:p>
            <a:pPr algn="ctr"/>
            <a:r>
              <a:rPr lang="en-US" sz="1400" dirty="0"/>
              <a:t>Sinclair and Smith</a:t>
            </a:r>
          </a:p>
          <a:p>
            <a:pPr algn="ctr"/>
            <a:r>
              <a:rPr lang="en-US" sz="1400" dirty="0"/>
              <a:t>University of Sussex Teaching and Learning Conference 2018</a:t>
            </a:r>
          </a:p>
        </p:txBody>
      </p:sp>
    </p:spTree>
    <p:extLst>
      <p:ext uri="{BB962C8B-B14F-4D97-AF65-F5344CB8AC3E}">
        <p14:creationId xmlns:p14="http://schemas.microsoft.com/office/powerpoint/2010/main" val="4265102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92475"/>
            <a:ext cx="9144000" cy="3785652"/>
          </a:xfrm>
          <a:prstGeom prst="rect">
            <a:avLst/>
          </a:prstGeom>
        </p:spPr>
        <p:txBody>
          <a:bodyPr wrap="square">
            <a:spAutoFit/>
          </a:bodyPr>
          <a:lstStyle/>
          <a:p>
            <a:pPr algn="ctr"/>
            <a:r>
              <a:rPr lang="en-US" sz="4800" dirty="0">
                <a:latin typeface="Arial"/>
                <a:cs typeface="Arial"/>
              </a:rPr>
              <a:t>Supporting independent learning through Immediate Peer Feedback</a:t>
            </a:r>
          </a:p>
          <a:p>
            <a:pPr algn="ctr"/>
            <a:r>
              <a:rPr lang="en-US" sz="4800" dirty="0">
                <a:solidFill>
                  <a:srgbClr val="FF0000"/>
                </a:solidFill>
                <a:latin typeface="Arial"/>
                <a:cs typeface="Arial"/>
              </a:rPr>
              <a:t>Prof. Alison Sinclair</a:t>
            </a:r>
          </a:p>
          <a:p>
            <a:pPr algn="ctr"/>
            <a:r>
              <a:rPr lang="en-US" sz="4800" dirty="0">
                <a:solidFill>
                  <a:srgbClr val="FF0000"/>
                </a:solidFill>
                <a:latin typeface="Arial"/>
                <a:cs typeface="Arial"/>
              </a:rPr>
              <a:t>Dr. Lorraine Smith</a:t>
            </a:r>
            <a:endParaRPr lang="en-GB" sz="4800" dirty="0">
              <a:solidFill>
                <a:srgbClr val="FF0000"/>
              </a:solidFill>
              <a:latin typeface="Arial"/>
              <a:cs typeface="Arial"/>
            </a:endParaRPr>
          </a:p>
        </p:txBody>
      </p:sp>
    </p:spTree>
    <p:extLst>
      <p:ext uri="{BB962C8B-B14F-4D97-AF65-F5344CB8AC3E}">
        <p14:creationId xmlns:p14="http://schemas.microsoft.com/office/powerpoint/2010/main" val="3948872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9762" y="905972"/>
            <a:ext cx="10803395" cy="3046988"/>
          </a:xfrm>
          <a:prstGeom prst="rect">
            <a:avLst/>
          </a:prstGeom>
          <a:noFill/>
        </p:spPr>
        <p:txBody>
          <a:bodyPr wrap="square" rtlCol="0" anchor="ctr">
            <a:spAutoFit/>
          </a:bodyPr>
          <a:lstStyle/>
          <a:p>
            <a:pPr algn="ctr"/>
            <a:r>
              <a:rPr lang="en-US" sz="4800" dirty="0">
                <a:solidFill>
                  <a:srgbClr val="FF0000"/>
                </a:solidFill>
                <a:latin typeface="Arial"/>
                <a:cs typeface="Arial"/>
              </a:rPr>
              <a:t>Independent</a:t>
            </a:r>
            <a:r>
              <a:rPr lang="en-US" sz="4800" dirty="0">
                <a:latin typeface="Arial"/>
                <a:cs typeface="Arial"/>
              </a:rPr>
              <a:t> </a:t>
            </a:r>
          </a:p>
          <a:p>
            <a:pPr algn="ctr"/>
            <a:r>
              <a:rPr lang="en-US" sz="4800" dirty="0">
                <a:latin typeface="Arial"/>
                <a:cs typeface="Arial"/>
              </a:rPr>
              <a:t>Undergraduate </a:t>
            </a:r>
            <a:r>
              <a:rPr lang="en-US" sz="4800" dirty="0">
                <a:solidFill>
                  <a:srgbClr val="000000"/>
                </a:solidFill>
                <a:latin typeface="Arial"/>
                <a:cs typeface="Arial"/>
              </a:rPr>
              <a:t>Research</a:t>
            </a:r>
          </a:p>
          <a:p>
            <a:pPr algn="ctr"/>
            <a:r>
              <a:rPr lang="en-US" sz="4800" dirty="0">
                <a:solidFill>
                  <a:srgbClr val="000000"/>
                </a:solidFill>
                <a:latin typeface="Arial"/>
                <a:cs typeface="Arial"/>
              </a:rPr>
              <a:t> Projects</a:t>
            </a:r>
          </a:p>
          <a:p>
            <a:pPr algn="ctr"/>
            <a:r>
              <a:rPr lang="en-US" sz="4800" dirty="0">
                <a:latin typeface="Arial"/>
                <a:cs typeface="Arial"/>
              </a:rPr>
              <a:t>- BSc Life Sciences </a:t>
            </a:r>
          </a:p>
        </p:txBody>
      </p:sp>
    </p:spTree>
    <p:extLst>
      <p:ext uri="{BB962C8B-B14F-4D97-AF65-F5344CB8AC3E}">
        <p14:creationId xmlns:p14="http://schemas.microsoft.com/office/powerpoint/2010/main" val="4205550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4629" y="1188934"/>
            <a:ext cx="8461893" cy="2308324"/>
          </a:xfrm>
          <a:prstGeom prst="rect">
            <a:avLst/>
          </a:prstGeom>
          <a:noFill/>
        </p:spPr>
        <p:txBody>
          <a:bodyPr wrap="square" rtlCol="0" anchor="ctr">
            <a:spAutoFit/>
          </a:bodyPr>
          <a:lstStyle/>
          <a:p>
            <a:pPr algn="ctr"/>
            <a:r>
              <a:rPr lang="en-US" sz="4800" dirty="0">
                <a:latin typeface="Arial"/>
                <a:cs typeface="Arial"/>
              </a:rPr>
              <a:t>“A graduating level capstone experience”</a:t>
            </a:r>
          </a:p>
          <a:p>
            <a:pPr algn="ctr"/>
            <a:r>
              <a:rPr lang="en-US" sz="4800" dirty="0">
                <a:latin typeface="Arial"/>
                <a:cs typeface="Arial"/>
              </a:rPr>
              <a:t> Roy </a:t>
            </a:r>
            <a:r>
              <a:rPr lang="en-US" sz="4800" dirty="0" err="1">
                <a:latin typeface="Arial"/>
                <a:cs typeface="Arial"/>
              </a:rPr>
              <a:t>Soc</a:t>
            </a:r>
            <a:r>
              <a:rPr lang="en-US" sz="4800" dirty="0">
                <a:latin typeface="Arial"/>
                <a:cs typeface="Arial"/>
              </a:rPr>
              <a:t> Biol.</a:t>
            </a:r>
          </a:p>
        </p:txBody>
      </p:sp>
    </p:spTree>
    <p:extLst>
      <p:ext uri="{BB962C8B-B14F-4D97-AF65-F5344CB8AC3E}">
        <p14:creationId xmlns:p14="http://schemas.microsoft.com/office/powerpoint/2010/main" val="2721713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4511" y="491482"/>
            <a:ext cx="8577011" cy="830997"/>
          </a:xfrm>
          <a:prstGeom prst="rect">
            <a:avLst/>
          </a:prstGeom>
          <a:noFill/>
        </p:spPr>
        <p:txBody>
          <a:bodyPr wrap="square" rtlCol="0" anchor="ctr">
            <a:spAutoFit/>
          </a:bodyPr>
          <a:lstStyle/>
          <a:p>
            <a:pPr algn="ctr"/>
            <a:r>
              <a:rPr lang="en-US" sz="4800" dirty="0">
                <a:latin typeface="Arial"/>
                <a:cs typeface="Arial"/>
              </a:rPr>
              <a:t>Independent</a:t>
            </a:r>
          </a:p>
        </p:txBody>
      </p:sp>
      <p:grpSp>
        <p:nvGrpSpPr>
          <p:cNvPr id="3" name="Group 2"/>
          <p:cNvGrpSpPr/>
          <p:nvPr/>
        </p:nvGrpSpPr>
        <p:grpSpPr>
          <a:xfrm>
            <a:off x="3110368" y="1655647"/>
            <a:ext cx="2544735" cy="2657166"/>
            <a:chOff x="5180134" y="3452615"/>
            <a:chExt cx="2544735" cy="2657166"/>
          </a:xfrm>
        </p:grpSpPr>
        <p:cxnSp>
          <p:nvCxnSpPr>
            <p:cNvPr id="4" name="Straight Connector 3"/>
            <p:cNvCxnSpPr/>
            <p:nvPr/>
          </p:nvCxnSpPr>
          <p:spPr>
            <a:xfrm flipH="1">
              <a:off x="7431160" y="5072967"/>
              <a:ext cx="0" cy="827999"/>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flipH="1">
              <a:off x="6358694" y="4354012"/>
              <a:ext cx="0" cy="108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6092503" y="5029781"/>
              <a:ext cx="0" cy="108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5180134" y="4576292"/>
              <a:ext cx="0" cy="863999"/>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9785" y="5071678"/>
              <a:ext cx="125806" cy="454368"/>
            </a:xfrm>
            <a:prstGeom prst="line">
              <a:avLst/>
            </a:prstGeom>
            <a:ln w="76200" cmpd="sng">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824948" y="5057620"/>
              <a:ext cx="112952" cy="376392"/>
            </a:xfrm>
            <a:prstGeom prst="line">
              <a:avLst/>
            </a:prstGeom>
            <a:ln w="76200" cmpd="sng">
              <a:solidFill>
                <a:schemeClr val="tx2"/>
              </a:solidFill>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rot="2373231">
              <a:off x="7026740" y="3516426"/>
              <a:ext cx="548388" cy="476200"/>
            </a:xfrm>
            <a:prstGeom prst="ellipse">
              <a:avLst/>
            </a:prstGeom>
            <a:solidFill>
              <a:srgbClr val="000000"/>
            </a:solidFill>
            <a:ln>
              <a:no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 name="Oval 10"/>
            <p:cNvSpPr/>
            <p:nvPr/>
          </p:nvSpPr>
          <p:spPr>
            <a:xfrm>
              <a:off x="7222174" y="4007664"/>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cxnSp>
          <p:nvCxnSpPr>
            <p:cNvPr id="12" name="Straight Connector 11"/>
            <p:cNvCxnSpPr/>
            <p:nvPr/>
          </p:nvCxnSpPr>
          <p:spPr>
            <a:xfrm flipH="1">
              <a:off x="7028561" y="4157351"/>
              <a:ext cx="266418" cy="349254"/>
            </a:xfrm>
            <a:prstGeom prst="line">
              <a:avLst/>
            </a:prstGeom>
            <a:solidFill>
              <a:srgbClr val="000000"/>
            </a:solid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flipV="1">
              <a:off x="6656730" y="4418713"/>
              <a:ext cx="392975" cy="69731"/>
            </a:xfrm>
            <a:prstGeom prst="line">
              <a:avLst/>
            </a:prstGeom>
            <a:solidFill>
              <a:srgbClr val="000000"/>
            </a:solid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7063707" y="4328364"/>
              <a:ext cx="265853" cy="28799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6692259" y="4700318"/>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6642946" y="5414993"/>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6746487" y="5492339"/>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p:nvCxnSpPr>
          <p:spPr>
            <a:xfrm flipH="1">
              <a:off x="7603066" y="3938899"/>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098839" y="5033970"/>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11" idx="4"/>
            </p:cNvCxnSpPr>
            <p:nvPr/>
          </p:nvCxnSpPr>
          <p:spPr>
            <a:xfrm flipH="1">
              <a:off x="7181425" y="5029781"/>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7603066" y="5004315"/>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7022933" y="4847905"/>
              <a:ext cx="316982" cy="223773"/>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6919274" y="4845054"/>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5484364" y="3452615"/>
              <a:ext cx="1580342" cy="2625279"/>
            </a:xfrm>
            <a:prstGeom prst="rect">
              <a:avLst/>
            </a:prstGeom>
            <a:solidFill>
              <a:schemeClr val="bg1">
                <a:lumMod val="75000"/>
              </a:schemeClr>
            </a:solidFill>
            <a:ln>
              <a:noFill/>
            </a:ln>
            <a:scene3d>
              <a:camera prst="isometricOffAxis1Top"/>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5" name="Group 24"/>
            <p:cNvGrpSpPr/>
            <p:nvPr/>
          </p:nvGrpSpPr>
          <p:grpSpPr>
            <a:xfrm>
              <a:off x="5746002" y="3978221"/>
              <a:ext cx="1082275" cy="1284605"/>
              <a:chOff x="5603762" y="3846141"/>
              <a:chExt cx="1082275" cy="1284605"/>
            </a:xfrm>
          </p:grpSpPr>
          <p:sp>
            <p:nvSpPr>
              <p:cNvPr id="29" name="Rectangle 28"/>
              <p:cNvSpPr/>
              <p:nvPr/>
            </p:nvSpPr>
            <p:spPr>
              <a:xfrm>
                <a:off x="6077707" y="3846141"/>
                <a:ext cx="608330" cy="1284605"/>
              </a:xfrm>
              <a:prstGeom prst="rect">
                <a:avLst/>
              </a:prstGeom>
              <a:solidFill>
                <a:schemeClr val="bg1">
                  <a:lumMod val="75000"/>
                </a:schemeClr>
              </a:solidFill>
              <a:ln>
                <a:noFill/>
              </a:ln>
              <a:scene3d>
                <a:camera prst="isometricOffAxis1Top"/>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rot="178735" flipH="1" flipV="1">
                <a:off x="5603762" y="3958631"/>
                <a:ext cx="947524" cy="670901"/>
              </a:xfrm>
              <a:prstGeom prst="rect">
                <a:avLst/>
              </a:prstGeom>
              <a:solidFill>
                <a:schemeClr val="bg1">
                  <a:lumMod val="75000"/>
                </a:schemeClr>
              </a:solidFill>
              <a:ln>
                <a:noFill/>
              </a:ln>
              <a:scene3d>
                <a:camera prst="isometricOffAxis1Lef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6" name="Straight Connector 25"/>
            <p:cNvCxnSpPr/>
            <p:nvPr/>
          </p:nvCxnSpPr>
          <p:spPr>
            <a:xfrm flipH="1" flipV="1">
              <a:off x="6680596" y="4540241"/>
              <a:ext cx="400687" cy="84269"/>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7" name="Oval 26"/>
            <p:cNvSpPr/>
            <p:nvPr/>
          </p:nvSpPr>
          <p:spPr>
            <a:xfrm>
              <a:off x="6534729" y="4488444"/>
              <a:ext cx="166187" cy="184874"/>
            </a:xfrm>
            <a:prstGeom prst="ellipse">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6500703" y="4326276"/>
              <a:ext cx="166187" cy="184874"/>
            </a:xfrm>
            <a:prstGeom prst="ellipse">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43015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261" y="147401"/>
            <a:ext cx="8577011" cy="830997"/>
          </a:xfrm>
          <a:prstGeom prst="rect">
            <a:avLst/>
          </a:prstGeom>
          <a:noFill/>
        </p:spPr>
        <p:txBody>
          <a:bodyPr wrap="square" rtlCol="0" anchor="ctr">
            <a:spAutoFit/>
          </a:bodyPr>
          <a:lstStyle/>
          <a:p>
            <a:pPr algn="ctr"/>
            <a:r>
              <a:rPr lang="en-US" sz="4800" dirty="0">
                <a:latin typeface="Arial"/>
                <a:cs typeface="Arial"/>
              </a:rPr>
              <a:t>Isolation</a:t>
            </a:r>
          </a:p>
        </p:txBody>
      </p:sp>
      <p:grpSp>
        <p:nvGrpSpPr>
          <p:cNvPr id="3" name="Group 2"/>
          <p:cNvGrpSpPr/>
          <p:nvPr/>
        </p:nvGrpSpPr>
        <p:grpSpPr>
          <a:xfrm>
            <a:off x="4760264" y="848071"/>
            <a:ext cx="4537362" cy="1881908"/>
            <a:chOff x="7009439" y="1786013"/>
            <a:chExt cx="3263526" cy="2062291"/>
          </a:xfrm>
        </p:grpSpPr>
        <p:pic>
          <p:nvPicPr>
            <p:cNvPr id="4" name="Picture 3"/>
            <p:cNvPicPr>
              <a:picLocks noChangeAspect="1"/>
            </p:cNvPicPr>
            <p:nvPr/>
          </p:nvPicPr>
          <p:blipFill>
            <a:blip r:embed="rId3"/>
            <a:stretch>
              <a:fillRect/>
            </a:stretch>
          </p:blipFill>
          <p:spPr>
            <a:xfrm>
              <a:off x="7009439" y="1786013"/>
              <a:ext cx="3263526" cy="2062291"/>
            </a:xfrm>
            <a:prstGeom prst="rect">
              <a:avLst/>
            </a:prstGeom>
          </p:spPr>
        </p:pic>
        <p:sp>
          <p:nvSpPr>
            <p:cNvPr id="5" name="TextBox 4"/>
            <p:cNvSpPr txBox="1"/>
            <p:nvPr/>
          </p:nvSpPr>
          <p:spPr>
            <a:xfrm>
              <a:off x="7557115" y="2010035"/>
              <a:ext cx="2073866" cy="1180471"/>
            </a:xfrm>
            <a:prstGeom prst="rect">
              <a:avLst/>
            </a:prstGeom>
            <a:noFill/>
          </p:spPr>
          <p:txBody>
            <a:bodyPr wrap="square" rtlCol="0">
              <a:spAutoFit/>
            </a:bodyPr>
            <a:lstStyle/>
            <a:p>
              <a:pPr algn="ctr"/>
              <a:r>
                <a:rPr lang="is-IS" sz="3200" dirty="0">
                  <a:solidFill>
                    <a:srgbClr val="FF0000"/>
                  </a:solidFill>
                </a:rPr>
                <a:t>… </a:t>
              </a:r>
              <a:r>
                <a:rPr lang="en-US" sz="3200" dirty="0">
                  <a:solidFill>
                    <a:srgbClr val="FF0000"/>
                  </a:solidFill>
                </a:rPr>
                <a:t>run out of steam </a:t>
              </a:r>
              <a:r>
                <a:rPr lang="is-IS" sz="3200" dirty="0">
                  <a:solidFill>
                    <a:srgbClr val="FF0000"/>
                  </a:solidFill>
                </a:rPr>
                <a:t>…</a:t>
              </a:r>
              <a:endParaRPr lang="en-US" sz="3200" dirty="0">
                <a:solidFill>
                  <a:srgbClr val="FF0000"/>
                </a:solidFill>
              </a:endParaRPr>
            </a:p>
          </p:txBody>
        </p:sp>
      </p:grpSp>
      <p:grpSp>
        <p:nvGrpSpPr>
          <p:cNvPr id="6" name="Group 5"/>
          <p:cNvGrpSpPr/>
          <p:nvPr/>
        </p:nvGrpSpPr>
        <p:grpSpPr>
          <a:xfrm>
            <a:off x="2337332" y="1828582"/>
            <a:ext cx="2544735" cy="2657166"/>
            <a:chOff x="5180134" y="3452615"/>
            <a:chExt cx="2544735" cy="2657166"/>
          </a:xfrm>
        </p:grpSpPr>
        <p:cxnSp>
          <p:nvCxnSpPr>
            <p:cNvPr id="7" name="Straight Connector 6"/>
            <p:cNvCxnSpPr/>
            <p:nvPr/>
          </p:nvCxnSpPr>
          <p:spPr>
            <a:xfrm flipH="1">
              <a:off x="7431160" y="5072967"/>
              <a:ext cx="0" cy="827999"/>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358694" y="4354012"/>
              <a:ext cx="0" cy="108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092503" y="5029781"/>
              <a:ext cx="0" cy="108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5180134" y="4576292"/>
              <a:ext cx="0" cy="863999"/>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6909785" y="5071678"/>
              <a:ext cx="125806" cy="454368"/>
            </a:xfrm>
            <a:prstGeom prst="line">
              <a:avLst/>
            </a:prstGeom>
            <a:ln w="76200" cmpd="sng">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6824948" y="5057620"/>
              <a:ext cx="112952" cy="376392"/>
            </a:xfrm>
            <a:prstGeom prst="line">
              <a:avLst/>
            </a:prstGeom>
            <a:ln w="76200" cmpd="sng">
              <a:solidFill>
                <a:schemeClr val="tx2"/>
              </a:solidFill>
            </a:ln>
          </p:spPr>
          <p:style>
            <a:lnRef idx="2">
              <a:schemeClr val="accent1"/>
            </a:lnRef>
            <a:fillRef idx="0">
              <a:schemeClr val="accent1"/>
            </a:fillRef>
            <a:effectRef idx="1">
              <a:schemeClr val="accent1"/>
            </a:effectRef>
            <a:fontRef idx="minor">
              <a:schemeClr val="tx1"/>
            </a:fontRef>
          </p:style>
        </p:cxnSp>
        <p:sp>
          <p:nvSpPr>
            <p:cNvPr id="13" name="Oval 12"/>
            <p:cNvSpPr/>
            <p:nvPr/>
          </p:nvSpPr>
          <p:spPr>
            <a:xfrm rot="2373231">
              <a:off x="7026740" y="3516426"/>
              <a:ext cx="548388" cy="476200"/>
            </a:xfrm>
            <a:prstGeom prst="ellipse">
              <a:avLst/>
            </a:prstGeom>
            <a:solidFill>
              <a:srgbClr val="000000"/>
            </a:solidFill>
            <a:ln>
              <a:no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4" name="Oval 13"/>
            <p:cNvSpPr/>
            <p:nvPr/>
          </p:nvSpPr>
          <p:spPr>
            <a:xfrm>
              <a:off x="7222174" y="4007664"/>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cxnSp>
          <p:nvCxnSpPr>
            <p:cNvPr id="15" name="Straight Connector 14"/>
            <p:cNvCxnSpPr/>
            <p:nvPr/>
          </p:nvCxnSpPr>
          <p:spPr>
            <a:xfrm flipH="1">
              <a:off x="7028561" y="4157351"/>
              <a:ext cx="266418" cy="349254"/>
            </a:xfrm>
            <a:prstGeom prst="line">
              <a:avLst/>
            </a:prstGeom>
            <a:solidFill>
              <a:srgbClr val="000000"/>
            </a:solid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flipV="1">
              <a:off x="6656730" y="4418713"/>
              <a:ext cx="392975" cy="69731"/>
            </a:xfrm>
            <a:prstGeom prst="line">
              <a:avLst/>
            </a:prstGeom>
            <a:solidFill>
              <a:srgbClr val="000000"/>
            </a:solid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7063707" y="4328364"/>
              <a:ext cx="265853" cy="28799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p:nvSpPr>
          <p:spPr>
            <a:xfrm>
              <a:off x="6692259" y="4700318"/>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6642946" y="5414993"/>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6746487" y="5492339"/>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p:nvCxnSpPr>
          <p:spPr>
            <a:xfrm flipH="1">
              <a:off x="7603066" y="3938899"/>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7098839" y="5033970"/>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14" idx="4"/>
            </p:cNvCxnSpPr>
            <p:nvPr/>
          </p:nvCxnSpPr>
          <p:spPr>
            <a:xfrm flipH="1">
              <a:off x="7181425" y="5029781"/>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7603066" y="5004315"/>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7022933" y="4847905"/>
              <a:ext cx="316982" cy="223773"/>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6919274" y="4845054"/>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a:off x="5484364" y="3452615"/>
              <a:ext cx="1580342" cy="2625279"/>
            </a:xfrm>
            <a:prstGeom prst="rect">
              <a:avLst/>
            </a:prstGeom>
            <a:solidFill>
              <a:schemeClr val="bg1">
                <a:lumMod val="75000"/>
              </a:schemeClr>
            </a:solidFill>
            <a:ln>
              <a:noFill/>
            </a:ln>
            <a:scene3d>
              <a:camera prst="isometricOffAxis1Top"/>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27"/>
            <p:cNvGrpSpPr/>
            <p:nvPr/>
          </p:nvGrpSpPr>
          <p:grpSpPr>
            <a:xfrm>
              <a:off x="5746002" y="3978221"/>
              <a:ext cx="1082275" cy="1284605"/>
              <a:chOff x="5603762" y="3846141"/>
              <a:chExt cx="1082275" cy="1284605"/>
            </a:xfrm>
          </p:grpSpPr>
          <p:sp>
            <p:nvSpPr>
              <p:cNvPr id="32" name="Rectangle 31"/>
              <p:cNvSpPr/>
              <p:nvPr/>
            </p:nvSpPr>
            <p:spPr>
              <a:xfrm>
                <a:off x="6077707" y="3846141"/>
                <a:ext cx="608330" cy="1284605"/>
              </a:xfrm>
              <a:prstGeom prst="rect">
                <a:avLst/>
              </a:prstGeom>
              <a:solidFill>
                <a:schemeClr val="bg1">
                  <a:lumMod val="75000"/>
                </a:schemeClr>
              </a:solidFill>
              <a:ln>
                <a:noFill/>
              </a:ln>
              <a:scene3d>
                <a:camera prst="isometricOffAxis1Top"/>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rot="178735" flipH="1" flipV="1">
                <a:off x="5603762" y="3958631"/>
                <a:ext cx="947524" cy="670901"/>
              </a:xfrm>
              <a:prstGeom prst="rect">
                <a:avLst/>
              </a:prstGeom>
              <a:solidFill>
                <a:schemeClr val="bg1">
                  <a:lumMod val="75000"/>
                </a:schemeClr>
              </a:solidFill>
              <a:ln>
                <a:noFill/>
              </a:ln>
              <a:scene3d>
                <a:camera prst="isometricOffAxis1Lef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9" name="Straight Connector 28"/>
            <p:cNvCxnSpPr/>
            <p:nvPr/>
          </p:nvCxnSpPr>
          <p:spPr>
            <a:xfrm flipH="1" flipV="1">
              <a:off x="6680596" y="4540241"/>
              <a:ext cx="400687" cy="84269"/>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0" name="Oval 29"/>
            <p:cNvSpPr/>
            <p:nvPr/>
          </p:nvSpPr>
          <p:spPr>
            <a:xfrm>
              <a:off x="6534729" y="4488444"/>
              <a:ext cx="166187" cy="184874"/>
            </a:xfrm>
            <a:prstGeom prst="ellipse">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6500703" y="4326276"/>
              <a:ext cx="166187" cy="184874"/>
            </a:xfrm>
            <a:prstGeom prst="ellipse">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73269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4361" y="683709"/>
            <a:ext cx="12989794" cy="3046988"/>
          </a:xfrm>
          <a:prstGeom prst="rect">
            <a:avLst/>
          </a:prstGeom>
          <a:noFill/>
        </p:spPr>
        <p:txBody>
          <a:bodyPr wrap="square" rtlCol="0" anchor="ctr">
            <a:spAutoFit/>
          </a:bodyPr>
          <a:lstStyle/>
          <a:p>
            <a:pPr algn="ctr"/>
            <a:r>
              <a:rPr lang="en-US" sz="4800" dirty="0">
                <a:solidFill>
                  <a:srgbClr val="FF0000"/>
                </a:solidFill>
                <a:latin typeface="Arial"/>
                <a:cs typeface="Arial"/>
              </a:rPr>
              <a:t>Inspiration</a:t>
            </a:r>
            <a:r>
              <a:rPr lang="en-US" sz="4800" dirty="0">
                <a:latin typeface="Arial"/>
                <a:cs typeface="Arial"/>
              </a:rPr>
              <a:t> </a:t>
            </a:r>
          </a:p>
          <a:p>
            <a:pPr algn="ctr"/>
            <a:r>
              <a:rPr lang="en-US" sz="4800" dirty="0">
                <a:latin typeface="Arial"/>
                <a:cs typeface="Arial"/>
              </a:rPr>
              <a:t>from </a:t>
            </a:r>
          </a:p>
          <a:p>
            <a:pPr algn="ctr"/>
            <a:r>
              <a:rPr lang="en-US" sz="4800" dirty="0">
                <a:latin typeface="Arial"/>
                <a:cs typeface="Arial"/>
              </a:rPr>
              <a:t>Post Graduate Research </a:t>
            </a:r>
          </a:p>
          <a:p>
            <a:pPr algn="ctr"/>
            <a:r>
              <a:rPr lang="en-US" sz="4800" dirty="0">
                <a:latin typeface="Arial"/>
                <a:cs typeface="Arial"/>
              </a:rPr>
              <a:t>Supervision</a:t>
            </a:r>
          </a:p>
        </p:txBody>
      </p:sp>
    </p:spTree>
    <p:extLst>
      <p:ext uri="{BB962C8B-B14F-4D97-AF65-F5344CB8AC3E}">
        <p14:creationId xmlns:p14="http://schemas.microsoft.com/office/powerpoint/2010/main" val="3710791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1456" y="488744"/>
            <a:ext cx="10867699" cy="3785652"/>
          </a:xfrm>
          <a:prstGeom prst="rect">
            <a:avLst/>
          </a:prstGeom>
          <a:noFill/>
        </p:spPr>
        <p:txBody>
          <a:bodyPr wrap="square" rtlCol="0" anchor="ctr">
            <a:spAutoFit/>
          </a:bodyPr>
          <a:lstStyle/>
          <a:p>
            <a:pPr algn="ctr"/>
            <a:r>
              <a:rPr lang="en-US" sz="4800" dirty="0">
                <a:latin typeface="Arial"/>
                <a:cs typeface="Arial"/>
              </a:rPr>
              <a:t>Research </a:t>
            </a:r>
          </a:p>
          <a:p>
            <a:pPr algn="ctr"/>
            <a:endParaRPr lang="en-US" sz="4800" dirty="0">
              <a:latin typeface="Arial"/>
              <a:cs typeface="Arial"/>
            </a:endParaRPr>
          </a:p>
          <a:p>
            <a:pPr algn="ctr"/>
            <a:endParaRPr lang="en-US" sz="4800" dirty="0">
              <a:latin typeface="Arial"/>
              <a:cs typeface="Arial"/>
            </a:endParaRPr>
          </a:p>
          <a:p>
            <a:pPr algn="ctr"/>
            <a:r>
              <a:rPr lang="en-US" sz="4800" dirty="0">
                <a:latin typeface="Arial"/>
                <a:cs typeface="Arial"/>
              </a:rPr>
              <a:t>Group Presentation </a:t>
            </a:r>
          </a:p>
          <a:p>
            <a:pPr algn="ctr"/>
            <a:r>
              <a:rPr lang="en-US" sz="4800" dirty="0">
                <a:latin typeface="Arial"/>
                <a:cs typeface="Arial"/>
              </a:rPr>
              <a:t> Peer Feedback</a:t>
            </a:r>
          </a:p>
        </p:txBody>
      </p:sp>
      <p:sp>
        <p:nvSpPr>
          <p:cNvPr id="3" name="Curved Down Arrow 2"/>
          <p:cNvSpPr/>
          <p:nvPr/>
        </p:nvSpPr>
        <p:spPr>
          <a:xfrm rot="5400000">
            <a:off x="6048172" y="1535430"/>
            <a:ext cx="3532753" cy="1961151"/>
          </a:xfrm>
          <a:prstGeom prst="curvedDown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a:solidFill>
                <a:schemeClr val="tx1"/>
              </a:solidFill>
              <a:latin typeface="Arial"/>
              <a:cs typeface="Arial"/>
            </a:endParaRPr>
          </a:p>
        </p:txBody>
      </p:sp>
      <p:sp>
        <p:nvSpPr>
          <p:cNvPr id="4" name="Curved Down Arrow 3"/>
          <p:cNvSpPr/>
          <p:nvPr/>
        </p:nvSpPr>
        <p:spPr>
          <a:xfrm rot="5400000" flipH="1" flipV="1">
            <a:off x="-539284" y="1274544"/>
            <a:ext cx="3532752" cy="1961151"/>
          </a:xfrm>
          <a:prstGeom prst="curvedDown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a:solidFill>
                <a:schemeClr val="tx1"/>
              </a:solidFill>
              <a:latin typeface="Arial"/>
              <a:cs typeface="Arial"/>
            </a:endParaRPr>
          </a:p>
        </p:txBody>
      </p:sp>
    </p:spTree>
    <p:extLst>
      <p:ext uri="{BB962C8B-B14F-4D97-AF65-F5344CB8AC3E}">
        <p14:creationId xmlns:p14="http://schemas.microsoft.com/office/powerpoint/2010/main" val="1144808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2390" y="253727"/>
            <a:ext cx="8841610" cy="1968194"/>
          </a:xfrm>
        </p:spPr>
        <p:txBody>
          <a:bodyPr>
            <a:noAutofit/>
          </a:bodyPr>
          <a:lstStyle/>
          <a:p>
            <a:pPr marL="0" indent="0" algn="ctr">
              <a:buNone/>
            </a:pPr>
            <a:r>
              <a:rPr lang="en-US" sz="4800" dirty="0">
                <a:latin typeface="Arial"/>
                <a:cs typeface="Arial"/>
              </a:rPr>
              <a:t>National Union of Students Charter on Assessment and Feedback</a:t>
            </a:r>
          </a:p>
          <a:p>
            <a:pPr marL="0" indent="0">
              <a:buNone/>
            </a:pPr>
            <a:r>
              <a:rPr lang="en-US" dirty="0">
                <a:latin typeface="Arial"/>
                <a:cs typeface="Arial"/>
              </a:rPr>
              <a:t>Developing students’ abilities to </a:t>
            </a:r>
            <a:r>
              <a:rPr lang="en-US" b="1" dirty="0">
                <a:latin typeface="Arial"/>
                <a:cs typeface="Arial"/>
              </a:rPr>
              <a:t>peer review </a:t>
            </a:r>
            <a:r>
              <a:rPr lang="en-US" dirty="0">
                <a:latin typeface="Arial"/>
                <a:cs typeface="Arial"/>
              </a:rPr>
              <a:t>and </a:t>
            </a:r>
            <a:r>
              <a:rPr lang="en-US" b="1" dirty="0">
                <a:latin typeface="Arial"/>
                <a:cs typeface="Arial"/>
              </a:rPr>
              <a:t>self-reflect </a:t>
            </a:r>
            <a:r>
              <a:rPr lang="en-US" dirty="0">
                <a:latin typeface="Arial"/>
                <a:cs typeface="Arial"/>
              </a:rPr>
              <a:t>are important skills for future employment, as well as deepening their own learning. </a:t>
            </a:r>
          </a:p>
          <a:p>
            <a:endParaRPr lang="en-US" dirty="0">
              <a:latin typeface="Arial"/>
              <a:cs typeface="Arial"/>
            </a:endParaRPr>
          </a:p>
          <a:p>
            <a:endParaRPr lang="en-US" dirty="0">
              <a:latin typeface="Arial"/>
              <a:cs typeface="Arial"/>
            </a:endParaRPr>
          </a:p>
        </p:txBody>
      </p:sp>
    </p:spTree>
    <p:extLst>
      <p:ext uri="{BB962C8B-B14F-4D97-AF65-F5344CB8AC3E}">
        <p14:creationId xmlns:p14="http://schemas.microsoft.com/office/powerpoint/2010/main" val="1398842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967" y="211398"/>
            <a:ext cx="9033033" cy="3587662"/>
          </a:xfrm>
        </p:spPr>
        <p:txBody>
          <a:bodyPr>
            <a:noAutofit/>
          </a:bodyPr>
          <a:lstStyle/>
          <a:p>
            <a:pPr marL="0" indent="0" algn="ctr">
              <a:buNone/>
            </a:pPr>
            <a:r>
              <a:rPr lang="en-US" sz="4800" dirty="0">
                <a:latin typeface="Arial"/>
                <a:cs typeface="Arial"/>
              </a:rPr>
              <a:t>Higher Education Academy Feedback Toolkit</a:t>
            </a:r>
          </a:p>
          <a:p>
            <a:r>
              <a:rPr lang="en-US" dirty="0">
                <a:latin typeface="Arial"/>
                <a:cs typeface="Arial"/>
              </a:rPr>
              <a:t>Feedback from peers is more likely to be given in language they can understand </a:t>
            </a:r>
          </a:p>
          <a:p>
            <a:endParaRPr lang="en-US" dirty="0">
              <a:latin typeface="Arial"/>
              <a:cs typeface="Arial"/>
            </a:endParaRPr>
          </a:p>
          <a:p>
            <a:r>
              <a:rPr lang="en-US" dirty="0">
                <a:latin typeface="Arial"/>
                <a:cs typeface="Arial"/>
              </a:rPr>
              <a:t>… and causes them to review and question their personal beliefs. </a:t>
            </a:r>
          </a:p>
          <a:p>
            <a:endParaRPr lang="en-US" dirty="0">
              <a:latin typeface="Arial"/>
              <a:cs typeface="Arial"/>
            </a:endParaRPr>
          </a:p>
        </p:txBody>
      </p:sp>
    </p:spTree>
    <p:extLst>
      <p:ext uri="{BB962C8B-B14F-4D97-AF65-F5344CB8AC3E}">
        <p14:creationId xmlns:p14="http://schemas.microsoft.com/office/powerpoint/2010/main" val="3953214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9671" y="42688"/>
            <a:ext cx="10353253" cy="1569660"/>
          </a:xfrm>
          <a:prstGeom prst="rect">
            <a:avLst/>
          </a:prstGeom>
          <a:noFill/>
        </p:spPr>
        <p:txBody>
          <a:bodyPr wrap="square" rtlCol="0" anchor="ctr">
            <a:spAutoFit/>
          </a:bodyPr>
          <a:lstStyle/>
          <a:p>
            <a:pPr algn="ctr"/>
            <a:r>
              <a:rPr lang="en-US" sz="4800" dirty="0">
                <a:solidFill>
                  <a:srgbClr val="FF0000"/>
                </a:solidFill>
                <a:latin typeface="Arial"/>
                <a:cs typeface="Arial"/>
              </a:rPr>
              <a:t>Apply</a:t>
            </a:r>
            <a:r>
              <a:rPr lang="en-US" sz="4800" dirty="0">
                <a:latin typeface="Arial"/>
                <a:cs typeface="Arial"/>
              </a:rPr>
              <a:t> </a:t>
            </a:r>
          </a:p>
          <a:p>
            <a:pPr algn="ctr"/>
            <a:r>
              <a:rPr lang="en-US" sz="4800" dirty="0">
                <a:latin typeface="Arial"/>
                <a:cs typeface="Arial"/>
              </a:rPr>
              <a:t>to the undergraduate model</a:t>
            </a:r>
          </a:p>
        </p:txBody>
      </p:sp>
      <p:grpSp>
        <p:nvGrpSpPr>
          <p:cNvPr id="3" name="Group 2"/>
          <p:cNvGrpSpPr/>
          <p:nvPr/>
        </p:nvGrpSpPr>
        <p:grpSpPr>
          <a:xfrm>
            <a:off x="3156494" y="1651455"/>
            <a:ext cx="2544735" cy="2657166"/>
            <a:chOff x="5180134" y="3452615"/>
            <a:chExt cx="2544735" cy="2657166"/>
          </a:xfrm>
        </p:grpSpPr>
        <p:cxnSp>
          <p:nvCxnSpPr>
            <p:cNvPr id="4" name="Straight Connector 3"/>
            <p:cNvCxnSpPr/>
            <p:nvPr/>
          </p:nvCxnSpPr>
          <p:spPr>
            <a:xfrm flipH="1">
              <a:off x="7431160" y="5072967"/>
              <a:ext cx="0" cy="827999"/>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flipH="1">
              <a:off x="6358694" y="4354012"/>
              <a:ext cx="0" cy="108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6092503" y="5029781"/>
              <a:ext cx="0" cy="108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5180134" y="4576292"/>
              <a:ext cx="0" cy="863999"/>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9785" y="5071678"/>
              <a:ext cx="125806" cy="454368"/>
            </a:xfrm>
            <a:prstGeom prst="line">
              <a:avLst/>
            </a:prstGeom>
            <a:ln w="76200" cmpd="sng">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824948" y="5057620"/>
              <a:ext cx="112952" cy="376392"/>
            </a:xfrm>
            <a:prstGeom prst="line">
              <a:avLst/>
            </a:prstGeom>
            <a:ln w="76200" cmpd="sng">
              <a:solidFill>
                <a:schemeClr val="tx2"/>
              </a:solidFill>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rot="2373231">
              <a:off x="7026740" y="3516426"/>
              <a:ext cx="548388" cy="476200"/>
            </a:xfrm>
            <a:prstGeom prst="ellipse">
              <a:avLst/>
            </a:prstGeom>
            <a:solidFill>
              <a:srgbClr val="000000"/>
            </a:solidFill>
            <a:ln>
              <a:no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4800">
                <a:latin typeface="Arial"/>
                <a:cs typeface="Arial"/>
              </a:endParaRPr>
            </a:p>
          </p:txBody>
        </p:sp>
        <p:sp>
          <p:nvSpPr>
            <p:cNvPr id="11" name="Oval 10"/>
            <p:cNvSpPr/>
            <p:nvPr/>
          </p:nvSpPr>
          <p:spPr>
            <a:xfrm>
              <a:off x="7222174" y="4007664"/>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4800">
                <a:latin typeface="Arial"/>
                <a:cs typeface="Arial"/>
              </a:endParaRPr>
            </a:p>
          </p:txBody>
        </p:sp>
        <p:cxnSp>
          <p:nvCxnSpPr>
            <p:cNvPr id="12" name="Straight Connector 11"/>
            <p:cNvCxnSpPr/>
            <p:nvPr/>
          </p:nvCxnSpPr>
          <p:spPr>
            <a:xfrm flipH="1">
              <a:off x="7028561" y="4157351"/>
              <a:ext cx="266418" cy="349254"/>
            </a:xfrm>
            <a:prstGeom prst="line">
              <a:avLst/>
            </a:prstGeom>
            <a:solidFill>
              <a:srgbClr val="000000"/>
            </a:solid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flipV="1">
              <a:off x="6656730" y="4418713"/>
              <a:ext cx="392975" cy="69731"/>
            </a:xfrm>
            <a:prstGeom prst="line">
              <a:avLst/>
            </a:prstGeom>
            <a:solidFill>
              <a:srgbClr val="000000"/>
            </a:solid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7063707" y="4328364"/>
              <a:ext cx="265853" cy="28799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6692259" y="4700318"/>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a:latin typeface="Arial"/>
                <a:cs typeface="Arial"/>
              </a:endParaRPr>
            </a:p>
          </p:txBody>
        </p:sp>
        <p:sp>
          <p:nvSpPr>
            <p:cNvPr id="16" name="Oval 15"/>
            <p:cNvSpPr/>
            <p:nvPr/>
          </p:nvSpPr>
          <p:spPr>
            <a:xfrm>
              <a:off x="6642946" y="5414993"/>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a:latin typeface="Arial"/>
                <a:cs typeface="Arial"/>
              </a:endParaRPr>
            </a:p>
          </p:txBody>
        </p:sp>
        <p:sp>
          <p:nvSpPr>
            <p:cNvPr id="17" name="Oval 16"/>
            <p:cNvSpPr/>
            <p:nvPr/>
          </p:nvSpPr>
          <p:spPr>
            <a:xfrm>
              <a:off x="6746487" y="5492339"/>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a:latin typeface="Arial"/>
                <a:cs typeface="Arial"/>
              </a:endParaRPr>
            </a:p>
          </p:txBody>
        </p:sp>
        <p:cxnSp>
          <p:nvCxnSpPr>
            <p:cNvPr id="18" name="Straight Connector 17"/>
            <p:cNvCxnSpPr/>
            <p:nvPr/>
          </p:nvCxnSpPr>
          <p:spPr>
            <a:xfrm flipH="1">
              <a:off x="7603066" y="3938899"/>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098839" y="5033970"/>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11" idx="4"/>
            </p:cNvCxnSpPr>
            <p:nvPr/>
          </p:nvCxnSpPr>
          <p:spPr>
            <a:xfrm flipH="1">
              <a:off x="7181425" y="5029781"/>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7603066" y="5004315"/>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7022933" y="4847905"/>
              <a:ext cx="316982" cy="223773"/>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6919274" y="4845054"/>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5484364" y="3452615"/>
              <a:ext cx="1580342" cy="2625279"/>
            </a:xfrm>
            <a:prstGeom prst="rect">
              <a:avLst/>
            </a:prstGeom>
            <a:solidFill>
              <a:schemeClr val="bg1">
                <a:lumMod val="75000"/>
              </a:schemeClr>
            </a:solidFill>
            <a:ln>
              <a:noFill/>
            </a:ln>
            <a:scene3d>
              <a:camera prst="isometricOffAxis1Top"/>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a:latin typeface="Arial"/>
                <a:cs typeface="Arial"/>
              </a:endParaRPr>
            </a:p>
          </p:txBody>
        </p:sp>
        <p:grpSp>
          <p:nvGrpSpPr>
            <p:cNvPr id="25" name="Group 24"/>
            <p:cNvGrpSpPr/>
            <p:nvPr/>
          </p:nvGrpSpPr>
          <p:grpSpPr>
            <a:xfrm>
              <a:off x="5746002" y="3978221"/>
              <a:ext cx="1082275" cy="1284605"/>
              <a:chOff x="5603762" y="3846141"/>
              <a:chExt cx="1082275" cy="1284605"/>
            </a:xfrm>
          </p:grpSpPr>
          <p:sp>
            <p:nvSpPr>
              <p:cNvPr id="29" name="Rectangle 28"/>
              <p:cNvSpPr/>
              <p:nvPr/>
            </p:nvSpPr>
            <p:spPr>
              <a:xfrm>
                <a:off x="6077707" y="3846141"/>
                <a:ext cx="608330" cy="1284605"/>
              </a:xfrm>
              <a:prstGeom prst="rect">
                <a:avLst/>
              </a:prstGeom>
              <a:solidFill>
                <a:schemeClr val="bg1">
                  <a:lumMod val="75000"/>
                </a:schemeClr>
              </a:solidFill>
              <a:ln>
                <a:noFill/>
              </a:ln>
              <a:scene3d>
                <a:camera prst="isometricOffAxis1Top"/>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a:latin typeface="Arial"/>
                  <a:cs typeface="Arial"/>
                </a:endParaRPr>
              </a:p>
            </p:txBody>
          </p:sp>
          <p:sp>
            <p:nvSpPr>
              <p:cNvPr id="30" name="Rectangle 29"/>
              <p:cNvSpPr/>
              <p:nvPr/>
            </p:nvSpPr>
            <p:spPr>
              <a:xfrm rot="178735" flipH="1" flipV="1">
                <a:off x="5603762" y="3958631"/>
                <a:ext cx="947524" cy="670901"/>
              </a:xfrm>
              <a:prstGeom prst="rect">
                <a:avLst/>
              </a:prstGeom>
              <a:solidFill>
                <a:schemeClr val="bg1">
                  <a:lumMod val="75000"/>
                </a:schemeClr>
              </a:solidFill>
              <a:ln>
                <a:noFill/>
              </a:ln>
              <a:scene3d>
                <a:camera prst="isometricOffAxis1Lef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a:latin typeface="Arial"/>
                  <a:cs typeface="Arial"/>
                </a:endParaRPr>
              </a:p>
            </p:txBody>
          </p:sp>
        </p:grpSp>
        <p:cxnSp>
          <p:nvCxnSpPr>
            <p:cNvPr id="26" name="Straight Connector 25"/>
            <p:cNvCxnSpPr/>
            <p:nvPr/>
          </p:nvCxnSpPr>
          <p:spPr>
            <a:xfrm flipH="1" flipV="1">
              <a:off x="6680596" y="4540241"/>
              <a:ext cx="400687" cy="84269"/>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7" name="Oval 26"/>
            <p:cNvSpPr/>
            <p:nvPr/>
          </p:nvSpPr>
          <p:spPr>
            <a:xfrm>
              <a:off x="6534729" y="4488444"/>
              <a:ext cx="166187" cy="184874"/>
            </a:xfrm>
            <a:prstGeom prst="ellipse">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a:latin typeface="Arial"/>
                <a:cs typeface="Arial"/>
              </a:endParaRPr>
            </a:p>
          </p:txBody>
        </p:sp>
        <p:sp>
          <p:nvSpPr>
            <p:cNvPr id="28" name="Oval 27"/>
            <p:cNvSpPr/>
            <p:nvPr/>
          </p:nvSpPr>
          <p:spPr>
            <a:xfrm>
              <a:off x="6500703" y="4326276"/>
              <a:ext cx="166187" cy="184874"/>
            </a:xfrm>
            <a:prstGeom prst="ellipse">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a:latin typeface="Arial"/>
                <a:cs typeface="Arial"/>
              </a:endParaRPr>
            </a:p>
          </p:txBody>
        </p:sp>
      </p:grpSp>
    </p:spTree>
    <p:extLst>
      <p:ext uri="{BB962C8B-B14F-4D97-AF65-F5344CB8AC3E}">
        <p14:creationId xmlns:p14="http://schemas.microsoft.com/office/powerpoint/2010/main" val="3630035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1456" y="858076"/>
            <a:ext cx="10867699" cy="3046988"/>
          </a:xfrm>
          <a:prstGeom prst="rect">
            <a:avLst/>
          </a:prstGeom>
          <a:noFill/>
        </p:spPr>
        <p:txBody>
          <a:bodyPr wrap="square" rtlCol="0" anchor="ctr">
            <a:spAutoFit/>
          </a:bodyPr>
          <a:lstStyle/>
          <a:p>
            <a:pPr algn="ctr"/>
            <a:r>
              <a:rPr lang="en-US" sz="4800" dirty="0">
                <a:latin typeface="Arial"/>
                <a:cs typeface="Arial"/>
              </a:rPr>
              <a:t>4-5 cycles</a:t>
            </a:r>
          </a:p>
          <a:p>
            <a:pPr algn="ctr"/>
            <a:r>
              <a:rPr lang="en-US" sz="4800" dirty="0">
                <a:latin typeface="Arial"/>
                <a:cs typeface="Arial"/>
              </a:rPr>
              <a:t>Research</a:t>
            </a:r>
          </a:p>
          <a:p>
            <a:pPr algn="ctr"/>
            <a:r>
              <a:rPr lang="en-US" sz="4800" dirty="0">
                <a:latin typeface="Arial"/>
                <a:cs typeface="Arial"/>
              </a:rPr>
              <a:t>and </a:t>
            </a:r>
          </a:p>
          <a:p>
            <a:pPr algn="ctr"/>
            <a:r>
              <a:rPr lang="en-US" sz="4800" dirty="0">
                <a:latin typeface="Arial"/>
                <a:cs typeface="Arial"/>
              </a:rPr>
              <a:t>Feedback</a:t>
            </a:r>
          </a:p>
        </p:txBody>
      </p:sp>
      <p:sp>
        <p:nvSpPr>
          <p:cNvPr id="3" name="Curved Down Arrow 2"/>
          <p:cNvSpPr/>
          <p:nvPr/>
        </p:nvSpPr>
        <p:spPr>
          <a:xfrm rot="5400000">
            <a:off x="6048172" y="1535430"/>
            <a:ext cx="3532753" cy="1961151"/>
          </a:xfrm>
          <a:prstGeom prst="curvedDown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a:solidFill>
                <a:schemeClr val="tx1"/>
              </a:solidFill>
              <a:latin typeface="Arial"/>
              <a:cs typeface="Arial"/>
            </a:endParaRPr>
          </a:p>
        </p:txBody>
      </p:sp>
      <p:sp>
        <p:nvSpPr>
          <p:cNvPr id="4" name="Curved Down Arrow 3"/>
          <p:cNvSpPr/>
          <p:nvPr/>
        </p:nvSpPr>
        <p:spPr>
          <a:xfrm rot="5400000" flipH="1" flipV="1">
            <a:off x="-539284" y="1274544"/>
            <a:ext cx="3532752" cy="1961151"/>
          </a:xfrm>
          <a:prstGeom prst="curvedDown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a:solidFill>
                <a:schemeClr val="tx1"/>
              </a:solidFill>
              <a:latin typeface="Arial"/>
              <a:cs typeface="Arial"/>
            </a:endParaRPr>
          </a:p>
        </p:txBody>
      </p:sp>
    </p:spTree>
    <p:extLst>
      <p:ext uri="{BB962C8B-B14F-4D97-AF65-F5344CB8AC3E}">
        <p14:creationId xmlns:p14="http://schemas.microsoft.com/office/powerpoint/2010/main" val="2405506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690020" y="37668"/>
            <a:ext cx="6313557" cy="5044085"/>
            <a:chOff x="2930809" y="1317857"/>
            <a:chExt cx="7977597" cy="5190556"/>
          </a:xfrm>
        </p:grpSpPr>
        <p:grpSp>
          <p:nvGrpSpPr>
            <p:cNvPr id="3" name="Group 2"/>
            <p:cNvGrpSpPr/>
            <p:nvPr/>
          </p:nvGrpSpPr>
          <p:grpSpPr>
            <a:xfrm>
              <a:off x="5254324" y="1317857"/>
              <a:ext cx="5654082" cy="2553673"/>
              <a:chOff x="5273586" y="67093"/>
              <a:chExt cx="5654082" cy="2553673"/>
            </a:xfrm>
          </p:grpSpPr>
          <p:pic>
            <p:nvPicPr>
              <p:cNvPr id="92" name="Picture 91"/>
              <p:cNvPicPr>
                <a:picLocks noChangeAspect="1"/>
              </p:cNvPicPr>
              <p:nvPr/>
            </p:nvPicPr>
            <p:blipFill rotWithShape="1">
              <a:blip r:embed="rId3"/>
              <a:srcRect t="8133"/>
              <a:stretch/>
            </p:blipFill>
            <p:spPr>
              <a:xfrm>
                <a:off x="5273586" y="67093"/>
                <a:ext cx="5654082" cy="2553673"/>
              </a:xfrm>
              <a:prstGeom prst="rect">
                <a:avLst/>
              </a:prstGeom>
            </p:spPr>
          </p:pic>
          <p:sp>
            <p:nvSpPr>
              <p:cNvPr id="93" name="TextBox 92"/>
              <p:cNvSpPr txBox="1"/>
              <p:nvPr/>
            </p:nvSpPr>
            <p:spPr>
              <a:xfrm>
                <a:off x="6346927" y="541513"/>
                <a:ext cx="4282880" cy="1108498"/>
              </a:xfrm>
              <a:prstGeom prst="rect">
                <a:avLst/>
              </a:prstGeom>
              <a:noFill/>
            </p:spPr>
            <p:txBody>
              <a:bodyPr wrap="square" rtlCol="0">
                <a:spAutoFit/>
              </a:bodyPr>
              <a:lstStyle/>
              <a:p>
                <a:r>
                  <a:rPr lang="is-IS" sz="3200" dirty="0">
                    <a:solidFill>
                      <a:srgbClr val="FF0000"/>
                    </a:solidFill>
                  </a:rPr>
                  <a:t>  “… t</a:t>
                </a:r>
                <a:r>
                  <a:rPr lang="en-US" sz="3200" dirty="0">
                    <a:solidFill>
                      <a:srgbClr val="FF0000"/>
                    </a:solidFill>
                  </a:rPr>
                  <a:t>his is the data I found </a:t>
                </a:r>
                <a:r>
                  <a:rPr lang="is-IS" sz="3200" dirty="0">
                    <a:solidFill>
                      <a:srgbClr val="FF0000"/>
                    </a:solidFill>
                  </a:rPr>
                  <a:t>…”</a:t>
                </a:r>
                <a:endParaRPr lang="en-US" sz="3200" dirty="0">
                  <a:solidFill>
                    <a:srgbClr val="FF0000"/>
                  </a:solidFill>
                </a:endParaRPr>
              </a:p>
            </p:txBody>
          </p:sp>
        </p:grpSp>
        <p:sp>
          <p:nvSpPr>
            <p:cNvPr id="4" name="Rounded Rectangle 3"/>
            <p:cNvSpPr/>
            <p:nvPr/>
          </p:nvSpPr>
          <p:spPr>
            <a:xfrm>
              <a:off x="3000699" y="2066780"/>
              <a:ext cx="2040776" cy="1675972"/>
            </a:xfrm>
            <a:prstGeom prst="roundRect">
              <a:avLst/>
            </a:prstGeom>
            <a:solidFill>
              <a:schemeClr val="bg1">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latin typeface="Arial"/>
                <a:cs typeface="Arial"/>
              </a:endParaRPr>
            </a:p>
          </p:txBody>
        </p:sp>
        <p:graphicFrame>
          <p:nvGraphicFramePr>
            <p:cNvPr id="5" name="Chart 4"/>
            <p:cNvGraphicFramePr/>
            <p:nvPr>
              <p:extLst>
                <p:ext uri="{D42A27DB-BD31-4B8C-83A1-F6EECF244321}">
                  <p14:modId xmlns:p14="http://schemas.microsoft.com/office/powerpoint/2010/main" val="3274170179"/>
                </p:ext>
              </p:extLst>
            </p:nvPr>
          </p:nvGraphicFramePr>
          <p:xfrm>
            <a:off x="3287110" y="2229049"/>
            <a:ext cx="1545493" cy="1412723"/>
          </p:xfrm>
          <a:graphic>
            <a:graphicData uri="http://schemas.openxmlformats.org/drawingml/2006/chart">
              <c:chart xmlns:c="http://schemas.openxmlformats.org/drawingml/2006/chart" xmlns:r="http://schemas.openxmlformats.org/officeDocument/2006/relationships" r:id="rId4"/>
            </a:graphicData>
          </a:graphic>
        </p:graphicFrame>
        <p:cxnSp>
          <p:nvCxnSpPr>
            <p:cNvPr id="6" name="Straight Connector 5"/>
            <p:cNvCxnSpPr/>
            <p:nvPr/>
          </p:nvCxnSpPr>
          <p:spPr>
            <a:xfrm flipH="1">
              <a:off x="4724493" y="5170867"/>
              <a:ext cx="0" cy="72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6018892" y="5008104"/>
              <a:ext cx="0" cy="72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nvGrpSpPr>
            <p:cNvPr id="8" name="Group 7"/>
            <p:cNvGrpSpPr/>
            <p:nvPr/>
          </p:nvGrpSpPr>
          <p:grpSpPr>
            <a:xfrm>
              <a:off x="2930809" y="2442628"/>
              <a:ext cx="3423202" cy="4065785"/>
              <a:chOff x="3834895" y="3452615"/>
              <a:chExt cx="3423202" cy="4065785"/>
            </a:xfrm>
          </p:grpSpPr>
          <p:grpSp>
            <p:nvGrpSpPr>
              <p:cNvPr id="9" name="Group 8"/>
              <p:cNvGrpSpPr/>
              <p:nvPr/>
            </p:nvGrpSpPr>
            <p:grpSpPr>
              <a:xfrm>
                <a:off x="6158410" y="4454573"/>
                <a:ext cx="1099687" cy="2101429"/>
                <a:chOff x="4377435" y="932517"/>
                <a:chExt cx="1099687" cy="2101429"/>
              </a:xfrm>
            </p:grpSpPr>
            <p:cxnSp>
              <p:nvCxnSpPr>
                <p:cNvPr id="72" name="Straight Connector 71"/>
                <p:cNvCxnSpPr/>
                <p:nvPr/>
              </p:nvCxnSpPr>
              <p:spPr>
                <a:xfrm flipH="1">
                  <a:off x="4662038" y="2503844"/>
                  <a:ext cx="125806" cy="45436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H="1">
                  <a:off x="4577201" y="2489786"/>
                  <a:ext cx="112952" cy="376392"/>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grpSp>
              <p:nvGrpSpPr>
                <p:cNvPr id="74" name="Group 73"/>
                <p:cNvGrpSpPr/>
                <p:nvPr/>
              </p:nvGrpSpPr>
              <p:grpSpPr>
                <a:xfrm>
                  <a:off x="4377435" y="932517"/>
                  <a:ext cx="955402" cy="1529430"/>
                  <a:chOff x="4377435" y="678406"/>
                  <a:chExt cx="955402" cy="1529430"/>
                </a:xfrm>
              </p:grpSpPr>
              <p:sp>
                <p:nvSpPr>
                  <p:cNvPr id="83" name="Oval 82"/>
                  <p:cNvSpPr/>
                  <p:nvPr/>
                </p:nvSpPr>
                <p:spPr>
                  <a:xfrm rot="2373231">
                    <a:off x="4778993" y="678406"/>
                    <a:ext cx="548388" cy="476200"/>
                  </a:xfrm>
                  <a:prstGeom prst="ellipse">
                    <a:avLst/>
                  </a:prstGeom>
                  <a:solidFill>
                    <a:srgbClr val="000000"/>
                  </a:solidFill>
                  <a:ln>
                    <a:solidFill>
                      <a:schemeClr val="tx1"/>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4" name="Oval 83"/>
                  <p:cNvSpPr/>
                  <p:nvPr/>
                </p:nvSpPr>
                <p:spPr>
                  <a:xfrm>
                    <a:off x="4974427" y="1185719"/>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85" name="Group 84"/>
                  <p:cNvGrpSpPr/>
                  <p:nvPr/>
                </p:nvGrpSpPr>
                <p:grpSpPr>
                  <a:xfrm>
                    <a:off x="4377435" y="1425217"/>
                    <a:ext cx="641554" cy="355426"/>
                    <a:chOff x="4377435" y="1546177"/>
                    <a:chExt cx="641554" cy="355426"/>
                  </a:xfrm>
                  <a:solidFill>
                    <a:srgbClr val="000000"/>
                  </a:solidFill>
                </p:grpSpPr>
                <p:cxnSp>
                  <p:nvCxnSpPr>
                    <p:cNvPr id="89" name="Straight Connector 88"/>
                    <p:cNvCxnSpPr/>
                    <p:nvPr/>
                  </p:nvCxnSpPr>
                  <p:spPr>
                    <a:xfrm flipH="1">
                      <a:off x="4753136" y="1546177"/>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flipH="1">
                      <a:off x="4519475" y="1821416"/>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1" name="Oval 90"/>
                    <p:cNvSpPr/>
                    <p:nvPr/>
                  </p:nvSpPr>
                  <p:spPr>
                    <a:xfrm>
                      <a:off x="4377435" y="1771730"/>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6" name="Straight Connector 85"/>
                  <p:cNvCxnSpPr/>
                  <p:nvPr/>
                </p:nvCxnSpPr>
                <p:spPr>
                  <a:xfrm flipH="1">
                    <a:off x="4815960" y="1506419"/>
                    <a:ext cx="265853" cy="28799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flipH="1">
                    <a:off x="4590042" y="1767345"/>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88" name="Oval 87"/>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5" name="Oval 74"/>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Oval 75"/>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7" name="Straight Connector 76"/>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a:stCxn id="84" idx="4"/>
                </p:cNvCxnSpPr>
                <p:nvPr/>
              </p:nvCxnSpPr>
              <p:spPr>
                <a:xfrm flipH="1">
                  <a:off x="4933678" y="2461947"/>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flipH="1">
                  <a:off x="4775186" y="2280071"/>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flipH="1">
                  <a:off x="4671527" y="2277220"/>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grpSp>
            <p:nvGrpSpPr>
              <p:cNvPr id="10" name="Group 9"/>
              <p:cNvGrpSpPr/>
              <p:nvPr/>
            </p:nvGrpSpPr>
            <p:grpSpPr>
              <a:xfrm>
                <a:off x="5352251" y="3896623"/>
                <a:ext cx="1081923" cy="2061529"/>
                <a:chOff x="4395199" y="972417"/>
                <a:chExt cx="1081923" cy="2061529"/>
              </a:xfrm>
            </p:grpSpPr>
            <p:cxnSp>
              <p:nvCxnSpPr>
                <p:cNvPr id="52" name="Straight Connector 51"/>
                <p:cNvCxnSpPr/>
                <p:nvPr/>
              </p:nvCxnSpPr>
              <p:spPr>
                <a:xfrm flipH="1">
                  <a:off x="4662038" y="2503844"/>
                  <a:ext cx="125806" cy="454368"/>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flipH="1">
                  <a:off x="4577201" y="2489786"/>
                  <a:ext cx="112952" cy="376392"/>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nvGrpSpPr>
                <p:cNvPr id="54" name="Group 53"/>
                <p:cNvGrpSpPr/>
                <p:nvPr/>
              </p:nvGrpSpPr>
              <p:grpSpPr>
                <a:xfrm>
                  <a:off x="4406281" y="972417"/>
                  <a:ext cx="926556" cy="1489530"/>
                  <a:chOff x="4406281" y="718306"/>
                  <a:chExt cx="926556" cy="1489530"/>
                </a:xfrm>
              </p:grpSpPr>
              <p:sp>
                <p:nvSpPr>
                  <p:cNvPr id="63" name="Oval 62"/>
                  <p:cNvSpPr/>
                  <p:nvPr/>
                </p:nvSpPr>
                <p:spPr>
                  <a:xfrm rot="2373231">
                    <a:off x="4778993" y="718306"/>
                    <a:ext cx="548388" cy="476200"/>
                  </a:xfrm>
                  <a:prstGeom prst="ellipse">
                    <a:avLst/>
                  </a:prstGeom>
                  <a:solidFill>
                    <a:srgbClr val="000000"/>
                  </a:solidFill>
                  <a:ln>
                    <a:solidFill>
                      <a:schemeClr val="tx1"/>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64" name="Oval 63"/>
                  <p:cNvSpPr/>
                  <p:nvPr/>
                </p:nvSpPr>
                <p:spPr>
                  <a:xfrm>
                    <a:off x="4974427" y="1185719"/>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65" name="Group 64"/>
                  <p:cNvGrpSpPr/>
                  <p:nvPr/>
                </p:nvGrpSpPr>
                <p:grpSpPr>
                  <a:xfrm>
                    <a:off x="4406281" y="1126601"/>
                    <a:ext cx="612709" cy="298616"/>
                    <a:chOff x="4406281" y="1247561"/>
                    <a:chExt cx="612709" cy="298616"/>
                  </a:xfrm>
                  <a:solidFill>
                    <a:srgbClr val="000000"/>
                  </a:solidFill>
                </p:grpSpPr>
                <p:cxnSp>
                  <p:nvCxnSpPr>
                    <p:cNvPr id="69" name="Straight Connector 68"/>
                    <p:cNvCxnSpPr/>
                    <p:nvPr/>
                  </p:nvCxnSpPr>
                  <p:spPr>
                    <a:xfrm flipH="1" flipV="1">
                      <a:off x="4753136" y="1306679"/>
                      <a:ext cx="265854" cy="239498"/>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flipH="1">
                      <a:off x="4519475" y="1320044"/>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1" name="Oval 70"/>
                    <p:cNvSpPr/>
                    <p:nvPr/>
                  </p:nvSpPr>
                  <p:spPr>
                    <a:xfrm>
                      <a:off x="4406281" y="124756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6" name="Straight Connector 65"/>
                  <p:cNvCxnSpPr/>
                  <p:nvPr/>
                </p:nvCxnSpPr>
                <p:spPr>
                  <a:xfrm flipH="1">
                    <a:off x="4815960" y="1506419"/>
                    <a:ext cx="265853" cy="28799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H="1">
                    <a:off x="4573123" y="1780643"/>
                    <a:ext cx="265854" cy="16266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8" name="Oval 67"/>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5" name="Oval 54"/>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7" name="Straight Connector 56"/>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a:stCxn id="64" idx="4"/>
                </p:cNvCxnSpPr>
                <p:nvPr/>
              </p:nvCxnSpPr>
              <p:spPr>
                <a:xfrm flipH="1">
                  <a:off x="4933678" y="2461947"/>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H="1">
                  <a:off x="4819171" y="228007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H="1">
                  <a:off x="4715512" y="2277220"/>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sp>
            <p:nvSpPr>
              <p:cNvPr id="11" name="Rectangle 10"/>
              <p:cNvSpPr/>
              <p:nvPr/>
            </p:nvSpPr>
            <p:spPr>
              <a:xfrm>
                <a:off x="4652402" y="3452615"/>
                <a:ext cx="1580342" cy="4065785"/>
              </a:xfrm>
              <a:prstGeom prst="rect">
                <a:avLst/>
              </a:prstGeom>
              <a:solidFill>
                <a:schemeClr val="bg1">
                  <a:lumMod val="75000"/>
                </a:schemeClr>
              </a:solidFill>
              <a:ln>
                <a:noFill/>
              </a:ln>
              <a:scene3d>
                <a:camera prst="isometricOffAxis1Top"/>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5188018" y="6421835"/>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5285709" y="6407777"/>
                <a:ext cx="112952" cy="376392"/>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Oval 13"/>
              <p:cNvSpPr/>
              <p:nvPr/>
            </p:nvSpPr>
            <p:spPr>
              <a:xfrm rot="1868438" flipH="1">
                <a:off x="4526752" y="4861323"/>
                <a:ext cx="548388" cy="476200"/>
              </a:xfrm>
              <a:prstGeom prst="ellipse">
                <a:avLst/>
              </a:prstGeom>
              <a:solidFill>
                <a:srgbClr val="000000"/>
              </a:solidFill>
              <a:ln>
                <a:solidFill>
                  <a:schemeClr val="tx1"/>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5" name="Oval 14"/>
              <p:cNvSpPr/>
              <p:nvPr/>
            </p:nvSpPr>
            <p:spPr>
              <a:xfrm flipH="1">
                <a:off x="4643025" y="5357821"/>
                <a:ext cx="502049"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16" name="Group 15"/>
              <p:cNvGrpSpPr/>
              <p:nvPr/>
            </p:nvGrpSpPr>
            <p:grpSpPr>
              <a:xfrm rot="19328939" flipH="1">
                <a:off x="4891773" y="5429132"/>
                <a:ext cx="666910" cy="329635"/>
                <a:chOff x="4228328" y="1601459"/>
                <a:chExt cx="666910" cy="329635"/>
              </a:xfrm>
              <a:solidFill>
                <a:srgbClr val="000000"/>
              </a:solidFill>
            </p:grpSpPr>
            <p:cxnSp>
              <p:nvCxnSpPr>
                <p:cNvPr id="49" name="Straight Connector 48"/>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1" name="Oval 50"/>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7" name="Straight Connector 16"/>
              <p:cNvCxnSpPr/>
              <p:nvPr/>
            </p:nvCxnSpPr>
            <p:spPr>
              <a:xfrm>
                <a:off x="4894049" y="5678521"/>
                <a:ext cx="265853" cy="28799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a:stCxn id="15" idx="2"/>
                <a:endCxn id="19" idx="5"/>
              </p:cNvCxnSpPr>
              <p:nvPr/>
            </p:nvCxnSpPr>
            <p:spPr>
              <a:xfrm flipV="1">
                <a:off x="5145074" y="5839045"/>
                <a:ext cx="279927" cy="29835"/>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Oval 18"/>
              <p:cNvSpPr/>
              <p:nvPr/>
            </p:nvSpPr>
            <p:spPr>
              <a:xfrm flipH="1">
                <a:off x="5399970" y="5728191"/>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flipH="1">
                <a:off x="5367434" y="6765150"/>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flipH="1">
                <a:off x="5210013" y="6842496"/>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4498740" y="5289056"/>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4516441" y="6384127"/>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15" idx="4"/>
              </p:cNvCxnSpPr>
              <p:nvPr/>
            </p:nvCxnSpPr>
            <p:spPr>
              <a:xfrm>
                <a:off x="4894049" y="6379938"/>
                <a:ext cx="148136"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4559641" y="6354472"/>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4883694" y="6198062"/>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4987353" y="6195211"/>
                <a:ext cx="316982" cy="223773"/>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8" name="Group 27"/>
              <p:cNvGrpSpPr/>
              <p:nvPr/>
            </p:nvGrpSpPr>
            <p:grpSpPr>
              <a:xfrm flipH="1">
                <a:off x="3834895" y="4140663"/>
                <a:ext cx="899921" cy="2040191"/>
                <a:chOff x="4228328" y="993755"/>
                <a:chExt cx="1248794" cy="2040191"/>
              </a:xfrm>
            </p:grpSpPr>
            <p:cxnSp>
              <p:nvCxnSpPr>
                <p:cNvPr id="29" name="Straight Connector 28"/>
                <p:cNvCxnSpPr/>
                <p:nvPr/>
              </p:nvCxnSpPr>
              <p:spPr>
                <a:xfrm flipH="1">
                  <a:off x="4662038" y="2503844"/>
                  <a:ext cx="125806" cy="45436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4577201" y="2489786"/>
                  <a:ext cx="112952" cy="376392"/>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grpSp>
              <p:nvGrpSpPr>
                <p:cNvPr id="31" name="Group 30"/>
                <p:cNvGrpSpPr/>
                <p:nvPr/>
              </p:nvGrpSpPr>
              <p:grpSpPr>
                <a:xfrm>
                  <a:off x="4228328" y="993755"/>
                  <a:ext cx="1136728" cy="1468192"/>
                  <a:chOff x="4228328" y="739644"/>
                  <a:chExt cx="1136728" cy="1468192"/>
                </a:xfrm>
              </p:grpSpPr>
              <p:sp>
                <p:nvSpPr>
                  <p:cNvPr id="40" name="Oval 39"/>
                  <p:cNvSpPr/>
                  <p:nvPr/>
                </p:nvSpPr>
                <p:spPr>
                  <a:xfrm rot="19731562">
                    <a:off x="4816668" y="739644"/>
                    <a:ext cx="548388" cy="476200"/>
                  </a:xfrm>
                  <a:prstGeom prst="ellipse">
                    <a:avLst/>
                  </a:prstGeom>
                  <a:solidFill>
                    <a:srgbClr val="000000"/>
                  </a:solidFill>
                  <a:ln>
                    <a:solidFill>
                      <a:schemeClr val="tx1"/>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1" name="Oval 40"/>
                  <p:cNvSpPr/>
                  <p:nvPr/>
                </p:nvSpPr>
                <p:spPr>
                  <a:xfrm>
                    <a:off x="4830788" y="1185719"/>
                    <a:ext cx="502049"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42" name="Group 41"/>
                  <p:cNvGrpSpPr/>
                  <p:nvPr/>
                </p:nvGrpSpPr>
                <p:grpSpPr>
                  <a:xfrm>
                    <a:off x="4228328" y="1480499"/>
                    <a:ext cx="666910" cy="329635"/>
                    <a:chOff x="4228328" y="1601459"/>
                    <a:chExt cx="666910" cy="329635"/>
                  </a:xfrm>
                  <a:solidFill>
                    <a:srgbClr val="000000"/>
                  </a:solidFill>
                </p:grpSpPr>
                <p:cxnSp>
                  <p:nvCxnSpPr>
                    <p:cNvPr id="46" name="Straight Connector 45"/>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8" name="Oval 47"/>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3" name="Straight Connector 42"/>
                  <p:cNvCxnSpPr/>
                  <p:nvPr/>
                </p:nvCxnSpPr>
                <p:spPr>
                  <a:xfrm flipH="1">
                    <a:off x="4815960" y="1506419"/>
                    <a:ext cx="265853" cy="28799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H="1">
                    <a:off x="4573123" y="1780643"/>
                    <a:ext cx="265854" cy="16266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5" name="Oval 44"/>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Oval 31"/>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4" name="Straight Connector 33"/>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a:stCxn id="41" idx="4"/>
                </p:cNvCxnSpPr>
                <p:nvPr/>
              </p:nvCxnSpPr>
              <p:spPr>
                <a:xfrm flipH="1">
                  <a:off x="4933677" y="2461947"/>
                  <a:ext cx="148136"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H="1">
                  <a:off x="4775186" y="228007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H="1">
                  <a:off x="4671527" y="2277220"/>
                  <a:ext cx="316982" cy="223773"/>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grpSp>
        </p:grpSp>
      </p:grpSp>
    </p:spTree>
    <p:extLst>
      <p:ext uri="{BB962C8B-B14F-4D97-AF65-F5344CB8AC3E}">
        <p14:creationId xmlns:p14="http://schemas.microsoft.com/office/powerpoint/2010/main" val="3395606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169578" y="641002"/>
            <a:ext cx="2709159" cy="4316296"/>
            <a:chOff x="2930809" y="2066780"/>
            <a:chExt cx="3423202" cy="4441633"/>
          </a:xfrm>
        </p:grpSpPr>
        <p:sp>
          <p:nvSpPr>
            <p:cNvPr id="4" name="Rounded Rectangle 3"/>
            <p:cNvSpPr/>
            <p:nvPr/>
          </p:nvSpPr>
          <p:spPr>
            <a:xfrm>
              <a:off x="3000699" y="2066780"/>
              <a:ext cx="2040776" cy="1675972"/>
            </a:xfrm>
            <a:prstGeom prst="roundRect">
              <a:avLst/>
            </a:prstGeom>
            <a:solidFill>
              <a:schemeClr val="bg1">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latin typeface="Arial"/>
                <a:cs typeface="Arial"/>
              </a:endParaRPr>
            </a:p>
          </p:txBody>
        </p:sp>
        <p:graphicFrame>
          <p:nvGraphicFramePr>
            <p:cNvPr id="5" name="Chart 4"/>
            <p:cNvGraphicFramePr/>
            <p:nvPr>
              <p:extLst>
                <p:ext uri="{D42A27DB-BD31-4B8C-83A1-F6EECF244321}">
                  <p14:modId xmlns:p14="http://schemas.microsoft.com/office/powerpoint/2010/main" val="3091296597"/>
                </p:ext>
              </p:extLst>
            </p:nvPr>
          </p:nvGraphicFramePr>
          <p:xfrm>
            <a:off x="3287110" y="2229049"/>
            <a:ext cx="1545493" cy="1412723"/>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H="1">
              <a:off x="4724493" y="5170867"/>
              <a:ext cx="0" cy="72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6018892" y="5008104"/>
              <a:ext cx="0" cy="72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nvGrpSpPr>
            <p:cNvPr id="8" name="Group 7"/>
            <p:cNvGrpSpPr/>
            <p:nvPr/>
          </p:nvGrpSpPr>
          <p:grpSpPr>
            <a:xfrm>
              <a:off x="2930809" y="2442628"/>
              <a:ext cx="3423202" cy="4065785"/>
              <a:chOff x="3834895" y="3452615"/>
              <a:chExt cx="3423202" cy="4065785"/>
            </a:xfrm>
          </p:grpSpPr>
          <p:grpSp>
            <p:nvGrpSpPr>
              <p:cNvPr id="9" name="Group 8"/>
              <p:cNvGrpSpPr/>
              <p:nvPr/>
            </p:nvGrpSpPr>
            <p:grpSpPr>
              <a:xfrm>
                <a:off x="6158410" y="4454573"/>
                <a:ext cx="1099687" cy="2101429"/>
                <a:chOff x="4377435" y="932517"/>
                <a:chExt cx="1099687" cy="2101429"/>
              </a:xfrm>
            </p:grpSpPr>
            <p:cxnSp>
              <p:nvCxnSpPr>
                <p:cNvPr id="72" name="Straight Connector 71"/>
                <p:cNvCxnSpPr/>
                <p:nvPr/>
              </p:nvCxnSpPr>
              <p:spPr>
                <a:xfrm flipH="1">
                  <a:off x="4662038" y="2503844"/>
                  <a:ext cx="125806" cy="45436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H="1">
                  <a:off x="4577201" y="2489786"/>
                  <a:ext cx="112952" cy="376392"/>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grpSp>
              <p:nvGrpSpPr>
                <p:cNvPr id="74" name="Group 73"/>
                <p:cNvGrpSpPr/>
                <p:nvPr/>
              </p:nvGrpSpPr>
              <p:grpSpPr>
                <a:xfrm>
                  <a:off x="4377435" y="932517"/>
                  <a:ext cx="955402" cy="1529430"/>
                  <a:chOff x="4377435" y="678406"/>
                  <a:chExt cx="955402" cy="1529430"/>
                </a:xfrm>
              </p:grpSpPr>
              <p:sp>
                <p:nvSpPr>
                  <p:cNvPr id="83" name="Oval 82"/>
                  <p:cNvSpPr/>
                  <p:nvPr/>
                </p:nvSpPr>
                <p:spPr>
                  <a:xfrm rot="2373231">
                    <a:off x="4778993" y="678406"/>
                    <a:ext cx="548388" cy="476200"/>
                  </a:xfrm>
                  <a:prstGeom prst="ellipse">
                    <a:avLst/>
                  </a:prstGeom>
                  <a:solidFill>
                    <a:srgbClr val="000000"/>
                  </a:solidFill>
                  <a:ln>
                    <a:solidFill>
                      <a:schemeClr val="tx1"/>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4" name="Oval 83"/>
                  <p:cNvSpPr/>
                  <p:nvPr/>
                </p:nvSpPr>
                <p:spPr>
                  <a:xfrm>
                    <a:off x="4974427" y="1185719"/>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85" name="Group 84"/>
                  <p:cNvGrpSpPr/>
                  <p:nvPr/>
                </p:nvGrpSpPr>
                <p:grpSpPr>
                  <a:xfrm>
                    <a:off x="4377435" y="1425217"/>
                    <a:ext cx="641554" cy="355426"/>
                    <a:chOff x="4377435" y="1546177"/>
                    <a:chExt cx="641554" cy="355426"/>
                  </a:xfrm>
                  <a:solidFill>
                    <a:srgbClr val="000000"/>
                  </a:solidFill>
                </p:grpSpPr>
                <p:cxnSp>
                  <p:nvCxnSpPr>
                    <p:cNvPr id="89" name="Straight Connector 88"/>
                    <p:cNvCxnSpPr/>
                    <p:nvPr/>
                  </p:nvCxnSpPr>
                  <p:spPr>
                    <a:xfrm flipH="1">
                      <a:off x="4753136" y="1546177"/>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flipH="1">
                      <a:off x="4519475" y="1821416"/>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1" name="Oval 90"/>
                    <p:cNvSpPr/>
                    <p:nvPr/>
                  </p:nvSpPr>
                  <p:spPr>
                    <a:xfrm>
                      <a:off x="4377435" y="1771730"/>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6" name="Straight Connector 85"/>
                  <p:cNvCxnSpPr/>
                  <p:nvPr/>
                </p:nvCxnSpPr>
                <p:spPr>
                  <a:xfrm flipH="1">
                    <a:off x="4815960" y="1506419"/>
                    <a:ext cx="265853" cy="28799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flipH="1">
                    <a:off x="4590042" y="1767345"/>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88" name="Oval 87"/>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5" name="Oval 74"/>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Oval 75"/>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7" name="Straight Connector 76"/>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a:stCxn id="84" idx="4"/>
                </p:cNvCxnSpPr>
                <p:nvPr/>
              </p:nvCxnSpPr>
              <p:spPr>
                <a:xfrm flipH="1">
                  <a:off x="4933678" y="2461947"/>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flipH="1">
                  <a:off x="4775186" y="2280071"/>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flipH="1">
                  <a:off x="4671527" y="2277220"/>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grpSp>
            <p:nvGrpSpPr>
              <p:cNvPr id="10" name="Group 9"/>
              <p:cNvGrpSpPr/>
              <p:nvPr/>
            </p:nvGrpSpPr>
            <p:grpSpPr>
              <a:xfrm>
                <a:off x="5352251" y="3896623"/>
                <a:ext cx="1081923" cy="2061529"/>
                <a:chOff x="4395199" y="972417"/>
                <a:chExt cx="1081923" cy="2061529"/>
              </a:xfrm>
            </p:grpSpPr>
            <p:cxnSp>
              <p:nvCxnSpPr>
                <p:cNvPr id="52" name="Straight Connector 51"/>
                <p:cNvCxnSpPr/>
                <p:nvPr/>
              </p:nvCxnSpPr>
              <p:spPr>
                <a:xfrm flipH="1">
                  <a:off x="4662038" y="2503844"/>
                  <a:ext cx="125806" cy="454368"/>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flipH="1">
                  <a:off x="4577201" y="2489786"/>
                  <a:ext cx="112952" cy="376392"/>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nvGrpSpPr>
                <p:cNvPr id="54" name="Group 53"/>
                <p:cNvGrpSpPr/>
                <p:nvPr/>
              </p:nvGrpSpPr>
              <p:grpSpPr>
                <a:xfrm>
                  <a:off x="4406281" y="972417"/>
                  <a:ext cx="926556" cy="1489530"/>
                  <a:chOff x="4406281" y="718306"/>
                  <a:chExt cx="926556" cy="1489530"/>
                </a:xfrm>
              </p:grpSpPr>
              <p:sp>
                <p:nvSpPr>
                  <p:cNvPr id="63" name="Oval 62"/>
                  <p:cNvSpPr/>
                  <p:nvPr/>
                </p:nvSpPr>
                <p:spPr>
                  <a:xfrm rot="2373231">
                    <a:off x="4778993" y="718306"/>
                    <a:ext cx="548388" cy="476200"/>
                  </a:xfrm>
                  <a:prstGeom prst="ellipse">
                    <a:avLst/>
                  </a:prstGeom>
                  <a:solidFill>
                    <a:srgbClr val="000000"/>
                  </a:solidFill>
                  <a:ln>
                    <a:solidFill>
                      <a:schemeClr val="tx1"/>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64" name="Oval 63"/>
                  <p:cNvSpPr/>
                  <p:nvPr/>
                </p:nvSpPr>
                <p:spPr>
                  <a:xfrm>
                    <a:off x="4974427" y="1185719"/>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65" name="Group 64"/>
                  <p:cNvGrpSpPr/>
                  <p:nvPr/>
                </p:nvGrpSpPr>
                <p:grpSpPr>
                  <a:xfrm>
                    <a:off x="4406281" y="1126601"/>
                    <a:ext cx="612709" cy="298616"/>
                    <a:chOff x="4406281" y="1247561"/>
                    <a:chExt cx="612709" cy="298616"/>
                  </a:xfrm>
                  <a:solidFill>
                    <a:srgbClr val="000000"/>
                  </a:solidFill>
                </p:grpSpPr>
                <p:cxnSp>
                  <p:nvCxnSpPr>
                    <p:cNvPr id="69" name="Straight Connector 68"/>
                    <p:cNvCxnSpPr/>
                    <p:nvPr/>
                  </p:nvCxnSpPr>
                  <p:spPr>
                    <a:xfrm flipH="1" flipV="1">
                      <a:off x="4753136" y="1306679"/>
                      <a:ext cx="265854" cy="239498"/>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flipH="1">
                      <a:off x="4519475" y="1320044"/>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1" name="Oval 70"/>
                    <p:cNvSpPr/>
                    <p:nvPr/>
                  </p:nvSpPr>
                  <p:spPr>
                    <a:xfrm>
                      <a:off x="4406281" y="124756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6" name="Straight Connector 65"/>
                  <p:cNvCxnSpPr/>
                  <p:nvPr/>
                </p:nvCxnSpPr>
                <p:spPr>
                  <a:xfrm flipH="1">
                    <a:off x="4815960" y="1506419"/>
                    <a:ext cx="265853" cy="28799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H="1">
                    <a:off x="4573123" y="1780643"/>
                    <a:ext cx="265854" cy="16266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8" name="Oval 67"/>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5" name="Oval 54"/>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7" name="Straight Connector 56"/>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a:stCxn id="64" idx="4"/>
                </p:cNvCxnSpPr>
                <p:nvPr/>
              </p:nvCxnSpPr>
              <p:spPr>
                <a:xfrm flipH="1">
                  <a:off x="4933678" y="2461947"/>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H="1">
                  <a:off x="4819171" y="228007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H="1">
                  <a:off x="4715512" y="2277220"/>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sp>
            <p:nvSpPr>
              <p:cNvPr id="11" name="Rectangle 10"/>
              <p:cNvSpPr/>
              <p:nvPr/>
            </p:nvSpPr>
            <p:spPr>
              <a:xfrm>
                <a:off x="4652402" y="3452615"/>
                <a:ext cx="1580342" cy="4065785"/>
              </a:xfrm>
              <a:prstGeom prst="rect">
                <a:avLst/>
              </a:prstGeom>
              <a:solidFill>
                <a:schemeClr val="bg1">
                  <a:lumMod val="75000"/>
                </a:schemeClr>
              </a:solidFill>
              <a:ln>
                <a:noFill/>
              </a:ln>
              <a:scene3d>
                <a:camera prst="isometricOffAxis1Top"/>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5188018" y="6421835"/>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5285709" y="6407777"/>
                <a:ext cx="112952" cy="376392"/>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Oval 13"/>
              <p:cNvSpPr/>
              <p:nvPr/>
            </p:nvSpPr>
            <p:spPr>
              <a:xfrm rot="1868438" flipH="1">
                <a:off x="4526752" y="4861323"/>
                <a:ext cx="548388" cy="476200"/>
              </a:xfrm>
              <a:prstGeom prst="ellipse">
                <a:avLst/>
              </a:prstGeom>
              <a:solidFill>
                <a:srgbClr val="000000"/>
              </a:solidFill>
              <a:ln>
                <a:solidFill>
                  <a:schemeClr val="tx1"/>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5" name="Oval 14"/>
              <p:cNvSpPr/>
              <p:nvPr/>
            </p:nvSpPr>
            <p:spPr>
              <a:xfrm flipH="1">
                <a:off x="4643025" y="5357821"/>
                <a:ext cx="502049"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16" name="Group 15"/>
              <p:cNvGrpSpPr/>
              <p:nvPr/>
            </p:nvGrpSpPr>
            <p:grpSpPr>
              <a:xfrm rot="19328939" flipH="1">
                <a:off x="4891773" y="5429132"/>
                <a:ext cx="666910" cy="329635"/>
                <a:chOff x="4228328" y="1601459"/>
                <a:chExt cx="666910" cy="329635"/>
              </a:xfrm>
              <a:solidFill>
                <a:srgbClr val="000000"/>
              </a:solidFill>
            </p:grpSpPr>
            <p:cxnSp>
              <p:nvCxnSpPr>
                <p:cNvPr id="49" name="Straight Connector 48"/>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1" name="Oval 50"/>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7" name="Straight Connector 16"/>
              <p:cNvCxnSpPr/>
              <p:nvPr/>
            </p:nvCxnSpPr>
            <p:spPr>
              <a:xfrm>
                <a:off x="4894049" y="5678521"/>
                <a:ext cx="265853" cy="28799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a:stCxn id="15" idx="2"/>
                <a:endCxn id="19" idx="5"/>
              </p:cNvCxnSpPr>
              <p:nvPr/>
            </p:nvCxnSpPr>
            <p:spPr>
              <a:xfrm flipV="1">
                <a:off x="5145074" y="5839045"/>
                <a:ext cx="279927" cy="29835"/>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Oval 18"/>
              <p:cNvSpPr/>
              <p:nvPr/>
            </p:nvSpPr>
            <p:spPr>
              <a:xfrm flipH="1">
                <a:off x="5399970" y="5728191"/>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flipH="1">
                <a:off x="5367434" y="6765150"/>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flipH="1">
                <a:off x="5210013" y="6842496"/>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4498740" y="5289056"/>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4516441" y="6384127"/>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15" idx="4"/>
              </p:cNvCxnSpPr>
              <p:nvPr/>
            </p:nvCxnSpPr>
            <p:spPr>
              <a:xfrm>
                <a:off x="4894049" y="6379938"/>
                <a:ext cx="148136"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4559641" y="6354472"/>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4883694" y="6198062"/>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4987353" y="6195211"/>
                <a:ext cx="316982" cy="223773"/>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8" name="Group 27"/>
              <p:cNvGrpSpPr/>
              <p:nvPr/>
            </p:nvGrpSpPr>
            <p:grpSpPr>
              <a:xfrm flipH="1">
                <a:off x="3834895" y="4140663"/>
                <a:ext cx="899921" cy="2040191"/>
                <a:chOff x="4228328" y="993755"/>
                <a:chExt cx="1248794" cy="2040191"/>
              </a:xfrm>
            </p:grpSpPr>
            <p:cxnSp>
              <p:nvCxnSpPr>
                <p:cNvPr id="29" name="Straight Connector 28"/>
                <p:cNvCxnSpPr/>
                <p:nvPr/>
              </p:nvCxnSpPr>
              <p:spPr>
                <a:xfrm flipH="1">
                  <a:off x="4662038" y="2503844"/>
                  <a:ext cx="125806" cy="45436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4577201" y="2489786"/>
                  <a:ext cx="112952" cy="376392"/>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grpSp>
              <p:nvGrpSpPr>
                <p:cNvPr id="31" name="Group 30"/>
                <p:cNvGrpSpPr/>
                <p:nvPr/>
              </p:nvGrpSpPr>
              <p:grpSpPr>
                <a:xfrm>
                  <a:off x="4228328" y="993755"/>
                  <a:ext cx="1136728" cy="1468192"/>
                  <a:chOff x="4228328" y="739644"/>
                  <a:chExt cx="1136728" cy="1468192"/>
                </a:xfrm>
              </p:grpSpPr>
              <p:sp>
                <p:nvSpPr>
                  <p:cNvPr id="40" name="Oval 39"/>
                  <p:cNvSpPr/>
                  <p:nvPr/>
                </p:nvSpPr>
                <p:spPr>
                  <a:xfrm rot="19731562">
                    <a:off x="4816668" y="739644"/>
                    <a:ext cx="548388" cy="476200"/>
                  </a:xfrm>
                  <a:prstGeom prst="ellipse">
                    <a:avLst/>
                  </a:prstGeom>
                  <a:solidFill>
                    <a:srgbClr val="000000"/>
                  </a:solidFill>
                  <a:ln>
                    <a:solidFill>
                      <a:schemeClr val="tx1"/>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1" name="Oval 40"/>
                  <p:cNvSpPr/>
                  <p:nvPr/>
                </p:nvSpPr>
                <p:spPr>
                  <a:xfrm>
                    <a:off x="4830788" y="1185719"/>
                    <a:ext cx="502049"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42" name="Group 41"/>
                  <p:cNvGrpSpPr/>
                  <p:nvPr/>
                </p:nvGrpSpPr>
                <p:grpSpPr>
                  <a:xfrm>
                    <a:off x="4228328" y="1480499"/>
                    <a:ext cx="666910" cy="329635"/>
                    <a:chOff x="4228328" y="1601459"/>
                    <a:chExt cx="666910" cy="329635"/>
                  </a:xfrm>
                  <a:solidFill>
                    <a:srgbClr val="000000"/>
                  </a:solidFill>
                </p:grpSpPr>
                <p:cxnSp>
                  <p:nvCxnSpPr>
                    <p:cNvPr id="46" name="Straight Connector 45"/>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8" name="Oval 47"/>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3" name="Straight Connector 42"/>
                  <p:cNvCxnSpPr/>
                  <p:nvPr/>
                </p:nvCxnSpPr>
                <p:spPr>
                  <a:xfrm flipH="1">
                    <a:off x="4815960" y="1506419"/>
                    <a:ext cx="265853" cy="28799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H="1">
                    <a:off x="4573123" y="1780643"/>
                    <a:ext cx="265854" cy="16266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5" name="Oval 44"/>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Oval 31"/>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4" name="Straight Connector 33"/>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a:stCxn id="41" idx="4"/>
                </p:cNvCxnSpPr>
                <p:nvPr/>
              </p:nvCxnSpPr>
              <p:spPr>
                <a:xfrm flipH="1">
                  <a:off x="4933677" y="2461947"/>
                  <a:ext cx="148136"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H="1">
                  <a:off x="4775186" y="228007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H="1">
                  <a:off x="4671527" y="2277220"/>
                  <a:ext cx="316982" cy="223773"/>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grpSp>
        </p:grpSp>
      </p:grpSp>
      <p:grpSp>
        <p:nvGrpSpPr>
          <p:cNvPr id="96" name="Group 95"/>
          <p:cNvGrpSpPr/>
          <p:nvPr/>
        </p:nvGrpSpPr>
        <p:grpSpPr>
          <a:xfrm>
            <a:off x="707356" y="53352"/>
            <a:ext cx="3429011" cy="2932183"/>
            <a:chOff x="216091" y="99496"/>
            <a:chExt cx="3429011" cy="2932183"/>
          </a:xfrm>
        </p:grpSpPr>
        <p:pic>
          <p:nvPicPr>
            <p:cNvPr id="94" name="Picture 93"/>
            <p:cNvPicPr>
              <a:picLocks noChangeAspect="1"/>
            </p:cNvPicPr>
            <p:nvPr/>
          </p:nvPicPr>
          <p:blipFill rotWithShape="1">
            <a:blip r:embed="rId4"/>
            <a:srcRect l="3019" t="9879" b="10824"/>
            <a:stretch/>
          </p:blipFill>
          <p:spPr>
            <a:xfrm flipH="1">
              <a:off x="216091" y="99496"/>
              <a:ext cx="3429011" cy="2932183"/>
            </a:xfrm>
            <a:prstGeom prst="rect">
              <a:avLst/>
            </a:prstGeom>
          </p:spPr>
        </p:pic>
        <p:sp>
          <p:nvSpPr>
            <p:cNvPr id="95" name="TextBox 94"/>
            <p:cNvSpPr txBox="1"/>
            <p:nvPr/>
          </p:nvSpPr>
          <p:spPr>
            <a:xfrm>
              <a:off x="346824" y="798598"/>
              <a:ext cx="3163453" cy="1077220"/>
            </a:xfrm>
            <a:prstGeom prst="rect">
              <a:avLst/>
            </a:prstGeom>
            <a:noFill/>
          </p:spPr>
          <p:txBody>
            <a:bodyPr wrap="square" rtlCol="0">
              <a:spAutoFit/>
            </a:bodyPr>
            <a:lstStyle/>
            <a:p>
              <a:pPr algn="ctr"/>
              <a:r>
                <a:rPr lang="is-IS" sz="3200" dirty="0">
                  <a:solidFill>
                    <a:srgbClr val="FF0000"/>
                  </a:solidFill>
                </a:rPr>
                <a:t>“… h</a:t>
              </a:r>
              <a:r>
                <a:rPr lang="en-US" sz="3200" dirty="0" err="1">
                  <a:solidFill>
                    <a:srgbClr val="FF0000"/>
                  </a:solidFill>
                </a:rPr>
                <a:t>ow</a:t>
              </a:r>
              <a:r>
                <a:rPr lang="en-US" sz="3200" dirty="0">
                  <a:solidFill>
                    <a:srgbClr val="FF0000"/>
                  </a:solidFill>
                </a:rPr>
                <a:t> did you control for </a:t>
              </a:r>
              <a:r>
                <a:rPr lang="is-IS" sz="3200" dirty="0">
                  <a:solidFill>
                    <a:srgbClr val="FF0000"/>
                  </a:solidFill>
                </a:rPr>
                <a:t>… ?”</a:t>
              </a:r>
              <a:endParaRPr lang="en-US" sz="3200" dirty="0">
                <a:solidFill>
                  <a:srgbClr val="FF0000"/>
                </a:solidFill>
              </a:endParaRPr>
            </a:p>
          </p:txBody>
        </p:sp>
      </p:grpSp>
    </p:spTree>
    <p:extLst>
      <p:ext uri="{BB962C8B-B14F-4D97-AF65-F5344CB8AC3E}">
        <p14:creationId xmlns:p14="http://schemas.microsoft.com/office/powerpoint/2010/main" val="3661074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0538" y="828279"/>
            <a:ext cx="11607218" cy="2308324"/>
          </a:xfrm>
          <a:prstGeom prst="rect">
            <a:avLst/>
          </a:prstGeom>
          <a:noFill/>
        </p:spPr>
        <p:txBody>
          <a:bodyPr wrap="square" rtlCol="0" anchor="ctr">
            <a:spAutoFit/>
          </a:bodyPr>
          <a:lstStyle/>
          <a:p>
            <a:pPr algn="ctr"/>
            <a:r>
              <a:rPr lang="en-US" sz="4800" dirty="0">
                <a:latin typeface="Arial"/>
                <a:cs typeface="Arial"/>
              </a:rPr>
              <a:t>Develop </a:t>
            </a:r>
          </a:p>
          <a:p>
            <a:pPr algn="ctr"/>
            <a:r>
              <a:rPr lang="en-US" sz="4800" dirty="0">
                <a:solidFill>
                  <a:srgbClr val="000000"/>
                </a:solidFill>
                <a:latin typeface="Arial"/>
                <a:cs typeface="Arial"/>
              </a:rPr>
              <a:t>Reflective</a:t>
            </a:r>
            <a:r>
              <a:rPr lang="en-US" sz="4800" dirty="0">
                <a:solidFill>
                  <a:srgbClr val="FF0000"/>
                </a:solidFill>
                <a:latin typeface="Arial"/>
                <a:cs typeface="Arial"/>
              </a:rPr>
              <a:t> </a:t>
            </a:r>
          </a:p>
          <a:p>
            <a:pPr algn="ctr"/>
            <a:r>
              <a:rPr lang="en-US" sz="4800" dirty="0">
                <a:latin typeface="Arial"/>
                <a:cs typeface="Arial"/>
              </a:rPr>
              <a:t>Practice</a:t>
            </a:r>
          </a:p>
        </p:txBody>
      </p:sp>
      <p:pic>
        <p:nvPicPr>
          <p:cNvPr id="92" name="Picture 91"/>
          <p:cNvPicPr>
            <a:picLocks noChangeAspect="1"/>
          </p:cNvPicPr>
          <p:nvPr/>
        </p:nvPicPr>
        <p:blipFill>
          <a:blip r:embed="rId3"/>
          <a:stretch>
            <a:fillRect/>
          </a:stretch>
        </p:blipFill>
        <p:spPr>
          <a:xfrm>
            <a:off x="7027498" y="210744"/>
            <a:ext cx="1854342" cy="1854342"/>
          </a:xfrm>
          <a:prstGeom prst="rect">
            <a:avLst/>
          </a:prstGeom>
        </p:spPr>
      </p:pic>
      <p:grpSp>
        <p:nvGrpSpPr>
          <p:cNvPr id="93" name="Group 92"/>
          <p:cNvGrpSpPr/>
          <p:nvPr/>
        </p:nvGrpSpPr>
        <p:grpSpPr>
          <a:xfrm>
            <a:off x="4080659" y="803151"/>
            <a:ext cx="3223726" cy="3933535"/>
            <a:chOff x="9253821" y="3024910"/>
            <a:chExt cx="2083815" cy="3163791"/>
          </a:xfrm>
        </p:grpSpPr>
        <p:sp>
          <p:nvSpPr>
            <p:cNvPr id="94" name="Oval 93"/>
            <p:cNvSpPr/>
            <p:nvPr/>
          </p:nvSpPr>
          <p:spPr>
            <a:xfrm>
              <a:off x="9665857" y="5336316"/>
              <a:ext cx="461818" cy="496455"/>
            </a:xfrm>
            <a:prstGeom prst="ellipse">
              <a:avLst/>
            </a:prstGeom>
            <a:solidFill>
              <a:schemeClr val="bg2"/>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Oval 94"/>
            <p:cNvSpPr>
              <a:spLocks noChangeAspect="1"/>
            </p:cNvSpPr>
            <p:nvPr/>
          </p:nvSpPr>
          <p:spPr>
            <a:xfrm>
              <a:off x="10023767" y="5636483"/>
              <a:ext cx="167439" cy="179996"/>
            </a:xfrm>
            <a:prstGeom prst="ellipse">
              <a:avLst/>
            </a:prstGeom>
            <a:solidFill>
              <a:schemeClr val="bg2"/>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6" name="Group 95"/>
            <p:cNvGrpSpPr/>
            <p:nvPr/>
          </p:nvGrpSpPr>
          <p:grpSpPr>
            <a:xfrm>
              <a:off x="9253821" y="3024910"/>
              <a:ext cx="2083815" cy="3163791"/>
              <a:chOff x="4988598" y="1311256"/>
              <a:chExt cx="3423202" cy="4441632"/>
            </a:xfrm>
          </p:grpSpPr>
          <p:sp>
            <p:nvSpPr>
              <p:cNvPr id="99" name="Rounded Rectangle 98"/>
              <p:cNvSpPr/>
              <p:nvPr/>
            </p:nvSpPr>
            <p:spPr>
              <a:xfrm>
                <a:off x="5058488" y="1311256"/>
                <a:ext cx="2040776" cy="1675973"/>
              </a:xfrm>
              <a:prstGeom prst="roundRect">
                <a:avLst/>
              </a:prstGeom>
              <a:solidFill>
                <a:schemeClr val="bg1">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a:latin typeface="Arial"/>
                  <a:cs typeface="Arial"/>
                </a:endParaRPr>
              </a:p>
            </p:txBody>
          </p:sp>
          <p:graphicFrame>
            <p:nvGraphicFramePr>
              <p:cNvPr id="100" name="Chart 99"/>
              <p:cNvGraphicFramePr/>
              <p:nvPr>
                <p:extLst>
                  <p:ext uri="{D42A27DB-BD31-4B8C-83A1-F6EECF244321}">
                    <p14:modId xmlns:p14="http://schemas.microsoft.com/office/powerpoint/2010/main" val="1647076688"/>
                  </p:ext>
                </p:extLst>
              </p:nvPr>
            </p:nvGraphicFramePr>
            <p:xfrm>
              <a:off x="5328822" y="1393082"/>
              <a:ext cx="1545493" cy="1396033"/>
            </p:xfrm>
            <a:graphic>
              <a:graphicData uri="http://schemas.openxmlformats.org/drawingml/2006/chart">
                <c:chart xmlns:c="http://schemas.openxmlformats.org/drawingml/2006/chart" xmlns:r="http://schemas.openxmlformats.org/officeDocument/2006/relationships" r:id="rId4"/>
              </a:graphicData>
            </a:graphic>
          </p:graphicFrame>
          <p:cxnSp>
            <p:nvCxnSpPr>
              <p:cNvPr id="101" name="Straight Connector 100"/>
              <p:cNvCxnSpPr/>
              <p:nvPr/>
            </p:nvCxnSpPr>
            <p:spPr>
              <a:xfrm flipH="1">
                <a:off x="6782282" y="4415342"/>
                <a:ext cx="0" cy="72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flipH="1">
                <a:off x="8076681" y="4252579"/>
                <a:ext cx="0" cy="72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nvGrpSpPr>
              <p:cNvPr id="103" name="Group 102"/>
              <p:cNvGrpSpPr/>
              <p:nvPr/>
            </p:nvGrpSpPr>
            <p:grpSpPr>
              <a:xfrm>
                <a:off x="4988598" y="1687103"/>
                <a:ext cx="3423202" cy="4065785"/>
                <a:chOff x="3834895" y="3452615"/>
                <a:chExt cx="3423202" cy="4065785"/>
              </a:xfrm>
            </p:grpSpPr>
            <p:grpSp>
              <p:nvGrpSpPr>
                <p:cNvPr id="104" name="Group 103"/>
                <p:cNvGrpSpPr/>
                <p:nvPr/>
              </p:nvGrpSpPr>
              <p:grpSpPr>
                <a:xfrm>
                  <a:off x="6158410" y="4454573"/>
                  <a:ext cx="1099687" cy="2101429"/>
                  <a:chOff x="4377435" y="932517"/>
                  <a:chExt cx="1099687" cy="2101429"/>
                </a:xfrm>
              </p:grpSpPr>
              <p:cxnSp>
                <p:nvCxnSpPr>
                  <p:cNvPr id="159" name="Straight Connector 158"/>
                  <p:cNvCxnSpPr/>
                  <p:nvPr/>
                </p:nvCxnSpPr>
                <p:spPr>
                  <a:xfrm flipH="1">
                    <a:off x="4662038" y="2503844"/>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flipH="1">
                    <a:off x="4577201" y="2489786"/>
                    <a:ext cx="112952" cy="376392"/>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161" name="Group 160"/>
                  <p:cNvGrpSpPr/>
                  <p:nvPr/>
                </p:nvGrpSpPr>
                <p:grpSpPr>
                  <a:xfrm>
                    <a:off x="4377435" y="932517"/>
                    <a:ext cx="955402" cy="1529430"/>
                    <a:chOff x="4377435" y="678406"/>
                    <a:chExt cx="955402" cy="1529430"/>
                  </a:xfrm>
                </p:grpSpPr>
                <p:sp>
                  <p:nvSpPr>
                    <p:cNvPr id="170" name="Oval 169"/>
                    <p:cNvSpPr/>
                    <p:nvPr/>
                  </p:nvSpPr>
                  <p:spPr>
                    <a:xfrm rot="2373231">
                      <a:off x="4778993" y="678406"/>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71" name="Oval 170"/>
                    <p:cNvSpPr/>
                    <p:nvPr/>
                  </p:nvSpPr>
                  <p:spPr>
                    <a:xfrm>
                      <a:off x="4974427" y="1185719"/>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172" name="Group 171"/>
                    <p:cNvGrpSpPr/>
                    <p:nvPr/>
                  </p:nvGrpSpPr>
                  <p:grpSpPr>
                    <a:xfrm>
                      <a:off x="4377435" y="1425217"/>
                      <a:ext cx="641554" cy="355426"/>
                      <a:chOff x="4377435" y="1546177"/>
                      <a:chExt cx="641554" cy="355426"/>
                    </a:xfrm>
                    <a:solidFill>
                      <a:srgbClr val="000000"/>
                    </a:solidFill>
                  </p:grpSpPr>
                  <p:cxnSp>
                    <p:nvCxnSpPr>
                      <p:cNvPr id="176" name="Straight Connector 175"/>
                      <p:cNvCxnSpPr/>
                      <p:nvPr/>
                    </p:nvCxnSpPr>
                    <p:spPr>
                      <a:xfrm flipH="1">
                        <a:off x="4753136" y="1546177"/>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7" name="Straight Connector 176"/>
                      <p:cNvCxnSpPr/>
                      <p:nvPr/>
                    </p:nvCxnSpPr>
                    <p:spPr>
                      <a:xfrm flipH="1">
                        <a:off x="4519475" y="1821416"/>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8" name="Oval 177"/>
                      <p:cNvSpPr/>
                      <p:nvPr/>
                    </p:nvSpPr>
                    <p:spPr>
                      <a:xfrm>
                        <a:off x="4377435" y="1771730"/>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73" name="Straight Connector 172"/>
                    <p:cNvCxnSpPr/>
                    <p:nvPr/>
                  </p:nvCxnSpPr>
                  <p:spPr>
                    <a:xfrm flipH="1">
                      <a:off x="4815960" y="1506419"/>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174" name="Straight Connector 173"/>
                    <p:cNvCxnSpPr/>
                    <p:nvPr/>
                  </p:nvCxnSpPr>
                  <p:spPr>
                    <a:xfrm flipH="1">
                      <a:off x="4573123" y="1780643"/>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175" name="Oval 174"/>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2" name="Oval 161"/>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3" name="Oval 162"/>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4" name="Straight Connector 163"/>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66" name="Straight Connector 165"/>
                  <p:cNvCxnSpPr>
                    <a:stCxn id="171" idx="4"/>
                  </p:cNvCxnSpPr>
                  <p:nvPr/>
                </p:nvCxnSpPr>
                <p:spPr>
                  <a:xfrm flipH="1">
                    <a:off x="4933678" y="2461947"/>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67" name="Straight Connector 166"/>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68" name="Straight Connector 167"/>
                  <p:cNvCxnSpPr/>
                  <p:nvPr/>
                </p:nvCxnSpPr>
                <p:spPr>
                  <a:xfrm flipH="1">
                    <a:off x="4775186" y="228007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169" name="Straight Connector 168"/>
                  <p:cNvCxnSpPr/>
                  <p:nvPr/>
                </p:nvCxnSpPr>
                <p:spPr>
                  <a:xfrm flipH="1">
                    <a:off x="4671527" y="2277220"/>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grpSp>
              <p:nvGrpSpPr>
                <p:cNvPr id="105" name="Group 104"/>
                <p:cNvGrpSpPr/>
                <p:nvPr/>
              </p:nvGrpSpPr>
              <p:grpSpPr>
                <a:xfrm>
                  <a:off x="5352251" y="3847180"/>
                  <a:ext cx="1081923" cy="2110972"/>
                  <a:chOff x="4395199" y="922974"/>
                  <a:chExt cx="1081923" cy="2110972"/>
                </a:xfrm>
              </p:grpSpPr>
              <p:cxnSp>
                <p:nvCxnSpPr>
                  <p:cNvPr id="143" name="Straight Connector 142"/>
                  <p:cNvCxnSpPr/>
                  <p:nvPr/>
                </p:nvCxnSpPr>
                <p:spPr>
                  <a:xfrm flipH="1">
                    <a:off x="4662038" y="2503844"/>
                    <a:ext cx="125806" cy="454368"/>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flipH="1">
                    <a:off x="4577201" y="2489786"/>
                    <a:ext cx="112952" cy="376392"/>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nvGrpSpPr>
                  <p:cNvPr id="145" name="Group 144"/>
                  <p:cNvGrpSpPr/>
                  <p:nvPr/>
                </p:nvGrpSpPr>
                <p:grpSpPr>
                  <a:xfrm>
                    <a:off x="4444512" y="922974"/>
                    <a:ext cx="983201" cy="1539139"/>
                    <a:chOff x="4444512" y="668863"/>
                    <a:chExt cx="983201" cy="1539139"/>
                  </a:xfrm>
                </p:grpSpPr>
                <p:sp>
                  <p:nvSpPr>
                    <p:cNvPr id="154" name="Oval 153"/>
                    <p:cNvSpPr/>
                    <p:nvPr/>
                  </p:nvSpPr>
                  <p:spPr>
                    <a:xfrm rot="1730230">
                      <a:off x="4832827" y="668863"/>
                      <a:ext cx="440722" cy="592532"/>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55" name="Oval 154"/>
                    <p:cNvSpPr/>
                    <p:nvPr/>
                  </p:nvSpPr>
                  <p:spPr>
                    <a:xfrm rot="271383">
                      <a:off x="4852457" y="1185885"/>
                      <a:ext cx="575256"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cxnSp>
                  <p:nvCxnSpPr>
                    <p:cNvPr id="156" name="Straight Connector 155"/>
                    <p:cNvCxnSpPr/>
                    <p:nvPr/>
                  </p:nvCxnSpPr>
                  <p:spPr>
                    <a:xfrm flipH="1">
                      <a:off x="4815960" y="1506419"/>
                      <a:ext cx="265853" cy="28799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flipH="1">
                      <a:off x="4573123" y="1780643"/>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158" name="Oval 157"/>
                    <p:cNvSpPr/>
                    <p:nvPr/>
                  </p:nvSpPr>
                  <p:spPr>
                    <a:xfrm>
                      <a:off x="4444512" y="1878373"/>
                      <a:ext cx="170920" cy="129873"/>
                    </a:xfrm>
                    <a:prstGeom prst="ellipse">
                      <a:avLst/>
                    </a:prstGeom>
                    <a:solidFill>
                      <a:srgbClr val="000000"/>
                    </a:solidFill>
                    <a:ln>
                      <a:solidFill>
                        <a:srgbClr val="4D4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46" name="Oval 145"/>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7" name="Oval 146"/>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8" name="Straight Connector 147"/>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50" name="Straight Connector 149"/>
                  <p:cNvCxnSpPr>
                    <a:stCxn id="155" idx="4"/>
                  </p:cNvCxnSpPr>
                  <p:nvPr/>
                </p:nvCxnSpPr>
                <p:spPr>
                  <a:xfrm flipH="1">
                    <a:off x="5028517" y="2460521"/>
                    <a:ext cx="73667" cy="482046"/>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flipH="1">
                    <a:off x="4768780" y="233214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flipH="1">
                    <a:off x="4713166" y="2289469"/>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sp>
              <p:nvSpPr>
                <p:cNvPr id="106" name="Rectangle 105"/>
                <p:cNvSpPr/>
                <p:nvPr/>
              </p:nvSpPr>
              <p:spPr>
                <a:xfrm>
                  <a:off x="4652402" y="3452615"/>
                  <a:ext cx="1580342" cy="4065785"/>
                </a:xfrm>
                <a:prstGeom prst="rect">
                  <a:avLst/>
                </a:prstGeom>
                <a:solidFill>
                  <a:schemeClr val="bg1">
                    <a:lumMod val="75000"/>
                  </a:schemeClr>
                </a:solidFill>
                <a:ln>
                  <a:noFill/>
                </a:ln>
                <a:scene3d>
                  <a:camera prst="isometricOffAxis1Top"/>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7" name="Straight Connector 106"/>
                <p:cNvCxnSpPr/>
                <p:nvPr/>
              </p:nvCxnSpPr>
              <p:spPr>
                <a:xfrm>
                  <a:off x="5188018" y="6406520"/>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sp>
              <p:nvSpPr>
                <p:cNvPr id="108" name="Oval 107"/>
                <p:cNvSpPr/>
                <p:nvPr/>
              </p:nvSpPr>
              <p:spPr>
                <a:xfrm rot="1868438" flipH="1">
                  <a:off x="4526752" y="4861323"/>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09" name="Oval 108"/>
                <p:cNvSpPr/>
                <p:nvPr/>
              </p:nvSpPr>
              <p:spPr>
                <a:xfrm flipH="1">
                  <a:off x="4643025" y="5357820"/>
                  <a:ext cx="320141"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110" name="Group 109"/>
                <p:cNvGrpSpPr/>
                <p:nvPr/>
              </p:nvGrpSpPr>
              <p:grpSpPr>
                <a:xfrm rot="19328939" flipH="1">
                  <a:off x="4891773" y="5429132"/>
                  <a:ext cx="666910" cy="329635"/>
                  <a:chOff x="4228328" y="1601459"/>
                  <a:chExt cx="666910" cy="329635"/>
                </a:xfrm>
                <a:solidFill>
                  <a:srgbClr val="000000"/>
                </a:solidFill>
              </p:grpSpPr>
              <p:cxnSp>
                <p:nvCxnSpPr>
                  <p:cNvPr id="140" name="Straight Connector 139"/>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2" name="Oval 141"/>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11" name="Straight Connector 110"/>
                <p:cNvCxnSpPr/>
                <p:nvPr/>
              </p:nvCxnSpPr>
              <p:spPr>
                <a:xfrm>
                  <a:off x="4894049" y="5678521"/>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flipV="1">
                  <a:off x="5156721" y="5839046"/>
                  <a:ext cx="248698" cy="104652"/>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113" name="Oval 112"/>
                <p:cNvSpPr/>
                <p:nvPr/>
              </p:nvSpPr>
              <p:spPr>
                <a:xfrm flipH="1">
                  <a:off x="5377549" y="5746568"/>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p:cNvSpPr/>
                <p:nvPr/>
              </p:nvSpPr>
              <p:spPr>
                <a:xfrm flipH="1">
                  <a:off x="5367434" y="6765150"/>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p:cNvSpPr/>
                <p:nvPr/>
              </p:nvSpPr>
              <p:spPr>
                <a:xfrm flipH="1">
                  <a:off x="5210013" y="6842496"/>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6" name="Straight Connector 115"/>
                <p:cNvCxnSpPr/>
                <p:nvPr/>
              </p:nvCxnSpPr>
              <p:spPr>
                <a:xfrm>
                  <a:off x="4498740" y="5289056"/>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4516441" y="6384127"/>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4883694" y="6198062"/>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119" name="Group 118"/>
                <p:cNvGrpSpPr/>
                <p:nvPr/>
              </p:nvGrpSpPr>
              <p:grpSpPr>
                <a:xfrm flipH="1">
                  <a:off x="3834895" y="4140663"/>
                  <a:ext cx="899921" cy="2040191"/>
                  <a:chOff x="4228328" y="993755"/>
                  <a:chExt cx="1248794" cy="2040191"/>
                </a:xfrm>
              </p:grpSpPr>
              <p:cxnSp>
                <p:nvCxnSpPr>
                  <p:cNvPr id="120" name="Straight Connector 119"/>
                  <p:cNvCxnSpPr/>
                  <p:nvPr/>
                </p:nvCxnSpPr>
                <p:spPr>
                  <a:xfrm flipH="1">
                    <a:off x="4662037" y="2488531"/>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flipH="1">
                    <a:off x="4568311" y="2489786"/>
                    <a:ext cx="112952" cy="376392"/>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122" name="Group 121"/>
                  <p:cNvGrpSpPr/>
                  <p:nvPr/>
                </p:nvGrpSpPr>
                <p:grpSpPr>
                  <a:xfrm>
                    <a:off x="4228328" y="993755"/>
                    <a:ext cx="1136728" cy="1468192"/>
                    <a:chOff x="4228328" y="739644"/>
                    <a:chExt cx="1136728" cy="1468192"/>
                  </a:xfrm>
                </p:grpSpPr>
                <p:sp>
                  <p:nvSpPr>
                    <p:cNvPr id="131" name="Oval 130"/>
                    <p:cNvSpPr/>
                    <p:nvPr/>
                  </p:nvSpPr>
                  <p:spPr>
                    <a:xfrm rot="19731562">
                      <a:off x="4816668" y="739644"/>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32" name="Oval 131"/>
                    <p:cNvSpPr/>
                    <p:nvPr/>
                  </p:nvSpPr>
                  <p:spPr>
                    <a:xfrm>
                      <a:off x="4830788" y="1185719"/>
                      <a:ext cx="502049"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133" name="Group 132"/>
                    <p:cNvGrpSpPr/>
                    <p:nvPr/>
                  </p:nvGrpSpPr>
                  <p:grpSpPr>
                    <a:xfrm>
                      <a:off x="4228328" y="1480499"/>
                      <a:ext cx="666910" cy="329635"/>
                      <a:chOff x="4228328" y="1601459"/>
                      <a:chExt cx="666910" cy="329635"/>
                    </a:xfrm>
                    <a:solidFill>
                      <a:srgbClr val="000000"/>
                    </a:solidFill>
                  </p:grpSpPr>
                  <p:cxnSp>
                    <p:nvCxnSpPr>
                      <p:cNvPr id="137" name="Straight Connector 136"/>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9" name="Oval 138"/>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34" name="Straight Connector 133"/>
                    <p:cNvCxnSpPr/>
                    <p:nvPr/>
                  </p:nvCxnSpPr>
                  <p:spPr>
                    <a:xfrm flipH="1">
                      <a:off x="4815960" y="1506419"/>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flipH="1">
                      <a:off x="4573123" y="1780643"/>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136" name="Oval 135"/>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3" name="Oval 122"/>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5" name="Straight Connector 124"/>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p:cNvCxnSpPr>
                    <a:stCxn id="132" idx="4"/>
                  </p:cNvCxnSpPr>
                  <p:nvPr/>
                </p:nvCxnSpPr>
                <p:spPr>
                  <a:xfrm flipH="1">
                    <a:off x="4933677" y="2461947"/>
                    <a:ext cx="148136"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flipH="1">
                    <a:off x="4775186" y="228007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130" name="Straight Connector 129"/>
                  <p:cNvCxnSpPr/>
                  <p:nvPr/>
                </p:nvCxnSpPr>
                <p:spPr>
                  <a:xfrm flipH="1">
                    <a:off x="4671527" y="2277220"/>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grpSp>
        </p:grpSp>
        <p:sp>
          <p:nvSpPr>
            <p:cNvPr id="97" name="Oval 96"/>
            <p:cNvSpPr/>
            <p:nvPr/>
          </p:nvSpPr>
          <p:spPr>
            <a:xfrm>
              <a:off x="9628908" y="5368636"/>
              <a:ext cx="404091" cy="496455"/>
            </a:xfrm>
            <a:prstGeom prst="ellipse">
              <a:avLst/>
            </a:prstGeom>
            <a:solidFill>
              <a:schemeClr val="bg2"/>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Oval 97"/>
            <p:cNvSpPr>
              <a:spLocks noChangeAspect="1"/>
            </p:cNvSpPr>
            <p:nvPr/>
          </p:nvSpPr>
          <p:spPr>
            <a:xfrm>
              <a:off x="9804401" y="5578762"/>
              <a:ext cx="66973" cy="71996"/>
            </a:xfrm>
            <a:prstGeom prst="ellipse">
              <a:avLst/>
            </a:prstGeom>
            <a:solidFill>
              <a:schemeClr val="bg2"/>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95752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4504241"/>
            <a:ext cx="9144000" cy="0"/>
          </a:xfrm>
          <a:prstGeom prst="line">
            <a:avLst/>
          </a:prstGeom>
          <a:ln>
            <a:solidFill>
              <a:srgbClr val="02A4A6"/>
            </a:solidFill>
          </a:ln>
        </p:spPr>
        <p:style>
          <a:lnRef idx="2">
            <a:schemeClr val="accent5"/>
          </a:lnRef>
          <a:fillRef idx="0">
            <a:schemeClr val="accent5"/>
          </a:fillRef>
          <a:effectRef idx="1">
            <a:schemeClr val="accent5"/>
          </a:effectRef>
          <a:fontRef idx="minor">
            <a:schemeClr val="tx1"/>
          </a:fontRef>
        </p:style>
      </p:cxnSp>
      <p:grpSp>
        <p:nvGrpSpPr>
          <p:cNvPr id="101" name="Group 100"/>
          <p:cNvGrpSpPr/>
          <p:nvPr/>
        </p:nvGrpSpPr>
        <p:grpSpPr>
          <a:xfrm flipH="1">
            <a:off x="398254" y="313462"/>
            <a:ext cx="5110967" cy="2399196"/>
            <a:chOff x="5862519" y="-728807"/>
            <a:chExt cx="6600818" cy="2857079"/>
          </a:xfrm>
        </p:grpSpPr>
        <p:pic>
          <p:nvPicPr>
            <p:cNvPr id="190" name="Picture 189"/>
            <p:cNvPicPr>
              <a:picLocks noChangeAspect="1"/>
            </p:cNvPicPr>
            <p:nvPr/>
          </p:nvPicPr>
          <p:blipFill rotWithShape="1">
            <a:blip r:embed="rId3"/>
            <a:srcRect t="11365" b="10651"/>
            <a:stretch/>
          </p:blipFill>
          <p:spPr>
            <a:xfrm>
              <a:off x="5862519" y="-728807"/>
              <a:ext cx="6600818" cy="2857079"/>
            </a:xfrm>
            <a:prstGeom prst="rect">
              <a:avLst/>
            </a:prstGeom>
          </p:spPr>
        </p:pic>
        <p:sp>
          <p:nvSpPr>
            <p:cNvPr id="191" name="TextBox 190"/>
            <p:cNvSpPr txBox="1"/>
            <p:nvPr/>
          </p:nvSpPr>
          <p:spPr>
            <a:xfrm>
              <a:off x="6341600" y="-336363"/>
              <a:ext cx="5621942" cy="1924205"/>
            </a:xfrm>
            <a:prstGeom prst="rect">
              <a:avLst/>
            </a:prstGeom>
            <a:noFill/>
          </p:spPr>
          <p:txBody>
            <a:bodyPr wrap="square" rtlCol="0">
              <a:spAutoFit/>
            </a:bodyPr>
            <a:lstStyle/>
            <a:p>
              <a:pPr algn="ctr"/>
              <a:r>
                <a:rPr lang="en-US" sz="3200" dirty="0">
                  <a:solidFill>
                    <a:srgbClr val="FF0000"/>
                  </a:solidFill>
                  <a:latin typeface="Arial"/>
                  <a:cs typeface="Arial"/>
                </a:rPr>
                <a:t>“</a:t>
              </a:r>
              <a:r>
                <a:rPr lang="en-GB" sz="3200" i="1" dirty="0">
                  <a:solidFill>
                    <a:srgbClr val="FF0000"/>
                  </a:solidFill>
                  <a:latin typeface="Arial"/>
                  <a:cs typeface="Arial"/>
                </a:rPr>
                <a:t>Feedback from my peers has been invaluable</a:t>
              </a:r>
              <a:r>
                <a:rPr lang="en-US" sz="3200" dirty="0">
                  <a:solidFill>
                    <a:srgbClr val="FF0000"/>
                  </a:solidFill>
                  <a:latin typeface="Arial"/>
                  <a:cs typeface="Arial"/>
                </a:rPr>
                <a:t>”</a:t>
              </a:r>
            </a:p>
          </p:txBody>
        </p:sp>
      </p:grpSp>
      <p:grpSp>
        <p:nvGrpSpPr>
          <p:cNvPr id="97" name="Group 96"/>
          <p:cNvGrpSpPr/>
          <p:nvPr/>
        </p:nvGrpSpPr>
        <p:grpSpPr>
          <a:xfrm>
            <a:off x="5641442" y="941287"/>
            <a:ext cx="3223726" cy="3933535"/>
            <a:chOff x="9253821" y="3024910"/>
            <a:chExt cx="2083815" cy="3163791"/>
          </a:xfrm>
        </p:grpSpPr>
        <p:sp>
          <p:nvSpPr>
            <p:cNvPr id="98" name="Oval 97"/>
            <p:cNvSpPr/>
            <p:nvPr/>
          </p:nvSpPr>
          <p:spPr>
            <a:xfrm>
              <a:off x="9665857" y="5336316"/>
              <a:ext cx="461818" cy="496455"/>
            </a:xfrm>
            <a:prstGeom prst="ellipse">
              <a:avLst/>
            </a:prstGeom>
            <a:solidFill>
              <a:schemeClr val="bg2"/>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Oval 98"/>
            <p:cNvSpPr>
              <a:spLocks noChangeAspect="1"/>
            </p:cNvSpPr>
            <p:nvPr/>
          </p:nvSpPr>
          <p:spPr>
            <a:xfrm>
              <a:off x="10023767" y="5636483"/>
              <a:ext cx="167439" cy="179996"/>
            </a:xfrm>
            <a:prstGeom prst="ellipse">
              <a:avLst/>
            </a:prstGeom>
            <a:solidFill>
              <a:schemeClr val="bg2"/>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0" name="Group 99"/>
            <p:cNvGrpSpPr/>
            <p:nvPr/>
          </p:nvGrpSpPr>
          <p:grpSpPr>
            <a:xfrm>
              <a:off x="9253821" y="3024910"/>
              <a:ext cx="2083815" cy="3163791"/>
              <a:chOff x="4988598" y="1311256"/>
              <a:chExt cx="3423202" cy="4441632"/>
            </a:xfrm>
          </p:grpSpPr>
          <p:sp>
            <p:nvSpPr>
              <p:cNvPr id="194" name="Rounded Rectangle 193"/>
              <p:cNvSpPr/>
              <p:nvPr/>
            </p:nvSpPr>
            <p:spPr>
              <a:xfrm>
                <a:off x="5058488" y="1311256"/>
                <a:ext cx="2040776" cy="1675973"/>
              </a:xfrm>
              <a:prstGeom prst="roundRect">
                <a:avLst/>
              </a:prstGeom>
              <a:solidFill>
                <a:schemeClr val="bg1">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a:latin typeface="Arial"/>
                  <a:cs typeface="Arial"/>
                </a:endParaRPr>
              </a:p>
            </p:txBody>
          </p:sp>
          <p:graphicFrame>
            <p:nvGraphicFramePr>
              <p:cNvPr id="195" name="Chart 194"/>
              <p:cNvGraphicFramePr/>
              <p:nvPr>
                <p:extLst>
                  <p:ext uri="{D42A27DB-BD31-4B8C-83A1-F6EECF244321}">
                    <p14:modId xmlns:p14="http://schemas.microsoft.com/office/powerpoint/2010/main" val="2293553960"/>
                  </p:ext>
                </p:extLst>
              </p:nvPr>
            </p:nvGraphicFramePr>
            <p:xfrm>
              <a:off x="5328822" y="1393082"/>
              <a:ext cx="1545493" cy="1396033"/>
            </p:xfrm>
            <a:graphic>
              <a:graphicData uri="http://schemas.openxmlformats.org/drawingml/2006/chart">
                <c:chart xmlns:c="http://schemas.openxmlformats.org/drawingml/2006/chart" xmlns:r="http://schemas.openxmlformats.org/officeDocument/2006/relationships" r:id="rId4"/>
              </a:graphicData>
            </a:graphic>
          </p:graphicFrame>
          <p:cxnSp>
            <p:nvCxnSpPr>
              <p:cNvPr id="196" name="Straight Connector 195"/>
              <p:cNvCxnSpPr/>
              <p:nvPr/>
            </p:nvCxnSpPr>
            <p:spPr>
              <a:xfrm flipH="1">
                <a:off x="6782282" y="4415342"/>
                <a:ext cx="0" cy="72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97" name="Straight Connector 196"/>
              <p:cNvCxnSpPr/>
              <p:nvPr/>
            </p:nvCxnSpPr>
            <p:spPr>
              <a:xfrm flipH="1">
                <a:off x="8076681" y="4252579"/>
                <a:ext cx="0" cy="72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nvGrpSpPr>
              <p:cNvPr id="198" name="Group 197"/>
              <p:cNvGrpSpPr/>
              <p:nvPr/>
            </p:nvGrpSpPr>
            <p:grpSpPr>
              <a:xfrm>
                <a:off x="4988598" y="1687103"/>
                <a:ext cx="3423202" cy="4065785"/>
                <a:chOff x="3834895" y="3452615"/>
                <a:chExt cx="3423202" cy="4065785"/>
              </a:xfrm>
            </p:grpSpPr>
            <p:grpSp>
              <p:nvGrpSpPr>
                <p:cNvPr id="199" name="Group 198"/>
                <p:cNvGrpSpPr/>
                <p:nvPr/>
              </p:nvGrpSpPr>
              <p:grpSpPr>
                <a:xfrm>
                  <a:off x="6158410" y="4454573"/>
                  <a:ext cx="1099687" cy="2101429"/>
                  <a:chOff x="4377435" y="932517"/>
                  <a:chExt cx="1099687" cy="2101429"/>
                </a:xfrm>
              </p:grpSpPr>
              <p:cxnSp>
                <p:nvCxnSpPr>
                  <p:cNvPr id="254" name="Straight Connector 253"/>
                  <p:cNvCxnSpPr/>
                  <p:nvPr/>
                </p:nvCxnSpPr>
                <p:spPr>
                  <a:xfrm flipH="1">
                    <a:off x="4662038" y="2503844"/>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255" name="Straight Connector 254"/>
                  <p:cNvCxnSpPr/>
                  <p:nvPr/>
                </p:nvCxnSpPr>
                <p:spPr>
                  <a:xfrm flipH="1">
                    <a:off x="4577201" y="2489786"/>
                    <a:ext cx="112952" cy="376392"/>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256" name="Group 255"/>
                  <p:cNvGrpSpPr/>
                  <p:nvPr/>
                </p:nvGrpSpPr>
                <p:grpSpPr>
                  <a:xfrm>
                    <a:off x="4377435" y="932517"/>
                    <a:ext cx="955402" cy="1529430"/>
                    <a:chOff x="4377435" y="678406"/>
                    <a:chExt cx="955402" cy="1529430"/>
                  </a:xfrm>
                </p:grpSpPr>
                <p:sp>
                  <p:nvSpPr>
                    <p:cNvPr id="265" name="Oval 264"/>
                    <p:cNvSpPr/>
                    <p:nvPr/>
                  </p:nvSpPr>
                  <p:spPr>
                    <a:xfrm rot="2373231">
                      <a:off x="4778993" y="678406"/>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66" name="Oval 265"/>
                    <p:cNvSpPr/>
                    <p:nvPr/>
                  </p:nvSpPr>
                  <p:spPr>
                    <a:xfrm>
                      <a:off x="4974427" y="1185719"/>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267" name="Group 266"/>
                    <p:cNvGrpSpPr/>
                    <p:nvPr/>
                  </p:nvGrpSpPr>
                  <p:grpSpPr>
                    <a:xfrm>
                      <a:off x="4377435" y="1425217"/>
                      <a:ext cx="641554" cy="355426"/>
                      <a:chOff x="4377435" y="1546177"/>
                      <a:chExt cx="641554" cy="355426"/>
                    </a:xfrm>
                    <a:solidFill>
                      <a:srgbClr val="000000"/>
                    </a:solidFill>
                  </p:grpSpPr>
                  <p:cxnSp>
                    <p:nvCxnSpPr>
                      <p:cNvPr id="271" name="Straight Connector 270"/>
                      <p:cNvCxnSpPr/>
                      <p:nvPr/>
                    </p:nvCxnSpPr>
                    <p:spPr>
                      <a:xfrm flipH="1">
                        <a:off x="4753136" y="1546177"/>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72" name="Straight Connector 271"/>
                      <p:cNvCxnSpPr/>
                      <p:nvPr/>
                    </p:nvCxnSpPr>
                    <p:spPr>
                      <a:xfrm flipH="1">
                        <a:off x="4519475" y="1821416"/>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73" name="Oval 272"/>
                      <p:cNvSpPr/>
                      <p:nvPr/>
                    </p:nvSpPr>
                    <p:spPr>
                      <a:xfrm>
                        <a:off x="4377435" y="1771730"/>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68" name="Straight Connector 267"/>
                    <p:cNvCxnSpPr/>
                    <p:nvPr/>
                  </p:nvCxnSpPr>
                  <p:spPr>
                    <a:xfrm flipH="1">
                      <a:off x="4815960" y="1506419"/>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269" name="Straight Connector 268"/>
                    <p:cNvCxnSpPr/>
                    <p:nvPr/>
                  </p:nvCxnSpPr>
                  <p:spPr>
                    <a:xfrm flipH="1">
                      <a:off x="4573123" y="1780643"/>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270" name="Oval 269"/>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7" name="Oval 256"/>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8" name="Oval 257"/>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9" name="Straight Connector 258"/>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60" name="Straight Connector 259"/>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61" name="Straight Connector 260"/>
                  <p:cNvCxnSpPr>
                    <a:stCxn id="266" idx="4"/>
                  </p:cNvCxnSpPr>
                  <p:nvPr/>
                </p:nvCxnSpPr>
                <p:spPr>
                  <a:xfrm flipH="1">
                    <a:off x="4933678" y="2461947"/>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62" name="Straight Connector 261"/>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63" name="Straight Connector 262"/>
                  <p:cNvCxnSpPr/>
                  <p:nvPr/>
                </p:nvCxnSpPr>
                <p:spPr>
                  <a:xfrm flipH="1">
                    <a:off x="4775186" y="228007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264" name="Straight Connector 263"/>
                  <p:cNvCxnSpPr/>
                  <p:nvPr/>
                </p:nvCxnSpPr>
                <p:spPr>
                  <a:xfrm flipH="1">
                    <a:off x="4671527" y="2277220"/>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grpSp>
              <p:nvGrpSpPr>
                <p:cNvPr id="200" name="Group 199"/>
                <p:cNvGrpSpPr/>
                <p:nvPr/>
              </p:nvGrpSpPr>
              <p:grpSpPr>
                <a:xfrm>
                  <a:off x="5352251" y="3847180"/>
                  <a:ext cx="1081923" cy="2110972"/>
                  <a:chOff x="4395199" y="922974"/>
                  <a:chExt cx="1081923" cy="2110972"/>
                </a:xfrm>
              </p:grpSpPr>
              <p:cxnSp>
                <p:nvCxnSpPr>
                  <p:cNvPr id="238" name="Straight Connector 237"/>
                  <p:cNvCxnSpPr/>
                  <p:nvPr/>
                </p:nvCxnSpPr>
                <p:spPr>
                  <a:xfrm flipH="1">
                    <a:off x="4662038" y="2503844"/>
                    <a:ext cx="125806" cy="454368"/>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39" name="Straight Connector 238"/>
                  <p:cNvCxnSpPr/>
                  <p:nvPr/>
                </p:nvCxnSpPr>
                <p:spPr>
                  <a:xfrm flipH="1">
                    <a:off x="4577201" y="2489786"/>
                    <a:ext cx="112952" cy="376392"/>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nvGrpSpPr>
                  <p:cNvPr id="240" name="Group 239"/>
                  <p:cNvGrpSpPr/>
                  <p:nvPr/>
                </p:nvGrpSpPr>
                <p:grpSpPr>
                  <a:xfrm>
                    <a:off x="4444512" y="922974"/>
                    <a:ext cx="983201" cy="1539139"/>
                    <a:chOff x="4444512" y="668863"/>
                    <a:chExt cx="983201" cy="1539139"/>
                  </a:xfrm>
                </p:grpSpPr>
                <p:sp>
                  <p:nvSpPr>
                    <p:cNvPr id="249" name="Oval 248"/>
                    <p:cNvSpPr/>
                    <p:nvPr/>
                  </p:nvSpPr>
                  <p:spPr>
                    <a:xfrm rot="1730230">
                      <a:off x="4832827" y="668863"/>
                      <a:ext cx="440722" cy="592532"/>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50" name="Oval 249"/>
                    <p:cNvSpPr/>
                    <p:nvPr/>
                  </p:nvSpPr>
                  <p:spPr>
                    <a:xfrm rot="271383">
                      <a:off x="4852457" y="1185885"/>
                      <a:ext cx="575256"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cxnSp>
                  <p:nvCxnSpPr>
                    <p:cNvPr id="251" name="Straight Connector 250"/>
                    <p:cNvCxnSpPr/>
                    <p:nvPr/>
                  </p:nvCxnSpPr>
                  <p:spPr>
                    <a:xfrm flipH="1">
                      <a:off x="4815960" y="1506419"/>
                      <a:ext cx="265853" cy="28799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2" name="Straight Connector 251"/>
                    <p:cNvCxnSpPr/>
                    <p:nvPr/>
                  </p:nvCxnSpPr>
                  <p:spPr>
                    <a:xfrm flipH="1">
                      <a:off x="4573123" y="1780643"/>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253" name="Oval 252"/>
                    <p:cNvSpPr/>
                    <p:nvPr/>
                  </p:nvSpPr>
                  <p:spPr>
                    <a:xfrm>
                      <a:off x="4444512" y="1878373"/>
                      <a:ext cx="170920" cy="129873"/>
                    </a:xfrm>
                    <a:prstGeom prst="ellipse">
                      <a:avLst/>
                    </a:prstGeom>
                    <a:solidFill>
                      <a:srgbClr val="000000"/>
                    </a:solidFill>
                    <a:ln>
                      <a:solidFill>
                        <a:srgbClr val="4D4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41" name="Oval 240"/>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2" name="Oval 241"/>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3" name="Straight Connector 242"/>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4" name="Straight Connector 243"/>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5" name="Straight Connector 244"/>
                  <p:cNvCxnSpPr>
                    <a:stCxn id="250" idx="4"/>
                  </p:cNvCxnSpPr>
                  <p:nvPr/>
                </p:nvCxnSpPr>
                <p:spPr>
                  <a:xfrm flipH="1">
                    <a:off x="5028517" y="2460521"/>
                    <a:ext cx="73667" cy="482046"/>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6" name="Straight Connector 245"/>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p:cNvCxnSpPr/>
                  <p:nvPr/>
                </p:nvCxnSpPr>
                <p:spPr>
                  <a:xfrm flipH="1">
                    <a:off x="4768780" y="233214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248" name="Straight Connector 247"/>
                  <p:cNvCxnSpPr/>
                  <p:nvPr/>
                </p:nvCxnSpPr>
                <p:spPr>
                  <a:xfrm flipH="1">
                    <a:off x="4713166" y="2289469"/>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sp>
              <p:nvSpPr>
                <p:cNvPr id="201" name="Rectangle 200"/>
                <p:cNvSpPr/>
                <p:nvPr/>
              </p:nvSpPr>
              <p:spPr>
                <a:xfrm>
                  <a:off x="4652402" y="3452615"/>
                  <a:ext cx="1580342" cy="4065785"/>
                </a:xfrm>
                <a:prstGeom prst="rect">
                  <a:avLst/>
                </a:prstGeom>
                <a:solidFill>
                  <a:schemeClr val="bg1">
                    <a:lumMod val="75000"/>
                  </a:schemeClr>
                </a:solidFill>
                <a:ln>
                  <a:noFill/>
                </a:ln>
                <a:scene3d>
                  <a:camera prst="isometricOffAxis1Top"/>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2" name="Straight Connector 201"/>
                <p:cNvCxnSpPr/>
                <p:nvPr/>
              </p:nvCxnSpPr>
              <p:spPr>
                <a:xfrm>
                  <a:off x="5188018" y="6406520"/>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sp>
              <p:nvSpPr>
                <p:cNvPr id="203" name="Oval 202"/>
                <p:cNvSpPr/>
                <p:nvPr/>
              </p:nvSpPr>
              <p:spPr>
                <a:xfrm rot="1868438" flipH="1">
                  <a:off x="4526752" y="4861323"/>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04" name="Oval 203"/>
                <p:cNvSpPr/>
                <p:nvPr/>
              </p:nvSpPr>
              <p:spPr>
                <a:xfrm flipH="1">
                  <a:off x="4643025" y="5357820"/>
                  <a:ext cx="320141"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205" name="Group 204"/>
                <p:cNvGrpSpPr/>
                <p:nvPr/>
              </p:nvGrpSpPr>
              <p:grpSpPr>
                <a:xfrm rot="19328939" flipH="1">
                  <a:off x="4891773" y="5429132"/>
                  <a:ext cx="666910" cy="329635"/>
                  <a:chOff x="4228328" y="1601459"/>
                  <a:chExt cx="666910" cy="329635"/>
                </a:xfrm>
                <a:solidFill>
                  <a:srgbClr val="000000"/>
                </a:solidFill>
              </p:grpSpPr>
              <p:cxnSp>
                <p:nvCxnSpPr>
                  <p:cNvPr id="235" name="Straight Connector 234"/>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36" name="Straight Connector 235"/>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37" name="Oval 236"/>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06" name="Straight Connector 205"/>
                <p:cNvCxnSpPr/>
                <p:nvPr/>
              </p:nvCxnSpPr>
              <p:spPr>
                <a:xfrm>
                  <a:off x="4894049" y="5678521"/>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207" name="Straight Connector 206"/>
                <p:cNvCxnSpPr/>
                <p:nvPr/>
              </p:nvCxnSpPr>
              <p:spPr>
                <a:xfrm flipV="1">
                  <a:off x="5156721" y="5839046"/>
                  <a:ext cx="248698" cy="104652"/>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208" name="Oval 207"/>
                <p:cNvSpPr/>
                <p:nvPr/>
              </p:nvSpPr>
              <p:spPr>
                <a:xfrm flipH="1">
                  <a:off x="5377549" y="5746568"/>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9" name="Oval 208"/>
                <p:cNvSpPr/>
                <p:nvPr/>
              </p:nvSpPr>
              <p:spPr>
                <a:xfrm flipH="1">
                  <a:off x="5367434" y="6765150"/>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0" name="Oval 209"/>
                <p:cNvSpPr/>
                <p:nvPr/>
              </p:nvSpPr>
              <p:spPr>
                <a:xfrm flipH="1">
                  <a:off x="5210013" y="6842496"/>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1" name="Straight Connector 210"/>
                <p:cNvCxnSpPr/>
                <p:nvPr/>
              </p:nvCxnSpPr>
              <p:spPr>
                <a:xfrm>
                  <a:off x="4498740" y="5289056"/>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12" name="Straight Connector 211"/>
                <p:cNvCxnSpPr/>
                <p:nvPr/>
              </p:nvCxnSpPr>
              <p:spPr>
                <a:xfrm>
                  <a:off x="4516441" y="6384127"/>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13" name="Straight Connector 212"/>
                <p:cNvCxnSpPr/>
                <p:nvPr/>
              </p:nvCxnSpPr>
              <p:spPr>
                <a:xfrm>
                  <a:off x="4883694" y="6198062"/>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214" name="Group 213"/>
                <p:cNvGrpSpPr/>
                <p:nvPr/>
              </p:nvGrpSpPr>
              <p:grpSpPr>
                <a:xfrm flipH="1">
                  <a:off x="3834895" y="4140663"/>
                  <a:ext cx="899921" cy="2040191"/>
                  <a:chOff x="4228328" y="993755"/>
                  <a:chExt cx="1248794" cy="2040191"/>
                </a:xfrm>
              </p:grpSpPr>
              <p:cxnSp>
                <p:nvCxnSpPr>
                  <p:cNvPr id="215" name="Straight Connector 214"/>
                  <p:cNvCxnSpPr/>
                  <p:nvPr/>
                </p:nvCxnSpPr>
                <p:spPr>
                  <a:xfrm flipH="1">
                    <a:off x="4662037" y="2488531"/>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216" name="Straight Connector 215"/>
                  <p:cNvCxnSpPr/>
                  <p:nvPr/>
                </p:nvCxnSpPr>
                <p:spPr>
                  <a:xfrm flipH="1">
                    <a:off x="4568311" y="2489786"/>
                    <a:ext cx="112952" cy="376392"/>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217" name="Group 216"/>
                  <p:cNvGrpSpPr/>
                  <p:nvPr/>
                </p:nvGrpSpPr>
                <p:grpSpPr>
                  <a:xfrm>
                    <a:off x="4228328" y="993755"/>
                    <a:ext cx="1136728" cy="1468192"/>
                    <a:chOff x="4228328" y="739644"/>
                    <a:chExt cx="1136728" cy="1468192"/>
                  </a:xfrm>
                </p:grpSpPr>
                <p:sp>
                  <p:nvSpPr>
                    <p:cNvPr id="226" name="Oval 225"/>
                    <p:cNvSpPr/>
                    <p:nvPr/>
                  </p:nvSpPr>
                  <p:spPr>
                    <a:xfrm rot="19731562">
                      <a:off x="4816668" y="739644"/>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27" name="Oval 226"/>
                    <p:cNvSpPr/>
                    <p:nvPr/>
                  </p:nvSpPr>
                  <p:spPr>
                    <a:xfrm>
                      <a:off x="4830788" y="1185719"/>
                      <a:ext cx="502049"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228" name="Group 227"/>
                    <p:cNvGrpSpPr/>
                    <p:nvPr/>
                  </p:nvGrpSpPr>
                  <p:grpSpPr>
                    <a:xfrm>
                      <a:off x="4228328" y="1480499"/>
                      <a:ext cx="666910" cy="329635"/>
                      <a:chOff x="4228328" y="1601459"/>
                      <a:chExt cx="666910" cy="329635"/>
                    </a:xfrm>
                    <a:solidFill>
                      <a:srgbClr val="000000"/>
                    </a:solidFill>
                  </p:grpSpPr>
                  <p:cxnSp>
                    <p:nvCxnSpPr>
                      <p:cNvPr id="232" name="Straight Connector 231"/>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33" name="Straight Connector 232"/>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34" name="Oval 233"/>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29" name="Straight Connector 228"/>
                    <p:cNvCxnSpPr/>
                    <p:nvPr/>
                  </p:nvCxnSpPr>
                  <p:spPr>
                    <a:xfrm flipH="1">
                      <a:off x="4815960" y="1506419"/>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230" name="Straight Connector 229"/>
                    <p:cNvCxnSpPr/>
                    <p:nvPr/>
                  </p:nvCxnSpPr>
                  <p:spPr>
                    <a:xfrm flipH="1">
                      <a:off x="4573123" y="1780643"/>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231" name="Oval 230"/>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18" name="Oval 217"/>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9" name="Oval 218"/>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0" name="Straight Connector 219"/>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21" name="Straight Connector 220"/>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22" name="Straight Connector 221"/>
                  <p:cNvCxnSpPr>
                    <a:stCxn id="227" idx="4"/>
                  </p:cNvCxnSpPr>
                  <p:nvPr/>
                </p:nvCxnSpPr>
                <p:spPr>
                  <a:xfrm flipH="1">
                    <a:off x="4933677" y="2461947"/>
                    <a:ext cx="148136"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23" name="Straight Connector 222"/>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24" name="Straight Connector 223"/>
                  <p:cNvCxnSpPr/>
                  <p:nvPr/>
                </p:nvCxnSpPr>
                <p:spPr>
                  <a:xfrm flipH="1">
                    <a:off x="4775186" y="228007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225" name="Straight Connector 224"/>
                  <p:cNvCxnSpPr/>
                  <p:nvPr/>
                </p:nvCxnSpPr>
                <p:spPr>
                  <a:xfrm flipH="1">
                    <a:off x="4671527" y="2277220"/>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grpSp>
        </p:grpSp>
        <p:sp>
          <p:nvSpPr>
            <p:cNvPr id="192" name="Oval 191"/>
            <p:cNvSpPr/>
            <p:nvPr/>
          </p:nvSpPr>
          <p:spPr>
            <a:xfrm>
              <a:off x="9628908" y="5368636"/>
              <a:ext cx="404091" cy="496455"/>
            </a:xfrm>
            <a:prstGeom prst="ellipse">
              <a:avLst/>
            </a:prstGeom>
            <a:solidFill>
              <a:schemeClr val="bg2"/>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3" name="Oval 192"/>
            <p:cNvSpPr>
              <a:spLocks noChangeAspect="1"/>
            </p:cNvSpPr>
            <p:nvPr/>
          </p:nvSpPr>
          <p:spPr>
            <a:xfrm>
              <a:off x="9804401" y="5578762"/>
              <a:ext cx="66973" cy="71996"/>
            </a:xfrm>
            <a:prstGeom prst="ellipse">
              <a:avLst/>
            </a:prstGeom>
            <a:solidFill>
              <a:schemeClr val="bg2"/>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92070493"/>
      </p:ext>
    </p:extLst>
  </p:cSld>
  <p:clrMapOvr>
    <a:masterClrMapping/>
  </p:clrMapOvr>
  <mc:AlternateContent xmlns:mc="http://schemas.openxmlformats.org/markup-compatibility/2006" xmlns:p14="http://schemas.microsoft.com/office/powerpoint/2010/main">
    <mc:Choice Requires="p14">
      <p:transition p14:dur="10" advTm="15000"/>
    </mc:Choice>
    <mc:Fallback xmlns="">
      <p:transition advTm="15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4516298"/>
            <a:ext cx="9144000" cy="0"/>
          </a:xfrm>
          <a:prstGeom prst="line">
            <a:avLst/>
          </a:prstGeom>
          <a:ln>
            <a:solidFill>
              <a:srgbClr val="02A4A6"/>
            </a:solidFill>
          </a:ln>
        </p:spPr>
        <p:style>
          <a:lnRef idx="2">
            <a:schemeClr val="accent5"/>
          </a:lnRef>
          <a:fillRef idx="0">
            <a:schemeClr val="accent5"/>
          </a:fillRef>
          <a:effectRef idx="1">
            <a:schemeClr val="accent5"/>
          </a:effectRef>
          <a:fontRef idx="minor">
            <a:schemeClr val="tx1"/>
          </a:fontRef>
        </p:style>
      </p:cxnSp>
      <p:grpSp>
        <p:nvGrpSpPr>
          <p:cNvPr id="8" name="Group 7"/>
          <p:cNvGrpSpPr/>
          <p:nvPr/>
        </p:nvGrpSpPr>
        <p:grpSpPr>
          <a:xfrm>
            <a:off x="1507170" y="178052"/>
            <a:ext cx="7636830" cy="4715315"/>
            <a:chOff x="2930809" y="893187"/>
            <a:chExt cx="9862972" cy="5615226"/>
          </a:xfrm>
        </p:grpSpPr>
        <p:grpSp>
          <p:nvGrpSpPr>
            <p:cNvPr id="9" name="Group 8"/>
            <p:cNvGrpSpPr/>
            <p:nvPr/>
          </p:nvGrpSpPr>
          <p:grpSpPr>
            <a:xfrm>
              <a:off x="5890391" y="893187"/>
              <a:ext cx="6903390" cy="3376219"/>
              <a:chOff x="5909653" y="-357577"/>
              <a:chExt cx="6903390" cy="3376219"/>
            </a:xfrm>
          </p:grpSpPr>
          <p:pic>
            <p:nvPicPr>
              <p:cNvPr id="98" name="Picture 97"/>
              <p:cNvPicPr>
                <a:picLocks noChangeAspect="1"/>
              </p:cNvPicPr>
              <p:nvPr/>
            </p:nvPicPr>
            <p:blipFill rotWithShape="1">
              <a:blip r:embed="rId3"/>
              <a:srcRect t="7848" b="11529"/>
              <a:stretch/>
            </p:blipFill>
            <p:spPr>
              <a:xfrm>
                <a:off x="5909653" y="-357577"/>
                <a:ext cx="6903390" cy="3376219"/>
              </a:xfrm>
              <a:prstGeom prst="rect">
                <a:avLst/>
              </a:prstGeom>
            </p:spPr>
          </p:pic>
          <p:sp>
            <p:nvSpPr>
              <p:cNvPr id="99" name="TextBox 98"/>
              <p:cNvSpPr txBox="1"/>
              <p:nvPr/>
            </p:nvSpPr>
            <p:spPr>
              <a:xfrm>
                <a:off x="6203229" y="420640"/>
                <a:ext cx="6325842" cy="1869227"/>
              </a:xfrm>
              <a:prstGeom prst="rect">
                <a:avLst/>
              </a:prstGeom>
              <a:noFill/>
            </p:spPr>
            <p:txBody>
              <a:bodyPr wrap="square" rtlCol="0">
                <a:spAutoFit/>
              </a:bodyPr>
              <a:lstStyle/>
              <a:p>
                <a:pPr algn="ctr"/>
                <a:r>
                  <a:rPr lang="en-US" sz="3200" dirty="0">
                    <a:solidFill>
                      <a:srgbClr val="FF0000"/>
                    </a:solidFill>
                    <a:latin typeface="Arial"/>
                    <a:cs typeface="Arial"/>
                  </a:rPr>
                  <a:t>“</a:t>
                </a:r>
                <a:r>
                  <a:rPr lang="en-US" sz="3200" i="1" dirty="0">
                    <a:solidFill>
                      <a:srgbClr val="FF0000"/>
                    </a:solidFill>
                    <a:latin typeface="Arial"/>
                    <a:cs typeface="Arial"/>
                  </a:rPr>
                  <a:t>I cannot recommend them enough for future students</a:t>
                </a:r>
                <a:r>
                  <a:rPr lang="en-GB" sz="3200" dirty="0">
                    <a:solidFill>
                      <a:srgbClr val="FF0000"/>
                    </a:solidFill>
                    <a:latin typeface="Arial"/>
                    <a:cs typeface="Arial"/>
                  </a:rPr>
                  <a:t> </a:t>
                </a:r>
                <a:r>
                  <a:rPr lang="en-US" sz="3200" dirty="0">
                    <a:solidFill>
                      <a:srgbClr val="FF0000"/>
                    </a:solidFill>
                    <a:latin typeface="Arial"/>
                    <a:cs typeface="Arial"/>
                  </a:rPr>
                  <a:t>”</a:t>
                </a:r>
              </a:p>
            </p:txBody>
          </p:sp>
        </p:grpSp>
        <p:sp>
          <p:nvSpPr>
            <p:cNvPr id="10" name="Rounded Rectangle 9"/>
            <p:cNvSpPr/>
            <p:nvPr/>
          </p:nvSpPr>
          <p:spPr>
            <a:xfrm>
              <a:off x="3000699" y="2066780"/>
              <a:ext cx="2040776" cy="1675972"/>
            </a:xfrm>
            <a:prstGeom prst="roundRect">
              <a:avLst/>
            </a:prstGeom>
            <a:solidFill>
              <a:schemeClr val="bg1">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a:latin typeface="Arial"/>
                <a:cs typeface="Arial"/>
              </a:endParaRPr>
            </a:p>
          </p:txBody>
        </p:sp>
        <p:graphicFrame>
          <p:nvGraphicFramePr>
            <p:cNvPr id="11" name="Chart 10"/>
            <p:cNvGraphicFramePr/>
            <p:nvPr>
              <p:extLst>
                <p:ext uri="{D42A27DB-BD31-4B8C-83A1-F6EECF244321}">
                  <p14:modId xmlns:p14="http://schemas.microsoft.com/office/powerpoint/2010/main" val="3774585330"/>
                </p:ext>
              </p:extLst>
            </p:nvPr>
          </p:nvGraphicFramePr>
          <p:xfrm>
            <a:off x="3287110" y="2229049"/>
            <a:ext cx="1545493" cy="1412723"/>
          </p:xfrm>
          <a:graphic>
            <a:graphicData uri="http://schemas.openxmlformats.org/drawingml/2006/chart">
              <c:chart xmlns:c="http://schemas.openxmlformats.org/drawingml/2006/chart" xmlns:r="http://schemas.openxmlformats.org/officeDocument/2006/relationships" r:id="rId4"/>
            </a:graphicData>
          </a:graphic>
        </p:graphicFrame>
        <p:cxnSp>
          <p:nvCxnSpPr>
            <p:cNvPr id="12" name="Straight Connector 11"/>
            <p:cNvCxnSpPr/>
            <p:nvPr/>
          </p:nvCxnSpPr>
          <p:spPr>
            <a:xfrm flipH="1">
              <a:off x="4724493" y="5170867"/>
              <a:ext cx="0" cy="72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6018892" y="5008104"/>
              <a:ext cx="0" cy="72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2930809" y="2442628"/>
              <a:ext cx="3423202" cy="4065785"/>
              <a:chOff x="3834895" y="3452615"/>
              <a:chExt cx="3423202" cy="4065785"/>
            </a:xfrm>
          </p:grpSpPr>
          <p:grpSp>
            <p:nvGrpSpPr>
              <p:cNvPr id="15" name="Group 14"/>
              <p:cNvGrpSpPr/>
              <p:nvPr/>
            </p:nvGrpSpPr>
            <p:grpSpPr>
              <a:xfrm>
                <a:off x="6158410" y="4454573"/>
                <a:ext cx="1099687" cy="2101429"/>
                <a:chOff x="4377435" y="932517"/>
                <a:chExt cx="1099687" cy="2101429"/>
              </a:xfrm>
            </p:grpSpPr>
            <p:cxnSp>
              <p:nvCxnSpPr>
                <p:cNvPr id="78" name="Straight Connector 77"/>
                <p:cNvCxnSpPr/>
                <p:nvPr/>
              </p:nvCxnSpPr>
              <p:spPr>
                <a:xfrm flipH="1">
                  <a:off x="4662038" y="2503844"/>
                  <a:ext cx="125806" cy="454368"/>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flipH="1">
                  <a:off x="4577201" y="2489786"/>
                  <a:ext cx="112952" cy="376392"/>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nvGrpSpPr>
                <p:cNvPr id="80" name="Group 79"/>
                <p:cNvGrpSpPr/>
                <p:nvPr/>
              </p:nvGrpSpPr>
              <p:grpSpPr>
                <a:xfrm>
                  <a:off x="4377435" y="932517"/>
                  <a:ext cx="955402" cy="1529430"/>
                  <a:chOff x="4377435" y="678406"/>
                  <a:chExt cx="955402" cy="1529430"/>
                </a:xfrm>
              </p:grpSpPr>
              <p:sp>
                <p:nvSpPr>
                  <p:cNvPr id="89" name="Oval 88"/>
                  <p:cNvSpPr/>
                  <p:nvPr/>
                </p:nvSpPr>
                <p:spPr>
                  <a:xfrm rot="2373231">
                    <a:off x="4778993" y="678406"/>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90" name="Oval 89"/>
                  <p:cNvSpPr/>
                  <p:nvPr/>
                </p:nvSpPr>
                <p:spPr>
                  <a:xfrm>
                    <a:off x="4974427" y="1185719"/>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91" name="Group 90"/>
                  <p:cNvGrpSpPr/>
                  <p:nvPr/>
                </p:nvGrpSpPr>
                <p:grpSpPr>
                  <a:xfrm>
                    <a:off x="4377435" y="1425217"/>
                    <a:ext cx="641554" cy="355426"/>
                    <a:chOff x="4377435" y="1546177"/>
                    <a:chExt cx="641554" cy="355426"/>
                  </a:xfrm>
                  <a:solidFill>
                    <a:srgbClr val="000000"/>
                  </a:solidFill>
                </p:grpSpPr>
                <p:cxnSp>
                  <p:nvCxnSpPr>
                    <p:cNvPr id="95" name="Straight Connector 94"/>
                    <p:cNvCxnSpPr/>
                    <p:nvPr/>
                  </p:nvCxnSpPr>
                  <p:spPr>
                    <a:xfrm flipH="1">
                      <a:off x="4753136" y="1546177"/>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H="1">
                      <a:off x="4519475" y="1821416"/>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7" name="Oval 96"/>
                    <p:cNvSpPr/>
                    <p:nvPr/>
                  </p:nvSpPr>
                  <p:spPr>
                    <a:xfrm>
                      <a:off x="4377435" y="1771730"/>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92" name="Straight Connector 91"/>
                  <p:cNvCxnSpPr/>
                  <p:nvPr/>
                </p:nvCxnSpPr>
                <p:spPr>
                  <a:xfrm flipH="1">
                    <a:off x="4815960" y="1506419"/>
                    <a:ext cx="265853" cy="287997"/>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H="1">
                    <a:off x="4573123" y="1780643"/>
                    <a:ext cx="265854" cy="162667"/>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94" name="Oval 93"/>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1" name="Oval 80"/>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Oval 81"/>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3" name="Straight Connector 82"/>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a:stCxn id="90" idx="4"/>
                </p:cNvCxnSpPr>
                <p:nvPr/>
              </p:nvCxnSpPr>
              <p:spPr>
                <a:xfrm flipH="1">
                  <a:off x="4933678" y="2461947"/>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flipH="1">
                  <a:off x="4775186" y="2280071"/>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flipH="1">
                  <a:off x="4671527" y="2277220"/>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grpSp>
            <p:nvGrpSpPr>
              <p:cNvPr id="16" name="Group 15"/>
              <p:cNvGrpSpPr/>
              <p:nvPr/>
            </p:nvGrpSpPr>
            <p:grpSpPr>
              <a:xfrm>
                <a:off x="5352251" y="3856723"/>
                <a:ext cx="1081923" cy="2101429"/>
                <a:chOff x="4395199" y="932517"/>
                <a:chExt cx="1081923" cy="2101429"/>
              </a:xfrm>
            </p:grpSpPr>
            <p:cxnSp>
              <p:nvCxnSpPr>
                <p:cNvPr id="58" name="Straight Connector 57"/>
                <p:cNvCxnSpPr/>
                <p:nvPr/>
              </p:nvCxnSpPr>
              <p:spPr>
                <a:xfrm flipH="1">
                  <a:off x="4662038" y="2503844"/>
                  <a:ext cx="125806" cy="454368"/>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H="1">
                  <a:off x="4577201" y="2489786"/>
                  <a:ext cx="112952" cy="376392"/>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nvGrpSpPr>
                <p:cNvPr id="60" name="Group 59"/>
                <p:cNvGrpSpPr/>
                <p:nvPr/>
              </p:nvGrpSpPr>
              <p:grpSpPr>
                <a:xfrm>
                  <a:off x="4406281" y="932517"/>
                  <a:ext cx="926556" cy="1529430"/>
                  <a:chOff x="4406281" y="678406"/>
                  <a:chExt cx="926556" cy="1529430"/>
                </a:xfrm>
              </p:grpSpPr>
              <p:sp>
                <p:nvSpPr>
                  <p:cNvPr id="69" name="Oval 68"/>
                  <p:cNvSpPr/>
                  <p:nvPr/>
                </p:nvSpPr>
                <p:spPr>
                  <a:xfrm rot="2373231">
                    <a:off x="4778993" y="678406"/>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70" name="Oval 69"/>
                  <p:cNvSpPr/>
                  <p:nvPr/>
                </p:nvSpPr>
                <p:spPr>
                  <a:xfrm>
                    <a:off x="4974427" y="1185719"/>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71" name="Group 70"/>
                  <p:cNvGrpSpPr/>
                  <p:nvPr/>
                </p:nvGrpSpPr>
                <p:grpSpPr>
                  <a:xfrm>
                    <a:off x="4406281" y="1126601"/>
                    <a:ext cx="612709" cy="298616"/>
                    <a:chOff x="4406281" y="1247561"/>
                    <a:chExt cx="612709" cy="298616"/>
                  </a:xfrm>
                  <a:solidFill>
                    <a:srgbClr val="000000"/>
                  </a:solidFill>
                </p:grpSpPr>
                <p:cxnSp>
                  <p:nvCxnSpPr>
                    <p:cNvPr id="75" name="Straight Connector 74"/>
                    <p:cNvCxnSpPr/>
                    <p:nvPr/>
                  </p:nvCxnSpPr>
                  <p:spPr>
                    <a:xfrm flipH="1" flipV="1">
                      <a:off x="4753136" y="1306679"/>
                      <a:ext cx="265854" cy="239498"/>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flipH="1">
                      <a:off x="4519475" y="1303421"/>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7" name="Oval 76"/>
                    <p:cNvSpPr/>
                    <p:nvPr/>
                  </p:nvSpPr>
                  <p:spPr>
                    <a:xfrm>
                      <a:off x="4406281" y="124756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2" name="Straight Connector 71"/>
                  <p:cNvCxnSpPr/>
                  <p:nvPr/>
                </p:nvCxnSpPr>
                <p:spPr>
                  <a:xfrm flipH="1">
                    <a:off x="4815960" y="1506419"/>
                    <a:ext cx="265853" cy="287997"/>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H="1">
                    <a:off x="4573123" y="1780643"/>
                    <a:ext cx="265854" cy="162667"/>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74" name="Oval 73"/>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1" name="Oval 60"/>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3" name="Straight Connector 62"/>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a:stCxn id="70" idx="4"/>
                </p:cNvCxnSpPr>
                <p:nvPr/>
              </p:nvCxnSpPr>
              <p:spPr>
                <a:xfrm flipH="1">
                  <a:off x="4933678" y="2461947"/>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H="1">
                  <a:off x="4775186" y="2280071"/>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H="1">
                  <a:off x="4671527" y="2277220"/>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sp>
            <p:nvSpPr>
              <p:cNvPr id="17" name="Rectangle 16"/>
              <p:cNvSpPr/>
              <p:nvPr/>
            </p:nvSpPr>
            <p:spPr>
              <a:xfrm>
                <a:off x="4652402" y="3452615"/>
                <a:ext cx="1580342" cy="4065785"/>
              </a:xfrm>
              <a:prstGeom prst="rect">
                <a:avLst/>
              </a:prstGeom>
              <a:solidFill>
                <a:schemeClr val="bg1">
                  <a:lumMod val="75000"/>
                </a:schemeClr>
              </a:solidFill>
              <a:ln>
                <a:noFill/>
              </a:ln>
              <a:scene3d>
                <a:camera prst="isometricOffAxis1Top"/>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5188018" y="6421835"/>
                <a:ext cx="125806" cy="454368"/>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5285709" y="6407777"/>
                <a:ext cx="112952" cy="376392"/>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20" name="Oval 19"/>
              <p:cNvSpPr/>
              <p:nvPr/>
            </p:nvSpPr>
            <p:spPr>
              <a:xfrm rot="1868438" flipH="1">
                <a:off x="4526752" y="4861323"/>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1" name="Oval 20"/>
              <p:cNvSpPr/>
              <p:nvPr/>
            </p:nvSpPr>
            <p:spPr>
              <a:xfrm flipH="1">
                <a:off x="4643025" y="5357821"/>
                <a:ext cx="502049"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22" name="Group 21"/>
              <p:cNvGrpSpPr/>
              <p:nvPr/>
            </p:nvGrpSpPr>
            <p:grpSpPr>
              <a:xfrm rot="19328939" flipH="1">
                <a:off x="4891773" y="5429132"/>
                <a:ext cx="666910" cy="329635"/>
                <a:chOff x="4228328" y="1601459"/>
                <a:chExt cx="666910" cy="329635"/>
              </a:xfrm>
              <a:solidFill>
                <a:srgbClr val="000000"/>
              </a:solidFill>
            </p:grpSpPr>
            <p:cxnSp>
              <p:nvCxnSpPr>
                <p:cNvPr id="55" name="Straight Connector 54"/>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7" name="Oval 56"/>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3" name="Straight Connector 22"/>
              <p:cNvCxnSpPr/>
              <p:nvPr/>
            </p:nvCxnSpPr>
            <p:spPr>
              <a:xfrm>
                <a:off x="4894049" y="5678521"/>
                <a:ext cx="265853" cy="287997"/>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21" idx="2"/>
                <a:endCxn id="25" idx="5"/>
              </p:cNvCxnSpPr>
              <p:nvPr/>
            </p:nvCxnSpPr>
            <p:spPr>
              <a:xfrm flipV="1">
                <a:off x="5145074" y="5839045"/>
                <a:ext cx="279927" cy="29835"/>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5" name="Oval 24"/>
              <p:cNvSpPr/>
              <p:nvPr/>
            </p:nvSpPr>
            <p:spPr>
              <a:xfrm flipH="1">
                <a:off x="5399970" y="5728191"/>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flipH="1">
                <a:off x="5367434" y="6765150"/>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flipH="1">
                <a:off x="5210013" y="6842496"/>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 name="Straight Connector 27"/>
              <p:cNvCxnSpPr/>
              <p:nvPr/>
            </p:nvCxnSpPr>
            <p:spPr>
              <a:xfrm>
                <a:off x="4498740" y="5289056"/>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4516441" y="6384127"/>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a:stCxn id="21" idx="4"/>
              </p:cNvCxnSpPr>
              <p:nvPr/>
            </p:nvCxnSpPr>
            <p:spPr>
              <a:xfrm>
                <a:off x="4894049" y="6379938"/>
                <a:ext cx="148136"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H="1">
                <a:off x="4559641" y="6354472"/>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883694" y="6198062"/>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4987353" y="6195211"/>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nvGrpSpPr>
              <p:cNvPr id="34" name="Group 33"/>
              <p:cNvGrpSpPr/>
              <p:nvPr/>
            </p:nvGrpSpPr>
            <p:grpSpPr>
              <a:xfrm flipH="1">
                <a:off x="3834895" y="4140663"/>
                <a:ext cx="899921" cy="2040191"/>
                <a:chOff x="4228328" y="993755"/>
                <a:chExt cx="1248794" cy="2040191"/>
              </a:xfrm>
            </p:grpSpPr>
            <p:cxnSp>
              <p:nvCxnSpPr>
                <p:cNvPr id="35" name="Straight Connector 34"/>
                <p:cNvCxnSpPr/>
                <p:nvPr/>
              </p:nvCxnSpPr>
              <p:spPr>
                <a:xfrm flipH="1">
                  <a:off x="4662038" y="2503844"/>
                  <a:ext cx="125806" cy="454368"/>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H="1">
                  <a:off x="4577201" y="2489786"/>
                  <a:ext cx="112952" cy="376392"/>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nvGrpSpPr>
                <p:cNvPr id="37" name="Group 36"/>
                <p:cNvGrpSpPr/>
                <p:nvPr/>
              </p:nvGrpSpPr>
              <p:grpSpPr>
                <a:xfrm>
                  <a:off x="4228328" y="993755"/>
                  <a:ext cx="1136728" cy="1468192"/>
                  <a:chOff x="4228328" y="739644"/>
                  <a:chExt cx="1136728" cy="1468192"/>
                </a:xfrm>
              </p:grpSpPr>
              <p:sp>
                <p:nvSpPr>
                  <p:cNvPr id="46" name="Oval 45"/>
                  <p:cNvSpPr/>
                  <p:nvPr/>
                </p:nvSpPr>
                <p:spPr>
                  <a:xfrm rot="19731562">
                    <a:off x="4816668" y="739644"/>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7" name="Oval 46"/>
                  <p:cNvSpPr/>
                  <p:nvPr/>
                </p:nvSpPr>
                <p:spPr>
                  <a:xfrm>
                    <a:off x="4830788" y="1185719"/>
                    <a:ext cx="502049"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48" name="Group 47"/>
                  <p:cNvGrpSpPr/>
                  <p:nvPr/>
                </p:nvGrpSpPr>
                <p:grpSpPr>
                  <a:xfrm>
                    <a:off x="4228328" y="1480499"/>
                    <a:ext cx="666910" cy="329635"/>
                    <a:chOff x="4228328" y="1601459"/>
                    <a:chExt cx="666910" cy="329635"/>
                  </a:xfrm>
                  <a:solidFill>
                    <a:srgbClr val="000000"/>
                  </a:solidFill>
                </p:grpSpPr>
                <p:cxnSp>
                  <p:nvCxnSpPr>
                    <p:cNvPr id="52" name="Straight Connector 51"/>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4" name="Oval 53"/>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9" name="Straight Connector 48"/>
                  <p:cNvCxnSpPr/>
                  <p:nvPr/>
                </p:nvCxnSpPr>
                <p:spPr>
                  <a:xfrm flipH="1">
                    <a:off x="4815960" y="1506419"/>
                    <a:ext cx="265853" cy="287997"/>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H="1">
                    <a:off x="4573123" y="1780643"/>
                    <a:ext cx="265854" cy="162667"/>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51" name="Oval 50"/>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Oval 37"/>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0" name="Straight Connector 39"/>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a:stCxn id="47" idx="4"/>
                </p:cNvCxnSpPr>
                <p:nvPr/>
              </p:nvCxnSpPr>
              <p:spPr>
                <a:xfrm flipH="1">
                  <a:off x="4933677" y="2461947"/>
                  <a:ext cx="148136"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H="1">
                  <a:off x="4775186" y="2280071"/>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flipH="1">
                  <a:off x="4671527" y="2277220"/>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grpSp>
      </p:grpSp>
    </p:spTree>
    <p:extLst>
      <p:ext uri="{BB962C8B-B14F-4D97-AF65-F5344CB8AC3E}">
        <p14:creationId xmlns:p14="http://schemas.microsoft.com/office/powerpoint/2010/main" val="22410939"/>
      </p:ext>
    </p:extLst>
  </p:cSld>
  <p:clrMapOvr>
    <a:masterClrMapping/>
  </p:clrMapOvr>
  <mc:AlternateContent xmlns:mc="http://schemas.openxmlformats.org/markup-compatibility/2006" xmlns:p14="http://schemas.microsoft.com/office/powerpoint/2010/main">
    <mc:Choice Requires="p14">
      <p:transition p14:dur="10" advTm="15000"/>
    </mc:Choice>
    <mc:Fallback xmlns="">
      <p:transition advTm="15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 name="TextBox 629"/>
          <p:cNvSpPr txBox="1"/>
          <p:nvPr/>
        </p:nvSpPr>
        <p:spPr>
          <a:xfrm>
            <a:off x="293383" y="1199653"/>
            <a:ext cx="8705414" cy="3023905"/>
          </a:xfrm>
          <a:prstGeom prst="rect">
            <a:avLst/>
          </a:prstGeom>
          <a:noFill/>
        </p:spPr>
        <p:txBody>
          <a:bodyPr wrap="square" lIns="68580" tIns="34290" rIns="68580" bIns="34290" rtlCol="0" anchor="ctr">
            <a:spAutoFit/>
          </a:bodyPr>
          <a:lstStyle/>
          <a:p>
            <a:pPr algn="ctr"/>
            <a:r>
              <a:rPr lang="en-US" sz="4800" dirty="0">
                <a:solidFill>
                  <a:srgbClr val="FF0000"/>
                </a:solidFill>
                <a:latin typeface="Arial"/>
                <a:cs typeface="Arial"/>
              </a:rPr>
              <a:t>Aims</a:t>
            </a:r>
          </a:p>
          <a:p>
            <a:pPr algn="ctr"/>
            <a:r>
              <a:rPr lang="en-US" sz="4800" dirty="0">
                <a:latin typeface="Arial"/>
                <a:cs typeface="Arial"/>
              </a:rPr>
              <a:t>extend practice</a:t>
            </a:r>
          </a:p>
          <a:p>
            <a:pPr algn="ctr"/>
            <a:r>
              <a:rPr lang="en-US" sz="4800" dirty="0">
                <a:latin typeface="Arial"/>
                <a:cs typeface="Arial"/>
              </a:rPr>
              <a:t>further</a:t>
            </a:r>
          </a:p>
          <a:p>
            <a:pPr algn="ctr"/>
            <a:r>
              <a:rPr lang="en-US" sz="4800" dirty="0">
                <a:latin typeface="Arial"/>
                <a:cs typeface="Arial"/>
              </a:rPr>
              <a:t> evaluation</a:t>
            </a:r>
          </a:p>
        </p:txBody>
      </p:sp>
      <p:cxnSp>
        <p:nvCxnSpPr>
          <p:cNvPr id="7" name="Straight Connector 6"/>
          <p:cNvCxnSpPr/>
          <p:nvPr/>
        </p:nvCxnSpPr>
        <p:spPr>
          <a:xfrm>
            <a:off x="0" y="4516298"/>
            <a:ext cx="9144000" cy="0"/>
          </a:xfrm>
          <a:prstGeom prst="line">
            <a:avLst/>
          </a:prstGeom>
          <a:ln>
            <a:solidFill>
              <a:srgbClr val="02A4A6"/>
            </a:solidFill>
          </a:ln>
        </p:spPr>
        <p:style>
          <a:lnRef idx="2">
            <a:schemeClr val="accent5"/>
          </a:lnRef>
          <a:fillRef idx="0">
            <a:schemeClr val="accent5"/>
          </a:fillRef>
          <a:effectRef idx="1">
            <a:schemeClr val="accent5"/>
          </a:effectRef>
          <a:fontRef idx="minor">
            <a:schemeClr val="tx1"/>
          </a:fontRef>
        </p:style>
      </p:cxnSp>
      <p:grpSp>
        <p:nvGrpSpPr>
          <p:cNvPr id="278" name="Group 277"/>
          <p:cNvGrpSpPr/>
          <p:nvPr/>
        </p:nvGrpSpPr>
        <p:grpSpPr>
          <a:xfrm>
            <a:off x="7183154" y="2268682"/>
            <a:ext cx="1562861" cy="2372844"/>
            <a:chOff x="9253821" y="3024909"/>
            <a:chExt cx="2083815" cy="3163792"/>
          </a:xfrm>
        </p:grpSpPr>
        <p:sp>
          <p:nvSpPr>
            <p:cNvPr id="279" name="Oval 278"/>
            <p:cNvSpPr/>
            <p:nvPr/>
          </p:nvSpPr>
          <p:spPr>
            <a:xfrm>
              <a:off x="9665857" y="5336316"/>
              <a:ext cx="461818" cy="496455"/>
            </a:xfrm>
            <a:prstGeom prst="ellipse">
              <a:avLst/>
            </a:prstGeom>
            <a:solidFill>
              <a:schemeClr val="bg2"/>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0" name="Oval 279"/>
            <p:cNvSpPr>
              <a:spLocks noChangeAspect="1"/>
            </p:cNvSpPr>
            <p:nvPr/>
          </p:nvSpPr>
          <p:spPr>
            <a:xfrm>
              <a:off x="10023767" y="5636483"/>
              <a:ext cx="167439" cy="179996"/>
            </a:xfrm>
            <a:prstGeom prst="ellipse">
              <a:avLst/>
            </a:prstGeom>
            <a:solidFill>
              <a:schemeClr val="bg2"/>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1" name="Group 280"/>
            <p:cNvGrpSpPr/>
            <p:nvPr/>
          </p:nvGrpSpPr>
          <p:grpSpPr>
            <a:xfrm>
              <a:off x="9253821" y="3024909"/>
              <a:ext cx="2083815" cy="3163792"/>
              <a:chOff x="4988598" y="1311255"/>
              <a:chExt cx="3423202" cy="4441633"/>
            </a:xfrm>
          </p:grpSpPr>
          <p:sp>
            <p:nvSpPr>
              <p:cNvPr id="284" name="Rounded Rectangle 283"/>
              <p:cNvSpPr/>
              <p:nvPr/>
            </p:nvSpPr>
            <p:spPr>
              <a:xfrm>
                <a:off x="5058488" y="1311255"/>
                <a:ext cx="2040776" cy="1675972"/>
              </a:xfrm>
              <a:prstGeom prst="roundRect">
                <a:avLst/>
              </a:prstGeom>
              <a:solidFill>
                <a:schemeClr val="bg1">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a:latin typeface="Arial"/>
                  <a:cs typeface="Arial"/>
                </a:endParaRPr>
              </a:p>
            </p:txBody>
          </p:sp>
          <p:graphicFrame>
            <p:nvGraphicFramePr>
              <p:cNvPr id="285" name="Chart 284"/>
              <p:cNvGraphicFramePr/>
              <p:nvPr>
                <p:extLst>
                  <p:ext uri="{D42A27DB-BD31-4B8C-83A1-F6EECF244321}">
                    <p14:modId xmlns:p14="http://schemas.microsoft.com/office/powerpoint/2010/main" val="4142701447"/>
                  </p:ext>
                </p:extLst>
              </p:nvPr>
            </p:nvGraphicFramePr>
            <p:xfrm>
              <a:off x="5328822" y="1393082"/>
              <a:ext cx="1545493" cy="1396033"/>
            </p:xfrm>
            <a:graphic>
              <a:graphicData uri="http://schemas.openxmlformats.org/drawingml/2006/chart">
                <c:chart xmlns:c="http://schemas.openxmlformats.org/drawingml/2006/chart" xmlns:r="http://schemas.openxmlformats.org/officeDocument/2006/relationships" r:id="rId3"/>
              </a:graphicData>
            </a:graphic>
          </p:graphicFrame>
          <p:cxnSp>
            <p:nvCxnSpPr>
              <p:cNvPr id="286" name="Straight Connector 285"/>
              <p:cNvCxnSpPr/>
              <p:nvPr/>
            </p:nvCxnSpPr>
            <p:spPr>
              <a:xfrm flipH="1">
                <a:off x="6782282" y="4415342"/>
                <a:ext cx="0" cy="72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87" name="Straight Connector 286"/>
              <p:cNvCxnSpPr/>
              <p:nvPr/>
            </p:nvCxnSpPr>
            <p:spPr>
              <a:xfrm flipH="1">
                <a:off x="8076681" y="4252579"/>
                <a:ext cx="0" cy="72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nvGrpSpPr>
              <p:cNvPr id="288" name="Group 287"/>
              <p:cNvGrpSpPr/>
              <p:nvPr/>
            </p:nvGrpSpPr>
            <p:grpSpPr>
              <a:xfrm>
                <a:off x="4988598" y="1687103"/>
                <a:ext cx="3423202" cy="4065785"/>
                <a:chOff x="3834895" y="3452615"/>
                <a:chExt cx="3423202" cy="4065785"/>
              </a:xfrm>
            </p:grpSpPr>
            <p:grpSp>
              <p:nvGrpSpPr>
                <p:cNvPr id="289" name="Group 288"/>
                <p:cNvGrpSpPr/>
                <p:nvPr/>
              </p:nvGrpSpPr>
              <p:grpSpPr>
                <a:xfrm>
                  <a:off x="6158410" y="4454573"/>
                  <a:ext cx="1099687" cy="2101429"/>
                  <a:chOff x="4377435" y="932517"/>
                  <a:chExt cx="1099687" cy="2101429"/>
                </a:xfrm>
              </p:grpSpPr>
              <p:cxnSp>
                <p:nvCxnSpPr>
                  <p:cNvPr id="344" name="Straight Connector 343"/>
                  <p:cNvCxnSpPr/>
                  <p:nvPr/>
                </p:nvCxnSpPr>
                <p:spPr>
                  <a:xfrm flipH="1">
                    <a:off x="4662038" y="2503844"/>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345" name="Straight Connector 344"/>
                  <p:cNvCxnSpPr/>
                  <p:nvPr/>
                </p:nvCxnSpPr>
                <p:spPr>
                  <a:xfrm flipH="1">
                    <a:off x="4577201" y="2489786"/>
                    <a:ext cx="112952" cy="376392"/>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346" name="Group 345"/>
                  <p:cNvGrpSpPr/>
                  <p:nvPr/>
                </p:nvGrpSpPr>
                <p:grpSpPr>
                  <a:xfrm>
                    <a:off x="4377435" y="932517"/>
                    <a:ext cx="955402" cy="1529430"/>
                    <a:chOff x="4377435" y="678406"/>
                    <a:chExt cx="955402" cy="1529430"/>
                  </a:xfrm>
                </p:grpSpPr>
                <p:sp>
                  <p:nvSpPr>
                    <p:cNvPr id="355" name="Oval 354"/>
                    <p:cNvSpPr/>
                    <p:nvPr/>
                  </p:nvSpPr>
                  <p:spPr>
                    <a:xfrm rot="2373231">
                      <a:off x="4778993" y="678406"/>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56" name="Oval 355"/>
                    <p:cNvSpPr/>
                    <p:nvPr/>
                  </p:nvSpPr>
                  <p:spPr>
                    <a:xfrm>
                      <a:off x="4974427" y="1185719"/>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357" name="Group 356"/>
                    <p:cNvGrpSpPr/>
                    <p:nvPr/>
                  </p:nvGrpSpPr>
                  <p:grpSpPr>
                    <a:xfrm>
                      <a:off x="4377435" y="1425217"/>
                      <a:ext cx="641554" cy="355426"/>
                      <a:chOff x="4377435" y="1546177"/>
                      <a:chExt cx="641554" cy="355426"/>
                    </a:xfrm>
                    <a:solidFill>
                      <a:srgbClr val="000000"/>
                    </a:solidFill>
                  </p:grpSpPr>
                  <p:cxnSp>
                    <p:nvCxnSpPr>
                      <p:cNvPr id="361" name="Straight Connector 360"/>
                      <p:cNvCxnSpPr/>
                      <p:nvPr/>
                    </p:nvCxnSpPr>
                    <p:spPr>
                      <a:xfrm flipH="1">
                        <a:off x="4753136" y="1546177"/>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2" name="Straight Connector 361"/>
                      <p:cNvCxnSpPr/>
                      <p:nvPr/>
                    </p:nvCxnSpPr>
                    <p:spPr>
                      <a:xfrm flipH="1">
                        <a:off x="4519475" y="1821416"/>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63" name="Oval 362"/>
                      <p:cNvSpPr/>
                      <p:nvPr/>
                    </p:nvSpPr>
                    <p:spPr>
                      <a:xfrm>
                        <a:off x="4377435" y="1771730"/>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58" name="Straight Connector 357"/>
                    <p:cNvCxnSpPr/>
                    <p:nvPr/>
                  </p:nvCxnSpPr>
                  <p:spPr>
                    <a:xfrm flipH="1">
                      <a:off x="4815960" y="1506419"/>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359" name="Straight Connector 358"/>
                    <p:cNvCxnSpPr/>
                    <p:nvPr/>
                  </p:nvCxnSpPr>
                  <p:spPr>
                    <a:xfrm flipH="1">
                      <a:off x="4573123" y="1780643"/>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360" name="Oval 359"/>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47" name="Oval 346"/>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8" name="Oval 347"/>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49" name="Straight Connector 348"/>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50" name="Straight Connector 349"/>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51" name="Straight Connector 350"/>
                  <p:cNvCxnSpPr>
                    <a:stCxn id="356" idx="4"/>
                  </p:cNvCxnSpPr>
                  <p:nvPr/>
                </p:nvCxnSpPr>
                <p:spPr>
                  <a:xfrm flipH="1">
                    <a:off x="4933678" y="2461947"/>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52" name="Straight Connector 351"/>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53" name="Straight Connector 352"/>
                  <p:cNvCxnSpPr/>
                  <p:nvPr/>
                </p:nvCxnSpPr>
                <p:spPr>
                  <a:xfrm flipH="1">
                    <a:off x="4775186" y="228007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354" name="Straight Connector 353"/>
                  <p:cNvCxnSpPr/>
                  <p:nvPr/>
                </p:nvCxnSpPr>
                <p:spPr>
                  <a:xfrm flipH="1">
                    <a:off x="4671527" y="2277220"/>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grpSp>
              <p:nvGrpSpPr>
                <p:cNvPr id="290" name="Group 289"/>
                <p:cNvGrpSpPr/>
                <p:nvPr/>
              </p:nvGrpSpPr>
              <p:grpSpPr>
                <a:xfrm>
                  <a:off x="5352251" y="3909121"/>
                  <a:ext cx="1081923" cy="2049031"/>
                  <a:chOff x="4395199" y="984915"/>
                  <a:chExt cx="1081923" cy="2049031"/>
                </a:xfrm>
              </p:grpSpPr>
              <p:cxnSp>
                <p:nvCxnSpPr>
                  <p:cNvPr id="328" name="Straight Connector 327"/>
                  <p:cNvCxnSpPr/>
                  <p:nvPr/>
                </p:nvCxnSpPr>
                <p:spPr>
                  <a:xfrm flipH="1">
                    <a:off x="4662038" y="2503844"/>
                    <a:ext cx="125806" cy="454368"/>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29" name="Straight Connector 328"/>
                  <p:cNvCxnSpPr/>
                  <p:nvPr/>
                </p:nvCxnSpPr>
                <p:spPr>
                  <a:xfrm flipH="1">
                    <a:off x="4577201" y="2489786"/>
                    <a:ext cx="112952" cy="376392"/>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nvGrpSpPr>
                  <p:cNvPr id="330" name="Group 329"/>
                  <p:cNvGrpSpPr/>
                  <p:nvPr/>
                </p:nvGrpSpPr>
                <p:grpSpPr>
                  <a:xfrm>
                    <a:off x="4444512" y="984915"/>
                    <a:ext cx="983398" cy="1471866"/>
                    <a:chOff x="4444512" y="730804"/>
                    <a:chExt cx="983398" cy="1471866"/>
                  </a:xfrm>
                </p:grpSpPr>
                <p:sp>
                  <p:nvSpPr>
                    <p:cNvPr id="339" name="Oval 338"/>
                    <p:cNvSpPr/>
                    <p:nvPr/>
                  </p:nvSpPr>
                  <p:spPr>
                    <a:xfrm rot="3297354">
                      <a:off x="4818862" y="686519"/>
                      <a:ext cx="468651" cy="557221"/>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40" name="Oval 339"/>
                    <p:cNvSpPr/>
                    <p:nvPr/>
                  </p:nvSpPr>
                  <p:spPr>
                    <a:xfrm rot="271383">
                      <a:off x="4725491" y="1180553"/>
                      <a:ext cx="702419"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cxnSp>
                  <p:nvCxnSpPr>
                    <p:cNvPr id="341" name="Straight Connector 340"/>
                    <p:cNvCxnSpPr/>
                    <p:nvPr/>
                  </p:nvCxnSpPr>
                  <p:spPr>
                    <a:xfrm flipH="1">
                      <a:off x="4815960" y="1506419"/>
                      <a:ext cx="265853" cy="287997"/>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42" name="Straight Connector 341"/>
                    <p:cNvCxnSpPr/>
                    <p:nvPr/>
                  </p:nvCxnSpPr>
                  <p:spPr>
                    <a:xfrm flipH="1">
                      <a:off x="4573123" y="1780643"/>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343" name="Oval 342"/>
                    <p:cNvSpPr/>
                    <p:nvPr/>
                  </p:nvSpPr>
                  <p:spPr>
                    <a:xfrm>
                      <a:off x="4444512" y="1878373"/>
                      <a:ext cx="170920" cy="129873"/>
                    </a:xfrm>
                    <a:prstGeom prst="ellipse">
                      <a:avLst/>
                    </a:prstGeom>
                    <a:solidFill>
                      <a:srgbClr val="000000"/>
                    </a:solidFill>
                    <a:ln>
                      <a:solidFill>
                        <a:srgbClr val="4D4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31" name="Oval 330"/>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2" name="Oval 331"/>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3" name="Straight Connector 332"/>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34" name="Straight Connector 333"/>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35" name="Straight Connector 334"/>
                  <p:cNvCxnSpPr>
                    <a:stCxn id="340" idx="4"/>
                  </p:cNvCxnSpPr>
                  <p:nvPr/>
                </p:nvCxnSpPr>
                <p:spPr>
                  <a:xfrm flipH="1">
                    <a:off x="5028516" y="2455189"/>
                    <a:ext cx="1025" cy="487378"/>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36" name="Straight Connector 335"/>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37" name="Straight Connector 336"/>
                  <p:cNvCxnSpPr/>
                  <p:nvPr/>
                </p:nvCxnSpPr>
                <p:spPr>
                  <a:xfrm flipH="1">
                    <a:off x="4768780" y="233214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338" name="Straight Connector 337"/>
                  <p:cNvCxnSpPr/>
                  <p:nvPr/>
                </p:nvCxnSpPr>
                <p:spPr>
                  <a:xfrm flipH="1">
                    <a:off x="4713166" y="2289469"/>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sp>
              <p:nvSpPr>
                <p:cNvPr id="291" name="Rectangle 290"/>
                <p:cNvSpPr/>
                <p:nvPr/>
              </p:nvSpPr>
              <p:spPr>
                <a:xfrm>
                  <a:off x="4652402" y="3452615"/>
                  <a:ext cx="1580342" cy="4065785"/>
                </a:xfrm>
                <a:prstGeom prst="rect">
                  <a:avLst/>
                </a:prstGeom>
                <a:solidFill>
                  <a:schemeClr val="bg1">
                    <a:lumMod val="75000"/>
                  </a:schemeClr>
                </a:solidFill>
                <a:ln>
                  <a:noFill/>
                </a:ln>
                <a:scene3d>
                  <a:camera prst="isometricOffAxis1Top"/>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2" name="Straight Connector 291"/>
                <p:cNvCxnSpPr/>
                <p:nvPr/>
              </p:nvCxnSpPr>
              <p:spPr>
                <a:xfrm>
                  <a:off x="5188018" y="6406520"/>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sp>
              <p:nvSpPr>
                <p:cNvPr id="293" name="Oval 292"/>
                <p:cNvSpPr/>
                <p:nvPr/>
              </p:nvSpPr>
              <p:spPr>
                <a:xfrm rot="1868438" flipH="1">
                  <a:off x="4526752" y="4861323"/>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94" name="Oval 293"/>
                <p:cNvSpPr/>
                <p:nvPr/>
              </p:nvSpPr>
              <p:spPr>
                <a:xfrm flipH="1">
                  <a:off x="4643025" y="5357820"/>
                  <a:ext cx="320141"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295" name="Group 294"/>
                <p:cNvGrpSpPr/>
                <p:nvPr/>
              </p:nvGrpSpPr>
              <p:grpSpPr>
                <a:xfrm rot="19328939" flipH="1">
                  <a:off x="4891773" y="5429132"/>
                  <a:ext cx="666910" cy="329635"/>
                  <a:chOff x="4228328" y="1601459"/>
                  <a:chExt cx="666910" cy="329635"/>
                </a:xfrm>
                <a:solidFill>
                  <a:srgbClr val="000000"/>
                </a:solidFill>
              </p:grpSpPr>
              <p:cxnSp>
                <p:nvCxnSpPr>
                  <p:cNvPr id="325" name="Straight Connector 324"/>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26" name="Straight Connector 325"/>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27" name="Oval 326"/>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96" name="Straight Connector 295"/>
                <p:cNvCxnSpPr/>
                <p:nvPr/>
              </p:nvCxnSpPr>
              <p:spPr>
                <a:xfrm>
                  <a:off x="4894049" y="5678521"/>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297" name="Straight Connector 296"/>
                <p:cNvCxnSpPr/>
                <p:nvPr/>
              </p:nvCxnSpPr>
              <p:spPr>
                <a:xfrm flipV="1">
                  <a:off x="5156721" y="5839046"/>
                  <a:ext cx="248698" cy="104652"/>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298" name="Oval 297"/>
                <p:cNvSpPr/>
                <p:nvPr/>
              </p:nvSpPr>
              <p:spPr>
                <a:xfrm flipH="1">
                  <a:off x="5377549" y="5746568"/>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9" name="Oval 298"/>
                <p:cNvSpPr/>
                <p:nvPr/>
              </p:nvSpPr>
              <p:spPr>
                <a:xfrm flipH="1">
                  <a:off x="5367434" y="6765150"/>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0" name="Oval 299"/>
                <p:cNvSpPr/>
                <p:nvPr/>
              </p:nvSpPr>
              <p:spPr>
                <a:xfrm flipH="1">
                  <a:off x="5210013" y="6842496"/>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1" name="Straight Connector 300"/>
                <p:cNvCxnSpPr/>
                <p:nvPr/>
              </p:nvCxnSpPr>
              <p:spPr>
                <a:xfrm>
                  <a:off x="4498740" y="5289056"/>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02" name="Straight Connector 301"/>
                <p:cNvCxnSpPr/>
                <p:nvPr/>
              </p:nvCxnSpPr>
              <p:spPr>
                <a:xfrm>
                  <a:off x="4516441" y="6384127"/>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03" name="Straight Connector 302"/>
                <p:cNvCxnSpPr/>
                <p:nvPr/>
              </p:nvCxnSpPr>
              <p:spPr>
                <a:xfrm>
                  <a:off x="4883694" y="6198062"/>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304" name="Group 303"/>
                <p:cNvGrpSpPr/>
                <p:nvPr/>
              </p:nvGrpSpPr>
              <p:grpSpPr>
                <a:xfrm flipH="1">
                  <a:off x="3834895" y="4140663"/>
                  <a:ext cx="899921" cy="2040191"/>
                  <a:chOff x="4228328" y="993755"/>
                  <a:chExt cx="1248794" cy="2040191"/>
                </a:xfrm>
              </p:grpSpPr>
              <p:cxnSp>
                <p:nvCxnSpPr>
                  <p:cNvPr id="305" name="Straight Connector 304"/>
                  <p:cNvCxnSpPr/>
                  <p:nvPr/>
                </p:nvCxnSpPr>
                <p:spPr>
                  <a:xfrm flipH="1">
                    <a:off x="4662037" y="2488531"/>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306" name="Straight Connector 305"/>
                  <p:cNvCxnSpPr/>
                  <p:nvPr/>
                </p:nvCxnSpPr>
                <p:spPr>
                  <a:xfrm flipH="1">
                    <a:off x="4568311" y="2489786"/>
                    <a:ext cx="112952" cy="376392"/>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307" name="Group 306"/>
                  <p:cNvGrpSpPr/>
                  <p:nvPr/>
                </p:nvGrpSpPr>
                <p:grpSpPr>
                  <a:xfrm>
                    <a:off x="4228328" y="993755"/>
                    <a:ext cx="1136728" cy="1468192"/>
                    <a:chOff x="4228328" y="739644"/>
                    <a:chExt cx="1136728" cy="1468192"/>
                  </a:xfrm>
                </p:grpSpPr>
                <p:sp>
                  <p:nvSpPr>
                    <p:cNvPr id="316" name="Oval 315"/>
                    <p:cNvSpPr/>
                    <p:nvPr/>
                  </p:nvSpPr>
                  <p:spPr>
                    <a:xfrm rot="19731562">
                      <a:off x="4816668" y="739644"/>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17" name="Oval 316"/>
                    <p:cNvSpPr/>
                    <p:nvPr/>
                  </p:nvSpPr>
                  <p:spPr>
                    <a:xfrm>
                      <a:off x="4830788" y="1185719"/>
                      <a:ext cx="502049"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318" name="Group 317"/>
                    <p:cNvGrpSpPr/>
                    <p:nvPr/>
                  </p:nvGrpSpPr>
                  <p:grpSpPr>
                    <a:xfrm>
                      <a:off x="4228328" y="1480499"/>
                      <a:ext cx="666910" cy="329635"/>
                      <a:chOff x="4228328" y="1601459"/>
                      <a:chExt cx="666910" cy="329635"/>
                    </a:xfrm>
                    <a:solidFill>
                      <a:srgbClr val="000000"/>
                    </a:solidFill>
                  </p:grpSpPr>
                  <p:cxnSp>
                    <p:nvCxnSpPr>
                      <p:cNvPr id="322" name="Straight Connector 321"/>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23" name="Straight Connector 322"/>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24" name="Oval 323"/>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19" name="Straight Connector 318"/>
                    <p:cNvCxnSpPr/>
                    <p:nvPr/>
                  </p:nvCxnSpPr>
                  <p:spPr>
                    <a:xfrm flipH="1">
                      <a:off x="4815960" y="1506419"/>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320" name="Straight Connector 319"/>
                    <p:cNvCxnSpPr/>
                    <p:nvPr/>
                  </p:nvCxnSpPr>
                  <p:spPr>
                    <a:xfrm flipH="1">
                      <a:off x="4573123" y="1780643"/>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321" name="Oval 320"/>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08" name="Oval 307"/>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9" name="Oval 308"/>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0" name="Straight Connector 309"/>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11" name="Straight Connector 310"/>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12" name="Straight Connector 311"/>
                  <p:cNvCxnSpPr>
                    <a:stCxn id="317" idx="4"/>
                  </p:cNvCxnSpPr>
                  <p:nvPr/>
                </p:nvCxnSpPr>
                <p:spPr>
                  <a:xfrm flipH="1">
                    <a:off x="4933677" y="2461947"/>
                    <a:ext cx="148136"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13" name="Straight Connector 312"/>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14" name="Straight Connector 313"/>
                  <p:cNvCxnSpPr/>
                  <p:nvPr/>
                </p:nvCxnSpPr>
                <p:spPr>
                  <a:xfrm flipH="1">
                    <a:off x="4775186" y="228007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315" name="Straight Connector 314"/>
                  <p:cNvCxnSpPr/>
                  <p:nvPr/>
                </p:nvCxnSpPr>
                <p:spPr>
                  <a:xfrm flipH="1">
                    <a:off x="4671527" y="2277220"/>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grpSp>
        </p:grpSp>
        <p:sp>
          <p:nvSpPr>
            <p:cNvPr id="282" name="Oval 281"/>
            <p:cNvSpPr/>
            <p:nvPr/>
          </p:nvSpPr>
          <p:spPr>
            <a:xfrm>
              <a:off x="9628908" y="5368636"/>
              <a:ext cx="404091" cy="496455"/>
            </a:xfrm>
            <a:prstGeom prst="ellipse">
              <a:avLst/>
            </a:prstGeom>
            <a:solidFill>
              <a:schemeClr val="bg2"/>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3" name="Oval 282"/>
            <p:cNvSpPr>
              <a:spLocks noChangeAspect="1"/>
            </p:cNvSpPr>
            <p:nvPr/>
          </p:nvSpPr>
          <p:spPr>
            <a:xfrm>
              <a:off x="9804401" y="5578762"/>
              <a:ext cx="66973" cy="71996"/>
            </a:xfrm>
            <a:prstGeom prst="ellipse">
              <a:avLst/>
            </a:prstGeom>
            <a:solidFill>
              <a:schemeClr val="bg2"/>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4" name="Group 363"/>
          <p:cNvGrpSpPr/>
          <p:nvPr/>
        </p:nvGrpSpPr>
        <p:grpSpPr>
          <a:xfrm>
            <a:off x="6076507" y="331527"/>
            <a:ext cx="1695707" cy="1847110"/>
            <a:chOff x="4800311" y="1311255"/>
            <a:chExt cx="3611489" cy="4441633"/>
          </a:xfrm>
        </p:grpSpPr>
        <p:sp>
          <p:nvSpPr>
            <p:cNvPr id="365" name="Rounded Rectangle 364"/>
            <p:cNvSpPr/>
            <p:nvPr/>
          </p:nvSpPr>
          <p:spPr>
            <a:xfrm>
              <a:off x="4800311" y="1311255"/>
              <a:ext cx="3607376" cy="1675972"/>
            </a:xfrm>
            <a:prstGeom prst="roundRect">
              <a:avLst/>
            </a:prstGeom>
            <a:solidFill>
              <a:schemeClr val="bg1">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a:latin typeface="Arial"/>
                <a:cs typeface="Arial"/>
              </a:endParaRPr>
            </a:p>
          </p:txBody>
        </p:sp>
        <p:graphicFrame>
          <p:nvGraphicFramePr>
            <p:cNvPr id="366" name="Chart 365"/>
            <p:cNvGraphicFramePr/>
            <p:nvPr>
              <p:extLst>
                <p:ext uri="{D42A27DB-BD31-4B8C-83A1-F6EECF244321}">
                  <p14:modId xmlns:p14="http://schemas.microsoft.com/office/powerpoint/2010/main" val="604724602"/>
                </p:ext>
              </p:extLst>
            </p:nvPr>
          </p:nvGraphicFramePr>
          <p:xfrm>
            <a:off x="5089076" y="1393082"/>
            <a:ext cx="3207949" cy="1396034"/>
          </p:xfrm>
          <a:graphic>
            <a:graphicData uri="http://schemas.openxmlformats.org/drawingml/2006/chart">
              <c:chart xmlns:c="http://schemas.openxmlformats.org/drawingml/2006/chart" xmlns:r="http://schemas.openxmlformats.org/officeDocument/2006/relationships" r:id="rId4"/>
            </a:graphicData>
          </a:graphic>
        </p:graphicFrame>
        <p:cxnSp>
          <p:nvCxnSpPr>
            <p:cNvPr id="367" name="Straight Connector 366"/>
            <p:cNvCxnSpPr/>
            <p:nvPr/>
          </p:nvCxnSpPr>
          <p:spPr>
            <a:xfrm flipH="1">
              <a:off x="6782282" y="4415342"/>
              <a:ext cx="0" cy="72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368" name="Straight Connector 367"/>
            <p:cNvCxnSpPr/>
            <p:nvPr/>
          </p:nvCxnSpPr>
          <p:spPr>
            <a:xfrm flipH="1">
              <a:off x="8076681" y="4252579"/>
              <a:ext cx="0" cy="72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nvGrpSpPr>
            <p:cNvPr id="369" name="Group 368"/>
            <p:cNvGrpSpPr/>
            <p:nvPr/>
          </p:nvGrpSpPr>
          <p:grpSpPr>
            <a:xfrm>
              <a:off x="4988598" y="1687103"/>
              <a:ext cx="3423202" cy="4065785"/>
              <a:chOff x="3834895" y="3452615"/>
              <a:chExt cx="3423202" cy="4065785"/>
            </a:xfrm>
          </p:grpSpPr>
          <p:grpSp>
            <p:nvGrpSpPr>
              <p:cNvPr id="370" name="Group 369"/>
              <p:cNvGrpSpPr/>
              <p:nvPr/>
            </p:nvGrpSpPr>
            <p:grpSpPr>
              <a:xfrm>
                <a:off x="6158410" y="4454573"/>
                <a:ext cx="1099687" cy="2101429"/>
                <a:chOff x="4377435" y="932517"/>
                <a:chExt cx="1099687" cy="2101429"/>
              </a:xfrm>
            </p:grpSpPr>
            <p:cxnSp>
              <p:nvCxnSpPr>
                <p:cNvPr id="433" name="Straight Connector 432"/>
                <p:cNvCxnSpPr/>
                <p:nvPr/>
              </p:nvCxnSpPr>
              <p:spPr>
                <a:xfrm flipH="1">
                  <a:off x="4662038" y="2503844"/>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434" name="Straight Connector 433"/>
                <p:cNvCxnSpPr/>
                <p:nvPr/>
              </p:nvCxnSpPr>
              <p:spPr>
                <a:xfrm flipH="1">
                  <a:off x="4577201" y="2489786"/>
                  <a:ext cx="112952" cy="376392"/>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435" name="Group 434"/>
                <p:cNvGrpSpPr/>
                <p:nvPr/>
              </p:nvGrpSpPr>
              <p:grpSpPr>
                <a:xfrm>
                  <a:off x="4377435" y="932517"/>
                  <a:ext cx="955402" cy="1529430"/>
                  <a:chOff x="4377435" y="678406"/>
                  <a:chExt cx="955402" cy="1529430"/>
                </a:xfrm>
              </p:grpSpPr>
              <p:sp>
                <p:nvSpPr>
                  <p:cNvPr id="444" name="Oval 443"/>
                  <p:cNvSpPr/>
                  <p:nvPr/>
                </p:nvSpPr>
                <p:spPr>
                  <a:xfrm rot="2373231">
                    <a:off x="4778993" y="678406"/>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45" name="Oval 444"/>
                  <p:cNvSpPr/>
                  <p:nvPr/>
                </p:nvSpPr>
                <p:spPr>
                  <a:xfrm>
                    <a:off x="4974427" y="1185719"/>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446" name="Group 445"/>
                  <p:cNvGrpSpPr/>
                  <p:nvPr/>
                </p:nvGrpSpPr>
                <p:grpSpPr>
                  <a:xfrm>
                    <a:off x="4377435" y="1425217"/>
                    <a:ext cx="641554" cy="355426"/>
                    <a:chOff x="4377435" y="1546177"/>
                    <a:chExt cx="641554" cy="355426"/>
                  </a:xfrm>
                  <a:solidFill>
                    <a:srgbClr val="000000"/>
                  </a:solidFill>
                </p:grpSpPr>
                <p:cxnSp>
                  <p:nvCxnSpPr>
                    <p:cNvPr id="450" name="Straight Connector 449"/>
                    <p:cNvCxnSpPr/>
                    <p:nvPr/>
                  </p:nvCxnSpPr>
                  <p:spPr>
                    <a:xfrm flipH="1">
                      <a:off x="4753136" y="1546177"/>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51" name="Straight Connector 450"/>
                    <p:cNvCxnSpPr/>
                    <p:nvPr/>
                  </p:nvCxnSpPr>
                  <p:spPr>
                    <a:xfrm flipH="1">
                      <a:off x="4519475" y="1821416"/>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52" name="Oval 451"/>
                    <p:cNvSpPr/>
                    <p:nvPr/>
                  </p:nvSpPr>
                  <p:spPr>
                    <a:xfrm>
                      <a:off x="4377435" y="1771730"/>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47" name="Straight Connector 446"/>
                  <p:cNvCxnSpPr/>
                  <p:nvPr/>
                </p:nvCxnSpPr>
                <p:spPr>
                  <a:xfrm flipH="1">
                    <a:off x="4815960" y="1506419"/>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448" name="Straight Connector 447"/>
                  <p:cNvCxnSpPr/>
                  <p:nvPr/>
                </p:nvCxnSpPr>
                <p:spPr>
                  <a:xfrm flipH="1">
                    <a:off x="4573123" y="1780643"/>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449" name="Oval 448"/>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36" name="Oval 435"/>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7" name="Oval 436"/>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38" name="Straight Connector 437"/>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39" name="Straight Connector 438"/>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40" name="Straight Connector 439"/>
                <p:cNvCxnSpPr>
                  <a:stCxn id="445" idx="4"/>
                </p:cNvCxnSpPr>
                <p:nvPr/>
              </p:nvCxnSpPr>
              <p:spPr>
                <a:xfrm flipH="1">
                  <a:off x="4933678" y="2461947"/>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41" name="Straight Connector 440"/>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42" name="Straight Connector 441"/>
                <p:cNvCxnSpPr/>
                <p:nvPr/>
              </p:nvCxnSpPr>
              <p:spPr>
                <a:xfrm flipH="1">
                  <a:off x="4775186" y="228007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443" name="Straight Connector 442"/>
                <p:cNvCxnSpPr/>
                <p:nvPr/>
              </p:nvCxnSpPr>
              <p:spPr>
                <a:xfrm flipH="1">
                  <a:off x="4671527" y="2277220"/>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grpSp>
            <p:nvGrpSpPr>
              <p:cNvPr id="371" name="Group 370"/>
              <p:cNvGrpSpPr/>
              <p:nvPr/>
            </p:nvGrpSpPr>
            <p:grpSpPr>
              <a:xfrm>
                <a:off x="5352251" y="3856723"/>
                <a:ext cx="1081923" cy="2101429"/>
                <a:chOff x="4395199" y="932517"/>
                <a:chExt cx="1081923" cy="2101429"/>
              </a:xfrm>
            </p:grpSpPr>
            <p:cxnSp>
              <p:nvCxnSpPr>
                <p:cNvPr id="413" name="Straight Connector 412"/>
                <p:cNvCxnSpPr/>
                <p:nvPr/>
              </p:nvCxnSpPr>
              <p:spPr>
                <a:xfrm flipH="1">
                  <a:off x="4662038" y="2503844"/>
                  <a:ext cx="125806" cy="454368"/>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14" name="Straight Connector 413"/>
                <p:cNvCxnSpPr/>
                <p:nvPr/>
              </p:nvCxnSpPr>
              <p:spPr>
                <a:xfrm flipH="1">
                  <a:off x="4577201" y="2489786"/>
                  <a:ext cx="112952" cy="376392"/>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nvGrpSpPr>
                <p:cNvPr id="415" name="Group 414"/>
                <p:cNvGrpSpPr/>
                <p:nvPr/>
              </p:nvGrpSpPr>
              <p:grpSpPr>
                <a:xfrm>
                  <a:off x="4406281" y="932517"/>
                  <a:ext cx="926556" cy="1529430"/>
                  <a:chOff x="4406281" y="678406"/>
                  <a:chExt cx="926556" cy="1529430"/>
                </a:xfrm>
              </p:grpSpPr>
              <p:sp>
                <p:nvSpPr>
                  <p:cNvPr id="424" name="Oval 423"/>
                  <p:cNvSpPr/>
                  <p:nvPr/>
                </p:nvSpPr>
                <p:spPr>
                  <a:xfrm rot="2373231">
                    <a:off x="4778993" y="678406"/>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25" name="Oval 424"/>
                  <p:cNvSpPr/>
                  <p:nvPr/>
                </p:nvSpPr>
                <p:spPr>
                  <a:xfrm>
                    <a:off x="4974427" y="1185719"/>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426" name="Group 425"/>
                  <p:cNvGrpSpPr/>
                  <p:nvPr/>
                </p:nvGrpSpPr>
                <p:grpSpPr>
                  <a:xfrm>
                    <a:off x="4406281" y="1126601"/>
                    <a:ext cx="612709" cy="298616"/>
                    <a:chOff x="4406281" y="1247561"/>
                    <a:chExt cx="612709" cy="298616"/>
                  </a:xfrm>
                  <a:solidFill>
                    <a:srgbClr val="000000"/>
                  </a:solidFill>
                </p:grpSpPr>
                <p:cxnSp>
                  <p:nvCxnSpPr>
                    <p:cNvPr id="430" name="Straight Connector 429"/>
                    <p:cNvCxnSpPr/>
                    <p:nvPr/>
                  </p:nvCxnSpPr>
                  <p:spPr>
                    <a:xfrm flipH="1" flipV="1">
                      <a:off x="4753136" y="1306679"/>
                      <a:ext cx="265854" cy="239498"/>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1" name="Straight Connector 430"/>
                    <p:cNvCxnSpPr/>
                    <p:nvPr/>
                  </p:nvCxnSpPr>
                  <p:spPr>
                    <a:xfrm flipH="1">
                      <a:off x="4519475" y="1320581"/>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32" name="Oval 431"/>
                    <p:cNvSpPr/>
                    <p:nvPr/>
                  </p:nvSpPr>
                  <p:spPr>
                    <a:xfrm>
                      <a:off x="4406281" y="124756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27" name="Straight Connector 426"/>
                  <p:cNvCxnSpPr/>
                  <p:nvPr/>
                </p:nvCxnSpPr>
                <p:spPr>
                  <a:xfrm flipH="1">
                    <a:off x="4815960" y="1506419"/>
                    <a:ext cx="265853" cy="287997"/>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28" name="Straight Connector 427"/>
                  <p:cNvCxnSpPr/>
                  <p:nvPr/>
                </p:nvCxnSpPr>
                <p:spPr>
                  <a:xfrm flipH="1">
                    <a:off x="4573123" y="1780643"/>
                    <a:ext cx="265854" cy="162667"/>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29" name="Oval 428"/>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16" name="Oval 415"/>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7" name="Oval 416"/>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8" name="Straight Connector 417"/>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19" name="Straight Connector 418"/>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20" name="Straight Connector 419"/>
                <p:cNvCxnSpPr>
                  <a:stCxn id="425" idx="4"/>
                </p:cNvCxnSpPr>
                <p:nvPr/>
              </p:nvCxnSpPr>
              <p:spPr>
                <a:xfrm flipH="1">
                  <a:off x="4933678" y="2461947"/>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21" name="Straight Connector 420"/>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22" name="Straight Connector 421"/>
                <p:cNvCxnSpPr/>
                <p:nvPr/>
              </p:nvCxnSpPr>
              <p:spPr>
                <a:xfrm flipH="1">
                  <a:off x="4768780" y="233214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423" name="Straight Connector 422"/>
                <p:cNvCxnSpPr/>
                <p:nvPr/>
              </p:nvCxnSpPr>
              <p:spPr>
                <a:xfrm flipH="1">
                  <a:off x="4713166" y="2289469"/>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sp>
            <p:nvSpPr>
              <p:cNvPr id="372" name="Rectangle 371"/>
              <p:cNvSpPr/>
              <p:nvPr/>
            </p:nvSpPr>
            <p:spPr>
              <a:xfrm>
                <a:off x="4652402" y="3452615"/>
                <a:ext cx="1580342" cy="4065785"/>
              </a:xfrm>
              <a:prstGeom prst="rect">
                <a:avLst/>
              </a:prstGeom>
              <a:solidFill>
                <a:schemeClr val="bg1">
                  <a:lumMod val="75000"/>
                </a:schemeClr>
              </a:solidFill>
              <a:ln>
                <a:noFill/>
              </a:ln>
              <a:scene3d>
                <a:camera prst="isometricOffAxis1Top"/>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3" name="Straight Connector 372"/>
              <p:cNvCxnSpPr/>
              <p:nvPr/>
            </p:nvCxnSpPr>
            <p:spPr>
              <a:xfrm>
                <a:off x="5188018" y="6406520"/>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374" name="Straight Connector 373"/>
              <p:cNvCxnSpPr/>
              <p:nvPr/>
            </p:nvCxnSpPr>
            <p:spPr>
              <a:xfrm>
                <a:off x="5292115" y="6407777"/>
                <a:ext cx="112952" cy="376392"/>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sp>
            <p:nvSpPr>
              <p:cNvPr id="375" name="Oval 374"/>
              <p:cNvSpPr/>
              <p:nvPr/>
            </p:nvSpPr>
            <p:spPr>
              <a:xfrm rot="1868438" flipH="1">
                <a:off x="4526752" y="4861323"/>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76" name="Oval 375"/>
              <p:cNvSpPr/>
              <p:nvPr/>
            </p:nvSpPr>
            <p:spPr>
              <a:xfrm flipH="1">
                <a:off x="4643025" y="5357821"/>
                <a:ext cx="502049"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377" name="Group 376"/>
              <p:cNvGrpSpPr/>
              <p:nvPr/>
            </p:nvGrpSpPr>
            <p:grpSpPr>
              <a:xfrm rot="19328939" flipH="1">
                <a:off x="4891773" y="5429132"/>
                <a:ext cx="666910" cy="329635"/>
                <a:chOff x="4228328" y="1601459"/>
                <a:chExt cx="666910" cy="329635"/>
              </a:xfrm>
              <a:solidFill>
                <a:srgbClr val="000000"/>
              </a:solidFill>
            </p:grpSpPr>
            <p:cxnSp>
              <p:nvCxnSpPr>
                <p:cNvPr id="410" name="Straight Connector 409"/>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11" name="Straight Connector 410"/>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12" name="Oval 411"/>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78" name="Straight Connector 377"/>
              <p:cNvCxnSpPr/>
              <p:nvPr/>
            </p:nvCxnSpPr>
            <p:spPr>
              <a:xfrm>
                <a:off x="4894049" y="5678521"/>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379" name="Straight Connector 378"/>
              <p:cNvCxnSpPr/>
              <p:nvPr/>
            </p:nvCxnSpPr>
            <p:spPr>
              <a:xfrm flipV="1">
                <a:off x="5156721" y="5839046"/>
                <a:ext cx="248698" cy="104652"/>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380" name="Oval 379"/>
              <p:cNvSpPr/>
              <p:nvPr/>
            </p:nvSpPr>
            <p:spPr>
              <a:xfrm flipH="1">
                <a:off x="5377549" y="5746568"/>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1" name="Oval 380"/>
              <p:cNvSpPr/>
              <p:nvPr/>
            </p:nvSpPr>
            <p:spPr>
              <a:xfrm flipH="1">
                <a:off x="5367434" y="6765150"/>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2" name="Oval 381"/>
              <p:cNvSpPr/>
              <p:nvPr/>
            </p:nvSpPr>
            <p:spPr>
              <a:xfrm flipH="1">
                <a:off x="5210013" y="6842496"/>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83" name="Straight Connector 382"/>
              <p:cNvCxnSpPr/>
              <p:nvPr/>
            </p:nvCxnSpPr>
            <p:spPr>
              <a:xfrm>
                <a:off x="4498740" y="5289056"/>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84" name="Straight Connector 383"/>
              <p:cNvCxnSpPr/>
              <p:nvPr/>
            </p:nvCxnSpPr>
            <p:spPr>
              <a:xfrm>
                <a:off x="4516441" y="6384127"/>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76" idx="4"/>
              </p:cNvCxnSpPr>
              <p:nvPr/>
            </p:nvCxnSpPr>
            <p:spPr>
              <a:xfrm>
                <a:off x="4894049" y="6379938"/>
                <a:ext cx="148136"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86" name="Straight Connector 385"/>
              <p:cNvCxnSpPr/>
              <p:nvPr/>
            </p:nvCxnSpPr>
            <p:spPr>
              <a:xfrm flipH="1">
                <a:off x="4559641" y="6354472"/>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87" name="Straight Connector 386"/>
              <p:cNvCxnSpPr/>
              <p:nvPr/>
            </p:nvCxnSpPr>
            <p:spPr>
              <a:xfrm>
                <a:off x="4883694" y="6198062"/>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388" name="Straight Connector 387"/>
              <p:cNvCxnSpPr/>
              <p:nvPr/>
            </p:nvCxnSpPr>
            <p:spPr>
              <a:xfrm>
                <a:off x="4987353" y="619521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389" name="Group 388"/>
              <p:cNvGrpSpPr/>
              <p:nvPr/>
            </p:nvGrpSpPr>
            <p:grpSpPr>
              <a:xfrm flipH="1">
                <a:off x="3834895" y="4140663"/>
                <a:ext cx="899921" cy="2040191"/>
                <a:chOff x="4228328" y="993755"/>
                <a:chExt cx="1248794" cy="2040191"/>
              </a:xfrm>
            </p:grpSpPr>
            <p:cxnSp>
              <p:nvCxnSpPr>
                <p:cNvPr id="390" name="Straight Connector 389"/>
                <p:cNvCxnSpPr/>
                <p:nvPr/>
              </p:nvCxnSpPr>
              <p:spPr>
                <a:xfrm flipH="1">
                  <a:off x="4662037" y="2488531"/>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391" name="Straight Connector 390"/>
                <p:cNvCxnSpPr/>
                <p:nvPr/>
              </p:nvCxnSpPr>
              <p:spPr>
                <a:xfrm flipH="1">
                  <a:off x="4568311" y="2489786"/>
                  <a:ext cx="112952" cy="376392"/>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392" name="Group 391"/>
                <p:cNvGrpSpPr/>
                <p:nvPr/>
              </p:nvGrpSpPr>
              <p:grpSpPr>
                <a:xfrm>
                  <a:off x="4228328" y="993755"/>
                  <a:ext cx="1136728" cy="1468192"/>
                  <a:chOff x="4228328" y="739644"/>
                  <a:chExt cx="1136728" cy="1468192"/>
                </a:xfrm>
              </p:grpSpPr>
              <p:sp>
                <p:nvSpPr>
                  <p:cNvPr id="401" name="Oval 400"/>
                  <p:cNvSpPr/>
                  <p:nvPr/>
                </p:nvSpPr>
                <p:spPr>
                  <a:xfrm rot="19731562">
                    <a:off x="4816668" y="739644"/>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02" name="Oval 401"/>
                  <p:cNvSpPr/>
                  <p:nvPr/>
                </p:nvSpPr>
                <p:spPr>
                  <a:xfrm>
                    <a:off x="4830788" y="1185719"/>
                    <a:ext cx="502049"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403" name="Group 402"/>
                  <p:cNvGrpSpPr/>
                  <p:nvPr/>
                </p:nvGrpSpPr>
                <p:grpSpPr>
                  <a:xfrm>
                    <a:off x="4228328" y="1480499"/>
                    <a:ext cx="666910" cy="329635"/>
                    <a:chOff x="4228328" y="1601459"/>
                    <a:chExt cx="666910" cy="329635"/>
                  </a:xfrm>
                  <a:solidFill>
                    <a:srgbClr val="000000"/>
                  </a:solidFill>
                </p:grpSpPr>
                <p:cxnSp>
                  <p:nvCxnSpPr>
                    <p:cNvPr id="407" name="Straight Connector 406"/>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8" name="Straight Connector 407"/>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09" name="Oval 408"/>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04" name="Straight Connector 403"/>
                  <p:cNvCxnSpPr/>
                  <p:nvPr/>
                </p:nvCxnSpPr>
                <p:spPr>
                  <a:xfrm flipH="1">
                    <a:off x="4815960" y="1506419"/>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p:nvPr/>
                </p:nvCxnSpPr>
                <p:spPr>
                  <a:xfrm flipH="1">
                    <a:off x="4573123" y="1780643"/>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406" name="Oval 405"/>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3" name="Oval 392"/>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4" name="Oval 393"/>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5" name="Straight Connector 394"/>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96" name="Straight Connector 395"/>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97" name="Straight Connector 396"/>
                <p:cNvCxnSpPr>
                  <a:stCxn id="402" idx="4"/>
                </p:cNvCxnSpPr>
                <p:nvPr/>
              </p:nvCxnSpPr>
              <p:spPr>
                <a:xfrm flipH="1">
                  <a:off x="4933677" y="2461947"/>
                  <a:ext cx="148136"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98" name="Straight Connector 397"/>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99" name="Straight Connector 398"/>
                <p:cNvCxnSpPr/>
                <p:nvPr/>
              </p:nvCxnSpPr>
              <p:spPr>
                <a:xfrm flipH="1">
                  <a:off x="4775186" y="228007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400" name="Straight Connector 399"/>
                <p:cNvCxnSpPr/>
                <p:nvPr/>
              </p:nvCxnSpPr>
              <p:spPr>
                <a:xfrm flipH="1">
                  <a:off x="4671527" y="2277220"/>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grpSp>
      </p:grpSp>
      <p:grpSp>
        <p:nvGrpSpPr>
          <p:cNvPr id="453" name="Group 452"/>
          <p:cNvGrpSpPr/>
          <p:nvPr/>
        </p:nvGrpSpPr>
        <p:grpSpPr>
          <a:xfrm>
            <a:off x="1332146" y="233756"/>
            <a:ext cx="1607300" cy="2060903"/>
            <a:chOff x="4988598" y="1311255"/>
            <a:chExt cx="3423202" cy="4441633"/>
          </a:xfrm>
        </p:grpSpPr>
        <p:sp>
          <p:nvSpPr>
            <p:cNvPr id="454" name="Rounded Rectangle 453"/>
            <p:cNvSpPr/>
            <p:nvPr/>
          </p:nvSpPr>
          <p:spPr>
            <a:xfrm>
              <a:off x="5058488" y="1311255"/>
              <a:ext cx="2040776" cy="1675972"/>
            </a:xfrm>
            <a:prstGeom prst="roundRect">
              <a:avLst/>
            </a:prstGeom>
            <a:solidFill>
              <a:schemeClr val="bg1">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a:latin typeface="Arial"/>
                <a:cs typeface="Arial"/>
              </a:endParaRPr>
            </a:p>
          </p:txBody>
        </p:sp>
        <p:graphicFrame>
          <p:nvGraphicFramePr>
            <p:cNvPr id="455" name="Chart 454"/>
            <p:cNvGraphicFramePr/>
            <p:nvPr>
              <p:extLst>
                <p:ext uri="{D42A27DB-BD31-4B8C-83A1-F6EECF244321}">
                  <p14:modId xmlns:p14="http://schemas.microsoft.com/office/powerpoint/2010/main" val="4284232663"/>
                </p:ext>
              </p:extLst>
            </p:nvPr>
          </p:nvGraphicFramePr>
          <p:xfrm>
            <a:off x="5328822" y="1393082"/>
            <a:ext cx="1545493" cy="1396033"/>
          </p:xfrm>
          <a:graphic>
            <a:graphicData uri="http://schemas.openxmlformats.org/drawingml/2006/chart">
              <c:chart xmlns:c="http://schemas.openxmlformats.org/drawingml/2006/chart" xmlns:r="http://schemas.openxmlformats.org/officeDocument/2006/relationships" r:id="rId5"/>
            </a:graphicData>
          </a:graphic>
        </p:graphicFrame>
        <p:cxnSp>
          <p:nvCxnSpPr>
            <p:cNvPr id="456" name="Straight Connector 455"/>
            <p:cNvCxnSpPr/>
            <p:nvPr/>
          </p:nvCxnSpPr>
          <p:spPr>
            <a:xfrm flipH="1">
              <a:off x="6782282" y="4415342"/>
              <a:ext cx="0" cy="72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457" name="Straight Connector 456"/>
            <p:cNvCxnSpPr/>
            <p:nvPr/>
          </p:nvCxnSpPr>
          <p:spPr>
            <a:xfrm flipH="1">
              <a:off x="8076681" y="4252579"/>
              <a:ext cx="0" cy="720000"/>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nvGrpSpPr>
            <p:cNvPr id="458" name="Group 457"/>
            <p:cNvGrpSpPr/>
            <p:nvPr/>
          </p:nvGrpSpPr>
          <p:grpSpPr>
            <a:xfrm>
              <a:off x="4988598" y="1687103"/>
              <a:ext cx="3423202" cy="4065785"/>
              <a:chOff x="3834895" y="3452615"/>
              <a:chExt cx="3423202" cy="4065785"/>
            </a:xfrm>
          </p:grpSpPr>
          <p:grpSp>
            <p:nvGrpSpPr>
              <p:cNvPr id="459" name="Group 458"/>
              <p:cNvGrpSpPr/>
              <p:nvPr/>
            </p:nvGrpSpPr>
            <p:grpSpPr>
              <a:xfrm>
                <a:off x="6158410" y="4454573"/>
                <a:ext cx="1099687" cy="2101429"/>
                <a:chOff x="4377435" y="932517"/>
                <a:chExt cx="1099687" cy="2101429"/>
              </a:xfrm>
            </p:grpSpPr>
            <p:cxnSp>
              <p:nvCxnSpPr>
                <p:cNvPr id="522" name="Straight Connector 521"/>
                <p:cNvCxnSpPr/>
                <p:nvPr/>
              </p:nvCxnSpPr>
              <p:spPr>
                <a:xfrm flipH="1">
                  <a:off x="4662038" y="2503844"/>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523" name="Straight Connector 522"/>
                <p:cNvCxnSpPr/>
                <p:nvPr/>
              </p:nvCxnSpPr>
              <p:spPr>
                <a:xfrm flipH="1">
                  <a:off x="4577201" y="2489786"/>
                  <a:ext cx="112952" cy="376392"/>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524" name="Group 523"/>
                <p:cNvGrpSpPr/>
                <p:nvPr/>
              </p:nvGrpSpPr>
              <p:grpSpPr>
                <a:xfrm>
                  <a:off x="4377435" y="932517"/>
                  <a:ext cx="955402" cy="1529430"/>
                  <a:chOff x="4377435" y="678406"/>
                  <a:chExt cx="955402" cy="1529430"/>
                </a:xfrm>
              </p:grpSpPr>
              <p:sp>
                <p:nvSpPr>
                  <p:cNvPr id="533" name="Oval 532"/>
                  <p:cNvSpPr/>
                  <p:nvPr/>
                </p:nvSpPr>
                <p:spPr>
                  <a:xfrm rot="2373231">
                    <a:off x="4778993" y="678406"/>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534" name="Oval 533"/>
                  <p:cNvSpPr/>
                  <p:nvPr/>
                </p:nvSpPr>
                <p:spPr>
                  <a:xfrm>
                    <a:off x="4974427" y="1185719"/>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535" name="Group 534"/>
                  <p:cNvGrpSpPr/>
                  <p:nvPr/>
                </p:nvGrpSpPr>
                <p:grpSpPr>
                  <a:xfrm>
                    <a:off x="4377435" y="1425217"/>
                    <a:ext cx="641554" cy="355426"/>
                    <a:chOff x="4377435" y="1546177"/>
                    <a:chExt cx="641554" cy="355426"/>
                  </a:xfrm>
                  <a:solidFill>
                    <a:srgbClr val="000000"/>
                  </a:solidFill>
                </p:grpSpPr>
                <p:cxnSp>
                  <p:nvCxnSpPr>
                    <p:cNvPr id="539" name="Straight Connector 538"/>
                    <p:cNvCxnSpPr/>
                    <p:nvPr/>
                  </p:nvCxnSpPr>
                  <p:spPr>
                    <a:xfrm flipH="1">
                      <a:off x="4753136" y="1546177"/>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40" name="Straight Connector 539"/>
                    <p:cNvCxnSpPr/>
                    <p:nvPr/>
                  </p:nvCxnSpPr>
                  <p:spPr>
                    <a:xfrm flipH="1">
                      <a:off x="4519475" y="1821416"/>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41" name="Oval 540"/>
                    <p:cNvSpPr/>
                    <p:nvPr/>
                  </p:nvSpPr>
                  <p:spPr>
                    <a:xfrm>
                      <a:off x="4377435" y="1771730"/>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36" name="Straight Connector 535"/>
                  <p:cNvCxnSpPr/>
                  <p:nvPr/>
                </p:nvCxnSpPr>
                <p:spPr>
                  <a:xfrm flipH="1">
                    <a:off x="4815960" y="1506419"/>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537" name="Straight Connector 536"/>
                  <p:cNvCxnSpPr/>
                  <p:nvPr/>
                </p:nvCxnSpPr>
                <p:spPr>
                  <a:xfrm flipH="1">
                    <a:off x="4573123" y="1780643"/>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538" name="Oval 537"/>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25" name="Oval 524"/>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6" name="Oval 525"/>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27" name="Straight Connector 526"/>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28" name="Straight Connector 527"/>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29" name="Straight Connector 528"/>
                <p:cNvCxnSpPr>
                  <a:stCxn id="534" idx="4"/>
                </p:cNvCxnSpPr>
                <p:nvPr/>
              </p:nvCxnSpPr>
              <p:spPr>
                <a:xfrm flipH="1">
                  <a:off x="4933678" y="2461947"/>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30" name="Straight Connector 529"/>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31" name="Straight Connector 530"/>
                <p:cNvCxnSpPr/>
                <p:nvPr/>
              </p:nvCxnSpPr>
              <p:spPr>
                <a:xfrm flipH="1">
                  <a:off x="4775186" y="228007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532" name="Straight Connector 531"/>
                <p:cNvCxnSpPr/>
                <p:nvPr/>
              </p:nvCxnSpPr>
              <p:spPr>
                <a:xfrm flipH="1">
                  <a:off x="4671527" y="2277220"/>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grpSp>
            <p:nvGrpSpPr>
              <p:cNvPr id="460" name="Group 459"/>
              <p:cNvGrpSpPr/>
              <p:nvPr/>
            </p:nvGrpSpPr>
            <p:grpSpPr>
              <a:xfrm>
                <a:off x="5352251" y="3856723"/>
                <a:ext cx="1081923" cy="2101429"/>
                <a:chOff x="4395199" y="932517"/>
                <a:chExt cx="1081923" cy="2101429"/>
              </a:xfrm>
            </p:grpSpPr>
            <p:cxnSp>
              <p:nvCxnSpPr>
                <p:cNvPr id="502" name="Straight Connector 501"/>
                <p:cNvCxnSpPr/>
                <p:nvPr/>
              </p:nvCxnSpPr>
              <p:spPr>
                <a:xfrm flipH="1">
                  <a:off x="4662038" y="2503844"/>
                  <a:ext cx="125806" cy="454368"/>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03" name="Straight Connector 502"/>
                <p:cNvCxnSpPr/>
                <p:nvPr/>
              </p:nvCxnSpPr>
              <p:spPr>
                <a:xfrm flipH="1">
                  <a:off x="4577201" y="2489786"/>
                  <a:ext cx="112952" cy="376392"/>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nvGrpSpPr>
                <p:cNvPr id="504" name="Group 503"/>
                <p:cNvGrpSpPr/>
                <p:nvPr/>
              </p:nvGrpSpPr>
              <p:grpSpPr>
                <a:xfrm>
                  <a:off x="4406281" y="932517"/>
                  <a:ext cx="926556" cy="1529430"/>
                  <a:chOff x="4406281" y="678406"/>
                  <a:chExt cx="926556" cy="1529430"/>
                </a:xfrm>
              </p:grpSpPr>
              <p:sp>
                <p:nvSpPr>
                  <p:cNvPr id="513" name="Oval 512"/>
                  <p:cNvSpPr/>
                  <p:nvPr/>
                </p:nvSpPr>
                <p:spPr>
                  <a:xfrm rot="2373231">
                    <a:off x="4778993" y="678406"/>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514" name="Oval 513"/>
                  <p:cNvSpPr/>
                  <p:nvPr/>
                </p:nvSpPr>
                <p:spPr>
                  <a:xfrm>
                    <a:off x="4974427" y="1185719"/>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515" name="Group 514"/>
                  <p:cNvGrpSpPr/>
                  <p:nvPr/>
                </p:nvGrpSpPr>
                <p:grpSpPr>
                  <a:xfrm>
                    <a:off x="4406281" y="1126601"/>
                    <a:ext cx="612709" cy="298616"/>
                    <a:chOff x="4406281" y="1247561"/>
                    <a:chExt cx="612709" cy="298616"/>
                  </a:xfrm>
                  <a:solidFill>
                    <a:srgbClr val="000000"/>
                  </a:solidFill>
                </p:grpSpPr>
                <p:cxnSp>
                  <p:nvCxnSpPr>
                    <p:cNvPr id="519" name="Straight Connector 518"/>
                    <p:cNvCxnSpPr/>
                    <p:nvPr/>
                  </p:nvCxnSpPr>
                  <p:spPr>
                    <a:xfrm flipH="1" flipV="1">
                      <a:off x="4753136" y="1306679"/>
                      <a:ext cx="265854" cy="239498"/>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20" name="Straight Connector 519"/>
                    <p:cNvCxnSpPr/>
                    <p:nvPr/>
                  </p:nvCxnSpPr>
                  <p:spPr>
                    <a:xfrm flipH="1">
                      <a:off x="4519475" y="1320581"/>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21" name="Oval 520"/>
                    <p:cNvSpPr/>
                    <p:nvPr/>
                  </p:nvSpPr>
                  <p:spPr>
                    <a:xfrm>
                      <a:off x="4406281" y="124756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16" name="Straight Connector 515"/>
                  <p:cNvCxnSpPr/>
                  <p:nvPr/>
                </p:nvCxnSpPr>
                <p:spPr>
                  <a:xfrm flipH="1">
                    <a:off x="4815960" y="1506419"/>
                    <a:ext cx="265853" cy="287997"/>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p:nvPr/>
                </p:nvCxnSpPr>
                <p:spPr>
                  <a:xfrm flipH="1">
                    <a:off x="4573123" y="1780643"/>
                    <a:ext cx="265854" cy="162667"/>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518" name="Oval 517"/>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05" name="Oval 504"/>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6" name="Oval 505"/>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7" name="Straight Connector 506"/>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08" name="Straight Connector 507"/>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09" name="Straight Connector 508"/>
                <p:cNvCxnSpPr>
                  <a:stCxn id="514" idx="4"/>
                </p:cNvCxnSpPr>
                <p:nvPr/>
              </p:nvCxnSpPr>
              <p:spPr>
                <a:xfrm flipH="1">
                  <a:off x="4933678" y="2461947"/>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10" name="Straight Connector 509"/>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11" name="Straight Connector 510"/>
                <p:cNvCxnSpPr/>
                <p:nvPr/>
              </p:nvCxnSpPr>
              <p:spPr>
                <a:xfrm flipH="1">
                  <a:off x="4768780" y="233214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512" name="Straight Connector 511"/>
                <p:cNvCxnSpPr/>
                <p:nvPr/>
              </p:nvCxnSpPr>
              <p:spPr>
                <a:xfrm flipH="1">
                  <a:off x="4713166" y="2289469"/>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sp>
            <p:nvSpPr>
              <p:cNvPr id="461" name="Rectangle 460"/>
              <p:cNvSpPr/>
              <p:nvPr/>
            </p:nvSpPr>
            <p:spPr>
              <a:xfrm>
                <a:off x="4652402" y="3452615"/>
                <a:ext cx="1580342" cy="4065785"/>
              </a:xfrm>
              <a:prstGeom prst="rect">
                <a:avLst/>
              </a:prstGeom>
              <a:solidFill>
                <a:schemeClr val="bg1">
                  <a:lumMod val="75000"/>
                </a:schemeClr>
              </a:solidFill>
              <a:ln>
                <a:noFill/>
              </a:ln>
              <a:scene3d>
                <a:camera prst="isometricOffAxis1Top"/>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62" name="Straight Connector 461"/>
              <p:cNvCxnSpPr/>
              <p:nvPr/>
            </p:nvCxnSpPr>
            <p:spPr>
              <a:xfrm>
                <a:off x="5188018" y="6406520"/>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463" name="Straight Connector 462"/>
              <p:cNvCxnSpPr/>
              <p:nvPr/>
            </p:nvCxnSpPr>
            <p:spPr>
              <a:xfrm>
                <a:off x="5292115" y="6407777"/>
                <a:ext cx="112952" cy="376392"/>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sp>
            <p:nvSpPr>
              <p:cNvPr id="464" name="Oval 463"/>
              <p:cNvSpPr/>
              <p:nvPr/>
            </p:nvSpPr>
            <p:spPr>
              <a:xfrm rot="1868438" flipH="1">
                <a:off x="4526752" y="4861323"/>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65" name="Oval 464"/>
              <p:cNvSpPr/>
              <p:nvPr/>
            </p:nvSpPr>
            <p:spPr>
              <a:xfrm flipH="1">
                <a:off x="4643025" y="5357821"/>
                <a:ext cx="502049"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466" name="Group 465"/>
              <p:cNvGrpSpPr/>
              <p:nvPr/>
            </p:nvGrpSpPr>
            <p:grpSpPr>
              <a:xfrm rot="19328939" flipH="1">
                <a:off x="4891773" y="5429132"/>
                <a:ext cx="666910" cy="329635"/>
                <a:chOff x="4228328" y="1601459"/>
                <a:chExt cx="666910" cy="329635"/>
              </a:xfrm>
              <a:solidFill>
                <a:srgbClr val="000000"/>
              </a:solidFill>
            </p:grpSpPr>
            <p:cxnSp>
              <p:nvCxnSpPr>
                <p:cNvPr id="499" name="Straight Connector 498"/>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00" name="Straight Connector 499"/>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01" name="Oval 500"/>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67" name="Straight Connector 466"/>
              <p:cNvCxnSpPr/>
              <p:nvPr/>
            </p:nvCxnSpPr>
            <p:spPr>
              <a:xfrm>
                <a:off x="4894049" y="5678521"/>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468" name="Straight Connector 467"/>
              <p:cNvCxnSpPr/>
              <p:nvPr/>
            </p:nvCxnSpPr>
            <p:spPr>
              <a:xfrm flipV="1">
                <a:off x="5156721" y="5839046"/>
                <a:ext cx="248698" cy="104652"/>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469" name="Oval 468"/>
              <p:cNvSpPr/>
              <p:nvPr/>
            </p:nvSpPr>
            <p:spPr>
              <a:xfrm flipH="1">
                <a:off x="5377549" y="5746568"/>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0" name="Oval 469"/>
              <p:cNvSpPr/>
              <p:nvPr/>
            </p:nvSpPr>
            <p:spPr>
              <a:xfrm flipH="1">
                <a:off x="5367434" y="6765150"/>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1" name="Oval 470"/>
              <p:cNvSpPr/>
              <p:nvPr/>
            </p:nvSpPr>
            <p:spPr>
              <a:xfrm flipH="1">
                <a:off x="5210013" y="6842496"/>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2" name="Straight Connector 471"/>
              <p:cNvCxnSpPr/>
              <p:nvPr/>
            </p:nvCxnSpPr>
            <p:spPr>
              <a:xfrm>
                <a:off x="4498740" y="5289056"/>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73" name="Straight Connector 472"/>
              <p:cNvCxnSpPr/>
              <p:nvPr/>
            </p:nvCxnSpPr>
            <p:spPr>
              <a:xfrm>
                <a:off x="4516441" y="6384127"/>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74" name="Straight Connector 473"/>
              <p:cNvCxnSpPr>
                <a:stCxn id="465" idx="4"/>
              </p:cNvCxnSpPr>
              <p:nvPr/>
            </p:nvCxnSpPr>
            <p:spPr>
              <a:xfrm>
                <a:off x="4894049" y="6379938"/>
                <a:ext cx="148136"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75" name="Straight Connector 474"/>
              <p:cNvCxnSpPr/>
              <p:nvPr/>
            </p:nvCxnSpPr>
            <p:spPr>
              <a:xfrm flipH="1">
                <a:off x="4559641" y="6354472"/>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76" name="Straight Connector 475"/>
              <p:cNvCxnSpPr/>
              <p:nvPr/>
            </p:nvCxnSpPr>
            <p:spPr>
              <a:xfrm>
                <a:off x="4883694" y="6198062"/>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477" name="Straight Connector 476"/>
              <p:cNvCxnSpPr/>
              <p:nvPr/>
            </p:nvCxnSpPr>
            <p:spPr>
              <a:xfrm>
                <a:off x="4987353" y="619521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478" name="Group 477"/>
              <p:cNvGrpSpPr/>
              <p:nvPr/>
            </p:nvGrpSpPr>
            <p:grpSpPr>
              <a:xfrm flipH="1">
                <a:off x="3834895" y="4140663"/>
                <a:ext cx="899921" cy="2040191"/>
                <a:chOff x="4228328" y="993755"/>
                <a:chExt cx="1248794" cy="2040191"/>
              </a:xfrm>
            </p:grpSpPr>
            <p:cxnSp>
              <p:nvCxnSpPr>
                <p:cNvPr id="479" name="Straight Connector 478"/>
                <p:cNvCxnSpPr/>
                <p:nvPr/>
              </p:nvCxnSpPr>
              <p:spPr>
                <a:xfrm flipH="1">
                  <a:off x="4662037" y="2488531"/>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480" name="Straight Connector 479"/>
                <p:cNvCxnSpPr/>
                <p:nvPr/>
              </p:nvCxnSpPr>
              <p:spPr>
                <a:xfrm flipH="1">
                  <a:off x="4568311" y="2489786"/>
                  <a:ext cx="112952" cy="376392"/>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481" name="Group 480"/>
                <p:cNvGrpSpPr/>
                <p:nvPr/>
              </p:nvGrpSpPr>
              <p:grpSpPr>
                <a:xfrm>
                  <a:off x="4228328" y="993755"/>
                  <a:ext cx="1136728" cy="1468192"/>
                  <a:chOff x="4228328" y="739644"/>
                  <a:chExt cx="1136728" cy="1468192"/>
                </a:xfrm>
              </p:grpSpPr>
              <p:sp>
                <p:nvSpPr>
                  <p:cNvPr id="490" name="Oval 489"/>
                  <p:cNvSpPr/>
                  <p:nvPr/>
                </p:nvSpPr>
                <p:spPr>
                  <a:xfrm rot="19731562">
                    <a:off x="4816668" y="739644"/>
                    <a:ext cx="548388" cy="476200"/>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91" name="Oval 490"/>
                  <p:cNvSpPr/>
                  <p:nvPr/>
                </p:nvSpPr>
                <p:spPr>
                  <a:xfrm>
                    <a:off x="4830788" y="1185719"/>
                    <a:ext cx="502049"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492" name="Group 491"/>
                  <p:cNvGrpSpPr/>
                  <p:nvPr/>
                </p:nvGrpSpPr>
                <p:grpSpPr>
                  <a:xfrm>
                    <a:off x="4228328" y="1480499"/>
                    <a:ext cx="666910" cy="329635"/>
                    <a:chOff x="4228328" y="1601459"/>
                    <a:chExt cx="666910" cy="329635"/>
                  </a:xfrm>
                  <a:solidFill>
                    <a:srgbClr val="000000"/>
                  </a:solidFill>
                </p:grpSpPr>
                <p:cxnSp>
                  <p:nvCxnSpPr>
                    <p:cNvPr id="496" name="Straight Connector 495"/>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7" name="Straight Connector 496"/>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98" name="Oval 497"/>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93" name="Straight Connector 492"/>
                  <p:cNvCxnSpPr/>
                  <p:nvPr/>
                </p:nvCxnSpPr>
                <p:spPr>
                  <a:xfrm flipH="1">
                    <a:off x="4815960" y="1506419"/>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494" name="Straight Connector 493"/>
                  <p:cNvCxnSpPr/>
                  <p:nvPr/>
                </p:nvCxnSpPr>
                <p:spPr>
                  <a:xfrm flipH="1">
                    <a:off x="4573123" y="1780643"/>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495" name="Oval 494"/>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82" name="Oval 481"/>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3" name="Oval 482"/>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84" name="Straight Connector 483"/>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85" name="Straight Connector 484"/>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86" name="Straight Connector 485"/>
                <p:cNvCxnSpPr>
                  <a:stCxn id="491" idx="4"/>
                </p:cNvCxnSpPr>
                <p:nvPr/>
              </p:nvCxnSpPr>
              <p:spPr>
                <a:xfrm flipH="1">
                  <a:off x="4933677" y="2461947"/>
                  <a:ext cx="148136"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87" name="Straight Connector 486"/>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88" name="Straight Connector 487"/>
                <p:cNvCxnSpPr/>
                <p:nvPr/>
              </p:nvCxnSpPr>
              <p:spPr>
                <a:xfrm flipH="1">
                  <a:off x="4775186" y="228007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489" name="Straight Connector 488"/>
                <p:cNvCxnSpPr/>
                <p:nvPr/>
              </p:nvCxnSpPr>
              <p:spPr>
                <a:xfrm flipH="1">
                  <a:off x="4671527" y="2277220"/>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grpSp>
      </p:grpSp>
      <p:sp>
        <p:nvSpPr>
          <p:cNvPr id="542" name="Rounded Rectangle 541"/>
          <p:cNvSpPr/>
          <p:nvPr/>
        </p:nvSpPr>
        <p:spPr>
          <a:xfrm>
            <a:off x="346222" y="2411146"/>
            <a:ext cx="1647740" cy="928401"/>
          </a:xfrm>
          <a:prstGeom prst="roundRect">
            <a:avLst/>
          </a:prstGeom>
          <a:solidFill>
            <a:schemeClr val="bg1">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sz="600">
              <a:latin typeface="Arial"/>
              <a:cs typeface="Arial"/>
            </a:endParaRPr>
          </a:p>
        </p:txBody>
      </p:sp>
      <p:graphicFrame>
        <p:nvGraphicFramePr>
          <p:cNvPr id="543" name="Chart 542"/>
          <p:cNvGraphicFramePr/>
          <p:nvPr>
            <p:extLst>
              <p:ext uri="{D42A27DB-BD31-4B8C-83A1-F6EECF244321}">
                <p14:modId xmlns:p14="http://schemas.microsoft.com/office/powerpoint/2010/main" val="1384297648"/>
              </p:ext>
            </p:extLst>
          </p:nvPr>
        </p:nvGraphicFramePr>
        <p:xfrm>
          <a:off x="452473" y="2452599"/>
          <a:ext cx="1434220" cy="846014"/>
        </p:xfrm>
        <a:graphic>
          <a:graphicData uri="http://schemas.openxmlformats.org/drawingml/2006/chart">
            <c:chart xmlns:c="http://schemas.openxmlformats.org/drawingml/2006/chart" xmlns:r="http://schemas.openxmlformats.org/officeDocument/2006/relationships" r:id="rId6"/>
          </a:graphicData>
        </a:graphic>
      </p:graphicFrame>
      <p:cxnSp>
        <p:nvCxnSpPr>
          <p:cNvPr id="544" name="Straight Connector 543"/>
          <p:cNvCxnSpPr/>
          <p:nvPr/>
        </p:nvCxnSpPr>
        <p:spPr>
          <a:xfrm>
            <a:off x="1378361" y="3990143"/>
            <a:ext cx="0" cy="299421"/>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545" name="Straight Connector 544"/>
          <p:cNvCxnSpPr/>
          <p:nvPr/>
        </p:nvCxnSpPr>
        <p:spPr>
          <a:xfrm>
            <a:off x="1986122" y="3922455"/>
            <a:ext cx="0" cy="299421"/>
          </a:xfrm>
          <a:prstGeom prst="line">
            <a:avLst/>
          </a:prstGeom>
          <a:ln w="28575"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nvGrpSpPr>
          <p:cNvPr id="546" name="Group 545"/>
          <p:cNvGrpSpPr/>
          <p:nvPr/>
        </p:nvGrpSpPr>
        <p:grpSpPr>
          <a:xfrm flipH="1">
            <a:off x="442791" y="2855570"/>
            <a:ext cx="1607300" cy="1690808"/>
            <a:chOff x="3834895" y="3452615"/>
            <a:chExt cx="3423202" cy="4065785"/>
          </a:xfrm>
        </p:grpSpPr>
        <p:grpSp>
          <p:nvGrpSpPr>
            <p:cNvPr id="547" name="Group 546"/>
            <p:cNvGrpSpPr/>
            <p:nvPr/>
          </p:nvGrpSpPr>
          <p:grpSpPr>
            <a:xfrm>
              <a:off x="6158410" y="4383094"/>
              <a:ext cx="1099687" cy="2172908"/>
              <a:chOff x="4377435" y="861038"/>
              <a:chExt cx="1099687" cy="2172908"/>
            </a:xfrm>
          </p:grpSpPr>
          <p:cxnSp>
            <p:nvCxnSpPr>
              <p:cNvPr id="610" name="Straight Connector 609"/>
              <p:cNvCxnSpPr/>
              <p:nvPr/>
            </p:nvCxnSpPr>
            <p:spPr>
              <a:xfrm flipH="1">
                <a:off x="4662038" y="2503844"/>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611" name="Straight Connector 610"/>
              <p:cNvCxnSpPr/>
              <p:nvPr/>
            </p:nvCxnSpPr>
            <p:spPr>
              <a:xfrm flipH="1">
                <a:off x="4577201" y="2489786"/>
                <a:ext cx="112952" cy="376392"/>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612" name="Group 611"/>
              <p:cNvGrpSpPr/>
              <p:nvPr/>
            </p:nvGrpSpPr>
            <p:grpSpPr>
              <a:xfrm>
                <a:off x="4377435" y="861038"/>
                <a:ext cx="955402" cy="1600909"/>
                <a:chOff x="4377435" y="606927"/>
                <a:chExt cx="955402" cy="1600909"/>
              </a:xfrm>
            </p:grpSpPr>
            <p:sp>
              <p:nvSpPr>
                <p:cNvPr id="621" name="Oval 620"/>
                <p:cNvSpPr/>
                <p:nvPr/>
              </p:nvSpPr>
              <p:spPr>
                <a:xfrm rot="7773231">
                  <a:off x="4743607" y="705622"/>
                  <a:ext cx="619160" cy="421769"/>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622" name="Oval 621"/>
                <p:cNvSpPr/>
                <p:nvPr/>
              </p:nvSpPr>
              <p:spPr>
                <a:xfrm>
                  <a:off x="4974427" y="1185719"/>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623" name="Group 622"/>
                <p:cNvGrpSpPr/>
                <p:nvPr/>
              </p:nvGrpSpPr>
              <p:grpSpPr>
                <a:xfrm>
                  <a:off x="4377435" y="1425217"/>
                  <a:ext cx="641554" cy="355426"/>
                  <a:chOff x="4377435" y="1546177"/>
                  <a:chExt cx="641554" cy="355426"/>
                </a:xfrm>
                <a:solidFill>
                  <a:srgbClr val="000000"/>
                </a:solidFill>
              </p:grpSpPr>
              <p:cxnSp>
                <p:nvCxnSpPr>
                  <p:cNvPr id="627" name="Straight Connector 626"/>
                  <p:cNvCxnSpPr/>
                  <p:nvPr/>
                </p:nvCxnSpPr>
                <p:spPr>
                  <a:xfrm flipH="1">
                    <a:off x="4753136" y="1546177"/>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28" name="Straight Connector 627"/>
                  <p:cNvCxnSpPr/>
                  <p:nvPr/>
                </p:nvCxnSpPr>
                <p:spPr>
                  <a:xfrm flipH="1">
                    <a:off x="4519475" y="1821416"/>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29" name="Oval 628"/>
                  <p:cNvSpPr/>
                  <p:nvPr/>
                </p:nvSpPr>
                <p:spPr>
                  <a:xfrm>
                    <a:off x="4377435" y="1771730"/>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24" name="Straight Connector 623"/>
                <p:cNvCxnSpPr/>
                <p:nvPr/>
              </p:nvCxnSpPr>
              <p:spPr>
                <a:xfrm flipH="1">
                  <a:off x="4815960" y="1506419"/>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625" name="Straight Connector 624"/>
                <p:cNvCxnSpPr/>
                <p:nvPr/>
              </p:nvCxnSpPr>
              <p:spPr>
                <a:xfrm flipH="1">
                  <a:off x="4573123" y="1780643"/>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626" name="Oval 625"/>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13" name="Oval 612"/>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4" name="Oval 613"/>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15" name="Straight Connector 614"/>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16" name="Straight Connector 615"/>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17" name="Straight Connector 616"/>
              <p:cNvCxnSpPr>
                <a:stCxn id="622" idx="4"/>
              </p:cNvCxnSpPr>
              <p:nvPr/>
            </p:nvCxnSpPr>
            <p:spPr>
              <a:xfrm flipH="1">
                <a:off x="4933678" y="2461947"/>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18" name="Straight Connector 617"/>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19" name="Straight Connector 618"/>
              <p:cNvCxnSpPr/>
              <p:nvPr/>
            </p:nvCxnSpPr>
            <p:spPr>
              <a:xfrm flipH="1">
                <a:off x="4775186" y="228007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620" name="Straight Connector 619"/>
              <p:cNvCxnSpPr/>
              <p:nvPr/>
            </p:nvCxnSpPr>
            <p:spPr>
              <a:xfrm flipH="1">
                <a:off x="4671527" y="2277220"/>
                <a:ext cx="316982" cy="22377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grpSp>
          <p:nvGrpSpPr>
            <p:cNvPr id="548" name="Group 547"/>
            <p:cNvGrpSpPr/>
            <p:nvPr/>
          </p:nvGrpSpPr>
          <p:grpSpPr>
            <a:xfrm>
              <a:off x="5352251" y="3785243"/>
              <a:ext cx="1081923" cy="2172909"/>
              <a:chOff x="4395199" y="861037"/>
              <a:chExt cx="1081923" cy="2172909"/>
            </a:xfrm>
          </p:grpSpPr>
          <p:cxnSp>
            <p:nvCxnSpPr>
              <p:cNvPr id="590" name="Straight Connector 589"/>
              <p:cNvCxnSpPr/>
              <p:nvPr/>
            </p:nvCxnSpPr>
            <p:spPr>
              <a:xfrm flipH="1">
                <a:off x="4662038" y="2503844"/>
                <a:ext cx="125806" cy="454368"/>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91" name="Straight Connector 590"/>
              <p:cNvCxnSpPr/>
              <p:nvPr/>
            </p:nvCxnSpPr>
            <p:spPr>
              <a:xfrm flipH="1">
                <a:off x="4577201" y="2489786"/>
                <a:ext cx="112952" cy="376392"/>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nvGrpSpPr>
              <p:cNvPr id="592" name="Group 591"/>
              <p:cNvGrpSpPr/>
              <p:nvPr/>
            </p:nvGrpSpPr>
            <p:grpSpPr>
              <a:xfrm>
                <a:off x="4406281" y="861037"/>
                <a:ext cx="926556" cy="1600910"/>
                <a:chOff x="4406281" y="606926"/>
                <a:chExt cx="926556" cy="1600910"/>
              </a:xfrm>
            </p:grpSpPr>
            <p:sp>
              <p:nvSpPr>
                <p:cNvPr id="601" name="Oval 600"/>
                <p:cNvSpPr/>
                <p:nvPr/>
              </p:nvSpPr>
              <p:spPr>
                <a:xfrm rot="7773231">
                  <a:off x="4743607" y="705621"/>
                  <a:ext cx="619160" cy="421769"/>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602" name="Oval 601"/>
                <p:cNvSpPr/>
                <p:nvPr/>
              </p:nvSpPr>
              <p:spPr>
                <a:xfrm>
                  <a:off x="4974427" y="1185719"/>
                  <a:ext cx="358410"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603" name="Group 602"/>
                <p:cNvGrpSpPr/>
                <p:nvPr/>
              </p:nvGrpSpPr>
              <p:grpSpPr>
                <a:xfrm>
                  <a:off x="4406281" y="1126601"/>
                  <a:ext cx="612709" cy="298616"/>
                  <a:chOff x="4406281" y="1247561"/>
                  <a:chExt cx="612709" cy="298616"/>
                </a:xfrm>
                <a:solidFill>
                  <a:srgbClr val="000000"/>
                </a:solidFill>
              </p:grpSpPr>
              <p:cxnSp>
                <p:nvCxnSpPr>
                  <p:cNvPr id="607" name="Straight Connector 606"/>
                  <p:cNvCxnSpPr/>
                  <p:nvPr/>
                </p:nvCxnSpPr>
                <p:spPr>
                  <a:xfrm flipH="1" flipV="1">
                    <a:off x="4753136" y="1306679"/>
                    <a:ext cx="265854" cy="239498"/>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08" name="Straight Connector 607"/>
                  <p:cNvCxnSpPr/>
                  <p:nvPr/>
                </p:nvCxnSpPr>
                <p:spPr>
                  <a:xfrm flipH="1">
                    <a:off x="4519475" y="1320581"/>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09" name="Oval 608"/>
                  <p:cNvSpPr/>
                  <p:nvPr/>
                </p:nvSpPr>
                <p:spPr>
                  <a:xfrm>
                    <a:off x="4406281" y="124756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04" name="Straight Connector 603"/>
                <p:cNvCxnSpPr/>
                <p:nvPr/>
              </p:nvCxnSpPr>
              <p:spPr>
                <a:xfrm flipH="1">
                  <a:off x="4815960" y="1506419"/>
                  <a:ext cx="265853" cy="287997"/>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05" name="Straight Connector 604"/>
                <p:cNvCxnSpPr/>
                <p:nvPr/>
              </p:nvCxnSpPr>
              <p:spPr>
                <a:xfrm flipH="1">
                  <a:off x="4573123" y="1780643"/>
                  <a:ext cx="265854" cy="162667"/>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606" name="Oval 605"/>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93" name="Oval 592"/>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4" name="Oval 593"/>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95" name="Straight Connector 594"/>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96" name="Straight Connector 595"/>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97" name="Straight Connector 596"/>
              <p:cNvCxnSpPr>
                <a:stCxn id="602" idx="4"/>
              </p:cNvCxnSpPr>
              <p:nvPr/>
            </p:nvCxnSpPr>
            <p:spPr>
              <a:xfrm flipH="1">
                <a:off x="4933678" y="2461947"/>
                <a:ext cx="219954"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98" name="Straight Connector 597"/>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99" name="Straight Connector 598"/>
              <p:cNvCxnSpPr/>
              <p:nvPr/>
            </p:nvCxnSpPr>
            <p:spPr>
              <a:xfrm flipH="1">
                <a:off x="4768780" y="233214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600" name="Straight Connector 599"/>
              <p:cNvCxnSpPr/>
              <p:nvPr/>
            </p:nvCxnSpPr>
            <p:spPr>
              <a:xfrm flipH="1">
                <a:off x="4713166" y="2289469"/>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sp>
          <p:nvSpPr>
            <p:cNvPr id="549" name="Rectangle 548"/>
            <p:cNvSpPr/>
            <p:nvPr/>
          </p:nvSpPr>
          <p:spPr>
            <a:xfrm>
              <a:off x="4652402" y="3452615"/>
              <a:ext cx="1580342" cy="4065785"/>
            </a:xfrm>
            <a:prstGeom prst="rect">
              <a:avLst/>
            </a:prstGeom>
            <a:solidFill>
              <a:schemeClr val="bg1">
                <a:lumMod val="75000"/>
              </a:schemeClr>
            </a:solidFill>
            <a:ln>
              <a:noFill/>
            </a:ln>
            <a:scene3d>
              <a:camera prst="isometricOffAxis1Top"/>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50" name="Straight Connector 549"/>
            <p:cNvCxnSpPr/>
            <p:nvPr/>
          </p:nvCxnSpPr>
          <p:spPr>
            <a:xfrm>
              <a:off x="5188018" y="6406520"/>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551" name="Straight Connector 550"/>
            <p:cNvCxnSpPr/>
            <p:nvPr/>
          </p:nvCxnSpPr>
          <p:spPr>
            <a:xfrm>
              <a:off x="5292115" y="6407777"/>
              <a:ext cx="112952" cy="376392"/>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sp>
          <p:nvSpPr>
            <p:cNvPr id="552" name="Oval 551"/>
            <p:cNvSpPr/>
            <p:nvPr/>
          </p:nvSpPr>
          <p:spPr>
            <a:xfrm rot="18068438" flipH="1">
              <a:off x="4491366" y="4888537"/>
              <a:ext cx="619160" cy="421769"/>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553" name="Oval 552"/>
            <p:cNvSpPr/>
            <p:nvPr/>
          </p:nvSpPr>
          <p:spPr>
            <a:xfrm flipH="1">
              <a:off x="4643025" y="5357821"/>
              <a:ext cx="502049"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554" name="Group 553"/>
            <p:cNvGrpSpPr/>
            <p:nvPr/>
          </p:nvGrpSpPr>
          <p:grpSpPr>
            <a:xfrm rot="19328939" flipH="1">
              <a:off x="4891773" y="5429132"/>
              <a:ext cx="666910" cy="329635"/>
              <a:chOff x="4228328" y="1601459"/>
              <a:chExt cx="666910" cy="329635"/>
            </a:xfrm>
            <a:solidFill>
              <a:srgbClr val="000000"/>
            </a:solidFill>
          </p:grpSpPr>
          <p:cxnSp>
            <p:nvCxnSpPr>
              <p:cNvPr id="587" name="Straight Connector 586"/>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88" name="Straight Connector 587"/>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9" name="Oval 588"/>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55" name="Straight Connector 554"/>
            <p:cNvCxnSpPr/>
            <p:nvPr/>
          </p:nvCxnSpPr>
          <p:spPr>
            <a:xfrm>
              <a:off x="4894049" y="5678521"/>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556" name="Straight Connector 555"/>
            <p:cNvCxnSpPr/>
            <p:nvPr/>
          </p:nvCxnSpPr>
          <p:spPr>
            <a:xfrm flipV="1">
              <a:off x="5156721" y="5839046"/>
              <a:ext cx="248698" cy="104652"/>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557" name="Oval 556"/>
            <p:cNvSpPr/>
            <p:nvPr/>
          </p:nvSpPr>
          <p:spPr>
            <a:xfrm flipH="1">
              <a:off x="5377549" y="5746568"/>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8" name="Oval 557"/>
            <p:cNvSpPr/>
            <p:nvPr/>
          </p:nvSpPr>
          <p:spPr>
            <a:xfrm flipH="1">
              <a:off x="5367434" y="6765150"/>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9" name="Oval 558"/>
            <p:cNvSpPr/>
            <p:nvPr/>
          </p:nvSpPr>
          <p:spPr>
            <a:xfrm flipH="1">
              <a:off x="5210013" y="6842496"/>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60" name="Straight Connector 559"/>
            <p:cNvCxnSpPr/>
            <p:nvPr/>
          </p:nvCxnSpPr>
          <p:spPr>
            <a:xfrm>
              <a:off x="4498740" y="5289056"/>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61" name="Straight Connector 560"/>
            <p:cNvCxnSpPr/>
            <p:nvPr/>
          </p:nvCxnSpPr>
          <p:spPr>
            <a:xfrm>
              <a:off x="4516441" y="6384127"/>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62" name="Straight Connector 561"/>
            <p:cNvCxnSpPr>
              <a:stCxn id="553" idx="4"/>
            </p:cNvCxnSpPr>
            <p:nvPr/>
          </p:nvCxnSpPr>
          <p:spPr>
            <a:xfrm>
              <a:off x="4894049" y="6379938"/>
              <a:ext cx="148136"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63" name="Straight Connector 562"/>
            <p:cNvCxnSpPr/>
            <p:nvPr/>
          </p:nvCxnSpPr>
          <p:spPr>
            <a:xfrm flipH="1">
              <a:off x="4559641" y="6354472"/>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64" name="Straight Connector 563"/>
            <p:cNvCxnSpPr/>
            <p:nvPr/>
          </p:nvCxnSpPr>
          <p:spPr>
            <a:xfrm>
              <a:off x="4883694" y="6198062"/>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565" name="Straight Connector 564"/>
            <p:cNvCxnSpPr/>
            <p:nvPr/>
          </p:nvCxnSpPr>
          <p:spPr>
            <a:xfrm>
              <a:off x="4987353" y="619521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566" name="Group 565"/>
            <p:cNvGrpSpPr/>
            <p:nvPr/>
          </p:nvGrpSpPr>
          <p:grpSpPr>
            <a:xfrm flipH="1">
              <a:off x="3834895" y="4155669"/>
              <a:ext cx="899921" cy="2025185"/>
              <a:chOff x="4228328" y="1008761"/>
              <a:chExt cx="1248794" cy="2025185"/>
            </a:xfrm>
          </p:grpSpPr>
          <p:cxnSp>
            <p:nvCxnSpPr>
              <p:cNvPr id="567" name="Straight Connector 566"/>
              <p:cNvCxnSpPr/>
              <p:nvPr/>
            </p:nvCxnSpPr>
            <p:spPr>
              <a:xfrm flipH="1">
                <a:off x="4662037" y="2488531"/>
                <a:ext cx="125806" cy="454368"/>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568" name="Straight Connector 567"/>
              <p:cNvCxnSpPr/>
              <p:nvPr/>
            </p:nvCxnSpPr>
            <p:spPr>
              <a:xfrm flipH="1">
                <a:off x="4568311" y="2489786"/>
                <a:ext cx="112952" cy="376392"/>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nvGrpSpPr>
              <p:cNvPr id="569" name="Group 568"/>
              <p:cNvGrpSpPr/>
              <p:nvPr/>
            </p:nvGrpSpPr>
            <p:grpSpPr>
              <a:xfrm>
                <a:off x="4228328" y="1008761"/>
                <a:ext cx="1155173" cy="1453186"/>
                <a:chOff x="4228328" y="754650"/>
                <a:chExt cx="1155173" cy="1453186"/>
              </a:xfrm>
            </p:grpSpPr>
            <p:sp>
              <p:nvSpPr>
                <p:cNvPr id="578" name="Oval 577"/>
                <p:cNvSpPr/>
                <p:nvPr/>
              </p:nvSpPr>
              <p:spPr>
                <a:xfrm rot="3531562">
                  <a:off x="4867769" y="685106"/>
                  <a:ext cx="446187" cy="585276"/>
                </a:xfrm>
                <a:prstGeom prst="ellipse">
                  <a:avLst/>
                </a:prstGeom>
                <a:solidFill>
                  <a:srgbClr val="000000"/>
                </a:solidFill>
                <a:ln>
                  <a:solidFill>
                    <a:srgbClr val="000000"/>
                  </a:solidFill>
                </a:ln>
                <a:scene3d>
                  <a:camera prst="isometricLeftDown"/>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579" name="Oval 578"/>
                <p:cNvSpPr/>
                <p:nvPr/>
              </p:nvSpPr>
              <p:spPr>
                <a:xfrm>
                  <a:off x="4830788" y="1185719"/>
                  <a:ext cx="502049" cy="1022117"/>
                </a:xfrm>
                <a:prstGeom prst="ellipse">
                  <a:avLst/>
                </a:prstGeom>
                <a:solidFill>
                  <a:schemeClr val="tx1"/>
                </a:solidFill>
                <a:effectLst>
                  <a:outerShdw blurRad="40000" dist="23000" dir="5400000" rotWithShape="0">
                    <a:srgbClr val="000000">
                      <a:alpha val="35000"/>
                    </a:srgbClr>
                  </a:outerShdw>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580" name="Group 579"/>
                <p:cNvGrpSpPr/>
                <p:nvPr/>
              </p:nvGrpSpPr>
              <p:grpSpPr>
                <a:xfrm>
                  <a:off x="4228328" y="1480499"/>
                  <a:ext cx="666910" cy="329635"/>
                  <a:chOff x="4228328" y="1601459"/>
                  <a:chExt cx="666910" cy="329635"/>
                </a:xfrm>
                <a:solidFill>
                  <a:srgbClr val="000000"/>
                </a:solidFill>
              </p:grpSpPr>
              <p:cxnSp>
                <p:nvCxnSpPr>
                  <p:cNvPr id="584" name="Straight Connector 583"/>
                  <p:cNvCxnSpPr/>
                  <p:nvPr/>
                </p:nvCxnSpPr>
                <p:spPr>
                  <a:xfrm flipH="1">
                    <a:off x="4629385" y="1601459"/>
                    <a:ext cx="265853" cy="287997"/>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85" name="Straight Connector 584"/>
                  <p:cNvCxnSpPr/>
                  <p:nvPr/>
                </p:nvCxnSpPr>
                <p:spPr>
                  <a:xfrm flipH="1">
                    <a:off x="4386548" y="1875683"/>
                    <a:ext cx="265854" cy="0"/>
                  </a:xfrm>
                  <a:prstGeom prst="line">
                    <a:avLst/>
                  </a:prstGeom>
                  <a:grpFill/>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6" name="Oval 585"/>
                  <p:cNvSpPr/>
                  <p:nvPr/>
                </p:nvSpPr>
                <p:spPr>
                  <a:xfrm>
                    <a:off x="4228328" y="1801221"/>
                    <a:ext cx="170920" cy="129873"/>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81" name="Straight Connector 580"/>
                <p:cNvCxnSpPr/>
                <p:nvPr/>
              </p:nvCxnSpPr>
              <p:spPr>
                <a:xfrm flipH="1">
                  <a:off x="4815960" y="1506419"/>
                  <a:ext cx="265853" cy="28799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cxnSp>
              <p:nvCxnSpPr>
                <p:cNvPr id="582" name="Straight Connector 581"/>
                <p:cNvCxnSpPr/>
                <p:nvPr/>
              </p:nvCxnSpPr>
              <p:spPr>
                <a:xfrm flipH="1">
                  <a:off x="4573123" y="1780643"/>
                  <a:ext cx="265854" cy="162667"/>
                </a:xfrm>
                <a:prstGeom prst="line">
                  <a:avLst/>
                </a:prstGeom>
                <a:ln w="76200" cmpd="sng">
                  <a:solidFill>
                    <a:srgbClr val="4D4D4F"/>
                  </a:solidFill>
                </a:ln>
                <a:effectLst/>
              </p:spPr>
              <p:style>
                <a:lnRef idx="2">
                  <a:schemeClr val="accent1"/>
                </a:lnRef>
                <a:fillRef idx="0">
                  <a:schemeClr val="accent1"/>
                </a:fillRef>
                <a:effectRef idx="1">
                  <a:schemeClr val="accent1"/>
                </a:effectRef>
                <a:fontRef idx="minor">
                  <a:schemeClr val="tx1"/>
                </a:fontRef>
              </p:style>
            </p:cxnSp>
            <p:sp>
              <p:nvSpPr>
                <p:cNvPr id="583" name="Oval 582"/>
                <p:cNvSpPr/>
                <p:nvPr/>
              </p:nvSpPr>
              <p:spPr>
                <a:xfrm>
                  <a:off x="4444512" y="1878373"/>
                  <a:ext cx="170920"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70" name="Oval 569"/>
              <p:cNvSpPr/>
              <p:nvPr/>
            </p:nvSpPr>
            <p:spPr>
              <a:xfrm>
                <a:off x="4395199" y="2847159"/>
                <a:ext cx="213229" cy="129873"/>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1" name="Oval 570"/>
              <p:cNvSpPr/>
              <p:nvPr/>
            </p:nvSpPr>
            <p:spPr>
              <a:xfrm>
                <a:off x="4498740" y="2924505"/>
                <a:ext cx="267109" cy="109441"/>
              </a:xfrm>
              <a:prstGeom prst="ellipse">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72" name="Straight Connector 571"/>
              <p:cNvCxnSpPr/>
              <p:nvPr/>
            </p:nvCxnSpPr>
            <p:spPr>
              <a:xfrm flipH="1">
                <a:off x="5355319" y="1371065"/>
                <a:ext cx="121803" cy="1132779"/>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73" name="Straight Connector 572"/>
              <p:cNvCxnSpPr/>
              <p:nvPr/>
            </p:nvCxnSpPr>
            <p:spPr>
              <a:xfrm flipH="1">
                <a:off x="4851092" y="2466136"/>
                <a:ext cx="608329"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74" name="Straight Connector 573"/>
              <p:cNvCxnSpPr>
                <a:stCxn id="579" idx="4"/>
              </p:cNvCxnSpPr>
              <p:nvPr/>
            </p:nvCxnSpPr>
            <p:spPr>
              <a:xfrm flipH="1">
                <a:off x="4933677" y="2461947"/>
                <a:ext cx="148136" cy="48062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75" name="Straight Connector 574"/>
              <p:cNvCxnSpPr/>
              <p:nvPr/>
            </p:nvCxnSpPr>
            <p:spPr>
              <a:xfrm>
                <a:off x="5355319" y="2436481"/>
                <a:ext cx="60902" cy="521731"/>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76" name="Straight Connector 575"/>
              <p:cNvCxnSpPr/>
              <p:nvPr/>
            </p:nvCxnSpPr>
            <p:spPr>
              <a:xfrm flipH="1">
                <a:off x="4775186" y="2280071"/>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cxnSp>
            <p:nvCxnSpPr>
              <p:cNvPr id="577" name="Straight Connector 576"/>
              <p:cNvCxnSpPr/>
              <p:nvPr/>
            </p:nvCxnSpPr>
            <p:spPr>
              <a:xfrm flipH="1">
                <a:off x="4671527" y="2277220"/>
                <a:ext cx="316982" cy="223773"/>
              </a:xfrm>
              <a:prstGeom prst="line">
                <a:avLst/>
              </a:prstGeom>
              <a:ln w="76200" cmpd="sng">
                <a:solidFill>
                  <a:srgbClr val="4D4D4F"/>
                </a:solidFill>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3092345229"/>
      </p:ext>
    </p:extLst>
  </p:cSld>
  <p:clrMapOvr>
    <a:masterClrMapping/>
  </p:clrMapOvr>
  <mc:AlternateContent xmlns:mc="http://schemas.openxmlformats.org/markup-compatibility/2006" xmlns:p14="http://schemas.microsoft.com/office/powerpoint/2010/main">
    <mc:Choice Requires="p14">
      <p:transition p14:dur="10" advTm="15000"/>
    </mc:Choice>
    <mc:Fallback xmlns="">
      <p:transition advTm="15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4516298"/>
            <a:ext cx="9144000" cy="0"/>
          </a:xfrm>
          <a:prstGeom prst="line">
            <a:avLst/>
          </a:prstGeom>
          <a:ln>
            <a:solidFill>
              <a:srgbClr val="02A4A6"/>
            </a:solidFill>
          </a:ln>
        </p:spPr>
        <p:style>
          <a:lnRef idx="2">
            <a:schemeClr val="accent5"/>
          </a:lnRef>
          <a:fillRef idx="0">
            <a:schemeClr val="accent5"/>
          </a:fillRef>
          <a:effectRef idx="1">
            <a:schemeClr val="accent5"/>
          </a:effectRef>
          <a:fontRef idx="minor">
            <a:schemeClr val="tx1"/>
          </a:fontRef>
        </p:style>
      </p:cxnSp>
      <p:sp>
        <p:nvSpPr>
          <p:cNvPr id="631" name="TextBox 630"/>
          <p:cNvSpPr txBox="1"/>
          <p:nvPr/>
        </p:nvSpPr>
        <p:spPr>
          <a:xfrm>
            <a:off x="349663" y="754056"/>
            <a:ext cx="8452209" cy="3023905"/>
          </a:xfrm>
          <a:prstGeom prst="rect">
            <a:avLst/>
          </a:prstGeom>
          <a:noFill/>
        </p:spPr>
        <p:txBody>
          <a:bodyPr wrap="square" lIns="68580" tIns="34290" rIns="68580" bIns="34290" rtlCol="0" anchor="ctr">
            <a:spAutoFit/>
          </a:bodyPr>
          <a:lstStyle/>
          <a:p>
            <a:pPr algn="ctr"/>
            <a:r>
              <a:rPr lang="en-US" sz="4800" dirty="0">
                <a:latin typeface="Arial"/>
                <a:cs typeface="Arial"/>
              </a:rPr>
              <a:t>May 2017</a:t>
            </a:r>
          </a:p>
          <a:p>
            <a:pPr algn="ctr"/>
            <a:r>
              <a:rPr lang="en-US" sz="4800" dirty="0">
                <a:solidFill>
                  <a:srgbClr val="FF0000"/>
                </a:solidFill>
                <a:latin typeface="Arial"/>
                <a:cs typeface="Arial"/>
              </a:rPr>
              <a:t>Workshop</a:t>
            </a:r>
            <a:r>
              <a:rPr lang="en-US" sz="4800" dirty="0">
                <a:latin typeface="Arial"/>
                <a:cs typeface="Arial"/>
              </a:rPr>
              <a:t> </a:t>
            </a:r>
          </a:p>
          <a:p>
            <a:pPr algn="ctr"/>
            <a:r>
              <a:rPr lang="en-US" sz="4800" dirty="0">
                <a:latin typeface="Arial"/>
                <a:cs typeface="Arial"/>
              </a:rPr>
              <a:t>Biochemistry and Biomedical Science Faculty </a:t>
            </a:r>
          </a:p>
        </p:txBody>
      </p:sp>
    </p:spTree>
    <p:extLst>
      <p:ext uri="{BB962C8B-B14F-4D97-AF65-F5344CB8AC3E}">
        <p14:creationId xmlns:p14="http://schemas.microsoft.com/office/powerpoint/2010/main" val="2957014186"/>
      </p:ext>
    </p:extLst>
  </p:cSld>
  <p:clrMapOvr>
    <a:masterClrMapping/>
  </p:clrMapOvr>
  <mc:AlternateContent xmlns:mc="http://schemas.openxmlformats.org/markup-compatibility/2006" xmlns:p14="http://schemas.microsoft.com/office/powerpoint/2010/main">
    <mc:Choice Requires="p14">
      <p:transition p14:dur="10" advTm="15000"/>
    </mc:Choice>
    <mc:Fallback xmlns="">
      <p:transition advTm="15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4516298"/>
            <a:ext cx="9144000" cy="0"/>
          </a:xfrm>
          <a:prstGeom prst="line">
            <a:avLst/>
          </a:prstGeom>
          <a:ln>
            <a:solidFill>
              <a:srgbClr val="02A4A6"/>
            </a:solidFill>
          </a:ln>
        </p:spPr>
        <p:style>
          <a:lnRef idx="2">
            <a:schemeClr val="accent5"/>
          </a:lnRef>
          <a:fillRef idx="0">
            <a:schemeClr val="accent5"/>
          </a:fillRef>
          <a:effectRef idx="1">
            <a:schemeClr val="accent5"/>
          </a:effectRef>
          <a:fontRef idx="minor">
            <a:schemeClr val="tx1"/>
          </a:fontRef>
        </p:style>
      </p:cxnSp>
      <p:sp>
        <p:nvSpPr>
          <p:cNvPr id="6" name="TextBox 5"/>
          <p:cNvSpPr txBox="1"/>
          <p:nvPr/>
        </p:nvSpPr>
        <p:spPr>
          <a:xfrm>
            <a:off x="0" y="427340"/>
            <a:ext cx="9144000" cy="3762568"/>
          </a:xfrm>
          <a:prstGeom prst="rect">
            <a:avLst/>
          </a:prstGeom>
          <a:noFill/>
        </p:spPr>
        <p:txBody>
          <a:bodyPr wrap="square" lIns="68580" tIns="34290" rIns="68580" bIns="34290" rtlCol="0" anchor="ctr">
            <a:spAutoFit/>
          </a:bodyPr>
          <a:lstStyle/>
          <a:p>
            <a:pPr algn="ctr"/>
            <a:r>
              <a:rPr lang="en-US" sz="4800" dirty="0">
                <a:solidFill>
                  <a:srgbClr val="FF0000"/>
                </a:solidFill>
                <a:latin typeface="Arial"/>
                <a:cs typeface="Arial"/>
              </a:rPr>
              <a:t>Faculty Concerns:</a:t>
            </a:r>
          </a:p>
          <a:p>
            <a:pPr algn="ctr"/>
            <a:r>
              <a:rPr lang="en-US" sz="4800" dirty="0">
                <a:latin typeface="Arial"/>
                <a:cs typeface="Arial"/>
              </a:rPr>
              <a:t>“Silent students”</a:t>
            </a:r>
          </a:p>
          <a:p>
            <a:pPr algn="ctr"/>
            <a:r>
              <a:rPr lang="en-US" sz="4800" dirty="0">
                <a:latin typeface="Arial"/>
                <a:cs typeface="Arial"/>
              </a:rPr>
              <a:t>“Harsh critique”</a:t>
            </a:r>
          </a:p>
          <a:p>
            <a:pPr algn="ctr"/>
            <a:r>
              <a:rPr lang="en-US" sz="4800" dirty="0">
                <a:latin typeface="Arial"/>
                <a:cs typeface="Arial"/>
              </a:rPr>
              <a:t>“Students who fail to</a:t>
            </a:r>
          </a:p>
          <a:p>
            <a:pPr algn="ctr"/>
            <a:r>
              <a:rPr lang="en-US" sz="4800" dirty="0">
                <a:latin typeface="Arial"/>
                <a:cs typeface="Arial"/>
              </a:rPr>
              <a:t>prepare”</a:t>
            </a:r>
          </a:p>
        </p:txBody>
      </p:sp>
    </p:spTree>
    <p:extLst>
      <p:ext uri="{BB962C8B-B14F-4D97-AF65-F5344CB8AC3E}">
        <p14:creationId xmlns:p14="http://schemas.microsoft.com/office/powerpoint/2010/main" val="1689590984"/>
      </p:ext>
    </p:extLst>
  </p:cSld>
  <p:clrMapOvr>
    <a:masterClrMapping/>
  </p:clrMapOvr>
  <mc:AlternateContent xmlns:mc="http://schemas.openxmlformats.org/markup-compatibility/2006" xmlns:p14="http://schemas.microsoft.com/office/powerpoint/2010/main">
    <mc:Choice Requires="p14">
      <p:transition p14:dur="10" advTm="15000"/>
    </mc:Choice>
    <mc:Fallback xmlns="">
      <p:transition advTm="15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2928"/>
            <a:ext cx="8229600" cy="857250"/>
          </a:xfrm>
        </p:spPr>
        <p:txBody>
          <a:bodyPr/>
          <a:lstStyle/>
          <a:p>
            <a:r>
              <a:rPr lang="en-US" sz="4800" dirty="0"/>
              <a:t>Suggestions from workshop</a:t>
            </a:r>
          </a:p>
        </p:txBody>
      </p:sp>
      <p:pic>
        <p:nvPicPr>
          <p:cNvPr id="4" name="Picture 3">
            <a:extLst>
              <a:ext uri="{FF2B5EF4-FFF2-40B4-BE49-F238E27FC236}">
                <a16:creationId xmlns:a16="http://schemas.microsoft.com/office/drawing/2014/main" id="{2C330BFA-14A5-4A0C-907D-80F457901BBC}"/>
              </a:ext>
            </a:extLst>
          </p:cNvPr>
          <p:cNvPicPr>
            <a:picLocks noChangeAspect="1"/>
          </p:cNvPicPr>
          <p:nvPr/>
        </p:nvPicPr>
        <p:blipFill rotWithShape="1">
          <a:blip r:embed="rId3"/>
          <a:srcRect l="22409" t="34692" r="22892" b="16878"/>
          <a:stretch/>
        </p:blipFill>
        <p:spPr>
          <a:xfrm>
            <a:off x="0" y="897975"/>
            <a:ext cx="9144000" cy="3581161"/>
          </a:xfrm>
          <a:prstGeom prst="rect">
            <a:avLst/>
          </a:prstGeom>
        </p:spPr>
      </p:pic>
      <p:sp>
        <p:nvSpPr>
          <p:cNvPr id="3" name="Speech Bubble: Rectangle with Corners Rounded 2">
            <a:extLst>
              <a:ext uri="{FF2B5EF4-FFF2-40B4-BE49-F238E27FC236}">
                <a16:creationId xmlns:a16="http://schemas.microsoft.com/office/drawing/2014/main" id="{59830E22-381B-4E6B-8E9F-8E33EA7F7EFA}"/>
              </a:ext>
            </a:extLst>
          </p:cNvPr>
          <p:cNvSpPr/>
          <p:nvPr/>
        </p:nvSpPr>
        <p:spPr>
          <a:xfrm>
            <a:off x="308471" y="1299990"/>
            <a:ext cx="3183875" cy="455235"/>
          </a:xfrm>
          <a:prstGeom prst="wedgeRoundRectCallout">
            <a:avLst>
              <a:gd name="adj1" fmla="val -20487"/>
              <a:gd name="adj2" fmla="val 98801"/>
              <a:gd name="adj3" fmla="val 16667"/>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b="1" dirty="0"/>
              <a:t>Are the methods appropriate?</a:t>
            </a:r>
          </a:p>
        </p:txBody>
      </p:sp>
      <p:sp>
        <p:nvSpPr>
          <p:cNvPr id="5" name="Speech Bubble: Rectangle with Corners Rounded 4">
            <a:extLst>
              <a:ext uri="{FF2B5EF4-FFF2-40B4-BE49-F238E27FC236}">
                <a16:creationId xmlns:a16="http://schemas.microsoft.com/office/drawing/2014/main" id="{536831C6-18F6-44FA-AE03-6C9D369C9763}"/>
              </a:ext>
            </a:extLst>
          </p:cNvPr>
          <p:cNvSpPr/>
          <p:nvPr/>
        </p:nvSpPr>
        <p:spPr>
          <a:xfrm>
            <a:off x="5244029" y="1865265"/>
            <a:ext cx="2741363" cy="455235"/>
          </a:xfrm>
          <a:prstGeom prst="wedgeRoundRectCallout">
            <a:avLst>
              <a:gd name="adj1" fmla="val -20487"/>
              <a:gd name="adj2" fmla="val 98801"/>
              <a:gd name="adj3" fmla="val 16667"/>
            </a:avLst>
          </a:prstGeom>
          <a:ln w="3810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GB" b="1" dirty="0">
                <a:solidFill>
                  <a:schemeClr val="tx1"/>
                </a:solidFill>
              </a:rPr>
              <a:t>Do contents of project reflect upon title?</a:t>
            </a:r>
          </a:p>
        </p:txBody>
      </p:sp>
      <p:sp>
        <p:nvSpPr>
          <p:cNvPr id="6" name="Speech Bubble: Rectangle with Corners Rounded 5">
            <a:extLst>
              <a:ext uri="{FF2B5EF4-FFF2-40B4-BE49-F238E27FC236}">
                <a16:creationId xmlns:a16="http://schemas.microsoft.com/office/drawing/2014/main" id="{4E4EE964-8D79-4367-8953-415CF7E67EB5}"/>
              </a:ext>
            </a:extLst>
          </p:cNvPr>
          <p:cNvSpPr/>
          <p:nvPr/>
        </p:nvSpPr>
        <p:spPr>
          <a:xfrm>
            <a:off x="2060154" y="2807465"/>
            <a:ext cx="2840515" cy="541663"/>
          </a:xfrm>
          <a:prstGeom prst="wedgeRoundRectCallout">
            <a:avLst>
              <a:gd name="adj1" fmla="val -20487"/>
              <a:gd name="adj2" fmla="val 98801"/>
              <a:gd name="adj3" fmla="val 16667"/>
            </a:avLst>
          </a:prstGeom>
          <a:ln w="38100">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GB" b="1" dirty="0">
                <a:solidFill>
                  <a:schemeClr val="tx1"/>
                </a:solidFill>
              </a:rPr>
              <a:t>Does this really support the hypothesis?</a:t>
            </a:r>
          </a:p>
        </p:txBody>
      </p:sp>
    </p:spTree>
    <p:extLst>
      <p:ext uri="{BB962C8B-B14F-4D97-AF65-F5344CB8AC3E}">
        <p14:creationId xmlns:p14="http://schemas.microsoft.com/office/powerpoint/2010/main" val="194755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Approach - Themed Weeks</a:t>
            </a:r>
          </a:p>
        </p:txBody>
      </p:sp>
      <p:graphicFrame>
        <p:nvGraphicFramePr>
          <p:cNvPr id="3" name="Table 2">
            <a:extLst>
              <a:ext uri="{FF2B5EF4-FFF2-40B4-BE49-F238E27FC236}">
                <a16:creationId xmlns:a16="http://schemas.microsoft.com/office/drawing/2014/main" id="{1A85A9CC-2F8D-4645-A9E0-4D6C241412AE}"/>
              </a:ext>
            </a:extLst>
          </p:cNvPr>
          <p:cNvGraphicFramePr>
            <a:graphicFrameLocks noGrp="1"/>
          </p:cNvGraphicFramePr>
          <p:nvPr>
            <p:extLst>
              <p:ext uri="{D42A27DB-BD31-4B8C-83A1-F6EECF244321}">
                <p14:modId xmlns:p14="http://schemas.microsoft.com/office/powerpoint/2010/main" val="1756079466"/>
              </p:ext>
            </p:extLst>
          </p:nvPr>
        </p:nvGraphicFramePr>
        <p:xfrm>
          <a:off x="1463040" y="1063229"/>
          <a:ext cx="6217919" cy="3351116"/>
        </p:xfrm>
        <a:graphic>
          <a:graphicData uri="http://schemas.openxmlformats.org/drawingml/2006/table">
            <a:tbl>
              <a:tblPr firstRow="1" firstCol="1" bandRow="1">
                <a:tableStyleId>{2D5ABB26-0587-4C30-8999-92F81FD0307C}</a:tableStyleId>
              </a:tblPr>
              <a:tblGrid>
                <a:gridCol w="1316601">
                  <a:extLst>
                    <a:ext uri="{9D8B030D-6E8A-4147-A177-3AD203B41FA5}">
                      <a16:colId xmlns:a16="http://schemas.microsoft.com/office/drawing/2014/main" val="942643281"/>
                    </a:ext>
                  </a:extLst>
                </a:gridCol>
                <a:gridCol w="688266">
                  <a:extLst>
                    <a:ext uri="{9D8B030D-6E8A-4147-A177-3AD203B41FA5}">
                      <a16:colId xmlns:a16="http://schemas.microsoft.com/office/drawing/2014/main" val="3924174810"/>
                    </a:ext>
                  </a:extLst>
                </a:gridCol>
                <a:gridCol w="4213052">
                  <a:extLst>
                    <a:ext uri="{9D8B030D-6E8A-4147-A177-3AD203B41FA5}">
                      <a16:colId xmlns:a16="http://schemas.microsoft.com/office/drawing/2014/main" val="1412976935"/>
                    </a:ext>
                  </a:extLst>
                </a:gridCol>
              </a:tblGrid>
              <a:tr h="391245">
                <a:tc>
                  <a:txBody>
                    <a:bodyPr/>
                    <a:lstStyle/>
                    <a:p>
                      <a:pPr algn="l">
                        <a:lnSpc>
                          <a:spcPct val="107000"/>
                        </a:lnSpc>
                        <a:spcAft>
                          <a:spcPts val="0"/>
                        </a:spcAft>
                      </a:pPr>
                      <a:r>
                        <a:rPr lang="en-GB" sz="1100" dirty="0">
                          <a:effectLst/>
                        </a:rPr>
                        <a:t>Suggested theme for meeting</a:t>
                      </a:r>
                      <a:endParaRPr lang="en-GB" sz="1100" dirty="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7000"/>
                        </a:lnSpc>
                        <a:spcAft>
                          <a:spcPts val="0"/>
                        </a:spcAft>
                      </a:pPr>
                      <a:r>
                        <a:rPr lang="en-GB" sz="1100">
                          <a:effectLst/>
                        </a:rPr>
                        <a:t>Week</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7000"/>
                        </a:lnSpc>
                        <a:spcAft>
                          <a:spcPts val="0"/>
                        </a:spcAft>
                      </a:pPr>
                      <a:r>
                        <a:rPr lang="en-GB" sz="1100" dirty="0">
                          <a:effectLst/>
                        </a:rPr>
                        <a:t>Suggested topics for some Qs</a:t>
                      </a:r>
                      <a:endParaRPr lang="en-GB" sz="1100" dirty="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2261990"/>
                  </a:ext>
                </a:extLst>
              </a:tr>
              <a:tr h="391173">
                <a:tc>
                  <a:txBody>
                    <a:bodyPr/>
                    <a:lstStyle/>
                    <a:p>
                      <a:pPr algn="l">
                        <a:lnSpc>
                          <a:spcPct val="107000"/>
                        </a:lnSpc>
                        <a:spcAft>
                          <a:spcPts val="0"/>
                        </a:spcAft>
                      </a:pPr>
                      <a:r>
                        <a:rPr lang="en-GB" sz="1100">
                          <a:effectLst/>
                        </a:rPr>
                        <a:t>1 intro</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7000"/>
                        </a:lnSpc>
                        <a:spcAft>
                          <a:spcPts val="0"/>
                        </a:spcAft>
                      </a:pPr>
                      <a:r>
                        <a:rPr lang="en-GB" sz="1100">
                          <a:effectLst/>
                        </a:rPr>
                        <a:t>1</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lvl="0" indent="-342900" algn="l">
                        <a:lnSpc>
                          <a:spcPct val="107000"/>
                        </a:lnSpc>
                        <a:spcAft>
                          <a:spcPts val="0"/>
                        </a:spcAft>
                        <a:buFont typeface="Symbol" pitchFamily="2" charset="2"/>
                        <a:buChar char=""/>
                      </a:pPr>
                      <a:r>
                        <a:rPr lang="en-GB" sz="1100">
                          <a:effectLst/>
                        </a:rPr>
                        <a:t>Presentation style feedback</a:t>
                      </a:r>
                    </a:p>
                    <a:p>
                      <a:pPr marL="342900" lvl="0" indent="-342900" algn="l">
                        <a:lnSpc>
                          <a:spcPct val="107000"/>
                        </a:lnSpc>
                        <a:spcAft>
                          <a:spcPts val="0"/>
                        </a:spcAft>
                        <a:buFont typeface="Symbol" pitchFamily="2" charset="2"/>
                        <a:buChar char=""/>
                      </a:pPr>
                      <a:r>
                        <a:rPr lang="en-GB" sz="1100">
                          <a:effectLst/>
                        </a:rPr>
                        <a:t>What is the hypothesis/question?</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98327090"/>
                  </a:ext>
                </a:extLst>
              </a:tr>
              <a:tr h="391245">
                <a:tc>
                  <a:txBody>
                    <a:bodyPr/>
                    <a:lstStyle/>
                    <a:p>
                      <a:pPr algn="l">
                        <a:lnSpc>
                          <a:spcPct val="107000"/>
                        </a:lnSpc>
                        <a:spcAft>
                          <a:spcPts val="0"/>
                        </a:spcAft>
                      </a:pPr>
                      <a:r>
                        <a:rPr lang="en-GB" sz="1100">
                          <a:effectLst/>
                        </a:rPr>
                        <a:t>2 identifying sources</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7000"/>
                        </a:lnSpc>
                        <a:spcAft>
                          <a:spcPts val="0"/>
                        </a:spcAft>
                      </a:pPr>
                      <a:r>
                        <a:rPr lang="en-GB" sz="1100">
                          <a:effectLst/>
                        </a:rPr>
                        <a:t>3</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lvl="0" indent="-342900" algn="l">
                        <a:lnSpc>
                          <a:spcPct val="107000"/>
                        </a:lnSpc>
                        <a:spcAft>
                          <a:spcPts val="0"/>
                        </a:spcAft>
                        <a:buFont typeface="Symbol" pitchFamily="2" charset="2"/>
                        <a:buChar char=""/>
                      </a:pPr>
                      <a:r>
                        <a:rPr lang="en-GB" sz="1100" dirty="0">
                          <a:effectLst/>
                        </a:rPr>
                        <a:t>Reliability of sources</a:t>
                      </a:r>
                    </a:p>
                    <a:p>
                      <a:pPr marL="342900" lvl="0" indent="-342900" algn="l">
                        <a:lnSpc>
                          <a:spcPct val="107000"/>
                        </a:lnSpc>
                        <a:spcAft>
                          <a:spcPts val="0"/>
                        </a:spcAft>
                        <a:buFont typeface="Symbol" pitchFamily="2" charset="2"/>
                        <a:buChar char=""/>
                      </a:pPr>
                      <a:r>
                        <a:rPr lang="en-GB" sz="1100" dirty="0">
                          <a:effectLst/>
                        </a:rPr>
                        <a:t>What is the rationale for the project?</a:t>
                      </a:r>
                      <a:endParaRPr lang="en-GB" sz="1100" dirty="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1866409"/>
                  </a:ext>
                </a:extLst>
              </a:tr>
              <a:tr h="591222">
                <a:tc>
                  <a:txBody>
                    <a:bodyPr/>
                    <a:lstStyle/>
                    <a:p>
                      <a:pPr algn="l">
                        <a:lnSpc>
                          <a:spcPct val="107000"/>
                        </a:lnSpc>
                        <a:spcAft>
                          <a:spcPts val="0"/>
                        </a:spcAft>
                      </a:pPr>
                      <a:r>
                        <a:rPr lang="en-GB" sz="1100">
                          <a:effectLst/>
                        </a:rPr>
                        <a:t>3 analysing sources</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7000"/>
                        </a:lnSpc>
                        <a:spcAft>
                          <a:spcPts val="0"/>
                        </a:spcAft>
                      </a:pPr>
                      <a:r>
                        <a:rPr lang="en-GB" sz="1100">
                          <a:effectLst/>
                        </a:rPr>
                        <a:t>5</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lvl="0" indent="-342900" algn="l">
                        <a:lnSpc>
                          <a:spcPct val="107000"/>
                        </a:lnSpc>
                        <a:spcAft>
                          <a:spcPts val="0"/>
                        </a:spcAft>
                        <a:buFont typeface="Symbol" pitchFamily="2" charset="2"/>
                        <a:buChar char=""/>
                      </a:pPr>
                      <a:r>
                        <a:rPr lang="en-GB" sz="1100">
                          <a:effectLst/>
                        </a:rPr>
                        <a:t>Research Methods</a:t>
                      </a:r>
                    </a:p>
                    <a:p>
                      <a:pPr marL="342900" lvl="0" indent="-342900" algn="l">
                        <a:lnSpc>
                          <a:spcPct val="107000"/>
                        </a:lnSpc>
                        <a:spcAft>
                          <a:spcPts val="0"/>
                        </a:spcAft>
                        <a:buFont typeface="Symbol" pitchFamily="2" charset="2"/>
                        <a:buChar char=""/>
                      </a:pPr>
                      <a:r>
                        <a:rPr lang="en-GB" sz="1100">
                          <a:effectLst/>
                        </a:rPr>
                        <a:t>Data analysis</a:t>
                      </a:r>
                    </a:p>
                    <a:p>
                      <a:pPr marL="342900" lvl="0" indent="-342900" algn="l">
                        <a:lnSpc>
                          <a:spcPct val="107000"/>
                        </a:lnSpc>
                        <a:spcAft>
                          <a:spcPts val="0"/>
                        </a:spcAft>
                        <a:buFont typeface="Symbol" pitchFamily="2" charset="2"/>
                        <a:buChar char=""/>
                      </a:pPr>
                      <a:r>
                        <a:rPr lang="en-GB" sz="1100">
                          <a:effectLst/>
                        </a:rPr>
                        <a:t>Controls and variables</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21146533"/>
                  </a:ext>
                </a:extLst>
              </a:tr>
              <a:tr h="591222">
                <a:tc>
                  <a:txBody>
                    <a:bodyPr/>
                    <a:lstStyle/>
                    <a:p>
                      <a:pPr algn="l">
                        <a:lnSpc>
                          <a:spcPct val="107000"/>
                        </a:lnSpc>
                        <a:spcAft>
                          <a:spcPts val="0"/>
                        </a:spcAft>
                      </a:pPr>
                      <a:r>
                        <a:rPr lang="en-GB" sz="1100">
                          <a:effectLst/>
                        </a:rPr>
                        <a:t>4 analysing sources</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7000"/>
                        </a:lnSpc>
                        <a:spcAft>
                          <a:spcPts val="0"/>
                        </a:spcAft>
                      </a:pPr>
                      <a:r>
                        <a:rPr lang="en-GB" sz="1100">
                          <a:effectLst/>
                        </a:rPr>
                        <a:t>7</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lvl="0" indent="-342900" algn="l">
                        <a:lnSpc>
                          <a:spcPct val="107000"/>
                        </a:lnSpc>
                        <a:spcAft>
                          <a:spcPts val="0"/>
                        </a:spcAft>
                        <a:buFont typeface="Symbol" pitchFamily="2" charset="2"/>
                        <a:buChar char=""/>
                      </a:pPr>
                      <a:r>
                        <a:rPr lang="en-GB" sz="1100">
                          <a:effectLst/>
                        </a:rPr>
                        <a:t>Research Methods</a:t>
                      </a:r>
                    </a:p>
                    <a:p>
                      <a:pPr marL="342900" lvl="0" indent="-342900" algn="l">
                        <a:lnSpc>
                          <a:spcPct val="107000"/>
                        </a:lnSpc>
                        <a:spcAft>
                          <a:spcPts val="0"/>
                        </a:spcAft>
                        <a:buFont typeface="Symbol" pitchFamily="2" charset="2"/>
                        <a:buChar char=""/>
                      </a:pPr>
                      <a:r>
                        <a:rPr lang="en-GB" sz="1100">
                          <a:effectLst/>
                        </a:rPr>
                        <a:t>Data analysis</a:t>
                      </a:r>
                    </a:p>
                    <a:p>
                      <a:pPr marL="342900" lvl="0" indent="-342900" algn="l">
                        <a:lnSpc>
                          <a:spcPct val="107000"/>
                        </a:lnSpc>
                        <a:spcAft>
                          <a:spcPts val="0"/>
                        </a:spcAft>
                        <a:buFont typeface="Symbol" pitchFamily="2" charset="2"/>
                        <a:buChar char=""/>
                      </a:pPr>
                      <a:r>
                        <a:rPr lang="en-GB" sz="1100">
                          <a:effectLst/>
                        </a:rPr>
                        <a:t>Statistical analysis and relevance</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0280133"/>
                  </a:ext>
                </a:extLst>
              </a:tr>
              <a:tr h="591222">
                <a:tc>
                  <a:txBody>
                    <a:bodyPr/>
                    <a:lstStyle/>
                    <a:p>
                      <a:pPr algn="l">
                        <a:lnSpc>
                          <a:spcPct val="107000"/>
                        </a:lnSpc>
                        <a:spcAft>
                          <a:spcPts val="0"/>
                        </a:spcAft>
                      </a:pPr>
                      <a:r>
                        <a:rPr lang="en-GB" sz="1100">
                          <a:effectLst/>
                        </a:rPr>
                        <a:t>5 practice talk</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7000"/>
                        </a:lnSpc>
                        <a:spcAft>
                          <a:spcPts val="0"/>
                        </a:spcAft>
                      </a:pPr>
                      <a:r>
                        <a:rPr lang="en-GB" sz="1100">
                          <a:effectLst/>
                        </a:rPr>
                        <a:t>9</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lvl="0" indent="-342900" algn="l">
                        <a:lnSpc>
                          <a:spcPct val="107000"/>
                        </a:lnSpc>
                        <a:spcAft>
                          <a:spcPts val="0"/>
                        </a:spcAft>
                        <a:buFont typeface="Symbol" pitchFamily="2" charset="2"/>
                        <a:buChar char=""/>
                      </a:pPr>
                      <a:r>
                        <a:rPr lang="en-GB" sz="1100">
                          <a:effectLst/>
                        </a:rPr>
                        <a:t>Presentation style feedback</a:t>
                      </a:r>
                    </a:p>
                    <a:p>
                      <a:pPr marL="342900" lvl="0" indent="-342900" algn="l">
                        <a:lnSpc>
                          <a:spcPct val="107000"/>
                        </a:lnSpc>
                        <a:spcAft>
                          <a:spcPts val="0"/>
                        </a:spcAft>
                        <a:buFont typeface="Symbol" pitchFamily="2" charset="2"/>
                        <a:buChar char=""/>
                      </a:pPr>
                      <a:r>
                        <a:rPr lang="en-GB" sz="1100">
                          <a:effectLst/>
                        </a:rPr>
                        <a:t>Summary questions</a:t>
                      </a:r>
                    </a:p>
                    <a:p>
                      <a:pPr marL="342900" lvl="0" indent="-342900" algn="l">
                        <a:lnSpc>
                          <a:spcPct val="107000"/>
                        </a:lnSpc>
                        <a:spcAft>
                          <a:spcPts val="0"/>
                        </a:spcAft>
                        <a:buFont typeface="Symbol" pitchFamily="2" charset="2"/>
                        <a:buChar char=""/>
                      </a:pPr>
                      <a:r>
                        <a:rPr lang="en-GB" sz="1100">
                          <a:effectLst/>
                        </a:rPr>
                        <a:t>Student feedback survey</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2638179"/>
                  </a:ext>
                </a:extLst>
              </a:tr>
              <a:tr h="403787">
                <a:tc>
                  <a:txBody>
                    <a:bodyPr/>
                    <a:lstStyle/>
                    <a:p>
                      <a:pPr algn="l">
                        <a:lnSpc>
                          <a:spcPct val="107000"/>
                        </a:lnSpc>
                        <a:spcAft>
                          <a:spcPts val="0"/>
                        </a:spcAft>
                      </a:pPr>
                      <a:r>
                        <a:rPr lang="en-GB" sz="1100">
                          <a:effectLst/>
                        </a:rPr>
                        <a:t>6 assessment</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7000"/>
                        </a:lnSpc>
                        <a:spcAft>
                          <a:spcPts val="0"/>
                        </a:spcAft>
                      </a:pPr>
                      <a:r>
                        <a:rPr lang="en-GB" sz="1100">
                          <a:effectLst/>
                        </a:rPr>
                        <a:t>11</a:t>
                      </a:r>
                      <a:endParaRPr lang="en-GB" sz="110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lvl="0" indent="-342900" algn="l">
                        <a:lnSpc>
                          <a:spcPct val="107000"/>
                        </a:lnSpc>
                        <a:spcAft>
                          <a:spcPts val="0"/>
                        </a:spcAft>
                        <a:buFont typeface="Symbol" pitchFamily="2" charset="2"/>
                        <a:buChar char=""/>
                      </a:pPr>
                      <a:r>
                        <a:rPr lang="en-GB" sz="1100" dirty="0">
                          <a:effectLst/>
                        </a:rPr>
                        <a:t>faculty Q based on assessment criteria, data and conclusions presented</a:t>
                      </a:r>
                      <a:endParaRPr lang="en-GB" sz="1100" dirty="0">
                        <a:effectLst/>
                        <a:latin typeface="Calibri" panose="020F0502020204030204" pitchFamily="34" charset="0"/>
                        <a:ea typeface="Calibri" panose="020F0502020204030204" pitchFamily="34" charset="0"/>
                        <a:cs typeface="Times New Roman"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86138543"/>
                  </a:ext>
                </a:extLst>
              </a:tr>
            </a:tbl>
          </a:graphicData>
        </a:graphic>
      </p:graphicFrame>
    </p:spTree>
    <p:extLst>
      <p:ext uri="{BB962C8B-B14F-4D97-AF65-F5344CB8AC3E}">
        <p14:creationId xmlns:p14="http://schemas.microsoft.com/office/powerpoint/2010/main" val="22435946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4516298"/>
            <a:ext cx="9144000" cy="0"/>
          </a:xfrm>
          <a:prstGeom prst="line">
            <a:avLst/>
          </a:prstGeom>
          <a:ln>
            <a:solidFill>
              <a:srgbClr val="02A4A6"/>
            </a:solidFill>
          </a:ln>
        </p:spPr>
        <p:style>
          <a:lnRef idx="2">
            <a:schemeClr val="accent5"/>
          </a:lnRef>
          <a:fillRef idx="0">
            <a:schemeClr val="accent5"/>
          </a:fillRef>
          <a:effectRef idx="1">
            <a:schemeClr val="accent5"/>
          </a:effectRef>
          <a:fontRef idx="minor">
            <a:schemeClr val="tx1"/>
          </a:fontRef>
        </p:style>
      </p:cxnSp>
      <p:sp>
        <p:nvSpPr>
          <p:cNvPr id="631" name="TextBox 630"/>
          <p:cNvSpPr txBox="1"/>
          <p:nvPr/>
        </p:nvSpPr>
        <p:spPr>
          <a:xfrm>
            <a:off x="385835" y="1050820"/>
            <a:ext cx="8452209" cy="3023905"/>
          </a:xfrm>
          <a:prstGeom prst="rect">
            <a:avLst/>
          </a:prstGeom>
          <a:noFill/>
        </p:spPr>
        <p:txBody>
          <a:bodyPr wrap="square" lIns="68580" tIns="34290" rIns="68580" bIns="34290" rtlCol="0" anchor="ctr">
            <a:spAutoFit/>
          </a:bodyPr>
          <a:lstStyle/>
          <a:p>
            <a:pPr algn="ctr"/>
            <a:r>
              <a:rPr lang="en-US" sz="4800" dirty="0">
                <a:solidFill>
                  <a:srgbClr val="FF0000"/>
                </a:solidFill>
                <a:latin typeface="Arial"/>
                <a:cs typeface="Arial"/>
              </a:rPr>
              <a:t>Resource Bank </a:t>
            </a:r>
          </a:p>
          <a:p>
            <a:pPr algn="ctr"/>
            <a:r>
              <a:rPr lang="en-US" sz="4800" dirty="0">
                <a:latin typeface="Arial"/>
                <a:cs typeface="Arial"/>
              </a:rPr>
              <a:t>of </a:t>
            </a:r>
          </a:p>
          <a:p>
            <a:pPr algn="ctr"/>
            <a:r>
              <a:rPr lang="en-US" sz="4800" dirty="0">
                <a:latin typeface="Arial"/>
                <a:cs typeface="Arial"/>
              </a:rPr>
              <a:t>Question outlines</a:t>
            </a:r>
          </a:p>
          <a:p>
            <a:pPr marL="642938" indent="-642938" algn="ctr">
              <a:buFontTx/>
              <a:buChar char="-"/>
            </a:pPr>
            <a:endParaRPr lang="en-US" sz="4800" dirty="0">
              <a:latin typeface="Arial"/>
              <a:cs typeface="Arial"/>
            </a:endParaRPr>
          </a:p>
        </p:txBody>
      </p:sp>
    </p:spTree>
    <p:extLst>
      <p:ext uri="{BB962C8B-B14F-4D97-AF65-F5344CB8AC3E}">
        <p14:creationId xmlns:p14="http://schemas.microsoft.com/office/powerpoint/2010/main" val="1161809006"/>
      </p:ext>
    </p:extLst>
  </p:cSld>
  <p:clrMapOvr>
    <a:masterClrMapping/>
  </p:clrMapOvr>
  <mc:AlternateContent xmlns:mc="http://schemas.openxmlformats.org/markup-compatibility/2006" xmlns:p14="http://schemas.microsoft.com/office/powerpoint/2010/main">
    <mc:Choice Requires="p14">
      <p:transition p14:dur="10" advTm="15000"/>
    </mc:Choice>
    <mc:Fallback xmlns="">
      <p:transition advTm="15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35" y="29707"/>
            <a:ext cx="8598665" cy="857250"/>
          </a:xfrm>
        </p:spPr>
        <p:txBody>
          <a:bodyPr/>
          <a:lstStyle/>
          <a:p>
            <a:r>
              <a:rPr lang="en-US" sz="4800" dirty="0"/>
              <a:t>Background to Project Topic</a:t>
            </a:r>
          </a:p>
        </p:txBody>
      </p:sp>
      <p:sp>
        <p:nvSpPr>
          <p:cNvPr id="3" name="Content Placeholder 2"/>
          <p:cNvSpPr>
            <a:spLocks noGrp="1"/>
          </p:cNvSpPr>
          <p:nvPr>
            <p:ph idx="1"/>
          </p:nvPr>
        </p:nvSpPr>
        <p:spPr>
          <a:xfrm>
            <a:off x="457200" y="1056934"/>
            <a:ext cx="8686800" cy="3394472"/>
          </a:xfrm>
        </p:spPr>
        <p:txBody>
          <a:bodyPr/>
          <a:lstStyle/>
          <a:p>
            <a:pPr marL="0" indent="0">
              <a:buNone/>
            </a:pPr>
            <a:r>
              <a:rPr lang="en-GB" dirty="0">
                <a:solidFill>
                  <a:srgbClr val="FF0000"/>
                </a:solidFill>
              </a:rPr>
              <a:t>1) Summarise the aspects of biology that will be covered within this project</a:t>
            </a:r>
            <a:endParaRPr lang="en-US" sz="2000" dirty="0">
              <a:solidFill>
                <a:srgbClr val="FF0000"/>
              </a:solidFill>
            </a:endParaRPr>
          </a:p>
        </p:txBody>
      </p:sp>
      <p:sp>
        <p:nvSpPr>
          <p:cNvPr id="4" name="Content Placeholder 2">
            <a:extLst>
              <a:ext uri="{FF2B5EF4-FFF2-40B4-BE49-F238E27FC236}">
                <a16:creationId xmlns:a16="http://schemas.microsoft.com/office/drawing/2014/main" id="{EEF60DF2-2385-4F78-AA11-B6CA31A9303A}"/>
              </a:ext>
            </a:extLst>
          </p:cNvPr>
          <p:cNvSpPr txBox="1">
            <a:spLocks/>
          </p:cNvSpPr>
          <p:nvPr/>
        </p:nvSpPr>
        <p:spPr>
          <a:xfrm>
            <a:off x="609600" y="2101701"/>
            <a:ext cx="8686800" cy="339447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GB" sz="2000" dirty="0"/>
          </a:p>
          <a:p>
            <a:pPr marL="0" indent="0">
              <a:buFont typeface="Arial"/>
              <a:buNone/>
            </a:pPr>
            <a:r>
              <a:rPr lang="en-GB" sz="2000" dirty="0"/>
              <a:t>2 ) What were the main laboratory methods used in the primary research for this topic?</a:t>
            </a:r>
          </a:p>
          <a:p>
            <a:pPr marL="0" indent="0">
              <a:buFont typeface="Arial"/>
              <a:buNone/>
            </a:pPr>
            <a:r>
              <a:rPr lang="en-GB" sz="2000" dirty="0"/>
              <a:t>3) What do you hope to find out once you have completed the project?</a:t>
            </a:r>
          </a:p>
          <a:p>
            <a:pPr marL="0" indent="0">
              <a:buFont typeface="Arial"/>
              <a:buNone/>
            </a:pPr>
            <a:r>
              <a:rPr lang="en-GB" sz="2000" dirty="0"/>
              <a:t>4) Is your research question likely to be broadly accepted for all participants/ subjects and for all varieties of intervention used?</a:t>
            </a:r>
          </a:p>
          <a:p>
            <a:endParaRPr lang="en-US" sz="2000" dirty="0"/>
          </a:p>
        </p:txBody>
      </p:sp>
      <p:pic>
        <p:nvPicPr>
          <p:cNvPr id="5" name="Picture 4" descr="Image result for red question mark">
            <a:extLst>
              <a:ext uri="{FF2B5EF4-FFF2-40B4-BE49-F238E27FC236}">
                <a16:creationId xmlns:a16="http://schemas.microsoft.com/office/drawing/2014/main" id="{21F87DDF-F82A-4004-B909-4064BDD378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338" y="0"/>
            <a:ext cx="936662" cy="1377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6903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Rationale for Project</a:t>
            </a:r>
          </a:p>
        </p:txBody>
      </p:sp>
      <p:sp>
        <p:nvSpPr>
          <p:cNvPr id="3" name="Content Placeholder 2"/>
          <p:cNvSpPr>
            <a:spLocks noGrp="1"/>
          </p:cNvSpPr>
          <p:nvPr>
            <p:ph idx="1"/>
          </p:nvPr>
        </p:nvSpPr>
        <p:spPr/>
        <p:txBody>
          <a:bodyPr/>
          <a:lstStyle/>
          <a:p>
            <a:pPr marL="0" indent="0">
              <a:buNone/>
            </a:pPr>
            <a:r>
              <a:rPr lang="en-GB" dirty="0">
                <a:solidFill>
                  <a:srgbClr val="FF0000"/>
                </a:solidFill>
              </a:rPr>
              <a:t>1) What are the social / economic / other* implications for this research?</a:t>
            </a:r>
          </a:p>
          <a:p>
            <a:pPr marL="0" indent="0">
              <a:buNone/>
            </a:pPr>
            <a:endParaRPr lang="en-US" dirty="0">
              <a:solidFill>
                <a:srgbClr val="FF0000"/>
              </a:solidFill>
            </a:endParaRPr>
          </a:p>
        </p:txBody>
      </p:sp>
      <p:sp>
        <p:nvSpPr>
          <p:cNvPr id="4" name="Content Placeholder 2">
            <a:extLst>
              <a:ext uri="{FF2B5EF4-FFF2-40B4-BE49-F238E27FC236}">
                <a16:creationId xmlns:a16="http://schemas.microsoft.com/office/drawing/2014/main" id="{25F37112-2C36-4074-92BA-C6EE539BACEC}"/>
              </a:ext>
            </a:extLst>
          </p:cNvPr>
          <p:cNvSpPr txBox="1">
            <a:spLocks/>
          </p:cNvSpPr>
          <p:nvPr/>
        </p:nvSpPr>
        <p:spPr>
          <a:xfrm>
            <a:off x="457200" y="2300001"/>
            <a:ext cx="8229600" cy="339447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14350" indent="-514350">
              <a:buFont typeface="Arial"/>
              <a:buAutoNum type="arabicParenR"/>
            </a:pPr>
            <a:endParaRPr lang="en-GB" sz="2000" dirty="0"/>
          </a:p>
          <a:p>
            <a:pPr marL="0" indent="0">
              <a:buFont typeface="Arial"/>
              <a:buNone/>
            </a:pPr>
            <a:r>
              <a:rPr lang="en-GB" sz="2000" dirty="0"/>
              <a:t>2) What is your interest in this project based on? / Why are you interested in X?</a:t>
            </a:r>
          </a:p>
          <a:p>
            <a:pPr marL="0" indent="0">
              <a:buFont typeface="Arial"/>
              <a:buNone/>
            </a:pPr>
            <a:r>
              <a:rPr lang="en-GB" sz="2000" dirty="0"/>
              <a:t>3) Are there ethical considerations to be made during your research, if so what are they?</a:t>
            </a:r>
          </a:p>
          <a:p>
            <a:pPr marL="0" indent="0">
              <a:buFont typeface="Arial"/>
              <a:buNone/>
            </a:pPr>
            <a:r>
              <a:rPr lang="en-GB" sz="2000" dirty="0"/>
              <a:t>4) What is your hypothesis?</a:t>
            </a:r>
          </a:p>
          <a:p>
            <a:pPr marL="0" indent="0">
              <a:buFont typeface="Arial"/>
              <a:buNone/>
            </a:pPr>
            <a:endParaRPr lang="en-US" sz="2000" dirty="0"/>
          </a:p>
        </p:txBody>
      </p:sp>
      <p:pic>
        <p:nvPicPr>
          <p:cNvPr id="5" name="Picture 4" descr="Image result for red question mark">
            <a:extLst>
              <a:ext uri="{FF2B5EF4-FFF2-40B4-BE49-F238E27FC236}">
                <a16:creationId xmlns:a16="http://schemas.microsoft.com/office/drawing/2014/main" id="{AB44365C-79C7-483B-983F-3B0C00F5B9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338" y="0"/>
            <a:ext cx="936662" cy="1377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609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504" y="191621"/>
            <a:ext cx="9243151" cy="857250"/>
          </a:xfrm>
        </p:spPr>
        <p:txBody>
          <a:bodyPr/>
          <a:lstStyle/>
          <a:p>
            <a:r>
              <a:rPr lang="en-US" sz="4800" dirty="0"/>
              <a:t>Reliable Sources &amp; Excluding Bias</a:t>
            </a:r>
          </a:p>
        </p:txBody>
      </p:sp>
      <p:sp>
        <p:nvSpPr>
          <p:cNvPr id="3" name="Content Placeholder 2"/>
          <p:cNvSpPr>
            <a:spLocks noGrp="1"/>
          </p:cNvSpPr>
          <p:nvPr>
            <p:ph idx="1"/>
          </p:nvPr>
        </p:nvSpPr>
        <p:spPr>
          <a:xfrm>
            <a:off x="451693" y="2764546"/>
            <a:ext cx="8229600" cy="3394472"/>
          </a:xfrm>
        </p:spPr>
        <p:txBody>
          <a:bodyPr/>
          <a:lstStyle/>
          <a:p>
            <a:pPr marL="0" indent="0">
              <a:buNone/>
            </a:pPr>
            <a:r>
              <a:rPr lang="en-GB" sz="2000" dirty="0"/>
              <a:t>2) How did you determine the reliability of the sources used?$</a:t>
            </a:r>
          </a:p>
          <a:p>
            <a:pPr marL="0" indent="0">
              <a:buNone/>
            </a:pPr>
            <a:r>
              <a:rPr lang="en-GB" sz="2000" dirty="0"/>
              <a:t>3) How can you ensure that you exclude bias within your writing?</a:t>
            </a:r>
          </a:p>
          <a:p>
            <a:pPr marL="0" indent="0">
              <a:buNone/>
            </a:pPr>
            <a:r>
              <a:rPr lang="en-GB" sz="2000" dirty="0"/>
              <a:t>4) What steps will you use to exclude bias when interpreting and reporting data?</a:t>
            </a:r>
          </a:p>
          <a:p>
            <a:pPr marL="0" indent="0">
              <a:buNone/>
            </a:pPr>
            <a:endParaRPr lang="en-GB" sz="2000" dirty="0"/>
          </a:p>
        </p:txBody>
      </p:sp>
      <p:sp>
        <p:nvSpPr>
          <p:cNvPr id="4" name="Content Placeholder 2">
            <a:extLst>
              <a:ext uri="{FF2B5EF4-FFF2-40B4-BE49-F238E27FC236}">
                <a16:creationId xmlns:a16="http://schemas.microsoft.com/office/drawing/2014/main" id="{1172E668-3BA6-4EE7-B5D9-A23B314BAB4A}"/>
              </a:ext>
            </a:extLst>
          </p:cNvPr>
          <p:cNvSpPr txBox="1">
            <a:spLocks/>
          </p:cNvSpPr>
          <p:nvPr/>
        </p:nvSpPr>
        <p:spPr>
          <a:xfrm>
            <a:off x="451693" y="1063229"/>
            <a:ext cx="8229600" cy="13355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GB" dirty="0">
                <a:solidFill>
                  <a:srgbClr val="FF0000"/>
                </a:solidFill>
              </a:rPr>
              <a:t>1) How might the author(s) of the research papers you are using, exert bias?</a:t>
            </a:r>
          </a:p>
        </p:txBody>
      </p:sp>
      <p:pic>
        <p:nvPicPr>
          <p:cNvPr id="5" name="Picture 4" descr="Image result for red question mark">
            <a:extLst>
              <a:ext uri="{FF2B5EF4-FFF2-40B4-BE49-F238E27FC236}">
                <a16:creationId xmlns:a16="http://schemas.microsoft.com/office/drawing/2014/main" id="{56B107F0-841A-46B6-8E5A-047945BF60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338" y="0"/>
            <a:ext cx="936662" cy="1377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83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Research Methods </a:t>
            </a:r>
          </a:p>
        </p:txBody>
      </p:sp>
      <p:sp>
        <p:nvSpPr>
          <p:cNvPr id="3" name="Content Placeholder 2"/>
          <p:cNvSpPr>
            <a:spLocks noGrp="1"/>
          </p:cNvSpPr>
          <p:nvPr>
            <p:ph idx="1"/>
          </p:nvPr>
        </p:nvSpPr>
        <p:spPr>
          <a:xfrm>
            <a:off x="457200" y="2511159"/>
            <a:ext cx="8229600" cy="3394472"/>
          </a:xfrm>
        </p:spPr>
        <p:txBody>
          <a:bodyPr/>
          <a:lstStyle/>
          <a:p>
            <a:pPr marL="0" indent="0">
              <a:buNone/>
            </a:pPr>
            <a:r>
              <a:rPr lang="en-GB" sz="2000" dirty="0"/>
              <a:t>2) How did you decide to use the specific sources you have?</a:t>
            </a:r>
          </a:p>
          <a:p>
            <a:pPr marL="0" indent="0">
              <a:buNone/>
            </a:pPr>
            <a:r>
              <a:rPr lang="en-GB" sz="2000" dirty="0"/>
              <a:t>3) Have you found examples of cause and consequence other than in your main title? (</a:t>
            </a:r>
            <a:r>
              <a:rPr lang="en-GB" sz="2000" dirty="0" err="1"/>
              <a:t>eg</a:t>
            </a:r>
            <a:r>
              <a:rPr lang="en-GB" sz="2000" dirty="0"/>
              <a:t> age relatedness or geographical clusters). If so, how will you incorporate these into your report?</a:t>
            </a:r>
          </a:p>
          <a:p>
            <a:pPr marL="0" indent="0">
              <a:buNone/>
            </a:pPr>
            <a:r>
              <a:rPr lang="en-GB" sz="2000" dirty="0"/>
              <a:t>4) How are you managing your primary sources and recording the main points from each one?</a:t>
            </a:r>
          </a:p>
          <a:p>
            <a:endParaRPr lang="en-US" sz="2000" dirty="0"/>
          </a:p>
        </p:txBody>
      </p:sp>
      <p:sp>
        <p:nvSpPr>
          <p:cNvPr id="5" name="Content Placeholder 2">
            <a:extLst>
              <a:ext uri="{FF2B5EF4-FFF2-40B4-BE49-F238E27FC236}">
                <a16:creationId xmlns:a16="http://schemas.microsoft.com/office/drawing/2014/main" id="{1A5A5888-A5CA-44B6-8DA9-4306AD3456A9}"/>
              </a:ext>
            </a:extLst>
          </p:cNvPr>
          <p:cNvSpPr txBox="1">
            <a:spLocks/>
          </p:cNvSpPr>
          <p:nvPr/>
        </p:nvSpPr>
        <p:spPr>
          <a:xfrm>
            <a:off x="457200" y="318164"/>
            <a:ext cx="8229600" cy="339447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GB" dirty="0">
              <a:solidFill>
                <a:srgbClr val="FF0000"/>
              </a:solidFill>
            </a:endParaRPr>
          </a:p>
          <a:p>
            <a:pPr marL="0" indent="0">
              <a:buFont typeface="Arial"/>
              <a:buNone/>
            </a:pPr>
            <a:r>
              <a:rPr lang="en-GB" dirty="0">
                <a:solidFill>
                  <a:srgbClr val="FF0000"/>
                </a:solidFill>
              </a:rPr>
              <a:t>1) Where there are contradictions in the  findings of research papers, how do you propose to manage these in your report?</a:t>
            </a:r>
          </a:p>
          <a:p>
            <a:endParaRPr lang="en-US" dirty="0">
              <a:solidFill>
                <a:srgbClr val="FF0000"/>
              </a:solidFill>
            </a:endParaRPr>
          </a:p>
        </p:txBody>
      </p:sp>
      <p:pic>
        <p:nvPicPr>
          <p:cNvPr id="6" name="Picture 5" descr="Image result for red question mark">
            <a:extLst>
              <a:ext uri="{FF2B5EF4-FFF2-40B4-BE49-F238E27FC236}">
                <a16:creationId xmlns:a16="http://schemas.microsoft.com/office/drawing/2014/main" id="{5A558D68-7E88-4921-BB31-E5C5274A05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338" y="0"/>
            <a:ext cx="936662" cy="1377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2027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DBC0D-A996-4E1F-A3D2-8821356B5795}"/>
              </a:ext>
            </a:extLst>
          </p:cNvPr>
          <p:cNvSpPr>
            <a:spLocks noGrp="1"/>
          </p:cNvSpPr>
          <p:nvPr>
            <p:ph type="title"/>
          </p:nvPr>
        </p:nvSpPr>
        <p:spPr/>
        <p:txBody>
          <a:bodyPr/>
          <a:lstStyle/>
          <a:p>
            <a:r>
              <a:rPr lang="en-GB" sz="4800" dirty="0"/>
              <a:t>Data Analysis </a:t>
            </a:r>
          </a:p>
        </p:txBody>
      </p:sp>
      <p:sp>
        <p:nvSpPr>
          <p:cNvPr id="3" name="Content Placeholder 2">
            <a:extLst>
              <a:ext uri="{FF2B5EF4-FFF2-40B4-BE49-F238E27FC236}">
                <a16:creationId xmlns:a16="http://schemas.microsoft.com/office/drawing/2014/main" id="{09405E7D-5942-46AB-AE0F-0DD13A30361E}"/>
              </a:ext>
            </a:extLst>
          </p:cNvPr>
          <p:cNvSpPr>
            <a:spLocks noGrp="1"/>
          </p:cNvSpPr>
          <p:nvPr>
            <p:ph idx="1"/>
          </p:nvPr>
        </p:nvSpPr>
        <p:spPr/>
        <p:txBody>
          <a:bodyPr/>
          <a:lstStyle/>
          <a:p>
            <a:pPr marL="0" indent="0">
              <a:buNone/>
            </a:pPr>
            <a:r>
              <a:rPr lang="en-GB" dirty="0">
                <a:solidFill>
                  <a:srgbClr val="FF0000"/>
                </a:solidFill>
              </a:rPr>
              <a:t>1) Does the data provide support for or cause you to reject your hypothesis?</a:t>
            </a:r>
          </a:p>
          <a:p>
            <a:endParaRPr lang="en-GB" dirty="0">
              <a:solidFill>
                <a:srgbClr val="FF0000"/>
              </a:solidFill>
            </a:endParaRPr>
          </a:p>
        </p:txBody>
      </p:sp>
      <p:sp>
        <p:nvSpPr>
          <p:cNvPr id="4" name="Content Placeholder 2">
            <a:extLst>
              <a:ext uri="{FF2B5EF4-FFF2-40B4-BE49-F238E27FC236}">
                <a16:creationId xmlns:a16="http://schemas.microsoft.com/office/drawing/2014/main" id="{80BAE4BF-E1D0-488B-9585-A6444F001265}"/>
              </a:ext>
            </a:extLst>
          </p:cNvPr>
          <p:cNvSpPr txBox="1">
            <a:spLocks/>
          </p:cNvSpPr>
          <p:nvPr/>
        </p:nvSpPr>
        <p:spPr>
          <a:xfrm>
            <a:off x="457200" y="2928553"/>
            <a:ext cx="8229600" cy="339447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GB" sz="2000" dirty="0"/>
              <a:t>2) What methods have you used to analyse your data?</a:t>
            </a:r>
          </a:p>
          <a:p>
            <a:pPr marL="0" indent="0">
              <a:buFont typeface="Arial"/>
              <a:buNone/>
            </a:pPr>
            <a:r>
              <a:rPr lang="en-GB" sz="2000" dirty="0"/>
              <a:t>3) What trends or patterns have you discovered within the data?</a:t>
            </a:r>
          </a:p>
          <a:p>
            <a:pPr marL="0" indent="0">
              <a:buFont typeface="Arial"/>
              <a:buNone/>
            </a:pPr>
            <a:r>
              <a:rPr lang="en-GB" sz="2000" dirty="0"/>
              <a:t>4) Are there any anomalies or outliers to the findings?</a:t>
            </a:r>
          </a:p>
          <a:p>
            <a:endParaRPr lang="en-GB" sz="2000" dirty="0"/>
          </a:p>
        </p:txBody>
      </p:sp>
      <p:pic>
        <p:nvPicPr>
          <p:cNvPr id="5" name="Picture 4" descr="Image result for red question mark">
            <a:extLst>
              <a:ext uri="{FF2B5EF4-FFF2-40B4-BE49-F238E27FC236}">
                <a16:creationId xmlns:a16="http://schemas.microsoft.com/office/drawing/2014/main" id="{A9CE3407-E54C-49FA-99AE-83EAFC3B84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338" y="0"/>
            <a:ext cx="936662" cy="1377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912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0B02A-FD6B-4E8C-BBCD-8A68BBDCC674}"/>
              </a:ext>
            </a:extLst>
          </p:cNvPr>
          <p:cNvSpPr>
            <a:spLocks noGrp="1"/>
          </p:cNvSpPr>
          <p:nvPr>
            <p:ph type="title"/>
          </p:nvPr>
        </p:nvSpPr>
        <p:spPr>
          <a:xfrm>
            <a:off x="-572880" y="205979"/>
            <a:ext cx="9463489" cy="857250"/>
          </a:xfrm>
        </p:spPr>
        <p:txBody>
          <a:bodyPr/>
          <a:lstStyle/>
          <a:p>
            <a:r>
              <a:rPr lang="en-GB" sz="4800" dirty="0"/>
              <a:t>Controls &amp; Confounding Variables </a:t>
            </a:r>
          </a:p>
        </p:txBody>
      </p:sp>
      <p:sp>
        <p:nvSpPr>
          <p:cNvPr id="3" name="Content Placeholder 2">
            <a:extLst>
              <a:ext uri="{FF2B5EF4-FFF2-40B4-BE49-F238E27FC236}">
                <a16:creationId xmlns:a16="http://schemas.microsoft.com/office/drawing/2014/main" id="{E1E9D11F-14EC-49D9-BC50-BB73E7B4E375}"/>
              </a:ext>
            </a:extLst>
          </p:cNvPr>
          <p:cNvSpPr>
            <a:spLocks noGrp="1"/>
          </p:cNvSpPr>
          <p:nvPr>
            <p:ph idx="1"/>
          </p:nvPr>
        </p:nvSpPr>
        <p:spPr>
          <a:xfrm>
            <a:off x="457200" y="1156082"/>
            <a:ext cx="8686800" cy="3394472"/>
          </a:xfrm>
        </p:spPr>
        <p:txBody>
          <a:bodyPr/>
          <a:lstStyle/>
          <a:p>
            <a:pPr marL="0" indent="0">
              <a:buNone/>
            </a:pPr>
            <a:r>
              <a:rPr lang="en-GB" dirty="0">
                <a:solidFill>
                  <a:srgbClr val="FF0000"/>
                </a:solidFill>
              </a:rPr>
              <a:t>1) What are you looking for as controls in the experiments of the research papers you are using?</a:t>
            </a:r>
          </a:p>
          <a:p>
            <a:endParaRPr lang="en-GB" dirty="0">
              <a:solidFill>
                <a:srgbClr val="FF0000"/>
              </a:solidFill>
            </a:endParaRPr>
          </a:p>
        </p:txBody>
      </p:sp>
      <p:sp>
        <p:nvSpPr>
          <p:cNvPr id="4" name="Content Placeholder 2">
            <a:extLst>
              <a:ext uri="{FF2B5EF4-FFF2-40B4-BE49-F238E27FC236}">
                <a16:creationId xmlns:a16="http://schemas.microsoft.com/office/drawing/2014/main" id="{9065B63B-A526-4C3A-A7D3-A52DB5AAC3A1}"/>
              </a:ext>
            </a:extLst>
          </p:cNvPr>
          <p:cNvSpPr txBox="1">
            <a:spLocks/>
          </p:cNvSpPr>
          <p:nvPr/>
        </p:nvSpPr>
        <p:spPr>
          <a:xfrm>
            <a:off x="457200" y="2142882"/>
            <a:ext cx="8229600" cy="339447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GB" sz="2000" dirty="0"/>
          </a:p>
          <a:p>
            <a:pPr marL="0" indent="0">
              <a:buFont typeface="Arial"/>
              <a:buNone/>
            </a:pPr>
            <a:r>
              <a:rPr lang="en-GB" sz="2000" dirty="0"/>
              <a:t>2) What confounding variables have you discovered in the research papers, and how much of an impact are they having on the experimental data?</a:t>
            </a:r>
          </a:p>
          <a:p>
            <a:pPr marL="0" indent="0">
              <a:buFont typeface="Arial"/>
              <a:buNone/>
            </a:pPr>
            <a:r>
              <a:rPr lang="en-GB" sz="2000" dirty="0"/>
              <a:t>3) How have the researchers limited the impact of confounding variables in their experiments?</a:t>
            </a:r>
          </a:p>
          <a:p>
            <a:pPr marL="0" indent="0">
              <a:buFont typeface="Arial"/>
              <a:buNone/>
            </a:pPr>
            <a:r>
              <a:rPr lang="en-GB" sz="2000" dirty="0"/>
              <a:t>4) Have you analysed a figure from a research paper and thought that it was inadequately controlled? Please provide an example.</a:t>
            </a:r>
          </a:p>
          <a:p>
            <a:endParaRPr lang="en-GB" sz="2000" dirty="0"/>
          </a:p>
        </p:txBody>
      </p:sp>
      <p:pic>
        <p:nvPicPr>
          <p:cNvPr id="5" name="Picture 4" descr="Image result for red question mark">
            <a:extLst>
              <a:ext uri="{FF2B5EF4-FFF2-40B4-BE49-F238E27FC236}">
                <a16:creationId xmlns:a16="http://schemas.microsoft.com/office/drawing/2014/main" id="{68C65F83-B687-457E-8992-32966B04DF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338" y="0"/>
            <a:ext cx="936662" cy="1377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41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B2724-BBDD-4474-8ADF-4C8D3A3E4631}"/>
              </a:ext>
            </a:extLst>
          </p:cNvPr>
          <p:cNvSpPr>
            <a:spLocks noGrp="1"/>
          </p:cNvSpPr>
          <p:nvPr>
            <p:ph type="title"/>
          </p:nvPr>
        </p:nvSpPr>
        <p:spPr>
          <a:xfrm>
            <a:off x="457200" y="-36395"/>
            <a:ext cx="8229600" cy="857250"/>
          </a:xfrm>
        </p:spPr>
        <p:txBody>
          <a:bodyPr/>
          <a:lstStyle/>
          <a:p>
            <a:r>
              <a:rPr lang="en-GB" sz="4800" dirty="0"/>
              <a:t>Statistics Qs</a:t>
            </a:r>
          </a:p>
        </p:txBody>
      </p:sp>
      <p:sp>
        <p:nvSpPr>
          <p:cNvPr id="3" name="Content Placeholder 2">
            <a:extLst>
              <a:ext uri="{FF2B5EF4-FFF2-40B4-BE49-F238E27FC236}">
                <a16:creationId xmlns:a16="http://schemas.microsoft.com/office/drawing/2014/main" id="{F0A06ADE-72ED-44ED-A614-F3EDF89C100F}"/>
              </a:ext>
            </a:extLst>
          </p:cNvPr>
          <p:cNvSpPr>
            <a:spLocks noGrp="1"/>
          </p:cNvSpPr>
          <p:nvPr>
            <p:ph idx="1"/>
          </p:nvPr>
        </p:nvSpPr>
        <p:spPr>
          <a:xfrm>
            <a:off x="457200" y="594216"/>
            <a:ext cx="8686800" cy="3394472"/>
          </a:xfrm>
        </p:spPr>
        <p:txBody>
          <a:bodyPr/>
          <a:lstStyle/>
          <a:p>
            <a:pPr marL="0" indent="0">
              <a:buNone/>
            </a:pPr>
            <a:r>
              <a:rPr lang="en-GB" dirty="0">
                <a:solidFill>
                  <a:srgbClr val="FF0000"/>
                </a:solidFill>
              </a:rPr>
              <a:t>1) How have you evaluated the statistical tests used in the research papers used? Are you con-</a:t>
            </a:r>
            <a:r>
              <a:rPr lang="en-GB" dirty="0" err="1">
                <a:solidFill>
                  <a:srgbClr val="FF0000"/>
                </a:solidFill>
              </a:rPr>
              <a:t>fident</a:t>
            </a:r>
            <a:r>
              <a:rPr lang="en-GB" dirty="0">
                <a:solidFill>
                  <a:srgbClr val="FF0000"/>
                </a:solidFill>
              </a:rPr>
              <a:t> that the appropriate tests have been used?</a:t>
            </a:r>
          </a:p>
          <a:p>
            <a:endParaRPr lang="en-GB" dirty="0">
              <a:solidFill>
                <a:srgbClr val="FF0000"/>
              </a:solidFill>
            </a:endParaRPr>
          </a:p>
        </p:txBody>
      </p:sp>
      <p:sp>
        <p:nvSpPr>
          <p:cNvPr id="4" name="Content Placeholder 2">
            <a:extLst>
              <a:ext uri="{FF2B5EF4-FFF2-40B4-BE49-F238E27FC236}">
                <a16:creationId xmlns:a16="http://schemas.microsoft.com/office/drawing/2014/main" id="{4B55A735-AA6A-4CF6-B1C1-4B669D447800}"/>
              </a:ext>
            </a:extLst>
          </p:cNvPr>
          <p:cNvSpPr txBox="1">
            <a:spLocks/>
          </p:cNvSpPr>
          <p:nvPr/>
        </p:nvSpPr>
        <p:spPr>
          <a:xfrm>
            <a:off x="457200" y="1863804"/>
            <a:ext cx="8554598" cy="339447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GB" sz="2000" dirty="0"/>
          </a:p>
          <a:p>
            <a:pPr marL="0" indent="0">
              <a:buFont typeface="Arial"/>
              <a:buNone/>
            </a:pPr>
            <a:r>
              <a:rPr lang="en-GB" sz="2000" dirty="0"/>
              <a:t>2) What statistical tests have been used in the research papers used and are the findings significant?</a:t>
            </a:r>
          </a:p>
          <a:p>
            <a:pPr marL="0" indent="0">
              <a:buFont typeface="Arial"/>
              <a:buNone/>
            </a:pPr>
            <a:r>
              <a:rPr lang="en-GB" sz="2000" dirty="0"/>
              <a:t>3) Where there are differences in significance between papers (</a:t>
            </a:r>
            <a:r>
              <a:rPr lang="en-GB" sz="2000" dirty="0" err="1"/>
              <a:t>ie</a:t>
            </a:r>
            <a:r>
              <a:rPr lang="en-GB" sz="2000" dirty="0"/>
              <a:t> one paper finds a significant difference and another paper does not); what could be underlying reasons for this?</a:t>
            </a:r>
          </a:p>
          <a:p>
            <a:pPr marL="0" indent="0">
              <a:buFont typeface="Arial"/>
              <a:buNone/>
            </a:pPr>
            <a:r>
              <a:rPr lang="en-GB" sz="2000" dirty="0"/>
              <a:t>4) What will you do if you find that the statistics are not significant – how does this impact your research query?</a:t>
            </a:r>
          </a:p>
          <a:p>
            <a:endParaRPr lang="en-GB" sz="2000" dirty="0"/>
          </a:p>
        </p:txBody>
      </p:sp>
      <p:pic>
        <p:nvPicPr>
          <p:cNvPr id="6" name="Picture 5" descr="Image result for red question mark">
            <a:extLst>
              <a:ext uri="{FF2B5EF4-FFF2-40B4-BE49-F238E27FC236}">
                <a16:creationId xmlns:a16="http://schemas.microsoft.com/office/drawing/2014/main" id="{AF2552CF-151F-4255-879B-886E818EDA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338" y="0"/>
            <a:ext cx="936662" cy="1377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9544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20D1C-95DA-46F1-9938-62819A374776}"/>
              </a:ext>
            </a:extLst>
          </p:cNvPr>
          <p:cNvSpPr>
            <a:spLocks noGrp="1"/>
          </p:cNvSpPr>
          <p:nvPr>
            <p:ph type="title"/>
          </p:nvPr>
        </p:nvSpPr>
        <p:spPr/>
        <p:txBody>
          <a:bodyPr/>
          <a:lstStyle/>
          <a:p>
            <a:r>
              <a:rPr lang="en-GB" sz="4800" dirty="0"/>
              <a:t>Summary Questions</a:t>
            </a:r>
          </a:p>
        </p:txBody>
      </p:sp>
      <p:sp>
        <p:nvSpPr>
          <p:cNvPr id="4" name="Content Placeholder 2">
            <a:extLst>
              <a:ext uri="{FF2B5EF4-FFF2-40B4-BE49-F238E27FC236}">
                <a16:creationId xmlns:a16="http://schemas.microsoft.com/office/drawing/2014/main" id="{3E2694CB-D7BA-4EE2-A082-0862359D6602}"/>
              </a:ext>
            </a:extLst>
          </p:cNvPr>
          <p:cNvSpPr txBox="1">
            <a:spLocks/>
          </p:cNvSpPr>
          <p:nvPr/>
        </p:nvSpPr>
        <p:spPr>
          <a:xfrm>
            <a:off x="457200" y="2300001"/>
            <a:ext cx="8229600" cy="339447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GB" sz="2000" dirty="0"/>
          </a:p>
          <a:p>
            <a:pPr marL="0" indent="0">
              <a:buFont typeface="Arial"/>
              <a:buNone/>
            </a:pPr>
            <a:r>
              <a:rPr lang="en-GB" sz="2000" dirty="0"/>
              <a:t>2) What are the biggest challenges facing researchers in this field?</a:t>
            </a:r>
          </a:p>
          <a:p>
            <a:pPr marL="0" indent="0">
              <a:buFont typeface="Arial"/>
              <a:buNone/>
            </a:pPr>
            <a:r>
              <a:rPr lang="en-GB" sz="2000" dirty="0"/>
              <a:t>3) What was the most challenging aspect of the project and why?</a:t>
            </a:r>
          </a:p>
          <a:p>
            <a:pPr marL="0" indent="0">
              <a:buFont typeface="Arial"/>
              <a:buNone/>
            </a:pPr>
            <a:r>
              <a:rPr lang="en-GB" sz="2000" dirty="0"/>
              <a:t>4) What do you feel are the most pertinent next avenues for research/ next research questions?</a:t>
            </a:r>
          </a:p>
          <a:p>
            <a:endParaRPr lang="en-GB" sz="2000" dirty="0"/>
          </a:p>
        </p:txBody>
      </p:sp>
      <p:pic>
        <p:nvPicPr>
          <p:cNvPr id="11" name="Picture 10" descr="Image result for red question mark">
            <a:extLst>
              <a:ext uri="{FF2B5EF4-FFF2-40B4-BE49-F238E27FC236}">
                <a16:creationId xmlns:a16="http://schemas.microsoft.com/office/drawing/2014/main" id="{7ECE6C8B-4229-42EA-93F3-A69465A217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338" y="0"/>
            <a:ext cx="936662" cy="1377211"/>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a:extLst>
              <a:ext uri="{FF2B5EF4-FFF2-40B4-BE49-F238E27FC236}">
                <a16:creationId xmlns:a16="http://schemas.microsoft.com/office/drawing/2014/main" id="{E9D526AB-4CD7-4862-A6EA-6659AD223193}"/>
              </a:ext>
            </a:extLst>
          </p:cNvPr>
          <p:cNvSpPr>
            <a:spLocks noGrp="1"/>
          </p:cNvSpPr>
          <p:nvPr>
            <p:ph idx="1"/>
          </p:nvPr>
        </p:nvSpPr>
        <p:spPr/>
        <p:txBody>
          <a:bodyPr/>
          <a:lstStyle/>
          <a:p>
            <a:pPr marL="0" indent="0">
              <a:buNone/>
            </a:pPr>
            <a:r>
              <a:rPr lang="en-GB" dirty="0">
                <a:solidFill>
                  <a:srgbClr val="FF0000"/>
                </a:solidFill>
              </a:rPr>
              <a:t>1) If there was one thing you would do differently what would it be and why?</a:t>
            </a:r>
          </a:p>
          <a:p>
            <a:endParaRPr lang="en-GB" dirty="0">
              <a:solidFill>
                <a:srgbClr val="FF0000"/>
              </a:solidFill>
            </a:endParaRPr>
          </a:p>
        </p:txBody>
      </p:sp>
    </p:spTree>
    <p:extLst>
      <p:ext uri="{BB962C8B-B14F-4D97-AF65-F5344CB8AC3E}">
        <p14:creationId xmlns:p14="http://schemas.microsoft.com/office/powerpoint/2010/main" val="3280108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Evaluation Q and responses</a:t>
            </a:r>
          </a:p>
        </p:txBody>
      </p:sp>
      <p:sp>
        <p:nvSpPr>
          <p:cNvPr id="11" name="TextBox 10">
            <a:extLst>
              <a:ext uri="{FF2B5EF4-FFF2-40B4-BE49-F238E27FC236}">
                <a16:creationId xmlns:a16="http://schemas.microsoft.com/office/drawing/2014/main" id="{1DD4AA05-941C-45FB-AE59-BA58EA3C2886}"/>
              </a:ext>
            </a:extLst>
          </p:cNvPr>
          <p:cNvSpPr txBox="1"/>
          <p:nvPr/>
        </p:nvSpPr>
        <p:spPr>
          <a:xfrm>
            <a:off x="3078297" y="1497170"/>
            <a:ext cx="3282052" cy="2062103"/>
          </a:xfrm>
          <a:prstGeom prst="rect">
            <a:avLst/>
          </a:prstGeom>
          <a:noFill/>
        </p:spPr>
        <p:txBody>
          <a:bodyPr wrap="none" rtlCol="0">
            <a:spAutoFit/>
          </a:bodyPr>
          <a:lstStyle/>
          <a:p>
            <a:pPr algn="ctr"/>
            <a:r>
              <a:rPr lang="en-GB" sz="3200" b="1" dirty="0"/>
              <a:t>Five Questions</a:t>
            </a:r>
          </a:p>
          <a:p>
            <a:pPr algn="ctr"/>
            <a:endParaRPr lang="en-GB" sz="3200" b="1" dirty="0"/>
          </a:p>
          <a:p>
            <a:pPr algn="ctr"/>
            <a:r>
              <a:rPr lang="en-GB" sz="3200" b="1" dirty="0"/>
              <a:t>Scale of 1-5; </a:t>
            </a:r>
          </a:p>
          <a:p>
            <a:pPr algn="ctr"/>
            <a:r>
              <a:rPr lang="en-GB" sz="3200" b="1" dirty="0"/>
              <a:t>1 least and 5 most</a:t>
            </a:r>
          </a:p>
        </p:txBody>
      </p:sp>
    </p:spTree>
    <p:extLst>
      <p:ext uri="{BB962C8B-B14F-4D97-AF65-F5344CB8AC3E}">
        <p14:creationId xmlns:p14="http://schemas.microsoft.com/office/powerpoint/2010/main" val="33049077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Evaluation Q and responses</a:t>
            </a:r>
          </a:p>
        </p:txBody>
      </p:sp>
      <p:sp>
        <p:nvSpPr>
          <p:cNvPr id="7" name="TextBox 6">
            <a:extLst>
              <a:ext uri="{FF2B5EF4-FFF2-40B4-BE49-F238E27FC236}">
                <a16:creationId xmlns:a16="http://schemas.microsoft.com/office/drawing/2014/main" id="{67B6BE20-CAD6-49E4-A4AE-0D0EE40A8A37}"/>
              </a:ext>
            </a:extLst>
          </p:cNvPr>
          <p:cNvSpPr txBox="1"/>
          <p:nvPr/>
        </p:nvSpPr>
        <p:spPr>
          <a:xfrm>
            <a:off x="2068577" y="3240936"/>
            <a:ext cx="6119496" cy="1077218"/>
          </a:xfrm>
          <a:prstGeom prst="rect">
            <a:avLst/>
          </a:prstGeom>
          <a:noFill/>
        </p:spPr>
        <p:txBody>
          <a:bodyPr wrap="none" rtlCol="0">
            <a:spAutoFit/>
          </a:bodyPr>
          <a:lstStyle/>
          <a:p>
            <a:r>
              <a:rPr lang="en-GB" sz="3200" dirty="0"/>
              <a:t>100% of students responded 4/5: </a:t>
            </a:r>
          </a:p>
          <a:p>
            <a:r>
              <a:rPr lang="en-GB" sz="3200" dirty="0"/>
              <a:t>presentations helped their progress</a:t>
            </a:r>
          </a:p>
        </p:txBody>
      </p:sp>
      <p:sp>
        <p:nvSpPr>
          <p:cNvPr id="12" name="TextBox 11">
            <a:extLst>
              <a:ext uri="{FF2B5EF4-FFF2-40B4-BE49-F238E27FC236}">
                <a16:creationId xmlns:a16="http://schemas.microsoft.com/office/drawing/2014/main" id="{15740C6C-90AF-475E-BBA1-282E76B68213}"/>
              </a:ext>
            </a:extLst>
          </p:cNvPr>
          <p:cNvSpPr txBox="1"/>
          <p:nvPr/>
        </p:nvSpPr>
        <p:spPr>
          <a:xfrm>
            <a:off x="2024617" y="1081599"/>
            <a:ext cx="6954129" cy="1077218"/>
          </a:xfrm>
          <a:prstGeom prst="rect">
            <a:avLst/>
          </a:prstGeom>
          <a:noFill/>
        </p:spPr>
        <p:txBody>
          <a:bodyPr wrap="square" rtlCol="0">
            <a:spAutoFit/>
          </a:bodyPr>
          <a:lstStyle/>
          <a:p>
            <a:r>
              <a:rPr lang="en-GB" sz="3200" dirty="0"/>
              <a:t>1. Did you find the regular presentations helpful for the progress of your project?</a:t>
            </a:r>
          </a:p>
        </p:txBody>
      </p:sp>
      <p:grpSp>
        <p:nvGrpSpPr>
          <p:cNvPr id="3" name="Group 2">
            <a:extLst>
              <a:ext uri="{FF2B5EF4-FFF2-40B4-BE49-F238E27FC236}">
                <a16:creationId xmlns:a16="http://schemas.microsoft.com/office/drawing/2014/main" id="{B21EF4B9-4553-4D4A-B90D-479D8A92C435}"/>
              </a:ext>
            </a:extLst>
          </p:cNvPr>
          <p:cNvGrpSpPr/>
          <p:nvPr/>
        </p:nvGrpSpPr>
        <p:grpSpPr>
          <a:xfrm>
            <a:off x="-14039" y="901084"/>
            <a:ext cx="1771229" cy="3562001"/>
            <a:chOff x="-14039" y="901084"/>
            <a:chExt cx="1771229" cy="3562001"/>
          </a:xfrm>
        </p:grpSpPr>
        <p:pic>
          <p:nvPicPr>
            <p:cNvPr id="4" name="Picture 3">
              <a:extLst>
                <a:ext uri="{FF2B5EF4-FFF2-40B4-BE49-F238E27FC236}">
                  <a16:creationId xmlns:a16="http://schemas.microsoft.com/office/drawing/2014/main" id="{E79F1D7F-4152-4EBC-847D-057BE7D25445}"/>
                </a:ext>
              </a:extLst>
            </p:cNvPr>
            <p:cNvPicPr>
              <a:picLocks noChangeAspect="1"/>
            </p:cNvPicPr>
            <p:nvPr/>
          </p:nvPicPr>
          <p:blipFill rotWithShape="1">
            <a:blip r:embed="rId3"/>
            <a:srcRect l="50844" t="34477" r="37093" b="16021"/>
            <a:stretch/>
          </p:blipFill>
          <p:spPr>
            <a:xfrm>
              <a:off x="253388" y="947452"/>
              <a:ext cx="1503802" cy="3469268"/>
            </a:xfrm>
            <a:prstGeom prst="rect">
              <a:avLst/>
            </a:prstGeom>
          </p:spPr>
        </p:pic>
        <p:sp>
          <p:nvSpPr>
            <p:cNvPr id="5" name="TextBox 4">
              <a:extLst>
                <a:ext uri="{FF2B5EF4-FFF2-40B4-BE49-F238E27FC236}">
                  <a16:creationId xmlns:a16="http://schemas.microsoft.com/office/drawing/2014/main" id="{28D79952-49E5-42C1-9E6C-8A1C9C3ADDA4}"/>
                </a:ext>
              </a:extLst>
            </p:cNvPr>
            <p:cNvSpPr txBox="1"/>
            <p:nvPr/>
          </p:nvSpPr>
          <p:spPr>
            <a:xfrm rot="16200000">
              <a:off x="-1610374" y="2497419"/>
              <a:ext cx="3562001" cy="369332"/>
            </a:xfrm>
            <a:prstGeom prst="rect">
              <a:avLst/>
            </a:prstGeom>
            <a:noFill/>
          </p:spPr>
          <p:txBody>
            <a:bodyPr wrap="none" rtlCol="0">
              <a:spAutoFit/>
            </a:bodyPr>
            <a:lstStyle/>
            <a:p>
              <a:r>
                <a:rPr lang="en-GB" dirty="0"/>
                <a:t>Number of students that responded</a:t>
              </a:r>
            </a:p>
          </p:txBody>
        </p:sp>
        <p:sp>
          <p:nvSpPr>
            <p:cNvPr id="6" name="TextBox 5">
              <a:extLst>
                <a:ext uri="{FF2B5EF4-FFF2-40B4-BE49-F238E27FC236}">
                  <a16:creationId xmlns:a16="http://schemas.microsoft.com/office/drawing/2014/main" id="{967C60D1-83D5-427F-A52B-94B72595AFD1}"/>
                </a:ext>
              </a:extLst>
            </p:cNvPr>
            <p:cNvSpPr txBox="1"/>
            <p:nvPr/>
          </p:nvSpPr>
          <p:spPr>
            <a:xfrm>
              <a:off x="519055" y="4047388"/>
              <a:ext cx="1127873" cy="369332"/>
            </a:xfrm>
            <a:prstGeom prst="rect">
              <a:avLst/>
            </a:prstGeom>
            <a:noFill/>
          </p:spPr>
          <p:txBody>
            <a:bodyPr wrap="none" rtlCol="0">
              <a:spAutoFit/>
            </a:bodyPr>
            <a:lstStyle/>
            <a:p>
              <a:r>
                <a:rPr lang="en-GB" dirty="0"/>
                <a:t>Questions</a:t>
              </a:r>
            </a:p>
          </p:txBody>
        </p:sp>
        <p:pic>
          <p:nvPicPr>
            <p:cNvPr id="13" name="Picture 12">
              <a:extLst>
                <a:ext uri="{FF2B5EF4-FFF2-40B4-BE49-F238E27FC236}">
                  <a16:creationId xmlns:a16="http://schemas.microsoft.com/office/drawing/2014/main" id="{6E7256F9-951A-4CDC-921F-367699BBB77E}"/>
                </a:ext>
              </a:extLst>
            </p:cNvPr>
            <p:cNvPicPr>
              <a:picLocks noChangeAspect="1"/>
            </p:cNvPicPr>
            <p:nvPr/>
          </p:nvPicPr>
          <p:blipFill rotWithShape="1">
            <a:blip r:embed="rId3"/>
            <a:srcRect l="67105" t="78709" r="22466" b="16021"/>
            <a:stretch/>
          </p:blipFill>
          <p:spPr>
            <a:xfrm>
              <a:off x="457200" y="985743"/>
              <a:ext cx="1299990" cy="369332"/>
            </a:xfrm>
            <a:prstGeom prst="rect">
              <a:avLst/>
            </a:prstGeom>
          </p:spPr>
        </p:pic>
      </p:grpSp>
    </p:spTree>
    <p:extLst>
      <p:ext uri="{BB962C8B-B14F-4D97-AF65-F5344CB8AC3E}">
        <p14:creationId xmlns:p14="http://schemas.microsoft.com/office/powerpoint/2010/main" val="362101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Q and responses</a:t>
            </a:r>
          </a:p>
        </p:txBody>
      </p:sp>
      <p:sp>
        <p:nvSpPr>
          <p:cNvPr id="8" name="TextBox 7">
            <a:extLst>
              <a:ext uri="{FF2B5EF4-FFF2-40B4-BE49-F238E27FC236}">
                <a16:creationId xmlns:a16="http://schemas.microsoft.com/office/drawing/2014/main" id="{C25057C9-BF5D-4769-86DA-23EF66D37A60}"/>
              </a:ext>
            </a:extLst>
          </p:cNvPr>
          <p:cNvSpPr txBox="1"/>
          <p:nvPr/>
        </p:nvSpPr>
        <p:spPr>
          <a:xfrm>
            <a:off x="1876345" y="2819276"/>
            <a:ext cx="7119382" cy="1569660"/>
          </a:xfrm>
          <a:prstGeom prst="rect">
            <a:avLst/>
          </a:prstGeom>
          <a:noFill/>
        </p:spPr>
        <p:txBody>
          <a:bodyPr wrap="square" rtlCol="0">
            <a:spAutoFit/>
          </a:bodyPr>
          <a:lstStyle/>
          <a:p>
            <a:r>
              <a:rPr lang="en-GB" sz="3200" dirty="0"/>
              <a:t>79% of students responded 4/5: </a:t>
            </a:r>
          </a:p>
          <a:p>
            <a:r>
              <a:rPr lang="en-GB" sz="3200" dirty="0"/>
              <a:t>providing feedback &amp; Qs helped their project</a:t>
            </a:r>
          </a:p>
        </p:txBody>
      </p:sp>
      <p:grpSp>
        <p:nvGrpSpPr>
          <p:cNvPr id="3" name="Group 2">
            <a:extLst>
              <a:ext uri="{FF2B5EF4-FFF2-40B4-BE49-F238E27FC236}">
                <a16:creationId xmlns:a16="http://schemas.microsoft.com/office/drawing/2014/main" id="{84626BB2-FC24-446B-BEE0-81C8049A8557}"/>
              </a:ext>
            </a:extLst>
          </p:cNvPr>
          <p:cNvGrpSpPr/>
          <p:nvPr/>
        </p:nvGrpSpPr>
        <p:grpSpPr>
          <a:xfrm>
            <a:off x="-14039" y="901084"/>
            <a:ext cx="1771229" cy="3562001"/>
            <a:chOff x="-14039" y="901084"/>
            <a:chExt cx="1771229" cy="3562001"/>
          </a:xfrm>
        </p:grpSpPr>
        <p:sp>
          <p:nvSpPr>
            <p:cNvPr id="5" name="TextBox 4">
              <a:extLst>
                <a:ext uri="{FF2B5EF4-FFF2-40B4-BE49-F238E27FC236}">
                  <a16:creationId xmlns:a16="http://schemas.microsoft.com/office/drawing/2014/main" id="{28D79952-49E5-42C1-9E6C-8A1C9C3ADDA4}"/>
                </a:ext>
              </a:extLst>
            </p:cNvPr>
            <p:cNvSpPr txBox="1"/>
            <p:nvPr/>
          </p:nvSpPr>
          <p:spPr>
            <a:xfrm rot="16200000">
              <a:off x="-1610374" y="2497419"/>
              <a:ext cx="3562001" cy="369332"/>
            </a:xfrm>
            <a:prstGeom prst="rect">
              <a:avLst/>
            </a:prstGeom>
            <a:noFill/>
          </p:spPr>
          <p:txBody>
            <a:bodyPr wrap="none" rtlCol="0">
              <a:spAutoFit/>
            </a:bodyPr>
            <a:lstStyle/>
            <a:p>
              <a:r>
                <a:rPr lang="en-GB" dirty="0"/>
                <a:t>Number of students that responded</a:t>
              </a:r>
            </a:p>
          </p:txBody>
        </p:sp>
        <p:grpSp>
          <p:nvGrpSpPr>
            <p:cNvPr id="12" name="Group 11">
              <a:extLst>
                <a:ext uri="{FF2B5EF4-FFF2-40B4-BE49-F238E27FC236}">
                  <a16:creationId xmlns:a16="http://schemas.microsoft.com/office/drawing/2014/main" id="{B955AC20-D0B7-4FEF-B8F7-1741A11A9BD3}"/>
                </a:ext>
              </a:extLst>
            </p:cNvPr>
            <p:cNvGrpSpPr/>
            <p:nvPr/>
          </p:nvGrpSpPr>
          <p:grpSpPr>
            <a:xfrm>
              <a:off x="-14039" y="901084"/>
              <a:ext cx="1771229" cy="3562001"/>
              <a:chOff x="-14039" y="901084"/>
              <a:chExt cx="1771229" cy="3562001"/>
            </a:xfrm>
          </p:grpSpPr>
          <p:pic>
            <p:nvPicPr>
              <p:cNvPr id="13" name="Picture 12">
                <a:extLst>
                  <a:ext uri="{FF2B5EF4-FFF2-40B4-BE49-F238E27FC236}">
                    <a16:creationId xmlns:a16="http://schemas.microsoft.com/office/drawing/2014/main" id="{77A80F39-E061-4160-8757-407CBC76C138}"/>
                  </a:ext>
                </a:extLst>
              </p:cNvPr>
              <p:cNvPicPr>
                <a:picLocks noChangeAspect="1"/>
              </p:cNvPicPr>
              <p:nvPr/>
            </p:nvPicPr>
            <p:blipFill rotWithShape="1">
              <a:blip r:embed="rId3"/>
              <a:srcRect l="50844" t="34477" r="37093" b="16021"/>
              <a:stretch/>
            </p:blipFill>
            <p:spPr>
              <a:xfrm>
                <a:off x="253388" y="947452"/>
                <a:ext cx="1503802" cy="3469268"/>
              </a:xfrm>
              <a:prstGeom prst="rect">
                <a:avLst/>
              </a:prstGeom>
            </p:spPr>
          </p:pic>
          <p:sp>
            <p:nvSpPr>
              <p:cNvPr id="14" name="TextBox 13">
                <a:extLst>
                  <a:ext uri="{FF2B5EF4-FFF2-40B4-BE49-F238E27FC236}">
                    <a16:creationId xmlns:a16="http://schemas.microsoft.com/office/drawing/2014/main" id="{D55A1F95-4E98-4BC0-8BC5-364A2A340565}"/>
                  </a:ext>
                </a:extLst>
              </p:cNvPr>
              <p:cNvSpPr txBox="1"/>
              <p:nvPr/>
            </p:nvSpPr>
            <p:spPr>
              <a:xfrm rot="16200000">
                <a:off x="-1610374" y="2497419"/>
                <a:ext cx="3562001" cy="369332"/>
              </a:xfrm>
              <a:prstGeom prst="rect">
                <a:avLst/>
              </a:prstGeom>
              <a:noFill/>
            </p:spPr>
            <p:txBody>
              <a:bodyPr wrap="none" rtlCol="0">
                <a:spAutoFit/>
              </a:bodyPr>
              <a:lstStyle/>
              <a:p>
                <a:r>
                  <a:rPr lang="en-GB" dirty="0"/>
                  <a:t>Number of students that responded</a:t>
                </a:r>
              </a:p>
            </p:txBody>
          </p:sp>
          <p:sp>
            <p:nvSpPr>
              <p:cNvPr id="15" name="TextBox 14">
                <a:extLst>
                  <a:ext uri="{FF2B5EF4-FFF2-40B4-BE49-F238E27FC236}">
                    <a16:creationId xmlns:a16="http://schemas.microsoft.com/office/drawing/2014/main" id="{4D8B626C-82F2-434D-B5D1-38E73CD67A9E}"/>
                  </a:ext>
                </a:extLst>
              </p:cNvPr>
              <p:cNvSpPr txBox="1"/>
              <p:nvPr/>
            </p:nvSpPr>
            <p:spPr>
              <a:xfrm>
                <a:off x="519055" y="4047388"/>
                <a:ext cx="1127873" cy="369332"/>
              </a:xfrm>
              <a:prstGeom prst="rect">
                <a:avLst/>
              </a:prstGeom>
              <a:noFill/>
            </p:spPr>
            <p:txBody>
              <a:bodyPr wrap="none" rtlCol="0">
                <a:spAutoFit/>
              </a:bodyPr>
              <a:lstStyle/>
              <a:p>
                <a:r>
                  <a:rPr lang="en-GB" dirty="0"/>
                  <a:t>Questions</a:t>
                </a:r>
              </a:p>
            </p:txBody>
          </p:sp>
          <p:pic>
            <p:nvPicPr>
              <p:cNvPr id="16" name="Picture 15">
                <a:extLst>
                  <a:ext uri="{FF2B5EF4-FFF2-40B4-BE49-F238E27FC236}">
                    <a16:creationId xmlns:a16="http://schemas.microsoft.com/office/drawing/2014/main" id="{AE3F2B8E-19F8-4F90-BD54-CB35D7D9C12B}"/>
                  </a:ext>
                </a:extLst>
              </p:cNvPr>
              <p:cNvPicPr>
                <a:picLocks noChangeAspect="1"/>
              </p:cNvPicPr>
              <p:nvPr/>
            </p:nvPicPr>
            <p:blipFill rotWithShape="1">
              <a:blip r:embed="rId3"/>
              <a:srcRect l="67105" t="78709" r="22466" b="16021"/>
              <a:stretch/>
            </p:blipFill>
            <p:spPr>
              <a:xfrm>
                <a:off x="457200" y="985743"/>
                <a:ext cx="1299990" cy="369332"/>
              </a:xfrm>
              <a:prstGeom prst="rect">
                <a:avLst/>
              </a:prstGeom>
            </p:spPr>
          </p:pic>
        </p:grpSp>
        <p:pic>
          <p:nvPicPr>
            <p:cNvPr id="4" name="Picture 3">
              <a:extLst>
                <a:ext uri="{FF2B5EF4-FFF2-40B4-BE49-F238E27FC236}">
                  <a16:creationId xmlns:a16="http://schemas.microsoft.com/office/drawing/2014/main" id="{E79F1D7F-4152-4EBC-847D-057BE7D25445}"/>
                </a:ext>
              </a:extLst>
            </p:cNvPr>
            <p:cNvPicPr>
              <a:picLocks noChangeAspect="1"/>
            </p:cNvPicPr>
            <p:nvPr/>
          </p:nvPicPr>
          <p:blipFill rotWithShape="1">
            <a:blip r:embed="rId3"/>
            <a:srcRect l="61626" t="40916" r="31038" b="20093"/>
            <a:stretch/>
          </p:blipFill>
          <p:spPr>
            <a:xfrm>
              <a:off x="658619" y="1401443"/>
              <a:ext cx="914400" cy="2732647"/>
            </a:xfrm>
            <a:prstGeom prst="rect">
              <a:avLst/>
            </a:prstGeom>
          </p:spPr>
        </p:pic>
      </p:grpSp>
      <p:sp>
        <p:nvSpPr>
          <p:cNvPr id="17" name="TextBox 16">
            <a:extLst>
              <a:ext uri="{FF2B5EF4-FFF2-40B4-BE49-F238E27FC236}">
                <a16:creationId xmlns:a16="http://schemas.microsoft.com/office/drawing/2014/main" id="{9139C6B8-14EA-4FC5-BEDD-9AE024C1EFDE}"/>
              </a:ext>
            </a:extLst>
          </p:cNvPr>
          <p:cNvSpPr txBox="1"/>
          <p:nvPr/>
        </p:nvSpPr>
        <p:spPr>
          <a:xfrm>
            <a:off x="1859097" y="1124147"/>
            <a:ext cx="7444936" cy="1077218"/>
          </a:xfrm>
          <a:prstGeom prst="rect">
            <a:avLst/>
          </a:prstGeom>
          <a:noFill/>
        </p:spPr>
        <p:txBody>
          <a:bodyPr wrap="square" rtlCol="0">
            <a:spAutoFit/>
          </a:bodyPr>
          <a:lstStyle/>
          <a:p>
            <a:r>
              <a:rPr lang="en-GB" sz="3200" dirty="0"/>
              <a:t>2. Did you find the feedback and questions for your peers helpful for your project?</a:t>
            </a:r>
          </a:p>
        </p:txBody>
      </p:sp>
    </p:spTree>
    <p:extLst>
      <p:ext uri="{BB962C8B-B14F-4D97-AF65-F5344CB8AC3E}">
        <p14:creationId xmlns:p14="http://schemas.microsoft.com/office/powerpoint/2010/main" val="1774390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Q and responses</a:t>
            </a:r>
          </a:p>
        </p:txBody>
      </p:sp>
      <p:sp>
        <p:nvSpPr>
          <p:cNvPr id="9" name="TextBox 8">
            <a:extLst>
              <a:ext uri="{FF2B5EF4-FFF2-40B4-BE49-F238E27FC236}">
                <a16:creationId xmlns:a16="http://schemas.microsoft.com/office/drawing/2014/main" id="{594AF789-4D64-4D80-8164-335745F623AD}"/>
              </a:ext>
            </a:extLst>
          </p:cNvPr>
          <p:cNvSpPr txBox="1"/>
          <p:nvPr/>
        </p:nvSpPr>
        <p:spPr>
          <a:xfrm>
            <a:off x="1996806" y="2933440"/>
            <a:ext cx="6993518" cy="1569660"/>
          </a:xfrm>
          <a:prstGeom prst="rect">
            <a:avLst/>
          </a:prstGeom>
          <a:noFill/>
        </p:spPr>
        <p:txBody>
          <a:bodyPr wrap="none" rtlCol="0">
            <a:spAutoFit/>
          </a:bodyPr>
          <a:lstStyle/>
          <a:p>
            <a:r>
              <a:rPr lang="en-GB" sz="3200" dirty="0"/>
              <a:t>64% of students responded 4/5: fewer</a:t>
            </a:r>
          </a:p>
          <a:p>
            <a:r>
              <a:rPr lang="en-GB" sz="3200" dirty="0"/>
              <a:t>said feedback &amp; Qs helped follow others </a:t>
            </a:r>
          </a:p>
          <a:p>
            <a:r>
              <a:rPr lang="en-GB" sz="3200" dirty="0"/>
              <a:t>projects</a:t>
            </a:r>
          </a:p>
        </p:txBody>
      </p:sp>
      <p:grpSp>
        <p:nvGrpSpPr>
          <p:cNvPr id="3" name="Group 2">
            <a:extLst>
              <a:ext uri="{FF2B5EF4-FFF2-40B4-BE49-F238E27FC236}">
                <a16:creationId xmlns:a16="http://schemas.microsoft.com/office/drawing/2014/main" id="{E6D8DAB3-14A7-4664-85AD-DE943513B0C1}"/>
              </a:ext>
            </a:extLst>
          </p:cNvPr>
          <p:cNvGrpSpPr/>
          <p:nvPr/>
        </p:nvGrpSpPr>
        <p:grpSpPr>
          <a:xfrm>
            <a:off x="-14039" y="901084"/>
            <a:ext cx="1771229" cy="3562001"/>
            <a:chOff x="-14039" y="901084"/>
            <a:chExt cx="1771229" cy="3562001"/>
          </a:xfrm>
        </p:grpSpPr>
        <p:sp>
          <p:nvSpPr>
            <p:cNvPr id="5" name="TextBox 4">
              <a:extLst>
                <a:ext uri="{FF2B5EF4-FFF2-40B4-BE49-F238E27FC236}">
                  <a16:creationId xmlns:a16="http://schemas.microsoft.com/office/drawing/2014/main" id="{28D79952-49E5-42C1-9E6C-8A1C9C3ADDA4}"/>
                </a:ext>
              </a:extLst>
            </p:cNvPr>
            <p:cNvSpPr txBox="1"/>
            <p:nvPr/>
          </p:nvSpPr>
          <p:spPr>
            <a:xfrm rot="16200000">
              <a:off x="-1610374" y="2497419"/>
              <a:ext cx="3562001" cy="369332"/>
            </a:xfrm>
            <a:prstGeom prst="rect">
              <a:avLst/>
            </a:prstGeom>
            <a:noFill/>
          </p:spPr>
          <p:txBody>
            <a:bodyPr wrap="none" rtlCol="0">
              <a:spAutoFit/>
            </a:bodyPr>
            <a:lstStyle/>
            <a:p>
              <a:r>
                <a:rPr lang="en-GB" dirty="0"/>
                <a:t>Number of students that responded</a:t>
              </a:r>
            </a:p>
          </p:txBody>
        </p:sp>
        <p:grpSp>
          <p:nvGrpSpPr>
            <p:cNvPr id="12" name="Group 11">
              <a:extLst>
                <a:ext uri="{FF2B5EF4-FFF2-40B4-BE49-F238E27FC236}">
                  <a16:creationId xmlns:a16="http://schemas.microsoft.com/office/drawing/2014/main" id="{88B6FE76-0470-4691-A6F3-42B238C00816}"/>
                </a:ext>
              </a:extLst>
            </p:cNvPr>
            <p:cNvGrpSpPr/>
            <p:nvPr/>
          </p:nvGrpSpPr>
          <p:grpSpPr>
            <a:xfrm>
              <a:off x="-14039" y="901084"/>
              <a:ext cx="1771229" cy="3562001"/>
              <a:chOff x="-14039" y="901084"/>
              <a:chExt cx="1771229" cy="3562001"/>
            </a:xfrm>
          </p:grpSpPr>
          <p:pic>
            <p:nvPicPr>
              <p:cNvPr id="13" name="Picture 12">
                <a:extLst>
                  <a:ext uri="{FF2B5EF4-FFF2-40B4-BE49-F238E27FC236}">
                    <a16:creationId xmlns:a16="http://schemas.microsoft.com/office/drawing/2014/main" id="{001D99EA-5BAE-486D-AB74-34E88AE98E83}"/>
                  </a:ext>
                </a:extLst>
              </p:cNvPr>
              <p:cNvPicPr>
                <a:picLocks noChangeAspect="1"/>
              </p:cNvPicPr>
              <p:nvPr/>
            </p:nvPicPr>
            <p:blipFill rotWithShape="1">
              <a:blip r:embed="rId3"/>
              <a:srcRect l="50844" t="34477" r="37093" b="16021"/>
              <a:stretch/>
            </p:blipFill>
            <p:spPr>
              <a:xfrm>
                <a:off x="253388" y="947452"/>
                <a:ext cx="1503802" cy="3469268"/>
              </a:xfrm>
              <a:prstGeom prst="rect">
                <a:avLst/>
              </a:prstGeom>
            </p:spPr>
          </p:pic>
          <p:sp>
            <p:nvSpPr>
              <p:cNvPr id="14" name="TextBox 13">
                <a:extLst>
                  <a:ext uri="{FF2B5EF4-FFF2-40B4-BE49-F238E27FC236}">
                    <a16:creationId xmlns:a16="http://schemas.microsoft.com/office/drawing/2014/main" id="{711B0AFA-EF96-4350-B9FF-1A590DCE08EC}"/>
                  </a:ext>
                </a:extLst>
              </p:cNvPr>
              <p:cNvSpPr txBox="1"/>
              <p:nvPr/>
            </p:nvSpPr>
            <p:spPr>
              <a:xfrm rot="16200000">
                <a:off x="-1610374" y="2497419"/>
                <a:ext cx="3562001" cy="369332"/>
              </a:xfrm>
              <a:prstGeom prst="rect">
                <a:avLst/>
              </a:prstGeom>
              <a:noFill/>
            </p:spPr>
            <p:txBody>
              <a:bodyPr wrap="none" rtlCol="0">
                <a:spAutoFit/>
              </a:bodyPr>
              <a:lstStyle/>
              <a:p>
                <a:r>
                  <a:rPr lang="en-GB" dirty="0"/>
                  <a:t>Number of students that responded</a:t>
                </a:r>
              </a:p>
            </p:txBody>
          </p:sp>
          <p:sp>
            <p:nvSpPr>
              <p:cNvPr id="15" name="TextBox 14">
                <a:extLst>
                  <a:ext uri="{FF2B5EF4-FFF2-40B4-BE49-F238E27FC236}">
                    <a16:creationId xmlns:a16="http://schemas.microsoft.com/office/drawing/2014/main" id="{9FAB7D1D-0DD4-48B9-891F-0F68A8C31260}"/>
                  </a:ext>
                </a:extLst>
              </p:cNvPr>
              <p:cNvSpPr txBox="1"/>
              <p:nvPr/>
            </p:nvSpPr>
            <p:spPr>
              <a:xfrm>
                <a:off x="519055" y="4047388"/>
                <a:ext cx="1127873" cy="369332"/>
              </a:xfrm>
              <a:prstGeom prst="rect">
                <a:avLst/>
              </a:prstGeom>
              <a:noFill/>
            </p:spPr>
            <p:txBody>
              <a:bodyPr wrap="none" rtlCol="0">
                <a:spAutoFit/>
              </a:bodyPr>
              <a:lstStyle/>
              <a:p>
                <a:r>
                  <a:rPr lang="en-GB" dirty="0"/>
                  <a:t>Questions</a:t>
                </a:r>
              </a:p>
            </p:txBody>
          </p:sp>
          <p:pic>
            <p:nvPicPr>
              <p:cNvPr id="16" name="Picture 15">
                <a:extLst>
                  <a:ext uri="{FF2B5EF4-FFF2-40B4-BE49-F238E27FC236}">
                    <a16:creationId xmlns:a16="http://schemas.microsoft.com/office/drawing/2014/main" id="{2B592663-46C7-4E3A-8893-3B04F09615E9}"/>
                  </a:ext>
                </a:extLst>
              </p:cNvPr>
              <p:cNvPicPr>
                <a:picLocks noChangeAspect="1"/>
              </p:cNvPicPr>
              <p:nvPr/>
            </p:nvPicPr>
            <p:blipFill rotWithShape="1">
              <a:blip r:embed="rId3"/>
              <a:srcRect l="67105" t="78709" r="22466" b="16021"/>
              <a:stretch/>
            </p:blipFill>
            <p:spPr>
              <a:xfrm>
                <a:off x="457200" y="985743"/>
                <a:ext cx="1299990" cy="369332"/>
              </a:xfrm>
              <a:prstGeom prst="rect">
                <a:avLst/>
              </a:prstGeom>
            </p:spPr>
          </p:pic>
        </p:grpSp>
        <p:pic>
          <p:nvPicPr>
            <p:cNvPr id="4" name="Picture 3">
              <a:extLst>
                <a:ext uri="{FF2B5EF4-FFF2-40B4-BE49-F238E27FC236}">
                  <a16:creationId xmlns:a16="http://schemas.microsoft.com/office/drawing/2014/main" id="{E79F1D7F-4152-4EBC-847D-057BE7D25445}"/>
                </a:ext>
              </a:extLst>
            </p:cNvPr>
            <p:cNvPicPr>
              <a:picLocks noChangeAspect="1"/>
            </p:cNvPicPr>
            <p:nvPr/>
          </p:nvPicPr>
          <p:blipFill rotWithShape="1">
            <a:blip r:embed="rId3"/>
            <a:srcRect l="68255" t="42821" r="23894" b="21291"/>
            <a:stretch/>
          </p:blipFill>
          <p:spPr>
            <a:xfrm>
              <a:off x="594909" y="1532227"/>
              <a:ext cx="978729" cy="2515162"/>
            </a:xfrm>
            <a:prstGeom prst="rect">
              <a:avLst/>
            </a:prstGeom>
          </p:spPr>
        </p:pic>
      </p:grpSp>
      <p:sp>
        <p:nvSpPr>
          <p:cNvPr id="17" name="TextBox 16">
            <a:extLst>
              <a:ext uri="{FF2B5EF4-FFF2-40B4-BE49-F238E27FC236}">
                <a16:creationId xmlns:a16="http://schemas.microsoft.com/office/drawing/2014/main" id="{258A1B96-5D80-4CB3-9E2C-A5DC1BF3F634}"/>
              </a:ext>
            </a:extLst>
          </p:cNvPr>
          <p:cNvSpPr txBox="1"/>
          <p:nvPr/>
        </p:nvSpPr>
        <p:spPr>
          <a:xfrm>
            <a:off x="1975719" y="985743"/>
            <a:ext cx="6783924" cy="1569660"/>
          </a:xfrm>
          <a:prstGeom prst="rect">
            <a:avLst/>
          </a:prstGeom>
          <a:noFill/>
        </p:spPr>
        <p:txBody>
          <a:bodyPr wrap="square" rtlCol="0">
            <a:spAutoFit/>
          </a:bodyPr>
          <a:lstStyle/>
          <a:p>
            <a:r>
              <a:rPr lang="en-GB" sz="3200" dirty="0"/>
              <a:t>3. Did you find providing feedback and questions for your peers helped you follow their project?</a:t>
            </a:r>
          </a:p>
        </p:txBody>
      </p:sp>
    </p:spTree>
    <p:extLst>
      <p:ext uri="{BB962C8B-B14F-4D97-AF65-F5344CB8AC3E}">
        <p14:creationId xmlns:p14="http://schemas.microsoft.com/office/powerpoint/2010/main" val="860371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Q and responses</a:t>
            </a:r>
          </a:p>
        </p:txBody>
      </p:sp>
      <p:sp>
        <p:nvSpPr>
          <p:cNvPr id="10" name="TextBox 9">
            <a:extLst>
              <a:ext uri="{FF2B5EF4-FFF2-40B4-BE49-F238E27FC236}">
                <a16:creationId xmlns:a16="http://schemas.microsoft.com/office/drawing/2014/main" id="{D2B96022-8F5A-4760-900D-3DD2AFBB552F}"/>
              </a:ext>
            </a:extLst>
          </p:cNvPr>
          <p:cNvSpPr txBox="1"/>
          <p:nvPr/>
        </p:nvSpPr>
        <p:spPr>
          <a:xfrm>
            <a:off x="2007818" y="3013002"/>
            <a:ext cx="7019679" cy="1569660"/>
          </a:xfrm>
          <a:prstGeom prst="rect">
            <a:avLst/>
          </a:prstGeom>
          <a:noFill/>
        </p:spPr>
        <p:txBody>
          <a:bodyPr wrap="none" rtlCol="0">
            <a:spAutoFit/>
          </a:bodyPr>
          <a:lstStyle/>
          <a:p>
            <a:r>
              <a:rPr lang="en-GB" sz="3200" dirty="0"/>
              <a:t>86% of students responded 4/5: </a:t>
            </a:r>
          </a:p>
          <a:p>
            <a:r>
              <a:rPr lang="en-GB" sz="3200" dirty="0"/>
              <a:t>providing feedback &amp; Qs helped them to </a:t>
            </a:r>
          </a:p>
          <a:p>
            <a:r>
              <a:rPr lang="en-GB" sz="3200" dirty="0"/>
              <a:t>reflect on their own projects</a:t>
            </a:r>
          </a:p>
        </p:txBody>
      </p:sp>
      <p:grpSp>
        <p:nvGrpSpPr>
          <p:cNvPr id="3" name="Group 2">
            <a:extLst>
              <a:ext uri="{FF2B5EF4-FFF2-40B4-BE49-F238E27FC236}">
                <a16:creationId xmlns:a16="http://schemas.microsoft.com/office/drawing/2014/main" id="{3D3CF9CC-DAFE-4525-BC8E-6107B56B6863}"/>
              </a:ext>
            </a:extLst>
          </p:cNvPr>
          <p:cNvGrpSpPr/>
          <p:nvPr/>
        </p:nvGrpSpPr>
        <p:grpSpPr>
          <a:xfrm>
            <a:off x="-14039" y="901084"/>
            <a:ext cx="1771229" cy="3562001"/>
            <a:chOff x="-14039" y="901084"/>
            <a:chExt cx="1771229" cy="3562001"/>
          </a:xfrm>
        </p:grpSpPr>
        <p:sp>
          <p:nvSpPr>
            <p:cNvPr id="5" name="TextBox 4">
              <a:extLst>
                <a:ext uri="{FF2B5EF4-FFF2-40B4-BE49-F238E27FC236}">
                  <a16:creationId xmlns:a16="http://schemas.microsoft.com/office/drawing/2014/main" id="{28D79952-49E5-42C1-9E6C-8A1C9C3ADDA4}"/>
                </a:ext>
              </a:extLst>
            </p:cNvPr>
            <p:cNvSpPr txBox="1"/>
            <p:nvPr/>
          </p:nvSpPr>
          <p:spPr>
            <a:xfrm rot="16200000">
              <a:off x="-1610374" y="2497419"/>
              <a:ext cx="3562001" cy="369332"/>
            </a:xfrm>
            <a:prstGeom prst="rect">
              <a:avLst/>
            </a:prstGeom>
            <a:noFill/>
          </p:spPr>
          <p:txBody>
            <a:bodyPr wrap="none" rtlCol="0">
              <a:spAutoFit/>
            </a:bodyPr>
            <a:lstStyle/>
            <a:p>
              <a:r>
                <a:rPr lang="en-GB" dirty="0"/>
                <a:t>Number of students that responded</a:t>
              </a:r>
            </a:p>
          </p:txBody>
        </p:sp>
        <p:grpSp>
          <p:nvGrpSpPr>
            <p:cNvPr id="12" name="Group 11">
              <a:extLst>
                <a:ext uri="{FF2B5EF4-FFF2-40B4-BE49-F238E27FC236}">
                  <a16:creationId xmlns:a16="http://schemas.microsoft.com/office/drawing/2014/main" id="{282EE89A-7699-4D09-B8DE-4A3D09E84E38}"/>
                </a:ext>
              </a:extLst>
            </p:cNvPr>
            <p:cNvGrpSpPr/>
            <p:nvPr/>
          </p:nvGrpSpPr>
          <p:grpSpPr>
            <a:xfrm>
              <a:off x="-14039" y="901084"/>
              <a:ext cx="1771229" cy="3562001"/>
              <a:chOff x="-14039" y="901084"/>
              <a:chExt cx="1771229" cy="3562001"/>
            </a:xfrm>
          </p:grpSpPr>
          <p:pic>
            <p:nvPicPr>
              <p:cNvPr id="13" name="Picture 12">
                <a:extLst>
                  <a:ext uri="{FF2B5EF4-FFF2-40B4-BE49-F238E27FC236}">
                    <a16:creationId xmlns:a16="http://schemas.microsoft.com/office/drawing/2014/main" id="{B466FFF8-5A96-4382-8CA8-6269D15837B2}"/>
                  </a:ext>
                </a:extLst>
              </p:cNvPr>
              <p:cNvPicPr>
                <a:picLocks noChangeAspect="1"/>
              </p:cNvPicPr>
              <p:nvPr/>
            </p:nvPicPr>
            <p:blipFill rotWithShape="1">
              <a:blip r:embed="rId3"/>
              <a:srcRect l="50844" t="34477" r="37093" b="16021"/>
              <a:stretch/>
            </p:blipFill>
            <p:spPr>
              <a:xfrm>
                <a:off x="253388" y="947452"/>
                <a:ext cx="1503802" cy="3469268"/>
              </a:xfrm>
              <a:prstGeom prst="rect">
                <a:avLst/>
              </a:prstGeom>
            </p:spPr>
          </p:pic>
          <p:sp>
            <p:nvSpPr>
              <p:cNvPr id="14" name="TextBox 13">
                <a:extLst>
                  <a:ext uri="{FF2B5EF4-FFF2-40B4-BE49-F238E27FC236}">
                    <a16:creationId xmlns:a16="http://schemas.microsoft.com/office/drawing/2014/main" id="{1FE349B6-BABB-4068-925B-93DD8D55FF28}"/>
                  </a:ext>
                </a:extLst>
              </p:cNvPr>
              <p:cNvSpPr txBox="1"/>
              <p:nvPr/>
            </p:nvSpPr>
            <p:spPr>
              <a:xfrm rot="16200000">
                <a:off x="-1610374" y="2497419"/>
                <a:ext cx="3562001" cy="369332"/>
              </a:xfrm>
              <a:prstGeom prst="rect">
                <a:avLst/>
              </a:prstGeom>
              <a:noFill/>
            </p:spPr>
            <p:txBody>
              <a:bodyPr wrap="none" rtlCol="0">
                <a:spAutoFit/>
              </a:bodyPr>
              <a:lstStyle/>
              <a:p>
                <a:r>
                  <a:rPr lang="en-GB" dirty="0"/>
                  <a:t>Number of students that responded</a:t>
                </a:r>
              </a:p>
            </p:txBody>
          </p:sp>
          <p:sp>
            <p:nvSpPr>
              <p:cNvPr id="15" name="TextBox 14">
                <a:extLst>
                  <a:ext uri="{FF2B5EF4-FFF2-40B4-BE49-F238E27FC236}">
                    <a16:creationId xmlns:a16="http://schemas.microsoft.com/office/drawing/2014/main" id="{1C3FBFF4-EC2A-4444-BA8B-9417CBAE892C}"/>
                  </a:ext>
                </a:extLst>
              </p:cNvPr>
              <p:cNvSpPr txBox="1"/>
              <p:nvPr/>
            </p:nvSpPr>
            <p:spPr>
              <a:xfrm>
                <a:off x="519055" y="4047388"/>
                <a:ext cx="1127873" cy="369332"/>
              </a:xfrm>
              <a:prstGeom prst="rect">
                <a:avLst/>
              </a:prstGeom>
              <a:noFill/>
            </p:spPr>
            <p:txBody>
              <a:bodyPr wrap="none" rtlCol="0">
                <a:spAutoFit/>
              </a:bodyPr>
              <a:lstStyle/>
              <a:p>
                <a:r>
                  <a:rPr lang="en-GB" dirty="0"/>
                  <a:t>Questions</a:t>
                </a:r>
              </a:p>
            </p:txBody>
          </p:sp>
          <p:pic>
            <p:nvPicPr>
              <p:cNvPr id="16" name="Picture 15">
                <a:extLst>
                  <a:ext uri="{FF2B5EF4-FFF2-40B4-BE49-F238E27FC236}">
                    <a16:creationId xmlns:a16="http://schemas.microsoft.com/office/drawing/2014/main" id="{D4208A6E-699C-490D-9678-73E90E714991}"/>
                  </a:ext>
                </a:extLst>
              </p:cNvPr>
              <p:cNvPicPr>
                <a:picLocks noChangeAspect="1"/>
              </p:cNvPicPr>
              <p:nvPr/>
            </p:nvPicPr>
            <p:blipFill rotWithShape="1">
              <a:blip r:embed="rId3"/>
              <a:srcRect l="67105" t="78709" r="22466" b="16021"/>
              <a:stretch/>
            </p:blipFill>
            <p:spPr>
              <a:xfrm>
                <a:off x="457200" y="985743"/>
                <a:ext cx="1299990" cy="369332"/>
              </a:xfrm>
              <a:prstGeom prst="rect">
                <a:avLst/>
              </a:prstGeom>
            </p:spPr>
          </p:pic>
        </p:grpSp>
        <p:pic>
          <p:nvPicPr>
            <p:cNvPr id="4" name="Picture 3">
              <a:extLst>
                <a:ext uri="{FF2B5EF4-FFF2-40B4-BE49-F238E27FC236}">
                  <a16:creationId xmlns:a16="http://schemas.microsoft.com/office/drawing/2014/main" id="{E79F1D7F-4152-4EBC-847D-057BE7D25445}"/>
                </a:ext>
              </a:extLst>
            </p:cNvPr>
            <p:cNvPicPr>
              <a:picLocks noChangeAspect="1"/>
            </p:cNvPicPr>
            <p:nvPr/>
          </p:nvPicPr>
          <p:blipFill rotWithShape="1">
            <a:blip r:embed="rId3"/>
            <a:srcRect l="78064" t="43378" r="14070" b="19935"/>
            <a:stretch/>
          </p:blipFill>
          <p:spPr>
            <a:xfrm>
              <a:off x="738121" y="1571203"/>
              <a:ext cx="980409" cy="2571140"/>
            </a:xfrm>
            <a:prstGeom prst="rect">
              <a:avLst/>
            </a:prstGeom>
          </p:spPr>
        </p:pic>
      </p:grpSp>
      <p:sp>
        <p:nvSpPr>
          <p:cNvPr id="17" name="TextBox 16">
            <a:extLst>
              <a:ext uri="{FF2B5EF4-FFF2-40B4-BE49-F238E27FC236}">
                <a16:creationId xmlns:a16="http://schemas.microsoft.com/office/drawing/2014/main" id="{7DE89C20-E850-4CD7-B1FF-2D1ED565DC5C}"/>
              </a:ext>
            </a:extLst>
          </p:cNvPr>
          <p:cNvSpPr txBox="1"/>
          <p:nvPr/>
        </p:nvSpPr>
        <p:spPr>
          <a:xfrm>
            <a:off x="1937595" y="924725"/>
            <a:ext cx="7356885" cy="1569660"/>
          </a:xfrm>
          <a:prstGeom prst="rect">
            <a:avLst/>
          </a:prstGeom>
          <a:noFill/>
        </p:spPr>
        <p:txBody>
          <a:bodyPr wrap="square" rtlCol="0">
            <a:spAutoFit/>
          </a:bodyPr>
          <a:lstStyle/>
          <a:p>
            <a:r>
              <a:rPr lang="en-GB" sz="3200" dirty="0"/>
              <a:t>4. Did you find providing feedback &amp; questions for your peers helped you reflect on your own research &amp; presentations?</a:t>
            </a:r>
          </a:p>
        </p:txBody>
      </p:sp>
    </p:spTree>
    <p:extLst>
      <p:ext uri="{BB962C8B-B14F-4D97-AF65-F5344CB8AC3E}">
        <p14:creationId xmlns:p14="http://schemas.microsoft.com/office/powerpoint/2010/main" val="41006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Q and responses</a:t>
            </a:r>
          </a:p>
        </p:txBody>
      </p:sp>
      <p:sp>
        <p:nvSpPr>
          <p:cNvPr id="11" name="TextBox 10">
            <a:extLst>
              <a:ext uri="{FF2B5EF4-FFF2-40B4-BE49-F238E27FC236}">
                <a16:creationId xmlns:a16="http://schemas.microsoft.com/office/drawing/2014/main" id="{2FB2E75B-5973-4CC3-9A8D-01B515C6CBD1}"/>
              </a:ext>
            </a:extLst>
          </p:cNvPr>
          <p:cNvSpPr txBox="1"/>
          <p:nvPr/>
        </p:nvSpPr>
        <p:spPr>
          <a:xfrm>
            <a:off x="1962822" y="3377865"/>
            <a:ext cx="6893297" cy="1077218"/>
          </a:xfrm>
          <a:prstGeom prst="rect">
            <a:avLst/>
          </a:prstGeom>
          <a:noFill/>
        </p:spPr>
        <p:txBody>
          <a:bodyPr wrap="none" rtlCol="0">
            <a:spAutoFit/>
          </a:bodyPr>
          <a:lstStyle/>
          <a:p>
            <a:r>
              <a:rPr lang="en-GB" sz="3200" dirty="0"/>
              <a:t>78% of students responded 4/5: regular </a:t>
            </a:r>
          </a:p>
          <a:p>
            <a:r>
              <a:rPr lang="en-GB" sz="3200" dirty="0"/>
              <a:t>presentations helped build confidence</a:t>
            </a:r>
          </a:p>
        </p:txBody>
      </p:sp>
      <p:grpSp>
        <p:nvGrpSpPr>
          <p:cNvPr id="3" name="Group 2">
            <a:extLst>
              <a:ext uri="{FF2B5EF4-FFF2-40B4-BE49-F238E27FC236}">
                <a16:creationId xmlns:a16="http://schemas.microsoft.com/office/drawing/2014/main" id="{F80F151C-8754-4474-A6FB-8295EDDC735C}"/>
              </a:ext>
            </a:extLst>
          </p:cNvPr>
          <p:cNvGrpSpPr/>
          <p:nvPr/>
        </p:nvGrpSpPr>
        <p:grpSpPr>
          <a:xfrm>
            <a:off x="-14039" y="901084"/>
            <a:ext cx="1771229" cy="3562001"/>
            <a:chOff x="-14039" y="901084"/>
            <a:chExt cx="1771229" cy="3562001"/>
          </a:xfrm>
        </p:grpSpPr>
        <p:sp>
          <p:nvSpPr>
            <p:cNvPr id="5" name="TextBox 4">
              <a:extLst>
                <a:ext uri="{FF2B5EF4-FFF2-40B4-BE49-F238E27FC236}">
                  <a16:creationId xmlns:a16="http://schemas.microsoft.com/office/drawing/2014/main" id="{28D79952-49E5-42C1-9E6C-8A1C9C3ADDA4}"/>
                </a:ext>
              </a:extLst>
            </p:cNvPr>
            <p:cNvSpPr txBox="1"/>
            <p:nvPr/>
          </p:nvSpPr>
          <p:spPr>
            <a:xfrm rot="16200000">
              <a:off x="-1610374" y="2497419"/>
              <a:ext cx="3562001" cy="369332"/>
            </a:xfrm>
            <a:prstGeom prst="rect">
              <a:avLst/>
            </a:prstGeom>
            <a:noFill/>
          </p:spPr>
          <p:txBody>
            <a:bodyPr wrap="none" rtlCol="0">
              <a:spAutoFit/>
            </a:bodyPr>
            <a:lstStyle/>
            <a:p>
              <a:r>
                <a:rPr lang="en-GB" dirty="0"/>
                <a:t>Number of students that responded</a:t>
              </a:r>
            </a:p>
          </p:txBody>
        </p:sp>
        <p:grpSp>
          <p:nvGrpSpPr>
            <p:cNvPr id="12" name="Group 11">
              <a:extLst>
                <a:ext uri="{FF2B5EF4-FFF2-40B4-BE49-F238E27FC236}">
                  <a16:creationId xmlns:a16="http://schemas.microsoft.com/office/drawing/2014/main" id="{6D3DD10C-0823-4A9B-997C-5D1952BA7E9E}"/>
                </a:ext>
              </a:extLst>
            </p:cNvPr>
            <p:cNvGrpSpPr/>
            <p:nvPr/>
          </p:nvGrpSpPr>
          <p:grpSpPr>
            <a:xfrm>
              <a:off x="-14039" y="901084"/>
              <a:ext cx="1771229" cy="3562001"/>
              <a:chOff x="-14039" y="901084"/>
              <a:chExt cx="1771229" cy="3562001"/>
            </a:xfrm>
          </p:grpSpPr>
          <p:pic>
            <p:nvPicPr>
              <p:cNvPr id="13" name="Picture 12">
                <a:extLst>
                  <a:ext uri="{FF2B5EF4-FFF2-40B4-BE49-F238E27FC236}">
                    <a16:creationId xmlns:a16="http://schemas.microsoft.com/office/drawing/2014/main" id="{F43746C0-329F-4548-B9FD-64B18067B6B1}"/>
                  </a:ext>
                </a:extLst>
              </p:cNvPr>
              <p:cNvPicPr>
                <a:picLocks noChangeAspect="1"/>
              </p:cNvPicPr>
              <p:nvPr/>
            </p:nvPicPr>
            <p:blipFill rotWithShape="1">
              <a:blip r:embed="rId3"/>
              <a:srcRect l="50844" t="35395" r="37093" b="16020"/>
              <a:stretch/>
            </p:blipFill>
            <p:spPr>
              <a:xfrm>
                <a:off x="253388" y="1011754"/>
                <a:ext cx="1503802" cy="3404966"/>
              </a:xfrm>
              <a:prstGeom prst="rect">
                <a:avLst/>
              </a:prstGeom>
            </p:spPr>
          </p:pic>
          <p:sp>
            <p:nvSpPr>
              <p:cNvPr id="14" name="TextBox 13">
                <a:extLst>
                  <a:ext uri="{FF2B5EF4-FFF2-40B4-BE49-F238E27FC236}">
                    <a16:creationId xmlns:a16="http://schemas.microsoft.com/office/drawing/2014/main" id="{1F32518E-6E18-4F4C-91D5-77F0C7E63ED5}"/>
                  </a:ext>
                </a:extLst>
              </p:cNvPr>
              <p:cNvSpPr txBox="1"/>
              <p:nvPr/>
            </p:nvSpPr>
            <p:spPr>
              <a:xfrm rot="16200000">
                <a:off x="-1610374" y="2497419"/>
                <a:ext cx="3562001" cy="369332"/>
              </a:xfrm>
              <a:prstGeom prst="rect">
                <a:avLst/>
              </a:prstGeom>
              <a:noFill/>
            </p:spPr>
            <p:txBody>
              <a:bodyPr wrap="none" rtlCol="0">
                <a:spAutoFit/>
              </a:bodyPr>
              <a:lstStyle/>
              <a:p>
                <a:r>
                  <a:rPr lang="en-GB" dirty="0"/>
                  <a:t>Number of students that responded</a:t>
                </a:r>
              </a:p>
            </p:txBody>
          </p:sp>
          <p:sp>
            <p:nvSpPr>
              <p:cNvPr id="15" name="TextBox 14">
                <a:extLst>
                  <a:ext uri="{FF2B5EF4-FFF2-40B4-BE49-F238E27FC236}">
                    <a16:creationId xmlns:a16="http://schemas.microsoft.com/office/drawing/2014/main" id="{AA248671-F8C9-4028-BEA4-F6F6655CA671}"/>
                  </a:ext>
                </a:extLst>
              </p:cNvPr>
              <p:cNvSpPr txBox="1"/>
              <p:nvPr/>
            </p:nvSpPr>
            <p:spPr>
              <a:xfrm>
                <a:off x="519055" y="4047388"/>
                <a:ext cx="1127873" cy="369332"/>
              </a:xfrm>
              <a:prstGeom prst="rect">
                <a:avLst/>
              </a:prstGeom>
              <a:noFill/>
            </p:spPr>
            <p:txBody>
              <a:bodyPr wrap="none" rtlCol="0">
                <a:spAutoFit/>
              </a:bodyPr>
              <a:lstStyle/>
              <a:p>
                <a:r>
                  <a:rPr lang="en-GB" dirty="0"/>
                  <a:t>Questions</a:t>
                </a:r>
              </a:p>
            </p:txBody>
          </p:sp>
          <p:pic>
            <p:nvPicPr>
              <p:cNvPr id="16" name="Picture 15">
                <a:extLst>
                  <a:ext uri="{FF2B5EF4-FFF2-40B4-BE49-F238E27FC236}">
                    <a16:creationId xmlns:a16="http://schemas.microsoft.com/office/drawing/2014/main" id="{FF28FBD3-3EB6-4B69-B0E2-6142623BA873}"/>
                  </a:ext>
                </a:extLst>
              </p:cNvPr>
              <p:cNvPicPr>
                <a:picLocks noChangeAspect="1"/>
              </p:cNvPicPr>
              <p:nvPr/>
            </p:nvPicPr>
            <p:blipFill rotWithShape="1">
              <a:blip r:embed="rId3"/>
              <a:srcRect l="67105" t="78709" r="22466" b="16021"/>
              <a:stretch/>
            </p:blipFill>
            <p:spPr>
              <a:xfrm>
                <a:off x="457200" y="1011754"/>
                <a:ext cx="1299990" cy="369332"/>
              </a:xfrm>
              <a:prstGeom prst="rect">
                <a:avLst/>
              </a:prstGeom>
            </p:spPr>
          </p:pic>
        </p:grpSp>
        <p:pic>
          <p:nvPicPr>
            <p:cNvPr id="4" name="Picture 3">
              <a:extLst>
                <a:ext uri="{FF2B5EF4-FFF2-40B4-BE49-F238E27FC236}">
                  <a16:creationId xmlns:a16="http://schemas.microsoft.com/office/drawing/2014/main" id="{E79F1D7F-4152-4EBC-847D-057BE7D25445}"/>
                </a:ext>
              </a:extLst>
            </p:cNvPr>
            <p:cNvPicPr>
              <a:picLocks noChangeAspect="1"/>
            </p:cNvPicPr>
            <p:nvPr/>
          </p:nvPicPr>
          <p:blipFill rotWithShape="1">
            <a:blip r:embed="rId3"/>
            <a:srcRect l="85930" t="39663" r="8600" b="21292"/>
            <a:stretch/>
          </p:blipFill>
          <p:spPr>
            <a:xfrm>
              <a:off x="880997" y="1310951"/>
              <a:ext cx="681881" cy="2736437"/>
            </a:xfrm>
            <a:prstGeom prst="rect">
              <a:avLst/>
            </a:prstGeom>
          </p:spPr>
        </p:pic>
      </p:grpSp>
      <p:sp>
        <p:nvSpPr>
          <p:cNvPr id="17" name="TextBox 16">
            <a:extLst>
              <a:ext uri="{FF2B5EF4-FFF2-40B4-BE49-F238E27FC236}">
                <a16:creationId xmlns:a16="http://schemas.microsoft.com/office/drawing/2014/main" id="{BC305788-4F50-4577-A0C4-CB20149E488E}"/>
              </a:ext>
            </a:extLst>
          </p:cNvPr>
          <p:cNvSpPr txBox="1"/>
          <p:nvPr/>
        </p:nvSpPr>
        <p:spPr>
          <a:xfrm>
            <a:off x="1859097" y="1036886"/>
            <a:ext cx="7175737" cy="1077218"/>
          </a:xfrm>
          <a:prstGeom prst="rect">
            <a:avLst/>
          </a:prstGeom>
          <a:noFill/>
        </p:spPr>
        <p:txBody>
          <a:bodyPr wrap="square" rtlCol="0">
            <a:spAutoFit/>
          </a:bodyPr>
          <a:lstStyle/>
          <a:p>
            <a:r>
              <a:rPr lang="en-GB" sz="3200" dirty="0"/>
              <a:t>5. Did you find the regular presentations help to build your confidence?</a:t>
            </a:r>
          </a:p>
        </p:txBody>
      </p:sp>
    </p:spTree>
    <p:extLst>
      <p:ext uri="{BB962C8B-B14F-4D97-AF65-F5344CB8AC3E}">
        <p14:creationId xmlns:p14="http://schemas.microsoft.com/office/powerpoint/2010/main" val="2430204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feedback quotes</a:t>
            </a:r>
          </a:p>
        </p:txBody>
      </p:sp>
      <p:grpSp>
        <p:nvGrpSpPr>
          <p:cNvPr id="13" name="Group 12">
            <a:extLst>
              <a:ext uri="{FF2B5EF4-FFF2-40B4-BE49-F238E27FC236}">
                <a16:creationId xmlns:a16="http://schemas.microsoft.com/office/drawing/2014/main" id="{F27E9C9A-0DC6-44F8-BF72-B6DD439BB682}"/>
              </a:ext>
            </a:extLst>
          </p:cNvPr>
          <p:cNvGrpSpPr/>
          <p:nvPr/>
        </p:nvGrpSpPr>
        <p:grpSpPr>
          <a:xfrm>
            <a:off x="4302087" y="1063229"/>
            <a:ext cx="4676660" cy="1167083"/>
            <a:chOff x="4302087" y="1063229"/>
            <a:chExt cx="4676660" cy="1167083"/>
          </a:xfrm>
        </p:grpSpPr>
        <p:sp>
          <p:nvSpPr>
            <p:cNvPr id="5" name="Speech Bubble: Rectangle with Corners Rounded 4">
              <a:extLst>
                <a:ext uri="{FF2B5EF4-FFF2-40B4-BE49-F238E27FC236}">
                  <a16:creationId xmlns:a16="http://schemas.microsoft.com/office/drawing/2014/main" id="{B563812C-D1C1-433B-822D-C367ED6C82B9}"/>
                </a:ext>
              </a:extLst>
            </p:cNvPr>
            <p:cNvSpPr/>
            <p:nvPr/>
          </p:nvSpPr>
          <p:spPr>
            <a:xfrm>
              <a:off x="4302087" y="1063229"/>
              <a:ext cx="4676660" cy="1162178"/>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4DD4302-6746-4031-8471-48E2F1AD6AA3}"/>
                </a:ext>
              </a:extLst>
            </p:cNvPr>
            <p:cNvSpPr/>
            <p:nvPr/>
          </p:nvSpPr>
          <p:spPr>
            <a:xfrm>
              <a:off x="4302087" y="1084101"/>
              <a:ext cx="4572000" cy="1146211"/>
            </a:xfrm>
            <a:prstGeom prst="rect">
              <a:avLst/>
            </a:prstGeom>
          </p:spPr>
          <p:txBody>
            <a:bodyPr>
              <a:spAutoFit/>
            </a:bodyPr>
            <a:lstStyle/>
            <a:p>
              <a:pPr>
                <a:lnSpc>
                  <a:spcPct val="107000"/>
                </a:lnSpc>
                <a:spcAft>
                  <a:spcPts val="800"/>
                </a:spcAft>
              </a:pPr>
              <a:r>
                <a:rPr lang="en-GB" sz="1600" dirty="0">
                  <a:latin typeface="Arial" panose="020B0604020202020204" pitchFamily="34" charset="0"/>
                  <a:ea typeface="Calibri" panose="020F0502020204030204" pitchFamily="34" charset="0"/>
                  <a:cs typeface="Times New Roman" panose="02020603050405020304" pitchFamily="18" charset="0"/>
                </a:rPr>
                <a:t>Doing the presentation forced me to have mini deadlines which helped me to get my project written. Feedback from [my tutor] and peers has been invaluable.</a:t>
              </a:r>
              <a:endParaRPr lang="en-GB" sz="1600" dirty="0">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11" name="Group 10">
            <a:extLst>
              <a:ext uri="{FF2B5EF4-FFF2-40B4-BE49-F238E27FC236}">
                <a16:creationId xmlns:a16="http://schemas.microsoft.com/office/drawing/2014/main" id="{7AF39FC1-4C6A-44CA-99B8-156A0BF041C5}"/>
              </a:ext>
            </a:extLst>
          </p:cNvPr>
          <p:cNvGrpSpPr/>
          <p:nvPr/>
        </p:nvGrpSpPr>
        <p:grpSpPr>
          <a:xfrm>
            <a:off x="224010" y="1339390"/>
            <a:ext cx="4078077" cy="1162178"/>
            <a:chOff x="224010" y="1339390"/>
            <a:chExt cx="4078077" cy="1162178"/>
          </a:xfrm>
        </p:grpSpPr>
        <p:sp>
          <p:nvSpPr>
            <p:cNvPr id="6" name="Speech Bubble: Rectangle with Corners Rounded 5">
              <a:extLst>
                <a:ext uri="{FF2B5EF4-FFF2-40B4-BE49-F238E27FC236}">
                  <a16:creationId xmlns:a16="http://schemas.microsoft.com/office/drawing/2014/main" id="{5EFAD288-4385-4235-8D59-F5942A0BD104}"/>
                </a:ext>
              </a:extLst>
            </p:cNvPr>
            <p:cNvSpPr/>
            <p:nvPr/>
          </p:nvSpPr>
          <p:spPr>
            <a:xfrm>
              <a:off x="224010" y="1339390"/>
              <a:ext cx="3973417" cy="1162178"/>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dirty="0"/>
            </a:p>
          </p:txBody>
        </p:sp>
        <p:sp>
          <p:nvSpPr>
            <p:cNvPr id="7" name="Rectangle 6">
              <a:extLst>
                <a:ext uri="{FF2B5EF4-FFF2-40B4-BE49-F238E27FC236}">
                  <a16:creationId xmlns:a16="http://schemas.microsoft.com/office/drawing/2014/main" id="{359C85CE-6156-4C3F-99D6-CE0BC81A3FF4}"/>
                </a:ext>
              </a:extLst>
            </p:cNvPr>
            <p:cNvSpPr/>
            <p:nvPr/>
          </p:nvSpPr>
          <p:spPr>
            <a:xfrm>
              <a:off x="224010" y="1479108"/>
              <a:ext cx="4078077" cy="882742"/>
            </a:xfrm>
            <a:prstGeom prst="rect">
              <a:avLst/>
            </a:prstGeom>
          </p:spPr>
          <p:txBody>
            <a:bodyPr wrap="square">
              <a:spAutoFit/>
            </a:bodyPr>
            <a:lstStyle/>
            <a:p>
              <a:pPr>
                <a:lnSpc>
                  <a:spcPct val="107000"/>
                </a:lnSpc>
                <a:spcAft>
                  <a:spcPts val="800"/>
                </a:spcAft>
              </a:pPr>
              <a:r>
                <a:rPr lang="en-GB" sz="1600" dirty="0">
                  <a:latin typeface="Arial" panose="020B0604020202020204" pitchFamily="34" charset="0"/>
                  <a:ea typeface="Calibri" panose="020F0502020204030204" pitchFamily="34" charset="0"/>
                  <a:cs typeface="Times New Roman" panose="02020603050405020304" pitchFamily="18" charset="0"/>
                </a:rPr>
                <a:t>I like the regular contact and feedback. I have friends whose supervisors have a lot less contact time and are struggling.</a:t>
              </a:r>
              <a:endParaRPr lang="en-GB" sz="1600" dirty="0">
                <a:latin typeface="Calibri" panose="020F0502020204030204" pitchFamily="34" charset="0"/>
                <a:ea typeface="Calibri" panose="020F0502020204030204" pitchFamily="34" charset="0"/>
                <a:cs typeface="Times New Roman" panose="02020603050405020304" pitchFamily="18" charset="0"/>
              </a:endParaRPr>
            </a:p>
          </p:txBody>
        </p:sp>
      </p:grpSp>
      <p:sp>
        <p:nvSpPr>
          <p:cNvPr id="8" name="Speech Bubble: Rectangle with Corners Rounded 7">
            <a:extLst>
              <a:ext uri="{FF2B5EF4-FFF2-40B4-BE49-F238E27FC236}">
                <a16:creationId xmlns:a16="http://schemas.microsoft.com/office/drawing/2014/main" id="{6B12642F-7203-45B3-A759-15A218DDE4D9}"/>
              </a:ext>
            </a:extLst>
          </p:cNvPr>
          <p:cNvSpPr/>
          <p:nvPr/>
        </p:nvSpPr>
        <p:spPr>
          <a:xfrm>
            <a:off x="739966" y="3082657"/>
            <a:ext cx="3973417" cy="816345"/>
          </a:xfrm>
          <a:prstGeom prst="wedgeRoundRectCallout">
            <a:avLst/>
          </a:prstGeom>
        </p:spPr>
        <p:style>
          <a:lnRef idx="1">
            <a:schemeClr val="accent2"/>
          </a:lnRef>
          <a:fillRef idx="3">
            <a:schemeClr val="accent2"/>
          </a:fillRef>
          <a:effectRef idx="2">
            <a:schemeClr val="accent2"/>
          </a:effectRef>
          <a:fontRef idx="minor">
            <a:schemeClr val="lt1"/>
          </a:fontRef>
        </p:style>
        <p:txBody>
          <a:bodyPr rtlCol="0" anchor="ctr"/>
          <a:lstStyle/>
          <a:p>
            <a:r>
              <a:rPr lang="en-GB" sz="1600">
                <a:solidFill>
                  <a:schemeClr val="tx1"/>
                </a:solidFill>
                <a:latin typeface="Arial" panose="020B0604020202020204" pitchFamily="34" charset="0"/>
                <a:cs typeface="Arial" panose="020B0604020202020204" pitchFamily="34" charset="0"/>
              </a:rPr>
              <a:t>Regular presentations helped build confidence and time-keeping skills.</a:t>
            </a:r>
          </a:p>
        </p:txBody>
      </p:sp>
      <p:grpSp>
        <p:nvGrpSpPr>
          <p:cNvPr id="12" name="Group 11">
            <a:extLst>
              <a:ext uri="{FF2B5EF4-FFF2-40B4-BE49-F238E27FC236}">
                <a16:creationId xmlns:a16="http://schemas.microsoft.com/office/drawing/2014/main" id="{CD54DBE2-ED93-4BC5-BFAA-9F59AAEC1B01}"/>
              </a:ext>
            </a:extLst>
          </p:cNvPr>
          <p:cNvGrpSpPr/>
          <p:nvPr/>
        </p:nvGrpSpPr>
        <p:grpSpPr>
          <a:xfrm>
            <a:off x="4996149" y="2646555"/>
            <a:ext cx="4147851" cy="1167083"/>
            <a:chOff x="457200" y="3146957"/>
            <a:chExt cx="4147851" cy="1167083"/>
          </a:xfrm>
        </p:grpSpPr>
        <p:sp>
          <p:nvSpPr>
            <p:cNvPr id="9" name="Speech Bubble: Rectangle with Corners Rounded 8">
              <a:extLst>
                <a:ext uri="{FF2B5EF4-FFF2-40B4-BE49-F238E27FC236}">
                  <a16:creationId xmlns:a16="http://schemas.microsoft.com/office/drawing/2014/main" id="{535F78D9-91DF-4BCD-BD2A-61FBD4BCC01F}"/>
                </a:ext>
              </a:extLst>
            </p:cNvPr>
            <p:cNvSpPr/>
            <p:nvPr/>
          </p:nvSpPr>
          <p:spPr>
            <a:xfrm>
              <a:off x="457200" y="3151862"/>
              <a:ext cx="3973417" cy="1162178"/>
            </a:xfrm>
            <a:prstGeom prst="wedgeRoundRectCallout">
              <a:avLst/>
            </a:prstGeom>
          </p:spPr>
          <p:style>
            <a:lnRef idx="1">
              <a:schemeClr val="accent4"/>
            </a:lnRef>
            <a:fillRef idx="3">
              <a:schemeClr val="accent4"/>
            </a:fillRef>
            <a:effectRef idx="2">
              <a:schemeClr val="accent4"/>
            </a:effectRef>
            <a:fontRef idx="minor">
              <a:schemeClr val="lt1"/>
            </a:fontRef>
          </p:style>
          <p:txBody>
            <a:bodyPr rtlCol="0" anchor="ctr"/>
            <a:lstStyle/>
            <a:p>
              <a:endParaRPr lang="en-GB" dirty="0"/>
            </a:p>
          </p:txBody>
        </p:sp>
        <p:sp>
          <p:nvSpPr>
            <p:cNvPr id="10" name="Rectangle 9">
              <a:extLst>
                <a:ext uri="{FF2B5EF4-FFF2-40B4-BE49-F238E27FC236}">
                  <a16:creationId xmlns:a16="http://schemas.microsoft.com/office/drawing/2014/main" id="{F5CA93DE-8D9B-4DA4-8E91-DB80E57D5B26}"/>
                </a:ext>
              </a:extLst>
            </p:cNvPr>
            <p:cNvSpPr/>
            <p:nvPr/>
          </p:nvSpPr>
          <p:spPr>
            <a:xfrm>
              <a:off x="457200" y="3146957"/>
              <a:ext cx="4147851" cy="1146211"/>
            </a:xfrm>
            <a:prstGeom prst="rect">
              <a:avLst/>
            </a:prstGeom>
          </p:spPr>
          <p:txBody>
            <a:bodyPr wrap="square">
              <a:spAutoFit/>
            </a:bodyPr>
            <a:lstStyle/>
            <a:p>
              <a:pPr>
                <a:lnSpc>
                  <a:spcPct val="107000"/>
                </a:lnSpc>
                <a:spcAft>
                  <a:spcPts val="800"/>
                </a:spcAft>
              </a:pPr>
              <a:r>
                <a:rPr lang="en-GB" sz="1600" dirty="0">
                  <a:latin typeface="Arial" panose="020B0604020202020204" pitchFamily="34" charset="0"/>
                  <a:ea typeface="Calibri" panose="020F0502020204030204" pitchFamily="34" charset="0"/>
                  <a:cs typeface="Times New Roman" panose="02020603050405020304" pitchFamily="18" charset="0"/>
                </a:rPr>
                <a:t>I found the regular meetings motivating to do enough new and adequate research. Feedback was very useful in developing presentation skills and new concepts.</a:t>
              </a:r>
              <a:endParaRPr lang="en-GB" sz="1600" dirty="0">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174579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4516298"/>
            <a:ext cx="9144000" cy="0"/>
          </a:xfrm>
          <a:prstGeom prst="line">
            <a:avLst/>
          </a:prstGeom>
          <a:ln>
            <a:solidFill>
              <a:srgbClr val="02A4A6"/>
            </a:solidFill>
          </a:ln>
        </p:spPr>
        <p:style>
          <a:lnRef idx="2">
            <a:schemeClr val="accent5"/>
          </a:lnRef>
          <a:fillRef idx="0">
            <a:schemeClr val="accent5"/>
          </a:fillRef>
          <a:effectRef idx="1">
            <a:schemeClr val="accent5"/>
          </a:effectRef>
          <a:fontRef idx="minor">
            <a:schemeClr val="tx1"/>
          </a:fontRef>
        </p:style>
      </p:cxnSp>
      <p:sp>
        <p:nvSpPr>
          <p:cNvPr id="8" name="TextBox 7"/>
          <p:cNvSpPr txBox="1"/>
          <p:nvPr/>
        </p:nvSpPr>
        <p:spPr>
          <a:xfrm>
            <a:off x="-149401" y="376523"/>
            <a:ext cx="9386782" cy="3762568"/>
          </a:xfrm>
          <a:prstGeom prst="rect">
            <a:avLst/>
          </a:prstGeom>
          <a:noFill/>
        </p:spPr>
        <p:txBody>
          <a:bodyPr wrap="square" lIns="68580" tIns="34290" rIns="68580" bIns="34290" rtlCol="0" anchor="ctr">
            <a:spAutoFit/>
          </a:bodyPr>
          <a:lstStyle/>
          <a:p>
            <a:pPr algn="ctr"/>
            <a:r>
              <a:rPr lang="en-US" sz="4800" dirty="0">
                <a:solidFill>
                  <a:srgbClr val="FF0000"/>
                </a:solidFill>
                <a:latin typeface="Arial"/>
                <a:cs typeface="Arial"/>
              </a:rPr>
              <a:t>Resource </a:t>
            </a:r>
            <a:r>
              <a:rPr lang="en-US" sz="4800" dirty="0">
                <a:solidFill>
                  <a:srgbClr val="000000"/>
                </a:solidFill>
                <a:latin typeface="Arial"/>
                <a:cs typeface="Arial"/>
              </a:rPr>
              <a:t>to guide</a:t>
            </a:r>
          </a:p>
          <a:p>
            <a:pPr algn="ctr"/>
            <a:r>
              <a:rPr lang="en-US" sz="4800" dirty="0">
                <a:solidFill>
                  <a:srgbClr val="000000"/>
                </a:solidFill>
                <a:latin typeface="Arial"/>
                <a:cs typeface="Arial"/>
              </a:rPr>
              <a:t>undergraduate students to use </a:t>
            </a:r>
          </a:p>
          <a:p>
            <a:pPr algn="ctr"/>
            <a:r>
              <a:rPr lang="en-US" sz="4800" dirty="0">
                <a:solidFill>
                  <a:srgbClr val="FF0000"/>
                </a:solidFill>
                <a:latin typeface="Arial"/>
                <a:cs typeface="Arial"/>
              </a:rPr>
              <a:t>Immediate Peer Feedback </a:t>
            </a:r>
          </a:p>
          <a:p>
            <a:pPr algn="ctr"/>
            <a:r>
              <a:rPr lang="en-US" sz="4800" dirty="0">
                <a:latin typeface="Arial"/>
                <a:cs typeface="Arial"/>
              </a:rPr>
              <a:t>to support independent projects </a:t>
            </a:r>
          </a:p>
          <a:p>
            <a:pPr algn="ctr"/>
            <a:r>
              <a:rPr lang="en-US" sz="4800" dirty="0">
                <a:latin typeface="Arial"/>
                <a:cs typeface="Arial"/>
              </a:rPr>
              <a:t>&amp; </a:t>
            </a:r>
            <a:r>
              <a:rPr lang="en-US" sz="4800" dirty="0">
                <a:solidFill>
                  <a:srgbClr val="FF0000"/>
                </a:solidFill>
                <a:latin typeface="Arial"/>
                <a:cs typeface="Arial"/>
              </a:rPr>
              <a:t>develop reflective practice</a:t>
            </a:r>
          </a:p>
        </p:txBody>
      </p:sp>
    </p:spTree>
    <p:extLst>
      <p:ext uri="{BB962C8B-B14F-4D97-AF65-F5344CB8AC3E}">
        <p14:creationId xmlns:p14="http://schemas.microsoft.com/office/powerpoint/2010/main" val="3058213267"/>
      </p:ext>
    </p:extLst>
  </p:cSld>
  <p:clrMapOvr>
    <a:masterClrMapping/>
  </p:clrMapOvr>
  <mc:AlternateContent xmlns:mc="http://schemas.openxmlformats.org/markup-compatibility/2006" xmlns:p14="http://schemas.microsoft.com/office/powerpoint/2010/main">
    <mc:Choice Requires="p14">
      <p:transition p14:dur="10"/>
    </mc:Choice>
    <mc:Fallback xmlns="">
      <p:transition xmlns:p14="http://schemas.microsoft.com/office/powerpoint/2010/mai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8A488-C67C-344A-8F5F-4A7B080884F0}"/>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2150210C-F029-1C4C-BF3B-03060C398C25}"/>
              </a:ext>
            </a:extLst>
          </p:cNvPr>
          <p:cNvSpPr>
            <a:spLocks noGrp="1"/>
          </p:cNvSpPr>
          <p:nvPr>
            <p:ph type="subTitle" idx="1"/>
          </p:nvPr>
        </p:nvSpPr>
        <p:spPr/>
        <p:txBody>
          <a:bodyPr/>
          <a:lstStyle/>
          <a:p>
            <a:endParaRPr lang="en-US"/>
          </a:p>
        </p:txBody>
      </p:sp>
      <p:pic>
        <p:nvPicPr>
          <p:cNvPr id="5" name="slide.url=https://www.polleverywhere.com/free_text_polls/YXccacbyncVsv2Q">
            <a:extLst>
              <a:ext uri="{FF2B5EF4-FFF2-40B4-BE49-F238E27FC236}">
                <a16:creationId xmlns:a16="http://schemas.microsoft.com/office/drawing/2014/main" id="{E559FA3A-D222-7548-B019-2BEFB3792E7A}"/>
              </a:ext>
            </a:extLst>
          </p:cNvPr>
          <p:cNvPicPr>
            <a:picLocks/>
          </p:cNvPicPr>
          <p:nvPr/>
        </p:nvPicPr>
        <p:blipFill>
          <a:blip r:embed="rId3"/>
          <a:stretch>
            <a:fillRect/>
          </a:stretch>
        </p:blipFill>
        <p:spPr>
          <a:xfrm>
            <a:off x="63500" y="63500"/>
            <a:ext cx="9017000" cy="5016500"/>
          </a:xfrm>
          <a:prstGeom prst="rect">
            <a:avLst/>
          </a:prstGeom>
        </p:spPr>
      </p:pic>
    </p:spTree>
    <p:extLst>
      <p:ext uri="{BB962C8B-B14F-4D97-AF65-F5344CB8AC3E}">
        <p14:creationId xmlns:p14="http://schemas.microsoft.com/office/powerpoint/2010/main" val="23295170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4516298"/>
            <a:ext cx="9144000" cy="0"/>
          </a:xfrm>
          <a:prstGeom prst="line">
            <a:avLst/>
          </a:prstGeom>
          <a:ln>
            <a:solidFill>
              <a:srgbClr val="02A4A6"/>
            </a:solidFill>
          </a:ln>
        </p:spPr>
        <p:style>
          <a:lnRef idx="2">
            <a:schemeClr val="accent5"/>
          </a:lnRef>
          <a:fillRef idx="0">
            <a:schemeClr val="accent5"/>
          </a:fillRef>
          <a:effectRef idx="1">
            <a:schemeClr val="accent5"/>
          </a:effectRef>
          <a:fontRef idx="minor">
            <a:schemeClr val="tx1"/>
          </a:fontRef>
        </p:style>
      </p:cxnSp>
      <p:sp>
        <p:nvSpPr>
          <p:cNvPr id="631" name="TextBox 630"/>
          <p:cNvSpPr txBox="1"/>
          <p:nvPr/>
        </p:nvSpPr>
        <p:spPr>
          <a:xfrm>
            <a:off x="-298808" y="27186"/>
            <a:ext cx="9785971" cy="4501232"/>
          </a:xfrm>
          <a:prstGeom prst="rect">
            <a:avLst/>
          </a:prstGeom>
          <a:noFill/>
        </p:spPr>
        <p:txBody>
          <a:bodyPr wrap="square" lIns="68580" tIns="34290" rIns="68580" bIns="34290" rtlCol="0" anchor="ctr">
            <a:spAutoFit/>
          </a:bodyPr>
          <a:lstStyle/>
          <a:p>
            <a:pPr algn="ctr"/>
            <a:r>
              <a:rPr lang="en-US" sz="4800" dirty="0">
                <a:solidFill>
                  <a:srgbClr val="FF0000"/>
                </a:solidFill>
                <a:latin typeface="Arial"/>
                <a:cs typeface="Arial"/>
              </a:rPr>
              <a:t>Thank you</a:t>
            </a:r>
          </a:p>
          <a:p>
            <a:pPr algn="ctr"/>
            <a:r>
              <a:rPr lang="is-IS" sz="4800" dirty="0">
                <a:latin typeface="Arial"/>
                <a:cs typeface="Arial"/>
              </a:rPr>
              <a:t>… with </a:t>
            </a:r>
            <a:r>
              <a:rPr lang="en-US" sz="4800" dirty="0">
                <a:latin typeface="Arial"/>
                <a:cs typeface="Arial"/>
              </a:rPr>
              <a:t>contributions </a:t>
            </a:r>
            <a:r>
              <a:rPr lang="is-IS" sz="4800" dirty="0">
                <a:latin typeface="Arial"/>
                <a:cs typeface="Arial"/>
              </a:rPr>
              <a:t> </a:t>
            </a:r>
          </a:p>
          <a:p>
            <a:pPr algn="ctr"/>
            <a:r>
              <a:rPr lang="is-IS" sz="4800" dirty="0">
                <a:latin typeface="Arial"/>
                <a:cs typeface="Arial"/>
              </a:rPr>
              <a:t>from Dr Richardson, </a:t>
            </a:r>
          </a:p>
          <a:p>
            <a:pPr algn="ctr"/>
            <a:r>
              <a:rPr lang="is-IS" sz="4800" dirty="0">
                <a:latin typeface="Arial"/>
                <a:cs typeface="Arial"/>
              </a:rPr>
              <a:t>Dr Parthasarathy &amp;</a:t>
            </a:r>
          </a:p>
          <a:p>
            <a:pPr algn="ctr"/>
            <a:r>
              <a:rPr lang="is-IS" sz="4800" dirty="0">
                <a:latin typeface="Arial"/>
                <a:cs typeface="Arial"/>
              </a:rPr>
              <a:t>Prof Scharlman</a:t>
            </a:r>
          </a:p>
          <a:p>
            <a:pPr algn="ctr"/>
            <a:r>
              <a:rPr lang="en-US" sz="4800" dirty="0">
                <a:latin typeface="Arial"/>
                <a:cs typeface="Arial"/>
              </a:rPr>
              <a:t>F</a:t>
            </a:r>
            <a:r>
              <a:rPr lang="is-IS" sz="4800" dirty="0">
                <a:latin typeface="Arial"/>
                <a:cs typeface="Arial"/>
              </a:rPr>
              <a:t>inal year BSc students</a:t>
            </a:r>
          </a:p>
        </p:txBody>
      </p:sp>
    </p:spTree>
    <p:extLst>
      <p:ext uri="{BB962C8B-B14F-4D97-AF65-F5344CB8AC3E}">
        <p14:creationId xmlns:p14="http://schemas.microsoft.com/office/powerpoint/2010/main" val="2539594324"/>
      </p:ext>
    </p:extLst>
  </p:cSld>
  <p:clrMapOvr>
    <a:masterClrMapping/>
  </p:clrMapOvr>
  <mc:AlternateContent xmlns:mc="http://schemas.openxmlformats.org/markup-compatibility/2006" xmlns:p14="http://schemas.microsoft.com/office/powerpoint/2010/main">
    <mc:Choice Requires="p14">
      <p:transition p14:dur="10"/>
    </mc:Choice>
    <mc:Fallback xmlns="">
      <p:transition xmlns:p14="http://schemas.microsoft.com/office/powerpoint/2010/mai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404</TotalTime>
  <Words>1683</Words>
  <Application>Microsoft Office PowerPoint</Application>
  <PresentationFormat>On-screen Show (16:9)</PresentationFormat>
  <Paragraphs>257</Paragraphs>
  <Slides>40</Slides>
  <Notes>40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Suggestions from workshop</vt:lpstr>
      <vt:lpstr>Approach - Themed Weeks</vt:lpstr>
      <vt:lpstr>PowerPoint Presentation</vt:lpstr>
      <vt:lpstr>Background to Project Topic</vt:lpstr>
      <vt:lpstr>Rationale for Project</vt:lpstr>
      <vt:lpstr>Reliable Sources &amp; Excluding Bias</vt:lpstr>
      <vt:lpstr>Research Methods </vt:lpstr>
      <vt:lpstr>Data Analysis </vt:lpstr>
      <vt:lpstr>Controls &amp; Confounding Variables </vt:lpstr>
      <vt:lpstr>Statistics Qs</vt:lpstr>
      <vt:lpstr>Summary Questions</vt:lpstr>
      <vt:lpstr>Evaluation Q and responses</vt:lpstr>
      <vt:lpstr>Evaluation Q and responses</vt:lpstr>
      <vt:lpstr>Evaluation Q and responses</vt:lpstr>
      <vt:lpstr>Evaluation Q and responses</vt:lpstr>
      <vt:lpstr>Evaluation Q and responses</vt:lpstr>
      <vt:lpstr>Evaluation Q and responses</vt:lpstr>
      <vt:lpstr>Student feedback quotes</vt:lpstr>
      <vt:lpstr>PowerPoint Presentation</vt:lpstr>
      <vt:lpstr>PowerPoint Presentation</vt:lpstr>
      <vt:lpstr>PowerPoint Presentation</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Alison Sinclair</dc:creator>
  <cp:lastModifiedBy>Clare Wolstenholme</cp:lastModifiedBy>
  <cp:revision>38</cp:revision>
  <dcterms:created xsi:type="dcterms:W3CDTF">2018-04-25T08:00:31Z</dcterms:created>
  <dcterms:modified xsi:type="dcterms:W3CDTF">2018-05-14T10:22:56Z</dcterms:modified>
</cp:coreProperties>
</file>