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42"/>
  </p:notesMasterIdLst>
  <p:sldIdLst>
    <p:sldId id="256" r:id="rId2"/>
    <p:sldId id="298" r:id="rId3"/>
    <p:sldId id="284" r:id="rId4"/>
    <p:sldId id="285" r:id="rId5"/>
    <p:sldId id="263" r:id="rId6"/>
    <p:sldId id="266" r:id="rId7"/>
    <p:sldId id="271" r:id="rId8"/>
    <p:sldId id="286" r:id="rId9"/>
    <p:sldId id="261" r:id="rId10"/>
    <p:sldId id="262" r:id="rId11"/>
    <p:sldId id="265" r:id="rId12"/>
    <p:sldId id="264" r:id="rId13"/>
    <p:sldId id="267" r:id="rId14"/>
    <p:sldId id="268" r:id="rId15"/>
    <p:sldId id="269" r:id="rId16"/>
    <p:sldId id="283" r:id="rId17"/>
    <p:sldId id="272" r:id="rId18"/>
    <p:sldId id="273" r:id="rId19"/>
    <p:sldId id="274" r:id="rId20"/>
    <p:sldId id="275" r:id="rId21"/>
    <p:sldId id="276" r:id="rId22"/>
    <p:sldId id="277" r:id="rId23"/>
    <p:sldId id="279" r:id="rId24"/>
    <p:sldId id="280" r:id="rId25"/>
    <p:sldId id="281" r:id="rId26"/>
    <p:sldId id="282" r:id="rId27"/>
    <p:sldId id="287" r:id="rId28"/>
    <p:sldId id="288" r:id="rId29"/>
    <p:sldId id="289" r:id="rId30"/>
    <p:sldId id="290" r:id="rId31"/>
    <p:sldId id="291" r:id="rId32"/>
    <p:sldId id="292" r:id="rId33"/>
    <p:sldId id="293" r:id="rId34"/>
    <p:sldId id="294" r:id="rId35"/>
    <p:sldId id="295" r:id="rId36"/>
    <p:sldId id="270" r:id="rId37"/>
    <p:sldId id="296" r:id="rId38"/>
    <p:sldId id="297" r:id="rId39"/>
    <p:sldId id="299" r:id="rId40"/>
    <p:sldId id="30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1476" y="66"/>
      </p:cViewPr>
      <p:guideLst>
        <p:guide orient="horz" pos="2160"/>
        <p:guide pos="2880"/>
      </p:guideLst>
    </p:cSldViewPr>
  </p:slideViewPr>
  <p:notesTextViewPr>
    <p:cViewPr>
      <p:scale>
        <a:sx n="100" d="100"/>
        <a:sy n="100" d="100"/>
      </p:scale>
      <p:origin x="0" y="0"/>
    </p:cViewPr>
  </p:notesTextViewPr>
  <p:sorterViewPr>
    <p:cViewPr>
      <p:scale>
        <a:sx n="137" d="100"/>
        <a:sy n="137" d="100"/>
      </p:scale>
      <p:origin x="0" y="97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B89241-BF06-B142-887E-1637A030F7D0}" type="doc">
      <dgm:prSet loTypeId="urn:microsoft.com/office/officeart/2005/8/layout/cycle2" loCatId="" qsTypeId="urn:microsoft.com/office/officeart/2005/8/quickstyle/simple4" qsCatId="simple" csTypeId="urn:microsoft.com/office/officeart/2005/8/colors/colorful1" csCatId="colorful" phldr="1"/>
      <dgm:spPr/>
      <dgm:t>
        <a:bodyPr/>
        <a:lstStyle/>
        <a:p>
          <a:endParaRPr lang="en-US"/>
        </a:p>
      </dgm:t>
    </dgm:pt>
    <dgm:pt modelId="{431E2A4F-CA17-7743-8FEC-CEE764827CCA}">
      <dgm:prSet phldrT="[Text]"/>
      <dgm:spPr/>
      <dgm:t>
        <a:bodyPr/>
        <a:lstStyle/>
        <a:p>
          <a:r>
            <a:rPr lang="en-US" dirty="0" smtClean="0"/>
            <a:t>A reviews</a:t>
          </a:r>
          <a:endParaRPr lang="en-US" dirty="0"/>
        </a:p>
      </dgm:t>
    </dgm:pt>
    <dgm:pt modelId="{8B585560-EDAC-6E41-872A-AF66B49E7B9C}" type="parTrans" cxnId="{606B7D9B-DA7A-874F-B424-4DCDC5DFA676}">
      <dgm:prSet/>
      <dgm:spPr/>
      <dgm:t>
        <a:bodyPr/>
        <a:lstStyle/>
        <a:p>
          <a:endParaRPr lang="en-US"/>
        </a:p>
      </dgm:t>
    </dgm:pt>
    <dgm:pt modelId="{D3A75658-6AF7-6849-A59B-900D3ACF17B0}" type="sibTrans" cxnId="{606B7D9B-DA7A-874F-B424-4DCDC5DFA676}">
      <dgm:prSet/>
      <dgm:spPr/>
      <dgm:t>
        <a:bodyPr/>
        <a:lstStyle/>
        <a:p>
          <a:endParaRPr lang="en-US"/>
        </a:p>
      </dgm:t>
    </dgm:pt>
    <dgm:pt modelId="{503FF494-58F5-0446-8703-61C671EA17BF}">
      <dgm:prSet phldrT="[Text]"/>
      <dgm:spPr/>
      <dgm:t>
        <a:bodyPr/>
        <a:lstStyle/>
        <a:p>
          <a:r>
            <a:rPr lang="en-US" dirty="0" smtClean="0"/>
            <a:t>B reviews</a:t>
          </a:r>
          <a:endParaRPr lang="en-US" dirty="0"/>
        </a:p>
      </dgm:t>
    </dgm:pt>
    <dgm:pt modelId="{FBDA7642-6A64-2642-8D86-4F6B85F605E0}" type="parTrans" cxnId="{96DBFC17-47F9-5E4C-8835-938F19217B7F}">
      <dgm:prSet/>
      <dgm:spPr/>
      <dgm:t>
        <a:bodyPr/>
        <a:lstStyle/>
        <a:p>
          <a:endParaRPr lang="en-US"/>
        </a:p>
      </dgm:t>
    </dgm:pt>
    <dgm:pt modelId="{3012DB7B-EFDB-384E-B357-4EA718ADF8E2}" type="sibTrans" cxnId="{96DBFC17-47F9-5E4C-8835-938F19217B7F}">
      <dgm:prSet/>
      <dgm:spPr/>
      <dgm:t>
        <a:bodyPr/>
        <a:lstStyle/>
        <a:p>
          <a:endParaRPr lang="en-US"/>
        </a:p>
      </dgm:t>
    </dgm:pt>
    <dgm:pt modelId="{2D689649-E645-AB4B-8260-74D0958B1585}">
      <dgm:prSet phldrT="[Text]"/>
      <dgm:spPr/>
      <dgm:t>
        <a:bodyPr/>
        <a:lstStyle/>
        <a:p>
          <a:r>
            <a:rPr lang="en-US" dirty="0" smtClean="0"/>
            <a:t>C reviews</a:t>
          </a:r>
          <a:endParaRPr lang="en-US" dirty="0"/>
        </a:p>
      </dgm:t>
    </dgm:pt>
    <dgm:pt modelId="{A3F43F58-5534-A94B-A73F-035D721BBD9E}" type="parTrans" cxnId="{33E4850C-6E81-DB42-9A69-E9BB0305DE59}">
      <dgm:prSet/>
      <dgm:spPr/>
      <dgm:t>
        <a:bodyPr/>
        <a:lstStyle/>
        <a:p>
          <a:endParaRPr lang="en-US"/>
        </a:p>
      </dgm:t>
    </dgm:pt>
    <dgm:pt modelId="{DB11B0AD-2DB5-E74C-9916-E900F779FA66}" type="sibTrans" cxnId="{33E4850C-6E81-DB42-9A69-E9BB0305DE59}">
      <dgm:prSet/>
      <dgm:spPr/>
      <dgm:t>
        <a:bodyPr/>
        <a:lstStyle/>
        <a:p>
          <a:endParaRPr lang="en-US"/>
        </a:p>
      </dgm:t>
    </dgm:pt>
    <dgm:pt modelId="{BCD8B357-40E2-9641-AF15-F9CD303F3C23}">
      <dgm:prSet phldrT="[Text]"/>
      <dgm:spPr/>
      <dgm:t>
        <a:bodyPr/>
        <a:lstStyle/>
        <a:p>
          <a:r>
            <a:rPr lang="en-US" dirty="0" smtClean="0"/>
            <a:t>D reviews</a:t>
          </a:r>
          <a:endParaRPr lang="en-US" dirty="0"/>
        </a:p>
      </dgm:t>
    </dgm:pt>
    <dgm:pt modelId="{BCBD32F2-D617-654A-89D9-6FB135441CFC}" type="parTrans" cxnId="{4F8258A6-5293-D047-8603-076890B3AA20}">
      <dgm:prSet/>
      <dgm:spPr/>
      <dgm:t>
        <a:bodyPr/>
        <a:lstStyle/>
        <a:p>
          <a:endParaRPr lang="en-US"/>
        </a:p>
      </dgm:t>
    </dgm:pt>
    <dgm:pt modelId="{0843F84D-499F-3443-9A04-1C9D330D83E2}" type="sibTrans" cxnId="{4F8258A6-5293-D047-8603-076890B3AA20}">
      <dgm:prSet/>
      <dgm:spPr/>
      <dgm:t>
        <a:bodyPr/>
        <a:lstStyle/>
        <a:p>
          <a:endParaRPr lang="en-US"/>
        </a:p>
      </dgm:t>
    </dgm:pt>
    <dgm:pt modelId="{EC3D9E91-7FAD-784D-9A1F-C20C06D9F1BC}">
      <dgm:prSet phldrT="[Text]"/>
      <dgm:spPr/>
      <dgm:t>
        <a:bodyPr/>
        <a:lstStyle/>
        <a:p>
          <a:r>
            <a:rPr lang="en-US" dirty="0" smtClean="0"/>
            <a:t>E reviews</a:t>
          </a:r>
          <a:endParaRPr lang="en-US" dirty="0"/>
        </a:p>
      </dgm:t>
    </dgm:pt>
    <dgm:pt modelId="{7F8C1C76-D0F3-A74F-A002-7B33E5A6C404}" type="parTrans" cxnId="{561B4080-423B-AB4E-977D-F0DBAB109268}">
      <dgm:prSet/>
      <dgm:spPr/>
      <dgm:t>
        <a:bodyPr/>
        <a:lstStyle/>
        <a:p>
          <a:endParaRPr lang="en-US"/>
        </a:p>
      </dgm:t>
    </dgm:pt>
    <dgm:pt modelId="{F5C493FB-7516-C14A-B5E9-FDA3B282A90A}" type="sibTrans" cxnId="{561B4080-423B-AB4E-977D-F0DBAB109268}">
      <dgm:prSet/>
      <dgm:spPr/>
      <dgm:t>
        <a:bodyPr/>
        <a:lstStyle/>
        <a:p>
          <a:endParaRPr lang="en-US"/>
        </a:p>
      </dgm:t>
    </dgm:pt>
    <dgm:pt modelId="{0C4674F5-7773-0F45-B6DB-072DCA23F370}" type="pres">
      <dgm:prSet presAssocID="{1EB89241-BF06-B142-887E-1637A030F7D0}" presName="cycle" presStyleCnt="0">
        <dgm:presLayoutVars>
          <dgm:dir/>
          <dgm:resizeHandles val="exact"/>
        </dgm:presLayoutVars>
      </dgm:prSet>
      <dgm:spPr/>
      <dgm:t>
        <a:bodyPr/>
        <a:lstStyle/>
        <a:p>
          <a:endParaRPr lang="en-US"/>
        </a:p>
      </dgm:t>
    </dgm:pt>
    <dgm:pt modelId="{DE6F8E66-D818-1F48-8D7C-93F467B6239D}" type="pres">
      <dgm:prSet presAssocID="{431E2A4F-CA17-7743-8FEC-CEE764827CCA}" presName="node" presStyleLbl="node1" presStyleIdx="0" presStyleCnt="5">
        <dgm:presLayoutVars>
          <dgm:bulletEnabled val="1"/>
        </dgm:presLayoutVars>
      </dgm:prSet>
      <dgm:spPr/>
      <dgm:t>
        <a:bodyPr/>
        <a:lstStyle/>
        <a:p>
          <a:endParaRPr lang="en-US"/>
        </a:p>
      </dgm:t>
    </dgm:pt>
    <dgm:pt modelId="{83CB1DDF-28F1-A34C-8283-9268F4A2C719}" type="pres">
      <dgm:prSet presAssocID="{D3A75658-6AF7-6849-A59B-900D3ACF17B0}" presName="sibTrans" presStyleLbl="sibTrans2D1" presStyleIdx="0" presStyleCnt="5"/>
      <dgm:spPr/>
      <dgm:t>
        <a:bodyPr/>
        <a:lstStyle/>
        <a:p>
          <a:endParaRPr lang="en-US"/>
        </a:p>
      </dgm:t>
    </dgm:pt>
    <dgm:pt modelId="{D32A755C-BDA8-1E45-9ABB-9AF5C584E07C}" type="pres">
      <dgm:prSet presAssocID="{D3A75658-6AF7-6849-A59B-900D3ACF17B0}" presName="connectorText" presStyleLbl="sibTrans2D1" presStyleIdx="0" presStyleCnt="5"/>
      <dgm:spPr/>
      <dgm:t>
        <a:bodyPr/>
        <a:lstStyle/>
        <a:p>
          <a:endParaRPr lang="en-US"/>
        </a:p>
      </dgm:t>
    </dgm:pt>
    <dgm:pt modelId="{73B1AEA9-87AD-D844-963F-5FBDDF41A75B}" type="pres">
      <dgm:prSet presAssocID="{503FF494-58F5-0446-8703-61C671EA17BF}" presName="node" presStyleLbl="node1" presStyleIdx="1" presStyleCnt="5">
        <dgm:presLayoutVars>
          <dgm:bulletEnabled val="1"/>
        </dgm:presLayoutVars>
      </dgm:prSet>
      <dgm:spPr/>
      <dgm:t>
        <a:bodyPr/>
        <a:lstStyle/>
        <a:p>
          <a:endParaRPr lang="en-US"/>
        </a:p>
      </dgm:t>
    </dgm:pt>
    <dgm:pt modelId="{9CF708DD-4661-5241-B9EE-FAE71D6282D9}" type="pres">
      <dgm:prSet presAssocID="{3012DB7B-EFDB-384E-B357-4EA718ADF8E2}" presName="sibTrans" presStyleLbl="sibTrans2D1" presStyleIdx="1" presStyleCnt="5"/>
      <dgm:spPr/>
      <dgm:t>
        <a:bodyPr/>
        <a:lstStyle/>
        <a:p>
          <a:endParaRPr lang="en-US"/>
        </a:p>
      </dgm:t>
    </dgm:pt>
    <dgm:pt modelId="{536CE1FB-755D-6F42-8B35-1D3FBF51AE52}" type="pres">
      <dgm:prSet presAssocID="{3012DB7B-EFDB-384E-B357-4EA718ADF8E2}" presName="connectorText" presStyleLbl="sibTrans2D1" presStyleIdx="1" presStyleCnt="5"/>
      <dgm:spPr/>
      <dgm:t>
        <a:bodyPr/>
        <a:lstStyle/>
        <a:p>
          <a:endParaRPr lang="en-US"/>
        </a:p>
      </dgm:t>
    </dgm:pt>
    <dgm:pt modelId="{D85A7039-A1A9-3C48-A6C7-5DE09B725FB0}" type="pres">
      <dgm:prSet presAssocID="{2D689649-E645-AB4B-8260-74D0958B1585}" presName="node" presStyleLbl="node1" presStyleIdx="2" presStyleCnt="5">
        <dgm:presLayoutVars>
          <dgm:bulletEnabled val="1"/>
        </dgm:presLayoutVars>
      </dgm:prSet>
      <dgm:spPr/>
      <dgm:t>
        <a:bodyPr/>
        <a:lstStyle/>
        <a:p>
          <a:endParaRPr lang="en-US"/>
        </a:p>
      </dgm:t>
    </dgm:pt>
    <dgm:pt modelId="{CFF6DE10-BE7F-9941-AA51-F7D1F6B8ABFF}" type="pres">
      <dgm:prSet presAssocID="{DB11B0AD-2DB5-E74C-9916-E900F779FA66}" presName="sibTrans" presStyleLbl="sibTrans2D1" presStyleIdx="2" presStyleCnt="5"/>
      <dgm:spPr/>
      <dgm:t>
        <a:bodyPr/>
        <a:lstStyle/>
        <a:p>
          <a:endParaRPr lang="en-US"/>
        </a:p>
      </dgm:t>
    </dgm:pt>
    <dgm:pt modelId="{75CAAFCB-6AC6-B045-8734-04CF7678B280}" type="pres">
      <dgm:prSet presAssocID="{DB11B0AD-2DB5-E74C-9916-E900F779FA66}" presName="connectorText" presStyleLbl="sibTrans2D1" presStyleIdx="2" presStyleCnt="5"/>
      <dgm:spPr/>
      <dgm:t>
        <a:bodyPr/>
        <a:lstStyle/>
        <a:p>
          <a:endParaRPr lang="en-US"/>
        </a:p>
      </dgm:t>
    </dgm:pt>
    <dgm:pt modelId="{CDFD3045-ABBD-EB4E-AD85-73366706516C}" type="pres">
      <dgm:prSet presAssocID="{BCD8B357-40E2-9641-AF15-F9CD303F3C23}" presName="node" presStyleLbl="node1" presStyleIdx="3" presStyleCnt="5">
        <dgm:presLayoutVars>
          <dgm:bulletEnabled val="1"/>
        </dgm:presLayoutVars>
      </dgm:prSet>
      <dgm:spPr/>
      <dgm:t>
        <a:bodyPr/>
        <a:lstStyle/>
        <a:p>
          <a:endParaRPr lang="en-US"/>
        </a:p>
      </dgm:t>
    </dgm:pt>
    <dgm:pt modelId="{4D9F226D-81EB-5C4F-8108-DD059EC93DAE}" type="pres">
      <dgm:prSet presAssocID="{0843F84D-499F-3443-9A04-1C9D330D83E2}" presName="sibTrans" presStyleLbl="sibTrans2D1" presStyleIdx="3" presStyleCnt="5"/>
      <dgm:spPr/>
      <dgm:t>
        <a:bodyPr/>
        <a:lstStyle/>
        <a:p>
          <a:endParaRPr lang="en-US"/>
        </a:p>
      </dgm:t>
    </dgm:pt>
    <dgm:pt modelId="{AEF214F9-B6FD-8A40-8B38-758B87CA97AD}" type="pres">
      <dgm:prSet presAssocID="{0843F84D-499F-3443-9A04-1C9D330D83E2}" presName="connectorText" presStyleLbl="sibTrans2D1" presStyleIdx="3" presStyleCnt="5"/>
      <dgm:spPr/>
      <dgm:t>
        <a:bodyPr/>
        <a:lstStyle/>
        <a:p>
          <a:endParaRPr lang="en-US"/>
        </a:p>
      </dgm:t>
    </dgm:pt>
    <dgm:pt modelId="{08B5CBD0-8B89-2B40-BB2A-027CCD421B54}" type="pres">
      <dgm:prSet presAssocID="{EC3D9E91-7FAD-784D-9A1F-C20C06D9F1BC}" presName="node" presStyleLbl="node1" presStyleIdx="4" presStyleCnt="5">
        <dgm:presLayoutVars>
          <dgm:bulletEnabled val="1"/>
        </dgm:presLayoutVars>
      </dgm:prSet>
      <dgm:spPr/>
      <dgm:t>
        <a:bodyPr/>
        <a:lstStyle/>
        <a:p>
          <a:endParaRPr lang="en-US"/>
        </a:p>
      </dgm:t>
    </dgm:pt>
    <dgm:pt modelId="{E86842A7-5753-F64A-B876-E89577075487}" type="pres">
      <dgm:prSet presAssocID="{F5C493FB-7516-C14A-B5E9-FDA3B282A90A}" presName="sibTrans" presStyleLbl="sibTrans2D1" presStyleIdx="4" presStyleCnt="5"/>
      <dgm:spPr/>
      <dgm:t>
        <a:bodyPr/>
        <a:lstStyle/>
        <a:p>
          <a:endParaRPr lang="en-US"/>
        </a:p>
      </dgm:t>
    </dgm:pt>
    <dgm:pt modelId="{CBD79C40-CA9E-F242-ADFE-3CA44BD03460}" type="pres">
      <dgm:prSet presAssocID="{F5C493FB-7516-C14A-B5E9-FDA3B282A90A}" presName="connectorText" presStyleLbl="sibTrans2D1" presStyleIdx="4" presStyleCnt="5"/>
      <dgm:spPr/>
      <dgm:t>
        <a:bodyPr/>
        <a:lstStyle/>
        <a:p>
          <a:endParaRPr lang="en-US"/>
        </a:p>
      </dgm:t>
    </dgm:pt>
  </dgm:ptLst>
  <dgm:cxnLst>
    <dgm:cxn modelId="{96DBFC17-47F9-5E4C-8835-938F19217B7F}" srcId="{1EB89241-BF06-B142-887E-1637A030F7D0}" destId="{503FF494-58F5-0446-8703-61C671EA17BF}" srcOrd="1" destOrd="0" parTransId="{FBDA7642-6A64-2642-8D86-4F6B85F605E0}" sibTransId="{3012DB7B-EFDB-384E-B357-4EA718ADF8E2}"/>
    <dgm:cxn modelId="{56202C76-8C1A-7D4C-8181-B4E0E3114A05}" type="presOf" srcId="{2D689649-E645-AB4B-8260-74D0958B1585}" destId="{D85A7039-A1A9-3C48-A6C7-5DE09B725FB0}" srcOrd="0" destOrd="0" presId="urn:microsoft.com/office/officeart/2005/8/layout/cycle2"/>
    <dgm:cxn modelId="{561B4080-423B-AB4E-977D-F0DBAB109268}" srcId="{1EB89241-BF06-B142-887E-1637A030F7D0}" destId="{EC3D9E91-7FAD-784D-9A1F-C20C06D9F1BC}" srcOrd="4" destOrd="0" parTransId="{7F8C1C76-D0F3-A74F-A002-7B33E5A6C404}" sibTransId="{F5C493FB-7516-C14A-B5E9-FDA3B282A90A}"/>
    <dgm:cxn modelId="{23C14595-7C97-9B42-9991-AD5772C63BCC}" type="presOf" srcId="{431E2A4F-CA17-7743-8FEC-CEE764827CCA}" destId="{DE6F8E66-D818-1F48-8D7C-93F467B6239D}" srcOrd="0" destOrd="0" presId="urn:microsoft.com/office/officeart/2005/8/layout/cycle2"/>
    <dgm:cxn modelId="{22531813-8ED1-C248-ADA2-96F5EF08FCA3}" type="presOf" srcId="{F5C493FB-7516-C14A-B5E9-FDA3B282A90A}" destId="{CBD79C40-CA9E-F242-ADFE-3CA44BD03460}" srcOrd="1" destOrd="0" presId="urn:microsoft.com/office/officeart/2005/8/layout/cycle2"/>
    <dgm:cxn modelId="{4F8258A6-5293-D047-8603-076890B3AA20}" srcId="{1EB89241-BF06-B142-887E-1637A030F7D0}" destId="{BCD8B357-40E2-9641-AF15-F9CD303F3C23}" srcOrd="3" destOrd="0" parTransId="{BCBD32F2-D617-654A-89D9-6FB135441CFC}" sibTransId="{0843F84D-499F-3443-9A04-1C9D330D83E2}"/>
    <dgm:cxn modelId="{9232A19D-B990-8746-97E0-FD00D0B6DCB2}" type="presOf" srcId="{D3A75658-6AF7-6849-A59B-900D3ACF17B0}" destId="{83CB1DDF-28F1-A34C-8283-9268F4A2C719}" srcOrd="0" destOrd="0" presId="urn:microsoft.com/office/officeart/2005/8/layout/cycle2"/>
    <dgm:cxn modelId="{5736F41A-38D8-F442-A049-6323EDE84BEB}" type="presOf" srcId="{1EB89241-BF06-B142-887E-1637A030F7D0}" destId="{0C4674F5-7773-0F45-B6DB-072DCA23F370}" srcOrd="0" destOrd="0" presId="urn:microsoft.com/office/officeart/2005/8/layout/cycle2"/>
    <dgm:cxn modelId="{3E8926B1-2A09-044F-B7BE-D7AD8B68E7A9}" type="presOf" srcId="{F5C493FB-7516-C14A-B5E9-FDA3B282A90A}" destId="{E86842A7-5753-F64A-B876-E89577075487}" srcOrd="0" destOrd="0" presId="urn:microsoft.com/office/officeart/2005/8/layout/cycle2"/>
    <dgm:cxn modelId="{A8562392-4024-1249-ADEA-B92BBE6AAECA}" type="presOf" srcId="{3012DB7B-EFDB-384E-B357-4EA718ADF8E2}" destId="{536CE1FB-755D-6F42-8B35-1D3FBF51AE52}" srcOrd="1" destOrd="0" presId="urn:microsoft.com/office/officeart/2005/8/layout/cycle2"/>
    <dgm:cxn modelId="{C14407B3-B9AC-1145-AFDB-B7BACE418C98}" type="presOf" srcId="{BCD8B357-40E2-9641-AF15-F9CD303F3C23}" destId="{CDFD3045-ABBD-EB4E-AD85-73366706516C}" srcOrd="0" destOrd="0" presId="urn:microsoft.com/office/officeart/2005/8/layout/cycle2"/>
    <dgm:cxn modelId="{7153E421-59F2-A745-A69A-D03501B3D14A}" type="presOf" srcId="{DB11B0AD-2DB5-E74C-9916-E900F779FA66}" destId="{75CAAFCB-6AC6-B045-8734-04CF7678B280}" srcOrd="1" destOrd="0" presId="urn:microsoft.com/office/officeart/2005/8/layout/cycle2"/>
    <dgm:cxn modelId="{771AEAC7-600E-A040-915E-1CA6D0CF982A}" type="presOf" srcId="{503FF494-58F5-0446-8703-61C671EA17BF}" destId="{73B1AEA9-87AD-D844-963F-5FBDDF41A75B}" srcOrd="0" destOrd="0" presId="urn:microsoft.com/office/officeart/2005/8/layout/cycle2"/>
    <dgm:cxn modelId="{0F60217E-6812-0646-8025-16E247E273E9}" type="presOf" srcId="{DB11B0AD-2DB5-E74C-9916-E900F779FA66}" destId="{CFF6DE10-BE7F-9941-AA51-F7D1F6B8ABFF}" srcOrd="0" destOrd="0" presId="urn:microsoft.com/office/officeart/2005/8/layout/cycle2"/>
    <dgm:cxn modelId="{0D5C59AC-1E56-B049-A6A0-31E06AB911A3}" type="presOf" srcId="{0843F84D-499F-3443-9A04-1C9D330D83E2}" destId="{AEF214F9-B6FD-8A40-8B38-758B87CA97AD}" srcOrd="1" destOrd="0" presId="urn:microsoft.com/office/officeart/2005/8/layout/cycle2"/>
    <dgm:cxn modelId="{65175907-1EED-7E46-AA6C-39882A2F031A}" type="presOf" srcId="{D3A75658-6AF7-6849-A59B-900D3ACF17B0}" destId="{D32A755C-BDA8-1E45-9ABB-9AF5C584E07C}" srcOrd="1" destOrd="0" presId="urn:microsoft.com/office/officeart/2005/8/layout/cycle2"/>
    <dgm:cxn modelId="{79684AFD-EA75-D34E-9C1A-D9728F3D930E}" type="presOf" srcId="{EC3D9E91-7FAD-784D-9A1F-C20C06D9F1BC}" destId="{08B5CBD0-8B89-2B40-BB2A-027CCD421B54}" srcOrd="0" destOrd="0" presId="urn:microsoft.com/office/officeart/2005/8/layout/cycle2"/>
    <dgm:cxn modelId="{65B5285A-FE04-0B41-B729-80481004358E}" type="presOf" srcId="{0843F84D-499F-3443-9A04-1C9D330D83E2}" destId="{4D9F226D-81EB-5C4F-8108-DD059EC93DAE}" srcOrd="0" destOrd="0" presId="urn:microsoft.com/office/officeart/2005/8/layout/cycle2"/>
    <dgm:cxn modelId="{606B7D9B-DA7A-874F-B424-4DCDC5DFA676}" srcId="{1EB89241-BF06-B142-887E-1637A030F7D0}" destId="{431E2A4F-CA17-7743-8FEC-CEE764827CCA}" srcOrd="0" destOrd="0" parTransId="{8B585560-EDAC-6E41-872A-AF66B49E7B9C}" sibTransId="{D3A75658-6AF7-6849-A59B-900D3ACF17B0}"/>
    <dgm:cxn modelId="{33E4850C-6E81-DB42-9A69-E9BB0305DE59}" srcId="{1EB89241-BF06-B142-887E-1637A030F7D0}" destId="{2D689649-E645-AB4B-8260-74D0958B1585}" srcOrd="2" destOrd="0" parTransId="{A3F43F58-5534-A94B-A73F-035D721BBD9E}" sibTransId="{DB11B0AD-2DB5-E74C-9916-E900F779FA66}"/>
    <dgm:cxn modelId="{D92B4A0C-E35E-BD4A-9E1A-3A915560B5EA}" type="presOf" srcId="{3012DB7B-EFDB-384E-B357-4EA718ADF8E2}" destId="{9CF708DD-4661-5241-B9EE-FAE71D6282D9}" srcOrd="0" destOrd="0" presId="urn:microsoft.com/office/officeart/2005/8/layout/cycle2"/>
    <dgm:cxn modelId="{3E18942B-DB2E-E34D-8F03-C88499BAE935}" type="presParOf" srcId="{0C4674F5-7773-0F45-B6DB-072DCA23F370}" destId="{DE6F8E66-D818-1F48-8D7C-93F467B6239D}" srcOrd="0" destOrd="0" presId="urn:microsoft.com/office/officeart/2005/8/layout/cycle2"/>
    <dgm:cxn modelId="{3B7268B6-77B1-634D-962A-9F9C06B40D46}" type="presParOf" srcId="{0C4674F5-7773-0F45-B6DB-072DCA23F370}" destId="{83CB1DDF-28F1-A34C-8283-9268F4A2C719}" srcOrd="1" destOrd="0" presId="urn:microsoft.com/office/officeart/2005/8/layout/cycle2"/>
    <dgm:cxn modelId="{DFBE2AAB-093B-8C4C-8A05-52DAFC2AEBA2}" type="presParOf" srcId="{83CB1DDF-28F1-A34C-8283-9268F4A2C719}" destId="{D32A755C-BDA8-1E45-9ABB-9AF5C584E07C}" srcOrd="0" destOrd="0" presId="urn:microsoft.com/office/officeart/2005/8/layout/cycle2"/>
    <dgm:cxn modelId="{6849B0CA-20ED-0E40-B0B1-20016DFA570A}" type="presParOf" srcId="{0C4674F5-7773-0F45-B6DB-072DCA23F370}" destId="{73B1AEA9-87AD-D844-963F-5FBDDF41A75B}" srcOrd="2" destOrd="0" presId="urn:microsoft.com/office/officeart/2005/8/layout/cycle2"/>
    <dgm:cxn modelId="{4EBFE711-74A2-F64F-BCFE-9BC9907A0BAD}" type="presParOf" srcId="{0C4674F5-7773-0F45-B6DB-072DCA23F370}" destId="{9CF708DD-4661-5241-B9EE-FAE71D6282D9}" srcOrd="3" destOrd="0" presId="urn:microsoft.com/office/officeart/2005/8/layout/cycle2"/>
    <dgm:cxn modelId="{01F68F34-796B-4E40-856F-8BACA9B62EC5}" type="presParOf" srcId="{9CF708DD-4661-5241-B9EE-FAE71D6282D9}" destId="{536CE1FB-755D-6F42-8B35-1D3FBF51AE52}" srcOrd="0" destOrd="0" presId="urn:microsoft.com/office/officeart/2005/8/layout/cycle2"/>
    <dgm:cxn modelId="{9759D8A0-1F3C-F84C-BFE0-42C6B9A5748B}" type="presParOf" srcId="{0C4674F5-7773-0F45-B6DB-072DCA23F370}" destId="{D85A7039-A1A9-3C48-A6C7-5DE09B725FB0}" srcOrd="4" destOrd="0" presId="urn:microsoft.com/office/officeart/2005/8/layout/cycle2"/>
    <dgm:cxn modelId="{8945A2F5-726A-2041-A29C-F94FD19BAD5F}" type="presParOf" srcId="{0C4674F5-7773-0F45-B6DB-072DCA23F370}" destId="{CFF6DE10-BE7F-9941-AA51-F7D1F6B8ABFF}" srcOrd="5" destOrd="0" presId="urn:microsoft.com/office/officeart/2005/8/layout/cycle2"/>
    <dgm:cxn modelId="{C5556DA1-5DFB-4942-B2FE-2764182268FC}" type="presParOf" srcId="{CFF6DE10-BE7F-9941-AA51-F7D1F6B8ABFF}" destId="{75CAAFCB-6AC6-B045-8734-04CF7678B280}" srcOrd="0" destOrd="0" presId="urn:microsoft.com/office/officeart/2005/8/layout/cycle2"/>
    <dgm:cxn modelId="{63159F61-8CBB-E048-87E2-50061CF26F16}" type="presParOf" srcId="{0C4674F5-7773-0F45-B6DB-072DCA23F370}" destId="{CDFD3045-ABBD-EB4E-AD85-73366706516C}" srcOrd="6" destOrd="0" presId="urn:microsoft.com/office/officeart/2005/8/layout/cycle2"/>
    <dgm:cxn modelId="{AABB8DD1-0676-464B-98A0-20D87EFD856A}" type="presParOf" srcId="{0C4674F5-7773-0F45-B6DB-072DCA23F370}" destId="{4D9F226D-81EB-5C4F-8108-DD059EC93DAE}" srcOrd="7" destOrd="0" presId="urn:microsoft.com/office/officeart/2005/8/layout/cycle2"/>
    <dgm:cxn modelId="{D5C686DC-0629-D243-9100-378C5CB8955C}" type="presParOf" srcId="{4D9F226D-81EB-5C4F-8108-DD059EC93DAE}" destId="{AEF214F9-B6FD-8A40-8B38-758B87CA97AD}" srcOrd="0" destOrd="0" presId="urn:microsoft.com/office/officeart/2005/8/layout/cycle2"/>
    <dgm:cxn modelId="{40D1D73C-958A-D243-B272-26842F5133A8}" type="presParOf" srcId="{0C4674F5-7773-0F45-B6DB-072DCA23F370}" destId="{08B5CBD0-8B89-2B40-BB2A-027CCD421B54}" srcOrd="8" destOrd="0" presId="urn:microsoft.com/office/officeart/2005/8/layout/cycle2"/>
    <dgm:cxn modelId="{3EADA2BF-B284-714B-B9A8-46AC88E27F45}" type="presParOf" srcId="{0C4674F5-7773-0F45-B6DB-072DCA23F370}" destId="{E86842A7-5753-F64A-B876-E89577075487}" srcOrd="9" destOrd="0" presId="urn:microsoft.com/office/officeart/2005/8/layout/cycle2"/>
    <dgm:cxn modelId="{1F2B05DE-B19E-8140-91BC-27260477C47D}" type="presParOf" srcId="{E86842A7-5753-F64A-B876-E89577075487}" destId="{CBD79C40-CA9E-F242-ADFE-3CA44BD0346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B270B6-CCB8-414F-9763-104A04B0277D}"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BEA6F94D-3D35-074C-BD7C-4BFC6CD9F54C}">
      <dgm:prSet phldrT="[Text]"/>
      <dgm:spPr/>
      <dgm:t>
        <a:bodyPr/>
        <a:lstStyle/>
        <a:p>
          <a:r>
            <a:rPr lang="en-GB" dirty="0" smtClean="0">
              <a:solidFill>
                <a:schemeClr val="accent2"/>
              </a:solidFill>
            </a:rPr>
            <a:t>Learning follows feedback from (multiple peers)</a:t>
          </a:r>
          <a:endParaRPr lang="en-US" dirty="0"/>
        </a:p>
      </dgm:t>
    </dgm:pt>
    <dgm:pt modelId="{5BBDDA9E-A273-BE44-BA54-181C6EF151B2}" type="parTrans" cxnId="{62EBDC23-67FE-BB47-B835-A6F0015CE54B}">
      <dgm:prSet/>
      <dgm:spPr/>
      <dgm:t>
        <a:bodyPr/>
        <a:lstStyle/>
        <a:p>
          <a:endParaRPr lang="en-US"/>
        </a:p>
      </dgm:t>
    </dgm:pt>
    <dgm:pt modelId="{E5BA0DB0-048B-4045-83ED-B45290A2223B}" type="sibTrans" cxnId="{62EBDC23-67FE-BB47-B835-A6F0015CE54B}">
      <dgm:prSet/>
      <dgm:spPr/>
      <dgm:t>
        <a:bodyPr/>
        <a:lstStyle/>
        <a:p>
          <a:endParaRPr lang="en-US"/>
        </a:p>
      </dgm:t>
    </dgm:pt>
    <dgm:pt modelId="{CA165FB2-3C0D-F347-8489-57E2199A249C}">
      <dgm:prSet phldrT="[Text]"/>
      <dgm:spPr/>
      <dgm:t>
        <a:bodyPr/>
        <a:lstStyle/>
        <a:p>
          <a:r>
            <a:rPr lang="en-US" dirty="0" smtClean="0"/>
            <a:t>Peer feedback</a:t>
          </a:r>
          <a:endParaRPr lang="en-US" dirty="0"/>
        </a:p>
      </dgm:t>
    </dgm:pt>
    <dgm:pt modelId="{53F80499-6E2B-3A48-BD6E-729808F0B900}" type="parTrans" cxnId="{0B537895-BFC6-4A41-9093-2B2790F0BC1D}">
      <dgm:prSet/>
      <dgm:spPr/>
      <dgm:t>
        <a:bodyPr/>
        <a:lstStyle/>
        <a:p>
          <a:endParaRPr lang="en-US"/>
        </a:p>
      </dgm:t>
    </dgm:pt>
    <dgm:pt modelId="{4088A819-F0F1-F34A-8E02-2351414D86FF}" type="sibTrans" cxnId="{0B537895-BFC6-4A41-9093-2B2790F0BC1D}">
      <dgm:prSet/>
      <dgm:spPr/>
      <dgm:t>
        <a:bodyPr/>
        <a:lstStyle/>
        <a:p>
          <a:endParaRPr lang="en-US"/>
        </a:p>
      </dgm:t>
    </dgm:pt>
    <dgm:pt modelId="{2E7A6246-CBEE-1445-BDFD-50A7BCE8C9D5}">
      <dgm:prSet phldrT="[Text]"/>
      <dgm:spPr/>
      <dgm:t>
        <a:bodyPr/>
        <a:lstStyle/>
        <a:p>
          <a:r>
            <a:rPr lang="en-US" dirty="0" smtClean="0"/>
            <a:t>Peer feedback</a:t>
          </a:r>
          <a:endParaRPr lang="en-US" dirty="0"/>
        </a:p>
      </dgm:t>
    </dgm:pt>
    <dgm:pt modelId="{2E243597-CBD4-424B-A8E1-04D397FE5B6B}" type="parTrans" cxnId="{4FDFC025-E29F-744A-A4B6-845FD974366F}">
      <dgm:prSet/>
      <dgm:spPr/>
      <dgm:t>
        <a:bodyPr/>
        <a:lstStyle/>
        <a:p>
          <a:endParaRPr lang="en-US"/>
        </a:p>
      </dgm:t>
    </dgm:pt>
    <dgm:pt modelId="{76F7C2F6-7021-774C-BD18-7DF7C8821652}" type="sibTrans" cxnId="{4FDFC025-E29F-744A-A4B6-845FD974366F}">
      <dgm:prSet/>
      <dgm:spPr/>
      <dgm:t>
        <a:bodyPr/>
        <a:lstStyle/>
        <a:p>
          <a:endParaRPr lang="en-US"/>
        </a:p>
      </dgm:t>
    </dgm:pt>
    <dgm:pt modelId="{11C3B087-AC1B-A442-A0FB-D93358F735E8}">
      <dgm:prSet phldrT="[Text]"/>
      <dgm:spPr/>
      <dgm:t>
        <a:bodyPr/>
        <a:lstStyle/>
        <a:p>
          <a:r>
            <a:rPr lang="en-US" dirty="0" smtClean="0"/>
            <a:t>Peer feedback</a:t>
          </a:r>
          <a:endParaRPr lang="en-US" dirty="0"/>
        </a:p>
      </dgm:t>
    </dgm:pt>
    <dgm:pt modelId="{B2D856D6-BDA6-1646-A03C-EAF3C6F115A3}" type="parTrans" cxnId="{AADF2516-8ADE-7C4E-A1B4-695D88F3691F}">
      <dgm:prSet/>
      <dgm:spPr/>
      <dgm:t>
        <a:bodyPr/>
        <a:lstStyle/>
        <a:p>
          <a:endParaRPr lang="en-US"/>
        </a:p>
      </dgm:t>
    </dgm:pt>
    <dgm:pt modelId="{F7322560-529A-D544-B140-D3522B6C7819}" type="sibTrans" cxnId="{AADF2516-8ADE-7C4E-A1B4-695D88F3691F}">
      <dgm:prSet/>
      <dgm:spPr/>
      <dgm:t>
        <a:bodyPr/>
        <a:lstStyle/>
        <a:p>
          <a:endParaRPr lang="en-US"/>
        </a:p>
      </dgm:t>
    </dgm:pt>
    <dgm:pt modelId="{0F93664F-FAAC-414C-AC2F-10190EF61628}" type="pres">
      <dgm:prSet presAssocID="{E8B270B6-CCB8-414F-9763-104A04B0277D}" presName="cycle" presStyleCnt="0">
        <dgm:presLayoutVars>
          <dgm:chMax val="1"/>
          <dgm:dir/>
          <dgm:animLvl val="ctr"/>
          <dgm:resizeHandles val="exact"/>
        </dgm:presLayoutVars>
      </dgm:prSet>
      <dgm:spPr/>
      <dgm:t>
        <a:bodyPr/>
        <a:lstStyle/>
        <a:p>
          <a:endParaRPr lang="en-US"/>
        </a:p>
      </dgm:t>
    </dgm:pt>
    <dgm:pt modelId="{6C819BDE-0286-0645-995B-6E78F37A8C83}" type="pres">
      <dgm:prSet presAssocID="{BEA6F94D-3D35-074C-BD7C-4BFC6CD9F54C}" presName="centerShape" presStyleLbl="node0" presStyleIdx="0" presStyleCnt="1" custScaleX="207355" custScaleY="138169"/>
      <dgm:spPr/>
      <dgm:t>
        <a:bodyPr/>
        <a:lstStyle/>
        <a:p>
          <a:endParaRPr lang="en-US"/>
        </a:p>
      </dgm:t>
    </dgm:pt>
    <dgm:pt modelId="{7F4DE15B-DAE6-7542-BEAE-14D37634DDE7}" type="pres">
      <dgm:prSet presAssocID="{53F80499-6E2B-3A48-BD6E-729808F0B900}" presName="parTrans" presStyleLbl="bgSibTrans2D1" presStyleIdx="0" presStyleCnt="3"/>
      <dgm:spPr/>
      <dgm:t>
        <a:bodyPr/>
        <a:lstStyle/>
        <a:p>
          <a:endParaRPr lang="en-US"/>
        </a:p>
      </dgm:t>
    </dgm:pt>
    <dgm:pt modelId="{E30812F7-1E01-BF4F-9251-F03B46152433}" type="pres">
      <dgm:prSet presAssocID="{CA165FB2-3C0D-F347-8489-57E2199A249C}" presName="node" presStyleLbl="node1" presStyleIdx="0" presStyleCnt="3" custScaleX="68384" custScaleY="71939" custRadScaleRad="103968" custRadScaleInc="31821">
        <dgm:presLayoutVars>
          <dgm:bulletEnabled val="1"/>
        </dgm:presLayoutVars>
      </dgm:prSet>
      <dgm:spPr/>
      <dgm:t>
        <a:bodyPr/>
        <a:lstStyle/>
        <a:p>
          <a:endParaRPr lang="en-US"/>
        </a:p>
      </dgm:t>
    </dgm:pt>
    <dgm:pt modelId="{4F9BB326-025D-6A45-8C46-BB7DFC96CBB7}" type="pres">
      <dgm:prSet presAssocID="{2E243597-CBD4-424B-A8E1-04D397FE5B6B}" presName="parTrans" presStyleLbl="bgSibTrans2D1" presStyleIdx="1" presStyleCnt="3" custLinFactNeighborX="6400" custLinFactNeighborY="10855"/>
      <dgm:spPr/>
      <dgm:t>
        <a:bodyPr/>
        <a:lstStyle/>
        <a:p>
          <a:endParaRPr lang="en-US"/>
        </a:p>
      </dgm:t>
    </dgm:pt>
    <dgm:pt modelId="{EFD0DD6F-1382-1947-B0D4-18A2B2851C73}" type="pres">
      <dgm:prSet presAssocID="{2E7A6246-CBEE-1445-BDFD-50A7BCE8C9D5}" presName="node" presStyleLbl="node1" presStyleIdx="1" presStyleCnt="3" custScaleX="74118" custScaleY="61922">
        <dgm:presLayoutVars>
          <dgm:bulletEnabled val="1"/>
        </dgm:presLayoutVars>
      </dgm:prSet>
      <dgm:spPr/>
      <dgm:t>
        <a:bodyPr/>
        <a:lstStyle/>
        <a:p>
          <a:endParaRPr lang="en-US"/>
        </a:p>
      </dgm:t>
    </dgm:pt>
    <dgm:pt modelId="{7DEBE8AD-07A4-FA4E-AAF7-0F03F639B60A}" type="pres">
      <dgm:prSet presAssocID="{B2D856D6-BDA6-1646-A03C-EAF3C6F115A3}" presName="parTrans" presStyleLbl="bgSibTrans2D1" presStyleIdx="2" presStyleCnt="3"/>
      <dgm:spPr/>
      <dgm:t>
        <a:bodyPr/>
        <a:lstStyle/>
        <a:p>
          <a:endParaRPr lang="en-US"/>
        </a:p>
      </dgm:t>
    </dgm:pt>
    <dgm:pt modelId="{77E60DBD-AEC7-2843-B072-11B8D478075F}" type="pres">
      <dgm:prSet presAssocID="{11C3B087-AC1B-A442-A0FB-D93358F735E8}" presName="node" presStyleLbl="node1" presStyleIdx="2" presStyleCnt="3" custScaleX="68582" custScaleY="61043" custRadScaleRad="107638" custRadScaleInc="-27768">
        <dgm:presLayoutVars>
          <dgm:bulletEnabled val="1"/>
        </dgm:presLayoutVars>
      </dgm:prSet>
      <dgm:spPr/>
      <dgm:t>
        <a:bodyPr/>
        <a:lstStyle/>
        <a:p>
          <a:endParaRPr lang="en-US"/>
        </a:p>
      </dgm:t>
    </dgm:pt>
  </dgm:ptLst>
  <dgm:cxnLst>
    <dgm:cxn modelId="{A1F932DF-C9CB-CE4A-9235-4C630CFA319F}" type="presOf" srcId="{11C3B087-AC1B-A442-A0FB-D93358F735E8}" destId="{77E60DBD-AEC7-2843-B072-11B8D478075F}" srcOrd="0" destOrd="0" presId="urn:microsoft.com/office/officeart/2005/8/layout/radial4"/>
    <dgm:cxn modelId="{62EBDC23-67FE-BB47-B835-A6F0015CE54B}" srcId="{E8B270B6-CCB8-414F-9763-104A04B0277D}" destId="{BEA6F94D-3D35-074C-BD7C-4BFC6CD9F54C}" srcOrd="0" destOrd="0" parTransId="{5BBDDA9E-A273-BE44-BA54-181C6EF151B2}" sibTransId="{E5BA0DB0-048B-4045-83ED-B45290A2223B}"/>
    <dgm:cxn modelId="{6B7F767A-A502-A342-8A25-18F26DBA301B}" type="presOf" srcId="{CA165FB2-3C0D-F347-8489-57E2199A249C}" destId="{E30812F7-1E01-BF4F-9251-F03B46152433}" srcOrd="0" destOrd="0" presId="urn:microsoft.com/office/officeart/2005/8/layout/radial4"/>
    <dgm:cxn modelId="{9AB5A7A7-6CC5-CE47-A6CF-69E7A96F2133}" type="presOf" srcId="{2E7A6246-CBEE-1445-BDFD-50A7BCE8C9D5}" destId="{EFD0DD6F-1382-1947-B0D4-18A2B2851C73}" srcOrd="0" destOrd="0" presId="urn:microsoft.com/office/officeart/2005/8/layout/radial4"/>
    <dgm:cxn modelId="{EF47E551-AD93-9C41-8857-1C751EFFC2F2}" type="presOf" srcId="{B2D856D6-BDA6-1646-A03C-EAF3C6F115A3}" destId="{7DEBE8AD-07A4-FA4E-AAF7-0F03F639B60A}" srcOrd="0" destOrd="0" presId="urn:microsoft.com/office/officeart/2005/8/layout/radial4"/>
    <dgm:cxn modelId="{FAD4D127-DDE5-1946-A74C-E88A0EE6BD8A}" type="presOf" srcId="{53F80499-6E2B-3A48-BD6E-729808F0B900}" destId="{7F4DE15B-DAE6-7542-BEAE-14D37634DDE7}" srcOrd="0" destOrd="0" presId="urn:microsoft.com/office/officeart/2005/8/layout/radial4"/>
    <dgm:cxn modelId="{0B537895-BFC6-4A41-9093-2B2790F0BC1D}" srcId="{BEA6F94D-3D35-074C-BD7C-4BFC6CD9F54C}" destId="{CA165FB2-3C0D-F347-8489-57E2199A249C}" srcOrd="0" destOrd="0" parTransId="{53F80499-6E2B-3A48-BD6E-729808F0B900}" sibTransId="{4088A819-F0F1-F34A-8E02-2351414D86FF}"/>
    <dgm:cxn modelId="{D2257C85-C054-AC40-AED2-8FFFA6742D73}" type="presOf" srcId="{2E243597-CBD4-424B-A8E1-04D397FE5B6B}" destId="{4F9BB326-025D-6A45-8C46-BB7DFC96CBB7}" srcOrd="0" destOrd="0" presId="urn:microsoft.com/office/officeart/2005/8/layout/radial4"/>
    <dgm:cxn modelId="{80C12464-5404-5F46-98DB-072A82BBE4D3}" type="presOf" srcId="{BEA6F94D-3D35-074C-BD7C-4BFC6CD9F54C}" destId="{6C819BDE-0286-0645-995B-6E78F37A8C83}" srcOrd="0" destOrd="0" presId="urn:microsoft.com/office/officeart/2005/8/layout/radial4"/>
    <dgm:cxn modelId="{AADF2516-8ADE-7C4E-A1B4-695D88F3691F}" srcId="{BEA6F94D-3D35-074C-BD7C-4BFC6CD9F54C}" destId="{11C3B087-AC1B-A442-A0FB-D93358F735E8}" srcOrd="2" destOrd="0" parTransId="{B2D856D6-BDA6-1646-A03C-EAF3C6F115A3}" sibTransId="{F7322560-529A-D544-B140-D3522B6C7819}"/>
    <dgm:cxn modelId="{6F807963-AE07-B746-A456-37CA4796493B}" type="presOf" srcId="{E8B270B6-CCB8-414F-9763-104A04B0277D}" destId="{0F93664F-FAAC-414C-AC2F-10190EF61628}" srcOrd="0" destOrd="0" presId="urn:microsoft.com/office/officeart/2005/8/layout/radial4"/>
    <dgm:cxn modelId="{4FDFC025-E29F-744A-A4B6-845FD974366F}" srcId="{BEA6F94D-3D35-074C-BD7C-4BFC6CD9F54C}" destId="{2E7A6246-CBEE-1445-BDFD-50A7BCE8C9D5}" srcOrd="1" destOrd="0" parTransId="{2E243597-CBD4-424B-A8E1-04D397FE5B6B}" sibTransId="{76F7C2F6-7021-774C-BD18-7DF7C8821652}"/>
    <dgm:cxn modelId="{B897BCA9-4611-3343-BA17-CF45DA7FED3A}" type="presParOf" srcId="{0F93664F-FAAC-414C-AC2F-10190EF61628}" destId="{6C819BDE-0286-0645-995B-6E78F37A8C83}" srcOrd="0" destOrd="0" presId="urn:microsoft.com/office/officeart/2005/8/layout/radial4"/>
    <dgm:cxn modelId="{C031389C-1FDF-CF4A-8C17-E353640EC069}" type="presParOf" srcId="{0F93664F-FAAC-414C-AC2F-10190EF61628}" destId="{7F4DE15B-DAE6-7542-BEAE-14D37634DDE7}" srcOrd="1" destOrd="0" presId="urn:microsoft.com/office/officeart/2005/8/layout/radial4"/>
    <dgm:cxn modelId="{64682F5C-449E-2B4A-AD9A-654D9D6247D0}" type="presParOf" srcId="{0F93664F-FAAC-414C-AC2F-10190EF61628}" destId="{E30812F7-1E01-BF4F-9251-F03B46152433}" srcOrd="2" destOrd="0" presId="urn:microsoft.com/office/officeart/2005/8/layout/radial4"/>
    <dgm:cxn modelId="{C718B95B-5B13-B24F-9904-6083757660DE}" type="presParOf" srcId="{0F93664F-FAAC-414C-AC2F-10190EF61628}" destId="{4F9BB326-025D-6A45-8C46-BB7DFC96CBB7}" srcOrd="3" destOrd="0" presId="urn:microsoft.com/office/officeart/2005/8/layout/radial4"/>
    <dgm:cxn modelId="{AE9EE079-302F-F54A-9037-1E36BD91BECD}" type="presParOf" srcId="{0F93664F-FAAC-414C-AC2F-10190EF61628}" destId="{EFD0DD6F-1382-1947-B0D4-18A2B2851C73}" srcOrd="4" destOrd="0" presId="urn:microsoft.com/office/officeart/2005/8/layout/radial4"/>
    <dgm:cxn modelId="{46771480-7D3B-5649-B234-575255F009BB}" type="presParOf" srcId="{0F93664F-FAAC-414C-AC2F-10190EF61628}" destId="{7DEBE8AD-07A4-FA4E-AAF7-0F03F639B60A}" srcOrd="5" destOrd="0" presId="urn:microsoft.com/office/officeart/2005/8/layout/radial4"/>
    <dgm:cxn modelId="{38D9BDCD-1EBF-9249-9A6B-B9CB2004B49B}" type="presParOf" srcId="{0F93664F-FAAC-414C-AC2F-10190EF61628}" destId="{77E60DBD-AEC7-2843-B072-11B8D478075F}"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FE7166-7013-D24F-8571-1C0224D3FB27}" type="doc">
      <dgm:prSet loTypeId="urn:microsoft.com/office/officeart/2005/8/layout/radial2" loCatId="" qsTypeId="urn:microsoft.com/office/officeart/2005/8/quickstyle/simple4" qsCatId="simple" csTypeId="urn:microsoft.com/office/officeart/2005/8/colors/colorful1" csCatId="colorful" phldr="1"/>
      <dgm:spPr/>
      <dgm:t>
        <a:bodyPr/>
        <a:lstStyle/>
        <a:p>
          <a:endParaRPr lang="en-US"/>
        </a:p>
      </dgm:t>
    </dgm:pt>
    <dgm:pt modelId="{1EF3EE3F-5A3A-BB43-AEB2-D3182B266C6A}">
      <dgm:prSet phldrT="[Text]"/>
      <dgm:spPr/>
      <dgm:t>
        <a:bodyPr/>
        <a:lstStyle/>
        <a:p>
          <a:r>
            <a:rPr lang="en-US" dirty="0" smtClean="0"/>
            <a:t>Peer 1</a:t>
          </a:r>
          <a:endParaRPr lang="en-US" dirty="0"/>
        </a:p>
      </dgm:t>
    </dgm:pt>
    <dgm:pt modelId="{DAF713E4-9A5F-7142-A89F-39032DAD1033}" type="parTrans" cxnId="{602E691D-EBBB-CA42-84EA-15401F67E67C}">
      <dgm:prSet/>
      <dgm:spPr/>
      <dgm:t>
        <a:bodyPr/>
        <a:lstStyle/>
        <a:p>
          <a:endParaRPr lang="en-US"/>
        </a:p>
      </dgm:t>
    </dgm:pt>
    <dgm:pt modelId="{8B995094-5D98-B944-B69A-2159C8B08770}" type="sibTrans" cxnId="{602E691D-EBBB-CA42-84EA-15401F67E67C}">
      <dgm:prSet/>
      <dgm:spPr/>
      <dgm:t>
        <a:bodyPr/>
        <a:lstStyle/>
        <a:p>
          <a:endParaRPr lang="en-US"/>
        </a:p>
      </dgm:t>
    </dgm:pt>
    <dgm:pt modelId="{5996DCC6-975F-D94D-AB54-26AF53899BD2}">
      <dgm:prSet phldrT="[Text]"/>
      <dgm:spPr/>
      <dgm:t>
        <a:bodyPr/>
        <a:lstStyle/>
        <a:p>
          <a:r>
            <a:rPr lang="en-US" dirty="0" smtClean="0"/>
            <a:t>Peer 2</a:t>
          </a:r>
          <a:endParaRPr lang="en-US" dirty="0"/>
        </a:p>
      </dgm:t>
    </dgm:pt>
    <dgm:pt modelId="{A72CCCB2-295B-1441-8BA8-87D9C116F441}" type="parTrans" cxnId="{AFB51F46-B0EF-4C44-99FC-2CB912E35288}">
      <dgm:prSet/>
      <dgm:spPr/>
      <dgm:t>
        <a:bodyPr/>
        <a:lstStyle/>
        <a:p>
          <a:endParaRPr lang="en-US"/>
        </a:p>
      </dgm:t>
    </dgm:pt>
    <dgm:pt modelId="{85773478-651C-3140-B27A-02BBF1D7C429}" type="sibTrans" cxnId="{AFB51F46-B0EF-4C44-99FC-2CB912E35288}">
      <dgm:prSet/>
      <dgm:spPr/>
      <dgm:t>
        <a:bodyPr/>
        <a:lstStyle/>
        <a:p>
          <a:endParaRPr lang="en-US"/>
        </a:p>
      </dgm:t>
    </dgm:pt>
    <dgm:pt modelId="{01E64E99-358F-CA46-AAFC-07CB5BD2D13D}">
      <dgm:prSet phldrT="[Text]"/>
      <dgm:spPr/>
      <dgm:t>
        <a:bodyPr/>
        <a:lstStyle/>
        <a:p>
          <a:r>
            <a:rPr lang="en-US" dirty="0" smtClean="0"/>
            <a:t>Peer 3</a:t>
          </a:r>
          <a:endParaRPr lang="en-US" dirty="0"/>
        </a:p>
      </dgm:t>
    </dgm:pt>
    <dgm:pt modelId="{1A3CFF3B-E2C9-764A-8937-DC08EC4A6626}" type="parTrans" cxnId="{7A56EAC9-9A8A-834B-B8AC-43F263FC23DD}">
      <dgm:prSet/>
      <dgm:spPr/>
      <dgm:t>
        <a:bodyPr/>
        <a:lstStyle/>
        <a:p>
          <a:endParaRPr lang="en-US"/>
        </a:p>
      </dgm:t>
    </dgm:pt>
    <dgm:pt modelId="{1BEFFB2D-CB0C-F441-9251-F892AC50AE0B}" type="sibTrans" cxnId="{7A56EAC9-9A8A-834B-B8AC-43F263FC23DD}">
      <dgm:prSet/>
      <dgm:spPr/>
      <dgm:t>
        <a:bodyPr/>
        <a:lstStyle/>
        <a:p>
          <a:endParaRPr lang="en-US"/>
        </a:p>
      </dgm:t>
    </dgm:pt>
    <dgm:pt modelId="{9449926E-EFB0-CB4E-A766-D6C29235AB11}">
      <dgm:prSet/>
      <dgm:spPr/>
      <dgm:t>
        <a:bodyPr/>
        <a:lstStyle/>
        <a:p>
          <a:r>
            <a:rPr lang="en-US" dirty="0" smtClean="0"/>
            <a:t>Learning follows provision of feedback to others</a:t>
          </a:r>
          <a:endParaRPr lang="en-US" dirty="0"/>
        </a:p>
      </dgm:t>
    </dgm:pt>
    <dgm:pt modelId="{79C293C9-A5E7-8449-829C-215ECBBE05F5}" type="parTrans" cxnId="{DBA5E34B-E51E-9946-AA65-171B9BED8264}">
      <dgm:prSet/>
      <dgm:spPr/>
      <dgm:t>
        <a:bodyPr/>
        <a:lstStyle/>
        <a:p>
          <a:endParaRPr lang="en-US"/>
        </a:p>
      </dgm:t>
    </dgm:pt>
    <dgm:pt modelId="{8E8F5EFA-BC7B-C842-83AB-6ADECF7F2DFC}" type="sibTrans" cxnId="{DBA5E34B-E51E-9946-AA65-171B9BED8264}">
      <dgm:prSet/>
      <dgm:spPr/>
      <dgm:t>
        <a:bodyPr/>
        <a:lstStyle/>
        <a:p>
          <a:endParaRPr lang="en-US"/>
        </a:p>
      </dgm:t>
    </dgm:pt>
    <dgm:pt modelId="{7275184A-3A04-3842-AE38-B93B08336502}" type="pres">
      <dgm:prSet presAssocID="{6BFE7166-7013-D24F-8571-1C0224D3FB27}" presName="composite" presStyleCnt="0">
        <dgm:presLayoutVars>
          <dgm:chMax val="5"/>
          <dgm:dir/>
          <dgm:animLvl val="ctr"/>
          <dgm:resizeHandles val="exact"/>
        </dgm:presLayoutVars>
      </dgm:prSet>
      <dgm:spPr/>
      <dgm:t>
        <a:bodyPr/>
        <a:lstStyle/>
        <a:p>
          <a:endParaRPr lang="en-US"/>
        </a:p>
      </dgm:t>
    </dgm:pt>
    <dgm:pt modelId="{360DBD49-5978-E441-84D1-E4AD2085494D}" type="pres">
      <dgm:prSet presAssocID="{6BFE7166-7013-D24F-8571-1C0224D3FB27}" presName="cycle" presStyleCnt="0"/>
      <dgm:spPr/>
    </dgm:pt>
    <dgm:pt modelId="{5A47C36A-16EC-C44A-BA24-3DFB37720F60}" type="pres">
      <dgm:prSet presAssocID="{6BFE7166-7013-D24F-8571-1C0224D3FB27}" presName="centerShape" presStyleCnt="0"/>
      <dgm:spPr/>
    </dgm:pt>
    <dgm:pt modelId="{01A5D743-F763-A74C-ADD6-417D2B5D054B}" type="pres">
      <dgm:prSet presAssocID="{6BFE7166-7013-D24F-8571-1C0224D3FB27}" presName="connSite" presStyleLbl="node1" presStyleIdx="0" presStyleCnt="5"/>
      <dgm:spPr/>
    </dgm:pt>
    <dgm:pt modelId="{A22F4A65-5CAF-F84B-BD24-51025F717244}" type="pres">
      <dgm:prSet presAssocID="{6BFE7166-7013-D24F-8571-1C0224D3FB27}" presName="visible" presStyleLbl="node1" presStyleIdx="0" presStyleCnt="5"/>
      <dgm:spPr/>
    </dgm:pt>
    <dgm:pt modelId="{A21EA30D-525E-7E45-9011-2A6EFAF55FFA}" type="pres">
      <dgm:prSet presAssocID="{DAF713E4-9A5F-7142-A89F-39032DAD1033}" presName="Name25" presStyleLbl="parChTrans1D1" presStyleIdx="0" presStyleCnt="4"/>
      <dgm:spPr/>
      <dgm:t>
        <a:bodyPr/>
        <a:lstStyle/>
        <a:p>
          <a:endParaRPr lang="en-US"/>
        </a:p>
      </dgm:t>
    </dgm:pt>
    <dgm:pt modelId="{27A0FAA6-C5FD-DB42-B7BC-5A55402CB1D6}" type="pres">
      <dgm:prSet presAssocID="{1EF3EE3F-5A3A-BB43-AEB2-D3182B266C6A}" presName="node" presStyleCnt="0"/>
      <dgm:spPr/>
    </dgm:pt>
    <dgm:pt modelId="{78A5A71A-B1C1-E94A-99B7-9E9602381512}" type="pres">
      <dgm:prSet presAssocID="{1EF3EE3F-5A3A-BB43-AEB2-D3182B266C6A}" presName="parentNode" presStyleLbl="node1" presStyleIdx="1" presStyleCnt="5" custLinFactNeighborX="31906" custLinFactNeighborY="35098">
        <dgm:presLayoutVars>
          <dgm:chMax val="1"/>
          <dgm:bulletEnabled val="1"/>
        </dgm:presLayoutVars>
      </dgm:prSet>
      <dgm:spPr/>
      <dgm:t>
        <a:bodyPr/>
        <a:lstStyle/>
        <a:p>
          <a:endParaRPr lang="en-US"/>
        </a:p>
      </dgm:t>
    </dgm:pt>
    <dgm:pt modelId="{86076655-F658-DC40-9631-1B51BD4506A1}" type="pres">
      <dgm:prSet presAssocID="{1EF3EE3F-5A3A-BB43-AEB2-D3182B266C6A}" presName="childNode" presStyleLbl="revTx" presStyleIdx="0" presStyleCnt="0">
        <dgm:presLayoutVars>
          <dgm:bulletEnabled val="1"/>
        </dgm:presLayoutVars>
      </dgm:prSet>
      <dgm:spPr/>
      <dgm:t>
        <a:bodyPr/>
        <a:lstStyle/>
        <a:p>
          <a:endParaRPr lang="en-US"/>
        </a:p>
      </dgm:t>
    </dgm:pt>
    <dgm:pt modelId="{77B1261F-E8EC-2D4E-8B1D-EE402352F70D}" type="pres">
      <dgm:prSet presAssocID="{A72CCCB2-295B-1441-8BA8-87D9C116F441}" presName="Name25" presStyleLbl="parChTrans1D1" presStyleIdx="1" presStyleCnt="4"/>
      <dgm:spPr/>
      <dgm:t>
        <a:bodyPr/>
        <a:lstStyle/>
        <a:p>
          <a:endParaRPr lang="en-US"/>
        </a:p>
      </dgm:t>
    </dgm:pt>
    <dgm:pt modelId="{7B09465F-2682-EA4D-9BE8-87B53E308663}" type="pres">
      <dgm:prSet presAssocID="{5996DCC6-975F-D94D-AB54-26AF53899BD2}" presName="node" presStyleCnt="0"/>
      <dgm:spPr/>
    </dgm:pt>
    <dgm:pt modelId="{A30DF63A-5BD9-E24A-A845-0C26B35700B8}" type="pres">
      <dgm:prSet presAssocID="{5996DCC6-975F-D94D-AB54-26AF53899BD2}" presName="parentNode" presStyleLbl="node1" presStyleIdx="2" presStyleCnt="5" custLinFactNeighborX="1595" custLinFactNeighborY="38289">
        <dgm:presLayoutVars>
          <dgm:chMax val="1"/>
          <dgm:bulletEnabled val="1"/>
        </dgm:presLayoutVars>
      </dgm:prSet>
      <dgm:spPr/>
      <dgm:t>
        <a:bodyPr/>
        <a:lstStyle/>
        <a:p>
          <a:endParaRPr lang="en-US"/>
        </a:p>
      </dgm:t>
    </dgm:pt>
    <dgm:pt modelId="{ECDF4FF1-3882-A242-95F0-368EF9499CB0}" type="pres">
      <dgm:prSet presAssocID="{5996DCC6-975F-D94D-AB54-26AF53899BD2}" presName="childNode" presStyleLbl="revTx" presStyleIdx="0" presStyleCnt="0">
        <dgm:presLayoutVars>
          <dgm:bulletEnabled val="1"/>
        </dgm:presLayoutVars>
      </dgm:prSet>
      <dgm:spPr/>
      <dgm:t>
        <a:bodyPr/>
        <a:lstStyle/>
        <a:p>
          <a:endParaRPr lang="en-US"/>
        </a:p>
      </dgm:t>
    </dgm:pt>
    <dgm:pt modelId="{6B56564F-3108-7F4A-869B-7BDCC9317D03}" type="pres">
      <dgm:prSet presAssocID="{1A3CFF3B-E2C9-764A-8937-DC08EC4A6626}" presName="Name25" presStyleLbl="parChTrans1D1" presStyleIdx="2" presStyleCnt="4"/>
      <dgm:spPr/>
      <dgm:t>
        <a:bodyPr/>
        <a:lstStyle/>
        <a:p>
          <a:endParaRPr lang="en-US"/>
        </a:p>
      </dgm:t>
    </dgm:pt>
    <dgm:pt modelId="{C81B18BD-8FC2-4743-8D06-31D2A50A3793}" type="pres">
      <dgm:prSet presAssocID="{01E64E99-358F-CA46-AAFC-07CB5BD2D13D}" presName="node" presStyleCnt="0"/>
      <dgm:spPr/>
    </dgm:pt>
    <dgm:pt modelId="{A2E9CD12-CC4E-2E45-A899-BC0B5C7754EB}" type="pres">
      <dgm:prSet presAssocID="{01E64E99-358F-CA46-AAFC-07CB5BD2D13D}" presName="parentNode" presStyleLbl="node1" presStyleIdx="3" presStyleCnt="5" custLinFactNeighborY="30820">
        <dgm:presLayoutVars>
          <dgm:chMax val="1"/>
          <dgm:bulletEnabled val="1"/>
        </dgm:presLayoutVars>
      </dgm:prSet>
      <dgm:spPr/>
      <dgm:t>
        <a:bodyPr/>
        <a:lstStyle/>
        <a:p>
          <a:endParaRPr lang="en-US"/>
        </a:p>
      </dgm:t>
    </dgm:pt>
    <dgm:pt modelId="{2D293599-FF35-1446-AB05-4E3D5D474871}" type="pres">
      <dgm:prSet presAssocID="{01E64E99-358F-CA46-AAFC-07CB5BD2D13D}" presName="childNode" presStyleLbl="revTx" presStyleIdx="0" presStyleCnt="0">
        <dgm:presLayoutVars>
          <dgm:bulletEnabled val="1"/>
        </dgm:presLayoutVars>
      </dgm:prSet>
      <dgm:spPr/>
    </dgm:pt>
    <dgm:pt modelId="{B1BEA418-C91D-844E-9F53-482BF0EDD83D}" type="pres">
      <dgm:prSet presAssocID="{79C293C9-A5E7-8449-829C-215ECBBE05F5}" presName="Name25" presStyleLbl="parChTrans1D1" presStyleIdx="3" presStyleCnt="4"/>
      <dgm:spPr/>
      <dgm:t>
        <a:bodyPr/>
        <a:lstStyle/>
        <a:p>
          <a:endParaRPr lang="en-US"/>
        </a:p>
      </dgm:t>
    </dgm:pt>
    <dgm:pt modelId="{18DBBD10-25E4-4142-AB94-2FC85C37DDEB}" type="pres">
      <dgm:prSet presAssocID="{9449926E-EFB0-CB4E-A766-D6C29235AB11}" presName="node" presStyleCnt="0"/>
      <dgm:spPr/>
    </dgm:pt>
    <dgm:pt modelId="{7AAA0DA4-3911-0948-AAEE-10042643AE69}" type="pres">
      <dgm:prSet presAssocID="{9449926E-EFB0-CB4E-A766-D6C29235AB11}" presName="parentNode" presStyleLbl="node1" presStyleIdx="4" presStyleCnt="5" custScaleX="236246" custScaleY="239335" custLinFactY="-79809" custLinFactNeighborX="-89130" custLinFactNeighborY="-100000">
        <dgm:presLayoutVars>
          <dgm:chMax val="1"/>
          <dgm:bulletEnabled val="1"/>
        </dgm:presLayoutVars>
      </dgm:prSet>
      <dgm:spPr/>
      <dgm:t>
        <a:bodyPr/>
        <a:lstStyle/>
        <a:p>
          <a:endParaRPr lang="en-US"/>
        </a:p>
      </dgm:t>
    </dgm:pt>
    <dgm:pt modelId="{C61A347B-FD2A-2C48-813F-39589BBD698F}" type="pres">
      <dgm:prSet presAssocID="{9449926E-EFB0-CB4E-A766-D6C29235AB11}" presName="childNode" presStyleLbl="revTx" presStyleIdx="0" presStyleCnt="0">
        <dgm:presLayoutVars>
          <dgm:bulletEnabled val="1"/>
        </dgm:presLayoutVars>
      </dgm:prSet>
      <dgm:spPr/>
    </dgm:pt>
  </dgm:ptLst>
  <dgm:cxnLst>
    <dgm:cxn modelId="{535656AB-2E84-6E4B-99F4-A2DE07179C57}" type="presOf" srcId="{01E64E99-358F-CA46-AAFC-07CB5BD2D13D}" destId="{A2E9CD12-CC4E-2E45-A899-BC0B5C7754EB}" srcOrd="0" destOrd="0" presId="urn:microsoft.com/office/officeart/2005/8/layout/radial2"/>
    <dgm:cxn modelId="{7A56EAC9-9A8A-834B-B8AC-43F263FC23DD}" srcId="{6BFE7166-7013-D24F-8571-1C0224D3FB27}" destId="{01E64E99-358F-CA46-AAFC-07CB5BD2D13D}" srcOrd="2" destOrd="0" parTransId="{1A3CFF3B-E2C9-764A-8937-DC08EC4A6626}" sibTransId="{1BEFFB2D-CB0C-F441-9251-F892AC50AE0B}"/>
    <dgm:cxn modelId="{0DFA8E50-6D08-924C-8D66-0EE8D0A9AA8D}" type="presOf" srcId="{1A3CFF3B-E2C9-764A-8937-DC08EC4A6626}" destId="{6B56564F-3108-7F4A-869B-7BDCC9317D03}" srcOrd="0" destOrd="0" presId="urn:microsoft.com/office/officeart/2005/8/layout/radial2"/>
    <dgm:cxn modelId="{6DCCE116-85D1-E04D-9AF7-D19AB618C02B}" type="presOf" srcId="{6BFE7166-7013-D24F-8571-1C0224D3FB27}" destId="{7275184A-3A04-3842-AE38-B93B08336502}" srcOrd="0" destOrd="0" presId="urn:microsoft.com/office/officeart/2005/8/layout/radial2"/>
    <dgm:cxn modelId="{A26C55A2-0C36-B741-834E-92CF7758764E}" type="presOf" srcId="{5996DCC6-975F-D94D-AB54-26AF53899BD2}" destId="{A30DF63A-5BD9-E24A-A845-0C26B35700B8}" srcOrd="0" destOrd="0" presId="urn:microsoft.com/office/officeart/2005/8/layout/radial2"/>
    <dgm:cxn modelId="{AFB51F46-B0EF-4C44-99FC-2CB912E35288}" srcId="{6BFE7166-7013-D24F-8571-1C0224D3FB27}" destId="{5996DCC6-975F-D94D-AB54-26AF53899BD2}" srcOrd="1" destOrd="0" parTransId="{A72CCCB2-295B-1441-8BA8-87D9C116F441}" sibTransId="{85773478-651C-3140-B27A-02BBF1D7C429}"/>
    <dgm:cxn modelId="{E59FBCBC-7D58-B447-BB05-76F3CF6CB18B}" type="presOf" srcId="{A72CCCB2-295B-1441-8BA8-87D9C116F441}" destId="{77B1261F-E8EC-2D4E-8B1D-EE402352F70D}" srcOrd="0" destOrd="0" presId="urn:microsoft.com/office/officeart/2005/8/layout/radial2"/>
    <dgm:cxn modelId="{B67AC14C-0BF8-DE47-AD14-2D87A151D5A9}" type="presOf" srcId="{1EF3EE3F-5A3A-BB43-AEB2-D3182B266C6A}" destId="{78A5A71A-B1C1-E94A-99B7-9E9602381512}" srcOrd="0" destOrd="0" presId="urn:microsoft.com/office/officeart/2005/8/layout/radial2"/>
    <dgm:cxn modelId="{DBA5E34B-E51E-9946-AA65-171B9BED8264}" srcId="{6BFE7166-7013-D24F-8571-1C0224D3FB27}" destId="{9449926E-EFB0-CB4E-A766-D6C29235AB11}" srcOrd="3" destOrd="0" parTransId="{79C293C9-A5E7-8449-829C-215ECBBE05F5}" sibTransId="{8E8F5EFA-BC7B-C842-83AB-6ADECF7F2DFC}"/>
    <dgm:cxn modelId="{5B333B82-2F12-9342-974D-43C69CEB2C56}" type="presOf" srcId="{79C293C9-A5E7-8449-829C-215ECBBE05F5}" destId="{B1BEA418-C91D-844E-9F53-482BF0EDD83D}" srcOrd="0" destOrd="0" presId="urn:microsoft.com/office/officeart/2005/8/layout/radial2"/>
    <dgm:cxn modelId="{602E691D-EBBB-CA42-84EA-15401F67E67C}" srcId="{6BFE7166-7013-D24F-8571-1C0224D3FB27}" destId="{1EF3EE3F-5A3A-BB43-AEB2-D3182B266C6A}" srcOrd="0" destOrd="0" parTransId="{DAF713E4-9A5F-7142-A89F-39032DAD1033}" sibTransId="{8B995094-5D98-B944-B69A-2159C8B08770}"/>
    <dgm:cxn modelId="{D343D4F2-DB7D-2044-9878-0EAA7326610C}" type="presOf" srcId="{9449926E-EFB0-CB4E-A766-D6C29235AB11}" destId="{7AAA0DA4-3911-0948-AAEE-10042643AE69}" srcOrd="0" destOrd="0" presId="urn:microsoft.com/office/officeart/2005/8/layout/radial2"/>
    <dgm:cxn modelId="{860B2A62-8BBF-BE45-B7AC-9A5D1F059B81}" type="presOf" srcId="{DAF713E4-9A5F-7142-A89F-39032DAD1033}" destId="{A21EA30D-525E-7E45-9011-2A6EFAF55FFA}" srcOrd="0" destOrd="0" presId="urn:microsoft.com/office/officeart/2005/8/layout/radial2"/>
    <dgm:cxn modelId="{293A7589-24FE-4943-AF60-37B7C8A9640D}" type="presParOf" srcId="{7275184A-3A04-3842-AE38-B93B08336502}" destId="{360DBD49-5978-E441-84D1-E4AD2085494D}" srcOrd="0" destOrd="0" presId="urn:microsoft.com/office/officeart/2005/8/layout/radial2"/>
    <dgm:cxn modelId="{3E7765E7-2E88-6846-A7B2-0C99AF3DD023}" type="presParOf" srcId="{360DBD49-5978-E441-84D1-E4AD2085494D}" destId="{5A47C36A-16EC-C44A-BA24-3DFB37720F60}" srcOrd="0" destOrd="0" presId="urn:microsoft.com/office/officeart/2005/8/layout/radial2"/>
    <dgm:cxn modelId="{02636D7E-2200-364A-8CDD-9668B66E1C3F}" type="presParOf" srcId="{5A47C36A-16EC-C44A-BA24-3DFB37720F60}" destId="{01A5D743-F763-A74C-ADD6-417D2B5D054B}" srcOrd="0" destOrd="0" presId="urn:microsoft.com/office/officeart/2005/8/layout/radial2"/>
    <dgm:cxn modelId="{D750C0AA-F1BB-2940-AE9C-6BC13D89BC44}" type="presParOf" srcId="{5A47C36A-16EC-C44A-BA24-3DFB37720F60}" destId="{A22F4A65-5CAF-F84B-BD24-51025F717244}" srcOrd="1" destOrd="0" presId="urn:microsoft.com/office/officeart/2005/8/layout/radial2"/>
    <dgm:cxn modelId="{F0FCE65F-CD4D-384D-B6FB-76B614638290}" type="presParOf" srcId="{360DBD49-5978-E441-84D1-E4AD2085494D}" destId="{A21EA30D-525E-7E45-9011-2A6EFAF55FFA}" srcOrd="1" destOrd="0" presId="urn:microsoft.com/office/officeart/2005/8/layout/radial2"/>
    <dgm:cxn modelId="{5CEED6F5-C3BA-504E-B1B9-EC97D9383C96}" type="presParOf" srcId="{360DBD49-5978-E441-84D1-E4AD2085494D}" destId="{27A0FAA6-C5FD-DB42-B7BC-5A55402CB1D6}" srcOrd="2" destOrd="0" presId="urn:microsoft.com/office/officeart/2005/8/layout/radial2"/>
    <dgm:cxn modelId="{7927BDF2-6B59-A544-B434-6D3949B2C574}" type="presParOf" srcId="{27A0FAA6-C5FD-DB42-B7BC-5A55402CB1D6}" destId="{78A5A71A-B1C1-E94A-99B7-9E9602381512}" srcOrd="0" destOrd="0" presId="urn:microsoft.com/office/officeart/2005/8/layout/radial2"/>
    <dgm:cxn modelId="{F2C502EF-6667-2E4E-9593-FC71E57E8072}" type="presParOf" srcId="{27A0FAA6-C5FD-DB42-B7BC-5A55402CB1D6}" destId="{86076655-F658-DC40-9631-1B51BD4506A1}" srcOrd="1" destOrd="0" presId="urn:microsoft.com/office/officeart/2005/8/layout/radial2"/>
    <dgm:cxn modelId="{7FEFFBB6-7B97-344F-A468-EEF868D3FDD8}" type="presParOf" srcId="{360DBD49-5978-E441-84D1-E4AD2085494D}" destId="{77B1261F-E8EC-2D4E-8B1D-EE402352F70D}" srcOrd="3" destOrd="0" presId="urn:microsoft.com/office/officeart/2005/8/layout/radial2"/>
    <dgm:cxn modelId="{9B4F1A7A-3D48-544C-BB04-3130AD14EF63}" type="presParOf" srcId="{360DBD49-5978-E441-84D1-E4AD2085494D}" destId="{7B09465F-2682-EA4D-9BE8-87B53E308663}" srcOrd="4" destOrd="0" presId="urn:microsoft.com/office/officeart/2005/8/layout/radial2"/>
    <dgm:cxn modelId="{589D3D60-0CBC-A648-A711-A00AB37B56AD}" type="presParOf" srcId="{7B09465F-2682-EA4D-9BE8-87B53E308663}" destId="{A30DF63A-5BD9-E24A-A845-0C26B35700B8}" srcOrd="0" destOrd="0" presId="urn:microsoft.com/office/officeart/2005/8/layout/radial2"/>
    <dgm:cxn modelId="{4EE505E2-B126-604C-A826-65A2EC5DF81D}" type="presParOf" srcId="{7B09465F-2682-EA4D-9BE8-87B53E308663}" destId="{ECDF4FF1-3882-A242-95F0-368EF9499CB0}" srcOrd="1" destOrd="0" presId="urn:microsoft.com/office/officeart/2005/8/layout/radial2"/>
    <dgm:cxn modelId="{4F8BCED9-BFE4-E74C-B348-F7DC886C23E3}" type="presParOf" srcId="{360DBD49-5978-E441-84D1-E4AD2085494D}" destId="{6B56564F-3108-7F4A-869B-7BDCC9317D03}" srcOrd="5" destOrd="0" presId="urn:microsoft.com/office/officeart/2005/8/layout/radial2"/>
    <dgm:cxn modelId="{E6EB17A1-29F4-0244-8B24-9EAFBF2DA2A5}" type="presParOf" srcId="{360DBD49-5978-E441-84D1-E4AD2085494D}" destId="{C81B18BD-8FC2-4743-8D06-31D2A50A3793}" srcOrd="6" destOrd="0" presId="urn:microsoft.com/office/officeart/2005/8/layout/radial2"/>
    <dgm:cxn modelId="{9E66A9AE-C004-3A44-967E-F761B793F774}" type="presParOf" srcId="{C81B18BD-8FC2-4743-8D06-31D2A50A3793}" destId="{A2E9CD12-CC4E-2E45-A899-BC0B5C7754EB}" srcOrd="0" destOrd="0" presId="urn:microsoft.com/office/officeart/2005/8/layout/radial2"/>
    <dgm:cxn modelId="{FF60ED46-12D3-144B-8909-794BE7D997D8}" type="presParOf" srcId="{C81B18BD-8FC2-4743-8D06-31D2A50A3793}" destId="{2D293599-FF35-1446-AB05-4E3D5D474871}" srcOrd="1" destOrd="0" presId="urn:microsoft.com/office/officeart/2005/8/layout/radial2"/>
    <dgm:cxn modelId="{525EC665-5A70-0C42-BC9F-C1DE0464DF45}" type="presParOf" srcId="{360DBD49-5978-E441-84D1-E4AD2085494D}" destId="{B1BEA418-C91D-844E-9F53-482BF0EDD83D}" srcOrd="7" destOrd="0" presId="urn:microsoft.com/office/officeart/2005/8/layout/radial2"/>
    <dgm:cxn modelId="{AF0AB01C-8FD1-7A40-BECB-2FC8BA7444B1}" type="presParOf" srcId="{360DBD49-5978-E441-84D1-E4AD2085494D}" destId="{18DBBD10-25E4-4142-AB94-2FC85C37DDEB}" srcOrd="8" destOrd="0" presId="urn:microsoft.com/office/officeart/2005/8/layout/radial2"/>
    <dgm:cxn modelId="{9B2FE822-AF15-614B-A044-A9676188AB2B}" type="presParOf" srcId="{18DBBD10-25E4-4142-AB94-2FC85C37DDEB}" destId="{7AAA0DA4-3911-0948-AAEE-10042643AE69}" srcOrd="0" destOrd="0" presId="urn:microsoft.com/office/officeart/2005/8/layout/radial2"/>
    <dgm:cxn modelId="{BC8F0F1F-735E-784A-842D-F1C1E7845FF4}" type="presParOf" srcId="{18DBBD10-25E4-4142-AB94-2FC85C37DDEB}" destId="{C61A347B-FD2A-2C48-813F-39589BBD698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0373C4-F682-3C41-9765-5443A2DF2FAE}" type="doc">
      <dgm:prSet loTypeId="urn:microsoft.com/office/officeart/2005/8/layout/cycle3" loCatId="" qsTypeId="urn:microsoft.com/office/officeart/2005/8/quickstyle/simple4" qsCatId="simple" csTypeId="urn:microsoft.com/office/officeart/2005/8/colors/colorful1" csCatId="colorful" phldr="1"/>
      <dgm:spPr/>
      <dgm:t>
        <a:bodyPr/>
        <a:lstStyle/>
        <a:p>
          <a:endParaRPr lang="en-US"/>
        </a:p>
      </dgm:t>
    </dgm:pt>
    <dgm:pt modelId="{3FA63A49-366B-514C-80CE-3996BA55300B}">
      <dgm:prSet phldrT="[Text]"/>
      <dgm:spPr/>
      <dgm:t>
        <a:bodyPr/>
        <a:lstStyle/>
        <a:p>
          <a:r>
            <a:rPr lang="en-US" dirty="0" smtClean="0"/>
            <a:t>‘Acculturation’</a:t>
          </a:r>
          <a:endParaRPr lang="en-US" dirty="0"/>
        </a:p>
      </dgm:t>
    </dgm:pt>
    <dgm:pt modelId="{25B6A1C7-46A7-A24B-87C4-C6D77BB3D71F}" type="parTrans" cxnId="{5F9A8982-D436-B841-8CCD-8A8652B62AF9}">
      <dgm:prSet/>
      <dgm:spPr/>
      <dgm:t>
        <a:bodyPr/>
        <a:lstStyle/>
        <a:p>
          <a:endParaRPr lang="en-US"/>
        </a:p>
      </dgm:t>
    </dgm:pt>
    <dgm:pt modelId="{3F37033E-BCF5-D446-A7FB-76297EB728B4}" type="sibTrans" cxnId="{5F9A8982-D436-B841-8CCD-8A8652B62AF9}">
      <dgm:prSet/>
      <dgm:spPr/>
      <dgm:t>
        <a:bodyPr/>
        <a:lstStyle/>
        <a:p>
          <a:endParaRPr lang="en-US"/>
        </a:p>
      </dgm:t>
    </dgm:pt>
    <dgm:pt modelId="{8FE25E8E-E752-4941-921E-DA38E9F36DC2}">
      <dgm:prSet phldrT="[Text]"/>
      <dgm:spPr/>
      <dgm:t>
        <a:bodyPr/>
        <a:lstStyle/>
        <a:p>
          <a:r>
            <a:rPr lang="en-US" dirty="0" smtClean="0"/>
            <a:t>Learning follows</a:t>
          </a:r>
          <a:endParaRPr lang="en-US" dirty="0"/>
        </a:p>
      </dgm:t>
    </dgm:pt>
    <dgm:pt modelId="{B950FEBB-2E8C-D446-9A3E-1E9E7869F01C}" type="parTrans" cxnId="{19703E4E-4D96-D145-B164-5B2A1061AC46}">
      <dgm:prSet/>
      <dgm:spPr/>
      <dgm:t>
        <a:bodyPr/>
        <a:lstStyle/>
        <a:p>
          <a:endParaRPr lang="en-US"/>
        </a:p>
      </dgm:t>
    </dgm:pt>
    <dgm:pt modelId="{B460AF2F-4A8A-FD44-9CD7-C201A3C5EB66}" type="sibTrans" cxnId="{19703E4E-4D96-D145-B164-5B2A1061AC46}">
      <dgm:prSet/>
      <dgm:spPr/>
      <dgm:t>
        <a:bodyPr/>
        <a:lstStyle/>
        <a:p>
          <a:endParaRPr lang="en-US"/>
        </a:p>
      </dgm:t>
    </dgm:pt>
    <dgm:pt modelId="{35D38A46-AE63-C543-88B8-4ADCA8C639BD}">
      <dgm:prSet phldrT="[Text]"/>
      <dgm:spPr/>
      <dgm:t>
        <a:bodyPr/>
        <a:lstStyle/>
        <a:p>
          <a:r>
            <a:rPr lang="en-US" dirty="0" err="1" smtClean="0"/>
            <a:t>internalisation</a:t>
          </a:r>
          <a:endParaRPr lang="en-US" dirty="0"/>
        </a:p>
      </dgm:t>
    </dgm:pt>
    <dgm:pt modelId="{E54DBE6F-4D33-B042-A7B0-0F93D1379876}" type="parTrans" cxnId="{A1874FE9-4B19-B844-AD90-23284160D802}">
      <dgm:prSet/>
      <dgm:spPr/>
      <dgm:t>
        <a:bodyPr/>
        <a:lstStyle/>
        <a:p>
          <a:endParaRPr lang="en-US"/>
        </a:p>
      </dgm:t>
    </dgm:pt>
    <dgm:pt modelId="{44A5FD3D-0EDE-6045-ACCE-A9E34D8E5EB1}" type="sibTrans" cxnId="{A1874FE9-4B19-B844-AD90-23284160D802}">
      <dgm:prSet/>
      <dgm:spPr/>
      <dgm:t>
        <a:bodyPr/>
        <a:lstStyle/>
        <a:p>
          <a:endParaRPr lang="en-US"/>
        </a:p>
      </dgm:t>
    </dgm:pt>
    <dgm:pt modelId="{434F929C-B1B5-7B4E-AF49-BA9DC67A8E84}">
      <dgm:prSet phldrT="[Text]"/>
      <dgm:spPr/>
      <dgm:t>
        <a:bodyPr/>
        <a:lstStyle/>
        <a:p>
          <a:r>
            <a:rPr lang="en-US" dirty="0" smtClean="0"/>
            <a:t>of practices, concepts and criteria </a:t>
          </a:r>
          <a:endParaRPr lang="en-US" dirty="0"/>
        </a:p>
      </dgm:t>
    </dgm:pt>
    <dgm:pt modelId="{5CB0F926-E0D2-AA42-9BFA-30E1A52267A9}" type="parTrans" cxnId="{A1990841-3553-0E44-9C5D-D602B9A5BB72}">
      <dgm:prSet/>
      <dgm:spPr/>
      <dgm:t>
        <a:bodyPr/>
        <a:lstStyle/>
        <a:p>
          <a:endParaRPr lang="en-US"/>
        </a:p>
      </dgm:t>
    </dgm:pt>
    <dgm:pt modelId="{A9C61F38-CD09-1149-B786-75426EDEC6D5}" type="sibTrans" cxnId="{A1990841-3553-0E44-9C5D-D602B9A5BB72}">
      <dgm:prSet/>
      <dgm:spPr/>
      <dgm:t>
        <a:bodyPr/>
        <a:lstStyle/>
        <a:p>
          <a:endParaRPr lang="en-US"/>
        </a:p>
      </dgm:t>
    </dgm:pt>
    <dgm:pt modelId="{A1FDC89C-73A7-874B-91F8-112FD5C075A1}">
      <dgm:prSet phldrT="[Text]"/>
      <dgm:spPr/>
      <dgm:t>
        <a:bodyPr/>
        <a:lstStyle/>
        <a:p>
          <a:r>
            <a:rPr lang="en-US" dirty="0" smtClean="0"/>
            <a:t>for assessment</a:t>
          </a:r>
          <a:endParaRPr lang="en-US" dirty="0"/>
        </a:p>
      </dgm:t>
    </dgm:pt>
    <dgm:pt modelId="{2E9AD04A-F912-F043-A89C-10AE9196AB8A}" type="parTrans" cxnId="{1E8BFC49-6642-7D47-A5E3-9E52B219BD44}">
      <dgm:prSet/>
      <dgm:spPr/>
      <dgm:t>
        <a:bodyPr/>
        <a:lstStyle/>
        <a:p>
          <a:endParaRPr lang="en-US"/>
        </a:p>
      </dgm:t>
    </dgm:pt>
    <dgm:pt modelId="{6535A891-4BFC-E94E-B5ED-A3AC70941ECC}" type="sibTrans" cxnId="{1E8BFC49-6642-7D47-A5E3-9E52B219BD44}">
      <dgm:prSet/>
      <dgm:spPr/>
      <dgm:t>
        <a:bodyPr/>
        <a:lstStyle/>
        <a:p>
          <a:endParaRPr lang="en-US"/>
        </a:p>
      </dgm:t>
    </dgm:pt>
    <dgm:pt modelId="{CD957BF7-50EE-7440-997D-1DB87996BA7D}" type="pres">
      <dgm:prSet presAssocID="{830373C4-F682-3C41-9765-5443A2DF2FAE}" presName="Name0" presStyleCnt="0">
        <dgm:presLayoutVars>
          <dgm:dir/>
          <dgm:resizeHandles val="exact"/>
        </dgm:presLayoutVars>
      </dgm:prSet>
      <dgm:spPr/>
      <dgm:t>
        <a:bodyPr/>
        <a:lstStyle/>
        <a:p>
          <a:endParaRPr lang="en-US"/>
        </a:p>
      </dgm:t>
    </dgm:pt>
    <dgm:pt modelId="{64EFCBE1-4C5E-F34B-81B7-4C93DD03B31F}" type="pres">
      <dgm:prSet presAssocID="{830373C4-F682-3C41-9765-5443A2DF2FAE}" presName="cycle" presStyleCnt="0"/>
      <dgm:spPr/>
    </dgm:pt>
    <dgm:pt modelId="{405312FB-D030-074F-913E-2D840B2EEDA1}" type="pres">
      <dgm:prSet presAssocID="{3FA63A49-366B-514C-80CE-3996BA55300B}" presName="nodeFirstNode" presStyleLbl="node1" presStyleIdx="0" presStyleCnt="5" custScaleY="134633" custRadScaleRad="89877">
        <dgm:presLayoutVars>
          <dgm:bulletEnabled val="1"/>
        </dgm:presLayoutVars>
      </dgm:prSet>
      <dgm:spPr/>
      <dgm:t>
        <a:bodyPr/>
        <a:lstStyle/>
        <a:p>
          <a:endParaRPr lang="en-US"/>
        </a:p>
      </dgm:t>
    </dgm:pt>
    <dgm:pt modelId="{47594623-4140-FA4C-B267-F952BDB0A7B2}" type="pres">
      <dgm:prSet presAssocID="{3F37033E-BCF5-D446-A7FB-76297EB728B4}" presName="sibTransFirstNode" presStyleLbl="bgShp" presStyleIdx="0" presStyleCnt="1"/>
      <dgm:spPr/>
      <dgm:t>
        <a:bodyPr/>
        <a:lstStyle/>
        <a:p>
          <a:endParaRPr lang="en-US"/>
        </a:p>
      </dgm:t>
    </dgm:pt>
    <dgm:pt modelId="{B78A2054-8B90-C749-A788-8C5410E95E55}" type="pres">
      <dgm:prSet presAssocID="{8FE25E8E-E752-4941-921E-DA38E9F36DC2}" presName="nodeFollowingNodes" presStyleLbl="node1" presStyleIdx="1" presStyleCnt="5" custScaleY="139279" custRadScaleRad="121226" custRadScaleInc="3853">
        <dgm:presLayoutVars>
          <dgm:bulletEnabled val="1"/>
        </dgm:presLayoutVars>
      </dgm:prSet>
      <dgm:spPr/>
      <dgm:t>
        <a:bodyPr/>
        <a:lstStyle/>
        <a:p>
          <a:endParaRPr lang="en-US"/>
        </a:p>
      </dgm:t>
    </dgm:pt>
    <dgm:pt modelId="{BBE6DC2A-CFA6-3746-B781-8BA89FE18612}" type="pres">
      <dgm:prSet presAssocID="{35D38A46-AE63-C543-88B8-4ADCA8C639BD}" presName="nodeFollowingNodes" presStyleLbl="node1" presStyleIdx="2" presStyleCnt="5" custScaleY="139849" custRadScaleRad="95705" custRadScaleInc="-24102">
        <dgm:presLayoutVars>
          <dgm:bulletEnabled val="1"/>
        </dgm:presLayoutVars>
      </dgm:prSet>
      <dgm:spPr/>
      <dgm:t>
        <a:bodyPr/>
        <a:lstStyle/>
        <a:p>
          <a:endParaRPr lang="en-US"/>
        </a:p>
      </dgm:t>
    </dgm:pt>
    <dgm:pt modelId="{2C0262C5-6250-CF4C-B9D0-EA6E7FF0612D}" type="pres">
      <dgm:prSet presAssocID="{434F929C-B1B5-7B4E-AF49-BA9DC67A8E84}" presName="nodeFollowingNodes" presStyleLbl="node1" presStyleIdx="3" presStyleCnt="5" custScaleY="139847" custRadScaleRad="92933" custRadScaleInc="21530">
        <dgm:presLayoutVars>
          <dgm:bulletEnabled val="1"/>
        </dgm:presLayoutVars>
      </dgm:prSet>
      <dgm:spPr/>
      <dgm:t>
        <a:bodyPr/>
        <a:lstStyle/>
        <a:p>
          <a:endParaRPr lang="en-US"/>
        </a:p>
      </dgm:t>
    </dgm:pt>
    <dgm:pt modelId="{30A88B5C-971B-5E4A-A1F1-A73090393D66}" type="pres">
      <dgm:prSet presAssocID="{A1FDC89C-73A7-874B-91F8-112FD5C075A1}" presName="nodeFollowingNodes" presStyleLbl="node1" presStyleIdx="4" presStyleCnt="5" custScaleY="142687" custRadScaleRad="117768" custRadScaleInc="-5434">
        <dgm:presLayoutVars>
          <dgm:bulletEnabled val="1"/>
        </dgm:presLayoutVars>
      </dgm:prSet>
      <dgm:spPr/>
      <dgm:t>
        <a:bodyPr/>
        <a:lstStyle/>
        <a:p>
          <a:endParaRPr lang="en-US"/>
        </a:p>
      </dgm:t>
    </dgm:pt>
  </dgm:ptLst>
  <dgm:cxnLst>
    <dgm:cxn modelId="{AA6763E9-168A-AB44-A06F-25745C2B56B1}" type="presOf" srcId="{3F37033E-BCF5-D446-A7FB-76297EB728B4}" destId="{47594623-4140-FA4C-B267-F952BDB0A7B2}" srcOrd="0" destOrd="0" presId="urn:microsoft.com/office/officeart/2005/8/layout/cycle3"/>
    <dgm:cxn modelId="{5F9A8982-D436-B841-8CCD-8A8652B62AF9}" srcId="{830373C4-F682-3C41-9765-5443A2DF2FAE}" destId="{3FA63A49-366B-514C-80CE-3996BA55300B}" srcOrd="0" destOrd="0" parTransId="{25B6A1C7-46A7-A24B-87C4-C6D77BB3D71F}" sibTransId="{3F37033E-BCF5-D446-A7FB-76297EB728B4}"/>
    <dgm:cxn modelId="{0134995A-04C9-5C44-95FA-1967B15423CD}" type="presOf" srcId="{830373C4-F682-3C41-9765-5443A2DF2FAE}" destId="{CD957BF7-50EE-7440-997D-1DB87996BA7D}" srcOrd="0" destOrd="0" presId="urn:microsoft.com/office/officeart/2005/8/layout/cycle3"/>
    <dgm:cxn modelId="{DD328693-7227-E146-B501-C72DA922998D}" type="presOf" srcId="{8FE25E8E-E752-4941-921E-DA38E9F36DC2}" destId="{B78A2054-8B90-C749-A788-8C5410E95E55}" srcOrd="0" destOrd="0" presId="urn:microsoft.com/office/officeart/2005/8/layout/cycle3"/>
    <dgm:cxn modelId="{25DFD547-BCDB-064A-8885-06D39FFCA70A}" type="presOf" srcId="{A1FDC89C-73A7-874B-91F8-112FD5C075A1}" destId="{30A88B5C-971B-5E4A-A1F1-A73090393D66}" srcOrd="0" destOrd="0" presId="urn:microsoft.com/office/officeart/2005/8/layout/cycle3"/>
    <dgm:cxn modelId="{A8EDC975-856F-4E44-9C9F-B9D93422C985}" type="presOf" srcId="{35D38A46-AE63-C543-88B8-4ADCA8C639BD}" destId="{BBE6DC2A-CFA6-3746-B781-8BA89FE18612}" srcOrd="0" destOrd="0" presId="urn:microsoft.com/office/officeart/2005/8/layout/cycle3"/>
    <dgm:cxn modelId="{DA70DD33-821D-894C-B6EE-3789545A925B}" type="presOf" srcId="{3FA63A49-366B-514C-80CE-3996BA55300B}" destId="{405312FB-D030-074F-913E-2D840B2EEDA1}" srcOrd="0" destOrd="0" presId="urn:microsoft.com/office/officeart/2005/8/layout/cycle3"/>
    <dgm:cxn modelId="{1E8BFC49-6642-7D47-A5E3-9E52B219BD44}" srcId="{830373C4-F682-3C41-9765-5443A2DF2FAE}" destId="{A1FDC89C-73A7-874B-91F8-112FD5C075A1}" srcOrd="4" destOrd="0" parTransId="{2E9AD04A-F912-F043-A89C-10AE9196AB8A}" sibTransId="{6535A891-4BFC-E94E-B5ED-A3AC70941ECC}"/>
    <dgm:cxn modelId="{19703E4E-4D96-D145-B164-5B2A1061AC46}" srcId="{830373C4-F682-3C41-9765-5443A2DF2FAE}" destId="{8FE25E8E-E752-4941-921E-DA38E9F36DC2}" srcOrd="1" destOrd="0" parTransId="{B950FEBB-2E8C-D446-9A3E-1E9E7869F01C}" sibTransId="{B460AF2F-4A8A-FD44-9CD7-C201A3C5EB66}"/>
    <dgm:cxn modelId="{A1990841-3553-0E44-9C5D-D602B9A5BB72}" srcId="{830373C4-F682-3C41-9765-5443A2DF2FAE}" destId="{434F929C-B1B5-7B4E-AF49-BA9DC67A8E84}" srcOrd="3" destOrd="0" parTransId="{5CB0F926-E0D2-AA42-9BFA-30E1A52267A9}" sibTransId="{A9C61F38-CD09-1149-B786-75426EDEC6D5}"/>
    <dgm:cxn modelId="{A1874FE9-4B19-B844-AD90-23284160D802}" srcId="{830373C4-F682-3C41-9765-5443A2DF2FAE}" destId="{35D38A46-AE63-C543-88B8-4ADCA8C639BD}" srcOrd="2" destOrd="0" parTransId="{E54DBE6F-4D33-B042-A7B0-0F93D1379876}" sibTransId="{44A5FD3D-0EDE-6045-ACCE-A9E34D8E5EB1}"/>
    <dgm:cxn modelId="{7F4084C7-35C4-1648-AFDF-6F5BA2924807}" type="presOf" srcId="{434F929C-B1B5-7B4E-AF49-BA9DC67A8E84}" destId="{2C0262C5-6250-CF4C-B9D0-EA6E7FF0612D}" srcOrd="0" destOrd="0" presId="urn:microsoft.com/office/officeart/2005/8/layout/cycle3"/>
    <dgm:cxn modelId="{21E8094C-655D-E74E-BD69-CA25CF874DAA}" type="presParOf" srcId="{CD957BF7-50EE-7440-997D-1DB87996BA7D}" destId="{64EFCBE1-4C5E-F34B-81B7-4C93DD03B31F}" srcOrd="0" destOrd="0" presId="urn:microsoft.com/office/officeart/2005/8/layout/cycle3"/>
    <dgm:cxn modelId="{72F13E5C-7C63-5F46-9CE5-7E32F2973910}" type="presParOf" srcId="{64EFCBE1-4C5E-F34B-81B7-4C93DD03B31F}" destId="{405312FB-D030-074F-913E-2D840B2EEDA1}" srcOrd="0" destOrd="0" presId="urn:microsoft.com/office/officeart/2005/8/layout/cycle3"/>
    <dgm:cxn modelId="{B448D762-B009-B346-82D7-4D00E677968F}" type="presParOf" srcId="{64EFCBE1-4C5E-F34B-81B7-4C93DD03B31F}" destId="{47594623-4140-FA4C-B267-F952BDB0A7B2}" srcOrd="1" destOrd="0" presId="urn:microsoft.com/office/officeart/2005/8/layout/cycle3"/>
    <dgm:cxn modelId="{8ADCCBB3-F59B-4545-B900-D8D7AF2442E5}" type="presParOf" srcId="{64EFCBE1-4C5E-F34B-81B7-4C93DD03B31F}" destId="{B78A2054-8B90-C749-A788-8C5410E95E55}" srcOrd="2" destOrd="0" presId="urn:microsoft.com/office/officeart/2005/8/layout/cycle3"/>
    <dgm:cxn modelId="{E43276CA-8A86-FD44-95D6-6B97ECF32351}" type="presParOf" srcId="{64EFCBE1-4C5E-F34B-81B7-4C93DD03B31F}" destId="{BBE6DC2A-CFA6-3746-B781-8BA89FE18612}" srcOrd="3" destOrd="0" presId="urn:microsoft.com/office/officeart/2005/8/layout/cycle3"/>
    <dgm:cxn modelId="{29C6B9A4-1907-594F-9F30-D568329DB20E}" type="presParOf" srcId="{64EFCBE1-4C5E-F34B-81B7-4C93DD03B31F}" destId="{2C0262C5-6250-CF4C-B9D0-EA6E7FF0612D}" srcOrd="4" destOrd="0" presId="urn:microsoft.com/office/officeart/2005/8/layout/cycle3"/>
    <dgm:cxn modelId="{48F2EBF3-522B-B340-9FAE-B172B822B691}" type="presParOf" srcId="{64EFCBE1-4C5E-F34B-81B7-4C93DD03B31F}" destId="{30A88B5C-971B-5E4A-A1F1-A73090393D66}"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6F8E66-D818-1F48-8D7C-93F467B6239D}">
      <dsp:nvSpPr>
        <dsp:cNvPr id="0" name=""/>
        <dsp:cNvSpPr/>
      </dsp:nvSpPr>
      <dsp:spPr>
        <a:xfrm>
          <a:off x="3407119" y="194"/>
          <a:ext cx="1174061" cy="1174061"/>
        </a:xfrm>
        <a:prstGeom prst="ellipse">
          <a:avLst/>
        </a:prstGeom>
        <a:solidFill>
          <a:schemeClr val="accent2">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A reviews</a:t>
          </a:r>
          <a:endParaRPr lang="en-US" sz="1700" kern="1200" dirty="0"/>
        </a:p>
      </dsp:txBody>
      <dsp:txXfrm>
        <a:off x="3579056" y="172131"/>
        <a:ext cx="830187" cy="830187"/>
      </dsp:txXfrm>
    </dsp:sp>
    <dsp:sp modelId="{83CB1DDF-28F1-A34C-8283-9268F4A2C719}">
      <dsp:nvSpPr>
        <dsp:cNvPr id="0" name=""/>
        <dsp:cNvSpPr/>
      </dsp:nvSpPr>
      <dsp:spPr>
        <a:xfrm rot="2160000">
          <a:off x="4543981" y="901814"/>
          <a:ext cx="311714" cy="396245"/>
        </a:xfrm>
        <a:prstGeom prst="rightArrow">
          <a:avLst>
            <a:gd name="adj1" fmla="val 60000"/>
            <a:gd name="adj2" fmla="val 50000"/>
          </a:avLst>
        </a:prstGeom>
        <a:solidFill>
          <a:schemeClr val="accent2">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4552911" y="953580"/>
        <a:ext cx="218200" cy="237747"/>
      </dsp:txXfrm>
    </dsp:sp>
    <dsp:sp modelId="{73B1AEA9-87AD-D844-963F-5FBDDF41A75B}">
      <dsp:nvSpPr>
        <dsp:cNvPr id="0" name=""/>
        <dsp:cNvSpPr/>
      </dsp:nvSpPr>
      <dsp:spPr>
        <a:xfrm>
          <a:off x="4832770" y="1035990"/>
          <a:ext cx="1174061" cy="1174061"/>
        </a:xfrm>
        <a:prstGeom prst="ellipse">
          <a:avLst/>
        </a:prstGeom>
        <a:solidFill>
          <a:schemeClr val="accent3">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B reviews</a:t>
          </a:r>
          <a:endParaRPr lang="en-US" sz="1700" kern="1200" dirty="0"/>
        </a:p>
      </dsp:txBody>
      <dsp:txXfrm>
        <a:off x="5004707" y="1207927"/>
        <a:ext cx="830187" cy="830187"/>
      </dsp:txXfrm>
    </dsp:sp>
    <dsp:sp modelId="{9CF708DD-4661-5241-B9EE-FAE71D6282D9}">
      <dsp:nvSpPr>
        <dsp:cNvPr id="0" name=""/>
        <dsp:cNvSpPr/>
      </dsp:nvSpPr>
      <dsp:spPr>
        <a:xfrm rot="6480000">
          <a:off x="4994395" y="2254484"/>
          <a:ext cx="311714" cy="396245"/>
        </a:xfrm>
        <a:prstGeom prst="rightArrow">
          <a:avLst>
            <a:gd name="adj1" fmla="val 60000"/>
            <a:gd name="adj2" fmla="val 50000"/>
          </a:avLst>
        </a:prstGeom>
        <a:solidFill>
          <a:schemeClr val="accent3">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5055601" y="2289264"/>
        <a:ext cx="218200" cy="237747"/>
      </dsp:txXfrm>
    </dsp:sp>
    <dsp:sp modelId="{D85A7039-A1A9-3C48-A6C7-5DE09B725FB0}">
      <dsp:nvSpPr>
        <dsp:cNvPr id="0" name=""/>
        <dsp:cNvSpPr/>
      </dsp:nvSpPr>
      <dsp:spPr>
        <a:xfrm>
          <a:off x="4288219" y="2711943"/>
          <a:ext cx="1174061" cy="1174061"/>
        </a:xfrm>
        <a:prstGeom prst="ellipse">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C reviews</a:t>
          </a:r>
          <a:endParaRPr lang="en-US" sz="1700" kern="1200" dirty="0"/>
        </a:p>
      </dsp:txBody>
      <dsp:txXfrm>
        <a:off x="4460156" y="2883880"/>
        <a:ext cx="830187" cy="830187"/>
      </dsp:txXfrm>
    </dsp:sp>
    <dsp:sp modelId="{CFF6DE10-BE7F-9941-AA51-F7D1F6B8ABFF}">
      <dsp:nvSpPr>
        <dsp:cNvPr id="0" name=""/>
        <dsp:cNvSpPr/>
      </dsp:nvSpPr>
      <dsp:spPr>
        <a:xfrm rot="10800000">
          <a:off x="3847115" y="3100851"/>
          <a:ext cx="311714" cy="396245"/>
        </a:xfrm>
        <a:prstGeom prst="rightArrow">
          <a:avLst>
            <a:gd name="adj1" fmla="val 60000"/>
            <a:gd name="adj2" fmla="val 50000"/>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3940629" y="3180100"/>
        <a:ext cx="218200" cy="237747"/>
      </dsp:txXfrm>
    </dsp:sp>
    <dsp:sp modelId="{CDFD3045-ABBD-EB4E-AD85-73366706516C}">
      <dsp:nvSpPr>
        <dsp:cNvPr id="0" name=""/>
        <dsp:cNvSpPr/>
      </dsp:nvSpPr>
      <dsp:spPr>
        <a:xfrm>
          <a:off x="2526018" y="2711943"/>
          <a:ext cx="1174061" cy="1174061"/>
        </a:xfrm>
        <a:prstGeom prst="ellipse">
          <a:avLst/>
        </a:prstGeom>
        <a:solidFill>
          <a:schemeClr val="accent5">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D reviews</a:t>
          </a:r>
          <a:endParaRPr lang="en-US" sz="1700" kern="1200" dirty="0"/>
        </a:p>
      </dsp:txBody>
      <dsp:txXfrm>
        <a:off x="2697955" y="2883880"/>
        <a:ext cx="830187" cy="830187"/>
      </dsp:txXfrm>
    </dsp:sp>
    <dsp:sp modelId="{4D9F226D-81EB-5C4F-8108-DD059EC93DAE}">
      <dsp:nvSpPr>
        <dsp:cNvPr id="0" name=""/>
        <dsp:cNvSpPr/>
      </dsp:nvSpPr>
      <dsp:spPr>
        <a:xfrm rot="15120000">
          <a:off x="2687643" y="2271265"/>
          <a:ext cx="311714" cy="396245"/>
        </a:xfrm>
        <a:prstGeom prst="rightArrow">
          <a:avLst>
            <a:gd name="adj1" fmla="val 60000"/>
            <a:gd name="adj2" fmla="val 50000"/>
          </a:avLst>
        </a:prstGeom>
        <a:solidFill>
          <a:schemeClr val="accent5">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2748849" y="2394983"/>
        <a:ext cx="218200" cy="237747"/>
      </dsp:txXfrm>
    </dsp:sp>
    <dsp:sp modelId="{08B5CBD0-8B89-2B40-BB2A-027CCD421B54}">
      <dsp:nvSpPr>
        <dsp:cNvPr id="0" name=""/>
        <dsp:cNvSpPr/>
      </dsp:nvSpPr>
      <dsp:spPr>
        <a:xfrm>
          <a:off x="1981468" y="1035990"/>
          <a:ext cx="1174061" cy="1174061"/>
        </a:xfrm>
        <a:prstGeom prst="ellipse">
          <a:avLst/>
        </a:prstGeom>
        <a:solidFill>
          <a:schemeClr val="accent6">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E reviews</a:t>
          </a:r>
          <a:endParaRPr lang="en-US" sz="1700" kern="1200" dirty="0"/>
        </a:p>
      </dsp:txBody>
      <dsp:txXfrm>
        <a:off x="2153405" y="1207927"/>
        <a:ext cx="830187" cy="830187"/>
      </dsp:txXfrm>
    </dsp:sp>
    <dsp:sp modelId="{E86842A7-5753-F64A-B876-E89577075487}">
      <dsp:nvSpPr>
        <dsp:cNvPr id="0" name=""/>
        <dsp:cNvSpPr/>
      </dsp:nvSpPr>
      <dsp:spPr>
        <a:xfrm rot="19440000">
          <a:off x="3118330" y="912185"/>
          <a:ext cx="311714" cy="396245"/>
        </a:xfrm>
        <a:prstGeom prst="rightArrow">
          <a:avLst>
            <a:gd name="adj1" fmla="val 60000"/>
            <a:gd name="adj2" fmla="val 50000"/>
          </a:avLst>
        </a:prstGeom>
        <a:solidFill>
          <a:schemeClr val="accent6">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3127260" y="1018917"/>
        <a:ext cx="218200" cy="2377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19BDE-0286-0645-995B-6E78F37A8C83}">
      <dsp:nvSpPr>
        <dsp:cNvPr id="0" name=""/>
        <dsp:cNvSpPr/>
      </dsp:nvSpPr>
      <dsp:spPr>
        <a:xfrm>
          <a:off x="818258" y="2288195"/>
          <a:ext cx="3102322" cy="2067202"/>
        </a:xfrm>
        <a:prstGeom prst="ellipse">
          <a:avLst/>
        </a:prstGeom>
        <a:solidFill>
          <a:schemeClr val="accent1">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GB" sz="2200" kern="1200" dirty="0" smtClean="0">
              <a:solidFill>
                <a:schemeClr val="accent2"/>
              </a:solidFill>
            </a:rPr>
            <a:t>Learning follows feedback from (multiple peers)</a:t>
          </a:r>
          <a:endParaRPr lang="en-US" sz="2200" kern="1200" dirty="0"/>
        </a:p>
      </dsp:txBody>
      <dsp:txXfrm>
        <a:off x="1272583" y="2590930"/>
        <a:ext cx="2193672" cy="1461732"/>
      </dsp:txXfrm>
    </dsp:sp>
    <dsp:sp modelId="{7F4DE15B-DAE6-7542-BEAE-14D37634DDE7}">
      <dsp:nvSpPr>
        <dsp:cNvPr id="0" name=""/>
        <dsp:cNvSpPr/>
      </dsp:nvSpPr>
      <dsp:spPr>
        <a:xfrm rot="14045556">
          <a:off x="948052" y="1769307"/>
          <a:ext cx="903240" cy="426400"/>
        </a:xfrm>
        <a:prstGeom prst="leftArrow">
          <a:avLst>
            <a:gd name="adj1" fmla="val 60000"/>
            <a:gd name="adj2" fmla="val 50000"/>
          </a:avLst>
        </a:prstGeom>
        <a:solidFill>
          <a:schemeClr val="accent2">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sp>
    <dsp:sp modelId="{E30812F7-1E01-BF4F-9251-F03B46152433}">
      <dsp:nvSpPr>
        <dsp:cNvPr id="0" name=""/>
        <dsp:cNvSpPr/>
      </dsp:nvSpPr>
      <dsp:spPr>
        <a:xfrm>
          <a:off x="648825" y="1207712"/>
          <a:ext cx="971964" cy="817994"/>
        </a:xfrm>
        <a:prstGeom prst="roundRect">
          <a:avLst>
            <a:gd name="adj" fmla="val 10000"/>
          </a:avLst>
        </a:prstGeom>
        <a:solidFill>
          <a:schemeClr val="accent2">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t>Peer feedback</a:t>
          </a:r>
          <a:endParaRPr lang="en-US" sz="1400" kern="1200" dirty="0"/>
        </a:p>
      </dsp:txBody>
      <dsp:txXfrm>
        <a:off x="672783" y="1231670"/>
        <a:ext cx="924048" cy="770078"/>
      </dsp:txXfrm>
    </dsp:sp>
    <dsp:sp modelId="{4F9BB326-025D-6A45-8C46-BB7DFC96CBB7}">
      <dsp:nvSpPr>
        <dsp:cNvPr id="0" name=""/>
        <dsp:cNvSpPr/>
      </dsp:nvSpPr>
      <dsp:spPr>
        <a:xfrm rot="16200000">
          <a:off x="1961030" y="1598428"/>
          <a:ext cx="936673" cy="426400"/>
        </a:xfrm>
        <a:prstGeom prst="leftArrow">
          <a:avLst>
            <a:gd name="adj1" fmla="val 60000"/>
            <a:gd name="adj2" fmla="val 50000"/>
          </a:avLst>
        </a:prstGeom>
        <a:solidFill>
          <a:schemeClr val="accent3">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sp>
    <dsp:sp modelId="{EFD0DD6F-1382-1947-B0D4-18A2B2851C73}">
      <dsp:nvSpPr>
        <dsp:cNvPr id="0" name=""/>
        <dsp:cNvSpPr/>
      </dsp:nvSpPr>
      <dsp:spPr>
        <a:xfrm>
          <a:off x="1842687" y="944959"/>
          <a:ext cx="1053463" cy="704094"/>
        </a:xfrm>
        <a:prstGeom prst="roundRect">
          <a:avLst>
            <a:gd name="adj" fmla="val 10000"/>
          </a:avLst>
        </a:prstGeom>
        <a:solidFill>
          <a:schemeClr val="accent3">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t>Peer feedback</a:t>
          </a:r>
          <a:endParaRPr lang="en-US" sz="1400" kern="1200" dirty="0"/>
        </a:p>
      </dsp:txBody>
      <dsp:txXfrm>
        <a:off x="1863309" y="965581"/>
        <a:ext cx="1012219" cy="662850"/>
      </dsp:txXfrm>
    </dsp:sp>
    <dsp:sp modelId="{7DEBE8AD-07A4-FA4E-AAF7-0F03F639B60A}">
      <dsp:nvSpPr>
        <dsp:cNvPr id="0" name=""/>
        <dsp:cNvSpPr/>
      </dsp:nvSpPr>
      <dsp:spPr>
        <a:xfrm rot="18500352">
          <a:off x="2945321" y="1774806"/>
          <a:ext cx="957889" cy="426400"/>
        </a:xfrm>
        <a:prstGeom prst="leftArrow">
          <a:avLst>
            <a:gd name="adj1" fmla="val 60000"/>
            <a:gd name="adj2" fmla="val 50000"/>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sp>
    <dsp:sp modelId="{77E60DBD-AEC7-2843-B072-11B8D478075F}">
      <dsp:nvSpPr>
        <dsp:cNvPr id="0" name=""/>
        <dsp:cNvSpPr/>
      </dsp:nvSpPr>
      <dsp:spPr>
        <a:xfrm>
          <a:off x="3233973" y="1265295"/>
          <a:ext cx="974778" cy="694099"/>
        </a:xfrm>
        <a:prstGeom prst="roundRect">
          <a:avLst>
            <a:gd name="adj" fmla="val 10000"/>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t>Peer feedback</a:t>
          </a:r>
          <a:endParaRPr lang="en-US" sz="1400" kern="1200" dirty="0"/>
        </a:p>
      </dsp:txBody>
      <dsp:txXfrm>
        <a:off x="3254302" y="1285624"/>
        <a:ext cx="934120" cy="6534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EA418-C91D-844E-9F53-482BF0EDD83D}">
      <dsp:nvSpPr>
        <dsp:cNvPr id="0" name=""/>
        <dsp:cNvSpPr/>
      </dsp:nvSpPr>
      <dsp:spPr>
        <a:xfrm rot="1832637">
          <a:off x="667712" y="1745097"/>
          <a:ext cx="1560554" cy="51152"/>
        </a:xfrm>
        <a:custGeom>
          <a:avLst/>
          <a:gdLst/>
          <a:ahLst/>
          <a:cxnLst/>
          <a:rect l="0" t="0" r="0" b="0"/>
          <a:pathLst>
            <a:path>
              <a:moveTo>
                <a:pt x="0" y="25576"/>
              </a:moveTo>
              <a:lnTo>
                <a:pt x="1560554" y="25576"/>
              </a:lnTo>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56564F-3108-7F4A-869B-7BDCC9317D03}">
      <dsp:nvSpPr>
        <dsp:cNvPr id="0" name=""/>
        <dsp:cNvSpPr/>
      </dsp:nvSpPr>
      <dsp:spPr>
        <a:xfrm rot="1795403">
          <a:off x="1815447" y="2138637"/>
          <a:ext cx="639170" cy="51152"/>
        </a:xfrm>
        <a:custGeom>
          <a:avLst/>
          <a:gdLst/>
          <a:ahLst/>
          <a:cxnLst/>
          <a:rect l="0" t="0" r="0" b="0"/>
          <a:pathLst>
            <a:path>
              <a:moveTo>
                <a:pt x="0" y="25576"/>
              </a:moveTo>
              <a:lnTo>
                <a:pt x="639170" y="25576"/>
              </a:lnTo>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B1261F-E8EC-2D4E-8B1D-EE402352F70D}">
      <dsp:nvSpPr>
        <dsp:cNvPr id="0" name=""/>
        <dsp:cNvSpPr/>
      </dsp:nvSpPr>
      <dsp:spPr>
        <a:xfrm rot="21030580">
          <a:off x="1854470" y="1534238"/>
          <a:ext cx="523170" cy="51152"/>
        </a:xfrm>
        <a:custGeom>
          <a:avLst/>
          <a:gdLst/>
          <a:ahLst/>
          <a:cxnLst/>
          <a:rect l="0" t="0" r="0" b="0"/>
          <a:pathLst>
            <a:path>
              <a:moveTo>
                <a:pt x="0" y="25576"/>
              </a:moveTo>
              <a:lnTo>
                <a:pt x="523170" y="25576"/>
              </a:lnTo>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21EA30D-525E-7E45-9011-2A6EFAF55FFA}">
      <dsp:nvSpPr>
        <dsp:cNvPr id="0" name=""/>
        <dsp:cNvSpPr/>
      </dsp:nvSpPr>
      <dsp:spPr>
        <a:xfrm rot="18742044">
          <a:off x="1718131" y="917547"/>
          <a:ext cx="566381" cy="51152"/>
        </a:xfrm>
        <a:custGeom>
          <a:avLst/>
          <a:gdLst/>
          <a:ahLst/>
          <a:cxnLst/>
          <a:rect l="0" t="0" r="0" b="0"/>
          <a:pathLst>
            <a:path>
              <a:moveTo>
                <a:pt x="0" y="25576"/>
              </a:moveTo>
              <a:lnTo>
                <a:pt x="566381" y="25576"/>
              </a:lnTo>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22F4A65-5CAF-F84B-BD24-51025F717244}">
      <dsp:nvSpPr>
        <dsp:cNvPr id="0" name=""/>
        <dsp:cNvSpPr/>
      </dsp:nvSpPr>
      <dsp:spPr>
        <a:xfrm>
          <a:off x="544112" y="920484"/>
          <a:ext cx="1545809" cy="1545809"/>
        </a:xfrm>
        <a:prstGeom prst="ellipse">
          <a:avLst/>
        </a:prstGeom>
        <a:solidFill>
          <a:schemeClr val="accent2">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sp>
    <dsp:sp modelId="{78A5A71A-B1C1-E94A-99B7-9E9602381512}">
      <dsp:nvSpPr>
        <dsp:cNvPr id="0" name=""/>
        <dsp:cNvSpPr/>
      </dsp:nvSpPr>
      <dsp:spPr>
        <a:xfrm>
          <a:off x="2051055" y="-18466"/>
          <a:ext cx="865356" cy="865356"/>
        </a:xfrm>
        <a:prstGeom prst="ellipse">
          <a:avLst/>
        </a:prstGeom>
        <a:solidFill>
          <a:schemeClr val="accent3">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Peer 1</a:t>
          </a:r>
          <a:endParaRPr lang="en-US" sz="2100" kern="1200" dirty="0"/>
        </a:p>
      </dsp:txBody>
      <dsp:txXfrm>
        <a:off x="2177783" y="108262"/>
        <a:ext cx="611900" cy="611900"/>
      </dsp:txXfrm>
    </dsp:sp>
    <dsp:sp modelId="{A30DF63A-5BD9-E24A-A845-0C26B35700B8}">
      <dsp:nvSpPr>
        <dsp:cNvPr id="0" name=""/>
        <dsp:cNvSpPr/>
      </dsp:nvSpPr>
      <dsp:spPr>
        <a:xfrm>
          <a:off x="2368139" y="1012665"/>
          <a:ext cx="865356" cy="865356"/>
        </a:xfrm>
        <a:prstGeom prst="ellipse">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Peer 2</a:t>
          </a:r>
          <a:endParaRPr lang="en-US" sz="2100" kern="1200" dirty="0"/>
        </a:p>
      </dsp:txBody>
      <dsp:txXfrm>
        <a:off x="2494867" y="1139393"/>
        <a:ext cx="611900" cy="611900"/>
      </dsp:txXfrm>
    </dsp:sp>
    <dsp:sp modelId="{A2E9CD12-CC4E-2E45-A899-BC0B5C7754EB}">
      <dsp:nvSpPr>
        <dsp:cNvPr id="0" name=""/>
        <dsp:cNvSpPr/>
      </dsp:nvSpPr>
      <dsp:spPr>
        <a:xfrm>
          <a:off x="2354336" y="2106795"/>
          <a:ext cx="865356" cy="865356"/>
        </a:xfrm>
        <a:prstGeom prst="ellipse">
          <a:avLst/>
        </a:prstGeom>
        <a:solidFill>
          <a:schemeClr val="accent5">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Peer 3</a:t>
          </a:r>
          <a:endParaRPr lang="en-US" sz="2100" kern="1200" dirty="0"/>
        </a:p>
      </dsp:txBody>
      <dsp:txXfrm>
        <a:off x="2481064" y="2233523"/>
        <a:ext cx="611900" cy="611900"/>
      </dsp:txXfrm>
    </dsp:sp>
    <dsp:sp modelId="{7AAA0DA4-3911-0948-AAEE-10042643AE69}">
      <dsp:nvSpPr>
        <dsp:cNvPr id="0" name=""/>
        <dsp:cNvSpPr/>
      </dsp:nvSpPr>
      <dsp:spPr>
        <a:xfrm>
          <a:off x="77728" y="498687"/>
          <a:ext cx="2191148" cy="2219798"/>
        </a:xfrm>
        <a:prstGeom prst="ellipse">
          <a:avLst/>
        </a:prstGeom>
        <a:solidFill>
          <a:schemeClr val="accent6">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Learning follows provision of feedback to others</a:t>
          </a:r>
          <a:endParaRPr lang="en-US" sz="2100" kern="1200" dirty="0"/>
        </a:p>
      </dsp:txBody>
      <dsp:txXfrm>
        <a:off x="398614" y="823769"/>
        <a:ext cx="1549376" cy="15696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94623-4140-FA4C-B267-F952BDB0A7B2}">
      <dsp:nvSpPr>
        <dsp:cNvPr id="0" name=""/>
        <dsp:cNvSpPr/>
      </dsp:nvSpPr>
      <dsp:spPr>
        <a:xfrm>
          <a:off x="2358786" y="118260"/>
          <a:ext cx="3446280" cy="3446280"/>
        </a:xfrm>
        <a:prstGeom prst="circularArrow">
          <a:avLst>
            <a:gd name="adj1" fmla="val 5544"/>
            <a:gd name="adj2" fmla="val 330680"/>
            <a:gd name="adj3" fmla="val 13766369"/>
            <a:gd name="adj4" fmla="val 17391783"/>
            <a:gd name="adj5" fmla="val 5757"/>
          </a:avLst>
        </a:prstGeom>
        <a:solidFill>
          <a:schemeClr val="accent2">
            <a:tint val="40000"/>
            <a:hueOff val="0"/>
            <a:satOff val="0"/>
            <a:lumOff val="0"/>
            <a:alphaOff val="0"/>
          </a:schemeClr>
        </a:solidFill>
        <a:ln>
          <a:noFill/>
        </a:ln>
        <a:effectLst/>
        <a:scene3d>
          <a:camera prst="obliqueTopRight"/>
          <a:lightRig rig="threePt" dir="tl"/>
        </a:scene3d>
        <a:sp3d>
          <a:bevelT w="25400" h="25400"/>
        </a:sp3d>
      </dsp:spPr>
      <dsp:style>
        <a:lnRef idx="0">
          <a:scrgbClr r="0" g="0" b="0"/>
        </a:lnRef>
        <a:fillRef idx="1">
          <a:scrgbClr r="0" g="0" b="0"/>
        </a:fillRef>
        <a:effectRef idx="2">
          <a:scrgbClr r="0" g="0" b="0"/>
        </a:effectRef>
        <a:fontRef idx="minor"/>
      </dsp:style>
    </dsp:sp>
    <dsp:sp modelId="{405312FB-D030-074F-913E-2D840B2EEDA1}">
      <dsp:nvSpPr>
        <dsp:cNvPr id="0" name=""/>
        <dsp:cNvSpPr/>
      </dsp:nvSpPr>
      <dsp:spPr>
        <a:xfrm>
          <a:off x="3271720" y="-2"/>
          <a:ext cx="1620413" cy="1090805"/>
        </a:xfrm>
        <a:prstGeom prst="roundRect">
          <a:avLst/>
        </a:prstGeom>
        <a:solidFill>
          <a:schemeClr val="accent2">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‘Acculturation’</a:t>
          </a:r>
          <a:endParaRPr lang="en-US" sz="1500" kern="1200" dirty="0"/>
        </a:p>
      </dsp:txBody>
      <dsp:txXfrm>
        <a:off x="3324969" y="53247"/>
        <a:ext cx="1513915" cy="984307"/>
      </dsp:txXfrm>
    </dsp:sp>
    <dsp:sp modelId="{B78A2054-8B90-C749-A788-8C5410E95E55}">
      <dsp:nvSpPr>
        <dsp:cNvPr id="0" name=""/>
        <dsp:cNvSpPr/>
      </dsp:nvSpPr>
      <dsp:spPr>
        <a:xfrm>
          <a:off x="4986924" y="820294"/>
          <a:ext cx="1620413" cy="1128447"/>
        </a:xfrm>
        <a:prstGeom prst="roundRect">
          <a:avLst/>
        </a:prstGeom>
        <a:solidFill>
          <a:schemeClr val="accent3">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Learning follows</a:t>
          </a:r>
          <a:endParaRPr lang="en-US" sz="1500" kern="1200" dirty="0"/>
        </a:p>
      </dsp:txBody>
      <dsp:txXfrm>
        <a:off x="5042010" y="875380"/>
        <a:ext cx="1510241" cy="1018275"/>
      </dsp:txXfrm>
    </dsp:sp>
    <dsp:sp modelId="{BBE6DC2A-CFA6-3746-B781-8BA89FE18612}">
      <dsp:nvSpPr>
        <dsp:cNvPr id="0" name=""/>
        <dsp:cNvSpPr/>
      </dsp:nvSpPr>
      <dsp:spPr>
        <a:xfrm>
          <a:off x="4356410" y="2195110"/>
          <a:ext cx="1620413" cy="1133065"/>
        </a:xfrm>
        <a:prstGeom prst="roundRect">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err="1" smtClean="0"/>
            <a:t>internalisation</a:t>
          </a:r>
          <a:endParaRPr lang="en-US" sz="1500" kern="1200" dirty="0"/>
        </a:p>
      </dsp:txBody>
      <dsp:txXfrm>
        <a:off x="4411722" y="2250422"/>
        <a:ext cx="1509789" cy="1022441"/>
      </dsp:txXfrm>
    </dsp:sp>
    <dsp:sp modelId="{2C0262C5-6250-CF4C-B9D0-EA6E7FF0612D}">
      <dsp:nvSpPr>
        <dsp:cNvPr id="0" name=""/>
        <dsp:cNvSpPr/>
      </dsp:nvSpPr>
      <dsp:spPr>
        <a:xfrm>
          <a:off x="2242243" y="2197234"/>
          <a:ext cx="1620413" cy="1133049"/>
        </a:xfrm>
        <a:prstGeom prst="roundRect">
          <a:avLst/>
        </a:prstGeom>
        <a:solidFill>
          <a:schemeClr val="accent5">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of practices, concepts and criteria </a:t>
          </a:r>
          <a:endParaRPr lang="en-US" sz="1500" kern="1200" dirty="0"/>
        </a:p>
      </dsp:txBody>
      <dsp:txXfrm>
        <a:off x="2297554" y="2252545"/>
        <a:ext cx="1509791" cy="1022427"/>
      </dsp:txXfrm>
    </dsp:sp>
    <dsp:sp modelId="{30A88B5C-971B-5E4A-A1F1-A73090393D66}">
      <dsp:nvSpPr>
        <dsp:cNvPr id="0" name=""/>
        <dsp:cNvSpPr/>
      </dsp:nvSpPr>
      <dsp:spPr>
        <a:xfrm>
          <a:off x="1597922" y="847879"/>
          <a:ext cx="1620413" cy="1156059"/>
        </a:xfrm>
        <a:prstGeom prst="roundRect">
          <a:avLst/>
        </a:prstGeom>
        <a:solidFill>
          <a:schemeClr val="accent6">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for assessment</a:t>
          </a:r>
          <a:endParaRPr lang="en-US" sz="1500" kern="1200" dirty="0"/>
        </a:p>
      </dsp:txBody>
      <dsp:txXfrm>
        <a:off x="1654356" y="904313"/>
        <a:ext cx="1507545" cy="104319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786F20-6E43-5F41-8E52-E44903879B41}" type="datetimeFigureOut">
              <a:rPr lang="en-US" smtClean="0"/>
              <a:t>3/30/2017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B361DD-42BF-2545-A375-2793F4112071}" type="slidenum">
              <a:rPr lang="en-US" smtClean="0"/>
              <a:t>‹#›</a:t>
            </a:fld>
            <a:endParaRPr lang="en-US"/>
          </a:p>
        </p:txBody>
      </p:sp>
    </p:spTree>
    <p:extLst>
      <p:ext uri="{BB962C8B-B14F-4D97-AF65-F5344CB8AC3E}">
        <p14:creationId xmlns:p14="http://schemas.microsoft.com/office/powerpoint/2010/main" val="28795655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approach</a:t>
            </a:r>
            <a:r>
              <a:rPr lang="en-US" baseline="0" dirty="0" smtClean="0"/>
              <a:t> signals a shift away from learning facts and dates and statistics and towards more critical thinking </a:t>
            </a:r>
            <a:r>
              <a:rPr lang="mr-IN" baseline="0" dirty="0" smtClean="0"/>
              <a:t>–</a:t>
            </a:r>
            <a:r>
              <a:rPr lang="en-US" baseline="0" dirty="0" smtClean="0"/>
              <a:t> and the ability to </a:t>
            </a:r>
            <a:r>
              <a:rPr lang="en-US" baseline="0" dirty="0" err="1" smtClean="0"/>
              <a:t>utilise</a:t>
            </a:r>
            <a:r>
              <a:rPr lang="en-US" baseline="0" dirty="0" smtClean="0"/>
              <a:t> disciplinary concepts, make sound, reasoned judgments and to measure, evaluate and explain to others the issues and ideas of our fields. </a:t>
            </a:r>
            <a:r>
              <a:rPr lang="en-US" dirty="0" smtClean="0"/>
              <a:t>In terms of my field, I hope students don’t just learn about social science (though I want that too), I hope they BECOME nascent social scientists.</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6</a:t>
            </a:fld>
            <a:endParaRPr lang="en-US"/>
          </a:p>
        </p:txBody>
      </p:sp>
    </p:spTree>
    <p:extLst>
      <p:ext uri="{BB962C8B-B14F-4D97-AF65-F5344CB8AC3E}">
        <p14:creationId xmlns:p14="http://schemas.microsoft.com/office/powerpoint/2010/main" val="473498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David </a:t>
            </a:r>
            <a:r>
              <a:rPr lang="en-US" sz="1200" dirty="0" err="1" smtClean="0"/>
              <a:t>Boud’s</a:t>
            </a:r>
            <a:r>
              <a:rPr lang="en-US" sz="1200" dirty="0" smtClean="0"/>
              <a:t> seminal (1990) article on assessment </a:t>
            </a:r>
            <a:r>
              <a:rPr lang="en-US" dirty="0" smtClean="0"/>
              <a:t>Distinguished</a:t>
            </a:r>
            <a:r>
              <a:rPr lang="en-US" baseline="0" dirty="0" smtClean="0"/>
              <a:t> between summative (demonstrating achievement) and formative (producing learning) </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7</a:t>
            </a:fld>
            <a:endParaRPr lang="en-US"/>
          </a:p>
        </p:txBody>
      </p:sp>
    </p:spTree>
    <p:extLst>
      <p:ext uri="{BB962C8B-B14F-4D97-AF65-F5344CB8AC3E}">
        <p14:creationId xmlns:p14="http://schemas.microsoft.com/office/powerpoint/2010/main" val="3863496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Keith Topping </a:t>
            </a:r>
          </a:p>
          <a:p>
            <a:r>
              <a:rPr lang="en-GB" dirty="0" smtClean="0"/>
              <a:t>But not an accurate representation of either:</a:t>
            </a:r>
          </a:p>
          <a:p>
            <a:pPr lvl="1"/>
            <a:r>
              <a:rPr lang="en-GB" dirty="0" smtClean="0"/>
              <a:t>assessment as learning, or</a:t>
            </a:r>
          </a:p>
          <a:p>
            <a:pPr lvl="1"/>
            <a:r>
              <a:rPr lang="en-GB" dirty="0" smtClean="0"/>
              <a:t>the dialectical process of peer assessment</a:t>
            </a:r>
            <a:endParaRPr lang="en-US" dirty="0" smtClean="0"/>
          </a:p>
          <a:p>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9</a:t>
            </a:fld>
            <a:endParaRPr lang="en-US"/>
          </a:p>
        </p:txBody>
      </p:sp>
    </p:spTree>
    <p:extLst>
      <p:ext uri="{BB962C8B-B14F-4D97-AF65-F5344CB8AC3E}">
        <p14:creationId xmlns:p14="http://schemas.microsoft.com/office/powerpoint/2010/main" val="350425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11</a:t>
            </a:fld>
            <a:endParaRPr lang="en-US"/>
          </a:p>
        </p:txBody>
      </p:sp>
    </p:spTree>
    <p:extLst>
      <p:ext uri="{BB962C8B-B14F-4D97-AF65-F5344CB8AC3E}">
        <p14:creationId xmlns:p14="http://schemas.microsoft.com/office/powerpoint/2010/main" val="304815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findings are particularly exciting</a:t>
            </a:r>
          </a:p>
          <a:p>
            <a:r>
              <a:rPr lang="en-GB" sz="1200" dirty="0" smtClean="0"/>
              <a:t>What</a:t>
            </a:r>
            <a:r>
              <a:rPr lang="en-GB" sz="1200" baseline="0" dirty="0" smtClean="0"/>
              <a:t> this suggests again is that a) the process of engaging as an ASSESSOR was more predictive of improved performance than the feedback </a:t>
            </a:r>
            <a:r>
              <a:rPr lang="mr-IN" sz="1200" baseline="0" dirty="0" smtClean="0"/>
              <a:t>–</a:t>
            </a:r>
            <a:r>
              <a:rPr lang="en-GB" sz="1200" baseline="0" dirty="0" smtClean="0"/>
              <a:t> whether of an expert or weak peer b) and that peer assessment systems may need to worry less about some students ‘suffering’ poor feedback from colleagues.</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15</a:t>
            </a:fld>
            <a:endParaRPr lang="en-US"/>
          </a:p>
        </p:txBody>
      </p:sp>
    </p:spTree>
    <p:extLst>
      <p:ext uri="{BB962C8B-B14F-4D97-AF65-F5344CB8AC3E}">
        <p14:creationId xmlns:p14="http://schemas.microsoft.com/office/powerpoint/2010/main" val="1747568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 follows </a:t>
            </a:r>
            <a:r>
              <a:rPr lang="en-US" dirty="0" err="1" smtClean="0"/>
              <a:t>internalisaton</a:t>
            </a:r>
            <a:r>
              <a:rPr lang="en-US" dirty="0" smtClean="0"/>
              <a:t> of practices, concepts and criteria required</a:t>
            </a:r>
            <a:r>
              <a:rPr lang="en-US" baseline="0" dirty="0" smtClean="0"/>
              <a:t> to do the assessment. </a:t>
            </a:r>
            <a:r>
              <a:rPr lang="en-US" dirty="0" smtClean="0"/>
              <a:t>Let’s just explore this a little more, --</a:t>
            </a:r>
            <a:r>
              <a:rPr lang="en-US" baseline="0" dirty="0" smtClean="0"/>
              <a:t> and think back to Wenger.</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16</a:t>
            </a:fld>
            <a:endParaRPr lang="en-US"/>
          </a:p>
        </p:txBody>
      </p:sp>
    </p:spTree>
    <p:extLst>
      <p:ext uri="{BB962C8B-B14F-4D97-AF65-F5344CB8AC3E}">
        <p14:creationId xmlns:p14="http://schemas.microsoft.com/office/powerpoint/2010/main" val="952477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20</a:t>
            </a:fld>
            <a:endParaRPr lang="en-US"/>
          </a:p>
        </p:txBody>
      </p:sp>
    </p:spTree>
    <p:extLst>
      <p:ext uri="{BB962C8B-B14F-4D97-AF65-F5344CB8AC3E}">
        <p14:creationId xmlns:p14="http://schemas.microsoft.com/office/powerpoint/2010/main" val="591749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nSpc>
                <a:spcPct val="100000"/>
              </a:lnSpc>
              <a:buFont typeface="Arial" panose="020B0604020202020204" pitchFamily="34" charset="0"/>
              <a:buChar char="•"/>
            </a:pPr>
            <a:r>
              <a:rPr lang="en-GB" sz="1200" strike="noStrike" dirty="0" smtClean="0">
                <a:solidFill>
                  <a:srgbClr val="000000"/>
                </a:solidFill>
                <a:latin typeface="+mn-lt"/>
                <a:ea typeface="DejaVu Sans"/>
              </a:rPr>
              <a:t>Core assignment: production of an ‘e-</a:t>
            </a:r>
            <a:r>
              <a:rPr lang="en-GB" sz="1200" strike="noStrike" dirty="0" err="1" smtClean="0">
                <a:solidFill>
                  <a:srgbClr val="000000"/>
                </a:solidFill>
                <a:latin typeface="+mn-lt"/>
                <a:ea typeface="DejaVu Sans"/>
              </a:rPr>
              <a:t>tivity</a:t>
            </a:r>
            <a:r>
              <a:rPr lang="en-GB" sz="1200" strike="noStrike" dirty="0" smtClean="0">
                <a:solidFill>
                  <a:srgbClr val="000000"/>
                </a:solidFill>
                <a:latin typeface="+mn-lt"/>
                <a:ea typeface="DejaVu Sans"/>
              </a:rPr>
              <a:t>’ design that can be shared with others</a:t>
            </a:r>
            <a:endParaRPr lang="en-GB" dirty="0" smtClean="0"/>
          </a:p>
          <a:p>
            <a:pPr marL="457200" indent="-457200">
              <a:lnSpc>
                <a:spcPct val="100000"/>
              </a:lnSpc>
              <a:buFont typeface="Arial" panose="020B0604020202020204" pitchFamily="34" charset="0"/>
              <a:buChar char="•"/>
            </a:pPr>
            <a:r>
              <a:rPr lang="en-GB" sz="1200" strike="noStrike" dirty="0" smtClean="0">
                <a:solidFill>
                  <a:srgbClr val="000000"/>
                </a:solidFill>
                <a:latin typeface="+mn-lt"/>
                <a:ea typeface="DejaVu Sans"/>
              </a:rPr>
              <a:t>Peer reviewed in terms of its: practicality (can it be done?); appropriateness and meaningfulness to cohort (is it relevant, interesting?); pedagogic foundations</a:t>
            </a:r>
            <a:endParaRPr lang="en-GB" dirty="0" smtClean="0"/>
          </a:p>
          <a:p>
            <a:pPr marL="457200" indent="-457200">
              <a:lnSpc>
                <a:spcPct val="100000"/>
              </a:lnSpc>
              <a:buFont typeface="Arial" panose="020B0604020202020204" pitchFamily="34" charset="0"/>
              <a:buChar char="•"/>
            </a:pPr>
            <a:r>
              <a:rPr lang="en-GB" sz="1200" strike="noStrike" dirty="0" smtClean="0">
                <a:solidFill>
                  <a:srgbClr val="000000"/>
                </a:solidFill>
                <a:latin typeface="+mn-lt"/>
                <a:ea typeface="DejaVu Sans"/>
              </a:rPr>
              <a:t>Feedback/forward offered in ‘OU’ style</a:t>
            </a:r>
            <a:endParaRPr lang="en-GB" dirty="0" smtClean="0"/>
          </a:p>
          <a:p>
            <a:pPr marL="457200" indent="-457200">
              <a:lnSpc>
                <a:spcPct val="100000"/>
              </a:lnSpc>
              <a:buFont typeface="Arial" panose="020B0604020202020204" pitchFamily="34" charset="0"/>
              <a:buChar char="•"/>
            </a:pPr>
            <a:r>
              <a:rPr lang="en-GB" sz="1200" strike="noStrike" dirty="0" smtClean="0">
                <a:solidFill>
                  <a:srgbClr val="000000"/>
                </a:solidFill>
                <a:latin typeface="+mn-lt"/>
                <a:ea typeface="DejaVu Sans"/>
              </a:rPr>
              <a:t>Peers assess whether the e-</a:t>
            </a:r>
            <a:r>
              <a:rPr lang="en-GB" sz="1200" strike="noStrike" dirty="0" err="1" smtClean="0">
                <a:solidFill>
                  <a:srgbClr val="000000"/>
                </a:solidFill>
                <a:latin typeface="+mn-lt"/>
                <a:ea typeface="DejaVu Sans"/>
              </a:rPr>
              <a:t>tivity</a:t>
            </a:r>
            <a:r>
              <a:rPr lang="en-GB" sz="1200" strike="noStrike" dirty="0" smtClean="0">
                <a:solidFill>
                  <a:srgbClr val="000000"/>
                </a:solidFill>
                <a:latin typeface="+mn-lt"/>
                <a:ea typeface="DejaVu Sans"/>
              </a:rPr>
              <a:t> is: excellent, appropriate, inappropriate or incomplete (broadly: distinction, pass, fail)</a:t>
            </a:r>
            <a:endParaRPr lang="en-GB" dirty="0" smtClean="0"/>
          </a:p>
          <a:p>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21</a:t>
            </a:fld>
            <a:endParaRPr lang="en-US"/>
          </a:p>
        </p:txBody>
      </p:sp>
    </p:spTree>
    <p:extLst>
      <p:ext uri="{BB962C8B-B14F-4D97-AF65-F5344CB8AC3E}">
        <p14:creationId xmlns:p14="http://schemas.microsoft.com/office/powerpoint/2010/main" val="2564295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Dyadic (discursive) engagement in exploring understanding of assessment more useful than ‘observation’/reading alone</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36</a:t>
            </a:fld>
            <a:endParaRPr lang="en-US"/>
          </a:p>
        </p:txBody>
      </p:sp>
    </p:spTree>
    <p:extLst>
      <p:ext uri="{BB962C8B-B14F-4D97-AF65-F5344CB8AC3E}">
        <p14:creationId xmlns:p14="http://schemas.microsoft.com/office/powerpoint/2010/main" val="3659806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Dyadic (discursive) engagement in exploring understanding of assessment more useful than ‘observation’/reading alone</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37</a:t>
            </a:fld>
            <a:endParaRPr lang="en-US"/>
          </a:p>
        </p:txBody>
      </p:sp>
    </p:spTree>
    <p:extLst>
      <p:ext uri="{BB962C8B-B14F-4D97-AF65-F5344CB8AC3E}">
        <p14:creationId xmlns:p14="http://schemas.microsoft.com/office/powerpoint/2010/main" val="3659806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Dyadic (discursive) engagement in exploring understanding of assessment more useful than ‘observation’/reading alone</a:t>
            </a:r>
            <a:endParaRPr lang="en-US" dirty="0"/>
          </a:p>
        </p:txBody>
      </p:sp>
      <p:sp>
        <p:nvSpPr>
          <p:cNvPr id="4" name="Slide Number Placeholder 3"/>
          <p:cNvSpPr>
            <a:spLocks noGrp="1"/>
          </p:cNvSpPr>
          <p:nvPr>
            <p:ph type="sldNum" sz="quarter" idx="10"/>
          </p:nvPr>
        </p:nvSpPr>
        <p:spPr/>
        <p:txBody>
          <a:bodyPr/>
          <a:lstStyle/>
          <a:p>
            <a:fld id="{C7B361DD-42BF-2545-A375-2793F4112071}" type="slidenum">
              <a:rPr lang="en-US" smtClean="0"/>
              <a:t>38</a:t>
            </a:fld>
            <a:endParaRPr lang="en-US"/>
          </a:p>
        </p:txBody>
      </p:sp>
    </p:spTree>
    <p:extLst>
      <p:ext uri="{BB962C8B-B14F-4D97-AF65-F5344CB8AC3E}">
        <p14:creationId xmlns:p14="http://schemas.microsoft.com/office/powerpoint/2010/main" val="3659806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GB"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C8A432C8-69A7-458B-9684-2BFA64B31948}" type="datetime2">
              <a:rPr lang="en-US" smtClean="0"/>
              <a:t>Thursday, March 30,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6396A3A3-94A6-4E5B-AF39-173ACA3E61CC}" type="datetime2">
              <a:rPr lang="en-US" smtClean="0"/>
              <a:t>Thursday, March 30,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GB"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A80CB818-7379-467D-8E76-EF9D9074A26C}" type="datetime2">
              <a:rPr lang="en-US" smtClean="0"/>
              <a:t>Thursday, March 30, 2017</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GB" smtClean="0"/>
              <a:t>Drag picture to placeholder or click icon to add</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Thursday, March 30,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CCEBA98F-560C-4997-81C4-81D4D9187EAB}" type="datetime2">
              <a:rPr lang="en-US" smtClean="0"/>
              <a:t>Thursday, March 30,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150972B2-CA5C-437D-87D0-8081271A9E4B}" type="datetime2">
              <a:rPr lang="en-US" smtClean="0"/>
              <a:t>Thursday, March 30, 2017</a:t>
            </a:fld>
            <a:endParaRPr lang="en-US"/>
          </a:p>
        </p:txBody>
      </p:sp>
      <p:sp>
        <p:nvSpPr>
          <p:cNvPr id="8" name="Footer Placeholder 7"/>
          <p:cNvSpPr>
            <a:spLocks noGrp="1"/>
          </p:cNvSpPr>
          <p:nvPr>
            <p:ph type="ftr" sz="quarter" idx="11"/>
          </p:nvPr>
        </p:nvSpPr>
        <p:spPr>
          <a:xfrm>
            <a:off x="1120588" y="188259"/>
            <a:ext cx="2895600" cy="365125"/>
          </a:xfrm>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79CD4847-11EF-4466-A8AD-85CDB7B49118}" type="datetime2">
              <a:rPr lang="en-US" smtClean="0"/>
              <a:t>Thursday, March 30,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Thursday, March 30,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3FE976D3-5B7F-4300-ABED-C91F1B2AE209}" type="datetime2">
              <a:rPr lang="en-US" smtClean="0"/>
              <a:t>Thursday, March 30,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GB"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EBDC1E59-17DD-41CE-97CA-624A472382D4}" type="datetime2">
              <a:rPr lang="en-US" smtClean="0"/>
              <a:t>Thursday, March 30,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GB"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A80CB818-7379-467D-8E76-EF9D9074A26C}" type="datetime2">
              <a:rPr lang="en-US" smtClean="0"/>
              <a:t>Thursday, March 30, 2017</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GB" smtClean="0"/>
              <a:t>Drag picture to placeholder or click icon to add</a:t>
            </a:r>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GB"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A80CB818-7379-467D-8E76-EF9D9074A26C}" type="datetime2">
              <a:rPr lang="en-US" smtClean="0"/>
              <a:t>Thursday, March 30, 2017</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GB"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GB" smtClean="0"/>
              <a:t>Drag picture to placeholder or click icon to add</a:t>
            </a:r>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GB"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A80CB818-7379-467D-8E76-EF9D9074A26C}" type="datetime2">
              <a:rPr lang="en-US" smtClean="0"/>
              <a:t>Thursday, March 30, 2017</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GB"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GB"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GB" smtClean="0"/>
              <a:t>Drag picture to placeholder or click icon to add</a:t>
            </a:r>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8CC057FC-95B6-4D89-AFDA-ABA33EE921E5}" type="datetime2">
              <a:rPr lang="en-US" smtClean="0"/>
              <a:t>Thursday, March 30,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GB"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EC4549AC-EB31-477F-92A9-B1988E232878}" type="datetime2">
              <a:rPr lang="en-US" smtClean="0"/>
              <a:t>Thursday, March 30,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GB"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80CB818-7379-467D-8E76-EF9D9074A26C}" type="datetime2">
              <a:rPr lang="en-US" smtClean="0"/>
              <a:t>Thursday, March 30, 2017</a:t>
            </a:fld>
            <a:endParaRPr lang="en-US" dirty="0"/>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pPr algn="r"/>
            <a:endParaRPr lang="en-US" dirty="0"/>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0CFEC368-1D7A-4F81-ABF6-AE0E36BAF64C}" type="slidenum">
              <a:rPr lang="en-US" smtClean="0"/>
              <a:pPr/>
              <a:t>‹#›</a:t>
            </a:fld>
            <a:endParaRPr lang="en-US" dirty="0"/>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Lst>
  <p:hf sldNum="0" hdr="0" ftr="0" dt="0"/>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www.surveymonkey.co.uk/r/8XB7CLP"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wendymaples.com" TargetMode="External"/><Relationship Id="rId2" Type="http://schemas.openxmlformats.org/officeDocument/2006/relationships/hyperlink" Target="mailto:w.maples@icloud.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56792"/>
            <a:ext cx="8915400" cy="2378351"/>
          </a:xfrm>
        </p:spPr>
        <p:txBody>
          <a:bodyPr>
            <a:normAutofit/>
          </a:bodyPr>
          <a:lstStyle/>
          <a:p>
            <a:pPr algn="r"/>
            <a:r>
              <a:rPr lang="en-US" sz="4400" dirty="0" smtClean="0"/>
              <a:t>The role of peer review in communities of practice</a:t>
            </a:r>
            <a:endParaRPr lang="en-US" sz="4400" dirty="0"/>
          </a:p>
        </p:txBody>
      </p:sp>
      <p:sp>
        <p:nvSpPr>
          <p:cNvPr id="3" name="Subtitle 2"/>
          <p:cNvSpPr>
            <a:spLocks noGrp="1"/>
          </p:cNvSpPr>
          <p:nvPr>
            <p:ph type="subTitle" idx="1"/>
          </p:nvPr>
        </p:nvSpPr>
        <p:spPr>
          <a:xfrm>
            <a:off x="914400" y="3035143"/>
            <a:ext cx="8001000" cy="3822857"/>
          </a:xfrm>
        </p:spPr>
        <p:txBody>
          <a:bodyPr>
            <a:normAutofit/>
          </a:bodyPr>
          <a:lstStyle/>
          <a:p>
            <a:pPr>
              <a:lnSpc>
                <a:spcPct val="60000"/>
              </a:lnSpc>
            </a:pPr>
            <a:endParaRPr lang="en-US" sz="2800" dirty="0" smtClean="0"/>
          </a:p>
          <a:p>
            <a:pPr algn="r">
              <a:lnSpc>
                <a:spcPct val="60000"/>
              </a:lnSpc>
            </a:pPr>
            <a:r>
              <a:rPr lang="en-US" sz="2800" dirty="0" err="1" smtClean="0"/>
              <a:t>Dr</a:t>
            </a:r>
            <a:r>
              <a:rPr lang="en-US" sz="2800" dirty="0" smtClean="0"/>
              <a:t> Wendy Maples, BA, MA, PhD, SFHEA</a:t>
            </a:r>
          </a:p>
          <a:p>
            <a:pPr algn="r">
              <a:lnSpc>
                <a:spcPct val="60000"/>
              </a:lnSpc>
            </a:pPr>
            <a:r>
              <a:rPr lang="en-US" sz="2400" dirty="0" smtClean="0"/>
              <a:t>Associate Tutor, ‘Academic Development’</a:t>
            </a:r>
            <a:endParaRPr lang="en-US" sz="2400" dirty="0"/>
          </a:p>
        </p:txBody>
      </p:sp>
    </p:spTree>
    <p:extLst>
      <p:ext uri="{BB962C8B-B14F-4D97-AF65-F5344CB8AC3E}">
        <p14:creationId xmlns:p14="http://schemas.microsoft.com/office/powerpoint/2010/main" val="367702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7882"/>
            <a:ext cx="8913813" cy="914400"/>
          </a:xfrm>
        </p:spPr>
        <p:txBody>
          <a:bodyPr>
            <a:normAutofit fontScale="90000"/>
          </a:bodyPr>
          <a:lstStyle/>
          <a:p>
            <a:r>
              <a:rPr lang="en-US" dirty="0" smtClean="0"/>
              <a:t>The role of peer review in communities of practice</a:t>
            </a:r>
            <a:endParaRPr lang="en-US" dirty="0"/>
          </a:p>
        </p:txBody>
      </p:sp>
      <p:sp>
        <p:nvSpPr>
          <p:cNvPr id="3" name="Content Placeholder 2"/>
          <p:cNvSpPr>
            <a:spLocks noGrp="1"/>
          </p:cNvSpPr>
          <p:nvPr>
            <p:ph idx="1"/>
          </p:nvPr>
        </p:nvSpPr>
        <p:spPr>
          <a:xfrm>
            <a:off x="879741" y="1267588"/>
            <a:ext cx="7610476" cy="4765519"/>
          </a:xfrm>
        </p:spPr>
        <p:txBody>
          <a:bodyPr>
            <a:normAutofit lnSpcReduction="10000"/>
          </a:bodyPr>
          <a:lstStyle/>
          <a:p>
            <a:r>
              <a:rPr lang="en-US" sz="2800" dirty="0" smtClean="0"/>
              <a:t> Communities of practice</a:t>
            </a:r>
          </a:p>
          <a:p>
            <a:r>
              <a:rPr lang="en-US" sz="2800" dirty="0" smtClean="0"/>
              <a:t> Learning as becoming</a:t>
            </a:r>
          </a:p>
          <a:p>
            <a:r>
              <a:rPr lang="en-US" sz="2800" dirty="0" smtClean="0"/>
              <a:t> Assessment as learning</a:t>
            </a:r>
          </a:p>
          <a:p>
            <a:r>
              <a:rPr lang="en-US" sz="2800" dirty="0"/>
              <a:t> </a:t>
            </a:r>
            <a:r>
              <a:rPr lang="en-US" sz="2800" dirty="0" smtClean="0"/>
              <a:t>What is peer review and how does this assessment practice support learning</a:t>
            </a:r>
          </a:p>
          <a:p>
            <a:r>
              <a:rPr lang="en-US" sz="2800" dirty="0"/>
              <a:t> </a:t>
            </a:r>
            <a:r>
              <a:rPr lang="en-US" sz="2800" dirty="0" smtClean="0"/>
              <a:t>Three examples of different forms of peer review</a:t>
            </a:r>
          </a:p>
          <a:p>
            <a:r>
              <a:rPr lang="en-US" sz="2800" dirty="0" smtClean="0"/>
              <a:t> Good practice and benefits</a:t>
            </a:r>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val="2416370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Communities of practice</a:t>
            </a:r>
            <a:endParaRPr lang="en-US" dirty="0"/>
          </a:p>
        </p:txBody>
      </p:sp>
      <p:sp>
        <p:nvSpPr>
          <p:cNvPr id="3" name="Content Placeholder 2"/>
          <p:cNvSpPr>
            <a:spLocks noGrp="1"/>
          </p:cNvSpPr>
          <p:nvPr>
            <p:ph idx="1"/>
          </p:nvPr>
        </p:nvSpPr>
        <p:spPr>
          <a:xfrm>
            <a:off x="451790" y="2609451"/>
            <a:ext cx="5567133" cy="3670767"/>
          </a:xfrm>
        </p:spPr>
        <p:txBody>
          <a:bodyPr>
            <a:normAutofit/>
          </a:bodyPr>
          <a:lstStyle/>
          <a:p>
            <a:r>
              <a:rPr lang="en-US" sz="2800" dirty="0" smtClean="0"/>
              <a:t>Social constructivist position: learning takes place through and establishes communities of practice</a:t>
            </a:r>
          </a:p>
          <a:p>
            <a:endParaRPr lang="en-US" sz="2800" dirty="0"/>
          </a:p>
        </p:txBody>
      </p:sp>
      <p:pic>
        <p:nvPicPr>
          <p:cNvPr id="4" name="Picture 3"/>
          <p:cNvPicPr/>
          <p:nvPr/>
        </p:nvPicPr>
        <p:blipFill>
          <a:blip r:embed="rId2"/>
          <a:stretch>
            <a:fillRect/>
          </a:stretch>
        </p:blipFill>
        <p:spPr>
          <a:xfrm>
            <a:off x="6364045" y="2595562"/>
            <a:ext cx="2360855" cy="2443532"/>
          </a:xfrm>
          <a:prstGeom prst="rect">
            <a:avLst/>
          </a:prstGeom>
        </p:spPr>
      </p:pic>
      <p:sp>
        <p:nvSpPr>
          <p:cNvPr id="5" name="TextBox 4"/>
          <p:cNvSpPr txBox="1"/>
          <p:nvPr/>
        </p:nvSpPr>
        <p:spPr>
          <a:xfrm>
            <a:off x="6791960" y="5039094"/>
            <a:ext cx="1932940" cy="369332"/>
          </a:xfrm>
          <a:prstGeom prst="rect">
            <a:avLst/>
          </a:prstGeom>
          <a:noFill/>
        </p:spPr>
        <p:txBody>
          <a:bodyPr wrap="square" rtlCol="0">
            <a:spAutoFit/>
          </a:bodyPr>
          <a:lstStyle/>
          <a:p>
            <a:r>
              <a:rPr lang="en-US" dirty="0" smtClean="0"/>
              <a:t>Etienne Wenger</a:t>
            </a:r>
            <a:endParaRPr lang="en-US" dirty="0"/>
          </a:p>
        </p:txBody>
      </p:sp>
    </p:spTree>
    <p:extLst>
      <p:ext uri="{BB962C8B-B14F-4D97-AF65-F5344CB8AC3E}">
        <p14:creationId xmlns:p14="http://schemas.microsoft.com/office/powerpoint/2010/main" val="478381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engendered through communities of practice:</a:t>
            </a:r>
            <a:endParaRPr lang="en-US" dirty="0"/>
          </a:p>
        </p:txBody>
      </p:sp>
      <p:sp>
        <p:nvSpPr>
          <p:cNvPr id="3" name="Content Placeholder 2"/>
          <p:cNvSpPr>
            <a:spLocks noGrp="1"/>
          </p:cNvSpPr>
          <p:nvPr>
            <p:ph idx="1"/>
          </p:nvPr>
        </p:nvSpPr>
        <p:spPr/>
        <p:txBody>
          <a:bodyPr>
            <a:normAutofit fontScale="92500"/>
          </a:bodyPr>
          <a:lstStyle/>
          <a:p>
            <a:r>
              <a:rPr lang="en-US" sz="2800" dirty="0" smtClean="0"/>
              <a:t> </a:t>
            </a:r>
            <a:r>
              <a:rPr lang="en-US" sz="2800" dirty="0"/>
              <a:t>Scholarship communities (academic practices across and between disciplines)</a:t>
            </a:r>
          </a:p>
          <a:p>
            <a:r>
              <a:rPr lang="en-US" sz="2800" dirty="0" smtClean="0"/>
              <a:t> Discipline communities (theories, concepts, methods)</a:t>
            </a:r>
          </a:p>
          <a:p>
            <a:r>
              <a:rPr lang="en-US" sz="2800" dirty="0"/>
              <a:t> </a:t>
            </a:r>
            <a:r>
              <a:rPr lang="en-US" sz="2800" dirty="0" smtClean="0"/>
              <a:t>Students are engaged in the process of moving from novice to expert through practice</a:t>
            </a:r>
          </a:p>
        </p:txBody>
      </p:sp>
    </p:spTree>
    <p:extLst>
      <p:ext uri="{BB962C8B-B14F-4D97-AF65-F5344CB8AC3E}">
        <p14:creationId xmlns:p14="http://schemas.microsoft.com/office/powerpoint/2010/main" val="1012854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Learning as acquisition?</a:t>
            </a:r>
            <a:endParaRPr lang="en-US" dirty="0"/>
          </a:p>
        </p:txBody>
      </p:sp>
      <p:sp>
        <p:nvSpPr>
          <p:cNvPr id="3" name="Content Placeholder 2"/>
          <p:cNvSpPr>
            <a:spLocks noGrp="1"/>
          </p:cNvSpPr>
          <p:nvPr>
            <p:ph idx="1"/>
          </p:nvPr>
        </p:nvSpPr>
        <p:spPr>
          <a:xfrm>
            <a:off x="3516471" y="2595562"/>
            <a:ext cx="5291035" cy="3670767"/>
          </a:xfrm>
        </p:spPr>
        <p:txBody>
          <a:bodyPr>
            <a:normAutofit/>
          </a:bodyPr>
          <a:lstStyle/>
          <a:p>
            <a:r>
              <a:rPr lang="en-US" sz="2800" dirty="0" smtClean="0"/>
              <a:t> According to Reid </a:t>
            </a:r>
            <a:r>
              <a:rPr lang="en-US" sz="2800" dirty="0"/>
              <a:t>Hoffman </a:t>
            </a:r>
            <a:r>
              <a:rPr lang="en-US" sz="2800" dirty="0" smtClean="0"/>
              <a:t>(LinkedIn co-founder), ‘teaching </a:t>
            </a:r>
            <a:r>
              <a:rPr lang="en-US" sz="2800" dirty="0"/>
              <a:t>students </a:t>
            </a:r>
            <a:r>
              <a:rPr lang="en-US" sz="2800" dirty="0" smtClean="0"/>
              <a:t>information</a:t>
            </a:r>
            <a:r>
              <a:rPr lang="mr-IN" sz="2800" dirty="0" smtClean="0"/>
              <a:t>…</a:t>
            </a:r>
            <a:r>
              <a:rPr lang="en-US" sz="2800" dirty="0" smtClean="0"/>
              <a:t> </a:t>
            </a:r>
            <a:r>
              <a:rPr lang="en-US" sz="2800" dirty="0"/>
              <a:t>is "no longer critical"</a:t>
            </a:r>
            <a:r>
              <a:rPr lang="en-US" sz="2800" dirty="0" smtClean="0"/>
              <a:t> (THE World Academic Summit, </a:t>
            </a:r>
            <a:r>
              <a:rPr lang="en-US" sz="2800" i="1" dirty="0" smtClean="0"/>
              <a:t>THE</a:t>
            </a:r>
            <a:r>
              <a:rPr lang="en-US" sz="2800" dirty="0" smtClean="0"/>
              <a:t>, 28 Sept. 2016)’</a:t>
            </a:r>
          </a:p>
        </p:txBody>
      </p:sp>
      <p:pic>
        <p:nvPicPr>
          <p:cNvPr id="4" name="Picture 3"/>
          <p:cNvPicPr>
            <a:picLocks noChangeAspect="1"/>
          </p:cNvPicPr>
          <p:nvPr/>
        </p:nvPicPr>
        <p:blipFill>
          <a:blip r:embed="rId2"/>
          <a:stretch>
            <a:fillRect/>
          </a:stretch>
        </p:blipFill>
        <p:spPr>
          <a:xfrm>
            <a:off x="124243" y="2738687"/>
            <a:ext cx="3257949" cy="2686968"/>
          </a:xfrm>
          <a:prstGeom prst="rect">
            <a:avLst/>
          </a:prstGeom>
        </p:spPr>
      </p:pic>
      <p:sp>
        <p:nvSpPr>
          <p:cNvPr id="5" name="TextBox 4"/>
          <p:cNvSpPr txBox="1"/>
          <p:nvPr/>
        </p:nvSpPr>
        <p:spPr>
          <a:xfrm>
            <a:off x="124243" y="5425655"/>
            <a:ext cx="2374437" cy="369332"/>
          </a:xfrm>
          <a:prstGeom prst="rect">
            <a:avLst/>
          </a:prstGeom>
          <a:noFill/>
        </p:spPr>
        <p:txBody>
          <a:bodyPr wrap="square" rtlCol="0">
            <a:spAutoFit/>
          </a:bodyPr>
          <a:lstStyle/>
          <a:p>
            <a:r>
              <a:rPr lang="en-US" dirty="0"/>
              <a:t>c</a:t>
            </a:r>
            <a:r>
              <a:rPr lang="en-US" dirty="0" smtClean="0"/>
              <a:t> DIS/Internet</a:t>
            </a:r>
            <a:endParaRPr lang="en-US" dirty="0"/>
          </a:p>
        </p:txBody>
      </p:sp>
    </p:spTree>
    <p:extLst>
      <p:ext uri="{BB962C8B-B14F-4D97-AF65-F5344CB8AC3E}">
        <p14:creationId xmlns:p14="http://schemas.microsoft.com/office/powerpoint/2010/main" val="223618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5786"/>
            <a:ext cx="8913813" cy="914400"/>
          </a:xfrm>
        </p:spPr>
        <p:txBody>
          <a:bodyPr>
            <a:normAutofit/>
          </a:bodyPr>
          <a:lstStyle/>
          <a:p>
            <a:r>
              <a:rPr lang="en-GB" dirty="0" smtClean="0"/>
              <a:t>Learning as becoming?</a:t>
            </a:r>
            <a:endParaRPr lang="en-US" dirty="0"/>
          </a:p>
        </p:txBody>
      </p:sp>
      <p:sp>
        <p:nvSpPr>
          <p:cNvPr id="3" name="Content Placeholder 2"/>
          <p:cNvSpPr>
            <a:spLocks noGrp="1"/>
          </p:cNvSpPr>
          <p:nvPr>
            <p:ph idx="1"/>
          </p:nvPr>
        </p:nvSpPr>
        <p:spPr>
          <a:xfrm>
            <a:off x="376963" y="1445369"/>
            <a:ext cx="8536849" cy="4803145"/>
          </a:xfrm>
        </p:spPr>
        <p:txBody>
          <a:bodyPr>
            <a:noAutofit/>
          </a:bodyPr>
          <a:lstStyle/>
          <a:p>
            <a:r>
              <a:rPr lang="en-US" sz="2800" dirty="0" smtClean="0"/>
              <a:t>Academic acculturation:</a:t>
            </a:r>
            <a:endParaRPr lang="en-US" sz="2800" dirty="0"/>
          </a:p>
          <a:p>
            <a:pPr lvl="1"/>
            <a:r>
              <a:rPr lang="en-US" sz="2800" dirty="0"/>
              <a:t>Active, independent </a:t>
            </a:r>
            <a:r>
              <a:rPr lang="en-US" sz="2800" dirty="0" smtClean="0"/>
              <a:t>learners, engaged in (self-) reflective practice </a:t>
            </a:r>
          </a:p>
          <a:p>
            <a:pPr lvl="1"/>
            <a:r>
              <a:rPr lang="en-US" sz="2800" dirty="0" smtClean="0"/>
              <a:t>Critical thinkers: able to use generic academic and discipline-specific tools, concepts, criteria, evaluation (know and understand modes)</a:t>
            </a:r>
          </a:p>
          <a:p>
            <a:pPr lvl="1"/>
            <a:r>
              <a:rPr lang="en-US" sz="2800" dirty="0" smtClean="0"/>
              <a:t>Capable practitioners: able to enact/apply disciplinary </a:t>
            </a:r>
            <a:r>
              <a:rPr lang="en-US" sz="2800" dirty="0"/>
              <a:t>practice </a:t>
            </a:r>
            <a:r>
              <a:rPr lang="en-US" sz="2800" dirty="0" smtClean="0"/>
              <a:t>(know and understand methods</a:t>
            </a:r>
            <a:r>
              <a:rPr lang="en-US" sz="2800" dirty="0"/>
              <a:t>)</a:t>
            </a:r>
          </a:p>
        </p:txBody>
      </p:sp>
    </p:spTree>
    <p:extLst>
      <p:ext uri="{BB962C8B-B14F-4D97-AF65-F5344CB8AC3E}">
        <p14:creationId xmlns:p14="http://schemas.microsoft.com/office/powerpoint/2010/main" val="3916470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 learning</a:t>
            </a:r>
            <a:endParaRPr lang="en-US" dirty="0"/>
          </a:p>
        </p:txBody>
      </p:sp>
      <p:sp>
        <p:nvSpPr>
          <p:cNvPr id="3" name="Content Placeholder 2"/>
          <p:cNvSpPr>
            <a:spLocks noGrp="1"/>
          </p:cNvSpPr>
          <p:nvPr>
            <p:ph idx="1"/>
          </p:nvPr>
        </p:nvSpPr>
        <p:spPr>
          <a:xfrm>
            <a:off x="138050" y="2502578"/>
            <a:ext cx="5439118" cy="3670767"/>
          </a:xfrm>
        </p:spPr>
        <p:txBody>
          <a:bodyPr>
            <a:normAutofit fontScale="92500" lnSpcReduction="20000"/>
          </a:bodyPr>
          <a:lstStyle/>
          <a:p>
            <a:r>
              <a:rPr lang="en-US" sz="2800" dirty="0" smtClean="0"/>
              <a:t> </a:t>
            </a:r>
            <a:r>
              <a:rPr lang="en-US" sz="3000" dirty="0" err="1" smtClean="0"/>
              <a:t>Boud</a:t>
            </a:r>
            <a:r>
              <a:rPr lang="en-US" sz="3000" dirty="0" smtClean="0"/>
              <a:t> suggests we:</a:t>
            </a:r>
          </a:p>
          <a:p>
            <a:pPr lvl="1"/>
            <a:r>
              <a:rPr lang="en-US" sz="2800" dirty="0" smtClean="0"/>
              <a:t> increase </a:t>
            </a:r>
            <a:r>
              <a:rPr lang="en-US" sz="2800" dirty="0"/>
              <a:t>our employment of assessment as a </a:t>
            </a:r>
            <a:r>
              <a:rPr lang="en-US" sz="2800" dirty="0" smtClean="0"/>
              <a:t>learning process </a:t>
            </a:r>
            <a:r>
              <a:rPr lang="en-US" sz="2800" dirty="0"/>
              <a:t>(through formative assessment) </a:t>
            </a:r>
            <a:r>
              <a:rPr lang="en-US" sz="2800" dirty="0" smtClean="0"/>
              <a:t>and</a:t>
            </a:r>
          </a:p>
          <a:p>
            <a:pPr lvl="1"/>
            <a:r>
              <a:rPr lang="en-US" sz="2800" dirty="0" smtClean="0"/>
              <a:t> </a:t>
            </a:r>
            <a:r>
              <a:rPr lang="en-US" sz="2800" i="1" dirty="0" smtClean="0">
                <a:solidFill>
                  <a:srgbClr val="2C7C9F"/>
                </a:solidFill>
              </a:rPr>
              <a:t>better indicate </a:t>
            </a:r>
            <a:r>
              <a:rPr lang="en-US" sz="2800" i="1" dirty="0">
                <a:solidFill>
                  <a:srgbClr val="2C7C9F"/>
                </a:solidFill>
              </a:rPr>
              <a:t>to students the importance we as academics place on critical thinking</a:t>
            </a:r>
            <a:r>
              <a:rPr lang="en-US" sz="2800" dirty="0"/>
              <a:t> and, especially, reflective </a:t>
            </a:r>
            <a:r>
              <a:rPr lang="en-US" sz="2800" dirty="0" smtClean="0"/>
              <a:t>practice</a:t>
            </a:r>
            <a:r>
              <a:rPr lang="en-GB" sz="2800" dirty="0" smtClean="0"/>
              <a:t> </a:t>
            </a:r>
            <a:endParaRPr lang="en-US" sz="2800" dirty="0" smtClean="0"/>
          </a:p>
        </p:txBody>
      </p:sp>
      <p:pic>
        <p:nvPicPr>
          <p:cNvPr id="4" name="Picture 3"/>
          <p:cNvPicPr>
            <a:picLocks noChangeAspect="1"/>
          </p:cNvPicPr>
          <p:nvPr/>
        </p:nvPicPr>
        <p:blipFill>
          <a:blip r:embed="rId3"/>
          <a:stretch>
            <a:fillRect/>
          </a:stretch>
        </p:blipFill>
        <p:spPr>
          <a:xfrm>
            <a:off x="5577168" y="2502578"/>
            <a:ext cx="3131169" cy="2235078"/>
          </a:xfrm>
          <a:prstGeom prst="rect">
            <a:avLst/>
          </a:prstGeom>
        </p:spPr>
      </p:pic>
      <p:sp>
        <p:nvSpPr>
          <p:cNvPr id="5" name="TextBox 4"/>
          <p:cNvSpPr txBox="1"/>
          <p:nvPr/>
        </p:nvSpPr>
        <p:spPr>
          <a:xfrm>
            <a:off x="7150923" y="4770871"/>
            <a:ext cx="1557414" cy="369332"/>
          </a:xfrm>
          <a:prstGeom prst="rect">
            <a:avLst/>
          </a:prstGeom>
          <a:noFill/>
        </p:spPr>
        <p:txBody>
          <a:bodyPr wrap="square" rtlCol="0">
            <a:spAutoFit/>
          </a:bodyPr>
          <a:lstStyle/>
          <a:p>
            <a:r>
              <a:rPr lang="en-US" dirty="0" smtClean="0"/>
              <a:t>David </a:t>
            </a:r>
            <a:r>
              <a:rPr lang="en-US" dirty="0" err="1" smtClean="0"/>
              <a:t>Boud</a:t>
            </a:r>
            <a:endParaRPr lang="en-US" dirty="0"/>
          </a:p>
        </p:txBody>
      </p:sp>
    </p:spTree>
    <p:extLst>
      <p:ext uri="{BB962C8B-B14F-4D97-AF65-F5344CB8AC3E}">
        <p14:creationId xmlns:p14="http://schemas.microsoft.com/office/powerpoint/2010/main" val="4019462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normAutofit/>
          </a:bodyPr>
          <a:lstStyle/>
          <a:p>
            <a:r>
              <a:rPr lang="en-US" sz="2800" dirty="0" smtClean="0"/>
              <a:t> </a:t>
            </a:r>
            <a:r>
              <a:rPr lang="en-US" sz="2800" dirty="0"/>
              <a:t>Acknowledge what we </a:t>
            </a:r>
            <a:r>
              <a:rPr lang="en-US" sz="2800" dirty="0" smtClean="0"/>
              <a:t>implicitly (and perhaps explicitly) </a:t>
            </a:r>
            <a:r>
              <a:rPr lang="en-US" sz="2800" dirty="0"/>
              <a:t>tell students we value through our assessment selections </a:t>
            </a:r>
            <a:endParaRPr lang="en-US" sz="2800" dirty="0" smtClean="0"/>
          </a:p>
          <a:p>
            <a:r>
              <a:rPr lang="en-US" sz="2800" dirty="0" smtClean="0"/>
              <a:t> To </a:t>
            </a:r>
            <a:r>
              <a:rPr lang="en-US" sz="2800" dirty="0"/>
              <a:t>engender accord between what we value as academics and our teaching </a:t>
            </a:r>
            <a:r>
              <a:rPr lang="en-US" sz="2800" dirty="0" smtClean="0"/>
              <a:t>practices</a:t>
            </a:r>
          </a:p>
        </p:txBody>
      </p:sp>
    </p:spTree>
    <p:extLst>
      <p:ext uri="{BB962C8B-B14F-4D97-AF65-F5344CB8AC3E}">
        <p14:creationId xmlns:p14="http://schemas.microsoft.com/office/powerpoint/2010/main" val="173154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student peer assessment?</a:t>
            </a:r>
            <a:endParaRPr lang="en-US" dirty="0"/>
          </a:p>
        </p:txBody>
      </p:sp>
      <p:sp>
        <p:nvSpPr>
          <p:cNvPr id="3" name="Content Placeholder 2"/>
          <p:cNvSpPr>
            <a:spLocks noGrp="1"/>
          </p:cNvSpPr>
          <p:nvPr>
            <p:ph idx="1"/>
          </p:nvPr>
        </p:nvSpPr>
        <p:spPr>
          <a:xfrm>
            <a:off x="3406031" y="2595562"/>
            <a:ext cx="5507781" cy="3670767"/>
          </a:xfrm>
        </p:spPr>
        <p:txBody>
          <a:bodyPr>
            <a:normAutofit/>
          </a:bodyPr>
          <a:lstStyle/>
          <a:p>
            <a:r>
              <a:rPr lang="en-US" sz="2800" dirty="0" smtClean="0"/>
              <a:t> Peer assessment is ‘an </a:t>
            </a:r>
            <a:r>
              <a:rPr lang="en-US" sz="2800" dirty="0"/>
              <a:t>arrangement in which individuals consider the amount, level, value, worth, quality, or success of the products or outcomes of learning of peers of similar </a:t>
            </a:r>
            <a:r>
              <a:rPr lang="en-US" sz="2800" dirty="0" smtClean="0"/>
              <a:t>status (1998, p. 250).’</a:t>
            </a:r>
            <a:endParaRPr lang="en-GB" sz="2800" dirty="0"/>
          </a:p>
        </p:txBody>
      </p:sp>
      <p:pic>
        <p:nvPicPr>
          <p:cNvPr id="4" name="Picture 3"/>
          <p:cNvPicPr>
            <a:picLocks noChangeAspect="1"/>
          </p:cNvPicPr>
          <p:nvPr/>
        </p:nvPicPr>
        <p:blipFill>
          <a:blip r:embed="rId3"/>
          <a:stretch>
            <a:fillRect/>
          </a:stretch>
        </p:blipFill>
        <p:spPr>
          <a:xfrm>
            <a:off x="192601" y="2819824"/>
            <a:ext cx="2892165" cy="3344438"/>
          </a:xfrm>
          <a:prstGeom prst="rect">
            <a:avLst/>
          </a:prstGeom>
        </p:spPr>
      </p:pic>
      <p:sp>
        <p:nvSpPr>
          <p:cNvPr id="5" name="TextBox 4"/>
          <p:cNvSpPr txBox="1"/>
          <p:nvPr/>
        </p:nvSpPr>
        <p:spPr>
          <a:xfrm>
            <a:off x="192601" y="6164262"/>
            <a:ext cx="2892165" cy="369332"/>
          </a:xfrm>
          <a:prstGeom prst="rect">
            <a:avLst/>
          </a:prstGeom>
          <a:noFill/>
        </p:spPr>
        <p:txBody>
          <a:bodyPr wrap="square" rtlCol="0">
            <a:spAutoFit/>
          </a:bodyPr>
          <a:lstStyle/>
          <a:p>
            <a:r>
              <a:rPr lang="en-US" dirty="0" smtClean="0"/>
              <a:t>Keith Topping</a:t>
            </a:r>
            <a:endParaRPr lang="en-US" dirty="0"/>
          </a:p>
        </p:txBody>
      </p:sp>
    </p:spTree>
    <p:extLst>
      <p:ext uri="{BB962C8B-B14F-4D97-AF65-F5344CB8AC3E}">
        <p14:creationId xmlns:p14="http://schemas.microsoft.com/office/powerpoint/2010/main" val="360492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assessment</a:t>
            </a:r>
            <a:r>
              <a:rPr lang="en-US" i="1" dirty="0"/>
              <a:t> </a:t>
            </a:r>
            <a:r>
              <a:rPr lang="en-US" i="1" dirty="0" smtClean="0"/>
              <a:t>includes:</a:t>
            </a:r>
            <a:endParaRPr lang="en-US" dirty="0"/>
          </a:p>
        </p:txBody>
      </p:sp>
      <p:sp>
        <p:nvSpPr>
          <p:cNvPr id="3" name="Content Placeholder 2"/>
          <p:cNvSpPr>
            <a:spLocks noGrp="1"/>
          </p:cNvSpPr>
          <p:nvPr>
            <p:ph idx="1"/>
          </p:nvPr>
        </p:nvSpPr>
        <p:spPr>
          <a:xfrm>
            <a:off x="1114424" y="2595562"/>
            <a:ext cx="7610476" cy="3670767"/>
          </a:xfrm>
        </p:spPr>
        <p:txBody>
          <a:bodyPr>
            <a:normAutofit/>
          </a:bodyPr>
          <a:lstStyle/>
          <a:p>
            <a:r>
              <a:rPr lang="en-US" sz="2800" b="1" dirty="0" smtClean="0"/>
              <a:t> Individual</a:t>
            </a:r>
            <a:r>
              <a:rPr lang="en-US" sz="2800" dirty="0" smtClean="0"/>
              <a:t> or group assessment</a:t>
            </a:r>
          </a:p>
          <a:p>
            <a:r>
              <a:rPr lang="en-US" sz="2800" b="1" dirty="0" smtClean="0"/>
              <a:t> Formative </a:t>
            </a:r>
            <a:r>
              <a:rPr lang="en-US" sz="2800" dirty="0" smtClean="0"/>
              <a:t>and/or Summative assessment</a:t>
            </a:r>
          </a:p>
          <a:p>
            <a:r>
              <a:rPr lang="en-US" sz="2800" dirty="0" smtClean="0"/>
              <a:t> Peer Marking/Grading</a:t>
            </a:r>
          </a:p>
          <a:p>
            <a:r>
              <a:rPr lang="en-US" sz="2800" b="1" dirty="0" smtClean="0"/>
              <a:t> Peer Review: focus is on formative comments and feedback/</a:t>
            </a:r>
            <a:r>
              <a:rPr lang="en-US" sz="2800" b="1" dirty="0" err="1" smtClean="0"/>
              <a:t>feedforward</a:t>
            </a:r>
            <a:endParaRPr lang="en-US" sz="2800" b="1" dirty="0" smtClean="0"/>
          </a:p>
        </p:txBody>
      </p:sp>
    </p:spTree>
    <p:extLst>
      <p:ext uri="{BB962C8B-B14F-4D97-AF65-F5344CB8AC3E}">
        <p14:creationId xmlns:p14="http://schemas.microsoft.com/office/powerpoint/2010/main" val="3147032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simple peer review model</a:t>
            </a:r>
            <a:endParaRPr lang="en-US" dirty="0"/>
          </a:p>
        </p:txBody>
      </p:sp>
      <p:sp>
        <p:nvSpPr>
          <p:cNvPr id="3" name="Subtitle 2"/>
          <p:cNvSpPr>
            <a:spLocks noGrp="1"/>
          </p:cNvSpPr>
          <p:nvPr>
            <p:ph type="subTitle" idx="1"/>
          </p:nvPr>
        </p:nvSpPr>
        <p:spPr/>
        <p:txBody>
          <a:bodyPr/>
          <a:lstStyle/>
          <a:p>
            <a:r>
              <a:rPr lang="en-US" i="1" dirty="0" smtClean="0"/>
              <a:t>Each student is responsible for two reviews and their assignment will be reviewed by two peers.</a:t>
            </a:r>
            <a:endParaRPr lang="en-US" i="1" dirty="0"/>
          </a:p>
        </p:txBody>
      </p:sp>
      <p:graphicFrame>
        <p:nvGraphicFramePr>
          <p:cNvPr id="5" name="Picture Placeholder 4"/>
          <p:cNvGraphicFramePr>
            <a:graphicFrameLocks noGrp="1"/>
          </p:cNvGraphicFramePr>
          <p:nvPr>
            <p:ph type="pic" sz="quarter" idx="13"/>
            <p:extLst>
              <p:ext uri="{D42A27DB-BD31-4B8C-83A1-F6EECF244321}">
                <p14:modId xmlns:p14="http://schemas.microsoft.com/office/powerpoint/2010/main" val="1275392039"/>
              </p:ext>
            </p:extLst>
          </p:nvPr>
        </p:nvGraphicFramePr>
        <p:xfrm>
          <a:off x="640310" y="372284"/>
          <a:ext cx="79883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p:nvPr/>
        </p:nvGrpSpPr>
        <p:grpSpPr>
          <a:xfrm rot="2202958">
            <a:off x="4437365" y="2132231"/>
            <a:ext cx="1434341" cy="472777"/>
            <a:chOff x="4543981" y="901814"/>
            <a:chExt cx="311714" cy="396245"/>
          </a:xfrm>
        </p:grpSpPr>
        <p:sp>
          <p:nvSpPr>
            <p:cNvPr id="9" name="Right Arrow 8"/>
            <p:cNvSpPr/>
            <p:nvPr/>
          </p:nvSpPr>
          <p:spPr>
            <a:xfrm rot="2160000">
              <a:off x="4543981" y="901814"/>
              <a:ext cx="311714" cy="396245"/>
            </a:xfrm>
            <a:prstGeom prst="rightArrow">
              <a:avLst>
                <a:gd name="adj1" fmla="val 60000"/>
                <a:gd name="adj2" fmla="val 50000"/>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0" name="Right Arrow 4"/>
            <p:cNvSpPr/>
            <p:nvPr/>
          </p:nvSpPr>
          <p:spPr>
            <a:xfrm rot="2160000">
              <a:off x="4552911" y="953580"/>
              <a:ext cx="218200" cy="2377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p:txBody>
        </p:sp>
      </p:grpSp>
      <p:grpSp>
        <p:nvGrpSpPr>
          <p:cNvPr id="11" name="Group 10"/>
          <p:cNvGrpSpPr/>
          <p:nvPr/>
        </p:nvGrpSpPr>
        <p:grpSpPr>
          <a:xfrm rot="1825552">
            <a:off x="4660988" y="2104431"/>
            <a:ext cx="433840" cy="1454122"/>
            <a:chOff x="4952129" y="2296750"/>
            <a:chExt cx="396245" cy="311714"/>
          </a:xfrm>
        </p:grpSpPr>
        <p:sp>
          <p:nvSpPr>
            <p:cNvPr id="12" name="Right Arrow 11"/>
            <p:cNvSpPr/>
            <p:nvPr/>
          </p:nvSpPr>
          <p:spPr>
            <a:xfrm rot="6480000">
              <a:off x="4994395" y="2254484"/>
              <a:ext cx="311714" cy="396245"/>
            </a:xfrm>
            <a:prstGeom prst="rightArrow">
              <a:avLst>
                <a:gd name="adj1" fmla="val 60000"/>
                <a:gd name="adj2" fmla="val 50000"/>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3" name="Right Arrow 4"/>
            <p:cNvSpPr/>
            <p:nvPr/>
          </p:nvSpPr>
          <p:spPr>
            <a:xfrm rot="17280000">
              <a:off x="5055601" y="2289264"/>
              <a:ext cx="218200" cy="2377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p:txBody>
        </p:sp>
      </p:grpSp>
      <p:grpSp>
        <p:nvGrpSpPr>
          <p:cNvPr id="14" name="Group 13"/>
          <p:cNvGrpSpPr/>
          <p:nvPr/>
        </p:nvGrpSpPr>
        <p:grpSpPr>
          <a:xfrm rot="2030408">
            <a:off x="3608545" y="2659800"/>
            <a:ext cx="1470996" cy="433027"/>
            <a:chOff x="3847115" y="3100851"/>
            <a:chExt cx="311714" cy="396245"/>
          </a:xfrm>
        </p:grpSpPr>
        <p:sp>
          <p:nvSpPr>
            <p:cNvPr id="15" name="Right Arrow 14"/>
            <p:cNvSpPr/>
            <p:nvPr/>
          </p:nvSpPr>
          <p:spPr>
            <a:xfrm rot="10800000">
              <a:off x="3847115" y="3100851"/>
              <a:ext cx="311714" cy="396245"/>
            </a:xfrm>
            <a:prstGeom prst="rightArrow">
              <a:avLst>
                <a:gd name="adj1" fmla="val 60000"/>
                <a:gd name="adj2" fmla="val 5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6" name="Right Arrow 4"/>
            <p:cNvSpPr/>
            <p:nvPr/>
          </p:nvSpPr>
          <p:spPr>
            <a:xfrm rot="21600000">
              <a:off x="3940629" y="3180100"/>
              <a:ext cx="218200" cy="2377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p:txBody>
        </p:sp>
      </p:grpSp>
      <p:grpSp>
        <p:nvGrpSpPr>
          <p:cNvPr id="17" name="Group 16"/>
          <p:cNvGrpSpPr/>
          <p:nvPr/>
        </p:nvGrpSpPr>
        <p:grpSpPr>
          <a:xfrm rot="2073518">
            <a:off x="4023362" y="1619736"/>
            <a:ext cx="438545" cy="1412131"/>
            <a:chOff x="2645377" y="2313531"/>
            <a:chExt cx="396245" cy="311714"/>
          </a:xfrm>
        </p:grpSpPr>
        <p:sp>
          <p:nvSpPr>
            <p:cNvPr id="18" name="Right Arrow 17"/>
            <p:cNvSpPr/>
            <p:nvPr/>
          </p:nvSpPr>
          <p:spPr>
            <a:xfrm rot="15120000">
              <a:off x="2687643" y="2271265"/>
              <a:ext cx="311714" cy="396245"/>
            </a:xfrm>
            <a:prstGeom prst="rightArrow">
              <a:avLst>
                <a:gd name="adj1" fmla="val 60000"/>
                <a:gd name="adj2" fmla="val 5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9" name="Right Arrow 4"/>
            <p:cNvSpPr/>
            <p:nvPr/>
          </p:nvSpPr>
          <p:spPr>
            <a:xfrm rot="25920000">
              <a:off x="2748849" y="2394983"/>
              <a:ext cx="218200" cy="2377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p:txBody>
        </p:sp>
      </p:grpSp>
      <p:grpSp>
        <p:nvGrpSpPr>
          <p:cNvPr id="20" name="Group 19"/>
          <p:cNvGrpSpPr/>
          <p:nvPr/>
        </p:nvGrpSpPr>
        <p:grpSpPr>
          <a:xfrm rot="2436964">
            <a:off x="3949851" y="1810908"/>
            <a:ext cx="1471315" cy="357248"/>
            <a:chOff x="3118330" y="912185"/>
            <a:chExt cx="311714" cy="396245"/>
          </a:xfrm>
        </p:grpSpPr>
        <p:sp>
          <p:nvSpPr>
            <p:cNvPr id="21" name="Right Arrow 20"/>
            <p:cNvSpPr/>
            <p:nvPr/>
          </p:nvSpPr>
          <p:spPr>
            <a:xfrm rot="19440000">
              <a:off x="3118330" y="912185"/>
              <a:ext cx="311714" cy="396245"/>
            </a:xfrm>
            <a:prstGeom prst="rightArrow">
              <a:avLst>
                <a:gd name="adj1" fmla="val 60000"/>
                <a:gd name="adj2" fmla="val 50000"/>
              </a:avLst>
            </a:prstGeom>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22" name="Right Arrow 4"/>
            <p:cNvSpPr/>
            <p:nvPr/>
          </p:nvSpPr>
          <p:spPr>
            <a:xfrm rot="19440000">
              <a:off x="3127260" y="1018917"/>
              <a:ext cx="218200" cy="2377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p:txBody>
        </p:sp>
      </p:grpSp>
    </p:spTree>
    <p:extLst>
      <p:ext uri="{BB962C8B-B14F-4D97-AF65-F5344CB8AC3E}">
        <p14:creationId xmlns:p14="http://schemas.microsoft.com/office/powerpoint/2010/main" val="3835438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47505"/>
            <a:ext cx="8913813" cy="914400"/>
          </a:xfrm>
        </p:spPr>
        <p:txBody>
          <a:bodyPr/>
          <a:lstStyle/>
          <a:p>
            <a:r>
              <a:rPr lang="en-US" dirty="0" smtClean="0"/>
              <a:t>Where is the learning?</a:t>
            </a:r>
            <a:endParaRPr lang="en-US" dirty="0"/>
          </a:p>
        </p:txBody>
      </p:sp>
      <p:sp>
        <p:nvSpPr>
          <p:cNvPr id="3" name="Content Placeholder 2"/>
          <p:cNvSpPr>
            <a:spLocks noGrp="1"/>
          </p:cNvSpPr>
          <p:nvPr>
            <p:ph idx="1"/>
          </p:nvPr>
        </p:nvSpPr>
        <p:spPr>
          <a:xfrm>
            <a:off x="295023" y="1227138"/>
            <a:ext cx="8618789" cy="4359944"/>
          </a:xfrm>
        </p:spPr>
        <p:txBody>
          <a:bodyPr>
            <a:noAutofit/>
          </a:bodyPr>
          <a:lstStyle/>
          <a:p>
            <a:r>
              <a:rPr lang="en-US" sz="2800" dirty="0" smtClean="0"/>
              <a:t> </a:t>
            </a:r>
            <a:r>
              <a:rPr lang="en-US" sz="2800" dirty="0" smtClean="0">
                <a:solidFill>
                  <a:srgbClr val="244A58"/>
                </a:solidFill>
              </a:rPr>
              <a:t>Student A </a:t>
            </a:r>
            <a:r>
              <a:rPr lang="en-US" sz="2800" dirty="0" smtClean="0"/>
              <a:t>produces a piece of work that demonstrates knowledge/understanding/application of X</a:t>
            </a:r>
          </a:p>
          <a:p>
            <a:r>
              <a:rPr lang="en-US" sz="2800" dirty="0" smtClean="0"/>
              <a:t> </a:t>
            </a:r>
            <a:r>
              <a:rPr lang="en-US" sz="2800" dirty="0" smtClean="0">
                <a:solidFill>
                  <a:schemeClr val="accent5"/>
                </a:solidFill>
              </a:rPr>
              <a:t>Students D</a:t>
            </a:r>
            <a:r>
              <a:rPr lang="en-US" sz="2800" dirty="0" smtClean="0"/>
              <a:t> </a:t>
            </a:r>
            <a:r>
              <a:rPr lang="en-US" sz="2800" dirty="0" smtClean="0">
                <a:solidFill>
                  <a:schemeClr val="accent6"/>
                </a:solidFill>
              </a:rPr>
              <a:t>and E</a:t>
            </a:r>
            <a:r>
              <a:rPr lang="en-US" sz="2800" dirty="0" smtClean="0"/>
              <a:t> assess the piece of work</a:t>
            </a:r>
          </a:p>
          <a:p>
            <a:r>
              <a:rPr lang="en-US" sz="2800" dirty="0" smtClean="0"/>
              <a:t> </a:t>
            </a:r>
            <a:r>
              <a:rPr lang="en-US" sz="2800" dirty="0" smtClean="0">
                <a:solidFill>
                  <a:schemeClr val="accent2"/>
                </a:solidFill>
              </a:rPr>
              <a:t>Student A</a:t>
            </a:r>
            <a:r>
              <a:rPr lang="en-US" sz="2800" dirty="0" smtClean="0"/>
              <a:t> reads the assessment of their work (and, hopefully, uses the feedback to improve subsequent work)</a:t>
            </a:r>
          </a:p>
          <a:p>
            <a:r>
              <a:rPr lang="en-US" sz="2800" dirty="0" smtClean="0"/>
              <a:t> In the meantime, </a:t>
            </a:r>
            <a:r>
              <a:rPr lang="en-US" sz="2800" dirty="0" smtClean="0">
                <a:solidFill>
                  <a:schemeClr val="accent2"/>
                </a:solidFill>
              </a:rPr>
              <a:t>Student A</a:t>
            </a:r>
            <a:r>
              <a:rPr lang="en-US" sz="2800" dirty="0" smtClean="0"/>
              <a:t> assesses the work of </a:t>
            </a:r>
            <a:r>
              <a:rPr lang="en-US" sz="2800" dirty="0" smtClean="0">
                <a:solidFill>
                  <a:schemeClr val="accent3"/>
                </a:solidFill>
              </a:rPr>
              <a:t>Students B</a:t>
            </a:r>
            <a:r>
              <a:rPr lang="en-US" sz="2800" dirty="0" smtClean="0"/>
              <a:t> </a:t>
            </a:r>
            <a:r>
              <a:rPr lang="en-US" sz="2800" dirty="0" smtClean="0">
                <a:solidFill>
                  <a:schemeClr val="accent4"/>
                </a:solidFill>
              </a:rPr>
              <a:t>and C</a:t>
            </a:r>
            <a:r>
              <a:rPr lang="mr-IN" sz="2800" dirty="0" smtClean="0"/>
              <a:t>…</a:t>
            </a:r>
            <a:endParaRPr lang="en-US" sz="2800" dirty="0" smtClean="0"/>
          </a:p>
        </p:txBody>
      </p:sp>
    </p:spTree>
    <p:extLst>
      <p:ext uri="{BB962C8B-B14F-4D97-AF65-F5344CB8AC3E}">
        <p14:creationId xmlns:p14="http://schemas.microsoft.com/office/powerpoint/2010/main" val="384059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47505"/>
            <a:ext cx="8913813" cy="914400"/>
          </a:xfrm>
        </p:spPr>
        <p:txBody>
          <a:bodyPr/>
          <a:lstStyle/>
          <a:p>
            <a:r>
              <a:rPr lang="en-US" dirty="0" smtClean="0"/>
              <a:t>Where is the learning?</a:t>
            </a:r>
            <a:endParaRPr lang="en-US" dirty="0"/>
          </a:p>
        </p:txBody>
      </p:sp>
      <p:sp>
        <p:nvSpPr>
          <p:cNvPr id="3" name="Content Placeholder 2"/>
          <p:cNvSpPr>
            <a:spLocks noGrp="1"/>
          </p:cNvSpPr>
          <p:nvPr>
            <p:ph idx="1"/>
          </p:nvPr>
        </p:nvSpPr>
        <p:spPr>
          <a:xfrm>
            <a:off x="0" y="1558475"/>
            <a:ext cx="5268339" cy="5151114"/>
          </a:xfrm>
        </p:spPr>
        <p:txBody>
          <a:bodyPr>
            <a:noAutofit/>
          </a:bodyPr>
          <a:lstStyle/>
          <a:p>
            <a:r>
              <a:rPr lang="en-GB" sz="2800" dirty="0"/>
              <a:t> </a:t>
            </a:r>
            <a:r>
              <a:rPr lang="en-GB" sz="2800" dirty="0" smtClean="0"/>
              <a:t>According to Cho and MacArthur (2010), where a student receives feedback from multiple peers, they increase the number of ‘complex’ revisions to their work (over and above the depth and number of revisions following single expert feedback)</a:t>
            </a:r>
          </a:p>
        </p:txBody>
      </p:sp>
      <p:graphicFrame>
        <p:nvGraphicFramePr>
          <p:cNvPr id="5" name="Diagram 4"/>
          <p:cNvGraphicFramePr/>
          <p:nvPr>
            <p:extLst>
              <p:ext uri="{D42A27DB-BD31-4B8C-83A1-F6EECF244321}">
                <p14:modId xmlns:p14="http://schemas.microsoft.com/office/powerpoint/2010/main" val="2939151248"/>
              </p:ext>
            </p:extLst>
          </p:nvPr>
        </p:nvGraphicFramePr>
        <p:xfrm>
          <a:off x="4790289" y="1202794"/>
          <a:ext cx="4740247" cy="5300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702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47505"/>
            <a:ext cx="8913813" cy="914400"/>
          </a:xfrm>
        </p:spPr>
        <p:txBody>
          <a:bodyPr/>
          <a:lstStyle/>
          <a:p>
            <a:r>
              <a:rPr lang="en-US" dirty="0" smtClean="0"/>
              <a:t>Where is the learning?</a:t>
            </a:r>
            <a:endParaRPr lang="en-US" dirty="0"/>
          </a:p>
        </p:txBody>
      </p:sp>
      <p:sp>
        <p:nvSpPr>
          <p:cNvPr id="3" name="Content Placeholder 2"/>
          <p:cNvSpPr>
            <a:spLocks noGrp="1"/>
          </p:cNvSpPr>
          <p:nvPr>
            <p:ph idx="1"/>
          </p:nvPr>
        </p:nvSpPr>
        <p:spPr>
          <a:xfrm>
            <a:off x="295023" y="1227138"/>
            <a:ext cx="8618789" cy="4359944"/>
          </a:xfrm>
        </p:spPr>
        <p:txBody>
          <a:bodyPr>
            <a:noAutofit/>
          </a:bodyPr>
          <a:lstStyle/>
          <a:p>
            <a:r>
              <a:rPr lang="en-GB" sz="2800" dirty="0" smtClean="0"/>
              <a:t> According </a:t>
            </a:r>
            <a:r>
              <a:rPr lang="en-GB" sz="2800" dirty="0"/>
              <a:t>to Li, </a:t>
            </a:r>
            <a:r>
              <a:rPr lang="en-GB" sz="2800" dirty="0" err="1"/>
              <a:t>Lui</a:t>
            </a:r>
            <a:r>
              <a:rPr lang="en-GB" sz="2800" dirty="0"/>
              <a:t> and </a:t>
            </a:r>
            <a:r>
              <a:rPr lang="en-GB" sz="2800" dirty="0" err="1"/>
              <a:t>Steckelberg</a:t>
            </a:r>
            <a:r>
              <a:rPr lang="en-GB" sz="2800" dirty="0"/>
              <a:t> (2010), where a student </a:t>
            </a:r>
            <a:r>
              <a:rPr lang="en-GB" sz="2800" i="1" dirty="0"/>
              <a:t>provides</a:t>
            </a:r>
            <a:r>
              <a:rPr lang="en-GB" sz="2800" dirty="0"/>
              <a:t> high quality feedback </a:t>
            </a:r>
            <a:r>
              <a:rPr lang="en-GB" sz="2800" dirty="0" smtClean="0"/>
              <a:t>to others, </a:t>
            </a:r>
            <a:r>
              <a:rPr lang="en-GB" sz="2800" i="1" dirty="0"/>
              <a:t>their own work improves</a:t>
            </a:r>
            <a:r>
              <a:rPr lang="en-GB" sz="2800" dirty="0"/>
              <a:t>, (even when the quality of earlier drafts is controlled for).  The inverse correlation is also true</a:t>
            </a:r>
            <a:r>
              <a:rPr lang="en-GB" sz="2800" dirty="0" smtClean="0"/>
              <a:t>.</a:t>
            </a:r>
          </a:p>
        </p:txBody>
      </p:sp>
      <p:graphicFrame>
        <p:nvGraphicFramePr>
          <p:cNvPr id="5" name="Diagram 4"/>
          <p:cNvGraphicFramePr/>
          <p:nvPr>
            <p:extLst>
              <p:ext uri="{D42A27DB-BD31-4B8C-83A1-F6EECF244321}">
                <p14:modId xmlns:p14="http://schemas.microsoft.com/office/powerpoint/2010/main" val="3355560590"/>
              </p:ext>
            </p:extLst>
          </p:nvPr>
        </p:nvGraphicFramePr>
        <p:xfrm>
          <a:off x="2912395" y="3445491"/>
          <a:ext cx="543955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1120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47505"/>
            <a:ext cx="8913813" cy="914400"/>
          </a:xfrm>
        </p:spPr>
        <p:txBody>
          <a:bodyPr/>
          <a:lstStyle/>
          <a:p>
            <a:r>
              <a:rPr lang="en-US" dirty="0" smtClean="0"/>
              <a:t>Where is the learning?</a:t>
            </a:r>
            <a:endParaRPr lang="en-US" dirty="0"/>
          </a:p>
        </p:txBody>
      </p:sp>
      <p:sp>
        <p:nvSpPr>
          <p:cNvPr id="3" name="Content Placeholder 2"/>
          <p:cNvSpPr>
            <a:spLocks noGrp="1"/>
          </p:cNvSpPr>
          <p:nvPr>
            <p:ph idx="1"/>
          </p:nvPr>
        </p:nvSpPr>
        <p:spPr>
          <a:xfrm>
            <a:off x="295023" y="1227138"/>
            <a:ext cx="8618789" cy="4359944"/>
          </a:xfrm>
        </p:spPr>
        <p:txBody>
          <a:bodyPr>
            <a:noAutofit/>
            <a:scene3d>
              <a:camera prst="obliqueTopRight"/>
              <a:lightRig rig="threePt" dir="t"/>
            </a:scene3d>
          </a:bodyPr>
          <a:lstStyle/>
          <a:p>
            <a:r>
              <a:rPr lang="en-GB" sz="2800" dirty="0"/>
              <a:t> </a:t>
            </a:r>
            <a:r>
              <a:rPr lang="en-GB" sz="2800" dirty="0" smtClean="0"/>
              <a:t>Li, </a:t>
            </a:r>
            <a:r>
              <a:rPr lang="en-GB" sz="2800" dirty="0" err="1" smtClean="0"/>
              <a:t>Lui</a:t>
            </a:r>
            <a:r>
              <a:rPr lang="en-GB" sz="2800" dirty="0" smtClean="0"/>
              <a:t> and </a:t>
            </a:r>
            <a:r>
              <a:rPr lang="en-GB" sz="2800" dirty="0" err="1" smtClean="0"/>
              <a:t>Steckelberg</a:t>
            </a:r>
            <a:r>
              <a:rPr lang="en-GB" sz="2800" dirty="0" smtClean="0"/>
              <a:t> also found ‘no significant relationship</a:t>
            </a:r>
            <a:r>
              <a:rPr lang="mr-IN" sz="2800" dirty="0" smtClean="0"/>
              <a:t>…</a:t>
            </a:r>
            <a:r>
              <a:rPr lang="en-GB" sz="2800" dirty="0" smtClean="0"/>
              <a:t>between the quality of the feedback students received and the quality of their own final [revised work] (2010, p. 525).</a:t>
            </a:r>
          </a:p>
        </p:txBody>
      </p:sp>
      <p:graphicFrame>
        <p:nvGraphicFramePr>
          <p:cNvPr id="5" name="Diagram 4"/>
          <p:cNvGraphicFramePr/>
          <p:nvPr>
            <p:extLst>
              <p:ext uri="{D42A27DB-BD31-4B8C-83A1-F6EECF244321}">
                <p14:modId xmlns:p14="http://schemas.microsoft.com/office/powerpoint/2010/main" val="4003757707"/>
              </p:ext>
            </p:extLst>
          </p:nvPr>
        </p:nvGraphicFramePr>
        <p:xfrm>
          <a:off x="749958" y="3147708"/>
          <a:ext cx="8163854" cy="3472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33421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your consideration</a:t>
            </a:r>
            <a:r>
              <a:rPr lang="mr-IN" dirty="0" smtClean="0"/>
              <a:t>…</a:t>
            </a:r>
            <a:endParaRPr lang="en-US" dirty="0"/>
          </a:p>
        </p:txBody>
      </p:sp>
      <p:sp>
        <p:nvSpPr>
          <p:cNvPr id="3" name="Content Placeholder 2"/>
          <p:cNvSpPr>
            <a:spLocks noGrp="1"/>
          </p:cNvSpPr>
          <p:nvPr>
            <p:ph idx="1"/>
          </p:nvPr>
        </p:nvSpPr>
        <p:spPr>
          <a:xfrm>
            <a:off x="2011741" y="2595562"/>
            <a:ext cx="6902072" cy="3670767"/>
          </a:xfrm>
        </p:spPr>
        <p:txBody>
          <a:bodyPr>
            <a:normAutofit fontScale="92500" lnSpcReduction="20000"/>
          </a:bodyPr>
          <a:lstStyle/>
          <a:p>
            <a:r>
              <a:rPr lang="en-US" sz="2800" dirty="0" smtClean="0"/>
              <a:t>To be able to consider and evaluate others’ work, students must understand:</a:t>
            </a:r>
          </a:p>
          <a:p>
            <a:pPr lvl="1"/>
            <a:r>
              <a:rPr lang="en-US" sz="2600" dirty="0"/>
              <a:t>The assignment </a:t>
            </a:r>
            <a:r>
              <a:rPr lang="en-US" sz="2600" dirty="0" smtClean="0"/>
              <a:t>instructions, indicative content</a:t>
            </a:r>
            <a:endParaRPr lang="en-US" sz="2600" dirty="0"/>
          </a:p>
          <a:p>
            <a:pPr lvl="1"/>
            <a:r>
              <a:rPr lang="en-US" sz="2600" dirty="0"/>
              <a:t>The </a:t>
            </a:r>
            <a:r>
              <a:rPr lang="en-US" sz="2600" dirty="0" smtClean="0"/>
              <a:t>assessment criteria, including levels of achievement</a:t>
            </a:r>
            <a:endParaRPr lang="en-US" sz="2600" dirty="0"/>
          </a:p>
          <a:p>
            <a:pPr lvl="1"/>
            <a:r>
              <a:rPr lang="en-US" sz="2600" dirty="0"/>
              <a:t>How to apply the </a:t>
            </a:r>
            <a:r>
              <a:rPr lang="en-US" sz="2600" dirty="0" smtClean="0"/>
              <a:t>criteria</a:t>
            </a:r>
            <a:endParaRPr lang="en-US" sz="2800" dirty="0" smtClean="0"/>
          </a:p>
          <a:p>
            <a:r>
              <a:rPr lang="en-US" sz="2800" dirty="0"/>
              <a:t> </a:t>
            </a:r>
            <a:r>
              <a:rPr lang="en-US" sz="2800" dirty="0" smtClean="0"/>
              <a:t>Students engage in the process of becoming members of the academic community of practice</a:t>
            </a:r>
          </a:p>
        </p:txBody>
      </p:sp>
      <p:pic>
        <p:nvPicPr>
          <p:cNvPr id="4" name="Picture 3"/>
          <p:cNvPicPr>
            <a:picLocks noChangeAspect="1"/>
          </p:cNvPicPr>
          <p:nvPr/>
        </p:nvPicPr>
        <p:blipFill>
          <a:blip r:embed="rId3"/>
          <a:stretch>
            <a:fillRect/>
          </a:stretch>
        </p:blipFill>
        <p:spPr>
          <a:xfrm>
            <a:off x="498939" y="2595562"/>
            <a:ext cx="1430779" cy="3768883"/>
          </a:xfrm>
          <a:prstGeom prst="rect">
            <a:avLst/>
          </a:prstGeom>
        </p:spPr>
      </p:pic>
    </p:spTree>
    <p:extLst>
      <p:ext uri="{BB962C8B-B14F-4D97-AF65-F5344CB8AC3E}">
        <p14:creationId xmlns:p14="http://schemas.microsoft.com/office/powerpoint/2010/main" val="3809713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6817"/>
            <a:ext cx="8913813" cy="1751439"/>
          </a:xfrm>
        </p:spPr>
        <p:txBody>
          <a:bodyPr>
            <a:normAutofit/>
          </a:bodyPr>
          <a:lstStyle/>
          <a:p>
            <a:r>
              <a:rPr lang="en-US" dirty="0" smtClean="0"/>
              <a:t>Learning </a:t>
            </a:r>
            <a:r>
              <a:rPr lang="en-US" dirty="0" smtClean="0">
                <a:sym typeface="Wingdings"/>
              </a:rPr>
              <a:t> becoming: </a:t>
            </a:r>
            <a:br>
              <a:rPr lang="en-US" dirty="0" smtClean="0">
                <a:sym typeface="Wingdings"/>
              </a:rPr>
            </a:br>
            <a:r>
              <a:rPr lang="en-US" dirty="0" smtClean="0">
                <a:sym typeface="Wingdings"/>
              </a:rPr>
              <a:t>e-Learning and Teaching Enhancements</a:t>
            </a:r>
            <a:endParaRPr lang="en-US" dirty="0"/>
          </a:p>
        </p:txBody>
      </p:sp>
      <p:sp>
        <p:nvSpPr>
          <p:cNvPr id="3" name="Content Placeholder 2"/>
          <p:cNvSpPr>
            <a:spLocks noGrp="1"/>
          </p:cNvSpPr>
          <p:nvPr>
            <p:ph idx="1"/>
          </p:nvPr>
        </p:nvSpPr>
        <p:spPr>
          <a:xfrm>
            <a:off x="327760" y="2134412"/>
            <a:ext cx="8397140" cy="4134589"/>
          </a:xfrm>
        </p:spPr>
        <p:txBody>
          <a:bodyPr>
            <a:normAutofit fontScale="92500"/>
          </a:bodyPr>
          <a:lstStyle/>
          <a:p>
            <a:r>
              <a:rPr lang="en-US" sz="2800" dirty="0" smtClean="0"/>
              <a:t> e-LATE is a 15-week online professional development module for social science academics</a:t>
            </a:r>
          </a:p>
          <a:p>
            <a:r>
              <a:rPr lang="en-US" sz="2800" dirty="0"/>
              <a:t> </a:t>
            </a:r>
            <a:r>
              <a:rPr lang="en-US" sz="2800" dirty="0" smtClean="0"/>
              <a:t>Core principle: the best way to understand the student experience is to ‘be a student’ (Greg Benfield) </a:t>
            </a:r>
            <a:r>
              <a:rPr lang="mr-IN" sz="2800" dirty="0" smtClean="0"/>
              <a:t>–</a:t>
            </a:r>
            <a:r>
              <a:rPr lang="en-US" sz="2800" dirty="0" smtClean="0"/>
              <a:t> authentic learning (John </a:t>
            </a:r>
            <a:r>
              <a:rPr lang="en-US" sz="2800" dirty="0" err="1" smtClean="0"/>
              <a:t>Seely</a:t>
            </a:r>
            <a:r>
              <a:rPr lang="en-US" sz="2800" dirty="0" smtClean="0"/>
              <a:t> Brown)</a:t>
            </a:r>
          </a:p>
          <a:p>
            <a:r>
              <a:rPr lang="en-US" sz="2800" dirty="0"/>
              <a:t> </a:t>
            </a:r>
            <a:r>
              <a:rPr lang="en-US" sz="2800" dirty="0" smtClean="0"/>
              <a:t>Peer review is the primary formative and summative assessment, introduced at the start</a:t>
            </a:r>
            <a:r>
              <a:rPr lang="mr-IN" sz="2800" dirty="0" smtClean="0"/>
              <a:t>…</a:t>
            </a:r>
            <a:endParaRPr lang="en-US" sz="2800" dirty="0"/>
          </a:p>
        </p:txBody>
      </p:sp>
    </p:spTree>
    <p:extLst>
      <p:ext uri="{BB962C8B-B14F-4D97-AF65-F5344CB8AC3E}">
        <p14:creationId xmlns:p14="http://schemas.microsoft.com/office/powerpoint/2010/main" val="1304190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eLATEd</a:t>
            </a:r>
            <a:r>
              <a:rPr lang="en-US" dirty="0" smtClean="0"/>
              <a:t> about peer review?</a:t>
            </a:r>
            <a:endParaRPr lang="en-US" dirty="0"/>
          </a:p>
        </p:txBody>
      </p:sp>
    </p:spTree>
    <p:extLst>
      <p:ext uri="{BB962C8B-B14F-4D97-AF65-F5344CB8AC3E}">
        <p14:creationId xmlns:p14="http://schemas.microsoft.com/office/powerpoint/2010/main" val="1268002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eLATEd</a:t>
            </a:r>
            <a:r>
              <a:rPr lang="en-US" dirty="0" smtClean="0"/>
              <a:t> about peer review?</a:t>
            </a:r>
            <a:endParaRPr lang="en-US" dirty="0"/>
          </a:p>
        </p:txBody>
      </p:sp>
      <p:pic>
        <p:nvPicPr>
          <p:cNvPr id="3" name="Picture 2" descr="Mob.jpe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2750" y="2185698"/>
            <a:ext cx="7944167" cy="4282527"/>
          </a:xfrm>
          <a:prstGeom prst="rect">
            <a:avLst/>
          </a:prstGeom>
        </p:spPr>
      </p:pic>
      <p:sp>
        <p:nvSpPr>
          <p:cNvPr id="4" name="TextBox 3"/>
          <p:cNvSpPr txBox="1"/>
          <p:nvPr/>
        </p:nvSpPr>
        <p:spPr>
          <a:xfrm>
            <a:off x="6370841" y="6447738"/>
            <a:ext cx="2253352" cy="369332"/>
          </a:xfrm>
          <a:prstGeom prst="rect">
            <a:avLst/>
          </a:prstGeom>
          <a:noFill/>
        </p:spPr>
        <p:txBody>
          <a:bodyPr wrap="square" rtlCol="0">
            <a:spAutoFit/>
          </a:bodyPr>
          <a:lstStyle/>
          <a:p>
            <a:r>
              <a:rPr lang="en-US" dirty="0"/>
              <a:t>c</a:t>
            </a:r>
            <a:r>
              <a:rPr lang="en-US" dirty="0" smtClean="0"/>
              <a:t> The Simpsons</a:t>
            </a:r>
            <a:endParaRPr lang="en-US" dirty="0"/>
          </a:p>
        </p:txBody>
      </p:sp>
    </p:spTree>
    <p:extLst>
      <p:ext uri="{BB962C8B-B14F-4D97-AF65-F5344CB8AC3E}">
        <p14:creationId xmlns:p14="http://schemas.microsoft.com/office/powerpoint/2010/main" val="3350054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eLATE</a:t>
            </a:r>
            <a:r>
              <a:rPr lang="en-US" dirty="0" smtClean="0"/>
              <a:t> Peer Review</a:t>
            </a:r>
            <a:endParaRPr lang="en-US" dirty="0"/>
          </a:p>
        </p:txBody>
      </p:sp>
      <p:sp>
        <p:nvSpPr>
          <p:cNvPr id="3" name="Content Placeholder 2"/>
          <p:cNvSpPr>
            <a:spLocks noGrp="1"/>
          </p:cNvSpPr>
          <p:nvPr>
            <p:ph idx="1"/>
          </p:nvPr>
        </p:nvSpPr>
        <p:spPr>
          <a:xfrm>
            <a:off x="307275" y="2154899"/>
            <a:ext cx="8417625" cy="4441893"/>
          </a:xfrm>
        </p:spPr>
        <p:txBody>
          <a:bodyPr>
            <a:normAutofit/>
          </a:bodyPr>
          <a:lstStyle/>
          <a:p>
            <a:r>
              <a:rPr lang="en-US" sz="2800" dirty="0" smtClean="0"/>
              <a:t> </a:t>
            </a:r>
            <a:r>
              <a:rPr lang="en-US" sz="2800" dirty="0"/>
              <a:t>E</a:t>
            </a:r>
            <a:r>
              <a:rPr lang="en-US" sz="2800" dirty="0" smtClean="0"/>
              <a:t>xplained (both pedagogically and practically) from the start</a:t>
            </a:r>
          </a:p>
          <a:p>
            <a:r>
              <a:rPr lang="en-US" sz="2800" dirty="0"/>
              <a:t> </a:t>
            </a:r>
            <a:r>
              <a:rPr lang="en-US" sz="2800" dirty="0" smtClean="0"/>
              <a:t>Resistance was anticipated and gently managed</a:t>
            </a:r>
          </a:p>
          <a:p>
            <a:r>
              <a:rPr lang="en-US" sz="2800" dirty="0"/>
              <a:t> </a:t>
            </a:r>
            <a:r>
              <a:rPr lang="en-US" sz="2800" dirty="0" smtClean="0"/>
              <a:t>Assignment assessment criteria and peer review administration were </a:t>
            </a:r>
            <a:r>
              <a:rPr lang="en-US" sz="2800" dirty="0" err="1" smtClean="0"/>
              <a:t>scaffolded</a:t>
            </a:r>
            <a:r>
              <a:rPr lang="en-US" sz="2800" dirty="0" smtClean="0"/>
              <a:t> through a series of activities</a:t>
            </a:r>
          </a:p>
        </p:txBody>
      </p:sp>
    </p:spTree>
    <p:extLst>
      <p:ext uri="{BB962C8B-B14F-4D97-AF65-F5344CB8AC3E}">
        <p14:creationId xmlns:p14="http://schemas.microsoft.com/office/powerpoint/2010/main" val="2517929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456"/>
            <a:ext cx="8913813" cy="914400"/>
          </a:xfrm>
        </p:spPr>
        <p:txBody>
          <a:bodyPr/>
          <a:lstStyle/>
          <a:p>
            <a:r>
              <a:rPr lang="en-US" dirty="0"/>
              <a:t>e</a:t>
            </a:r>
            <a:r>
              <a:rPr lang="en-US" dirty="0" smtClean="0"/>
              <a:t>-LATE: what happens?</a:t>
            </a:r>
            <a:endParaRPr lang="en-US" dirty="0"/>
          </a:p>
        </p:txBody>
      </p:sp>
      <p:sp>
        <p:nvSpPr>
          <p:cNvPr id="3" name="Content Placeholder 2"/>
          <p:cNvSpPr>
            <a:spLocks noGrp="1"/>
          </p:cNvSpPr>
          <p:nvPr>
            <p:ph idx="1"/>
          </p:nvPr>
        </p:nvSpPr>
        <p:spPr>
          <a:xfrm>
            <a:off x="266305" y="1185316"/>
            <a:ext cx="8458595" cy="5472936"/>
          </a:xfrm>
        </p:spPr>
        <p:txBody>
          <a:bodyPr>
            <a:normAutofit fontScale="92500"/>
          </a:bodyPr>
          <a:lstStyle/>
          <a:p>
            <a:pPr marL="514350" indent="-514350">
              <a:buFont typeface="+mj-lt"/>
              <a:buAutoNum type="arabicPeriod"/>
            </a:pPr>
            <a:r>
              <a:rPr lang="en-US" sz="2400" dirty="0" smtClean="0"/>
              <a:t>Students are introduced to and practice a range of online learning activities</a:t>
            </a:r>
          </a:p>
          <a:p>
            <a:pPr marL="514350" indent="-514350">
              <a:buFont typeface="+mj-lt"/>
              <a:buAutoNum type="arabicPeriod"/>
            </a:pPr>
            <a:r>
              <a:rPr lang="en-US" sz="2400" dirty="0" smtClean="0"/>
              <a:t>Students create an ‘e-</a:t>
            </a:r>
            <a:r>
              <a:rPr lang="en-US" sz="2400" dirty="0" err="1" smtClean="0"/>
              <a:t>tivity</a:t>
            </a:r>
            <a:r>
              <a:rPr lang="en-US" sz="2400" dirty="0" smtClean="0"/>
              <a:t>’ (drawing on e.g. Salmon, </a:t>
            </a:r>
            <a:r>
              <a:rPr lang="en-US" sz="2400" dirty="0" err="1" smtClean="0"/>
              <a:t>gamification</a:t>
            </a:r>
            <a:r>
              <a:rPr lang="en-US" sz="2400" dirty="0" smtClean="0"/>
              <a:t>, Khan, etc.)</a:t>
            </a:r>
          </a:p>
          <a:p>
            <a:pPr marL="514350" indent="-514350">
              <a:buFont typeface="+mj-lt"/>
              <a:buAutoNum type="arabicPeriod"/>
            </a:pPr>
            <a:r>
              <a:rPr lang="en-US" sz="2400" dirty="0" smtClean="0"/>
              <a:t>Their e-</a:t>
            </a:r>
            <a:r>
              <a:rPr lang="en-US" sz="2400" dirty="0" err="1" smtClean="0"/>
              <a:t>tivity</a:t>
            </a:r>
            <a:r>
              <a:rPr lang="en-US" sz="2400" dirty="0" smtClean="0"/>
              <a:t> </a:t>
            </a:r>
            <a:r>
              <a:rPr lang="en-US" sz="2400" dirty="0"/>
              <a:t>i</a:t>
            </a:r>
            <a:r>
              <a:rPr lang="en-US" sz="2400" dirty="0" smtClean="0"/>
              <a:t>s assessed using a simple set of criteria by two peers (with oversight from tutors)</a:t>
            </a:r>
          </a:p>
          <a:p>
            <a:pPr marL="514350" indent="-514350">
              <a:buFont typeface="+mj-lt"/>
              <a:buAutoNum type="arabicPeriod"/>
            </a:pPr>
            <a:r>
              <a:rPr lang="en-US" sz="2400" dirty="0" smtClean="0"/>
              <a:t>Students revise their activity after receiving feedback and further reflecting on their learning, and</a:t>
            </a:r>
            <a:r>
              <a:rPr lang="mr-IN" sz="2400" dirty="0" smtClean="0"/>
              <a:t>…</a:t>
            </a:r>
            <a:endParaRPr lang="en-GB" sz="2400" dirty="0" smtClean="0"/>
          </a:p>
          <a:p>
            <a:pPr marL="514350" indent="-514350">
              <a:buFont typeface="+mj-lt"/>
              <a:buAutoNum type="arabicPeriod"/>
            </a:pPr>
            <a:r>
              <a:rPr lang="en-GB" sz="2400" dirty="0" smtClean="0"/>
              <a:t>In a ‘mini’-conference setting, present their e-</a:t>
            </a:r>
            <a:r>
              <a:rPr lang="en-GB" sz="2400" dirty="0" err="1" smtClean="0"/>
              <a:t>tivity</a:t>
            </a:r>
            <a:r>
              <a:rPr lang="en-GB" sz="2400" dirty="0" smtClean="0"/>
              <a:t> to the whole group</a:t>
            </a:r>
          </a:p>
          <a:p>
            <a:pPr marL="514350" indent="-514350">
              <a:buFont typeface="+mj-lt"/>
              <a:buAutoNum type="arabicPeriod"/>
            </a:pPr>
            <a:r>
              <a:rPr lang="en-GB" sz="2400" dirty="0" smtClean="0"/>
              <a:t>The group votes for the ‘best’ e-</a:t>
            </a:r>
            <a:r>
              <a:rPr lang="en-GB" sz="2400" dirty="0" err="1" smtClean="0"/>
              <a:t>tivity</a:t>
            </a:r>
            <a:r>
              <a:rPr lang="en-GB" sz="2400" dirty="0" smtClean="0"/>
              <a:t> (using set criteria)</a:t>
            </a:r>
          </a:p>
          <a:p>
            <a:pPr marL="514350" indent="-514350">
              <a:buFont typeface="+mj-lt"/>
              <a:buAutoNum type="arabicPeriod"/>
            </a:pPr>
            <a:endParaRPr lang="en-US" sz="2400" dirty="0"/>
          </a:p>
        </p:txBody>
      </p:sp>
    </p:spTree>
    <p:extLst>
      <p:ext uri="{BB962C8B-B14F-4D97-AF65-F5344CB8AC3E}">
        <p14:creationId xmlns:p14="http://schemas.microsoft.com/office/powerpoint/2010/main" val="196630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814"/>
            <a:ext cx="8913813" cy="914400"/>
          </a:xfrm>
        </p:spPr>
        <p:txBody>
          <a:bodyPr/>
          <a:lstStyle/>
          <a:p>
            <a:r>
              <a:rPr lang="en-US" dirty="0" smtClean="0"/>
              <a:t>What e-LATE students say:</a:t>
            </a:r>
            <a:endParaRPr lang="en-US" dirty="0"/>
          </a:p>
        </p:txBody>
      </p:sp>
      <p:sp>
        <p:nvSpPr>
          <p:cNvPr id="3" name="Content Placeholder 2"/>
          <p:cNvSpPr>
            <a:spLocks noGrp="1"/>
          </p:cNvSpPr>
          <p:nvPr>
            <p:ph idx="1"/>
          </p:nvPr>
        </p:nvSpPr>
        <p:spPr>
          <a:xfrm>
            <a:off x="266305" y="1417370"/>
            <a:ext cx="8458595" cy="5138448"/>
          </a:xfrm>
        </p:spPr>
        <p:txBody>
          <a:bodyPr>
            <a:noAutofit/>
          </a:bodyPr>
          <a:lstStyle/>
          <a:p>
            <a:pPr>
              <a:lnSpc>
                <a:spcPct val="100000"/>
              </a:lnSpc>
            </a:pPr>
            <a:r>
              <a:rPr lang="en-GB" sz="2800" dirty="0">
                <a:solidFill>
                  <a:srgbClr val="4F81BD"/>
                </a:solidFill>
                <a:ea typeface="DejaVu Sans"/>
              </a:rPr>
              <a:t>“It is quite an empowering experience but there was probably an element of nerves prior to getting that feedback which probably applies to all of us, not just undergraduates – they may well feel better from getting feedback from a fellow </a:t>
            </a:r>
            <a:r>
              <a:rPr lang="en-GB" sz="2800" dirty="0" smtClean="0">
                <a:solidFill>
                  <a:srgbClr val="4F81BD"/>
                </a:solidFill>
                <a:ea typeface="DejaVu Sans"/>
              </a:rPr>
              <a:t>student </a:t>
            </a:r>
            <a:r>
              <a:rPr lang="en-GB" sz="2800" dirty="0">
                <a:solidFill>
                  <a:srgbClr val="4F81BD"/>
                </a:solidFill>
                <a:ea typeface="DejaVu Sans"/>
              </a:rPr>
              <a:t>than feedback </a:t>
            </a:r>
            <a:r>
              <a:rPr lang="en-GB" sz="2800" dirty="0" smtClean="0">
                <a:solidFill>
                  <a:srgbClr val="4F81BD"/>
                </a:solidFill>
                <a:ea typeface="DejaVu Sans"/>
              </a:rPr>
              <a:t>from </a:t>
            </a:r>
            <a:r>
              <a:rPr lang="en-GB" sz="2800" dirty="0">
                <a:solidFill>
                  <a:srgbClr val="4F81BD"/>
                </a:solidFill>
                <a:ea typeface="DejaVu Sans"/>
              </a:rPr>
              <a:t>a tutor.</a:t>
            </a:r>
            <a:r>
              <a:rPr lang="en-GB" sz="2800" dirty="0" smtClean="0">
                <a:solidFill>
                  <a:srgbClr val="4F81BD"/>
                </a:solidFill>
                <a:ea typeface="DejaVu Sans"/>
              </a:rPr>
              <a:t>”</a:t>
            </a:r>
            <a:endParaRPr lang="en-GB" sz="2800" dirty="0"/>
          </a:p>
        </p:txBody>
      </p:sp>
    </p:spTree>
    <p:extLst>
      <p:ext uri="{BB962C8B-B14F-4D97-AF65-F5344CB8AC3E}">
        <p14:creationId xmlns:p14="http://schemas.microsoft.com/office/powerpoint/2010/main" val="2324853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814"/>
            <a:ext cx="8913813" cy="914400"/>
          </a:xfrm>
        </p:spPr>
        <p:txBody>
          <a:bodyPr/>
          <a:lstStyle/>
          <a:p>
            <a:r>
              <a:rPr lang="en-US" dirty="0" smtClean="0"/>
              <a:t>What e-LATE students say:</a:t>
            </a:r>
            <a:endParaRPr lang="en-US" dirty="0"/>
          </a:p>
        </p:txBody>
      </p:sp>
      <p:sp>
        <p:nvSpPr>
          <p:cNvPr id="3" name="Content Placeholder 2"/>
          <p:cNvSpPr>
            <a:spLocks noGrp="1"/>
          </p:cNvSpPr>
          <p:nvPr>
            <p:ph idx="1"/>
          </p:nvPr>
        </p:nvSpPr>
        <p:spPr>
          <a:xfrm>
            <a:off x="266305" y="1417370"/>
            <a:ext cx="8458595" cy="5138448"/>
          </a:xfrm>
        </p:spPr>
        <p:txBody>
          <a:bodyPr>
            <a:noAutofit/>
          </a:bodyPr>
          <a:lstStyle/>
          <a:p>
            <a:r>
              <a:rPr lang="en-GB" sz="2800" dirty="0">
                <a:solidFill>
                  <a:srgbClr val="4F81BD"/>
                </a:solidFill>
                <a:ea typeface="DejaVu Sans"/>
              </a:rPr>
              <a:t>“...doing the assessment [of another’s work] makes you understand more about the subject yourself, perhaps even more so than writing </a:t>
            </a:r>
            <a:r>
              <a:rPr lang="en-GB" sz="2800" i="1" dirty="0">
                <a:solidFill>
                  <a:srgbClr val="4F81BD"/>
                </a:solidFill>
                <a:ea typeface="DejaVu Sans"/>
              </a:rPr>
              <a:t>your</a:t>
            </a:r>
            <a:r>
              <a:rPr lang="en-GB" sz="2800" dirty="0">
                <a:solidFill>
                  <a:srgbClr val="4F81BD"/>
                </a:solidFill>
                <a:ea typeface="DejaVu Sans"/>
              </a:rPr>
              <a:t> work [because] it gives you a position of responsibility to somebody else.”</a:t>
            </a:r>
            <a:endParaRPr lang="en-GB" sz="2800" dirty="0"/>
          </a:p>
        </p:txBody>
      </p:sp>
    </p:spTree>
    <p:extLst>
      <p:ext uri="{BB962C8B-B14F-4D97-AF65-F5344CB8AC3E}">
        <p14:creationId xmlns:p14="http://schemas.microsoft.com/office/powerpoint/2010/main" val="2710202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814"/>
            <a:ext cx="8913813" cy="914400"/>
          </a:xfrm>
        </p:spPr>
        <p:txBody>
          <a:bodyPr/>
          <a:lstStyle/>
          <a:p>
            <a:r>
              <a:rPr lang="en-US" dirty="0" smtClean="0"/>
              <a:t>What e-LATE students say:</a:t>
            </a:r>
            <a:endParaRPr lang="en-US" dirty="0"/>
          </a:p>
        </p:txBody>
      </p:sp>
      <p:sp>
        <p:nvSpPr>
          <p:cNvPr id="3" name="Content Placeholder 2"/>
          <p:cNvSpPr>
            <a:spLocks noGrp="1"/>
          </p:cNvSpPr>
          <p:nvPr>
            <p:ph idx="1"/>
          </p:nvPr>
        </p:nvSpPr>
        <p:spPr>
          <a:xfrm>
            <a:off x="266305" y="1417370"/>
            <a:ext cx="8458595" cy="5138448"/>
          </a:xfrm>
        </p:spPr>
        <p:txBody>
          <a:bodyPr>
            <a:noAutofit/>
          </a:bodyPr>
          <a:lstStyle/>
          <a:p>
            <a:pPr>
              <a:lnSpc>
                <a:spcPct val="100000"/>
              </a:lnSpc>
            </a:pPr>
            <a:r>
              <a:rPr lang="en-GB" sz="2800" dirty="0">
                <a:solidFill>
                  <a:srgbClr val="4F81BD"/>
                </a:solidFill>
                <a:ea typeface="DejaVu Sans"/>
              </a:rPr>
              <a:t>“[It was]…helpful for me to see how other students wrote their </a:t>
            </a:r>
            <a:r>
              <a:rPr lang="en-GB" sz="2800" dirty="0" smtClean="0">
                <a:solidFill>
                  <a:srgbClr val="4F81BD"/>
                </a:solidFill>
                <a:ea typeface="DejaVu Sans"/>
              </a:rPr>
              <a:t>[e-</a:t>
            </a:r>
            <a:r>
              <a:rPr lang="en-GB" sz="2800" dirty="0" err="1" smtClean="0">
                <a:solidFill>
                  <a:srgbClr val="4F81BD"/>
                </a:solidFill>
                <a:ea typeface="DejaVu Sans"/>
              </a:rPr>
              <a:t>tivities</a:t>
            </a:r>
            <a:r>
              <a:rPr lang="en-GB" sz="2800" dirty="0" smtClean="0">
                <a:solidFill>
                  <a:srgbClr val="4F81BD"/>
                </a:solidFill>
                <a:ea typeface="DejaVu Sans"/>
              </a:rPr>
              <a:t>] </a:t>
            </a:r>
            <a:r>
              <a:rPr lang="en-GB" sz="2800" dirty="0">
                <a:solidFill>
                  <a:srgbClr val="4F81BD"/>
                </a:solidFill>
                <a:ea typeface="DejaVu Sans"/>
              </a:rPr>
              <a:t>and it really did help ... me out … a lot: ...I’ve always felt that students can learn as much if not more from each other than they can from some teachers, and I think that reflective learning is central to that. And I think that reflecting can be more effective if it’s done by people at the same level.”</a:t>
            </a:r>
            <a:endParaRPr lang="en-GB" sz="2800" dirty="0"/>
          </a:p>
        </p:txBody>
      </p:sp>
    </p:spTree>
    <p:extLst>
      <p:ext uri="{BB962C8B-B14F-4D97-AF65-F5344CB8AC3E}">
        <p14:creationId xmlns:p14="http://schemas.microsoft.com/office/powerpoint/2010/main" val="3357749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a:t>
            </a:r>
            <a:r>
              <a:rPr lang="en-US" dirty="0" err="1" smtClean="0"/>
              <a:t>LATEd</a:t>
            </a:r>
            <a:r>
              <a:rPr lang="en-US" dirty="0" smtClean="0"/>
              <a:t>?</a:t>
            </a:r>
            <a:endParaRPr lang="en-US" dirty="0"/>
          </a:p>
        </p:txBody>
      </p:sp>
    </p:spTree>
    <p:extLst>
      <p:ext uri="{BB962C8B-B14F-4D97-AF65-F5344CB8AC3E}">
        <p14:creationId xmlns:p14="http://schemas.microsoft.com/office/powerpoint/2010/main" val="733143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a:t>
            </a:r>
            <a:r>
              <a:rPr lang="en-US" dirty="0" err="1" smtClean="0"/>
              <a:t>LATEd</a:t>
            </a:r>
            <a:r>
              <a:rPr lang="en-US" dirty="0" smtClean="0"/>
              <a:t>?</a:t>
            </a:r>
            <a:endParaRPr lang="en-US" dirty="0"/>
          </a:p>
        </p:txBody>
      </p:sp>
      <p:pic>
        <p:nvPicPr>
          <p:cNvPr id="4" name="Content Placeholder 3"/>
          <p:cNvPicPr>
            <a:picLocks noGrp="1" noChangeAspect="1"/>
          </p:cNvPicPr>
          <p:nvPr>
            <p:ph idx="1"/>
          </p:nvPr>
        </p:nvPicPr>
        <p:blipFill>
          <a:blip r:embed="rId2"/>
          <a:srcRect t="16943" b="16943"/>
          <a:stretch>
            <a:fillRect/>
          </a:stretch>
        </p:blipFill>
        <p:spPr>
          <a:xfrm>
            <a:off x="151627" y="2079230"/>
            <a:ext cx="8601559" cy="4148797"/>
          </a:xfrm>
        </p:spPr>
      </p:pic>
      <p:sp>
        <p:nvSpPr>
          <p:cNvPr id="5" name="TextBox 4"/>
          <p:cNvSpPr txBox="1"/>
          <p:nvPr/>
        </p:nvSpPr>
        <p:spPr>
          <a:xfrm>
            <a:off x="6274499" y="6228027"/>
            <a:ext cx="2478687" cy="369332"/>
          </a:xfrm>
          <a:prstGeom prst="rect">
            <a:avLst/>
          </a:prstGeom>
          <a:noFill/>
        </p:spPr>
        <p:txBody>
          <a:bodyPr wrap="square" rtlCol="0">
            <a:spAutoFit/>
          </a:bodyPr>
          <a:lstStyle/>
          <a:p>
            <a:r>
              <a:rPr lang="en-US" dirty="0"/>
              <a:t>c</a:t>
            </a:r>
            <a:r>
              <a:rPr lang="en-US" dirty="0" smtClean="0"/>
              <a:t> The Simpsons</a:t>
            </a:r>
            <a:endParaRPr lang="en-US" dirty="0"/>
          </a:p>
        </p:txBody>
      </p:sp>
    </p:spTree>
    <p:extLst>
      <p:ext uri="{BB962C8B-B14F-4D97-AF65-F5344CB8AC3E}">
        <p14:creationId xmlns:p14="http://schemas.microsoft.com/office/powerpoint/2010/main" val="3675874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Start writing fiction </a:t>
            </a:r>
            <a:r>
              <a:rPr lang="en-GB" dirty="0" smtClean="0"/>
              <a:t>(OU, </a:t>
            </a:r>
            <a:r>
              <a:rPr lang="en-US" dirty="0" err="1" smtClean="0"/>
              <a:t>FutureLearn</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sz="2800" dirty="0" smtClean="0"/>
              <a:t> Informal MOOC = Foundation/1</a:t>
            </a:r>
            <a:r>
              <a:rPr lang="en-US" sz="2800" baseline="30000" dirty="0" smtClean="0"/>
              <a:t>st</a:t>
            </a:r>
            <a:r>
              <a:rPr lang="en-US" sz="2800" dirty="0" smtClean="0"/>
              <a:t> semester undergrad</a:t>
            </a:r>
          </a:p>
          <a:p>
            <a:r>
              <a:rPr lang="en-US" sz="2800" dirty="0"/>
              <a:t> </a:t>
            </a:r>
            <a:r>
              <a:rPr lang="en-US" sz="2800" dirty="0" smtClean="0"/>
              <a:t>Content comprises A/V, readings, semi-structured forum discussions, multiple choice quizzes and creative writing activities</a:t>
            </a:r>
          </a:p>
          <a:p>
            <a:r>
              <a:rPr lang="en-US" sz="2800" dirty="0" smtClean="0"/>
              <a:t>Entirely peer assessed: peer review of short fiction</a:t>
            </a:r>
          </a:p>
          <a:p>
            <a:pPr lvl="1"/>
            <a:r>
              <a:rPr lang="en-US" sz="2600" dirty="0" smtClean="0"/>
              <a:t>Integral </a:t>
            </a:r>
            <a:r>
              <a:rPr lang="en-US" sz="2600" dirty="0"/>
              <a:t>to module </a:t>
            </a:r>
            <a:r>
              <a:rPr lang="en-US" sz="2600" dirty="0" smtClean="0"/>
              <a:t>function (there are no tutors)</a:t>
            </a:r>
            <a:endParaRPr lang="en-US" sz="2600" dirty="0"/>
          </a:p>
          <a:p>
            <a:pPr lvl="1"/>
            <a:r>
              <a:rPr lang="en-US" sz="2600" dirty="0" smtClean="0"/>
              <a:t>V. </a:t>
            </a:r>
            <a:r>
              <a:rPr lang="en-US" sz="2600" dirty="0"/>
              <a:t>l</a:t>
            </a:r>
            <a:r>
              <a:rPr lang="en-US" sz="2600" dirty="0" smtClean="0"/>
              <a:t>imited ‘training’, </a:t>
            </a:r>
            <a:r>
              <a:rPr lang="en-US" sz="2600" dirty="0"/>
              <a:t>focus on support and encouragement</a:t>
            </a:r>
          </a:p>
          <a:p>
            <a:endParaRPr lang="en-US" sz="2800" dirty="0" smtClean="0"/>
          </a:p>
        </p:txBody>
      </p:sp>
    </p:spTree>
    <p:extLst>
      <p:ext uri="{BB962C8B-B14F-4D97-AF65-F5344CB8AC3E}">
        <p14:creationId xmlns:p14="http://schemas.microsoft.com/office/powerpoint/2010/main" val="718785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48441"/>
            <a:ext cx="8913813" cy="914400"/>
          </a:xfrm>
        </p:spPr>
        <p:txBody>
          <a:bodyPr/>
          <a:lstStyle/>
          <a:p>
            <a:r>
              <a:rPr lang="en-US" dirty="0" smtClean="0"/>
              <a:t>Start writing fiction - peer review</a:t>
            </a:r>
            <a:endParaRPr lang="en-US" dirty="0"/>
          </a:p>
        </p:txBody>
      </p:sp>
      <p:pic>
        <p:nvPicPr>
          <p:cNvPr id="4" name="Content Placeholder 3"/>
          <p:cNvPicPr>
            <a:picLocks noGrp="1" noChangeAspect="1"/>
          </p:cNvPicPr>
          <p:nvPr>
            <p:ph idx="1"/>
          </p:nvPr>
        </p:nvPicPr>
        <p:blipFill rotWithShape="1">
          <a:blip r:embed="rId2"/>
          <a:srcRect t="-361" b="359"/>
          <a:stretch/>
        </p:blipFill>
        <p:spPr>
          <a:xfrm>
            <a:off x="1090583" y="2762841"/>
            <a:ext cx="7468657" cy="3766394"/>
          </a:xfrm>
        </p:spPr>
      </p:pic>
      <p:pic>
        <p:nvPicPr>
          <p:cNvPr id="5" name="Picture 4"/>
          <p:cNvPicPr>
            <a:picLocks noChangeAspect="1"/>
          </p:cNvPicPr>
          <p:nvPr/>
        </p:nvPicPr>
        <p:blipFill>
          <a:blip r:embed="rId3"/>
          <a:stretch>
            <a:fillRect/>
          </a:stretch>
        </p:blipFill>
        <p:spPr>
          <a:xfrm>
            <a:off x="0" y="138057"/>
            <a:ext cx="8913813" cy="1710385"/>
          </a:xfrm>
          <a:prstGeom prst="rect">
            <a:avLst/>
          </a:prstGeom>
        </p:spPr>
      </p:pic>
      <p:sp>
        <p:nvSpPr>
          <p:cNvPr id="6" name="TextBox 5"/>
          <p:cNvSpPr txBox="1"/>
          <p:nvPr/>
        </p:nvSpPr>
        <p:spPr>
          <a:xfrm>
            <a:off x="5700422" y="6099410"/>
            <a:ext cx="3092291" cy="369332"/>
          </a:xfrm>
          <a:prstGeom prst="rect">
            <a:avLst/>
          </a:prstGeom>
          <a:noFill/>
        </p:spPr>
        <p:txBody>
          <a:bodyPr wrap="square" rtlCol="0">
            <a:spAutoFit/>
          </a:bodyPr>
          <a:lstStyle/>
          <a:p>
            <a:r>
              <a:rPr lang="en-US" dirty="0"/>
              <a:t>© The Open University</a:t>
            </a:r>
          </a:p>
        </p:txBody>
      </p:sp>
    </p:spTree>
    <p:extLst>
      <p:ext uri="{BB962C8B-B14F-4D97-AF65-F5344CB8AC3E}">
        <p14:creationId xmlns:p14="http://schemas.microsoft.com/office/powerpoint/2010/main" val="3461167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comments on reviewing</a:t>
            </a:r>
            <a:endParaRPr lang="en-US" dirty="0"/>
          </a:p>
        </p:txBody>
      </p:sp>
      <p:sp>
        <p:nvSpPr>
          <p:cNvPr id="3" name="Content Placeholder 2"/>
          <p:cNvSpPr>
            <a:spLocks noGrp="1"/>
          </p:cNvSpPr>
          <p:nvPr>
            <p:ph idx="1"/>
          </p:nvPr>
        </p:nvSpPr>
        <p:spPr/>
        <p:txBody>
          <a:bodyPr>
            <a:normAutofit/>
          </a:bodyPr>
          <a:lstStyle/>
          <a:p>
            <a:r>
              <a:rPr lang="en-US" dirty="0" smtClean="0"/>
              <a:t>A1‘I feel a bit nervous reviewing other people’s work.’</a:t>
            </a:r>
          </a:p>
          <a:p>
            <a:r>
              <a:rPr lang="en-US" dirty="0" smtClean="0"/>
              <a:t>L2 ‘me too’</a:t>
            </a:r>
          </a:p>
          <a:p>
            <a:r>
              <a:rPr lang="en-US" dirty="0" smtClean="0"/>
              <a:t>J3 ‘Let the focus be the work and not the author. We’re all developing writers. If what we write is unclear, it takes another set of eyes to see the gaps we’ve left.’ </a:t>
            </a:r>
            <a:r>
              <a:rPr lang="mr-IN" dirty="0" smtClean="0"/>
              <a:t>…</a:t>
            </a:r>
            <a:endParaRPr lang="en-US" dirty="0" smtClean="0"/>
          </a:p>
          <a:p>
            <a:r>
              <a:rPr lang="en-GB" dirty="0" smtClean="0"/>
              <a:t>M4 ‘I found it hard to review other people’s stories so I focused on whether I understood the story and the portrayal of the main character.’</a:t>
            </a:r>
            <a:endParaRPr lang="en-US" dirty="0"/>
          </a:p>
        </p:txBody>
      </p:sp>
    </p:spTree>
    <p:extLst>
      <p:ext uri="{BB962C8B-B14F-4D97-AF65-F5344CB8AC3E}">
        <p14:creationId xmlns:p14="http://schemas.microsoft.com/office/powerpoint/2010/main" val="3586569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456"/>
            <a:ext cx="8913813" cy="914400"/>
          </a:xfrm>
        </p:spPr>
        <p:txBody>
          <a:bodyPr>
            <a:normAutofit fontScale="90000"/>
          </a:bodyPr>
          <a:lstStyle/>
          <a:p>
            <a:r>
              <a:rPr lang="en-US" dirty="0" smtClean="0"/>
              <a:t>Student responses to being reviewed</a:t>
            </a:r>
            <a:endParaRPr lang="en-US" dirty="0"/>
          </a:p>
        </p:txBody>
      </p:sp>
      <p:sp>
        <p:nvSpPr>
          <p:cNvPr id="3" name="Content Placeholder 2"/>
          <p:cNvSpPr>
            <a:spLocks noGrp="1"/>
          </p:cNvSpPr>
          <p:nvPr>
            <p:ph sz="half" idx="1"/>
          </p:nvPr>
        </p:nvSpPr>
        <p:spPr>
          <a:xfrm>
            <a:off x="4528708" y="1256984"/>
            <a:ext cx="4385106" cy="4473094"/>
          </a:xfrm>
        </p:spPr>
        <p:txBody>
          <a:bodyPr>
            <a:normAutofit/>
          </a:bodyPr>
          <a:lstStyle/>
          <a:p>
            <a:r>
              <a:rPr lang="en-US" dirty="0" smtClean="0"/>
              <a:t>R5 ‘My feedback was very helpful, always good to see how my writing is seen in someone else’s eyes </a:t>
            </a:r>
            <a:r>
              <a:rPr lang="en-US" dirty="0" smtClean="0">
                <a:sym typeface="Wingdings"/>
              </a:rPr>
              <a:t>’</a:t>
            </a:r>
          </a:p>
          <a:p>
            <a:r>
              <a:rPr lang="en-US" dirty="0" smtClean="0"/>
              <a:t>D6 ‘</a:t>
            </a:r>
            <a:r>
              <a:rPr lang="mr-IN" dirty="0" smtClean="0"/>
              <a:t>…</a:t>
            </a:r>
            <a:r>
              <a:rPr lang="en-GB" dirty="0" smtClean="0"/>
              <a:t>[K8], I appreciate your points and will learn from your observations. I would really like to turn it into a story with a plot. </a:t>
            </a:r>
            <a:r>
              <a:rPr lang="mr-IN" dirty="0" smtClean="0"/>
              <a:t>…</a:t>
            </a:r>
            <a:r>
              <a:rPr lang="en-GB" dirty="0" smtClean="0"/>
              <a:t>’</a:t>
            </a:r>
          </a:p>
          <a:p>
            <a:r>
              <a:rPr lang="en-US" dirty="0" smtClean="0"/>
              <a:t>J7 ‘Reading the posts in this [forum] it does seem that reviewers have generally taken great care to be helpful in their comments and to encourage us all to carry on writing.’</a:t>
            </a:r>
            <a:endParaRPr lang="en-US" dirty="0"/>
          </a:p>
        </p:txBody>
      </p:sp>
      <p:pic>
        <p:nvPicPr>
          <p:cNvPr id="5" name="Content Placeholder 4"/>
          <p:cNvPicPr>
            <a:picLocks noGrp="1" noChangeAspect="1"/>
          </p:cNvPicPr>
          <p:nvPr>
            <p:ph sz="half" idx="2"/>
          </p:nvPr>
        </p:nvPicPr>
        <p:blipFill>
          <a:blip r:embed="rId2"/>
          <a:srcRect l="19536" r="19536"/>
          <a:stretch>
            <a:fillRect/>
          </a:stretch>
        </p:blipFill>
        <p:spPr>
          <a:xfrm>
            <a:off x="164669" y="1256984"/>
            <a:ext cx="4364038" cy="4459288"/>
          </a:xfrm>
        </p:spPr>
      </p:pic>
      <p:sp>
        <p:nvSpPr>
          <p:cNvPr id="6" name="TextBox 5"/>
          <p:cNvSpPr txBox="1"/>
          <p:nvPr/>
        </p:nvSpPr>
        <p:spPr>
          <a:xfrm>
            <a:off x="164669" y="5730078"/>
            <a:ext cx="3092291" cy="369332"/>
          </a:xfrm>
          <a:prstGeom prst="rect">
            <a:avLst/>
          </a:prstGeom>
          <a:noFill/>
        </p:spPr>
        <p:txBody>
          <a:bodyPr wrap="square" rtlCol="0">
            <a:spAutoFit/>
          </a:bodyPr>
          <a:lstStyle/>
          <a:p>
            <a:r>
              <a:rPr lang="en-US" dirty="0"/>
              <a:t>© The Open University</a:t>
            </a:r>
          </a:p>
        </p:txBody>
      </p:sp>
    </p:spTree>
    <p:extLst>
      <p:ext uri="{BB962C8B-B14F-4D97-AF65-F5344CB8AC3E}">
        <p14:creationId xmlns:p14="http://schemas.microsoft.com/office/powerpoint/2010/main" val="2213685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feedback on reviews</a:t>
            </a:r>
            <a:endParaRPr lang="en-US" dirty="0"/>
          </a:p>
        </p:txBody>
      </p:sp>
      <p:pic>
        <p:nvPicPr>
          <p:cNvPr id="7" name="Content Placeholder 6"/>
          <p:cNvPicPr>
            <a:picLocks noGrp="1" noChangeAspect="1"/>
          </p:cNvPicPr>
          <p:nvPr>
            <p:ph idx="1"/>
          </p:nvPr>
        </p:nvPicPr>
        <p:blipFill rotWithShape="1">
          <a:blip r:embed="rId2"/>
          <a:srcRect l="-9611" t="-123301" r="-15428" b="-152370"/>
          <a:stretch/>
        </p:blipFill>
        <p:spPr>
          <a:xfrm>
            <a:off x="1114424" y="2179367"/>
            <a:ext cx="6519687" cy="3144646"/>
          </a:xfrm>
        </p:spPr>
      </p:pic>
      <p:pic>
        <p:nvPicPr>
          <p:cNvPr id="6" name="Picture 5"/>
          <p:cNvPicPr>
            <a:picLocks noChangeAspect="1"/>
          </p:cNvPicPr>
          <p:nvPr/>
        </p:nvPicPr>
        <p:blipFill>
          <a:blip r:embed="rId3"/>
          <a:stretch>
            <a:fillRect/>
          </a:stretch>
        </p:blipFill>
        <p:spPr>
          <a:xfrm>
            <a:off x="1591361" y="2454954"/>
            <a:ext cx="5727700" cy="863600"/>
          </a:xfrm>
          <a:prstGeom prst="rect">
            <a:avLst/>
          </a:prstGeom>
        </p:spPr>
      </p:pic>
      <p:sp>
        <p:nvSpPr>
          <p:cNvPr id="9" name="TextBox 8"/>
          <p:cNvSpPr txBox="1"/>
          <p:nvPr/>
        </p:nvSpPr>
        <p:spPr>
          <a:xfrm>
            <a:off x="3905789" y="3907720"/>
            <a:ext cx="3092291" cy="369332"/>
          </a:xfrm>
          <a:prstGeom prst="rect">
            <a:avLst/>
          </a:prstGeom>
          <a:noFill/>
        </p:spPr>
        <p:txBody>
          <a:bodyPr wrap="square" rtlCol="0">
            <a:spAutoFit/>
          </a:bodyPr>
          <a:lstStyle/>
          <a:p>
            <a:r>
              <a:rPr lang="en-US" dirty="0"/>
              <a:t>© The Open University</a:t>
            </a:r>
          </a:p>
        </p:txBody>
      </p:sp>
    </p:spTree>
    <p:extLst>
      <p:ext uri="{BB962C8B-B14F-4D97-AF65-F5344CB8AC3E}">
        <p14:creationId xmlns:p14="http://schemas.microsoft.com/office/powerpoint/2010/main" val="2687359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Academic Development</a:t>
            </a:r>
            <a:endParaRPr lang="en-US" dirty="0"/>
          </a:p>
        </p:txBody>
      </p:sp>
      <p:sp>
        <p:nvSpPr>
          <p:cNvPr id="3" name="Content Placeholder 2"/>
          <p:cNvSpPr>
            <a:spLocks noGrp="1"/>
          </p:cNvSpPr>
          <p:nvPr>
            <p:ph idx="1"/>
          </p:nvPr>
        </p:nvSpPr>
        <p:spPr/>
        <p:txBody>
          <a:bodyPr>
            <a:normAutofit/>
          </a:bodyPr>
          <a:lstStyle/>
          <a:p>
            <a:r>
              <a:rPr lang="en-US" sz="2800" dirty="0" smtClean="0"/>
              <a:t> Foundation module on core academic skills, supported through bespoke and OER online resources and activities and face-to-face seminars</a:t>
            </a:r>
          </a:p>
          <a:p>
            <a:r>
              <a:rPr lang="en-US" sz="2800" dirty="0"/>
              <a:t> </a:t>
            </a:r>
            <a:r>
              <a:rPr lang="en-US" sz="2800" dirty="0" smtClean="0"/>
              <a:t>Mainly traditional assessments, with formative and summative feedback and marking by tutor </a:t>
            </a:r>
            <a:endParaRPr lang="en-US" sz="2800" dirty="0"/>
          </a:p>
        </p:txBody>
      </p:sp>
    </p:spTree>
    <p:extLst>
      <p:ext uri="{BB962C8B-B14F-4D97-AF65-F5344CB8AC3E}">
        <p14:creationId xmlns:p14="http://schemas.microsoft.com/office/powerpoint/2010/main" val="2637930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Academic development </a:t>
            </a:r>
            <a:r>
              <a:rPr lang="mr-IN" dirty="0" smtClean="0"/>
              <a:t>–</a:t>
            </a:r>
            <a:r>
              <a:rPr lang="en-US" dirty="0" smtClean="0"/>
              <a:t> peer review</a:t>
            </a:r>
            <a:endParaRPr lang="en-US" dirty="0"/>
          </a:p>
        </p:txBody>
      </p:sp>
      <p:sp>
        <p:nvSpPr>
          <p:cNvPr id="3" name="Content Placeholder 2"/>
          <p:cNvSpPr>
            <a:spLocks noGrp="1"/>
          </p:cNvSpPr>
          <p:nvPr>
            <p:ph idx="1"/>
          </p:nvPr>
        </p:nvSpPr>
        <p:spPr/>
        <p:txBody>
          <a:bodyPr>
            <a:normAutofit/>
          </a:bodyPr>
          <a:lstStyle/>
          <a:p>
            <a:r>
              <a:rPr lang="en-US" sz="2800" dirty="0" smtClean="0"/>
              <a:t> Student presentations evaluated by peers</a:t>
            </a:r>
          </a:p>
          <a:p>
            <a:r>
              <a:rPr lang="en-US" sz="2800" dirty="0"/>
              <a:t> </a:t>
            </a:r>
            <a:r>
              <a:rPr lang="en-US" sz="2800" dirty="0" smtClean="0"/>
              <a:t>Students encouraged to include peer evaluations in their self-reflections</a:t>
            </a:r>
          </a:p>
          <a:p>
            <a:r>
              <a:rPr lang="en-US" sz="2800" dirty="0"/>
              <a:t> </a:t>
            </a:r>
            <a:r>
              <a:rPr lang="en-US" sz="2800" dirty="0" smtClean="0"/>
              <a:t>‘Add-on’: Vote for the most useful peer comments received (</a:t>
            </a:r>
            <a:r>
              <a:rPr lang="en-US" sz="2800" dirty="0" err="1" smtClean="0"/>
              <a:t>SurveyMonkey</a:t>
            </a:r>
            <a:r>
              <a:rPr lang="en-US" sz="2800" dirty="0" smtClean="0"/>
              <a:t> poll)</a:t>
            </a:r>
            <a:endParaRPr lang="en-US" sz="2800" dirty="0"/>
          </a:p>
        </p:txBody>
      </p:sp>
    </p:spTree>
    <p:extLst>
      <p:ext uri="{BB962C8B-B14F-4D97-AF65-F5344CB8AC3E}">
        <p14:creationId xmlns:p14="http://schemas.microsoft.com/office/powerpoint/2010/main" val="1845074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reviews</a:t>
            </a:r>
            <a:endParaRPr lang="en-US" dirty="0"/>
          </a:p>
        </p:txBody>
      </p:sp>
      <p:sp>
        <p:nvSpPr>
          <p:cNvPr id="3" name="Content Placeholder 2"/>
          <p:cNvSpPr>
            <a:spLocks noGrp="1"/>
          </p:cNvSpPr>
          <p:nvPr>
            <p:ph sz="half" idx="1"/>
          </p:nvPr>
        </p:nvSpPr>
        <p:spPr>
          <a:xfrm>
            <a:off x="385941" y="2595563"/>
            <a:ext cx="5481127" cy="3681412"/>
          </a:xfrm>
        </p:spPr>
        <p:txBody>
          <a:bodyPr>
            <a:normAutofit lnSpcReduction="10000"/>
          </a:bodyPr>
          <a:lstStyle/>
          <a:p>
            <a:r>
              <a:rPr lang="en-US" sz="2800" dirty="0" smtClean="0"/>
              <a:t>Qualitative feedback very limited.</a:t>
            </a:r>
          </a:p>
          <a:p>
            <a:r>
              <a:rPr lang="en-US" sz="2800" dirty="0"/>
              <a:t> </a:t>
            </a:r>
            <a:r>
              <a:rPr lang="en-US" sz="2800" dirty="0" smtClean="0"/>
              <a:t>Despite encouragement to focus on content, most comments focused on style</a:t>
            </a:r>
          </a:p>
          <a:p>
            <a:r>
              <a:rPr lang="en-US" sz="2800" dirty="0"/>
              <a:t> </a:t>
            </a:r>
            <a:r>
              <a:rPr lang="en-US" sz="2800" dirty="0" smtClean="0"/>
              <a:t>Indicative marks mostly highly conservative (limited range)</a:t>
            </a:r>
          </a:p>
          <a:p>
            <a:pPr marL="0" indent="0">
              <a:buNone/>
            </a:pPr>
            <a:endParaRPr lang="en-US" sz="2800" dirty="0"/>
          </a:p>
        </p:txBody>
      </p:sp>
      <p:pic>
        <p:nvPicPr>
          <p:cNvPr id="5" name="Content Placeholder 4"/>
          <p:cNvPicPr>
            <a:picLocks noGrp="1" noChangeAspect="1"/>
          </p:cNvPicPr>
          <p:nvPr>
            <p:ph sz="half" idx="2"/>
          </p:nvPr>
        </p:nvPicPr>
        <p:blipFill>
          <a:blip r:embed="rId2"/>
          <a:srcRect l="1939" r="1939"/>
          <a:stretch>
            <a:fillRect/>
          </a:stretch>
        </p:blipFill>
        <p:spPr>
          <a:xfrm>
            <a:off x="6238119" y="2595562"/>
            <a:ext cx="1961974" cy="3681413"/>
          </a:xfrm>
        </p:spPr>
      </p:pic>
    </p:spTree>
    <p:extLst>
      <p:ext uri="{BB962C8B-B14F-4D97-AF65-F5344CB8AC3E}">
        <p14:creationId xmlns:p14="http://schemas.microsoft.com/office/powerpoint/2010/main" val="1349241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1013410"/>
            <a:ext cx="5287264" cy="914400"/>
          </a:xfrm>
        </p:spPr>
        <p:txBody>
          <a:bodyPr>
            <a:normAutofit fontScale="90000"/>
          </a:bodyPr>
          <a:lstStyle/>
          <a:p>
            <a:r>
              <a:rPr lang="en-US" dirty="0" smtClean="0"/>
              <a:t>Reviewing the reviews</a:t>
            </a:r>
            <a:endParaRPr lang="en-US" dirty="0"/>
          </a:p>
        </p:txBody>
      </p:sp>
      <p:sp>
        <p:nvSpPr>
          <p:cNvPr id="6" name="Content Placeholder 5"/>
          <p:cNvSpPr>
            <a:spLocks noGrp="1"/>
          </p:cNvSpPr>
          <p:nvPr>
            <p:ph idx="1"/>
          </p:nvPr>
        </p:nvSpPr>
        <p:spPr>
          <a:xfrm>
            <a:off x="161888" y="2181389"/>
            <a:ext cx="4766450" cy="4390142"/>
          </a:xfrm>
        </p:spPr>
        <p:txBody>
          <a:bodyPr>
            <a:normAutofit fontScale="92500" lnSpcReduction="20000"/>
          </a:bodyPr>
          <a:lstStyle/>
          <a:p>
            <a:r>
              <a:rPr lang="en-US" sz="2800" dirty="0" smtClean="0"/>
              <a:t> Students </a:t>
            </a:r>
            <a:r>
              <a:rPr lang="en-US" sz="2800" i="1" dirty="0" smtClean="0"/>
              <a:t>seemed</a:t>
            </a:r>
            <a:r>
              <a:rPr lang="en-US" sz="2800" dirty="0" smtClean="0"/>
              <a:t> enthused about the  </a:t>
            </a:r>
            <a:r>
              <a:rPr lang="en-US" sz="2800" dirty="0" err="1" smtClean="0"/>
              <a:t>SurveyMonkey</a:t>
            </a:r>
            <a:r>
              <a:rPr lang="en-US" sz="2800" dirty="0" smtClean="0"/>
              <a:t> poll</a:t>
            </a:r>
          </a:p>
          <a:p>
            <a:r>
              <a:rPr lang="en-US" sz="2800" dirty="0"/>
              <a:t> </a:t>
            </a:r>
            <a:r>
              <a:rPr lang="en-US" sz="2800" dirty="0" smtClean="0"/>
              <a:t>Poll </a:t>
            </a:r>
            <a:r>
              <a:rPr lang="en-US" sz="2800" dirty="0"/>
              <a:t>took less than 1 min to </a:t>
            </a:r>
            <a:r>
              <a:rPr lang="en-US" sz="2800" dirty="0" smtClean="0"/>
              <a:t>complete</a:t>
            </a:r>
          </a:p>
          <a:p>
            <a:r>
              <a:rPr lang="en-US" sz="2800" dirty="0"/>
              <a:t> </a:t>
            </a:r>
            <a:r>
              <a:rPr lang="en-US" sz="2800" dirty="0" smtClean="0"/>
              <a:t>Less than a quarter of students responded (2.75/13 on average)</a:t>
            </a:r>
          </a:p>
          <a:p>
            <a:r>
              <a:rPr lang="en-US" sz="2800" dirty="0"/>
              <a:t> </a:t>
            </a:r>
            <a:r>
              <a:rPr lang="en-US" sz="2800" dirty="0" smtClean="0"/>
              <a:t>Students identified as helpful were given a chocolate reward</a:t>
            </a:r>
            <a:endParaRPr lang="en-US" sz="2800" dirty="0"/>
          </a:p>
        </p:txBody>
      </p:sp>
      <p:pic>
        <p:nvPicPr>
          <p:cNvPr id="7" name="Content Placeholder 3"/>
          <p:cNvPicPr>
            <a:picLocks noChangeAspect="1"/>
          </p:cNvPicPr>
          <p:nvPr/>
        </p:nvPicPr>
        <p:blipFill rotWithShape="1">
          <a:blip r:embed="rId2"/>
          <a:srcRect l="-95037" t="29847" r="12479"/>
          <a:stretch/>
        </p:blipFill>
        <p:spPr>
          <a:xfrm>
            <a:off x="1311462" y="193282"/>
            <a:ext cx="7620287" cy="6004020"/>
          </a:xfrm>
          <a:prstGeom prst="rect">
            <a:avLst/>
          </a:prstGeom>
        </p:spPr>
      </p:pic>
      <p:sp>
        <p:nvSpPr>
          <p:cNvPr id="8" name="TextBox 7"/>
          <p:cNvSpPr txBox="1"/>
          <p:nvPr/>
        </p:nvSpPr>
        <p:spPr>
          <a:xfrm>
            <a:off x="3770137" y="6197302"/>
            <a:ext cx="5373863" cy="646331"/>
          </a:xfrm>
          <a:prstGeom prst="rect">
            <a:avLst/>
          </a:prstGeom>
          <a:noFill/>
        </p:spPr>
        <p:txBody>
          <a:bodyPr wrap="square" rtlCol="0">
            <a:spAutoFit/>
          </a:bodyPr>
          <a:lstStyle/>
          <a:p>
            <a:r>
              <a:rPr lang="en-US" dirty="0">
                <a:hlinkClick r:id="rId3"/>
              </a:rPr>
              <a:t>https://www.surveymonkey.co.uk/r/</a:t>
            </a:r>
            <a:r>
              <a:rPr lang="en-US" dirty="0" smtClean="0">
                <a:hlinkClick r:id="rId3"/>
              </a:rPr>
              <a:t>8XB7CLP</a:t>
            </a:r>
            <a:endParaRPr lang="en-US" dirty="0" smtClean="0"/>
          </a:p>
          <a:p>
            <a:endParaRPr lang="en-US" dirty="0"/>
          </a:p>
        </p:txBody>
      </p:sp>
    </p:spTree>
    <p:extLst>
      <p:ext uri="{BB962C8B-B14F-4D97-AF65-F5344CB8AC3E}">
        <p14:creationId xmlns:p14="http://schemas.microsoft.com/office/powerpoint/2010/main" val="328656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853"/>
            <a:ext cx="8913813" cy="914400"/>
          </a:xfrm>
        </p:spPr>
        <p:txBody>
          <a:bodyPr>
            <a:normAutofit/>
          </a:bodyPr>
          <a:lstStyle/>
          <a:p>
            <a:r>
              <a:rPr lang="en-US" dirty="0" smtClean="0"/>
              <a:t>How do we know it’s good?</a:t>
            </a:r>
            <a:endParaRPr lang="en-US" dirty="0"/>
          </a:p>
        </p:txBody>
      </p:sp>
      <p:sp>
        <p:nvSpPr>
          <p:cNvPr id="3" name="Content Placeholder 2"/>
          <p:cNvSpPr>
            <a:spLocks noGrp="1"/>
          </p:cNvSpPr>
          <p:nvPr>
            <p:ph idx="1"/>
          </p:nvPr>
        </p:nvSpPr>
        <p:spPr>
          <a:xfrm>
            <a:off x="207073" y="1354610"/>
            <a:ext cx="8214119" cy="4421405"/>
          </a:xfrm>
        </p:spPr>
        <p:txBody>
          <a:bodyPr>
            <a:normAutofit fontScale="77500" lnSpcReduction="20000"/>
          </a:bodyPr>
          <a:lstStyle/>
          <a:p>
            <a:r>
              <a:rPr lang="en-GB" sz="2800" dirty="0" smtClean="0"/>
              <a:t>Quantitative measure: high correlation of marks, comparing peer assessors with each other and with experts (</a:t>
            </a:r>
            <a:r>
              <a:rPr lang="en-GB" sz="2800" dirty="0" err="1" smtClean="0"/>
              <a:t>Falchikov</a:t>
            </a:r>
            <a:r>
              <a:rPr lang="en-GB" sz="2800" dirty="0" smtClean="0"/>
              <a:t> and Goldfinch, 2000; Li et al, 2015). </a:t>
            </a:r>
          </a:p>
          <a:p>
            <a:r>
              <a:rPr lang="en-GB" sz="2800" dirty="0"/>
              <a:t>H</a:t>
            </a:r>
            <a:r>
              <a:rPr lang="en-GB" sz="2800" dirty="0" smtClean="0"/>
              <a:t>igher grade correlation associated with, e.g.</a:t>
            </a:r>
          </a:p>
          <a:p>
            <a:pPr lvl="1"/>
            <a:r>
              <a:rPr lang="en-GB" sz="2600" dirty="0" smtClean="0"/>
              <a:t>Well-specified criteria</a:t>
            </a:r>
          </a:p>
          <a:p>
            <a:pPr lvl="1"/>
            <a:r>
              <a:rPr lang="en-GB" sz="2600" dirty="0" smtClean="0"/>
              <a:t>Student defined and well understood criteria</a:t>
            </a:r>
          </a:p>
          <a:p>
            <a:pPr lvl="1"/>
            <a:r>
              <a:rPr lang="en-GB" sz="2600" dirty="0" smtClean="0"/>
              <a:t>Individual (rather than group work being assessed)</a:t>
            </a:r>
          </a:p>
          <a:p>
            <a:pPr lvl="1"/>
            <a:r>
              <a:rPr lang="en-GB" sz="2600" dirty="0" smtClean="0"/>
              <a:t>Assessors and </a:t>
            </a:r>
            <a:r>
              <a:rPr lang="en-GB" sz="2600" dirty="0" err="1" smtClean="0"/>
              <a:t>assessees</a:t>
            </a:r>
            <a:r>
              <a:rPr lang="en-GB" sz="2600" dirty="0" smtClean="0"/>
              <a:t> randomly matched (limits friendship/bias)</a:t>
            </a:r>
          </a:p>
          <a:p>
            <a:pPr lvl="1"/>
            <a:r>
              <a:rPr lang="en-GB" sz="2600" dirty="0" smtClean="0"/>
              <a:t>Assessors being not anonymous</a:t>
            </a:r>
          </a:p>
          <a:p>
            <a:pPr lvl="1"/>
            <a:r>
              <a:rPr lang="en-GB" sz="2600" dirty="0" smtClean="0"/>
              <a:t>Assessors giving both qualitative comments and marks</a:t>
            </a:r>
          </a:p>
          <a:p>
            <a:pPr lvl="1"/>
            <a:r>
              <a:rPr lang="en-GB" sz="2600" b="1" dirty="0" smtClean="0"/>
              <a:t>Significantly high correlation: Students being co-producers of marking criteria </a:t>
            </a:r>
            <a:r>
              <a:rPr lang="en-GB" sz="2600" dirty="0" smtClean="0"/>
              <a:t>(see </a:t>
            </a:r>
            <a:r>
              <a:rPr lang="en-GB" sz="2600" dirty="0" err="1" smtClean="0"/>
              <a:t>Ashenafi</a:t>
            </a:r>
            <a:r>
              <a:rPr lang="en-GB" sz="2600" dirty="0" smtClean="0"/>
              <a:t>,  for a summary)</a:t>
            </a:r>
          </a:p>
        </p:txBody>
      </p:sp>
    </p:spTree>
    <p:extLst>
      <p:ext uri="{BB962C8B-B14F-4D97-AF65-F5344CB8AC3E}">
        <p14:creationId xmlns:p14="http://schemas.microsoft.com/office/powerpoint/2010/main" val="3296763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0270"/>
            <a:ext cx="8913813" cy="914400"/>
          </a:xfrm>
        </p:spPr>
        <p:txBody>
          <a:bodyPr>
            <a:normAutofit/>
          </a:bodyPr>
          <a:lstStyle/>
          <a:p>
            <a:r>
              <a:rPr lang="en-US" dirty="0" smtClean="0"/>
              <a:t>How do we make it better?</a:t>
            </a:r>
            <a:endParaRPr lang="en-US" dirty="0"/>
          </a:p>
        </p:txBody>
      </p:sp>
      <p:sp>
        <p:nvSpPr>
          <p:cNvPr id="3" name="Content Placeholder 2"/>
          <p:cNvSpPr>
            <a:spLocks noGrp="1"/>
          </p:cNvSpPr>
          <p:nvPr>
            <p:ph idx="1"/>
          </p:nvPr>
        </p:nvSpPr>
        <p:spPr>
          <a:xfrm>
            <a:off x="165657" y="1326999"/>
            <a:ext cx="8748155" cy="4982223"/>
          </a:xfrm>
        </p:spPr>
        <p:txBody>
          <a:bodyPr>
            <a:normAutofit/>
          </a:bodyPr>
          <a:lstStyle/>
          <a:p>
            <a:r>
              <a:rPr lang="en-GB" sz="2800" dirty="0"/>
              <a:t>More </a:t>
            </a:r>
            <a:r>
              <a:rPr lang="en-GB" sz="2800" dirty="0" smtClean="0"/>
              <a:t>qualitatively (and experience </a:t>
            </a:r>
            <a:r>
              <a:rPr lang="en-GB" sz="2800" dirty="0"/>
              <a:t>tallies well with the </a:t>
            </a:r>
            <a:r>
              <a:rPr lang="en-GB" sz="2800" dirty="0" smtClean="0"/>
              <a:t>literature), engagement encouraged by:</a:t>
            </a:r>
          </a:p>
          <a:p>
            <a:pPr lvl="1"/>
            <a:r>
              <a:rPr lang="en-GB" sz="2600" dirty="0"/>
              <a:t>A transparent pedagogical rationale</a:t>
            </a:r>
          </a:p>
          <a:p>
            <a:pPr lvl="1"/>
            <a:r>
              <a:rPr lang="en-US" sz="2600" dirty="0"/>
              <a:t>A meaningful/authentic assignment that is integral to the wider course (assessment as learning</a:t>
            </a:r>
            <a:r>
              <a:rPr lang="en-US" sz="2600" dirty="0" smtClean="0"/>
              <a:t>) (see </a:t>
            </a:r>
            <a:r>
              <a:rPr lang="en-GB" sz="2800" dirty="0" err="1" smtClean="0"/>
              <a:t>Tillema</a:t>
            </a:r>
            <a:r>
              <a:rPr lang="en-GB" sz="2800" dirty="0"/>
              <a:t>, </a:t>
            </a:r>
            <a:r>
              <a:rPr lang="en-GB" sz="2800" dirty="0" err="1"/>
              <a:t>Leenknecht</a:t>
            </a:r>
            <a:r>
              <a:rPr lang="en-GB" sz="2800" dirty="0"/>
              <a:t> and </a:t>
            </a:r>
            <a:r>
              <a:rPr lang="en-GB" sz="2800" dirty="0" smtClean="0"/>
              <a:t>Segers</a:t>
            </a:r>
            <a:r>
              <a:rPr lang="en-GB" sz="2800" dirty="0"/>
              <a:t>,</a:t>
            </a:r>
            <a:r>
              <a:rPr lang="en-GB" sz="2800" dirty="0" smtClean="0"/>
              <a:t>2011</a:t>
            </a:r>
            <a:r>
              <a:rPr lang="en-GB" sz="2800" dirty="0"/>
              <a:t>) </a:t>
            </a:r>
            <a:endParaRPr lang="en-US" sz="2600" dirty="0" smtClean="0"/>
          </a:p>
          <a:p>
            <a:pPr lvl="1"/>
            <a:r>
              <a:rPr lang="en-US" sz="2600" dirty="0" smtClean="0"/>
              <a:t>Clear guidance on what is expected and evaluative criteria (or </a:t>
            </a:r>
            <a:r>
              <a:rPr lang="en-US" sz="2600" dirty="0" err="1" smtClean="0"/>
              <a:t>programme</a:t>
            </a:r>
            <a:r>
              <a:rPr lang="en-US" sz="2600" dirty="0" smtClean="0"/>
              <a:t> of co-production) </a:t>
            </a:r>
          </a:p>
        </p:txBody>
      </p:sp>
    </p:spTree>
    <p:extLst>
      <p:ext uri="{BB962C8B-B14F-4D97-AF65-F5344CB8AC3E}">
        <p14:creationId xmlns:p14="http://schemas.microsoft.com/office/powerpoint/2010/main" val="4032111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0270"/>
            <a:ext cx="8913813" cy="914400"/>
          </a:xfrm>
        </p:spPr>
        <p:txBody>
          <a:bodyPr>
            <a:normAutofit/>
          </a:bodyPr>
          <a:lstStyle/>
          <a:p>
            <a:r>
              <a:rPr lang="en-US" dirty="0" smtClean="0"/>
              <a:t>What are the benefits?</a:t>
            </a:r>
            <a:endParaRPr lang="en-US" dirty="0"/>
          </a:p>
        </p:txBody>
      </p:sp>
      <p:sp>
        <p:nvSpPr>
          <p:cNvPr id="3" name="Content Placeholder 2"/>
          <p:cNvSpPr>
            <a:spLocks noGrp="1"/>
          </p:cNvSpPr>
          <p:nvPr>
            <p:ph idx="1"/>
          </p:nvPr>
        </p:nvSpPr>
        <p:spPr>
          <a:xfrm>
            <a:off x="165657" y="1326999"/>
            <a:ext cx="8748155" cy="4982223"/>
          </a:xfrm>
        </p:spPr>
        <p:txBody>
          <a:bodyPr>
            <a:normAutofit lnSpcReduction="10000"/>
          </a:bodyPr>
          <a:lstStyle/>
          <a:p>
            <a:r>
              <a:rPr lang="en-GB" sz="2800" dirty="0"/>
              <a:t>Peer review’s dual role (of assessed/assessor) </a:t>
            </a:r>
            <a:r>
              <a:rPr lang="en-GB" sz="2800" dirty="0" smtClean="0"/>
              <a:t>is pedagogically beneficial:</a:t>
            </a:r>
            <a:endParaRPr lang="en-GB" sz="2800" dirty="0"/>
          </a:p>
          <a:p>
            <a:pPr lvl="1"/>
            <a:r>
              <a:rPr lang="en-GB" sz="2400" dirty="0"/>
              <a:t>‘By better ensuring students read the criteria by which they and their peers are assessed, deeper insights into </a:t>
            </a:r>
            <a:r>
              <a:rPr lang="mr-IN" sz="2400" dirty="0"/>
              <a:t>…</a:t>
            </a:r>
            <a:r>
              <a:rPr lang="en-GB" sz="2400" dirty="0"/>
              <a:t> [module content and] the learning process are achieved, thus moving the student further towards independent learning</a:t>
            </a:r>
            <a:r>
              <a:rPr lang="en-GB" sz="2300" dirty="0"/>
              <a:t>. </a:t>
            </a:r>
            <a:r>
              <a:rPr lang="en-GB" sz="2300" dirty="0" smtClean="0"/>
              <a:t>(see </a:t>
            </a:r>
            <a:r>
              <a:rPr lang="en-GB" sz="2300" dirty="0"/>
              <a:t>also </a:t>
            </a:r>
            <a:r>
              <a:rPr lang="en-US" sz="2300" dirty="0" err="1"/>
              <a:t>Nicol</a:t>
            </a:r>
            <a:r>
              <a:rPr lang="en-US" sz="2300" dirty="0"/>
              <a:t>, Thomson and </a:t>
            </a:r>
            <a:r>
              <a:rPr lang="en-US" sz="2300" dirty="0" err="1"/>
              <a:t>Breslin</a:t>
            </a:r>
            <a:r>
              <a:rPr lang="en-GB" sz="2300" dirty="0"/>
              <a:t>, 2014) </a:t>
            </a:r>
          </a:p>
          <a:p>
            <a:pPr lvl="1"/>
            <a:r>
              <a:rPr lang="en-GB" sz="2400" dirty="0"/>
              <a:t>‘It brings students together in a shared responsibility for each other’s learning. </a:t>
            </a:r>
          </a:p>
          <a:p>
            <a:pPr lvl="1"/>
            <a:r>
              <a:rPr lang="en-GB" sz="2400" dirty="0"/>
              <a:t>‘Where collaborative practice is established [early on] </a:t>
            </a:r>
            <a:r>
              <a:rPr lang="mr-IN" sz="2400" dirty="0"/>
              <a:t>…</a:t>
            </a:r>
            <a:r>
              <a:rPr lang="en-GB" sz="2400" dirty="0"/>
              <a:t> this can further help with creating an effective learning community (Maples and Parsons, 2014</a:t>
            </a:r>
            <a:r>
              <a:rPr lang="en-GB" sz="2400" dirty="0" smtClean="0"/>
              <a:t>).’</a:t>
            </a:r>
            <a:endParaRPr lang="en-US" sz="2400" dirty="0"/>
          </a:p>
        </p:txBody>
      </p:sp>
    </p:spTree>
    <p:extLst>
      <p:ext uri="{BB962C8B-B14F-4D97-AF65-F5344CB8AC3E}">
        <p14:creationId xmlns:p14="http://schemas.microsoft.com/office/powerpoint/2010/main" val="3348068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7882"/>
            <a:ext cx="8913813" cy="914400"/>
          </a:xfrm>
        </p:spPr>
        <p:txBody>
          <a:bodyPr>
            <a:normAutofit fontScale="90000"/>
          </a:bodyPr>
          <a:lstStyle/>
          <a:p>
            <a:r>
              <a:rPr lang="en-US" dirty="0" smtClean="0"/>
              <a:t>The role of peer review in communities of practice</a:t>
            </a:r>
            <a:endParaRPr lang="en-US" dirty="0"/>
          </a:p>
        </p:txBody>
      </p:sp>
      <p:sp>
        <p:nvSpPr>
          <p:cNvPr id="3" name="Content Placeholder 2"/>
          <p:cNvSpPr>
            <a:spLocks noGrp="1"/>
          </p:cNvSpPr>
          <p:nvPr>
            <p:ph idx="1"/>
          </p:nvPr>
        </p:nvSpPr>
        <p:spPr>
          <a:xfrm>
            <a:off x="879741" y="1267588"/>
            <a:ext cx="7610476" cy="4765519"/>
          </a:xfrm>
        </p:spPr>
        <p:txBody>
          <a:bodyPr>
            <a:normAutofit fontScale="92500" lnSpcReduction="10000"/>
          </a:bodyPr>
          <a:lstStyle/>
          <a:p>
            <a:r>
              <a:rPr lang="en-US" sz="2800" dirty="0" smtClean="0"/>
              <a:t> Peer review means:</a:t>
            </a:r>
          </a:p>
          <a:p>
            <a:pPr lvl="1"/>
            <a:r>
              <a:rPr lang="en-US" sz="2600" dirty="0"/>
              <a:t>Aligning our academic values and practices with our teaching</a:t>
            </a:r>
          </a:p>
          <a:p>
            <a:pPr lvl="1"/>
            <a:r>
              <a:rPr lang="en-US" sz="2600" dirty="0" smtClean="0"/>
              <a:t>Sharing assessment with students (as assessors or perhaps co-producers)</a:t>
            </a:r>
          </a:p>
          <a:p>
            <a:pPr lvl="1"/>
            <a:r>
              <a:rPr lang="en-US" sz="2600" dirty="0" smtClean="0"/>
              <a:t>Challenging ourselves and students to engage at a deeper level with assessment as learning</a:t>
            </a:r>
          </a:p>
          <a:p>
            <a:pPr lvl="1"/>
            <a:r>
              <a:rPr lang="en-US" sz="2600" dirty="0" smtClean="0"/>
              <a:t>Reconsidering learning as becoming and thereby engaging in the construction (widening and development) of our academic communities of practice actively to include novices/learners.</a:t>
            </a:r>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val="36708953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95207"/>
            <a:ext cx="8915400" cy="2286000"/>
          </a:xfrm>
        </p:spPr>
        <p:txBody>
          <a:bodyPr/>
          <a:lstStyle/>
          <a:p>
            <a:r>
              <a:rPr lang="en-US" dirty="0" smtClean="0"/>
              <a:t>Thank you</a:t>
            </a:r>
            <a:endParaRPr lang="en-US" dirty="0"/>
          </a:p>
        </p:txBody>
      </p:sp>
      <p:sp>
        <p:nvSpPr>
          <p:cNvPr id="3" name="Text Placeholder 2"/>
          <p:cNvSpPr>
            <a:spLocks noGrp="1"/>
          </p:cNvSpPr>
          <p:nvPr>
            <p:ph type="body" idx="1"/>
          </p:nvPr>
        </p:nvSpPr>
        <p:spPr>
          <a:xfrm>
            <a:off x="914400" y="3581206"/>
            <a:ext cx="8001000" cy="1651167"/>
          </a:xfrm>
        </p:spPr>
        <p:txBody>
          <a:bodyPr>
            <a:normAutofit/>
          </a:bodyPr>
          <a:lstStyle/>
          <a:p>
            <a:pPr algn="r"/>
            <a:r>
              <a:rPr lang="en-US" dirty="0" err="1" smtClean="0"/>
              <a:t>Dr</a:t>
            </a:r>
            <a:r>
              <a:rPr lang="en-US" dirty="0" smtClean="0"/>
              <a:t> Wendy Maples</a:t>
            </a:r>
          </a:p>
          <a:p>
            <a:pPr algn="r"/>
            <a:r>
              <a:rPr lang="en-US" dirty="0" smtClean="0">
                <a:hlinkClick r:id="rId2"/>
              </a:rPr>
              <a:t>w.maples@icloud.com</a:t>
            </a:r>
            <a:r>
              <a:rPr lang="en-US" dirty="0" smtClean="0"/>
              <a:t> </a:t>
            </a:r>
          </a:p>
          <a:p>
            <a:pPr algn="r"/>
            <a:r>
              <a:rPr lang="en-US" dirty="0" smtClean="0">
                <a:hlinkClick r:id="rId3"/>
              </a:rPr>
              <a:t>www.wendymaples.com</a:t>
            </a:r>
            <a:endParaRPr lang="en-US" dirty="0"/>
          </a:p>
          <a:p>
            <a:pPr algn="r"/>
            <a:r>
              <a:rPr lang="en-US" dirty="0" smtClean="0"/>
              <a:t>Wendy Maples (LI)</a:t>
            </a:r>
            <a:endParaRPr lang="en-US" dirty="0"/>
          </a:p>
        </p:txBody>
      </p:sp>
    </p:spTree>
    <p:extLst>
      <p:ext uri="{BB962C8B-B14F-4D97-AF65-F5344CB8AC3E}">
        <p14:creationId xmlns:p14="http://schemas.microsoft.com/office/powerpoint/2010/main" val="2972812690"/>
      </p:ext>
    </p:extLst>
  </p:cSld>
  <p:clrMapOvr>
    <a:masterClrMapping/>
  </p:clrMapOvr>
</p:sld>
</file>

<file path=ppt/theme/theme1.xml><?xml version="1.0" encoding="utf-8"?>
<a:theme xmlns:a="http://schemas.openxmlformats.org/drawingml/2006/main" name="Perception">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5660</TotalTime>
  <Words>2262</Words>
  <Application>Microsoft Office PowerPoint</Application>
  <PresentationFormat>On-screen Show (4:3)</PresentationFormat>
  <Paragraphs>212</Paragraphs>
  <Slides>40</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Century Gothic</vt:lpstr>
      <vt:lpstr>DejaVu Sans</vt:lpstr>
      <vt:lpstr>Mangal</vt:lpstr>
      <vt:lpstr>Wingdings</vt:lpstr>
      <vt:lpstr>Wingdings 2</vt:lpstr>
      <vt:lpstr>Perception</vt:lpstr>
      <vt:lpstr>The role of peer review in communities of practice</vt:lpstr>
      <vt:lpstr>The role of peer review in communities of practice</vt:lpstr>
      <vt:lpstr>Communities of practice</vt:lpstr>
      <vt:lpstr>Learning engendered through communities of practice:</vt:lpstr>
      <vt:lpstr>Learning as acquisition?</vt:lpstr>
      <vt:lpstr>Learning as becoming?</vt:lpstr>
      <vt:lpstr>Assessment ~ learning</vt:lpstr>
      <vt:lpstr>Why?</vt:lpstr>
      <vt:lpstr>What is student peer assessment?</vt:lpstr>
      <vt:lpstr>Peer assessment includes:</vt:lpstr>
      <vt:lpstr>A simple peer review model</vt:lpstr>
      <vt:lpstr>Where is the learning?</vt:lpstr>
      <vt:lpstr>Where is the learning?</vt:lpstr>
      <vt:lpstr>Where is the learning?</vt:lpstr>
      <vt:lpstr>Where is the learning?</vt:lpstr>
      <vt:lpstr>For your consideration…</vt:lpstr>
      <vt:lpstr>Learning  becoming:  e-Learning and Teaching Enhancements</vt:lpstr>
      <vt:lpstr>eLATEd about peer review?</vt:lpstr>
      <vt:lpstr>eLATEd about peer review?</vt:lpstr>
      <vt:lpstr>eLATE Peer Review</vt:lpstr>
      <vt:lpstr>e-LATE: what happens?</vt:lpstr>
      <vt:lpstr>What e-LATE students say:</vt:lpstr>
      <vt:lpstr>What e-LATE students say:</vt:lpstr>
      <vt:lpstr>What e-LATE students say:</vt:lpstr>
      <vt:lpstr>e-LATEd?</vt:lpstr>
      <vt:lpstr>e-LATEd?</vt:lpstr>
      <vt:lpstr>Start writing fiction (OU, FutureLearn)</vt:lpstr>
      <vt:lpstr>Start writing fiction - peer review</vt:lpstr>
      <vt:lpstr>Student comments on reviewing</vt:lpstr>
      <vt:lpstr>Student responses to being reviewed</vt:lpstr>
      <vt:lpstr>Student feedback on reviews</vt:lpstr>
      <vt:lpstr>Academic Development</vt:lpstr>
      <vt:lpstr>Academic development – peer review</vt:lpstr>
      <vt:lpstr>Peer reviews</vt:lpstr>
      <vt:lpstr>Reviewing the reviews</vt:lpstr>
      <vt:lpstr>How do we know it’s good?</vt:lpstr>
      <vt:lpstr>How do we make it better?</vt:lpstr>
      <vt:lpstr>What are the benefits?</vt:lpstr>
      <vt:lpstr>The role of peer review in communities of practice</vt:lpstr>
      <vt:lpstr>Thank you</vt:lpstr>
    </vt:vector>
  </TitlesOfParts>
  <Company>Wendy Maples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Assessment and the construction of communities of practice</dc:title>
  <dc:creator>Wendy Maples</dc:creator>
  <cp:lastModifiedBy>Clare Wolstenholme</cp:lastModifiedBy>
  <cp:revision>76</cp:revision>
  <dcterms:created xsi:type="dcterms:W3CDTF">2017-03-20T10:05:31Z</dcterms:created>
  <dcterms:modified xsi:type="dcterms:W3CDTF">2017-03-30T08:26:38Z</dcterms:modified>
</cp:coreProperties>
</file>