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C55F4-BBE2-45CC-A838-9B0E602BC1D8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07CE3-F1CE-4752-B0BF-1410632241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5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842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33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1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82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583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11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63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7CE3-F1CE-4752-B0BF-14106322419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6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41EB4E6-7E19-4A9F-9371-73432AFFDBAE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B3117B7-978D-4453-AC11-169B128DF558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jissmqVjR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uwRNd-hHt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Learning from Lived Experience: Students and Service users as co-producers of knowledge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sz="3600" dirty="0" smtClean="0"/>
              <a:t>University of Sussex Teaching and Learning Conference 2017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93488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Introduction – Our 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844824"/>
            <a:ext cx="7200800" cy="4248472"/>
          </a:xfrm>
        </p:spPr>
        <p:txBody>
          <a:bodyPr>
            <a:normAutofit/>
          </a:bodyPr>
          <a:lstStyle/>
          <a:p>
            <a:r>
              <a:rPr lang="en-GB" sz="2000" dirty="0"/>
              <a:t>Service user involvement has been mandatory in social work education since 2002 </a:t>
            </a:r>
            <a:r>
              <a:rPr lang="en-GB" sz="1400" dirty="0"/>
              <a:t>(Warren, 2007</a:t>
            </a:r>
            <a:r>
              <a:rPr lang="en-GB" sz="1400" dirty="0" smtClean="0"/>
              <a:t>)</a:t>
            </a:r>
            <a:r>
              <a:rPr lang="en-GB" sz="1400" dirty="0"/>
              <a:t> </a:t>
            </a:r>
            <a:endParaRPr lang="en-GB" sz="1400" dirty="0" smtClean="0"/>
          </a:p>
          <a:p>
            <a:r>
              <a:rPr lang="en-GB" sz="2000" dirty="0" smtClean="0"/>
              <a:t>Academics </a:t>
            </a:r>
            <a:r>
              <a:rPr lang="en-GB" sz="2000" dirty="0"/>
              <a:t>may be loathe to share the </a:t>
            </a:r>
            <a:r>
              <a:rPr lang="en-GB" sz="2000" dirty="0" smtClean="0"/>
              <a:t>design/delivery </a:t>
            </a:r>
            <a:r>
              <a:rPr lang="en-GB" sz="2000" dirty="0"/>
              <a:t>of student learning </a:t>
            </a:r>
            <a:r>
              <a:rPr lang="en-GB" sz="1400" dirty="0"/>
              <a:t>(</a:t>
            </a:r>
            <a:r>
              <a:rPr lang="en-GB" sz="1400" dirty="0" err="1"/>
              <a:t>Braye</a:t>
            </a:r>
            <a:r>
              <a:rPr lang="en-GB" sz="1400" dirty="0"/>
              <a:t>, 2000) </a:t>
            </a:r>
            <a:r>
              <a:rPr lang="en-GB" sz="2000" dirty="0"/>
              <a:t>whilst similarly ignoring the ‘emotional dimension </a:t>
            </a:r>
            <a:r>
              <a:rPr lang="en-GB" sz="1400" dirty="0"/>
              <a:t>‘(Munro, 2011</a:t>
            </a:r>
            <a:r>
              <a:rPr lang="en-GB" sz="1400" dirty="0" smtClean="0"/>
              <a:t>) </a:t>
            </a:r>
            <a:r>
              <a:rPr lang="en-GB" sz="2000" dirty="0" smtClean="0"/>
              <a:t>- thereby </a:t>
            </a:r>
            <a:r>
              <a:rPr lang="en-GB" sz="2000" dirty="0"/>
              <a:t>failing to prepare social work students for complex practice challenges </a:t>
            </a:r>
            <a:r>
              <a:rPr lang="en-GB" sz="1400" dirty="0"/>
              <a:t>(Green and Wilks, 2009). </a:t>
            </a:r>
            <a:endParaRPr lang="en-GB" sz="1400" dirty="0" smtClean="0"/>
          </a:p>
          <a:p>
            <a:r>
              <a:rPr lang="en-GB" sz="2000" dirty="0"/>
              <a:t>R</a:t>
            </a:r>
            <a:r>
              <a:rPr lang="en-GB" sz="2000" dirty="0" smtClean="0"/>
              <a:t>apid </a:t>
            </a:r>
            <a:r>
              <a:rPr lang="en-GB" sz="2000" dirty="0"/>
              <a:t>growth of technology creates a different threat to traditional academic expertise, producing a potential reluctance to engage with new technologies in the face of greater student proficiency </a:t>
            </a:r>
            <a:r>
              <a:rPr lang="en-GB" sz="1400" dirty="0"/>
              <a:t>(Wheeler, 2015</a:t>
            </a:r>
            <a:r>
              <a:rPr lang="en-GB" sz="1400" dirty="0" smtClean="0"/>
              <a:t>)</a:t>
            </a:r>
            <a:endParaRPr lang="en-GB" sz="1400" dirty="0"/>
          </a:p>
          <a:p>
            <a:r>
              <a:rPr lang="en-GB" sz="2000" dirty="0" smtClean="0"/>
              <a:t>Our presentation will demonstrate how we embedded inclusivity into the design and delivery of BA and MA modules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5446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Service User and Carer Involvement in Human Development &amp; Social Relationships (HDSR)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b="1" dirty="0" smtClean="0"/>
          </a:p>
          <a:p>
            <a:pPr marL="0" indent="0" algn="ctr">
              <a:buNone/>
            </a:pPr>
            <a:r>
              <a:rPr lang="en-GB" b="1" dirty="0" smtClean="0"/>
              <a:t>Jill Scholl and Debs Pawley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Service user role in the module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Narratives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Intervention – Interviewing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Assessment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573016"/>
            <a:ext cx="2376264" cy="2304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684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Student Involvement in HDSR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772816"/>
            <a:ext cx="6196405" cy="432047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Maria </a:t>
            </a:r>
            <a:r>
              <a:rPr lang="en-GB" b="1" dirty="0" err="1" smtClean="0"/>
              <a:t>Redoles</a:t>
            </a:r>
            <a:r>
              <a:rPr lang="en-GB" b="1" dirty="0" smtClean="0"/>
              <a:t> Rios (MASW1)</a:t>
            </a:r>
          </a:p>
          <a:p>
            <a:pPr marL="0" indent="0">
              <a:buNone/>
            </a:pPr>
            <a:r>
              <a:rPr lang="en-GB" dirty="0" smtClean="0"/>
              <a:t>Purpose and context of </a:t>
            </a:r>
            <a:r>
              <a:rPr lang="en-GB" dirty="0"/>
              <a:t>the film</a:t>
            </a:r>
            <a:r>
              <a:rPr lang="en-GB" dirty="0" smtClean="0"/>
              <a:t>: </a:t>
            </a:r>
            <a:r>
              <a:rPr lang="en-GB" dirty="0" smtClean="0">
                <a:hlinkClick r:id="rId3"/>
              </a:rPr>
              <a:t>https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www.youtube.com/watch?v=JjissmqVjRs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3501008"/>
            <a:ext cx="5616625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918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Thinking about Stigma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Lorna Miller-Cooper and Olivia </a:t>
            </a:r>
            <a:r>
              <a:rPr lang="en-GB" b="1" dirty="0"/>
              <a:t>B</a:t>
            </a:r>
            <a:r>
              <a:rPr lang="en-GB" b="1" dirty="0" smtClean="0"/>
              <a:t>enge (MASW1)</a:t>
            </a:r>
            <a:endParaRPr lang="en-GB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59632" y="2708920"/>
            <a:ext cx="6912768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48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387282"/>
          </a:xfrm>
        </p:spPr>
        <p:txBody>
          <a:bodyPr>
            <a:noAutofit/>
          </a:bodyPr>
          <a:lstStyle/>
          <a:p>
            <a:r>
              <a:rPr lang="en-GB" sz="3200" dirty="0" smtClean="0"/>
              <a:t>Service User and Carer Involvement in Human Growth and Development (HGD)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b="1" dirty="0" smtClean="0"/>
              <a:t>Stanford </a:t>
            </a:r>
            <a:r>
              <a:rPr lang="en-GB" b="1" dirty="0" err="1"/>
              <a:t>M</a:t>
            </a:r>
            <a:r>
              <a:rPr lang="en-GB" b="1" dirty="0" err="1" smtClean="0"/>
              <a:t>anzini</a:t>
            </a:r>
            <a:endParaRPr lang="en-GB" b="1" dirty="0" smtClean="0"/>
          </a:p>
          <a:p>
            <a:pPr marL="0" indent="0">
              <a:buNone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Service user role in the module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Narratives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Intervention – Interviewing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Assessment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12160" y="3284984"/>
            <a:ext cx="230425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839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Student Involvement in HGD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556792"/>
            <a:ext cx="6912768" cy="460851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GB" b="1" dirty="0" smtClean="0"/>
          </a:p>
          <a:p>
            <a:pPr marL="0" indent="0" algn="ctr">
              <a:buNone/>
            </a:pPr>
            <a:r>
              <a:rPr lang="en-GB" b="1" dirty="0" smtClean="0"/>
              <a:t>Darren </a:t>
            </a:r>
            <a:r>
              <a:rPr lang="en-GB" b="1" dirty="0" err="1"/>
              <a:t>H</a:t>
            </a:r>
            <a:r>
              <a:rPr lang="en-GB" b="1" dirty="0" err="1" smtClean="0"/>
              <a:t>oole</a:t>
            </a:r>
            <a:r>
              <a:rPr lang="en-GB" b="1" dirty="0" smtClean="0"/>
              <a:t>; Alice </a:t>
            </a:r>
            <a:r>
              <a:rPr lang="en-GB" b="1" dirty="0" err="1" smtClean="0"/>
              <a:t>Marjot</a:t>
            </a:r>
            <a:r>
              <a:rPr lang="en-GB" b="1" dirty="0" smtClean="0"/>
              <a:t>; </a:t>
            </a:r>
            <a:r>
              <a:rPr lang="en-GB" b="1" dirty="0"/>
              <a:t>H</a:t>
            </a:r>
            <a:r>
              <a:rPr lang="en-GB" b="1" dirty="0" smtClean="0"/>
              <a:t>annah </a:t>
            </a:r>
            <a:r>
              <a:rPr lang="en-GB" b="1" dirty="0" err="1" smtClean="0"/>
              <a:t>Chisnall</a:t>
            </a:r>
            <a:r>
              <a:rPr lang="en-GB" b="1" dirty="0" smtClean="0"/>
              <a:t> (BASW1)</a:t>
            </a:r>
          </a:p>
          <a:p>
            <a:pPr marL="0" indent="0" algn="ctr">
              <a:buNone/>
            </a:pPr>
            <a:endParaRPr lang="en-GB" b="1" dirty="0"/>
          </a:p>
          <a:p>
            <a:r>
              <a:rPr lang="en-GB" dirty="0" smtClean="0"/>
              <a:t>Reflections on the use of narrative (Alice </a:t>
            </a:r>
            <a:r>
              <a:rPr lang="en-GB" dirty="0" err="1"/>
              <a:t>M</a:t>
            </a:r>
            <a:r>
              <a:rPr lang="en-GB" dirty="0" err="1" smtClean="0"/>
              <a:t>arjot</a:t>
            </a:r>
            <a:r>
              <a:rPr lang="en-GB" dirty="0" smtClean="0"/>
              <a:t>) </a:t>
            </a:r>
          </a:p>
          <a:p>
            <a:endParaRPr lang="en-GB" dirty="0"/>
          </a:p>
          <a:p>
            <a:r>
              <a:rPr lang="en-GB" dirty="0" smtClean="0"/>
              <a:t>Working with a ‘real person’ (Hannah </a:t>
            </a:r>
            <a:r>
              <a:rPr lang="en-GB" dirty="0" err="1" smtClean="0"/>
              <a:t>Chisnall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 smtClean="0"/>
              <a:t>Working in a group to produce online assessment (Darren </a:t>
            </a:r>
            <a:r>
              <a:rPr lang="en-GB" dirty="0" err="1" smtClean="0"/>
              <a:t>Hoole</a:t>
            </a:r>
            <a:r>
              <a:rPr lang="en-GB" dirty="0" smtClean="0"/>
              <a:t> and </a:t>
            </a:r>
            <a:r>
              <a:rPr lang="en-GB" dirty="0"/>
              <a:t>H</a:t>
            </a:r>
            <a:r>
              <a:rPr lang="en-GB" dirty="0" smtClean="0"/>
              <a:t>annah </a:t>
            </a:r>
            <a:r>
              <a:rPr lang="en-GB" dirty="0" err="1" smtClean="0"/>
              <a:t>Chisnall</a:t>
            </a:r>
            <a:r>
              <a:rPr lang="en-GB" dirty="0" smtClean="0"/>
              <a:t>)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u="sng" dirty="0" smtClean="0">
                <a:hlinkClick r:id="rId3"/>
              </a:rPr>
              <a:t>https</a:t>
            </a:r>
            <a:r>
              <a:rPr lang="en-GB" u="sng" dirty="0">
                <a:hlinkClick r:id="rId3"/>
              </a:rPr>
              <a:t>://</a:t>
            </a:r>
            <a:r>
              <a:rPr lang="en-GB" u="sng" dirty="0" smtClean="0">
                <a:hlinkClick r:id="rId3"/>
              </a:rPr>
              <a:t>www.youtube.com/watch?v=wuwRNd-hHt8</a:t>
            </a:r>
            <a:r>
              <a:rPr lang="en-GB" u="sng" dirty="0" smtClean="0"/>
              <a:t> 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11760" y="5066652"/>
            <a:ext cx="4248472" cy="1136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116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Summing Up…..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Thank you for Listening to Our Presentation!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44824"/>
            <a:ext cx="5328592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586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151</TotalTime>
  <Words>303</Words>
  <Application>Microsoft Office PowerPoint</Application>
  <PresentationFormat>On-screen Show (4:3)</PresentationFormat>
  <Paragraphs>60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Brush Script MT</vt:lpstr>
      <vt:lpstr>Calibri</vt:lpstr>
      <vt:lpstr>Constantia</vt:lpstr>
      <vt:lpstr>Franklin Gothic Book</vt:lpstr>
      <vt:lpstr>Rage Italic</vt:lpstr>
      <vt:lpstr>Pushpin</vt:lpstr>
      <vt:lpstr>Learning from Lived Experience: Students and Service users as co-producers of knowledge</vt:lpstr>
      <vt:lpstr>Introduction – Our Presentation</vt:lpstr>
      <vt:lpstr>Service User and Carer Involvement in Human Development &amp; Social Relationships (HDSR)</vt:lpstr>
      <vt:lpstr>Student Involvement in HDSR</vt:lpstr>
      <vt:lpstr>Thinking about Stigma</vt:lpstr>
      <vt:lpstr>Service User and Carer Involvement in Human Growth and Development (HGD)</vt:lpstr>
      <vt:lpstr>Student Involvement in HGD</vt:lpstr>
      <vt:lpstr>Summing Up…..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from Lived Experience: Students and Service users as co-producers of knowledge</dc:title>
  <dc:creator>Denise</dc:creator>
  <cp:lastModifiedBy>Clare Wolstenholme</cp:lastModifiedBy>
  <cp:revision>9</cp:revision>
  <dcterms:created xsi:type="dcterms:W3CDTF">2017-03-27T13:16:20Z</dcterms:created>
  <dcterms:modified xsi:type="dcterms:W3CDTF">2017-03-29T11:30:15Z</dcterms:modified>
</cp:coreProperties>
</file>