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handoutMasterIdLst>
    <p:handoutMasterId r:id="rId22"/>
  </p:handoutMasterIdLst>
  <p:sldIdLst>
    <p:sldId id="256" r:id="rId2"/>
    <p:sldId id="260" r:id="rId3"/>
    <p:sldId id="261" r:id="rId4"/>
    <p:sldId id="257" r:id="rId5"/>
    <p:sldId id="259" r:id="rId6"/>
    <p:sldId id="264" r:id="rId7"/>
    <p:sldId id="265" r:id="rId8"/>
    <p:sldId id="266" r:id="rId9"/>
    <p:sldId id="267" r:id="rId10"/>
    <p:sldId id="269" r:id="rId11"/>
    <p:sldId id="273" r:id="rId12"/>
    <p:sldId id="270" r:id="rId13"/>
    <p:sldId id="271" r:id="rId14"/>
    <p:sldId id="272" r:id="rId15"/>
    <p:sldId id="274" r:id="rId16"/>
    <p:sldId id="275" r:id="rId17"/>
    <p:sldId id="276" r:id="rId18"/>
    <p:sldId id="279" r:id="rId19"/>
    <p:sldId id="277" r:id="rId20"/>
    <p:sldId id="280" r:id="rId21"/>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99"/>
    <a:srgbClr val="FF6600"/>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77" d="100"/>
          <a:sy n="77" d="100"/>
        </p:scale>
        <p:origin x="55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r>
              <a:rPr lang="en-GB" sz="1400"/>
              <a:t>To what extent did reviewing the paper impact comprehension &amp; ability to undertake tasks in the workshop?</a:t>
            </a:r>
          </a:p>
        </c:rich>
      </c:tx>
      <c:layout/>
      <c:overlay val="0"/>
      <c:spPr>
        <a:noFill/>
        <a:ln>
          <a:noFill/>
        </a:ln>
        <a:effectLst/>
      </c:spPr>
      <c:txPr>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strRef>
              <c:f>Sheet1!$F$4:$F$8</c:f>
              <c:strCache>
                <c:ptCount val="5"/>
                <c:pt idx="0">
                  <c:v>did not help</c:v>
                </c:pt>
                <c:pt idx="1">
                  <c:v>helped a little</c:v>
                </c:pt>
                <c:pt idx="2">
                  <c:v>helped quite a bit</c:v>
                </c:pt>
                <c:pt idx="3">
                  <c:v>helped a lot</c:v>
                </c:pt>
                <c:pt idx="4">
                  <c:v>helped enormously</c:v>
                </c:pt>
              </c:strCache>
            </c:strRef>
          </c:cat>
          <c:val>
            <c:numRef>
              <c:f>Sheet1!$G$4:$G$8</c:f>
              <c:numCache>
                <c:formatCode>General</c:formatCode>
                <c:ptCount val="5"/>
                <c:pt idx="0">
                  <c:v>19</c:v>
                </c:pt>
                <c:pt idx="1">
                  <c:v>30</c:v>
                </c:pt>
                <c:pt idx="2">
                  <c:v>30</c:v>
                </c:pt>
                <c:pt idx="3">
                  <c:v>26</c:v>
                </c:pt>
                <c:pt idx="4">
                  <c:v>7</c:v>
                </c:pt>
              </c:numCache>
            </c:numRef>
          </c:val>
          <c:extLst>
            <c:ext xmlns:c16="http://schemas.microsoft.com/office/drawing/2014/chart" uri="{C3380CC4-5D6E-409C-BE32-E72D297353CC}">
              <c16:uniqueId val="{00000000-E0C2-4602-A13D-3CA09F931D5D}"/>
            </c:ext>
          </c:extLst>
        </c:ser>
        <c:dLbls>
          <c:showLegendKey val="0"/>
          <c:showVal val="0"/>
          <c:showCatName val="0"/>
          <c:showSerName val="0"/>
          <c:showPercent val="0"/>
          <c:showBubbleSize val="0"/>
        </c:dLbls>
        <c:gapWidth val="164"/>
        <c:overlap val="-22"/>
        <c:axId val="172017888"/>
        <c:axId val="172018280"/>
      </c:barChart>
      <c:catAx>
        <c:axId val="172017888"/>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Student</a:t>
                </a:r>
                <a:r>
                  <a:rPr lang="en-GB" baseline="0"/>
                  <a:t> Responses</a:t>
                </a:r>
                <a:endParaRPr lang="en-GB"/>
              </a:p>
            </c:rich>
          </c:tx>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018280"/>
        <c:crosses val="autoZero"/>
        <c:auto val="1"/>
        <c:lblAlgn val="ctr"/>
        <c:lblOffset val="100"/>
        <c:noMultiLvlLbl val="0"/>
      </c:catAx>
      <c:valAx>
        <c:axId val="17201828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a:t>
                </a:r>
                <a:r>
                  <a:rPr lang="en-GB" baseline="0"/>
                  <a:t> of students completing survey</a:t>
                </a:r>
                <a:endParaRPr lang="en-GB"/>
              </a:p>
            </c:rich>
          </c:tx>
          <c:layout>
            <c:manualLayout>
              <c:xMode val="edge"/>
              <c:yMode val="edge"/>
              <c:x val="2.2813688212927757E-2"/>
              <c:y val="0.36449878724509038"/>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0178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r>
              <a:rPr lang="en-GB" sz="1400"/>
              <a:t>To what extent did your understanding of the topic improve</a:t>
            </a:r>
            <a:r>
              <a:rPr lang="en-GB" sz="1400" baseline="0"/>
              <a:t> when you reviewed material in advance</a:t>
            </a:r>
            <a:r>
              <a:rPr lang="en-GB" sz="1400"/>
              <a:t>?</a:t>
            </a:r>
          </a:p>
        </c:rich>
      </c:tx>
      <c:overlay val="0"/>
      <c:spPr>
        <a:noFill/>
        <a:ln>
          <a:noFill/>
        </a:ln>
        <a:effectLst/>
      </c:spPr>
      <c:txPr>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strRef>
              <c:f>Sheet1!$F$4:$F$8</c:f>
              <c:strCache>
                <c:ptCount val="5"/>
                <c:pt idx="0">
                  <c:v>did not help</c:v>
                </c:pt>
                <c:pt idx="1">
                  <c:v>helped a little</c:v>
                </c:pt>
                <c:pt idx="2">
                  <c:v>helped quite a bit</c:v>
                </c:pt>
                <c:pt idx="3">
                  <c:v>helped a lot</c:v>
                </c:pt>
                <c:pt idx="4">
                  <c:v>helped enormously</c:v>
                </c:pt>
              </c:strCache>
            </c:strRef>
          </c:cat>
          <c:val>
            <c:numRef>
              <c:f>Sheet1!$G$4:$G$8</c:f>
              <c:numCache>
                <c:formatCode>General</c:formatCode>
                <c:ptCount val="5"/>
                <c:pt idx="0">
                  <c:v>15</c:v>
                </c:pt>
                <c:pt idx="1">
                  <c:v>19</c:v>
                </c:pt>
                <c:pt idx="2">
                  <c:v>30</c:v>
                </c:pt>
                <c:pt idx="3">
                  <c:v>30</c:v>
                </c:pt>
                <c:pt idx="4">
                  <c:v>4</c:v>
                </c:pt>
              </c:numCache>
            </c:numRef>
          </c:val>
          <c:extLst>
            <c:ext xmlns:c16="http://schemas.microsoft.com/office/drawing/2014/chart" uri="{C3380CC4-5D6E-409C-BE32-E72D297353CC}">
              <c16:uniqueId val="{00000000-3315-439C-B59B-B9D284AEA5A1}"/>
            </c:ext>
          </c:extLst>
        </c:ser>
        <c:dLbls>
          <c:showLegendKey val="0"/>
          <c:showVal val="0"/>
          <c:showCatName val="0"/>
          <c:showSerName val="0"/>
          <c:showPercent val="0"/>
          <c:showBubbleSize val="0"/>
        </c:dLbls>
        <c:gapWidth val="164"/>
        <c:overlap val="-22"/>
        <c:axId val="280836456"/>
        <c:axId val="278753656"/>
      </c:barChart>
      <c:catAx>
        <c:axId val="280836456"/>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Student</a:t>
                </a:r>
                <a:r>
                  <a:rPr lang="en-GB" baseline="0"/>
                  <a:t> Responses</a:t>
                </a:r>
                <a:endParaRPr lang="en-GB"/>
              </a:p>
            </c:rich>
          </c:tx>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8753656"/>
        <c:crosses val="autoZero"/>
        <c:auto val="1"/>
        <c:lblAlgn val="ctr"/>
        <c:lblOffset val="100"/>
        <c:noMultiLvlLbl val="0"/>
      </c:catAx>
      <c:valAx>
        <c:axId val="278753656"/>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a:t>
                </a:r>
                <a:r>
                  <a:rPr lang="en-GB" baseline="0"/>
                  <a:t> of students completing survey</a:t>
                </a:r>
                <a:endParaRPr lang="en-GB"/>
              </a:p>
            </c:rich>
          </c:tx>
          <c:layout>
            <c:manualLayout>
              <c:xMode val="edge"/>
              <c:yMode val="edge"/>
              <c:x val="2.2813688212927757E-2"/>
              <c:y val="0.36449878724509038"/>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0836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r>
              <a:rPr lang="en-GB" sz="1400"/>
              <a:t>To what extent did your understanding of the topic improve</a:t>
            </a:r>
            <a:r>
              <a:rPr lang="en-GB" sz="1400" baseline="0"/>
              <a:t> when you reviewed the lecture recordings</a:t>
            </a:r>
            <a:r>
              <a:rPr lang="en-GB" sz="1400"/>
              <a:t>?</a:t>
            </a:r>
          </a:p>
        </c:rich>
      </c:tx>
      <c:overlay val="0"/>
      <c:spPr>
        <a:noFill/>
        <a:ln>
          <a:noFill/>
        </a:ln>
        <a:effectLst/>
      </c:spPr>
      <c:txPr>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strRef>
              <c:f>Sheet1!$F$4:$F$8</c:f>
              <c:strCache>
                <c:ptCount val="5"/>
                <c:pt idx="0">
                  <c:v>did not help</c:v>
                </c:pt>
                <c:pt idx="1">
                  <c:v>helped a little</c:v>
                </c:pt>
                <c:pt idx="2">
                  <c:v>helped quite a bit</c:v>
                </c:pt>
                <c:pt idx="3">
                  <c:v>helped a lot</c:v>
                </c:pt>
                <c:pt idx="4">
                  <c:v>helped enormously</c:v>
                </c:pt>
              </c:strCache>
            </c:strRef>
          </c:cat>
          <c:val>
            <c:numRef>
              <c:f>Sheet1!$G$4:$G$8</c:f>
              <c:numCache>
                <c:formatCode>General</c:formatCode>
                <c:ptCount val="5"/>
                <c:pt idx="0">
                  <c:v>11</c:v>
                </c:pt>
                <c:pt idx="1">
                  <c:v>4</c:v>
                </c:pt>
                <c:pt idx="2">
                  <c:v>15</c:v>
                </c:pt>
                <c:pt idx="3">
                  <c:v>41</c:v>
                </c:pt>
                <c:pt idx="4">
                  <c:v>30</c:v>
                </c:pt>
              </c:numCache>
            </c:numRef>
          </c:val>
          <c:extLst>
            <c:ext xmlns:c16="http://schemas.microsoft.com/office/drawing/2014/chart" uri="{C3380CC4-5D6E-409C-BE32-E72D297353CC}">
              <c16:uniqueId val="{00000000-B32F-4D33-8E6E-82D434BE53A4}"/>
            </c:ext>
          </c:extLst>
        </c:ser>
        <c:dLbls>
          <c:showLegendKey val="0"/>
          <c:showVal val="0"/>
          <c:showCatName val="0"/>
          <c:showSerName val="0"/>
          <c:showPercent val="0"/>
          <c:showBubbleSize val="0"/>
        </c:dLbls>
        <c:gapWidth val="164"/>
        <c:overlap val="-22"/>
        <c:axId val="280834888"/>
        <c:axId val="283391048"/>
      </c:barChart>
      <c:catAx>
        <c:axId val="280834888"/>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Student</a:t>
                </a:r>
                <a:r>
                  <a:rPr lang="en-GB" baseline="0"/>
                  <a:t> Responses</a:t>
                </a:r>
                <a:endParaRPr lang="en-GB"/>
              </a:p>
            </c:rich>
          </c:tx>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3391048"/>
        <c:crosses val="autoZero"/>
        <c:auto val="1"/>
        <c:lblAlgn val="ctr"/>
        <c:lblOffset val="100"/>
        <c:noMultiLvlLbl val="0"/>
      </c:catAx>
      <c:valAx>
        <c:axId val="283391048"/>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a:t>
                </a:r>
                <a:r>
                  <a:rPr lang="en-GB" baseline="0"/>
                  <a:t> of students completing survey</a:t>
                </a:r>
                <a:endParaRPr lang="en-GB"/>
              </a:p>
            </c:rich>
          </c:tx>
          <c:layout>
            <c:manualLayout>
              <c:xMode val="edge"/>
              <c:yMode val="edge"/>
              <c:x val="2.2813688212927757E-2"/>
              <c:y val="0.36449878724509038"/>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08348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r>
              <a:rPr lang="en-GB" sz="1400"/>
              <a:t>To well</a:t>
            </a:r>
            <a:r>
              <a:rPr lang="en-GB" sz="1400" baseline="0"/>
              <a:t> did the study skills handbook support your learning</a:t>
            </a:r>
            <a:r>
              <a:rPr lang="en-GB" sz="1400"/>
              <a:t>?</a:t>
            </a:r>
          </a:p>
        </c:rich>
      </c:tx>
      <c:layout/>
      <c:overlay val="0"/>
      <c:spPr>
        <a:noFill/>
        <a:ln>
          <a:noFill/>
        </a:ln>
        <a:effectLst/>
      </c:spPr>
      <c:txPr>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strRef>
              <c:f>Sheet1!$F$4:$F$8</c:f>
              <c:strCache>
                <c:ptCount val="5"/>
                <c:pt idx="0">
                  <c:v>did not help</c:v>
                </c:pt>
                <c:pt idx="1">
                  <c:v>helped a little</c:v>
                </c:pt>
                <c:pt idx="2">
                  <c:v>helped quite a bit</c:v>
                </c:pt>
                <c:pt idx="3">
                  <c:v>helped a lot</c:v>
                </c:pt>
                <c:pt idx="4">
                  <c:v>helped enormously</c:v>
                </c:pt>
              </c:strCache>
            </c:strRef>
          </c:cat>
          <c:val>
            <c:numRef>
              <c:f>Sheet1!$G$4:$G$8</c:f>
              <c:numCache>
                <c:formatCode>General</c:formatCode>
                <c:ptCount val="5"/>
                <c:pt idx="0">
                  <c:v>15</c:v>
                </c:pt>
                <c:pt idx="1">
                  <c:v>33</c:v>
                </c:pt>
                <c:pt idx="2">
                  <c:v>30</c:v>
                </c:pt>
                <c:pt idx="3">
                  <c:v>4</c:v>
                </c:pt>
                <c:pt idx="4">
                  <c:v>4</c:v>
                </c:pt>
              </c:numCache>
            </c:numRef>
          </c:val>
          <c:extLst>
            <c:ext xmlns:c16="http://schemas.microsoft.com/office/drawing/2014/chart" uri="{C3380CC4-5D6E-409C-BE32-E72D297353CC}">
              <c16:uniqueId val="{00000000-6A02-43E2-BF99-067DDD39D388}"/>
            </c:ext>
          </c:extLst>
        </c:ser>
        <c:dLbls>
          <c:showLegendKey val="0"/>
          <c:showVal val="0"/>
          <c:showCatName val="0"/>
          <c:showSerName val="0"/>
          <c:showPercent val="0"/>
          <c:showBubbleSize val="0"/>
        </c:dLbls>
        <c:gapWidth val="164"/>
        <c:overlap val="-22"/>
        <c:axId val="280794760"/>
        <c:axId val="280795152"/>
      </c:barChart>
      <c:catAx>
        <c:axId val="280794760"/>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Student</a:t>
                </a:r>
                <a:r>
                  <a:rPr lang="en-GB" baseline="0"/>
                  <a:t> Responses</a:t>
                </a:r>
                <a:endParaRPr lang="en-GB"/>
              </a:p>
            </c:rich>
          </c:tx>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0795152"/>
        <c:crosses val="autoZero"/>
        <c:auto val="1"/>
        <c:lblAlgn val="ctr"/>
        <c:lblOffset val="100"/>
        <c:noMultiLvlLbl val="0"/>
      </c:catAx>
      <c:valAx>
        <c:axId val="280795152"/>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a:t>
                </a:r>
                <a:r>
                  <a:rPr lang="en-GB" baseline="0"/>
                  <a:t> of students completing survey</a:t>
                </a:r>
                <a:endParaRPr lang="en-GB"/>
              </a:p>
            </c:rich>
          </c:tx>
          <c:layout>
            <c:manualLayout>
              <c:xMode val="edge"/>
              <c:yMode val="edge"/>
              <c:x val="2.2813688212927757E-2"/>
              <c:y val="0.36449878724509038"/>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07947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r>
              <a:rPr lang="en-GB" sz="1400"/>
              <a:t>To well</a:t>
            </a:r>
            <a:r>
              <a:rPr lang="en-GB" sz="1400" baseline="0"/>
              <a:t> did the study skills preparatory slides support your learning</a:t>
            </a:r>
            <a:r>
              <a:rPr lang="en-GB" sz="1400"/>
              <a:t>?</a:t>
            </a:r>
          </a:p>
        </c:rich>
      </c:tx>
      <c:overlay val="0"/>
      <c:spPr>
        <a:noFill/>
        <a:ln>
          <a:noFill/>
        </a:ln>
        <a:effectLst/>
      </c:spPr>
      <c:txPr>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strRef>
              <c:f>Sheet1!$F$4:$F$8</c:f>
              <c:strCache>
                <c:ptCount val="5"/>
                <c:pt idx="0">
                  <c:v>did not help</c:v>
                </c:pt>
                <c:pt idx="1">
                  <c:v>helped a little</c:v>
                </c:pt>
                <c:pt idx="2">
                  <c:v>helped quite a bit</c:v>
                </c:pt>
                <c:pt idx="3">
                  <c:v>helped a lot</c:v>
                </c:pt>
                <c:pt idx="4">
                  <c:v>helped enormously</c:v>
                </c:pt>
              </c:strCache>
            </c:strRef>
          </c:cat>
          <c:val>
            <c:numRef>
              <c:f>Sheet1!$G$4:$G$8</c:f>
              <c:numCache>
                <c:formatCode>General</c:formatCode>
                <c:ptCount val="5"/>
                <c:pt idx="0">
                  <c:v>22</c:v>
                </c:pt>
                <c:pt idx="1">
                  <c:v>22</c:v>
                </c:pt>
                <c:pt idx="2">
                  <c:v>22</c:v>
                </c:pt>
                <c:pt idx="3">
                  <c:v>15</c:v>
                </c:pt>
                <c:pt idx="4">
                  <c:v>7.5</c:v>
                </c:pt>
              </c:numCache>
            </c:numRef>
          </c:val>
          <c:extLst>
            <c:ext xmlns:c16="http://schemas.microsoft.com/office/drawing/2014/chart" uri="{C3380CC4-5D6E-409C-BE32-E72D297353CC}">
              <c16:uniqueId val="{00000000-9A66-44CD-8A3E-2A98FFB8F1B6}"/>
            </c:ext>
          </c:extLst>
        </c:ser>
        <c:dLbls>
          <c:showLegendKey val="0"/>
          <c:showVal val="0"/>
          <c:showCatName val="0"/>
          <c:showSerName val="0"/>
          <c:showPercent val="0"/>
          <c:showBubbleSize val="0"/>
        </c:dLbls>
        <c:gapWidth val="164"/>
        <c:overlap val="-22"/>
        <c:axId val="62445064"/>
        <c:axId val="221890432"/>
      </c:barChart>
      <c:catAx>
        <c:axId val="62445064"/>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Student</a:t>
                </a:r>
                <a:r>
                  <a:rPr lang="en-GB" baseline="0"/>
                  <a:t> Responses</a:t>
                </a:r>
                <a:endParaRPr lang="en-GB"/>
              </a:p>
            </c:rich>
          </c:tx>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1890432"/>
        <c:crosses val="autoZero"/>
        <c:auto val="1"/>
        <c:lblAlgn val="ctr"/>
        <c:lblOffset val="100"/>
        <c:noMultiLvlLbl val="0"/>
      </c:catAx>
      <c:valAx>
        <c:axId val="221890432"/>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a:t>
                </a:r>
                <a:r>
                  <a:rPr lang="en-GB" baseline="0"/>
                  <a:t> of students completing survey</a:t>
                </a:r>
                <a:endParaRPr lang="en-GB"/>
              </a:p>
            </c:rich>
          </c:tx>
          <c:layout>
            <c:manualLayout>
              <c:xMode val="edge"/>
              <c:yMode val="edge"/>
              <c:x val="2.2813688212927757E-2"/>
              <c:y val="0.36449878724509038"/>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2445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r>
              <a:rPr lang="en-GB" sz="1400"/>
              <a:t>To well</a:t>
            </a:r>
            <a:r>
              <a:rPr lang="en-GB" sz="1400" baseline="0"/>
              <a:t> did the IT learning materials support your learning</a:t>
            </a:r>
            <a:r>
              <a:rPr lang="en-GB" sz="1400"/>
              <a:t>?</a:t>
            </a:r>
          </a:p>
        </c:rich>
      </c:tx>
      <c:layout/>
      <c:overlay val="0"/>
      <c:spPr>
        <a:noFill/>
        <a:ln>
          <a:noFill/>
        </a:ln>
        <a:effectLst/>
      </c:spPr>
      <c:txPr>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strRef>
              <c:f>Sheet1!$F$4:$F$8</c:f>
              <c:strCache>
                <c:ptCount val="5"/>
                <c:pt idx="0">
                  <c:v>did not help</c:v>
                </c:pt>
                <c:pt idx="1">
                  <c:v>helped a little</c:v>
                </c:pt>
                <c:pt idx="2">
                  <c:v>helped quite a bit</c:v>
                </c:pt>
                <c:pt idx="3">
                  <c:v>helped a lot</c:v>
                </c:pt>
                <c:pt idx="4">
                  <c:v>helped enormously</c:v>
                </c:pt>
              </c:strCache>
            </c:strRef>
          </c:cat>
          <c:val>
            <c:numRef>
              <c:f>Sheet1!$G$4:$G$8</c:f>
              <c:numCache>
                <c:formatCode>General</c:formatCode>
                <c:ptCount val="5"/>
                <c:pt idx="0">
                  <c:v>7</c:v>
                </c:pt>
                <c:pt idx="1">
                  <c:v>15</c:v>
                </c:pt>
                <c:pt idx="2">
                  <c:v>15</c:v>
                </c:pt>
                <c:pt idx="3">
                  <c:v>4</c:v>
                </c:pt>
                <c:pt idx="4">
                  <c:v>8</c:v>
                </c:pt>
              </c:numCache>
            </c:numRef>
          </c:val>
          <c:extLst>
            <c:ext xmlns:c16="http://schemas.microsoft.com/office/drawing/2014/chart" uri="{C3380CC4-5D6E-409C-BE32-E72D297353CC}">
              <c16:uniqueId val="{00000000-B501-4E36-94D6-CE476B9D991F}"/>
            </c:ext>
          </c:extLst>
        </c:ser>
        <c:dLbls>
          <c:showLegendKey val="0"/>
          <c:showVal val="0"/>
          <c:showCatName val="0"/>
          <c:showSerName val="0"/>
          <c:showPercent val="0"/>
          <c:showBubbleSize val="0"/>
        </c:dLbls>
        <c:gapWidth val="164"/>
        <c:overlap val="-22"/>
        <c:axId val="283858528"/>
        <c:axId val="283858136"/>
      </c:barChart>
      <c:catAx>
        <c:axId val="283858528"/>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Student</a:t>
                </a:r>
                <a:r>
                  <a:rPr lang="en-GB" baseline="0"/>
                  <a:t> Responses</a:t>
                </a:r>
                <a:endParaRPr lang="en-GB"/>
              </a:p>
            </c:rich>
          </c:tx>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3858136"/>
        <c:crosses val="autoZero"/>
        <c:auto val="1"/>
        <c:lblAlgn val="ctr"/>
        <c:lblOffset val="100"/>
        <c:noMultiLvlLbl val="0"/>
      </c:catAx>
      <c:valAx>
        <c:axId val="283858136"/>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GB"/>
                  <a:t>%</a:t>
                </a:r>
                <a:r>
                  <a:rPr lang="en-GB" baseline="0"/>
                  <a:t> of students completing survey</a:t>
                </a:r>
                <a:endParaRPr lang="en-GB"/>
              </a:p>
            </c:rich>
          </c:tx>
          <c:layout>
            <c:manualLayout>
              <c:xMode val="edge"/>
              <c:yMode val="edge"/>
              <c:x val="2.2813688212927757E-2"/>
              <c:y val="0.36449878724509038"/>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3858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3CBDD3-E3AC-4473-8A17-80A86749DD4D}" type="doc">
      <dgm:prSet loTypeId="urn:microsoft.com/office/officeart/2005/8/layout/hProcess11" loCatId="process" qsTypeId="urn:microsoft.com/office/officeart/2005/8/quickstyle/simple1" qsCatId="simple" csTypeId="urn:microsoft.com/office/officeart/2005/8/colors/accent1_2" csCatId="accent1" phldr="1"/>
      <dgm:spPr/>
    </dgm:pt>
    <dgm:pt modelId="{D3335096-EB85-4A05-B39B-B13B4D4057D4}">
      <dgm:prSet phldrT="[Text]"/>
      <dgm:spPr/>
      <dgm:t>
        <a:bodyPr/>
        <a:lstStyle/>
        <a:p>
          <a:r>
            <a:rPr lang="en-US" dirty="0"/>
            <a:t>Get 70% (or above) in all 3 tests</a:t>
          </a:r>
        </a:p>
      </dgm:t>
    </dgm:pt>
    <dgm:pt modelId="{FE86EFA5-51A6-4C76-9116-DF8033965B40}" type="parTrans" cxnId="{44A2ED00-E221-467B-8B9E-F35731846C16}">
      <dgm:prSet/>
      <dgm:spPr/>
      <dgm:t>
        <a:bodyPr/>
        <a:lstStyle/>
        <a:p>
          <a:endParaRPr lang="en-US"/>
        </a:p>
      </dgm:t>
    </dgm:pt>
    <dgm:pt modelId="{5F5F9CE7-D2AB-49E1-B1C1-898C71CBB2D0}" type="sibTrans" cxnId="{44A2ED00-E221-467B-8B9E-F35731846C16}">
      <dgm:prSet/>
      <dgm:spPr/>
      <dgm:t>
        <a:bodyPr/>
        <a:lstStyle/>
        <a:p>
          <a:endParaRPr lang="en-US"/>
        </a:p>
      </dgm:t>
    </dgm:pt>
    <dgm:pt modelId="{EE61B566-AFE7-4F8D-9978-20D0F871362D}">
      <dgm:prSet phldrT="[Text]"/>
      <dgm:spPr/>
      <dgm:t>
        <a:bodyPr/>
        <a:lstStyle/>
        <a:p>
          <a:r>
            <a:rPr lang="en-US" dirty="0"/>
            <a:t>By this deadline</a:t>
          </a:r>
        </a:p>
      </dgm:t>
    </dgm:pt>
    <dgm:pt modelId="{BA93BDF5-152C-4CF5-B228-8BF846E87F13}" type="parTrans" cxnId="{06E9C10D-6F81-40A6-B115-9ADF657FF683}">
      <dgm:prSet/>
      <dgm:spPr/>
      <dgm:t>
        <a:bodyPr/>
        <a:lstStyle/>
        <a:p>
          <a:endParaRPr lang="en-US"/>
        </a:p>
      </dgm:t>
    </dgm:pt>
    <dgm:pt modelId="{895406C2-EECB-48A4-811C-7584362FE7ED}" type="sibTrans" cxnId="{06E9C10D-6F81-40A6-B115-9ADF657FF683}">
      <dgm:prSet/>
      <dgm:spPr/>
      <dgm:t>
        <a:bodyPr/>
        <a:lstStyle/>
        <a:p>
          <a:endParaRPr lang="en-US"/>
        </a:p>
      </dgm:t>
    </dgm:pt>
    <dgm:pt modelId="{EDAFB375-ACED-4674-BABD-148669CADC5A}" type="pres">
      <dgm:prSet presAssocID="{0E3CBDD3-E3AC-4473-8A17-80A86749DD4D}" presName="Name0" presStyleCnt="0">
        <dgm:presLayoutVars>
          <dgm:dir/>
          <dgm:resizeHandles val="exact"/>
        </dgm:presLayoutVars>
      </dgm:prSet>
      <dgm:spPr/>
    </dgm:pt>
    <dgm:pt modelId="{5F0B2956-161C-478E-B4C6-37DA030A1B7C}" type="pres">
      <dgm:prSet presAssocID="{0E3CBDD3-E3AC-4473-8A17-80A86749DD4D}" presName="arrow" presStyleLbl="bgShp" presStyleIdx="0" presStyleCnt="1"/>
      <dgm:spPr/>
    </dgm:pt>
    <dgm:pt modelId="{21FF9CE5-1F93-4FC1-977A-4E92D65EAF97}" type="pres">
      <dgm:prSet presAssocID="{0E3CBDD3-E3AC-4473-8A17-80A86749DD4D}" presName="points" presStyleCnt="0"/>
      <dgm:spPr/>
    </dgm:pt>
    <dgm:pt modelId="{D9948DE2-F7E5-4DA9-9D1B-4B639C125C78}" type="pres">
      <dgm:prSet presAssocID="{D3335096-EB85-4A05-B39B-B13B4D4057D4}" presName="compositeA" presStyleCnt="0"/>
      <dgm:spPr/>
    </dgm:pt>
    <dgm:pt modelId="{00B342DF-2289-43B4-8745-08F642237B65}" type="pres">
      <dgm:prSet presAssocID="{D3335096-EB85-4A05-B39B-B13B4D4057D4}" presName="textA" presStyleLbl="revTx" presStyleIdx="0" presStyleCnt="2">
        <dgm:presLayoutVars>
          <dgm:bulletEnabled val="1"/>
        </dgm:presLayoutVars>
      </dgm:prSet>
      <dgm:spPr/>
      <dgm:t>
        <a:bodyPr/>
        <a:lstStyle/>
        <a:p>
          <a:endParaRPr lang="en-GB"/>
        </a:p>
      </dgm:t>
    </dgm:pt>
    <dgm:pt modelId="{64FC9826-7729-42D8-8A64-9A9620A77234}" type="pres">
      <dgm:prSet presAssocID="{D3335096-EB85-4A05-B39B-B13B4D4057D4}" presName="circleA" presStyleLbl="node1" presStyleIdx="0" presStyleCnt="2"/>
      <dgm:spPr/>
    </dgm:pt>
    <dgm:pt modelId="{FB971106-218C-4F8C-9765-B30353B51411}" type="pres">
      <dgm:prSet presAssocID="{D3335096-EB85-4A05-B39B-B13B4D4057D4}" presName="spaceA" presStyleCnt="0"/>
      <dgm:spPr/>
    </dgm:pt>
    <dgm:pt modelId="{DEF1BAE8-847B-4DF2-AEB5-EC9A2F7479FA}" type="pres">
      <dgm:prSet presAssocID="{5F5F9CE7-D2AB-49E1-B1C1-898C71CBB2D0}" presName="space" presStyleCnt="0"/>
      <dgm:spPr/>
    </dgm:pt>
    <dgm:pt modelId="{A2103B51-65AF-42CB-A635-D0DF52E27AD6}" type="pres">
      <dgm:prSet presAssocID="{EE61B566-AFE7-4F8D-9978-20D0F871362D}" presName="compositeB" presStyleCnt="0"/>
      <dgm:spPr/>
    </dgm:pt>
    <dgm:pt modelId="{3CF710FC-35AE-4157-A6E5-D044B53364BA}" type="pres">
      <dgm:prSet presAssocID="{EE61B566-AFE7-4F8D-9978-20D0F871362D}" presName="textB" presStyleLbl="revTx" presStyleIdx="1" presStyleCnt="2" custLinFactY="-44653" custLinFactNeighborX="34507" custLinFactNeighborY="-100000">
        <dgm:presLayoutVars>
          <dgm:bulletEnabled val="1"/>
        </dgm:presLayoutVars>
      </dgm:prSet>
      <dgm:spPr/>
      <dgm:t>
        <a:bodyPr/>
        <a:lstStyle/>
        <a:p>
          <a:endParaRPr lang="en-GB"/>
        </a:p>
      </dgm:t>
    </dgm:pt>
    <dgm:pt modelId="{BD4D4234-9FCC-4003-84A9-7237BF9BA0CA}" type="pres">
      <dgm:prSet presAssocID="{EE61B566-AFE7-4F8D-9978-20D0F871362D}" presName="circleB" presStyleLbl="node1" presStyleIdx="1" presStyleCnt="2"/>
      <dgm:spPr/>
    </dgm:pt>
    <dgm:pt modelId="{A53B902F-6448-47A9-AC8D-FA4B7D97E3A5}" type="pres">
      <dgm:prSet presAssocID="{EE61B566-AFE7-4F8D-9978-20D0F871362D}" presName="spaceB" presStyleCnt="0"/>
      <dgm:spPr/>
    </dgm:pt>
  </dgm:ptLst>
  <dgm:cxnLst>
    <dgm:cxn modelId="{44A2ED00-E221-467B-8B9E-F35731846C16}" srcId="{0E3CBDD3-E3AC-4473-8A17-80A86749DD4D}" destId="{D3335096-EB85-4A05-B39B-B13B4D4057D4}" srcOrd="0" destOrd="0" parTransId="{FE86EFA5-51A6-4C76-9116-DF8033965B40}" sibTransId="{5F5F9CE7-D2AB-49E1-B1C1-898C71CBB2D0}"/>
    <dgm:cxn modelId="{41F5CA0B-EDFB-47CC-9075-817BA843DFD3}" type="presOf" srcId="{D3335096-EB85-4A05-B39B-B13B4D4057D4}" destId="{00B342DF-2289-43B4-8745-08F642237B65}" srcOrd="0" destOrd="0" presId="urn:microsoft.com/office/officeart/2005/8/layout/hProcess11"/>
    <dgm:cxn modelId="{570A1730-FB2D-411E-8C1E-4FFD604808A6}" type="presOf" srcId="{0E3CBDD3-E3AC-4473-8A17-80A86749DD4D}" destId="{EDAFB375-ACED-4674-BABD-148669CADC5A}" srcOrd="0" destOrd="0" presId="urn:microsoft.com/office/officeart/2005/8/layout/hProcess11"/>
    <dgm:cxn modelId="{06E9C10D-6F81-40A6-B115-9ADF657FF683}" srcId="{0E3CBDD3-E3AC-4473-8A17-80A86749DD4D}" destId="{EE61B566-AFE7-4F8D-9978-20D0F871362D}" srcOrd="1" destOrd="0" parTransId="{BA93BDF5-152C-4CF5-B228-8BF846E87F13}" sibTransId="{895406C2-EECB-48A4-811C-7584362FE7ED}"/>
    <dgm:cxn modelId="{AE1A2010-97A0-4B25-86A4-2F5492771E2E}" type="presOf" srcId="{EE61B566-AFE7-4F8D-9978-20D0F871362D}" destId="{3CF710FC-35AE-4157-A6E5-D044B53364BA}" srcOrd="0" destOrd="0" presId="urn:microsoft.com/office/officeart/2005/8/layout/hProcess11"/>
    <dgm:cxn modelId="{2DBC4E6F-CE5E-4409-8BC0-F13EC8966933}" type="presParOf" srcId="{EDAFB375-ACED-4674-BABD-148669CADC5A}" destId="{5F0B2956-161C-478E-B4C6-37DA030A1B7C}" srcOrd="0" destOrd="0" presId="urn:microsoft.com/office/officeart/2005/8/layout/hProcess11"/>
    <dgm:cxn modelId="{6955B953-9581-4F0D-8B72-EEE280A57DF4}" type="presParOf" srcId="{EDAFB375-ACED-4674-BABD-148669CADC5A}" destId="{21FF9CE5-1F93-4FC1-977A-4E92D65EAF97}" srcOrd="1" destOrd="0" presId="urn:microsoft.com/office/officeart/2005/8/layout/hProcess11"/>
    <dgm:cxn modelId="{BD3FC7B7-3824-476A-8C9C-4DC29CCB7299}" type="presParOf" srcId="{21FF9CE5-1F93-4FC1-977A-4E92D65EAF97}" destId="{D9948DE2-F7E5-4DA9-9D1B-4B639C125C78}" srcOrd="0" destOrd="0" presId="urn:microsoft.com/office/officeart/2005/8/layout/hProcess11"/>
    <dgm:cxn modelId="{ACCCC0DF-A7FC-42E9-9310-4ABD7A51D200}" type="presParOf" srcId="{D9948DE2-F7E5-4DA9-9D1B-4B639C125C78}" destId="{00B342DF-2289-43B4-8745-08F642237B65}" srcOrd="0" destOrd="0" presId="urn:microsoft.com/office/officeart/2005/8/layout/hProcess11"/>
    <dgm:cxn modelId="{8043160C-4F6F-4145-B49C-D49DF87281CD}" type="presParOf" srcId="{D9948DE2-F7E5-4DA9-9D1B-4B639C125C78}" destId="{64FC9826-7729-42D8-8A64-9A9620A77234}" srcOrd="1" destOrd="0" presId="urn:microsoft.com/office/officeart/2005/8/layout/hProcess11"/>
    <dgm:cxn modelId="{0D145A3C-47D2-47AF-9787-97CDFFC699F8}" type="presParOf" srcId="{D9948DE2-F7E5-4DA9-9D1B-4B639C125C78}" destId="{FB971106-218C-4F8C-9765-B30353B51411}" srcOrd="2" destOrd="0" presId="urn:microsoft.com/office/officeart/2005/8/layout/hProcess11"/>
    <dgm:cxn modelId="{6D4DA2DA-FEF3-4E88-A2D2-074C56163AB6}" type="presParOf" srcId="{21FF9CE5-1F93-4FC1-977A-4E92D65EAF97}" destId="{DEF1BAE8-847B-4DF2-AEB5-EC9A2F7479FA}" srcOrd="1" destOrd="0" presId="urn:microsoft.com/office/officeart/2005/8/layout/hProcess11"/>
    <dgm:cxn modelId="{EFED1B5F-A07C-477A-A845-D9B5410A5C00}" type="presParOf" srcId="{21FF9CE5-1F93-4FC1-977A-4E92D65EAF97}" destId="{A2103B51-65AF-42CB-A635-D0DF52E27AD6}" srcOrd="2" destOrd="0" presId="urn:microsoft.com/office/officeart/2005/8/layout/hProcess11"/>
    <dgm:cxn modelId="{6742C185-2BE2-4DA0-8403-01FBF0D90AAF}" type="presParOf" srcId="{A2103B51-65AF-42CB-A635-D0DF52E27AD6}" destId="{3CF710FC-35AE-4157-A6E5-D044B53364BA}" srcOrd="0" destOrd="0" presId="urn:microsoft.com/office/officeart/2005/8/layout/hProcess11"/>
    <dgm:cxn modelId="{496D4889-98CF-45D7-BA15-9A2D9EEC9F40}" type="presParOf" srcId="{A2103B51-65AF-42CB-A635-D0DF52E27AD6}" destId="{BD4D4234-9FCC-4003-84A9-7237BF9BA0CA}" srcOrd="1" destOrd="0" presId="urn:microsoft.com/office/officeart/2005/8/layout/hProcess11"/>
    <dgm:cxn modelId="{FF519713-51DD-4B68-8DB0-CCC128220AAC}" type="presParOf" srcId="{A2103B51-65AF-42CB-A635-D0DF52E27AD6}" destId="{A53B902F-6448-47A9-AC8D-FA4B7D97E3A5}" srcOrd="2" destOrd="0" presId="urn:microsoft.com/office/officeart/2005/8/layout/hProcess1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B2956-161C-478E-B4C6-37DA030A1B7C}">
      <dsp:nvSpPr>
        <dsp:cNvPr id="0" name=""/>
        <dsp:cNvSpPr/>
      </dsp:nvSpPr>
      <dsp:spPr>
        <a:xfrm>
          <a:off x="0" y="1625600"/>
          <a:ext cx="10916930" cy="2167466"/>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B342DF-2289-43B4-8745-08F642237B65}">
      <dsp:nvSpPr>
        <dsp:cNvPr id="0" name=""/>
        <dsp:cNvSpPr/>
      </dsp:nvSpPr>
      <dsp:spPr>
        <a:xfrm>
          <a:off x="119" y="0"/>
          <a:ext cx="4792681"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704" tIns="298704" rIns="298704" bIns="298704" numCol="1" spcCol="1270" anchor="b" anchorCtr="0">
          <a:noAutofit/>
        </a:bodyPr>
        <a:lstStyle/>
        <a:p>
          <a:pPr lvl="0" algn="ctr" defTabSz="1866900">
            <a:lnSpc>
              <a:spcPct val="90000"/>
            </a:lnSpc>
            <a:spcBef>
              <a:spcPct val="0"/>
            </a:spcBef>
            <a:spcAft>
              <a:spcPct val="35000"/>
            </a:spcAft>
          </a:pPr>
          <a:r>
            <a:rPr lang="en-US" sz="4200" kern="1200" dirty="0"/>
            <a:t>Get 70% (or above) in all 3 tests</a:t>
          </a:r>
        </a:p>
      </dsp:txBody>
      <dsp:txXfrm>
        <a:off x="119" y="0"/>
        <a:ext cx="4792681" cy="2167466"/>
      </dsp:txXfrm>
    </dsp:sp>
    <dsp:sp modelId="{64FC9826-7729-42D8-8A64-9A9620A77234}">
      <dsp:nvSpPr>
        <dsp:cNvPr id="0" name=""/>
        <dsp:cNvSpPr/>
      </dsp:nvSpPr>
      <dsp:spPr>
        <a:xfrm>
          <a:off x="2125527"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F710FC-35AE-4157-A6E5-D044B53364BA}">
      <dsp:nvSpPr>
        <dsp:cNvPr id="0" name=""/>
        <dsp:cNvSpPr/>
      </dsp:nvSpPr>
      <dsp:spPr>
        <a:xfrm>
          <a:off x="6124248" y="115894"/>
          <a:ext cx="4792681"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704" tIns="298704" rIns="298704" bIns="298704" numCol="1" spcCol="1270" anchor="t" anchorCtr="0">
          <a:noAutofit/>
        </a:bodyPr>
        <a:lstStyle/>
        <a:p>
          <a:pPr lvl="0" algn="ctr" defTabSz="1866900">
            <a:lnSpc>
              <a:spcPct val="90000"/>
            </a:lnSpc>
            <a:spcBef>
              <a:spcPct val="0"/>
            </a:spcBef>
            <a:spcAft>
              <a:spcPct val="35000"/>
            </a:spcAft>
          </a:pPr>
          <a:r>
            <a:rPr lang="en-US" sz="4200" kern="1200" dirty="0"/>
            <a:t>By this deadline</a:t>
          </a:r>
        </a:p>
      </dsp:txBody>
      <dsp:txXfrm>
        <a:off x="6124248" y="115894"/>
        <a:ext cx="4792681" cy="2167466"/>
      </dsp:txXfrm>
    </dsp:sp>
    <dsp:sp modelId="{BD4D4234-9FCC-4003-84A9-7237BF9BA0CA}">
      <dsp:nvSpPr>
        <dsp:cNvPr id="0" name=""/>
        <dsp:cNvSpPr/>
      </dsp:nvSpPr>
      <dsp:spPr>
        <a:xfrm>
          <a:off x="7157842"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B5A467D0-D00E-4BB6-965F-EF62A7F04ED2}" type="datetimeFigureOut">
              <a:rPr lang="en-GB" smtClean="0"/>
              <a:t>29/03/2017</a:t>
            </a:fld>
            <a:endParaRPr lang="en-GB"/>
          </a:p>
        </p:txBody>
      </p:sp>
      <p:sp>
        <p:nvSpPr>
          <p:cNvPr id="4" name="Footer Placeholder 3"/>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B9111E38-6DE6-469D-AFF2-6E34302A01FC}" type="slidenum">
              <a:rPr lang="en-GB" smtClean="0"/>
              <a:t>‹#›</a:t>
            </a:fld>
            <a:endParaRPr lang="en-GB"/>
          </a:p>
        </p:txBody>
      </p:sp>
    </p:spTree>
    <p:extLst>
      <p:ext uri="{BB962C8B-B14F-4D97-AF65-F5344CB8AC3E}">
        <p14:creationId xmlns:p14="http://schemas.microsoft.com/office/powerpoint/2010/main" val="133369100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CCCA5D04-B5D4-4C6A-AC00-9C5CA4E84AFE}" type="datetimeFigureOut">
              <a:rPr lang="en-GB" smtClean="0"/>
              <a:t>29/03/2017</a:t>
            </a:fld>
            <a:endParaRPr lang="en-GB"/>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27EA655D-C653-40D4-89F1-099D986A3B27}" type="slidenum">
              <a:rPr lang="en-GB" smtClean="0"/>
              <a:t>‹#›</a:t>
            </a:fld>
            <a:endParaRPr lang="en-GB"/>
          </a:p>
        </p:txBody>
      </p:sp>
    </p:spTree>
    <p:extLst>
      <p:ext uri="{BB962C8B-B14F-4D97-AF65-F5344CB8AC3E}">
        <p14:creationId xmlns:p14="http://schemas.microsoft.com/office/powerpoint/2010/main" val="3157298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CA5D04-B5D4-4C6A-AC00-9C5CA4E84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EA655D-C653-40D4-89F1-099D986A3B27}" type="slidenum">
              <a:rPr lang="en-GB" smtClean="0"/>
              <a:t>‹#›</a:t>
            </a:fld>
            <a:endParaRPr lang="en-GB"/>
          </a:p>
        </p:txBody>
      </p:sp>
    </p:spTree>
    <p:extLst>
      <p:ext uri="{BB962C8B-B14F-4D97-AF65-F5344CB8AC3E}">
        <p14:creationId xmlns:p14="http://schemas.microsoft.com/office/powerpoint/2010/main" val="826153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CA5D04-B5D4-4C6A-AC00-9C5CA4E84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EA655D-C653-40D4-89F1-099D986A3B27}" type="slidenum">
              <a:rPr lang="en-GB" smtClean="0"/>
              <a:t>‹#›</a:t>
            </a:fld>
            <a:endParaRPr lang="en-GB"/>
          </a:p>
        </p:txBody>
      </p:sp>
    </p:spTree>
    <p:extLst>
      <p:ext uri="{BB962C8B-B14F-4D97-AF65-F5344CB8AC3E}">
        <p14:creationId xmlns:p14="http://schemas.microsoft.com/office/powerpoint/2010/main" val="4218482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CA5D04-B5D4-4C6A-AC00-9C5CA4E84AFE}" type="datetimeFigureOut">
              <a:rPr lang="en-GB" smtClean="0"/>
              <a:t>29/03/2017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EA655D-C653-40D4-89F1-099D986A3B27}" type="slidenum">
              <a:rPr lang="en-GB" smtClean="0"/>
              <a:t>‹#›</a:t>
            </a:fld>
            <a:endParaRPr lang="en-GB"/>
          </a:p>
        </p:txBody>
      </p:sp>
    </p:spTree>
    <p:extLst>
      <p:ext uri="{BB962C8B-B14F-4D97-AF65-F5344CB8AC3E}">
        <p14:creationId xmlns:p14="http://schemas.microsoft.com/office/powerpoint/2010/main" val="3711452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CA5D04-B5D4-4C6A-AC00-9C5CA4E84AFE}" type="datetimeFigureOut">
              <a:rPr lang="en-GB" smtClean="0"/>
              <a:t>29/03/2017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7EA655D-C653-40D4-89F1-099D986A3B27}" type="slidenum">
              <a:rPr lang="en-GB" smtClean="0"/>
              <a:t>‹#›</a:t>
            </a:fld>
            <a:endParaRPr lang="en-GB"/>
          </a:p>
        </p:txBody>
      </p:sp>
    </p:spTree>
    <p:extLst>
      <p:ext uri="{BB962C8B-B14F-4D97-AF65-F5344CB8AC3E}">
        <p14:creationId xmlns:p14="http://schemas.microsoft.com/office/powerpoint/2010/main" val="632227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CA5D04-B5D4-4C6A-AC00-9C5CA4E84AFE}" type="datetimeFigureOut">
              <a:rPr lang="en-GB" smtClean="0"/>
              <a:t>29/03/2017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7EA655D-C653-40D4-89F1-099D986A3B27}" type="slidenum">
              <a:rPr lang="en-GB" smtClean="0"/>
              <a:t>‹#›</a:t>
            </a:fld>
            <a:endParaRPr lang="en-GB"/>
          </a:p>
        </p:txBody>
      </p:sp>
    </p:spTree>
    <p:extLst>
      <p:ext uri="{BB962C8B-B14F-4D97-AF65-F5344CB8AC3E}">
        <p14:creationId xmlns:p14="http://schemas.microsoft.com/office/powerpoint/2010/main" val="403722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CA5D04-B5D4-4C6A-AC00-9C5CA4E84AFE}" type="datetimeFigureOut">
              <a:rPr lang="en-GB" smtClean="0"/>
              <a:t>29/03/2017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7EA655D-C653-40D4-89F1-099D986A3B27}" type="slidenum">
              <a:rPr lang="en-GB" smtClean="0"/>
              <a:t>‹#›</a:t>
            </a:fld>
            <a:endParaRPr lang="en-GB"/>
          </a:p>
        </p:txBody>
      </p:sp>
    </p:spTree>
    <p:extLst>
      <p:ext uri="{BB962C8B-B14F-4D97-AF65-F5344CB8AC3E}">
        <p14:creationId xmlns:p14="http://schemas.microsoft.com/office/powerpoint/2010/main" val="71262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CCCA5D04-B5D4-4C6A-AC00-9C5CA4E84AFE}" type="datetimeFigureOut">
              <a:rPr lang="en-GB" smtClean="0"/>
              <a:t>29/03/2017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27EA655D-C653-40D4-89F1-099D986A3B27}" type="slidenum">
              <a:rPr lang="en-GB" smtClean="0"/>
              <a:t>‹#›</a:t>
            </a:fld>
            <a:endParaRPr lang="en-GB"/>
          </a:p>
        </p:txBody>
      </p:sp>
    </p:spTree>
    <p:extLst>
      <p:ext uri="{BB962C8B-B14F-4D97-AF65-F5344CB8AC3E}">
        <p14:creationId xmlns:p14="http://schemas.microsoft.com/office/powerpoint/2010/main" val="710098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CCCA5D04-B5D4-4C6A-AC00-9C5CA4E84AFE}" type="datetimeFigureOut">
              <a:rPr lang="en-GB" smtClean="0"/>
              <a:t>29/03/2017</a:t>
            </a:fld>
            <a:endParaRPr lang="en-GB"/>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27EA655D-C653-40D4-89F1-099D986A3B27}" type="slidenum">
              <a:rPr lang="en-GB" smtClean="0"/>
              <a:t>‹#›</a:t>
            </a:fld>
            <a:endParaRPr lang="en-GB"/>
          </a:p>
        </p:txBody>
      </p:sp>
    </p:spTree>
    <p:extLst>
      <p:ext uri="{BB962C8B-B14F-4D97-AF65-F5344CB8AC3E}">
        <p14:creationId xmlns:p14="http://schemas.microsoft.com/office/powerpoint/2010/main" val="366954488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CA5D04-B5D4-4C6A-AC00-9C5CA4E84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EA655D-C653-40D4-89F1-099D986A3B27}" type="slidenum">
              <a:rPr lang="en-GB" smtClean="0"/>
              <a:t>‹#›</a:t>
            </a:fld>
            <a:endParaRPr lang="en-GB"/>
          </a:p>
        </p:txBody>
      </p:sp>
    </p:spTree>
    <p:extLst>
      <p:ext uri="{BB962C8B-B14F-4D97-AF65-F5344CB8AC3E}">
        <p14:creationId xmlns:p14="http://schemas.microsoft.com/office/powerpoint/2010/main" val="3245497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CA5D04-B5D4-4C6A-AC00-9C5CA4E84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EA655D-C653-40D4-89F1-099D986A3B27}" type="slidenum">
              <a:rPr lang="en-GB" smtClean="0"/>
              <a:t>‹#›</a:t>
            </a:fld>
            <a:endParaRPr lang="en-GB"/>
          </a:p>
        </p:txBody>
      </p:sp>
    </p:spTree>
    <p:extLst>
      <p:ext uri="{BB962C8B-B14F-4D97-AF65-F5344CB8AC3E}">
        <p14:creationId xmlns:p14="http://schemas.microsoft.com/office/powerpoint/2010/main" val="2746962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CCCA5D04-B5D4-4C6A-AC00-9C5CA4E84AFE}" type="datetimeFigureOut">
              <a:rPr lang="en-GB" smtClean="0"/>
              <a:t>29/03/2017</a:t>
            </a:fld>
            <a:endParaRPr lang="en-GB"/>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GB"/>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27EA655D-C653-40D4-89F1-099D986A3B27}" type="slidenum">
              <a:rPr lang="en-GB" smtClean="0"/>
              <a:t>‹#›</a:t>
            </a:fld>
            <a:endParaRPr lang="en-GB"/>
          </a:p>
        </p:txBody>
      </p:sp>
    </p:spTree>
    <p:extLst>
      <p:ext uri="{BB962C8B-B14F-4D97-AF65-F5344CB8AC3E}">
        <p14:creationId xmlns:p14="http://schemas.microsoft.com/office/powerpoint/2010/main" val="161750447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jpeg"/><Relationship Id="rId7" Type="http://schemas.openxmlformats.org/officeDocument/2006/relationships/diagramQuickStyle" Target="../diagrams/quickStyle1.xml"/><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1.jpeg"/><Relationship Id="rId9" Type="http://schemas.microsoft.com/office/2007/relationships/diagramDrawing" Target="../diagrams/drawing1.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946" y="0"/>
            <a:ext cx="9996108" cy="6858000"/>
          </a:xfrm>
          <a:prstGeom prst="rect">
            <a:avLst/>
          </a:prstGeom>
        </p:spPr>
      </p:pic>
      <p:sp>
        <p:nvSpPr>
          <p:cNvPr id="2" name="Title 1"/>
          <p:cNvSpPr>
            <a:spLocks noGrp="1"/>
          </p:cNvSpPr>
          <p:nvPr>
            <p:ph type="ctrTitle"/>
          </p:nvPr>
        </p:nvSpPr>
        <p:spPr>
          <a:xfrm>
            <a:off x="1229146" y="-785617"/>
            <a:ext cx="10782300" cy="3352800"/>
          </a:xfrm>
        </p:spPr>
        <p:txBody>
          <a:bodyPr/>
          <a:lstStyle/>
          <a:p>
            <a:r>
              <a:rPr lang="en-GB" dirty="0">
                <a:solidFill>
                  <a:schemeClr val="tx1"/>
                </a:solidFill>
              </a:rPr>
              <a:t>Four Seasons of </a:t>
            </a:r>
            <a:br>
              <a:rPr lang="en-GB" dirty="0">
                <a:solidFill>
                  <a:schemeClr val="tx1"/>
                </a:solidFill>
              </a:rPr>
            </a:br>
            <a:r>
              <a:rPr lang="en-GB" dirty="0">
                <a:solidFill>
                  <a:schemeClr val="tx1"/>
                </a:solidFill>
              </a:rPr>
              <a:t>Flipped Learning</a:t>
            </a:r>
          </a:p>
        </p:txBody>
      </p:sp>
    </p:spTree>
    <p:extLst>
      <p:ext uri="{BB962C8B-B14F-4D97-AF65-F5344CB8AC3E}">
        <p14:creationId xmlns:p14="http://schemas.microsoft.com/office/powerpoint/2010/main" val="9988368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Background</a:t>
            </a:r>
          </a:p>
        </p:txBody>
      </p:sp>
      <p:sp>
        <p:nvSpPr>
          <p:cNvPr id="22" name="Rectangular Callout 21"/>
          <p:cNvSpPr/>
          <p:nvPr/>
        </p:nvSpPr>
        <p:spPr>
          <a:xfrm>
            <a:off x="69755" y="4027053"/>
            <a:ext cx="1061832" cy="1099360"/>
          </a:xfrm>
          <a:prstGeom prst="wedgeRectCallout">
            <a:avLst>
              <a:gd name="adj1" fmla="val 82154"/>
              <a:gd name="adj2" fmla="val 7761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High grade A levels in Sciences</a:t>
            </a:r>
          </a:p>
        </p:txBody>
      </p:sp>
      <p:sp>
        <p:nvSpPr>
          <p:cNvPr id="23" name="Rectangular Callout 22"/>
          <p:cNvSpPr/>
          <p:nvPr/>
        </p:nvSpPr>
        <p:spPr>
          <a:xfrm>
            <a:off x="1001018" y="2362221"/>
            <a:ext cx="1068456" cy="1212615"/>
          </a:xfrm>
          <a:prstGeom prst="wedgeRectCallout">
            <a:avLst>
              <a:gd name="adj1" fmla="val 31550"/>
              <a:gd name="adj2" fmla="val 8488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Lower grade A levels in Sciences</a:t>
            </a:r>
          </a:p>
        </p:txBody>
      </p:sp>
      <p:sp>
        <p:nvSpPr>
          <p:cNvPr id="24" name="Rectangular Callout 23"/>
          <p:cNvSpPr/>
          <p:nvPr/>
        </p:nvSpPr>
        <p:spPr>
          <a:xfrm>
            <a:off x="2383357" y="3100200"/>
            <a:ext cx="1032013" cy="790578"/>
          </a:xfrm>
          <a:prstGeom prst="wedgeRectCallout">
            <a:avLst>
              <a:gd name="adj1" fmla="val 22329"/>
              <a:gd name="adj2" fmla="val 9741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IB in Sciences</a:t>
            </a:r>
          </a:p>
        </p:txBody>
      </p:sp>
      <p:sp>
        <p:nvSpPr>
          <p:cNvPr id="26" name="Rectangular Callout 25"/>
          <p:cNvSpPr/>
          <p:nvPr/>
        </p:nvSpPr>
        <p:spPr>
          <a:xfrm>
            <a:off x="5057059" y="3077273"/>
            <a:ext cx="1068456" cy="742448"/>
          </a:xfrm>
          <a:prstGeom prst="wedgeRectCallout">
            <a:avLst>
              <a:gd name="adj1" fmla="val -37907"/>
              <a:gd name="adj2" fmla="val 10950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BTEC in Sciences</a:t>
            </a:r>
          </a:p>
        </p:txBody>
      </p:sp>
      <p:sp>
        <p:nvSpPr>
          <p:cNvPr id="27" name="Rectangular Callout 26"/>
          <p:cNvSpPr/>
          <p:nvPr/>
        </p:nvSpPr>
        <p:spPr>
          <a:xfrm>
            <a:off x="3711163" y="2282874"/>
            <a:ext cx="1056866" cy="1212615"/>
          </a:xfrm>
          <a:prstGeom prst="wedgeRectCallout">
            <a:avLst>
              <a:gd name="adj1" fmla="val -4813"/>
              <a:gd name="adj2" fmla="val 9143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Access to HE in Sciences</a:t>
            </a:r>
          </a:p>
        </p:txBody>
      </p:sp>
      <p:pic>
        <p:nvPicPr>
          <p:cNvPr id="1026" name="Picture 2" descr="https://medschool.duke.edu/sites/medschool.duke.edu/files/prospectiv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9912" y="4258440"/>
            <a:ext cx="4905375" cy="2428875"/>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ular Callout 29"/>
          <p:cNvSpPr/>
          <p:nvPr/>
        </p:nvSpPr>
        <p:spPr>
          <a:xfrm>
            <a:off x="6429622" y="3834913"/>
            <a:ext cx="783531" cy="565860"/>
          </a:xfrm>
          <a:prstGeom prst="wedgeRectCallout">
            <a:avLst>
              <a:gd name="adj1" fmla="val -37907"/>
              <a:gd name="adj2" fmla="val 10950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EFL </a:t>
            </a:r>
          </a:p>
        </p:txBody>
      </p:sp>
      <p:sp>
        <p:nvSpPr>
          <p:cNvPr id="28" name="Rounded Rectangle 27"/>
          <p:cNvSpPr/>
          <p:nvPr/>
        </p:nvSpPr>
        <p:spPr>
          <a:xfrm>
            <a:off x="4230134" y="261136"/>
            <a:ext cx="4658965" cy="1033669"/>
          </a:xfrm>
          <a:prstGeom prst="roundRect">
            <a:avLst/>
          </a:prstGeom>
          <a:ln>
            <a:solidFill>
              <a:schemeClr val="tx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dirty="0">
                <a:solidFill>
                  <a:schemeClr val="tx1"/>
                </a:solidFill>
              </a:rPr>
              <a:t>The foundation to Biosciences course is in its second year (at Sussex) and students were taken on with a varied academic background </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52375" y="0"/>
            <a:ext cx="1539625" cy="1538514"/>
          </a:xfrm>
          <a:prstGeom prst="rect">
            <a:avLst/>
          </a:prstGeom>
        </p:spPr>
      </p:pic>
      <p:grpSp>
        <p:nvGrpSpPr>
          <p:cNvPr id="13" name="Group 12"/>
          <p:cNvGrpSpPr/>
          <p:nvPr/>
        </p:nvGrpSpPr>
        <p:grpSpPr>
          <a:xfrm>
            <a:off x="7491662" y="2443515"/>
            <a:ext cx="4487147" cy="3048449"/>
            <a:chOff x="6299904" y="3360139"/>
            <a:chExt cx="5502443" cy="2345574"/>
          </a:xfrm>
        </p:grpSpPr>
        <p:sp>
          <p:nvSpPr>
            <p:cNvPr id="14" name="Rounded Rectangular Callout 13"/>
            <p:cNvSpPr/>
            <p:nvPr/>
          </p:nvSpPr>
          <p:spPr>
            <a:xfrm>
              <a:off x="6299904" y="3360139"/>
              <a:ext cx="5502443" cy="2345574"/>
            </a:xfrm>
            <a:prstGeom prst="wedgeRoundRectCallout">
              <a:avLst>
                <a:gd name="adj1" fmla="val -32725"/>
                <a:gd name="adj2" fmla="val 76515"/>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dirty="0">
                <a:solidFill>
                  <a:schemeClr val="tx1"/>
                </a:solidFill>
              </a:endParaRPr>
            </a:p>
          </p:txBody>
        </p:sp>
        <p:sp>
          <p:nvSpPr>
            <p:cNvPr id="15" name="Rectangle 14"/>
            <p:cNvSpPr/>
            <p:nvPr/>
          </p:nvSpPr>
          <p:spPr>
            <a:xfrm>
              <a:off x="6561221" y="3365360"/>
              <a:ext cx="5241126" cy="2308324"/>
            </a:xfrm>
            <a:prstGeom prst="rect">
              <a:avLst/>
            </a:prstGeom>
          </p:spPr>
          <p:txBody>
            <a:bodyPr wrap="square">
              <a:spAutoFit/>
            </a:bodyPr>
            <a:lstStyle/>
            <a:p>
              <a:r>
                <a:rPr lang="en-GB" dirty="0"/>
                <a:t>The biosciences foundation year cohort are diverse both in terms of their prior academic exposure to biology and in terms of their learning needs, so teaching and learning strategies adopted must reflect this. As well as ensuring students are academically able in both biology and chemistry this course must also prepare students for HE study, including the ability to engage in independent study. </a:t>
              </a:r>
            </a:p>
          </p:txBody>
        </p:sp>
      </p:grpSp>
    </p:spTree>
    <p:extLst>
      <p:ext uri="{BB962C8B-B14F-4D97-AF65-F5344CB8AC3E}">
        <p14:creationId xmlns:p14="http://schemas.microsoft.com/office/powerpoint/2010/main" val="354109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Background</a:t>
            </a:r>
          </a:p>
        </p:txBody>
      </p:sp>
      <p:sp>
        <p:nvSpPr>
          <p:cNvPr id="4" name="Rounded Rectangular Callout 3"/>
          <p:cNvSpPr/>
          <p:nvPr/>
        </p:nvSpPr>
        <p:spPr>
          <a:xfrm>
            <a:off x="3989259" y="488898"/>
            <a:ext cx="5967664" cy="1325077"/>
          </a:xfrm>
          <a:prstGeom prst="wedgeRoundRectCallout">
            <a:avLst>
              <a:gd name="adj1" fmla="val -32725"/>
              <a:gd name="adj2" fmla="val 76515"/>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When designing teaching and learning strategies for this cohort it was important to pitch it high enough to allow those who progress </a:t>
            </a:r>
            <a:r>
              <a:rPr lang="en-GB" sz="2000" b="1" dirty="0">
                <a:solidFill>
                  <a:schemeClr val="tx1"/>
                </a:solidFill>
              </a:rPr>
              <a:t>parity with the high achieving students that enter in year 1</a:t>
            </a:r>
            <a:endParaRPr lang="en-GB" sz="2000" dirty="0">
              <a:solidFill>
                <a:schemeClr val="tx1"/>
              </a:solidFill>
            </a:endParaRPr>
          </a:p>
        </p:txBody>
      </p:sp>
      <p:sp>
        <p:nvSpPr>
          <p:cNvPr id="5" name="Rectangle 4"/>
          <p:cNvSpPr/>
          <p:nvPr/>
        </p:nvSpPr>
        <p:spPr>
          <a:xfrm>
            <a:off x="2001081" y="2898011"/>
            <a:ext cx="715617" cy="2014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3478698" y="3706393"/>
            <a:ext cx="715617" cy="12059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2001081" y="4912340"/>
            <a:ext cx="2610678"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rot="16200000">
            <a:off x="-869484" y="3521726"/>
            <a:ext cx="3097323" cy="369332"/>
          </a:xfrm>
          <a:prstGeom prst="rect">
            <a:avLst/>
          </a:prstGeom>
          <a:noFill/>
        </p:spPr>
        <p:txBody>
          <a:bodyPr wrap="none" rtlCol="0">
            <a:spAutoFit/>
          </a:bodyPr>
          <a:lstStyle/>
          <a:p>
            <a:r>
              <a:rPr lang="en-GB" dirty="0"/>
              <a:t>Current academic qualification</a:t>
            </a:r>
          </a:p>
        </p:txBody>
      </p:sp>
      <p:sp>
        <p:nvSpPr>
          <p:cNvPr id="14" name="TextBox 13"/>
          <p:cNvSpPr txBox="1"/>
          <p:nvPr/>
        </p:nvSpPr>
        <p:spPr>
          <a:xfrm>
            <a:off x="2001081" y="5087280"/>
            <a:ext cx="1091966" cy="923330"/>
          </a:xfrm>
          <a:prstGeom prst="rect">
            <a:avLst/>
          </a:prstGeom>
          <a:noFill/>
        </p:spPr>
        <p:txBody>
          <a:bodyPr wrap="none" rtlCol="0">
            <a:spAutoFit/>
          </a:bodyPr>
          <a:lstStyle/>
          <a:p>
            <a:r>
              <a:rPr lang="en-GB" dirty="0"/>
              <a:t>Students </a:t>
            </a:r>
          </a:p>
          <a:p>
            <a:r>
              <a:rPr lang="en-GB" dirty="0"/>
              <a:t>entering </a:t>
            </a:r>
          </a:p>
          <a:p>
            <a:r>
              <a:rPr lang="en-GB" dirty="0"/>
              <a:t>in year 1</a:t>
            </a:r>
          </a:p>
        </p:txBody>
      </p:sp>
      <p:sp>
        <p:nvSpPr>
          <p:cNvPr id="15" name="TextBox 14"/>
          <p:cNvSpPr txBox="1"/>
          <p:nvPr/>
        </p:nvSpPr>
        <p:spPr>
          <a:xfrm>
            <a:off x="3350302" y="5087280"/>
            <a:ext cx="1277914" cy="923330"/>
          </a:xfrm>
          <a:prstGeom prst="rect">
            <a:avLst/>
          </a:prstGeom>
          <a:noFill/>
        </p:spPr>
        <p:txBody>
          <a:bodyPr wrap="none" rtlCol="0">
            <a:spAutoFit/>
          </a:bodyPr>
          <a:lstStyle/>
          <a:p>
            <a:r>
              <a:rPr lang="en-GB" dirty="0"/>
              <a:t>Majority of </a:t>
            </a:r>
          </a:p>
          <a:p>
            <a:r>
              <a:rPr lang="en-GB" dirty="0"/>
              <a:t>students </a:t>
            </a:r>
          </a:p>
          <a:p>
            <a:r>
              <a:rPr lang="en-GB" dirty="0"/>
              <a:t>entering </a:t>
            </a:r>
            <a:r>
              <a:rPr lang="en-GB" dirty="0" err="1"/>
              <a:t>Fd</a:t>
            </a:r>
            <a:endParaRPr lang="en-GB" dirty="0"/>
          </a:p>
        </p:txBody>
      </p:sp>
      <p:cxnSp>
        <p:nvCxnSpPr>
          <p:cNvPr id="20" name="Straight Arrow Connector 19"/>
          <p:cNvCxnSpPr>
            <a:stCxn id="6" idx="0"/>
          </p:cNvCxnSpPr>
          <p:nvPr/>
        </p:nvCxnSpPr>
        <p:spPr>
          <a:xfrm flipH="1" flipV="1">
            <a:off x="3836506" y="2929884"/>
            <a:ext cx="1" cy="776509"/>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52375" y="0"/>
            <a:ext cx="1539625" cy="1538514"/>
          </a:xfrm>
          <a:prstGeom prst="rect">
            <a:avLst/>
          </a:prstGeom>
        </p:spPr>
      </p:pic>
      <p:grpSp>
        <p:nvGrpSpPr>
          <p:cNvPr id="9" name="Group 8"/>
          <p:cNvGrpSpPr/>
          <p:nvPr/>
        </p:nvGrpSpPr>
        <p:grpSpPr>
          <a:xfrm>
            <a:off x="6705600" y="2027583"/>
            <a:ext cx="4528568" cy="4518991"/>
            <a:chOff x="6705600" y="2027583"/>
            <a:chExt cx="4528568" cy="4518991"/>
          </a:xfrm>
        </p:grpSpPr>
        <p:sp>
          <p:nvSpPr>
            <p:cNvPr id="7" name="Rectangle: Rounded Corners 6"/>
            <p:cNvSpPr/>
            <p:nvPr/>
          </p:nvSpPr>
          <p:spPr>
            <a:xfrm>
              <a:off x="6705600" y="2027583"/>
              <a:ext cx="4528568" cy="45189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p:cNvSpPr/>
            <p:nvPr/>
          </p:nvSpPr>
          <p:spPr>
            <a:xfrm>
              <a:off x="6980221" y="4100892"/>
              <a:ext cx="4253947" cy="2308324"/>
            </a:xfrm>
            <a:prstGeom prst="rect">
              <a:avLst/>
            </a:prstGeom>
          </p:spPr>
          <p:txBody>
            <a:bodyPr wrap="square">
              <a:spAutoFit/>
            </a:bodyPr>
            <a:lstStyle/>
            <a:p>
              <a:r>
                <a:rPr lang="en-GB" dirty="0">
                  <a:solidFill>
                    <a:srgbClr val="222222"/>
                  </a:solidFill>
                  <a:latin typeface="arial" panose="020B0604020202020204" pitchFamily="34" charset="0"/>
                </a:rPr>
                <a:t>The </a:t>
              </a:r>
              <a:r>
                <a:rPr lang="en-GB" b="1" dirty="0">
                  <a:solidFill>
                    <a:srgbClr val="222222"/>
                  </a:solidFill>
                  <a:latin typeface="arial" panose="020B0604020202020204" pitchFamily="34" charset="0"/>
                </a:rPr>
                <a:t>flipped classroom</a:t>
              </a:r>
              <a:r>
                <a:rPr lang="en-GB" dirty="0">
                  <a:solidFill>
                    <a:srgbClr val="222222"/>
                  </a:solidFill>
                  <a:latin typeface="arial" panose="020B0604020202020204" pitchFamily="34" charset="0"/>
                </a:rPr>
                <a:t> is a pedagogical model in which the typical lecture and homework elements of a course are reversed. </a:t>
              </a:r>
            </a:p>
            <a:p>
              <a:endParaRPr lang="en-GB"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Students have content to ‘learn’ at home, while in-class time is devoted to exercises, projects, or discussions.</a:t>
              </a:r>
              <a:endParaRPr lang="en-GB" dirty="0"/>
            </a:p>
          </p:txBody>
        </p:sp>
        <p:pic>
          <p:nvPicPr>
            <p:cNvPr id="1026" name="Picture 2" descr="Image result for flipped lear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7712" y="2313508"/>
              <a:ext cx="2393348" cy="163755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2731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a:t>For these reasons, a four-way flipped approach was trialled this year to support learners with many different needs, in a number of different ways. These included: </a:t>
            </a:r>
          </a:p>
          <a:p>
            <a:r>
              <a:rPr lang="en-GB" b="1" dirty="0"/>
              <a:t>1) journal papers to pre-read before workshops;</a:t>
            </a:r>
          </a:p>
          <a:p>
            <a:r>
              <a:rPr lang="en-GB" b="1" dirty="0"/>
              <a:t>2) availability of lecture notes prior to (and recordings after) lectures; </a:t>
            </a:r>
          </a:p>
          <a:p>
            <a:r>
              <a:rPr lang="en-GB" b="1" dirty="0"/>
              <a:t>3) basic reading handbook &amp; </a:t>
            </a:r>
            <a:r>
              <a:rPr lang="en-GB" b="1" dirty="0">
                <a:solidFill>
                  <a:srgbClr val="7030A0"/>
                </a:solidFill>
              </a:rPr>
              <a:t>pre-seminar slides </a:t>
            </a:r>
            <a:r>
              <a:rPr lang="en-GB" b="1" dirty="0"/>
              <a:t>for Study Skills; </a:t>
            </a:r>
          </a:p>
          <a:p>
            <a:r>
              <a:rPr lang="en-GB" b="1" dirty="0"/>
              <a:t>4) online study module for IT. </a:t>
            </a:r>
          </a:p>
          <a:p>
            <a:r>
              <a:rPr lang="en-GB" dirty="0"/>
              <a:t>Students engaged with and rated the usefulness of these resources very differently. This talk will explore the specific outcomes and insights gained from each flipped method trial from the point of view of the lecturer and the student.</a:t>
            </a:r>
          </a:p>
          <a:p>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9488" b="43758"/>
          <a:stretch/>
        </p:blipFill>
        <p:spPr>
          <a:xfrm>
            <a:off x="1355557" y="0"/>
            <a:ext cx="9144000" cy="1804738"/>
          </a:xfrm>
          <a:prstGeom prst="rect">
            <a:avLst/>
          </a:prstGeom>
        </p:spPr>
      </p:pic>
    </p:spTree>
    <p:extLst>
      <p:ext uri="{BB962C8B-B14F-4D97-AF65-F5344CB8AC3E}">
        <p14:creationId xmlns:p14="http://schemas.microsoft.com/office/powerpoint/2010/main" val="19917839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lstStyle/>
          <a:p>
            <a:r>
              <a:rPr lang="en-GB" dirty="0">
                <a:solidFill>
                  <a:schemeClr val="bg2">
                    <a:lumMod val="25000"/>
                  </a:schemeClr>
                </a:solidFill>
              </a:rPr>
              <a:t>1) Journal Papers - Method</a:t>
            </a:r>
          </a:p>
        </p:txBody>
      </p:sp>
      <p:sp>
        <p:nvSpPr>
          <p:cNvPr id="3" name="Content Placeholder 2"/>
          <p:cNvSpPr>
            <a:spLocks noGrp="1"/>
          </p:cNvSpPr>
          <p:nvPr>
            <p:ph idx="1"/>
          </p:nvPr>
        </p:nvSpPr>
        <p:spPr>
          <a:xfrm>
            <a:off x="641686" y="1746709"/>
            <a:ext cx="9973950" cy="3766185"/>
          </a:xfrm>
        </p:spPr>
        <p:txBody>
          <a:bodyPr/>
          <a:lstStyle/>
          <a:p>
            <a:r>
              <a:rPr lang="en-GB" dirty="0"/>
              <a:t>Pre-reading is a pre-requisite for the majority of seminars in HE, so this strategy was introduced to students to support the transition to HE as well as to prepare them for the seminars.</a:t>
            </a:r>
          </a:p>
          <a:p>
            <a:r>
              <a:rPr lang="en-GB" dirty="0"/>
              <a:t>Scientific articles were provided to students via web links on Study Direct at least 1 week prior to their seminar.</a:t>
            </a:r>
          </a:p>
          <a:p>
            <a:endParaRPr lang="en-GB" dirty="0"/>
          </a:p>
          <a:p>
            <a:endParaRPr lang="en-GB" dirty="0"/>
          </a:p>
        </p:txBody>
      </p:sp>
      <p:grpSp>
        <p:nvGrpSpPr>
          <p:cNvPr id="11" name="Group 10"/>
          <p:cNvGrpSpPr/>
          <p:nvPr/>
        </p:nvGrpSpPr>
        <p:grpSpPr>
          <a:xfrm>
            <a:off x="280994" y="4378439"/>
            <a:ext cx="5486399" cy="1540593"/>
            <a:chOff x="609601" y="3553326"/>
            <a:chExt cx="5486399" cy="1540593"/>
          </a:xfrm>
        </p:grpSpPr>
        <p:pic>
          <p:nvPicPr>
            <p:cNvPr id="12" name="Picture 11"/>
            <p:cNvPicPr>
              <a:picLocks noChangeAspect="1"/>
            </p:cNvPicPr>
            <p:nvPr/>
          </p:nvPicPr>
          <p:blipFill rotWithShape="1">
            <a:blip r:embed="rId2">
              <a:extLst>
                <a:ext uri="{28A0092B-C50C-407E-A947-70E740481C1C}">
                  <a14:useLocalDpi xmlns:a14="http://schemas.microsoft.com/office/drawing/2010/main" val="0"/>
                </a:ext>
              </a:extLst>
            </a:blip>
            <a:srcRect l="9211" t="33403" r="77105" b="43758"/>
            <a:stretch/>
          </p:blipFill>
          <p:spPr>
            <a:xfrm>
              <a:off x="609601" y="3553326"/>
              <a:ext cx="1251284" cy="1540593"/>
            </a:xfrm>
            <a:prstGeom prst="rect">
              <a:avLst/>
            </a:prstGeom>
          </p:spPr>
        </p:pic>
        <p:sp>
          <p:nvSpPr>
            <p:cNvPr id="13" name="Rounded Rectangle 6"/>
            <p:cNvSpPr/>
            <p:nvPr/>
          </p:nvSpPr>
          <p:spPr>
            <a:xfrm>
              <a:off x="2101516" y="3946632"/>
              <a:ext cx="3994484" cy="7539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Promotes equality, independent learning &amp; allows students to take an individual approach to learning</a:t>
              </a:r>
            </a:p>
          </p:txBody>
        </p:sp>
      </p:grpSp>
      <p:grpSp>
        <p:nvGrpSpPr>
          <p:cNvPr id="14" name="Group 13"/>
          <p:cNvGrpSpPr/>
          <p:nvPr/>
        </p:nvGrpSpPr>
        <p:grpSpPr>
          <a:xfrm>
            <a:off x="5992043" y="4360720"/>
            <a:ext cx="5695068" cy="1558315"/>
            <a:chOff x="465101" y="5173778"/>
            <a:chExt cx="5695068" cy="1558315"/>
          </a:xfrm>
        </p:grpSpPr>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l="26046" t="33141" r="60270" b="43758"/>
            <a:stretch/>
          </p:blipFill>
          <p:spPr>
            <a:xfrm>
              <a:off x="465101" y="5173778"/>
              <a:ext cx="1251284" cy="1558315"/>
            </a:xfrm>
            <a:prstGeom prst="rect">
              <a:avLst/>
            </a:prstGeom>
          </p:spPr>
        </p:pic>
        <p:sp>
          <p:nvSpPr>
            <p:cNvPr id="16" name="Rounded Rectangle 7"/>
            <p:cNvSpPr/>
            <p:nvPr/>
          </p:nvSpPr>
          <p:spPr>
            <a:xfrm>
              <a:off x="2165685" y="5512894"/>
              <a:ext cx="3994484" cy="12191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Introduces students to scientific concepts &amp; terminology &amp; allows questions to be posed that can be answered in the taught sessions</a:t>
              </a:r>
            </a:p>
          </p:txBody>
        </p:sp>
      </p:grpSp>
      <p:pic>
        <p:nvPicPr>
          <p:cNvPr id="15362" name="Picture 2" descr="Image result for scientific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15635" y="95046"/>
            <a:ext cx="1402016" cy="1989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5527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1435351" cy="1658198"/>
          </a:xfrm>
        </p:spPr>
        <p:txBody>
          <a:bodyPr/>
          <a:lstStyle/>
          <a:p>
            <a:r>
              <a:rPr lang="en-GB" dirty="0">
                <a:solidFill>
                  <a:schemeClr val="bg2">
                    <a:lumMod val="25000"/>
                  </a:schemeClr>
                </a:solidFill>
              </a:rPr>
              <a:t>1) Journal Papers </a:t>
            </a:r>
            <a:br>
              <a:rPr lang="en-GB" dirty="0">
                <a:solidFill>
                  <a:schemeClr val="bg2">
                    <a:lumMod val="25000"/>
                  </a:schemeClr>
                </a:solidFill>
              </a:rPr>
            </a:br>
            <a:r>
              <a:rPr lang="en-GB" dirty="0">
                <a:solidFill>
                  <a:schemeClr val="bg2">
                    <a:lumMod val="25000"/>
                  </a:schemeClr>
                </a:solidFill>
              </a:rPr>
              <a:t>– Engagement &amp; Outcome</a:t>
            </a:r>
          </a:p>
        </p:txBody>
      </p:sp>
      <p:sp>
        <p:nvSpPr>
          <p:cNvPr id="12" name="Content Placeholder 2"/>
          <p:cNvSpPr txBox="1">
            <a:spLocks/>
          </p:cNvSpPr>
          <p:nvPr/>
        </p:nvSpPr>
        <p:spPr>
          <a:xfrm>
            <a:off x="465101" y="1821433"/>
            <a:ext cx="10163142" cy="2414474"/>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GB" dirty="0" err="1"/>
              <a:t>Approx</a:t>
            </a:r>
            <a:r>
              <a:rPr lang="en-GB" dirty="0"/>
              <a:t> 1/3</a:t>
            </a:r>
            <a:r>
              <a:rPr lang="en-GB" baseline="30000" dirty="0"/>
              <a:t>rd</a:t>
            </a:r>
            <a:r>
              <a:rPr lang="en-GB" dirty="0"/>
              <a:t> of students in workshops said they had read the paper before turning up &amp; those that had done the reading were:</a:t>
            </a:r>
          </a:p>
          <a:p>
            <a:r>
              <a:rPr lang="en-GB" dirty="0"/>
              <a:t>- more engaged</a:t>
            </a:r>
          </a:p>
          <a:p>
            <a:r>
              <a:rPr lang="en-GB" dirty="0"/>
              <a:t>- asked better questions</a:t>
            </a:r>
          </a:p>
          <a:p>
            <a:r>
              <a:rPr lang="en-GB" dirty="0"/>
              <a:t>- gained much more from the sessions</a:t>
            </a:r>
          </a:p>
          <a:p>
            <a:endParaRPr lang="en-GB" dirty="0"/>
          </a:p>
          <a:p>
            <a:endParaRPr lang="en-GB" dirty="0"/>
          </a:p>
        </p:txBody>
      </p:sp>
      <p:sp>
        <p:nvSpPr>
          <p:cNvPr id="15" name="Rectangle: Rounded Corners 14"/>
          <p:cNvSpPr/>
          <p:nvPr/>
        </p:nvSpPr>
        <p:spPr>
          <a:xfrm>
            <a:off x="1343518" y="4172482"/>
            <a:ext cx="5738191" cy="25974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t>The taught sessions were designed to support abstract writing and analysis of figures in scientific papers, both aspects of their first assessed task for this module</a:t>
            </a:r>
          </a:p>
        </p:txBody>
      </p:sp>
      <p:pic>
        <p:nvPicPr>
          <p:cNvPr id="1028" name="Picture 4"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0452" y="2959908"/>
            <a:ext cx="381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Image result for scientific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15635" y="95046"/>
            <a:ext cx="1402016" cy="1989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68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lstStyle/>
          <a:p>
            <a:r>
              <a:rPr lang="en-GB" dirty="0">
                <a:solidFill>
                  <a:schemeClr val="bg2">
                    <a:lumMod val="25000"/>
                  </a:schemeClr>
                </a:solidFill>
              </a:rPr>
              <a:t>1) Journal Papers - Evaluation</a:t>
            </a:r>
          </a:p>
        </p:txBody>
      </p:sp>
      <p:sp>
        <p:nvSpPr>
          <p:cNvPr id="3" name="Content Placeholder 2"/>
          <p:cNvSpPr>
            <a:spLocks noGrp="1"/>
          </p:cNvSpPr>
          <p:nvPr>
            <p:ph idx="1"/>
          </p:nvPr>
        </p:nvSpPr>
        <p:spPr>
          <a:xfrm>
            <a:off x="641686" y="1746709"/>
            <a:ext cx="9973950" cy="3766185"/>
          </a:xfrm>
        </p:spPr>
        <p:txBody>
          <a:bodyPr/>
          <a:lstStyle/>
          <a:p>
            <a:r>
              <a:rPr lang="en-GB" dirty="0"/>
              <a:t>To understand how well the papers were used it is important to appreciate how the workshops were attended</a:t>
            </a:r>
          </a:p>
          <a:p>
            <a:endParaRPr lang="en-GB" dirty="0"/>
          </a:p>
          <a:p>
            <a:endParaRPr lang="en-GB" dirty="0"/>
          </a:p>
        </p:txBody>
      </p:sp>
      <p:sp>
        <p:nvSpPr>
          <p:cNvPr id="16" name="TextBox 15"/>
          <p:cNvSpPr txBox="1"/>
          <p:nvPr/>
        </p:nvSpPr>
        <p:spPr>
          <a:xfrm>
            <a:off x="4977020" y="2531353"/>
            <a:ext cx="1388265" cy="369332"/>
          </a:xfrm>
          <a:prstGeom prst="rect">
            <a:avLst/>
          </a:prstGeom>
          <a:noFill/>
        </p:spPr>
        <p:txBody>
          <a:bodyPr wrap="none" rtlCol="0">
            <a:spAutoFit/>
          </a:bodyPr>
          <a:lstStyle/>
          <a:p>
            <a:r>
              <a:rPr lang="en-GB" dirty="0"/>
              <a:t>128 students</a:t>
            </a:r>
          </a:p>
        </p:txBody>
      </p:sp>
      <p:grpSp>
        <p:nvGrpSpPr>
          <p:cNvPr id="25" name="Group 24"/>
          <p:cNvGrpSpPr/>
          <p:nvPr/>
        </p:nvGrpSpPr>
        <p:grpSpPr>
          <a:xfrm>
            <a:off x="1213403" y="2968414"/>
            <a:ext cx="3763617" cy="3260936"/>
            <a:chOff x="1232453" y="3597064"/>
            <a:chExt cx="3763617" cy="3260936"/>
          </a:xfrm>
        </p:grpSpPr>
        <p:sp>
          <p:nvSpPr>
            <p:cNvPr id="4" name="Oval 3"/>
            <p:cNvSpPr/>
            <p:nvPr/>
          </p:nvSpPr>
          <p:spPr>
            <a:xfrm>
              <a:off x="1232453" y="3597064"/>
              <a:ext cx="3763617" cy="32609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 name="Straight Connector 11"/>
            <p:cNvCxnSpPr>
              <a:endCxn id="4" idx="7"/>
            </p:cNvCxnSpPr>
            <p:nvPr/>
          </p:nvCxnSpPr>
          <p:spPr>
            <a:xfrm flipV="1">
              <a:off x="3101009" y="4074617"/>
              <a:ext cx="1343892" cy="1120235"/>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V="1">
              <a:off x="3101009" y="4548168"/>
              <a:ext cx="1699591" cy="646684"/>
            </a:xfrm>
            <a:prstGeom prst="line">
              <a:avLst/>
            </a:prstGeom>
          </p:spPr>
          <p:style>
            <a:lnRef idx="1">
              <a:schemeClr val="dk1"/>
            </a:lnRef>
            <a:fillRef idx="0">
              <a:schemeClr val="dk1"/>
            </a:fillRef>
            <a:effectRef idx="0">
              <a:schemeClr val="dk1"/>
            </a:effectRef>
            <a:fontRef idx="minor">
              <a:schemeClr val="tx1"/>
            </a:fontRef>
          </p:style>
        </p:cxnSp>
        <p:sp>
          <p:nvSpPr>
            <p:cNvPr id="20" name="TextBox 19"/>
            <p:cNvSpPr txBox="1"/>
            <p:nvPr/>
          </p:nvSpPr>
          <p:spPr>
            <a:xfrm>
              <a:off x="1755086" y="5483737"/>
              <a:ext cx="3045514" cy="369332"/>
            </a:xfrm>
            <a:prstGeom prst="rect">
              <a:avLst/>
            </a:prstGeom>
            <a:noFill/>
          </p:spPr>
          <p:txBody>
            <a:bodyPr wrap="none" rtlCol="0">
              <a:spAutoFit/>
            </a:bodyPr>
            <a:lstStyle/>
            <a:p>
              <a:r>
                <a:rPr lang="en-GB" dirty="0"/>
                <a:t>94% went to 1 or more session</a:t>
              </a:r>
            </a:p>
          </p:txBody>
        </p:sp>
      </p:grpSp>
      <p:grpSp>
        <p:nvGrpSpPr>
          <p:cNvPr id="28" name="Group 27"/>
          <p:cNvGrpSpPr/>
          <p:nvPr/>
        </p:nvGrpSpPr>
        <p:grpSpPr>
          <a:xfrm>
            <a:off x="6845576" y="3052058"/>
            <a:ext cx="3763617" cy="3260936"/>
            <a:chOff x="6845576" y="3052058"/>
            <a:chExt cx="3763617" cy="3260936"/>
          </a:xfrm>
        </p:grpSpPr>
        <p:grpSp>
          <p:nvGrpSpPr>
            <p:cNvPr id="26" name="Group 25"/>
            <p:cNvGrpSpPr/>
            <p:nvPr/>
          </p:nvGrpSpPr>
          <p:grpSpPr>
            <a:xfrm>
              <a:off x="6845576" y="3052058"/>
              <a:ext cx="3763617" cy="3260936"/>
              <a:chOff x="6781771" y="2776257"/>
              <a:chExt cx="3763617" cy="3260936"/>
            </a:xfrm>
          </p:grpSpPr>
          <p:sp>
            <p:nvSpPr>
              <p:cNvPr id="21" name="Oval 20"/>
              <p:cNvSpPr/>
              <p:nvPr/>
            </p:nvSpPr>
            <p:spPr>
              <a:xfrm>
                <a:off x="6781771" y="2776257"/>
                <a:ext cx="3763617" cy="32609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2" name="Straight Connector 21"/>
              <p:cNvCxnSpPr/>
              <p:nvPr/>
            </p:nvCxnSpPr>
            <p:spPr>
              <a:xfrm flipV="1">
                <a:off x="7319687" y="4420205"/>
                <a:ext cx="1343892" cy="1120235"/>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flipV="1">
                <a:off x="8650327" y="3774869"/>
                <a:ext cx="1699591" cy="646684"/>
              </a:xfrm>
              <a:prstGeom prst="line">
                <a:avLst/>
              </a:prstGeom>
            </p:spPr>
            <p:style>
              <a:lnRef idx="1">
                <a:schemeClr val="dk1"/>
              </a:lnRef>
              <a:fillRef idx="0">
                <a:schemeClr val="dk1"/>
              </a:fillRef>
              <a:effectRef idx="0">
                <a:schemeClr val="dk1"/>
              </a:effectRef>
              <a:fontRef idx="minor">
                <a:schemeClr val="tx1"/>
              </a:fontRef>
            </p:style>
          </p:cxnSp>
          <p:sp>
            <p:nvSpPr>
              <p:cNvPr id="24" name="TextBox 23"/>
              <p:cNvSpPr txBox="1"/>
              <p:nvPr/>
            </p:nvSpPr>
            <p:spPr>
              <a:xfrm>
                <a:off x="8365882" y="4795657"/>
                <a:ext cx="1835439" cy="369332"/>
              </a:xfrm>
              <a:prstGeom prst="rect">
                <a:avLst/>
              </a:prstGeom>
              <a:noFill/>
            </p:spPr>
            <p:txBody>
              <a:bodyPr wrap="none" rtlCol="0">
                <a:spAutoFit/>
              </a:bodyPr>
              <a:lstStyle/>
              <a:p>
                <a:r>
                  <a:rPr lang="en-GB" dirty="0"/>
                  <a:t>43% went to all 3 </a:t>
                </a:r>
              </a:p>
            </p:txBody>
          </p:sp>
        </p:grpSp>
        <p:sp>
          <p:nvSpPr>
            <p:cNvPr id="27" name="TextBox 26"/>
            <p:cNvSpPr txBox="1"/>
            <p:nvPr/>
          </p:nvSpPr>
          <p:spPr>
            <a:xfrm>
              <a:off x="8429687" y="5576604"/>
              <a:ext cx="1271245" cy="369332"/>
            </a:xfrm>
            <a:prstGeom prst="rect">
              <a:avLst/>
            </a:prstGeom>
            <a:noFill/>
          </p:spPr>
          <p:txBody>
            <a:bodyPr wrap="none" rtlCol="0">
              <a:spAutoFit/>
            </a:bodyPr>
            <a:lstStyle/>
            <a:p>
              <a:r>
                <a:rPr lang="en-GB" dirty="0"/>
                <a:t>55 students</a:t>
              </a:r>
            </a:p>
          </p:txBody>
        </p:sp>
      </p:grpSp>
      <p:pic>
        <p:nvPicPr>
          <p:cNvPr id="30" name="Picture 2" descr="Image result for scientific pap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15635" y="95046"/>
            <a:ext cx="1402016" cy="1989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964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lstStyle/>
          <a:p>
            <a:r>
              <a:rPr lang="en-GB" dirty="0">
                <a:solidFill>
                  <a:schemeClr val="bg2">
                    <a:lumMod val="25000"/>
                  </a:schemeClr>
                </a:solidFill>
              </a:rPr>
              <a:t>1) Journal Papers - Evaluation</a:t>
            </a:r>
          </a:p>
        </p:txBody>
      </p:sp>
      <p:sp>
        <p:nvSpPr>
          <p:cNvPr id="8" name="Rectangle: Rounded Corners 7"/>
          <p:cNvSpPr/>
          <p:nvPr/>
        </p:nvSpPr>
        <p:spPr>
          <a:xfrm>
            <a:off x="6692348" y="2186609"/>
            <a:ext cx="4863548" cy="4161167"/>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1) Of the responders, more students are reading the articles than not, but it could be that some are deciding on the one they will write about &amp; reading that one only</a:t>
            </a:r>
          </a:p>
          <a:p>
            <a:pPr algn="ctr"/>
            <a:endParaRPr lang="en-GB" sz="2400" dirty="0"/>
          </a:p>
          <a:p>
            <a:pPr algn="ctr"/>
            <a:r>
              <a:rPr lang="en-GB" sz="2400" dirty="0"/>
              <a:t>2) When students are doing the pre-reading they are seeing some benefit in the workshop, some more than others.</a:t>
            </a:r>
          </a:p>
        </p:txBody>
      </p:sp>
      <p:pic>
        <p:nvPicPr>
          <p:cNvPr id="29" name="Picture 2" descr="Image result for scientific pap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15635" y="95046"/>
            <a:ext cx="1402016" cy="19897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Chart 10"/>
          <p:cNvGraphicFramePr>
            <a:graphicFrameLocks/>
          </p:cNvGraphicFramePr>
          <p:nvPr>
            <p:extLst>
              <p:ext uri="{D42A27DB-BD31-4B8C-83A1-F6EECF244321}">
                <p14:modId xmlns:p14="http://schemas.microsoft.com/office/powerpoint/2010/main" val="3579684178"/>
              </p:ext>
            </p:extLst>
          </p:nvPr>
        </p:nvGraphicFramePr>
        <p:xfrm>
          <a:off x="997368" y="2084767"/>
          <a:ext cx="5029200" cy="41338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3984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lstStyle/>
          <a:p>
            <a:r>
              <a:rPr lang="en-GB" dirty="0"/>
              <a:t>2) Lecture Notes - Method</a:t>
            </a:r>
          </a:p>
        </p:txBody>
      </p:sp>
      <p:sp>
        <p:nvSpPr>
          <p:cNvPr id="3" name="Content Placeholder 2"/>
          <p:cNvSpPr>
            <a:spLocks noGrp="1"/>
          </p:cNvSpPr>
          <p:nvPr>
            <p:ph idx="1"/>
          </p:nvPr>
        </p:nvSpPr>
        <p:spPr>
          <a:xfrm>
            <a:off x="641685" y="1746709"/>
            <a:ext cx="10753725" cy="3766185"/>
          </a:xfrm>
        </p:spPr>
        <p:txBody>
          <a:bodyPr/>
          <a:lstStyle/>
          <a:p>
            <a:r>
              <a:rPr lang="en-GB" dirty="0"/>
              <a:t>A basic support method recommended by the university is to provide lecture materials to students prior to lectures because it familiarises students with concepts and </a:t>
            </a:r>
            <a:r>
              <a:rPr lang="en-GB" dirty="0" smtClean="0"/>
              <a:t>terminology, and to record lectures for students to review.</a:t>
            </a:r>
            <a:endParaRPr lang="en-GB" dirty="0"/>
          </a:p>
          <a:p>
            <a:r>
              <a:rPr lang="en-GB" dirty="0"/>
              <a:t>All slides have been uploaded to Study Direct the week before </a:t>
            </a:r>
            <a:r>
              <a:rPr lang="en-GB" dirty="0" smtClean="0"/>
              <a:t>delivery, recordings uploaded within 48 hours* </a:t>
            </a:r>
            <a:r>
              <a:rPr lang="en-GB" dirty="0"/>
              <a:t>and engagement with them has been queried by survey.</a:t>
            </a:r>
          </a:p>
          <a:p>
            <a:endParaRPr lang="en-GB" dirty="0"/>
          </a:p>
          <a:p>
            <a:endParaRPr lang="en-GB" dirty="0"/>
          </a:p>
        </p:txBody>
      </p:sp>
      <p:grpSp>
        <p:nvGrpSpPr>
          <p:cNvPr id="9" name="Group 8"/>
          <p:cNvGrpSpPr/>
          <p:nvPr/>
        </p:nvGrpSpPr>
        <p:grpSpPr>
          <a:xfrm>
            <a:off x="280994" y="4378439"/>
            <a:ext cx="5486399" cy="1540593"/>
            <a:chOff x="609601" y="3553326"/>
            <a:chExt cx="5486399" cy="1540593"/>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9211" t="33403" r="77105" b="43758"/>
            <a:stretch/>
          </p:blipFill>
          <p:spPr>
            <a:xfrm>
              <a:off x="609601" y="3553326"/>
              <a:ext cx="1251284" cy="1540593"/>
            </a:xfrm>
            <a:prstGeom prst="rect">
              <a:avLst/>
            </a:prstGeom>
          </p:spPr>
        </p:pic>
        <p:sp>
          <p:nvSpPr>
            <p:cNvPr id="7" name="Rounded Rectangle 6"/>
            <p:cNvSpPr/>
            <p:nvPr/>
          </p:nvSpPr>
          <p:spPr>
            <a:xfrm>
              <a:off x="2101516" y="3946632"/>
              <a:ext cx="3994484" cy="7539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Promotes equality, independent learning &amp; allows students to take an individual approach to learning</a:t>
              </a:r>
            </a:p>
          </p:txBody>
        </p:sp>
      </p:grpSp>
      <p:grpSp>
        <p:nvGrpSpPr>
          <p:cNvPr id="10" name="Group 9"/>
          <p:cNvGrpSpPr/>
          <p:nvPr/>
        </p:nvGrpSpPr>
        <p:grpSpPr>
          <a:xfrm>
            <a:off x="5992043" y="4360720"/>
            <a:ext cx="5695068" cy="1558315"/>
            <a:chOff x="465101" y="5173778"/>
            <a:chExt cx="5695068" cy="1558315"/>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6046" t="33141" r="60270" b="43758"/>
            <a:stretch/>
          </p:blipFill>
          <p:spPr>
            <a:xfrm>
              <a:off x="465101" y="5173778"/>
              <a:ext cx="1251284" cy="1558315"/>
            </a:xfrm>
            <a:prstGeom prst="rect">
              <a:avLst/>
            </a:prstGeom>
          </p:spPr>
        </p:pic>
        <p:sp>
          <p:nvSpPr>
            <p:cNvPr id="8" name="Rounded Rectangle 7"/>
            <p:cNvSpPr/>
            <p:nvPr/>
          </p:nvSpPr>
          <p:spPr>
            <a:xfrm>
              <a:off x="2165685" y="5512894"/>
              <a:ext cx="3994484" cy="12191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Introduces students to scientific concepts &amp; terminology &amp; allows questions to be posed that can be answered in the taught sessions</a:t>
              </a:r>
            </a:p>
          </p:txBody>
        </p:sp>
      </p:grpSp>
      <p:pic>
        <p:nvPicPr>
          <p:cNvPr id="6146" name="Picture 2" descr="Vector template presentation slides background design"/>
          <p:cNvPicPr>
            <a:picLocks noChangeAspect="1" noChangeArrowheads="1"/>
          </p:cNvPicPr>
          <p:nvPr/>
        </p:nvPicPr>
        <p:blipFill rotWithShape="1">
          <a:blip r:embed="rId3">
            <a:extLst>
              <a:ext uri="{28A0092B-C50C-407E-A947-70E740481C1C}">
                <a14:useLocalDpi xmlns:a14="http://schemas.microsoft.com/office/drawing/2010/main" val="0"/>
              </a:ext>
            </a:extLst>
          </a:blip>
          <a:srcRect t="4693" b="62352"/>
          <a:stretch/>
        </p:blipFill>
        <p:spPr bwMode="auto">
          <a:xfrm>
            <a:off x="9329529" y="256954"/>
            <a:ext cx="2740095" cy="1083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7336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lstStyle/>
          <a:p>
            <a:r>
              <a:rPr lang="en-GB" dirty="0"/>
              <a:t>2) Lecture Notes - Evaluation</a:t>
            </a:r>
          </a:p>
        </p:txBody>
      </p:sp>
      <p:sp>
        <p:nvSpPr>
          <p:cNvPr id="8" name="Rectangle: Rounded Corners 7"/>
          <p:cNvSpPr/>
          <p:nvPr/>
        </p:nvSpPr>
        <p:spPr>
          <a:xfrm>
            <a:off x="7139045" y="3160778"/>
            <a:ext cx="4863548" cy="3531531"/>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rabicParenR"/>
            </a:pPr>
            <a:r>
              <a:rPr lang="en-GB" sz="2400" dirty="0"/>
              <a:t>Of the responders, more students have occasional use of slides before lectures</a:t>
            </a:r>
          </a:p>
          <a:p>
            <a:pPr marL="457200" indent="-457200" algn="ctr">
              <a:buAutoNum type="arabicParenR"/>
            </a:pPr>
            <a:endParaRPr lang="en-GB" sz="2400" dirty="0"/>
          </a:p>
          <a:p>
            <a:pPr algn="ctr"/>
            <a:r>
              <a:rPr lang="en-GB" sz="2400" dirty="0"/>
              <a:t>2) When students are using the materials pre-lecture they are finding this supports their understanding of the topics</a:t>
            </a:r>
          </a:p>
        </p:txBody>
      </p:sp>
      <p:sp>
        <p:nvSpPr>
          <p:cNvPr id="4" name="Speech Bubble: Rectangle with Corners Rounded 3"/>
          <p:cNvSpPr/>
          <p:nvPr/>
        </p:nvSpPr>
        <p:spPr>
          <a:xfrm>
            <a:off x="7809836" y="1423477"/>
            <a:ext cx="3762158" cy="1628061"/>
          </a:xfrm>
          <a:prstGeom prst="wedgeRoundRectCallout">
            <a:avLst>
              <a:gd name="adj1" fmla="val -33416"/>
              <a:gd name="adj2" fmla="val 77107"/>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This makes sense &amp; is good to know, since different topics will be familiar to different students, so it allows students to manage their own learning needs</a:t>
            </a:r>
          </a:p>
        </p:txBody>
      </p:sp>
      <p:pic>
        <p:nvPicPr>
          <p:cNvPr id="14" name="Picture 2" descr="Vector template presentation slides background design"/>
          <p:cNvPicPr>
            <a:picLocks noChangeAspect="1" noChangeArrowheads="1"/>
          </p:cNvPicPr>
          <p:nvPr/>
        </p:nvPicPr>
        <p:blipFill rotWithShape="1">
          <a:blip r:embed="rId2">
            <a:extLst>
              <a:ext uri="{28A0092B-C50C-407E-A947-70E740481C1C}">
                <a14:useLocalDpi xmlns:a14="http://schemas.microsoft.com/office/drawing/2010/main" val="0"/>
              </a:ext>
            </a:extLst>
          </a:blip>
          <a:srcRect t="4693" b="62352"/>
          <a:stretch/>
        </p:blipFill>
        <p:spPr bwMode="auto">
          <a:xfrm>
            <a:off x="9329529" y="256954"/>
            <a:ext cx="2740095" cy="108361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 name="Chart 14"/>
          <p:cNvGraphicFramePr>
            <a:graphicFrameLocks/>
          </p:cNvGraphicFramePr>
          <p:nvPr>
            <p:extLst>
              <p:ext uri="{D42A27DB-BD31-4B8C-83A1-F6EECF244321}">
                <p14:modId xmlns:p14="http://schemas.microsoft.com/office/powerpoint/2010/main" val="3569566969"/>
              </p:ext>
            </p:extLst>
          </p:nvPr>
        </p:nvGraphicFramePr>
        <p:xfrm>
          <a:off x="1278097" y="1838324"/>
          <a:ext cx="5029200" cy="41338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1405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lstStyle/>
          <a:p>
            <a:r>
              <a:rPr lang="en-GB" dirty="0"/>
              <a:t>2) Lecture Notes - Evaluation</a:t>
            </a:r>
          </a:p>
        </p:txBody>
      </p:sp>
      <p:sp>
        <p:nvSpPr>
          <p:cNvPr id="8" name="Rectangle: Rounded Corners 7"/>
          <p:cNvSpPr/>
          <p:nvPr/>
        </p:nvSpPr>
        <p:spPr>
          <a:xfrm>
            <a:off x="7395242" y="2024376"/>
            <a:ext cx="4677488" cy="4602949"/>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a:p>
            <a:pPr marL="457200" indent="-457200" algn="ctr">
              <a:buAutoNum type="arabicParenR"/>
            </a:pPr>
            <a:r>
              <a:rPr lang="en-GB" sz="2400" dirty="0"/>
              <a:t>Of the responders, more students are looking back at the recordings of the lecture than the slides before the lecture</a:t>
            </a:r>
          </a:p>
          <a:p>
            <a:pPr marL="457200" indent="-457200" algn="ctr">
              <a:buAutoNum type="arabicParenR"/>
            </a:pPr>
            <a:endParaRPr lang="en-GB" sz="2400" dirty="0"/>
          </a:p>
          <a:p>
            <a:pPr marL="457200" indent="-457200" algn="ctr">
              <a:buAutoNum type="arabicParenR"/>
            </a:pPr>
            <a:r>
              <a:rPr lang="en-GB" sz="2400" dirty="0" smtClean="0"/>
              <a:t>More students </a:t>
            </a:r>
            <a:r>
              <a:rPr lang="en-GB" sz="2400" dirty="0"/>
              <a:t>are finding that reviewing the recordings of the lecture are supporting their learning (&amp; revision) more than previewing the lecture slides</a:t>
            </a:r>
          </a:p>
        </p:txBody>
      </p:sp>
      <p:pic>
        <p:nvPicPr>
          <p:cNvPr id="18" name="Picture 2" descr="Vector template presentation slides background design"/>
          <p:cNvPicPr>
            <a:picLocks noChangeAspect="1" noChangeArrowheads="1"/>
          </p:cNvPicPr>
          <p:nvPr/>
        </p:nvPicPr>
        <p:blipFill rotWithShape="1">
          <a:blip r:embed="rId2">
            <a:extLst>
              <a:ext uri="{28A0092B-C50C-407E-A947-70E740481C1C}">
                <a14:useLocalDpi xmlns:a14="http://schemas.microsoft.com/office/drawing/2010/main" val="0"/>
              </a:ext>
            </a:extLst>
          </a:blip>
          <a:srcRect t="4693" b="62352"/>
          <a:stretch/>
        </p:blipFill>
        <p:spPr bwMode="auto">
          <a:xfrm>
            <a:off x="9329529" y="256954"/>
            <a:ext cx="2740095" cy="108361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0" name="Chart 19"/>
          <p:cNvGraphicFramePr>
            <a:graphicFrameLocks/>
          </p:cNvGraphicFramePr>
          <p:nvPr>
            <p:extLst>
              <p:ext uri="{D42A27DB-BD31-4B8C-83A1-F6EECF244321}">
                <p14:modId xmlns:p14="http://schemas.microsoft.com/office/powerpoint/2010/main" val="3367015260"/>
              </p:ext>
            </p:extLst>
          </p:nvPr>
        </p:nvGraphicFramePr>
        <p:xfrm>
          <a:off x="1285875" y="1915152"/>
          <a:ext cx="5029200" cy="41338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7620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lstStyle/>
          <a:p>
            <a:r>
              <a:rPr lang="en-GB" dirty="0">
                <a:solidFill>
                  <a:srgbClr val="660033"/>
                </a:solidFill>
              </a:rPr>
              <a:t>3) Study Skills Handbook &amp; </a:t>
            </a:r>
            <a:br>
              <a:rPr lang="en-GB" dirty="0">
                <a:solidFill>
                  <a:srgbClr val="660033"/>
                </a:solidFill>
              </a:rPr>
            </a:br>
            <a:r>
              <a:rPr lang="en-GB" dirty="0">
                <a:solidFill>
                  <a:srgbClr val="660033"/>
                </a:solidFill>
              </a:rPr>
              <a:t>Preparatory Material via Slides - Method</a:t>
            </a:r>
          </a:p>
        </p:txBody>
      </p:sp>
      <p:sp>
        <p:nvSpPr>
          <p:cNvPr id="3" name="Content Placeholder 2"/>
          <p:cNvSpPr>
            <a:spLocks noGrp="1"/>
          </p:cNvSpPr>
          <p:nvPr>
            <p:ph idx="1"/>
          </p:nvPr>
        </p:nvSpPr>
        <p:spPr>
          <a:xfrm>
            <a:off x="641685" y="1746709"/>
            <a:ext cx="11020228" cy="3766185"/>
          </a:xfrm>
        </p:spPr>
        <p:txBody>
          <a:bodyPr/>
          <a:lstStyle/>
          <a:p>
            <a:r>
              <a:rPr lang="en-GB" dirty="0"/>
              <a:t>This strategy was introduced to students to support the transition to HE.</a:t>
            </a:r>
          </a:p>
          <a:p>
            <a:r>
              <a:rPr lang="en-GB" dirty="0"/>
              <a:t>Relevant Study Skills texts were photocopied from a number of books and presented to students as a reader handbook in week 1, and also provided online as a pdf. Links to this handbook (&amp; to supplemental reading) was provided in the module handbook, week by week.</a:t>
            </a:r>
          </a:p>
          <a:p>
            <a:r>
              <a:rPr lang="en-GB" dirty="0"/>
              <a:t>Slides were provided to students on Study Direct at least 1 week prior to their taught session, to promote understanding of the concepts, so that seminars could be more of a discussion about the topics.</a:t>
            </a:r>
          </a:p>
          <a:p>
            <a:endParaRPr lang="en-GB" dirty="0"/>
          </a:p>
          <a:p>
            <a:endParaRPr lang="en-GB" dirty="0"/>
          </a:p>
        </p:txBody>
      </p:sp>
      <p:pic>
        <p:nvPicPr>
          <p:cNvPr id="2050" name="Picture 2" descr="Image result for hand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89095" y="-386891"/>
            <a:ext cx="1769198" cy="1769198"/>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280994" y="4855518"/>
            <a:ext cx="5486399" cy="1540593"/>
            <a:chOff x="609601" y="3553326"/>
            <a:chExt cx="5486399" cy="1540593"/>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9211" t="33403" r="77105" b="43758"/>
            <a:stretch/>
          </p:blipFill>
          <p:spPr>
            <a:xfrm>
              <a:off x="609601" y="3553326"/>
              <a:ext cx="1251284" cy="1540593"/>
            </a:xfrm>
            <a:prstGeom prst="rect">
              <a:avLst/>
            </a:prstGeom>
          </p:spPr>
        </p:pic>
        <p:sp>
          <p:nvSpPr>
            <p:cNvPr id="13" name="Rounded Rectangle 6"/>
            <p:cNvSpPr/>
            <p:nvPr/>
          </p:nvSpPr>
          <p:spPr>
            <a:xfrm>
              <a:off x="2101516" y="3946632"/>
              <a:ext cx="3994484" cy="7539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Promotes equality, independent learning &amp; allows students to take an individual approach to learning</a:t>
              </a:r>
            </a:p>
          </p:txBody>
        </p:sp>
      </p:grpSp>
      <p:grpSp>
        <p:nvGrpSpPr>
          <p:cNvPr id="14" name="Group 13"/>
          <p:cNvGrpSpPr/>
          <p:nvPr/>
        </p:nvGrpSpPr>
        <p:grpSpPr>
          <a:xfrm>
            <a:off x="5992043" y="4837799"/>
            <a:ext cx="5695068" cy="1558315"/>
            <a:chOff x="465101" y="5173778"/>
            <a:chExt cx="5695068" cy="1558315"/>
          </a:xfrm>
        </p:grpSpPr>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26046" t="33141" r="60270" b="43758"/>
            <a:stretch/>
          </p:blipFill>
          <p:spPr>
            <a:xfrm>
              <a:off x="465101" y="5173778"/>
              <a:ext cx="1251284" cy="1558315"/>
            </a:xfrm>
            <a:prstGeom prst="rect">
              <a:avLst/>
            </a:prstGeom>
          </p:spPr>
        </p:pic>
        <p:sp>
          <p:nvSpPr>
            <p:cNvPr id="16" name="Rounded Rectangle 7"/>
            <p:cNvSpPr/>
            <p:nvPr/>
          </p:nvSpPr>
          <p:spPr>
            <a:xfrm>
              <a:off x="2165685" y="5512894"/>
              <a:ext cx="3994484" cy="12191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Introduces students to study skills concepts &amp; terminology &amp; allows questions to be posed that can be answered in the taught sessions</a:t>
              </a:r>
            </a:p>
          </p:txBody>
        </p:sp>
      </p:grpSp>
    </p:spTree>
    <p:extLst>
      <p:ext uri="{BB962C8B-B14F-4D97-AF65-F5344CB8AC3E}">
        <p14:creationId xmlns:p14="http://schemas.microsoft.com/office/powerpoint/2010/main" val="12517856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85" y="444376"/>
            <a:ext cx="11435351" cy="1658198"/>
          </a:xfrm>
        </p:spPr>
        <p:txBody>
          <a:bodyPr>
            <a:noAutofit/>
          </a:bodyPr>
          <a:lstStyle/>
          <a:p>
            <a:r>
              <a:rPr lang="en-GB" dirty="0">
                <a:solidFill>
                  <a:srgbClr val="660033"/>
                </a:solidFill>
              </a:rPr>
              <a:t>3) Study Skills Handbook &amp; Preparatory Material via Slides – Engagement &amp; Outcome</a:t>
            </a:r>
          </a:p>
        </p:txBody>
      </p:sp>
      <p:sp>
        <p:nvSpPr>
          <p:cNvPr id="12" name="Content Placeholder 2"/>
          <p:cNvSpPr txBox="1">
            <a:spLocks/>
          </p:cNvSpPr>
          <p:nvPr/>
        </p:nvSpPr>
        <p:spPr>
          <a:xfrm>
            <a:off x="465101" y="1821433"/>
            <a:ext cx="10163142" cy="2414474"/>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endParaRPr lang="en-GB" dirty="0"/>
          </a:p>
          <a:p>
            <a:endParaRPr lang="en-GB" dirty="0"/>
          </a:p>
        </p:txBody>
      </p:sp>
      <p:pic>
        <p:nvPicPr>
          <p:cNvPr id="6" name="Picture 2" descr="Image result for hand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9491" y="52235"/>
            <a:ext cx="1769198" cy="1769198"/>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a:spLocks noGrp="1"/>
          </p:cNvSpPr>
          <p:nvPr>
            <p:ph idx="1"/>
          </p:nvPr>
        </p:nvSpPr>
        <p:spPr>
          <a:xfrm>
            <a:off x="652146" y="2553609"/>
            <a:ext cx="11020228" cy="3766185"/>
          </a:xfrm>
        </p:spPr>
        <p:txBody>
          <a:bodyPr/>
          <a:lstStyle/>
          <a:p>
            <a:r>
              <a:rPr lang="en-GB" dirty="0"/>
              <a:t>Two specific and outcomes from engagement with the reading were the Pass/Fail presentation and the first fully assessed essay.</a:t>
            </a:r>
          </a:p>
          <a:p>
            <a:r>
              <a:rPr lang="en-GB" dirty="0"/>
              <a:t>Presentation = </a:t>
            </a:r>
            <a:r>
              <a:rPr lang="en-GB" dirty="0">
                <a:sym typeface="Wingdings" panose="05000000000000000000" pitchFamily="2" charset="2"/>
              </a:rPr>
              <a:t></a:t>
            </a:r>
          </a:p>
          <a:p>
            <a:r>
              <a:rPr lang="en-GB" dirty="0">
                <a:sym typeface="Wingdings" panose="05000000000000000000" pitchFamily="2" charset="2"/>
              </a:rPr>
              <a:t>Essays =  (</a:t>
            </a:r>
            <a:r>
              <a:rPr lang="en-GB" dirty="0"/>
              <a:t>insufficient engagement with creating an argument, suggesting these articles had not been read or understood well.)</a:t>
            </a:r>
          </a:p>
          <a:p>
            <a:endParaRPr lang="en-GB" dirty="0"/>
          </a:p>
          <a:p>
            <a:endParaRPr lang="en-GB" dirty="0"/>
          </a:p>
        </p:txBody>
      </p:sp>
    </p:spTree>
    <p:extLst>
      <p:ext uri="{BB962C8B-B14F-4D97-AF65-F5344CB8AC3E}">
        <p14:creationId xmlns:p14="http://schemas.microsoft.com/office/powerpoint/2010/main" val="275370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lstStyle/>
          <a:p>
            <a:r>
              <a:rPr lang="en-GB" dirty="0">
                <a:solidFill>
                  <a:srgbClr val="660033"/>
                </a:solidFill>
              </a:rPr>
              <a:t>3) Study Skills Handbook - Evaluation</a:t>
            </a:r>
          </a:p>
        </p:txBody>
      </p:sp>
      <p:sp>
        <p:nvSpPr>
          <p:cNvPr id="8" name="Rectangle: Rounded Corners 7"/>
          <p:cNvSpPr/>
          <p:nvPr/>
        </p:nvSpPr>
        <p:spPr>
          <a:xfrm>
            <a:off x="7128210" y="2428960"/>
            <a:ext cx="4863548" cy="366862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rabicParenR"/>
            </a:pPr>
            <a:r>
              <a:rPr lang="en-GB" sz="2400" dirty="0"/>
              <a:t>Of the responders, more students </a:t>
            </a:r>
            <a:r>
              <a:rPr lang="en-GB" sz="2400" dirty="0" smtClean="0"/>
              <a:t>had </a:t>
            </a:r>
            <a:r>
              <a:rPr lang="en-GB" sz="2400" dirty="0"/>
              <a:t>occasional use of pre-reading in the handbook before seminars</a:t>
            </a:r>
          </a:p>
          <a:p>
            <a:pPr marL="457200" indent="-457200" algn="ctr">
              <a:buAutoNum type="arabicParenR"/>
            </a:pPr>
            <a:endParaRPr lang="en-GB" sz="2400" dirty="0"/>
          </a:p>
          <a:p>
            <a:pPr algn="ctr"/>
            <a:r>
              <a:rPr lang="en-GB" sz="2400" dirty="0"/>
              <a:t>2) More students said they helped to some degree than did not help</a:t>
            </a:r>
          </a:p>
        </p:txBody>
      </p:sp>
      <p:pic>
        <p:nvPicPr>
          <p:cNvPr id="14" name="Picture 2" descr="Image result for hand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7426" y="-227865"/>
            <a:ext cx="1974574" cy="197457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Chart 12"/>
          <p:cNvGraphicFramePr>
            <a:graphicFrameLocks/>
          </p:cNvGraphicFramePr>
          <p:nvPr>
            <p:extLst>
              <p:ext uri="{D42A27DB-BD31-4B8C-83A1-F6EECF244321}">
                <p14:modId xmlns:p14="http://schemas.microsoft.com/office/powerpoint/2010/main" val="1903983744"/>
              </p:ext>
            </p:extLst>
          </p:nvPr>
        </p:nvGraphicFramePr>
        <p:xfrm>
          <a:off x="1371600" y="1963735"/>
          <a:ext cx="5029200" cy="41338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5961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normAutofit/>
          </a:bodyPr>
          <a:lstStyle/>
          <a:p>
            <a:r>
              <a:rPr lang="en-GB" dirty="0">
                <a:solidFill>
                  <a:srgbClr val="660033"/>
                </a:solidFill>
              </a:rPr>
              <a:t>3) Study Skills Preparatory                     Material via Slides - Evaluation</a:t>
            </a:r>
          </a:p>
        </p:txBody>
      </p:sp>
      <p:sp>
        <p:nvSpPr>
          <p:cNvPr id="8" name="Rectangle: Rounded Corners 7"/>
          <p:cNvSpPr/>
          <p:nvPr/>
        </p:nvSpPr>
        <p:spPr>
          <a:xfrm>
            <a:off x="7154714" y="2330438"/>
            <a:ext cx="4863548" cy="353821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rabicParenR"/>
            </a:pPr>
            <a:r>
              <a:rPr lang="en-GB" sz="2400" dirty="0"/>
              <a:t>Of the responders, &gt;60% engaged with the slides to some extent</a:t>
            </a:r>
          </a:p>
          <a:p>
            <a:pPr marL="457200" indent="-457200" algn="ctr">
              <a:buAutoNum type="arabicParenR"/>
            </a:pPr>
            <a:endParaRPr lang="en-GB" sz="2400" dirty="0"/>
          </a:p>
          <a:p>
            <a:pPr algn="ctr"/>
            <a:r>
              <a:rPr lang="en-GB" sz="2400" dirty="0"/>
              <a:t>2) More students said they helped to some degree than did not help</a:t>
            </a:r>
          </a:p>
        </p:txBody>
      </p:sp>
      <p:pic>
        <p:nvPicPr>
          <p:cNvPr id="9" name="Picture 2" descr="Vector template presentation slides background design"/>
          <p:cNvPicPr>
            <a:picLocks noChangeAspect="1" noChangeArrowheads="1"/>
          </p:cNvPicPr>
          <p:nvPr/>
        </p:nvPicPr>
        <p:blipFill rotWithShape="1">
          <a:blip r:embed="rId2">
            <a:extLst>
              <a:ext uri="{28A0092B-C50C-407E-A947-70E740481C1C}">
                <a14:useLocalDpi xmlns:a14="http://schemas.microsoft.com/office/drawing/2010/main" val="0"/>
              </a:ext>
            </a:extLst>
          </a:blip>
          <a:srcRect t="4693" b="62352"/>
          <a:stretch/>
        </p:blipFill>
        <p:spPr bwMode="auto">
          <a:xfrm>
            <a:off x="9329529" y="256954"/>
            <a:ext cx="2740095" cy="108361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Chart 10"/>
          <p:cNvGraphicFramePr>
            <a:graphicFrameLocks/>
          </p:cNvGraphicFramePr>
          <p:nvPr>
            <p:extLst>
              <p:ext uri="{D42A27DB-BD31-4B8C-83A1-F6EECF244321}">
                <p14:modId xmlns:p14="http://schemas.microsoft.com/office/powerpoint/2010/main" val="3976615907"/>
              </p:ext>
            </p:extLst>
          </p:nvPr>
        </p:nvGraphicFramePr>
        <p:xfrm>
          <a:off x="1352550" y="2274203"/>
          <a:ext cx="5029200" cy="41338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59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normAutofit/>
          </a:bodyPr>
          <a:lstStyle/>
          <a:p>
            <a:r>
              <a:rPr lang="en-GB" dirty="0">
                <a:solidFill>
                  <a:srgbClr val="7030A0"/>
                </a:solidFill>
              </a:rPr>
              <a:t>4) IT Learning Materials &amp; Test </a:t>
            </a:r>
            <a:br>
              <a:rPr lang="en-GB" dirty="0">
                <a:solidFill>
                  <a:srgbClr val="7030A0"/>
                </a:solidFill>
              </a:rPr>
            </a:br>
            <a:r>
              <a:rPr lang="en-GB" dirty="0">
                <a:solidFill>
                  <a:srgbClr val="7030A0"/>
                </a:solidFill>
              </a:rPr>
              <a:t>- Method</a:t>
            </a:r>
          </a:p>
        </p:txBody>
      </p:sp>
      <p:grpSp>
        <p:nvGrpSpPr>
          <p:cNvPr id="9" name="Group 8"/>
          <p:cNvGrpSpPr/>
          <p:nvPr/>
        </p:nvGrpSpPr>
        <p:grpSpPr>
          <a:xfrm>
            <a:off x="280994" y="5186822"/>
            <a:ext cx="5486399" cy="1540593"/>
            <a:chOff x="609601" y="3553326"/>
            <a:chExt cx="5486399" cy="1540593"/>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9211" t="33403" r="77105" b="43758"/>
            <a:stretch/>
          </p:blipFill>
          <p:spPr>
            <a:xfrm>
              <a:off x="609601" y="3553326"/>
              <a:ext cx="1251284" cy="1540593"/>
            </a:xfrm>
            <a:prstGeom prst="rect">
              <a:avLst/>
            </a:prstGeom>
          </p:spPr>
        </p:pic>
        <p:sp>
          <p:nvSpPr>
            <p:cNvPr id="7" name="Rounded Rectangle 6"/>
            <p:cNvSpPr/>
            <p:nvPr/>
          </p:nvSpPr>
          <p:spPr>
            <a:xfrm>
              <a:off x="2101516" y="3946632"/>
              <a:ext cx="3994484" cy="8765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Promotes equality, independent learning &amp; allows students to take an individual approach to learning</a:t>
              </a:r>
            </a:p>
          </p:txBody>
        </p:sp>
      </p:grpSp>
      <p:grpSp>
        <p:nvGrpSpPr>
          <p:cNvPr id="14" name="Group 13"/>
          <p:cNvGrpSpPr/>
          <p:nvPr/>
        </p:nvGrpSpPr>
        <p:grpSpPr>
          <a:xfrm>
            <a:off x="6340904" y="5230444"/>
            <a:ext cx="5346207" cy="1577009"/>
            <a:chOff x="6340904" y="5230444"/>
            <a:chExt cx="5346207" cy="1577009"/>
          </a:xfrm>
        </p:grpSpPr>
        <p:sp>
          <p:nvSpPr>
            <p:cNvPr id="8" name="Rounded Rectangle 7"/>
            <p:cNvSpPr/>
            <p:nvPr/>
          </p:nvSpPr>
          <p:spPr>
            <a:xfrm>
              <a:off x="7692627" y="5550067"/>
              <a:ext cx="3994484" cy="9065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Promotes success for all, sense of achievement – since all students can gain high marks</a:t>
              </a:r>
            </a:p>
          </p:txBody>
        </p:sp>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l="76915" t="33221" r="8303" b="43401"/>
            <a:stretch/>
          </p:blipFill>
          <p:spPr>
            <a:xfrm>
              <a:off x="6340904" y="5230444"/>
              <a:ext cx="1351723" cy="1577009"/>
            </a:xfrm>
            <a:prstGeom prst="rect">
              <a:avLst/>
            </a:prstGeom>
          </p:spPr>
        </p:pic>
        <p:sp>
          <p:nvSpPr>
            <p:cNvPr id="4" name="Oval 3"/>
            <p:cNvSpPr/>
            <p:nvPr/>
          </p:nvSpPr>
          <p:spPr>
            <a:xfrm>
              <a:off x="6453810" y="5399086"/>
              <a:ext cx="1046921" cy="1094479"/>
            </a:xfrm>
            <a:prstGeom prst="ellipse">
              <a:avLst/>
            </a:prstGeom>
            <a:solidFill>
              <a:srgbClr val="00CC99"/>
            </a:solidFill>
            <a:ln>
              <a:solidFill>
                <a:srgbClr val="00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100" name="Picture 4" descr="Image result for success clipar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4817" b="19533"/>
            <a:stretch/>
          </p:blipFill>
          <p:spPr bwMode="auto">
            <a:xfrm>
              <a:off x="6579269" y="5808801"/>
              <a:ext cx="796001" cy="250165"/>
            </a:xfrm>
            <a:prstGeom prst="rect">
              <a:avLst/>
            </a:prstGeom>
            <a:noFill/>
            <a:extLst>
              <a:ext uri="{909E8E84-426E-40DD-AFC4-6F175D3DCCD1}">
                <a14:hiddenFill xmlns:a14="http://schemas.microsoft.com/office/drawing/2010/main">
                  <a:solidFill>
                    <a:srgbClr val="FFFFFF"/>
                  </a:solidFill>
                </a14:hiddenFill>
              </a:ext>
            </a:extLst>
          </p:spPr>
        </p:pic>
      </p:grpSp>
      <p:pic>
        <p:nvPicPr>
          <p:cNvPr id="4102" name="Picture 6" descr="Image result for microsof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0521" y="66156"/>
            <a:ext cx="1255643" cy="1255643"/>
          </a:xfrm>
          <a:prstGeom prst="rect">
            <a:avLst/>
          </a:prstGeom>
          <a:noFill/>
          <a:extLst>
            <a:ext uri="{909E8E84-426E-40DD-AFC4-6F175D3DCCD1}">
              <a14:hiddenFill xmlns:a14="http://schemas.microsoft.com/office/drawing/2010/main">
                <a:solidFill>
                  <a:srgbClr val="FFFFFF"/>
                </a:solidFill>
              </a14:hiddenFill>
            </a:ext>
          </a:extLst>
        </p:spPr>
      </p:pic>
      <p:sp>
        <p:nvSpPr>
          <p:cNvPr id="15" name="Speech Bubble: Rectangle with Corners Rounded 14"/>
          <p:cNvSpPr/>
          <p:nvPr/>
        </p:nvSpPr>
        <p:spPr>
          <a:xfrm>
            <a:off x="8864064" y="166877"/>
            <a:ext cx="1855304" cy="776716"/>
          </a:xfrm>
          <a:prstGeom prst="wedgeRoundRectCallout">
            <a:avLst>
              <a:gd name="adj1" fmla="val -32262"/>
              <a:gd name="adj2" fmla="val 8297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Worth 16% of a 15C module</a:t>
            </a:r>
          </a:p>
        </p:txBody>
      </p:sp>
      <p:grpSp>
        <p:nvGrpSpPr>
          <p:cNvPr id="3" name="Group 2"/>
          <p:cNvGrpSpPr/>
          <p:nvPr/>
        </p:nvGrpSpPr>
        <p:grpSpPr>
          <a:xfrm>
            <a:off x="465101" y="1615620"/>
            <a:ext cx="10916930" cy="5418667"/>
            <a:chOff x="465101" y="1615620"/>
            <a:chExt cx="10916930" cy="5418667"/>
          </a:xfrm>
        </p:grpSpPr>
        <p:graphicFrame>
          <p:nvGraphicFramePr>
            <p:cNvPr id="16" name="Diagram 15"/>
            <p:cNvGraphicFramePr/>
            <p:nvPr>
              <p:extLst>
                <p:ext uri="{D42A27DB-BD31-4B8C-83A1-F6EECF244321}">
                  <p14:modId xmlns:p14="http://schemas.microsoft.com/office/powerpoint/2010/main" val="899517294"/>
                </p:ext>
              </p:extLst>
            </p:nvPr>
          </p:nvGraphicFramePr>
          <p:xfrm>
            <a:off x="465101" y="1615620"/>
            <a:ext cx="1091693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7" name="TextBox 16"/>
            <p:cNvSpPr txBox="1"/>
            <p:nvPr/>
          </p:nvSpPr>
          <p:spPr>
            <a:xfrm>
              <a:off x="5291222" y="2975537"/>
              <a:ext cx="5213671" cy="523220"/>
            </a:xfrm>
            <a:prstGeom prst="rect">
              <a:avLst/>
            </a:prstGeom>
            <a:noFill/>
          </p:spPr>
          <p:txBody>
            <a:bodyPr wrap="none" rtlCol="0">
              <a:spAutoFit/>
            </a:bodyPr>
            <a:lstStyle/>
            <a:p>
              <a:r>
                <a:rPr lang="en-GB" sz="2800" dirty="0"/>
                <a:t>Least attempts gains highest marks</a:t>
              </a:r>
            </a:p>
          </p:txBody>
        </p:sp>
      </p:grpSp>
    </p:spTree>
    <p:extLst>
      <p:ext uri="{BB962C8B-B14F-4D97-AF65-F5344CB8AC3E}">
        <p14:creationId xmlns:p14="http://schemas.microsoft.com/office/powerpoint/2010/main" val="37124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85" y="444376"/>
            <a:ext cx="11435351" cy="1658198"/>
          </a:xfrm>
        </p:spPr>
        <p:txBody>
          <a:bodyPr>
            <a:noAutofit/>
          </a:bodyPr>
          <a:lstStyle/>
          <a:p>
            <a:r>
              <a:rPr lang="en-GB" dirty="0">
                <a:solidFill>
                  <a:srgbClr val="7030A0"/>
                </a:solidFill>
              </a:rPr>
              <a:t>4) IT Learning Materials &amp; Test </a:t>
            </a:r>
            <a:br>
              <a:rPr lang="en-GB" dirty="0">
                <a:solidFill>
                  <a:srgbClr val="7030A0"/>
                </a:solidFill>
              </a:rPr>
            </a:br>
            <a:r>
              <a:rPr lang="en-GB" dirty="0">
                <a:solidFill>
                  <a:srgbClr val="7030A0"/>
                </a:solidFill>
              </a:rPr>
              <a:t>– Engagement &amp; Outcome</a:t>
            </a:r>
          </a:p>
        </p:txBody>
      </p:sp>
      <p:sp>
        <p:nvSpPr>
          <p:cNvPr id="12" name="Content Placeholder 2"/>
          <p:cNvSpPr txBox="1">
            <a:spLocks/>
          </p:cNvSpPr>
          <p:nvPr/>
        </p:nvSpPr>
        <p:spPr>
          <a:xfrm>
            <a:off x="465101" y="1821433"/>
            <a:ext cx="10163142" cy="2414474"/>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endParaRPr lang="en-GB" dirty="0"/>
          </a:p>
          <a:p>
            <a:endParaRPr lang="en-GB" dirty="0"/>
          </a:p>
        </p:txBody>
      </p:sp>
      <p:pic>
        <p:nvPicPr>
          <p:cNvPr id="6" name="Picture 6" descr="Image result for microsof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00521" y="66156"/>
            <a:ext cx="1255643" cy="125564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126435" y="3028670"/>
            <a:ext cx="3763617" cy="3260936"/>
            <a:chOff x="1232453" y="3597064"/>
            <a:chExt cx="3763617" cy="3260936"/>
          </a:xfrm>
        </p:grpSpPr>
        <p:sp>
          <p:nvSpPr>
            <p:cNvPr id="9" name="Oval 8"/>
            <p:cNvSpPr/>
            <p:nvPr/>
          </p:nvSpPr>
          <p:spPr>
            <a:xfrm>
              <a:off x="1232453" y="3597064"/>
              <a:ext cx="3763617" cy="32609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0" name="Straight Connector 9"/>
            <p:cNvCxnSpPr/>
            <p:nvPr/>
          </p:nvCxnSpPr>
          <p:spPr>
            <a:xfrm flipV="1">
              <a:off x="1757117" y="5194852"/>
              <a:ext cx="1343892" cy="1120235"/>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flipV="1">
              <a:off x="3101009" y="4548168"/>
              <a:ext cx="1699591" cy="646684"/>
            </a:xfrm>
            <a:prstGeom prst="line">
              <a:avLst/>
            </a:prstGeom>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2541771" y="5619983"/>
              <a:ext cx="2452210" cy="1015663"/>
            </a:xfrm>
            <a:prstGeom prst="rect">
              <a:avLst/>
            </a:prstGeom>
            <a:noFill/>
          </p:spPr>
          <p:txBody>
            <a:bodyPr wrap="none" rtlCol="0">
              <a:spAutoFit/>
            </a:bodyPr>
            <a:lstStyle/>
            <a:p>
              <a:r>
                <a:rPr lang="en-GB" sz="2000" dirty="0"/>
                <a:t>47% gained 70%/&gt; 1</a:t>
              </a:r>
              <a:r>
                <a:rPr lang="en-GB" sz="2000" baseline="30000" dirty="0"/>
                <a:t>st</a:t>
              </a:r>
              <a:r>
                <a:rPr lang="en-GB" sz="2000" dirty="0"/>
                <a:t> </a:t>
              </a:r>
            </a:p>
            <a:p>
              <a:r>
                <a:rPr lang="en-GB" sz="2000" dirty="0"/>
                <a:t>time </a:t>
              </a:r>
            </a:p>
            <a:p>
              <a:r>
                <a:rPr lang="en-GB" sz="2000" dirty="0"/>
                <a:t>in all 3 tests</a:t>
              </a:r>
            </a:p>
          </p:txBody>
        </p:sp>
      </p:grpSp>
      <p:sp>
        <p:nvSpPr>
          <p:cNvPr id="3" name="TextBox 2"/>
          <p:cNvSpPr txBox="1"/>
          <p:nvPr/>
        </p:nvSpPr>
        <p:spPr>
          <a:xfrm>
            <a:off x="311079" y="2289167"/>
            <a:ext cx="4219232" cy="707886"/>
          </a:xfrm>
          <a:prstGeom prst="rect">
            <a:avLst/>
          </a:prstGeom>
          <a:noFill/>
        </p:spPr>
        <p:txBody>
          <a:bodyPr wrap="none" rtlCol="0">
            <a:spAutoFit/>
          </a:bodyPr>
          <a:lstStyle/>
          <a:p>
            <a:r>
              <a:rPr lang="en-GB" sz="2000" dirty="0"/>
              <a:t>130 students were enrolled at this time</a:t>
            </a:r>
          </a:p>
          <a:p>
            <a:r>
              <a:rPr lang="en-GB" sz="2000" dirty="0"/>
              <a:t>Only 62 gained 100%</a:t>
            </a:r>
          </a:p>
        </p:txBody>
      </p:sp>
      <p:sp>
        <p:nvSpPr>
          <p:cNvPr id="4" name="TextBox 3"/>
          <p:cNvSpPr txBox="1"/>
          <p:nvPr/>
        </p:nvSpPr>
        <p:spPr>
          <a:xfrm>
            <a:off x="6962974" y="2321948"/>
            <a:ext cx="4211859" cy="707886"/>
          </a:xfrm>
          <a:prstGeom prst="rect">
            <a:avLst/>
          </a:prstGeom>
          <a:noFill/>
        </p:spPr>
        <p:txBody>
          <a:bodyPr wrap="none" rtlCol="0">
            <a:spAutoFit/>
          </a:bodyPr>
          <a:lstStyle/>
          <a:p>
            <a:r>
              <a:rPr lang="en-GB" sz="2000" dirty="0"/>
              <a:t>16 took at least one of the tests late or </a:t>
            </a:r>
          </a:p>
          <a:p>
            <a:r>
              <a:rPr lang="en-GB" sz="2000" dirty="0"/>
              <a:t>did not take at least one of the tests</a:t>
            </a:r>
          </a:p>
        </p:txBody>
      </p:sp>
      <p:grpSp>
        <p:nvGrpSpPr>
          <p:cNvPr id="14" name="Group 13"/>
          <p:cNvGrpSpPr/>
          <p:nvPr/>
        </p:nvGrpSpPr>
        <p:grpSpPr>
          <a:xfrm>
            <a:off x="6962974" y="3187653"/>
            <a:ext cx="3763617" cy="3260936"/>
            <a:chOff x="1337426" y="3743468"/>
            <a:chExt cx="3763617" cy="3260936"/>
          </a:xfrm>
        </p:grpSpPr>
        <p:sp>
          <p:nvSpPr>
            <p:cNvPr id="16" name="Oval 15"/>
            <p:cNvSpPr/>
            <p:nvPr/>
          </p:nvSpPr>
          <p:spPr>
            <a:xfrm>
              <a:off x="1337426" y="3743468"/>
              <a:ext cx="3763617" cy="32609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7" name="Straight Connector 16"/>
            <p:cNvCxnSpPr/>
            <p:nvPr/>
          </p:nvCxnSpPr>
          <p:spPr>
            <a:xfrm flipV="1">
              <a:off x="3077967" y="3762841"/>
              <a:ext cx="559755" cy="1437368"/>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V="1">
              <a:off x="3101009" y="4548168"/>
              <a:ext cx="1699591" cy="646684"/>
            </a:xfrm>
            <a:prstGeom prst="line">
              <a:avLst/>
            </a:prstGeom>
          </p:spPr>
          <p:style>
            <a:lnRef idx="1">
              <a:schemeClr val="dk1"/>
            </a:lnRef>
            <a:fillRef idx="0">
              <a:schemeClr val="dk1"/>
            </a:fillRef>
            <a:effectRef idx="0">
              <a:schemeClr val="dk1"/>
            </a:effectRef>
            <a:fontRef idx="minor">
              <a:schemeClr val="tx1"/>
            </a:fontRef>
          </p:style>
        </p:cxnSp>
        <p:sp>
          <p:nvSpPr>
            <p:cNvPr id="19" name="TextBox 18"/>
            <p:cNvSpPr txBox="1"/>
            <p:nvPr/>
          </p:nvSpPr>
          <p:spPr>
            <a:xfrm>
              <a:off x="3299865" y="4290397"/>
              <a:ext cx="1553439" cy="400110"/>
            </a:xfrm>
            <a:prstGeom prst="rect">
              <a:avLst/>
            </a:prstGeom>
            <a:noFill/>
          </p:spPr>
          <p:txBody>
            <a:bodyPr wrap="none" rtlCol="0">
              <a:spAutoFit/>
            </a:bodyPr>
            <a:lstStyle/>
            <a:p>
              <a:r>
                <a:rPr lang="en-GB" sz="2000" dirty="0"/>
                <a:t>12% late / NS</a:t>
              </a:r>
            </a:p>
          </p:txBody>
        </p:sp>
      </p:grpSp>
    </p:spTree>
    <p:extLst>
      <p:ext uri="{BB962C8B-B14F-4D97-AF65-F5344CB8AC3E}">
        <p14:creationId xmlns:p14="http://schemas.microsoft.com/office/powerpoint/2010/main" val="37140322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lstStyle/>
          <a:p>
            <a:r>
              <a:rPr lang="en-GB" dirty="0">
                <a:solidFill>
                  <a:srgbClr val="7030A0"/>
                </a:solidFill>
              </a:rPr>
              <a:t>4) IT Learning Materials &amp; Test </a:t>
            </a:r>
            <a:br>
              <a:rPr lang="en-GB" dirty="0">
                <a:solidFill>
                  <a:srgbClr val="7030A0"/>
                </a:solidFill>
              </a:rPr>
            </a:br>
            <a:r>
              <a:rPr lang="en-GB" dirty="0">
                <a:solidFill>
                  <a:srgbClr val="7030A0"/>
                </a:solidFill>
              </a:rPr>
              <a:t>- Evaluation</a:t>
            </a:r>
          </a:p>
        </p:txBody>
      </p:sp>
      <p:sp>
        <p:nvSpPr>
          <p:cNvPr id="3" name="Content Placeholder 2"/>
          <p:cNvSpPr>
            <a:spLocks noGrp="1"/>
          </p:cNvSpPr>
          <p:nvPr>
            <p:ph idx="1"/>
          </p:nvPr>
        </p:nvSpPr>
        <p:spPr>
          <a:xfrm>
            <a:off x="674617" y="1855951"/>
            <a:ext cx="10753725" cy="1224172"/>
          </a:xfrm>
        </p:spPr>
        <p:txBody>
          <a:bodyPr>
            <a:normAutofit/>
          </a:bodyPr>
          <a:lstStyle/>
          <a:p>
            <a:r>
              <a:rPr lang="en-GB" dirty="0"/>
              <a:t>In the Portfolios for Study Skills (to which these marks contributed) there were themes in students’ reflections:</a:t>
            </a:r>
          </a:p>
        </p:txBody>
      </p:sp>
      <p:sp>
        <p:nvSpPr>
          <p:cNvPr id="5" name="Speech Bubble: Rectangle with Corners Rounded 4"/>
          <p:cNvSpPr/>
          <p:nvPr/>
        </p:nvSpPr>
        <p:spPr>
          <a:xfrm>
            <a:off x="1020676" y="4668925"/>
            <a:ext cx="3975653" cy="1470991"/>
          </a:xfrm>
          <a:prstGeom prst="wedgeRoundRectCallout">
            <a:avLst>
              <a:gd name="adj1" fmla="val -52748"/>
              <a:gd name="adj2" fmla="val 84122"/>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I took the (1</a:t>
            </a:r>
            <a:r>
              <a:rPr lang="en-GB" sz="2000" b="1" baseline="30000" dirty="0">
                <a:solidFill>
                  <a:schemeClr val="tx1"/>
                </a:solidFill>
              </a:rPr>
              <a:t>st</a:t>
            </a:r>
            <a:r>
              <a:rPr lang="en-GB" sz="2000" b="1" dirty="0">
                <a:solidFill>
                  <a:schemeClr val="tx1"/>
                </a:solidFill>
              </a:rPr>
              <a:t>) test without studying because I thought I knew how to use it (Word) but discovered I didn’t know it as well as I thought (&lt;70%).</a:t>
            </a:r>
          </a:p>
        </p:txBody>
      </p:sp>
      <p:sp>
        <p:nvSpPr>
          <p:cNvPr id="19" name="Speech Bubble: Rectangle with Corners Rounded 18"/>
          <p:cNvSpPr/>
          <p:nvPr/>
        </p:nvSpPr>
        <p:spPr>
          <a:xfrm>
            <a:off x="1352241" y="2870919"/>
            <a:ext cx="3498054" cy="1266070"/>
          </a:xfrm>
          <a:prstGeom prst="wedgeRoundRectCallout">
            <a:avLst>
              <a:gd name="adj1" fmla="val -48865"/>
              <a:gd name="adj2" fmla="val 68626"/>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When I used the learning materials I did better in tests than when I didn’t use it</a:t>
            </a:r>
          </a:p>
        </p:txBody>
      </p:sp>
      <p:sp>
        <p:nvSpPr>
          <p:cNvPr id="8" name="Rectangle: Rounded Corners 7"/>
          <p:cNvSpPr/>
          <p:nvPr/>
        </p:nvSpPr>
        <p:spPr>
          <a:xfrm>
            <a:off x="7192616" y="3442748"/>
            <a:ext cx="4863548" cy="2452353"/>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rabicParenR"/>
            </a:pPr>
            <a:r>
              <a:rPr lang="en-GB" sz="2400" dirty="0"/>
              <a:t>Students benefited from reviewing the learning materials and it enabled them to gain higher grades than without</a:t>
            </a:r>
          </a:p>
        </p:txBody>
      </p:sp>
      <p:pic>
        <p:nvPicPr>
          <p:cNvPr id="9" name="Picture 6" descr="Image result for microsof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00521" y="66156"/>
            <a:ext cx="1255643" cy="1255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42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01" y="256954"/>
            <a:ext cx="10772775" cy="1658198"/>
          </a:xfrm>
        </p:spPr>
        <p:txBody>
          <a:bodyPr/>
          <a:lstStyle/>
          <a:p>
            <a:r>
              <a:rPr lang="en-GB" dirty="0">
                <a:solidFill>
                  <a:srgbClr val="7030A0"/>
                </a:solidFill>
              </a:rPr>
              <a:t>4) IT Learning Materials &amp; Test </a:t>
            </a:r>
            <a:br>
              <a:rPr lang="en-GB" dirty="0">
                <a:solidFill>
                  <a:srgbClr val="7030A0"/>
                </a:solidFill>
              </a:rPr>
            </a:br>
            <a:r>
              <a:rPr lang="en-GB" dirty="0">
                <a:solidFill>
                  <a:srgbClr val="7030A0"/>
                </a:solidFill>
              </a:rPr>
              <a:t>- Evaluation</a:t>
            </a:r>
          </a:p>
        </p:txBody>
      </p:sp>
      <p:sp>
        <p:nvSpPr>
          <p:cNvPr id="3" name="Content Placeholder 2"/>
          <p:cNvSpPr>
            <a:spLocks noGrp="1"/>
          </p:cNvSpPr>
          <p:nvPr>
            <p:ph idx="1"/>
          </p:nvPr>
        </p:nvSpPr>
        <p:spPr>
          <a:xfrm>
            <a:off x="652146" y="1699619"/>
            <a:ext cx="10753725" cy="436432"/>
          </a:xfrm>
        </p:spPr>
        <p:txBody>
          <a:bodyPr/>
          <a:lstStyle/>
          <a:p>
            <a:r>
              <a:rPr lang="en-GB" dirty="0" smtClean="0"/>
              <a:t>52% of responders said they never used the online learning materials.</a:t>
            </a:r>
            <a:endParaRPr lang="en-GB" dirty="0"/>
          </a:p>
          <a:p>
            <a:endParaRPr lang="en-GB" dirty="0"/>
          </a:p>
          <a:p>
            <a:endParaRPr lang="en-GB" dirty="0"/>
          </a:p>
        </p:txBody>
      </p:sp>
      <p:sp>
        <p:nvSpPr>
          <p:cNvPr id="8" name="Rectangle: Rounded Corners 7"/>
          <p:cNvSpPr/>
          <p:nvPr/>
        </p:nvSpPr>
        <p:spPr>
          <a:xfrm>
            <a:off x="7154714" y="2330438"/>
            <a:ext cx="4863548" cy="353821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rabicParenR"/>
            </a:pPr>
            <a:r>
              <a:rPr lang="en-GB" sz="2400" dirty="0"/>
              <a:t>Of the responders, a higher proportion did not use the learning material </a:t>
            </a:r>
          </a:p>
          <a:p>
            <a:pPr marL="457200" indent="-457200" algn="ctr">
              <a:buAutoNum type="arabicParenR"/>
            </a:pPr>
            <a:endParaRPr lang="en-GB" sz="2400" dirty="0"/>
          </a:p>
          <a:p>
            <a:pPr algn="ctr"/>
            <a:r>
              <a:rPr lang="en-GB" sz="2400" dirty="0"/>
              <a:t>2) Of those that did use them, more students said they helped to some degree than did not help</a:t>
            </a:r>
          </a:p>
        </p:txBody>
      </p:sp>
      <p:pic>
        <p:nvPicPr>
          <p:cNvPr id="9" name="Picture 6" descr="Image result for microsof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00521" y="66156"/>
            <a:ext cx="1255643" cy="1255643"/>
          </a:xfrm>
          <a:prstGeom prst="rect">
            <a:avLst/>
          </a:prstGeom>
          <a:noFill/>
          <a:extLst>
            <a:ext uri="{909E8E84-426E-40DD-AFC4-6F175D3DCCD1}">
              <a14:hiddenFill xmlns:a14="http://schemas.microsoft.com/office/drawing/2010/main">
                <a:solidFill>
                  <a:srgbClr val="FFFFFF"/>
                </a:solidFill>
              </a14:hiddenFill>
            </a:ext>
          </a:extLst>
        </p:spPr>
      </p:pic>
      <p:sp>
        <p:nvSpPr>
          <p:cNvPr id="4" name="Thought Bubble: Cloud 3"/>
          <p:cNvSpPr/>
          <p:nvPr/>
        </p:nvSpPr>
        <p:spPr>
          <a:xfrm>
            <a:off x="8696948" y="770532"/>
            <a:ext cx="1510748" cy="740177"/>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The 38%??</a:t>
            </a:r>
          </a:p>
        </p:txBody>
      </p:sp>
      <p:graphicFrame>
        <p:nvGraphicFramePr>
          <p:cNvPr id="12" name="Chart 11"/>
          <p:cNvGraphicFramePr>
            <a:graphicFrameLocks/>
          </p:cNvGraphicFramePr>
          <p:nvPr>
            <p:extLst>
              <p:ext uri="{D42A27DB-BD31-4B8C-83A1-F6EECF244321}">
                <p14:modId xmlns:p14="http://schemas.microsoft.com/office/powerpoint/2010/main" val="2939065744"/>
              </p:ext>
            </p:extLst>
          </p:nvPr>
        </p:nvGraphicFramePr>
        <p:xfrm>
          <a:off x="1352550" y="2513871"/>
          <a:ext cx="5029200" cy="41338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218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746" y="1347672"/>
            <a:ext cx="10772775" cy="1658198"/>
          </a:xfrm>
        </p:spPr>
        <p:txBody>
          <a:bodyPr/>
          <a:lstStyle/>
          <a:p>
            <a:r>
              <a:rPr lang="en-GB" dirty="0"/>
              <a:t>Interpretations &amp; Conclusions</a:t>
            </a:r>
          </a:p>
        </p:txBody>
      </p:sp>
      <p:sp>
        <p:nvSpPr>
          <p:cNvPr id="3" name="Content Placeholder 2"/>
          <p:cNvSpPr>
            <a:spLocks noGrp="1"/>
          </p:cNvSpPr>
          <p:nvPr>
            <p:ph idx="1"/>
          </p:nvPr>
        </p:nvSpPr>
        <p:spPr>
          <a:xfrm>
            <a:off x="544516" y="3005870"/>
            <a:ext cx="5989187" cy="3766185"/>
          </a:xfrm>
        </p:spPr>
        <p:txBody>
          <a:bodyPr>
            <a:normAutofit lnSpcReduction="10000"/>
          </a:bodyPr>
          <a:lstStyle/>
          <a:p>
            <a:pPr>
              <a:buFont typeface="Arial" panose="020B0604020202020204" pitchFamily="34" charset="0"/>
              <a:buChar char="•"/>
            </a:pPr>
            <a:endParaRPr lang="en-GB" dirty="0"/>
          </a:p>
          <a:p>
            <a:pPr>
              <a:buFont typeface="Arial" panose="020B0604020202020204" pitchFamily="34" charset="0"/>
              <a:buChar char="•"/>
            </a:pPr>
            <a:r>
              <a:rPr lang="en-GB" dirty="0"/>
              <a:t> Reviewing lecture recordings</a:t>
            </a:r>
          </a:p>
          <a:p>
            <a:pPr>
              <a:buFont typeface="Arial" panose="020B0604020202020204" pitchFamily="34" charset="0"/>
              <a:buChar char="•"/>
            </a:pPr>
            <a:r>
              <a:rPr lang="en-GB" dirty="0"/>
              <a:t> Previewing lecture notes</a:t>
            </a:r>
          </a:p>
          <a:p>
            <a:pPr>
              <a:buFont typeface="Arial" panose="020B0604020202020204" pitchFamily="34" charset="0"/>
              <a:buChar char="•"/>
            </a:pPr>
            <a:r>
              <a:rPr lang="en-GB" dirty="0"/>
              <a:t> Pre-reading journal papers (before seminars)</a:t>
            </a:r>
          </a:p>
          <a:p>
            <a:pPr>
              <a:buFont typeface="Arial" panose="020B0604020202020204" pitchFamily="34" charset="0"/>
              <a:buChar char="•"/>
            </a:pPr>
            <a:r>
              <a:rPr lang="en-GB" dirty="0"/>
              <a:t> Pre-reading specified reading in a handbook (before seminars)</a:t>
            </a:r>
          </a:p>
          <a:p>
            <a:pPr>
              <a:buFont typeface="Arial" panose="020B0604020202020204" pitchFamily="34" charset="0"/>
              <a:buChar char="•"/>
            </a:pPr>
            <a:r>
              <a:rPr lang="en-GB" dirty="0"/>
              <a:t> Previewing learning material from slides (on Study Skills before seminars)</a:t>
            </a:r>
          </a:p>
          <a:p>
            <a:pPr>
              <a:buFont typeface="Arial" panose="020B0604020202020204" pitchFamily="34" charset="0"/>
              <a:buChar char="•"/>
            </a:pPr>
            <a:r>
              <a:rPr lang="en-GB" dirty="0"/>
              <a:t> Online learning materials for IT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9488" b="43758"/>
          <a:stretch/>
        </p:blipFill>
        <p:spPr>
          <a:xfrm>
            <a:off x="1355557" y="0"/>
            <a:ext cx="9144000" cy="1804738"/>
          </a:xfrm>
          <a:prstGeom prst="rect">
            <a:avLst/>
          </a:prstGeom>
        </p:spPr>
      </p:pic>
      <p:sp>
        <p:nvSpPr>
          <p:cNvPr id="5" name="Rectangle: Rounded Corners 4"/>
          <p:cNvSpPr/>
          <p:nvPr/>
        </p:nvSpPr>
        <p:spPr>
          <a:xfrm>
            <a:off x="544516" y="2606698"/>
            <a:ext cx="4359965" cy="569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Student Ratings</a:t>
            </a:r>
          </a:p>
        </p:txBody>
      </p:sp>
      <p:sp>
        <p:nvSpPr>
          <p:cNvPr id="8" name="Thought Bubble: Cloud 7"/>
          <p:cNvSpPr/>
          <p:nvPr/>
        </p:nvSpPr>
        <p:spPr>
          <a:xfrm>
            <a:off x="6679095" y="2891619"/>
            <a:ext cx="2756453" cy="825616"/>
          </a:xfrm>
          <a:prstGeom prst="cloudCallou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Perceived impact on grades?</a:t>
            </a:r>
          </a:p>
        </p:txBody>
      </p:sp>
      <p:sp>
        <p:nvSpPr>
          <p:cNvPr id="9" name="Thought Bubble: Cloud 8"/>
          <p:cNvSpPr/>
          <p:nvPr/>
        </p:nvSpPr>
        <p:spPr>
          <a:xfrm>
            <a:off x="8806068" y="4888962"/>
            <a:ext cx="2756453" cy="825616"/>
          </a:xfrm>
          <a:prstGeom prst="cloudCallout">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Complacency?</a:t>
            </a:r>
          </a:p>
        </p:txBody>
      </p:sp>
      <p:sp>
        <p:nvSpPr>
          <p:cNvPr id="10" name="Thought Bubble: Cloud 9"/>
          <p:cNvSpPr/>
          <p:nvPr/>
        </p:nvSpPr>
        <p:spPr>
          <a:xfrm>
            <a:off x="9216885" y="3534608"/>
            <a:ext cx="2756453" cy="825616"/>
          </a:xfrm>
          <a:prstGeom prst="cloudCallou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rPr>
              <a:t>Is it assessed?</a:t>
            </a:r>
          </a:p>
        </p:txBody>
      </p:sp>
    </p:spTree>
    <p:extLst>
      <p:ext uri="{BB962C8B-B14F-4D97-AF65-F5344CB8AC3E}">
        <p14:creationId xmlns:p14="http://schemas.microsoft.com/office/powerpoint/2010/main" val="296704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Metropolitan</Template>
  <TotalTime>409</TotalTime>
  <Words>1519</Words>
  <Application>Microsoft Office PowerPoint</Application>
  <PresentationFormat>Widescreen</PresentationFormat>
  <Paragraphs>139</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vt:lpstr>
      <vt:lpstr>Calibri</vt:lpstr>
      <vt:lpstr>Calibri Light</vt:lpstr>
      <vt:lpstr>Wingdings</vt:lpstr>
      <vt:lpstr>Metropolitan</vt:lpstr>
      <vt:lpstr>Four Seasons of  Flipped Learning</vt:lpstr>
      <vt:lpstr>Background</vt:lpstr>
      <vt:lpstr>Background</vt:lpstr>
      <vt:lpstr>PowerPoint Presentation</vt:lpstr>
      <vt:lpstr>1) Journal Papers - Method</vt:lpstr>
      <vt:lpstr>1) Journal Papers  – Engagement &amp; Outcome</vt:lpstr>
      <vt:lpstr>1) Journal Papers - Evaluation</vt:lpstr>
      <vt:lpstr>1) Journal Papers - Evaluation</vt:lpstr>
      <vt:lpstr>2) Lecture Notes - Method</vt:lpstr>
      <vt:lpstr>2) Lecture Notes - Evaluation</vt:lpstr>
      <vt:lpstr>2) Lecture Notes - Evaluation</vt:lpstr>
      <vt:lpstr>3) Study Skills Handbook &amp;  Preparatory Material via Slides - Method</vt:lpstr>
      <vt:lpstr>3) Study Skills Handbook &amp; Preparatory Material via Slides – Engagement &amp; Outcome</vt:lpstr>
      <vt:lpstr>3) Study Skills Handbook - Evaluation</vt:lpstr>
      <vt:lpstr>3) Study Skills Preparatory                     Material via Slides - Evaluation</vt:lpstr>
      <vt:lpstr>4) IT Learning Materials &amp; Test  - Method</vt:lpstr>
      <vt:lpstr>4) IT Learning Materials &amp; Test  – Engagement &amp; Outcome</vt:lpstr>
      <vt:lpstr>4) IT Learning Materials &amp; Test  - Evaluation</vt:lpstr>
      <vt:lpstr>4) IT Learning Materials &amp; Test  - Evaluation</vt:lpstr>
      <vt:lpstr>Interpretations &amp; Conclusions</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Lorraine Smith</dc:creator>
  <cp:lastModifiedBy>Clare Wolstenholme</cp:lastModifiedBy>
  <cp:revision>40</cp:revision>
  <cp:lastPrinted>2017-03-29T11:14:29Z</cp:lastPrinted>
  <dcterms:created xsi:type="dcterms:W3CDTF">2017-03-21T09:08:00Z</dcterms:created>
  <dcterms:modified xsi:type="dcterms:W3CDTF">2017-03-29T11:16:10Z</dcterms:modified>
</cp:coreProperties>
</file>