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809" r:id="rId6"/>
    <p:sldMasterId id="2147483825" r:id="rId7"/>
    <p:sldMasterId id="2147483862" r:id="rId8"/>
    <p:sldMasterId id="2147483683" r:id="rId9"/>
  </p:sldMasterIdLst>
  <p:notesMasterIdLst>
    <p:notesMasterId r:id="rId30"/>
  </p:notesMasterIdLst>
  <p:handoutMasterIdLst>
    <p:handoutMasterId r:id="rId31"/>
  </p:handoutMasterIdLst>
  <p:sldIdLst>
    <p:sldId id="256" r:id="rId10"/>
    <p:sldId id="267" r:id="rId11"/>
    <p:sldId id="277" r:id="rId12"/>
    <p:sldId id="258" r:id="rId13"/>
    <p:sldId id="276" r:id="rId14"/>
    <p:sldId id="286" r:id="rId15"/>
    <p:sldId id="257" r:id="rId16"/>
    <p:sldId id="261" r:id="rId17"/>
    <p:sldId id="262" r:id="rId18"/>
    <p:sldId id="265" r:id="rId19"/>
    <p:sldId id="285" r:id="rId20"/>
    <p:sldId id="268" r:id="rId21"/>
    <p:sldId id="275" r:id="rId22"/>
    <p:sldId id="274" r:id="rId23"/>
    <p:sldId id="279" r:id="rId24"/>
    <p:sldId id="280" r:id="rId25"/>
    <p:sldId id="281" r:id="rId26"/>
    <p:sldId id="282" r:id="rId27"/>
    <p:sldId id="283" r:id="rId28"/>
    <p:sldId id="284" r:id="rId29"/>
  </p:sldIdLst>
  <p:sldSz cx="12192000" cy="6858000"/>
  <p:notesSz cx="9926638" cy="66690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GEWA APAMPA"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37" autoAdjust="0"/>
    <p:restoredTop sz="94410"/>
  </p:normalViewPr>
  <p:slideViewPr>
    <p:cSldViewPr snapToGrid="0" showGuides="1">
      <p:cViewPr varScale="1">
        <p:scale>
          <a:sx n="109" d="100"/>
          <a:sy n="109" d="100"/>
        </p:scale>
        <p:origin x="894" y="9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h216\Desktop\digital%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Calibri" panose="020F0502020204030204" pitchFamily="34" charset="0"/>
                <a:ea typeface="+mn-ea"/>
                <a:cs typeface="+mn-cs"/>
              </a:defRPr>
            </a:pPr>
            <a:r>
              <a:rPr lang="en-US">
                <a:latin typeface="Calibri" panose="020F0502020204030204" pitchFamily="34" charset="0"/>
              </a:rPr>
              <a:t>Figure  showing  % of students who Strongly agree /agree they can easily access and engage in following digital technologies </a:t>
            </a:r>
          </a:p>
        </c:rich>
      </c:tx>
      <c:layout>
        <c:manualLayout>
          <c:xMode val="edge"/>
          <c:yMode val="edge"/>
          <c:x val="0.1202183705365"/>
          <c:y val="8.2236842105263205E-3"/>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latin typeface="Calibri" panose="020F0502020204030204" pitchFamily="34" charset="0"/>
              <a:ea typeface="+mn-ea"/>
              <a:cs typeface="+mn-cs"/>
            </a:defRPr>
          </a:pPr>
          <a:endParaRPr lang="en-US"/>
        </a:p>
      </c:txPr>
    </c:title>
    <c:autoTitleDeleted val="0"/>
    <c:plotArea>
      <c:layout>
        <c:manualLayout>
          <c:layoutTarget val="inner"/>
          <c:xMode val="edge"/>
          <c:yMode val="edge"/>
          <c:x val="0"/>
          <c:y val="0.136279307902507"/>
          <c:w val="1"/>
          <c:h val="0.85571077053117806"/>
        </c:manualLayout>
      </c:layout>
      <c:pieChart>
        <c:varyColors val="1"/>
        <c:ser>
          <c:idx val="1"/>
          <c:order val="0"/>
          <c:tx>
            <c:strRef>
              <c:f>Sheet3!$B$1</c:f>
              <c:strCache>
                <c:ptCount val="1"/>
                <c:pt idx="0">
                  <c:v>Strongly agree</c:v>
                </c:pt>
              </c:strCache>
            </c:strRef>
          </c:tx>
          <c:spPr>
            <a:solidFill>
              <a:srgbClr val="66FF33"/>
            </a:solidFill>
            <a:ln>
              <a:solidFill>
                <a:srgbClr val="00B050"/>
              </a:solidFill>
            </a:ln>
          </c:spPr>
          <c:dPt>
            <c:idx val="0"/>
            <c:bubble3D val="0"/>
            <c:spPr>
              <a:solidFill>
                <a:srgbClr val="66FF33"/>
              </a:solidFill>
              <a:ln>
                <a:solidFill>
                  <a:srgbClr val="00B050"/>
                </a:solidFill>
              </a:ln>
              <a:effectLst>
                <a:outerShdw blurRad="317500" algn="ctr" rotWithShape="0">
                  <a:prstClr val="black">
                    <a:alpha val="25000"/>
                  </a:prstClr>
                </a:outerShdw>
              </a:effectLst>
              <a:sp3d prstMaterial="matte">
                <a:contourClr>
                  <a:srgbClr val="00B050"/>
                </a:contourClr>
              </a:sp3d>
            </c:spPr>
            <c:extLst>
              <c:ext xmlns:c16="http://schemas.microsoft.com/office/drawing/2014/chart" uri="{C3380CC4-5D6E-409C-BE32-E72D297353CC}">
                <c16:uniqueId val="{00000001-6837-4905-BF80-EF08299D4C7D}"/>
              </c:ext>
            </c:extLst>
          </c:dPt>
          <c:dPt>
            <c:idx val="1"/>
            <c:bubble3D val="0"/>
            <c:spPr>
              <a:solidFill>
                <a:srgbClr val="FF99FF"/>
              </a:solidFill>
              <a:ln>
                <a:solidFill>
                  <a:srgbClr val="00B050"/>
                </a:solidFill>
              </a:ln>
              <a:effectLst>
                <a:outerShdw blurRad="317500" algn="ctr" rotWithShape="0">
                  <a:prstClr val="black">
                    <a:alpha val="25000"/>
                  </a:prstClr>
                </a:outerShdw>
              </a:effectLst>
              <a:sp3d prstMaterial="matte">
                <a:contourClr>
                  <a:srgbClr val="00B050"/>
                </a:contourClr>
              </a:sp3d>
            </c:spPr>
            <c:extLst>
              <c:ext xmlns:c16="http://schemas.microsoft.com/office/drawing/2014/chart" uri="{C3380CC4-5D6E-409C-BE32-E72D297353CC}">
                <c16:uniqueId val="{00000003-6837-4905-BF80-EF08299D4C7D}"/>
              </c:ext>
            </c:extLst>
          </c:dPt>
          <c:dPt>
            <c:idx val="2"/>
            <c:bubble3D val="0"/>
            <c:spPr>
              <a:solidFill>
                <a:schemeClr val="accent2">
                  <a:lumMod val="60000"/>
                  <a:lumOff val="40000"/>
                </a:schemeClr>
              </a:solidFill>
              <a:ln>
                <a:solidFill>
                  <a:srgbClr val="00B050"/>
                </a:solidFill>
              </a:ln>
              <a:effectLst>
                <a:outerShdw blurRad="317500" algn="ctr" rotWithShape="0">
                  <a:prstClr val="black">
                    <a:alpha val="25000"/>
                  </a:prstClr>
                </a:outerShdw>
              </a:effectLst>
              <a:sp3d prstMaterial="matte">
                <a:contourClr>
                  <a:srgbClr val="00B050"/>
                </a:contourClr>
              </a:sp3d>
            </c:spPr>
            <c:extLst>
              <c:ext xmlns:c16="http://schemas.microsoft.com/office/drawing/2014/chart" uri="{C3380CC4-5D6E-409C-BE32-E72D297353CC}">
                <c16:uniqueId val="{00000005-6837-4905-BF80-EF08299D4C7D}"/>
              </c:ext>
            </c:extLst>
          </c:dPt>
          <c:dPt>
            <c:idx val="3"/>
            <c:bubble3D val="0"/>
            <c:spPr>
              <a:solidFill>
                <a:srgbClr val="00B0F0"/>
              </a:solidFill>
              <a:ln>
                <a:solidFill>
                  <a:srgbClr val="00B050"/>
                </a:solidFill>
              </a:ln>
              <a:effectLst>
                <a:outerShdw blurRad="317500" algn="ctr" rotWithShape="0">
                  <a:prstClr val="black">
                    <a:alpha val="25000"/>
                  </a:prstClr>
                </a:outerShdw>
              </a:effectLst>
              <a:sp3d prstMaterial="matte">
                <a:contourClr>
                  <a:srgbClr val="00B050"/>
                </a:contourClr>
              </a:sp3d>
            </c:spPr>
            <c:extLst>
              <c:ext xmlns:c16="http://schemas.microsoft.com/office/drawing/2014/chart" uri="{C3380CC4-5D6E-409C-BE32-E72D297353CC}">
                <c16:uniqueId val="{00000007-6837-4905-BF80-EF08299D4C7D}"/>
              </c:ext>
            </c:extLst>
          </c:dPt>
          <c:dPt>
            <c:idx val="4"/>
            <c:bubble3D val="0"/>
            <c:spPr>
              <a:solidFill>
                <a:srgbClr val="FFC000"/>
              </a:solidFill>
              <a:ln>
                <a:solidFill>
                  <a:srgbClr val="00B050"/>
                </a:solidFill>
              </a:ln>
              <a:effectLst>
                <a:outerShdw blurRad="317500" algn="ctr" rotWithShape="0">
                  <a:prstClr val="black">
                    <a:alpha val="25000"/>
                  </a:prstClr>
                </a:outerShdw>
              </a:effectLst>
              <a:sp3d prstMaterial="matte">
                <a:contourClr>
                  <a:srgbClr val="00B050"/>
                </a:contourClr>
              </a:sp3d>
            </c:spPr>
            <c:extLst>
              <c:ext xmlns:c16="http://schemas.microsoft.com/office/drawing/2014/chart" uri="{C3380CC4-5D6E-409C-BE32-E72D297353CC}">
                <c16:uniqueId val="{00000009-6837-4905-BF80-EF08299D4C7D}"/>
              </c:ext>
            </c:extLst>
          </c:dPt>
          <c:dPt>
            <c:idx val="5"/>
            <c:bubble3D val="0"/>
            <c:spPr>
              <a:solidFill>
                <a:srgbClr val="FFFF00"/>
              </a:solidFill>
              <a:ln>
                <a:solidFill>
                  <a:srgbClr val="00B050"/>
                </a:solidFill>
              </a:ln>
              <a:effectLst>
                <a:outerShdw blurRad="317500" algn="ctr" rotWithShape="0">
                  <a:prstClr val="black">
                    <a:alpha val="25000"/>
                  </a:prstClr>
                </a:outerShdw>
              </a:effectLst>
              <a:sp3d prstMaterial="matte">
                <a:contourClr>
                  <a:srgbClr val="00B050"/>
                </a:contourClr>
              </a:sp3d>
            </c:spPr>
            <c:extLst>
              <c:ext xmlns:c16="http://schemas.microsoft.com/office/drawing/2014/chart" uri="{C3380CC4-5D6E-409C-BE32-E72D297353CC}">
                <c16:uniqueId val="{0000000B-6837-4905-BF80-EF08299D4C7D}"/>
              </c:ext>
            </c:extLst>
          </c:dPt>
          <c:dPt>
            <c:idx val="6"/>
            <c:bubble3D val="0"/>
            <c:spPr>
              <a:solidFill>
                <a:srgbClr val="CCECFF"/>
              </a:solidFill>
              <a:ln>
                <a:solidFill>
                  <a:srgbClr val="00B050"/>
                </a:solidFill>
              </a:ln>
              <a:effectLst>
                <a:outerShdw blurRad="317500" algn="ctr" rotWithShape="0">
                  <a:prstClr val="black">
                    <a:alpha val="25000"/>
                  </a:prstClr>
                </a:outerShdw>
              </a:effectLst>
              <a:sp3d prstMaterial="matte">
                <a:contourClr>
                  <a:srgbClr val="00B050"/>
                </a:contourClr>
              </a:sp3d>
            </c:spPr>
            <c:extLst>
              <c:ext xmlns:c16="http://schemas.microsoft.com/office/drawing/2014/chart" uri="{C3380CC4-5D6E-409C-BE32-E72D297353CC}">
                <c16:uniqueId val="{0000000D-6837-4905-BF80-EF08299D4C7D}"/>
              </c:ext>
            </c:extLst>
          </c:dPt>
          <c:dPt>
            <c:idx val="7"/>
            <c:bubble3D val="0"/>
            <c:spPr>
              <a:solidFill>
                <a:srgbClr val="FF6699"/>
              </a:solidFill>
              <a:ln>
                <a:solidFill>
                  <a:srgbClr val="00B050"/>
                </a:solidFill>
              </a:ln>
              <a:effectLst>
                <a:outerShdw blurRad="317500" algn="ctr" rotWithShape="0">
                  <a:prstClr val="black">
                    <a:alpha val="25000"/>
                  </a:prstClr>
                </a:outerShdw>
              </a:effectLst>
              <a:sp3d prstMaterial="matte">
                <a:contourClr>
                  <a:srgbClr val="00B050"/>
                </a:contourClr>
              </a:sp3d>
            </c:spPr>
            <c:extLst>
              <c:ext xmlns:c16="http://schemas.microsoft.com/office/drawing/2014/chart" uri="{C3380CC4-5D6E-409C-BE32-E72D297353CC}">
                <c16:uniqueId val="{0000000F-6837-4905-BF80-EF08299D4C7D}"/>
              </c:ext>
            </c:extLst>
          </c:dPt>
          <c:dPt>
            <c:idx val="8"/>
            <c:bubble3D val="0"/>
            <c:spPr>
              <a:solidFill>
                <a:srgbClr val="66FF33"/>
              </a:solidFill>
              <a:ln>
                <a:solidFill>
                  <a:srgbClr val="00B050"/>
                </a:solidFill>
              </a:ln>
              <a:effectLst>
                <a:outerShdw blurRad="317500" algn="ctr" rotWithShape="0">
                  <a:prstClr val="black">
                    <a:alpha val="25000"/>
                  </a:prstClr>
                </a:outerShdw>
              </a:effectLst>
              <a:sp3d prstMaterial="matte">
                <a:contourClr>
                  <a:srgbClr val="00B050"/>
                </a:contourClr>
              </a:sp3d>
            </c:spPr>
            <c:extLst>
              <c:ext xmlns:c16="http://schemas.microsoft.com/office/drawing/2014/chart" uri="{C3380CC4-5D6E-409C-BE32-E72D297353CC}">
                <c16:uniqueId val="{00000011-6837-4905-BF80-EF08299D4C7D}"/>
              </c:ext>
            </c:extLst>
          </c:dPt>
          <c:dPt>
            <c:idx val="9"/>
            <c:bubble3D val="0"/>
            <c:spPr>
              <a:solidFill>
                <a:srgbClr val="FF3300"/>
              </a:solidFill>
              <a:ln>
                <a:solidFill>
                  <a:srgbClr val="9999FF"/>
                </a:solidFill>
              </a:ln>
              <a:effectLst>
                <a:outerShdw blurRad="317500" algn="ctr" rotWithShape="0">
                  <a:prstClr val="black">
                    <a:alpha val="25000"/>
                  </a:prstClr>
                </a:outerShdw>
              </a:effectLst>
              <a:sp3d prstMaterial="matte">
                <a:contourClr>
                  <a:srgbClr val="9999FF"/>
                </a:contourClr>
              </a:sp3d>
            </c:spPr>
            <c:extLst>
              <c:ext xmlns:c16="http://schemas.microsoft.com/office/drawing/2014/chart" uri="{C3380CC4-5D6E-409C-BE32-E72D297353CC}">
                <c16:uniqueId val="{00000013-6837-4905-BF80-EF08299D4C7D}"/>
              </c:ext>
            </c:extLst>
          </c:dPt>
          <c:dLbls>
            <c:dLbl>
              <c:idx val="0"/>
              <c:layout>
                <c:manualLayout>
                  <c:x val="-0.20845059132871399"/>
                  <c:y val="6.2098302492570499E-2"/>
                </c:manualLayout>
              </c:layout>
              <c:tx>
                <c:rich>
                  <a:bodyPr rot="0" spcFirstLastPara="1" vertOverflow="ellipsis" vert="horz" wrap="square" lIns="38100" tIns="19050" rIns="38100" bIns="19050" anchor="ctr" anchorCtr="1">
                    <a:noAutofit/>
                  </a:bodyPr>
                  <a:lstStyle/>
                  <a:p>
                    <a:pPr>
                      <a:defRPr sz="1400" b="1" i="0" u="none" strike="noStrike" kern="1200" baseline="0">
                        <a:solidFill>
                          <a:sysClr val="windowText" lastClr="000000"/>
                        </a:solidFill>
                        <a:latin typeface="Calibri" panose="020F0502020204030204" pitchFamily="34" charset="0"/>
                        <a:ea typeface="+mn-ea"/>
                        <a:cs typeface="+mn-cs"/>
                      </a:defRPr>
                    </a:pPr>
                    <a:r>
                      <a:rPr lang="en-US" sz="1400" dirty="0" smtClean="0">
                        <a:latin typeface="Calibri" panose="020F0502020204030204" pitchFamily="34" charset="0"/>
                      </a:rPr>
                      <a:t>Information online</a:t>
                    </a:r>
                    <a:r>
                      <a:rPr lang="en-US" sz="1400" baseline="0" dirty="0">
                        <a:latin typeface="Calibri" panose="020F0502020204030204" pitchFamily="34" charset="0"/>
                      </a:rPr>
                      <a:t>
83%</a:t>
                    </a:r>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ysClr val="windowText" lastClr="000000"/>
                      </a:solidFill>
                      <a:latin typeface="Calibri" panose="020F0502020204030204" pitchFamily="34" charset="0"/>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9249605516434101"/>
                      <c:h val="0.16273929554108901"/>
                    </c:manualLayout>
                  </c15:layout>
                </c:ext>
                <c:ext xmlns:c16="http://schemas.microsoft.com/office/drawing/2014/chart" uri="{C3380CC4-5D6E-409C-BE32-E72D297353CC}">
                  <c16:uniqueId val="{00000001-6837-4905-BF80-EF08299D4C7D}"/>
                </c:ext>
              </c:extLst>
            </c:dLbl>
            <c:dLbl>
              <c:idx val="1"/>
              <c:layout>
                <c:manualLayout>
                  <c:x val="-0.19484973538466499"/>
                  <c:y val="3.0204899195663201E-2"/>
                </c:manualLayout>
              </c:layout>
              <c:tx>
                <c:rich>
                  <a:bodyPr/>
                  <a:lstStyle/>
                  <a:p>
                    <a:r>
                      <a:rPr lang="en-US" sz="1400" dirty="0" smtClean="0">
                        <a:latin typeface="Calibri" panose="020F0502020204030204" pitchFamily="34" charset="0"/>
                      </a:rPr>
                      <a:t>Social software/networks</a:t>
                    </a:r>
                    <a:r>
                      <a:rPr lang="en-US" sz="1400" baseline="0" dirty="0">
                        <a:latin typeface="Calibri" panose="020F0502020204030204" pitchFamily="34" charset="0"/>
                      </a:rPr>
                      <a:t>
100%</a:t>
                    </a:r>
                  </a:p>
                </c:rich>
              </c:tx>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837-4905-BF80-EF08299D4C7D}"/>
                </c:ext>
              </c:extLst>
            </c:dLbl>
            <c:dLbl>
              <c:idx val="2"/>
              <c:layout>
                <c:manualLayout>
                  <c:x val="-0.15331025555649699"/>
                  <c:y val="-0.17559665630242299"/>
                </c:manualLayout>
              </c:layout>
              <c:tx>
                <c:rich>
                  <a:bodyPr/>
                  <a:lstStyle/>
                  <a:p>
                    <a:r>
                      <a:rPr lang="en-US" dirty="0" smtClean="0"/>
                      <a:t>Poll Everywhere</a:t>
                    </a:r>
                    <a:r>
                      <a:rPr lang="en-US" baseline="0" dirty="0"/>
                      <a:t>
100%</a:t>
                    </a:r>
                  </a:p>
                </c:rich>
              </c:tx>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837-4905-BF80-EF08299D4C7D}"/>
                </c:ext>
              </c:extLst>
            </c:dLbl>
            <c:dLbl>
              <c:idx val="3"/>
              <c:layout>
                <c:manualLayout>
                  <c:x val="-3.5263517718085398E-2"/>
                  <c:y val="-0.178719780785006"/>
                </c:manualLayout>
              </c:layout>
              <c:tx>
                <c:rich>
                  <a:bodyPr/>
                  <a:lstStyle/>
                  <a:p>
                    <a:r>
                      <a:rPr lang="en-US" dirty="0" smtClean="0"/>
                      <a:t>Articulate </a:t>
                    </a:r>
                    <a:r>
                      <a:rPr lang="en-US" baseline="0" dirty="0"/>
                      <a:t>
83%</a:t>
                    </a:r>
                  </a:p>
                </c:rich>
              </c:tx>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837-4905-BF80-EF08299D4C7D}"/>
                </c:ext>
              </c:extLst>
            </c:dLbl>
            <c:dLbl>
              <c:idx val="4"/>
              <c:layout>
                <c:manualLayout>
                  <c:x val="8.4197315510429097E-2"/>
                  <c:y val="-0.12650571373504199"/>
                </c:manualLayout>
              </c:layout>
              <c:tx>
                <c:rich>
                  <a:bodyPr/>
                  <a:lstStyle/>
                  <a:p>
                    <a:fld id="{31035B0A-0B6F-4683-A2E0-4FF447DB7F9D}" type="CATEGORYNAME">
                      <a:rPr lang="en-US"/>
                      <a:pPr/>
                      <a:t>[CATEGORY NAME]</a:t>
                    </a:fld>
                    <a:r>
                      <a:rPr lang="en-US" baseline="0"/>
                      <a:t> 67%</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837-4905-BF80-EF08299D4C7D}"/>
                </c:ext>
              </c:extLst>
            </c:dLbl>
            <c:dLbl>
              <c:idx val="5"/>
              <c:layout>
                <c:manualLayout>
                  <c:x val="0.16468679140335399"/>
                  <c:y val="-0.117761843557291"/>
                </c:manualLayout>
              </c:layout>
              <c:tx>
                <c:rich>
                  <a:bodyPr/>
                  <a:lstStyle/>
                  <a:p>
                    <a:r>
                      <a:rPr lang="en-US" baseline="0" dirty="0" smtClean="0"/>
                      <a:t>Lecture Capture</a:t>
                    </a:r>
                    <a:r>
                      <a:rPr lang="en-US" baseline="0" dirty="0"/>
                      <a:t>
100%</a:t>
                    </a:r>
                  </a:p>
                </c:rich>
              </c:tx>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6837-4905-BF80-EF08299D4C7D}"/>
                </c:ext>
              </c:extLst>
            </c:dLbl>
            <c:dLbl>
              <c:idx val="6"/>
              <c:layout>
                <c:manualLayout>
                  <c:x val="0.14194429664956801"/>
                  <c:y val="7.60174816593083E-2"/>
                </c:manualLayout>
              </c:layout>
              <c:tx>
                <c:rich>
                  <a:bodyPr/>
                  <a:lstStyle/>
                  <a:p>
                    <a:fld id="{58E20467-A6B3-4CAF-9A27-8C99BB0D4EE2}" type="CATEGORYNAME">
                      <a:rPr lang="sk-SK"/>
                      <a:pPr/>
                      <a:t>[CATEGORY NAME]</a:t>
                    </a:fld>
                    <a:r>
                      <a:rPr lang="sk-SK" baseline="0"/>
                      <a:t>
100%</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6837-4905-BF80-EF08299D4C7D}"/>
                </c:ext>
              </c:extLst>
            </c:dLbl>
            <c:dLbl>
              <c:idx val="7"/>
              <c:layout>
                <c:manualLayout>
                  <c:x val="6.5788255262208994E-2"/>
                  <c:y val="0.146239387516928"/>
                </c:manualLayout>
              </c:layout>
              <c:tx>
                <c:rich>
                  <a:bodyPr/>
                  <a:lstStyle/>
                  <a:p>
                    <a:r>
                      <a:rPr lang="en-US" dirty="0" err="1" smtClean="0"/>
                      <a:t>VEx</a:t>
                    </a:r>
                    <a:r>
                      <a:rPr lang="en-US" baseline="0" dirty="0"/>
                      <a:t>
50%</a:t>
                    </a:r>
                    <a:endParaRPr lang="en-US" dirty="0"/>
                  </a:p>
                </c:rich>
              </c:tx>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6837-4905-BF80-EF08299D4C7D}"/>
                </c:ext>
              </c:extLst>
            </c:dLbl>
            <c:dLbl>
              <c:idx val="8"/>
              <c:layout>
                <c:manualLayout>
                  <c:x val="6.2943162117217203E-3"/>
                  <c:y val="0.15493427148125699"/>
                </c:manualLayout>
              </c:layout>
              <c:tx>
                <c:rich>
                  <a:bodyPr/>
                  <a:lstStyle/>
                  <a:p>
                    <a:r>
                      <a:rPr lang="en-US" sz="1400" baseline="0" dirty="0" smtClean="0">
                        <a:latin typeface="Calibri" panose="020F0502020204030204" pitchFamily="34" charset="0"/>
                      </a:rPr>
                      <a:t>Different digital media</a:t>
                    </a:r>
                    <a:r>
                      <a:rPr lang="en-US" sz="1400" baseline="0" dirty="0">
                        <a:latin typeface="Calibri" panose="020F0502020204030204" pitchFamily="34" charset="0"/>
                      </a:rPr>
                      <a:t>
100%</a:t>
                    </a:r>
                  </a:p>
                </c:rich>
              </c:tx>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6837-4905-BF80-EF08299D4C7D}"/>
                </c:ext>
              </c:extLst>
            </c:dLbl>
            <c:dLbl>
              <c:idx val="9"/>
              <c:delete val="1"/>
              <c:extLst>
                <c:ext xmlns:c15="http://schemas.microsoft.com/office/drawing/2012/chart" uri="{CE6537A1-D6FC-4f65-9D91-7224C49458BB}"/>
                <c:ext xmlns:c16="http://schemas.microsoft.com/office/drawing/2014/chart" uri="{C3380CC4-5D6E-409C-BE32-E72D297353CC}">
                  <c16:uniqueId val="{00000013-6837-4905-BF80-EF08299D4C7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Calibri" panose="020F0502020204030204" pitchFamily="34" charset="0"/>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Sheet3!$A$2:$A$11</c:f>
              <c:strCache>
                <c:ptCount val="10"/>
                <c:pt idx="0">
                  <c:v> Search for information online by using keywords in my teaching programme</c:v>
                </c:pt>
                <c:pt idx="1">
                  <c:v>Engage with social networks, e.g. Facebook, Twitter, WhatsApp. </c:v>
                </c:pt>
                <c:pt idx="2">
                  <c:v>Polleverywhere</c:v>
                </c:pt>
                <c:pt idx="3">
                  <c:v>Articulate Software packages</c:v>
                </c:pt>
                <c:pt idx="4">
                  <c:v>Padlet</c:v>
                </c:pt>
                <c:pt idx="5">
                  <c:v>Lecture capture</c:v>
                </c:pt>
                <c:pt idx="6">
                  <c:v>Videos</c:v>
                </c:pt>
                <c:pt idx="7">
                  <c:v>Values Exchange Software</c:v>
                </c:pt>
                <c:pt idx="8">
                  <c:v>Different media for my studies</c:v>
                </c:pt>
                <c:pt idx="9">
                  <c:v>Information in our online library</c:v>
                </c:pt>
              </c:strCache>
            </c:strRef>
          </c:cat>
          <c:val>
            <c:numRef>
              <c:f>Sheet3!$B$2:$B$11</c:f>
              <c:numCache>
                <c:formatCode>#,##0_ ;\-#,##0\ </c:formatCode>
                <c:ptCount val="10"/>
                <c:pt idx="0" formatCode="0%">
                  <c:v>0.83</c:v>
                </c:pt>
                <c:pt idx="1">
                  <c:v>100</c:v>
                </c:pt>
                <c:pt idx="2" formatCode="General">
                  <c:v>100</c:v>
                </c:pt>
                <c:pt idx="3" formatCode="General">
                  <c:v>83</c:v>
                </c:pt>
                <c:pt idx="4" formatCode="General">
                  <c:v>67</c:v>
                </c:pt>
                <c:pt idx="5" formatCode="General">
                  <c:v>100</c:v>
                </c:pt>
                <c:pt idx="6" formatCode="General">
                  <c:v>100</c:v>
                </c:pt>
                <c:pt idx="7" formatCode="General">
                  <c:v>50</c:v>
                </c:pt>
                <c:pt idx="8" formatCode="General">
                  <c:v>100</c:v>
                </c:pt>
                <c:pt idx="9" formatCode="General">
                  <c:v>83</c:v>
                </c:pt>
              </c:numCache>
            </c:numRef>
          </c:val>
          <c:extLst>
            <c:ext xmlns:c16="http://schemas.microsoft.com/office/drawing/2014/chart" uri="{C3380CC4-5D6E-409C-BE32-E72D297353CC}">
              <c16:uniqueId val="{00000014-6837-4905-BF80-EF08299D4C7D}"/>
            </c:ext>
          </c:extLst>
        </c:ser>
        <c:ser>
          <c:idx val="0"/>
          <c:order val="1"/>
          <c:tx>
            <c:strRef>
              <c:f>Sheet3!$B$1</c:f>
              <c:strCache>
                <c:ptCount val="1"/>
                <c:pt idx="0">
                  <c:v>Strongly agree</c:v>
                </c:pt>
              </c:strCache>
            </c:strRef>
          </c:tx>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16-6837-4905-BF80-EF08299D4C7D}"/>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18-6837-4905-BF80-EF08299D4C7D}"/>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1A-6837-4905-BF80-EF08299D4C7D}"/>
              </c:ext>
            </c:extLst>
          </c:dPt>
          <c:dPt>
            <c:idx val="3"/>
            <c:bubble3D val="0"/>
            <c:spPr>
              <a:solidFill>
                <a:schemeClr val="accent4"/>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1C-6837-4905-BF80-EF08299D4C7D}"/>
              </c:ext>
            </c:extLst>
          </c:dPt>
          <c:dPt>
            <c:idx val="4"/>
            <c:bubble3D val="0"/>
            <c:spPr>
              <a:solidFill>
                <a:schemeClr val="accent5"/>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1E-6837-4905-BF80-EF08299D4C7D}"/>
              </c:ext>
            </c:extLst>
          </c:dPt>
          <c:dPt>
            <c:idx val="5"/>
            <c:bubble3D val="0"/>
            <c:spPr>
              <a:solidFill>
                <a:schemeClr val="accent6"/>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20-6837-4905-BF80-EF08299D4C7D}"/>
              </c:ext>
            </c:extLst>
          </c:dPt>
          <c:dPt>
            <c:idx val="6"/>
            <c:bubble3D val="0"/>
            <c:spPr>
              <a:solidFill>
                <a:schemeClr val="accent1">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22-6837-4905-BF80-EF08299D4C7D}"/>
              </c:ext>
            </c:extLst>
          </c:dPt>
          <c:dPt>
            <c:idx val="7"/>
            <c:bubble3D val="0"/>
            <c:spPr>
              <a:solidFill>
                <a:schemeClr val="accent2">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24-6837-4905-BF80-EF08299D4C7D}"/>
              </c:ext>
            </c:extLst>
          </c:dPt>
          <c:dPt>
            <c:idx val="8"/>
            <c:bubble3D val="0"/>
            <c:spPr>
              <a:solidFill>
                <a:schemeClr val="accent3">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26-6837-4905-BF80-EF08299D4C7D}"/>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Sheet3!$A$2:$A$10</c:f>
              <c:strCache>
                <c:ptCount val="9"/>
                <c:pt idx="0">
                  <c:v> Search for information online by using keywords in my teaching programme</c:v>
                </c:pt>
                <c:pt idx="1">
                  <c:v>Engage with social networks, e.g. Facebook, Twitter, WhatsApp. </c:v>
                </c:pt>
                <c:pt idx="2">
                  <c:v>Polleverywhere</c:v>
                </c:pt>
                <c:pt idx="3">
                  <c:v>Articulate Software packages</c:v>
                </c:pt>
                <c:pt idx="4">
                  <c:v>Padlet</c:v>
                </c:pt>
                <c:pt idx="5">
                  <c:v>Lecture capture</c:v>
                </c:pt>
                <c:pt idx="6">
                  <c:v>Videos</c:v>
                </c:pt>
                <c:pt idx="7">
                  <c:v>Values Exchange Software</c:v>
                </c:pt>
                <c:pt idx="8">
                  <c:v>Different media for my studies</c:v>
                </c:pt>
              </c:strCache>
            </c:strRef>
          </c:cat>
          <c:val>
            <c:numRef>
              <c:f>Sheet3!$B$2:$B$10</c:f>
              <c:numCache>
                <c:formatCode>#,##0_ ;\-#,##0\ </c:formatCode>
                <c:ptCount val="9"/>
                <c:pt idx="0" formatCode="0%">
                  <c:v>0.83</c:v>
                </c:pt>
                <c:pt idx="1">
                  <c:v>100</c:v>
                </c:pt>
                <c:pt idx="2" formatCode="General">
                  <c:v>100</c:v>
                </c:pt>
                <c:pt idx="3" formatCode="General">
                  <c:v>83</c:v>
                </c:pt>
                <c:pt idx="4" formatCode="General">
                  <c:v>67</c:v>
                </c:pt>
                <c:pt idx="5" formatCode="General">
                  <c:v>100</c:v>
                </c:pt>
                <c:pt idx="6" formatCode="General">
                  <c:v>100</c:v>
                </c:pt>
                <c:pt idx="7" formatCode="General">
                  <c:v>50</c:v>
                </c:pt>
                <c:pt idx="8" formatCode="General">
                  <c:v>100</c:v>
                </c:pt>
              </c:numCache>
            </c:numRef>
          </c:val>
          <c:extLst>
            <c:ext xmlns:c16="http://schemas.microsoft.com/office/drawing/2014/chart" uri="{C3380CC4-5D6E-409C-BE32-E72D297353CC}">
              <c16:uniqueId val="{00000027-6837-4905-BF80-EF08299D4C7D}"/>
            </c:ext>
          </c:extLst>
        </c:ser>
        <c:dLbls>
          <c:dLblPos val="inEnd"/>
          <c:showLegendKey val="0"/>
          <c:showVal val="0"/>
          <c:showCatName val="0"/>
          <c:showSerName val="0"/>
          <c:showPercent val="1"/>
          <c:showBubbleSize val="0"/>
          <c:showLeaderLines val="1"/>
        </c:dLbls>
        <c:firstSliceAng val="60"/>
      </c:pieChart>
      <c:spPr>
        <a:noFill/>
        <a:ln>
          <a:noFill/>
        </a:ln>
        <a:effectLst/>
      </c:spPr>
    </c:plotArea>
    <c:plotVisOnly val="1"/>
    <c:dispBlanksAs val="gap"/>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461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5622798" y="0"/>
            <a:ext cx="4301543" cy="334613"/>
          </a:xfrm>
          <a:prstGeom prst="rect">
            <a:avLst/>
          </a:prstGeom>
        </p:spPr>
        <p:txBody>
          <a:bodyPr vert="horz" lIns="91440" tIns="45720" rIns="91440" bIns="45720" rtlCol="0"/>
          <a:lstStyle>
            <a:lvl1pPr algn="r">
              <a:defRPr sz="1200"/>
            </a:lvl1pPr>
          </a:lstStyle>
          <a:p>
            <a:fld id="{50372D8D-FB06-49F8-80F3-966BA7A33CAB}" type="datetimeFigureOut">
              <a:rPr lang="en-GB" smtClean="0"/>
              <a:t>03/04/2017</a:t>
            </a:fld>
            <a:endParaRPr lang="en-GB" dirty="0"/>
          </a:p>
        </p:txBody>
      </p:sp>
      <p:sp>
        <p:nvSpPr>
          <p:cNvPr id="4" name="Footer Placeholder 3"/>
          <p:cNvSpPr>
            <a:spLocks noGrp="1"/>
          </p:cNvSpPr>
          <p:nvPr>
            <p:ph type="ftr" sz="quarter" idx="2"/>
          </p:nvPr>
        </p:nvSpPr>
        <p:spPr>
          <a:xfrm>
            <a:off x="0" y="6334476"/>
            <a:ext cx="4301543" cy="334612"/>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5622798" y="6334476"/>
            <a:ext cx="4301543" cy="334612"/>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46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2798" y="0"/>
            <a:ext cx="4301543" cy="334613"/>
          </a:xfrm>
          <a:prstGeom prst="rect">
            <a:avLst/>
          </a:prstGeom>
        </p:spPr>
        <p:txBody>
          <a:bodyPr vert="horz" lIns="91440" tIns="45720" rIns="91440" bIns="45720" rtlCol="0"/>
          <a:lstStyle>
            <a:lvl1pPr algn="r">
              <a:defRPr sz="1200"/>
            </a:lvl1pPr>
          </a:lstStyle>
          <a:p>
            <a:fld id="{1C192B64-956F-4AA1-9D00-91265D8096D4}" type="datetimeFigureOut">
              <a:rPr lang="en-GB" smtClean="0"/>
              <a:t>03/04/2017</a:t>
            </a:fld>
            <a:endParaRPr lang="en-GB"/>
          </a:p>
        </p:txBody>
      </p:sp>
      <p:sp>
        <p:nvSpPr>
          <p:cNvPr id="4" name="Slide Image Placeholder 3"/>
          <p:cNvSpPr>
            <a:spLocks noGrp="1" noRot="1" noChangeAspect="1"/>
          </p:cNvSpPr>
          <p:nvPr>
            <p:ph type="sldImg" idx="2"/>
          </p:nvPr>
        </p:nvSpPr>
        <p:spPr>
          <a:xfrm>
            <a:off x="2962275" y="833438"/>
            <a:ext cx="4002088" cy="22510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2664" y="3209498"/>
            <a:ext cx="7941310" cy="262595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334476"/>
            <a:ext cx="4301543" cy="3346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2798" y="6334476"/>
            <a:ext cx="4301543" cy="334612"/>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342900" marR="0" lvl="0" indent="-342900" algn="l" defTabSz="914400" rtl="0" eaLnBrk="1" fontAlgn="auto" latinLnBrk="0" hangingPunct="1">
              <a:lnSpc>
                <a:spcPct val="100000"/>
              </a:lnSpc>
              <a:spcBef>
                <a:spcPts val="0"/>
              </a:spcBef>
              <a:spcAft>
                <a:spcPts val="0"/>
              </a:spcAft>
              <a:buClrTx/>
              <a:buSzTx/>
              <a:buFont typeface="+mj-lt"/>
              <a:buNone/>
              <a:tabLst/>
              <a:defRPr/>
            </a:pP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2</a:t>
            </a:fld>
            <a:endParaRPr lang="en-GB"/>
          </a:p>
        </p:txBody>
      </p:sp>
    </p:spTree>
    <p:extLst>
      <p:ext uri="{BB962C8B-B14F-4D97-AF65-F5344CB8AC3E}">
        <p14:creationId xmlns:p14="http://schemas.microsoft.com/office/powerpoint/2010/main" val="1517979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3</a:t>
            </a:fld>
            <a:endParaRPr lang="en-GB"/>
          </a:p>
        </p:txBody>
      </p:sp>
    </p:spTree>
    <p:extLst>
      <p:ext uri="{BB962C8B-B14F-4D97-AF65-F5344CB8AC3E}">
        <p14:creationId xmlns:p14="http://schemas.microsoft.com/office/powerpoint/2010/main" val="1153232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4</a:t>
            </a:fld>
            <a:endParaRPr lang="en-GB"/>
          </a:p>
        </p:txBody>
      </p:sp>
    </p:spTree>
    <p:extLst>
      <p:ext uri="{BB962C8B-B14F-4D97-AF65-F5344CB8AC3E}">
        <p14:creationId xmlns:p14="http://schemas.microsoft.com/office/powerpoint/2010/main" val="263875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5</a:t>
            </a:fld>
            <a:endParaRPr lang="en-GB"/>
          </a:p>
        </p:txBody>
      </p:sp>
    </p:spTree>
    <p:extLst>
      <p:ext uri="{BB962C8B-B14F-4D97-AF65-F5344CB8AC3E}">
        <p14:creationId xmlns:p14="http://schemas.microsoft.com/office/powerpoint/2010/main" val="4166171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6</a:t>
            </a:fld>
            <a:endParaRPr lang="en-GB"/>
          </a:p>
        </p:txBody>
      </p:sp>
    </p:spTree>
    <p:extLst>
      <p:ext uri="{BB962C8B-B14F-4D97-AF65-F5344CB8AC3E}">
        <p14:creationId xmlns:p14="http://schemas.microsoft.com/office/powerpoint/2010/main" val="1852679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7</a:t>
            </a:fld>
            <a:endParaRPr lang="en-GB"/>
          </a:p>
        </p:txBody>
      </p:sp>
    </p:spTree>
    <p:extLst>
      <p:ext uri="{BB962C8B-B14F-4D97-AF65-F5344CB8AC3E}">
        <p14:creationId xmlns:p14="http://schemas.microsoft.com/office/powerpoint/2010/main" val="3550712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8</a:t>
            </a:fld>
            <a:endParaRPr lang="en-GB"/>
          </a:p>
        </p:txBody>
      </p:sp>
    </p:spTree>
    <p:extLst>
      <p:ext uri="{BB962C8B-B14F-4D97-AF65-F5344CB8AC3E}">
        <p14:creationId xmlns:p14="http://schemas.microsoft.com/office/powerpoint/2010/main" val="919717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9</a:t>
            </a:fld>
            <a:endParaRPr lang="en-GB"/>
          </a:p>
        </p:txBody>
      </p:sp>
    </p:spTree>
    <p:extLst>
      <p:ext uri="{BB962C8B-B14F-4D97-AF65-F5344CB8AC3E}">
        <p14:creationId xmlns:p14="http://schemas.microsoft.com/office/powerpoint/2010/main" val="1165846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10</a:t>
            </a:fld>
            <a:endParaRPr lang="en-GB"/>
          </a:p>
        </p:txBody>
      </p:sp>
    </p:spTree>
    <p:extLst>
      <p:ext uri="{BB962C8B-B14F-4D97-AF65-F5344CB8AC3E}">
        <p14:creationId xmlns:p14="http://schemas.microsoft.com/office/powerpoint/2010/main" val="225132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11</a:t>
            </a:fld>
            <a:endParaRPr lang="en-GB"/>
          </a:p>
        </p:txBody>
      </p:sp>
    </p:spTree>
    <p:extLst>
      <p:ext uri="{BB962C8B-B14F-4D97-AF65-F5344CB8AC3E}">
        <p14:creationId xmlns:p14="http://schemas.microsoft.com/office/powerpoint/2010/main" val="3882005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GB"/>
          </a:p>
        </p:txBody>
      </p:sp>
      <p:sp>
        <p:nvSpPr>
          <p:cNvPr id="4" name="Slide Number Placeholder 3"/>
          <p:cNvSpPr>
            <a:spLocks noGrp="1"/>
          </p:cNvSpPr>
          <p:nvPr>
            <p:ph type="sldNum" sz="quarter" idx="10"/>
          </p:nvPr>
        </p:nvSpPr>
        <p:spPr/>
        <p:txBody>
          <a:bodyPr/>
          <a:lstStyle/>
          <a:p>
            <a:fld id="{70CC1D15-B5DE-4BD5-A4FB-8CE7A139D482}" type="slidenum">
              <a:rPr lang="en-GB" smtClean="0"/>
              <a:t>12</a:t>
            </a:fld>
            <a:endParaRPr lang="en-GB"/>
          </a:p>
        </p:txBody>
      </p:sp>
    </p:spTree>
    <p:extLst>
      <p:ext uri="{BB962C8B-B14F-4D97-AF65-F5344CB8AC3E}">
        <p14:creationId xmlns:p14="http://schemas.microsoft.com/office/powerpoint/2010/main" val="1786563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sp>
        <p:nvSpPr>
          <p:cNvPr id="24"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Tree>
    <p:extLst>
      <p:ext uri="{BB962C8B-B14F-4D97-AF65-F5344CB8AC3E}">
        <p14:creationId xmlns:p14="http://schemas.microsoft.com/office/powerpoint/2010/main" val="6893246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2138809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390569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827463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0"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6054043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0963" y="77788"/>
            <a:ext cx="12030075" cy="669131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sp>
        <p:nvSpPr>
          <p:cNvPr id="18"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6334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12192000" cy="6858000"/>
            <a:chOff x="0" y="0"/>
            <a:chExt cx="12192000" cy="6858000"/>
          </a:xfrm>
        </p:grpSpPr>
        <p:sp>
          <p:nvSpPr>
            <p:cNvPr id="2" name="Rectangle 1"/>
            <p:cNvSpPr/>
            <p:nvPr userDrawn="1"/>
          </p:nvSpPr>
          <p:spPr>
            <a:xfrm>
              <a:off x="0" y="0"/>
              <a:ext cx="12192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gr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6492258" y="4442902"/>
            <a:ext cx="622961" cy="940549"/>
          </a:xfrm>
          <a:prstGeom prst="rect">
            <a:avLst/>
          </a:prstGeom>
        </p:spPr>
      </p:pic>
      <p:sp>
        <p:nvSpPr>
          <p:cNvPr id="17" name="Subtitle 2"/>
          <p:cNvSpPr txBox="1">
            <a:spLocks/>
          </p:cNvSpPr>
          <p:nvPr userDrawn="1"/>
        </p:nvSpPr>
        <p:spPr>
          <a:xfrm>
            <a:off x="736995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153812547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179147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3"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032777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90488" y="95250"/>
            <a:ext cx="12020548" cy="6677025"/>
          </a:xfrm>
          <a:prstGeom prst="rect">
            <a:avLst/>
          </a:prstGeom>
        </p:spPr>
      </p:pic>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1"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53" y="38180"/>
            <a:ext cx="12065792" cy="6787008"/>
          </a:xfrm>
          <a:prstGeom prst="rect">
            <a:avLst/>
          </a:prstGeom>
        </p:spPr>
      </p:pic>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grpSp>
        <p:nvGrpSpPr>
          <p:cNvPr id="9" name="Group 8"/>
          <p:cNvGrpSpPr/>
          <p:nvPr userDrawn="1"/>
        </p:nvGrpSpPr>
        <p:grpSpPr>
          <a:xfrm>
            <a:off x="-9525" y="-12621"/>
            <a:ext cx="12211050" cy="6871698"/>
            <a:chOff x="-9525" y="-12621"/>
            <a:chExt cx="12211050" cy="6871698"/>
          </a:xfrm>
        </p:grpSpPr>
        <p:sp>
          <p:nvSpPr>
            <p:cNvPr id="10" name="Rectangle 9"/>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5"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6042811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5719" y="20093"/>
            <a:ext cx="12156280" cy="6799807"/>
          </a:xfrm>
          <a:prstGeom prst="rect">
            <a:avLst/>
          </a:prstGeom>
        </p:spPr>
      </p:pic>
      <p:grpSp>
        <p:nvGrpSpPr>
          <p:cNvPr id="10" name="Group 9"/>
          <p:cNvGrpSpPr/>
          <p:nvPr userDrawn="1"/>
        </p:nvGrpSpPr>
        <p:grpSpPr>
          <a:xfrm>
            <a:off x="-9525" y="-12621"/>
            <a:ext cx="12211050" cy="6871698"/>
            <a:chOff x="-9525" y="-12621"/>
            <a:chExt cx="12211050" cy="6871698"/>
          </a:xfrm>
        </p:grpSpPr>
        <p:sp>
          <p:nvSpPr>
            <p:cNvPr id="11" name="Rectangle 10"/>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4" name="Rectangle 13"/>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6"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7228066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6" name="Group 15"/>
          <p:cNvGrpSpPr/>
          <p:nvPr userDrawn="1"/>
        </p:nvGrpSpPr>
        <p:grpSpPr>
          <a:xfrm>
            <a:off x="-9525" y="-12621"/>
            <a:ext cx="12211050" cy="6871698"/>
            <a:chOff x="-9525" y="-12621"/>
            <a:chExt cx="12211050" cy="6871698"/>
          </a:xfrm>
        </p:grpSpPr>
        <p:sp>
          <p:nvSpPr>
            <p:cNvPr id="17" name="Rectangle 16"/>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8" name="Rectangle 17"/>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Rectangle 18"/>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7" name="Subtitle 2"/>
          <p:cNvSpPr>
            <a:spLocks noGrp="1"/>
          </p:cNvSpPr>
          <p:nvPr>
            <p:ph type="subTitle" idx="1" hasCustomPrompt="1"/>
          </p:nvPr>
        </p:nvSpPr>
        <p:spPr>
          <a:xfrm>
            <a:off x="1524000" y="4062966"/>
            <a:ext cx="9144000" cy="315118"/>
          </a:xfrm>
          <a:prstGeom prst="rect">
            <a:avLst/>
          </a:prstGeom>
        </p:spPr>
        <p:txBody>
          <a:bodyPr anchor="t"/>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5376109"/>
            <a:ext cx="1062011" cy="933419"/>
          </a:xfrm>
          <a:prstGeom prst="rect">
            <a:avLst/>
          </a:prstGeom>
        </p:spPr>
      </p:pic>
      <p:sp>
        <p:nvSpPr>
          <p:cNvPr id="12" name="Title 1"/>
          <p:cNvSpPr>
            <a:spLocks noGrp="1"/>
          </p:cNvSpPr>
          <p:nvPr>
            <p:ph type="ctrTitle" hasCustomPrompt="1"/>
          </p:nvPr>
        </p:nvSpPr>
        <p:spPr>
          <a:xfrm>
            <a:off x="1523998" y="804334"/>
            <a:ext cx="9144001" cy="3098799"/>
          </a:xfrm>
          <a:prstGeom prst="rect">
            <a:avLst/>
          </a:prstGeom>
        </p:spPr>
        <p:txBody>
          <a:bodyPr anchor="b">
            <a:normAutofit/>
          </a:bodyPr>
          <a:lstStyle>
            <a:lvl1pPr algn="ctr">
              <a:defRPr sz="8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729454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90488" y="78456"/>
            <a:ext cx="1202054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1959246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513540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78322311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1458587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90488" y="78456"/>
            <a:ext cx="1202054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9"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0605745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0963" y="77788"/>
            <a:ext cx="12030075" cy="669131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8"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sp>
        <p:nvSpPr>
          <p:cNvPr id="14"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
        <p:nvSpPr>
          <p:cNvPr id="20" name="Picture Placeholder 4"/>
          <p:cNvSpPr>
            <a:spLocks noGrp="1"/>
          </p:cNvSpPr>
          <p:nvPr>
            <p:ph type="pic" sz="quarter" idx="12" hasCustomPrompt="1"/>
          </p:nvPr>
        </p:nvSpPr>
        <p:spPr>
          <a:xfrm>
            <a:off x="5564994" y="446173"/>
            <a:ext cx="1062000" cy="932400"/>
          </a:xfrm>
          <a:prstGeom prst="rect">
            <a:avLst/>
          </a:prstGeom>
        </p:spPr>
        <p:txBody>
          <a:bodyPr/>
          <a:lstStyle>
            <a:lvl1pPr marL="0" indent="0" algn="ctr">
              <a:buNone/>
              <a:defRPr sz="1400" b="0">
                <a:solidFill>
                  <a:schemeClr val="bg1"/>
                </a:solidFill>
              </a:defRPr>
            </a:lvl1pPr>
          </a:lstStyle>
          <a:p>
            <a:r>
              <a:rPr lang="en-GB" dirty="0" smtClean="0"/>
              <a:t>Logo</a:t>
            </a:r>
            <a:endParaRPr lang="en-GB" dirty="0"/>
          </a:p>
        </p:txBody>
      </p:sp>
    </p:spTree>
    <p:extLst>
      <p:ext uri="{BB962C8B-B14F-4D97-AF65-F5344CB8AC3E}">
        <p14:creationId xmlns:p14="http://schemas.microsoft.com/office/powerpoint/2010/main" val="20481917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12192000" cy="6858000"/>
            <a:chOff x="0" y="0"/>
            <a:chExt cx="12192000" cy="6858000"/>
          </a:xfrm>
        </p:grpSpPr>
        <p:sp>
          <p:nvSpPr>
            <p:cNvPr id="2" name="Rectangle 1"/>
            <p:cNvSpPr/>
            <p:nvPr userDrawn="1"/>
          </p:nvSpPr>
          <p:spPr>
            <a:xfrm>
              <a:off x="0" y="0"/>
              <a:ext cx="12192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994" y="446173"/>
              <a:ext cx="1062011" cy="933419"/>
            </a:xfrm>
            <a:prstGeom prst="rect">
              <a:avLst/>
            </a:prstGeom>
          </p:spPr>
        </p:pic>
      </p:gr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6492258" y="1469071"/>
            <a:ext cx="622961" cy="940549"/>
          </a:xfrm>
          <a:prstGeom prst="rect">
            <a:avLst/>
          </a:prstGeom>
        </p:spPr>
      </p:pic>
      <p:sp>
        <p:nvSpPr>
          <p:cNvPr id="17" name="Subtitle 2"/>
          <p:cNvSpPr txBox="1">
            <a:spLocks/>
          </p:cNvSpPr>
          <p:nvPr userDrawn="1"/>
        </p:nvSpPr>
        <p:spPr>
          <a:xfrm>
            <a:off x="7370783" y="2076957"/>
            <a:ext cx="1580796" cy="431669"/>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139892040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0060313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12426663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822441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53" y="38180"/>
            <a:ext cx="12065792" cy="6787008"/>
          </a:xfrm>
          <a:prstGeom prst="rect">
            <a:avLst/>
          </a:prstGeom>
        </p:spPr>
      </p:pic>
      <p:grpSp>
        <p:nvGrpSpPr>
          <p:cNvPr id="17" name="Group 16"/>
          <p:cNvGrpSpPr/>
          <p:nvPr userDrawn="1"/>
        </p:nvGrpSpPr>
        <p:grpSpPr>
          <a:xfrm>
            <a:off x="-9525" y="-12621"/>
            <a:ext cx="12211050" cy="6871698"/>
            <a:chOff x="-9525" y="-12621"/>
            <a:chExt cx="12211050" cy="6871698"/>
          </a:xfrm>
        </p:grpSpPr>
        <p:sp>
          <p:nvSpPr>
            <p:cNvPr id="18" name="Rectangle 1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Rectangle 1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1" name="Rectangle 2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2"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141165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5719" y="20093"/>
            <a:ext cx="12156280" cy="6799807"/>
          </a:xfrm>
          <a:prstGeom prst="rect">
            <a:avLst/>
          </a:prstGeom>
        </p:spPr>
      </p:pic>
      <p:grpSp>
        <p:nvGrpSpPr>
          <p:cNvPr id="9" name="Group 8"/>
          <p:cNvGrpSpPr/>
          <p:nvPr userDrawn="1"/>
        </p:nvGrpSpPr>
        <p:grpSpPr>
          <a:xfrm>
            <a:off x="-9525" y="-12621"/>
            <a:ext cx="12211050" cy="6871698"/>
            <a:chOff x="-9525" y="-12621"/>
            <a:chExt cx="12211050" cy="6871698"/>
          </a:xfrm>
        </p:grpSpPr>
        <p:sp>
          <p:nvSpPr>
            <p:cNvPr id="10" name="Rectangle 9"/>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8"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52501144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Subtitle 2"/>
          <p:cNvSpPr>
            <a:spLocks noGrp="1"/>
          </p:cNvSpPr>
          <p:nvPr>
            <p:ph type="subTitle" idx="1" hasCustomPrompt="1"/>
          </p:nvPr>
        </p:nvSpPr>
        <p:spPr>
          <a:xfrm>
            <a:off x="1524000" y="2509959"/>
            <a:ext cx="9144000" cy="315118"/>
          </a:xfrm>
          <a:prstGeom prst="rect">
            <a:avLst/>
          </a:prstGeom>
        </p:spPr>
        <p:txBody>
          <a:bodyPr anchor="b"/>
          <a:lstStyle>
            <a:lvl1pPr marL="0" indent="0" algn="ctr">
              <a:buNone/>
              <a:defRPr sz="1400" spc="11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4994" y="445154"/>
            <a:ext cx="1062011" cy="933419"/>
          </a:xfrm>
          <a:prstGeom prst="rect">
            <a:avLst/>
          </a:prstGeom>
        </p:spPr>
      </p:pic>
      <p:sp>
        <p:nvSpPr>
          <p:cNvPr id="17" name="Title 1"/>
          <p:cNvSpPr>
            <a:spLocks noGrp="1"/>
          </p:cNvSpPr>
          <p:nvPr>
            <p:ph type="ctrTitle" hasCustomPrompt="1"/>
          </p:nvPr>
        </p:nvSpPr>
        <p:spPr>
          <a:xfrm>
            <a:off x="1523998" y="2875737"/>
            <a:ext cx="9144001" cy="3098799"/>
          </a:xfrm>
          <a:prstGeom prst="rect">
            <a:avLst/>
          </a:prstGeom>
        </p:spPr>
        <p:txBody>
          <a:bodyPr anchor="t">
            <a:normAutofit/>
          </a:bodyPr>
          <a:lstStyle>
            <a:lvl1pPr algn="ctr">
              <a:defRPr sz="8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6706588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81937440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124588558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90182606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smtClean="0"/>
              <a:t>Click to insert content</a:t>
            </a:r>
            <a:endParaRPr lang="en-GB" dirty="0"/>
          </a:p>
        </p:txBody>
      </p:sp>
    </p:spTree>
    <p:extLst>
      <p:ext uri="{BB962C8B-B14F-4D97-AF65-F5344CB8AC3E}">
        <p14:creationId xmlns:p14="http://schemas.microsoft.com/office/powerpoint/2010/main" val="690737921"/>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02369946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616153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72388459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68058147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33642765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75834126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10886989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181923795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6130925" y="1416050"/>
            <a:ext cx="5978526" cy="53454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83881631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3"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04502051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490706725"/>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2564227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0" name="Rectangle 19"/>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3"/>
          <p:cNvSpPr>
            <a:spLocks noGrp="1"/>
          </p:cNvSpPr>
          <p:nvPr>
            <p:ph type="pic" sz="quarter" idx="11" hasCustomPrompt="1"/>
          </p:nvPr>
        </p:nvSpPr>
        <p:spPr>
          <a:xfrm>
            <a:off x="72653" y="1437276"/>
            <a:ext cx="3983274" cy="222038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1"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4264590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78819" y="1436200"/>
            <a:ext cx="3977107" cy="2221461"/>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9206991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0" name="Rectangle 19"/>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3074872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1" name="Rectangle 10"/>
          <p:cNvSpPr/>
          <p:nvPr userDrawn="1"/>
        </p:nvSpPr>
        <p:spPr>
          <a:xfrm>
            <a:off x="80961" y="88900"/>
            <a:ext cx="1203007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157065350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08240940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543473788"/>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489619439"/>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smtClean="0"/>
              <a:t>Click to insert content</a:t>
            </a:r>
            <a:endParaRPr lang="en-GB" dirty="0"/>
          </a:p>
        </p:txBody>
      </p:sp>
    </p:spTree>
    <p:extLst>
      <p:ext uri="{BB962C8B-B14F-4D97-AF65-F5344CB8AC3E}">
        <p14:creationId xmlns:p14="http://schemas.microsoft.com/office/powerpoint/2010/main" val="427356692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544965334"/>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896177460"/>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394104512"/>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20996461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1122000922"/>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2405336623"/>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5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8"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Tree>
    <p:extLst>
      <p:ext uri="{BB962C8B-B14F-4D97-AF65-F5344CB8AC3E}">
        <p14:creationId xmlns:p14="http://schemas.microsoft.com/office/powerpoint/2010/main" val="1438845162"/>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264677952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6130925" y="1416050"/>
            <a:ext cx="5978526" cy="5345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085015929"/>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12834875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57019684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1637895121"/>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059881895"/>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2145530947"/>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60247228"/>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18"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19"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0"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2"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Tree>
    <p:extLst>
      <p:ext uri="{BB962C8B-B14F-4D97-AF65-F5344CB8AC3E}">
        <p14:creationId xmlns:p14="http://schemas.microsoft.com/office/powerpoint/2010/main" val="691962213"/>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846320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612211309"/>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136045193"/>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66555164"/>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smtClean="0"/>
              <a:t>Click to insert content</a:t>
            </a:r>
            <a:endParaRPr lang="en-GB" dirty="0"/>
          </a:p>
        </p:txBody>
      </p:sp>
    </p:spTree>
    <p:extLst>
      <p:ext uri="{BB962C8B-B14F-4D97-AF65-F5344CB8AC3E}">
        <p14:creationId xmlns:p14="http://schemas.microsoft.com/office/powerpoint/2010/main" val="1813667077"/>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87296652"/>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1311372429"/>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531759826"/>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440130190"/>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39226245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973044925"/>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Tree>
    <p:extLst>
      <p:ext uri="{BB962C8B-B14F-4D97-AF65-F5344CB8AC3E}">
        <p14:creationId xmlns:p14="http://schemas.microsoft.com/office/powerpoint/2010/main" val="3084941061"/>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2448684044"/>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6130925" y="1416050"/>
            <a:ext cx="5978526" cy="5345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9516877"/>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37335325"/>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2038358888"/>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142525468"/>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5"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689759703"/>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00326146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69383846"/>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18"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19"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0"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2"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Tree>
    <p:extLst>
      <p:ext uri="{BB962C8B-B14F-4D97-AF65-F5344CB8AC3E}">
        <p14:creationId xmlns:p14="http://schemas.microsoft.com/office/powerpoint/2010/main" val="2383402445"/>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274019636"/>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993583634"/>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795937028"/>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smtClean="0"/>
              <a:t>Click to insert content</a:t>
            </a:r>
            <a:endParaRPr lang="en-GB" dirty="0"/>
          </a:p>
        </p:txBody>
      </p:sp>
    </p:spTree>
    <p:extLst>
      <p:ext uri="{BB962C8B-B14F-4D97-AF65-F5344CB8AC3E}">
        <p14:creationId xmlns:p14="http://schemas.microsoft.com/office/powerpoint/2010/main" val="398809341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296766396"/>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066661198"/>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70882790"/>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1259452728"/>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396120429"/>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3121789265"/>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Tree>
    <p:extLst>
      <p:ext uri="{BB962C8B-B14F-4D97-AF65-F5344CB8AC3E}">
        <p14:creationId xmlns:p14="http://schemas.microsoft.com/office/powerpoint/2010/main" val="3616658908"/>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2603006067"/>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6130925" y="1416050"/>
            <a:ext cx="5978526" cy="53454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06841725"/>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2795139876"/>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8"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718292015"/>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char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4212085081"/>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4"/>
              </a:solidFill>
            </a:endParaRPr>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683803496"/>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8"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81256289"/>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4"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5"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6"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870564451"/>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9"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0"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1"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2"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3"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8"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19"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0"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2"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Tree>
    <p:extLst>
      <p:ext uri="{BB962C8B-B14F-4D97-AF65-F5344CB8AC3E}">
        <p14:creationId xmlns:p14="http://schemas.microsoft.com/office/powerpoint/2010/main" val="2083813673"/>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4263078751"/>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664448" y="1857830"/>
            <a:ext cx="10859894"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302159240"/>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5" name="Picture Placeholder 3"/>
          <p:cNvSpPr>
            <a:spLocks noGrp="1"/>
          </p:cNvSpPr>
          <p:nvPr>
            <p:ph type="pic" sz="quarter" idx="10"/>
          </p:nvPr>
        </p:nvSpPr>
        <p:spPr>
          <a:xfrm>
            <a:off x="6161539"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664448" y="1857830"/>
            <a:ext cx="5362803" cy="364350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4013530813"/>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5" name="Content Placeholder 4"/>
          <p:cNvSpPr>
            <a:spLocks noGrp="1"/>
          </p:cNvSpPr>
          <p:nvPr>
            <p:ph sz="quarter" idx="17" hasCustomPrompt="1"/>
          </p:nvPr>
        </p:nvSpPr>
        <p:spPr>
          <a:xfrm>
            <a:off x="6167438" y="1857375"/>
            <a:ext cx="5329237" cy="3659188"/>
          </a:xfrm>
          <a:prstGeom prst="rect">
            <a:avLst/>
          </a:prstGeom>
        </p:spPr>
        <p:txBody>
          <a:bodyPr tIns="2304000"/>
          <a:lstStyle>
            <a:lvl1pPr marL="0" indent="0" algn="ctr">
              <a:buNone/>
              <a:defRPr sz="1800" baseline="0">
                <a:solidFill>
                  <a:schemeClr val="bg2"/>
                </a:solidFill>
              </a:defRPr>
            </a:lvl1pPr>
            <a:lvl2pPr marL="457200" indent="0" algn="ctr">
              <a:buNone/>
              <a:defRPr>
                <a:solidFill>
                  <a:schemeClr val="bg2"/>
                </a:solidFill>
              </a:defRPr>
            </a:lvl2pPr>
            <a:lvl3pPr marL="914400" indent="0" algn="ctr">
              <a:buNone/>
              <a:defRPr>
                <a:solidFill>
                  <a:schemeClr val="bg2"/>
                </a:solidFill>
              </a:defRPr>
            </a:lvl3pPr>
            <a:lvl4pPr marL="1371600" indent="0" algn="ctr">
              <a:buNone/>
              <a:defRPr>
                <a:solidFill>
                  <a:schemeClr val="bg2"/>
                </a:solidFill>
              </a:defRPr>
            </a:lvl4pPr>
            <a:lvl5pPr marL="1828800" indent="0" algn="ctr">
              <a:buNone/>
              <a:defRPr>
                <a:solidFill>
                  <a:schemeClr val="bg2"/>
                </a:solidFill>
              </a:defRPr>
            </a:lvl5pPr>
          </a:lstStyle>
          <a:p>
            <a:pPr lvl="0"/>
            <a:r>
              <a:rPr lang="en-US" dirty="0" smtClean="0"/>
              <a:t>Click to insert content</a:t>
            </a:r>
            <a:endParaRPr lang="en-GB" dirty="0"/>
          </a:p>
        </p:txBody>
      </p:sp>
    </p:spTree>
    <p:extLst>
      <p:ext uri="{BB962C8B-B14F-4D97-AF65-F5344CB8AC3E}">
        <p14:creationId xmlns:p14="http://schemas.microsoft.com/office/powerpoint/2010/main" val="3791838906"/>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3885">
          <p15:clr>
            <a:srgbClr val="FBAE40"/>
          </p15:clr>
        </p15:guide>
        <p15:guide id="3" pos="724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546982522"/>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6" name="Text Placeholder 4"/>
          <p:cNvSpPr>
            <a:spLocks noGrp="1"/>
          </p:cNvSpPr>
          <p:nvPr>
            <p:ph type="body" sz="quarter" idx="16"/>
          </p:nvPr>
        </p:nvSpPr>
        <p:spPr>
          <a:xfrm>
            <a:off x="667657"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sp>
        <p:nvSpPr>
          <p:cNvPr id="19" name="Text Placeholder 4"/>
          <p:cNvSpPr>
            <a:spLocks noGrp="1"/>
          </p:cNvSpPr>
          <p:nvPr>
            <p:ph type="body" sz="quarter" idx="17"/>
          </p:nvPr>
        </p:nvSpPr>
        <p:spPr>
          <a:xfrm>
            <a:off x="6161538" y="1857830"/>
            <a:ext cx="5362803" cy="3643504"/>
          </a:xfrm>
          <a:prstGeom prst="rect">
            <a:avLst/>
          </a:prstGeom>
        </p:spPr>
        <p:txBody>
          <a:bodyPr numCol="1" spcCol="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1852938476"/>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3"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4173634814"/>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19" name="Text Placeholder 4"/>
          <p:cNvSpPr>
            <a:spLocks noGrp="1"/>
          </p:cNvSpPr>
          <p:nvPr>
            <p:ph type="body" sz="quarter" idx="17"/>
          </p:nvPr>
        </p:nvSpPr>
        <p:spPr>
          <a:xfrm>
            <a:off x="667657" y="1857829"/>
            <a:ext cx="10856685" cy="3653971"/>
          </a:xfrm>
          <a:prstGeom prst="rect">
            <a:avLst/>
          </a:prstGeom>
        </p:spPr>
        <p:txBody>
          <a:bodyPr wrap="square" numCol="1" spcCol="144000">
            <a:normAutofit/>
          </a:bodyPr>
          <a:lstStyle>
            <a:lvl1pPr marL="0" indent="0">
              <a:lnSpc>
                <a:spcPct val="11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endParaRPr lang="en-GB" dirty="0" smtClean="0">
              <a:effectLst/>
              <a:latin typeface="Arial" panose="020B0604020202020204" pitchFamily="34"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002046568"/>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
        <p:nvSpPr>
          <p:cNvPr id="17"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258216955"/>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9525" y="-12621"/>
            <a:ext cx="12211050"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7046" y="5800676"/>
            <a:ext cx="797904" cy="701291"/>
          </a:xfrm>
          <a:prstGeom prst="rect">
            <a:avLst/>
          </a:prstGeom>
        </p:spPr>
      </p:pic>
    </p:spTree>
    <p:extLst>
      <p:ext uri="{BB962C8B-B14F-4D97-AF65-F5344CB8AC3E}">
        <p14:creationId xmlns:p14="http://schemas.microsoft.com/office/powerpoint/2010/main" val="3522096514"/>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4"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7"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Tree>
    <p:extLst>
      <p:ext uri="{BB962C8B-B14F-4D97-AF65-F5344CB8AC3E}">
        <p14:creationId xmlns:p14="http://schemas.microsoft.com/office/powerpoint/2010/main" val="1778077241"/>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9" name="Rectangle 8"/>
          <p:cNvSpPr/>
          <p:nvPr userDrawn="1"/>
        </p:nvSpPr>
        <p:spPr>
          <a:xfrm>
            <a:off x="80962"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userDrawn="1"/>
        </p:nvSpPr>
        <p:spPr>
          <a:xfrm rot="5400000">
            <a:off x="3357023" y="4040175"/>
            <a:ext cx="5467877" cy="799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Text Placeholder 4"/>
          <p:cNvSpPr>
            <a:spLocks noGrp="1"/>
          </p:cNvSpPr>
          <p:nvPr>
            <p:ph type="body" sz="quarter" idx="11" hasCustomPrompt="1"/>
          </p:nvPr>
        </p:nvSpPr>
        <p:spPr>
          <a:xfrm>
            <a:off x="790057" y="4918978"/>
            <a:ext cx="4699000" cy="461706"/>
          </a:xfrm>
          <a:prstGeom prst="rect">
            <a:avLst/>
          </a:prstGeom>
        </p:spPr>
        <p:txBody>
          <a:bodyPr anchor="ctr"/>
          <a:lstStyle>
            <a:lvl1pPr marL="0" indent="0" algn="ctr">
              <a:buNone/>
              <a:defRPr sz="1000" spc="8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1" cy="743301"/>
          </a:xfrm>
          <a:prstGeom prst="rect">
            <a:avLst/>
          </a:prstGeom>
        </p:spPr>
      </p:pic>
      <p:sp>
        <p:nvSpPr>
          <p:cNvPr id="10" name="Title 1"/>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54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3" name="Content Placeholder 2"/>
          <p:cNvSpPr>
            <a:spLocks noGrp="1"/>
          </p:cNvSpPr>
          <p:nvPr>
            <p:ph sz="quarter" idx="18" hasCustomPrompt="1"/>
          </p:nvPr>
        </p:nvSpPr>
        <p:spPr>
          <a:xfrm>
            <a:off x="6140447"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1913972327"/>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70889"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6130925" y="1416050"/>
            <a:ext cx="5978526" cy="53454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6669" y="5773180"/>
            <a:ext cx="845701" cy="743301"/>
          </a:xfrm>
          <a:prstGeom prst="rect">
            <a:avLst/>
          </a:prstGeom>
        </p:spPr>
      </p:pic>
      <p:sp>
        <p:nvSpPr>
          <p:cNvPr id="10"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2" name="Text Placeholder 4"/>
          <p:cNvSpPr>
            <a:spLocks noGrp="1"/>
          </p:cNvSpPr>
          <p:nvPr>
            <p:ph type="body" sz="quarter" idx="11" hasCustomPrompt="1"/>
          </p:nvPr>
        </p:nvSpPr>
        <p:spPr>
          <a:xfrm>
            <a:off x="6840020" y="2162628"/>
            <a:ext cx="4699000" cy="3218055"/>
          </a:xfrm>
          <a:prstGeom prst="rect">
            <a:avLst/>
          </a:prstGeom>
        </p:spPr>
        <p:txBody>
          <a:bodyPr anchor="ctr">
            <a:normAutofit/>
          </a:bodyPr>
          <a:lstStyle>
            <a:lvl1pPr marL="0" indent="0" algn="ctr">
              <a:buNone/>
              <a:defRPr sz="1400" spc="0" baseline="0">
                <a:solidFill>
                  <a:schemeClr val="bg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Statement / quote caption</a:t>
            </a:r>
          </a:p>
        </p:txBody>
      </p:sp>
    </p:spTree>
    <p:extLst>
      <p:ext uri="{BB962C8B-B14F-4D97-AF65-F5344CB8AC3E}">
        <p14:creationId xmlns:p14="http://schemas.microsoft.com/office/powerpoint/2010/main" val="3733453583"/>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5345482"/>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8"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1"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505993474"/>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0" name="Rectangle 19"/>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Picture Placeholder 3"/>
          <p:cNvSpPr>
            <a:spLocks noGrp="1"/>
          </p:cNvSpPr>
          <p:nvPr>
            <p:ph type="pic" sz="quarter" idx="10"/>
          </p:nvPr>
        </p:nvSpPr>
        <p:spPr>
          <a:xfrm>
            <a:off x="6140450" y="1416051"/>
            <a:ext cx="5970585" cy="269874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0962" y="1416050"/>
            <a:ext cx="5978526"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6706" y="5773180"/>
            <a:ext cx="845700" cy="743300"/>
          </a:xfrm>
          <a:prstGeom prst="rect">
            <a:avLst/>
          </a:prstGeom>
        </p:spPr>
      </p:pic>
      <p:sp>
        <p:nvSpPr>
          <p:cNvPr id="9" name="Picture Placeholder 3"/>
          <p:cNvSpPr>
            <a:spLocks noGrp="1"/>
          </p:cNvSpPr>
          <p:nvPr>
            <p:ph type="pic" sz="quarter" idx="12"/>
          </p:nvPr>
        </p:nvSpPr>
        <p:spPr>
          <a:xfrm>
            <a:off x="6140450" y="4210050"/>
            <a:ext cx="3622675"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9859327" y="4210050"/>
            <a:ext cx="2251707"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5"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790057" y="2162628"/>
            <a:ext cx="4699000" cy="3218055"/>
          </a:xfrm>
          <a:prstGeom prst="rect">
            <a:avLst/>
          </a:prstGeom>
        </p:spPr>
        <p:txBody>
          <a:bodyPr anchor="ctr">
            <a:normAutofit/>
          </a:bodyPr>
          <a:lstStyle>
            <a:lvl1pPr marL="0" indent="0" algn="ctr">
              <a:buNone/>
              <a:defRPr sz="1400" spc="0" baseline="0">
                <a:solidFill>
                  <a:schemeClr val="tx1"/>
                </a:solidFill>
                <a:latin typeface="+mn-lt"/>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866828419"/>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12" name="Rectangle 11"/>
          <p:cNvSpPr/>
          <p:nvPr userDrawn="1"/>
        </p:nvSpPr>
        <p:spPr>
          <a:xfrm>
            <a:off x="6136754" y="1416050"/>
            <a:ext cx="5974280" cy="53454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2498" y="5773180"/>
            <a:ext cx="845700" cy="743300"/>
          </a:xfrm>
          <a:prstGeom prst="rect">
            <a:avLst/>
          </a:prstGeom>
        </p:spPr>
      </p:pic>
      <p:sp>
        <p:nvSpPr>
          <p:cNvPr id="23" name="Rectangle 22"/>
          <p:cNvSpPr/>
          <p:nvPr userDrawn="1"/>
        </p:nvSpPr>
        <p:spPr>
          <a:xfrm rot="5400000">
            <a:off x="3071999" y="3745077"/>
            <a:ext cx="6048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6845849" y="2162628"/>
            <a:ext cx="4699000" cy="3218055"/>
          </a:xfrm>
          <a:prstGeom prst="rect">
            <a:avLst/>
          </a:prstGeom>
        </p:spPr>
        <p:txBody>
          <a:bodyPr anchor="ctr">
            <a:normAutofit/>
          </a:bodyPr>
          <a:lstStyle>
            <a:lvl1pPr marL="0" indent="0" algn="ctr">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0963" y="1416050"/>
            <a:ext cx="5970587" cy="5345113"/>
          </a:xfrm>
          <a:prstGeom prst="rect">
            <a:avLst/>
          </a:prstGeom>
        </p:spPr>
        <p:txBody>
          <a:bodyPr tIns="3168000"/>
          <a:lstStyle>
            <a:lvl1pPr marL="0" indent="0" algn="ctr">
              <a:buNone/>
              <a:defRPr sz="2000">
                <a:solidFill>
                  <a:schemeClr val="bg2"/>
                </a:solidFill>
              </a:defRPr>
            </a:lvl1pPr>
          </a:lstStyle>
          <a:p>
            <a:pPr lvl="0"/>
            <a:r>
              <a:rPr lang="en-US" dirty="0" smtClean="0"/>
              <a:t>Click to insert content</a:t>
            </a:r>
            <a:endParaRPr lang="en-GB" dirty="0"/>
          </a:p>
        </p:txBody>
      </p:sp>
    </p:spTree>
    <p:extLst>
      <p:ext uri="{BB962C8B-B14F-4D97-AF65-F5344CB8AC3E}">
        <p14:creationId xmlns:p14="http://schemas.microsoft.com/office/powerpoint/2010/main" val="2918240385"/>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1" y="3747639"/>
            <a:ext cx="3977106"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4133079" y="1437277"/>
            <a:ext cx="7977955"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Picture Placeholder 3"/>
          <p:cNvSpPr>
            <a:spLocks noGrp="1"/>
          </p:cNvSpPr>
          <p:nvPr>
            <p:ph type="pic" sz="quarter" idx="11" hasCustomPrompt="1"/>
          </p:nvPr>
        </p:nvSpPr>
        <p:spPr>
          <a:xfrm>
            <a:off x="72653" y="1437276"/>
            <a:ext cx="3983273" cy="222038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5" name="Picture Placeholder 3"/>
          <p:cNvSpPr>
            <a:spLocks noGrp="1"/>
          </p:cNvSpPr>
          <p:nvPr>
            <p:ph type="pic" sz="quarter" idx="16" hasCustomPrompt="1"/>
          </p:nvPr>
        </p:nvSpPr>
        <p:spPr>
          <a:xfrm>
            <a:off x="4133076" y="4435476"/>
            <a:ext cx="3936582"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6" name="Picture Placeholder 3"/>
          <p:cNvSpPr>
            <a:spLocks noGrp="1"/>
          </p:cNvSpPr>
          <p:nvPr>
            <p:ph type="pic" sz="quarter" idx="17" hasCustomPrompt="1"/>
          </p:nvPr>
        </p:nvSpPr>
        <p:spPr>
          <a:xfrm>
            <a:off x="8146809" y="4435476"/>
            <a:ext cx="3964225" cy="2326057"/>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
        <p:nvSpPr>
          <p:cNvPr id="15" name="Text Placeholder 4"/>
          <p:cNvSpPr>
            <a:spLocks noGrp="1"/>
          </p:cNvSpPr>
          <p:nvPr>
            <p:ph type="body" sz="quarter" idx="13" hasCustomPrompt="1"/>
          </p:nvPr>
        </p:nvSpPr>
        <p:spPr>
          <a:xfrm>
            <a:off x="4500926" y="1765299"/>
            <a:ext cx="7259274"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497550078"/>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8820" y="3747639"/>
            <a:ext cx="3977107"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p:cNvSpPr/>
          <p:nvPr userDrawn="1"/>
        </p:nvSpPr>
        <p:spPr>
          <a:xfrm>
            <a:off x="4133079" y="1436200"/>
            <a:ext cx="3936581"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userDrawn="1"/>
        </p:nvSpPr>
        <p:spPr>
          <a:xfrm>
            <a:off x="8146812" y="1435124"/>
            <a:ext cx="396422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Picture Placeholder 3"/>
          <p:cNvSpPr>
            <a:spLocks noGrp="1"/>
          </p:cNvSpPr>
          <p:nvPr>
            <p:ph type="pic" sz="quarter" idx="10" hasCustomPrompt="1"/>
          </p:nvPr>
        </p:nvSpPr>
        <p:spPr>
          <a:xfrm>
            <a:off x="4133079" y="4434400"/>
            <a:ext cx="7977955" cy="2327133"/>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4" name="Picture Placeholder 3"/>
          <p:cNvSpPr>
            <a:spLocks noGrp="1"/>
          </p:cNvSpPr>
          <p:nvPr>
            <p:ph type="pic" sz="quarter" idx="11" hasCustomPrompt="1"/>
          </p:nvPr>
        </p:nvSpPr>
        <p:spPr>
          <a:xfrm>
            <a:off x="78820" y="1436200"/>
            <a:ext cx="3973784" cy="2221461"/>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5" name="Text Placeholder 4"/>
          <p:cNvSpPr>
            <a:spLocks noGrp="1"/>
          </p:cNvSpPr>
          <p:nvPr>
            <p:ph type="body" sz="quarter" idx="13" hasCustomPrompt="1"/>
          </p:nvPr>
        </p:nvSpPr>
        <p:spPr>
          <a:xfrm>
            <a:off x="4500926" y="1765299"/>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26" name="Text Placeholder 4"/>
          <p:cNvSpPr>
            <a:spLocks noGrp="1"/>
          </p:cNvSpPr>
          <p:nvPr>
            <p:ph type="body" sz="quarter" idx="14" hasCustomPrompt="1"/>
          </p:nvPr>
        </p:nvSpPr>
        <p:spPr>
          <a:xfrm>
            <a:off x="8556335" y="1765298"/>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27" name="Text Placeholder 4"/>
          <p:cNvSpPr>
            <a:spLocks noGrp="1"/>
          </p:cNvSpPr>
          <p:nvPr>
            <p:ph type="body" sz="quarter" idx="15" hasCustomPrompt="1"/>
          </p:nvPr>
        </p:nvSpPr>
        <p:spPr>
          <a:xfrm>
            <a:off x="488271" y="4130635"/>
            <a:ext cx="3181349" cy="2247901"/>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855532003"/>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p:cNvSpPr/>
          <p:nvPr userDrawn="1"/>
        </p:nvSpPr>
        <p:spPr>
          <a:xfrm>
            <a:off x="80961" y="1437277"/>
            <a:ext cx="3968793"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userDrawn="1"/>
        </p:nvSpPr>
        <p:spPr>
          <a:xfrm>
            <a:off x="4126907" y="1437277"/>
            <a:ext cx="3923701"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Picture Placeholder 3"/>
          <p:cNvSpPr>
            <a:spLocks noGrp="1"/>
          </p:cNvSpPr>
          <p:nvPr>
            <p:ph type="pic" sz="quarter" idx="10" hasCustomPrompt="1"/>
          </p:nvPr>
        </p:nvSpPr>
        <p:spPr>
          <a:xfrm>
            <a:off x="80962" y="4122328"/>
            <a:ext cx="3960904" cy="2639205"/>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3" name="Picture Placeholder 3"/>
          <p:cNvSpPr>
            <a:spLocks noGrp="1"/>
          </p:cNvSpPr>
          <p:nvPr>
            <p:ph type="pic" sz="quarter" idx="16" hasCustomPrompt="1"/>
          </p:nvPr>
        </p:nvSpPr>
        <p:spPr>
          <a:xfrm>
            <a:off x="4126906" y="4130635"/>
            <a:ext cx="3923702" cy="2630898"/>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4" name="Rectangle 33"/>
          <p:cNvSpPr/>
          <p:nvPr userDrawn="1"/>
        </p:nvSpPr>
        <p:spPr>
          <a:xfrm>
            <a:off x="8127760" y="4130635"/>
            <a:ext cx="3983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36" name="Text Placeholder 4"/>
          <p:cNvSpPr>
            <a:spLocks noGrp="1"/>
          </p:cNvSpPr>
          <p:nvPr>
            <p:ph type="body" sz="quarter" idx="15" hasCustomPrompt="1"/>
          </p:nvPr>
        </p:nvSpPr>
        <p:spPr>
          <a:xfrm>
            <a:off x="8543378" y="4486275"/>
            <a:ext cx="3181349" cy="1955822"/>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37"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Click to add text</a:t>
            </a:r>
          </a:p>
        </p:txBody>
      </p:sp>
      <p:sp>
        <p:nvSpPr>
          <p:cNvPr id="38" name="Picture Placeholder 3"/>
          <p:cNvSpPr>
            <a:spLocks noGrp="1"/>
          </p:cNvSpPr>
          <p:nvPr>
            <p:ph type="pic" sz="quarter" idx="11" hasCustomPrompt="1"/>
          </p:nvPr>
        </p:nvSpPr>
        <p:spPr>
          <a:xfrm>
            <a:off x="8127760" y="1437276"/>
            <a:ext cx="3983273" cy="2615202"/>
          </a:xfrm>
          <a:prstGeom prst="rect">
            <a:avLst/>
          </a:prstGeom>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2" name="Rectangle 1"/>
          <p:cNvSpPr/>
          <p:nvPr userDrawn="1"/>
        </p:nvSpPr>
        <p:spPr>
          <a:xfrm>
            <a:off x="0" y="1346200"/>
            <a:ext cx="12192000" cy="91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806961975"/>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1" name="Rectangle 10"/>
          <p:cNvSpPr/>
          <p:nvPr userDrawn="1"/>
        </p:nvSpPr>
        <p:spPr>
          <a:xfrm>
            <a:off x="80961" y="88900"/>
            <a:ext cx="1203007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Picture Placeholder 3"/>
          <p:cNvSpPr>
            <a:spLocks noGrp="1"/>
          </p:cNvSpPr>
          <p:nvPr>
            <p:ph type="pic" sz="quarter" idx="11" hasCustomPrompt="1"/>
          </p:nvPr>
        </p:nvSpPr>
        <p:spPr>
          <a:xfrm>
            <a:off x="80961" y="1437275"/>
            <a:ext cx="3969212" cy="2615203"/>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8" name="Picture Placeholder 3"/>
          <p:cNvSpPr>
            <a:spLocks noGrp="1"/>
          </p:cNvSpPr>
          <p:nvPr>
            <p:ph type="pic" sz="quarter" idx="16" hasCustomPrompt="1"/>
          </p:nvPr>
        </p:nvSpPr>
        <p:spPr>
          <a:xfrm>
            <a:off x="4133076" y="4130636"/>
            <a:ext cx="3936582"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39" name="Picture Placeholder 3"/>
          <p:cNvSpPr>
            <a:spLocks noGrp="1"/>
          </p:cNvSpPr>
          <p:nvPr>
            <p:ph type="pic" sz="quarter" idx="17" hasCustomPrompt="1"/>
          </p:nvPr>
        </p:nvSpPr>
        <p:spPr>
          <a:xfrm>
            <a:off x="8146809" y="4130636"/>
            <a:ext cx="3964225" cy="2630898"/>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40" name="Picture Placeholder 3"/>
          <p:cNvSpPr>
            <a:spLocks noGrp="1"/>
          </p:cNvSpPr>
          <p:nvPr>
            <p:ph type="pic" sz="quarter" idx="18" hasCustomPrompt="1"/>
          </p:nvPr>
        </p:nvSpPr>
        <p:spPr>
          <a:xfrm>
            <a:off x="4141383" y="1437276"/>
            <a:ext cx="3936582"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41" name="Picture Placeholder 3"/>
          <p:cNvSpPr>
            <a:spLocks noGrp="1"/>
          </p:cNvSpPr>
          <p:nvPr>
            <p:ph type="pic" sz="quarter" idx="19" hasCustomPrompt="1"/>
          </p:nvPr>
        </p:nvSpPr>
        <p:spPr>
          <a:xfrm>
            <a:off x="8146809" y="1437276"/>
            <a:ext cx="3964225" cy="2615202"/>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42" name="Picture Placeholder 3"/>
          <p:cNvSpPr>
            <a:spLocks noGrp="1"/>
          </p:cNvSpPr>
          <p:nvPr>
            <p:ph type="pic" sz="quarter" idx="20" hasCustomPrompt="1"/>
          </p:nvPr>
        </p:nvSpPr>
        <p:spPr>
          <a:xfrm>
            <a:off x="72654" y="4130636"/>
            <a:ext cx="3969212" cy="2636429"/>
          </a:xfrm>
          <a:prstGeom prst="rect">
            <a:avLst/>
          </a:prstGeom>
          <a:solidFill>
            <a:schemeClr val="bg2"/>
          </a:solidFill>
        </p:spPr>
        <p:txBody>
          <a:bodyPr tIns="936000" anchor="ctr"/>
          <a:lstStyle>
            <a:lvl1pPr marL="0" indent="0" algn="ctr">
              <a:buNone/>
              <a:defRPr sz="1800">
                <a:solidFill>
                  <a:schemeClr val="bg2"/>
                </a:solidFill>
              </a:defRPr>
            </a:lvl1pPr>
          </a:lstStyle>
          <a:p>
            <a:r>
              <a:rPr lang="en-GB" dirty="0" smtClean="0"/>
              <a:t>Photo</a:t>
            </a:r>
            <a:endParaRPr lang="en-GB" dirty="0"/>
          </a:p>
        </p:txBody>
      </p:sp>
      <p:sp>
        <p:nvSpPr>
          <p:cNvPr id="43" name="Text Placeholder 4"/>
          <p:cNvSpPr>
            <a:spLocks noGrp="1"/>
          </p:cNvSpPr>
          <p:nvPr>
            <p:ph type="body" sz="quarter" idx="15" hasCustomPrompt="1"/>
          </p:nvPr>
        </p:nvSpPr>
        <p:spPr>
          <a:xfrm>
            <a:off x="488271"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44" name="Text Placeholder 4"/>
          <p:cNvSpPr>
            <a:spLocks noGrp="1"/>
          </p:cNvSpPr>
          <p:nvPr>
            <p:ph type="body" sz="quarter" idx="21" hasCustomPrompt="1"/>
          </p:nvPr>
        </p:nvSpPr>
        <p:spPr>
          <a:xfrm>
            <a:off x="488271"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45" name="Text Placeholder 4"/>
          <p:cNvSpPr>
            <a:spLocks noGrp="1"/>
          </p:cNvSpPr>
          <p:nvPr>
            <p:ph type="body" sz="quarter" idx="22" hasCustomPrompt="1"/>
          </p:nvPr>
        </p:nvSpPr>
        <p:spPr>
          <a:xfrm>
            <a:off x="45036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46" name="Text Placeholder 4"/>
          <p:cNvSpPr>
            <a:spLocks noGrp="1"/>
          </p:cNvSpPr>
          <p:nvPr>
            <p:ph type="body" sz="quarter" idx="23" hasCustomPrompt="1"/>
          </p:nvPr>
        </p:nvSpPr>
        <p:spPr>
          <a:xfrm>
            <a:off x="45036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47" name="Text Placeholder 4"/>
          <p:cNvSpPr>
            <a:spLocks noGrp="1"/>
          </p:cNvSpPr>
          <p:nvPr>
            <p:ph type="body" sz="quarter" idx="24" hasCustomPrompt="1"/>
          </p:nvPr>
        </p:nvSpPr>
        <p:spPr>
          <a:xfrm>
            <a:off x="8542263" y="4473576"/>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48" name="Text Placeholder 4"/>
          <p:cNvSpPr>
            <a:spLocks noGrp="1"/>
          </p:cNvSpPr>
          <p:nvPr>
            <p:ph type="body" sz="quarter" idx="25" hasCustomPrompt="1"/>
          </p:nvPr>
        </p:nvSpPr>
        <p:spPr>
          <a:xfrm>
            <a:off x="8542263" y="1762733"/>
            <a:ext cx="3181349" cy="1943060"/>
          </a:xfrm>
          <a:prstGeom prst="rect">
            <a:avLst/>
          </a:prstGeom>
        </p:spPr>
        <p:txBody>
          <a:bodyPr anchor="ctr">
            <a:normAutofit/>
          </a:bodyPr>
          <a:lstStyle>
            <a:lvl1pPr marL="0" indent="0" algn="ctr">
              <a:lnSpc>
                <a:spcPct val="120000"/>
              </a:lnSpc>
              <a:buNone/>
              <a:defRPr sz="1400" spc="0" baseline="0">
                <a:solidFill>
                  <a:schemeClr val="tx1"/>
                </a:solidFill>
              </a:defRPr>
            </a:lvl1pPr>
            <a:lvl2pPr marL="457200" indent="0" algn="ctr">
              <a:buNone/>
              <a:defRPr sz="1800">
                <a:solidFill>
                  <a:schemeClr val="bg1"/>
                </a:solidFill>
              </a:defRPr>
            </a:lvl2pPr>
            <a:lvl3pPr marL="914400" indent="0" algn="ctr">
              <a:buNone/>
              <a:defRPr sz="16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smtClean="0"/>
              <a:t>Delete text box if not used</a:t>
            </a:r>
          </a:p>
        </p:txBody>
      </p:sp>
      <p:sp>
        <p:nvSpPr>
          <p:cNvPr id="16" name="Subtitle 2"/>
          <p:cNvSpPr>
            <a:spLocks noGrp="1"/>
          </p:cNvSpPr>
          <p:nvPr>
            <p:ph type="subTitle" idx="1" hasCustomPrompt="1"/>
          </p:nvPr>
        </p:nvSpPr>
        <p:spPr>
          <a:xfrm>
            <a:off x="780532" y="337213"/>
            <a:ext cx="10611368" cy="806302"/>
          </a:xfrm>
          <a:prstGeom prst="rect">
            <a:avLst/>
          </a:prstGeom>
        </p:spPr>
        <p:txBody>
          <a:bodyPr anchor="ctr">
            <a:normAutofit/>
          </a:bodyPr>
          <a:lstStyle>
            <a:lvl1pPr marL="0" indent="0" algn="ctr">
              <a:buNone/>
              <a:defRPr sz="6000" spc="11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Title</a:t>
            </a:r>
            <a:endParaRPr lang="en-GB" dirty="0"/>
          </a:p>
        </p:txBody>
      </p:sp>
    </p:spTree>
    <p:extLst>
      <p:ext uri="{BB962C8B-B14F-4D97-AF65-F5344CB8AC3E}">
        <p14:creationId xmlns:p14="http://schemas.microsoft.com/office/powerpoint/2010/main" val="338308324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theme" Target="../theme/theme7.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3" Type="http://schemas.openxmlformats.org/officeDocument/2006/relationships/slideLayout" Target="../slideLayouts/slideLayout90.xml"/><Relationship Id="rId21" Type="http://schemas.openxmlformats.org/officeDocument/2006/relationships/theme" Target="../theme/theme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3986" r:id="rId2"/>
    <p:sldLayoutId id="2147483726" r:id="rId3"/>
    <p:sldLayoutId id="2147483879" r:id="rId4"/>
    <p:sldLayoutId id="2147483698" r:id="rId5"/>
    <p:sldLayoutId id="2147483884" r:id="rId6"/>
    <p:sldLayoutId id="2147483728" r:id="rId7"/>
    <p:sldLayoutId id="2147483882"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3987" r:id="rId2"/>
    <p:sldLayoutId id="2147483749" r:id="rId3"/>
    <p:sldLayoutId id="2147483880" r:id="rId4"/>
    <p:sldLayoutId id="2147483750" r:id="rId5"/>
    <p:sldLayoutId id="2147483883" r:id="rId6"/>
    <p:sldLayoutId id="2147483786" r:id="rId7"/>
    <p:sldLayoutId id="2147483881"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780735"/>
      </p:ext>
    </p:extLst>
  </p:cSld>
  <p:clrMap bg1="lt1" tx1="dk1" bg2="lt2" tx2="dk2" accent1="accent1" accent2="accent2" accent3="accent3" accent4="accent4" accent5="accent5" accent6="accent6" hlink="hlink" folHlink="folHlink"/>
  <p:sldLayoutIdLst>
    <p:sldLayoutId id="2147483810" r:id="rId1"/>
    <p:sldLayoutId id="2147483891" r:id="rId2"/>
    <p:sldLayoutId id="2147483888" r:id="rId3"/>
    <p:sldLayoutId id="2147483974" r:id="rId4"/>
    <p:sldLayoutId id="2147483813" r:id="rId5"/>
    <p:sldLayoutId id="2147483814" r:id="rId6"/>
    <p:sldLayoutId id="2147483815" r:id="rId7"/>
    <p:sldLayoutId id="2147483816" r:id="rId8"/>
    <p:sldLayoutId id="2147483896" r:id="rId9"/>
    <p:sldLayoutId id="2147483906" r:id="rId10"/>
    <p:sldLayoutId id="2147483817" r:id="rId11"/>
    <p:sldLayoutId id="2147483978" r:id="rId12"/>
    <p:sldLayoutId id="2147483951" r:id="rId13"/>
    <p:sldLayoutId id="2147483952" r:id="rId14"/>
    <p:sldLayoutId id="2147483953" r:id="rId15"/>
    <p:sldLayoutId id="2147483982" r:id="rId16"/>
    <p:sldLayoutId id="2147483967" r:id="rId17"/>
    <p:sldLayoutId id="2147483968" r:id="rId18"/>
    <p:sldLayoutId id="2147483969" r:id="rId19"/>
    <p:sldLayoutId id="2147483958" r:id="rId20"/>
    <p:sldLayoutId id="2147483988" r:id="rId2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440176"/>
      </p:ext>
    </p:extLst>
  </p:cSld>
  <p:clrMap bg1="lt1" tx1="dk1" bg2="lt2" tx2="dk2" accent1="accent1" accent2="accent2" accent3="accent3" accent4="accent4" accent5="accent5" accent6="accent6" hlink="hlink" folHlink="folHlink"/>
  <p:sldLayoutIdLst>
    <p:sldLayoutId id="2147483826" r:id="rId1"/>
    <p:sldLayoutId id="2147483892" r:id="rId2"/>
    <p:sldLayoutId id="2147483887" r:id="rId3"/>
    <p:sldLayoutId id="2147483975" r:id="rId4"/>
    <p:sldLayoutId id="2147483829" r:id="rId5"/>
    <p:sldLayoutId id="2147483830" r:id="rId6"/>
    <p:sldLayoutId id="2147483831" r:id="rId7"/>
    <p:sldLayoutId id="2147483832" r:id="rId8"/>
    <p:sldLayoutId id="2147483897" r:id="rId9"/>
    <p:sldLayoutId id="2147483908" r:id="rId10"/>
    <p:sldLayoutId id="2147483833" r:id="rId11"/>
    <p:sldLayoutId id="2147483979" r:id="rId12"/>
    <p:sldLayoutId id="2147483834" r:id="rId13"/>
    <p:sldLayoutId id="2147483835" r:id="rId14"/>
    <p:sldLayoutId id="2147483860" r:id="rId15"/>
    <p:sldLayoutId id="2147483983" r:id="rId16"/>
    <p:sldLayoutId id="2147483837" r:id="rId17"/>
    <p:sldLayoutId id="2147483838" r:id="rId18"/>
    <p:sldLayoutId id="2147483839" r:id="rId19"/>
    <p:sldLayoutId id="2147483840" r:id="rId2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76699"/>
      </p:ext>
    </p:extLst>
  </p:cSld>
  <p:clrMap bg1="lt1" tx1="dk1" bg2="lt2" tx2="dk2" accent1="accent1" accent2="accent2" accent3="accent3" accent4="accent4" accent5="accent5" accent6="accent6" hlink="hlink" folHlink="folHlink"/>
  <p:sldLayoutIdLst>
    <p:sldLayoutId id="2147483863" r:id="rId1"/>
    <p:sldLayoutId id="2147483893" r:id="rId2"/>
    <p:sldLayoutId id="2147483886" r:id="rId3"/>
    <p:sldLayoutId id="2147483976" r:id="rId4"/>
    <p:sldLayoutId id="2147483866" r:id="rId5"/>
    <p:sldLayoutId id="2147483867" r:id="rId6"/>
    <p:sldLayoutId id="2147483868" r:id="rId7"/>
    <p:sldLayoutId id="2147483869" r:id="rId8"/>
    <p:sldLayoutId id="2147483898" r:id="rId9"/>
    <p:sldLayoutId id="2147483907" r:id="rId10"/>
    <p:sldLayoutId id="2147483870" r:id="rId11"/>
    <p:sldLayoutId id="2147483980" r:id="rId12"/>
    <p:sldLayoutId id="2147483943" r:id="rId13"/>
    <p:sldLayoutId id="2147483944" r:id="rId14"/>
    <p:sldLayoutId id="2147483945" r:id="rId15"/>
    <p:sldLayoutId id="2147483984" r:id="rId16"/>
    <p:sldLayoutId id="2147483970" r:id="rId17"/>
    <p:sldLayoutId id="2147483971" r:id="rId18"/>
    <p:sldLayoutId id="2147483972" r:id="rId19"/>
    <p:sldLayoutId id="2147483950" r:id="rId2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175960"/>
      </p:ext>
    </p:extLst>
  </p:cSld>
  <p:clrMap bg1="lt1" tx1="dk1" bg2="lt2" tx2="dk2" accent1="accent1" accent2="accent2" accent3="accent3" accent4="accent4" accent5="accent5" accent6="accent6" hlink="hlink" folHlink="folHlink"/>
  <p:sldLayoutIdLst>
    <p:sldLayoutId id="2147483759" r:id="rId1"/>
    <p:sldLayoutId id="2147483894" r:id="rId2"/>
    <p:sldLayoutId id="2147483885" r:id="rId3"/>
    <p:sldLayoutId id="2147483977" r:id="rId4"/>
    <p:sldLayoutId id="2147483788" r:id="rId5"/>
    <p:sldLayoutId id="2147483732" r:id="rId6"/>
    <p:sldLayoutId id="2147483760" r:id="rId7"/>
    <p:sldLayoutId id="2147483787" r:id="rId8"/>
    <p:sldLayoutId id="2147483899" r:id="rId9"/>
    <p:sldLayoutId id="2147483905" r:id="rId10"/>
    <p:sldLayoutId id="2147483684" r:id="rId11"/>
    <p:sldLayoutId id="2147483981" r:id="rId12"/>
    <p:sldLayoutId id="2147483935" r:id="rId13"/>
    <p:sldLayoutId id="2147483936" r:id="rId14"/>
    <p:sldLayoutId id="2147483937" r:id="rId15"/>
    <p:sldLayoutId id="2147483985" r:id="rId16"/>
    <p:sldLayoutId id="2147483939" r:id="rId17"/>
    <p:sldLayoutId id="2147483940" r:id="rId18"/>
    <p:sldLayoutId id="2147483941" r:id="rId19"/>
    <p:sldLayoutId id="2147483942" r:id="rId2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5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5.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428203" y="3422552"/>
            <a:ext cx="9144000" cy="315118"/>
          </a:xfrm>
        </p:spPr>
        <p:txBody>
          <a:bodyPr/>
          <a:lstStyle/>
          <a:p>
            <a:r>
              <a:rPr lang="en-GB" sz="2800" dirty="0" smtClean="0"/>
              <a:t>Dr </a:t>
            </a:r>
            <a:r>
              <a:rPr lang="en-GB" sz="2800" dirty="0" err="1" smtClean="0"/>
              <a:t>Geeta</a:t>
            </a:r>
            <a:r>
              <a:rPr lang="en-GB" sz="2800" dirty="0" smtClean="0"/>
              <a:t> Hitch &amp; Prof </a:t>
            </a:r>
            <a:r>
              <a:rPr lang="en-GB" sz="2800" dirty="0" err="1" smtClean="0"/>
              <a:t>Bugewa</a:t>
            </a:r>
            <a:r>
              <a:rPr lang="en-GB" sz="2800" dirty="0" smtClean="0"/>
              <a:t> </a:t>
            </a:r>
            <a:r>
              <a:rPr lang="en-GB" sz="2800" dirty="0" err="1" smtClean="0"/>
              <a:t>Apampa</a:t>
            </a:r>
            <a:endParaRPr lang="en-GB" sz="2800" dirty="0" smtClean="0"/>
          </a:p>
          <a:p>
            <a:r>
              <a:rPr lang="en-GB" sz="2800" dirty="0" smtClean="0"/>
              <a:t>School of Life Sciences</a:t>
            </a:r>
          </a:p>
          <a:p>
            <a:r>
              <a:rPr lang="en-GB" sz="2800" dirty="0" smtClean="0"/>
              <a:t>Pharmacy </a:t>
            </a:r>
            <a:endParaRPr lang="en-GB" sz="2800" dirty="0"/>
          </a:p>
        </p:txBody>
      </p:sp>
      <p:sp>
        <p:nvSpPr>
          <p:cNvPr id="4" name="Title 3"/>
          <p:cNvSpPr>
            <a:spLocks noGrp="1"/>
          </p:cNvSpPr>
          <p:nvPr>
            <p:ph type="ctrTitle"/>
          </p:nvPr>
        </p:nvSpPr>
        <p:spPr/>
        <p:txBody>
          <a:bodyPr>
            <a:noAutofit/>
          </a:bodyPr>
          <a:lstStyle/>
          <a:p>
            <a:r>
              <a:rPr lang="en-GB" sz="4800" dirty="0"/>
              <a:t>Use of digital technologies in inclusive learning: A snapshot of students’ views and experiences.</a:t>
            </a:r>
            <a:br>
              <a:rPr lang="en-GB" sz="4800" dirty="0"/>
            </a:br>
            <a:endParaRPr lang="en-GB" sz="4800" dirty="0"/>
          </a:p>
        </p:txBody>
      </p:sp>
    </p:spTree>
    <p:extLst>
      <p:ext uri="{BB962C8B-B14F-4D97-AF65-F5344CB8AC3E}">
        <p14:creationId xmlns:p14="http://schemas.microsoft.com/office/powerpoint/2010/main" val="3257318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1306548" y="1780641"/>
            <a:ext cx="11663681" cy="3456378"/>
          </a:xfrm>
          <a:solidFill>
            <a:schemeClr val="lt1">
              <a:alpha val="0"/>
            </a:schemeClr>
          </a:solidFill>
          <a:ln w="0">
            <a:noFill/>
          </a:ln>
        </p:spPr>
        <p:style>
          <a:lnRef idx="2">
            <a:schemeClr val="accent3"/>
          </a:lnRef>
          <a:fillRef idx="1">
            <a:schemeClr val="lt1"/>
          </a:fillRef>
          <a:effectRef idx="0">
            <a:schemeClr val="accent3"/>
          </a:effectRef>
          <a:fontRef idx="minor">
            <a:schemeClr val="dk1"/>
          </a:fontRef>
        </p:style>
        <p:txBody>
          <a:bodyPr>
            <a:noAutofit/>
          </a:bodyPr>
          <a:lstStyle/>
          <a:p>
            <a:pPr lvl="0"/>
            <a:r>
              <a:rPr lang="en-GB" sz="3200" dirty="0" smtClean="0">
                <a:latin typeface="Calibri" panose="020F0502020204030204" pitchFamily="34" charset="0"/>
              </a:rPr>
              <a:t>From the HE viewpoint:</a:t>
            </a:r>
          </a:p>
          <a:p>
            <a:pPr marL="342900" lvl="0" indent="-342900">
              <a:buFont typeface="+mj-lt"/>
              <a:buAutoNum type="arabicParenR"/>
            </a:pPr>
            <a:r>
              <a:rPr lang="en-GB" sz="3200" dirty="0" smtClean="0">
                <a:latin typeface="Calibri" panose="020F0502020204030204" pitchFamily="34" charset="0"/>
              </a:rPr>
              <a:t>Enables external scrutiny</a:t>
            </a:r>
          </a:p>
          <a:p>
            <a:pPr marL="342900" lvl="0" indent="-342900">
              <a:buFont typeface="+mj-lt"/>
              <a:buAutoNum type="arabicParenR"/>
            </a:pPr>
            <a:r>
              <a:rPr lang="en-GB" sz="3200" dirty="0" smtClean="0">
                <a:latin typeface="Calibri" panose="020F0502020204030204" pitchFamily="34" charset="0"/>
              </a:rPr>
              <a:t>Equality </a:t>
            </a:r>
            <a:r>
              <a:rPr lang="en-GB" sz="3200" dirty="0">
                <a:latin typeface="Calibri" panose="020F0502020204030204" pitchFamily="34" charset="0"/>
              </a:rPr>
              <a:t>Act 2010 and Disabled Students’ </a:t>
            </a:r>
            <a:r>
              <a:rPr lang="en-GB" sz="3200" dirty="0" smtClean="0">
                <a:latin typeface="Calibri" panose="020F0502020204030204" pitchFamily="34" charset="0"/>
              </a:rPr>
              <a:t>Allowances</a:t>
            </a:r>
            <a:endParaRPr lang="en-GB" sz="3200" dirty="0">
              <a:latin typeface="Calibri" panose="020F0502020204030204" pitchFamily="34" charset="0"/>
            </a:endParaRPr>
          </a:p>
          <a:p>
            <a:pPr marL="342900" lvl="0" indent="-342900">
              <a:buFont typeface="+mj-lt"/>
              <a:buAutoNum type="arabicParenR"/>
            </a:pPr>
            <a:r>
              <a:rPr lang="en-GB" sz="3200" dirty="0">
                <a:latin typeface="Calibri" panose="020F0502020204030204" pitchFamily="34" charset="0"/>
              </a:rPr>
              <a:t>Cost </a:t>
            </a:r>
            <a:r>
              <a:rPr lang="en-GB" sz="3200" dirty="0" smtClean="0">
                <a:latin typeface="Calibri" panose="020F0502020204030204" pitchFamily="34" charset="0"/>
              </a:rPr>
              <a:t>saving  </a:t>
            </a:r>
          </a:p>
          <a:p>
            <a:pPr marL="342900" lvl="0" indent="-342900">
              <a:buFont typeface="+mj-lt"/>
              <a:buAutoNum type="arabicParenR"/>
            </a:pPr>
            <a:r>
              <a:rPr lang="en-GB" sz="3200" dirty="0" smtClean="0">
                <a:latin typeface="Calibri" panose="020F0502020204030204" pitchFamily="34" charset="0"/>
              </a:rPr>
              <a:t>Reputational enhancement</a:t>
            </a:r>
            <a:endParaRPr lang="en-GB" sz="3200" dirty="0">
              <a:latin typeface="Calibri" panose="020F0502020204030204" pitchFamily="34" charset="0"/>
            </a:endParaRPr>
          </a:p>
          <a:p>
            <a:r>
              <a:rPr lang="en-GB" b="1" dirty="0" smtClean="0">
                <a:latin typeface="Calibri" panose="020F0502020204030204" pitchFamily="34" charset="0"/>
              </a:rPr>
              <a:t>     </a:t>
            </a:r>
          </a:p>
          <a:p>
            <a:endParaRPr lang="en-GB" b="1" dirty="0" smtClean="0">
              <a:latin typeface="Calibri" panose="020F0502020204030204" pitchFamily="34" charset="0"/>
            </a:endParaRPr>
          </a:p>
          <a:p>
            <a:endParaRPr lang="en-GB" b="1" dirty="0">
              <a:latin typeface="Calibri" panose="020F0502020204030204" pitchFamily="34" charset="0"/>
            </a:endParaRPr>
          </a:p>
          <a:p>
            <a:endParaRPr lang="en-GB" b="1" dirty="0" smtClean="0">
              <a:latin typeface="Calibri" panose="020F0502020204030204" pitchFamily="34" charset="0"/>
            </a:endParaRPr>
          </a:p>
          <a:p>
            <a:endParaRPr lang="en-GB" b="1" dirty="0">
              <a:latin typeface="Calibri" panose="020F0502020204030204" pitchFamily="34" charset="0"/>
            </a:endParaRPr>
          </a:p>
          <a:p>
            <a:r>
              <a:rPr lang="en-GB" sz="2400" dirty="0" smtClean="0">
                <a:latin typeface="Calibri" panose="020F0502020204030204" pitchFamily="34" charset="0"/>
              </a:rPr>
              <a:t> </a:t>
            </a:r>
            <a:endParaRPr lang="en-GB" sz="2400" dirty="0">
              <a:latin typeface="Calibri" panose="020F0502020204030204" pitchFamily="34" charset="0"/>
            </a:endParaRPr>
          </a:p>
        </p:txBody>
      </p:sp>
      <p:sp>
        <p:nvSpPr>
          <p:cNvPr id="3" name="Subtitle 2"/>
          <p:cNvSpPr>
            <a:spLocks noGrp="1"/>
          </p:cNvSpPr>
          <p:nvPr>
            <p:ph type="subTitle" idx="1"/>
          </p:nvPr>
        </p:nvSpPr>
        <p:spPr/>
        <p:txBody>
          <a:bodyPr>
            <a:normAutofit fontScale="92500" lnSpcReduction="10000"/>
          </a:bodyPr>
          <a:lstStyle/>
          <a:p>
            <a:r>
              <a:rPr lang="en-GB" b="1" dirty="0" smtClean="0">
                <a:solidFill>
                  <a:schemeClr val="tx1"/>
                </a:solidFill>
              </a:rPr>
              <a:t>Inclusive learning </a:t>
            </a:r>
            <a:endParaRPr lang="en-GB" b="1" dirty="0">
              <a:solidFill>
                <a:schemeClr val="tx1"/>
              </a:solidFill>
            </a:endParaRPr>
          </a:p>
        </p:txBody>
      </p:sp>
    </p:spTree>
    <p:extLst>
      <p:ext uri="{BB962C8B-B14F-4D97-AF65-F5344CB8AC3E}">
        <p14:creationId xmlns:p14="http://schemas.microsoft.com/office/powerpoint/2010/main" val="27351064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657873" y="1718492"/>
            <a:ext cx="10856685" cy="3653971"/>
          </a:xfrm>
        </p:spPr>
        <p:txBody>
          <a:bodyPr>
            <a:normAutofit/>
          </a:bodyPr>
          <a:lstStyle/>
          <a:p>
            <a:pPr fontAlgn="base"/>
            <a:r>
              <a:rPr lang="en-GB" sz="2800" dirty="0" smtClean="0">
                <a:latin typeface="Calibri" panose="020F0502020204030204" pitchFamily="34" charset="0"/>
              </a:rPr>
              <a:t>Digital </a:t>
            </a:r>
            <a:r>
              <a:rPr lang="en-GB" sz="2800" dirty="0">
                <a:latin typeface="Calibri" panose="020F0502020204030204" pitchFamily="34" charset="0"/>
              </a:rPr>
              <a:t>devices </a:t>
            </a:r>
            <a:r>
              <a:rPr lang="en-GB" sz="2800" dirty="0" smtClean="0">
                <a:latin typeface="Calibri" panose="020F0502020204030204" pitchFamily="34" charset="0"/>
              </a:rPr>
              <a:t>– laptops, tablets, mobile phones</a:t>
            </a:r>
          </a:p>
          <a:p>
            <a:pPr fontAlgn="base"/>
            <a:r>
              <a:rPr lang="en-GB" sz="2800" dirty="0" smtClean="0">
                <a:latin typeface="Calibri" panose="020F0502020204030204" pitchFamily="34" charset="0"/>
              </a:rPr>
              <a:t>Online </a:t>
            </a:r>
            <a:r>
              <a:rPr lang="en-GB" sz="2800" dirty="0">
                <a:latin typeface="Calibri" panose="020F0502020204030204" pitchFamily="34" charset="0"/>
              </a:rPr>
              <a:t>networks </a:t>
            </a:r>
            <a:r>
              <a:rPr lang="en-GB" sz="2800" dirty="0" smtClean="0">
                <a:latin typeface="Calibri" panose="020F0502020204030204" pitchFamily="34" charset="0"/>
              </a:rPr>
              <a:t>and </a:t>
            </a:r>
            <a:r>
              <a:rPr lang="en-GB" sz="2800" dirty="0">
                <a:latin typeface="Calibri" panose="020F0502020204030204" pitchFamily="34" charset="0"/>
              </a:rPr>
              <a:t>social </a:t>
            </a:r>
            <a:r>
              <a:rPr lang="en-GB" sz="2800" dirty="0" smtClean="0">
                <a:latin typeface="Calibri" panose="020F0502020204030204" pitchFamily="34" charset="0"/>
              </a:rPr>
              <a:t>media: Facebook; WhatsApp, Twitter</a:t>
            </a:r>
          </a:p>
          <a:p>
            <a:pPr fontAlgn="base"/>
            <a:r>
              <a:rPr lang="en-GB" sz="2800" dirty="0" smtClean="0">
                <a:latin typeface="Calibri" panose="020F0502020204030204" pitchFamily="34" charset="0"/>
              </a:rPr>
              <a:t>Online websites </a:t>
            </a:r>
            <a:r>
              <a:rPr lang="en-GB" sz="2800" dirty="0">
                <a:latin typeface="Calibri" panose="020F0502020204030204" pitchFamily="34" charset="0"/>
              </a:rPr>
              <a:t>and </a:t>
            </a:r>
            <a:r>
              <a:rPr lang="en-GB" sz="2800" dirty="0" smtClean="0">
                <a:latin typeface="Calibri" panose="020F0502020204030204" pitchFamily="34" charset="0"/>
              </a:rPr>
              <a:t>surveys</a:t>
            </a:r>
          </a:p>
          <a:p>
            <a:pPr fontAlgn="base"/>
            <a:r>
              <a:rPr lang="en-GB" sz="2800" dirty="0" smtClean="0">
                <a:latin typeface="Calibri" panose="020F0502020204030204" pitchFamily="34" charset="0"/>
              </a:rPr>
              <a:t>Advantages: Use it anytime, anyplace, anywhere- easily readily accessible</a:t>
            </a:r>
          </a:p>
          <a:p>
            <a:pPr fontAlgn="base"/>
            <a:r>
              <a:rPr lang="en-GB" sz="2800" dirty="0" smtClean="0">
                <a:latin typeface="Calibri" panose="020F0502020204030204" pitchFamily="34" charset="0"/>
              </a:rPr>
              <a:t>Disadvantages: </a:t>
            </a:r>
            <a:r>
              <a:rPr lang="en-GB" sz="2800" dirty="0">
                <a:latin typeface="Calibri" panose="020F0502020204030204" pitchFamily="34" charset="0"/>
              </a:rPr>
              <a:t>I</a:t>
            </a:r>
            <a:r>
              <a:rPr lang="en-GB" sz="2800" dirty="0" smtClean="0">
                <a:latin typeface="Calibri" panose="020F0502020204030204" pitchFamily="34" charset="0"/>
              </a:rPr>
              <a:t>T malfunction, viruses, </a:t>
            </a:r>
            <a:r>
              <a:rPr lang="en-GB" sz="2800" dirty="0" err="1" smtClean="0">
                <a:latin typeface="Calibri" panose="020F0502020204030204" pitchFamily="34" charset="0"/>
              </a:rPr>
              <a:t>etc</a:t>
            </a:r>
            <a:r>
              <a:rPr lang="en-GB" sz="2800" dirty="0" smtClean="0">
                <a:latin typeface="Calibri" panose="020F0502020204030204" pitchFamily="34" charset="0"/>
              </a:rPr>
              <a:t> </a:t>
            </a:r>
            <a:endParaRPr lang="en-GB" sz="2800" dirty="0">
              <a:latin typeface="Calibri" panose="020F0502020204030204" pitchFamily="34" charset="0"/>
            </a:endParaRPr>
          </a:p>
        </p:txBody>
      </p:sp>
      <p:sp>
        <p:nvSpPr>
          <p:cNvPr id="3" name="Subtitle 2"/>
          <p:cNvSpPr>
            <a:spLocks noGrp="1"/>
          </p:cNvSpPr>
          <p:nvPr>
            <p:ph type="subTitle" idx="1"/>
          </p:nvPr>
        </p:nvSpPr>
        <p:spPr/>
        <p:txBody>
          <a:bodyPr>
            <a:normAutofit fontScale="92500" lnSpcReduction="10000"/>
          </a:bodyPr>
          <a:lstStyle/>
          <a:p>
            <a:r>
              <a:rPr lang="en-GB" b="1" dirty="0" smtClean="0">
                <a:solidFill>
                  <a:schemeClr val="tx1"/>
                </a:solidFill>
              </a:rPr>
              <a:t>What is digital technology?</a:t>
            </a:r>
            <a:endParaRPr lang="en-GB" b="1" dirty="0">
              <a:solidFill>
                <a:schemeClr val="tx1"/>
              </a:solidFill>
            </a:endParaRPr>
          </a:p>
        </p:txBody>
      </p:sp>
    </p:spTree>
    <p:extLst>
      <p:ext uri="{BB962C8B-B14F-4D97-AF65-F5344CB8AC3E}">
        <p14:creationId xmlns:p14="http://schemas.microsoft.com/office/powerpoint/2010/main" val="21946346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1059543" y="1792515"/>
            <a:ext cx="10856685" cy="3653971"/>
          </a:xfrm>
        </p:spPr>
        <p:txBody>
          <a:bodyPr>
            <a:noAutofit/>
          </a:bodyPr>
          <a:lstStyle/>
          <a:p>
            <a:r>
              <a:rPr lang="en-GB" sz="3200" b="1" dirty="0" smtClean="0">
                <a:latin typeface="Calibri" panose="020F0502020204030204" pitchFamily="34" charset="0"/>
              </a:rPr>
              <a:t>Let’s have a flutter …………..</a:t>
            </a:r>
          </a:p>
          <a:p>
            <a:r>
              <a:rPr lang="en-GB" sz="3200" dirty="0" smtClean="0">
                <a:latin typeface="Calibri" panose="020F0502020204030204" pitchFamily="34" charset="0"/>
              </a:rPr>
              <a:t>Which of the following technologies do you think </a:t>
            </a:r>
            <a:r>
              <a:rPr lang="en-GB" sz="3200" dirty="0">
                <a:latin typeface="Calibri" panose="020F0502020204030204" pitchFamily="34" charset="0"/>
              </a:rPr>
              <a:t>will be the most popular for learning and teaching amongst students? </a:t>
            </a:r>
          </a:p>
        </p:txBody>
      </p:sp>
      <p:sp>
        <p:nvSpPr>
          <p:cNvPr id="3" name="Subtitle 2"/>
          <p:cNvSpPr>
            <a:spLocks noGrp="1"/>
          </p:cNvSpPr>
          <p:nvPr>
            <p:ph type="subTitle" idx="1"/>
          </p:nvPr>
        </p:nvSpPr>
        <p:spPr/>
        <p:txBody>
          <a:bodyPr>
            <a:normAutofit fontScale="85000" lnSpcReduction="10000"/>
          </a:bodyPr>
          <a:lstStyle/>
          <a:p>
            <a:r>
              <a:rPr lang="en-GB" b="1" dirty="0" smtClean="0">
                <a:solidFill>
                  <a:schemeClr val="tx1"/>
                </a:solidFill>
              </a:rPr>
              <a:t>Before we go any further……</a:t>
            </a:r>
            <a:endParaRPr lang="en-GB" b="1" dirty="0">
              <a:solidFill>
                <a:schemeClr val="tx1"/>
              </a:solidFill>
            </a:endParaRPr>
          </a:p>
        </p:txBody>
      </p:sp>
    </p:spTree>
    <p:extLst>
      <p:ext uri="{BB962C8B-B14F-4D97-AF65-F5344CB8AC3E}">
        <p14:creationId xmlns:p14="http://schemas.microsoft.com/office/powerpoint/2010/main" val="23039873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10000"/>
          </a:bodyPr>
          <a:lstStyle/>
          <a:p>
            <a:r>
              <a:rPr lang="en-GB" b="1" dirty="0" smtClean="0">
                <a:solidFill>
                  <a:schemeClr val="tx1"/>
                </a:solidFill>
              </a:rPr>
              <a:t>Let’s have a flutter….£100v</a:t>
            </a:r>
            <a:endParaRPr lang="en-GB" b="1" dirty="0">
              <a:solidFill>
                <a:schemeClr val="tx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789614810"/>
              </p:ext>
            </p:extLst>
          </p:nvPr>
        </p:nvGraphicFramePr>
        <p:xfrm>
          <a:off x="423817" y="2431018"/>
          <a:ext cx="10821852" cy="4297680"/>
        </p:xfrm>
        <a:graphic>
          <a:graphicData uri="http://schemas.openxmlformats.org/drawingml/2006/table">
            <a:tbl>
              <a:tblPr firstRow="1" bandRow="1">
                <a:tableStyleId>{5C22544A-7EE6-4342-B048-85BDC9FD1C3A}</a:tableStyleId>
              </a:tblPr>
              <a:tblGrid>
                <a:gridCol w="1803642">
                  <a:extLst>
                    <a:ext uri="{9D8B030D-6E8A-4147-A177-3AD203B41FA5}">
                      <a16:colId xmlns:a16="http://schemas.microsoft.com/office/drawing/2014/main" val="20000"/>
                    </a:ext>
                  </a:extLst>
                </a:gridCol>
                <a:gridCol w="1803642">
                  <a:extLst>
                    <a:ext uri="{9D8B030D-6E8A-4147-A177-3AD203B41FA5}">
                      <a16:colId xmlns:a16="http://schemas.microsoft.com/office/drawing/2014/main" val="20001"/>
                    </a:ext>
                  </a:extLst>
                </a:gridCol>
                <a:gridCol w="1803642">
                  <a:extLst>
                    <a:ext uri="{9D8B030D-6E8A-4147-A177-3AD203B41FA5}">
                      <a16:colId xmlns:a16="http://schemas.microsoft.com/office/drawing/2014/main" val="20002"/>
                    </a:ext>
                  </a:extLst>
                </a:gridCol>
                <a:gridCol w="1803642">
                  <a:extLst>
                    <a:ext uri="{9D8B030D-6E8A-4147-A177-3AD203B41FA5}">
                      <a16:colId xmlns:a16="http://schemas.microsoft.com/office/drawing/2014/main" val="20003"/>
                    </a:ext>
                  </a:extLst>
                </a:gridCol>
                <a:gridCol w="1803642">
                  <a:extLst>
                    <a:ext uri="{9D8B030D-6E8A-4147-A177-3AD203B41FA5}">
                      <a16:colId xmlns:a16="http://schemas.microsoft.com/office/drawing/2014/main" val="20004"/>
                    </a:ext>
                  </a:extLst>
                </a:gridCol>
                <a:gridCol w="1803642">
                  <a:extLst>
                    <a:ext uri="{9D8B030D-6E8A-4147-A177-3AD203B41FA5}">
                      <a16:colId xmlns:a16="http://schemas.microsoft.com/office/drawing/2014/main" val="20005"/>
                    </a:ext>
                  </a:extLst>
                </a:gridCol>
              </a:tblGrid>
              <a:tr h="587385">
                <a:tc>
                  <a:txBody>
                    <a:bodyPr/>
                    <a:lstStyle/>
                    <a:p>
                      <a:r>
                        <a:rPr lang="en-GB" dirty="0" smtClean="0"/>
                        <a:t>Digital technology</a:t>
                      </a:r>
                      <a:endParaRPr lang="en-GB" dirty="0"/>
                    </a:p>
                  </a:txBody>
                  <a:tcPr/>
                </a:tc>
                <a:tc>
                  <a:txBody>
                    <a:bodyPr/>
                    <a:lstStyle/>
                    <a:p>
                      <a:r>
                        <a:rPr lang="en-GB" dirty="0" smtClean="0"/>
                        <a:t>Bets £v</a:t>
                      </a:r>
                      <a:endParaRPr lang="en-GB" dirty="0"/>
                    </a:p>
                  </a:txBody>
                  <a:tcPr/>
                </a:tc>
                <a:tc>
                  <a:txBody>
                    <a:bodyPr/>
                    <a:lstStyle/>
                    <a:p>
                      <a:r>
                        <a:rPr lang="en-GB" dirty="0" smtClean="0"/>
                        <a:t>Total bet/bets</a:t>
                      </a:r>
                      <a:endParaRPr lang="en-GB" dirty="0"/>
                    </a:p>
                  </a:txBody>
                  <a:tcPr/>
                </a:tc>
                <a:tc>
                  <a:txBody>
                    <a:bodyPr/>
                    <a:lstStyle/>
                    <a:p>
                      <a:r>
                        <a:rPr lang="en-GB" dirty="0" smtClean="0"/>
                        <a:t>Odds</a:t>
                      </a:r>
                      <a:endParaRPr lang="en-GB" dirty="0"/>
                    </a:p>
                  </a:txBody>
                  <a:tcPr/>
                </a:tc>
                <a:tc>
                  <a:txBody>
                    <a:bodyPr/>
                    <a:lstStyle/>
                    <a:p>
                      <a:r>
                        <a:rPr lang="en-GB" dirty="0" smtClean="0"/>
                        <a:t>Probability</a:t>
                      </a:r>
                    </a:p>
                    <a:p>
                      <a:endParaRPr lang="en-GB" dirty="0"/>
                    </a:p>
                  </a:txBody>
                  <a:tcPr/>
                </a:tc>
                <a:tc>
                  <a:txBody>
                    <a:bodyPr/>
                    <a:lstStyle/>
                    <a:p>
                      <a:r>
                        <a:rPr lang="en-GB" dirty="0" smtClean="0"/>
                        <a:t>% probability</a:t>
                      </a:r>
                      <a:endParaRPr lang="en-GB" dirty="0"/>
                    </a:p>
                  </a:txBody>
                  <a:tcPr/>
                </a:tc>
                <a:extLst>
                  <a:ext uri="{0D108BD9-81ED-4DB2-BD59-A6C34878D82A}">
                    <a16:rowId xmlns:a16="http://schemas.microsoft.com/office/drawing/2014/main" val="10000"/>
                  </a:ext>
                </a:extLst>
              </a:tr>
              <a:tr h="587385">
                <a:tc>
                  <a:txBody>
                    <a:bodyPr/>
                    <a:lstStyle/>
                    <a:p>
                      <a:r>
                        <a:rPr lang="en-GB" dirty="0" smtClean="0"/>
                        <a:t>Example: iPads</a:t>
                      </a:r>
                      <a:endParaRPr lang="en-GB" dirty="0"/>
                    </a:p>
                  </a:txBody>
                  <a:tcPr/>
                </a:tc>
                <a:tc>
                  <a:txBody>
                    <a:bodyPr/>
                    <a:lstStyle/>
                    <a:p>
                      <a:r>
                        <a:rPr lang="en-GB" dirty="0" smtClean="0"/>
                        <a:t>100</a:t>
                      </a:r>
                      <a:endParaRPr lang="en-GB" dirty="0"/>
                    </a:p>
                  </a:txBody>
                  <a:tcPr/>
                </a:tc>
                <a:tc>
                  <a:txBody>
                    <a:bodyPr/>
                    <a:lstStyle/>
                    <a:p>
                      <a:r>
                        <a:rPr lang="en-GB" dirty="0" smtClean="0"/>
                        <a:t>100</a:t>
                      </a:r>
                      <a:r>
                        <a:rPr lang="en-GB" baseline="0" dirty="0" smtClean="0"/>
                        <a:t> / 5 = 20 </a:t>
                      </a:r>
                      <a:endParaRPr lang="en-GB" dirty="0"/>
                    </a:p>
                  </a:txBody>
                  <a:tcPr/>
                </a:tc>
                <a:tc>
                  <a:txBody>
                    <a:bodyPr/>
                    <a:lstStyle/>
                    <a:p>
                      <a:r>
                        <a:rPr lang="en-GB" dirty="0" smtClean="0"/>
                        <a:t>20 to 1</a:t>
                      </a:r>
                      <a:endParaRPr lang="en-GB" dirty="0"/>
                    </a:p>
                  </a:txBody>
                  <a:tcPr/>
                </a:tc>
                <a:tc>
                  <a:txBody>
                    <a:bodyPr/>
                    <a:lstStyle/>
                    <a:p>
                      <a:r>
                        <a:rPr lang="en-GB" dirty="0" smtClean="0"/>
                        <a:t>1 / (20 + 1) = 0.05</a:t>
                      </a:r>
                      <a:endParaRPr lang="en-GB" dirty="0"/>
                    </a:p>
                  </a:txBody>
                  <a:tcPr/>
                </a:tc>
                <a:tc>
                  <a:txBody>
                    <a:bodyPr/>
                    <a:lstStyle/>
                    <a:p>
                      <a:r>
                        <a:rPr lang="en-GB" dirty="0" smtClean="0"/>
                        <a:t>5%</a:t>
                      </a:r>
                      <a:endParaRPr lang="en-GB" dirty="0"/>
                    </a:p>
                  </a:txBody>
                  <a:tcPr/>
                </a:tc>
                <a:extLst>
                  <a:ext uri="{0D108BD9-81ED-4DB2-BD59-A6C34878D82A}">
                    <a16:rowId xmlns:a16="http://schemas.microsoft.com/office/drawing/2014/main" val="10001"/>
                  </a:ext>
                </a:extLst>
              </a:tr>
              <a:tr h="340311">
                <a:tc>
                  <a:txBody>
                    <a:bodyPr/>
                    <a:lstStyle/>
                    <a:p>
                      <a:r>
                        <a:rPr lang="en-GB" dirty="0" smtClean="0"/>
                        <a:t>Virtual reality</a:t>
                      </a:r>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2"/>
                  </a:ext>
                </a:extLst>
              </a:tr>
              <a:tr h="340311">
                <a:tc>
                  <a:txBody>
                    <a:bodyPr/>
                    <a:lstStyle/>
                    <a:p>
                      <a:r>
                        <a:rPr lang="en-GB" dirty="0" smtClean="0"/>
                        <a:t>MOOCs</a:t>
                      </a:r>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3"/>
                  </a:ext>
                </a:extLst>
              </a:tr>
              <a:tr h="587385">
                <a:tc>
                  <a:txBody>
                    <a:bodyPr/>
                    <a:lstStyle/>
                    <a:p>
                      <a:r>
                        <a:rPr lang="en-GB" dirty="0" smtClean="0"/>
                        <a:t>Artificial</a:t>
                      </a:r>
                      <a:r>
                        <a:rPr lang="en-GB" baseline="0" dirty="0" smtClean="0"/>
                        <a:t> intelligence</a:t>
                      </a:r>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4"/>
                  </a:ext>
                </a:extLst>
              </a:tr>
              <a:tr h="587385">
                <a:tc>
                  <a:txBody>
                    <a:bodyPr/>
                    <a:lstStyle/>
                    <a:p>
                      <a:r>
                        <a:rPr lang="en-GB" dirty="0" smtClean="0"/>
                        <a:t>Games for assessment</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5"/>
                  </a:ext>
                </a:extLst>
              </a:tr>
              <a:tr h="340311">
                <a:tc>
                  <a:txBody>
                    <a:bodyPr/>
                    <a:lstStyle/>
                    <a:p>
                      <a:r>
                        <a:rPr lang="en-GB" dirty="0" smtClean="0"/>
                        <a:t>Social software</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6"/>
                  </a:ext>
                </a:extLst>
              </a:tr>
              <a:tr h="587385">
                <a:tc>
                  <a:txBody>
                    <a:bodyPr/>
                    <a:lstStyle/>
                    <a:p>
                      <a:r>
                        <a:rPr lang="en-GB" dirty="0" smtClean="0"/>
                        <a:t>Online feedback </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7"/>
                  </a:ext>
                </a:extLst>
              </a:tr>
            </a:tbl>
          </a:graphicData>
        </a:graphic>
      </p:graphicFrame>
      <p:sp>
        <p:nvSpPr>
          <p:cNvPr id="4" name="TextBox 3"/>
          <p:cNvSpPr txBox="1"/>
          <p:nvPr/>
        </p:nvSpPr>
        <p:spPr>
          <a:xfrm>
            <a:off x="557348" y="1453117"/>
            <a:ext cx="9022080" cy="1200329"/>
          </a:xfrm>
          <a:prstGeom prst="rect">
            <a:avLst/>
          </a:prstGeom>
          <a:noFill/>
        </p:spPr>
        <p:txBody>
          <a:bodyPr wrap="square" rtlCol="0">
            <a:spAutoFit/>
          </a:bodyPr>
          <a:lstStyle/>
          <a:p>
            <a:pPr algn="ctr"/>
            <a:r>
              <a:rPr lang="en-GB" sz="2400" dirty="0" smtClean="0">
                <a:latin typeface="Calibri" panose="020F0502020204030204" pitchFamily="34" charset="0"/>
              </a:rPr>
              <a:t>Which of these digital technologies/tools do you think will be the most popular for learning and teaching amongst students?</a:t>
            </a:r>
          </a:p>
          <a:p>
            <a:pPr algn="ctr"/>
            <a:r>
              <a:rPr lang="en-GB" sz="2400" dirty="0" smtClean="0">
                <a:latin typeface="Calibri" panose="020F0502020204030204" pitchFamily="34" charset="0"/>
              </a:rPr>
              <a:t> </a:t>
            </a:r>
            <a:endParaRPr lang="en-GB" sz="2400" dirty="0">
              <a:latin typeface="Calibri" panose="020F050202020403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01" y="999863"/>
            <a:ext cx="2019796" cy="1289685"/>
          </a:xfrm>
          <a:prstGeom prst="rect">
            <a:avLst/>
          </a:prstGeom>
        </p:spPr>
      </p:pic>
    </p:spTree>
    <p:extLst>
      <p:ext uri="{BB962C8B-B14F-4D97-AF65-F5344CB8AC3E}">
        <p14:creationId xmlns:p14="http://schemas.microsoft.com/office/powerpoint/2010/main" val="18362816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10000"/>
          </a:bodyPr>
          <a:lstStyle/>
          <a:p>
            <a:r>
              <a:rPr lang="en-GB" b="1" dirty="0" smtClean="0">
                <a:solidFill>
                  <a:schemeClr val="tx1"/>
                </a:solidFill>
              </a:rPr>
              <a:t>Results………..</a:t>
            </a:r>
            <a:endParaRPr lang="en-GB" b="1" dirty="0">
              <a:solidFill>
                <a:schemeClr val="tx1"/>
              </a:solidFill>
            </a:endParaRPr>
          </a:p>
        </p:txBody>
      </p:sp>
      <p:sp>
        <p:nvSpPr>
          <p:cNvPr id="3" name="TextBox 2"/>
          <p:cNvSpPr txBox="1"/>
          <p:nvPr/>
        </p:nvSpPr>
        <p:spPr>
          <a:xfrm>
            <a:off x="1767840" y="2342606"/>
            <a:ext cx="7654834" cy="2585323"/>
          </a:xfrm>
          <a:prstGeom prst="rect">
            <a:avLst/>
          </a:prstGeom>
          <a:noFill/>
        </p:spPr>
        <p:txBody>
          <a:bodyPr wrap="square" rtlCol="0">
            <a:spAutoFit/>
          </a:bodyPr>
          <a:lstStyle/>
          <a:p>
            <a:pPr algn="ctr"/>
            <a:r>
              <a:rPr lang="en-GB" sz="5400">
                <a:latin typeface="Calibri" panose="020F0502020204030204" pitchFamily="34" charset="0"/>
              </a:rPr>
              <a:t>We will put these up at the end once all bets have been calculated……</a:t>
            </a:r>
            <a:endParaRPr lang="en-GB" sz="5400" dirty="0">
              <a:latin typeface="Calibri" panose="020F0502020204030204" pitchFamily="34" charset="0"/>
            </a:endParaRPr>
          </a:p>
        </p:txBody>
      </p:sp>
    </p:spTree>
    <p:extLst>
      <p:ext uri="{BB962C8B-B14F-4D97-AF65-F5344CB8AC3E}">
        <p14:creationId xmlns:p14="http://schemas.microsoft.com/office/powerpoint/2010/main" val="19914371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a:bodyPr>
          <a:lstStyle/>
          <a:p>
            <a:r>
              <a:rPr lang="en-GB" sz="3200" dirty="0" smtClean="0">
                <a:latin typeface="Calibri" panose="020F0502020204030204" pitchFamily="34" charset="0"/>
              </a:rPr>
              <a:t>New </a:t>
            </a:r>
            <a:r>
              <a:rPr lang="en-GB" sz="3200" dirty="0" err="1" smtClean="0">
                <a:latin typeface="Calibri" panose="020F0502020204030204" pitchFamily="34" charset="0"/>
              </a:rPr>
              <a:t>MPharm</a:t>
            </a:r>
            <a:r>
              <a:rPr lang="en-GB" sz="3200" dirty="0" smtClean="0">
                <a:latin typeface="Calibri" panose="020F0502020204030204" pitchFamily="34" charset="0"/>
              </a:rPr>
              <a:t> (Masters) Degree programme </a:t>
            </a:r>
          </a:p>
          <a:p>
            <a:r>
              <a:rPr lang="en-GB" sz="3200" dirty="0" smtClean="0">
                <a:latin typeface="Calibri" panose="020F0502020204030204" pitchFamily="34" charset="0"/>
              </a:rPr>
              <a:t>September 2016</a:t>
            </a:r>
          </a:p>
          <a:p>
            <a:r>
              <a:rPr lang="en-GB" sz="3200" dirty="0" smtClean="0">
                <a:latin typeface="Calibri" panose="020F0502020204030204" pitchFamily="34" charset="0"/>
              </a:rPr>
              <a:t>30 students- Diverse backgrounds</a:t>
            </a:r>
          </a:p>
          <a:p>
            <a:r>
              <a:rPr lang="en-GB" sz="3200" dirty="0" smtClean="0">
                <a:latin typeface="Calibri" panose="020F0502020204030204" pitchFamily="34" charset="0"/>
              </a:rPr>
              <a:t>Different students have different learning styles </a:t>
            </a:r>
          </a:p>
          <a:p>
            <a:r>
              <a:rPr lang="en-GB" sz="3200" dirty="0">
                <a:latin typeface="Calibri" panose="020F0502020204030204" pitchFamily="34" charset="0"/>
              </a:rPr>
              <a:t>Study tools include use of wide range of digital technologies </a:t>
            </a:r>
          </a:p>
          <a:p>
            <a:endParaRPr lang="en-GB" sz="3200" dirty="0" smtClean="0">
              <a:latin typeface="Calibri" panose="020F0502020204030204" pitchFamily="34" charset="0"/>
            </a:endParaRPr>
          </a:p>
          <a:p>
            <a:endParaRPr lang="en-GB" sz="3200" dirty="0">
              <a:latin typeface="Calibri" panose="020F0502020204030204" pitchFamily="34" charset="0"/>
            </a:endParaRPr>
          </a:p>
          <a:p>
            <a:endParaRPr lang="en-GB" sz="3200" dirty="0" smtClean="0">
              <a:latin typeface="Calibri" panose="020F0502020204030204" pitchFamily="34" charset="0"/>
            </a:endParaRPr>
          </a:p>
          <a:p>
            <a:endParaRPr lang="en-GB" sz="3200" dirty="0" smtClean="0">
              <a:latin typeface="Calibri" panose="020F0502020204030204" pitchFamily="34" charset="0"/>
            </a:endParaRPr>
          </a:p>
          <a:p>
            <a:endParaRPr lang="en-GB" sz="3200" dirty="0">
              <a:latin typeface="Calibri" panose="020F0502020204030204" pitchFamily="34" charset="0"/>
            </a:endParaRPr>
          </a:p>
        </p:txBody>
      </p:sp>
      <p:sp>
        <p:nvSpPr>
          <p:cNvPr id="3" name="Subtitle 2"/>
          <p:cNvSpPr>
            <a:spLocks noGrp="1"/>
          </p:cNvSpPr>
          <p:nvPr>
            <p:ph type="subTitle" idx="1"/>
          </p:nvPr>
        </p:nvSpPr>
        <p:spPr/>
        <p:txBody>
          <a:bodyPr>
            <a:normAutofit fontScale="77500" lnSpcReduction="20000"/>
          </a:bodyPr>
          <a:lstStyle/>
          <a:p>
            <a:r>
              <a:rPr lang="en-GB" b="1" dirty="0" smtClean="0">
                <a:solidFill>
                  <a:schemeClr val="tx1"/>
                </a:solidFill>
              </a:rPr>
              <a:t>Background to snapshot survey</a:t>
            </a:r>
            <a:endParaRPr lang="en-GB" b="1" dirty="0">
              <a:solidFill>
                <a:schemeClr val="tx1"/>
              </a:solidFill>
            </a:endParaRPr>
          </a:p>
        </p:txBody>
      </p:sp>
    </p:spTree>
    <p:extLst>
      <p:ext uri="{BB962C8B-B14F-4D97-AF65-F5344CB8AC3E}">
        <p14:creationId xmlns:p14="http://schemas.microsoft.com/office/powerpoint/2010/main" val="3165382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a:xfrm>
            <a:off x="298716" y="2278190"/>
            <a:ext cx="5362803" cy="3643504"/>
          </a:xfrm>
          <a:ln>
            <a:noFill/>
          </a:ln>
        </p:spPr>
        <p:style>
          <a:lnRef idx="2">
            <a:schemeClr val="accent3"/>
          </a:lnRef>
          <a:fillRef idx="1">
            <a:schemeClr val="lt1"/>
          </a:fillRef>
          <a:effectRef idx="0">
            <a:schemeClr val="accent3"/>
          </a:effectRef>
          <a:fontRef idx="minor">
            <a:schemeClr val="dk1"/>
          </a:fontRef>
        </p:style>
        <p:txBody>
          <a:bodyPr>
            <a:noAutofit/>
          </a:bodyPr>
          <a:lstStyle/>
          <a:p>
            <a:pPr marL="285750" indent="-285750">
              <a:buFont typeface="Wingdings" panose="05000000000000000000" pitchFamily="2" charset="2"/>
              <a:buChar char="Ø"/>
            </a:pPr>
            <a:r>
              <a:rPr lang="en-GB" sz="2800" dirty="0" smtClean="0">
                <a:latin typeface="Calibri" panose="020F0502020204030204" pitchFamily="34" charset="0"/>
              </a:rPr>
              <a:t>Articulate software –delivery of clinical case studies – integrates all sciences that underpin clinical practice</a:t>
            </a:r>
          </a:p>
          <a:p>
            <a:pPr marL="285750" indent="-285750">
              <a:buFont typeface="Wingdings" panose="05000000000000000000" pitchFamily="2" charset="2"/>
              <a:buChar char="Ø"/>
            </a:pPr>
            <a:r>
              <a:rPr lang="en-GB" sz="2800" dirty="0" smtClean="0">
                <a:latin typeface="Calibri" panose="020F0502020204030204" pitchFamily="34" charset="0"/>
              </a:rPr>
              <a:t>Poll Everywhere</a:t>
            </a:r>
          </a:p>
          <a:p>
            <a:pPr marL="285750" indent="-285750">
              <a:buFont typeface="Wingdings" panose="05000000000000000000" pitchFamily="2" charset="2"/>
              <a:buChar char="Ø"/>
            </a:pPr>
            <a:r>
              <a:rPr lang="en-GB" sz="2800" dirty="0" smtClean="0">
                <a:latin typeface="Calibri" panose="020F0502020204030204" pitchFamily="34" charset="0"/>
              </a:rPr>
              <a:t>Padlet</a:t>
            </a:r>
          </a:p>
          <a:p>
            <a:pPr marL="285750" indent="-285750">
              <a:buFont typeface="Wingdings" panose="05000000000000000000" pitchFamily="2" charset="2"/>
              <a:buChar char="Ø"/>
            </a:pPr>
            <a:r>
              <a:rPr lang="en-GB" sz="2800" dirty="0" smtClean="0">
                <a:latin typeface="Calibri" panose="020F0502020204030204" pitchFamily="34" charset="0"/>
              </a:rPr>
              <a:t>Lecture Capture</a:t>
            </a:r>
          </a:p>
          <a:p>
            <a:pPr marL="285750" indent="-285750">
              <a:buFont typeface="Wingdings" panose="05000000000000000000" pitchFamily="2" charset="2"/>
              <a:buChar char="Ø"/>
            </a:pPr>
            <a:r>
              <a:rPr lang="en-GB" sz="2800" dirty="0" smtClean="0">
                <a:latin typeface="Calibri" panose="020F0502020204030204" pitchFamily="34" charset="0"/>
              </a:rPr>
              <a:t>Videos  </a:t>
            </a:r>
          </a:p>
          <a:p>
            <a:endParaRPr lang="en-GB" sz="1800" dirty="0" smtClean="0">
              <a:latin typeface="Calibri" panose="020F0502020204030204" pitchFamily="34" charset="0"/>
            </a:endParaRPr>
          </a:p>
          <a:p>
            <a:endParaRPr lang="en-GB" sz="1800" dirty="0">
              <a:latin typeface="Calibri" panose="020F0502020204030204" pitchFamily="34" charset="0"/>
            </a:endParaRPr>
          </a:p>
        </p:txBody>
      </p:sp>
      <p:sp>
        <p:nvSpPr>
          <p:cNvPr id="4" name="Text Placeholder 3"/>
          <p:cNvSpPr>
            <a:spLocks noGrp="1"/>
          </p:cNvSpPr>
          <p:nvPr>
            <p:ph type="body" sz="quarter" idx="17"/>
          </p:nvPr>
        </p:nvSpPr>
        <p:spPr>
          <a:xfrm>
            <a:off x="6658509" y="2236259"/>
            <a:ext cx="5362803" cy="3643504"/>
          </a:xfrm>
        </p:spPr>
        <p:txBody>
          <a:bodyPr>
            <a:noAutofit/>
          </a:bodyPr>
          <a:lstStyle/>
          <a:p>
            <a:pPr marL="285750" indent="-285750">
              <a:buFont typeface="Wingdings" panose="05000000000000000000" pitchFamily="2" charset="2"/>
              <a:buChar char="Ø"/>
            </a:pPr>
            <a:r>
              <a:rPr lang="en-GB" sz="2800" dirty="0">
                <a:solidFill>
                  <a:schemeClr val="dk1"/>
                </a:solidFill>
                <a:latin typeface="Calibri" panose="020F0502020204030204" pitchFamily="34" charset="0"/>
              </a:rPr>
              <a:t>Values Exchange Software</a:t>
            </a:r>
          </a:p>
          <a:p>
            <a:pPr marL="285750" indent="-285750">
              <a:buFont typeface="Wingdings" panose="05000000000000000000" pitchFamily="2" charset="2"/>
              <a:buChar char="Ø"/>
            </a:pPr>
            <a:r>
              <a:rPr lang="en-GB" sz="2800" dirty="0">
                <a:solidFill>
                  <a:schemeClr val="dk1"/>
                </a:solidFill>
                <a:latin typeface="Calibri" panose="020F0502020204030204" pitchFamily="34" charset="0"/>
              </a:rPr>
              <a:t>i</a:t>
            </a:r>
            <a:r>
              <a:rPr lang="en-GB" sz="2800" dirty="0" smtClean="0">
                <a:solidFill>
                  <a:schemeClr val="dk1"/>
                </a:solidFill>
                <a:latin typeface="Calibri" panose="020F0502020204030204" pitchFamily="34" charset="0"/>
              </a:rPr>
              <a:t>Pads</a:t>
            </a:r>
            <a:endParaRPr lang="en-GB" sz="2800" dirty="0">
              <a:solidFill>
                <a:schemeClr val="dk1"/>
              </a:solidFill>
              <a:latin typeface="Calibri" panose="020F0502020204030204" pitchFamily="34" charset="0"/>
            </a:endParaRPr>
          </a:p>
          <a:p>
            <a:pPr marL="285750" indent="-285750">
              <a:buFont typeface="Wingdings" panose="05000000000000000000" pitchFamily="2" charset="2"/>
              <a:buChar char="Ø"/>
            </a:pPr>
            <a:r>
              <a:rPr lang="en-GB" sz="2800" dirty="0">
                <a:solidFill>
                  <a:schemeClr val="dk1"/>
                </a:solidFill>
                <a:latin typeface="Calibri" panose="020F0502020204030204" pitchFamily="34" charset="0"/>
              </a:rPr>
              <a:t>MyDispense</a:t>
            </a:r>
          </a:p>
          <a:p>
            <a:pPr marL="285750" indent="-285750">
              <a:buFont typeface="Wingdings" panose="05000000000000000000" pitchFamily="2" charset="2"/>
              <a:buChar char="Ø"/>
            </a:pPr>
            <a:r>
              <a:rPr lang="en-GB" sz="2800" dirty="0" smtClean="0">
                <a:solidFill>
                  <a:schemeClr val="dk1"/>
                </a:solidFill>
                <a:latin typeface="Calibri" panose="020F0502020204030204" pitchFamily="34" charset="0"/>
              </a:rPr>
              <a:t>Library resources online</a:t>
            </a:r>
            <a:endParaRPr lang="en-GB" sz="2800" dirty="0">
              <a:solidFill>
                <a:schemeClr val="dk1"/>
              </a:solidFill>
              <a:latin typeface="Calibri" panose="020F0502020204030204" pitchFamily="34" charset="0"/>
            </a:endParaRPr>
          </a:p>
          <a:p>
            <a:pPr marL="285750" indent="-285750">
              <a:buFont typeface="Wingdings" panose="05000000000000000000" pitchFamily="2" charset="2"/>
              <a:buChar char="Ø"/>
            </a:pPr>
            <a:r>
              <a:rPr lang="en-GB" sz="2800" dirty="0">
                <a:solidFill>
                  <a:schemeClr val="dk1"/>
                </a:solidFill>
                <a:latin typeface="Calibri" panose="020F0502020204030204" pitchFamily="34" charset="0"/>
              </a:rPr>
              <a:t>Mahara - </a:t>
            </a:r>
            <a:r>
              <a:rPr lang="en-GB" sz="2800" dirty="0" smtClean="0">
                <a:solidFill>
                  <a:schemeClr val="dk1"/>
                </a:solidFill>
                <a:latin typeface="Calibri" panose="020F0502020204030204" pitchFamily="34" charset="0"/>
              </a:rPr>
              <a:t>e-portfolio  </a:t>
            </a:r>
          </a:p>
          <a:p>
            <a:pPr marL="285750" indent="-285750">
              <a:buFont typeface="Wingdings" panose="05000000000000000000" pitchFamily="2" charset="2"/>
              <a:buChar char="Ø"/>
            </a:pPr>
            <a:r>
              <a:rPr lang="en-GB" sz="2800" dirty="0" smtClean="0">
                <a:solidFill>
                  <a:schemeClr val="dk1"/>
                </a:solidFill>
                <a:latin typeface="Calibri" panose="020F0502020204030204" pitchFamily="34" charset="0"/>
              </a:rPr>
              <a:t>Online </a:t>
            </a:r>
            <a:r>
              <a:rPr lang="en-GB" sz="2800" dirty="0">
                <a:solidFill>
                  <a:schemeClr val="dk1"/>
                </a:solidFill>
                <a:latin typeface="Calibri" panose="020F0502020204030204" pitchFamily="34" charset="0"/>
              </a:rPr>
              <a:t>assessment via quizzes</a:t>
            </a:r>
          </a:p>
          <a:p>
            <a:pPr marL="285750" indent="-285750">
              <a:buFont typeface="Wingdings" panose="05000000000000000000" pitchFamily="2" charset="2"/>
              <a:buChar char="Ø"/>
            </a:pPr>
            <a:r>
              <a:rPr lang="en-GB" sz="2800" dirty="0">
                <a:solidFill>
                  <a:schemeClr val="dk1"/>
                </a:solidFill>
                <a:latin typeface="Calibri" panose="020F0502020204030204" pitchFamily="34" charset="0"/>
              </a:rPr>
              <a:t>E-submission &amp; E-Feedback</a:t>
            </a:r>
          </a:p>
          <a:p>
            <a:endParaRPr lang="en-GB" sz="1400" dirty="0"/>
          </a:p>
        </p:txBody>
      </p:sp>
      <p:sp>
        <p:nvSpPr>
          <p:cNvPr id="3" name="Subtitle 2"/>
          <p:cNvSpPr>
            <a:spLocks noGrp="1"/>
          </p:cNvSpPr>
          <p:nvPr>
            <p:ph type="subTitle" idx="1"/>
          </p:nvPr>
        </p:nvSpPr>
        <p:spPr/>
        <p:txBody>
          <a:bodyPr>
            <a:normAutofit fontScale="92500" lnSpcReduction="10000"/>
          </a:bodyPr>
          <a:lstStyle/>
          <a:p>
            <a:r>
              <a:rPr lang="en-GB" b="1" dirty="0" smtClean="0">
                <a:solidFill>
                  <a:schemeClr val="tx1"/>
                </a:solidFill>
              </a:rPr>
              <a:t>At University of Sussex…</a:t>
            </a:r>
            <a:endParaRPr lang="en-GB" b="1" dirty="0">
              <a:solidFill>
                <a:schemeClr val="tx1"/>
              </a:solidFill>
            </a:endParaRPr>
          </a:p>
        </p:txBody>
      </p:sp>
      <p:sp>
        <p:nvSpPr>
          <p:cNvPr id="5" name="Rectangle 4"/>
          <p:cNvSpPr/>
          <p:nvPr/>
        </p:nvSpPr>
        <p:spPr>
          <a:xfrm>
            <a:off x="704363" y="1371600"/>
            <a:ext cx="11164549" cy="1107996"/>
          </a:xfrm>
          <a:prstGeom prst="rect">
            <a:avLst/>
          </a:prstGeom>
        </p:spPr>
        <p:txBody>
          <a:bodyPr wrap="square">
            <a:spAutoFit/>
          </a:bodyPr>
          <a:lstStyle/>
          <a:p>
            <a:r>
              <a:rPr lang="en-GB" sz="2400" dirty="0">
                <a:solidFill>
                  <a:schemeClr val="dk1"/>
                </a:solidFill>
                <a:latin typeface="Calibri" panose="020F0502020204030204" pitchFamily="34" charset="0"/>
              </a:rPr>
              <a:t>Pharmacy liaises extensively with TEL to deliver the MPharm curriculum.</a:t>
            </a:r>
          </a:p>
          <a:p>
            <a:r>
              <a:rPr lang="en-GB" sz="2400" dirty="0">
                <a:solidFill>
                  <a:schemeClr val="dk1"/>
                </a:solidFill>
                <a:latin typeface="Calibri" panose="020F0502020204030204" pitchFamily="34" charset="0"/>
              </a:rPr>
              <a:t>WE use </a:t>
            </a:r>
          </a:p>
          <a:p>
            <a:r>
              <a:rPr lang="en-GB" dirty="0" smtClean="0">
                <a:latin typeface="Calibri" panose="020F0502020204030204" pitchFamily="34" charset="0"/>
              </a:rPr>
              <a:t> </a:t>
            </a:r>
            <a:endParaRPr lang="en-GB" dirty="0">
              <a:latin typeface="Calibri" panose="020F0502020204030204" pitchFamily="34" charset="0"/>
            </a:endParaRPr>
          </a:p>
        </p:txBody>
      </p:sp>
    </p:spTree>
    <p:extLst>
      <p:ext uri="{BB962C8B-B14F-4D97-AF65-F5344CB8AC3E}">
        <p14:creationId xmlns:p14="http://schemas.microsoft.com/office/powerpoint/2010/main" val="176736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780532" y="2188755"/>
            <a:ext cx="10856685" cy="3653971"/>
          </a:xfrm>
        </p:spPr>
        <p:txBody>
          <a:bodyPr>
            <a:normAutofit/>
          </a:bodyPr>
          <a:lstStyle/>
          <a:p>
            <a:r>
              <a:rPr lang="en-GB" sz="3200" dirty="0" smtClean="0">
                <a:latin typeface="Calibri" panose="020F0502020204030204" pitchFamily="34" charset="0"/>
              </a:rPr>
              <a:t>A Snapshot survey regarding the </a:t>
            </a:r>
            <a:r>
              <a:rPr lang="en-GB" sz="3200" dirty="0">
                <a:latin typeface="Calibri" panose="020F0502020204030204" pitchFamily="34" charset="0"/>
              </a:rPr>
              <a:t>views and experiences of 6 diverse students regarding their ease of use of the technologies were </a:t>
            </a:r>
            <a:r>
              <a:rPr lang="en-GB" sz="3200" dirty="0" smtClean="0">
                <a:latin typeface="Calibri" panose="020F0502020204030204" pitchFamily="34" charset="0"/>
              </a:rPr>
              <a:t>explored via a questionnaire and any narrative</a:t>
            </a:r>
          </a:p>
          <a:p>
            <a:r>
              <a:rPr lang="en-GB" sz="3200" dirty="0" smtClean="0">
                <a:latin typeface="Calibri" panose="020F0502020204030204" pitchFamily="34" charset="0"/>
              </a:rPr>
              <a:t>Used the Likert scale and asked them the following questions</a:t>
            </a:r>
          </a:p>
          <a:p>
            <a:endParaRPr lang="en-GB" sz="3200" dirty="0" smtClean="0">
              <a:latin typeface="Calibri" panose="020F0502020204030204" pitchFamily="34" charset="0"/>
            </a:endParaRPr>
          </a:p>
          <a:p>
            <a:endParaRPr lang="en-GB" sz="3200" dirty="0" smtClean="0">
              <a:latin typeface="Calibri" panose="020F0502020204030204" pitchFamily="34" charset="0"/>
            </a:endParaRPr>
          </a:p>
          <a:p>
            <a:endParaRPr lang="en-GB" sz="3200" dirty="0">
              <a:latin typeface="Calibri" panose="020F0502020204030204" pitchFamily="34" charset="0"/>
            </a:endParaRPr>
          </a:p>
        </p:txBody>
      </p:sp>
      <p:sp>
        <p:nvSpPr>
          <p:cNvPr id="3" name="Subtitle 2"/>
          <p:cNvSpPr>
            <a:spLocks noGrp="1"/>
          </p:cNvSpPr>
          <p:nvPr>
            <p:ph type="subTitle" idx="1"/>
          </p:nvPr>
        </p:nvSpPr>
        <p:spPr/>
        <p:txBody>
          <a:bodyPr>
            <a:normAutofit fontScale="55000" lnSpcReduction="20000"/>
          </a:bodyPr>
          <a:lstStyle/>
          <a:p>
            <a:r>
              <a:rPr lang="en-GB" b="1" dirty="0" smtClean="0">
                <a:solidFill>
                  <a:schemeClr val="tx1"/>
                </a:solidFill>
              </a:rPr>
              <a:t>How did our diverse cohort engage with these digital technologies?</a:t>
            </a:r>
            <a:endParaRPr lang="en-GB" b="1" dirty="0">
              <a:solidFill>
                <a:schemeClr val="tx1"/>
              </a:solidFill>
            </a:endParaRPr>
          </a:p>
        </p:txBody>
      </p:sp>
    </p:spTree>
    <p:extLst>
      <p:ext uri="{BB962C8B-B14F-4D97-AF65-F5344CB8AC3E}">
        <p14:creationId xmlns:p14="http://schemas.microsoft.com/office/powerpoint/2010/main" val="1225039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10000"/>
          </a:bodyPr>
          <a:lstStyle/>
          <a:p>
            <a:r>
              <a:rPr lang="en-GB" b="1" dirty="0" smtClean="0">
                <a:solidFill>
                  <a:schemeClr val="tx1"/>
                </a:solidFill>
              </a:rPr>
              <a:t>The survey</a:t>
            </a:r>
            <a:endParaRPr lang="en-GB" b="1"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15120654"/>
              </p:ext>
            </p:extLst>
          </p:nvPr>
        </p:nvGraphicFramePr>
        <p:xfrm>
          <a:off x="101052" y="1323624"/>
          <a:ext cx="11970328" cy="5410060"/>
        </p:xfrm>
        <a:graphic>
          <a:graphicData uri="http://schemas.openxmlformats.org/drawingml/2006/table">
            <a:tbl>
              <a:tblPr firstRow="1" firstCol="1" bandRow="1">
                <a:tableStyleId>{F5AB1C69-6EDB-4FF4-983F-18BD219EF322}</a:tableStyleId>
              </a:tblPr>
              <a:tblGrid>
                <a:gridCol w="11970328">
                  <a:extLst>
                    <a:ext uri="{9D8B030D-6E8A-4147-A177-3AD203B41FA5}">
                      <a16:colId xmlns:a16="http://schemas.microsoft.com/office/drawing/2014/main" val="20000"/>
                    </a:ext>
                  </a:extLst>
                </a:gridCol>
              </a:tblGrid>
              <a:tr h="672041">
                <a:tc>
                  <a:txBody>
                    <a:bodyPr/>
                    <a:lstStyle/>
                    <a:p>
                      <a:pPr>
                        <a:spcAft>
                          <a:spcPts val="0"/>
                        </a:spcAft>
                      </a:pPr>
                      <a:r>
                        <a:rPr lang="en-US" sz="2400" dirty="0">
                          <a:solidFill>
                            <a:schemeClr val="tx1"/>
                          </a:solidFill>
                          <a:effectLst/>
                          <a:latin typeface="Calibri" panose="020F0502020204030204" pitchFamily="34" charset="0"/>
                        </a:rPr>
                        <a:t> </a:t>
                      </a:r>
                      <a:r>
                        <a:rPr lang="en-US" sz="2400" dirty="0" smtClean="0">
                          <a:solidFill>
                            <a:schemeClr val="tx1"/>
                          </a:solidFill>
                          <a:effectLst/>
                          <a:latin typeface="Calibri" panose="020F0502020204030204" pitchFamily="34" charset="0"/>
                        </a:rPr>
                        <a:t>N=6</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tc>
                <a:extLst>
                  <a:ext uri="{0D108BD9-81ED-4DB2-BD59-A6C34878D82A}">
                    <a16:rowId xmlns:a16="http://schemas.microsoft.com/office/drawing/2014/main" val="10000"/>
                  </a:ext>
                </a:extLst>
              </a:tr>
              <a:tr h="471341">
                <a:tc>
                  <a:txBody>
                    <a:bodyPr/>
                    <a:lstStyle/>
                    <a:p>
                      <a:pPr>
                        <a:spcAft>
                          <a:spcPts val="0"/>
                        </a:spcAft>
                      </a:pPr>
                      <a:r>
                        <a:rPr lang="en-US" sz="2400" dirty="0">
                          <a:solidFill>
                            <a:schemeClr val="tx1"/>
                          </a:solidFill>
                          <a:effectLst/>
                          <a:latin typeface="Calibri" panose="020F0502020204030204" pitchFamily="34" charset="0"/>
                        </a:rPr>
                        <a:t>I find it easy to look up information in our online library</a:t>
                      </a:r>
                      <a:endParaRPr lang="en-GB" sz="2400" dirty="0">
                        <a:solidFill>
                          <a:schemeClr val="tx1"/>
                        </a:solidFill>
                        <a:effectLst/>
                        <a:latin typeface="Calibri" panose="020F0502020204030204" pitchFamily="34" charset="0"/>
                      </a:endParaRPr>
                    </a:p>
                    <a:p>
                      <a:pPr>
                        <a:spcAft>
                          <a:spcPts val="0"/>
                        </a:spcAft>
                      </a:pPr>
                      <a:r>
                        <a:rPr lang="en-US" sz="2400" dirty="0">
                          <a:solidFill>
                            <a:schemeClr val="tx1"/>
                          </a:solidFill>
                          <a:effectLst/>
                          <a:latin typeface="Calibri" panose="020F0502020204030204" pitchFamily="34" charset="0"/>
                        </a:rPr>
                        <a:t> </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tc>
                <a:extLst>
                  <a:ext uri="{0D108BD9-81ED-4DB2-BD59-A6C34878D82A}">
                    <a16:rowId xmlns:a16="http://schemas.microsoft.com/office/drawing/2014/main" val="10001"/>
                  </a:ext>
                </a:extLst>
              </a:tr>
              <a:tr h="529646">
                <a:tc>
                  <a:txBody>
                    <a:bodyPr/>
                    <a:lstStyle/>
                    <a:p>
                      <a:pPr>
                        <a:spcAft>
                          <a:spcPts val="0"/>
                        </a:spcAft>
                      </a:pPr>
                      <a:r>
                        <a:rPr lang="en-US" sz="2400" dirty="0">
                          <a:solidFill>
                            <a:schemeClr val="tx1"/>
                          </a:solidFill>
                          <a:effectLst/>
                          <a:latin typeface="Calibri" panose="020F0502020204030204" pitchFamily="34" charset="0"/>
                        </a:rPr>
                        <a:t>I find it easy to search for information online by using keywords in my teaching </a:t>
                      </a:r>
                      <a:r>
                        <a:rPr lang="en-US" sz="2400" dirty="0" err="1">
                          <a:solidFill>
                            <a:schemeClr val="tx1"/>
                          </a:solidFill>
                          <a:effectLst/>
                          <a:latin typeface="Calibri" panose="020F0502020204030204" pitchFamily="34" charset="0"/>
                        </a:rPr>
                        <a:t>programme</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tc>
                <a:extLst>
                  <a:ext uri="{0D108BD9-81ED-4DB2-BD59-A6C34878D82A}">
                    <a16:rowId xmlns:a16="http://schemas.microsoft.com/office/drawing/2014/main" val="10002"/>
                  </a:ext>
                </a:extLst>
              </a:tr>
              <a:tr h="551509">
                <a:tc>
                  <a:txBody>
                    <a:bodyPr/>
                    <a:lstStyle/>
                    <a:p>
                      <a:pPr>
                        <a:spcAft>
                          <a:spcPts val="0"/>
                        </a:spcAft>
                      </a:pPr>
                      <a:r>
                        <a:rPr lang="en-US" sz="2400" dirty="0">
                          <a:solidFill>
                            <a:schemeClr val="tx1"/>
                          </a:solidFill>
                          <a:effectLst/>
                          <a:latin typeface="Calibri" panose="020F0502020204030204" pitchFamily="34" charset="0"/>
                        </a:rPr>
                        <a:t>I find it easy to engage with social networks, e.g. Facebook, Twitter, WhatsApp. </a:t>
                      </a:r>
                      <a:endParaRPr lang="en-GB" sz="2400" dirty="0">
                        <a:solidFill>
                          <a:schemeClr val="tx1"/>
                        </a:solidFill>
                        <a:effectLst/>
                        <a:latin typeface="Calibri" panose="020F0502020204030204" pitchFamily="34" charset="0"/>
                      </a:endParaRPr>
                    </a:p>
                  </a:txBody>
                  <a:tcPr marL="47993" marR="47993" marT="0" marB="0"/>
                </a:tc>
                <a:extLst>
                  <a:ext uri="{0D108BD9-81ED-4DB2-BD59-A6C34878D82A}">
                    <a16:rowId xmlns:a16="http://schemas.microsoft.com/office/drawing/2014/main" val="10003"/>
                  </a:ext>
                </a:extLst>
              </a:tr>
              <a:tr h="472383">
                <a:tc>
                  <a:txBody>
                    <a:bodyPr/>
                    <a:lstStyle/>
                    <a:p>
                      <a:pPr>
                        <a:spcAft>
                          <a:spcPts val="0"/>
                        </a:spcAft>
                      </a:pPr>
                      <a:r>
                        <a:rPr lang="en-US" sz="2400" dirty="0">
                          <a:solidFill>
                            <a:schemeClr val="tx1"/>
                          </a:solidFill>
                          <a:effectLst/>
                          <a:latin typeface="Calibri" panose="020F0502020204030204" pitchFamily="34" charset="0"/>
                        </a:rPr>
                        <a:t>I find it easy to use </a:t>
                      </a:r>
                      <a:r>
                        <a:rPr lang="en-US" sz="2400" dirty="0" err="1">
                          <a:solidFill>
                            <a:schemeClr val="tx1"/>
                          </a:solidFill>
                          <a:effectLst/>
                          <a:latin typeface="Calibri" panose="020F0502020204030204" pitchFamily="34" charset="0"/>
                        </a:rPr>
                        <a:t>Polleverywhere</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tc>
                <a:extLst>
                  <a:ext uri="{0D108BD9-81ED-4DB2-BD59-A6C34878D82A}">
                    <a16:rowId xmlns:a16="http://schemas.microsoft.com/office/drawing/2014/main" val="10004"/>
                  </a:ext>
                </a:extLst>
              </a:tr>
              <a:tr h="458249">
                <a:tc>
                  <a:txBody>
                    <a:bodyPr/>
                    <a:lstStyle/>
                    <a:p>
                      <a:pPr>
                        <a:spcAft>
                          <a:spcPts val="0"/>
                        </a:spcAft>
                      </a:pPr>
                      <a:r>
                        <a:rPr lang="en-US" sz="2400" dirty="0">
                          <a:solidFill>
                            <a:schemeClr val="tx1"/>
                          </a:solidFill>
                          <a:effectLst/>
                          <a:latin typeface="Calibri" panose="020F0502020204030204" pitchFamily="34" charset="0"/>
                        </a:rPr>
                        <a:t>I find it easy to use Articulate Software packages</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tc>
                <a:extLst>
                  <a:ext uri="{0D108BD9-81ED-4DB2-BD59-A6C34878D82A}">
                    <a16:rowId xmlns:a16="http://schemas.microsoft.com/office/drawing/2014/main" val="10005"/>
                  </a:ext>
                </a:extLst>
              </a:tr>
              <a:tr h="380737">
                <a:tc>
                  <a:txBody>
                    <a:bodyPr/>
                    <a:lstStyle/>
                    <a:p>
                      <a:pPr>
                        <a:spcAft>
                          <a:spcPts val="0"/>
                        </a:spcAft>
                      </a:pPr>
                      <a:r>
                        <a:rPr lang="en-US" sz="2400" dirty="0">
                          <a:solidFill>
                            <a:schemeClr val="tx1"/>
                          </a:solidFill>
                          <a:effectLst/>
                          <a:latin typeface="Calibri" panose="020F0502020204030204" pitchFamily="34" charset="0"/>
                        </a:rPr>
                        <a:t>I find it easy to use </a:t>
                      </a:r>
                      <a:r>
                        <a:rPr lang="en-US" sz="2400" dirty="0" err="1">
                          <a:solidFill>
                            <a:schemeClr val="tx1"/>
                          </a:solidFill>
                          <a:effectLst/>
                          <a:latin typeface="Calibri" panose="020F0502020204030204" pitchFamily="34" charset="0"/>
                        </a:rPr>
                        <a:t>Padlet</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tc>
                <a:extLst>
                  <a:ext uri="{0D108BD9-81ED-4DB2-BD59-A6C34878D82A}">
                    <a16:rowId xmlns:a16="http://schemas.microsoft.com/office/drawing/2014/main" val="10006"/>
                  </a:ext>
                </a:extLst>
              </a:tr>
              <a:tr h="424206">
                <a:tc>
                  <a:txBody>
                    <a:bodyPr/>
                    <a:lstStyle/>
                    <a:p>
                      <a:pPr>
                        <a:spcAft>
                          <a:spcPts val="0"/>
                        </a:spcAft>
                      </a:pPr>
                      <a:r>
                        <a:rPr lang="en-US" sz="2400" dirty="0">
                          <a:solidFill>
                            <a:schemeClr val="tx1"/>
                          </a:solidFill>
                          <a:effectLst/>
                          <a:latin typeface="Calibri" panose="020F0502020204030204" pitchFamily="34" charset="0"/>
                        </a:rPr>
                        <a:t>I find it easy to use Lecture </a:t>
                      </a:r>
                      <a:r>
                        <a:rPr lang="en-US" sz="2400" dirty="0" smtClean="0">
                          <a:solidFill>
                            <a:schemeClr val="tx1"/>
                          </a:solidFill>
                          <a:effectLst/>
                          <a:latin typeface="Calibri" panose="020F0502020204030204" pitchFamily="34" charset="0"/>
                        </a:rPr>
                        <a:t>Capture</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tc>
                <a:extLst>
                  <a:ext uri="{0D108BD9-81ED-4DB2-BD59-A6C34878D82A}">
                    <a16:rowId xmlns:a16="http://schemas.microsoft.com/office/drawing/2014/main" val="10007"/>
                  </a:ext>
                </a:extLst>
              </a:tr>
              <a:tr h="458249">
                <a:tc>
                  <a:txBody>
                    <a:bodyPr/>
                    <a:lstStyle/>
                    <a:p>
                      <a:pPr>
                        <a:spcAft>
                          <a:spcPts val="0"/>
                        </a:spcAft>
                      </a:pPr>
                      <a:r>
                        <a:rPr lang="en-US" sz="2400" dirty="0">
                          <a:solidFill>
                            <a:schemeClr val="tx1"/>
                          </a:solidFill>
                          <a:effectLst/>
                          <a:latin typeface="Calibri" panose="020F0502020204030204" pitchFamily="34" charset="0"/>
                        </a:rPr>
                        <a:t>I find it easy to use Values exchange software</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tc>
                <a:extLst>
                  <a:ext uri="{0D108BD9-81ED-4DB2-BD59-A6C34878D82A}">
                    <a16:rowId xmlns:a16="http://schemas.microsoft.com/office/drawing/2014/main" val="10008"/>
                  </a:ext>
                </a:extLst>
              </a:tr>
              <a:tr h="580401">
                <a:tc>
                  <a:txBody>
                    <a:bodyPr/>
                    <a:lstStyle/>
                    <a:p>
                      <a:pPr>
                        <a:spcAft>
                          <a:spcPts val="0"/>
                        </a:spcAft>
                      </a:pPr>
                      <a:r>
                        <a:rPr lang="en-US" sz="2400" dirty="0">
                          <a:solidFill>
                            <a:schemeClr val="tx1"/>
                          </a:solidFill>
                          <a:effectLst/>
                          <a:latin typeface="Calibri" panose="020F0502020204030204" pitchFamily="34" charset="0"/>
                        </a:rPr>
                        <a:t>I find it easy to locate information from different media, e.g. podcasts, videos, online discussions for my studies</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93" marR="47993"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5231204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Subtitle 3"/>
          <p:cNvSpPr>
            <a:spLocks noGrp="1"/>
          </p:cNvSpPr>
          <p:nvPr>
            <p:ph type="subTitle" idx="1"/>
          </p:nvPr>
        </p:nvSpPr>
        <p:spPr>
          <a:xfrm>
            <a:off x="752251" y="120396"/>
            <a:ext cx="10611368" cy="806302"/>
          </a:xfrm>
        </p:spPr>
        <p:txBody>
          <a:bodyPr>
            <a:noAutofit/>
          </a:bodyPr>
          <a:lstStyle/>
          <a:p>
            <a:r>
              <a:rPr lang="en-GB" sz="3200" b="1" dirty="0" smtClean="0">
                <a:solidFill>
                  <a:schemeClr val="tx1"/>
                </a:solidFill>
              </a:rPr>
              <a:t>Results </a:t>
            </a:r>
            <a:endParaRPr lang="en-GB" sz="3200" b="1" dirty="0">
              <a:solidFill>
                <a:schemeClr val="tx1"/>
              </a:solidFill>
            </a:endParaRPr>
          </a:p>
        </p:txBody>
      </p:sp>
      <p:graphicFrame>
        <p:nvGraphicFramePr>
          <p:cNvPr id="5" name="Chart 4"/>
          <p:cNvGraphicFramePr>
            <a:graphicFrameLocks/>
          </p:cNvGraphicFramePr>
          <p:nvPr>
            <p:extLst>
              <p:ext uri="{D42A27DB-BD31-4B8C-83A1-F6EECF244321}">
                <p14:modId xmlns:p14="http://schemas.microsoft.com/office/powerpoint/2010/main" val="520932930"/>
              </p:ext>
            </p:extLst>
          </p:nvPr>
        </p:nvGraphicFramePr>
        <p:xfrm>
          <a:off x="1338605" y="772997"/>
          <a:ext cx="9643621" cy="59200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4699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87927" y="1452477"/>
            <a:ext cx="11423859" cy="5146286"/>
          </a:xfrm>
          <a:ln>
            <a:noFill/>
          </a:ln>
        </p:spPr>
        <p:style>
          <a:lnRef idx="2">
            <a:schemeClr val="accent2"/>
          </a:lnRef>
          <a:fillRef idx="1">
            <a:schemeClr val="lt1"/>
          </a:fillRef>
          <a:effectRef idx="0">
            <a:schemeClr val="accent2"/>
          </a:effectRef>
          <a:fontRef idx="minor">
            <a:schemeClr val="dk1"/>
          </a:fontRef>
        </p:style>
        <p:txBody>
          <a:bodyPr>
            <a:noAutofit/>
          </a:bodyPr>
          <a:lstStyle/>
          <a:p>
            <a:pPr marL="285750" indent="-285750">
              <a:buFont typeface="Arial" panose="020B0604020202020204" pitchFamily="34" charset="0"/>
              <a:buChar char="•"/>
            </a:pPr>
            <a:r>
              <a:rPr lang="en-US" sz="1800" dirty="0">
                <a:latin typeface="Calibri" panose="020F0502020204030204" pitchFamily="34" charset="0"/>
              </a:rPr>
              <a:t>Library online resources: </a:t>
            </a:r>
            <a:r>
              <a:rPr lang="en-US" sz="1800" dirty="0" smtClean="0">
                <a:latin typeface="Calibri" panose="020F0502020204030204" pitchFamily="34" charset="0"/>
              </a:rPr>
              <a:t>“user </a:t>
            </a:r>
            <a:r>
              <a:rPr lang="en-US" sz="1800" dirty="0">
                <a:latin typeface="Calibri" panose="020F0502020204030204" pitchFamily="34" charset="0"/>
              </a:rPr>
              <a:t>friendly- but </a:t>
            </a:r>
            <a:r>
              <a:rPr lang="en-US" sz="1800" dirty="0" smtClean="0">
                <a:latin typeface="Calibri" panose="020F0502020204030204" pitchFamily="34" charset="0"/>
              </a:rPr>
              <a:t>did </a:t>
            </a:r>
            <a:r>
              <a:rPr lang="en-US" sz="1800" dirty="0">
                <a:latin typeface="Calibri" panose="020F0502020204030204" pitchFamily="34" charset="0"/>
              </a:rPr>
              <a:t>not find it easy to find online e </a:t>
            </a:r>
            <a:r>
              <a:rPr lang="en-US" sz="1800" dirty="0" smtClean="0">
                <a:latin typeface="Calibri" panose="020F0502020204030204" pitchFamily="34" charset="0"/>
              </a:rPr>
              <a:t>books”</a:t>
            </a:r>
            <a:endParaRPr lang="en-US" sz="1800" dirty="0">
              <a:latin typeface="Calibri" panose="020F0502020204030204" pitchFamily="34" charset="0"/>
            </a:endParaRPr>
          </a:p>
          <a:p>
            <a:pPr marL="285750" indent="-285750">
              <a:buFont typeface="Arial" panose="020B0604020202020204" pitchFamily="34" charset="0"/>
              <a:buChar char="•"/>
            </a:pPr>
            <a:r>
              <a:rPr lang="en-US" sz="1800" dirty="0" smtClean="0">
                <a:latin typeface="Calibri" panose="020F0502020204030204" pitchFamily="34" charset="0"/>
              </a:rPr>
              <a:t>Online </a:t>
            </a:r>
            <a:r>
              <a:rPr lang="en-US" sz="1800" dirty="0">
                <a:latin typeface="Calibri" panose="020F0502020204030204" pitchFamily="34" charset="0"/>
              </a:rPr>
              <a:t>search for information- feedback- “we used iPad in integration sessions and so it was easier as it made this part of learning more interactive and easier to use for revision”.</a:t>
            </a:r>
          </a:p>
          <a:p>
            <a:pPr marL="285750" indent="-285750">
              <a:buFont typeface="Arial" panose="020B0604020202020204" pitchFamily="34" charset="0"/>
              <a:buChar char="•"/>
            </a:pPr>
            <a:r>
              <a:rPr lang="en-US" sz="1800" dirty="0">
                <a:latin typeface="Calibri" panose="020F0502020204030204" pitchFamily="34" charset="0"/>
              </a:rPr>
              <a:t>Facebook &amp; Twitter – </a:t>
            </a:r>
            <a:r>
              <a:rPr lang="en-US" sz="1800" dirty="0" smtClean="0">
                <a:latin typeface="Calibri" panose="020F0502020204030204" pitchFamily="34" charset="0"/>
              </a:rPr>
              <a:t>“do </a:t>
            </a:r>
            <a:r>
              <a:rPr lang="en-US" sz="1800" dirty="0">
                <a:latin typeface="Calibri" panose="020F0502020204030204" pitchFamily="34" charset="0"/>
              </a:rPr>
              <a:t>not use these at </a:t>
            </a:r>
            <a:r>
              <a:rPr lang="en-US" sz="1800" dirty="0" smtClean="0">
                <a:latin typeface="Calibri" panose="020F0502020204030204" pitchFamily="34" charset="0"/>
              </a:rPr>
              <a:t>all”  “rarely </a:t>
            </a:r>
            <a:r>
              <a:rPr lang="en-US" sz="1800" dirty="0">
                <a:latin typeface="Calibri" panose="020F0502020204030204" pitchFamily="34" charset="0"/>
              </a:rPr>
              <a:t>engage with </a:t>
            </a:r>
            <a:r>
              <a:rPr lang="en-US" sz="1800" dirty="0" smtClean="0">
                <a:latin typeface="Calibri" panose="020F0502020204030204" pitchFamily="34" charset="0"/>
              </a:rPr>
              <a:t>others”  </a:t>
            </a:r>
            <a:endParaRPr lang="en-US" sz="1800" dirty="0">
              <a:latin typeface="Calibri" panose="020F0502020204030204" pitchFamily="34" charset="0"/>
            </a:endParaRPr>
          </a:p>
          <a:p>
            <a:pPr marL="285750" indent="-285750">
              <a:buFont typeface="Arial" panose="020B0604020202020204" pitchFamily="34" charset="0"/>
              <a:buChar char="•"/>
            </a:pPr>
            <a:r>
              <a:rPr lang="en-US" sz="1800" dirty="0" smtClean="0">
                <a:latin typeface="Calibri" panose="020F0502020204030204" pitchFamily="34" charset="0"/>
              </a:rPr>
              <a:t>Poll Everywhere</a:t>
            </a:r>
            <a:r>
              <a:rPr lang="en-US" sz="1800" dirty="0">
                <a:latin typeface="Calibri" panose="020F0502020204030204" pitchFamily="34" charset="0"/>
              </a:rPr>
              <a:t>- </a:t>
            </a:r>
            <a:r>
              <a:rPr lang="en-US" sz="1800" dirty="0" smtClean="0">
                <a:latin typeface="Calibri" panose="020F0502020204030204" pitchFamily="34" charset="0"/>
              </a:rPr>
              <a:t>“keep </a:t>
            </a:r>
            <a:r>
              <a:rPr lang="en-US" sz="1800" dirty="0">
                <a:latin typeface="Calibri" panose="020F0502020204030204" pitchFamily="34" charset="0"/>
              </a:rPr>
              <a:t>polls open </a:t>
            </a:r>
            <a:r>
              <a:rPr lang="en-US" sz="1800" dirty="0" smtClean="0">
                <a:latin typeface="Calibri" panose="020F0502020204030204" pitchFamily="34" charset="0"/>
              </a:rPr>
              <a:t>longer”  “great </a:t>
            </a:r>
            <a:r>
              <a:rPr lang="en-US" sz="1800" dirty="0">
                <a:latin typeface="Calibri" panose="020F0502020204030204" pitchFamily="34" charset="0"/>
              </a:rPr>
              <a:t>for instant </a:t>
            </a:r>
            <a:r>
              <a:rPr lang="en-US" sz="1800" dirty="0" err="1">
                <a:latin typeface="Calibri" panose="020F0502020204030204" pitchFamily="34" charset="0"/>
              </a:rPr>
              <a:t>anonymised</a:t>
            </a:r>
            <a:r>
              <a:rPr lang="en-US" sz="1800" dirty="0">
                <a:latin typeface="Calibri" panose="020F0502020204030204" pitchFamily="34" charset="0"/>
              </a:rPr>
              <a:t> </a:t>
            </a:r>
            <a:r>
              <a:rPr lang="en-US" sz="1800" dirty="0" smtClean="0">
                <a:latin typeface="Calibri" panose="020F0502020204030204" pitchFamily="34" charset="0"/>
              </a:rPr>
              <a:t>communication”</a:t>
            </a:r>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Articulate case studies- </a:t>
            </a:r>
            <a:r>
              <a:rPr lang="en-US" sz="1800" dirty="0" smtClean="0">
                <a:latin typeface="Calibri" panose="020F0502020204030204" pitchFamily="34" charset="0"/>
              </a:rPr>
              <a:t>“</a:t>
            </a:r>
            <a:r>
              <a:rPr lang="en-US" sz="1800" dirty="0">
                <a:latin typeface="Calibri" panose="020F0502020204030204" pitchFamily="34" charset="0"/>
              </a:rPr>
              <a:t>highly interactive and engaging” </a:t>
            </a:r>
            <a:r>
              <a:rPr lang="en-US" sz="1800" dirty="0" smtClean="0">
                <a:latin typeface="Calibri" panose="020F0502020204030204" pitchFamily="34" charset="0"/>
              </a:rPr>
              <a:t> </a:t>
            </a:r>
            <a:r>
              <a:rPr lang="en-US" sz="1800" dirty="0">
                <a:latin typeface="Calibri" panose="020F0502020204030204" pitchFamily="34" charset="0"/>
              </a:rPr>
              <a:t>“too much information although excellent</a:t>
            </a:r>
            <a:r>
              <a:rPr lang="en-US" sz="1800" dirty="0" smtClean="0">
                <a:latin typeface="Calibri" panose="020F0502020204030204" pitchFamily="34" charset="0"/>
              </a:rPr>
              <a:t>”</a:t>
            </a:r>
            <a:endParaRPr lang="en-US" sz="1800" dirty="0">
              <a:latin typeface="Calibri" panose="020F0502020204030204" pitchFamily="34" charset="0"/>
            </a:endParaRPr>
          </a:p>
          <a:p>
            <a:pPr marL="285750" indent="-285750">
              <a:buFont typeface="Arial" panose="020B0604020202020204" pitchFamily="34" charset="0"/>
              <a:buChar char="•"/>
            </a:pPr>
            <a:r>
              <a:rPr lang="en-US" sz="1800" dirty="0" err="1">
                <a:latin typeface="Calibri" panose="020F0502020204030204" pitchFamily="34" charset="0"/>
              </a:rPr>
              <a:t>Padlet</a:t>
            </a:r>
            <a:r>
              <a:rPr lang="en-US" sz="1800" dirty="0">
                <a:latin typeface="Calibri" panose="020F0502020204030204" pitchFamily="34" charset="0"/>
              </a:rPr>
              <a:t>- no one engages with this tool and relatively useless as it has served no purpose at all</a:t>
            </a:r>
          </a:p>
          <a:p>
            <a:pPr marL="285750" indent="-285750">
              <a:buFont typeface="Arial" panose="020B0604020202020204" pitchFamily="34" charset="0"/>
              <a:buChar char="•"/>
            </a:pPr>
            <a:r>
              <a:rPr lang="en-US" sz="1800" dirty="0">
                <a:latin typeface="Calibri" panose="020F0502020204030204" pitchFamily="34" charset="0"/>
              </a:rPr>
              <a:t>Lecture capture- Students liked this  “as we can catch up if we miss anything in class or do not understand, however sound goes missing sometimes”. </a:t>
            </a:r>
          </a:p>
          <a:p>
            <a:pPr marL="285750" indent="-285750">
              <a:buFont typeface="Arial" panose="020B0604020202020204" pitchFamily="34" charset="0"/>
              <a:buChar char="•"/>
            </a:pPr>
            <a:r>
              <a:rPr lang="en-US" sz="1800" dirty="0">
                <a:latin typeface="Calibri" panose="020F0502020204030204" pitchFamily="34" charset="0"/>
              </a:rPr>
              <a:t>Values exchange- </a:t>
            </a:r>
            <a:r>
              <a:rPr lang="en-US" sz="1800" dirty="0" smtClean="0">
                <a:latin typeface="Calibri" panose="020F0502020204030204" pitchFamily="34" charset="0"/>
              </a:rPr>
              <a:t>“trains </a:t>
            </a:r>
            <a:r>
              <a:rPr lang="en-US" sz="1800" dirty="0">
                <a:latin typeface="Calibri" panose="020F0502020204030204" pitchFamily="34" charset="0"/>
              </a:rPr>
              <a:t>ethical </a:t>
            </a:r>
            <a:r>
              <a:rPr lang="en-US" sz="1800" dirty="0" smtClean="0">
                <a:latin typeface="Calibri" panose="020F0502020204030204" pitchFamily="34" charset="0"/>
              </a:rPr>
              <a:t>thinking” “</a:t>
            </a:r>
            <a:r>
              <a:rPr lang="en-US" sz="1800" dirty="0">
                <a:latin typeface="Calibri" panose="020F0502020204030204" pitchFamily="34" charset="0"/>
              </a:rPr>
              <a:t>does not suit me to add information”; </a:t>
            </a:r>
            <a:endParaRPr lang="en-US" sz="1800" dirty="0" smtClean="0">
              <a:latin typeface="Calibri" panose="020F0502020204030204" pitchFamily="34" charset="0"/>
            </a:endParaRPr>
          </a:p>
          <a:p>
            <a:pPr marL="285750" indent="-285750">
              <a:buFont typeface="Arial" panose="020B0604020202020204" pitchFamily="34" charset="0"/>
              <a:buChar char="•"/>
            </a:pPr>
            <a:r>
              <a:rPr lang="en-US" sz="1800" dirty="0" smtClean="0">
                <a:latin typeface="Calibri" panose="020F0502020204030204" pitchFamily="34" charset="0"/>
              </a:rPr>
              <a:t>Looking </a:t>
            </a:r>
            <a:r>
              <a:rPr lang="en-US" sz="1800" dirty="0">
                <a:latin typeface="Calibri" panose="020F0502020204030204" pitchFamily="34" charset="0"/>
              </a:rPr>
              <a:t>for information on </a:t>
            </a:r>
            <a:r>
              <a:rPr lang="en-US" sz="1800" dirty="0" smtClean="0">
                <a:latin typeface="Calibri" panose="020F0502020204030204" pitchFamily="34" charset="0"/>
              </a:rPr>
              <a:t>Study Direct</a:t>
            </a:r>
            <a:r>
              <a:rPr lang="en-US" sz="1800" dirty="0">
                <a:latin typeface="Calibri" panose="020F0502020204030204" pitchFamily="34" charset="0"/>
              </a:rPr>
              <a:t>-”</a:t>
            </a:r>
            <a:r>
              <a:rPr lang="en-US" sz="1800" dirty="0" smtClean="0">
                <a:latin typeface="Calibri" panose="020F0502020204030204" pitchFamily="34" charset="0"/>
              </a:rPr>
              <a:t>horrible - takes </a:t>
            </a:r>
            <a:r>
              <a:rPr lang="en-US" sz="1800" dirty="0">
                <a:latin typeface="Calibri" panose="020F0502020204030204" pitchFamily="34" charset="0"/>
              </a:rPr>
              <a:t>ages to find </a:t>
            </a:r>
            <a:r>
              <a:rPr lang="en-US" sz="1800" dirty="0" smtClean="0">
                <a:latin typeface="Calibri" panose="020F0502020204030204" pitchFamily="34" charset="0"/>
              </a:rPr>
              <a:t>anything”</a:t>
            </a:r>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Videos: </a:t>
            </a:r>
            <a:r>
              <a:rPr lang="en-US" sz="1800" dirty="0" smtClean="0">
                <a:latin typeface="Calibri" panose="020F0502020204030204" pitchFamily="34" charset="0"/>
              </a:rPr>
              <a:t>“more </a:t>
            </a:r>
            <a:r>
              <a:rPr lang="en-US" sz="1800" dirty="0">
                <a:latin typeface="Calibri" panose="020F0502020204030204" pitchFamily="34" charset="0"/>
              </a:rPr>
              <a:t>please as great resource for visual </a:t>
            </a:r>
            <a:r>
              <a:rPr lang="en-US" sz="1800" dirty="0" smtClean="0">
                <a:latin typeface="Calibri" panose="020F0502020204030204" pitchFamily="34" charset="0"/>
              </a:rPr>
              <a:t>learning”</a:t>
            </a:r>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iPad: </a:t>
            </a:r>
            <a:r>
              <a:rPr lang="en-US" sz="1800" dirty="0" smtClean="0">
                <a:latin typeface="Calibri" panose="020F0502020204030204" pitchFamily="34" charset="0"/>
              </a:rPr>
              <a:t>“great </a:t>
            </a:r>
            <a:r>
              <a:rPr lang="en-US" sz="1800" dirty="0">
                <a:latin typeface="Calibri" panose="020F0502020204030204" pitchFamily="34" charset="0"/>
              </a:rPr>
              <a:t>digital tool as a resource for internet </a:t>
            </a:r>
            <a:r>
              <a:rPr lang="en-US" sz="1800" dirty="0" smtClean="0">
                <a:latin typeface="Calibri" panose="020F0502020204030204" pitchFamily="34" charset="0"/>
              </a:rPr>
              <a:t>information” </a:t>
            </a:r>
            <a:endParaRPr lang="en-US" sz="1800" dirty="0">
              <a:latin typeface="Calibri" panose="020F0502020204030204" pitchFamily="34" charset="0"/>
            </a:endParaRPr>
          </a:p>
        </p:txBody>
      </p:sp>
      <p:sp>
        <p:nvSpPr>
          <p:cNvPr id="3" name="Subtitle 2"/>
          <p:cNvSpPr>
            <a:spLocks noGrp="1"/>
          </p:cNvSpPr>
          <p:nvPr>
            <p:ph type="subTitle" idx="1"/>
          </p:nvPr>
        </p:nvSpPr>
        <p:spPr/>
        <p:txBody>
          <a:bodyPr>
            <a:noAutofit/>
          </a:bodyPr>
          <a:lstStyle/>
          <a:p>
            <a:r>
              <a:rPr lang="en-GB" sz="2800" b="1" dirty="0" smtClean="0">
                <a:solidFill>
                  <a:schemeClr val="tx1"/>
                </a:solidFill>
              </a:rPr>
              <a:t>Feedback on the digital technologies:</a:t>
            </a:r>
          </a:p>
          <a:p>
            <a:r>
              <a:rPr lang="en-GB" sz="2800" b="1" dirty="0" smtClean="0">
                <a:solidFill>
                  <a:schemeClr val="tx1"/>
                </a:solidFill>
              </a:rPr>
              <a:t>Mature students</a:t>
            </a:r>
          </a:p>
        </p:txBody>
      </p:sp>
    </p:spTree>
    <p:extLst>
      <p:ext uri="{BB962C8B-B14F-4D97-AF65-F5344CB8AC3E}">
        <p14:creationId xmlns:p14="http://schemas.microsoft.com/office/powerpoint/2010/main" val="31928646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10000"/>
          </a:bodyPr>
          <a:lstStyle/>
          <a:p>
            <a:r>
              <a:rPr lang="en-US" b="1" dirty="0" smtClean="0">
                <a:solidFill>
                  <a:schemeClr val="tx1"/>
                </a:solidFill>
              </a:rPr>
              <a:t>BME students</a:t>
            </a:r>
            <a:endParaRPr lang="en-GB" b="1" dirty="0">
              <a:solidFill>
                <a:schemeClr val="tx1"/>
              </a:solidFill>
            </a:endParaRPr>
          </a:p>
        </p:txBody>
      </p:sp>
      <p:sp>
        <p:nvSpPr>
          <p:cNvPr id="5" name="Rectangle 4"/>
          <p:cNvSpPr/>
          <p:nvPr/>
        </p:nvSpPr>
        <p:spPr>
          <a:xfrm>
            <a:off x="780532" y="1362745"/>
            <a:ext cx="11134100" cy="4832092"/>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a:spAutoFit/>
          </a:bodyPr>
          <a:lstStyle/>
          <a:p>
            <a:pPr marL="457200" indent="-457200">
              <a:buFont typeface="Arial" panose="020B0604020202020204" pitchFamily="34" charset="0"/>
              <a:buChar char="•"/>
            </a:pPr>
            <a:r>
              <a:rPr lang="en-US" sz="2800" dirty="0" smtClean="0">
                <a:latin typeface="Calibri" panose="020F0502020204030204" pitchFamily="34" charset="0"/>
              </a:rPr>
              <a:t>No </a:t>
            </a:r>
            <a:r>
              <a:rPr lang="en-US" sz="2800" dirty="0">
                <a:latin typeface="Calibri" panose="020F0502020204030204" pitchFamily="34" charset="0"/>
              </a:rPr>
              <a:t>problem with </a:t>
            </a:r>
            <a:r>
              <a:rPr lang="en-US" sz="2800" dirty="0" smtClean="0">
                <a:latin typeface="Calibri" panose="020F0502020204030204" pitchFamily="34" charset="0"/>
              </a:rPr>
              <a:t>digital technologies</a:t>
            </a:r>
          </a:p>
          <a:p>
            <a:pPr marL="457200" indent="-457200">
              <a:buFont typeface="Arial" panose="020B0604020202020204" pitchFamily="34" charset="0"/>
              <a:buChar char="•"/>
            </a:pPr>
            <a:endParaRPr lang="en-US" sz="2800" dirty="0">
              <a:latin typeface="Calibri" panose="020F0502020204030204" pitchFamily="34" charset="0"/>
            </a:endParaRPr>
          </a:p>
          <a:p>
            <a:pPr marL="457200" indent="-457200">
              <a:buFont typeface="Arial" panose="020B0604020202020204" pitchFamily="34" charset="0"/>
              <a:buChar char="•"/>
            </a:pPr>
            <a:r>
              <a:rPr lang="en-US" sz="2800" dirty="0">
                <a:latin typeface="Calibri" panose="020F0502020204030204" pitchFamily="34" charset="0"/>
              </a:rPr>
              <a:t>However, felt Values Exchange software </a:t>
            </a:r>
            <a:r>
              <a:rPr lang="en-US" sz="2800" dirty="0" smtClean="0">
                <a:latin typeface="Calibri" panose="020F0502020204030204" pitchFamily="34" charset="0"/>
              </a:rPr>
              <a:t>was </a:t>
            </a:r>
            <a:r>
              <a:rPr lang="en-US" sz="2800" dirty="0">
                <a:latin typeface="Calibri" panose="020F0502020204030204" pitchFamily="34" charset="0"/>
              </a:rPr>
              <a:t>great for interacting with lecturers and </a:t>
            </a:r>
            <a:r>
              <a:rPr lang="en-US" sz="2800" dirty="0" smtClean="0">
                <a:latin typeface="Calibri" panose="020F0502020204030204" pitchFamily="34" charset="0"/>
              </a:rPr>
              <a:t>peers, but “could </a:t>
            </a:r>
            <a:r>
              <a:rPr lang="en-US" sz="2800" dirty="0">
                <a:latin typeface="Calibri" panose="020F0502020204030204" pitchFamily="34" charset="0"/>
              </a:rPr>
              <a:t>have been more user </a:t>
            </a:r>
            <a:r>
              <a:rPr lang="en-US" sz="2800" dirty="0" smtClean="0">
                <a:latin typeface="Calibri" panose="020F0502020204030204" pitchFamily="34" charset="0"/>
              </a:rPr>
              <a:t>friendly”</a:t>
            </a:r>
            <a:endParaRPr lang="en-US" sz="2800" dirty="0">
              <a:latin typeface="Calibri" panose="020F0502020204030204" pitchFamily="34" charset="0"/>
            </a:endParaRPr>
          </a:p>
          <a:p>
            <a:pPr marL="457200" indent="-457200">
              <a:buFont typeface="Arial" panose="020B0604020202020204" pitchFamily="34" charset="0"/>
              <a:buChar char="•"/>
            </a:pPr>
            <a:endParaRPr lang="en-US" sz="2800" dirty="0" smtClean="0">
              <a:latin typeface="Calibri" panose="020F0502020204030204" pitchFamily="34" charset="0"/>
            </a:endParaRPr>
          </a:p>
          <a:p>
            <a:pPr marL="457200" indent="-457200">
              <a:buFont typeface="Arial" panose="020B0604020202020204" pitchFamily="34" charset="0"/>
              <a:buChar char="•"/>
            </a:pPr>
            <a:r>
              <a:rPr lang="en-US" sz="2800" dirty="0" smtClean="0">
                <a:latin typeface="Calibri" panose="020F0502020204030204" pitchFamily="34" charset="0"/>
              </a:rPr>
              <a:t>Did </a:t>
            </a:r>
            <a:r>
              <a:rPr lang="en-US" sz="2800" dirty="0">
                <a:latin typeface="Calibri" panose="020F0502020204030204" pitchFamily="34" charset="0"/>
              </a:rPr>
              <a:t>not </a:t>
            </a:r>
            <a:r>
              <a:rPr lang="en-US" sz="2800" dirty="0" smtClean="0">
                <a:latin typeface="Calibri" panose="020F0502020204030204" pitchFamily="34" charset="0"/>
              </a:rPr>
              <a:t>engage </a:t>
            </a:r>
            <a:r>
              <a:rPr lang="en-US" sz="2800" dirty="0">
                <a:latin typeface="Calibri" panose="020F0502020204030204" pitchFamily="34" charset="0"/>
              </a:rPr>
              <a:t>with </a:t>
            </a:r>
            <a:r>
              <a:rPr lang="en-US" sz="2800" dirty="0" err="1" smtClean="0">
                <a:latin typeface="Calibri" panose="020F0502020204030204" pitchFamily="34" charset="0"/>
              </a:rPr>
              <a:t>Padlet</a:t>
            </a:r>
            <a:r>
              <a:rPr lang="en-US" sz="2800" dirty="0" smtClean="0">
                <a:latin typeface="Calibri" panose="020F0502020204030204" pitchFamily="34" charset="0"/>
              </a:rPr>
              <a:t> </a:t>
            </a:r>
          </a:p>
          <a:p>
            <a:pPr marL="457200" indent="-457200">
              <a:buFont typeface="Arial" panose="020B0604020202020204" pitchFamily="34" charset="0"/>
              <a:buChar char="•"/>
            </a:pPr>
            <a:endParaRPr lang="en-US" sz="2800" dirty="0">
              <a:latin typeface="Calibri" panose="020F0502020204030204" pitchFamily="34" charset="0"/>
            </a:endParaRPr>
          </a:p>
          <a:p>
            <a:pPr marL="457200" indent="-457200">
              <a:buFont typeface="Arial" panose="020B0604020202020204" pitchFamily="34" charset="0"/>
              <a:buChar char="•"/>
            </a:pPr>
            <a:r>
              <a:rPr lang="en-US" sz="2800" dirty="0" smtClean="0">
                <a:latin typeface="Calibri" panose="020F0502020204030204" pitchFamily="34" charset="0"/>
              </a:rPr>
              <a:t>Poll Everywhere</a:t>
            </a:r>
            <a:r>
              <a:rPr lang="en-US" sz="2800" dirty="0">
                <a:latin typeface="Calibri" panose="020F0502020204030204" pitchFamily="34" charset="0"/>
              </a:rPr>
              <a:t>- wanted the answers to be frozen to avoid others changing </a:t>
            </a:r>
            <a:r>
              <a:rPr lang="en-US" sz="2800" dirty="0" smtClean="0">
                <a:latin typeface="Calibri" panose="020F0502020204030204" pitchFamily="34" charset="0"/>
              </a:rPr>
              <a:t>their responses </a:t>
            </a:r>
          </a:p>
          <a:p>
            <a:pPr marL="457200" indent="-457200">
              <a:buFont typeface="Arial" panose="020B0604020202020204" pitchFamily="34" charset="0"/>
              <a:buChar char="•"/>
            </a:pPr>
            <a:endParaRPr lang="en-US" sz="2800" dirty="0" smtClean="0">
              <a:latin typeface="Calibri" panose="020F0502020204030204" pitchFamily="34" charset="0"/>
            </a:endParaRPr>
          </a:p>
          <a:p>
            <a:pPr marL="457200" indent="-457200">
              <a:buFont typeface="Arial" panose="020B0604020202020204" pitchFamily="34" charset="0"/>
              <a:buChar char="•"/>
            </a:pPr>
            <a:r>
              <a:rPr lang="en-US" sz="2800" dirty="0">
                <a:latin typeface="Calibri" panose="020F0502020204030204" pitchFamily="34" charset="0"/>
              </a:rPr>
              <a:t>i</a:t>
            </a:r>
            <a:r>
              <a:rPr lang="en-US" sz="2800" dirty="0" smtClean="0">
                <a:latin typeface="Calibri" panose="020F0502020204030204" pitchFamily="34" charset="0"/>
              </a:rPr>
              <a:t>Pads</a:t>
            </a:r>
            <a:r>
              <a:rPr lang="en-US" sz="2800" dirty="0">
                <a:latin typeface="Calibri" panose="020F0502020204030204" pitchFamily="34" charset="0"/>
              </a:rPr>
              <a:t>: very useful for searching various resources online</a:t>
            </a:r>
            <a:endParaRPr lang="en-GB" sz="2800" dirty="0">
              <a:latin typeface="Calibri" panose="020F0502020204030204" pitchFamily="34" charset="0"/>
            </a:endParaRPr>
          </a:p>
        </p:txBody>
      </p:sp>
    </p:spTree>
    <p:extLst>
      <p:ext uri="{BB962C8B-B14F-4D97-AF65-F5344CB8AC3E}">
        <p14:creationId xmlns:p14="http://schemas.microsoft.com/office/powerpoint/2010/main" val="33681662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35215" y="1669293"/>
            <a:ext cx="11040900" cy="4580678"/>
          </a:xfrm>
          <a:ln>
            <a:noFill/>
          </a:ln>
        </p:spPr>
        <p:style>
          <a:lnRef idx="2">
            <a:schemeClr val="accent2"/>
          </a:lnRef>
          <a:fillRef idx="1">
            <a:schemeClr val="lt1"/>
          </a:fillRef>
          <a:effectRef idx="0">
            <a:schemeClr val="accent2"/>
          </a:effectRef>
          <a:fontRef idx="minor">
            <a:schemeClr val="dk1"/>
          </a:fontRef>
        </p:style>
        <p:txBody>
          <a:bodyPr>
            <a:noAutofit/>
          </a:bodyPr>
          <a:lstStyle/>
          <a:p>
            <a:pPr marL="342900" indent="-342900">
              <a:buFont typeface="Arial" panose="020B0604020202020204" pitchFamily="34" charset="0"/>
              <a:buChar char="•"/>
            </a:pPr>
            <a:r>
              <a:rPr lang="en-US" sz="2400" dirty="0" smtClean="0">
                <a:latin typeface="Calibri" panose="020F0502020204030204" pitchFamily="34" charset="0"/>
              </a:rPr>
              <a:t>Articulate: </a:t>
            </a:r>
            <a:r>
              <a:rPr lang="en-US" sz="2400" dirty="0">
                <a:latin typeface="Calibri" panose="020F0502020204030204" pitchFamily="34" charset="0"/>
              </a:rPr>
              <a:t>very informative; good quizzes; good integration sometimes too much information</a:t>
            </a:r>
          </a:p>
          <a:p>
            <a:pPr marL="342900" indent="-342900">
              <a:buFont typeface="Arial" panose="020B0604020202020204" pitchFamily="34" charset="0"/>
              <a:buChar char="•"/>
            </a:pPr>
            <a:r>
              <a:rPr lang="en-US" sz="2400" dirty="0" smtClean="0">
                <a:latin typeface="Calibri" panose="020F0502020204030204" pitchFamily="34" charset="0"/>
              </a:rPr>
              <a:t>Poll Everywhere: </a:t>
            </a:r>
            <a:r>
              <a:rPr lang="en-US" sz="2400" dirty="0">
                <a:latin typeface="Calibri" panose="020F0502020204030204" pitchFamily="34" charset="0"/>
              </a:rPr>
              <a:t>good for class involvement – highlighting topics which need going over</a:t>
            </a:r>
          </a:p>
          <a:p>
            <a:pPr marL="342900" indent="-342900">
              <a:buFont typeface="Arial" panose="020B0604020202020204" pitchFamily="34" charset="0"/>
              <a:buChar char="•"/>
            </a:pPr>
            <a:r>
              <a:rPr lang="en-US" sz="2400" dirty="0" err="1" smtClean="0">
                <a:latin typeface="Calibri" panose="020F0502020204030204" pitchFamily="34" charset="0"/>
              </a:rPr>
              <a:t>Padlet</a:t>
            </a:r>
            <a:r>
              <a:rPr lang="en-US" sz="2400" dirty="0" smtClean="0">
                <a:latin typeface="Calibri" panose="020F0502020204030204" pitchFamily="34" charset="0"/>
              </a:rPr>
              <a:t>: “ok” - though not </a:t>
            </a:r>
            <a:r>
              <a:rPr lang="en-US" sz="2400" dirty="0">
                <a:latin typeface="Calibri" panose="020F0502020204030204" pitchFamily="34" charset="0"/>
              </a:rPr>
              <a:t>many engaged.</a:t>
            </a:r>
          </a:p>
          <a:p>
            <a:pPr marL="342900" indent="-342900">
              <a:buFont typeface="Arial" panose="020B0604020202020204" pitchFamily="34" charset="0"/>
              <a:buChar char="•"/>
            </a:pPr>
            <a:r>
              <a:rPr lang="en-US" sz="2400" dirty="0" smtClean="0">
                <a:latin typeface="Calibri" panose="020F0502020204030204" pitchFamily="34" charset="0"/>
              </a:rPr>
              <a:t>Lecture </a:t>
            </a:r>
            <a:r>
              <a:rPr lang="en-US" sz="2400" dirty="0">
                <a:latin typeface="Calibri" panose="020F0502020204030204" pitchFamily="34" charset="0"/>
              </a:rPr>
              <a:t>C</a:t>
            </a:r>
            <a:r>
              <a:rPr lang="en-US" sz="2400" dirty="0" smtClean="0">
                <a:latin typeface="Calibri" panose="020F0502020204030204" pitchFamily="34" charset="0"/>
              </a:rPr>
              <a:t>apture</a:t>
            </a:r>
            <a:r>
              <a:rPr lang="en-US" sz="2400" dirty="0">
                <a:latin typeface="Calibri" panose="020F0502020204030204" pitchFamily="34" charset="0"/>
              </a:rPr>
              <a:t>: useful for understanding difficult subjects like chemistry</a:t>
            </a:r>
          </a:p>
          <a:p>
            <a:pPr marL="342900" indent="-342900">
              <a:buFont typeface="Arial" panose="020B0604020202020204" pitchFamily="34" charset="0"/>
              <a:buChar char="•"/>
            </a:pPr>
            <a:r>
              <a:rPr lang="en-US" sz="2400" dirty="0">
                <a:latin typeface="Calibri" panose="020F0502020204030204" pitchFamily="34" charset="0"/>
              </a:rPr>
              <a:t>Videos: </a:t>
            </a:r>
            <a:r>
              <a:rPr lang="en-US" sz="2400" dirty="0" smtClean="0">
                <a:latin typeface="Calibri" panose="020F0502020204030204" pitchFamily="34" charset="0"/>
              </a:rPr>
              <a:t>“I </a:t>
            </a:r>
            <a:r>
              <a:rPr lang="en-US" sz="2400" dirty="0">
                <a:latin typeface="Calibri" panose="020F0502020204030204" pitchFamily="34" charset="0"/>
              </a:rPr>
              <a:t>am a visual learner and so find these easy to understand- more </a:t>
            </a:r>
            <a:r>
              <a:rPr lang="en-US" sz="2400" dirty="0" smtClean="0">
                <a:latin typeface="Calibri" panose="020F0502020204030204" pitchFamily="34" charset="0"/>
              </a:rPr>
              <a:t>please”</a:t>
            </a:r>
            <a:endParaRPr lang="en-US" sz="2400" dirty="0">
              <a:latin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rPr>
              <a:t>Values exchange: </a:t>
            </a:r>
            <a:r>
              <a:rPr lang="en-US" sz="2400" dirty="0" smtClean="0">
                <a:latin typeface="Calibri" panose="020F0502020204030204" pitchFamily="34" charset="0"/>
              </a:rPr>
              <a:t>“not </a:t>
            </a:r>
            <a:r>
              <a:rPr lang="en-US" sz="2400" dirty="0">
                <a:latin typeface="Calibri" panose="020F0502020204030204" pitchFamily="34" charset="0"/>
              </a:rPr>
              <a:t>good for </a:t>
            </a:r>
            <a:r>
              <a:rPr lang="en-US" sz="2400" dirty="0" smtClean="0">
                <a:latin typeface="Calibri" panose="020F0502020204030204" pitchFamily="34" charset="0"/>
              </a:rPr>
              <a:t>portfolios”</a:t>
            </a:r>
            <a:endParaRPr lang="en-US" sz="2400" dirty="0">
              <a:latin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rPr>
              <a:t> iPad: very useful in class for looking up resources during integration.</a:t>
            </a:r>
          </a:p>
          <a:p>
            <a:endParaRPr lang="en-GB" sz="2400" dirty="0">
              <a:latin typeface="Calibri" panose="020F0502020204030204" pitchFamily="34" charset="0"/>
            </a:endParaRPr>
          </a:p>
        </p:txBody>
      </p:sp>
      <p:sp>
        <p:nvSpPr>
          <p:cNvPr id="3" name="Subtitle 2"/>
          <p:cNvSpPr>
            <a:spLocks noGrp="1"/>
          </p:cNvSpPr>
          <p:nvPr>
            <p:ph type="subTitle" idx="1"/>
          </p:nvPr>
        </p:nvSpPr>
        <p:spPr/>
        <p:txBody>
          <a:bodyPr>
            <a:normAutofit fontScale="55000" lnSpcReduction="20000"/>
          </a:bodyPr>
          <a:lstStyle/>
          <a:p>
            <a:r>
              <a:rPr lang="en-US" b="1" dirty="0">
                <a:solidFill>
                  <a:schemeClr val="tx1"/>
                </a:solidFill>
              </a:rPr>
              <a:t>Student requiring reasonable adjustment </a:t>
            </a:r>
            <a:endParaRPr lang="en-GB" b="1" dirty="0">
              <a:solidFill>
                <a:schemeClr val="tx1"/>
              </a:solidFill>
            </a:endParaRPr>
          </a:p>
        </p:txBody>
      </p:sp>
    </p:spTree>
    <p:extLst>
      <p:ext uri="{BB962C8B-B14F-4D97-AF65-F5344CB8AC3E}">
        <p14:creationId xmlns:p14="http://schemas.microsoft.com/office/powerpoint/2010/main" val="105647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35215" y="1311074"/>
            <a:ext cx="11351985" cy="5443231"/>
          </a:xfrm>
          <a:ln>
            <a:noFill/>
          </a:ln>
        </p:spPr>
        <p:style>
          <a:lnRef idx="2">
            <a:schemeClr val="accent3"/>
          </a:lnRef>
          <a:fillRef idx="1">
            <a:schemeClr val="lt1"/>
          </a:fillRef>
          <a:effectRef idx="0">
            <a:schemeClr val="accent3"/>
          </a:effectRef>
          <a:fontRef idx="minor">
            <a:schemeClr val="dk1"/>
          </a:fontRef>
        </p:style>
        <p:txBody>
          <a:bodyPr>
            <a:noAutofit/>
          </a:bodyPr>
          <a:lstStyle/>
          <a:p>
            <a:pPr marL="342900" indent="-342900">
              <a:buFont typeface="Arial" panose="020B0604020202020204" pitchFamily="34" charset="0"/>
              <a:buChar char="•"/>
            </a:pPr>
            <a:r>
              <a:rPr lang="en-GB" sz="2400" dirty="0" smtClean="0">
                <a:latin typeface="Calibri" panose="020F0502020204030204" pitchFamily="34" charset="0"/>
              </a:rPr>
              <a:t>Poll Everywhere: </a:t>
            </a:r>
            <a:r>
              <a:rPr lang="en-GB" sz="2400" dirty="0">
                <a:latin typeface="Calibri" panose="020F0502020204030204" pitchFamily="34" charset="0"/>
              </a:rPr>
              <a:t>questions were not usually made available afterwards, expressed a preference for printed resources finding them easier to access than digital resources. </a:t>
            </a:r>
          </a:p>
          <a:p>
            <a:pPr marL="342900" indent="-342900">
              <a:buFont typeface="Arial" panose="020B0604020202020204" pitchFamily="34" charset="0"/>
              <a:buChar char="•"/>
            </a:pPr>
            <a:r>
              <a:rPr lang="en-GB" sz="2400" dirty="0" smtClean="0">
                <a:latin typeface="Calibri" panose="020F0502020204030204" pitchFamily="34" charset="0"/>
              </a:rPr>
              <a:t>Articulate: </a:t>
            </a:r>
            <a:r>
              <a:rPr lang="en-GB" sz="2400" dirty="0">
                <a:latin typeface="Calibri" panose="020F0502020204030204" pitchFamily="34" charset="0"/>
              </a:rPr>
              <a:t>would have liked a </a:t>
            </a:r>
            <a:r>
              <a:rPr lang="en-GB" sz="2400" dirty="0" smtClean="0">
                <a:latin typeface="Calibri" panose="020F0502020204030204" pitchFamily="34" charset="0"/>
              </a:rPr>
              <a:t>PowerPoint </a:t>
            </a:r>
            <a:r>
              <a:rPr lang="en-GB" sz="2400" dirty="0">
                <a:latin typeface="Calibri" panose="020F0502020204030204" pitchFamily="34" charset="0"/>
              </a:rPr>
              <a:t>presentation instead with handouts as “not used to digital learning and always have had paper based learning in my country”</a:t>
            </a:r>
          </a:p>
          <a:p>
            <a:pPr marL="342900" indent="-342900">
              <a:buFont typeface="Arial" panose="020B0604020202020204" pitchFamily="34" charset="0"/>
              <a:buChar char="•"/>
            </a:pPr>
            <a:r>
              <a:rPr lang="en-GB" sz="2400" dirty="0" err="1" smtClean="0">
                <a:latin typeface="Calibri" panose="020F0502020204030204" pitchFamily="34" charset="0"/>
              </a:rPr>
              <a:t>Padlet</a:t>
            </a:r>
            <a:r>
              <a:rPr lang="en-GB" sz="2400" dirty="0" smtClean="0">
                <a:latin typeface="Calibri" panose="020F0502020204030204" pitchFamily="34" charset="0"/>
              </a:rPr>
              <a:t>: </a:t>
            </a:r>
            <a:r>
              <a:rPr lang="en-GB" sz="2400" dirty="0">
                <a:latin typeface="Calibri" panose="020F0502020204030204" pitchFamily="34" charset="0"/>
              </a:rPr>
              <a:t>did not engage as not useful or necessary; not everyone engaged with it and shared information</a:t>
            </a:r>
          </a:p>
          <a:p>
            <a:pPr marL="342900" indent="-342900">
              <a:buFont typeface="Arial" panose="020B0604020202020204" pitchFamily="34" charset="0"/>
              <a:buChar char="•"/>
            </a:pPr>
            <a:r>
              <a:rPr lang="en-GB" sz="2400" dirty="0">
                <a:latin typeface="Calibri" panose="020F0502020204030204" pitchFamily="34" charset="0"/>
              </a:rPr>
              <a:t>Values exchange: “waste of </a:t>
            </a:r>
            <a:r>
              <a:rPr lang="en-GB" sz="2400" dirty="0" smtClean="0">
                <a:latin typeface="Calibri" panose="020F0502020204030204" pitchFamily="34" charset="0"/>
              </a:rPr>
              <a:t>time”</a:t>
            </a:r>
            <a:endParaRPr lang="en-GB" sz="2400" dirty="0">
              <a:latin typeface="Calibri" panose="020F0502020204030204" pitchFamily="34" charset="0"/>
            </a:endParaRPr>
          </a:p>
          <a:p>
            <a:pPr marL="342900" indent="-342900">
              <a:buFont typeface="Arial" panose="020B0604020202020204" pitchFamily="34" charset="0"/>
              <a:buChar char="•"/>
            </a:pPr>
            <a:r>
              <a:rPr lang="en-GB" sz="2400" dirty="0">
                <a:latin typeface="Calibri" panose="020F0502020204030204" pitchFamily="34" charset="0"/>
              </a:rPr>
              <a:t>Videos: useful- “more videos”. </a:t>
            </a:r>
          </a:p>
          <a:p>
            <a:pPr marL="342900" indent="-342900">
              <a:buFont typeface="Arial" panose="020B0604020202020204" pitchFamily="34" charset="0"/>
              <a:buChar char="•"/>
            </a:pPr>
            <a:r>
              <a:rPr lang="en-GB" sz="2400" dirty="0">
                <a:latin typeface="Calibri" panose="020F0502020204030204" pitchFamily="34" charset="0"/>
              </a:rPr>
              <a:t>Lecture C</a:t>
            </a:r>
            <a:r>
              <a:rPr lang="en-GB" sz="2400" dirty="0" smtClean="0">
                <a:latin typeface="Calibri" panose="020F0502020204030204" pitchFamily="34" charset="0"/>
              </a:rPr>
              <a:t>apture</a:t>
            </a:r>
            <a:r>
              <a:rPr lang="en-GB" sz="2400" dirty="0">
                <a:latin typeface="Calibri" panose="020F0502020204030204" pitchFamily="34" charset="0"/>
              </a:rPr>
              <a:t>: </a:t>
            </a:r>
            <a:r>
              <a:rPr lang="en-GB" sz="2400" dirty="0" smtClean="0">
                <a:latin typeface="Calibri" panose="020F0502020204030204" pitchFamily="34" charset="0"/>
              </a:rPr>
              <a:t>“makes </a:t>
            </a:r>
            <a:r>
              <a:rPr lang="en-GB" sz="2400" dirty="0">
                <a:latin typeface="Calibri" panose="020F0502020204030204" pitchFamily="34" charset="0"/>
              </a:rPr>
              <a:t>me want to skip big lectures where there are 200 students since I listen to it at home </a:t>
            </a:r>
            <a:r>
              <a:rPr lang="en-GB" sz="2400" dirty="0" smtClean="0">
                <a:latin typeface="Calibri" panose="020F0502020204030204" pitchFamily="34" charset="0"/>
              </a:rPr>
              <a:t>later” </a:t>
            </a:r>
            <a:endParaRPr lang="en-GB" sz="2400" dirty="0">
              <a:latin typeface="Calibri" panose="020F0502020204030204" pitchFamily="34" charset="0"/>
            </a:endParaRPr>
          </a:p>
          <a:p>
            <a:pPr marL="342900" indent="-342900">
              <a:buFont typeface="Arial" panose="020B0604020202020204" pitchFamily="34" charset="0"/>
              <a:buChar char="•"/>
            </a:pPr>
            <a:endParaRPr lang="en-US" sz="2400" dirty="0">
              <a:latin typeface="Calibri" panose="020F0502020204030204" pitchFamily="34" charset="0"/>
            </a:endParaRPr>
          </a:p>
          <a:p>
            <a:pPr marL="342900" indent="-342900">
              <a:buFont typeface="Arial" panose="020B0604020202020204" pitchFamily="34" charset="0"/>
              <a:buChar char="•"/>
            </a:pPr>
            <a:endParaRPr lang="en-GB" sz="2400" dirty="0">
              <a:latin typeface="Calibri" panose="020F0502020204030204" pitchFamily="34" charset="0"/>
            </a:endParaRPr>
          </a:p>
        </p:txBody>
      </p:sp>
      <p:sp>
        <p:nvSpPr>
          <p:cNvPr id="3" name="Subtitle 2"/>
          <p:cNvSpPr>
            <a:spLocks noGrp="1"/>
          </p:cNvSpPr>
          <p:nvPr>
            <p:ph type="subTitle" idx="1"/>
          </p:nvPr>
        </p:nvSpPr>
        <p:spPr/>
        <p:txBody>
          <a:bodyPr>
            <a:normAutofit fontScale="92500" lnSpcReduction="10000"/>
          </a:bodyPr>
          <a:lstStyle/>
          <a:p>
            <a:r>
              <a:rPr lang="en-GB" b="1" dirty="0" smtClean="0">
                <a:solidFill>
                  <a:schemeClr val="tx1"/>
                </a:solidFill>
              </a:rPr>
              <a:t>International Student</a:t>
            </a:r>
            <a:endParaRPr lang="en-GB" b="1" dirty="0">
              <a:solidFill>
                <a:schemeClr val="tx1"/>
              </a:solidFill>
            </a:endParaRPr>
          </a:p>
        </p:txBody>
      </p:sp>
    </p:spTree>
    <p:extLst>
      <p:ext uri="{BB962C8B-B14F-4D97-AF65-F5344CB8AC3E}">
        <p14:creationId xmlns:p14="http://schemas.microsoft.com/office/powerpoint/2010/main" val="18444519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a:bodyPr>
          <a:lstStyle/>
          <a:p>
            <a:pPr algn="ctr"/>
            <a:r>
              <a:rPr lang="en-US" sz="3600" i="1" dirty="0" smtClean="0">
                <a:latin typeface="Calibri" panose="020F0502020204030204" pitchFamily="34" charset="0"/>
              </a:rPr>
              <a:t>“…feel </a:t>
            </a:r>
            <a:r>
              <a:rPr lang="en-US" sz="3600" i="1" dirty="0">
                <a:latin typeface="Calibri" panose="020F0502020204030204" pitchFamily="34" charset="0"/>
              </a:rPr>
              <a:t>part of an online community which enables </a:t>
            </a:r>
            <a:r>
              <a:rPr lang="en-US" sz="3600" i="1" dirty="0" smtClean="0">
                <a:latin typeface="Calibri" panose="020F0502020204030204" pitchFamily="34" charset="0"/>
              </a:rPr>
              <a:t>a </a:t>
            </a:r>
            <a:r>
              <a:rPr lang="en-US" sz="3600" i="1" dirty="0">
                <a:latin typeface="Calibri" panose="020F0502020204030204" pitchFamily="34" charset="0"/>
              </a:rPr>
              <a:t>safe and effective environment to </a:t>
            </a:r>
            <a:r>
              <a:rPr lang="en-US" sz="3600" i="1" dirty="0" smtClean="0">
                <a:latin typeface="Calibri" panose="020F0502020204030204" pitchFamily="34" charset="0"/>
              </a:rPr>
              <a:t>learn; feel </a:t>
            </a:r>
            <a:r>
              <a:rPr lang="en-US" sz="3600" i="1" dirty="0">
                <a:latin typeface="Calibri" panose="020F0502020204030204" pitchFamily="34" charset="0"/>
              </a:rPr>
              <a:t>that help is always within </a:t>
            </a:r>
            <a:r>
              <a:rPr lang="en-US" sz="3600" i="1" dirty="0" smtClean="0">
                <a:latin typeface="Calibri" panose="020F0502020204030204" pitchFamily="34" charset="0"/>
              </a:rPr>
              <a:t>reach” </a:t>
            </a:r>
          </a:p>
          <a:p>
            <a:pPr algn="ctr"/>
            <a:endParaRPr lang="en-US" sz="3600" i="1" dirty="0">
              <a:latin typeface="Calibri" panose="020F0502020204030204" pitchFamily="34" charset="0"/>
            </a:endParaRPr>
          </a:p>
          <a:p>
            <a:pPr algn="ctr"/>
            <a:endParaRPr lang="en-GB" sz="3600" dirty="0"/>
          </a:p>
        </p:txBody>
      </p:sp>
      <p:sp>
        <p:nvSpPr>
          <p:cNvPr id="3" name="Subtitle 2"/>
          <p:cNvSpPr>
            <a:spLocks noGrp="1"/>
          </p:cNvSpPr>
          <p:nvPr>
            <p:ph type="subTitle" idx="1"/>
          </p:nvPr>
        </p:nvSpPr>
        <p:spPr/>
        <p:txBody>
          <a:bodyPr>
            <a:normAutofit fontScale="55000" lnSpcReduction="20000"/>
          </a:bodyPr>
          <a:lstStyle/>
          <a:p>
            <a:r>
              <a:rPr lang="en-GB" b="1" dirty="0" smtClean="0">
                <a:solidFill>
                  <a:schemeClr val="tx1"/>
                </a:solidFill>
              </a:rPr>
              <a:t>Overall experience of digital technologies</a:t>
            </a:r>
            <a:endParaRPr lang="en-GB" b="1" dirty="0">
              <a:solidFill>
                <a:schemeClr val="tx1"/>
              </a:solidFill>
            </a:endParaRPr>
          </a:p>
        </p:txBody>
      </p:sp>
    </p:spTree>
    <p:extLst>
      <p:ext uri="{BB962C8B-B14F-4D97-AF65-F5344CB8AC3E}">
        <p14:creationId xmlns:p14="http://schemas.microsoft.com/office/powerpoint/2010/main" val="32824498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414937" y="1461902"/>
            <a:ext cx="11342558" cy="5174567"/>
          </a:xfrm>
          <a:ln>
            <a:noFill/>
          </a:ln>
        </p:spPr>
        <p:style>
          <a:lnRef idx="2">
            <a:schemeClr val="accent2"/>
          </a:lnRef>
          <a:fillRef idx="1">
            <a:schemeClr val="lt1"/>
          </a:fillRef>
          <a:effectRef idx="0">
            <a:schemeClr val="accent2"/>
          </a:effectRef>
          <a:fontRef idx="minor">
            <a:schemeClr val="dk1"/>
          </a:fontRef>
        </p:style>
        <p:txBody>
          <a:bodyPr>
            <a:noAutofit/>
          </a:bodyPr>
          <a:lstStyle/>
          <a:p>
            <a:pPr marL="342900" indent="-342900">
              <a:buFont typeface="Arial" panose="020B0604020202020204" pitchFamily="34" charset="0"/>
              <a:buChar char="•"/>
            </a:pPr>
            <a:r>
              <a:rPr lang="en-GB" sz="1800" b="1" dirty="0" smtClean="0">
                <a:latin typeface="Calibri" panose="020F0502020204030204" pitchFamily="34" charset="0"/>
              </a:rPr>
              <a:t>If Digital technologies are </a:t>
            </a:r>
            <a:r>
              <a:rPr lang="en-GB" sz="1800" b="1" dirty="0">
                <a:latin typeface="Calibri" panose="020F0502020204030204" pitchFamily="34" charset="0"/>
              </a:rPr>
              <a:t>easy to </a:t>
            </a:r>
            <a:r>
              <a:rPr lang="en-GB" sz="1800" b="1" dirty="0" smtClean="0">
                <a:latin typeface="Calibri" panose="020F0502020204030204" pitchFamily="34" charset="0"/>
              </a:rPr>
              <a:t>use, visually interactive and generate a “community feel of learning”  they appear </a:t>
            </a:r>
            <a:r>
              <a:rPr lang="en-GB" sz="1800" b="1" dirty="0">
                <a:latin typeface="Calibri" panose="020F0502020204030204" pitchFamily="34" charset="0"/>
              </a:rPr>
              <a:t>to promote inclusive learning</a:t>
            </a:r>
            <a:r>
              <a:rPr lang="en-GB" sz="1800" b="1" dirty="0" smtClean="0">
                <a:latin typeface="Calibri" panose="020F0502020204030204" pitchFamily="34" charset="0"/>
              </a:rPr>
              <a:t>.</a:t>
            </a:r>
          </a:p>
          <a:p>
            <a:pPr marL="342900" indent="-342900">
              <a:buFont typeface="Arial" panose="020B0604020202020204" pitchFamily="34" charset="0"/>
              <a:buChar char="•"/>
            </a:pPr>
            <a:r>
              <a:rPr lang="en-GB" sz="1800" b="1" dirty="0">
                <a:latin typeface="Calibri" panose="020F0502020204030204" pitchFamily="34" charset="0"/>
              </a:rPr>
              <a:t>Include technologies that are easily accessible and promote community learning- We are consulting with TEL about next steps………. ANY IDEAS readily </a:t>
            </a:r>
            <a:r>
              <a:rPr lang="en-GB" sz="1800" b="1" dirty="0" smtClean="0">
                <a:latin typeface="Calibri" panose="020F0502020204030204" pitchFamily="34" charset="0"/>
              </a:rPr>
              <a:t>welcome</a:t>
            </a:r>
          </a:p>
          <a:p>
            <a:pPr marL="342900" indent="-342900">
              <a:buFont typeface="Arial" panose="020B0604020202020204" pitchFamily="34" charset="0"/>
              <a:buChar char="•"/>
            </a:pPr>
            <a:r>
              <a:rPr lang="en-GB" sz="1800" dirty="0" smtClean="0">
                <a:latin typeface="Calibri" panose="020F0502020204030204" pitchFamily="34" charset="0"/>
              </a:rPr>
              <a:t>Wanted more video recordings and podcasts as lecture capture did not record sound at times. We hope to include these next year</a:t>
            </a:r>
          </a:p>
          <a:p>
            <a:pPr marL="342900" indent="-342900">
              <a:buFont typeface="Arial" panose="020B0604020202020204" pitchFamily="34" charset="0"/>
              <a:buChar char="•"/>
            </a:pPr>
            <a:r>
              <a:rPr lang="en-GB" sz="1800" dirty="0">
                <a:latin typeface="Calibri" panose="020F0502020204030204" pitchFamily="34" charset="0"/>
              </a:rPr>
              <a:t>L</a:t>
            </a:r>
            <a:r>
              <a:rPr lang="en-GB" sz="1800" dirty="0" smtClean="0">
                <a:latin typeface="Calibri" panose="020F0502020204030204" pitchFamily="34" charset="0"/>
              </a:rPr>
              <a:t>ittle or no engagement with </a:t>
            </a:r>
            <a:r>
              <a:rPr lang="en-GB" sz="1800" dirty="0" err="1" smtClean="0">
                <a:latin typeface="Calibri" panose="020F0502020204030204" pitchFamily="34" charset="0"/>
              </a:rPr>
              <a:t>Padlet</a:t>
            </a:r>
            <a:r>
              <a:rPr lang="en-GB" sz="1800" dirty="0" smtClean="0">
                <a:latin typeface="Calibri" panose="020F0502020204030204" pitchFamily="34" charset="0"/>
              </a:rPr>
              <a:t>  - resulted in no online community therefore no-one really engaged with this technology; also the students’ commented on it being not readily available- they could not see it on StudyDirect and when they had to go looking for it they gave up and lost interest.</a:t>
            </a:r>
          </a:p>
          <a:p>
            <a:pPr marL="342900" indent="-342900">
              <a:buFont typeface="Arial" panose="020B0604020202020204" pitchFamily="34" charset="0"/>
              <a:buChar char="•"/>
            </a:pPr>
            <a:r>
              <a:rPr lang="en-GB" sz="1800" dirty="0" smtClean="0">
                <a:latin typeface="Calibri" panose="020F0502020204030204" pitchFamily="34" charset="0"/>
              </a:rPr>
              <a:t>Values exchange software was considered to be interesting for learning about ethical values, however when this tool was utilised as an online portfolio all students did not recommend it for this use. We have </a:t>
            </a:r>
            <a:r>
              <a:rPr lang="en-GB" sz="1800" dirty="0" err="1" smtClean="0">
                <a:latin typeface="Calibri" panose="020F0502020204030204" pitchFamily="34" charset="0"/>
              </a:rPr>
              <a:t>Mahara</a:t>
            </a:r>
            <a:r>
              <a:rPr lang="en-GB" sz="1800" dirty="0" smtClean="0">
                <a:latin typeface="Calibri" panose="020F0502020204030204" pitchFamily="34" charset="0"/>
              </a:rPr>
              <a:t> for portfolio- Tabb Betts had already trained our students </a:t>
            </a:r>
          </a:p>
          <a:p>
            <a:pPr marL="342900" indent="-342900">
              <a:buFont typeface="Arial" panose="020B0604020202020204" pitchFamily="34" charset="0"/>
              <a:buChar char="•"/>
            </a:pPr>
            <a:r>
              <a:rPr lang="en-GB" sz="1800" dirty="0" smtClean="0">
                <a:latin typeface="Calibri" panose="020F0502020204030204" pitchFamily="34" charset="0"/>
              </a:rPr>
              <a:t>Where interactive learning is utilised, students would like less information or extra information signposted as “extra learning”- addressing this for next year’s clinical case studies. </a:t>
            </a:r>
          </a:p>
          <a:p>
            <a:pPr marL="342900" indent="-342900">
              <a:buFont typeface="Arial" panose="020B0604020202020204" pitchFamily="34" charset="0"/>
              <a:buChar char="•"/>
            </a:pPr>
            <a:endParaRPr lang="en-GB" sz="1800" dirty="0">
              <a:latin typeface="Calibri" panose="020F0502020204030204" pitchFamily="34" charset="0"/>
            </a:endParaRPr>
          </a:p>
          <a:p>
            <a:pPr marL="342900" indent="-342900">
              <a:buFont typeface="Arial" panose="020B0604020202020204" pitchFamily="34" charset="0"/>
              <a:buChar char="•"/>
            </a:pPr>
            <a:endParaRPr lang="en-GB" sz="1800" dirty="0">
              <a:latin typeface="Calibri" panose="020F0502020204030204" pitchFamily="34" charset="0"/>
            </a:endParaRPr>
          </a:p>
          <a:p>
            <a:pPr marL="342900" indent="-342900">
              <a:buFont typeface="Arial" panose="020B0604020202020204" pitchFamily="34" charset="0"/>
              <a:buChar char="•"/>
            </a:pPr>
            <a:endParaRPr lang="en-GB" sz="1800" dirty="0">
              <a:latin typeface="Calibri" panose="020F0502020204030204" pitchFamily="34" charset="0"/>
            </a:endParaRPr>
          </a:p>
        </p:txBody>
      </p:sp>
      <p:sp>
        <p:nvSpPr>
          <p:cNvPr id="3" name="Subtitle 2"/>
          <p:cNvSpPr>
            <a:spLocks noGrp="1"/>
          </p:cNvSpPr>
          <p:nvPr>
            <p:ph type="subTitle" idx="1"/>
          </p:nvPr>
        </p:nvSpPr>
        <p:spPr/>
        <p:txBody>
          <a:bodyPr>
            <a:normAutofit fontScale="92500" lnSpcReduction="10000"/>
          </a:bodyPr>
          <a:lstStyle/>
          <a:p>
            <a:r>
              <a:rPr lang="en-GB" b="1" dirty="0" smtClean="0">
                <a:solidFill>
                  <a:schemeClr val="tx1"/>
                </a:solidFill>
              </a:rPr>
              <a:t>General conclusion</a:t>
            </a:r>
            <a:endParaRPr lang="en-GB" b="1" dirty="0">
              <a:solidFill>
                <a:schemeClr val="tx1"/>
              </a:solidFill>
            </a:endParaRPr>
          </a:p>
        </p:txBody>
      </p:sp>
    </p:spTree>
    <p:extLst>
      <p:ext uri="{BB962C8B-B14F-4D97-AF65-F5344CB8AC3E}">
        <p14:creationId xmlns:p14="http://schemas.microsoft.com/office/powerpoint/2010/main" val="1136740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1546597" y="2178055"/>
            <a:ext cx="10856685" cy="3011304"/>
          </a:xfrm>
        </p:spPr>
        <p:txBody>
          <a:bodyPr>
            <a:normAutofit/>
          </a:bodyPr>
          <a:lstStyle/>
          <a:p>
            <a:pPr marL="342900" indent="-342900">
              <a:buFont typeface="Arial" panose="020B0604020202020204" pitchFamily="34" charset="0"/>
              <a:buChar char="•"/>
            </a:pPr>
            <a:r>
              <a:rPr lang="en-GB" sz="3600" dirty="0" smtClean="0">
                <a:latin typeface="Calibri" panose="020F0502020204030204" pitchFamily="34" charset="0"/>
              </a:rPr>
              <a:t>Very small sample size; therefore highly subjective</a:t>
            </a:r>
          </a:p>
          <a:p>
            <a:pPr marL="342900" indent="-342900">
              <a:buFont typeface="Arial" panose="020B0604020202020204" pitchFamily="34" charset="0"/>
              <a:buChar char="•"/>
            </a:pPr>
            <a:r>
              <a:rPr lang="en-GB" sz="3600" dirty="0" smtClean="0">
                <a:latin typeface="Calibri" panose="020F0502020204030204" pitchFamily="34" charset="0"/>
              </a:rPr>
              <a:t>More representation from each group</a:t>
            </a:r>
          </a:p>
          <a:p>
            <a:endParaRPr lang="en-GB" sz="3600" dirty="0" smtClean="0">
              <a:latin typeface="Calibri" panose="020F0502020204030204" pitchFamily="34" charset="0"/>
            </a:endParaRPr>
          </a:p>
          <a:p>
            <a:endParaRPr lang="en-GB" sz="3600" dirty="0" smtClean="0">
              <a:latin typeface="Calibri" panose="020F0502020204030204" pitchFamily="34" charset="0"/>
            </a:endParaRPr>
          </a:p>
        </p:txBody>
      </p:sp>
      <p:sp>
        <p:nvSpPr>
          <p:cNvPr id="3" name="Subtitle 2"/>
          <p:cNvSpPr>
            <a:spLocks noGrp="1"/>
          </p:cNvSpPr>
          <p:nvPr>
            <p:ph type="subTitle" idx="1"/>
          </p:nvPr>
        </p:nvSpPr>
        <p:spPr/>
        <p:txBody>
          <a:bodyPr>
            <a:normAutofit fontScale="92500" lnSpcReduction="10000"/>
          </a:bodyPr>
          <a:lstStyle/>
          <a:p>
            <a:r>
              <a:rPr lang="en-GB" b="1" dirty="0" smtClean="0">
                <a:solidFill>
                  <a:schemeClr val="tx1"/>
                </a:solidFill>
              </a:rPr>
              <a:t>Limitations of this survey</a:t>
            </a:r>
            <a:endParaRPr lang="en-GB" b="1" dirty="0">
              <a:solidFill>
                <a:schemeClr val="tx1"/>
              </a:solidFill>
            </a:endParaRPr>
          </a:p>
        </p:txBody>
      </p:sp>
    </p:spTree>
    <p:extLst>
      <p:ext uri="{BB962C8B-B14F-4D97-AF65-F5344CB8AC3E}">
        <p14:creationId xmlns:p14="http://schemas.microsoft.com/office/powerpoint/2010/main" val="25348735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7500" lnSpcReduction="20000"/>
          </a:bodyPr>
          <a:lstStyle/>
          <a:p>
            <a:r>
              <a:rPr lang="en-GB" b="1" dirty="0" smtClean="0">
                <a:solidFill>
                  <a:schemeClr val="tx1"/>
                </a:solidFill>
              </a:rPr>
              <a:t>Let’s have a flutter: your results</a:t>
            </a:r>
            <a:endParaRPr lang="en-GB" b="1" dirty="0">
              <a:solidFill>
                <a:schemeClr val="tx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132723841"/>
              </p:ext>
            </p:extLst>
          </p:nvPr>
        </p:nvGraphicFramePr>
        <p:xfrm>
          <a:off x="345440" y="2298385"/>
          <a:ext cx="10821852" cy="4312920"/>
        </p:xfrm>
        <a:graphic>
          <a:graphicData uri="http://schemas.openxmlformats.org/drawingml/2006/table">
            <a:tbl>
              <a:tblPr firstRow="1" bandRow="1">
                <a:tableStyleId>{5C22544A-7EE6-4342-B048-85BDC9FD1C3A}</a:tableStyleId>
              </a:tblPr>
              <a:tblGrid>
                <a:gridCol w="1803642">
                  <a:extLst>
                    <a:ext uri="{9D8B030D-6E8A-4147-A177-3AD203B41FA5}">
                      <a16:colId xmlns:a16="http://schemas.microsoft.com/office/drawing/2014/main" val="20000"/>
                    </a:ext>
                  </a:extLst>
                </a:gridCol>
                <a:gridCol w="1803642">
                  <a:extLst>
                    <a:ext uri="{9D8B030D-6E8A-4147-A177-3AD203B41FA5}">
                      <a16:colId xmlns:a16="http://schemas.microsoft.com/office/drawing/2014/main" val="20001"/>
                    </a:ext>
                  </a:extLst>
                </a:gridCol>
                <a:gridCol w="1803642">
                  <a:extLst>
                    <a:ext uri="{9D8B030D-6E8A-4147-A177-3AD203B41FA5}">
                      <a16:colId xmlns:a16="http://schemas.microsoft.com/office/drawing/2014/main" val="20002"/>
                    </a:ext>
                  </a:extLst>
                </a:gridCol>
                <a:gridCol w="1803642">
                  <a:extLst>
                    <a:ext uri="{9D8B030D-6E8A-4147-A177-3AD203B41FA5}">
                      <a16:colId xmlns:a16="http://schemas.microsoft.com/office/drawing/2014/main" val="20003"/>
                    </a:ext>
                  </a:extLst>
                </a:gridCol>
                <a:gridCol w="1803642">
                  <a:extLst>
                    <a:ext uri="{9D8B030D-6E8A-4147-A177-3AD203B41FA5}">
                      <a16:colId xmlns:a16="http://schemas.microsoft.com/office/drawing/2014/main" val="20004"/>
                    </a:ext>
                  </a:extLst>
                </a:gridCol>
                <a:gridCol w="1803642">
                  <a:extLst>
                    <a:ext uri="{9D8B030D-6E8A-4147-A177-3AD203B41FA5}">
                      <a16:colId xmlns:a16="http://schemas.microsoft.com/office/drawing/2014/main" val="20005"/>
                    </a:ext>
                  </a:extLst>
                </a:gridCol>
              </a:tblGrid>
              <a:tr h="370840">
                <a:tc>
                  <a:txBody>
                    <a:bodyPr/>
                    <a:lstStyle/>
                    <a:p>
                      <a:r>
                        <a:rPr lang="en-GB" dirty="0" smtClean="0"/>
                        <a:t>Digital technology</a:t>
                      </a:r>
                      <a:endParaRPr lang="en-GB" dirty="0"/>
                    </a:p>
                  </a:txBody>
                  <a:tcPr/>
                </a:tc>
                <a:tc>
                  <a:txBody>
                    <a:bodyPr/>
                    <a:lstStyle/>
                    <a:p>
                      <a:r>
                        <a:rPr lang="en-GB" dirty="0" smtClean="0"/>
                        <a:t>Bets £v</a:t>
                      </a:r>
                      <a:endParaRPr lang="en-GB" dirty="0"/>
                    </a:p>
                  </a:txBody>
                  <a:tcPr/>
                </a:tc>
                <a:tc>
                  <a:txBody>
                    <a:bodyPr/>
                    <a:lstStyle/>
                    <a:p>
                      <a:r>
                        <a:rPr lang="en-GB" dirty="0" smtClean="0"/>
                        <a:t>Total bet/bets</a:t>
                      </a:r>
                      <a:endParaRPr lang="en-GB" dirty="0"/>
                    </a:p>
                  </a:txBody>
                  <a:tcPr/>
                </a:tc>
                <a:tc>
                  <a:txBody>
                    <a:bodyPr/>
                    <a:lstStyle/>
                    <a:p>
                      <a:r>
                        <a:rPr lang="en-GB" dirty="0" smtClean="0"/>
                        <a:t>Odds</a:t>
                      </a:r>
                      <a:endParaRPr lang="en-GB" dirty="0"/>
                    </a:p>
                  </a:txBody>
                  <a:tcPr/>
                </a:tc>
                <a:tc>
                  <a:txBody>
                    <a:bodyPr/>
                    <a:lstStyle/>
                    <a:p>
                      <a:r>
                        <a:rPr lang="en-GB" dirty="0" smtClean="0"/>
                        <a:t>Probability</a:t>
                      </a:r>
                    </a:p>
                    <a:p>
                      <a:endParaRPr lang="en-GB" dirty="0"/>
                    </a:p>
                  </a:txBody>
                  <a:tcPr/>
                </a:tc>
                <a:tc>
                  <a:txBody>
                    <a:bodyPr/>
                    <a:lstStyle/>
                    <a:p>
                      <a:r>
                        <a:rPr lang="en-GB" dirty="0" smtClean="0"/>
                        <a:t>% probability</a:t>
                      </a:r>
                      <a:endParaRPr lang="en-GB" dirty="0"/>
                    </a:p>
                  </a:txBody>
                  <a:tcPr/>
                </a:tc>
                <a:extLst>
                  <a:ext uri="{0D108BD9-81ED-4DB2-BD59-A6C34878D82A}">
                    <a16:rowId xmlns:a16="http://schemas.microsoft.com/office/drawing/2014/main" val="10000"/>
                  </a:ext>
                </a:extLst>
              </a:tr>
              <a:tr h="370840">
                <a:tc>
                  <a:txBody>
                    <a:bodyPr/>
                    <a:lstStyle/>
                    <a:p>
                      <a:r>
                        <a:rPr lang="en-GB" dirty="0" smtClean="0"/>
                        <a:t>Example</a:t>
                      </a:r>
                      <a:r>
                        <a:rPr lang="en-GB" smtClean="0"/>
                        <a:t>: iPad</a:t>
                      </a:r>
                      <a:endParaRPr lang="en-GB" dirty="0"/>
                    </a:p>
                  </a:txBody>
                  <a:tcPr/>
                </a:tc>
                <a:tc>
                  <a:txBody>
                    <a:bodyPr/>
                    <a:lstStyle/>
                    <a:p>
                      <a:r>
                        <a:rPr lang="en-GB" dirty="0" smtClean="0"/>
                        <a:t>100</a:t>
                      </a:r>
                      <a:endParaRPr lang="en-GB" dirty="0"/>
                    </a:p>
                  </a:txBody>
                  <a:tcPr/>
                </a:tc>
                <a:tc>
                  <a:txBody>
                    <a:bodyPr/>
                    <a:lstStyle/>
                    <a:p>
                      <a:r>
                        <a:rPr lang="en-GB" dirty="0" smtClean="0"/>
                        <a:t>100</a:t>
                      </a:r>
                      <a:r>
                        <a:rPr lang="en-GB" baseline="0" dirty="0" smtClean="0"/>
                        <a:t> / 5 = 20 </a:t>
                      </a:r>
                      <a:endParaRPr lang="en-GB" dirty="0"/>
                    </a:p>
                  </a:txBody>
                  <a:tcPr/>
                </a:tc>
                <a:tc>
                  <a:txBody>
                    <a:bodyPr/>
                    <a:lstStyle/>
                    <a:p>
                      <a:r>
                        <a:rPr lang="en-GB" dirty="0" smtClean="0"/>
                        <a:t>20 to 1</a:t>
                      </a:r>
                      <a:endParaRPr lang="en-GB" dirty="0"/>
                    </a:p>
                  </a:txBody>
                  <a:tcPr/>
                </a:tc>
                <a:tc>
                  <a:txBody>
                    <a:bodyPr/>
                    <a:lstStyle/>
                    <a:p>
                      <a:r>
                        <a:rPr lang="en-GB" dirty="0" smtClean="0"/>
                        <a:t>1 / (20 + 1) = 0.05</a:t>
                      </a:r>
                      <a:endParaRPr lang="en-GB" dirty="0"/>
                    </a:p>
                  </a:txBody>
                  <a:tcPr/>
                </a:tc>
                <a:tc>
                  <a:txBody>
                    <a:bodyPr/>
                    <a:lstStyle/>
                    <a:p>
                      <a:r>
                        <a:rPr lang="en-GB" dirty="0" smtClean="0"/>
                        <a:t>5%</a:t>
                      </a:r>
                      <a:endParaRPr lang="en-GB" dirty="0"/>
                    </a:p>
                  </a:txBody>
                  <a:tcPr/>
                </a:tc>
                <a:extLst>
                  <a:ext uri="{0D108BD9-81ED-4DB2-BD59-A6C34878D82A}">
                    <a16:rowId xmlns:a16="http://schemas.microsoft.com/office/drawing/2014/main" val="10001"/>
                  </a:ext>
                </a:extLst>
              </a:tr>
              <a:tr h="370840">
                <a:tc>
                  <a:txBody>
                    <a:bodyPr/>
                    <a:lstStyle/>
                    <a:p>
                      <a:r>
                        <a:rPr lang="en-GB" dirty="0" smtClean="0"/>
                        <a:t>Virtual reality</a:t>
                      </a:r>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2"/>
                  </a:ext>
                </a:extLst>
              </a:tr>
              <a:tr h="370840">
                <a:tc>
                  <a:txBody>
                    <a:bodyPr/>
                    <a:lstStyle/>
                    <a:p>
                      <a:r>
                        <a:rPr lang="en-GB" dirty="0" smtClean="0"/>
                        <a:t>MOOCs</a:t>
                      </a:r>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3"/>
                  </a:ext>
                </a:extLst>
              </a:tr>
              <a:tr h="370840">
                <a:tc>
                  <a:txBody>
                    <a:bodyPr/>
                    <a:lstStyle/>
                    <a:p>
                      <a:r>
                        <a:rPr lang="en-GB" dirty="0" smtClean="0"/>
                        <a:t>Artificial</a:t>
                      </a:r>
                      <a:r>
                        <a:rPr lang="en-GB" baseline="0" dirty="0" smtClean="0"/>
                        <a:t> intelligence</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4"/>
                  </a:ext>
                </a:extLst>
              </a:tr>
              <a:tr h="370840">
                <a:tc>
                  <a:txBody>
                    <a:bodyPr/>
                    <a:lstStyle/>
                    <a:p>
                      <a:r>
                        <a:rPr lang="en-GB" dirty="0" smtClean="0"/>
                        <a:t>Games for assessment</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5"/>
                  </a:ext>
                </a:extLst>
              </a:tr>
              <a:tr h="370840">
                <a:tc>
                  <a:txBody>
                    <a:bodyPr/>
                    <a:lstStyle/>
                    <a:p>
                      <a:r>
                        <a:rPr lang="en-GB" dirty="0" smtClean="0"/>
                        <a:t>Social software</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6"/>
                  </a:ext>
                </a:extLst>
              </a:tr>
              <a:tr h="370840">
                <a:tc>
                  <a:txBody>
                    <a:bodyPr/>
                    <a:lstStyle/>
                    <a:p>
                      <a:r>
                        <a:rPr lang="en-GB" dirty="0" smtClean="0"/>
                        <a:t>Online feedback </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7"/>
                  </a:ext>
                </a:extLst>
              </a:tr>
            </a:tbl>
          </a:graphicData>
        </a:graphic>
      </p:graphicFrame>
      <p:sp>
        <p:nvSpPr>
          <p:cNvPr id="4" name="TextBox 3"/>
          <p:cNvSpPr txBox="1"/>
          <p:nvPr/>
        </p:nvSpPr>
        <p:spPr>
          <a:xfrm>
            <a:off x="557348" y="1453117"/>
            <a:ext cx="9022080" cy="830997"/>
          </a:xfrm>
          <a:prstGeom prst="rect">
            <a:avLst/>
          </a:prstGeom>
          <a:noFill/>
        </p:spPr>
        <p:txBody>
          <a:bodyPr wrap="square" rtlCol="0">
            <a:spAutoFit/>
          </a:bodyPr>
          <a:lstStyle/>
          <a:p>
            <a:pPr algn="ctr"/>
            <a:r>
              <a:rPr lang="en-GB" sz="2400" dirty="0" smtClean="0">
                <a:latin typeface="Calibri" panose="020F0502020204030204" pitchFamily="34" charset="0"/>
              </a:rPr>
              <a:t>Which of these digital technologies/tools do you think will be the most popular for learning and teaching amongst students? </a:t>
            </a:r>
            <a:endParaRPr lang="en-GB" sz="2400" dirty="0">
              <a:latin typeface="Calibri" panose="020F050202020403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5511" y="994429"/>
            <a:ext cx="2019796" cy="1289685"/>
          </a:xfrm>
          <a:prstGeom prst="rect">
            <a:avLst/>
          </a:prstGeom>
        </p:spPr>
      </p:pic>
    </p:spTree>
    <p:extLst>
      <p:ext uri="{BB962C8B-B14F-4D97-AF65-F5344CB8AC3E}">
        <p14:creationId xmlns:p14="http://schemas.microsoft.com/office/powerpoint/2010/main" val="42024226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10000"/>
          </a:bodyPr>
          <a:lstStyle/>
          <a:p>
            <a:r>
              <a:rPr lang="en-GB" b="1" dirty="0" smtClean="0">
                <a:solidFill>
                  <a:schemeClr val="tx1"/>
                </a:solidFill>
              </a:rPr>
              <a:t>Any questions?</a:t>
            </a:r>
            <a:endParaRPr lang="en-GB" b="1"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4326" y="1448257"/>
            <a:ext cx="5067300" cy="5092700"/>
          </a:xfrm>
          <a:prstGeom prst="rect">
            <a:avLst/>
          </a:prstGeom>
        </p:spPr>
      </p:pic>
    </p:spTree>
    <p:extLst>
      <p:ext uri="{BB962C8B-B14F-4D97-AF65-F5344CB8AC3E}">
        <p14:creationId xmlns:p14="http://schemas.microsoft.com/office/powerpoint/2010/main" val="26652910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5757C8C7-97AD-4F99-942A-0AA75D03EE2C}"/>
    </a:ext>
  </a:extLst>
</a:theme>
</file>

<file path=ppt/theme/theme2.xml><?xml version="1.0" encoding="utf-8"?>
<a:theme xmlns:a="http://schemas.openxmlformats.org/drawingml/2006/main" name="UoS Title 1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DDB325DD-D689-4CBA-AB64-C06E9E5E7595}"/>
    </a:ext>
  </a:extLst>
</a:theme>
</file>

<file path=ppt/theme/theme3.xml><?xml version="1.0" encoding="utf-8"?>
<a:theme xmlns:a="http://schemas.openxmlformats.org/drawingml/2006/main" name="UoS Title 2">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4DD086C2-5CFC-44D9-8449-22DD9C0B6687}"/>
    </a:ext>
  </a:extLst>
</a:theme>
</file>

<file path=ppt/theme/theme4.xml><?xml version="1.0" encoding="utf-8"?>
<a:theme xmlns:a="http://schemas.openxmlformats.org/drawingml/2006/main" name="UoS Title 2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Widescreen.potx" id="{F08C5917-6689-41F7-BDE3-720955AF670F}" vid="{5188F7F6-51C3-4AF4-9607-6466C973C4E4}"/>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23337D27-E3D3-475B-96AC-89FCB102598C}"/>
    </a:ext>
  </a:extLst>
</a:theme>
</file>

<file path=ppt/theme/theme6.xml><?xml version="1.0" encoding="utf-8"?>
<a:theme xmlns:a="http://schemas.openxmlformats.org/drawingml/2006/main" name="Turquios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5C1F0715-43FA-4470-B576-EEB5681E7ED4}"/>
    </a:ext>
  </a:extLst>
</a:theme>
</file>

<file path=ppt/theme/theme7.xml><?xml version="1.0" encoding="utf-8"?>
<a:theme xmlns:a="http://schemas.openxmlformats.org/drawingml/2006/main" name="Orang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54314B28-C9E8-4EB8-8D59-F02EA35007F0}"/>
    </a:ext>
  </a:extLst>
</a:theme>
</file>

<file path=ppt/theme/theme8.xml><?xml version="1.0" encoding="utf-8"?>
<a:theme xmlns:a="http://schemas.openxmlformats.org/drawingml/2006/main" name="Blue">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2D5B95EF-5EDC-46B8-B847-373C42B0C610}"/>
    </a:ext>
  </a:extLst>
</a:theme>
</file>

<file path=ppt/theme/theme9.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Widescreen.potx" id="{F08C5917-6689-41F7-BDE3-720955AF670F}" vid="{AF5207F8-AF4B-48FA-800B-4FD101D1B3E4}"/>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Widescreen (11)</Template>
  <TotalTime>1671</TotalTime>
  <Words>1329</Words>
  <Application>Microsoft Office PowerPoint</Application>
  <PresentationFormat>Widescreen</PresentationFormat>
  <Paragraphs>183</Paragraphs>
  <Slides>20</Slides>
  <Notes>11</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20</vt:i4>
      </vt:variant>
    </vt:vector>
  </HeadingPairs>
  <TitlesOfParts>
    <vt:vector size="34" baseType="lpstr">
      <vt:lpstr>Arial</vt:lpstr>
      <vt:lpstr>Calibri</vt:lpstr>
      <vt:lpstr>Georgia</vt:lpstr>
      <vt:lpstr>Times New Roman</vt:lpstr>
      <vt:lpstr>Wingdings</vt:lpstr>
      <vt:lpstr>UoS Title 1</vt:lpstr>
      <vt:lpstr>UoS Title 1 Photography</vt:lpstr>
      <vt:lpstr>UoS Title 2</vt:lpstr>
      <vt:lpstr>UoS Title 2 Photography</vt:lpstr>
      <vt:lpstr>Cobalt - UoS Content</vt:lpstr>
      <vt:lpstr>Turquiose - UoS Content</vt:lpstr>
      <vt:lpstr>Orange - UoS Content</vt:lpstr>
      <vt:lpstr>Blue</vt:lpstr>
      <vt:lpstr>Grape - UoS Content</vt:lpstr>
      <vt:lpstr>Use of digital technologies in inclusive learning: A snapshot of students’ views and experiences.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digital technologies in inclusive learning: A snapshot of students’ views and experiences.</dc:title>
  <dc:creator>gh216</dc:creator>
  <cp:lastModifiedBy>Clare Wolstenholme</cp:lastModifiedBy>
  <cp:revision>50</cp:revision>
  <cp:lastPrinted>2017-03-30T20:43:22Z</cp:lastPrinted>
  <dcterms:created xsi:type="dcterms:W3CDTF">2017-03-28T18:57:13Z</dcterms:created>
  <dcterms:modified xsi:type="dcterms:W3CDTF">2017-04-03T14:41:12Z</dcterms:modified>
</cp:coreProperties>
</file>