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60" r:id="rId3"/>
    <p:sldId id="257" r:id="rId4"/>
    <p:sldId id="265" r:id="rId5"/>
    <p:sldId id="259" r:id="rId6"/>
    <p:sldId id="261" r:id="rId7"/>
    <p:sldId id="264" r:id="rId8"/>
    <p:sldId id="262" r:id="rId9"/>
    <p:sldId id="263" r:id="rId10"/>
    <p:sldId id="25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86" autoAdjust="0"/>
  </p:normalViewPr>
  <p:slideViewPr>
    <p:cSldViewPr snapToGrid="0">
      <p:cViewPr varScale="1">
        <p:scale>
          <a:sx n="110" d="100"/>
          <a:sy n="110" d="100"/>
        </p:scale>
        <p:origin x="630"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320825-E436-433F-B204-7AD3A4E887A6}" type="datetimeFigureOut">
              <a:rPr lang="en-GB" smtClean="0"/>
              <a:t>25/04/2016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5A110B-8739-4C47-AFBD-A19117A4ED52}" type="slidenum">
              <a:rPr lang="en-GB" smtClean="0"/>
              <a:t>‹#›</a:t>
            </a:fld>
            <a:endParaRPr lang="en-GB"/>
          </a:p>
        </p:txBody>
      </p:sp>
    </p:spTree>
    <p:extLst>
      <p:ext uri="{BB962C8B-B14F-4D97-AF65-F5344CB8AC3E}">
        <p14:creationId xmlns:p14="http://schemas.microsoft.com/office/powerpoint/2010/main" val="1962504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Today I will report on my experiment with some mindfulness techniques in my teaching and communication exercises  All can been placed in the category of increasing the effectiveness of teaching to overseas students</a:t>
            </a:r>
          </a:p>
          <a:p>
            <a:r>
              <a:rPr lang="en-GB" sz="1200" kern="1200" dirty="0" smtClean="0">
                <a:solidFill>
                  <a:schemeClr val="tx1"/>
                </a:solidFill>
                <a:effectLst/>
                <a:latin typeface="+mn-lt"/>
                <a:ea typeface="+mn-ea"/>
                <a:cs typeface="+mn-cs"/>
              </a:rPr>
              <a:t>I have been teaching international students for many years but the last couple of years my groups consisted of a majority of overseas students and just a few UK students and I  teach a core module in Autumn term and noticed that much of what I was teaching in the first weeks had not been understood completely or for some completely passed them by</a:t>
            </a:r>
          </a:p>
          <a:p>
            <a:r>
              <a:rPr lang="en-GB" sz="1200" kern="1200" dirty="0" smtClean="0">
                <a:solidFill>
                  <a:schemeClr val="tx1"/>
                </a:solidFill>
                <a:effectLst/>
                <a:latin typeface="+mn-lt"/>
                <a:ea typeface="+mn-ea"/>
                <a:cs typeface="+mn-cs"/>
              </a:rPr>
              <a:t>I always used ice breakers and pair exercises to get the group process going and use </a:t>
            </a:r>
            <a:r>
              <a:rPr lang="en-GB" sz="1200" kern="1200" dirty="0" err="1" smtClean="0">
                <a:solidFill>
                  <a:schemeClr val="tx1"/>
                </a:solidFill>
                <a:effectLst/>
                <a:latin typeface="+mn-lt"/>
                <a:ea typeface="+mn-ea"/>
                <a:cs typeface="+mn-cs"/>
              </a:rPr>
              <a:t>facebook</a:t>
            </a:r>
            <a:r>
              <a:rPr lang="en-GB" sz="1200" kern="1200" dirty="0" smtClean="0">
                <a:solidFill>
                  <a:schemeClr val="tx1"/>
                </a:solidFill>
                <a:effectLst/>
                <a:latin typeface="+mn-lt"/>
                <a:ea typeface="+mn-ea"/>
                <a:cs typeface="+mn-cs"/>
              </a:rPr>
              <a:t> to create a group and facilitate personal contact and   social contact between  the different students. It is a platform they know and use a lot  and this has worked very well to avoid social isolation and the feeling that every body else is meeting but that they are </a:t>
            </a:r>
            <a:r>
              <a:rPr lang="en-GB" sz="1200" kern="1200" dirty="0" err="1" smtClean="0">
                <a:solidFill>
                  <a:schemeClr val="tx1"/>
                </a:solidFill>
                <a:effectLst/>
                <a:latin typeface="+mn-lt"/>
                <a:ea typeface="+mn-ea"/>
                <a:cs typeface="+mn-cs"/>
              </a:rPr>
              <a:t>sirring</a:t>
            </a:r>
            <a:r>
              <a:rPr lang="en-GB" sz="1200" kern="1200" dirty="0" smtClean="0">
                <a:solidFill>
                  <a:schemeClr val="tx1"/>
                </a:solidFill>
                <a:effectLst/>
                <a:latin typeface="+mn-lt"/>
                <a:ea typeface="+mn-ea"/>
                <a:cs typeface="+mn-cs"/>
              </a:rPr>
              <a:t> in their room all their </a:t>
            </a:r>
            <a:r>
              <a:rPr lang="en-GB" sz="1200" kern="1200" dirty="0" err="1" smtClean="0">
                <a:solidFill>
                  <a:schemeClr val="tx1"/>
                </a:solidFill>
                <a:effectLst/>
                <a:latin typeface="+mn-lt"/>
                <a:ea typeface="+mn-ea"/>
                <a:cs typeface="+mn-cs"/>
              </a:rPr>
              <a:t>wown</a:t>
            </a:r>
            <a:r>
              <a:rPr lang="en-GB" sz="1200"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Basically in the first week of teaching in Autumn term  I meet a group of students who have just arrived from the airport, hardly unpacked and live in an unknown room , unfamiliar town, unfamiliar campus and  a </a:t>
            </a:r>
            <a:r>
              <a:rPr lang="en-GB" sz="1200" kern="1200" dirty="0" err="1" smtClean="0">
                <a:solidFill>
                  <a:schemeClr val="tx1"/>
                </a:solidFill>
                <a:effectLst/>
                <a:latin typeface="+mn-lt"/>
                <a:ea typeface="+mn-ea"/>
                <a:cs typeface="+mn-cs"/>
              </a:rPr>
              <a:t>unfamilair</a:t>
            </a:r>
            <a:r>
              <a:rPr lang="en-GB" sz="1200" kern="1200" dirty="0" smtClean="0">
                <a:solidFill>
                  <a:schemeClr val="tx1"/>
                </a:solidFill>
                <a:effectLst/>
                <a:latin typeface="+mn-lt"/>
                <a:ea typeface="+mn-ea"/>
                <a:cs typeface="+mn-cs"/>
              </a:rPr>
              <a:t> university system and culture. Most of them are in some kind of culture shock .You can see them asking the same questions , sit in the seminar room in their coats and scarves , I have seen student dressed for an kind of arctic expedition. Might be because they </a:t>
            </a:r>
            <a:r>
              <a:rPr lang="en-GB" sz="1200" kern="1200" dirty="0" err="1" smtClean="0">
                <a:solidFill>
                  <a:schemeClr val="tx1"/>
                </a:solidFill>
                <a:effectLst/>
                <a:latin typeface="+mn-lt"/>
                <a:ea typeface="+mn-ea"/>
                <a:cs typeface="+mn-cs"/>
              </a:rPr>
              <a:t>caome</a:t>
            </a:r>
            <a:r>
              <a:rPr lang="en-GB" sz="1200" kern="1200" dirty="0" smtClean="0">
                <a:solidFill>
                  <a:schemeClr val="tx1"/>
                </a:solidFill>
                <a:effectLst/>
                <a:latin typeface="+mn-lt"/>
                <a:ea typeface="+mn-ea"/>
                <a:cs typeface="+mn-cs"/>
              </a:rPr>
              <a:t> for a hot country but there is also a notion of self protection. The only thing familiar is their phone and laptop.</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D5A110B-8739-4C47-AFBD-A19117A4ED52}" type="slidenum">
              <a:rPr lang="en-GB" smtClean="0"/>
              <a:t>1</a:t>
            </a:fld>
            <a:endParaRPr lang="en-GB"/>
          </a:p>
        </p:txBody>
      </p:sp>
    </p:spTree>
    <p:extLst>
      <p:ext uri="{BB962C8B-B14F-4D97-AF65-F5344CB8AC3E}">
        <p14:creationId xmlns:p14="http://schemas.microsoft.com/office/powerpoint/2010/main" val="3292482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D5A110B-8739-4C47-AFBD-A19117A4ED52}" type="slidenum">
              <a:rPr lang="en-GB" smtClean="0"/>
              <a:t>2</a:t>
            </a:fld>
            <a:endParaRPr lang="en-GB"/>
          </a:p>
        </p:txBody>
      </p:sp>
    </p:spTree>
    <p:extLst>
      <p:ext uri="{BB962C8B-B14F-4D97-AF65-F5344CB8AC3E}">
        <p14:creationId xmlns:p14="http://schemas.microsoft.com/office/powerpoint/2010/main" val="1816204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a:t>
            </a:r>
            <a:r>
              <a:rPr lang="en-GB" baseline="0" dirty="0" smtClean="0"/>
              <a:t> –What is mindfulness</a:t>
            </a:r>
          </a:p>
          <a:p>
            <a:r>
              <a:rPr lang="en-GB" baseline="0" dirty="0" smtClean="0"/>
              <a:t>Quite a popular word at the moment. I have collected a few definitions to give you </a:t>
            </a:r>
            <a:r>
              <a:rPr lang="en-GB" baseline="0" dirty="0" err="1" smtClean="0"/>
              <a:t>you</a:t>
            </a:r>
            <a:r>
              <a:rPr lang="en-GB" baseline="0" dirty="0" smtClean="0"/>
              <a:t> some direction</a:t>
            </a:r>
          </a:p>
          <a:p>
            <a:r>
              <a:rPr lang="en-GB" baseline="0" dirty="0" smtClean="0"/>
              <a:t>The first one from Jong </a:t>
            </a:r>
            <a:r>
              <a:rPr lang="en-GB" baseline="0" dirty="0" err="1" smtClean="0"/>
              <a:t>kabat</a:t>
            </a:r>
            <a:r>
              <a:rPr lang="en-GB" baseline="0" dirty="0" smtClean="0"/>
              <a:t> Zinn is in this context quite important as he is a</a:t>
            </a:r>
          </a:p>
        </p:txBody>
      </p:sp>
      <p:sp>
        <p:nvSpPr>
          <p:cNvPr id="4" name="Slide Number Placeholder 3"/>
          <p:cNvSpPr>
            <a:spLocks noGrp="1"/>
          </p:cNvSpPr>
          <p:nvPr>
            <p:ph type="sldNum" sz="quarter" idx="10"/>
          </p:nvPr>
        </p:nvSpPr>
        <p:spPr/>
        <p:txBody>
          <a:bodyPr/>
          <a:lstStyle/>
          <a:p>
            <a:fld id="{CD5A110B-8739-4C47-AFBD-A19117A4ED52}" type="slidenum">
              <a:rPr lang="en-GB" smtClean="0"/>
              <a:t>3</a:t>
            </a:fld>
            <a:endParaRPr lang="en-GB"/>
          </a:p>
        </p:txBody>
      </p:sp>
    </p:spTree>
    <p:extLst>
      <p:ext uri="{BB962C8B-B14F-4D97-AF65-F5344CB8AC3E}">
        <p14:creationId xmlns:p14="http://schemas.microsoft.com/office/powerpoint/2010/main" val="152871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D5A110B-8739-4C47-AFBD-A19117A4ED52}" type="slidenum">
              <a:rPr lang="en-GB" smtClean="0"/>
              <a:t>6</a:t>
            </a:fld>
            <a:endParaRPr lang="en-GB"/>
          </a:p>
        </p:txBody>
      </p:sp>
    </p:spTree>
    <p:extLst>
      <p:ext uri="{BB962C8B-B14F-4D97-AF65-F5344CB8AC3E}">
        <p14:creationId xmlns:p14="http://schemas.microsoft.com/office/powerpoint/2010/main" val="4056503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cap="none" dirty="0" smtClean="0"/>
              <a:t>Media tend to be produced in teams, so an ability to collaborate with people of different cultural backgrounds and performing different roles in a team is an essential part of becoming a media/communication professional.</a:t>
            </a:r>
            <a:endParaRPr lang="en-GB" dirty="0"/>
          </a:p>
        </p:txBody>
      </p:sp>
      <p:sp>
        <p:nvSpPr>
          <p:cNvPr id="4" name="Slide Number Placeholder 3"/>
          <p:cNvSpPr>
            <a:spLocks noGrp="1"/>
          </p:cNvSpPr>
          <p:nvPr>
            <p:ph type="sldNum" sz="quarter" idx="10"/>
          </p:nvPr>
        </p:nvSpPr>
        <p:spPr/>
        <p:txBody>
          <a:bodyPr/>
          <a:lstStyle/>
          <a:p>
            <a:fld id="{CD5A110B-8739-4C47-AFBD-A19117A4ED52}" type="slidenum">
              <a:rPr lang="en-GB" smtClean="0"/>
              <a:t>8</a:t>
            </a:fld>
            <a:endParaRPr lang="en-GB"/>
          </a:p>
        </p:txBody>
      </p:sp>
    </p:spTree>
    <p:extLst>
      <p:ext uri="{BB962C8B-B14F-4D97-AF65-F5344CB8AC3E}">
        <p14:creationId xmlns:p14="http://schemas.microsoft.com/office/powerpoint/2010/main" val="42257330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4/25/2016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4/25/2016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4/25/2016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4/25/2016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682773" y="928048"/>
            <a:ext cx="8689976" cy="3310264"/>
          </a:xfrm>
        </p:spPr>
        <p:txBody>
          <a:bodyPr>
            <a:normAutofit/>
          </a:bodyPr>
          <a:lstStyle/>
          <a:p>
            <a:r>
              <a:rPr lang="en-GB" sz="3600" dirty="0" smtClean="0"/>
              <a:t>Teaching multinational student groups using mindfulness and communication exercises</a:t>
            </a:r>
            <a:endParaRPr lang="en-GB" sz="3600" dirty="0"/>
          </a:p>
        </p:txBody>
      </p:sp>
    </p:spTree>
    <p:extLst>
      <p:ext uri="{BB962C8B-B14F-4D97-AF65-F5344CB8AC3E}">
        <p14:creationId xmlns:p14="http://schemas.microsoft.com/office/powerpoint/2010/main" val="36566346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 from the airport to my classroom</a:t>
            </a:r>
            <a:endParaRPr lang="en-GB" dirty="0"/>
          </a:p>
        </p:txBody>
      </p:sp>
      <p:sp>
        <p:nvSpPr>
          <p:cNvPr id="3" name="Content Placeholder 2"/>
          <p:cNvSpPr>
            <a:spLocks noGrp="1"/>
          </p:cNvSpPr>
          <p:nvPr>
            <p:ph sz="quarter" idx="13"/>
          </p:nvPr>
        </p:nvSpPr>
        <p:spPr/>
        <p:txBody>
          <a:bodyPr/>
          <a:lstStyle/>
          <a:p>
            <a:r>
              <a:rPr lang="en-GB" cap="none" dirty="0" smtClean="0">
                <a:latin typeface="Camara"/>
              </a:rPr>
              <a:t>30 students, a few from the UK, the rest comes from all over the world</a:t>
            </a:r>
          </a:p>
          <a:p>
            <a:r>
              <a:rPr lang="en-GB" cap="none" dirty="0" smtClean="0">
                <a:latin typeface="Camara"/>
              </a:rPr>
              <a:t>Signs of distress: no concentration, asking the same questions repeatedly, sitting in the room with their coats and hat on, not really present</a:t>
            </a:r>
          </a:p>
          <a:p>
            <a:r>
              <a:rPr lang="en-GB" cap="none" dirty="0" smtClean="0">
                <a:latin typeface="Camara"/>
              </a:rPr>
              <a:t>Pointless to teach them anything as ineffective</a:t>
            </a:r>
          </a:p>
          <a:p>
            <a:r>
              <a:rPr lang="en-GB" cap="none" dirty="0" smtClean="0">
                <a:latin typeface="Camara"/>
              </a:rPr>
              <a:t>Experiment: 3 minute silence before each session starts</a:t>
            </a:r>
          </a:p>
          <a:p>
            <a:r>
              <a:rPr lang="en-GB" cap="none" dirty="0" smtClean="0">
                <a:latin typeface="Camara"/>
              </a:rPr>
              <a:t>Not just silence; </a:t>
            </a:r>
            <a:r>
              <a:rPr lang="en-GB" cap="none" dirty="0">
                <a:latin typeface="Camara"/>
              </a:rPr>
              <a:t>I</a:t>
            </a:r>
            <a:r>
              <a:rPr lang="en-GB" cap="none" dirty="0" smtClean="0">
                <a:latin typeface="Camara"/>
              </a:rPr>
              <a:t> give instructions how to sit silent</a:t>
            </a:r>
          </a:p>
        </p:txBody>
      </p:sp>
    </p:spTree>
    <p:extLst>
      <p:ext uri="{BB962C8B-B14F-4D97-AF65-F5344CB8AC3E}">
        <p14:creationId xmlns:p14="http://schemas.microsoft.com/office/powerpoint/2010/main" val="244894718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mindfulness</a:t>
            </a:r>
            <a:endParaRPr lang="en-GB" dirty="0"/>
          </a:p>
        </p:txBody>
      </p:sp>
      <p:sp>
        <p:nvSpPr>
          <p:cNvPr id="3" name="Content Placeholder 2"/>
          <p:cNvSpPr>
            <a:spLocks noGrp="1"/>
          </p:cNvSpPr>
          <p:nvPr>
            <p:ph sz="quarter" idx="13"/>
          </p:nvPr>
        </p:nvSpPr>
        <p:spPr/>
        <p:txBody>
          <a:bodyPr>
            <a:normAutofit/>
          </a:bodyPr>
          <a:lstStyle/>
          <a:p>
            <a:r>
              <a:rPr lang="en-GB" cap="none" dirty="0" smtClean="0">
                <a:latin typeface="Camara"/>
              </a:rPr>
              <a:t>Mindfulness means paying attention in a particular way: on purpose, in the present moment and nonjudgmentally.  (Jon Kabat-Zinn)</a:t>
            </a:r>
          </a:p>
          <a:p>
            <a:r>
              <a:rPr lang="en-GB" cap="none" dirty="0" smtClean="0">
                <a:latin typeface="Camara"/>
              </a:rPr>
              <a:t>Mindfulness is the act of being aware and awake to the present moment. (Thich Nhat Hanh)</a:t>
            </a:r>
          </a:p>
          <a:p>
            <a:r>
              <a:rPr lang="en-GB" cap="none" dirty="0" smtClean="0">
                <a:latin typeface="Camara"/>
              </a:rPr>
              <a:t>Mindfulness is about being present with and  to your own experiences as well as your outer environment, including other people.  (Mindfulness for Teachers)</a:t>
            </a:r>
          </a:p>
          <a:p>
            <a:r>
              <a:rPr lang="en-GB" cap="none" dirty="0" smtClean="0">
                <a:latin typeface="Camara"/>
              </a:rPr>
              <a:t>Mindfulness </a:t>
            </a:r>
            <a:r>
              <a:rPr lang="en-GB" cap="none" dirty="0">
                <a:latin typeface="Camara"/>
              </a:rPr>
              <a:t>is defined as paying attention to our moment by moment experience in a way that is non-judgmental and kind. </a:t>
            </a:r>
            <a:r>
              <a:rPr lang="en-GB" cap="none" dirty="0" smtClean="0">
                <a:latin typeface="Camara"/>
              </a:rPr>
              <a:t>(Mindfulness Training </a:t>
            </a:r>
            <a:r>
              <a:rPr lang="en-GB" cap="none" dirty="0">
                <a:latin typeface="Camara"/>
              </a:rPr>
              <a:t>W</a:t>
            </a:r>
            <a:r>
              <a:rPr lang="en-GB" cap="none" dirty="0" smtClean="0">
                <a:latin typeface="Camara"/>
              </a:rPr>
              <a:t>ebsite)</a:t>
            </a:r>
            <a:endParaRPr lang="en-GB" cap="none" dirty="0">
              <a:latin typeface="Camara"/>
            </a:endParaRPr>
          </a:p>
          <a:p>
            <a:endParaRPr lang="en-GB" sz="1800" cap="none" dirty="0" smtClean="0">
              <a:latin typeface="Adobe Garamond Pro" panose="02020502060506020403" pitchFamily="18" charset="0"/>
            </a:endParaRPr>
          </a:p>
          <a:p>
            <a:endParaRPr lang="en-GB" sz="1800" cap="none" dirty="0">
              <a:latin typeface="Adobe Garamond Pro" panose="02020502060506020403" pitchFamily="18" charset="0"/>
            </a:endParaRPr>
          </a:p>
        </p:txBody>
      </p:sp>
    </p:spTree>
    <p:extLst>
      <p:ext uri="{BB962C8B-B14F-4D97-AF65-F5344CB8AC3E}">
        <p14:creationId xmlns:p14="http://schemas.microsoft.com/office/powerpoint/2010/main" val="33565054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76200"/>
            <a:ext cx="10364451" cy="1596177"/>
          </a:xfrm>
        </p:spPr>
        <p:txBody>
          <a:bodyPr/>
          <a:lstStyle/>
          <a:p>
            <a:r>
              <a:rPr lang="en-GB" smtClean="0"/>
              <a:t>3 Minute silence</a:t>
            </a:r>
            <a:endParaRPr lang="en-GB" dirty="0"/>
          </a:p>
        </p:txBody>
      </p:sp>
      <p:sp>
        <p:nvSpPr>
          <p:cNvPr id="3" name="Content Placeholder 2"/>
          <p:cNvSpPr>
            <a:spLocks noGrp="1"/>
          </p:cNvSpPr>
          <p:nvPr>
            <p:ph sz="quarter" idx="13"/>
          </p:nvPr>
        </p:nvSpPr>
        <p:spPr>
          <a:xfrm>
            <a:off x="913774" y="1900977"/>
            <a:ext cx="10363826" cy="3424107"/>
          </a:xfrm>
        </p:spPr>
        <p:txBody>
          <a:bodyPr/>
          <a:lstStyle/>
          <a:p>
            <a:r>
              <a:rPr lang="en-GB" cap="none" dirty="0">
                <a:latin typeface="Camara"/>
              </a:rPr>
              <a:t>S</a:t>
            </a:r>
            <a:r>
              <a:rPr lang="en-GB" cap="none" dirty="0" smtClean="0">
                <a:latin typeface="Camara"/>
              </a:rPr>
              <a:t>it straight, with both legs on the floor</a:t>
            </a:r>
          </a:p>
          <a:p>
            <a:r>
              <a:rPr lang="en-GB" cap="none" dirty="0">
                <a:latin typeface="Camara"/>
              </a:rPr>
              <a:t>C</a:t>
            </a:r>
            <a:r>
              <a:rPr lang="en-GB" cap="none" dirty="0" smtClean="0">
                <a:latin typeface="Camara"/>
              </a:rPr>
              <a:t>hin slightly tucked under</a:t>
            </a:r>
          </a:p>
          <a:p>
            <a:r>
              <a:rPr lang="en-GB" cap="none" dirty="0">
                <a:latin typeface="Camara"/>
              </a:rPr>
              <a:t>E</a:t>
            </a:r>
            <a:r>
              <a:rPr lang="en-GB" cap="none" dirty="0" smtClean="0">
                <a:latin typeface="Camara"/>
              </a:rPr>
              <a:t>yes closed or half open</a:t>
            </a:r>
          </a:p>
          <a:p>
            <a:r>
              <a:rPr lang="en-GB" cap="none" dirty="0">
                <a:latin typeface="Camara"/>
              </a:rPr>
              <a:t>B</a:t>
            </a:r>
            <a:r>
              <a:rPr lang="en-GB" cap="none" dirty="0" smtClean="0">
                <a:latin typeface="Camara"/>
              </a:rPr>
              <a:t>reath in and out through the nose</a:t>
            </a:r>
          </a:p>
          <a:p>
            <a:r>
              <a:rPr lang="en-GB" cap="none" dirty="0" smtClean="0">
                <a:latin typeface="Camara"/>
              </a:rPr>
              <a:t>Feel the abdomen rise and fall</a:t>
            </a:r>
          </a:p>
          <a:p>
            <a:r>
              <a:rPr lang="en-GB" cap="none" dirty="0">
                <a:latin typeface="Camara"/>
              </a:rPr>
              <a:t>T</a:t>
            </a:r>
            <a:r>
              <a:rPr lang="en-GB" cap="none" dirty="0" smtClean="0">
                <a:latin typeface="Camara"/>
              </a:rPr>
              <a:t>hink: in – out  </a:t>
            </a:r>
            <a:endParaRPr lang="en-GB" cap="none" dirty="0">
              <a:latin typeface="Camara"/>
            </a:endParaRPr>
          </a:p>
        </p:txBody>
      </p:sp>
    </p:spTree>
    <p:extLst>
      <p:ext uri="{BB962C8B-B14F-4D97-AF65-F5344CB8AC3E}">
        <p14:creationId xmlns:p14="http://schemas.microsoft.com/office/powerpoint/2010/main" val="2333514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student comments</a:t>
            </a:r>
            <a:endParaRPr lang="en-GB" dirty="0"/>
          </a:p>
        </p:txBody>
      </p:sp>
      <p:sp>
        <p:nvSpPr>
          <p:cNvPr id="3" name="Content Placeholder 2"/>
          <p:cNvSpPr>
            <a:spLocks noGrp="1"/>
          </p:cNvSpPr>
          <p:nvPr>
            <p:ph sz="quarter" idx="13"/>
          </p:nvPr>
        </p:nvSpPr>
        <p:spPr>
          <a:xfrm>
            <a:off x="913774" y="2367092"/>
            <a:ext cx="10363826" cy="3881308"/>
          </a:xfrm>
        </p:spPr>
        <p:txBody>
          <a:bodyPr>
            <a:noAutofit/>
          </a:bodyPr>
          <a:lstStyle/>
          <a:p>
            <a:r>
              <a:rPr lang="en-GB" cap="none" dirty="0" smtClean="0">
                <a:latin typeface="Camara"/>
              </a:rPr>
              <a:t>It calms me down</a:t>
            </a:r>
          </a:p>
          <a:p>
            <a:r>
              <a:rPr lang="en-GB" cap="none" dirty="0" smtClean="0">
                <a:latin typeface="Camara"/>
              </a:rPr>
              <a:t>Makes me open</a:t>
            </a:r>
          </a:p>
          <a:p>
            <a:r>
              <a:rPr lang="en-GB" cap="none" dirty="0" smtClean="0">
                <a:latin typeface="Camara"/>
              </a:rPr>
              <a:t>It relaxes me</a:t>
            </a:r>
          </a:p>
          <a:p>
            <a:r>
              <a:rPr lang="en-GB" cap="none" dirty="0" smtClean="0">
                <a:latin typeface="Camara"/>
              </a:rPr>
              <a:t>Nice to do nothing</a:t>
            </a:r>
          </a:p>
          <a:p>
            <a:r>
              <a:rPr lang="en-GB" cap="none" dirty="0" smtClean="0">
                <a:latin typeface="Camara"/>
              </a:rPr>
              <a:t>I arrive here</a:t>
            </a:r>
          </a:p>
          <a:p>
            <a:r>
              <a:rPr lang="en-GB" cap="none" dirty="0" smtClean="0">
                <a:latin typeface="Camara"/>
              </a:rPr>
              <a:t>You forget the rest of your life</a:t>
            </a:r>
          </a:p>
          <a:p>
            <a:r>
              <a:rPr lang="en-GB" cap="none" dirty="0" smtClean="0">
                <a:latin typeface="Camara"/>
              </a:rPr>
              <a:t>You have to get used to it, but is actually quite nice</a:t>
            </a:r>
          </a:p>
          <a:p>
            <a:r>
              <a:rPr lang="en-GB" cap="none" dirty="0" smtClean="0">
                <a:latin typeface="Camara"/>
              </a:rPr>
              <a:t>Good to know, we start our session like this</a:t>
            </a:r>
            <a:endParaRPr lang="en-GB" cap="none" dirty="0">
              <a:latin typeface="Camara"/>
            </a:endParaRPr>
          </a:p>
        </p:txBody>
      </p:sp>
    </p:spTree>
    <p:extLst>
      <p:ext uri="{BB962C8B-B14F-4D97-AF65-F5344CB8AC3E}">
        <p14:creationId xmlns:p14="http://schemas.microsoft.com/office/powerpoint/2010/main" val="6707709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process and communication</a:t>
            </a:r>
            <a:endParaRPr lang="en-GB" dirty="0"/>
          </a:p>
        </p:txBody>
      </p:sp>
      <p:sp>
        <p:nvSpPr>
          <p:cNvPr id="3" name="Content Placeholder 2"/>
          <p:cNvSpPr>
            <a:spLocks noGrp="1"/>
          </p:cNvSpPr>
          <p:nvPr>
            <p:ph sz="quarter" idx="13"/>
          </p:nvPr>
        </p:nvSpPr>
        <p:spPr/>
        <p:txBody>
          <a:bodyPr>
            <a:normAutofit fontScale="25000" lnSpcReduction="20000"/>
          </a:bodyPr>
          <a:lstStyle/>
          <a:p>
            <a:pPr marL="0" indent="0">
              <a:buNone/>
            </a:pPr>
            <a:endParaRPr lang="en-GB" sz="8000" cap="none" dirty="0" smtClean="0">
              <a:latin typeface="Candara" panose="020E0502030303020204" pitchFamily="34" charset="0"/>
              <a:ea typeface="Adobe Heiti Std R" panose="020B0400000000000000" pitchFamily="34" charset="-128"/>
            </a:endParaRPr>
          </a:p>
          <a:p>
            <a:r>
              <a:rPr lang="en-GB" sz="8000" cap="none" dirty="0" smtClean="0">
                <a:latin typeface="Camara"/>
                <a:ea typeface="Adobe Heiti Std R" panose="020B0400000000000000" pitchFamily="34" charset="-128"/>
              </a:rPr>
              <a:t>Communication exercises:</a:t>
            </a:r>
          </a:p>
          <a:p>
            <a:r>
              <a:rPr lang="en-GB" sz="8000" u="sng" cap="none" dirty="0" smtClean="0">
                <a:latin typeface="Camara"/>
                <a:ea typeface="Adobe Heiti Std R" panose="020B0400000000000000" pitchFamily="34" charset="-128"/>
              </a:rPr>
              <a:t>In pairs: </a:t>
            </a:r>
          </a:p>
          <a:p>
            <a:r>
              <a:rPr lang="en-GB" sz="8000" cap="none" dirty="0" smtClean="0">
                <a:latin typeface="Camara"/>
                <a:ea typeface="Adobe Heiti Std R" panose="020B0400000000000000" pitchFamily="34" charset="-128"/>
              </a:rPr>
              <a:t>How do you say  ‘yes’ and ‘no’ in your  culture?</a:t>
            </a:r>
          </a:p>
          <a:p>
            <a:r>
              <a:rPr lang="en-GB" sz="8000" cap="none" dirty="0">
                <a:latin typeface="Camara"/>
                <a:ea typeface="Adobe Heiti Std R" panose="020B0400000000000000" pitchFamily="34" charset="-128"/>
              </a:rPr>
              <a:t>C</a:t>
            </a:r>
            <a:r>
              <a:rPr lang="en-GB" sz="8000" cap="none" dirty="0" smtClean="0">
                <a:latin typeface="Camara"/>
                <a:ea typeface="Adobe Heiti Std R" panose="020B0400000000000000" pitchFamily="34" charset="-128"/>
              </a:rPr>
              <a:t>an you say ‘no’  when you would like to say ‘no’?</a:t>
            </a:r>
          </a:p>
          <a:p>
            <a:r>
              <a:rPr lang="en-GB" sz="8000" cap="none" dirty="0" smtClean="0">
                <a:latin typeface="Camara"/>
                <a:ea typeface="Adobe Heiti Std R" panose="020B0400000000000000" pitchFamily="34" charset="-128"/>
              </a:rPr>
              <a:t>What is your experience in group work or working in a team?</a:t>
            </a:r>
          </a:p>
          <a:p>
            <a:endParaRPr lang="en-GB" sz="7200" i="1" cap="none" dirty="0" smtClean="0"/>
          </a:p>
          <a:p>
            <a:endParaRPr lang="en-GB" dirty="0" smtClean="0"/>
          </a:p>
          <a:p>
            <a:pPr marL="0" indent="0">
              <a:buNone/>
            </a:pPr>
            <a:r>
              <a:rPr lang="en-GB" dirty="0" smtClean="0"/>
              <a:t> </a:t>
            </a:r>
          </a:p>
          <a:p>
            <a:endParaRPr lang="en-GB" dirty="0" smtClean="0"/>
          </a:p>
          <a:p>
            <a:endParaRPr lang="en-GB" dirty="0"/>
          </a:p>
        </p:txBody>
      </p:sp>
    </p:spTree>
    <p:extLst>
      <p:ext uri="{BB962C8B-B14F-4D97-AF65-F5344CB8AC3E}">
        <p14:creationId xmlns:p14="http://schemas.microsoft.com/office/powerpoint/2010/main" val="553532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536631"/>
            <a:ext cx="10364451" cy="1596177"/>
          </a:xfrm>
        </p:spPr>
        <p:txBody>
          <a:bodyPr/>
          <a:lstStyle/>
          <a:p>
            <a:r>
              <a:rPr lang="en-GB" dirty="0" smtClean="0"/>
              <a:t>Conflicts in small groups</a:t>
            </a:r>
            <a:endParaRPr lang="en-GB" dirty="0"/>
          </a:p>
        </p:txBody>
      </p:sp>
      <p:sp>
        <p:nvSpPr>
          <p:cNvPr id="3" name="Content Placeholder 2"/>
          <p:cNvSpPr>
            <a:spLocks noGrp="1"/>
          </p:cNvSpPr>
          <p:nvPr>
            <p:ph sz="quarter" idx="13"/>
          </p:nvPr>
        </p:nvSpPr>
        <p:spPr>
          <a:xfrm>
            <a:off x="913774" y="2320119"/>
            <a:ext cx="10363826" cy="3753135"/>
          </a:xfrm>
        </p:spPr>
        <p:txBody>
          <a:bodyPr>
            <a:noAutofit/>
          </a:bodyPr>
          <a:lstStyle/>
          <a:p>
            <a:r>
              <a:rPr lang="en-GB" cap="none" dirty="0">
                <a:latin typeface="Camara"/>
              </a:rPr>
              <a:t>E</a:t>
            </a:r>
            <a:r>
              <a:rPr lang="en-GB" cap="none" dirty="0" smtClean="0">
                <a:latin typeface="Camara"/>
              </a:rPr>
              <a:t>very one wants a voice, but who is  actually listening</a:t>
            </a:r>
          </a:p>
          <a:p>
            <a:r>
              <a:rPr lang="en-GB" cap="none" dirty="0" smtClean="0">
                <a:latin typeface="Camara"/>
              </a:rPr>
              <a:t>Listening is difficult</a:t>
            </a:r>
          </a:p>
          <a:p>
            <a:r>
              <a:rPr lang="en-GB" cap="none" dirty="0" smtClean="0">
                <a:latin typeface="Camara"/>
              </a:rPr>
              <a:t>Learning to respond and not react</a:t>
            </a:r>
          </a:p>
          <a:p>
            <a:r>
              <a:rPr lang="en-GB" cap="none" dirty="0" smtClean="0">
                <a:latin typeface="Camara"/>
              </a:rPr>
              <a:t>Process: </a:t>
            </a:r>
          </a:p>
          <a:p>
            <a:r>
              <a:rPr lang="en-GB" cap="none" dirty="0" smtClean="0">
                <a:latin typeface="Camara"/>
              </a:rPr>
              <a:t>Each students gets 5 minutes to share his or her experiences uninterrupted </a:t>
            </a:r>
          </a:p>
          <a:p>
            <a:r>
              <a:rPr lang="en-GB" cap="none" dirty="0" smtClean="0">
                <a:latin typeface="Camara"/>
              </a:rPr>
              <a:t>Followed by a period of silence or a break</a:t>
            </a:r>
          </a:p>
          <a:p>
            <a:r>
              <a:rPr lang="en-GB" cap="none" dirty="0" smtClean="0">
                <a:latin typeface="Camara"/>
              </a:rPr>
              <a:t>After the break we come together and each student reflects on the events.</a:t>
            </a:r>
            <a:endParaRPr lang="en-GB" cap="none" dirty="0">
              <a:latin typeface="Camara"/>
            </a:endParaRPr>
          </a:p>
          <a:p>
            <a:r>
              <a:rPr lang="en-GB" cap="none" dirty="0" smtClean="0">
                <a:latin typeface="Camara"/>
              </a:rPr>
              <a:t>Subsequently we try to find a solution, which is satisfactory for all parties.</a:t>
            </a:r>
            <a:endParaRPr lang="en-GB" cap="none" dirty="0">
              <a:latin typeface="Camara"/>
            </a:endParaRPr>
          </a:p>
        </p:txBody>
      </p:sp>
    </p:spTree>
    <p:extLst>
      <p:ext uri="{BB962C8B-B14F-4D97-AF65-F5344CB8AC3E}">
        <p14:creationId xmlns:p14="http://schemas.microsoft.com/office/powerpoint/2010/main" val="20004108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548641"/>
            <a:ext cx="10364451" cy="1666054"/>
          </a:xfrm>
        </p:spPr>
        <p:txBody>
          <a:bodyPr>
            <a:normAutofit fontScale="90000"/>
          </a:bodyPr>
          <a:lstStyle/>
          <a:p>
            <a:r>
              <a:rPr lang="en-US" dirty="0" smtClean="0"/>
              <a:t>Assessment:</a:t>
            </a:r>
            <a:br>
              <a:rPr lang="en-US" dirty="0" smtClean="0"/>
            </a:br>
            <a:r>
              <a:rPr lang="en-US" dirty="0" smtClean="0"/>
              <a:t>Critical reflection on working in a team </a:t>
            </a:r>
            <a:br>
              <a:rPr lang="en-US" dirty="0" smtClean="0"/>
            </a:br>
            <a:r>
              <a:rPr lang="en-US" dirty="0" smtClean="0"/>
              <a:t>(500 words)</a:t>
            </a:r>
            <a:r>
              <a:rPr lang="en-GB" dirty="0"/>
              <a:t/>
            </a:r>
            <a:br>
              <a:rPr lang="en-GB" dirty="0"/>
            </a:br>
            <a:endParaRPr lang="en-GB" dirty="0"/>
          </a:p>
        </p:txBody>
      </p:sp>
      <p:sp>
        <p:nvSpPr>
          <p:cNvPr id="3" name="Content Placeholder 2"/>
          <p:cNvSpPr>
            <a:spLocks noGrp="1"/>
          </p:cNvSpPr>
          <p:nvPr>
            <p:ph sz="quarter" idx="13"/>
          </p:nvPr>
        </p:nvSpPr>
        <p:spPr>
          <a:xfrm>
            <a:off x="803565" y="1835077"/>
            <a:ext cx="10579957" cy="4515846"/>
          </a:xfrm>
        </p:spPr>
        <p:txBody>
          <a:bodyPr>
            <a:normAutofit fontScale="25000" lnSpcReduction="20000"/>
          </a:bodyPr>
          <a:lstStyle/>
          <a:p>
            <a:r>
              <a:rPr lang="en-US" sz="8000" cap="none" dirty="0" smtClean="0">
                <a:latin typeface="Camara"/>
                <a:ea typeface="Adobe Heiti Std R" panose="020B0400000000000000" pitchFamily="34" charset="-128"/>
              </a:rPr>
              <a:t>As part of this module you are required to reflect on the working methods and style of your production team, including </a:t>
            </a:r>
            <a:r>
              <a:rPr lang="en-US" sz="8000" b="1" cap="none" dirty="0" smtClean="0">
                <a:latin typeface="Camara"/>
                <a:ea typeface="Adobe Heiti Std R" panose="020B0400000000000000" pitchFamily="34" charset="-128"/>
              </a:rPr>
              <a:t>your own contribution</a:t>
            </a:r>
            <a:r>
              <a:rPr lang="en-US" sz="8000" cap="none" dirty="0" smtClean="0">
                <a:latin typeface="Camara"/>
                <a:ea typeface="Adobe Heiti Std R" panose="020B0400000000000000" pitchFamily="34" charset="-128"/>
              </a:rPr>
              <a:t> to the production process of your multimedia project.</a:t>
            </a:r>
            <a:endParaRPr lang="en-GB" sz="8000" cap="none" dirty="0" smtClean="0">
              <a:latin typeface="Camara"/>
              <a:ea typeface="Adobe Heiti Std R" panose="020B0400000000000000" pitchFamily="34" charset="-128"/>
            </a:endParaRPr>
          </a:p>
          <a:p>
            <a:r>
              <a:rPr lang="en-US" sz="8000" cap="none" dirty="0" smtClean="0">
                <a:latin typeface="Camara"/>
                <a:ea typeface="Adobe Heiti Std R" panose="020B0400000000000000" pitchFamily="34" charset="-128"/>
              </a:rPr>
              <a:t>You may want to consider the following issues:</a:t>
            </a:r>
            <a:endParaRPr lang="en-GB" sz="8000" cap="none" dirty="0" smtClean="0">
              <a:latin typeface="Camara"/>
              <a:ea typeface="Adobe Heiti Std R" panose="020B0400000000000000" pitchFamily="34" charset="-128"/>
            </a:endParaRPr>
          </a:p>
          <a:p>
            <a:pPr lvl="0"/>
            <a:r>
              <a:rPr lang="en-US" sz="8000" cap="none" dirty="0" smtClean="0">
                <a:latin typeface="Camara"/>
                <a:ea typeface="Adobe Heiti Std R" panose="020B0400000000000000" pitchFamily="34" charset="-128"/>
              </a:rPr>
              <a:t>Where you a reliable team member?. Did you perform tasks as agreed? Where you on time on location and did you attend all production meetings?</a:t>
            </a:r>
            <a:endParaRPr lang="en-GB" sz="8000" cap="none" dirty="0" smtClean="0">
              <a:latin typeface="Camara"/>
              <a:ea typeface="Adobe Heiti Std R" panose="020B0400000000000000" pitchFamily="34" charset="-128"/>
            </a:endParaRPr>
          </a:p>
          <a:p>
            <a:pPr lvl="0"/>
            <a:r>
              <a:rPr lang="en-US" sz="8000" cap="none" dirty="0" smtClean="0">
                <a:latin typeface="Camara"/>
                <a:ea typeface="Adobe Heiti Std R" panose="020B0400000000000000" pitchFamily="34" charset="-128"/>
              </a:rPr>
              <a:t> In how far has different cultural backgrounds influenced your work as team. Did gender or age difference play a role?</a:t>
            </a:r>
            <a:endParaRPr lang="en-GB" sz="8000" cap="none" dirty="0" smtClean="0">
              <a:latin typeface="Camara"/>
              <a:ea typeface="Adobe Heiti Std R" panose="020B0400000000000000" pitchFamily="34" charset="-128"/>
            </a:endParaRPr>
          </a:p>
          <a:p>
            <a:pPr lvl="0"/>
            <a:r>
              <a:rPr lang="en-US" sz="8000" cap="none" dirty="0" smtClean="0">
                <a:latin typeface="Camara"/>
                <a:ea typeface="Adobe Heiti Std R" panose="020B0400000000000000" pitchFamily="34" charset="-128"/>
              </a:rPr>
              <a:t> Did language barriers influence your teamwork?</a:t>
            </a:r>
            <a:endParaRPr lang="en-GB" sz="8000" cap="none" dirty="0" smtClean="0">
              <a:latin typeface="Camara"/>
              <a:ea typeface="Adobe Heiti Std R" panose="020B0400000000000000" pitchFamily="34" charset="-128"/>
            </a:endParaRPr>
          </a:p>
          <a:p>
            <a:pPr lvl="0"/>
            <a:r>
              <a:rPr lang="en-US" sz="8000" cap="none" dirty="0" smtClean="0">
                <a:latin typeface="Camara"/>
                <a:ea typeface="Adobe Heiti Std R" panose="020B0400000000000000" pitchFamily="34" charset="-128"/>
              </a:rPr>
              <a:t> What were the strengths and weaknesses of your team?</a:t>
            </a:r>
            <a:endParaRPr lang="en-GB" sz="8000" cap="none" dirty="0" smtClean="0">
              <a:latin typeface="Camara"/>
              <a:ea typeface="Adobe Heiti Std R" panose="020B0400000000000000" pitchFamily="34" charset="-128"/>
            </a:endParaRPr>
          </a:p>
          <a:p>
            <a:pPr lvl="0"/>
            <a:r>
              <a:rPr lang="en-US" sz="8000" cap="none" dirty="0" smtClean="0">
                <a:latin typeface="Camara"/>
                <a:ea typeface="Adobe Heiti Std R" panose="020B0400000000000000" pitchFamily="34" charset="-128"/>
              </a:rPr>
              <a:t> What have you learned from working in this team and what would you do differently next time?</a:t>
            </a:r>
            <a:endParaRPr lang="en-GB" sz="8000" cap="none" dirty="0" smtClean="0">
              <a:latin typeface="Camara"/>
              <a:ea typeface="Adobe Heiti Std R" panose="020B0400000000000000" pitchFamily="34" charset="-128"/>
            </a:endParaRPr>
          </a:p>
          <a:p>
            <a:endParaRPr lang="en-GB" dirty="0"/>
          </a:p>
        </p:txBody>
      </p:sp>
    </p:spTree>
    <p:extLst>
      <p:ext uri="{BB962C8B-B14F-4D97-AF65-F5344CB8AC3E}">
        <p14:creationId xmlns:p14="http://schemas.microsoft.com/office/powerpoint/2010/main" val="3753111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a:t>
            </a:r>
            <a:endParaRPr lang="en-GB" dirty="0"/>
          </a:p>
        </p:txBody>
      </p:sp>
      <p:sp>
        <p:nvSpPr>
          <p:cNvPr id="3" name="Content Placeholder 2"/>
          <p:cNvSpPr>
            <a:spLocks noGrp="1"/>
          </p:cNvSpPr>
          <p:nvPr>
            <p:ph sz="quarter" idx="13"/>
          </p:nvPr>
        </p:nvSpPr>
        <p:spPr/>
        <p:txBody>
          <a:bodyPr/>
          <a:lstStyle/>
          <a:p>
            <a:r>
              <a:rPr lang="en-GB" cap="none" dirty="0" smtClean="0">
                <a:latin typeface="Camara"/>
              </a:rPr>
              <a:t>Creative in  finding solutions to problematic teamwork</a:t>
            </a:r>
          </a:p>
          <a:p>
            <a:r>
              <a:rPr lang="en-GB" cap="none" dirty="0" smtClean="0">
                <a:latin typeface="Camara"/>
              </a:rPr>
              <a:t>For instance: time management issues. Solution: </a:t>
            </a:r>
            <a:r>
              <a:rPr lang="en-GB" cap="none" dirty="0">
                <a:latin typeface="Camara"/>
              </a:rPr>
              <a:t>p</a:t>
            </a:r>
            <a:r>
              <a:rPr lang="en-GB" cap="none" dirty="0" smtClean="0">
                <a:latin typeface="Camara"/>
              </a:rPr>
              <a:t>lanning </a:t>
            </a:r>
            <a:r>
              <a:rPr lang="en-GB" cap="none" dirty="0">
                <a:latin typeface="Camara"/>
              </a:rPr>
              <a:t>meetings direct after teaching sessions</a:t>
            </a:r>
            <a:r>
              <a:rPr lang="en-GB" cap="none" dirty="0" smtClean="0">
                <a:latin typeface="Camara"/>
              </a:rPr>
              <a:t>.</a:t>
            </a:r>
          </a:p>
          <a:p>
            <a:r>
              <a:rPr lang="en-GB" cap="none" dirty="0" smtClean="0">
                <a:latin typeface="Camara"/>
              </a:rPr>
              <a:t>Cultural differences: learning to ask questions</a:t>
            </a:r>
            <a:r>
              <a:rPr lang="en-GB" cap="none" dirty="0">
                <a:latin typeface="Camara"/>
              </a:rPr>
              <a:t> </a:t>
            </a:r>
            <a:r>
              <a:rPr lang="en-GB" cap="none" dirty="0" smtClean="0">
                <a:latin typeface="Camara"/>
              </a:rPr>
              <a:t>and learning to listen</a:t>
            </a:r>
          </a:p>
          <a:p>
            <a:r>
              <a:rPr lang="en-GB" cap="none" dirty="0" smtClean="0">
                <a:latin typeface="Camara"/>
              </a:rPr>
              <a:t>After working 4 or 5 weeks together, you see ‘trust’ emerging and therefore openness</a:t>
            </a:r>
          </a:p>
          <a:p>
            <a:r>
              <a:rPr lang="en-GB" cap="none" dirty="0" smtClean="0">
                <a:latin typeface="Camara"/>
              </a:rPr>
              <a:t>Gender issues : difficult to address</a:t>
            </a:r>
          </a:p>
        </p:txBody>
      </p:sp>
    </p:spTree>
    <p:extLst>
      <p:ext uri="{BB962C8B-B14F-4D97-AF65-F5344CB8AC3E}">
        <p14:creationId xmlns:p14="http://schemas.microsoft.com/office/powerpoint/2010/main" val="1381146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literature</a:t>
            </a:r>
            <a:endParaRPr lang="en-GB" dirty="0"/>
          </a:p>
        </p:txBody>
      </p:sp>
      <p:sp>
        <p:nvSpPr>
          <p:cNvPr id="3" name="Content Placeholder 2"/>
          <p:cNvSpPr>
            <a:spLocks noGrp="1"/>
          </p:cNvSpPr>
          <p:nvPr>
            <p:ph sz="quarter" idx="13"/>
          </p:nvPr>
        </p:nvSpPr>
        <p:spPr/>
        <p:txBody>
          <a:bodyPr/>
          <a:lstStyle/>
          <a:p>
            <a:r>
              <a:rPr lang="en-GB" b="1" i="1" dirty="0" smtClean="0">
                <a:latin typeface="Camara"/>
              </a:rPr>
              <a:t>W</a:t>
            </a:r>
            <a:r>
              <a:rPr lang="en-GB" b="1" i="1" cap="none" dirty="0" smtClean="0">
                <a:latin typeface="Camara"/>
              </a:rPr>
              <a:t>here</a:t>
            </a:r>
            <a:r>
              <a:rPr lang="en-GB" sz="1800" b="1" i="1" cap="none" dirty="0" smtClean="0">
                <a:latin typeface="Camara"/>
              </a:rPr>
              <a:t> ever you go, there you are  </a:t>
            </a:r>
            <a:r>
              <a:rPr lang="en-GB" sz="1800" cap="none" dirty="0" smtClean="0">
                <a:latin typeface="Camara"/>
              </a:rPr>
              <a:t>by </a:t>
            </a:r>
            <a:r>
              <a:rPr lang="en-GB" sz="1800" cap="none" dirty="0">
                <a:latin typeface="Camara"/>
              </a:rPr>
              <a:t>J</a:t>
            </a:r>
            <a:r>
              <a:rPr lang="en-GB" sz="1800" cap="none" dirty="0" smtClean="0">
                <a:latin typeface="Camara"/>
              </a:rPr>
              <a:t>on </a:t>
            </a:r>
            <a:r>
              <a:rPr lang="en-GB" sz="1800" cap="none" dirty="0" err="1" smtClean="0">
                <a:latin typeface="Camara"/>
              </a:rPr>
              <a:t>Kabat</a:t>
            </a:r>
            <a:r>
              <a:rPr lang="en-GB" sz="1800" cap="none" dirty="0" smtClean="0">
                <a:latin typeface="Camara"/>
              </a:rPr>
              <a:t>-Zinn</a:t>
            </a:r>
          </a:p>
          <a:p>
            <a:r>
              <a:rPr lang="en-GB" sz="1800" b="1" i="1" cap="none" dirty="0">
                <a:latin typeface="Camara"/>
              </a:rPr>
              <a:t>M</a:t>
            </a:r>
            <a:r>
              <a:rPr lang="en-GB" sz="1800" b="1" i="1" cap="none" dirty="0" smtClean="0">
                <a:latin typeface="Camara"/>
              </a:rPr>
              <a:t>indful teaching and teaching mindfulness: a guide for anyone who teaches </a:t>
            </a:r>
            <a:r>
              <a:rPr lang="en-GB" sz="1800" cap="none" dirty="0" smtClean="0">
                <a:latin typeface="Camara"/>
              </a:rPr>
              <a:t>by </a:t>
            </a:r>
            <a:r>
              <a:rPr lang="en-GB" sz="1800" cap="none" dirty="0">
                <a:latin typeface="Camara"/>
              </a:rPr>
              <a:t>D</a:t>
            </a:r>
            <a:r>
              <a:rPr lang="en-GB" sz="1800" cap="none" dirty="0" smtClean="0">
                <a:latin typeface="Camara"/>
              </a:rPr>
              <a:t>eborah </a:t>
            </a:r>
            <a:r>
              <a:rPr lang="en-GB" sz="1800" cap="none" dirty="0" err="1" smtClean="0">
                <a:latin typeface="Camara"/>
              </a:rPr>
              <a:t>Schoeberlein</a:t>
            </a:r>
            <a:r>
              <a:rPr lang="en-GB" sz="1800" cap="none" dirty="0">
                <a:latin typeface="Camara"/>
              </a:rPr>
              <a:t> </a:t>
            </a:r>
            <a:r>
              <a:rPr lang="en-GB" sz="1800" cap="none" dirty="0" smtClean="0">
                <a:latin typeface="Camara"/>
              </a:rPr>
              <a:t>and  </a:t>
            </a:r>
            <a:r>
              <a:rPr lang="en-GB" sz="1800" cap="none" dirty="0">
                <a:latin typeface="Camara"/>
              </a:rPr>
              <a:t>S</a:t>
            </a:r>
            <a:r>
              <a:rPr lang="en-GB" sz="1800" cap="none" dirty="0" smtClean="0">
                <a:latin typeface="Camara"/>
              </a:rPr>
              <a:t>uki </a:t>
            </a:r>
            <a:r>
              <a:rPr lang="en-GB" sz="1800" cap="none" dirty="0" err="1" smtClean="0">
                <a:latin typeface="Camara"/>
              </a:rPr>
              <a:t>Shet</a:t>
            </a:r>
            <a:endParaRPr lang="en-GB" sz="1800" cap="none" dirty="0" smtClean="0">
              <a:latin typeface="Camara"/>
            </a:endParaRPr>
          </a:p>
          <a:p>
            <a:r>
              <a:rPr lang="en-GB" sz="1800" b="1" i="1" cap="none" dirty="0">
                <a:latin typeface="Camara"/>
              </a:rPr>
              <a:t>Y</a:t>
            </a:r>
            <a:r>
              <a:rPr lang="en-GB" sz="1800" b="1" i="1" cap="none" dirty="0" smtClean="0">
                <a:latin typeface="Camara"/>
              </a:rPr>
              <a:t>ou are here: discovering the magic of the present moment </a:t>
            </a:r>
            <a:r>
              <a:rPr lang="en-GB" sz="1800" cap="none" dirty="0" smtClean="0">
                <a:latin typeface="Camara"/>
              </a:rPr>
              <a:t>by </a:t>
            </a:r>
            <a:r>
              <a:rPr lang="en-GB" sz="1800" cap="none" dirty="0" err="1" smtClean="0">
                <a:latin typeface="Camara"/>
              </a:rPr>
              <a:t>Thich</a:t>
            </a:r>
            <a:r>
              <a:rPr lang="en-GB" sz="1800" cap="none" dirty="0" smtClean="0">
                <a:latin typeface="Camara"/>
              </a:rPr>
              <a:t> </a:t>
            </a:r>
            <a:r>
              <a:rPr lang="en-GB" sz="1800" cap="none" dirty="0" err="1" smtClean="0">
                <a:latin typeface="Camara"/>
              </a:rPr>
              <a:t>Naht</a:t>
            </a:r>
            <a:r>
              <a:rPr lang="en-GB" sz="1800" cap="none" dirty="0" smtClean="0">
                <a:latin typeface="Camara"/>
              </a:rPr>
              <a:t> Han</a:t>
            </a:r>
          </a:p>
          <a:p>
            <a:endParaRPr lang="en-GB" cap="none" dirty="0" smtClean="0">
              <a:latin typeface="Candara" panose="020E0502030303020204" pitchFamily="34" charset="0"/>
            </a:endParaRPr>
          </a:p>
          <a:p>
            <a:endParaRPr lang="en-GB" dirty="0"/>
          </a:p>
        </p:txBody>
      </p:sp>
    </p:spTree>
    <p:extLst>
      <p:ext uri="{BB962C8B-B14F-4D97-AF65-F5344CB8AC3E}">
        <p14:creationId xmlns:p14="http://schemas.microsoft.com/office/powerpoint/2010/main" val="3809022019"/>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themeOverride>
</file>

<file path=ppt/theme/themeOverride2.xml><?xml version="1.0" encoding="utf-8"?>
<a:themeOverride xmlns:a="http://schemas.openxmlformats.org/drawingml/2006/main">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themeOverride>
</file>

<file path=ppt/theme/themeOverride3.xml><?xml version="1.0" encoding="utf-8"?>
<a:themeOverride xmlns:a="http://schemas.openxmlformats.org/drawingml/2006/main">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themeOverride>
</file>

<file path=docProps/app.xml><?xml version="1.0" encoding="utf-8"?>
<Properties xmlns="http://schemas.openxmlformats.org/officeDocument/2006/extended-properties" xmlns:vt="http://schemas.openxmlformats.org/officeDocument/2006/docPropsVTypes">
  <Template/>
  <TotalTime>289</TotalTime>
  <Words>1015</Words>
  <Application>Microsoft Office PowerPoint</Application>
  <PresentationFormat>Widescreen</PresentationFormat>
  <Paragraphs>78</Paragraphs>
  <Slides>10</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Adobe Garamond Pro</vt:lpstr>
      <vt:lpstr>Adobe Heiti Std R</vt:lpstr>
      <vt:lpstr>Arial</vt:lpstr>
      <vt:lpstr>Calibri</vt:lpstr>
      <vt:lpstr>Camara</vt:lpstr>
      <vt:lpstr>Candara</vt:lpstr>
      <vt:lpstr>Tw Cen MT</vt:lpstr>
      <vt:lpstr>Droplet</vt:lpstr>
      <vt:lpstr>Teaching multinational student groups using mindfulness and communication exercises</vt:lpstr>
      <vt:lpstr>Problem: from the airport to my classroom</vt:lpstr>
      <vt:lpstr>What is mindfulness</vt:lpstr>
      <vt:lpstr>3 Minute silence</vt:lpstr>
      <vt:lpstr>Evaluation, student comments</vt:lpstr>
      <vt:lpstr>Group process and communication</vt:lpstr>
      <vt:lpstr>Conflicts in small groups</vt:lpstr>
      <vt:lpstr>Assessment: Critical reflection on working in a team  (500 words) </vt:lpstr>
      <vt:lpstr>evaluation</vt:lpstr>
      <vt:lpstr>literature</vt:lpstr>
    </vt:vector>
  </TitlesOfParts>
  <Company>University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fafg9</dc:creator>
  <cp:lastModifiedBy>Clare Wolstenholme</cp:lastModifiedBy>
  <cp:revision>46</cp:revision>
  <dcterms:created xsi:type="dcterms:W3CDTF">2016-03-29T10:47:26Z</dcterms:created>
  <dcterms:modified xsi:type="dcterms:W3CDTF">2016-04-25T10:59:45Z</dcterms:modified>
</cp:coreProperties>
</file>