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1"/>
  </p:notesMasterIdLst>
  <p:sldIdLst>
    <p:sldId id="256" r:id="rId2"/>
    <p:sldId id="261" r:id="rId3"/>
    <p:sldId id="257" r:id="rId4"/>
    <p:sldId id="263" r:id="rId5"/>
    <p:sldId id="260" r:id="rId6"/>
    <p:sldId id="259" r:id="rId7"/>
    <p:sldId id="276" r:id="rId8"/>
    <p:sldId id="262" r:id="rId9"/>
    <p:sldId id="264" r:id="rId10"/>
    <p:sldId id="265" r:id="rId11"/>
    <p:sldId id="267" r:id="rId12"/>
    <p:sldId id="266" r:id="rId13"/>
    <p:sldId id="268" r:id="rId14"/>
    <p:sldId id="269" r:id="rId15"/>
    <p:sldId id="270" r:id="rId16"/>
    <p:sldId id="283" r:id="rId17"/>
    <p:sldId id="271" r:id="rId18"/>
    <p:sldId id="272" r:id="rId19"/>
    <p:sldId id="285" r:id="rId20"/>
    <p:sldId id="273" r:id="rId21"/>
    <p:sldId id="274" r:id="rId22"/>
    <p:sldId id="279" r:id="rId23"/>
    <p:sldId id="275" r:id="rId24"/>
    <p:sldId id="277" r:id="rId25"/>
    <p:sldId id="278" r:id="rId26"/>
    <p:sldId id="280" r:id="rId27"/>
    <p:sldId id="284" r:id="rId28"/>
    <p:sldId id="281"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86FA8-67A1-494A-9E3C-4F445EEEA032}" type="datetimeFigureOut">
              <a:rPr lang="en-GB" smtClean="0"/>
              <a:t>25/04/2016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9AFBE9-BA23-459E-A765-260B50F7CFBA}" type="slidenum">
              <a:rPr lang="en-GB" smtClean="0"/>
              <a:t>‹#›</a:t>
            </a:fld>
            <a:endParaRPr lang="en-GB"/>
          </a:p>
        </p:txBody>
      </p:sp>
    </p:spTree>
    <p:extLst>
      <p:ext uri="{BB962C8B-B14F-4D97-AF65-F5344CB8AC3E}">
        <p14:creationId xmlns:p14="http://schemas.microsoft.com/office/powerpoint/2010/main" val="314119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a:t>
            </a:fld>
            <a:endParaRPr lang="en-GB"/>
          </a:p>
        </p:txBody>
      </p:sp>
    </p:spTree>
    <p:extLst>
      <p:ext uri="{BB962C8B-B14F-4D97-AF65-F5344CB8AC3E}">
        <p14:creationId xmlns:p14="http://schemas.microsoft.com/office/powerpoint/2010/main" val="1944649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B9AFBE9-BA23-459E-A765-260B50F7CFBA}" type="slidenum">
              <a:rPr lang="en-GB" smtClean="0"/>
              <a:t>2</a:t>
            </a:fld>
            <a:endParaRPr lang="en-GB"/>
          </a:p>
        </p:txBody>
      </p:sp>
    </p:spTree>
    <p:extLst>
      <p:ext uri="{BB962C8B-B14F-4D97-AF65-F5344CB8AC3E}">
        <p14:creationId xmlns:p14="http://schemas.microsoft.com/office/powerpoint/2010/main" val="3331495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3</a:t>
            </a:fld>
            <a:endParaRPr lang="en-GB"/>
          </a:p>
        </p:txBody>
      </p:sp>
    </p:spTree>
    <p:extLst>
      <p:ext uri="{BB962C8B-B14F-4D97-AF65-F5344CB8AC3E}">
        <p14:creationId xmlns:p14="http://schemas.microsoft.com/office/powerpoint/2010/main" val="233089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4</a:t>
            </a:fld>
            <a:endParaRPr lang="en-GB"/>
          </a:p>
        </p:txBody>
      </p:sp>
    </p:spTree>
    <p:extLst>
      <p:ext uri="{BB962C8B-B14F-4D97-AF65-F5344CB8AC3E}">
        <p14:creationId xmlns:p14="http://schemas.microsoft.com/office/powerpoint/2010/main" val="1827077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5</a:t>
            </a:fld>
            <a:endParaRPr lang="en-GB"/>
          </a:p>
        </p:txBody>
      </p:sp>
    </p:spTree>
    <p:extLst>
      <p:ext uri="{BB962C8B-B14F-4D97-AF65-F5344CB8AC3E}">
        <p14:creationId xmlns:p14="http://schemas.microsoft.com/office/powerpoint/2010/main" val="1796721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6</a:t>
            </a:fld>
            <a:endParaRPr lang="en-GB"/>
          </a:p>
        </p:txBody>
      </p:sp>
    </p:spTree>
    <p:extLst>
      <p:ext uri="{BB962C8B-B14F-4D97-AF65-F5344CB8AC3E}">
        <p14:creationId xmlns:p14="http://schemas.microsoft.com/office/powerpoint/2010/main" val="1803597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7</a:t>
            </a:fld>
            <a:endParaRPr lang="en-GB"/>
          </a:p>
        </p:txBody>
      </p:sp>
    </p:spTree>
    <p:extLst>
      <p:ext uri="{BB962C8B-B14F-4D97-AF65-F5344CB8AC3E}">
        <p14:creationId xmlns:p14="http://schemas.microsoft.com/office/powerpoint/2010/main" val="351289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8</a:t>
            </a:fld>
            <a:endParaRPr lang="en-GB"/>
          </a:p>
        </p:txBody>
      </p:sp>
    </p:spTree>
    <p:extLst>
      <p:ext uri="{BB962C8B-B14F-4D97-AF65-F5344CB8AC3E}">
        <p14:creationId xmlns:p14="http://schemas.microsoft.com/office/powerpoint/2010/main" val="2632788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9</a:t>
            </a:fld>
            <a:endParaRPr lang="en-GB"/>
          </a:p>
        </p:txBody>
      </p:sp>
    </p:spTree>
    <p:extLst>
      <p:ext uri="{BB962C8B-B14F-4D97-AF65-F5344CB8AC3E}">
        <p14:creationId xmlns:p14="http://schemas.microsoft.com/office/powerpoint/2010/main" val="4053512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10</a:t>
            </a:fld>
            <a:endParaRPr lang="en-GB"/>
          </a:p>
        </p:txBody>
      </p:sp>
    </p:spTree>
    <p:extLst>
      <p:ext uri="{BB962C8B-B14F-4D97-AF65-F5344CB8AC3E}">
        <p14:creationId xmlns:p14="http://schemas.microsoft.com/office/powerpoint/2010/main" val="282228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11</a:t>
            </a:fld>
            <a:endParaRPr lang="en-GB"/>
          </a:p>
        </p:txBody>
      </p:sp>
    </p:spTree>
    <p:extLst>
      <p:ext uri="{BB962C8B-B14F-4D97-AF65-F5344CB8AC3E}">
        <p14:creationId xmlns:p14="http://schemas.microsoft.com/office/powerpoint/2010/main" val="4192000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12</a:t>
            </a:fld>
            <a:endParaRPr lang="en-GB"/>
          </a:p>
        </p:txBody>
      </p:sp>
    </p:spTree>
    <p:extLst>
      <p:ext uri="{BB962C8B-B14F-4D97-AF65-F5344CB8AC3E}">
        <p14:creationId xmlns:p14="http://schemas.microsoft.com/office/powerpoint/2010/main" val="3318345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13</a:t>
            </a:fld>
            <a:endParaRPr lang="en-GB"/>
          </a:p>
        </p:txBody>
      </p:sp>
    </p:spTree>
    <p:extLst>
      <p:ext uri="{BB962C8B-B14F-4D97-AF65-F5344CB8AC3E}">
        <p14:creationId xmlns:p14="http://schemas.microsoft.com/office/powerpoint/2010/main" val="1057232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14</a:t>
            </a:fld>
            <a:endParaRPr lang="en-GB"/>
          </a:p>
        </p:txBody>
      </p:sp>
    </p:spTree>
    <p:extLst>
      <p:ext uri="{BB962C8B-B14F-4D97-AF65-F5344CB8AC3E}">
        <p14:creationId xmlns:p14="http://schemas.microsoft.com/office/powerpoint/2010/main" val="246511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15</a:t>
            </a:fld>
            <a:endParaRPr lang="en-GB"/>
          </a:p>
        </p:txBody>
      </p:sp>
    </p:spTree>
    <p:extLst>
      <p:ext uri="{BB962C8B-B14F-4D97-AF65-F5344CB8AC3E}">
        <p14:creationId xmlns:p14="http://schemas.microsoft.com/office/powerpoint/2010/main" val="704341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16</a:t>
            </a:fld>
            <a:endParaRPr lang="en-GB"/>
          </a:p>
        </p:txBody>
      </p:sp>
    </p:spTree>
    <p:extLst>
      <p:ext uri="{BB962C8B-B14F-4D97-AF65-F5344CB8AC3E}">
        <p14:creationId xmlns:p14="http://schemas.microsoft.com/office/powerpoint/2010/main" val="1041240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17</a:t>
            </a:fld>
            <a:endParaRPr lang="en-GB"/>
          </a:p>
        </p:txBody>
      </p:sp>
    </p:spTree>
    <p:extLst>
      <p:ext uri="{BB962C8B-B14F-4D97-AF65-F5344CB8AC3E}">
        <p14:creationId xmlns:p14="http://schemas.microsoft.com/office/powerpoint/2010/main" val="3025975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18</a:t>
            </a:fld>
            <a:endParaRPr lang="en-GB"/>
          </a:p>
        </p:txBody>
      </p:sp>
    </p:spTree>
    <p:extLst>
      <p:ext uri="{BB962C8B-B14F-4D97-AF65-F5344CB8AC3E}">
        <p14:creationId xmlns:p14="http://schemas.microsoft.com/office/powerpoint/2010/main" val="2879761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19</a:t>
            </a:fld>
            <a:endParaRPr lang="en-GB"/>
          </a:p>
        </p:txBody>
      </p:sp>
    </p:spTree>
    <p:extLst>
      <p:ext uri="{BB962C8B-B14F-4D97-AF65-F5344CB8AC3E}">
        <p14:creationId xmlns:p14="http://schemas.microsoft.com/office/powerpoint/2010/main" val="82597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20</a:t>
            </a:fld>
            <a:endParaRPr lang="en-GB"/>
          </a:p>
        </p:txBody>
      </p:sp>
    </p:spTree>
    <p:extLst>
      <p:ext uri="{BB962C8B-B14F-4D97-AF65-F5344CB8AC3E}">
        <p14:creationId xmlns:p14="http://schemas.microsoft.com/office/powerpoint/2010/main" val="1145186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21</a:t>
            </a:fld>
            <a:endParaRPr lang="en-GB"/>
          </a:p>
        </p:txBody>
      </p:sp>
    </p:spTree>
    <p:extLst>
      <p:ext uri="{BB962C8B-B14F-4D97-AF65-F5344CB8AC3E}">
        <p14:creationId xmlns:p14="http://schemas.microsoft.com/office/powerpoint/2010/main" val="447959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22</a:t>
            </a:fld>
            <a:endParaRPr lang="en-GB"/>
          </a:p>
        </p:txBody>
      </p:sp>
    </p:spTree>
    <p:extLst>
      <p:ext uri="{BB962C8B-B14F-4D97-AF65-F5344CB8AC3E}">
        <p14:creationId xmlns:p14="http://schemas.microsoft.com/office/powerpoint/2010/main" val="3172390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23</a:t>
            </a:fld>
            <a:endParaRPr lang="en-GB"/>
          </a:p>
        </p:txBody>
      </p:sp>
    </p:spTree>
    <p:extLst>
      <p:ext uri="{BB962C8B-B14F-4D97-AF65-F5344CB8AC3E}">
        <p14:creationId xmlns:p14="http://schemas.microsoft.com/office/powerpoint/2010/main" val="2662981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24</a:t>
            </a:fld>
            <a:endParaRPr lang="en-GB"/>
          </a:p>
        </p:txBody>
      </p:sp>
    </p:spTree>
    <p:extLst>
      <p:ext uri="{BB962C8B-B14F-4D97-AF65-F5344CB8AC3E}">
        <p14:creationId xmlns:p14="http://schemas.microsoft.com/office/powerpoint/2010/main" val="2486127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25</a:t>
            </a:fld>
            <a:endParaRPr lang="en-GB"/>
          </a:p>
        </p:txBody>
      </p:sp>
    </p:spTree>
    <p:extLst>
      <p:ext uri="{BB962C8B-B14F-4D97-AF65-F5344CB8AC3E}">
        <p14:creationId xmlns:p14="http://schemas.microsoft.com/office/powerpoint/2010/main" val="2861141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26</a:t>
            </a:fld>
            <a:endParaRPr lang="en-GB"/>
          </a:p>
        </p:txBody>
      </p:sp>
    </p:spTree>
    <p:extLst>
      <p:ext uri="{BB962C8B-B14F-4D97-AF65-F5344CB8AC3E}">
        <p14:creationId xmlns:p14="http://schemas.microsoft.com/office/powerpoint/2010/main" val="2314757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27</a:t>
            </a:fld>
            <a:endParaRPr lang="en-GB"/>
          </a:p>
        </p:txBody>
      </p:sp>
    </p:spTree>
    <p:extLst>
      <p:ext uri="{BB962C8B-B14F-4D97-AF65-F5344CB8AC3E}">
        <p14:creationId xmlns:p14="http://schemas.microsoft.com/office/powerpoint/2010/main" val="1645258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28</a:t>
            </a:fld>
            <a:endParaRPr lang="en-GB"/>
          </a:p>
        </p:txBody>
      </p:sp>
    </p:spTree>
    <p:extLst>
      <p:ext uri="{BB962C8B-B14F-4D97-AF65-F5344CB8AC3E}">
        <p14:creationId xmlns:p14="http://schemas.microsoft.com/office/powerpoint/2010/main" val="125736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9AFBE9-BA23-459E-A765-260B50F7CFBA}" type="slidenum">
              <a:rPr lang="en-GB" smtClean="0"/>
              <a:t>29</a:t>
            </a:fld>
            <a:endParaRPr lang="en-GB"/>
          </a:p>
        </p:txBody>
      </p:sp>
    </p:spTree>
    <p:extLst>
      <p:ext uri="{BB962C8B-B14F-4D97-AF65-F5344CB8AC3E}">
        <p14:creationId xmlns:p14="http://schemas.microsoft.com/office/powerpoint/2010/main" val="172780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019ED2E-8EFD-4BAB-AAC6-8A5B528F388B}" type="datetimeFigureOut">
              <a:rPr lang="en-GB" smtClean="0"/>
              <a:t>25/04/2016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BC11C3F-7338-49BB-82A7-4226AD8E416B}"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19ED2E-8EFD-4BAB-AAC6-8A5B528F388B}" type="datetimeFigureOut">
              <a:rPr lang="en-GB" smtClean="0"/>
              <a:t>25/04/2016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019ED2E-8EFD-4BAB-AAC6-8A5B528F388B}" type="datetimeFigureOut">
              <a:rPr lang="en-GB" smtClean="0"/>
              <a:t>25/04/2016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11C3F-7338-49BB-82A7-4226AD8E416B}"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19ED2E-8EFD-4BAB-AAC6-8A5B528F388B}" type="datetimeFigureOut">
              <a:rPr lang="en-GB" smtClean="0"/>
              <a:t>25/04/2016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19ED2E-8EFD-4BAB-AAC6-8A5B528F388B}" type="datetimeFigureOut">
              <a:rPr lang="en-GB" smtClean="0"/>
              <a:t>25/04/2016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019ED2E-8EFD-4BAB-AAC6-8A5B528F388B}" type="datetimeFigureOut">
              <a:rPr lang="en-GB" smtClean="0"/>
              <a:t>25/04/2016</a:t>
            </a:fld>
            <a:endParaRPr lang="en-GB"/>
          </a:p>
        </p:txBody>
      </p:sp>
      <p:sp>
        <p:nvSpPr>
          <p:cNvPr id="8" name="Slide Number Placeholder 7"/>
          <p:cNvSpPr>
            <a:spLocks noGrp="1"/>
          </p:cNvSpPr>
          <p:nvPr>
            <p:ph type="sldNum" sz="quarter" idx="11"/>
          </p:nvPr>
        </p:nvSpPr>
        <p:spPr/>
        <p:txBody>
          <a:bodyPr/>
          <a:lstStyle/>
          <a:p>
            <a:fld id="{2BC11C3F-7338-49BB-82A7-4226AD8E416B}"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9ED2E-8EFD-4BAB-AAC6-8A5B528F388B}" type="datetimeFigureOut">
              <a:rPr lang="en-GB" smtClean="0"/>
              <a:t>25/04/2016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19ED2E-8EFD-4BAB-AAC6-8A5B528F388B}" type="datetimeFigureOut">
              <a:rPr lang="en-GB" smtClean="0"/>
              <a:t>25/04/2016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156448" y="6422064"/>
            <a:ext cx="762000" cy="365125"/>
          </a:xfrm>
        </p:spPr>
        <p:txBody>
          <a:bodyPr/>
          <a:lstStyle/>
          <a:p>
            <a:fld id="{2BC11C3F-7338-49BB-82A7-4226AD8E416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E019ED2E-8EFD-4BAB-AAC6-8A5B528F388B}" type="datetimeFigureOut">
              <a:rPr lang="en-GB" smtClean="0"/>
              <a:t>25/04/2016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19ED2E-8EFD-4BAB-AAC6-8A5B528F388B}" type="datetimeFigureOut">
              <a:rPr lang="en-GB" smtClean="0"/>
              <a:t>25/04/2016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19ED2E-8EFD-4BAB-AAC6-8A5B528F388B}" type="datetimeFigureOut">
              <a:rPr lang="en-GB" smtClean="0"/>
              <a:t>25/04/2016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C11C3F-7338-49BB-82A7-4226AD8E416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019ED2E-8EFD-4BAB-AAC6-8A5B528F388B}" type="datetimeFigureOut">
              <a:rPr lang="en-GB" smtClean="0"/>
              <a:t>25/04/2016</a:t>
            </a:fld>
            <a:endParaRPr lang="en-GB"/>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GB"/>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2BC11C3F-7338-49BB-82A7-4226AD8E416B}"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11.jpeg"/><Relationship Id="rId4" Type="http://schemas.openxmlformats.org/officeDocument/2006/relationships/hyperlink" Target="https://storify.com/burrblog/ustmvip1-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padlet.com/awmh20/s8hoz00uzc6r"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19.xml.rels><?xml version="1.0" encoding="UTF-8" standalone="yes"?>
<Relationships xmlns="http://schemas.openxmlformats.org/package/2006/relationships"><Relationship Id="rId3" Type="http://schemas.openxmlformats.org/officeDocument/2006/relationships/hyperlink" Target="http://padlet.com/groupcsussex15/opuz8h10bib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padlet.com/s_burr/sussex"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D.M.Turner@sussex.ac.uk" TargetMode="External"/><Relationship Id="rId7" Type="http://schemas.openxmlformats.org/officeDocument/2006/relationships/hyperlink" Target="https://www.sussex.ac.uk/webteam/gateway/file.php?name=our-strategy-making-the-future-2013-18.pdf&amp;site=271"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elearnspace.org/" TargetMode="External"/><Relationship Id="rId5" Type="http://schemas.openxmlformats.org/officeDocument/2006/relationships/hyperlink" Target="https://www.youtube.com/watch?v=wX78iKhInsc" TargetMode="External"/><Relationship Id="rId4" Type="http://schemas.openxmlformats.org/officeDocument/2006/relationships/hyperlink" Target="http://cdn.basw.co.uk/upload/basw_34634-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599" y="404664"/>
            <a:ext cx="4343401" cy="4320480"/>
          </a:xfrm>
        </p:spPr>
        <p:txBody>
          <a:bodyPr>
            <a:normAutofit/>
          </a:bodyPr>
          <a:lstStyle/>
          <a:p>
            <a:pPr algn="l"/>
            <a:r>
              <a:rPr lang="en-GB" sz="3600" dirty="0" smtClean="0">
                <a:solidFill>
                  <a:schemeClr val="tx1"/>
                </a:solidFill>
                <a:latin typeface="Arial Narrow" panose="020B0606020202030204" pitchFamily="34" charset="0"/>
              </a:rPr>
              <a:t>‘How I stopped worrying and learned to love technology’: A Novice’s Guide to Using Technology in teaching </a:t>
            </a:r>
            <a:endParaRPr lang="en-GB" sz="3600" dirty="0">
              <a:solidFill>
                <a:schemeClr val="tx1"/>
              </a:solidFill>
              <a:latin typeface="Arial Narrow" panose="020B0606020202030204" pitchFamily="34" charset="0"/>
            </a:endParaRPr>
          </a:p>
        </p:txBody>
      </p:sp>
      <p:sp>
        <p:nvSpPr>
          <p:cNvPr id="3" name="Subtitle 2"/>
          <p:cNvSpPr>
            <a:spLocks noGrp="1"/>
          </p:cNvSpPr>
          <p:nvPr>
            <p:ph type="subTitle" idx="1"/>
          </p:nvPr>
        </p:nvSpPr>
        <p:spPr>
          <a:xfrm>
            <a:off x="251520" y="4437112"/>
            <a:ext cx="4789040" cy="1512168"/>
          </a:xfrm>
        </p:spPr>
        <p:txBody>
          <a:bodyPr/>
          <a:lstStyle/>
          <a:p>
            <a:pPr algn="l"/>
            <a:r>
              <a:rPr lang="en-GB" dirty="0" smtClean="0"/>
              <a:t>Dr Denise Turner</a:t>
            </a:r>
          </a:p>
          <a:p>
            <a:pPr algn="l"/>
            <a:r>
              <a:rPr lang="en-GB" dirty="0" smtClean="0"/>
              <a:t>Department of Social Work and Social Care</a:t>
            </a:r>
          </a:p>
          <a:p>
            <a:pPr algn="l"/>
            <a:r>
              <a:rPr lang="en-GB" dirty="0" smtClean="0"/>
              <a:t>April 2016</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548680"/>
            <a:ext cx="3312368" cy="5400600"/>
          </a:xfrm>
          <a:prstGeom prst="rect">
            <a:avLst/>
          </a:prstGeom>
          <a:ln>
            <a:noFill/>
          </a:ln>
          <a:effectLst>
            <a:softEdge rad="112500"/>
          </a:effectLst>
        </p:spPr>
      </p:pic>
    </p:spTree>
    <p:extLst>
      <p:ext uri="{BB962C8B-B14F-4D97-AF65-F5344CB8AC3E}">
        <p14:creationId xmlns:p14="http://schemas.microsoft.com/office/powerpoint/2010/main" val="2480645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052736"/>
          </a:xfrm>
        </p:spPr>
        <p:txBody>
          <a:bodyPr/>
          <a:lstStyle/>
          <a:p>
            <a:pPr algn="ctr"/>
            <a:r>
              <a:rPr lang="en-GB" dirty="0" smtClean="0">
                <a:solidFill>
                  <a:schemeClr val="accent1"/>
                </a:solidFill>
              </a:rPr>
              <a:t>What this talk is NOT about</a:t>
            </a:r>
            <a:endParaRPr lang="en-GB" dirty="0">
              <a:solidFill>
                <a:schemeClr val="accent1"/>
              </a:solidFill>
            </a:endParaRPr>
          </a:p>
        </p:txBody>
      </p:sp>
      <p:sp>
        <p:nvSpPr>
          <p:cNvPr id="3" name="Content Placeholder 2"/>
          <p:cNvSpPr>
            <a:spLocks noGrp="1"/>
          </p:cNvSpPr>
          <p:nvPr>
            <p:ph idx="1"/>
          </p:nvPr>
        </p:nvSpPr>
        <p:spPr>
          <a:xfrm>
            <a:off x="457200" y="1124744"/>
            <a:ext cx="8363272" cy="5733256"/>
          </a:xfrm>
        </p:spPr>
        <p:txBody>
          <a:bodyPr>
            <a:normAutofit/>
          </a:bodyPr>
          <a:lstStyle/>
          <a:p>
            <a:r>
              <a:rPr lang="en-GB" sz="2400" dirty="0" smtClean="0"/>
              <a:t>Becoming highly proficient at using technology</a:t>
            </a:r>
          </a:p>
          <a:p>
            <a:endParaRPr lang="en-GB" sz="2400" dirty="0"/>
          </a:p>
          <a:p>
            <a:r>
              <a:rPr lang="en-GB" sz="2400" dirty="0" smtClean="0"/>
              <a:t>Advice from an ‘Expert.’</a:t>
            </a:r>
          </a:p>
          <a:p>
            <a:endParaRPr lang="en-GB" sz="2400" dirty="0"/>
          </a:p>
          <a:p>
            <a:r>
              <a:rPr lang="en-GB" sz="2400" dirty="0" smtClean="0"/>
              <a:t>How to use Technology without getting negative feedback or courting disaster</a:t>
            </a:r>
          </a:p>
          <a:p>
            <a:endParaRPr lang="en-GB" sz="2400" dirty="0"/>
          </a:p>
          <a:p>
            <a:r>
              <a:rPr lang="en-GB" sz="2400" dirty="0" smtClean="0"/>
              <a:t>Lots of snazzy acronyms and software ideas  </a:t>
            </a:r>
            <a:endParaRPr lang="en-GB"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4941168"/>
            <a:ext cx="6624736" cy="1656184"/>
          </a:xfrm>
          <a:prstGeom prst="rect">
            <a:avLst/>
          </a:prstGeom>
        </p:spPr>
      </p:pic>
    </p:spTree>
    <p:extLst>
      <p:ext uri="{BB962C8B-B14F-4D97-AF65-F5344CB8AC3E}">
        <p14:creationId xmlns:p14="http://schemas.microsoft.com/office/powerpoint/2010/main" val="1164252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lumMod val="40000"/>
                    <a:lumOff val="60000"/>
                  </a:schemeClr>
                </a:solidFill>
              </a:rPr>
              <a:t>Why Talk About Technology?</a:t>
            </a:r>
            <a:endParaRPr lang="en-GB" dirty="0">
              <a:solidFill>
                <a:schemeClr val="accent1">
                  <a:lumMod val="40000"/>
                  <a:lumOff val="60000"/>
                </a:schemeClr>
              </a:solidFill>
            </a:endParaRPr>
          </a:p>
        </p:txBody>
      </p:sp>
      <p:sp>
        <p:nvSpPr>
          <p:cNvPr id="3" name="Content Placeholder 2"/>
          <p:cNvSpPr>
            <a:spLocks noGrp="1"/>
          </p:cNvSpPr>
          <p:nvPr>
            <p:ph idx="1"/>
          </p:nvPr>
        </p:nvSpPr>
        <p:spPr/>
        <p:txBody>
          <a:bodyPr>
            <a:normAutofit fontScale="85000" lnSpcReduction="10000"/>
          </a:bodyPr>
          <a:lstStyle/>
          <a:p>
            <a:r>
              <a:rPr lang="en-GB" dirty="0" smtClean="0"/>
              <a:t>‘We </a:t>
            </a:r>
            <a:r>
              <a:rPr lang="en-GB" dirty="0"/>
              <a:t>will maximise the effective use of </a:t>
            </a:r>
            <a:r>
              <a:rPr lang="en-GB" b="1" dirty="0"/>
              <a:t>emerging techniques and technologies</a:t>
            </a:r>
            <a:r>
              <a:rPr lang="en-GB" dirty="0"/>
              <a:t> to enhance the learning experience, alongside teaching that embraces innovative methods and </a:t>
            </a:r>
            <a:r>
              <a:rPr lang="en-GB" dirty="0" smtClean="0"/>
              <a:t>spaces’ </a:t>
            </a:r>
            <a:r>
              <a:rPr lang="en-GB" sz="2000" dirty="0"/>
              <a:t>(University of Sussex</a:t>
            </a:r>
            <a:r>
              <a:rPr lang="en-GB" sz="2000" dirty="0" smtClean="0"/>
              <a:t>, Strategic Plan)</a:t>
            </a:r>
          </a:p>
          <a:p>
            <a:endParaRPr lang="en-GB" sz="2000" dirty="0"/>
          </a:p>
          <a:p>
            <a:r>
              <a:rPr lang="en-GB" sz="2800" dirty="0" smtClean="0"/>
              <a:t>In teaching professional programmes like Social Work: </a:t>
            </a:r>
          </a:p>
          <a:p>
            <a:pPr marL="36576" indent="0">
              <a:buNone/>
            </a:pPr>
            <a:r>
              <a:rPr lang="en-GB" sz="2800" dirty="0" smtClean="0"/>
              <a:t>“E-professionalism …involves the ability to understand and use’ and make meaning of ‘online postings &amp; interactions, including blogs, images, videos , tweets and more.’ </a:t>
            </a:r>
            <a:r>
              <a:rPr lang="en-GB" sz="1900" dirty="0" smtClean="0"/>
              <a:t>(BASW Social Media Policy, 2012) </a:t>
            </a:r>
            <a:endParaRPr lang="en-GB" sz="1900" dirty="0"/>
          </a:p>
        </p:txBody>
      </p:sp>
    </p:spTree>
    <p:extLst>
      <p:ext uri="{BB962C8B-B14F-4D97-AF65-F5344CB8AC3E}">
        <p14:creationId xmlns:p14="http://schemas.microsoft.com/office/powerpoint/2010/main" val="56660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3370386"/>
          </a:xfrm>
        </p:spPr>
        <p:txBody>
          <a:bodyPr>
            <a:noAutofit/>
          </a:bodyPr>
          <a:lstStyle/>
          <a:p>
            <a:r>
              <a:rPr lang="en-GB" sz="3600" dirty="0" smtClean="0"/>
              <a:t>“Not only must educators contend with huge demands on their time and energy, they now have to cope with rapidly changing environments while learning to use a bewildering array of emerging technologies” </a:t>
            </a:r>
            <a:r>
              <a:rPr lang="en-GB" sz="1600" dirty="0" smtClean="0"/>
              <a:t>(Wheeler, 2015)</a:t>
            </a:r>
            <a:endParaRPr lang="en-GB" sz="16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9552" y="3789363"/>
            <a:ext cx="7416824" cy="2336800"/>
          </a:xfrm>
          <a:prstGeom prst="rect">
            <a:avLst/>
          </a:prstGeom>
        </p:spPr>
      </p:pic>
    </p:spTree>
    <p:extLst>
      <p:ext uri="{BB962C8B-B14F-4D97-AF65-F5344CB8AC3E}">
        <p14:creationId xmlns:p14="http://schemas.microsoft.com/office/powerpoint/2010/main" val="3438025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980728"/>
          </a:xfrm>
        </p:spPr>
        <p:txBody>
          <a:bodyPr/>
          <a:lstStyle/>
          <a:p>
            <a:pPr algn="ctr"/>
            <a:r>
              <a:rPr lang="en-GB" dirty="0" smtClean="0">
                <a:solidFill>
                  <a:schemeClr val="accent1"/>
                </a:solidFill>
              </a:rPr>
              <a:t>Old wineskins?</a:t>
            </a:r>
            <a:endParaRPr lang="en-GB" dirty="0">
              <a:solidFill>
                <a:schemeClr val="accent1"/>
              </a:solidFill>
            </a:endParaRPr>
          </a:p>
        </p:txBody>
      </p:sp>
      <p:sp>
        <p:nvSpPr>
          <p:cNvPr id="3" name="Content Placeholder 2"/>
          <p:cNvSpPr>
            <a:spLocks noGrp="1"/>
          </p:cNvSpPr>
          <p:nvPr>
            <p:ph idx="1"/>
          </p:nvPr>
        </p:nvSpPr>
        <p:spPr>
          <a:xfrm>
            <a:off x="457200" y="1196753"/>
            <a:ext cx="8435280" cy="4680520"/>
          </a:xfrm>
        </p:spPr>
        <p:txBody>
          <a:bodyPr>
            <a:normAutofit/>
          </a:bodyPr>
          <a:lstStyle/>
          <a:p>
            <a:pPr marL="36576" indent="0">
              <a:buNone/>
            </a:pPr>
            <a:r>
              <a:rPr lang="en-GB" sz="2800" dirty="0" smtClean="0"/>
              <a:t>“In …Universities, the new wine expectations are being let down by old wineskins. Outside and beyond the walls…society has new priorities that were unknown even a decade ago. These have arrived with such rapidity they have caught the conservative, slow to change…education system off guard and ill – prepared to respond. The old wineskins are leaking at the seams and about to burst”</a:t>
            </a:r>
            <a:r>
              <a:rPr lang="en-GB" sz="1600" dirty="0" smtClean="0"/>
              <a:t>. (Wheeler,2015)</a:t>
            </a:r>
            <a:endParaRPr lang="en-GB" sz="1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5209821"/>
            <a:ext cx="7848872" cy="1531547"/>
          </a:xfrm>
          <a:prstGeom prst="rect">
            <a:avLst/>
          </a:prstGeom>
        </p:spPr>
      </p:pic>
    </p:spTree>
    <p:extLst>
      <p:ext uri="{BB962C8B-B14F-4D97-AF65-F5344CB8AC3E}">
        <p14:creationId xmlns:p14="http://schemas.microsoft.com/office/powerpoint/2010/main" val="653792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2794322"/>
          </a:xfrm>
        </p:spPr>
        <p:txBody>
          <a:bodyPr>
            <a:noAutofit/>
          </a:bodyPr>
          <a:lstStyle/>
          <a:p>
            <a:pPr algn="ctr"/>
            <a:r>
              <a:rPr lang="en-GB" sz="4400" dirty="0" smtClean="0"/>
              <a:t>“Teachers are acutely aware of their own lack of knowledge and fear having their ignorance exposed” </a:t>
            </a:r>
            <a:r>
              <a:rPr lang="en-GB" sz="2400" dirty="0" smtClean="0"/>
              <a:t>(Wheeler, 2015)</a:t>
            </a:r>
            <a:endParaRPr lang="en-GB" sz="2400" dirty="0"/>
          </a:p>
        </p:txBody>
      </p:sp>
      <p:pic>
        <p:nvPicPr>
          <p:cNvPr id="1026" name="Picture 2" descr="C:\Users\Denise\AppData\Local\Microsoft\Windows\Temporary Internet Files\Content.IE5\0SC5F5CU\hello[1].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3573016"/>
            <a:ext cx="7560840" cy="298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908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Sound Familiar?</a:t>
            </a:r>
            <a:endParaRPr lang="en-GB" dirty="0">
              <a:solidFill>
                <a:schemeClr val="accent1"/>
              </a:solidFill>
            </a:endParaRPr>
          </a:p>
        </p:txBody>
      </p:sp>
      <p:sp>
        <p:nvSpPr>
          <p:cNvPr id="3" name="Content Placeholder 2"/>
          <p:cNvSpPr>
            <a:spLocks noGrp="1"/>
          </p:cNvSpPr>
          <p:nvPr>
            <p:ph idx="1"/>
          </p:nvPr>
        </p:nvSpPr>
        <p:spPr>
          <a:xfrm>
            <a:off x="457200" y="1600200"/>
            <a:ext cx="8363272" cy="4925144"/>
          </a:xfrm>
        </p:spPr>
        <p:txBody>
          <a:bodyPr/>
          <a:lstStyle/>
          <a:p>
            <a:pPr marL="36576" indent="0">
              <a:buNone/>
            </a:pPr>
            <a:r>
              <a:rPr lang="en-GB" dirty="0" smtClean="0"/>
              <a:t>Spend five minutes with the person next to you discussing:</a:t>
            </a:r>
          </a:p>
          <a:p>
            <a:pPr marL="36576" indent="0">
              <a:buNone/>
            </a:pPr>
            <a:endParaRPr lang="en-GB" dirty="0"/>
          </a:p>
          <a:p>
            <a:r>
              <a:rPr lang="en-GB" dirty="0" smtClean="0"/>
              <a:t>Hopes about using technology</a:t>
            </a:r>
          </a:p>
          <a:p>
            <a:endParaRPr lang="en-GB" dirty="0"/>
          </a:p>
          <a:p>
            <a:r>
              <a:rPr lang="en-GB" dirty="0" smtClean="0"/>
              <a:t>Fears about using technology</a:t>
            </a:r>
          </a:p>
          <a:p>
            <a:endParaRPr lang="en-GB" dirty="0" smtClean="0"/>
          </a:p>
          <a:p>
            <a:r>
              <a:rPr lang="en-GB" dirty="0" smtClean="0"/>
              <a:t>Remember these for later exercise!</a:t>
            </a:r>
            <a:endParaRPr lang="en-GB" dirty="0"/>
          </a:p>
        </p:txBody>
      </p:sp>
    </p:spTree>
    <p:extLst>
      <p:ext uri="{BB962C8B-B14F-4D97-AF65-F5344CB8AC3E}">
        <p14:creationId xmlns:p14="http://schemas.microsoft.com/office/powerpoint/2010/main" val="3388501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7467600" cy="1440160"/>
          </a:xfrm>
        </p:spPr>
        <p:txBody>
          <a:bodyPr/>
          <a:lstStyle/>
          <a:p>
            <a:pPr algn="ctr"/>
            <a:r>
              <a:rPr lang="en-GB" dirty="0" smtClean="0">
                <a:solidFill>
                  <a:schemeClr val="accent1"/>
                </a:solidFill>
              </a:rPr>
              <a:t>Taking Risks?</a:t>
            </a:r>
            <a:endParaRPr lang="en-GB" dirty="0">
              <a:solidFill>
                <a:schemeClr val="accent1"/>
              </a:solidFill>
            </a:endParaRPr>
          </a:p>
        </p:txBody>
      </p:sp>
      <p:sp>
        <p:nvSpPr>
          <p:cNvPr id="3" name="Content Placeholder 2"/>
          <p:cNvSpPr>
            <a:spLocks noGrp="1"/>
          </p:cNvSpPr>
          <p:nvPr>
            <p:ph idx="1"/>
          </p:nvPr>
        </p:nvSpPr>
        <p:spPr>
          <a:xfrm>
            <a:off x="457200" y="980728"/>
            <a:ext cx="7467600" cy="5145435"/>
          </a:xfrm>
        </p:spPr>
        <p:txBody>
          <a:bodyPr/>
          <a:lstStyle/>
          <a:p>
            <a:pPr marL="36576" indent="0">
              <a:buNone/>
            </a:pPr>
            <a:r>
              <a:rPr lang="en-GB" sz="2800" dirty="0" smtClean="0"/>
              <a:t>“Teaching </a:t>
            </a:r>
            <a:r>
              <a:rPr lang="en-GB" sz="2800" dirty="0"/>
              <a:t>is a creative profession where we should be able to take risks and innovate. Often this doesn’t happen because there is simply not enough time, and teachers can be risk averse, avoiding failure by maintaining tried and tested methods” </a:t>
            </a:r>
            <a:r>
              <a:rPr lang="en-GB" sz="2000" dirty="0"/>
              <a:t>(Ken Robinson, TED talk 2013)</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77072"/>
            <a:ext cx="7272808" cy="2126332"/>
          </a:xfrm>
          <a:prstGeom prst="rect">
            <a:avLst/>
          </a:prstGeom>
          <a:ln>
            <a:noFill/>
          </a:ln>
          <a:effectLst>
            <a:softEdge rad="112500"/>
          </a:effectLst>
        </p:spPr>
      </p:pic>
    </p:spTree>
    <p:extLst>
      <p:ext uri="{BB962C8B-B14F-4D97-AF65-F5344CB8AC3E}">
        <p14:creationId xmlns:p14="http://schemas.microsoft.com/office/powerpoint/2010/main" val="4251512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What this talk IS about</a:t>
            </a:r>
            <a:endParaRPr lang="en-GB" dirty="0">
              <a:solidFill>
                <a:schemeClr val="accent1"/>
              </a:solidFill>
            </a:endParaRPr>
          </a:p>
        </p:txBody>
      </p:sp>
      <p:sp>
        <p:nvSpPr>
          <p:cNvPr id="3" name="Content Placeholder 2"/>
          <p:cNvSpPr>
            <a:spLocks noGrp="1"/>
          </p:cNvSpPr>
          <p:nvPr>
            <p:ph idx="1"/>
          </p:nvPr>
        </p:nvSpPr>
        <p:spPr/>
        <p:txBody>
          <a:bodyPr/>
          <a:lstStyle/>
          <a:p>
            <a:r>
              <a:rPr lang="en-GB" dirty="0" smtClean="0"/>
              <a:t>Exposing Ignorance</a:t>
            </a:r>
          </a:p>
          <a:p>
            <a:endParaRPr lang="en-GB" dirty="0"/>
          </a:p>
          <a:p>
            <a:r>
              <a:rPr lang="en-GB" dirty="0" smtClean="0"/>
              <a:t>Taking Risks</a:t>
            </a:r>
          </a:p>
          <a:p>
            <a:endParaRPr lang="en-GB" dirty="0"/>
          </a:p>
          <a:p>
            <a:r>
              <a:rPr lang="en-GB" dirty="0" smtClean="0"/>
              <a:t>Demonstrating some resources</a:t>
            </a:r>
          </a:p>
          <a:p>
            <a:endParaRPr lang="en-GB" dirty="0"/>
          </a:p>
          <a:p>
            <a:r>
              <a:rPr lang="en-GB" dirty="0" smtClean="0"/>
              <a:t>Showcasing advantages and pitfalls</a:t>
            </a:r>
            <a:endParaRPr lang="en-GB" dirty="0"/>
          </a:p>
        </p:txBody>
      </p:sp>
    </p:spTree>
    <p:extLst>
      <p:ext uri="{BB962C8B-B14F-4D97-AF65-F5344CB8AC3E}">
        <p14:creationId xmlns:p14="http://schemas.microsoft.com/office/powerpoint/2010/main" val="3483424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Three Resources</a:t>
            </a:r>
            <a:endParaRPr lang="en-GB" dirty="0">
              <a:solidFill>
                <a:schemeClr val="accent1"/>
              </a:solidFill>
            </a:endParaRPr>
          </a:p>
        </p:txBody>
      </p:sp>
      <p:sp>
        <p:nvSpPr>
          <p:cNvPr id="3" name="Content Placeholder 2"/>
          <p:cNvSpPr>
            <a:spLocks noGrp="1"/>
          </p:cNvSpPr>
          <p:nvPr>
            <p:ph idx="1"/>
          </p:nvPr>
        </p:nvSpPr>
        <p:spPr>
          <a:xfrm>
            <a:off x="457200" y="1600200"/>
            <a:ext cx="7467600" cy="5069160"/>
          </a:xfrm>
        </p:spPr>
        <p:txBody>
          <a:bodyPr/>
          <a:lstStyle/>
          <a:p>
            <a:r>
              <a:rPr lang="en-GB" dirty="0" smtClean="0"/>
              <a:t>Using Twitter in Teaching</a:t>
            </a:r>
          </a:p>
          <a:p>
            <a:endParaRPr lang="en-GB" dirty="0"/>
          </a:p>
          <a:p>
            <a:r>
              <a:rPr lang="en-GB" dirty="0" smtClean="0"/>
              <a:t>Using </a:t>
            </a:r>
            <a:r>
              <a:rPr lang="en-GB" dirty="0" err="1" smtClean="0"/>
              <a:t>Padlet</a:t>
            </a:r>
            <a:r>
              <a:rPr lang="en-GB" dirty="0" smtClean="0"/>
              <a:t> for Group Assessment</a:t>
            </a:r>
          </a:p>
          <a:p>
            <a:endParaRPr lang="en-GB" dirty="0"/>
          </a:p>
          <a:p>
            <a:r>
              <a:rPr lang="en-GB" dirty="0" smtClean="0"/>
              <a:t>Designing an App for Interview and Assessment</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4941168"/>
            <a:ext cx="6048672" cy="1631057"/>
          </a:xfrm>
          <a:prstGeom prst="rect">
            <a:avLst/>
          </a:prstGeom>
          <a:ln>
            <a:noFill/>
          </a:ln>
          <a:effectLst>
            <a:softEdge rad="112500"/>
          </a:effectLst>
        </p:spPr>
      </p:pic>
    </p:spTree>
    <p:extLst>
      <p:ext uri="{BB962C8B-B14F-4D97-AF65-F5344CB8AC3E}">
        <p14:creationId xmlns:p14="http://schemas.microsoft.com/office/powerpoint/2010/main" val="3292301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Why?</a:t>
            </a:r>
            <a:endParaRPr lang="en-GB" dirty="0">
              <a:solidFill>
                <a:schemeClr val="accent1"/>
              </a:solidFill>
            </a:endParaRPr>
          </a:p>
        </p:txBody>
      </p:sp>
      <p:sp>
        <p:nvSpPr>
          <p:cNvPr id="3" name="Content Placeholder 2"/>
          <p:cNvSpPr>
            <a:spLocks noGrp="1"/>
          </p:cNvSpPr>
          <p:nvPr>
            <p:ph idx="1"/>
          </p:nvPr>
        </p:nvSpPr>
        <p:spPr/>
        <p:txBody>
          <a:bodyPr/>
          <a:lstStyle/>
          <a:p>
            <a:pPr marL="36576" indent="0">
              <a:buNone/>
            </a:pPr>
            <a:r>
              <a:rPr lang="en-GB" dirty="0" smtClean="0"/>
              <a:t>Simply applying technology because it’s new and shiny, or because ‘everyone else is doing it’, is always a mistake </a:t>
            </a:r>
            <a:r>
              <a:rPr lang="en-GB" sz="1600" dirty="0" smtClean="0"/>
              <a:t>(Wheeler, 2015).</a:t>
            </a:r>
            <a:endParaRPr lang="en-GB" sz="1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3429000"/>
            <a:ext cx="6696744" cy="2904926"/>
          </a:xfrm>
          <a:prstGeom prst="rect">
            <a:avLst/>
          </a:prstGeom>
          <a:ln>
            <a:noFill/>
          </a:ln>
          <a:effectLst>
            <a:softEdge rad="112500"/>
          </a:effectLst>
        </p:spPr>
      </p:pic>
    </p:spTree>
    <p:extLst>
      <p:ext uri="{BB962C8B-B14F-4D97-AF65-F5344CB8AC3E}">
        <p14:creationId xmlns:p14="http://schemas.microsoft.com/office/powerpoint/2010/main" val="1600717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Twitter</a:t>
            </a:r>
            <a:endParaRPr lang="en-GB" dirty="0">
              <a:solidFill>
                <a:schemeClr val="accent1"/>
              </a:solidFill>
            </a:endParaRPr>
          </a:p>
        </p:txBody>
      </p:sp>
      <p:sp>
        <p:nvSpPr>
          <p:cNvPr id="3" name="Content Placeholder 2"/>
          <p:cNvSpPr>
            <a:spLocks noGrp="1"/>
          </p:cNvSpPr>
          <p:nvPr>
            <p:ph idx="1"/>
          </p:nvPr>
        </p:nvSpPr>
        <p:spPr>
          <a:xfrm>
            <a:off x="457200" y="1600200"/>
            <a:ext cx="8507288" cy="5069160"/>
          </a:xfrm>
        </p:spPr>
        <p:txBody>
          <a:bodyPr/>
          <a:lstStyle/>
          <a:p>
            <a:pPr marL="36576" indent="0">
              <a:buNone/>
            </a:pPr>
            <a:r>
              <a:rPr lang="en-GB" dirty="0" smtClean="0"/>
              <a:t>Pedagogy in the digital age is profoundly social, involving the negotiation of meaning and the co-construction of knowledge. It is about learning together. True pedagogy is where educators transport their students to a place where they will be amazed by the wonders of the world they live within’ </a:t>
            </a:r>
            <a:r>
              <a:rPr lang="en-GB" sz="1600" dirty="0" smtClean="0"/>
              <a:t>(Wheeler, 2015) </a:t>
            </a:r>
            <a:endParaRPr lang="en-GB" sz="1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5157192"/>
            <a:ext cx="3096344" cy="1440160"/>
          </a:xfrm>
          <a:prstGeom prst="rect">
            <a:avLst/>
          </a:prstGeom>
          <a:ln>
            <a:noFill/>
          </a:ln>
          <a:effectLst>
            <a:softEdge rad="112500"/>
          </a:effectLst>
        </p:spPr>
      </p:pic>
    </p:spTree>
    <p:extLst>
      <p:ext uri="{BB962C8B-B14F-4D97-AF65-F5344CB8AC3E}">
        <p14:creationId xmlns:p14="http://schemas.microsoft.com/office/powerpoint/2010/main" val="1634155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#USTMVIP1</a:t>
            </a:r>
            <a:endParaRPr lang="en-GB" dirty="0">
              <a:solidFill>
                <a:schemeClr val="accent1"/>
              </a:solidFill>
            </a:endParaRPr>
          </a:p>
        </p:txBody>
      </p:sp>
      <p:pic>
        <p:nvPicPr>
          <p:cNvPr id="4" name="Content Placeholder 3"/>
          <p:cNvPicPr>
            <a:picLocks noGrp="1"/>
          </p:cNvPicPr>
          <p:nvPr>
            <p:ph idx="1"/>
          </p:nvPr>
        </p:nvPicPr>
        <p:blipFill rotWithShape="1">
          <a:blip r:embed="rId3"/>
          <a:srcRect l="33096" t="13756" r="34405" b="65503"/>
          <a:stretch/>
        </p:blipFill>
        <p:spPr bwMode="auto">
          <a:xfrm>
            <a:off x="1219291" y="1484784"/>
            <a:ext cx="6521061" cy="48245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924463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#USTMVIP </a:t>
            </a:r>
            <a:r>
              <a:rPr lang="en-GB" dirty="0" err="1" smtClean="0">
                <a:solidFill>
                  <a:schemeClr val="accent1"/>
                </a:solidFill>
              </a:rPr>
              <a:t>Storify</a:t>
            </a:r>
            <a:endParaRPr lang="en-GB" dirty="0">
              <a:solidFill>
                <a:schemeClr val="accent1"/>
              </a:solidFill>
            </a:endParaRPr>
          </a:p>
        </p:txBody>
      </p:sp>
      <p:sp>
        <p:nvSpPr>
          <p:cNvPr id="3" name="Content Placeholder 2"/>
          <p:cNvSpPr>
            <a:spLocks noGrp="1"/>
          </p:cNvSpPr>
          <p:nvPr>
            <p:ph idx="1"/>
          </p:nvPr>
        </p:nvSpPr>
        <p:spPr/>
        <p:txBody>
          <a:bodyPr/>
          <a:lstStyle/>
          <a:p>
            <a:pPr marL="36576" indent="0">
              <a:buNone/>
            </a:pPr>
            <a:r>
              <a:rPr lang="en-GB" dirty="0">
                <a:hlinkClick r:id="rId4"/>
              </a:rPr>
              <a:t>https://</a:t>
            </a:r>
            <a:r>
              <a:rPr lang="en-GB" dirty="0" smtClean="0">
                <a:hlinkClick r:id="rId4"/>
              </a:rPr>
              <a:t>storify.com/burrblog/ustmvip1-3</a:t>
            </a:r>
            <a:r>
              <a:rPr lang="en-GB" dirty="0" smtClean="0"/>
              <a:t> </a:t>
            </a:r>
            <a:endParaRPr lang="en-GB"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2" y="2564904"/>
            <a:ext cx="7128792" cy="3600400"/>
          </a:xfrm>
          <a:prstGeom prst="rect">
            <a:avLst/>
          </a:prstGeom>
          <a:ln>
            <a:noFill/>
          </a:ln>
          <a:effectLst>
            <a:softEdge rad="112500"/>
          </a:effectLst>
        </p:spPr>
      </p:pic>
    </p:spTree>
    <p:extLst>
      <p:ext uri="{BB962C8B-B14F-4D97-AF65-F5344CB8AC3E}">
        <p14:creationId xmlns:p14="http://schemas.microsoft.com/office/powerpoint/2010/main" val="4743990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Feedback</a:t>
            </a:r>
            <a:endParaRPr lang="en-GB" dirty="0">
              <a:solidFill>
                <a:schemeClr val="accent1"/>
              </a:solidFill>
            </a:endParaRPr>
          </a:p>
        </p:txBody>
      </p:sp>
      <p:pic>
        <p:nvPicPr>
          <p:cNvPr id="4" name="Content Placeholder 3"/>
          <p:cNvPicPr>
            <a:picLocks noGrp="1"/>
          </p:cNvPicPr>
          <p:nvPr>
            <p:ph idx="1"/>
          </p:nvPr>
        </p:nvPicPr>
        <p:blipFill rotWithShape="1">
          <a:blip r:embed="rId3"/>
          <a:srcRect l="33452" t="15027" r="35476" b="35238"/>
          <a:stretch/>
        </p:blipFill>
        <p:spPr bwMode="auto">
          <a:xfrm>
            <a:off x="1115616" y="1484784"/>
            <a:ext cx="6984775" cy="46413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19729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So What?</a:t>
            </a:r>
            <a:endParaRPr lang="en-GB" dirty="0">
              <a:solidFill>
                <a:schemeClr val="accent1"/>
              </a:solidFill>
            </a:endParaRPr>
          </a:p>
        </p:txBody>
      </p:sp>
      <p:sp>
        <p:nvSpPr>
          <p:cNvPr id="3" name="Content Placeholder 2"/>
          <p:cNvSpPr>
            <a:spLocks noGrp="1"/>
          </p:cNvSpPr>
          <p:nvPr>
            <p:ph idx="1"/>
          </p:nvPr>
        </p:nvSpPr>
        <p:spPr/>
        <p:txBody>
          <a:bodyPr/>
          <a:lstStyle/>
          <a:p>
            <a:r>
              <a:rPr lang="en-GB" dirty="0">
                <a:solidFill>
                  <a:schemeClr val="accent1"/>
                </a:solidFill>
              </a:rPr>
              <a:t>Self – Regulated Learning </a:t>
            </a:r>
            <a:r>
              <a:rPr lang="en-GB" sz="1700" dirty="0"/>
              <a:t>(Steffens, 2008) </a:t>
            </a:r>
            <a:r>
              <a:rPr lang="en-GB" dirty="0"/>
              <a:t>The creation of communities of practice where students learn through developing and sharing, often outside the formal University </a:t>
            </a:r>
            <a:r>
              <a:rPr lang="en-GB" dirty="0" smtClean="0"/>
              <a:t>setting</a:t>
            </a:r>
          </a:p>
          <a:p>
            <a:r>
              <a:rPr lang="en-GB" dirty="0" err="1">
                <a:solidFill>
                  <a:schemeClr val="accent1"/>
                </a:solidFill>
              </a:rPr>
              <a:t>Paragogy</a:t>
            </a:r>
            <a:r>
              <a:rPr lang="en-GB" dirty="0"/>
              <a:t> </a:t>
            </a:r>
            <a:r>
              <a:rPr lang="en-GB" sz="1700" dirty="0"/>
              <a:t>(</a:t>
            </a:r>
            <a:r>
              <a:rPr lang="en-GB" sz="1700" dirty="0" err="1" smtClean="0"/>
              <a:t>Corneli</a:t>
            </a:r>
            <a:r>
              <a:rPr lang="en-GB" sz="1700" dirty="0" smtClean="0"/>
              <a:t>, 2012) </a:t>
            </a:r>
            <a:r>
              <a:rPr lang="en-GB" dirty="0"/>
              <a:t>Peer learning and production of knowledge; co-construction</a:t>
            </a:r>
          </a:p>
          <a:p>
            <a:endParaRPr lang="en-GB" dirty="0"/>
          </a:p>
          <a:p>
            <a:endParaRPr lang="en-GB" dirty="0"/>
          </a:p>
        </p:txBody>
      </p:sp>
    </p:spTree>
    <p:extLst>
      <p:ext uri="{BB962C8B-B14F-4D97-AF65-F5344CB8AC3E}">
        <p14:creationId xmlns:p14="http://schemas.microsoft.com/office/powerpoint/2010/main" val="2095382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solidFill>
                  <a:schemeClr val="accent1"/>
                </a:solidFill>
              </a:rPr>
              <a:t>Using </a:t>
            </a:r>
            <a:r>
              <a:rPr lang="en-GB" dirty="0" err="1" smtClean="0">
                <a:solidFill>
                  <a:schemeClr val="accent1"/>
                </a:solidFill>
              </a:rPr>
              <a:t>Padlet</a:t>
            </a:r>
            <a:r>
              <a:rPr lang="en-GB" dirty="0" smtClean="0">
                <a:solidFill>
                  <a:schemeClr val="accent1"/>
                </a:solidFill>
              </a:rPr>
              <a:t> in Group Assessment</a:t>
            </a:r>
            <a:endParaRPr lang="en-GB" dirty="0">
              <a:solidFill>
                <a:schemeClr val="accent1"/>
              </a:solidFill>
            </a:endParaRPr>
          </a:p>
        </p:txBody>
      </p:sp>
      <p:sp>
        <p:nvSpPr>
          <p:cNvPr id="3" name="Content Placeholder 2"/>
          <p:cNvSpPr>
            <a:spLocks noGrp="1"/>
          </p:cNvSpPr>
          <p:nvPr>
            <p:ph idx="1"/>
          </p:nvPr>
        </p:nvSpPr>
        <p:spPr>
          <a:xfrm>
            <a:off x="457200" y="1600200"/>
            <a:ext cx="8219256" cy="4525963"/>
          </a:xfrm>
        </p:spPr>
        <p:txBody>
          <a:bodyPr/>
          <a:lstStyle/>
          <a:p>
            <a:r>
              <a:rPr lang="en-GB" dirty="0" smtClean="0"/>
              <a:t>Human Growth and Development (BASW1) and Human Development and Social Relationships (MASW1) </a:t>
            </a:r>
          </a:p>
          <a:p>
            <a:r>
              <a:rPr lang="en-GB" dirty="0" smtClean="0"/>
              <a:t>Both assessed via Group presentation and students also required to complete 500 word reflection on group process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4581128"/>
            <a:ext cx="7272808" cy="1944216"/>
          </a:xfrm>
          <a:prstGeom prst="rect">
            <a:avLst/>
          </a:prstGeom>
          <a:ln>
            <a:noFill/>
          </a:ln>
          <a:effectLst>
            <a:softEdge rad="112500"/>
          </a:effectLst>
        </p:spPr>
      </p:pic>
    </p:spTree>
    <p:extLst>
      <p:ext uri="{BB962C8B-B14F-4D97-AF65-F5344CB8AC3E}">
        <p14:creationId xmlns:p14="http://schemas.microsoft.com/office/powerpoint/2010/main" val="1261359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Group Assessment Using </a:t>
            </a:r>
            <a:r>
              <a:rPr lang="en-GB" dirty="0" err="1" smtClean="0"/>
              <a:t>Padlet</a:t>
            </a:r>
            <a:endParaRPr lang="en-GB" dirty="0"/>
          </a:p>
        </p:txBody>
      </p:sp>
      <p:sp>
        <p:nvSpPr>
          <p:cNvPr id="3" name="Content Placeholder 2"/>
          <p:cNvSpPr>
            <a:spLocks noGrp="1"/>
          </p:cNvSpPr>
          <p:nvPr>
            <p:ph idx="1"/>
          </p:nvPr>
        </p:nvSpPr>
        <p:spPr>
          <a:xfrm>
            <a:off x="457200" y="1268760"/>
            <a:ext cx="7467600" cy="4857403"/>
          </a:xfrm>
        </p:spPr>
        <p:txBody>
          <a:bodyPr/>
          <a:lstStyle/>
          <a:p>
            <a:pPr marL="36576" indent="0">
              <a:buNone/>
            </a:pPr>
            <a:r>
              <a:rPr lang="en-GB" dirty="0">
                <a:hlinkClick r:id="rId3"/>
              </a:rPr>
              <a:t>http://</a:t>
            </a:r>
            <a:r>
              <a:rPr lang="en-GB" dirty="0" smtClean="0">
                <a:hlinkClick r:id="rId3"/>
              </a:rPr>
              <a:t>padlet.com/awmh20/s8hoz00uzc6r</a:t>
            </a:r>
            <a:endParaRPr lang="en-GB" dirty="0" smtClean="0"/>
          </a:p>
          <a:p>
            <a:pPr marL="36576" indent="0">
              <a:buNone/>
            </a:pPr>
            <a:endParaRPr lang="en-GB" dirty="0"/>
          </a:p>
        </p:txBody>
      </p:sp>
      <p:pic>
        <p:nvPicPr>
          <p:cNvPr id="1026" name="Picture 2" descr="C:\Users\Denise\AppData\Local\Microsoft\Windows\Temporary Internet Files\Content.IE5\FSXMW0ZU\mlm-group-cartoon1[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636912"/>
            <a:ext cx="7272808" cy="27832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044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accent1"/>
                </a:solidFill>
              </a:rPr>
              <a:t>And including Video Reflection…</a:t>
            </a:r>
            <a:endParaRPr lang="en-GB" dirty="0">
              <a:solidFill>
                <a:schemeClr val="accent1"/>
              </a:solidFill>
            </a:endParaRPr>
          </a:p>
        </p:txBody>
      </p:sp>
      <p:sp>
        <p:nvSpPr>
          <p:cNvPr id="4" name="Content Placeholder 3"/>
          <p:cNvSpPr>
            <a:spLocks noGrp="1"/>
          </p:cNvSpPr>
          <p:nvPr>
            <p:ph idx="1"/>
          </p:nvPr>
        </p:nvSpPr>
        <p:spPr/>
        <p:txBody>
          <a:bodyPr/>
          <a:lstStyle/>
          <a:p>
            <a:pPr marL="36576" indent="0">
              <a:buNone/>
            </a:pPr>
            <a:r>
              <a:rPr lang="en-GB" dirty="0">
                <a:hlinkClick r:id="rId3"/>
              </a:rPr>
              <a:t>http://</a:t>
            </a:r>
            <a:r>
              <a:rPr lang="en-GB" dirty="0" smtClean="0">
                <a:hlinkClick r:id="rId3"/>
              </a:rPr>
              <a:t>padlet.com/groupcsussex15/opuz8h10bibv</a:t>
            </a:r>
            <a:endParaRPr lang="en-GB" dirty="0" smtClean="0"/>
          </a:p>
          <a:p>
            <a:pPr marL="36576" indent="0">
              <a:buNone/>
            </a:pPr>
            <a:endParaRPr lang="en-GB" dirty="0"/>
          </a:p>
        </p:txBody>
      </p:sp>
      <p:pic>
        <p:nvPicPr>
          <p:cNvPr id="1027" name="Picture 3" descr="C:\Users\Denise\AppData\Local\Microsoft\Windows\Temporary Internet Files\Content.IE5\FSXMW0ZU\team-work-innovate[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429000"/>
            <a:ext cx="7272808"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926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[Why] is this a Good Thing?</a:t>
            </a:r>
            <a:endParaRPr lang="en-GB" dirty="0">
              <a:solidFill>
                <a:schemeClr val="accent1"/>
              </a:solidFill>
            </a:endParaRPr>
          </a:p>
        </p:txBody>
      </p:sp>
      <p:sp>
        <p:nvSpPr>
          <p:cNvPr id="3" name="Content Placeholder 2"/>
          <p:cNvSpPr>
            <a:spLocks noGrp="1"/>
          </p:cNvSpPr>
          <p:nvPr>
            <p:ph idx="1"/>
          </p:nvPr>
        </p:nvSpPr>
        <p:spPr>
          <a:xfrm>
            <a:off x="457200" y="1268760"/>
            <a:ext cx="8363272" cy="5472608"/>
          </a:xfrm>
        </p:spPr>
        <p:txBody>
          <a:bodyPr>
            <a:normAutofit/>
          </a:bodyPr>
          <a:lstStyle/>
          <a:p>
            <a:r>
              <a:rPr lang="en-GB" dirty="0" err="1" smtClean="0">
                <a:solidFill>
                  <a:schemeClr val="accent1"/>
                </a:solidFill>
              </a:rPr>
              <a:t>Connectivism</a:t>
            </a:r>
            <a:r>
              <a:rPr lang="en-GB" dirty="0" smtClean="0">
                <a:solidFill>
                  <a:schemeClr val="accent1"/>
                </a:solidFill>
              </a:rPr>
              <a:t> </a:t>
            </a:r>
            <a:r>
              <a:rPr lang="en-GB" sz="1600" dirty="0" smtClean="0"/>
              <a:t>(Siemens, 2002) </a:t>
            </a:r>
            <a:r>
              <a:rPr lang="en-GB" dirty="0" smtClean="0"/>
              <a:t>– Where to find knowledge, distributing knowledge, locating knowledge in networks NOT individuals. </a:t>
            </a:r>
          </a:p>
          <a:p>
            <a:pPr marL="36576" indent="0">
              <a:buNone/>
            </a:pPr>
            <a:endParaRPr lang="en-GB" dirty="0" smtClean="0"/>
          </a:p>
          <a:p>
            <a:r>
              <a:rPr lang="en-GB" dirty="0" err="1" smtClean="0">
                <a:solidFill>
                  <a:schemeClr val="accent1"/>
                </a:solidFill>
              </a:rPr>
              <a:t>Heutagogy</a:t>
            </a:r>
            <a:r>
              <a:rPr lang="en-GB" dirty="0" smtClean="0"/>
              <a:t> </a:t>
            </a:r>
            <a:r>
              <a:rPr lang="en-GB" sz="1700" dirty="0" smtClean="0"/>
              <a:t>(</a:t>
            </a:r>
            <a:r>
              <a:rPr lang="en-GB" sz="1700" dirty="0" err="1" smtClean="0"/>
              <a:t>Hase</a:t>
            </a:r>
            <a:r>
              <a:rPr lang="en-GB" sz="1700" dirty="0" smtClean="0"/>
              <a:t> &amp; Kenyon, 2007)  </a:t>
            </a:r>
            <a:r>
              <a:rPr lang="en-GB" dirty="0" smtClean="0"/>
              <a:t>Enabling students to build confidence  in developing their own skills and teaching them to critically evaluate these </a:t>
            </a:r>
          </a:p>
        </p:txBody>
      </p:sp>
    </p:spTree>
    <p:extLst>
      <p:ext uri="{BB962C8B-B14F-4D97-AF65-F5344CB8AC3E}">
        <p14:creationId xmlns:p14="http://schemas.microsoft.com/office/powerpoint/2010/main" val="2280896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solidFill>
                  <a:schemeClr val="accent1"/>
                </a:solidFill>
              </a:rPr>
              <a:t>What happens when it goes wrong?</a:t>
            </a:r>
            <a:endParaRPr lang="en-GB" dirty="0">
              <a:solidFill>
                <a:schemeClr val="accent1"/>
              </a:solidFill>
            </a:endParaRPr>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74" t="20765" r="33343" b="4515"/>
          <a:stretch/>
        </p:blipFill>
        <p:spPr bwMode="auto">
          <a:xfrm>
            <a:off x="395536" y="1772816"/>
            <a:ext cx="8496944" cy="48245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23074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Feedback</a:t>
            </a:r>
            <a:endParaRPr lang="en-GB" dirty="0">
              <a:solidFill>
                <a:schemeClr val="accent1"/>
              </a:solidFill>
            </a:endParaRPr>
          </a:p>
        </p:txBody>
      </p:sp>
      <p:sp>
        <p:nvSpPr>
          <p:cNvPr id="3" name="Content Placeholder 2"/>
          <p:cNvSpPr>
            <a:spLocks noGrp="1"/>
          </p:cNvSpPr>
          <p:nvPr>
            <p:ph idx="1"/>
          </p:nvPr>
        </p:nvSpPr>
        <p:spPr/>
        <p:txBody>
          <a:bodyPr>
            <a:normAutofit fontScale="85000" lnSpcReduction="20000"/>
          </a:bodyPr>
          <a:lstStyle/>
          <a:p>
            <a:pPr marL="36576" indent="0">
              <a:buNone/>
            </a:pPr>
            <a:r>
              <a:rPr lang="en-GB" dirty="0" smtClean="0"/>
              <a:t>‘</a:t>
            </a:r>
            <a:r>
              <a:rPr lang="en-GB" dirty="0" err="1" smtClean="0"/>
              <a:t>Padlet</a:t>
            </a:r>
            <a:r>
              <a:rPr lang="en-GB" dirty="0" smtClean="0"/>
              <a:t> is not a suitable tool for Assessment.’</a:t>
            </a:r>
          </a:p>
          <a:p>
            <a:pPr marL="36576" indent="0">
              <a:buNone/>
            </a:pPr>
            <a:endParaRPr lang="en-GB" dirty="0"/>
          </a:p>
          <a:p>
            <a:pPr marL="36576" indent="0">
              <a:buNone/>
            </a:pPr>
            <a:r>
              <a:rPr lang="en-GB" dirty="0"/>
              <a:t>Personally I think </a:t>
            </a:r>
            <a:r>
              <a:rPr lang="en-GB" dirty="0" err="1"/>
              <a:t>Padlet</a:t>
            </a:r>
            <a:r>
              <a:rPr lang="en-GB" dirty="0"/>
              <a:t> is amazing. It broadens the horizons immensely for presentations allowing a lot more creativity and participation. </a:t>
            </a:r>
            <a:r>
              <a:rPr lang="en-GB" dirty="0" smtClean="0"/>
              <a:t>The </a:t>
            </a:r>
            <a:r>
              <a:rPr lang="en-GB" dirty="0"/>
              <a:t>video, leaflet, and the poster timeline were all done, in part, as a result of exploring alternatives to </a:t>
            </a:r>
            <a:r>
              <a:rPr lang="en-GB" dirty="0" err="1" smtClean="0"/>
              <a:t>powerpoint</a:t>
            </a:r>
            <a:r>
              <a:rPr lang="en-GB" dirty="0" smtClean="0"/>
              <a:t>…It </a:t>
            </a:r>
            <a:r>
              <a:rPr lang="en-GB" dirty="0"/>
              <a:t>also made us work together. It wasn't possible to say </a:t>
            </a:r>
            <a:r>
              <a:rPr lang="en-GB" i="1" dirty="0"/>
              <a:t>"everyone make a mini </a:t>
            </a:r>
            <a:r>
              <a:rPr lang="en-GB" i="1" dirty="0" err="1"/>
              <a:t>powerpoint</a:t>
            </a:r>
            <a:r>
              <a:rPr lang="en-GB" i="1" dirty="0"/>
              <a:t> and we'll just bang '</a:t>
            </a:r>
            <a:r>
              <a:rPr lang="en-GB" i="1" dirty="0" err="1"/>
              <a:t>em</a:t>
            </a:r>
            <a:r>
              <a:rPr lang="en-GB" i="1" dirty="0"/>
              <a:t> all together"</a:t>
            </a:r>
            <a:r>
              <a:rPr lang="en-GB" dirty="0"/>
              <a:t>. We had to actively pool information so that it was on one page in a concise, coherent manner. This required a lot of teamwork. </a:t>
            </a:r>
          </a:p>
          <a:p>
            <a:pPr marL="36576" indent="0">
              <a:buNone/>
            </a:pPr>
            <a:endParaRPr lang="en-GB" dirty="0"/>
          </a:p>
        </p:txBody>
      </p:sp>
    </p:spTree>
    <p:extLst>
      <p:ext uri="{BB962C8B-B14F-4D97-AF65-F5344CB8AC3E}">
        <p14:creationId xmlns:p14="http://schemas.microsoft.com/office/powerpoint/2010/main" val="53935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5240" cy="1143000"/>
          </a:xfrm>
        </p:spPr>
        <p:txBody>
          <a:bodyPr/>
          <a:lstStyle/>
          <a:p>
            <a:pPr algn="ctr"/>
            <a:r>
              <a:rPr lang="en-GB" dirty="0" smtClean="0">
                <a:solidFill>
                  <a:schemeClr val="accent1"/>
                </a:solidFill>
              </a:rPr>
              <a:t>Hopes and Fears</a:t>
            </a:r>
            <a:endParaRPr lang="en-GB" dirty="0">
              <a:solidFill>
                <a:schemeClr val="accent1"/>
              </a:solidFill>
            </a:endParaRPr>
          </a:p>
        </p:txBody>
      </p:sp>
      <p:sp>
        <p:nvSpPr>
          <p:cNvPr id="3" name="Content Placeholder 2"/>
          <p:cNvSpPr>
            <a:spLocks noGrp="1"/>
          </p:cNvSpPr>
          <p:nvPr>
            <p:ph idx="1"/>
          </p:nvPr>
        </p:nvSpPr>
        <p:spPr>
          <a:xfrm>
            <a:off x="457200" y="1600200"/>
            <a:ext cx="8435280" cy="4525963"/>
          </a:xfrm>
        </p:spPr>
        <p:txBody>
          <a:bodyPr/>
          <a:lstStyle/>
          <a:p>
            <a:r>
              <a:rPr lang="en-GB" dirty="0" smtClean="0"/>
              <a:t>Remember what you shared earlier about hopes and fears?</a:t>
            </a:r>
          </a:p>
          <a:p>
            <a:endParaRPr lang="en-GB" dirty="0" smtClean="0"/>
          </a:p>
          <a:p>
            <a:r>
              <a:rPr lang="en-GB" dirty="0" smtClean="0"/>
              <a:t>See if you can post these to the </a:t>
            </a:r>
            <a:r>
              <a:rPr lang="en-GB" dirty="0" err="1" smtClean="0"/>
              <a:t>Padlet</a:t>
            </a:r>
            <a:r>
              <a:rPr lang="en-GB" dirty="0" smtClean="0"/>
              <a:t> wall:</a:t>
            </a:r>
          </a:p>
          <a:p>
            <a:endParaRPr lang="en-GB" dirty="0"/>
          </a:p>
          <a:p>
            <a:pPr marL="36576" indent="0">
              <a:buNone/>
            </a:pPr>
            <a:r>
              <a:rPr lang="en-GB" dirty="0">
                <a:hlinkClick r:id="rId3"/>
              </a:rPr>
              <a:t>http://</a:t>
            </a:r>
            <a:r>
              <a:rPr lang="en-GB" dirty="0" smtClean="0">
                <a:hlinkClick r:id="rId3"/>
              </a:rPr>
              <a:t>padlet.com/s_burr/sussex</a:t>
            </a:r>
            <a:r>
              <a:rPr lang="en-GB" dirty="0" smtClean="0"/>
              <a:t> </a:t>
            </a:r>
            <a:endParaRPr lang="en-GB" dirty="0"/>
          </a:p>
        </p:txBody>
      </p:sp>
    </p:spTree>
    <p:extLst>
      <p:ext uri="{BB962C8B-B14F-4D97-AF65-F5344CB8AC3E}">
        <p14:creationId xmlns:p14="http://schemas.microsoft.com/office/powerpoint/2010/main" val="11382373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Designing an App</a:t>
            </a:r>
            <a:endParaRPr lang="en-GB" dirty="0">
              <a:solidFill>
                <a:schemeClr val="accent1"/>
              </a:solidFill>
            </a:endParaRPr>
          </a:p>
        </p:txBody>
      </p:sp>
      <p:sp>
        <p:nvSpPr>
          <p:cNvPr id="3" name="Content Placeholder 2"/>
          <p:cNvSpPr>
            <a:spLocks noGrp="1"/>
          </p:cNvSpPr>
          <p:nvPr>
            <p:ph idx="1"/>
          </p:nvPr>
        </p:nvSpPr>
        <p:spPr/>
        <p:txBody>
          <a:bodyPr/>
          <a:lstStyle/>
          <a:p>
            <a:r>
              <a:rPr lang="en-GB" dirty="0" smtClean="0"/>
              <a:t>‘Egan’ exercise on BASW2 and MASW1</a:t>
            </a:r>
          </a:p>
          <a:p>
            <a:endParaRPr lang="en-GB" dirty="0"/>
          </a:p>
          <a:p>
            <a:r>
              <a:rPr lang="en-GB" dirty="0" smtClean="0"/>
              <a:t>Need to integrate the processes and deliver the recording more efficiently</a:t>
            </a:r>
          </a:p>
          <a:p>
            <a:endParaRPr lang="en-GB" dirty="0"/>
          </a:p>
          <a:p>
            <a:r>
              <a:rPr lang="en-GB" dirty="0" smtClean="0"/>
              <a:t>Focus Groups</a:t>
            </a:r>
          </a:p>
          <a:p>
            <a:pPr marL="36576" indent="0">
              <a:buNone/>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797152"/>
            <a:ext cx="7344816" cy="1923678"/>
          </a:xfrm>
          <a:prstGeom prst="rect">
            <a:avLst/>
          </a:prstGeom>
          <a:ln>
            <a:noFill/>
          </a:ln>
          <a:effectLst>
            <a:softEdge rad="112500"/>
          </a:effectLst>
        </p:spPr>
      </p:pic>
    </p:spTree>
    <p:extLst>
      <p:ext uri="{BB962C8B-B14F-4D97-AF65-F5344CB8AC3E}">
        <p14:creationId xmlns:p14="http://schemas.microsoft.com/office/powerpoint/2010/main" val="2283367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363272" cy="1210147"/>
          </a:xfrm>
        </p:spPr>
        <p:txBody>
          <a:bodyPr/>
          <a:lstStyle/>
          <a:p>
            <a:pPr algn="ctr"/>
            <a:r>
              <a:rPr lang="en-GB" dirty="0" smtClean="0">
                <a:solidFill>
                  <a:schemeClr val="accent1"/>
                </a:solidFill>
              </a:rPr>
              <a:t>Top Tips</a:t>
            </a:r>
            <a:endParaRPr lang="en-GB" dirty="0">
              <a:solidFill>
                <a:schemeClr val="accent1"/>
              </a:solidFill>
            </a:endParaRPr>
          </a:p>
        </p:txBody>
      </p:sp>
      <p:sp>
        <p:nvSpPr>
          <p:cNvPr id="3" name="Content Placeholder 2"/>
          <p:cNvSpPr>
            <a:spLocks noGrp="1"/>
          </p:cNvSpPr>
          <p:nvPr>
            <p:ph idx="1"/>
          </p:nvPr>
        </p:nvSpPr>
        <p:spPr>
          <a:xfrm>
            <a:off x="457200" y="1628800"/>
            <a:ext cx="8507288" cy="4968552"/>
          </a:xfrm>
        </p:spPr>
        <p:txBody>
          <a:bodyPr>
            <a:normAutofit lnSpcReduction="10000"/>
          </a:bodyPr>
          <a:lstStyle/>
          <a:p>
            <a:endParaRPr lang="en-GB" dirty="0" smtClean="0"/>
          </a:p>
          <a:p>
            <a:r>
              <a:rPr lang="en-GB" sz="3200" dirty="0" smtClean="0"/>
              <a:t>When you integrate technology do it with a strong rationale -  know why you are using it.&amp; be able to </a:t>
            </a:r>
            <a:r>
              <a:rPr lang="en-GB" sz="3200" smtClean="0"/>
              <a:t>tell students</a:t>
            </a:r>
            <a:endParaRPr lang="en-GB" sz="3200" dirty="0" smtClean="0"/>
          </a:p>
          <a:p>
            <a:r>
              <a:rPr lang="en-GB" sz="3200" dirty="0" smtClean="0"/>
              <a:t>Use your creativity and take some risks</a:t>
            </a:r>
            <a:endParaRPr lang="en-GB" sz="3200" dirty="0"/>
          </a:p>
          <a:p>
            <a:r>
              <a:rPr lang="en-GB" sz="3200" dirty="0" smtClean="0"/>
              <a:t>Don’t necessarily expect positive feedback</a:t>
            </a:r>
            <a:endParaRPr lang="en-GB" sz="3200" dirty="0"/>
          </a:p>
          <a:p>
            <a:r>
              <a:rPr lang="en-GB" sz="3200" dirty="0" smtClean="0"/>
              <a:t>Have a back up plan when the internet fails!</a:t>
            </a:r>
          </a:p>
          <a:p>
            <a:pPr marL="36576" indent="0">
              <a:buNone/>
            </a:pPr>
            <a:endParaRPr lang="en-GB" sz="3200" dirty="0" smtClean="0"/>
          </a:p>
          <a:p>
            <a:pPr marL="36576" indent="0">
              <a:buNone/>
            </a:pPr>
            <a:r>
              <a:rPr lang="en-GB" sz="4000" b="1" dirty="0" smtClean="0"/>
              <a:t>AND ABOVE ALL …..</a:t>
            </a:r>
          </a:p>
          <a:p>
            <a:endParaRPr lang="en-GB" dirty="0"/>
          </a:p>
        </p:txBody>
      </p:sp>
      <p:pic>
        <p:nvPicPr>
          <p:cNvPr id="1026" name="Picture 2" descr="C:\Users\Denise\AppData\Local\Microsoft\Windows\Temporary Internet Files\Content.IE5\A3LLBJZG\LightBulbMoment[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88641"/>
            <a:ext cx="2088231"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924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solidFill>
                  <a:schemeClr val="accent1"/>
                </a:solidFill>
              </a:rPr>
              <a:t>Make friends with your Learning Technologist!</a:t>
            </a:r>
            <a:endParaRPr lang="en-GB" dirty="0">
              <a:solidFill>
                <a:schemeClr val="accent1"/>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5576" y="1600200"/>
            <a:ext cx="7344816" cy="4997152"/>
          </a:xfrm>
          <a:prstGeom prst="rect">
            <a:avLst/>
          </a:prstGeom>
          <a:ln>
            <a:noFill/>
          </a:ln>
          <a:effectLst>
            <a:softEdge rad="112500"/>
          </a:effectLst>
        </p:spPr>
      </p:pic>
    </p:spTree>
    <p:extLst>
      <p:ext uri="{BB962C8B-B14F-4D97-AF65-F5344CB8AC3E}">
        <p14:creationId xmlns:p14="http://schemas.microsoft.com/office/powerpoint/2010/main" val="36276282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And (almost) Finally…</a:t>
            </a:r>
            <a:endParaRPr lang="en-GB" dirty="0">
              <a:solidFill>
                <a:schemeClr val="accent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5672" y="1556792"/>
            <a:ext cx="7598776" cy="4824536"/>
          </a:xfrm>
          <a:prstGeom prst="rect">
            <a:avLst/>
          </a:prstGeom>
          <a:ln>
            <a:noFill/>
          </a:ln>
          <a:effectLst>
            <a:softEdge rad="112500"/>
          </a:effectLst>
        </p:spPr>
      </p:pic>
    </p:spTree>
    <p:extLst>
      <p:ext uri="{BB962C8B-B14F-4D97-AF65-F5344CB8AC3E}">
        <p14:creationId xmlns:p14="http://schemas.microsoft.com/office/powerpoint/2010/main" val="30000260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accent1"/>
                </a:solidFill>
              </a:rPr>
              <a:t>And (actually) Finally…..</a:t>
            </a:r>
            <a:endParaRPr lang="en-GB" dirty="0">
              <a:solidFill>
                <a:schemeClr val="accent1"/>
              </a:solidFill>
            </a:endParaRPr>
          </a:p>
        </p:txBody>
      </p:sp>
      <p:sp>
        <p:nvSpPr>
          <p:cNvPr id="3" name="Content Placeholder 2"/>
          <p:cNvSpPr>
            <a:spLocks noGrp="1"/>
          </p:cNvSpPr>
          <p:nvPr>
            <p:ph idx="1"/>
          </p:nvPr>
        </p:nvSpPr>
        <p:spPr/>
        <p:txBody>
          <a:bodyPr>
            <a:normAutofit fontScale="92500" lnSpcReduction="20000"/>
          </a:bodyPr>
          <a:lstStyle/>
          <a:p>
            <a:pPr marL="36576" indent="0">
              <a:buNone/>
            </a:pPr>
            <a:r>
              <a:rPr lang="en-GB" dirty="0" smtClean="0"/>
              <a:t>Teachers are now preparing students for a world of work that has yet to be invented. It is not sensible, nor is it sustainable to continue to apply old methods. When students leave…and enter into that yet- to be- invented world, they will need to be equipped with a range of skills and literacies the preceding generation did not require...they will need to be digitally ready and technologically literate, probably beyond the experience and knowledge of their teachers and tutors’ </a:t>
            </a:r>
            <a:r>
              <a:rPr lang="en-GB" sz="1700" dirty="0" smtClean="0"/>
              <a:t>(Wheeler, 2015)    </a:t>
            </a:r>
            <a:endParaRPr lang="en-GB" sz="1700" dirty="0"/>
          </a:p>
        </p:txBody>
      </p:sp>
    </p:spTree>
    <p:extLst>
      <p:ext uri="{BB962C8B-B14F-4D97-AF65-F5344CB8AC3E}">
        <p14:creationId xmlns:p14="http://schemas.microsoft.com/office/powerpoint/2010/main" val="1701596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solidFill>
                  <a:schemeClr val="accent1"/>
                </a:solidFill>
              </a:rPr>
              <a:t>Thank you for listening </a:t>
            </a:r>
            <a:r>
              <a:rPr lang="en-GB" smtClean="0">
                <a:solidFill>
                  <a:schemeClr val="accent1"/>
                </a:solidFill>
              </a:rPr>
              <a:t>&amp; participating</a:t>
            </a:r>
            <a:r>
              <a:rPr lang="en-GB" dirty="0" smtClean="0">
                <a:solidFill>
                  <a:schemeClr val="accent1"/>
                </a:solidFill>
              </a:rPr>
              <a:t>….</a:t>
            </a:r>
            <a:endParaRPr lang="en-GB" dirty="0">
              <a:solidFill>
                <a:schemeClr val="accent1"/>
              </a:solidFill>
            </a:endParaRPr>
          </a:p>
        </p:txBody>
      </p:sp>
      <p:sp>
        <p:nvSpPr>
          <p:cNvPr id="3" name="Content Placeholder 2"/>
          <p:cNvSpPr>
            <a:spLocks noGrp="1"/>
          </p:cNvSpPr>
          <p:nvPr>
            <p:ph idx="1"/>
          </p:nvPr>
        </p:nvSpPr>
        <p:spPr>
          <a:xfrm>
            <a:off x="457200" y="1600200"/>
            <a:ext cx="8363272" cy="4997152"/>
          </a:xfrm>
        </p:spPr>
        <p:txBody>
          <a:bodyPr>
            <a:normAutofit fontScale="47500" lnSpcReduction="20000"/>
          </a:bodyPr>
          <a:lstStyle/>
          <a:p>
            <a:pPr marL="36576" indent="0">
              <a:buNone/>
            </a:pPr>
            <a:r>
              <a:rPr lang="en-GB" b="1" dirty="0" smtClean="0"/>
              <a:t>Mail to </a:t>
            </a:r>
            <a:r>
              <a:rPr lang="en-GB" b="1" dirty="0" smtClean="0">
                <a:hlinkClick r:id="rId3"/>
              </a:rPr>
              <a:t>D.M.Turner@sussex.ac.uk</a:t>
            </a:r>
            <a:endParaRPr lang="en-GB" b="1" dirty="0" smtClean="0"/>
          </a:p>
          <a:p>
            <a:pPr marL="36576" indent="0">
              <a:buNone/>
            </a:pPr>
            <a:r>
              <a:rPr lang="en-GB" b="1" dirty="0" smtClean="0"/>
              <a:t>Twitter: DeniseT01</a:t>
            </a:r>
          </a:p>
          <a:p>
            <a:pPr marL="36576" indent="0">
              <a:buNone/>
            </a:pPr>
            <a:endParaRPr lang="en-GB" sz="2400" dirty="0" smtClean="0">
              <a:solidFill>
                <a:schemeClr val="accent1"/>
              </a:solidFill>
            </a:endParaRPr>
          </a:p>
          <a:p>
            <a:r>
              <a:rPr lang="en-GB" sz="3600" b="1" dirty="0" smtClean="0">
                <a:solidFill>
                  <a:schemeClr val="accent1"/>
                </a:solidFill>
              </a:rPr>
              <a:t>References: </a:t>
            </a:r>
          </a:p>
          <a:p>
            <a:r>
              <a:rPr lang="en-GB" sz="2500" dirty="0" smtClean="0"/>
              <a:t>British Assoc. of Social Workers (2012) : BASW Social Media Policy. </a:t>
            </a:r>
            <a:r>
              <a:rPr lang="en-GB" sz="2500" dirty="0"/>
              <a:t>Available at: </a:t>
            </a:r>
            <a:r>
              <a:rPr lang="en-GB" sz="2500" dirty="0">
                <a:hlinkClick r:id="rId4"/>
              </a:rPr>
              <a:t>http://</a:t>
            </a:r>
            <a:r>
              <a:rPr lang="en-GB" sz="2500" dirty="0" smtClean="0">
                <a:hlinkClick r:id="rId4"/>
              </a:rPr>
              <a:t>cdn.basw.co.uk/upload/basw_34634-1.pdf</a:t>
            </a:r>
            <a:r>
              <a:rPr lang="en-GB" sz="2500" dirty="0" smtClean="0"/>
              <a:t> </a:t>
            </a:r>
          </a:p>
          <a:p>
            <a:endParaRPr lang="en-GB" sz="2500" dirty="0"/>
          </a:p>
          <a:p>
            <a:r>
              <a:rPr lang="en-GB" sz="2500" dirty="0" err="1" smtClean="0"/>
              <a:t>Corneli</a:t>
            </a:r>
            <a:r>
              <a:rPr lang="en-GB" sz="2500" dirty="0" smtClean="0"/>
              <a:t>, J (2012) </a:t>
            </a:r>
            <a:r>
              <a:rPr lang="en-GB" sz="2500" dirty="0" err="1" smtClean="0"/>
              <a:t>Paragogical</a:t>
            </a:r>
            <a:r>
              <a:rPr lang="en-GB" sz="2500" dirty="0" smtClean="0"/>
              <a:t> Practice. </a:t>
            </a:r>
            <a:r>
              <a:rPr lang="en-GB" sz="2500" i="1" dirty="0" err="1" smtClean="0"/>
              <a:t>E.learning</a:t>
            </a:r>
            <a:r>
              <a:rPr lang="en-GB" sz="2500" i="1" dirty="0" smtClean="0"/>
              <a:t> &amp; Digital media, 9 (3) 267 -272</a:t>
            </a:r>
          </a:p>
          <a:p>
            <a:endParaRPr lang="en-GB" sz="2500" dirty="0" smtClean="0"/>
          </a:p>
          <a:p>
            <a:r>
              <a:rPr lang="en-GB" sz="2500" dirty="0" err="1" smtClean="0"/>
              <a:t>Hase</a:t>
            </a:r>
            <a:r>
              <a:rPr lang="en-GB" sz="2500" dirty="0" smtClean="0"/>
              <a:t>, S &amp; Kenyon, C (2007) </a:t>
            </a:r>
            <a:r>
              <a:rPr lang="en-GB" sz="2500" dirty="0" err="1" smtClean="0"/>
              <a:t>Heutagogy</a:t>
            </a:r>
            <a:r>
              <a:rPr lang="en-GB" sz="2500" dirty="0" smtClean="0"/>
              <a:t>: A Child of Complexity Theory. </a:t>
            </a:r>
            <a:r>
              <a:rPr lang="en-GB" sz="2500" i="1" dirty="0" smtClean="0"/>
              <a:t>Complicity 4 (1) </a:t>
            </a:r>
            <a:endParaRPr lang="en-GB" sz="2500" i="1" dirty="0"/>
          </a:p>
          <a:p>
            <a:endParaRPr lang="en-GB" sz="2500" dirty="0" smtClean="0"/>
          </a:p>
          <a:p>
            <a:r>
              <a:rPr lang="en-GB" sz="2500" dirty="0" smtClean="0"/>
              <a:t>Robinson, K (2013) How to escape educations death valley. TED talk. </a:t>
            </a:r>
            <a:r>
              <a:rPr lang="en-GB" sz="2500" dirty="0"/>
              <a:t>Available at : </a:t>
            </a:r>
            <a:r>
              <a:rPr lang="en-GB" sz="2500" dirty="0">
                <a:hlinkClick r:id="rId5"/>
              </a:rPr>
              <a:t>https://</a:t>
            </a:r>
            <a:r>
              <a:rPr lang="en-GB" sz="2500" dirty="0" smtClean="0">
                <a:hlinkClick r:id="rId5"/>
              </a:rPr>
              <a:t>www.youtube.com/watch?v=wX78iKhInsc</a:t>
            </a:r>
            <a:endParaRPr lang="en-GB" sz="2500" dirty="0" smtClean="0"/>
          </a:p>
          <a:p>
            <a:endParaRPr lang="en-GB" sz="2500" dirty="0"/>
          </a:p>
          <a:p>
            <a:r>
              <a:rPr lang="en-GB" sz="2500" dirty="0" smtClean="0"/>
              <a:t>Siemens, G (2002) :</a:t>
            </a:r>
            <a:r>
              <a:rPr lang="en-GB" sz="2500" i="1" dirty="0" err="1" smtClean="0"/>
              <a:t>Connectivism</a:t>
            </a:r>
            <a:r>
              <a:rPr lang="en-GB" sz="2500" i="1" dirty="0" smtClean="0"/>
              <a:t> </a:t>
            </a:r>
            <a:r>
              <a:rPr lang="en-GB" sz="2500" dirty="0" smtClean="0"/>
              <a:t> Available at: </a:t>
            </a:r>
            <a:r>
              <a:rPr lang="en-GB" sz="2500" dirty="0" smtClean="0">
                <a:hlinkClick r:id="rId6"/>
              </a:rPr>
              <a:t>http://www.elearnspace.org/</a:t>
            </a:r>
            <a:r>
              <a:rPr lang="en-GB" sz="2500" dirty="0" smtClean="0"/>
              <a:t>.</a:t>
            </a:r>
          </a:p>
          <a:p>
            <a:endParaRPr lang="en-GB" sz="2500" dirty="0"/>
          </a:p>
          <a:p>
            <a:r>
              <a:rPr lang="en-GB" sz="2500" dirty="0" smtClean="0"/>
              <a:t>Steffens, K (2008) Technology Enhanced Learning Environments for Self Regulated Learning: A Framework  for Research</a:t>
            </a:r>
            <a:r>
              <a:rPr lang="en-GB" sz="2500" i="1" dirty="0" smtClean="0"/>
              <a:t>. Technology, Pedagogy &amp; Education 17 (3) 221 -232</a:t>
            </a:r>
          </a:p>
          <a:p>
            <a:endParaRPr lang="en-GB" sz="2500" i="1" dirty="0"/>
          </a:p>
          <a:p>
            <a:r>
              <a:rPr lang="en-GB" sz="2500" i="1" dirty="0" smtClean="0"/>
              <a:t>University of Sussex- ‘Our strategy: Making the Future</a:t>
            </a:r>
            <a:r>
              <a:rPr lang="en-GB" sz="2500" i="1" dirty="0"/>
              <a:t>: Available at: </a:t>
            </a:r>
            <a:r>
              <a:rPr lang="en-GB" sz="2500" i="1" dirty="0">
                <a:hlinkClick r:id="rId7"/>
              </a:rPr>
              <a:t>https://</a:t>
            </a:r>
            <a:r>
              <a:rPr lang="en-GB" sz="2500" i="1" dirty="0" smtClean="0">
                <a:hlinkClick r:id="rId7"/>
              </a:rPr>
              <a:t>www.sussex.ac.uk/webteam/gateway/file.php?name=our-strategy-making-the-future-2013-18.pdf&amp;site=271</a:t>
            </a:r>
            <a:endParaRPr lang="en-GB" sz="2500" i="1" dirty="0" smtClean="0"/>
          </a:p>
          <a:p>
            <a:endParaRPr lang="en-GB" sz="2500" i="1" dirty="0" smtClean="0"/>
          </a:p>
          <a:p>
            <a:endParaRPr lang="en-GB" sz="2500" i="1" dirty="0" smtClean="0"/>
          </a:p>
          <a:p>
            <a:r>
              <a:rPr lang="en-GB" sz="2500" dirty="0" smtClean="0"/>
              <a:t>Wheeler, S (2015) </a:t>
            </a:r>
            <a:r>
              <a:rPr lang="en-GB" sz="2500" i="1" dirty="0" smtClean="0"/>
              <a:t>Learning with ‘e’s: Educational theory &amp; practice in a digital age </a:t>
            </a:r>
            <a:r>
              <a:rPr lang="en-GB" sz="2500" dirty="0" smtClean="0"/>
              <a:t>. Crown House Publishing, Caernarvon.</a:t>
            </a:r>
            <a:endParaRPr lang="en-GB" sz="2500" dirty="0"/>
          </a:p>
        </p:txBody>
      </p:sp>
    </p:spTree>
    <p:extLst>
      <p:ext uri="{BB962C8B-B14F-4D97-AF65-F5344CB8AC3E}">
        <p14:creationId xmlns:p14="http://schemas.microsoft.com/office/powerpoint/2010/main" val="3626957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themeOverride>
</file>

<file path=docProps/app.xml><?xml version="1.0" encoding="utf-8"?>
<Properties xmlns="http://schemas.openxmlformats.org/officeDocument/2006/extended-properties" xmlns:vt="http://schemas.openxmlformats.org/officeDocument/2006/docPropsVTypes">
  <Template/>
  <TotalTime>386</TotalTime>
  <Words>1215</Words>
  <Application>Microsoft Office PowerPoint</Application>
  <PresentationFormat>On-screen Show (4:3)</PresentationFormat>
  <Paragraphs>146</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Narrow</vt:lpstr>
      <vt:lpstr>Calibri</vt:lpstr>
      <vt:lpstr>Franklin Gothic Book</vt:lpstr>
      <vt:lpstr>Wingdings 2</vt:lpstr>
      <vt:lpstr>Technic</vt:lpstr>
      <vt:lpstr>‘How I stopped worrying and learned to love technology’: A Novice’s Guide to Using Technology in teaching </vt:lpstr>
      <vt:lpstr>What this talk is NOT about</vt:lpstr>
      <vt:lpstr>Why Talk About Technology?</vt:lpstr>
      <vt:lpstr>“Not only must educators contend with huge demands on their time and energy, they now have to cope with rapidly changing environments while learning to use a bewildering array of emerging technologies” (Wheeler, 2015)</vt:lpstr>
      <vt:lpstr>Old wineskins?</vt:lpstr>
      <vt:lpstr>“Teachers are acutely aware of their own lack of knowledge and fear having their ignorance exposed” (Wheeler, 2015)</vt:lpstr>
      <vt:lpstr>Sound Familiar?</vt:lpstr>
      <vt:lpstr>Taking Risks?</vt:lpstr>
      <vt:lpstr>What this talk IS about</vt:lpstr>
      <vt:lpstr>Three Resources</vt:lpstr>
      <vt:lpstr>Why?</vt:lpstr>
      <vt:lpstr>Twitter</vt:lpstr>
      <vt:lpstr>#USTMVIP1</vt:lpstr>
      <vt:lpstr>#USTMVIP Storify</vt:lpstr>
      <vt:lpstr>Feedback</vt:lpstr>
      <vt:lpstr>So What?</vt:lpstr>
      <vt:lpstr>Using Padlet in Group Assessment</vt:lpstr>
      <vt:lpstr>Group Assessment Using Padlet</vt:lpstr>
      <vt:lpstr>And including Video Reflection…</vt:lpstr>
      <vt:lpstr>[Why] is this a Good Thing?</vt:lpstr>
      <vt:lpstr>What happens when it goes wrong?</vt:lpstr>
      <vt:lpstr>Feedback</vt:lpstr>
      <vt:lpstr>Hopes and Fears</vt:lpstr>
      <vt:lpstr>Designing an App</vt:lpstr>
      <vt:lpstr>Top Tips</vt:lpstr>
      <vt:lpstr>Make friends with your Learning Technologist!</vt:lpstr>
      <vt:lpstr>And (almost) Finally…</vt:lpstr>
      <vt:lpstr>And (actually) Finally…..</vt:lpstr>
      <vt:lpstr>Thank you for listening &amp; participating….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 stopped Worrying and Learned to love Technology’:</dc:title>
  <dc:creator>Denise</dc:creator>
  <cp:lastModifiedBy>Clare Wolstenholme</cp:lastModifiedBy>
  <cp:revision>61</cp:revision>
  <dcterms:created xsi:type="dcterms:W3CDTF">2016-04-09T17:42:48Z</dcterms:created>
  <dcterms:modified xsi:type="dcterms:W3CDTF">2016-04-25T11:02:01Z</dcterms:modified>
</cp:coreProperties>
</file>